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336" r:id="rId1"/>
  </p:sldMasterIdLst>
  <p:notesMasterIdLst>
    <p:notesMasterId r:id="rId61"/>
  </p:notesMasterIdLst>
  <p:handoutMasterIdLst>
    <p:handoutMasterId r:id="rId62"/>
  </p:handoutMasterIdLst>
  <p:sldIdLst>
    <p:sldId id="256" r:id="rId2"/>
    <p:sldId id="258" r:id="rId3"/>
    <p:sldId id="276" r:id="rId4"/>
    <p:sldId id="289" r:id="rId5"/>
    <p:sldId id="292" r:id="rId6"/>
    <p:sldId id="293" r:id="rId7"/>
    <p:sldId id="294" r:id="rId8"/>
    <p:sldId id="295" r:id="rId9"/>
    <p:sldId id="296" r:id="rId10"/>
    <p:sldId id="267" r:id="rId11"/>
    <p:sldId id="268" r:id="rId12"/>
    <p:sldId id="269" r:id="rId13"/>
    <p:sldId id="270" r:id="rId14"/>
    <p:sldId id="261" r:id="rId15"/>
    <p:sldId id="262" r:id="rId16"/>
    <p:sldId id="263" r:id="rId17"/>
    <p:sldId id="271" r:id="rId18"/>
    <p:sldId id="310" r:id="rId19"/>
    <p:sldId id="311" r:id="rId20"/>
    <p:sldId id="312" r:id="rId21"/>
    <p:sldId id="272" r:id="rId22"/>
    <p:sldId id="273" r:id="rId23"/>
    <p:sldId id="297" r:id="rId24"/>
    <p:sldId id="298" r:id="rId25"/>
    <p:sldId id="299" r:id="rId26"/>
    <p:sldId id="300" r:id="rId27"/>
    <p:sldId id="301" r:id="rId28"/>
    <p:sldId id="302" r:id="rId29"/>
    <p:sldId id="303" r:id="rId30"/>
    <p:sldId id="274" r:id="rId31"/>
    <p:sldId id="275" r:id="rId32"/>
    <p:sldId id="277" r:id="rId33"/>
    <p:sldId id="278" r:id="rId34"/>
    <p:sldId id="304" r:id="rId35"/>
    <p:sldId id="306" r:id="rId36"/>
    <p:sldId id="307" r:id="rId37"/>
    <p:sldId id="308" r:id="rId38"/>
    <p:sldId id="309" r:id="rId39"/>
    <p:sldId id="313" r:id="rId40"/>
    <p:sldId id="314" r:id="rId41"/>
    <p:sldId id="315" r:id="rId42"/>
    <p:sldId id="259" r:id="rId43"/>
    <p:sldId id="260" r:id="rId44"/>
    <p:sldId id="264" r:id="rId45"/>
    <p:sldId id="265" r:id="rId46"/>
    <p:sldId id="279" r:id="rId47"/>
    <p:sldId id="280" r:id="rId48"/>
    <p:sldId id="281" r:id="rId49"/>
    <p:sldId id="286" r:id="rId50"/>
    <p:sldId id="287" r:id="rId51"/>
    <p:sldId id="266" r:id="rId52"/>
    <p:sldId id="282" r:id="rId53"/>
    <p:sldId id="283" r:id="rId54"/>
    <p:sldId id="284" r:id="rId55"/>
    <p:sldId id="285" r:id="rId56"/>
    <p:sldId id="316" r:id="rId57"/>
    <p:sldId id="317" r:id="rId58"/>
    <p:sldId id="288" r:id="rId59"/>
    <p:sldId id="318" r:id="rId6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FCF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162" autoAdjust="0"/>
    <p:restoredTop sz="94660"/>
  </p:normalViewPr>
  <p:slideViewPr>
    <p:cSldViewPr snapToGrid="0">
      <p:cViewPr varScale="1">
        <p:scale>
          <a:sx n="65" d="100"/>
          <a:sy n="65" d="100"/>
        </p:scale>
        <p:origin x="93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732204-BA91-46DE-9854-64FA1F7DE43A}"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A80128E-36F6-41F7-AA8B-39EECB09EDDF}">
      <dgm:prSet phldrT="[Text]" custT="1"/>
      <dgm:spPr>
        <a:solidFill>
          <a:srgbClr val="00B0F0"/>
        </a:solidFill>
      </dgm:spPr>
      <dgm:t>
        <a:bodyPr/>
        <a:lstStyle/>
        <a:p>
          <a:r>
            <a:rPr lang="en-US" sz="2100" dirty="0"/>
            <a:t>Classification of advances</a:t>
          </a:r>
        </a:p>
      </dgm:t>
    </dgm:pt>
    <dgm:pt modelId="{0AC4E69A-A04A-4349-85E0-41330F42BA07}" type="parTrans" cxnId="{4D63BAC1-B086-49C3-8B32-B5587468702C}">
      <dgm:prSet/>
      <dgm:spPr/>
      <dgm:t>
        <a:bodyPr/>
        <a:lstStyle/>
        <a:p>
          <a:endParaRPr lang="en-US"/>
        </a:p>
      </dgm:t>
    </dgm:pt>
    <dgm:pt modelId="{EEE36472-D0E3-4317-91CE-383DF86A2768}" type="sibTrans" cxnId="{4D63BAC1-B086-49C3-8B32-B5587468702C}">
      <dgm:prSet/>
      <dgm:spPr/>
      <dgm:t>
        <a:bodyPr/>
        <a:lstStyle/>
        <a:p>
          <a:endParaRPr lang="en-US"/>
        </a:p>
      </dgm:t>
    </dgm:pt>
    <dgm:pt modelId="{432EE4CD-5BDF-4BDB-BD4F-0B870FBDC7F8}">
      <dgm:prSet phldrT="[Text]" custT="1"/>
      <dgm:spPr>
        <a:solidFill>
          <a:schemeClr val="tx2">
            <a:lumMod val="60000"/>
            <a:lumOff val="40000"/>
          </a:schemeClr>
        </a:solidFill>
      </dgm:spPr>
      <dgm:t>
        <a:bodyPr/>
        <a:lstStyle/>
        <a:p>
          <a:r>
            <a:rPr lang="en-US" sz="2100" dirty="0"/>
            <a:t>Sector wise</a:t>
          </a:r>
        </a:p>
      </dgm:t>
    </dgm:pt>
    <dgm:pt modelId="{4D71D3CC-EBA1-457C-B19C-C2C79ED51DEB}" type="parTrans" cxnId="{066C7B4D-01AB-4BD2-8D00-16137BA2B976}">
      <dgm:prSet/>
      <dgm:spPr/>
      <dgm:t>
        <a:bodyPr/>
        <a:lstStyle/>
        <a:p>
          <a:endParaRPr lang="en-US" sz="2100"/>
        </a:p>
      </dgm:t>
    </dgm:pt>
    <dgm:pt modelId="{BF846363-23DB-4A0F-A016-1D1E8AB5A344}" type="sibTrans" cxnId="{066C7B4D-01AB-4BD2-8D00-16137BA2B976}">
      <dgm:prSet/>
      <dgm:spPr/>
      <dgm:t>
        <a:bodyPr/>
        <a:lstStyle/>
        <a:p>
          <a:endParaRPr lang="en-US"/>
        </a:p>
      </dgm:t>
    </dgm:pt>
    <dgm:pt modelId="{C6A69C29-3CB8-4481-925F-A67B1E0F835C}">
      <dgm:prSet phldrT="[Text]" custT="1"/>
      <dgm:spPr>
        <a:solidFill>
          <a:schemeClr val="tx2">
            <a:lumMod val="60000"/>
            <a:lumOff val="40000"/>
          </a:schemeClr>
        </a:solidFill>
      </dgm:spPr>
      <dgm:t>
        <a:bodyPr/>
        <a:lstStyle/>
        <a:p>
          <a:r>
            <a:rPr lang="en-US" sz="2100" dirty="0"/>
            <a:t>Prudential norms</a:t>
          </a:r>
        </a:p>
      </dgm:t>
    </dgm:pt>
    <dgm:pt modelId="{C6DDAF82-F50F-4167-B284-D09DEA015936}" type="parTrans" cxnId="{90B9D56E-2670-4DFA-AD83-B422FD8AA646}">
      <dgm:prSet/>
      <dgm:spPr/>
      <dgm:t>
        <a:bodyPr/>
        <a:lstStyle/>
        <a:p>
          <a:endParaRPr lang="en-US" sz="2100"/>
        </a:p>
      </dgm:t>
    </dgm:pt>
    <dgm:pt modelId="{F7B9E1AF-F47E-4DFE-B316-ADEDFA6ADDC5}" type="sibTrans" cxnId="{90B9D56E-2670-4DFA-AD83-B422FD8AA646}">
      <dgm:prSet/>
      <dgm:spPr/>
      <dgm:t>
        <a:bodyPr/>
        <a:lstStyle/>
        <a:p>
          <a:endParaRPr lang="en-US"/>
        </a:p>
      </dgm:t>
    </dgm:pt>
    <dgm:pt modelId="{061D6351-0DD4-4D61-9A59-7B35A8563F26}">
      <dgm:prSet phldrT="[Text]" custT="1"/>
      <dgm:spPr/>
      <dgm:t>
        <a:bodyPr/>
        <a:lstStyle/>
        <a:p>
          <a:r>
            <a:rPr lang="en-US" sz="2100" dirty="0"/>
            <a:t>Priority</a:t>
          </a:r>
        </a:p>
      </dgm:t>
    </dgm:pt>
    <dgm:pt modelId="{7F288B57-4B41-4DE8-B821-CE5CB8B9234A}" type="parTrans" cxnId="{1A86D106-DF16-41D2-A4EC-D6C89FDF3FF4}">
      <dgm:prSet/>
      <dgm:spPr/>
      <dgm:t>
        <a:bodyPr/>
        <a:lstStyle/>
        <a:p>
          <a:endParaRPr lang="en-US" sz="2100"/>
        </a:p>
      </dgm:t>
    </dgm:pt>
    <dgm:pt modelId="{95F8ACEC-FD29-45CC-80CA-EC1BEB8933A8}" type="sibTrans" cxnId="{1A86D106-DF16-41D2-A4EC-D6C89FDF3FF4}">
      <dgm:prSet/>
      <dgm:spPr/>
      <dgm:t>
        <a:bodyPr/>
        <a:lstStyle/>
        <a:p>
          <a:endParaRPr lang="en-US"/>
        </a:p>
      </dgm:t>
    </dgm:pt>
    <dgm:pt modelId="{55B685D6-518A-406F-BAF1-3309CCD96F42}">
      <dgm:prSet phldrT="[Text]" custT="1"/>
      <dgm:spPr/>
      <dgm:t>
        <a:bodyPr/>
        <a:lstStyle/>
        <a:p>
          <a:r>
            <a:rPr lang="en-US" sz="2100" dirty="0"/>
            <a:t>Non priority</a:t>
          </a:r>
        </a:p>
      </dgm:t>
    </dgm:pt>
    <dgm:pt modelId="{B2322321-A443-494D-8A29-47FE6DF83A0C}" type="parTrans" cxnId="{21DE58D9-77D3-437C-94D1-0B679AE7ACCC}">
      <dgm:prSet/>
      <dgm:spPr/>
      <dgm:t>
        <a:bodyPr/>
        <a:lstStyle/>
        <a:p>
          <a:endParaRPr lang="en-US" sz="2100"/>
        </a:p>
      </dgm:t>
    </dgm:pt>
    <dgm:pt modelId="{A90A991F-6258-422B-9280-8B6AFEFEFE7B}" type="sibTrans" cxnId="{21DE58D9-77D3-437C-94D1-0B679AE7ACCC}">
      <dgm:prSet/>
      <dgm:spPr/>
      <dgm:t>
        <a:bodyPr/>
        <a:lstStyle/>
        <a:p>
          <a:endParaRPr lang="en-US"/>
        </a:p>
      </dgm:t>
    </dgm:pt>
    <dgm:pt modelId="{168565E1-484E-48E1-B108-E3D329910982}">
      <dgm:prSet phldrT="[Text]" custT="1"/>
      <dgm:spPr>
        <a:solidFill>
          <a:schemeClr val="tx2">
            <a:lumMod val="60000"/>
            <a:lumOff val="40000"/>
          </a:schemeClr>
        </a:solidFill>
      </dgm:spPr>
      <dgm:t>
        <a:bodyPr/>
        <a:lstStyle/>
        <a:p>
          <a:r>
            <a:rPr lang="en-US" sz="2100" dirty="0"/>
            <a:t>Security wise</a:t>
          </a:r>
        </a:p>
      </dgm:t>
    </dgm:pt>
    <dgm:pt modelId="{903421B2-F157-4AE0-A224-DA2BD429B00A}" type="parTrans" cxnId="{D202F813-182F-4784-8C17-0B9A04321886}">
      <dgm:prSet/>
      <dgm:spPr/>
      <dgm:t>
        <a:bodyPr/>
        <a:lstStyle/>
        <a:p>
          <a:endParaRPr lang="en-US" sz="2100"/>
        </a:p>
      </dgm:t>
    </dgm:pt>
    <dgm:pt modelId="{FC651613-E45C-446E-894C-1ED18AA78A88}" type="sibTrans" cxnId="{D202F813-182F-4784-8C17-0B9A04321886}">
      <dgm:prSet/>
      <dgm:spPr/>
      <dgm:t>
        <a:bodyPr/>
        <a:lstStyle/>
        <a:p>
          <a:endParaRPr lang="en-US"/>
        </a:p>
      </dgm:t>
    </dgm:pt>
    <dgm:pt modelId="{9CFBD82D-3408-4AD7-B670-B4B188F6C6CC}">
      <dgm:prSet phldrT="[Text]" custT="1"/>
      <dgm:spPr/>
      <dgm:t>
        <a:bodyPr/>
        <a:lstStyle/>
        <a:p>
          <a:r>
            <a:rPr lang="en-US" sz="2100" dirty="0"/>
            <a:t>Secured</a:t>
          </a:r>
        </a:p>
      </dgm:t>
    </dgm:pt>
    <dgm:pt modelId="{965A5AE5-38D8-4E5A-9EFB-708A19FD5B96}" type="parTrans" cxnId="{C5151F8B-17A2-4E95-9663-B60EE8C25FB1}">
      <dgm:prSet/>
      <dgm:spPr/>
      <dgm:t>
        <a:bodyPr/>
        <a:lstStyle/>
        <a:p>
          <a:endParaRPr lang="en-US" sz="2100"/>
        </a:p>
      </dgm:t>
    </dgm:pt>
    <dgm:pt modelId="{366EFCA1-20CA-4ED0-9F3D-3004A86D06F4}" type="sibTrans" cxnId="{C5151F8B-17A2-4E95-9663-B60EE8C25FB1}">
      <dgm:prSet/>
      <dgm:spPr/>
      <dgm:t>
        <a:bodyPr/>
        <a:lstStyle/>
        <a:p>
          <a:endParaRPr lang="en-US"/>
        </a:p>
      </dgm:t>
    </dgm:pt>
    <dgm:pt modelId="{0370B027-78C8-4111-AD76-EBED4200A17B}">
      <dgm:prSet phldrT="[Text]" custT="1"/>
      <dgm:spPr/>
      <dgm:t>
        <a:bodyPr/>
        <a:lstStyle/>
        <a:p>
          <a:r>
            <a:rPr lang="en-US" sz="2100" dirty="0"/>
            <a:t>Unsecured</a:t>
          </a:r>
        </a:p>
      </dgm:t>
    </dgm:pt>
    <dgm:pt modelId="{028471E5-15DD-4AEE-8ECD-AA90718F77C7}" type="parTrans" cxnId="{1C22EBF8-B7B8-4FD6-831D-92C6D6A925BF}">
      <dgm:prSet/>
      <dgm:spPr/>
      <dgm:t>
        <a:bodyPr/>
        <a:lstStyle/>
        <a:p>
          <a:endParaRPr lang="en-US" sz="2100"/>
        </a:p>
      </dgm:t>
    </dgm:pt>
    <dgm:pt modelId="{3CE70CE7-3699-4C43-9CC9-466AA849A70F}" type="sibTrans" cxnId="{1C22EBF8-B7B8-4FD6-831D-92C6D6A925BF}">
      <dgm:prSet/>
      <dgm:spPr/>
      <dgm:t>
        <a:bodyPr/>
        <a:lstStyle/>
        <a:p>
          <a:endParaRPr lang="en-US"/>
        </a:p>
      </dgm:t>
    </dgm:pt>
    <dgm:pt modelId="{8380941E-ADEF-4EA9-8B07-F72694996DE6}">
      <dgm:prSet phldrT="[Text]" custT="1"/>
      <dgm:spPr/>
      <dgm:t>
        <a:bodyPr/>
        <a:lstStyle/>
        <a:p>
          <a:r>
            <a:rPr lang="en-US" sz="2100" dirty="0"/>
            <a:t>Standard</a:t>
          </a:r>
        </a:p>
      </dgm:t>
    </dgm:pt>
    <dgm:pt modelId="{8E6EA957-2821-4E20-9B69-E5E72BA344C7}" type="parTrans" cxnId="{E2FA985D-AB4C-4BC9-95C4-00B90CB4B8F4}">
      <dgm:prSet/>
      <dgm:spPr/>
      <dgm:t>
        <a:bodyPr/>
        <a:lstStyle/>
        <a:p>
          <a:endParaRPr lang="en-US" sz="2100"/>
        </a:p>
      </dgm:t>
    </dgm:pt>
    <dgm:pt modelId="{4DCD0866-2F09-4C1B-BFFB-FAF7E6EF4E49}" type="sibTrans" cxnId="{E2FA985D-AB4C-4BC9-95C4-00B90CB4B8F4}">
      <dgm:prSet/>
      <dgm:spPr/>
      <dgm:t>
        <a:bodyPr/>
        <a:lstStyle/>
        <a:p>
          <a:endParaRPr lang="en-US"/>
        </a:p>
      </dgm:t>
    </dgm:pt>
    <dgm:pt modelId="{5461898D-9CA5-44EC-AB36-726C56FDBBCE}">
      <dgm:prSet phldrT="[Text]" custT="1"/>
      <dgm:spPr/>
      <dgm:t>
        <a:bodyPr/>
        <a:lstStyle/>
        <a:p>
          <a:r>
            <a:rPr lang="en-US" sz="2100" dirty="0"/>
            <a:t>NPA</a:t>
          </a:r>
        </a:p>
      </dgm:t>
    </dgm:pt>
    <dgm:pt modelId="{349198B5-D677-42D0-BEC1-7D00EB512411}" type="parTrans" cxnId="{1785E7B4-A3B4-4C01-B699-8D13D65AE254}">
      <dgm:prSet/>
      <dgm:spPr/>
      <dgm:t>
        <a:bodyPr/>
        <a:lstStyle/>
        <a:p>
          <a:endParaRPr lang="en-US" sz="2100"/>
        </a:p>
      </dgm:t>
    </dgm:pt>
    <dgm:pt modelId="{8CCD38DD-D93C-483D-8976-D7A718A7BAD7}" type="sibTrans" cxnId="{1785E7B4-A3B4-4C01-B699-8D13D65AE254}">
      <dgm:prSet/>
      <dgm:spPr/>
      <dgm:t>
        <a:bodyPr/>
        <a:lstStyle/>
        <a:p>
          <a:endParaRPr lang="en-US"/>
        </a:p>
      </dgm:t>
    </dgm:pt>
    <dgm:pt modelId="{A046BB96-1267-4256-B703-16873D0B851A}" type="pres">
      <dgm:prSet presAssocID="{57732204-BA91-46DE-9854-64FA1F7DE43A}" presName="hierChild1" presStyleCnt="0">
        <dgm:presLayoutVars>
          <dgm:orgChart val="1"/>
          <dgm:chPref val="1"/>
          <dgm:dir/>
          <dgm:animOne val="branch"/>
          <dgm:animLvl val="lvl"/>
          <dgm:resizeHandles/>
        </dgm:presLayoutVars>
      </dgm:prSet>
      <dgm:spPr/>
    </dgm:pt>
    <dgm:pt modelId="{0EE49411-9198-45ED-8EAC-CD733F3FE46F}" type="pres">
      <dgm:prSet presAssocID="{2A80128E-36F6-41F7-AA8B-39EECB09EDDF}" presName="hierRoot1" presStyleCnt="0">
        <dgm:presLayoutVars>
          <dgm:hierBranch val="init"/>
        </dgm:presLayoutVars>
      </dgm:prSet>
      <dgm:spPr/>
    </dgm:pt>
    <dgm:pt modelId="{FC179371-23A1-4B85-922F-7AC9F46C0521}" type="pres">
      <dgm:prSet presAssocID="{2A80128E-36F6-41F7-AA8B-39EECB09EDDF}" presName="rootComposite1" presStyleCnt="0"/>
      <dgm:spPr/>
    </dgm:pt>
    <dgm:pt modelId="{E3565E82-9C41-4E31-9A10-7DA2F51962F2}" type="pres">
      <dgm:prSet presAssocID="{2A80128E-36F6-41F7-AA8B-39EECB09EDDF}" presName="rootText1" presStyleLbl="node0" presStyleIdx="0" presStyleCnt="1" custScaleX="113528">
        <dgm:presLayoutVars>
          <dgm:chPref val="3"/>
        </dgm:presLayoutVars>
      </dgm:prSet>
      <dgm:spPr/>
    </dgm:pt>
    <dgm:pt modelId="{31981B9D-10DC-4E0B-8ECD-CBE6550ACD5E}" type="pres">
      <dgm:prSet presAssocID="{2A80128E-36F6-41F7-AA8B-39EECB09EDDF}" presName="rootConnector1" presStyleLbl="node1" presStyleIdx="0" presStyleCnt="0"/>
      <dgm:spPr/>
    </dgm:pt>
    <dgm:pt modelId="{5F0A8B94-CFCD-4F72-BBC2-0B6E0D09AD05}" type="pres">
      <dgm:prSet presAssocID="{2A80128E-36F6-41F7-AA8B-39EECB09EDDF}" presName="hierChild2" presStyleCnt="0"/>
      <dgm:spPr/>
    </dgm:pt>
    <dgm:pt modelId="{0C2A3EF3-9FF1-4232-A6C9-B32E9AE4CD70}" type="pres">
      <dgm:prSet presAssocID="{4D71D3CC-EBA1-457C-B19C-C2C79ED51DEB}" presName="Name37" presStyleLbl="parChTrans1D2" presStyleIdx="0" presStyleCnt="3"/>
      <dgm:spPr/>
    </dgm:pt>
    <dgm:pt modelId="{54212073-58E8-4938-A4DE-16939D7EB9FA}" type="pres">
      <dgm:prSet presAssocID="{432EE4CD-5BDF-4BDB-BD4F-0B870FBDC7F8}" presName="hierRoot2" presStyleCnt="0">
        <dgm:presLayoutVars>
          <dgm:hierBranch val="init"/>
        </dgm:presLayoutVars>
      </dgm:prSet>
      <dgm:spPr/>
    </dgm:pt>
    <dgm:pt modelId="{25C583D2-A183-4506-BE87-205D7DE9D45C}" type="pres">
      <dgm:prSet presAssocID="{432EE4CD-5BDF-4BDB-BD4F-0B870FBDC7F8}" presName="rootComposite" presStyleCnt="0"/>
      <dgm:spPr/>
    </dgm:pt>
    <dgm:pt modelId="{ABDB732A-D0A9-4E6A-834F-D04AAA890D25}" type="pres">
      <dgm:prSet presAssocID="{432EE4CD-5BDF-4BDB-BD4F-0B870FBDC7F8}" presName="rootText" presStyleLbl="node2" presStyleIdx="0" presStyleCnt="3" custScaleX="113528">
        <dgm:presLayoutVars>
          <dgm:chPref val="3"/>
        </dgm:presLayoutVars>
      </dgm:prSet>
      <dgm:spPr/>
    </dgm:pt>
    <dgm:pt modelId="{B2D2BCB8-97E7-4236-9F46-EE069E8EB327}" type="pres">
      <dgm:prSet presAssocID="{432EE4CD-5BDF-4BDB-BD4F-0B870FBDC7F8}" presName="rootConnector" presStyleLbl="node2" presStyleIdx="0" presStyleCnt="3"/>
      <dgm:spPr/>
    </dgm:pt>
    <dgm:pt modelId="{C956AD74-F271-4C45-9C91-9E0C78EDFAAD}" type="pres">
      <dgm:prSet presAssocID="{432EE4CD-5BDF-4BDB-BD4F-0B870FBDC7F8}" presName="hierChild4" presStyleCnt="0"/>
      <dgm:spPr/>
    </dgm:pt>
    <dgm:pt modelId="{FA14DCE2-D63A-4B52-9DBF-8B5620ACB369}" type="pres">
      <dgm:prSet presAssocID="{7F288B57-4B41-4DE8-B821-CE5CB8B9234A}" presName="Name37" presStyleLbl="parChTrans1D3" presStyleIdx="0" presStyleCnt="6"/>
      <dgm:spPr/>
    </dgm:pt>
    <dgm:pt modelId="{64AA6469-B7C0-42C0-8C3E-4EDF8AF41547}" type="pres">
      <dgm:prSet presAssocID="{061D6351-0DD4-4D61-9A59-7B35A8563F26}" presName="hierRoot2" presStyleCnt="0">
        <dgm:presLayoutVars>
          <dgm:hierBranch val="init"/>
        </dgm:presLayoutVars>
      </dgm:prSet>
      <dgm:spPr/>
    </dgm:pt>
    <dgm:pt modelId="{61A5AA76-50A9-49D2-9141-3B2969DDD343}" type="pres">
      <dgm:prSet presAssocID="{061D6351-0DD4-4D61-9A59-7B35A8563F26}" presName="rootComposite" presStyleCnt="0"/>
      <dgm:spPr/>
    </dgm:pt>
    <dgm:pt modelId="{E31A3082-679D-4EED-8641-3D06CB561A9E}" type="pres">
      <dgm:prSet presAssocID="{061D6351-0DD4-4D61-9A59-7B35A8563F26}" presName="rootText" presStyleLbl="node3" presStyleIdx="0" presStyleCnt="6" custScaleX="113528">
        <dgm:presLayoutVars>
          <dgm:chPref val="3"/>
        </dgm:presLayoutVars>
      </dgm:prSet>
      <dgm:spPr/>
    </dgm:pt>
    <dgm:pt modelId="{3882C0CE-71FA-4BE1-940F-98E3C78B28CA}" type="pres">
      <dgm:prSet presAssocID="{061D6351-0DD4-4D61-9A59-7B35A8563F26}" presName="rootConnector" presStyleLbl="node3" presStyleIdx="0" presStyleCnt="6"/>
      <dgm:spPr/>
    </dgm:pt>
    <dgm:pt modelId="{DF434C3F-858E-4D39-AAEC-D0EBB317668C}" type="pres">
      <dgm:prSet presAssocID="{061D6351-0DD4-4D61-9A59-7B35A8563F26}" presName="hierChild4" presStyleCnt="0"/>
      <dgm:spPr/>
    </dgm:pt>
    <dgm:pt modelId="{7E708E72-70E6-44EA-8AE3-CB560DD7AF8B}" type="pres">
      <dgm:prSet presAssocID="{061D6351-0DD4-4D61-9A59-7B35A8563F26}" presName="hierChild5" presStyleCnt="0"/>
      <dgm:spPr/>
    </dgm:pt>
    <dgm:pt modelId="{EEF1DDD0-0941-44A2-A10F-F29931C1DFA3}" type="pres">
      <dgm:prSet presAssocID="{B2322321-A443-494D-8A29-47FE6DF83A0C}" presName="Name37" presStyleLbl="parChTrans1D3" presStyleIdx="1" presStyleCnt="6"/>
      <dgm:spPr/>
    </dgm:pt>
    <dgm:pt modelId="{FCD65524-ADA9-4A54-9747-C4E05DF5557F}" type="pres">
      <dgm:prSet presAssocID="{55B685D6-518A-406F-BAF1-3309CCD96F42}" presName="hierRoot2" presStyleCnt="0">
        <dgm:presLayoutVars>
          <dgm:hierBranch val="init"/>
        </dgm:presLayoutVars>
      </dgm:prSet>
      <dgm:spPr/>
    </dgm:pt>
    <dgm:pt modelId="{EFB70FAB-39EB-4E29-BABB-7B2B89D999E5}" type="pres">
      <dgm:prSet presAssocID="{55B685D6-518A-406F-BAF1-3309CCD96F42}" presName="rootComposite" presStyleCnt="0"/>
      <dgm:spPr/>
    </dgm:pt>
    <dgm:pt modelId="{20B2B560-1A72-4A6F-A401-4A2AA277F640}" type="pres">
      <dgm:prSet presAssocID="{55B685D6-518A-406F-BAF1-3309CCD96F42}" presName="rootText" presStyleLbl="node3" presStyleIdx="1" presStyleCnt="6" custScaleX="113528">
        <dgm:presLayoutVars>
          <dgm:chPref val="3"/>
        </dgm:presLayoutVars>
      </dgm:prSet>
      <dgm:spPr/>
    </dgm:pt>
    <dgm:pt modelId="{9029DE2B-8186-49CC-829C-A86C9413CE80}" type="pres">
      <dgm:prSet presAssocID="{55B685D6-518A-406F-BAF1-3309CCD96F42}" presName="rootConnector" presStyleLbl="node3" presStyleIdx="1" presStyleCnt="6"/>
      <dgm:spPr/>
    </dgm:pt>
    <dgm:pt modelId="{26AB98DF-0E41-4A0C-8DF9-F33BFD256306}" type="pres">
      <dgm:prSet presAssocID="{55B685D6-518A-406F-BAF1-3309CCD96F42}" presName="hierChild4" presStyleCnt="0"/>
      <dgm:spPr/>
    </dgm:pt>
    <dgm:pt modelId="{CAB9386E-EE88-446E-B78A-12413DBB0D92}" type="pres">
      <dgm:prSet presAssocID="{55B685D6-518A-406F-BAF1-3309CCD96F42}" presName="hierChild5" presStyleCnt="0"/>
      <dgm:spPr/>
    </dgm:pt>
    <dgm:pt modelId="{5AE407E3-DDB7-4EC7-A94B-6B2EE7370F9B}" type="pres">
      <dgm:prSet presAssocID="{432EE4CD-5BDF-4BDB-BD4F-0B870FBDC7F8}" presName="hierChild5" presStyleCnt="0"/>
      <dgm:spPr/>
    </dgm:pt>
    <dgm:pt modelId="{8E54A6E8-7D5D-45C8-891E-8DCC09199709}" type="pres">
      <dgm:prSet presAssocID="{903421B2-F157-4AE0-A224-DA2BD429B00A}" presName="Name37" presStyleLbl="parChTrans1D2" presStyleIdx="1" presStyleCnt="3"/>
      <dgm:spPr/>
    </dgm:pt>
    <dgm:pt modelId="{22343028-C3E3-4F8A-B0A8-93A23729C151}" type="pres">
      <dgm:prSet presAssocID="{168565E1-484E-48E1-B108-E3D329910982}" presName="hierRoot2" presStyleCnt="0">
        <dgm:presLayoutVars>
          <dgm:hierBranch val="init"/>
        </dgm:presLayoutVars>
      </dgm:prSet>
      <dgm:spPr/>
    </dgm:pt>
    <dgm:pt modelId="{41E1F0B3-2CD8-4F46-9373-45957E63B214}" type="pres">
      <dgm:prSet presAssocID="{168565E1-484E-48E1-B108-E3D329910982}" presName="rootComposite" presStyleCnt="0"/>
      <dgm:spPr/>
    </dgm:pt>
    <dgm:pt modelId="{7D56CD91-892F-4D95-A6E9-8D471951CD86}" type="pres">
      <dgm:prSet presAssocID="{168565E1-484E-48E1-B108-E3D329910982}" presName="rootText" presStyleLbl="node2" presStyleIdx="1" presStyleCnt="3" custScaleX="113528">
        <dgm:presLayoutVars>
          <dgm:chPref val="3"/>
        </dgm:presLayoutVars>
      </dgm:prSet>
      <dgm:spPr/>
    </dgm:pt>
    <dgm:pt modelId="{89DB245F-831B-40D7-87E6-278B08458FC6}" type="pres">
      <dgm:prSet presAssocID="{168565E1-484E-48E1-B108-E3D329910982}" presName="rootConnector" presStyleLbl="node2" presStyleIdx="1" presStyleCnt="3"/>
      <dgm:spPr/>
    </dgm:pt>
    <dgm:pt modelId="{1072486E-8C9A-4394-833A-CDF321203561}" type="pres">
      <dgm:prSet presAssocID="{168565E1-484E-48E1-B108-E3D329910982}" presName="hierChild4" presStyleCnt="0"/>
      <dgm:spPr/>
    </dgm:pt>
    <dgm:pt modelId="{F2635E03-C31F-413C-88A6-B7CECB4A2275}" type="pres">
      <dgm:prSet presAssocID="{965A5AE5-38D8-4E5A-9EFB-708A19FD5B96}" presName="Name37" presStyleLbl="parChTrans1D3" presStyleIdx="2" presStyleCnt="6"/>
      <dgm:spPr/>
    </dgm:pt>
    <dgm:pt modelId="{88CCF432-8C92-430D-BDBA-81A958FB7AE9}" type="pres">
      <dgm:prSet presAssocID="{9CFBD82D-3408-4AD7-B670-B4B188F6C6CC}" presName="hierRoot2" presStyleCnt="0">
        <dgm:presLayoutVars>
          <dgm:hierBranch val="init"/>
        </dgm:presLayoutVars>
      </dgm:prSet>
      <dgm:spPr/>
    </dgm:pt>
    <dgm:pt modelId="{1C8AAD12-11B3-4A86-9282-CE7CFDFCBCF0}" type="pres">
      <dgm:prSet presAssocID="{9CFBD82D-3408-4AD7-B670-B4B188F6C6CC}" presName="rootComposite" presStyleCnt="0"/>
      <dgm:spPr/>
    </dgm:pt>
    <dgm:pt modelId="{95823D3B-74B6-43C8-A962-09FD2C205041}" type="pres">
      <dgm:prSet presAssocID="{9CFBD82D-3408-4AD7-B670-B4B188F6C6CC}" presName="rootText" presStyleLbl="node3" presStyleIdx="2" presStyleCnt="6" custScaleX="113528">
        <dgm:presLayoutVars>
          <dgm:chPref val="3"/>
        </dgm:presLayoutVars>
      </dgm:prSet>
      <dgm:spPr/>
    </dgm:pt>
    <dgm:pt modelId="{F5644135-9339-4317-8BBB-AD3B0F783C49}" type="pres">
      <dgm:prSet presAssocID="{9CFBD82D-3408-4AD7-B670-B4B188F6C6CC}" presName="rootConnector" presStyleLbl="node3" presStyleIdx="2" presStyleCnt="6"/>
      <dgm:spPr/>
    </dgm:pt>
    <dgm:pt modelId="{48ECA13E-D2D4-4D9F-8F8E-1AEEE1A074BB}" type="pres">
      <dgm:prSet presAssocID="{9CFBD82D-3408-4AD7-B670-B4B188F6C6CC}" presName="hierChild4" presStyleCnt="0"/>
      <dgm:spPr/>
    </dgm:pt>
    <dgm:pt modelId="{D50BBBA2-B7DD-4115-AC02-5653CF5705E7}" type="pres">
      <dgm:prSet presAssocID="{9CFBD82D-3408-4AD7-B670-B4B188F6C6CC}" presName="hierChild5" presStyleCnt="0"/>
      <dgm:spPr/>
    </dgm:pt>
    <dgm:pt modelId="{A25C1D80-E4A8-4A74-BDA6-C22B65D5BDF9}" type="pres">
      <dgm:prSet presAssocID="{028471E5-15DD-4AEE-8ECD-AA90718F77C7}" presName="Name37" presStyleLbl="parChTrans1D3" presStyleIdx="3" presStyleCnt="6"/>
      <dgm:spPr/>
    </dgm:pt>
    <dgm:pt modelId="{C4339961-254F-4AF5-A5D2-D22362C0C6F8}" type="pres">
      <dgm:prSet presAssocID="{0370B027-78C8-4111-AD76-EBED4200A17B}" presName="hierRoot2" presStyleCnt="0">
        <dgm:presLayoutVars>
          <dgm:hierBranch val="init"/>
        </dgm:presLayoutVars>
      </dgm:prSet>
      <dgm:spPr/>
    </dgm:pt>
    <dgm:pt modelId="{D09977D7-2816-4445-BD1B-B17E7ACF9D3D}" type="pres">
      <dgm:prSet presAssocID="{0370B027-78C8-4111-AD76-EBED4200A17B}" presName="rootComposite" presStyleCnt="0"/>
      <dgm:spPr/>
    </dgm:pt>
    <dgm:pt modelId="{1FEB6687-8856-41A9-BB36-C150FBD1381D}" type="pres">
      <dgm:prSet presAssocID="{0370B027-78C8-4111-AD76-EBED4200A17B}" presName="rootText" presStyleLbl="node3" presStyleIdx="3" presStyleCnt="6" custScaleX="113528">
        <dgm:presLayoutVars>
          <dgm:chPref val="3"/>
        </dgm:presLayoutVars>
      </dgm:prSet>
      <dgm:spPr/>
    </dgm:pt>
    <dgm:pt modelId="{F436585B-BA9F-4D7C-A909-035EF7BA9571}" type="pres">
      <dgm:prSet presAssocID="{0370B027-78C8-4111-AD76-EBED4200A17B}" presName="rootConnector" presStyleLbl="node3" presStyleIdx="3" presStyleCnt="6"/>
      <dgm:spPr/>
    </dgm:pt>
    <dgm:pt modelId="{6E27DB38-FFC4-4576-8038-DB5F1A4BA089}" type="pres">
      <dgm:prSet presAssocID="{0370B027-78C8-4111-AD76-EBED4200A17B}" presName="hierChild4" presStyleCnt="0"/>
      <dgm:spPr/>
    </dgm:pt>
    <dgm:pt modelId="{F0803050-814D-4080-B739-0F4D148BE197}" type="pres">
      <dgm:prSet presAssocID="{0370B027-78C8-4111-AD76-EBED4200A17B}" presName="hierChild5" presStyleCnt="0"/>
      <dgm:spPr/>
    </dgm:pt>
    <dgm:pt modelId="{5F681622-D907-464C-BF8B-9592AA823964}" type="pres">
      <dgm:prSet presAssocID="{168565E1-484E-48E1-B108-E3D329910982}" presName="hierChild5" presStyleCnt="0"/>
      <dgm:spPr/>
    </dgm:pt>
    <dgm:pt modelId="{027A9778-68B7-4864-83F0-AA6DAA2D9101}" type="pres">
      <dgm:prSet presAssocID="{C6DDAF82-F50F-4167-B284-D09DEA015936}" presName="Name37" presStyleLbl="parChTrans1D2" presStyleIdx="2" presStyleCnt="3"/>
      <dgm:spPr/>
    </dgm:pt>
    <dgm:pt modelId="{68B52ABF-46E1-4A81-87FF-71EC05842976}" type="pres">
      <dgm:prSet presAssocID="{C6A69C29-3CB8-4481-925F-A67B1E0F835C}" presName="hierRoot2" presStyleCnt="0">
        <dgm:presLayoutVars>
          <dgm:hierBranch val="init"/>
        </dgm:presLayoutVars>
      </dgm:prSet>
      <dgm:spPr/>
    </dgm:pt>
    <dgm:pt modelId="{0FBA8A18-C279-4A77-9980-092EC4BC2355}" type="pres">
      <dgm:prSet presAssocID="{C6A69C29-3CB8-4481-925F-A67B1E0F835C}" presName="rootComposite" presStyleCnt="0"/>
      <dgm:spPr/>
    </dgm:pt>
    <dgm:pt modelId="{943217A5-E0BF-49BA-82CA-6FF50A39E493}" type="pres">
      <dgm:prSet presAssocID="{C6A69C29-3CB8-4481-925F-A67B1E0F835C}" presName="rootText" presStyleLbl="node2" presStyleIdx="2" presStyleCnt="3" custScaleX="113528">
        <dgm:presLayoutVars>
          <dgm:chPref val="3"/>
        </dgm:presLayoutVars>
      </dgm:prSet>
      <dgm:spPr/>
    </dgm:pt>
    <dgm:pt modelId="{00267385-AE55-4FFF-9051-A9A34A3FFB17}" type="pres">
      <dgm:prSet presAssocID="{C6A69C29-3CB8-4481-925F-A67B1E0F835C}" presName="rootConnector" presStyleLbl="node2" presStyleIdx="2" presStyleCnt="3"/>
      <dgm:spPr/>
    </dgm:pt>
    <dgm:pt modelId="{0143CE22-390D-4AF7-96B0-C77931DD3B2B}" type="pres">
      <dgm:prSet presAssocID="{C6A69C29-3CB8-4481-925F-A67B1E0F835C}" presName="hierChild4" presStyleCnt="0"/>
      <dgm:spPr/>
    </dgm:pt>
    <dgm:pt modelId="{1579CC06-9533-44D8-B8EA-D4021464D1A0}" type="pres">
      <dgm:prSet presAssocID="{8E6EA957-2821-4E20-9B69-E5E72BA344C7}" presName="Name37" presStyleLbl="parChTrans1D3" presStyleIdx="4" presStyleCnt="6"/>
      <dgm:spPr/>
    </dgm:pt>
    <dgm:pt modelId="{45BDAC07-7BE2-4009-983A-E6B0B0FAD355}" type="pres">
      <dgm:prSet presAssocID="{8380941E-ADEF-4EA9-8B07-F72694996DE6}" presName="hierRoot2" presStyleCnt="0">
        <dgm:presLayoutVars>
          <dgm:hierBranch val="init"/>
        </dgm:presLayoutVars>
      </dgm:prSet>
      <dgm:spPr/>
    </dgm:pt>
    <dgm:pt modelId="{337FC69F-5632-4191-B41D-A82EC24D0415}" type="pres">
      <dgm:prSet presAssocID="{8380941E-ADEF-4EA9-8B07-F72694996DE6}" presName="rootComposite" presStyleCnt="0"/>
      <dgm:spPr/>
    </dgm:pt>
    <dgm:pt modelId="{C1BD63B0-DCC2-4C6C-BD37-86374E7980CC}" type="pres">
      <dgm:prSet presAssocID="{8380941E-ADEF-4EA9-8B07-F72694996DE6}" presName="rootText" presStyleLbl="node3" presStyleIdx="4" presStyleCnt="6" custScaleX="113528">
        <dgm:presLayoutVars>
          <dgm:chPref val="3"/>
        </dgm:presLayoutVars>
      </dgm:prSet>
      <dgm:spPr/>
    </dgm:pt>
    <dgm:pt modelId="{804DB64A-E052-4A0B-BB75-E40B3986C847}" type="pres">
      <dgm:prSet presAssocID="{8380941E-ADEF-4EA9-8B07-F72694996DE6}" presName="rootConnector" presStyleLbl="node3" presStyleIdx="4" presStyleCnt="6"/>
      <dgm:spPr/>
    </dgm:pt>
    <dgm:pt modelId="{60BC2455-7D4D-4440-BFEA-866B83C9CD70}" type="pres">
      <dgm:prSet presAssocID="{8380941E-ADEF-4EA9-8B07-F72694996DE6}" presName="hierChild4" presStyleCnt="0"/>
      <dgm:spPr/>
    </dgm:pt>
    <dgm:pt modelId="{56065A9E-1C81-4A8F-BECC-A9970C0E135D}" type="pres">
      <dgm:prSet presAssocID="{8380941E-ADEF-4EA9-8B07-F72694996DE6}" presName="hierChild5" presStyleCnt="0"/>
      <dgm:spPr/>
    </dgm:pt>
    <dgm:pt modelId="{CDA9EBF5-43D0-494B-B100-521EBAFD42D0}" type="pres">
      <dgm:prSet presAssocID="{349198B5-D677-42D0-BEC1-7D00EB512411}" presName="Name37" presStyleLbl="parChTrans1D3" presStyleIdx="5" presStyleCnt="6"/>
      <dgm:spPr/>
    </dgm:pt>
    <dgm:pt modelId="{A74CBB4B-52BC-47CE-953F-205F6BF1B12D}" type="pres">
      <dgm:prSet presAssocID="{5461898D-9CA5-44EC-AB36-726C56FDBBCE}" presName="hierRoot2" presStyleCnt="0">
        <dgm:presLayoutVars>
          <dgm:hierBranch val="init"/>
        </dgm:presLayoutVars>
      </dgm:prSet>
      <dgm:spPr/>
    </dgm:pt>
    <dgm:pt modelId="{9B3025C0-52AD-4F5C-832E-6D8B2B097098}" type="pres">
      <dgm:prSet presAssocID="{5461898D-9CA5-44EC-AB36-726C56FDBBCE}" presName="rootComposite" presStyleCnt="0"/>
      <dgm:spPr/>
    </dgm:pt>
    <dgm:pt modelId="{C2B6EF92-93CB-4D61-B629-A3EC5FC7F33D}" type="pres">
      <dgm:prSet presAssocID="{5461898D-9CA5-44EC-AB36-726C56FDBBCE}" presName="rootText" presStyleLbl="node3" presStyleIdx="5" presStyleCnt="6" custScaleX="113528">
        <dgm:presLayoutVars>
          <dgm:chPref val="3"/>
        </dgm:presLayoutVars>
      </dgm:prSet>
      <dgm:spPr/>
    </dgm:pt>
    <dgm:pt modelId="{A2EC4224-70A8-43BC-A451-05F26970F45E}" type="pres">
      <dgm:prSet presAssocID="{5461898D-9CA5-44EC-AB36-726C56FDBBCE}" presName="rootConnector" presStyleLbl="node3" presStyleIdx="5" presStyleCnt="6"/>
      <dgm:spPr/>
    </dgm:pt>
    <dgm:pt modelId="{B72DE559-AB39-4A7E-A9C9-08889B861DC1}" type="pres">
      <dgm:prSet presAssocID="{5461898D-9CA5-44EC-AB36-726C56FDBBCE}" presName="hierChild4" presStyleCnt="0"/>
      <dgm:spPr/>
    </dgm:pt>
    <dgm:pt modelId="{925E8E31-D16A-4F0C-8377-F3A89CBC83C9}" type="pres">
      <dgm:prSet presAssocID="{5461898D-9CA5-44EC-AB36-726C56FDBBCE}" presName="hierChild5" presStyleCnt="0"/>
      <dgm:spPr/>
    </dgm:pt>
    <dgm:pt modelId="{D59A6A24-C8CC-4044-BE82-2207FC4F0510}" type="pres">
      <dgm:prSet presAssocID="{C6A69C29-3CB8-4481-925F-A67B1E0F835C}" presName="hierChild5" presStyleCnt="0"/>
      <dgm:spPr/>
    </dgm:pt>
    <dgm:pt modelId="{431BDF43-F0D9-48D3-8858-A6749734BB93}" type="pres">
      <dgm:prSet presAssocID="{2A80128E-36F6-41F7-AA8B-39EECB09EDDF}" presName="hierChild3" presStyleCnt="0"/>
      <dgm:spPr/>
    </dgm:pt>
  </dgm:ptLst>
  <dgm:cxnLst>
    <dgm:cxn modelId="{4D63BAC1-B086-49C3-8B32-B5587468702C}" srcId="{57732204-BA91-46DE-9854-64FA1F7DE43A}" destId="{2A80128E-36F6-41F7-AA8B-39EECB09EDDF}" srcOrd="0" destOrd="0" parTransId="{0AC4E69A-A04A-4349-85E0-41330F42BA07}" sibTransId="{EEE36472-D0E3-4317-91CE-383DF86A2768}"/>
    <dgm:cxn modelId="{64A20795-EDF3-4738-85B8-7D4AF3115A08}" type="presOf" srcId="{903421B2-F157-4AE0-A224-DA2BD429B00A}" destId="{8E54A6E8-7D5D-45C8-891E-8DCC09199709}" srcOrd="0" destOrd="0" presId="urn:microsoft.com/office/officeart/2005/8/layout/orgChart1"/>
    <dgm:cxn modelId="{5B7A7C67-A526-4B69-B075-40218C00B8DD}" type="presOf" srcId="{C6DDAF82-F50F-4167-B284-D09DEA015936}" destId="{027A9778-68B7-4864-83F0-AA6DAA2D9101}" srcOrd="0" destOrd="0" presId="urn:microsoft.com/office/officeart/2005/8/layout/orgChart1"/>
    <dgm:cxn modelId="{C93C0955-B6BF-4088-A55C-C4EE78AB462E}" type="presOf" srcId="{061D6351-0DD4-4D61-9A59-7B35A8563F26}" destId="{3882C0CE-71FA-4BE1-940F-98E3C78B28CA}" srcOrd="1" destOrd="0" presId="urn:microsoft.com/office/officeart/2005/8/layout/orgChart1"/>
    <dgm:cxn modelId="{05563CCD-C4C8-4610-9CFF-5745FC5A0086}" type="presOf" srcId="{9CFBD82D-3408-4AD7-B670-B4B188F6C6CC}" destId="{F5644135-9339-4317-8BBB-AD3B0F783C49}" srcOrd="1" destOrd="0" presId="urn:microsoft.com/office/officeart/2005/8/layout/orgChart1"/>
    <dgm:cxn modelId="{C11B8DDA-BC99-40E3-99AA-9BADBC8D4189}" type="presOf" srcId="{5461898D-9CA5-44EC-AB36-726C56FDBBCE}" destId="{C2B6EF92-93CB-4D61-B629-A3EC5FC7F33D}" srcOrd="0" destOrd="0" presId="urn:microsoft.com/office/officeart/2005/8/layout/orgChart1"/>
    <dgm:cxn modelId="{1FE60433-C111-41C6-B115-B9054216822C}" type="presOf" srcId="{5461898D-9CA5-44EC-AB36-726C56FDBBCE}" destId="{A2EC4224-70A8-43BC-A451-05F26970F45E}" srcOrd="1" destOrd="0" presId="urn:microsoft.com/office/officeart/2005/8/layout/orgChart1"/>
    <dgm:cxn modelId="{1A86D106-DF16-41D2-A4EC-D6C89FDF3FF4}" srcId="{432EE4CD-5BDF-4BDB-BD4F-0B870FBDC7F8}" destId="{061D6351-0DD4-4D61-9A59-7B35A8563F26}" srcOrd="0" destOrd="0" parTransId="{7F288B57-4B41-4DE8-B821-CE5CB8B9234A}" sibTransId="{95F8ACEC-FD29-45CC-80CA-EC1BEB8933A8}"/>
    <dgm:cxn modelId="{3EB8F112-AD78-416C-9C65-7973DF8C3D95}" type="presOf" srcId="{432EE4CD-5BDF-4BDB-BD4F-0B870FBDC7F8}" destId="{ABDB732A-D0A9-4E6A-834F-D04AAA890D25}" srcOrd="0" destOrd="0" presId="urn:microsoft.com/office/officeart/2005/8/layout/orgChart1"/>
    <dgm:cxn modelId="{1C22EBF8-B7B8-4FD6-831D-92C6D6A925BF}" srcId="{168565E1-484E-48E1-B108-E3D329910982}" destId="{0370B027-78C8-4111-AD76-EBED4200A17B}" srcOrd="1" destOrd="0" parTransId="{028471E5-15DD-4AEE-8ECD-AA90718F77C7}" sibTransId="{3CE70CE7-3699-4C43-9CC9-466AA849A70F}"/>
    <dgm:cxn modelId="{295EECA4-BC7D-43B0-B923-6E4382815E91}" type="presOf" srcId="{168565E1-484E-48E1-B108-E3D329910982}" destId="{89DB245F-831B-40D7-87E6-278B08458FC6}" srcOrd="1" destOrd="0" presId="urn:microsoft.com/office/officeart/2005/8/layout/orgChart1"/>
    <dgm:cxn modelId="{21DE58D9-77D3-437C-94D1-0B679AE7ACCC}" srcId="{432EE4CD-5BDF-4BDB-BD4F-0B870FBDC7F8}" destId="{55B685D6-518A-406F-BAF1-3309CCD96F42}" srcOrd="1" destOrd="0" parTransId="{B2322321-A443-494D-8A29-47FE6DF83A0C}" sibTransId="{A90A991F-6258-422B-9280-8B6AFEFEFE7B}"/>
    <dgm:cxn modelId="{312EF5CB-531B-43D8-B432-F27000012A33}" type="presOf" srcId="{7F288B57-4B41-4DE8-B821-CE5CB8B9234A}" destId="{FA14DCE2-D63A-4B52-9DBF-8B5620ACB369}" srcOrd="0" destOrd="0" presId="urn:microsoft.com/office/officeart/2005/8/layout/orgChart1"/>
    <dgm:cxn modelId="{18A38418-F230-4767-84AA-89F892D1E6D5}" type="presOf" srcId="{2A80128E-36F6-41F7-AA8B-39EECB09EDDF}" destId="{31981B9D-10DC-4E0B-8ECD-CBE6550ACD5E}" srcOrd="1" destOrd="0" presId="urn:microsoft.com/office/officeart/2005/8/layout/orgChart1"/>
    <dgm:cxn modelId="{AEDC96C3-07C1-410E-B5B1-1EC9EE0C10F1}" type="presOf" srcId="{061D6351-0DD4-4D61-9A59-7B35A8563F26}" destId="{E31A3082-679D-4EED-8641-3D06CB561A9E}" srcOrd="0" destOrd="0" presId="urn:microsoft.com/office/officeart/2005/8/layout/orgChart1"/>
    <dgm:cxn modelId="{EA0968F7-7912-4879-ACA9-EA5A028BCC98}" type="presOf" srcId="{028471E5-15DD-4AEE-8ECD-AA90718F77C7}" destId="{A25C1D80-E4A8-4A74-BDA6-C22B65D5BDF9}" srcOrd="0" destOrd="0" presId="urn:microsoft.com/office/officeart/2005/8/layout/orgChart1"/>
    <dgm:cxn modelId="{FD385B5F-7F24-400C-AB2E-1DCB14028C1D}" type="presOf" srcId="{55B685D6-518A-406F-BAF1-3309CCD96F42}" destId="{9029DE2B-8186-49CC-829C-A86C9413CE80}" srcOrd="1" destOrd="0" presId="urn:microsoft.com/office/officeart/2005/8/layout/orgChart1"/>
    <dgm:cxn modelId="{90B9D56E-2670-4DFA-AD83-B422FD8AA646}" srcId="{2A80128E-36F6-41F7-AA8B-39EECB09EDDF}" destId="{C6A69C29-3CB8-4481-925F-A67B1E0F835C}" srcOrd="2" destOrd="0" parTransId="{C6DDAF82-F50F-4167-B284-D09DEA015936}" sibTransId="{F7B9E1AF-F47E-4DFE-B316-ADEDFA6ADDC5}"/>
    <dgm:cxn modelId="{1785E7B4-A3B4-4C01-B699-8D13D65AE254}" srcId="{C6A69C29-3CB8-4481-925F-A67B1E0F835C}" destId="{5461898D-9CA5-44EC-AB36-726C56FDBBCE}" srcOrd="1" destOrd="0" parTransId="{349198B5-D677-42D0-BEC1-7D00EB512411}" sibTransId="{8CCD38DD-D93C-483D-8976-D7A718A7BAD7}"/>
    <dgm:cxn modelId="{37F22223-17E0-4B8F-9160-ABF74E1AC072}" type="presOf" srcId="{349198B5-D677-42D0-BEC1-7D00EB512411}" destId="{CDA9EBF5-43D0-494B-B100-521EBAFD42D0}" srcOrd="0" destOrd="0" presId="urn:microsoft.com/office/officeart/2005/8/layout/orgChart1"/>
    <dgm:cxn modelId="{18699D69-B96E-4D48-9C6C-DCBEBDA5801E}" type="presOf" srcId="{0370B027-78C8-4111-AD76-EBED4200A17B}" destId="{F436585B-BA9F-4D7C-A909-035EF7BA9571}" srcOrd="1" destOrd="0" presId="urn:microsoft.com/office/officeart/2005/8/layout/orgChart1"/>
    <dgm:cxn modelId="{D202F813-182F-4784-8C17-0B9A04321886}" srcId="{2A80128E-36F6-41F7-AA8B-39EECB09EDDF}" destId="{168565E1-484E-48E1-B108-E3D329910982}" srcOrd="1" destOrd="0" parTransId="{903421B2-F157-4AE0-A224-DA2BD429B00A}" sibTransId="{FC651613-E45C-446E-894C-1ED18AA78A88}"/>
    <dgm:cxn modelId="{6567E269-A96F-4007-8AD4-84D371EC02C6}" type="presOf" srcId="{2A80128E-36F6-41F7-AA8B-39EECB09EDDF}" destId="{E3565E82-9C41-4E31-9A10-7DA2F51962F2}" srcOrd="0" destOrd="0" presId="urn:microsoft.com/office/officeart/2005/8/layout/orgChart1"/>
    <dgm:cxn modelId="{A71EF144-68E0-424A-B8F1-7F9BD50DB5E8}" type="presOf" srcId="{C6A69C29-3CB8-4481-925F-A67B1E0F835C}" destId="{943217A5-E0BF-49BA-82CA-6FF50A39E493}" srcOrd="0" destOrd="0" presId="urn:microsoft.com/office/officeart/2005/8/layout/orgChart1"/>
    <dgm:cxn modelId="{01214165-6DA0-4CB6-8C34-9853BD9395BB}" type="presOf" srcId="{C6A69C29-3CB8-4481-925F-A67B1E0F835C}" destId="{00267385-AE55-4FFF-9051-A9A34A3FFB17}" srcOrd="1" destOrd="0" presId="urn:microsoft.com/office/officeart/2005/8/layout/orgChart1"/>
    <dgm:cxn modelId="{0637B0BD-DD7F-422E-8B33-136A957F9143}" type="presOf" srcId="{8380941E-ADEF-4EA9-8B07-F72694996DE6}" destId="{804DB64A-E052-4A0B-BB75-E40B3986C847}" srcOrd="1" destOrd="0" presId="urn:microsoft.com/office/officeart/2005/8/layout/orgChart1"/>
    <dgm:cxn modelId="{C5151F8B-17A2-4E95-9663-B60EE8C25FB1}" srcId="{168565E1-484E-48E1-B108-E3D329910982}" destId="{9CFBD82D-3408-4AD7-B670-B4B188F6C6CC}" srcOrd="0" destOrd="0" parTransId="{965A5AE5-38D8-4E5A-9EFB-708A19FD5B96}" sibTransId="{366EFCA1-20CA-4ED0-9F3D-3004A86D06F4}"/>
    <dgm:cxn modelId="{FFD74E9B-1CB4-40E4-A569-D3B3CF18580E}" type="presOf" srcId="{57732204-BA91-46DE-9854-64FA1F7DE43A}" destId="{A046BB96-1267-4256-B703-16873D0B851A}" srcOrd="0" destOrd="0" presId="urn:microsoft.com/office/officeart/2005/8/layout/orgChart1"/>
    <dgm:cxn modelId="{292AB112-7CD9-4C73-BFBF-A0760758E8CC}" type="presOf" srcId="{B2322321-A443-494D-8A29-47FE6DF83A0C}" destId="{EEF1DDD0-0941-44A2-A10F-F29931C1DFA3}" srcOrd="0" destOrd="0" presId="urn:microsoft.com/office/officeart/2005/8/layout/orgChart1"/>
    <dgm:cxn modelId="{066C7B4D-01AB-4BD2-8D00-16137BA2B976}" srcId="{2A80128E-36F6-41F7-AA8B-39EECB09EDDF}" destId="{432EE4CD-5BDF-4BDB-BD4F-0B870FBDC7F8}" srcOrd="0" destOrd="0" parTransId="{4D71D3CC-EBA1-457C-B19C-C2C79ED51DEB}" sibTransId="{BF846363-23DB-4A0F-A016-1D1E8AB5A344}"/>
    <dgm:cxn modelId="{F3887F74-D1C7-4DED-8407-08213613E4A8}" type="presOf" srcId="{8380941E-ADEF-4EA9-8B07-F72694996DE6}" destId="{C1BD63B0-DCC2-4C6C-BD37-86374E7980CC}" srcOrd="0" destOrd="0" presId="urn:microsoft.com/office/officeart/2005/8/layout/orgChart1"/>
    <dgm:cxn modelId="{0C75ECE1-BA5E-4667-AA7B-65EF4C085A46}" type="presOf" srcId="{432EE4CD-5BDF-4BDB-BD4F-0B870FBDC7F8}" destId="{B2D2BCB8-97E7-4236-9F46-EE069E8EB327}" srcOrd="1" destOrd="0" presId="urn:microsoft.com/office/officeart/2005/8/layout/orgChart1"/>
    <dgm:cxn modelId="{D3AB504F-9CC9-47B4-B54E-5A79110B4836}" type="presOf" srcId="{9CFBD82D-3408-4AD7-B670-B4B188F6C6CC}" destId="{95823D3B-74B6-43C8-A962-09FD2C205041}" srcOrd="0" destOrd="0" presId="urn:microsoft.com/office/officeart/2005/8/layout/orgChart1"/>
    <dgm:cxn modelId="{B69E03F1-6D98-4A12-881A-420020666A0C}" type="presOf" srcId="{55B685D6-518A-406F-BAF1-3309CCD96F42}" destId="{20B2B560-1A72-4A6F-A401-4A2AA277F640}" srcOrd="0" destOrd="0" presId="urn:microsoft.com/office/officeart/2005/8/layout/orgChart1"/>
    <dgm:cxn modelId="{5A928950-060B-49EC-9D56-E662020AE2D1}" type="presOf" srcId="{0370B027-78C8-4111-AD76-EBED4200A17B}" destId="{1FEB6687-8856-41A9-BB36-C150FBD1381D}" srcOrd="0" destOrd="0" presId="urn:microsoft.com/office/officeart/2005/8/layout/orgChart1"/>
    <dgm:cxn modelId="{999B39D7-A5BD-41C5-8F4B-0952A6209FCB}" type="presOf" srcId="{4D71D3CC-EBA1-457C-B19C-C2C79ED51DEB}" destId="{0C2A3EF3-9FF1-4232-A6C9-B32E9AE4CD70}" srcOrd="0" destOrd="0" presId="urn:microsoft.com/office/officeart/2005/8/layout/orgChart1"/>
    <dgm:cxn modelId="{3967787F-2A87-426F-9A50-2EE8DA7C48CE}" type="presOf" srcId="{168565E1-484E-48E1-B108-E3D329910982}" destId="{7D56CD91-892F-4D95-A6E9-8D471951CD86}" srcOrd="0" destOrd="0" presId="urn:microsoft.com/office/officeart/2005/8/layout/orgChart1"/>
    <dgm:cxn modelId="{E2FA985D-AB4C-4BC9-95C4-00B90CB4B8F4}" srcId="{C6A69C29-3CB8-4481-925F-A67B1E0F835C}" destId="{8380941E-ADEF-4EA9-8B07-F72694996DE6}" srcOrd="0" destOrd="0" parTransId="{8E6EA957-2821-4E20-9B69-E5E72BA344C7}" sibTransId="{4DCD0866-2F09-4C1B-BFFB-FAF7E6EF4E49}"/>
    <dgm:cxn modelId="{050E8CDF-635D-40A0-A1FF-071CA5CA8460}" type="presOf" srcId="{965A5AE5-38D8-4E5A-9EFB-708A19FD5B96}" destId="{F2635E03-C31F-413C-88A6-B7CECB4A2275}" srcOrd="0" destOrd="0" presId="urn:microsoft.com/office/officeart/2005/8/layout/orgChart1"/>
    <dgm:cxn modelId="{BAA9F85D-0E39-4941-A64E-6303566BAE32}" type="presOf" srcId="{8E6EA957-2821-4E20-9B69-E5E72BA344C7}" destId="{1579CC06-9533-44D8-B8EA-D4021464D1A0}" srcOrd="0" destOrd="0" presId="urn:microsoft.com/office/officeart/2005/8/layout/orgChart1"/>
    <dgm:cxn modelId="{2C43B7EC-0764-484C-8AFE-71C3E4CBA0EF}" type="presParOf" srcId="{A046BB96-1267-4256-B703-16873D0B851A}" destId="{0EE49411-9198-45ED-8EAC-CD733F3FE46F}" srcOrd="0" destOrd="0" presId="urn:microsoft.com/office/officeart/2005/8/layout/orgChart1"/>
    <dgm:cxn modelId="{A7760E69-E768-4B0C-BCE9-981F9CCB7159}" type="presParOf" srcId="{0EE49411-9198-45ED-8EAC-CD733F3FE46F}" destId="{FC179371-23A1-4B85-922F-7AC9F46C0521}" srcOrd="0" destOrd="0" presId="urn:microsoft.com/office/officeart/2005/8/layout/orgChart1"/>
    <dgm:cxn modelId="{EB27F4BC-8F80-4A43-BBA8-40A1586BB07D}" type="presParOf" srcId="{FC179371-23A1-4B85-922F-7AC9F46C0521}" destId="{E3565E82-9C41-4E31-9A10-7DA2F51962F2}" srcOrd="0" destOrd="0" presId="urn:microsoft.com/office/officeart/2005/8/layout/orgChart1"/>
    <dgm:cxn modelId="{FDCE5ADC-FBEA-4B49-8F58-AEA39077CBD3}" type="presParOf" srcId="{FC179371-23A1-4B85-922F-7AC9F46C0521}" destId="{31981B9D-10DC-4E0B-8ECD-CBE6550ACD5E}" srcOrd="1" destOrd="0" presId="urn:microsoft.com/office/officeart/2005/8/layout/orgChart1"/>
    <dgm:cxn modelId="{0953744F-6576-4A0F-9545-1A7E41FE7148}" type="presParOf" srcId="{0EE49411-9198-45ED-8EAC-CD733F3FE46F}" destId="{5F0A8B94-CFCD-4F72-BBC2-0B6E0D09AD05}" srcOrd="1" destOrd="0" presId="urn:microsoft.com/office/officeart/2005/8/layout/orgChart1"/>
    <dgm:cxn modelId="{F388BD2B-AD8D-44DE-A855-F2DC33B52460}" type="presParOf" srcId="{5F0A8B94-CFCD-4F72-BBC2-0B6E0D09AD05}" destId="{0C2A3EF3-9FF1-4232-A6C9-B32E9AE4CD70}" srcOrd="0" destOrd="0" presId="urn:microsoft.com/office/officeart/2005/8/layout/orgChart1"/>
    <dgm:cxn modelId="{4687F6E8-5660-405E-9F4B-82B092EB75F7}" type="presParOf" srcId="{5F0A8B94-CFCD-4F72-BBC2-0B6E0D09AD05}" destId="{54212073-58E8-4938-A4DE-16939D7EB9FA}" srcOrd="1" destOrd="0" presId="urn:microsoft.com/office/officeart/2005/8/layout/orgChart1"/>
    <dgm:cxn modelId="{97CCE417-D761-4EFC-85F9-35DFCC71EC96}" type="presParOf" srcId="{54212073-58E8-4938-A4DE-16939D7EB9FA}" destId="{25C583D2-A183-4506-BE87-205D7DE9D45C}" srcOrd="0" destOrd="0" presId="urn:microsoft.com/office/officeart/2005/8/layout/orgChart1"/>
    <dgm:cxn modelId="{D8949E00-1503-4D3B-8A3B-BD331979EF3D}" type="presParOf" srcId="{25C583D2-A183-4506-BE87-205D7DE9D45C}" destId="{ABDB732A-D0A9-4E6A-834F-D04AAA890D25}" srcOrd="0" destOrd="0" presId="urn:microsoft.com/office/officeart/2005/8/layout/orgChart1"/>
    <dgm:cxn modelId="{39FB0B1F-A6AC-4EAA-969A-240CA34F484E}" type="presParOf" srcId="{25C583D2-A183-4506-BE87-205D7DE9D45C}" destId="{B2D2BCB8-97E7-4236-9F46-EE069E8EB327}" srcOrd="1" destOrd="0" presId="urn:microsoft.com/office/officeart/2005/8/layout/orgChart1"/>
    <dgm:cxn modelId="{920E72EF-13C2-4054-9A8A-D149B1FB953E}" type="presParOf" srcId="{54212073-58E8-4938-A4DE-16939D7EB9FA}" destId="{C956AD74-F271-4C45-9C91-9E0C78EDFAAD}" srcOrd="1" destOrd="0" presId="urn:microsoft.com/office/officeart/2005/8/layout/orgChart1"/>
    <dgm:cxn modelId="{91D4073E-1D24-4B2E-B7D4-B7E376DAC36D}" type="presParOf" srcId="{C956AD74-F271-4C45-9C91-9E0C78EDFAAD}" destId="{FA14DCE2-D63A-4B52-9DBF-8B5620ACB369}" srcOrd="0" destOrd="0" presId="urn:microsoft.com/office/officeart/2005/8/layout/orgChart1"/>
    <dgm:cxn modelId="{23DFFA75-2A18-461B-BD34-FCFFC58DBB5D}" type="presParOf" srcId="{C956AD74-F271-4C45-9C91-9E0C78EDFAAD}" destId="{64AA6469-B7C0-42C0-8C3E-4EDF8AF41547}" srcOrd="1" destOrd="0" presId="urn:microsoft.com/office/officeart/2005/8/layout/orgChart1"/>
    <dgm:cxn modelId="{3FDEC3A3-BE58-4D62-82F8-37F1C1E5209A}" type="presParOf" srcId="{64AA6469-B7C0-42C0-8C3E-4EDF8AF41547}" destId="{61A5AA76-50A9-49D2-9141-3B2969DDD343}" srcOrd="0" destOrd="0" presId="urn:microsoft.com/office/officeart/2005/8/layout/orgChart1"/>
    <dgm:cxn modelId="{19F612E8-9FC5-4209-9A1B-D1ECB308A1EA}" type="presParOf" srcId="{61A5AA76-50A9-49D2-9141-3B2969DDD343}" destId="{E31A3082-679D-4EED-8641-3D06CB561A9E}" srcOrd="0" destOrd="0" presId="urn:microsoft.com/office/officeart/2005/8/layout/orgChart1"/>
    <dgm:cxn modelId="{C392854E-7468-42E7-B048-B669534CCE35}" type="presParOf" srcId="{61A5AA76-50A9-49D2-9141-3B2969DDD343}" destId="{3882C0CE-71FA-4BE1-940F-98E3C78B28CA}" srcOrd="1" destOrd="0" presId="urn:microsoft.com/office/officeart/2005/8/layout/orgChart1"/>
    <dgm:cxn modelId="{84417ACF-9654-4D47-817A-6F75B93B02A9}" type="presParOf" srcId="{64AA6469-B7C0-42C0-8C3E-4EDF8AF41547}" destId="{DF434C3F-858E-4D39-AAEC-D0EBB317668C}" srcOrd="1" destOrd="0" presId="urn:microsoft.com/office/officeart/2005/8/layout/orgChart1"/>
    <dgm:cxn modelId="{5F98C00A-B0AC-42A5-ADB0-19D55F3D7BC3}" type="presParOf" srcId="{64AA6469-B7C0-42C0-8C3E-4EDF8AF41547}" destId="{7E708E72-70E6-44EA-8AE3-CB560DD7AF8B}" srcOrd="2" destOrd="0" presId="urn:microsoft.com/office/officeart/2005/8/layout/orgChart1"/>
    <dgm:cxn modelId="{08F274F3-7DB0-4814-9CF3-1BF38C9AD566}" type="presParOf" srcId="{C956AD74-F271-4C45-9C91-9E0C78EDFAAD}" destId="{EEF1DDD0-0941-44A2-A10F-F29931C1DFA3}" srcOrd="2" destOrd="0" presId="urn:microsoft.com/office/officeart/2005/8/layout/orgChart1"/>
    <dgm:cxn modelId="{A3FAB458-E36B-4925-84C5-AE0631FE4801}" type="presParOf" srcId="{C956AD74-F271-4C45-9C91-9E0C78EDFAAD}" destId="{FCD65524-ADA9-4A54-9747-C4E05DF5557F}" srcOrd="3" destOrd="0" presId="urn:microsoft.com/office/officeart/2005/8/layout/orgChart1"/>
    <dgm:cxn modelId="{5C7DE4F9-1437-4A18-B8D9-8A4FAEC0A15A}" type="presParOf" srcId="{FCD65524-ADA9-4A54-9747-C4E05DF5557F}" destId="{EFB70FAB-39EB-4E29-BABB-7B2B89D999E5}" srcOrd="0" destOrd="0" presId="urn:microsoft.com/office/officeart/2005/8/layout/orgChart1"/>
    <dgm:cxn modelId="{5AF03EB7-A503-46D7-92D9-5E45FDF29DA8}" type="presParOf" srcId="{EFB70FAB-39EB-4E29-BABB-7B2B89D999E5}" destId="{20B2B560-1A72-4A6F-A401-4A2AA277F640}" srcOrd="0" destOrd="0" presId="urn:microsoft.com/office/officeart/2005/8/layout/orgChart1"/>
    <dgm:cxn modelId="{24DAD4D2-3B73-4F0F-BFAE-57200DE248ED}" type="presParOf" srcId="{EFB70FAB-39EB-4E29-BABB-7B2B89D999E5}" destId="{9029DE2B-8186-49CC-829C-A86C9413CE80}" srcOrd="1" destOrd="0" presId="urn:microsoft.com/office/officeart/2005/8/layout/orgChart1"/>
    <dgm:cxn modelId="{9483618D-AB76-406C-AAA5-7F77E09D6F92}" type="presParOf" srcId="{FCD65524-ADA9-4A54-9747-C4E05DF5557F}" destId="{26AB98DF-0E41-4A0C-8DF9-F33BFD256306}" srcOrd="1" destOrd="0" presId="urn:microsoft.com/office/officeart/2005/8/layout/orgChart1"/>
    <dgm:cxn modelId="{15362103-B5BF-4525-8A75-BE952B535632}" type="presParOf" srcId="{FCD65524-ADA9-4A54-9747-C4E05DF5557F}" destId="{CAB9386E-EE88-446E-B78A-12413DBB0D92}" srcOrd="2" destOrd="0" presId="urn:microsoft.com/office/officeart/2005/8/layout/orgChart1"/>
    <dgm:cxn modelId="{4E6CAFA5-4C06-42CF-877F-26AE142DED61}" type="presParOf" srcId="{54212073-58E8-4938-A4DE-16939D7EB9FA}" destId="{5AE407E3-DDB7-4EC7-A94B-6B2EE7370F9B}" srcOrd="2" destOrd="0" presId="urn:microsoft.com/office/officeart/2005/8/layout/orgChart1"/>
    <dgm:cxn modelId="{D8FB7ED5-24ED-4B20-871D-A69C17F6D003}" type="presParOf" srcId="{5F0A8B94-CFCD-4F72-BBC2-0B6E0D09AD05}" destId="{8E54A6E8-7D5D-45C8-891E-8DCC09199709}" srcOrd="2" destOrd="0" presId="urn:microsoft.com/office/officeart/2005/8/layout/orgChart1"/>
    <dgm:cxn modelId="{74287F9A-4C59-4B2A-B428-EEFE92DE82CD}" type="presParOf" srcId="{5F0A8B94-CFCD-4F72-BBC2-0B6E0D09AD05}" destId="{22343028-C3E3-4F8A-B0A8-93A23729C151}" srcOrd="3" destOrd="0" presId="urn:microsoft.com/office/officeart/2005/8/layout/orgChart1"/>
    <dgm:cxn modelId="{4777EE05-449A-46A8-902F-CECDC292C046}" type="presParOf" srcId="{22343028-C3E3-4F8A-B0A8-93A23729C151}" destId="{41E1F0B3-2CD8-4F46-9373-45957E63B214}" srcOrd="0" destOrd="0" presId="urn:microsoft.com/office/officeart/2005/8/layout/orgChart1"/>
    <dgm:cxn modelId="{DB9411F5-63DF-45A3-9442-0CBC5B33DB98}" type="presParOf" srcId="{41E1F0B3-2CD8-4F46-9373-45957E63B214}" destId="{7D56CD91-892F-4D95-A6E9-8D471951CD86}" srcOrd="0" destOrd="0" presId="urn:microsoft.com/office/officeart/2005/8/layout/orgChart1"/>
    <dgm:cxn modelId="{986D58DC-9B3D-4773-9EEA-8B0D7594FFB2}" type="presParOf" srcId="{41E1F0B3-2CD8-4F46-9373-45957E63B214}" destId="{89DB245F-831B-40D7-87E6-278B08458FC6}" srcOrd="1" destOrd="0" presId="urn:microsoft.com/office/officeart/2005/8/layout/orgChart1"/>
    <dgm:cxn modelId="{653B39C9-7759-4C15-9CE5-BBBC4288B1D3}" type="presParOf" srcId="{22343028-C3E3-4F8A-B0A8-93A23729C151}" destId="{1072486E-8C9A-4394-833A-CDF321203561}" srcOrd="1" destOrd="0" presId="urn:microsoft.com/office/officeart/2005/8/layout/orgChart1"/>
    <dgm:cxn modelId="{3EE168D9-D47B-47A7-84E5-A7B2340D7E42}" type="presParOf" srcId="{1072486E-8C9A-4394-833A-CDF321203561}" destId="{F2635E03-C31F-413C-88A6-B7CECB4A2275}" srcOrd="0" destOrd="0" presId="urn:microsoft.com/office/officeart/2005/8/layout/orgChart1"/>
    <dgm:cxn modelId="{DC5AC81E-CB8D-4A05-BF15-A3F0D2DCDF9C}" type="presParOf" srcId="{1072486E-8C9A-4394-833A-CDF321203561}" destId="{88CCF432-8C92-430D-BDBA-81A958FB7AE9}" srcOrd="1" destOrd="0" presId="urn:microsoft.com/office/officeart/2005/8/layout/orgChart1"/>
    <dgm:cxn modelId="{43995D9E-D2C0-4706-AA20-11FF138FAACE}" type="presParOf" srcId="{88CCF432-8C92-430D-BDBA-81A958FB7AE9}" destId="{1C8AAD12-11B3-4A86-9282-CE7CFDFCBCF0}" srcOrd="0" destOrd="0" presId="urn:microsoft.com/office/officeart/2005/8/layout/orgChart1"/>
    <dgm:cxn modelId="{85773A2F-9443-4E33-8F94-446A9370B130}" type="presParOf" srcId="{1C8AAD12-11B3-4A86-9282-CE7CFDFCBCF0}" destId="{95823D3B-74B6-43C8-A962-09FD2C205041}" srcOrd="0" destOrd="0" presId="urn:microsoft.com/office/officeart/2005/8/layout/orgChart1"/>
    <dgm:cxn modelId="{2AF1FA45-2040-48A9-8C02-A9E3A7A4DDB2}" type="presParOf" srcId="{1C8AAD12-11B3-4A86-9282-CE7CFDFCBCF0}" destId="{F5644135-9339-4317-8BBB-AD3B0F783C49}" srcOrd="1" destOrd="0" presId="urn:microsoft.com/office/officeart/2005/8/layout/orgChart1"/>
    <dgm:cxn modelId="{401907DB-23C3-4EEA-A99B-5C84DBA7D0F8}" type="presParOf" srcId="{88CCF432-8C92-430D-BDBA-81A958FB7AE9}" destId="{48ECA13E-D2D4-4D9F-8F8E-1AEEE1A074BB}" srcOrd="1" destOrd="0" presId="urn:microsoft.com/office/officeart/2005/8/layout/orgChart1"/>
    <dgm:cxn modelId="{D8B27DEB-CC1B-443D-8F13-4C9A82F1FB34}" type="presParOf" srcId="{88CCF432-8C92-430D-BDBA-81A958FB7AE9}" destId="{D50BBBA2-B7DD-4115-AC02-5653CF5705E7}" srcOrd="2" destOrd="0" presId="urn:microsoft.com/office/officeart/2005/8/layout/orgChart1"/>
    <dgm:cxn modelId="{596C597B-FB6C-4254-919F-42675C3B8D85}" type="presParOf" srcId="{1072486E-8C9A-4394-833A-CDF321203561}" destId="{A25C1D80-E4A8-4A74-BDA6-C22B65D5BDF9}" srcOrd="2" destOrd="0" presId="urn:microsoft.com/office/officeart/2005/8/layout/orgChart1"/>
    <dgm:cxn modelId="{B90DE4BF-3878-47EA-8F77-2DBD7805D057}" type="presParOf" srcId="{1072486E-8C9A-4394-833A-CDF321203561}" destId="{C4339961-254F-4AF5-A5D2-D22362C0C6F8}" srcOrd="3" destOrd="0" presId="urn:microsoft.com/office/officeart/2005/8/layout/orgChart1"/>
    <dgm:cxn modelId="{3ACF1E9B-0BF3-4AB9-8647-686585851C3E}" type="presParOf" srcId="{C4339961-254F-4AF5-A5D2-D22362C0C6F8}" destId="{D09977D7-2816-4445-BD1B-B17E7ACF9D3D}" srcOrd="0" destOrd="0" presId="urn:microsoft.com/office/officeart/2005/8/layout/orgChart1"/>
    <dgm:cxn modelId="{012F3646-B916-4FF7-B678-EEB8B389BAEC}" type="presParOf" srcId="{D09977D7-2816-4445-BD1B-B17E7ACF9D3D}" destId="{1FEB6687-8856-41A9-BB36-C150FBD1381D}" srcOrd="0" destOrd="0" presId="urn:microsoft.com/office/officeart/2005/8/layout/orgChart1"/>
    <dgm:cxn modelId="{31429489-3DA6-4A38-98FB-B07CF2B73232}" type="presParOf" srcId="{D09977D7-2816-4445-BD1B-B17E7ACF9D3D}" destId="{F436585B-BA9F-4D7C-A909-035EF7BA9571}" srcOrd="1" destOrd="0" presId="urn:microsoft.com/office/officeart/2005/8/layout/orgChart1"/>
    <dgm:cxn modelId="{3373E7BA-C49F-487D-91E3-DE50C78B556F}" type="presParOf" srcId="{C4339961-254F-4AF5-A5D2-D22362C0C6F8}" destId="{6E27DB38-FFC4-4576-8038-DB5F1A4BA089}" srcOrd="1" destOrd="0" presId="urn:microsoft.com/office/officeart/2005/8/layout/orgChart1"/>
    <dgm:cxn modelId="{6FAF99D5-A9A9-46B7-973E-F6F5CA3D0F39}" type="presParOf" srcId="{C4339961-254F-4AF5-A5D2-D22362C0C6F8}" destId="{F0803050-814D-4080-B739-0F4D148BE197}" srcOrd="2" destOrd="0" presId="urn:microsoft.com/office/officeart/2005/8/layout/orgChart1"/>
    <dgm:cxn modelId="{1C22E488-1E37-4BEA-B832-BAFE9507153E}" type="presParOf" srcId="{22343028-C3E3-4F8A-B0A8-93A23729C151}" destId="{5F681622-D907-464C-BF8B-9592AA823964}" srcOrd="2" destOrd="0" presId="urn:microsoft.com/office/officeart/2005/8/layout/orgChart1"/>
    <dgm:cxn modelId="{87952CE6-8CFE-4BAF-AFD1-B800BD6EB3CB}" type="presParOf" srcId="{5F0A8B94-CFCD-4F72-BBC2-0B6E0D09AD05}" destId="{027A9778-68B7-4864-83F0-AA6DAA2D9101}" srcOrd="4" destOrd="0" presId="urn:microsoft.com/office/officeart/2005/8/layout/orgChart1"/>
    <dgm:cxn modelId="{091D9D4E-3A7F-4114-8906-1F96A61D354F}" type="presParOf" srcId="{5F0A8B94-CFCD-4F72-BBC2-0B6E0D09AD05}" destId="{68B52ABF-46E1-4A81-87FF-71EC05842976}" srcOrd="5" destOrd="0" presId="urn:microsoft.com/office/officeart/2005/8/layout/orgChart1"/>
    <dgm:cxn modelId="{2B04FF39-CF25-4A61-9790-2D1E45EA7674}" type="presParOf" srcId="{68B52ABF-46E1-4A81-87FF-71EC05842976}" destId="{0FBA8A18-C279-4A77-9980-092EC4BC2355}" srcOrd="0" destOrd="0" presId="urn:microsoft.com/office/officeart/2005/8/layout/orgChart1"/>
    <dgm:cxn modelId="{F7370346-85D8-4D54-9D21-BEF7E7B93170}" type="presParOf" srcId="{0FBA8A18-C279-4A77-9980-092EC4BC2355}" destId="{943217A5-E0BF-49BA-82CA-6FF50A39E493}" srcOrd="0" destOrd="0" presId="urn:microsoft.com/office/officeart/2005/8/layout/orgChart1"/>
    <dgm:cxn modelId="{2AE1D926-0D75-4B9D-A4FE-177FCE86084B}" type="presParOf" srcId="{0FBA8A18-C279-4A77-9980-092EC4BC2355}" destId="{00267385-AE55-4FFF-9051-A9A34A3FFB17}" srcOrd="1" destOrd="0" presId="urn:microsoft.com/office/officeart/2005/8/layout/orgChart1"/>
    <dgm:cxn modelId="{42DEEBF9-2030-4D53-AFAC-67E60BF235AD}" type="presParOf" srcId="{68B52ABF-46E1-4A81-87FF-71EC05842976}" destId="{0143CE22-390D-4AF7-96B0-C77931DD3B2B}" srcOrd="1" destOrd="0" presId="urn:microsoft.com/office/officeart/2005/8/layout/orgChart1"/>
    <dgm:cxn modelId="{6DFF931C-45F8-48BF-951E-B3FAE17386A2}" type="presParOf" srcId="{0143CE22-390D-4AF7-96B0-C77931DD3B2B}" destId="{1579CC06-9533-44D8-B8EA-D4021464D1A0}" srcOrd="0" destOrd="0" presId="urn:microsoft.com/office/officeart/2005/8/layout/orgChart1"/>
    <dgm:cxn modelId="{B8760CBB-4540-4B86-A5B9-86CA4AFDFAF9}" type="presParOf" srcId="{0143CE22-390D-4AF7-96B0-C77931DD3B2B}" destId="{45BDAC07-7BE2-4009-983A-E6B0B0FAD355}" srcOrd="1" destOrd="0" presId="urn:microsoft.com/office/officeart/2005/8/layout/orgChart1"/>
    <dgm:cxn modelId="{3EB550C4-45BF-4503-A49E-403544010B7F}" type="presParOf" srcId="{45BDAC07-7BE2-4009-983A-E6B0B0FAD355}" destId="{337FC69F-5632-4191-B41D-A82EC24D0415}" srcOrd="0" destOrd="0" presId="urn:microsoft.com/office/officeart/2005/8/layout/orgChart1"/>
    <dgm:cxn modelId="{FD04A01E-CEC8-414B-8190-098BDEE87BE6}" type="presParOf" srcId="{337FC69F-5632-4191-B41D-A82EC24D0415}" destId="{C1BD63B0-DCC2-4C6C-BD37-86374E7980CC}" srcOrd="0" destOrd="0" presId="urn:microsoft.com/office/officeart/2005/8/layout/orgChart1"/>
    <dgm:cxn modelId="{3A8ED177-8976-4BBF-8E05-8EA02EDEB780}" type="presParOf" srcId="{337FC69F-5632-4191-B41D-A82EC24D0415}" destId="{804DB64A-E052-4A0B-BB75-E40B3986C847}" srcOrd="1" destOrd="0" presId="urn:microsoft.com/office/officeart/2005/8/layout/orgChart1"/>
    <dgm:cxn modelId="{63E94F35-F86E-45B1-94F2-0BFA46731931}" type="presParOf" srcId="{45BDAC07-7BE2-4009-983A-E6B0B0FAD355}" destId="{60BC2455-7D4D-4440-BFEA-866B83C9CD70}" srcOrd="1" destOrd="0" presId="urn:microsoft.com/office/officeart/2005/8/layout/orgChart1"/>
    <dgm:cxn modelId="{AA8342E6-9F53-41D4-B550-01FA5A979CCA}" type="presParOf" srcId="{45BDAC07-7BE2-4009-983A-E6B0B0FAD355}" destId="{56065A9E-1C81-4A8F-BECC-A9970C0E135D}" srcOrd="2" destOrd="0" presId="urn:microsoft.com/office/officeart/2005/8/layout/orgChart1"/>
    <dgm:cxn modelId="{B5BF049D-9A56-4BC4-9776-FC1A21C39CBE}" type="presParOf" srcId="{0143CE22-390D-4AF7-96B0-C77931DD3B2B}" destId="{CDA9EBF5-43D0-494B-B100-521EBAFD42D0}" srcOrd="2" destOrd="0" presId="urn:microsoft.com/office/officeart/2005/8/layout/orgChart1"/>
    <dgm:cxn modelId="{CD2A68B5-7C90-47C1-9616-99185FF08CCC}" type="presParOf" srcId="{0143CE22-390D-4AF7-96B0-C77931DD3B2B}" destId="{A74CBB4B-52BC-47CE-953F-205F6BF1B12D}" srcOrd="3" destOrd="0" presId="urn:microsoft.com/office/officeart/2005/8/layout/orgChart1"/>
    <dgm:cxn modelId="{89E3489F-F789-49E7-B573-EC5A0E353F1D}" type="presParOf" srcId="{A74CBB4B-52BC-47CE-953F-205F6BF1B12D}" destId="{9B3025C0-52AD-4F5C-832E-6D8B2B097098}" srcOrd="0" destOrd="0" presId="urn:microsoft.com/office/officeart/2005/8/layout/orgChart1"/>
    <dgm:cxn modelId="{AF2524D5-3260-4791-B836-1013EB062AEF}" type="presParOf" srcId="{9B3025C0-52AD-4F5C-832E-6D8B2B097098}" destId="{C2B6EF92-93CB-4D61-B629-A3EC5FC7F33D}" srcOrd="0" destOrd="0" presId="urn:microsoft.com/office/officeart/2005/8/layout/orgChart1"/>
    <dgm:cxn modelId="{242A5434-85EF-40EA-B4C6-8480DBA11C6A}" type="presParOf" srcId="{9B3025C0-52AD-4F5C-832E-6D8B2B097098}" destId="{A2EC4224-70A8-43BC-A451-05F26970F45E}" srcOrd="1" destOrd="0" presId="urn:microsoft.com/office/officeart/2005/8/layout/orgChart1"/>
    <dgm:cxn modelId="{EFD73DFB-E290-494E-8F8D-E080A811FD60}" type="presParOf" srcId="{A74CBB4B-52BC-47CE-953F-205F6BF1B12D}" destId="{B72DE559-AB39-4A7E-A9C9-08889B861DC1}" srcOrd="1" destOrd="0" presId="urn:microsoft.com/office/officeart/2005/8/layout/orgChart1"/>
    <dgm:cxn modelId="{63B8963E-76E1-432B-A85B-5D594A9755F1}" type="presParOf" srcId="{A74CBB4B-52BC-47CE-953F-205F6BF1B12D}" destId="{925E8E31-D16A-4F0C-8377-F3A89CBC83C9}" srcOrd="2" destOrd="0" presId="urn:microsoft.com/office/officeart/2005/8/layout/orgChart1"/>
    <dgm:cxn modelId="{B4A9116B-F707-4EA2-AD10-E7069F70E55A}" type="presParOf" srcId="{68B52ABF-46E1-4A81-87FF-71EC05842976}" destId="{D59A6A24-C8CC-4044-BE82-2207FC4F0510}" srcOrd="2" destOrd="0" presId="urn:microsoft.com/office/officeart/2005/8/layout/orgChart1"/>
    <dgm:cxn modelId="{7E2A2480-F69D-4AE2-9630-3BCEC14FFE7F}" type="presParOf" srcId="{0EE49411-9198-45ED-8EAC-CD733F3FE46F}" destId="{431BDF43-F0D9-48D3-8858-A6749734BB93}"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9B259D5-0190-4D34-964E-A3D9642FB4B9}" type="doc">
      <dgm:prSet loTypeId="urn:microsoft.com/office/officeart/2005/8/layout/hList6" loCatId="list" qsTypeId="urn:microsoft.com/office/officeart/2005/8/quickstyle/simple1" qsCatId="simple" csTypeId="urn:microsoft.com/office/officeart/2005/8/colors/accent1_2" csCatId="accent1" phldr="1"/>
      <dgm:spPr/>
      <dgm:t>
        <a:bodyPr/>
        <a:lstStyle/>
        <a:p>
          <a:endParaRPr lang="en-US"/>
        </a:p>
      </dgm:t>
    </dgm:pt>
    <dgm:pt modelId="{63333D40-4588-4624-B372-30883D76FE7C}">
      <dgm:prSet phldrT="[Text]" custT="1"/>
      <dgm:spPr>
        <a:solidFill>
          <a:schemeClr val="accent2"/>
        </a:solidFill>
      </dgm:spPr>
      <dgm:t>
        <a:bodyPr/>
        <a:lstStyle/>
        <a:p>
          <a:r>
            <a:rPr lang="en-US" sz="2000" u="sng" dirty="0">
              <a:solidFill>
                <a:schemeClr val="accent3">
                  <a:lumMod val="75000"/>
                </a:schemeClr>
              </a:solidFill>
            </a:rPr>
            <a:t>Priority</a:t>
          </a:r>
        </a:p>
      </dgm:t>
    </dgm:pt>
    <dgm:pt modelId="{1FFBEE3F-38CE-413A-8DEA-6C9C8816894D}" type="parTrans" cxnId="{23289744-6BCF-4AD0-808A-252FE90B0EEF}">
      <dgm:prSet/>
      <dgm:spPr/>
      <dgm:t>
        <a:bodyPr/>
        <a:lstStyle/>
        <a:p>
          <a:endParaRPr lang="en-US"/>
        </a:p>
      </dgm:t>
    </dgm:pt>
    <dgm:pt modelId="{B23726F6-89D1-4DFD-BC4E-AED4B9BA9B65}" type="sibTrans" cxnId="{23289744-6BCF-4AD0-808A-252FE90B0EEF}">
      <dgm:prSet/>
      <dgm:spPr/>
      <dgm:t>
        <a:bodyPr/>
        <a:lstStyle/>
        <a:p>
          <a:endParaRPr lang="en-US"/>
        </a:p>
      </dgm:t>
    </dgm:pt>
    <dgm:pt modelId="{DDC04557-20AB-4259-A7F5-415102A8B11E}">
      <dgm:prSet phldrT="[Text]" custT="1"/>
      <dgm:spPr>
        <a:solidFill>
          <a:schemeClr val="accent2"/>
        </a:solidFill>
      </dgm:spPr>
      <dgm:t>
        <a:bodyPr/>
        <a:lstStyle/>
        <a:p>
          <a:r>
            <a:rPr lang="en-US" sz="2000" dirty="0">
              <a:solidFill>
                <a:schemeClr val="accent3">
                  <a:lumMod val="75000"/>
                </a:schemeClr>
              </a:solidFill>
            </a:rPr>
            <a:t>Agriculture</a:t>
          </a:r>
        </a:p>
      </dgm:t>
    </dgm:pt>
    <dgm:pt modelId="{34F6CC50-ED55-43DD-8842-8D88C6577A70}" type="parTrans" cxnId="{B42BD6CB-6345-4085-9E7C-A86C4858E9B9}">
      <dgm:prSet/>
      <dgm:spPr/>
      <dgm:t>
        <a:bodyPr/>
        <a:lstStyle/>
        <a:p>
          <a:endParaRPr lang="en-US"/>
        </a:p>
      </dgm:t>
    </dgm:pt>
    <dgm:pt modelId="{0738205E-7E8E-42E9-A529-5B55E3BBDED0}" type="sibTrans" cxnId="{B42BD6CB-6345-4085-9E7C-A86C4858E9B9}">
      <dgm:prSet/>
      <dgm:spPr/>
      <dgm:t>
        <a:bodyPr/>
        <a:lstStyle/>
        <a:p>
          <a:endParaRPr lang="en-US"/>
        </a:p>
      </dgm:t>
    </dgm:pt>
    <dgm:pt modelId="{9D2E3857-94C5-46CD-A4D4-14E0515EB3F8}">
      <dgm:prSet phldrT="[Text]" custT="1"/>
      <dgm:spPr>
        <a:solidFill>
          <a:schemeClr val="accent2"/>
        </a:solidFill>
      </dgm:spPr>
      <dgm:t>
        <a:bodyPr/>
        <a:lstStyle/>
        <a:p>
          <a:r>
            <a:rPr lang="en-US" sz="2000" dirty="0">
              <a:solidFill>
                <a:schemeClr val="accent3">
                  <a:lumMod val="75000"/>
                </a:schemeClr>
              </a:solidFill>
            </a:rPr>
            <a:t>Education</a:t>
          </a:r>
        </a:p>
      </dgm:t>
    </dgm:pt>
    <dgm:pt modelId="{62837FFE-841A-484C-BFE3-A0DCF9CBC978}" type="parTrans" cxnId="{61F06FE7-1B44-4EFD-B70D-B3AF2E973E13}">
      <dgm:prSet/>
      <dgm:spPr/>
      <dgm:t>
        <a:bodyPr/>
        <a:lstStyle/>
        <a:p>
          <a:endParaRPr lang="en-US"/>
        </a:p>
      </dgm:t>
    </dgm:pt>
    <dgm:pt modelId="{1D55466A-C305-4EC1-BEBF-ABD8DC74D321}" type="sibTrans" cxnId="{61F06FE7-1B44-4EFD-B70D-B3AF2E973E13}">
      <dgm:prSet/>
      <dgm:spPr/>
      <dgm:t>
        <a:bodyPr/>
        <a:lstStyle/>
        <a:p>
          <a:endParaRPr lang="en-US"/>
        </a:p>
      </dgm:t>
    </dgm:pt>
    <dgm:pt modelId="{1FED949C-D719-415D-B074-C83680FF3A7C}">
      <dgm:prSet phldrT="[Text]" custT="1"/>
      <dgm:spPr>
        <a:solidFill>
          <a:schemeClr val="accent2"/>
        </a:solidFill>
      </dgm:spPr>
      <dgm:t>
        <a:bodyPr/>
        <a:lstStyle/>
        <a:p>
          <a:r>
            <a:rPr lang="en-US" sz="2000" u="sng" dirty="0">
              <a:solidFill>
                <a:schemeClr val="accent3">
                  <a:lumMod val="75000"/>
                </a:schemeClr>
              </a:solidFill>
            </a:rPr>
            <a:t>Non Priority</a:t>
          </a:r>
        </a:p>
      </dgm:t>
    </dgm:pt>
    <dgm:pt modelId="{97E169A7-3C64-4951-9348-A804302F9BA3}" type="parTrans" cxnId="{C7CEB3D7-F06E-4F43-9D5B-2A13EAAAE5BA}">
      <dgm:prSet/>
      <dgm:spPr/>
      <dgm:t>
        <a:bodyPr/>
        <a:lstStyle/>
        <a:p>
          <a:endParaRPr lang="en-US"/>
        </a:p>
      </dgm:t>
    </dgm:pt>
    <dgm:pt modelId="{26997030-DA57-4F12-BE49-8DF7B12A70B2}" type="sibTrans" cxnId="{C7CEB3D7-F06E-4F43-9D5B-2A13EAAAE5BA}">
      <dgm:prSet/>
      <dgm:spPr/>
      <dgm:t>
        <a:bodyPr/>
        <a:lstStyle/>
        <a:p>
          <a:endParaRPr lang="en-US"/>
        </a:p>
      </dgm:t>
    </dgm:pt>
    <dgm:pt modelId="{013E813C-1277-446B-8C2F-98AC00EF2BBD}">
      <dgm:prSet phldrT="[Text]" custT="1"/>
      <dgm:spPr>
        <a:solidFill>
          <a:schemeClr val="accent2"/>
        </a:solidFill>
      </dgm:spPr>
      <dgm:t>
        <a:bodyPr/>
        <a:lstStyle/>
        <a:p>
          <a:r>
            <a:rPr lang="en-US" sz="2000" dirty="0">
              <a:solidFill>
                <a:schemeClr val="accent3">
                  <a:lumMod val="75000"/>
                </a:schemeClr>
              </a:solidFill>
            </a:rPr>
            <a:t>Sectors other than priority are covered under non priority sector</a:t>
          </a:r>
        </a:p>
      </dgm:t>
    </dgm:pt>
    <dgm:pt modelId="{FAF41893-6BF4-4E5D-AD79-EB07231715C5}" type="parTrans" cxnId="{AAF36A09-A141-43AB-805C-12700C86224F}">
      <dgm:prSet/>
      <dgm:spPr/>
      <dgm:t>
        <a:bodyPr/>
        <a:lstStyle/>
        <a:p>
          <a:endParaRPr lang="en-US"/>
        </a:p>
      </dgm:t>
    </dgm:pt>
    <dgm:pt modelId="{4D44BEC5-3A77-48E5-983B-893E4FC75501}" type="sibTrans" cxnId="{AAF36A09-A141-43AB-805C-12700C86224F}">
      <dgm:prSet/>
      <dgm:spPr/>
      <dgm:t>
        <a:bodyPr/>
        <a:lstStyle/>
        <a:p>
          <a:endParaRPr lang="en-US"/>
        </a:p>
      </dgm:t>
    </dgm:pt>
    <dgm:pt modelId="{23DEEA5C-8CF9-49D8-8959-10B2DB5EC231}">
      <dgm:prSet phldrT="[Text]" phldr="1" custT="1"/>
      <dgm:spPr>
        <a:solidFill>
          <a:schemeClr val="accent2"/>
        </a:solidFill>
      </dgm:spPr>
      <dgm:t>
        <a:bodyPr/>
        <a:lstStyle/>
        <a:p>
          <a:endParaRPr lang="en-US" sz="2000" dirty="0">
            <a:solidFill>
              <a:schemeClr val="accent3">
                <a:lumMod val="75000"/>
              </a:schemeClr>
            </a:solidFill>
          </a:endParaRPr>
        </a:p>
      </dgm:t>
    </dgm:pt>
    <dgm:pt modelId="{CE2C4608-D2BC-488B-AD74-BA7009087087}" type="parTrans" cxnId="{742EBEDA-244A-46C3-A7A7-AE6930032405}">
      <dgm:prSet/>
      <dgm:spPr/>
      <dgm:t>
        <a:bodyPr/>
        <a:lstStyle/>
        <a:p>
          <a:endParaRPr lang="en-US"/>
        </a:p>
      </dgm:t>
    </dgm:pt>
    <dgm:pt modelId="{78ED7CE3-32D4-4721-892B-05F2B4A63A46}" type="sibTrans" cxnId="{742EBEDA-244A-46C3-A7A7-AE6930032405}">
      <dgm:prSet/>
      <dgm:spPr/>
      <dgm:t>
        <a:bodyPr/>
        <a:lstStyle/>
        <a:p>
          <a:endParaRPr lang="en-US"/>
        </a:p>
      </dgm:t>
    </dgm:pt>
    <dgm:pt modelId="{375E1E53-1FDD-4129-ACFC-0AA15E95654D}">
      <dgm:prSet phldrT="[Text]" custT="1"/>
      <dgm:spPr>
        <a:solidFill>
          <a:schemeClr val="accent2"/>
        </a:solidFill>
      </dgm:spPr>
      <dgm:t>
        <a:bodyPr/>
        <a:lstStyle/>
        <a:p>
          <a:r>
            <a:rPr lang="en-US" sz="2000" dirty="0">
              <a:solidFill>
                <a:schemeClr val="accent3">
                  <a:lumMod val="75000"/>
                </a:schemeClr>
              </a:solidFill>
            </a:rPr>
            <a:t>Others</a:t>
          </a:r>
        </a:p>
      </dgm:t>
    </dgm:pt>
    <dgm:pt modelId="{0F78914A-F14A-45C9-A797-FCBDBFE6B3A1}" type="parTrans" cxnId="{E9EAF55A-D1E5-44E9-9FFB-7E4DFC5FA6FD}">
      <dgm:prSet/>
      <dgm:spPr/>
      <dgm:t>
        <a:bodyPr/>
        <a:lstStyle/>
        <a:p>
          <a:endParaRPr lang="en-US"/>
        </a:p>
      </dgm:t>
    </dgm:pt>
    <dgm:pt modelId="{7C6FF5DA-9117-4FCC-B7DC-CDC3199F65B7}" type="sibTrans" cxnId="{E9EAF55A-D1E5-44E9-9FFB-7E4DFC5FA6FD}">
      <dgm:prSet/>
      <dgm:spPr/>
      <dgm:t>
        <a:bodyPr/>
        <a:lstStyle/>
        <a:p>
          <a:endParaRPr lang="en-US"/>
        </a:p>
      </dgm:t>
    </dgm:pt>
    <dgm:pt modelId="{8DE55A5C-D55A-4F65-966A-F9D7A0E70F1D}">
      <dgm:prSet phldrT="[Text]" custT="1"/>
      <dgm:spPr>
        <a:solidFill>
          <a:schemeClr val="accent2"/>
        </a:solidFill>
      </dgm:spPr>
      <dgm:t>
        <a:bodyPr/>
        <a:lstStyle/>
        <a:p>
          <a:r>
            <a:rPr lang="en-US" sz="2000" dirty="0">
              <a:solidFill>
                <a:schemeClr val="accent3">
                  <a:lumMod val="75000"/>
                </a:schemeClr>
              </a:solidFill>
            </a:rPr>
            <a:t>Housing</a:t>
          </a:r>
        </a:p>
      </dgm:t>
    </dgm:pt>
    <dgm:pt modelId="{059055C8-477B-45DE-BBAB-03AF4048C300}" type="parTrans" cxnId="{7933B9A3-0E19-4A81-B763-9C565B2FFA8F}">
      <dgm:prSet/>
      <dgm:spPr/>
      <dgm:t>
        <a:bodyPr/>
        <a:lstStyle/>
        <a:p>
          <a:endParaRPr lang="en-US"/>
        </a:p>
      </dgm:t>
    </dgm:pt>
    <dgm:pt modelId="{07EA60FF-D1A8-4D0A-A159-19CAB89922B4}" type="sibTrans" cxnId="{7933B9A3-0E19-4A81-B763-9C565B2FFA8F}">
      <dgm:prSet/>
      <dgm:spPr/>
      <dgm:t>
        <a:bodyPr/>
        <a:lstStyle/>
        <a:p>
          <a:endParaRPr lang="en-US"/>
        </a:p>
      </dgm:t>
    </dgm:pt>
    <dgm:pt modelId="{0EF6DDC9-2FFA-41D9-BDB3-DD8DF8A22C53}">
      <dgm:prSet phldrT="[Text]" custT="1"/>
      <dgm:spPr>
        <a:solidFill>
          <a:schemeClr val="accent2"/>
        </a:solidFill>
      </dgm:spPr>
      <dgm:t>
        <a:bodyPr/>
        <a:lstStyle/>
        <a:p>
          <a:r>
            <a:rPr lang="en-US" sz="2000" dirty="0">
              <a:solidFill>
                <a:schemeClr val="accent3">
                  <a:lumMod val="75000"/>
                </a:schemeClr>
              </a:solidFill>
            </a:rPr>
            <a:t>Export credits</a:t>
          </a:r>
        </a:p>
      </dgm:t>
    </dgm:pt>
    <dgm:pt modelId="{EEB6AC35-5002-4D10-8AE3-87D686A88ACD}" type="parTrans" cxnId="{253F33AA-9DD9-4BE0-A4FD-B1E6E5CCAFF7}">
      <dgm:prSet/>
      <dgm:spPr/>
      <dgm:t>
        <a:bodyPr/>
        <a:lstStyle/>
        <a:p>
          <a:endParaRPr lang="en-US"/>
        </a:p>
      </dgm:t>
    </dgm:pt>
    <dgm:pt modelId="{E6F6DF50-ADC9-450E-A2CA-1F0907081616}" type="sibTrans" cxnId="{253F33AA-9DD9-4BE0-A4FD-B1E6E5CCAFF7}">
      <dgm:prSet/>
      <dgm:spPr/>
      <dgm:t>
        <a:bodyPr/>
        <a:lstStyle/>
        <a:p>
          <a:endParaRPr lang="en-US"/>
        </a:p>
      </dgm:t>
    </dgm:pt>
    <dgm:pt modelId="{EFEB4411-9975-4C4E-BCAD-395BC9AEF139}">
      <dgm:prSet phldrT="[Text]" custT="1"/>
      <dgm:spPr>
        <a:solidFill>
          <a:schemeClr val="accent2"/>
        </a:solidFill>
      </dgm:spPr>
      <dgm:t>
        <a:bodyPr/>
        <a:lstStyle/>
        <a:p>
          <a:r>
            <a:rPr lang="en-US" sz="2000" dirty="0">
              <a:solidFill>
                <a:schemeClr val="accent3">
                  <a:lumMod val="75000"/>
                </a:schemeClr>
              </a:solidFill>
            </a:rPr>
            <a:t>MSME</a:t>
          </a:r>
        </a:p>
      </dgm:t>
    </dgm:pt>
    <dgm:pt modelId="{780FCA40-7B93-4254-B207-2DBFBDACCEAD}" type="parTrans" cxnId="{0B6B8351-5982-423E-A615-92F62891A2A6}">
      <dgm:prSet/>
      <dgm:spPr/>
      <dgm:t>
        <a:bodyPr/>
        <a:lstStyle/>
        <a:p>
          <a:endParaRPr lang="en-US"/>
        </a:p>
      </dgm:t>
    </dgm:pt>
    <dgm:pt modelId="{683F5A1C-D90B-4B77-BF22-CE2104AD602B}" type="sibTrans" cxnId="{0B6B8351-5982-423E-A615-92F62891A2A6}">
      <dgm:prSet/>
      <dgm:spPr/>
      <dgm:t>
        <a:bodyPr/>
        <a:lstStyle/>
        <a:p>
          <a:endParaRPr lang="en-US"/>
        </a:p>
      </dgm:t>
    </dgm:pt>
    <dgm:pt modelId="{184C2899-F866-4544-A054-402FC2872A2E}">
      <dgm:prSet phldrT="[Text]" custT="1"/>
      <dgm:spPr>
        <a:solidFill>
          <a:schemeClr val="accent2"/>
        </a:solidFill>
      </dgm:spPr>
      <dgm:t>
        <a:bodyPr/>
        <a:lstStyle/>
        <a:p>
          <a:r>
            <a:rPr lang="en-US" sz="2000" dirty="0">
              <a:solidFill>
                <a:schemeClr val="accent3">
                  <a:lumMod val="75000"/>
                </a:schemeClr>
              </a:solidFill>
            </a:rPr>
            <a:t>Social Infrastructure</a:t>
          </a:r>
        </a:p>
      </dgm:t>
    </dgm:pt>
    <dgm:pt modelId="{5635CFC7-DB50-4464-8A43-D35F7BF7AC4A}" type="parTrans" cxnId="{A37530F8-B7EE-44F5-A3D3-492A9E4FF1C2}">
      <dgm:prSet/>
      <dgm:spPr/>
      <dgm:t>
        <a:bodyPr/>
        <a:lstStyle/>
        <a:p>
          <a:endParaRPr lang="en-US"/>
        </a:p>
      </dgm:t>
    </dgm:pt>
    <dgm:pt modelId="{E7B70E3F-9C86-4EEA-BD10-DE125790968A}" type="sibTrans" cxnId="{A37530F8-B7EE-44F5-A3D3-492A9E4FF1C2}">
      <dgm:prSet/>
      <dgm:spPr/>
      <dgm:t>
        <a:bodyPr/>
        <a:lstStyle/>
        <a:p>
          <a:endParaRPr lang="en-US"/>
        </a:p>
      </dgm:t>
    </dgm:pt>
    <dgm:pt modelId="{7A5871C8-5BBA-4E5C-8779-DDA613BAB8C9}">
      <dgm:prSet phldrT="[Text]" custT="1"/>
      <dgm:spPr>
        <a:solidFill>
          <a:schemeClr val="accent2"/>
        </a:solidFill>
      </dgm:spPr>
      <dgm:t>
        <a:bodyPr/>
        <a:lstStyle/>
        <a:p>
          <a:r>
            <a:rPr lang="en-US" sz="2000" dirty="0">
              <a:solidFill>
                <a:schemeClr val="accent3">
                  <a:lumMod val="75000"/>
                </a:schemeClr>
              </a:solidFill>
            </a:rPr>
            <a:t>Renewable energy</a:t>
          </a:r>
        </a:p>
      </dgm:t>
    </dgm:pt>
    <dgm:pt modelId="{4EA7F4B3-8ED8-414B-9FB3-F71EAB22DADD}" type="parTrans" cxnId="{D8DB7295-8781-47E5-B7DD-864852B3CF01}">
      <dgm:prSet/>
      <dgm:spPr/>
      <dgm:t>
        <a:bodyPr/>
        <a:lstStyle/>
        <a:p>
          <a:endParaRPr lang="en-US"/>
        </a:p>
      </dgm:t>
    </dgm:pt>
    <dgm:pt modelId="{B7FEE49B-EAA2-4951-B84C-7F652F3CC4B5}" type="sibTrans" cxnId="{D8DB7295-8781-47E5-B7DD-864852B3CF01}">
      <dgm:prSet/>
      <dgm:spPr/>
      <dgm:t>
        <a:bodyPr/>
        <a:lstStyle/>
        <a:p>
          <a:endParaRPr lang="en-US"/>
        </a:p>
      </dgm:t>
    </dgm:pt>
    <dgm:pt modelId="{25E71D9D-4F8A-4DFC-9BC1-88A7D7FDF0F0}" type="pres">
      <dgm:prSet presAssocID="{D9B259D5-0190-4D34-964E-A3D9642FB4B9}" presName="Name0" presStyleCnt="0">
        <dgm:presLayoutVars>
          <dgm:dir/>
          <dgm:resizeHandles val="exact"/>
        </dgm:presLayoutVars>
      </dgm:prSet>
      <dgm:spPr/>
    </dgm:pt>
    <dgm:pt modelId="{98639D12-9D4D-4167-9FF2-FA23B50C6B4D}" type="pres">
      <dgm:prSet presAssocID="{63333D40-4588-4624-B372-30883D76FE7C}" presName="node" presStyleLbl="node1" presStyleIdx="0" presStyleCnt="2" custLinFactX="-18240" custLinFactNeighborX="-100000" custLinFactNeighborY="6065">
        <dgm:presLayoutVars>
          <dgm:bulletEnabled val="1"/>
        </dgm:presLayoutVars>
      </dgm:prSet>
      <dgm:spPr/>
    </dgm:pt>
    <dgm:pt modelId="{F555CC75-919B-41C5-9000-54BC26AA07BD}" type="pres">
      <dgm:prSet presAssocID="{B23726F6-89D1-4DFD-BC4E-AED4B9BA9B65}" presName="sibTrans" presStyleCnt="0"/>
      <dgm:spPr/>
    </dgm:pt>
    <dgm:pt modelId="{2AF07E51-7D64-4518-8A07-112A70102C43}" type="pres">
      <dgm:prSet presAssocID="{1FED949C-D719-415D-B074-C83680FF3A7C}" presName="node" presStyleLbl="node1" presStyleIdx="1" presStyleCnt="2">
        <dgm:presLayoutVars>
          <dgm:bulletEnabled val="1"/>
        </dgm:presLayoutVars>
      </dgm:prSet>
      <dgm:spPr/>
    </dgm:pt>
  </dgm:ptLst>
  <dgm:cxnLst>
    <dgm:cxn modelId="{A37530F8-B7EE-44F5-A3D3-492A9E4FF1C2}" srcId="{63333D40-4588-4624-B372-30883D76FE7C}" destId="{184C2899-F866-4544-A054-402FC2872A2E}" srcOrd="5" destOrd="0" parTransId="{5635CFC7-DB50-4464-8A43-D35F7BF7AC4A}" sibTransId="{E7B70E3F-9C86-4EEA-BD10-DE125790968A}"/>
    <dgm:cxn modelId="{E9EAF55A-D1E5-44E9-9FFB-7E4DFC5FA6FD}" srcId="{63333D40-4588-4624-B372-30883D76FE7C}" destId="{375E1E53-1FDD-4129-ACFC-0AA15E95654D}" srcOrd="7" destOrd="0" parTransId="{0F78914A-F14A-45C9-A797-FCBDBFE6B3A1}" sibTransId="{7C6FF5DA-9117-4FCC-B7DC-CDC3199F65B7}"/>
    <dgm:cxn modelId="{86E1FA20-099C-4EBD-852B-24E45366ECCE}" type="presOf" srcId="{EFEB4411-9975-4C4E-BCAD-395BC9AEF139}" destId="{98639D12-9D4D-4167-9FF2-FA23B50C6B4D}" srcOrd="0" destOrd="5" presId="urn:microsoft.com/office/officeart/2005/8/layout/hList6"/>
    <dgm:cxn modelId="{79875606-4019-4DAC-B7B8-DE879F20BB35}" type="presOf" srcId="{DDC04557-20AB-4259-A7F5-415102A8B11E}" destId="{98639D12-9D4D-4167-9FF2-FA23B50C6B4D}" srcOrd="0" destOrd="1" presId="urn:microsoft.com/office/officeart/2005/8/layout/hList6"/>
    <dgm:cxn modelId="{967A7055-C21F-4936-BED8-39022746A4B1}" type="presOf" srcId="{013E813C-1277-446B-8C2F-98AC00EF2BBD}" destId="{2AF07E51-7D64-4518-8A07-112A70102C43}" srcOrd="0" destOrd="1" presId="urn:microsoft.com/office/officeart/2005/8/layout/hList6"/>
    <dgm:cxn modelId="{AAF36A09-A141-43AB-805C-12700C86224F}" srcId="{1FED949C-D719-415D-B074-C83680FF3A7C}" destId="{013E813C-1277-446B-8C2F-98AC00EF2BBD}" srcOrd="0" destOrd="0" parTransId="{FAF41893-6BF4-4E5D-AD79-EB07231715C5}" sibTransId="{4D44BEC5-3A77-48E5-983B-893E4FC75501}"/>
    <dgm:cxn modelId="{B42BD6CB-6345-4085-9E7C-A86C4858E9B9}" srcId="{63333D40-4588-4624-B372-30883D76FE7C}" destId="{DDC04557-20AB-4259-A7F5-415102A8B11E}" srcOrd="0" destOrd="0" parTransId="{34F6CC50-ED55-43DD-8842-8D88C6577A70}" sibTransId="{0738205E-7E8E-42E9-A529-5B55E3BBDED0}"/>
    <dgm:cxn modelId="{D8DB7295-8781-47E5-B7DD-864852B3CF01}" srcId="{63333D40-4588-4624-B372-30883D76FE7C}" destId="{7A5871C8-5BBA-4E5C-8779-DDA613BAB8C9}" srcOrd="6" destOrd="0" parTransId="{4EA7F4B3-8ED8-414B-9FB3-F71EAB22DADD}" sibTransId="{B7FEE49B-EAA2-4951-B84C-7F652F3CC4B5}"/>
    <dgm:cxn modelId="{3262E5B4-B105-4433-9EAF-EE6D39B91151}" type="presOf" srcId="{1FED949C-D719-415D-B074-C83680FF3A7C}" destId="{2AF07E51-7D64-4518-8A07-112A70102C43}" srcOrd="0" destOrd="0" presId="urn:microsoft.com/office/officeart/2005/8/layout/hList6"/>
    <dgm:cxn modelId="{7933B9A3-0E19-4A81-B763-9C565B2FFA8F}" srcId="{63333D40-4588-4624-B372-30883D76FE7C}" destId="{8DE55A5C-D55A-4F65-966A-F9D7A0E70F1D}" srcOrd="2" destOrd="0" parTransId="{059055C8-477B-45DE-BBAB-03AF4048C300}" sibTransId="{07EA60FF-D1A8-4D0A-A159-19CAB89922B4}"/>
    <dgm:cxn modelId="{C8C81E95-642E-4B68-8FD0-2B768E445B83}" type="presOf" srcId="{7A5871C8-5BBA-4E5C-8779-DDA613BAB8C9}" destId="{98639D12-9D4D-4167-9FF2-FA23B50C6B4D}" srcOrd="0" destOrd="7" presId="urn:microsoft.com/office/officeart/2005/8/layout/hList6"/>
    <dgm:cxn modelId="{61F06FE7-1B44-4EFD-B70D-B3AF2E973E13}" srcId="{63333D40-4588-4624-B372-30883D76FE7C}" destId="{9D2E3857-94C5-46CD-A4D4-14E0515EB3F8}" srcOrd="1" destOrd="0" parTransId="{62837FFE-841A-484C-BFE3-A0DCF9CBC978}" sibTransId="{1D55466A-C305-4EC1-BEBF-ABD8DC74D321}"/>
    <dgm:cxn modelId="{253F33AA-9DD9-4BE0-A4FD-B1E6E5CCAFF7}" srcId="{63333D40-4588-4624-B372-30883D76FE7C}" destId="{0EF6DDC9-2FFA-41D9-BDB3-DD8DF8A22C53}" srcOrd="3" destOrd="0" parTransId="{EEB6AC35-5002-4D10-8AE3-87D686A88ACD}" sibTransId="{E6F6DF50-ADC9-450E-A2CA-1F0907081616}"/>
    <dgm:cxn modelId="{2236B7E8-E077-47A4-AAC9-D65125C9C30D}" type="presOf" srcId="{8DE55A5C-D55A-4F65-966A-F9D7A0E70F1D}" destId="{98639D12-9D4D-4167-9FF2-FA23B50C6B4D}" srcOrd="0" destOrd="3" presId="urn:microsoft.com/office/officeart/2005/8/layout/hList6"/>
    <dgm:cxn modelId="{ABBAE8AA-765F-40DA-9E41-240C76535FE9}" type="presOf" srcId="{D9B259D5-0190-4D34-964E-A3D9642FB4B9}" destId="{25E71D9D-4F8A-4DFC-9BC1-88A7D7FDF0F0}" srcOrd="0" destOrd="0" presId="urn:microsoft.com/office/officeart/2005/8/layout/hList6"/>
    <dgm:cxn modelId="{0B6B8351-5982-423E-A615-92F62891A2A6}" srcId="{63333D40-4588-4624-B372-30883D76FE7C}" destId="{EFEB4411-9975-4C4E-BCAD-395BC9AEF139}" srcOrd="4" destOrd="0" parTransId="{780FCA40-7B93-4254-B207-2DBFBDACCEAD}" sibTransId="{683F5A1C-D90B-4B77-BF22-CE2104AD602B}"/>
    <dgm:cxn modelId="{B345727D-3FAB-49F7-B894-8D9C6F64E734}" type="presOf" srcId="{9D2E3857-94C5-46CD-A4D4-14E0515EB3F8}" destId="{98639D12-9D4D-4167-9FF2-FA23B50C6B4D}" srcOrd="0" destOrd="2" presId="urn:microsoft.com/office/officeart/2005/8/layout/hList6"/>
    <dgm:cxn modelId="{10C320AE-46C4-4E8A-BB79-3A9DD13506B8}" type="presOf" srcId="{0EF6DDC9-2FFA-41D9-BDB3-DD8DF8A22C53}" destId="{98639D12-9D4D-4167-9FF2-FA23B50C6B4D}" srcOrd="0" destOrd="4" presId="urn:microsoft.com/office/officeart/2005/8/layout/hList6"/>
    <dgm:cxn modelId="{23289744-6BCF-4AD0-808A-252FE90B0EEF}" srcId="{D9B259D5-0190-4D34-964E-A3D9642FB4B9}" destId="{63333D40-4588-4624-B372-30883D76FE7C}" srcOrd="0" destOrd="0" parTransId="{1FFBEE3F-38CE-413A-8DEA-6C9C8816894D}" sibTransId="{B23726F6-89D1-4DFD-BC4E-AED4B9BA9B65}"/>
    <dgm:cxn modelId="{C7CEB3D7-F06E-4F43-9D5B-2A13EAAAE5BA}" srcId="{D9B259D5-0190-4D34-964E-A3D9642FB4B9}" destId="{1FED949C-D719-415D-B074-C83680FF3A7C}" srcOrd="1" destOrd="0" parTransId="{97E169A7-3C64-4951-9348-A804302F9BA3}" sibTransId="{26997030-DA57-4F12-BE49-8DF7B12A70B2}"/>
    <dgm:cxn modelId="{5F52A619-7E82-4B0C-A556-9CD1613EDFCB}" type="presOf" srcId="{375E1E53-1FDD-4129-ACFC-0AA15E95654D}" destId="{98639D12-9D4D-4167-9FF2-FA23B50C6B4D}" srcOrd="0" destOrd="8" presId="urn:microsoft.com/office/officeart/2005/8/layout/hList6"/>
    <dgm:cxn modelId="{748E4513-4F2A-4495-B183-3FC6EAAF59E2}" type="presOf" srcId="{184C2899-F866-4544-A054-402FC2872A2E}" destId="{98639D12-9D4D-4167-9FF2-FA23B50C6B4D}" srcOrd="0" destOrd="6" presId="urn:microsoft.com/office/officeart/2005/8/layout/hList6"/>
    <dgm:cxn modelId="{D52C71C9-2B51-455E-B517-6D9B00F7F8EF}" type="presOf" srcId="{63333D40-4588-4624-B372-30883D76FE7C}" destId="{98639D12-9D4D-4167-9FF2-FA23B50C6B4D}" srcOrd="0" destOrd="0" presId="urn:microsoft.com/office/officeart/2005/8/layout/hList6"/>
    <dgm:cxn modelId="{742EBEDA-244A-46C3-A7A7-AE6930032405}" srcId="{1FED949C-D719-415D-B074-C83680FF3A7C}" destId="{23DEEA5C-8CF9-49D8-8959-10B2DB5EC231}" srcOrd="1" destOrd="0" parTransId="{CE2C4608-D2BC-488B-AD74-BA7009087087}" sibTransId="{78ED7CE3-32D4-4721-892B-05F2B4A63A46}"/>
    <dgm:cxn modelId="{883D56F0-39E0-4F8A-A268-5C0B1E35D8C2}" type="presOf" srcId="{23DEEA5C-8CF9-49D8-8959-10B2DB5EC231}" destId="{2AF07E51-7D64-4518-8A07-112A70102C43}" srcOrd="0" destOrd="2" presId="urn:microsoft.com/office/officeart/2005/8/layout/hList6"/>
    <dgm:cxn modelId="{80B55F59-FE7B-45F4-AD6A-C1F590690871}" type="presParOf" srcId="{25E71D9D-4F8A-4DFC-9BC1-88A7D7FDF0F0}" destId="{98639D12-9D4D-4167-9FF2-FA23B50C6B4D}" srcOrd="0" destOrd="0" presId="urn:microsoft.com/office/officeart/2005/8/layout/hList6"/>
    <dgm:cxn modelId="{1E39D14B-4082-4054-BCE5-EBCEE5B2A6B9}" type="presParOf" srcId="{25E71D9D-4F8A-4DFC-9BC1-88A7D7FDF0F0}" destId="{F555CC75-919B-41C5-9000-54BC26AA07BD}" srcOrd="1" destOrd="0" presId="urn:microsoft.com/office/officeart/2005/8/layout/hList6"/>
    <dgm:cxn modelId="{B96DEC71-DD7A-4250-B0EE-3C5B54EADAC6}" type="presParOf" srcId="{25E71D9D-4F8A-4DFC-9BC1-88A7D7FDF0F0}" destId="{2AF07E51-7D64-4518-8A07-112A70102C43}" srcOrd="2" destOrd="0" presId="urn:microsoft.com/office/officeart/2005/8/layout/hList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D339066-EF96-4A48-A1B0-2973D6E49E3A}"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8ECE76AA-683B-46E4-BE55-BBA4C95C76F0}">
      <dgm:prSet phldrT="[Text]" custT="1"/>
      <dgm:spPr>
        <a:solidFill>
          <a:schemeClr val="bg2">
            <a:lumMod val="60000"/>
            <a:lumOff val="40000"/>
            <a:alpha val="90000"/>
          </a:schemeClr>
        </a:solidFill>
      </dgm:spPr>
      <dgm:t>
        <a:bodyPr/>
        <a:lstStyle/>
        <a:p>
          <a:r>
            <a:rPr lang="en-US" sz="2100" dirty="0">
              <a:solidFill>
                <a:schemeClr val="accent3">
                  <a:lumMod val="75000"/>
                </a:schemeClr>
              </a:solidFill>
            </a:rPr>
            <a:t>Security Wise classification</a:t>
          </a:r>
        </a:p>
      </dgm:t>
    </dgm:pt>
    <dgm:pt modelId="{1642EECE-D990-44A4-93F8-44F104893E23}" type="parTrans" cxnId="{AD8CAABD-985B-4A0D-BED2-D024A8F43575}">
      <dgm:prSet/>
      <dgm:spPr/>
      <dgm:t>
        <a:bodyPr/>
        <a:lstStyle/>
        <a:p>
          <a:endParaRPr lang="en-US"/>
        </a:p>
      </dgm:t>
    </dgm:pt>
    <dgm:pt modelId="{6E788C93-6F48-4A88-B4B9-DE0425446B10}" type="sibTrans" cxnId="{AD8CAABD-985B-4A0D-BED2-D024A8F43575}">
      <dgm:prSet/>
      <dgm:spPr/>
      <dgm:t>
        <a:bodyPr/>
        <a:lstStyle/>
        <a:p>
          <a:endParaRPr lang="en-US"/>
        </a:p>
      </dgm:t>
    </dgm:pt>
    <dgm:pt modelId="{F47079B2-B01A-40A4-86AD-BFF7D9155EA0}">
      <dgm:prSet phldrT="[Text]" custT="1"/>
      <dgm:spPr>
        <a:solidFill>
          <a:schemeClr val="bg2">
            <a:lumMod val="60000"/>
            <a:lumOff val="40000"/>
            <a:alpha val="90000"/>
          </a:schemeClr>
        </a:solidFill>
      </dgm:spPr>
      <dgm:t>
        <a:bodyPr/>
        <a:lstStyle/>
        <a:p>
          <a:r>
            <a:rPr lang="en-US" sz="2100" dirty="0">
              <a:solidFill>
                <a:schemeClr val="accent3">
                  <a:lumMod val="75000"/>
                </a:schemeClr>
              </a:solidFill>
            </a:rPr>
            <a:t>Secured</a:t>
          </a:r>
        </a:p>
      </dgm:t>
    </dgm:pt>
    <dgm:pt modelId="{869554E2-64D4-4F52-915B-7DBFD28F73A0}" type="parTrans" cxnId="{AF23F18F-4D9E-4A24-8F87-1F409C043278}">
      <dgm:prSet/>
      <dgm:spPr/>
      <dgm:t>
        <a:bodyPr/>
        <a:lstStyle/>
        <a:p>
          <a:endParaRPr lang="en-US" sz="2100"/>
        </a:p>
      </dgm:t>
    </dgm:pt>
    <dgm:pt modelId="{E2ED3E86-484A-4684-AA9F-A949AC86CE4B}" type="sibTrans" cxnId="{AF23F18F-4D9E-4A24-8F87-1F409C043278}">
      <dgm:prSet/>
      <dgm:spPr/>
      <dgm:t>
        <a:bodyPr/>
        <a:lstStyle/>
        <a:p>
          <a:endParaRPr lang="en-US"/>
        </a:p>
      </dgm:t>
    </dgm:pt>
    <dgm:pt modelId="{E8D2BE51-F210-4DD3-9FEF-3E1F9B3B35CF}">
      <dgm:prSet phldrT="[Text]" custT="1"/>
      <dgm:spPr>
        <a:solidFill>
          <a:schemeClr val="bg2">
            <a:lumMod val="60000"/>
            <a:lumOff val="40000"/>
            <a:alpha val="90000"/>
          </a:schemeClr>
        </a:solidFill>
      </dgm:spPr>
      <dgm:t>
        <a:bodyPr/>
        <a:lstStyle/>
        <a:p>
          <a:r>
            <a:rPr lang="en-US" sz="2100" dirty="0">
              <a:solidFill>
                <a:schemeClr val="accent3">
                  <a:lumMod val="75000"/>
                </a:schemeClr>
              </a:solidFill>
            </a:rPr>
            <a:t>Unsecured</a:t>
          </a:r>
        </a:p>
      </dgm:t>
    </dgm:pt>
    <dgm:pt modelId="{C2387916-F019-4E4F-958A-DB47AE1BB518}" type="parTrans" cxnId="{E868FFF4-1111-4352-A6E8-758177568308}">
      <dgm:prSet/>
      <dgm:spPr/>
      <dgm:t>
        <a:bodyPr/>
        <a:lstStyle/>
        <a:p>
          <a:endParaRPr lang="en-US" sz="2100"/>
        </a:p>
      </dgm:t>
    </dgm:pt>
    <dgm:pt modelId="{2F9281C2-AEA0-4595-BC6D-D728F29312A6}" type="sibTrans" cxnId="{E868FFF4-1111-4352-A6E8-758177568308}">
      <dgm:prSet/>
      <dgm:spPr/>
      <dgm:t>
        <a:bodyPr/>
        <a:lstStyle/>
        <a:p>
          <a:endParaRPr lang="en-US"/>
        </a:p>
      </dgm:t>
    </dgm:pt>
    <dgm:pt modelId="{84B3E53C-9FE3-42D0-A469-FC97F0B466A4}" type="pres">
      <dgm:prSet presAssocID="{FD339066-EF96-4A48-A1B0-2973D6E49E3A}" presName="hierChild1" presStyleCnt="0">
        <dgm:presLayoutVars>
          <dgm:chPref val="1"/>
          <dgm:dir/>
          <dgm:animOne val="branch"/>
          <dgm:animLvl val="lvl"/>
          <dgm:resizeHandles/>
        </dgm:presLayoutVars>
      </dgm:prSet>
      <dgm:spPr/>
    </dgm:pt>
    <dgm:pt modelId="{30C93D70-7586-4B21-8CF1-FEC29AE903E9}" type="pres">
      <dgm:prSet presAssocID="{8ECE76AA-683B-46E4-BE55-BBA4C95C76F0}" presName="hierRoot1" presStyleCnt="0"/>
      <dgm:spPr/>
    </dgm:pt>
    <dgm:pt modelId="{03A58BA5-F67D-4E39-9349-EBD63038E9C2}" type="pres">
      <dgm:prSet presAssocID="{8ECE76AA-683B-46E4-BE55-BBA4C95C76F0}" presName="composite" presStyleCnt="0"/>
      <dgm:spPr/>
    </dgm:pt>
    <dgm:pt modelId="{6D595015-7BAB-4E44-B633-0C8A018FB82D}" type="pres">
      <dgm:prSet presAssocID="{8ECE76AA-683B-46E4-BE55-BBA4C95C76F0}" presName="background" presStyleLbl="node0" presStyleIdx="0" presStyleCnt="1"/>
      <dgm:spPr/>
    </dgm:pt>
    <dgm:pt modelId="{5CDDD453-16D6-47C7-995C-D30081B7FA00}" type="pres">
      <dgm:prSet presAssocID="{8ECE76AA-683B-46E4-BE55-BBA4C95C76F0}" presName="text" presStyleLbl="fgAcc0" presStyleIdx="0" presStyleCnt="1" custLinFactNeighborX="851" custLinFactNeighborY="6131">
        <dgm:presLayoutVars>
          <dgm:chPref val="3"/>
        </dgm:presLayoutVars>
      </dgm:prSet>
      <dgm:spPr/>
    </dgm:pt>
    <dgm:pt modelId="{91387E0C-26AB-425D-BBDC-A6A4D797895E}" type="pres">
      <dgm:prSet presAssocID="{8ECE76AA-683B-46E4-BE55-BBA4C95C76F0}" presName="hierChild2" presStyleCnt="0"/>
      <dgm:spPr/>
    </dgm:pt>
    <dgm:pt modelId="{6231E7AA-E30D-4E79-B2B0-7C79B93B4C46}" type="pres">
      <dgm:prSet presAssocID="{869554E2-64D4-4F52-915B-7DBFD28F73A0}" presName="Name10" presStyleLbl="parChTrans1D2" presStyleIdx="0" presStyleCnt="2"/>
      <dgm:spPr/>
    </dgm:pt>
    <dgm:pt modelId="{DD9558E8-11C4-4D74-A6DC-FDFFCB5E6D84}" type="pres">
      <dgm:prSet presAssocID="{F47079B2-B01A-40A4-86AD-BFF7D9155EA0}" presName="hierRoot2" presStyleCnt="0"/>
      <dgm:spPr/>
    </dgm:pt>
    <dgm:pt modelId="{C03A83BF-8476-42C9-A2F8-E80B4218F6D9}" type="pres">
      <dgm:prSet presAssocID="{F47079B2-B01A-40A4-86AD-BFF7D9155EA0}" presName="composite2" presStyleCnt="0"/>
      <dgm:spPr/>
    </dgm:pt>
    <dgm:pt modelId="{6D1474AA-1976-42D6-9397-3A7090EFE947}" type="pres">
      <dgm:prSet presAssocID="{F47079B2-B01A-40A4-86AD-BFF7D9155EA0}" presName="background2" presStyleLbl="node2" presStyleIdx="0" presStyleCnt="2"/>
      <dgm:spPr/>
    </dgm:pt>
    <dgm:pt modelId="{8C213FB9-EAE6-422F-8E16-48681E3BD6DE}" type="pres">
      <dgm:prSet presAssocID="{F47079B2-B01A-40A4-86AD-BFF7D9155EA0}" presName="text2" presStyleLbl="fgAcc2" presStyleIdx="0" presStyleCnt="2">
        <dgm:presLayoutVars>
          <dgm:chPref val="3"/>
        </dgm:presLayoutVars>
      </dgm:prSet>
      <dgm:spPr/>
    </dgm:pt>
    <dgm:pt modelId="{D562376F-1A02-4AD0-9E1F-2BCCE3598652}" type="pres">
      <dgm:prSet presAssocID="{F47079B2-B01A-40A4-86AD-BFF7D9155EA0}" presName="hierChild3" presStyleCnt="0"/>
      <dgm:spPr/>
    </dgm:pt>
    <dgm:pt modelId="{B8D88487-7366-447A-B19F-A5E0D3903CF6}" type="pres">
      <dgm:prSet presAssocID="{C2387916-F019-4E4F-958A-DB47AE1BB518}" presName="Name10" presStyleLbl="parChTrans1D2" presStyleIdx="1" presStyleCnt="2"/>
      <dgm:spPr/>
    </dgm:pt>
    <dgm:pt modelId="{9CB4C19A-16FD-4577-860C-8C5F5B7F81D5}" type="pres">
      <dgm:prSet presAssocID="{E8D2BE51-F210-4DD3-9FEF-3E1F9B3B35CF}" presName="hierRoot2" presStyleCnt="0"/>
      <dgm:spPr/>
    </dgm:pt>
    <dgm:pt modelId="{349D6138-012B-4FA7-B2A3-51DBFDA81566}" type="pres">
      <dgm:prSet presAssocID="{E8D2BE51-F210-4DD3-9FEF-3E1F9B3B35CF}" presName="composite2" presStyleCnt="0"/>
      <dgm:spPr/>
    </dgm:pt>
    <dgm:pt modelId="{4466D138-AAA9-4584-BC4A-6626215D9DF7}" type="pres">
      <dgm:prSet presAssocID="{E8D2BE51-F210-4DD3-9FEF-3E1F9B3B35CF}" presName="background2" presStyleLbl="node2" presStyleIdx="1" presStyleCnt="2"/>
      <dgm:spPr/>
    </dgm:pt>
    <dgm:pt modelId="{29D2AB1D-8F58-43C0-8670-6F0F31366261}" type="pres">
      <dgm:prSet presAssocID="{E8D2BE51-F210-4DD3-9FEF-3E1F9B3B35CF}" presName="text2" presStyleLbl="fgAcc2" presStyleIdx="1" presStyleCnt="2">
        <dgm:presLayoutVars>
          <dgm:chPref val="3"/>
        </dgm:presLayoutVars>
      </dgm:prSet>
      <dgm:spPr/>
    </dgm:pt>
    <dgm:pt modelId="{AD08DE94-CE81-4632-AB45-642B860E0674}" type="pres">
      <dgm:prSet presAssocID="{E8D2BE51-F210-4DD3-9FEF-3E1F9B3B35CF}" presName="hierChild3" presStyleCnt="0"/>
      <dgm:spPr/>
    </dgm:pt>
  </dgm:ptLst>
  <dgm:cxnLst>
    <dgm:cxn modelId="{3C8A9BCD-77C7-4CC4-A7B9-6F138F3064AE}" type="presOf" srcId="{F47079B2-B01A-40A4-86AD-BFF7D9155EA0}" destId="{8C213FB9-EAE6-422F-8E16-48681E3BD6DE}" srcOrd="0" destOrd="0" presId="urn:microsoft.com/office/officeart/2005/8/layout/hierarchy1"/>
    <dgm:cxn modelId="{D341110B-8327-42DB-942E-47BEEE286EAF}" type="presOf" srcId="{FD339066-EF96-4A48-A1B0-2973D6E49E3A}" destId="{84B3E53C-9FE3-42D0-A469-FC97F0B466A4}" srcOrd="0" destOrd="0" presId="urn:microsoft.com/office/officeart/2005/8/layout/hierarchy1"/>
    <dgm:cxn modelId="{52BFA66A-0F68-47DD-AE1F-1B58E342396A}" type="presOf" srcId="{8ECE76AA-683B-46E4-BE55-BBA4C95C76F0}" destId="{5CDDD453-16D6-47C7-995C-D30081B7FA00}" srcOrd="0" destOrd="0" presId="urn:microsoft.com/office/officeart/2005/8/layout/hierarchy1"/>
    <dgm:cxn modelId="{E868FFF4-1111-4352-A6E8-758177568308}" srcId="{8ECE76AA-683B-46E4-BE55-BBA4C95C76F0}" destId="{E8D2BE51-F210-4DD3-9FEF-3E1F9B3B35CF}" srcOrd="1" destOrd="0" parTransId="{C2387916-F019-4E4F-958A-DB47AE1BB518}" sibTransId="{2F9281C2-AEA0-4595-BC6D-D728F29312A6}"/>
    <dgm:cxn modelId="{AD8CAABD-985B-4A0D-BED2-D024A8F43575}" srcId="{FD339066-EF96-4A48-A1B0-2973D6E49E3A}" destId="{8ECE76AA-683B-46E4-BE55-BBA4C95C76F0}" srcOrd="0" destOrd="0" parTransId="{1642EECE-D990-44A4-93F8-44F104893E23}" sibTransId="{6E788C93-6F48-4A88-B4B9-DE0425446B10}"/>
    <dgm:cxn modelId="{ACF59549-0EFE-4B7B-AAD3-F7412D369DBA}" type="presOf" srcId="{C2387916-F019-4E4F-958A-DB47AE1BB518}" destId="{B8D88487-7366-447A-B19F-A5E0D3903CF6}" srcOrd="0" destOrd="0" presId="urn:microsoft.com/office/officeart/2005/8/layout/hierarchy1"/>
    <dgm:cxn modelId="{53E1BBA9-902F-4975-BE4E-9C461ACE6FCC}" type="presOf" srcId="{E8D2BE51-F210-4DD3-9FEF-3E1F9B3B35CF}" destId="{29D2AB1D-8F58-43C0-8670-6F0F31366261}" srcOrd="0" destOrd="0" presId="urn:microsoft.com/office/officeart/2005/8/layout/hierarchy1"/>
    <dgm:cxn modelId="{AF23F18F-4D9E-4A24-8F87-1F409C043278}" srcId="{8ECE76AA-683B-46E4-BE55-BBA4C95C76F0}" destId="{F47079B2-B01A-40A4-86AD-BFF7D9155EA0}" srcOrd="0" destOrd="0" parTransId="{869554E2-64D4-4F52-915B-7DBFD28F73A0}" sibTransId="{E2ED3E86-484A-4684-AA9F-A949AC86CE4B}"/>
    <dgm:cxn modelId="{589CB48A-C117-4610-AF57-7B1595ED01E9}" type="presOf" srcId="{869554E2-64D4-4F52-915B-7DBFD28F73A0}" destId="{6231E7AA-E30D-4E79-B2B0-7C79B93B4C46}" srcOrd="0" destOrd="0" presId="urn:microsoft.com/office/officeart/2005/8/layout/hierarchy1"/>
    <dgm:cxn modelId="{982BF338-C23C-403B-A014-6DA2A4559109}" type="presParOf" srcId="{84B3E53C-9FE3-42D0-A469-FC97F0B466A4}" destId="{30C93D70-7586-4B21-8CF1-FEC29AE903E9}" srcOrd="0" destOrd="0" presId="urn:microsoft.com/office/officeart/2005/8/layout/hierarchy1"/>
    <dgm:cxn modelId="{7A01CE67-3F04-4B87-8E13-44941D8789BF}" type="presParOf" srcId="{30C93D70-7586-4B21-8CF1-FEC29AE903E9}" destId="{03A58BA5-F67D-4E39-9349-EBD63038E9C2}" srcOrd="0" destOrd="0" presId="urn:microsoft.com/office/officeart/2005/8/layout/hierarchy1"/>
    <dgm:cxn modelId="{316498BB-1361-4798-A9E5-C15818F80253}" type="presParOf" srcId="{03A58BA5-F67D-4E39-9349-EBD63038E9C2}" destId="{6D595015-7BAB-4E44-B633-0C8A018FB82D}" srcOrd="0" destOrd="0" presId="urn:microsoft.com/office/officeart/2005/8/layout/hierarchy1"/>
    <dgm:cxn modelId="{AEEAF59F-0D40-4AC7-B65B-9196CD3ED0F0}" type="presParOf" srcId="{03A58BA5-F67D-4E39-9349-EBD63038E9C2}" destId="{5CDDD453-16D6-47C7-995C-D30081B7FA00}" srcOrd="1" destOrd="0" presId="urn:microsoft.com/office/officeart/2005/8/layout/hierarchy1"/>
    <dgm:cxn modelId="{1DC3F518-D7D0-4A4F-924D-DF287A5B392F}" type="presParOf" srcId="{30C93D70-7586-4B21-8CF1-FEC29AE903E9}" destId="{91387E0C-26AB-425D-BBDC-A6A4D797895E}" srcOrd="1" destOrd="0" presId="urn:microsoft.com/office/officeart/2005/8/layout/hierarchy1"/>
    <dgm:cxn modelId="{7B0A8540-1565-4D13-9F6C-B61088C3CA62}" type="presParOf" srcId="{91387E0C-26AB-425D-BBDC-A6A4D797895E}" destId="{6231E7AA-E30D-4E79-B2B0-7C79B93B4C46}" srcOrd="0" destOrd="0" presId="urn:microsoft.com/office/officeart/2005/8/layout/hierarchy1"/>
    <dgm:cxn modelId="{78DA2C3B-4E7E-4135-B0DF-776478210115}" type="presParOf" srcId="{91387E0C-26AB-425D-BBDC-A6A4D797895E}" destId="{DD9558E8-11C4-4D74-A6DC-FDFFCB5E6D84}" srcOrd="1" destOrd="0" presId="urn:microsoft.com/office/officeart/2005/8/layout/hierarchy1"/>
    <dgm:cxn modelId="{F6A14F9F-D053-4D31-BCAD-87862DED7F48}" type="presParOf" srcId="{DD9558E8-11C4-4D74-A6DC-FDFFCB5E6D84}" destId="{C03A83BF-8476-42C9-A2F8-E80B4218F6D9}" srcOrd="0" destOrd="0" presId="urn:microsoft.com/office/officeart/2005/8/layout/hierarchy1"/>
    <dgm:cxn modelId="{972D9593-9B8A-479D-BAD8-51BC61EC5C5A}" type="presParOf" srcId="{C03A83BF-8476-42C9-A2F8-E80B4218F6D9}" destId="{6D1474AA-1976-42D6-9397-3A7090EFE947}" srcOrd="0" destOrd="0" presId="urn:microsoft.com/office/officeart/2005/8/layout/hierarchy1"/>
    <dgm:cxn modelId="{48991F40-489C-4945-93B3-8D6C5DF636A0}" type="presParOf" srcId="{C03A83BF-8476-42C9-A2F8-E80B4218F6D9}" destId="{8C213FB9-EAE6-422F-8E16-48681E3BD6DE}" srcOrd="1" destOrd="0" presId="urn:microsoft.com/office/officeart/2005/8/layout/hierarchy1"/>
    <dgm:cxn modelId="{15ADFD75-9FDF-4D73-8F27-E51A23AE2778}" type="presParOf" srcId="{DD9558E8-11C4-4D74-A6DC-FDFFCB5E6D84}" destId="{D562376F-1A02-4AD0-9E1F-2BCCE3598652}" srcOrd="1" destOrd="0" presId="urn:microsoft.com/office/officeart/2005/8/layout/hierarchy1"/>
    <dgm:cxn modelId="{8EDB58CD-2DB6-4B97-8826-1B9693A49CA6}" type="presParOf" srcId="{91387E0C-26AB-425D-BBDC-A6A4D797895E}" destId="{B8D88487-7366-447A-B19F-A5E0D3903CF6}" srcOrd="2" destOrd="0" presId="urn:microsoft.com/office/officeart/2005/8/layout/hierarchy1"/>
    <dgm:cxn modelId="{F5A2D5FF-BE6E-4D64-AF07-2FEB7140DFCD}" type="presParOf" srcId="{91387E0C-26AB-425D-BBDC-A6A4D797895E}" destId="{9CB4C19A-16FD-4577-860C-8C5F5B7F81D5}" srcOrd="3" destOrd="0" presId="urn:microsoft.com/office/officeart/2005/8/layout/hierarchy1"/>
    <dgm:cxn modelId="{39631E94-066E-45FD-BA45-E9C4C937253F}" type="presParOf" srcId="{9CB4C19A-16FD-4577-860C-8C5F5B7F81D5}" destId="{349D6138-012B-4FA7-B2A3-51DBFDA81566}" srcOrd="0" destOrd="0" presId="urn:microsoft.com/office/officeart/2005/8/layout/hierarchy1"/>
    <dgm:cxn modelId="{E965C1D6-475C-4F5D-9753-708A15FF204C}" type="presParOf" srcId="{349D6138-012B-4FA7-B2A3-51DBFDA81566}" destId="{4466D138-AAA9-4584-BC4A-6626215D9DF7}" srcOrd="0" destOrd="0" presId="urn:microsoft.com/office/officeart/2005/8/layout/hierarchy1"/>
    <dgm:cxn modelId="{03AB3291-8D4C-42A6-8B21-47CE5E5B1AB4}" type="presParOf" srcId="{349D6138-012B-4FA7-B2A3-51DBFDA81566}" destId="{29D2AB1D-8F58-43C0-8670-6F0F31366261}" srcOrd="1" destOrd="0" presId="urn:microsoft.com/office/officeart/2005/8/layout/hierarchy1"/>
    <dgm:cxn modelId="{F28F869A-C63A-4E51-84C7-5E940DD7BBDA}" type="presParOf" srcId="{9CB4C19A-16FD-4577-860C-8C5F5B7F81D5}" destId="{AD08DE94-CE81-4632-AB45-642B860E0674}"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F4A33C4-B733-40F1-96C9-7A4676C7288B}"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4E8B7578-DD0E-4883-98AE-3F74E8A5F549}">
      <dgm:prSet phldrT="[Text]" custT="1"/>
      <dgm:spPr>
        <a:solidFill>
          <a:schemeClr val="bg1">
            <a:lumMod val="95000"/>
            <a:alpha val="90000"/>
          </a:schemeClr>
        </a:solidFill>
      </dgm:spPr>
      <dgm:t>
        <a:bodyPr/>
        <a:lstStyle/>
        <a:p>
          <a:r>
            <a:rPr lang="en-US" sz="2100" dirty="0">
              <a:solidFill>
                <a:schemeClr val="accent3">
                  <a:lumMod val="75000"/>
                </a:schemeClr>
              </a:solidFill>
            </a:rPr>
            <a:t>Classification of advances as per Prudential Norms</a:t>
          </a:r>
        </a:p>
      </dgm:t>
    </dgm:pt>
    <dgm:pt modelId="{2BE4399A-A5E3-484D-A5CE-57DDC2BD52FF}" type="parTrans" cxnId="{C986E642-51CC-4F3F-9759-EC2756BC2770}">
      <dgm:prSet/>
      <dgm:spPr/>
      <dgm:t>
        <a:bodyPr/>
        <a:lstStyle/>
        <a:p>
          <a:endParaRPr lang="en-US"/>
        </a:p>
      </dgm:t>
    </dgm:pt>
    <dgm:pt modelId="{19113B70-8B73-47F9-A230-DA5824CE2929}" type="sibTrans" cxnId="{C986E642-51CC-4F3F-9759-EC2756BC2770}">
      <dgm:prSet/>
      <dgm:spPr/>
      <dgm:t>
        <a:bodyPr/>
        <a:lstStyle/>
        <a:p>
          <a:endParaRPr lang="en-US"/>
        </a:p>
      </dgm:t>
    </dgm:pt>
    <dgm:pt modelId="{9E2C2B50-8835-4452-95AD-74C781BB0843}">
      <dgm:prSet phldrT="[Text]" custT="1"/>
      <dgm:spPr>
        <a:solidFill>
          <a:srgbClr val="00B0F0">
            <a:alpha val="90000"/>
          </a:srgbClr>
        </a:solidFill>
      </dgm:spPr>
      <dgm:t>
        <a:bodyPr/>
        <a:lstStyle/>
        <a:p>
          <a:r>
            <a:rPr lang="en-US" sz="2100" dirty="0">
              <a:solidFill>
                <a:schemeClr val="bg1"/>
              </a:solidFill>
            </a:rPr>
            <a:t>Standard Loans</a:t>
          </a:r>
        </a:p>
      </dgm:t>
    </dgm:pt>
    <dgm:pt modelId="{8D59571A-B70F-4119-A5C8-8A92BFECD663}" type="parTrans" cxnId="{855575C9-8946-484A-A219-30D7BE5255B5}">
      <dgm:prSet/>
      <dgm:spPr/>
      <dgm:t>
        <a:bodyPr/>
        <a:lstStyle/>
        <a:p>
          <a:endParaRPr lang="en-US" sz="2100"/>
        </a:p>
      </dgm:t>
    </dgm:pt>
    <dgm:pt modelId="{E7F0F78C-4FEA-42E3-9B53-9633CE533B51}" type="sibTrans" cxnId="{855575C9-8946-484A-A219-30D7BE5255B5}">
      <dgm:prSet/>
      <dgm:spPr/>
      <dgm:t>
        <a:bodyPr/>
        <a:lstStyle/>
        <a:p>
          <a:endParaRPr lang="en-US"/>
        </a:p>
      </dgm:t>
    </dgm:pt>
    <dgm:pt modelId="{FFC2DA50-3DE2-4B8D-83F0-F89DE4E56437}">
      <dgm:prSet phldrT="[Text]" custT="1"/>
      <dgm:spPr>
        <a:solidFill>
          <a:srgbClr val="00B0F0">
            <a:alpha val="90000"/>
          </a:srgbClr>
        </a:solidFill>
      </dgm:spPr>
      <dgm:t>
        <a:bodyPr/>
        <a:lstStyle/>
        <a:p>
          <a:r>
            <a:rPr lang="en-US" sz="2100" dirty="0">
              <a:solidFill>
                <a:schemeClr val="bg1"/>
              </a:solidFill>
            </a:rPr>
            <a:t>Standard Regular</a:t>
          </a:r>
        </a:p>
      </dgm:t>
    </dgm:pt>
    <dgm:pt modelId="{9BDD47DE-7B8B-4399-B5CD-78986097633C}" type="parTrans" cxnId="{BF47D02C-2B27-4308-93A0-52A203D5E3B6}">
      <dgm:prSet/>
      <dgm:spPr/>
      <dgm:t>
        <a:bodyPr/>
        <a:lstStyle/>
        <a:p>
          <a:endParaRPr lang="en-US" sz="2100"/>
        </a:p>
      </dgm:t>
    </dgm:pt>
    <dgm:pt modelId="{1E7CA06B-1054-49A7-8DD8-606F82A22264}" type="sibTrans" cxnId="{BF47D02C-2B27-4308-93A0-52A203D5E3B6}">
      <dgm:prSet/>
      <dgm:spPr/>
      <dgm:t>
        <a:bodyPr/>
        <a:lstStyle/>
        <a:p>
          <a:endParaRPr lang="en-US"/>
        </a:p>
      </dgm:t>
    </dgm:pt>
    <dgm:pt modelId="{86ADB21E-B9AE-43E7-BAC9-25D567EEE7C6}">
      <dgm:prSet phldrT="[Text]" custT="1"/>
      <dgm:spPr>
        <a:solidFill>
          <a:srgbClr val="00B0F0">
            <a:alpha val="90000"/>
          </a:srgbClr>
        </a:solidFill>
      </dgm:spPr>
      <dgm:t>
        <a:bodyPr/>
        <a:lstStyle/>
        <a:p>
          <a:r>
            <a:rPr lang="en-US" sz="2100" dirty="0">
              <a:solidFill>
                <a:schemeClr val="bg1"/>
              </a:solidFill>
            </a:rPr>
            <a:t>Special Mention Account (SMA)</a:t>
          </a:r>
        </a:p>
      </dgm:t>
    </dgm:pt>
    <dgm:pt modelId="{6B7DD32F-635E-48C1-B6B7-32E72C41E11D}" type="parTrans" cxnId="{062BBFF5-F58D-48D2-9488-28AEBA867C8C}">
      <dgm:prSet/>
      <dgm:spPr/>
      <dgm:t>
        <a:bodyPr/>
        <a:lstStyle/>
        <a:p>
          <a:endParaRPr lang="en-US" sz="2100"/>
        </a:p>
      </dgm:t>
    </dgm:pt>
    <dgm:pt modelId="{7E9C308E-73B3-4EA4-9134-7586AC7D1DB8}" type="sibTrans" cxnId="{062BBFF5-F58D-48D2-9488-28AEBA867C8C}">
      <dgm:prSet/>
      <dgm:spPr/>
      <dgm:t>
        <a:bodyPr/>
        <a:lstStyle/>
        <a:p>
          <a:endParaRPr lang="en-US"/>
        </a:p>
      </dgm:t>
    </dgm:pt>
    <dgm:pt modelId="{5C0B162F-ED6D-426D-B873-ACC5A764A739}">
      <dgm:prSet phldrT="[Text]" custT="1"/>
      <dgm:spPr>
        <a:solidFill>
          <a:srgbClr val="FF0000">
            <a:alpha val="90000"/>
          </a:srgbClr>
        </a:solidFill>
      </dgm:spPr>
      <dgm:t>
        <a:bodyPr/>
        <a:lstStyle/>
        <a:p>
          <a:r>
            <a:rPr lang="en-US" sz="2100" dirty="0">
              <a:solidFill>
                <a:schemeClr val="bg1"/>
              </a:solidFill>
            </a:rPr>
            <a:t>NPA Loans</a:t>
          </a:r>
        </a:p>
      </dgm:t>
    </dgm:pt>
    <dgm:pt modelId="{448615A0-29B7-41AD-8E4A-EAACDF1472FC}" type="parTrans" cxnId="{2D418F95-91D8-454F-83F3-710E8719791E}">
      <dgm:prSet/>
      <dgm:spPr/>
      <dgm:t>
        <a:bodyPr/>
        <a:lstStyle/>
        <a:p>
          <a:endParaRPr lang="en-US" sz="2100"/>
        </a:p>
      </dgm:t>
    </dgm:pt>
    <dgm:pt modelId="{B1D4A299-8AE4-434F-BC27-18177D5D8CDD}" type="sibTrans" cxnId="{2D418F95-91D8-454F-83F3-710E8719791E}">
      <dgm:prSet/>
      <dgm:spPr/>
      <dgm:t>
        <a:bodyPr/>
        <a:lstStyle/>
        <a:p>
          <a:endParaRPr lang="en-US"/>
        </a:p>
      </dgm:t>
    </dgm:pt>
    <dgm:pt modelId="{AC4B61A8-B9EB-401E-BB91-A2364FF75870}">
      <dgm:prSet phldrT="[Text]" custT="1"/>
      <dgm:spPr>
        <a:solidFill>
          <a:srgbClr val="FF0000">
            <a:alpha val="90000"/>
          </a:srgbClr>
        </a:solidFill>
      </dgm:spPr>
      <dgm:t>
        <a:bodyPr/>
        <a:lstStyle/>
        <a:p>
          <a:r>
            <a:rPr lang="en-US" sz="2100" dirty="0">
              <a:solidFill>
                <a:schemeClr val="bg1"/>
              </a:solidFill>
            </a:rPr>
            <a:t>Substandard</a:t>
          </a:r>
        </a:p>
      </dgm:t>
    </dgm:pt>
    <dgm:pt modelId="{7C2F0C2F-0C51-4C89-8053-F66F04C90886}" type="parTrans" cxnId="{D853252B-D791-4F2D-9266-5426A597D6BC}">
      <dgm:prSet/>
      <dgm:spPr/>
      <dgm:t>
        <a:bodyPr/>
        <a:lstStyle/>
        <a:p>
          <a:endParaRPr lang="en-US" sz="2100"/>
        </a:p>
      </dgm:t>
    </dgm:pt>
    <dgm:pt modelId="{9185DA61-D75C-49D3-B65A-FC5E34AE5302}" type="sibTrans" cxnId="{D853252B-D791-4F2D-9266-5426A597D6BC}">
      <dgm:prSet/>
      <dgm:spPr/>
      <dgm:t>
        <a:bodyPr/>
        <a:lstStyle/>
        <a:p>
          <a:endParaRPr lang="en-US"/>
        </a:p>
      </dgm:t>
    </dgm:pt>
    <dgm:pt modelId="{94C5416C-ACC4-41BC-8309-834C1BA92D0F}">
      <dgm:prSet phldrT="[Text]" custT="1"/>
      <dgm:spPr>
        <a:solidFill>
          <a:srgbClr val="FF0000">
            <a:alpha val="90000"/>
          </a:srgbClr>
        </a:solidFill>
      </dgm:spPr>
      <dgm:t>
        <a:bodyPr/>
        <a:lstStyle/>
        <a:p>
          <a:r>
            <a:rPr lang="en-US" sz="2100" dirty="0">
              <a:solidFill>
                <a:schemeClr val="bg1"/>
              </a:solidFill>
            </a:rPr>
            <a:t>Doubtful</a:t>
          </a:r>
        </a:p>
      </dgm:t>
    </dgm:pt>
    <dgm:pt modelId="{1C55DFB3-7F48-4C6E-8A3F-F2D00CB92FDD}" type="parTrans" cxnId="{AC58809F-1210-43B0-AEB5-47B7D45724FE}">
      <dgm:prSet/>
      <dgm:spPr/>
      <dgm:t>
        <a:bodyPr/>
        <a:lstStyle/>
        <a:p>
          <a:endParaRPr lang="en-US" sz="2100"/>
        </a:p>
      </dgm:t>
    </dgm:pt>
    <dgm:pt modelId="{9AE6E850-B6A7-4C99-A1B9-D9947D21077C}" type="sibTrans" cxnId="{AC58809F-1210-43B0-AEB5-47B7D45724FE}">
      <dgm:prSet/>
      <dgm:spPr/>
      <dgm:t>
        <a:bodyPr/>
        <a:lstStyle/>
        <a:p>
          <a:endParaRPr lang="en-US"/>
        </a:p>
      </dgm:t>
    </dgm:pt>
    <dgm:pt modelId="{8E7BAFE0-4A82-4F33-951C-7DACAB976794}">
      <dgm:prSet phldrT="[Text]" custT="1"/>
      <dgm:spPr>
        <a:solidFill>
          <a:srgbClr val="FF0000">
            <a:alpha val="90000"/>
          </a:srgbClr>
        </a:solidFill>
      </dgm:spPr>
      <dgm:t>
        <a:bodyPr/>
        <a:lstStyle/>
        <a:p>
          <a:r>
            <a:rPr lang="en-US" sz="2100" dirty="0">
              <a:solidFill>
                <a:schemeClr val="bg1"/>
              </a:solidFill>
            </a:rPr>
            <a:t>Loss</a:t>
          </a:r>
        </a:p>
      </dgm:t>
    </dgm:pt>
    <dgm:pt modelId="{7A725FA3-56A2-494D-A3D8-48BCBF5B3329}" type="parTrans" cxnId="{7D78AE6D-D1A4-45AC-87D2-388898B67FA7}">
      <dgm:prSet/>
      <dgm:spPr/>
      <dgm:t>
        <a:bodyPr/>
        <a:lstStyle/>
        <a:p>
          <a:endParaRPr lang="en-US" sz="2100"/>
        </a:p>
      </dgm:t>
    </dgm:pt>
    <dgm:pt modelId="{AF660C92-A2C0-4527-8017-D4AFC74D2B74}" type="sibTrans" cxnId="{7D78AE6D-D1A4-45AC-87D2-388898B67FA7}">
      <dgm:prSet/>
      <dgm:spPr/>
      <dgm:t>
        <a:bodyPr/>
        <a:lstStyle/>
        <a:p>
          <a:endParaRPr lang="en-US"/>
        </a:p>
      </dgm:t>
    </dgm:pt>
    <dgm:pt modelId="{896C4BF4-27DE-402D-AD12-D4451345CCE2}" type="pres">
      <dgm:prSet presAssocID="{9F4A33C4-B733-40F1-96C9-7A4676C7288B}" presName="hierChild1" presStyleCnt="0">
        <dgm:presLayoutVars>
          <dgm:chPref val="1"/>
          <dgm:dir/>
          <dgm:animOne val="branch"/>
          <dgm:animLvl val="lvl"/>
          <dgm:resizeHandles/>
        </dgm:presLayoutVars>
      </dgm:prSet>
      <dgm:spPr/>
    </dgm:pt>
    <dgm:pt modelId="{3C0621C2-6533-4E40-BBAB-1D602370C6D8}" type="pres">
      <dgm:prSet presAssocID="{4E8B7578-DD0E-4883-98AE-3F74E8A5F549}" presName="hierRoot1" presStyleCnt="0"/>
      <dgm:spPr/>
    </dgm:pt>
    <dgm:pt modelId="{8CB68B53-0067-40BB-BC54-746BB43C3AC4}" type="pres">
      <dgm:prSet presAssocID="{4E8B7578-DD0E-4883-98AE-3F74E8A5F549}" presName="composite" presStyleCnt="0"/>
      <dgm:spPr/>
    </dgm:pt>
    <dgm:pt modelId="{78ADA219-7DDF-4EF7-9671-E2848A43ADE4}" type="pres">
      <dgm:prSet presAssocID="{4E8B7578-DD0E-4883-98AE-3F74E8A5F549}" presName="background" presStyleLbl="node0" presStyleIdx="0" presStyleCnt="1"/>
      <dgm:spPr/>
    </dgm:pt>
    <dgm:pt modelId="{591E3C3B-03B0-4066-8A88-DD6864B2069F}" type="pres">
      <dgm:prSet presAssocID="{4E8B7578-DD0E-4883-98AE-3F74E8A5F549}" presName="text" presStyleLbl="fgAcc0" presStyleIdx="0" presStyleCnt="1" custScaleX="144272" custLinFactNeighborX="-1799" custLinFactNeighborY="-22121">
        <dgm:presLayoutVars>
          <dgm:chPref val="3"/>
        </dgm:presLayoutVars>
      </dgm:prSet>
      <dgm:spPr/>
    </dgm:pt>
    <dgm:pt modelId="{78483E12-BE09-4454-AF97-60D9BEC33F9E}" type="pres">
      <dgm:prSet presAssocID="{4E8B7578-DD0E-4883-98AE-3F74E8A5F549}" presName="hierChild2" presStyleCnt="0"/>
      <dgm:spPr/>
    </dgm:pt>
    <dgm:pt modelId="{E9980531-D180-4AC5-BBC1-0924B561E6D9}" type="pres">
      <dgm:prSet presAssocID="{8D59571A-B70F-4119-A5C8-8A92BFECD663}" presName="Name10" presStyleLbl="parChTrans1D2" presStyleIdx="0" presStyleCnt="2"/>
      <dgm:spPr/>
    </dgm:pt>
    <dgm:pt modelId="{B0E13FE3-673F-4774-BDE4-435172F00DBE}" type="pres">
      <dgm:prSet presAssocID="{9E2C2B50-8835-4452-95AD-74C781BB0843}" presName="hierRoot2" presStyleCnt="0"/>
      <dgm:spPr/>
    </dgm:pt>
    <dgm:pt modelId="{136C23F2-7675-4054-9018-7E8A4423F4DA}" type="pres">
      <dgm:prSet presAssocID="{9E2C2B50-8835-4452-95AD-74C781BB0843}" presName="composite2" presStyleCnt="0"/>
      <dgm:spPr/>
    </dgm:pt>
    <dgm:pt modelId="{1F24D611-27C7-4BBD-9924-07C0863ADD45}" type="pres">
      <dgm:prSet presAssocID="{9E2C2B50-8835-4452-95AD-74C781BB0843}" presName="background2" presStyleLbl="node2" presStyleIdx="0" presStyleCnt="2"/>
      <dgm:spPr/>
    </dgm:pt>
    <dgm:pt modelId="{3E4CD0BF-DDA7-45C7-B651-21D152A90CAE}" type="pres">
      <dgm:prSet presAssocID="{9E2C2B50-8835-4452-95AD-74C781BB0843}" presName="text2" presStyleLbl="fgAcc2" presStyleIdx="0" presStyleCnt="2" custLinFactNeighborX="-36403" custLinFactNeighborY="-2732">
        <dgm:presLayoutVars>
          <dgm:chPref val="3"/>
        </dgm:presLayoutVars>
      </dgm:prSet>
      <dgm:spPr/>
    </dgm:pt>
    <dgm:pt modelId="{BD0A1733-AA52-4F0F-8493-94B68B57BB82}" type="pres">
      <dgm:prSet presAssocID="{9E2C2B50-8835-4452-95AD-74C781BB0843}" presName="hierChild3" presStyleCnt="0"/>
      <dgm:spPr/>
    </dgm:pt>
    <dgm:pt modelId="{0D6CF137-9E6E-4527-9010-8BCC4EC680B3}" type="pres">
      <dgm:prSet presAssocID="{9BDD47DE-7B8B-4399-B5CD-78986097633C}" presName="Name17" presStyleLbl="parChTrans1D3" presStyleIdx="0" presStyleCnt="5"/>
      <dgm:spPr/>
    </dgm:pt>
    <dgm:pt modelId="{563E7949-F8F9-471C-9480-164E277C3EF9}" type="pres">
      <dgm:prSet presAssocID="{FFC2DA50-3DE2-4B8D-83F0-F89DE4E56437}" presName="hierRoot3" presStyleCnt="0"/>
      <dgm:spPr/>
    </dgm:pt>
    <dgm:pt modelId="{F709CDC5-C784-4AAF-AF4E-B8AB2CDAFCEB}" type="pres">
      <dgm:prSet presAssocID="{FFC2DA50-3DE2-4B8D-83F0-F89DE4E56437}" presName="composite3" presStyleCnt="0"/>
      <dgm:spPr/>
    </dgm:pt>
    <dgm:pt modelId="{C848C0BA-6B2E-48D5-AE90-6331DEAF2160}" type="pres">
      <dgm:prSet presAssocID="{FFC2DA50-3DE2-4B8D-83F0-F89DE4E56437}" presName="background3" presStyleLbl="node3" presStyleIdx="0" presStyleCnt="5"/>
      <dgm:spPr/>
    </dgm:pt>
    <dgm:pt modelId="{61FFB144-2BDC-422B-840D-F52EA55A8BF1}" type="pres">
      <dgm:prSet presAssocID="{FFC2DA50-3DE2-4B8D-83F0-F89DE4E56437}" presName="text3" presStyleLbl="fgAcc3" presStyleIdx="0" presStyleCnt="5" custLinFactNeighborX="-11316" custLinFactNeighborY="-6703">
        <dgm:presLayoutVars>
          <dgm:chPref val="3"/>
        </dgm:presLayoutVars>
      </dgm:prSet>
      <dgm:spPr/>
    </dgm:pt>
    <dgm:pt modelId="{AD13EB3F-EF0E-4680-B4A5-51EFFA70A38A}" type="pres">
      <dgm:prSet presAssocID="{FFC2DA50-3DE2-4B8D-83F0-F89DE4E56437}" presName="hierChild4" presStyleCnt="0"/>
      <dgm:spPr/>
    </dgm:pt>
    <dgm:pt modelId="{94079A88-7EBB-4259-9A2A-E7DDBCBBF86F}" type="pres">
      <dgm:prSet presAssocID="{6B7DD32F-635E-48C1-B6B7-32E72C41E11D}" presName="Name17" presStyleLbl="parChTrans1D3" presStyleIdx="1" presStyleCnt="5"/>
      <dgm:spPr/>
    </dgm:pt>
    <dgm:pt modelId="{0D9E6CE3-D0FC-4F5D-AC42-0AF323FB04FC}" type="pres">
      <dgm:prSet presAssocID="{86ADB21E-B9AE-43E7-BAC9-25D567EEE7C6}" presName="hierRoot3" presStyleCnt="0"/>
      <dgm:spPr/>
    </dgm:pt>
    <dgm:pt modelId="{110BDF9A-1362-401D-BD93-93C29764C168}" type="pres">
      <dgm:prSet presAssocID="{86ADB21E-B9AE-43E7-BAC9-25D567EEE7C6}" presName="composite3" presStyleCnt="0"/>
      <dgm:spPr/>
    </dgm:pt>
    <dgm:pt modelId="{3E898462-AB26-4C8B-AAD8-7D1CB7D96A51}" type="pres">
      <dgm:prSet presAssocID="{86ADB21E-B9AE-43E7-BAC9-25D567EEE7C6}" presName="background3" presStyleLbl="node3" presStyleIdx="1" presStyleCnt="5"/>
      <dgm:spPr/>
    </dgm:pt>
    <dgm:pt modelId="{7BD68709-6F56-4333-936A-CF01DEB97460}" type="pres">
      <dgm:prSet presAssocID="{86ADB21E-B9AE-43E7-BAC9-25D567EEE7C6}" presName="text3" presStyleLbl="fgAcc3" presStyleIdx="1" presStyleCnt="5" custScaleX="133648" custLinFactNeighborX="-25465" custLinFactNeighborY="-6703">
        <dgm:presLayoutVars>
          <dgm:chPref val="3"/>
        </dgm:presLayoutVars>
      </dgm:prSet>
      <dgm:spPr/>
    </dgm:pt>
    <dgm:pt modelId="{3519291F-F383-4C16-A136-FB139787ACA6}" type="pres">
      <dgm:prSet presAssocID="{86ADB21E-B9AE-43E7-BAC9-25D567EEE7C6}" presName="hierChild4" presStyleCnt="0"/>
      <dgm:spPr/>
    </dgm:pt>
    <dgm:pt modelId="{4ABB6F2A-84F5-47BD-BEF5-8565ACAB39D1}" type="pres">
      <dgm:prSet presAssocID="{448615A0-29B7-41AD-8E4A-EAACDF1472FC}" presName="Name10" presStyleLbl="parChTrans1D2" presStyleIdx="1" presStyleCnt="2"/>
      <dgm:spPr/>
    </dgm:pt>
    <dgm:pt modelId="{E3144441-198C-481D-9401-F71FE643D66D}" type="pres">
      <dgm:prSet presAssocID="{5C0B162F-ED6D-426D-B873-ACC5A764A739}" presName="hierRoot2" presStyleCnt="0"/>
      <dgm:spPr/>
    </dgm:pt>
    <dgm:pt modelId="{CF24D6DF-77D4-4597-B9BB-88049E32E50F}" type="pres">
      <dgm:prSet presAssocID="{5C0B162F-ED6D-426D-B873-ACC5A764A739}" presName="composite2" presStyleCnt="0"/>
      <dgm:spPr/>
    </dgm:pt>
    <dgm:pt modelId="{1B6E2F36-4310-4238-9600-7CD06BB8405A}" type="pres">
      <dgm:prSet presAssocID="{5C0B162F-ED6D-426D-B873-ACC5A764A739}" presName="background2" presStyleLbl="node2" presStyleIdx="1" presStyleCnt="2"/>
      <dgm:spPr/>
    </dgm:pt>
    <dgm:pt modelId="{37CB8A97-F7CE-48FA-80BA-B8A95C754B37}" type="pres">
      <dgm:prSet presAssocID="{5C0B162F-ED6D-426D-B873-ACC5A764A739}" presName="text2" presStyleLbl="fgAcc2" presStyleIdx="1" presStyleCnt="2" custLinFactNeighborX="96341" custLinFactNeighborY="-12187">
        <dgm:presLayoutVars>
          <dgm:chPref val="3"/>
        </dgm:presLayoutVars>
      </dgm:prSet>
      <dgm:spPr/>
    </dgm:pt>
    <dgm:pt modelId="{E956C556-288E-4E97-A6C8-DA1AB4F1FC3C}" type="pres">
      <dgm:prSet presAssocID="{5C0B162F-ED6D-426D-B873-ACC5A764A739}" presName="hierChild3" presStyleCnt="0"/>
      <dgm:spPr/>
    </dgm:pt>
    <dgm:pt modelId="{500EFDA3-8196-43CF-BF9F-46223B9192D1}" type="pres">
      <dgm:prSet presAssocID="{7C2F0C2F-0C51-4C89-8053-F66F04C90886}" presName="Name17" presStyleLbl="parChTrans1D3" presStyleIdx="2" presStyleCnt="5"/>
      <dgm:spPr/>
    </dgm:pt>
    <dgm:pt modelId="{C80C3097-CDC2-4854-81D5-9A037FA410FA}" type="pres">
      <dgm:prSet presAssocID="{AC4B61A8-B9EB-401E-BB91-A2364FF75870}" presName="hierRoot3" presStyleCnt="0"/>
      <dgm:spPr/>
    </dgm:pt>
    <dgm:pt modelId="{F65A5B37-0A9E-49CE-8AB6-79D0957FE20E}" type="pres">
      <dgm:prSet presAssocID="{AC4B61A8-B9EB-401E-BB91-A2364FF75870}" presName="composite3" presStyleCnt="0"/>
      <dgm:spPr/>
    </dgm:pt>
    <dgm:pt modelId="{530F8615-4028-4EB3-A1E2-6AC4280F5D78}" type="pres">
      <dgm:prSet presAssocID="{AC4B61A8-B9EB-401E-BB91-A2364FF75870}" presName="background3" presStyleLbl="node3" presStyleIdx="2" presStyleCnt="5"/>
      <dgm:spPr/>
    </dgm:pt>
    <dgm:pt modelId="{52327797-8752-4954-AC85-0BC1809C4A45}" type="pres">
      <dgm:prSet presAssocID="{AC4B61A8-B9EB-401E-BB91-A2364FF75870}" presName="text3" presStyleLbl="fgAcc3" presStyleIdx="2" presStyleCnt="5" custScaleX="113099">
        <dgm:presLayoutVars>
          <dgm:chPref val="3"/>
        </dgm:presLayoutVars>
      </dgm:prSet>
      <dgm:spPr/>
    </dgm:pt>
    <dgm:pt modelId="{2520B287-E0DC-4EC8-8304-63BF8293D39D}" type="pres">
      <dgm:prSet presAssocID="{AC4B61A8-B9EB-401E-BB91-A2364FF75870}" presName="hierChild4" presStyleCnt="0"/>
      <dgm:spPr/>
    </dgm:pt>
    <dgm:pt modelId="{4B67B212-0B2C-4E1B-9E60-3AFE206534F9}" type="pres">
      <dgm:prSet presAssocID="{1C55DFB3-7F48-4C6E-8A3F-F2D00CB92FDD}" presName="Name17" presStyleLbl="parChTrans1D3" presStyleIdx="3" presStyleCnt="5"/>
      <dgm:spPr/>
    </dgm:pt>
    <dgm:pt modelId="{A3A63C1E-38B5-4C30-9DA7-4B64CEF6AB2E}" type="pres">
      <dgm:prSet presAssocID="{94C5416C-ACC4-41BC-8309-834C1BA92D0F}" presName="hierRoot3" presStyleCnt="0"/>
      <dgm:spPr/>
    </dgm:pt>
    <dgm:pt modelId="{C9B4C569-7A3E-4799-BA66-271186830D14}" type="pres">
      <dgm:prSet presAssocID="{94C5416C-ACC4-41BC-8309-834C1BA92D0F}" presName="composite3" presStyleCnt="0"/>
      <dgm:spPr/>
    </dgm:pt>
    <dgm:pt modelId="{800FFFBB-811E-437E-B4D7-8BB665055588}" type="pres">
      <dgm:prSet presAssocID="{94C5416C-ACC4-41BC-8309-834C1BA92D0F}" presName="background3" presStyleLbl="node3" presStyleIdx="3" presStyleCnt="5"/>
      <dgm:spPr/>
    </dgm:pt>
    <dgm:pt modelId="{E2767EB5-1834-49CE-B87A-2F101F58388C}" type="pres">
      <dgm:prSet presAssocID="{94C5416C-ACC4-41BC-8309-834C1BA92D0F}" presName="text3" presStyleLbl="fgAcc3" presStyleIdx="3" presStyleCnt="5">
        <dgm:presLayoutVars>
          <dgm:chPref val="3"/>
        </dgm:presLayoutVars>
      </dgm:prSet>
      <dgm:spPr/>
    </dgm:pt>
    <dgm:pt modelId="{4F0CF195-182E-43E8-A372-AAFFA7D68F98}" type="pres">
      <dgm:prSet presAssocID="{94C5416C-ACC4-41BC-8309-834C1BA92D0F}" presName="hierChild4" presStyleCnt="0"/>
      <dgm:spPr/>
    </dgm:pt>
    <dgm:pt modelId="{53C83B58-366D-4756-90D0-8B9D43589E8A}" type="pres">
      <dgm:prSet presAssocID="{7A725FA3-56A2-494D-A3D8-48BCBF5B3329}" presName="Name17" presStyleLbl="parChTrans1D3" presStyleIdx="4" presStyleCnt="5"/>
      <dgm:spPr/>
    </dgm:pt>
    <dgm:pt modelId="{FEEF89C3-7003-4C09-BC04-0095A7262F6C}" type="pres">
      <dgm:prSet presAssocID="{8E7BAFE0-4A82-4F33-951C-7DACAB976794}" presName="hierRoot3" presStyleCnt="0"/>
      <dgm:spPr/>
    </dgm:pt>
    <dgm:pt modelId="{3D575447-1791-4149-A656-1875D5CE0582}" type="pres">
      <dgm:prSet presAssocID="{8E7BAFE0-4A82-4F33-951C-7DACAB976794}" presName="composite3" presStyleCnt="0"/>
      <dgm:spPr/>
    </dgm:pt>
    <dgm:pt modelId="{82A4BC22-8A1B-4207-B305-21B9AD5C5C22}" type="pres">
      <dgm:prSet presAssocID="{8E7BAFE0-4A82-4F33-951C-7DACAB976794}" presName="background3" presStyleLbl="node3" presStyleIdx="4" presStyleCnt="5"/>
      <dgm:spPr/>
    </dgm:pt>
    <dgm:pt modelId="{6150F93E-A979-43C0-A807-FB2F6826ADC0}" type="pres">
      <dgm:prSet presAssocID="{8E7BAFE0-4A82-4F33-951C-7DACAB976794}" presName="text3" presStyleLbl="fgAcc3" presStyleIdx="4" presStyleCnt="5" custLinFactNeighborX="15251" custLinFactNeighborY="465">
        <dgm:presLayoutVars>
          <dgm:chPref val="3"/>
        </dgm:presLayoutVars>
      </dgm:prSet>
      <dgm:spPr/>
    </dgm:pt>
    <dgm:pt modelId="{E8C6580E-7854-46B7-8B14-4B6ED34D3509}" type="pres">
      <dgm:prSet presAssocID="{8E7BAFE0-4A82-4F33-951C-7DACAB976794}" presName="hierChild4" presStyleCnt="0"/>
      <dgm:spPr/>
    </dgm:pt>
  </dgm:ptLst>
  <dgm:cxnLst>
    <dgm:cxn modelId="{6125E5A1-A190-468B-852D-125688602FE3}" type="presOf" srcId="{448615A0-29B7-41AD-8E4A-EAACDF1472FC}" destId="{4ABB6F2A-84F5-47BD-BEF5-8565ACAB39D1}" srcOrd="0" destOrd="0" presId="urn:microsoft.com/office/officeart/2005/8/layout/hierarchy1"/>
    <dgm:cxn modelId="{68E96BF5-1D53-41D0-87EB-F3A10109A3A0}" type="presOf" srcId="{FFC2DA50-3DE2-4B8D-83F0-F89DE4E56437}" destId="{61FFB144-2BDC-422B-840D-F52EA55A8BF1}" srcOrd="0" destOrd="0" presId="urn:microsoft.com/office/officeart/2005/8/layout/hierarchy1"/>
    <dgm:cxn modelId="{BF47D02C-2B27-4308-93A0-52A203D5E3B6}" srcId="{9E2C2B50-8835-4452-95AD-74C781BB0843}" destId="{FFC2DA50-3DE2-4B8D-83F0-F89DE4E56437}" srcOrd="0" destOrd="0" parTransId="{9BDD47DE-7B8B-4399-B5CD-78986097633C}" sibTransId="{1E7CA06B-1054-49A7-8DD8-606F82A22264}"/>
    <dgm:cxn modelId="{DC300309-9F9A-46F7-AAB7-7FAD918B9C67}" type="presOf" srcId="{6B7DD32F-635E-48C1-B6B7-32E72C41E11D}" destId="{94079A88-7EBB-4259-9A2A-E7DDBCBBF86F}" srcOrd="0" destOrd="0" presId="urn:microsoft.com/office/officeart/2005/8/layout/hierarchy1"/>
    <dgm:cxn modelId="{2E892701-D330-4351-9A52-2D56259514F2}" type="presOf" srcId="{9E2C2B50-8835-4452-95AD-74C781BB0843}" destId="{3E4CD0BF-DDA7-45C7-B651-21D152A90CAE}" srcOrd="0" destOrd="0" presId="urn:microsoft.com/office/officeart/2005/8/layout/hierarchy1"/>
    <dgm:cxn modelId="{2D418F95-91D8-454F-83F3-710E8719791E}" srcId="{4E8B7578-DD0E-4883-98AE-3F74E8A5F549}" destId="{5C0B162F-ED6D-426D-B873-ACC5A764A739}" srcOrd="1" destOrd="0" parTransId="{448615A0-29B7-41AD-8E4A-EAACDF1472FC}" sibTransId="{B1D4A299-8AE4-434F-BC27-18177D5D8CDD}"/>
    <dgm:cxn modelId="{3ADBFD03-4861-4E5D-BAB2-04C48B6D66E5}" type="presOf" srcId="{5C0B162F-ED6D-426D-B873-ACC5A764A739}" destId="{37CB8A97-F7CE-48FA-80BA-B8A95C754B37}" srcOrd="0" destOrd="0" presId="urn:microsoft.com/office/officeart/2005/8/layout/hierarchy1"/>
    <dgm:cxn modelId="{7D78AE6D-D1A4-45AC-87D2-388898B67FA7}" srcId="{5C0B162F-ED6D-426D-B873-ACC5A764A739}" destId="{8E7BAFE0-4A82-4F33-951C-7DACAB976794}" srcOrd="2" destOrd="0" parTransId="{7A725FA3-56A2-494D-A3D8-48BCBF5B3329}" sibTransId="{AF660C92-A2C0-4527-8017-D4AFC74D2B74}"/>
    <dgm:cxn modelId="{D853252B-D791-4F2D-9266-5426A597D6BC}" srcId="{5C0B162F-ED6D-426D-B873-ACC5A764A739}" destId="{AC4B61A8-B9EB-401E-BB91-A2364FF75870}" srcOrd="0" destOrd="0" parTransId="{7C2F0C2F-0C51-4C89-8053-F66F04C90886}" sibTransId="{9185DA61-D75C-49D3-B65A-FC5E34AE5302}"/>
    <dgm:cxn modelId="{AC58809F-1210-43B0-AEB5-47B7D45724FE}" srcId="{5C0B162F-ED6D-426D-B873-ACC5A764A739}" destId="{94C5416C-ACC4-41BC-8309-834C1BA92D0F}" srcOrd="1" destOrd="0" parTransId="{1C55DFB3-7F48-4C6E-8A3F-F2D00CB92FDD}" sibTransId="{9AE6E850-B6A7-4C99-A1B9-D9947D21077C}"/>
    <dgm:cxn modelId="{7002AF06-AF3F-48CE-A74B-F6F337109B65}" type="presOf" srcId="{1C55DFB3-7F48-4C6E-8A3F-F2D00CB92FDD}" destId="{4B67B212-0B2C-4E1B-9E60-3AFE206534F9}" srcOrd="0" destOrd="0" presId="urn:microsoft.com/office/officeart/2005/8/layout/hierarchy1"/>
    <dgm:cxn modelId="{C1C7C147-332E-421E-9D94-B0946C08F9C8}" type="presOf" srcId="{9BDD47DE-7B8B-4399-B5CD-78986097633C}" destId="{0D6CF137-9E6E-4527-9010-8BCC4EC680B3}" srcOrd="0" destOrd="0" presId="urn:microsoft.com/office/officeart/2005/8/layout/hierarchy1"/>
    <dgm:cxn modelId="{062BBFF5-F58D-48D2-9488-28AEBA867C8C}" srcId="{9E2C2B50-8835-4452-95AD-74C781BB0843}" destId="{86ADB21E-B9AE-43E7-BAC9-25D567EEE7C6}" srcOrd="1" destOrd="0" parTransId="{6B7DD32F-635E-48C1-B6B7-32E72C41E11D}" sibTransId="{7E9C308E-73B3-4EA4-9134-7586AC7D1DB8}"/>
    <dgm:cxn modelId="{E01EA2AB-4D57-40FC-A201-ED6C63BA340C}" type="presOf" srcId="{4E8B7578-DD0E-4883-98AE-3F74E8A5F549}" destId="{591E3C3B-03B0-4066-8A88-DD6864B2069F}" srcOrd="0" destOrd="0" presId="urn:microsoft.com/office/officeart/2005/8/layout/hierarchy1"/>
    <dgm:cxn modelId="{E60C3625-05FA-490D-BD8E-B0E76C1CE477}" type="presOf" srcId="{94C5416C-ACC4-41BC-8309-834C1BA92D0F}" destId="{E2767EB5-1834-49CE-B87A-2F101F58388C}" srcOrd="0" destOrd="0" presId="urn:microsoft.com/office/officeart/2005/8/layout/hierarchy1"/>
    <dgm:cxn modelId="{855575C9-8946-484A-A219-30D7BE5255B5}" srcId="{4E8B7578-DD0E-4883-98AE-3F74E8A5F549}" destId="{9E2C2B50-8835-4452-95AD-74C781BB0843}" srcOrd="0" destOrd="0" parTransId="{8D59571A-B70F-4119-A5C8-8A92BFECD663}" sibTransId="{E7F0F78C-4FEA-42E3-9B53-9633CE533B51}"/>
    <dgm:cxn modelId="{8B43740A-49E0-4E53-A21B-096051D3E0B1}" type="presOf" srcId="{7C2F0C2F-0C51-4C89-8053-F66F04C90886}" destId="{500EFDA3-8196-43CF-BF9F-46223B9192D1}" srcOrd="0" destOrd="0" presId="urn:microsoft.com/office/officeart/2005/8/layout/hierarchy1"/>
    <dgm:cxn modelId="{4DE7C348-969E-4934-A687-95CACA87FF75}" type="presOf" srcId="{7A725FA3-56A2-494D-A3D8-48BCBF5B3329}" destId="{53C83B58-366D-4756-90D0-8B9D43589E8A}" srcOrd="0" destOrd="0" presId="urn:microsoft.com/office/officeart/2005/8/layout/hierarchy1"/>
    <dgm:cxn modelId="{9BF13A53-6B66-4F8E-B40C-0CEBFACB80C9}" type="presOf" srcId="{9F4A33C4-B733-40F1-96C9-7A4676C7288B}" destId="{896C4BF4-27DE-402D-AD12-D4451345CCE2}" srcOrd="0" destOrd="0" presId="urn:microsoft.com/office/officeart/2005/8/layout/hierarchy1"/>
    <dgm:cxn modelId="{6CF5B31F-E66F-481A-9FB4-6FF3225D66B5}" type="presOf" srcId="{86ADB21E-B9AE-43E7-BAC9-25D567EEE7C6}" destId="{7BD68709-6F56-4333-936A-CF01DEB97460}" srcOrd="0" destOrd="0" presId="urn:microsoft.com/office/officeart/2005/8/layout/hierarchy1"/>
    <dgm:cxn modelId="{C986E642-51CC-4F3F-9759-EC2756BC2770}" srcId="{9F4A33C4-B733-40F1-96C9-7A4676C7288B}" destId="{4E8B7578-DD0E-4883-98AE-3F74E8A5F549}" srcOrd="0" destOrd="0" parTransId="{2BE4399A-A5E3-484D-A5CE-57DDC2BD52FF}" sibTransId="{19113B70-8B73-47F9-A230-DA5824CE2929}"/>
    <dgm:cxn modelId="{90ADD094-E060-498E-884B-BBCA22CC7883}" type="presOf" srcId="{8E7BAFE0-4A82-4F33-951C-7DACAB976794}" destId="{6150F93E-A979-43C0-A807-FB2F6826ADC0}" srcOrd="0" destOrd="0" presId="urn:microsoft.com/office/officeart/2005/8/layout/hierarchy1"/>
    <dgm:cxn modelId="{6C7EF833-BB80-410C-95DF-912AFB189C61}" type="presOf" srcId="{8D59571A-B70F-4119-A5C8-8A92BFECD663}" destId="{E9980531-D180-4AC5-BBC1-0924B561E6D9}" srcOrd="0" destOrd="0" presId="urn:microsoft.com/office/officeart/2005/8/layout/hierarchy1"/>
    <dgm:cxn modelId="{B0D7E9CF-C82F-4493-AAF5-26A289D9DDE5}" type="presOf" srcId="{AC4B61A8-B9EB-401E-BB91-A2364FF75870}" destId="{52327797-8752-4954-AC85-0BC1809C4A45}" srcOrd="0" destOrd="0" presId="urn:microsoft.com/office/officeart/2005/8/layout/hierarchy1"/>
    <dgm:cxn modelId="{1097ECDF-FD3E-4DB6-9E48-0568FC210773}" type="presParOf" srcId="{896C4BF4-27DE-402D-AD12-D4451345CCE2}" destId="{3C0621C2-6533-4E40-BBAB-1D602370C6D8}" srcOrd="0" destOrd="0" presId="urn:microsoft.com/office/officeart/2005/8/layout/hierarchy1"/>
    <dgm:cxn modelId="{39A29A7F-2352-4AE8-AD51-359E847524BB}" type="presParOf" srcId="{3C0621C2-6533-4E40-BBAB-1D602370C6D8}" destId="{8CB68B53-0067-40BB-BC54-746BB43C3AC4}" srcOrd="0" destOrd="0" presId="urn:microsoft.com/office/officeart/2005/8/layout/hierarchy1"/>
    <dgm:cxn modelId="{91F3CA9A-8456-40D2-B737-1A818FC3A55B}" type="presParOf" srcId="{8CB68B53-0067-40BB-BC54-746BB43C3AC4}" destId="{78ADA219-7DDF-4EF7-9671-E2848A43ADE4}" srcOrd="0" destOrd="0" presId="urn:microsoft.com/office/officeart/2005/8/layout/hierarchy1"/>
    <dgm:cxn modelId="{F56C2528-E0F4-4F18-9877-9A5D121E9F2E}" type="presParOf" srcId="{8CB68B53-0067-40BB-BC54-746BB43C3AC4}" destId="{591E3C3B-03B0-4066-8A88-DD6864B2069F}" srcOrd="1" destOrd="0" presId="urn:microsoft.com/office/officeart/2005/8/layout/hierarchy1"/>
    <dgm:cxn modelId="{C5021F90-EF88-4CFE-805A-FDB4D031F9FB}" type="presParOf" srcId="{3C0621C2-6533-4E40-BBAB-1D602370C6D8}" destId="{78483E12-BE09-4454-AF97-60D9BEC33F9E}" srcOrd="1" destOrd="0" presId="urn:microsoft.com/office/officeart/2005/8/layout/hierarchy1"/>
    <dgm:cxn modelId="{FDFE4C17-3D1F-494E-89F1-5E25B8ACB71F}" type="presParOf" srcId="{78483E12-BE09-4454-AF97-60D9BEC33F9E}" destId="{E9980531-D180-4AC5-BBC1-0924B561E6D9}" srcOrd="0" destOrd="0" presId="urn:microsoft.com/office/officeart/2005/8/layout/hierarchy1"/>
    <dgm:cxn modelId="{F37A8CB8-F747-4D20-A74D-8514144C20F5}" type="presParOf" srcId="{78483E12-BE09-4454-AF97-60D9BEC33F9E}" destId="{B0E13FE3-673F-4774-BDE4-435172F00DBE}" srcOrd="1" destOrd="0" presId="urn:microsoft.com/office/officeart/2005/8/layout/hierarchy1"/>
    <dgm:cxn modelId="{9E3DF232-CBD2-4CD3-A65D-7F7FC22CA6B2}" type="presParOf" srcId="{B0E13FE3-673F-4774-BDE4-435172F00DBE}" destId="{136C23F2-7675-4054-9018-7E8A4423F4DA}" srcOrd="0" destOrd="0" presId="urn:microsoft.com/office/officeart/2005/8/layout/hierarchy1"/>
    <dgm:cxn modelId="{2CD00FDE-8FA0-44BF-853D-AD8F9998F155}" type="presParOf" srcId="{136C23F2-7675-4054-9018-7E8A4423F4DA}" destId="{1F24D611-27C7-4BBD-9924-07C0863ADD45}" srcOrd="0" destOrd="0" presId="urn:microsoft.com/office/officeart/2005/8/layout/hierarchy1"/>
    <dgm:cxn modelId="{A14CE5BD-F69B-4B2C-ADE9-B2DB75B3C166}" type="presParOf" srcId="{136C23F2-7675-4054-9018-7E8A4423F4DA}" destId="{3E4CD0BF-DDA7-45C7-B651-21D152A90CAE}" srcOrd="1" destOrd="0" presId="urn:microsoft.com/office/officeart/2005/8/layout/hierarchy1"/>
    <dgm:cxn modelId="{6A9EDF68-0C9F-4049-A21C-8B5AEBFBA508}" type="presParOf" srcId="{B0E13FE3-673F-4774-BDE4-435172F00DBE}" destId="{BD0A1733-AA52-4F0F-8493-94B68B57BB82}" srcOrd="1" destOrd="0" presId="urn:microsoft.com/office/officeart/2005/8/layout/hierarchy1"/>
    <dgm:cxn modelId="{FFB15533-23C6-4AF0-89C7-9C1593A27543}" type="presParOf" srcId="{BD0A1733-AA52-4F0F-8493-94B68B57BB82}" destId="{0D6CF137-9E6E-4527-9010-8BCC4EC680B3}" srcOrd="0" destOrd="0" presId="urn:microsoft.com/office/officeart/2005/8/layout/hierarchy1"/>
    <dgm:cxn modelId="{40E8D0CD-DF87-4644-8447-213A2BA36D8E}" type="presParOf" srcId="{BD0A1733-AA52-4F0F-8493-94B68B57BB82}" destId="{563E7949-F8F9-471C-9480-164E277C3EF9}" srcOrd="1" destOrd="0" presId="urn:microsoft.com/office/officeart/2005/8/layout/hierarchy1"/>
    <dgm:cxn modelId="{226549DF-2211-4869-8448-EC3ECEBAC139}" type="presParOf" srcId="{563E7949-F8F9-471C-9480-164E277C3EF9}" destId="{F709CDC5-C784-4AAF-AF4E-B8AB2CDAFCEB}" srcOrd="0" destOrd="0" presId="urn:microsoft.com/office/officeart/2005/8/layout/hierarchy1"/>
    <dgm:cxn modelId="{7B858BD2-06ED-4B81-882E-1760C5664251}" type="presParOf" srcId="{F709CDC5-C784-4AAF-AF4E-B8AB2CDAFCEB}" destId="{C848C0BA-6B2E-48D5-AE90-6331DEAF2160}" srcOrd="0" destOrd="0" presId="urn:microsoft.com/office/officeart/2005/8/layout/hierarchy1"/>
    <dgm:cxn modelId="{3FB2B785-41B4-46D4-BA9B-8D14E915F7FD}" type="presParOf" srcId="{F709CDC5-C784-4AAF-AF4E-B8AB2CDAFCEB}" destId="{61FFB144-2BDC-422B-840D-F52EA55A8BF1}" srcOrd="1" destOrd="0" presId="urn:microsoft.com/office/officeart/2005/8/layout/hierarchy1"/>
    <dgm:cxn modelId="{D4001BF1-212C-4DA2-AF4B-6B7FC48BF1CF}" type="presParOf" srcId="{563E7949-F8F9-471C-9480-164E277C3EF9}" destId="{AD13EB3F-EF0E-4680-B4A5-51EFFA70A38A}" srcOrd="1" destOrd="0" presId="urn:microsoft.com/office/officeart/2005/8/layout/hierarchy1"/>
    <dgm:cxn modelId="{DC091971-9A24-458D-BEBD-928FA65E3B4E}" type="presParOf" srcId="{BD0A1733-AA52-4F0F-8493-94B68B57BB82}" destId="{94079A88-7EBB-4259-9A2A-E7DDBCBBF86F}" srcOrd="2" destOrd="0" presId="urn:microsoft.com/office/officeart/2005/8/layout/hierarchy1"/>
    <dgm:cxn modelId="{7D492741-3915-46FE-A974-693C49E82B54}" type="presParOf" srcId="{BD0A1733-AA52-4F0F-8493-94B68B57BB82}" destId="{0D9E6CE3-D0FC-4F5D-AC42-0AF323FB04FC}" srcOrd="3" destOrd="0" presId="urn:microsoft.com/office/officeart/2005/8/layout/hierarchy1"/>
    <dgm:cxn modelId="{DBB11C54-3AD8-4B74-97F0-5B928DD29577}" type="presParOf" srcId="{0D9E6CE3-D0FC-4F5D-AC42-0AF323FB04FC}" destId="{110BDF9A-1362-401D-BD93-93C29764C168}" srcOrd="0" destOrd="0" presId="urn:microsoft.com/office/officeart/2005/8/layout/hierarchy1"/>
    <dgm:cxn modelId="{9C1EB592-D63F-4539-9910-24153E4645B0}" type="presParOf" srcId="{110BDF9A-1362-401D-BD93-93C29764C168}" destId="{3E898462-AB26-4C8B-AAD8-7D1CB7D96A51}" srcOrd="0" destOrd="0" presId="urn:microsoft.com/office/officeart/2005/8/layout/hierarchy1"/>
    <dgm:cxn modelId="{7E67DB31-FAC8-4401-B9D1-871F2AF9315D}" type="presParOf" srcId="{110BDF9A-1362-401D-BD93-93C29764C168}" destId="{7BD68709-6F56-4333-936A-CF01DEB97460}" srcOrd="1" destOrd="0" presId="urn:microsoft.com/office/officeart/2005/8/layout/hierarchy1"/>
    <dgm:cxn modelId="{039DB55C-CC65-4809-9414-112D500D1204}" type="presParOf" srcId="{0D9E6CE3-D0FC-4F5D-AC42-0AF323FB04FC}" destId="{3519291F-F383-4C16-A136-FB139787ACA6}" srcOrd="1" destOrd="0" presId="urn:microsoft.com/office/officeart/2005/8/layout/hierarchy1"/>
    <dgm:cxn modelId="{67F262F1-83DA-4512-8880-1F5014EB4435}" type="presParOf" srcId="{78483E12-BE09-4454-AF97-60D9BEC33F9E}" destId="{4ABB6F2A-84F5-47BD-BEF5-8565ACAB39D1}" srcOrd="2" destOrd="0" presId="urn:microsoft.com/office/officeart/2005/8/layout/hierarchy1"/>
    <dgm:cxn modelId="{F471097D-4E4F-432E-A9A5-5C7888BF1B00}" type="presParOf" srcId="{78483E12-BE09-4454-AF97-60D9BEC33F9E}" destId="{E3144441-198C-481D-9401-F71FE643D66D}" srcOrd="3" destOrd="0" presId="urn:microsoft.com/office/officeart/2005/8/layout/hierarchy1"/>
    <dgm:cxn modelId="{D2FC07E9-014E-4E8B-93F4-DDCF683AA5D6}" type="presParOf" srcId="{E3144441-198C-481D-9401-F71FE643D66D}" destId="{CF24D6DF-77D4-4597-B9BB-88049E32E50F}" srcOrd="0" destOrd="0" presId="urn:microsoft.com/office/officeart/2005/8/layout/hierarchy1"/>
    <dgm:cxn modelId="{2ACC3788-C320-4B31-ADDD-F53B28BE99BD}" type="presParOf" srcId="{CF24D6DF-77D4-4597-B9BB-88049E32E50F}" destId="{1B6E2F36-4310-4238-9600-7CD06BB8405A}" srcOrd="0" destOrd="0" presId="urn:microsoft.com/office/officeart/2005/8/layout/hierarchy1"/>
    <dgm:cxn modelId="{294575D2-A31E-4F29-A8C8-272A6DE5162D}" type="presParOf" srcId="{CF24D6DF-77D4-4597-B9BB-88049E32E50F}" destId="{37CB8A97-F7CE-48FA-80BA-B8A95C754B37}" srcOrd="1" destOrd="0" presId="urn:microsoft.com/office/officeart/2005/8/layout/hierarchy1"/>
    <dgm:cxn modelId="{7B99179B-8012-414D-8DE1-7E69FCC3EF38}" type="presParOf" srcId="{E3144441-198C-481D-9401-F71FE643D66D}" destId="{E956C556-288E-4E97-A6C8-DA1AB4F1FC3C}" srcOrd="1" destOrd="0" presId="urn:microsoft.com/office/officeart/2005/8/layout/hierarchy1"/>
    <dgm:cxn modelId="{5751406B-CBFA-4CB2-932A-35F53FC2B7D8}" type="presParOf" srcId="{E956C556-288E-4E97-A6C8-DA1AB4F1FC3C}" destId="{500EFDA3-8196-43CF-BF9F-46223B9192D1}" srcOrd="0" destOrd="0" presId="urn:microsoft.com/office/officeart/2005/8/layout/hierarchy1"/>
    <dgm:cxn modelId="{5485D7A4-40B7-49F4-A97A-32DC9EAAE93B}" type="presParOf" srcId="{E956C556-288E-4E97-A6C8-DA1AB4F1FC3C}" destId="{C80C3097-CDC2-4854-81D5-9A037FA410FA}" srcOrd="1" destOrd="0" presId="urn:microsoft.com/office/officeart/2005/8/layout/hierarchy1"/>
    <dgm:cxn modelId="{818306C5-921F-4E17-A7C8-0907923059DC}" type="presParOf" srcId="{C80C3097-CDC2-4854-81D5-9A037FA410FA}" destId="{F65A5B37-0A9E-49CE-8AB6-79D0957FE20E}" srcOrd="0" destOrd="0" presId="urn:microsoft.com/office/officeart/2005/8/layout/hierarchy1"/>
    <dgm:cxn modelId="{7518A773-4301-459F-80FE-210140C3D95B}" type="presParOf" srcId="{F65A5B37-0A9E-49CE-8AB6-79D0957FE20E}" destId="{530F8615-4028-4EB3-A1E2-6AC4280F5D78}" srcOrd="0" destOrd="0" presId="urn:microsoft.com/office/officeart/2005/8/layout/hierarchy1"/>
    <dgm:cxn modelId="{F8D93A82-855F-4466-A91A-E63C274CEA77}" type="presParOf" srcId="{F65A5B37-0A9E-49CE-8AB6-79D0957FE20E}" destId="{52327797-8752-4954-AC85-0BC1809C4A45}" srcOrd="1" destOrd="0" presId="urn:microsoft.com/office/officeart/2005/8/layout/hierarchy1"/>
    <dgm:cxn modelId="{D74527EF-1C96-42B1-B3F1-B3FC692EFD94}" type="presParOf" srcId="{C80C3097-CDC2-4854-81D5-9A037FA410FA}" destId="{2520B287-E0DC-4EC8-8304-63BF8293D39D}" srcOrd="1" destOrd="0" presId="urn:microsoft.com/office/officeart/2005/8/layout/hierarchy1"/>
    <dgm:cxn modelId="{57AFE013-B276-488A-A880-274087E4C73E}" type="presParOf" srcId="{E956C556-288E-4E97-A6C8-DA1AB4F1FC3C}" destId="{4B67B212-0B2C-4E1B-9E60-3AFE206534F9}" srcOrd="2" destOrd="0" presId="urn:microsoft.com/office/officeart/2005/8/layout/hierarchy1"/>
    <dgm:cxn modelId="{1B249D67-3554-4E5D-8B16-0205709E5292}" type="presParOf" srcId="{E956C556-288E-4E97-A6C8-DA1AB4F1FC3C}" destId="{A3A63C1E-38B5-4C30-9DA7-4B64CEF6AB2E}" srcOrd="3" destOrd="0" presId="urn:microsoft.com/office/officeart/2005/8/layout/hierarchy1"/>
    <dgm:cxn modelId="{E998995D-DA28-451C-85EC-67699A44B4D8}" type="presParOf" srcId="{A3A63C1E-38B5-4C30-9DA7-4B64CEF6AB2E}" destId="{C9B4C569-7A3E-4799-BA66-271186830D14}" srcOrd="0" destOrd="0" presId="urn:microsoft.com/office/officeart/2005/8/layout/hierarchy1"/>
    <dgm:cxn modelId="{507F034C-7858-4FE9-A04B-725484D95C68}" type="presParOf" srcId="{C9B4C569-7A3E-4799-BA66-271186830D14}" destId="{800FFFBB-811E-437E-B4D7-8BB665055588}" srcOrd="0" destOrd="0" presId="urn:microsoft.com/office/officeart/2005/8/layout/hierarchy1"/>
    <dgm:cxn modelId="{F905DB80-50ED-4FEB-AF81-D5538C7A4D8A}" type="presParOf" srcId="{C9B4C569-7A3E-4799-BA66-271186830D14}" destId="{E2767EB5-1834-49CE-B87A-2F101F58388C}" srcOrd="1" destOrd="0" presId="urn:microsoft.com/office/officeart/2005/8/layout/hierarchy1"/>
    <dgm:cxn modelId="{AD740A85-6661-4B37-AEAA-48A46A04E593}" type="presParOf" srcId="{A3A63C1E-38B5-4C30-9DA7-4B64CEF6AB2E}" destId="{4F0CF195-182E-43E8-A372-AAFFA7D68F98}" srcOrd="1" destOrd="0" presId="urn:microsoft.com/office/officeart/2005/8/layout/hierarchy1"/>
    <dgm:cxn modelId="{206C8D69-4CC4-4492-86E3-4F3A0D04C17C}" type="presParOf" srcId="{E956C556-288E-4E97-A6C8-DA1AB4F1FC3C}" destId="{53C83B58-366D-4756-90D0-8B9D43589E8A}" srcOrd="4" destOrd="0" presId="urn:microsoft.com/office/officeart/2005/8/layout/hierarchy1"/>
    <dgm:cxn modelId="{2177696B-C946-4423-A0A3-CCDBC7755146}" type="presParOf" srcId="{E956C556-288E-4E97-A6C8-DA1AB4F1FC3C}" destId="{FEEF89C3-7003-4C09-BC04-0095A7262F6C}" srcOrd="5" destOrd="0" presId="urn:microsoft.com/office/officeart/2005/8/layout/hierarchy1"/>
    <dgm:cxn modelId="{EB13E9C2-98CD-427C-9FC7-0253AA69219A}" type="presParOf" srcId="{FEEF89C3-7003-4C09-BC04-0095A7262F6C}" destId="{3D575447-1791-4149-A656-1875D5CE0582}" srcOrd="0" destOrd="0" presId="urn:microsoft.com/office/officeart/2005/8/layout/hierarchy1"/>
    <dgm:cxn modelId="{A5A994ED-938A-456C-8C99-1037E014070A}" type="presParOf" srcId="{3D575447-1791-4149-A656-1875D5CE0582}" destId="{82A4BC22-8A1B-4207-B305-21B9AD5C5C22}" srcOrd="0" destOrd="0" presId="urn:microsoft.com/office/officeart/2005/8/layout/hierarchy1"/>
    <dgm:cxn modelId="{1E1FB6ED-3230-4A3E-AA64-B2E1023AD15D}" type="presParOf" srcId="{3D575447-1791-4149-A656-1875D5CE0582}" destId="{6150F93E-A979-43C0-A807-FB2F6826ADC0}" srcOrd="1" destOrd="0" presId="urn:microsoft.com/office/officeart/2005/8/layout/hierarchy1"/>
    <dgm:cxn modelId="{11AAFC67-D4B0-4336-A928-7DB5007EF78E}" type="presParOf" srcId="{FEEF89C3-7003-4C09-BC04-0095A7262F6C}" destId="{E8C6580E-7854-46B7-8B14-4B6ED34D3509}"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0758CA5-3459-4723-BD50-E222276F2418}" type="doc">
      <dgm:prSet loTypeId="urn:microsoft.com/office/officeart/2005/8/layout/hierarchy6" loCatId="hierarchy" qsTypeId="urn:microsoft.com/office/officeart/2005/8/quickstyle/simple1" qsCatId="simple" csTypeId="urn:microsoft.com/office/officeart/2005/8/colors/accent1_2" csCatId="accent1" phldr="1"/>
      <dgm:spPr/>
      <dgm:t>
        <a:bodyPr/>
        <a:lstStyle/>
        <a:p>
          <a:endParaRPr lang="en-US"/>
        </a:p>
      </dgm:t>
    </dgm:pt>
    <dgm:pt modelId="{506A4E5D-76A4-4272-B40B-A5312CDFA85B}">
      <dgm:prSet phldrT="[Text]" custT="1"/>
      <dgm:spPr/>
      <dgm:t>
        <a:bodyPr/>
        <a:lstStyle/>
        <a:p>
          <a:r>
            <a:rPr lang="en-US" sz="2100" dirty="0"/>
            <a:t>NPA accounts</a:t>
          </a:r>
        </a:p>
      </dgm:t>
    </dgm:pt>
    <dgm:pt modelId="{A227002D-6D0A-40B6-9EBB-A5967783D74A}" type="parTrans" cxnId="{9D5F3916-583E-4932-8DCE-745CB183C3D0}">
      <dgm:prSet/>
      <dgm:spPr/>
      <dgm:t>
        <a:bodyPr/>
        <a:lstStyle/>
        <a:p>
          <a:endParaRPr lang="en-US"/>
        </a:p>
      </dgm:t>
    </dgm:pt>
    <dgm:pt modelId="{980E4A5B-9BE0-4EFB-AA65-7BEE24105602}" type="sibTrans" cxnId="{9D5F3916-583E-4932-8DCE-745CB183C3D0}">
      <dgm:prSet/>
      <dgm:spPr/>
      <dgm:t>
        <a:bodyPr/>
        <a:lstStyle/>
        <a:p>
          <a:endParaRPr lang="en-US"/>
        </a:p>
      </dgm:t>
    </dgm:pt>
    <dgm:pt modelId="{64B85A76-3D71-42E2-B7C8-D8D545E704AA}">
      <dgm:prSet phldrT="[Text]" custT="1"/>
      <dgm:spPr/>
      <dgm:t>
        <a:bodyPr/>
        <a:lstStyle/>
        <a:p>
          <a:r>
            <a:rPr lang="en-US" sz="2100" dirty="0"/>
            <a:t>Sub standard accounts</a:t>
          </a:r>
        </a:p>
      </dgm:t>
    </dgm:pt>
    <dgm:pt modelId="{4A6336DE-4496-4BF3-86CD-5BF7F1671EE4}" type="parTrans" cxnId="{A84F8742-FE13-4DEA-8259-76C0226E1622}">
      <dgm:prSet/>
      <dgm:spPr/>
      <dgm:t>
        <a:bodyPr/>
        <a:lstStyle/>
        <a:p>
          <a:endParaRPr lang="en-US" sz="2100"/>
        </a:p>
      </dgm:t>
    </dgm:pt>
    <dgm:pt modelId="{2F9AC9DF-8C74-4C6E-B166-55D1CF509B5B}" type="sibTrans" cxnId="{A84F8742-FE13-4DEA-8259-76C0226E1622}">
      <dgm:prSet/>
      <dgm:spPr/>
      <dgm:t>
        <a:bodyPr/>
        <a:lstStyle/>
        <a:p>
          <a:endParaRPr lang="en-US"/>
        </a:p>
      </dgm:t>
    </dgm:pt>
    <dgm:pt modelId="{9485AC60-6F04-4A68-83B6-1BE78579B423}">
      <dgm:prSet phldrT="[Text]" custT="1"/>
      <dgm:spPr/>
      <dgm:t>
        <a:bodyPr/>
        <a:lstStyle/>
        <a:p>
          <a:r>
            <a:rPr lang="en-US" sz="2100" dirty="0"/>
            <a:t>Cash credit/ OD account</a:t>
          </a:r>
        </a:p>
      </dgm:t>
    </dgm:pt>
    <dgm:pt modelId="{2F98C1EF-1E5A-4111-85E8-DB6838423170}" type="parTrans" cxnId="{C34961DC-A03E-4721-8ABA-E17A13DAB166}">
      <dgm:prSet/>
      <dgm:spPr/>
      <dgm:t>
        <a:bodyPr/>
        <a:lstStyle/>
        <a:p>
          <a:endParaRPr lang="en-US" sz="2100"/>
        </a:p>
      </dgm:t>
    </dgm:pt>
    <dgm:pt modelId="{CFE2BBA6-0D45-4164-BF41-BCDAA3D85358}" type="sibTrans" cxnId="{C34961DC-A03E-4721-8ABA-E17A13DAB166}">
      <dgm:prSet/>
      <dgm:spPr/>
      <dgm:t>
        <a:bodyPr/>
        <a:lstStyle/>
        <a:p>
          <a:endParaRPr lang="en-US"/>
        </a:p>
      </dgm:t>
    </dgm:pt>
    <dgm:pt modelId="{BDC36B49-0F94-4197-9A43-99B31F49F1F8}">
      <dgm:prSet phldrT="[Text]" custT="1"/>
      <dgm:spPr/>
      <dgm:t>
        <a:bodyPr/>
        <a:lstStyle/>
        <a:p>
          <a:r>
            <a:rPr lang="en-US" sz="2100" dirty="0"/>
            <a:t>Term loans</a:t>
          </a:r>
        </a:p>
      </dgm:t>
    </dgm:pt>
    <dgm:pt modelId="{0A03F145-8E96-4611-8AD9-1C04A42429FA}" type="parTrans" cxnId="{7A86EB3D-0708-4449-9CEF-2D7681529B67}">
      <dgm:prSet/>
      <dgm:spPr/>
      <dgm:t>
        <a:bodyPr/>
        <a:lstStyle/>
        <a:p>
          <a:endParaRPr lang="en-US" sz="2100"/>
        </a:p>
      </dgm:t>
    </dgm:pt>
    <dgm:pt modelId="{1C89D503-62A8-4CF6-B52E-22EBBA8CA589}" type="sibTrans" cxnId="{7A86EB3D-0708-4449-9CEF-2D7681529B67}">
      <dgm:prSet/>
      <dgm:spPr/>
      <dgm:t>
        <a:bodyPr/>
        <a:lstStyle/>
        <a:p>
          <a:endParaRPr lang="en-US"/>
        </a:p>
      </dgm:t>
    </dgm:pt>
    <dgm:pt modelId="{0298C90E-FD53-48C9-A388-1964A679CF5A}">
      <dgm:prSet phldrT="[Text]" custT="1"/>
      <dgm:spPr/>
      <dgm:t>
        <a:bodyPr/>
        <a:lstStyle/>
        <a:p>
          <a:r>
            <a:rPr lang="en-US" sz="2100" dirty="0"/>
            <a:t>Doubtful</a:t>
          </a:r>
        </a:p>
      </dgm:t>
    </dgm:pt>
    <dgm:pt modelId="{70945AAF-DB51-4597-8788-9F5646033DE7}" type="parTrans" cxnId="{267BFB51-34AA-4834-9951-32F2DB5D6881}">
      <dgm:prSet/>
      <dgm:spPr/>
      <dgm:t>
        <a:bodyPr/>
        <a:lstStyle/>
        <a:p>
          <a:endParaRPr lang="en-US" sz="2100"/>
        </a:p>
      </dgm:t>
    </dgm:pt>
    <dgm:pt modelId="{86BCA3EA-86ED-4B30-A201-21DBF17CBE1E}" type="sibTrans" cxnId="{267BFB51-34AA-4834-9951-32F2DB5D6881}">
      <dgm:prSet/>
      <dgm:spPr/>
      <dgm:t>
        <a:bodyPr/>
        <a:lstStyle/>
        <a:p>
          <a:endParaRPr lang="en-US"/>
        </a:p>
      </dgm:t>
    </dgm:pt>
    <dgm:pt modelId="{3A8CC50D-FB68-4FDE-81E0-A24EEC3F3E0C}">
      <dgm:prSet phldrT="[Text]" custT="1"/>
      <dgm:spPr/>
      <dgm:t>
        <a:bodyPr/>
        <a:lstStyle/>
        <a:p>
          <a:r>
            <a:rPr lang="en-US" sz="2100" dirty="0"/>
            <a:t>Loss</a:t>
          </a:r>
        </a:p>
      </dgm:t>
    </dgm:pt>
    <dgm:pt modelId="{F36D2FAD-FAC7-405D-8698-C78C05DC56D5}" type="parTrans" cxnId="{0457F22D-A9A0-4CC2-9F07-06C6213BF882}">
      <dgm:prSet/>
      <dgm:spPr/>
      <dgm:t>
        <a:bodyPr/>
        <a:lstStyle/>
        <a:p>
          <a:endParaRPr lang="en-US" sz="2100"/>
        </a:p>
      </dgm:t>
    </dgm:pt>
    <dgm:pt modelId="{F090ACA5-2C77-4278-813D-3CE489366292}" type="sibTrans" cxnId="{0457F22D-A9A0-4CC2-9F07-06C6213BF882}">
      <dgm:prSet/>
      <dgm:spPr/>
      <dgm:t>
        <a:bodyPr/>
        <a:lstStyle/>
        <a:p>
          <a:endParaRPr lang="en-US"/>
        </a:p>
      </dgm:t>
    </dgm:pt>
    <dgm:pt modelId="{8DC3D50E-0C9D-4C65-A14C-D9EC4A80FE82}">
      <dgm:prSet phldrT="[Text]" custT="1"/>
      <dgm:spPr/>
      <dgm:t>
        <a:bodyPr/>
        <a:lstStyle/>
        <a:p>
          <a:r>
            <a:rPr lang="en-US" sz="2100" dirty="0"/>
            <a:t>Technical reason</a:t>
          </a:r>
        </a:p>
      </dgm:t>
    </dgm:pt>
    <dgm:pt modelId="{B09490E1-F117-445F-B76D-A9B92F6B7A59}" type="parTrans" cxnId="{4D53C0AB-2E37-4F9B-9550-6AEE6CEC21E6}">
      <dgm:prSet/>
      <dgm:spPr/>
      <dgm:t>
        <a:bodyPr/>
        <a:lstStyle/>
        <a:p>
          <a:endParaRPr lang="en-US" sz="2100"/>
        </a:p>
      </dgm:t>
    </dgm:pt>
    <dgm:pt modelId="{E31178BC-BB8F-48BD-9B7A-977A88675891}" type="sibTrans" cxnId="{4D53C0AB-2E37-4F9B-9550-6AEE6CEC21E6}">
      <dgm:prSet/>
      <dgm:spPr/>
      <dgm:t>
        <a:bodyPr/>
        <a:lstStyle/>
        <a:p>
          <a:endParaRPr lang="en-US"/>
        </a:p>
      </dgm:t>
    </dgm:pt>
    <dgm:pt modelId="{8E1635DB-5786-49F7-9E50-9FCED85D2161}">
      <dgm:prSet phldrT="[Text]" custT="1"/>
      <dgm:spPr/>
      <dgm:t>
        <a:bodyPr/>
        <a:lstStyle/>
        <a:p>
          <a:r>
            <a:rPr lang="en-US" sz="2100" dirty="0"/>
            <a:t>Financial reason</a:t>
          </a:r>
        </a:p>
      </dgm:t>
    </dgm:pt>
    <dgm:pt modelId="{A51BCA25-88C7-4EB8-8295-5093FBBF1D7C}" type="parTrans" cxnId="{8D0704F9-0ED7-4325-B6C5-9F469B7570DE}">
      <dgm:prSet/>
      <dgm:spPr/>
      <dgm:t>
        <a:bodyPr/>
        <a:lstStyle/>
        <a:p>
          <a:endParaRPr lang="en-US" sz="2100"/>
        </a:p>
      </dgm:t>
    </dgm:pt>
    <dgm:pt modelId="{0015797E-1C58-4960-A564-36CA6CB3BE12}" type="sibTrans" cxnId="{8D0704F9-0ED7-4325-B6C5-9F469B7570DE}">
      <dgm:prSet/>
      <dgm:spPr/>
      <dgm:t>
        <a:bodyPr/>
        <a:lstStyle/>
        <a:p>
          <a:endParaRPr lang="en-US"/>
        </a:p>
      </dgm:t>
    </dgm:pt>
    <dgm:pt modelId="{1E55E650-1EFF-411F-9464-04FE815961C2}" type="pres">
      <dgm:prSet presAssocID="{A0758CA5-3459-4723-BD50-E222276F2418}" presName="mainComposite" presStyleCnt="0">
        <dgm:presLayoutVars>
          <dgm:chPref val="1"/>
          <dgm:dir/>
          <dgm:animOne val="branch"/>
          <dgm:animLvl val="lvl"/>
          <dgm:resizeHandles val="exact"/>
        </dgm:presLayoutVars>
      </dgm:prSet>
      <dgm:spPr/>
    </dgm:pt>
    <dgm:pt modelId="{D814CC8A-1B3C-4494-8C39-187FBAAC6C97}" type="pres">
      <dgm:prSet presAssocID="{A0758CA5-3459-4723-BD50-E222276F2418}" presName="hierFlow" presStyleCnt="0"/>
      <dgm:spPr/>
    </dgm:pt>
    <dgm:pt modelId="{EE4523A3-3FB7-43CD-8056-FC424D2B8EC6}" type="pres">
      <dgm:prSet presAssocID="{A0758CA5-3459-4723-BD50-E222276F2418}" presName="hierChild1" presStyleCnt="0">
        <dgm:presLayoutVars>
          <dgm:chPref val="1"/>
          <dgm:animOne val="branch"/>
          <dgm:animLvl val="lvl"/>
        </dgm:presLayoutVars>
      </dgm:prSet>
      <dgm:spPr/>
    </dgm:pt>
    <dgm:pt modelId="{A2C13AA1-42FE-428E-A857-146D80FA0CFF}" type="pres">
      <dgm:prSet presAssocID="{506A4E5D-76A4-4272-B40B-A5312CDFA85B}" presName="Name14" presStyleCnt="0"/>
      <dgm:spPr/>
    </dgm:pt>
    <dgm:pt modelId="{AA0BE5C3-D84F-4010-A3C2-23F438CF50B2}" type="pres">
      <dgm:prSet presAssocID="{506A4E5D-76A4-4272-B40B-A5312CDFA85B}" presName="level1Shape" presStyleLbl="node0" presStyleIdx="0" presStyleCnt="1" custScaleX="155168">
        <dgm:presLayoutVars>
          <dgm:chPref val="3"/>
        </dgm:presLayoutVars>
      </dgm:prSet>
      <dgm:spPr/>
    </dgm:pt>
    <dgm:pt modelId="{1E539E98-72EB-47B9-B8BA-39A33FCA607E}" type="pres">
      <dgm:prSet presAssocID="{506A4E5D-76A4-4272-B40B-A5312CDFA85B}" presName="hierChild2" presStyleCnt="0"/>
      <dgm:spPr/>
    </dgm:pt>
    <dgm:pt modelId="{F39B816B-33A0-4DA9-AE41-6BD79DE61218}" type="pres">
      <dgm:prSet presAssocID="{4A6336DE-4496-4BF3-86CD-5BF7F1671EE4}" presName="Name19" presStyleLbl="parChTrans1D2" presStyleIdx="0" presStyleCnt="3"/>
      <dgm:spPr/>
    </dgm:pt>
    <dgm:pt modelId="{2A318AF8-F1D3-4DD6-95B4-6F93C9212001}" type="pres">
      <dgm:prSet presAssocID="{64B85A76-3D71-42E2-B7C8-D8D545E704AA}" presName="Name21" presStyleCnt="0"/>
      <dgm:spPr/>
    </dgm:pt>
    <dgm:pt modelId="{A8E927BB-9AC2-4211-A9BB-732BC5FA0F99}" type="pres">
      <dgm:prSet presAssocID="{64B85A76-3D71-42E2-B7C8-D8D545E704AA}" presName="level2Shape" presStyleLbl="node2" presStyleIdx="0" presStyleCnt="3" custScaleX="167233"/>
      <dgm:spPr/>
    </dgm:pt>
    <dgm:pt modelId="{B66844BF-1394-4BB3-B28A-9AE465494B03}" type="pres">
      <dgm:prSet presAssocID="{64B85A76-3D71-42E2-B7C8-D8D545E704AA}" presName="hierChild3" presStyleCnt="0"/>
      <dgm:spPr/>
    </dgm:pt>
    <dgm:pt modelId="{94DEA997-F808-4D4F-AB44-A3C76EDF5443}" type="pres">
      <dgm:prSet presAssocID="{2F98C1EF-1E5A-4111-85E8-DB6838423170}" presName="Name19" presStyleLbl="parChTrans1D3" presStyleIdx="0" presStyleCnt="2"/>
      <dgm:spPr/>
    </dgm:pt>
    <dgm:pt modelId="{C4BF51DA-5FFF-4DD8-BAF9-4C2F41DB4ED3}" type="pres">
      <dgm:prSet presAssocID="{9485AC60-6F04-4A68-83B6-1BE78579B423}" presName="Name21" presStyleCnt="0"/>
      <dgm:spPr/>
    </dgm:pt>
    <dgm:pt modelId="{C3497813-2226-4BED-A295-C842ADC55192}" type="pres">
      <dgm:prSet presAssocID="{9485AC60-6F04-4A68-83B6-1BE78579B423}" presName="level2Shape" presStyleLbl="node3" presStyleIdx="0" presStyleCnt="2" custScaleX="153147"/>
      <dgm:spPr/>
    </dgm:pt>
    <dgm:pt modelId="{6080C74A-8C9E-483B-ABAB-2BEA2F7F297F}" type="pres">
      <dgm:prSet presAssocID="{9485AC60-6F04-4A68-83B6-1BE78579B423}" presName="hierChild3" presStyleCnt="0"/>
      <dgm:spPr/>
    </dgm:pt>
    <dgm:pt modelId="{39236727-CCC5-4913-B632-6D01693D8DA4}" type="pres">
      <dgm:prSet presAssocID="{B09490E1-F117-445F-B76D-A9B92F6B7A59}" presName="Name19" presStyleLbl="parChTrans1D4" presStyleIdx="0" presStyleCnt="2"/>
      <dgm:spPr/>
    </dgm:pt>
    <dgm:pt modelId="{A36EFB6C-F371-4A40-9F65-6416EDEE39A9}" type="pres">
      <dgm:prSet presAssocID="{8DC3D50E-0C9D-4C65-A14C-D9EC4A80FE82}" presName="Name21" presStyleCnt="0"/>
      <dgm:spPr/>
    </dgm:pt>
    <dgm:pt modelId="{78BEE069-F6BF-47C6-9CF4-462F9B8605A0}" type="pres">
      <dgm:prSet presAssocID="{8DC3D50E-0C9D-4C65-A14C-D9EC4A80FE82}" presName="level2Shape" presStyleLbl="node4" presStyleIdx="0" presStyleCnt="2" custScaleX="144773"/>
      <dgm:spPr/>
    </dgm:pt>
    <dgm:pt modelId="{2EFDBB4A-F219-4D79-993D-0A8C4F2119E6}" type="pres">
      <dgm:prSet presAssocID="{8DC3D50E-0C9D-4C65-A14C-D9EC4A80FE82}" presName="hierChild3" presStyleCnt="0"/>
      <dgm:spPr/>
    </dgm:pt>
    <dgm:pt modelId="{53B1CF87-6FF2-4090-AD33-A145E036CD23}" type="pres">
      <dgm:prSet presAssocID="{A51BCA25-88C7-4EB8-8295-5093FBBF1D7C}" presName="Name19" presStyleLbl="parChTrans1D4" presStyleIdx="1" presStyleCnt="2"/>
      <dgm:spPr/>
    </dgm:pt>
    <dgm:pt modelId="{578C4050-24B8-4F8B-9A31-644DAD802FA2}" type="pres">
      <dgm:prSet presAssocID="{8E1635DB-5786-49F7-9E50-9FCED85D2161}" presName="Name21" presStyleCnt="0"/>
      <dgm:spPr/>
    </dgm:pt>
    <dgm:pt modelId="{40818B05-C50A-41CD-BC90-0B6D9ABD6B4F}" type="pres">
      <dgm:prSet presAssocID="{8E1635DB-5786-49F7-9E50-9FCED85D2161}" presName="level2Shape" presStyleLbl="node4" presStyleIdx="1" presStyleCnt="2" custScaleX="141600"/>
      <dgm:spPr/>
    </dgm:pt>
    <dgm:pt modelId="{45A63913-EA72-49BC-9C2C-507B0B78429B}" type="pres">
      <dgm:prSet presAssocID="{8E1635DB-5786-49F7-9E50-9FCED85D2161}" presName="hierChild3" presStyleCnt="0"/>
      <dgm:spPr/>
    </dgm:pt>
    <dgm:pt modelId="{7D752228-E0E2-4A09-BE95-B2E0B259FFD2}" type="pres">
      <dgm:prSet presAssocID="{0A03F145-8E96-4611-8AD9-1C04A42429FA}" presName="Name19" presStyleLbl="parChTrans1D3" presStyleIdx="1" presStyleCnt="2"/>
      <dgm:spPr/>
    </dgm:pt>
    <dgm:pt modelId="{6B6455F7-190A-435E-880E-06E4C0601B78}" type="pres">
      <dgm:prSet presAssocID="{BDC36B49-0F94-4197-9A43-99B31F49F1F8}" presName="Name21" presStyleCnt="0"/>
      <dgm:spPr/>
    </dgm:pt>
    <dgm:pt modelId="{2DAD156E-B293-4F35-B1BE-27637030CE7D}" type="pres">
      <dgm:prSet presAssocID="{BDC36B49-0F94-4197-9A43-99B31F49F1F8}" presName="level2Shape" presStyleLbl="node3" presStyleIdx="1" presStyleCnt="2" custScaleX="121553"/>
      <dgm:spPr/>
    </dgm:pt>
    <dgm:pt modelId="{A7D5BA83-61EF-4A00-A82D-F9C04E0EF24C}" type="pres">
      <dgm:prSet presAssocID="{BDC36B49-0F94-4197-9A43-99B31F49F1F8}" presName="hierChild3" presStyleCnt="0"/>
      <dgm:spPr/>
    </dgm:pt>
    <dgm:pt modelId="{6385E39E-D143-411F-A4F0-C7B8A2206A8B}" type="pres">
      <dgm:prSet presAssocID="{70945AAF-DB51-4597-8788-9F5646033DE7}" presName="Name19" presStyleLbl="parChTrans1D2" presStyleIdx="1" presStyleCnt="3"/>
      <dgm:spPr/>
    </dgm:pt>
    <dgm:pt modelId="{C2E212D8-D965-4BFD-BCDD-C090162BA800}" type="pres">
      <dgm:prSet presAssocID="{0298C90E-FD53-48C9-A388-1964A679CF5A}" presName="Name21" presStyleCnt="0"/>
      <dgm:spPr/>
    </dgm:pt>
    <dgm:pt modelId="{C518F444-CC10-4181-92D6-B189C364ACEC}" type="pres">
      <dgm:prSet presAssocID="{0298C90E-FD53-48C9-A388-1964A679CF5A}" presName="level2Shape" presStyleLbl="node2" presStyleIdx="1" presStyleCnt="3" custScaleX="139910"/>
      <dgm:spPr/>
    </dgm:pt>
    <dgm:pt modelId="{25DB366D-C25E-4EFE-B925-F22DAA44EFE6}" type="pres">
      <dgm:prSet presAssocID="{0298C90E-FD53-48C9-A388-1964A679CF5A}" presName="hierChild3" presStyleCnt="0"/>
      <dgm:spPr/>
    </dgm:pt>
    <dgm:pt modelId="{43333EEA-99FB-47C6-B1A2-DD0DFA45C504}" type="pres">
      <dgm:prSet presAssocID="{F36D2FAD-FAC7-405D-8698-C78C05DC56D5}" presName="Name19" presStyleLbl="parChTrans1D2" presStyleIdx="2" presStyleCnt="3"/>
      <dgm:spPr/>
    </dgm:pt>
    <dgm:pt modelId="{F19C3911-5B97-443E-8432-704CB2D340BB}" type="pres">
      <dgm:prSet presAssocID="{3A8CC50D-FB68-4FDE-81E0-A24EEC3F3E0C}" presName="Name21" presStyleCnt="0"/>
      <dgm:spPr/>
    </dgm:pt>
    <dgm:pt modelId="{379D2098-5F5B-4F6F-92A6-67A55368F8F4}" type="pres">
      <dgm:prSet presAssocID="{3A8CC50D-FB68-4FDE-81E0-A24EEC3F3E0C}" presName="level2Shape" presStyleLbl="node2" presStyleIdx="2" presStyleCnt="3"/>
      <dgm:spPr/>
    </dgm:pt>
    <dgm:pt modelId="{2C9EC39A-3326-431C-BD3D-B2A75279A14A}" type="pres">
      <dgm:prSet presAssocID="{3A8CC50D-FB68-4FDE-81E0-A24EEC3F3E0C}" presName="hierChild3" presStyleCnt="0"/>
      <dgm:spPr/>
    </dgm:pt>
    <dgm:pt modelId="{6C7AE1D2-DA6B-4F83-9528-04BE539D34DB}" type="pres">
      <dgm:prSet presAssocID="{A0758CA5-3459-4723-BD50-E222276F2418}" presName="bgShapesFlow" presStyleCnt="0"/>
      <dgm:spPr/>
    </dgm:pt>
  </dgm:ptLst>
  <dgm:cxnLst>
    <dgm:cxn modelId="{081AC620-4C50-4B45-9D9E-CAF34E7B2DE6}" type="presOf" srcId="{9485AC60-6F04-4A68-83B6-1BE78579B423}" destId="{C3497813-2226-4BED-A295-C842ADC55192}" srcOrd="0" destOrd="0" presId="urn:microsoft.com/office/officeart/2005/8/layout/hierarchy6"/>
    <dgm:cxn modelId="{661762F5-0128-4D3B-A2F2-89A419004F0F}" type="presOf" srcId="{8E1635DB-5786-49F7-9E50-9FCED85D2161}" destId="{40818B05-C50A-41CD-BC90-0B6D9ABD6B4F}" srcOrd="0" destOrd="0" presId="urn:microsoft.com/office/officeart/2005/8/layout/hierarchy6"/>
    <dgm:cxn modelId="{9D5F3916-583E-4932-8DCE-745CB183C3D0}" srcId="{A0758CA5-3459-4723-BD50-E222276F2418}" destId="{506A4E5D-76A4-4272-B40B-A5312CDFA85B}" srcOrd="0" destOrd="0" parTransId="{A227002D-6D0A-40B6-9EBB-A5967783D74A}" sibTransId="{980E4A5B-9BE0-4EFB-AA65-7BEE24105602}"/>
    <dgm:cxn modelId="{4D53C0AB-2E37-4F9B-9550-6AEE6CEC21E6}" srcId="{9485AC60-6F04-4A68-83B6-1BE78579B423}" destId="{8DC3D50E-0C9D-4C65-A14C-D9EC4A80FE82}" srcOrd="0" destOrd="0" parTransId="{B09490E1-F117-445F-B76D-A9B92F6B7A59}" sibTransId="{E31178BC-BB8F-48BD-9B7A-977A88675891}"/>
    <dgm:cxn modelId="{0457F22D-A9A0-4CC2-9F07-06C6213BF882}" srcId="{506A4E5D-76A4-4272-B40B-A5312CDFA85B}" destId="{3A8CC50D-FB68-4FDE-81E0-A24EEC3F3E0C}" srcOrd="2" destOrd="0" parTransId="{F36D2FAD-FAC7-405D-8698-C78C05DC56D5}" sibTransId="{F090ACA5-2C77-4278-813D-3CE489366292}"/>
    <dgm:cxn modelId="{EF95F3F4-75B6-4436-8040-730E581F9FF5}" type="presOf" srcId="{B09490E1-F117-445F-B76D-A9B92F6B7A59}" destId="{39236727-CCC5-4913-B632-6D01693D8DA4}" srcOrd="0" destOrd="0" presId="urn:microsoft.com/office/officeart/2005/8/layout/hierarchy6"/>
    <dgm:cxn modelId="{C34961DC-A03E-4721-8ABA-E17A13DAB166}" srcId="{64B85A76-3D71-42E2-B7C8-D8D545E704AA}" destId="{9485AC60-6F04-4A68-83B6-1BE78579B423}" srcOrd="0" destOrd="0" parTransId="{2F98C1EF-1E5A-4111-85E8-DB6838423170}" sibTransId="{CFE2BBA6-0D45-4164-BF41-BCDAA3D85358}"/>
    <dgm:cxn modelId="{A84F8742-FE13-4DEA-8259-76C0226E1622}" srcId="{506A4E5D-76A4-4272-B40B-A5312CDFA85B}" destId="{64B85A76-3D71-42E2-B7C8-D8D545E704AA}" srcOrd="0" destOrd="0" parTransId="{4A6336DE-4496-4BF3-86CD-5BF7F1671EE4}" sibTransId="{2F9AC9DF-8C74-4C6E-B166-55D1CF509B5B}"/>
    <dgm:cxn modelId="{206C710C-AE83-4ADE-AB71-FA4386A76CB9}" type="presOf" srcId="{A51BCA25-88C7-4EB8-8295-5093FBBF1D7C}" destId="{53B1CF87-6FF2-4090-AD33-A145E036CD23}" srcOrd="0" destOrd="0" presId="urn:microsoft.com/office/officeart/2005/8/layout/hierarchy6"/>
    <dgm:cxn modelId="{204370FF-BAEB-4E31-9DA0-5A8FCADBFCF3}" type="presOf" srcId="{BDC36B49-0F94-4197-9A43-99B31F49F1F8}" destId="{2DAD156E-B293-4F35-B1BE-27637030CE7D}" srcOrd="0" destOrd="0" presId="urn:microsoft.com/office/officeart/2005/8/layout/hierarchy6"/>
    <dgm:cxn modelId="{267BFB51-34AA-4834-9951-32F2DB5D6881}" srcId="{506A4E5D-76A4-4272-B40B-A5312CDFA85B}" destId="{0298C90E-FD53-48C9-A388-1964A679CF5A}" srcOrd="1" destOrd="0" parTransId="{70945AAF-DB51-4597-8788-9F5646033DE7}" sibTransId="{86BCA3EA-86ED-4B30-A201-21DBF17CBE1E}"/>
    <dgm:cxn modelId="{8D0704F9-0ED7-4325-B6C5-9F469B7570DE}" srcId="{9485AC60-6F04-4A68-83B6-1BE78579B423}" destId="{8E1635DB-5786-49F7-9E50-9FCED85D2161}" srcOrd="1" destOrd="0" parTransId="{A51BCA25-88C7-4EB8-8295-5093FBBF1D7C}" sibTransId="{0015797E-1C58-4960-A564-36CA6CB3BE12}"/>
    <dgm:cxn modelId="{396EA86B-15CC-4992-B1F9-2640159ABDF4}" type="presOf" srcId="{3A8CC50D-FB68-4FDE-81E0-A24EEC3F3E0C}" destId="{379D2098-5F5B-4F6F-92A6-67A55368F8F4}" srcOrd="0" destOrd="0" presId="urn:microsoft.com/office/officeart/2005/8/layout/hierarchy6"/>
    <dgm:cxn modelId="{7A86EB3D-0708-4449-9CEF-2D7681529B67}" srcId="{64B85A76-3D71-42E2-B7C8-D8D545E704AA}" destId="{BDC36B49-0F94-4197-9A43-99B31F49F1F8}" srcOrd="1" destOrd="0" parTransId="{0A03F145-8E96-4611-8AD9-1C04A42429FA}" sibTransId="{1C89D503-62A8-4CF6-B52E-22EBBA8CA589}"/>
    <dgm:cxn modelId="{4A57FC7F-13ED-4387-8783-6F66647EEE5A}" type="presOf" srcId="{70945AAF-DB51-4597-8788-9F5646033DE7}" destId="{6385E39E-D143-411F-A4F0-C7B8A2206A8B}" srcOrd="0" destOrd="0" presId="urn:microsoft.com/office/officeart/2005/8/layout/hierarchy6"/>
    <dgm:cxn modelId="{328C1788-AC13-4039-842A-73291AD7729A}" type="presOf" srcId="{F36D2FAD-FAC7-405D-8698-C78C05DC56D5}" destId="{43333EEA-99FB-47C6-B1A2-DD0DFA45C504}" srcOrd="0" destOrd="0" presId="urn:microsoft.com/office/officeart/2005/8/layout/hierarchy6"/>
    <dgm:cxn modelId="{0B79FDEC-EE77-42E3-8E04-4FCBDDDA2515}" type="presOf" srcId="{0A03F145-8E96-4611-8AD9-1C04A42429FA}" destId="{7D752228-E0E2-4A09-BE95-B2E0B259FFD2}" srcOrd="0" destOrd="0" presId="urn:microsoft.com/office/officeart/2005/8/layout/hierarchy6"/>
    <dgm:cxn modelId="{A47A08BE-3D81-4B8A-A762-B09972EC4431}" type="presOf" srcId="{506A4E5D-76A4-4272-B40B-A5312CDFA85B}" destId="{AA0BE5C3-D84F-4010-A3C2-23F438CF50B2}" srcOrd="0" destOrd="0" presId="urn:microsoft.com/office/officeart/2005/8/layout/hierarchy6"/>
    <dgm:cxn modelId="{CEB57EAD-DD19-4EF9-9C96-DF32B6390C20}" type="presOf" srcId="{8DC3D50E-0C9D-4C65-A14C-D9EC4A80FE82}" destId="{78BEE069-F6BF-47C6-9CF4-462F9B8605A0}" srcOrd="0" destOrd="0" presId="urn:microsoft.com/office/officeart/2005/8/layout/hierarchy6"/>
    <dgm:cxn modelId="{AEEC710E-4EF6-45A1-B23D-05CDB7367E2B}" type="presOf" srcId="{0298C90E-FD53-48C9-A388-1964A679CF5A}" destId="{C518F444-CC10-4181-92D6-B189C364ACEC}" srcOrd="0" destOrd="0" presId="urn:microsoft.com/office/officeart/2005/8/layout/hierarchy6"/>
    <dgm:cxn modelId="{08DD2C60-03BD-4138-82C3-5A3793EAC45F}" type="presOf" srcId="{64B85A76-3D71-42E2-B7C8-D8D545E704AA}" destId="{A8E927BB-9AC2-4211-A9BB-732BC5FA0F99}" srcOrd="0" destOrd="0" presId="urn:microsoft.com/office/officeart/2005/8/layout/hierarchy6"/>
    <dgm:cxn modelId="{8E1BACB7-CFBC-4503-BD4C-D3C306327F58}" type="presOf" srcId="{2F98C1EF-1E5A-4111-85E8-DB6838423170}" destId="{94DEA997-F808-4D4F-AB44-A3C76EDF5443}" srcOrd="0" destOrd="0" presId="urn:microsoft.com/office/officeart/2005/8/layout/hierarchy6"/>
    <dgm:cxn modelId="{8693FBA1-DD7C-4727-8A68-FC97A285B73B}" type="presOf" srcId="{4A6336DE-4496-4BF3-86CD-5BF7F1671EE4}" destId="{F39B816B-33A0-4DA9-AE41-6BD79DE61218}" srcOrd="0" destOrd="0" presId="urn:microsoft.com/office/officeart/2005/8/layout/hierarchy6"/>
    <dgm:cxn modelId="{090DB2A0-D215-4CB1-A10B-8DE485A0BC3C}" type="presOf" srcId="{A0758CA5-3459-4723-BD50-E222276F2418}" destId="{1E55E650-1EFF-411F-9464-04FE815961C2}" srcOrd="0" destOrd="0" presId="urn:microsoft.com/office/officeart/2005/8/layout/hierarchy6"/>
    <dgm:cxn modelId="{C2AC7F06-F40B-436F-A754-9BA81D15BB8C}" type="presParOf" srcId="{1E55E650-1EFF-411F-9464-04FE815961C2}" destId="{D814CC8A-1B3C-4494-8C39-187FBAAC6C97}" srcOrd="0" destOrd="0" presId="urn:microsoft.com/office/officeart/2005/8/layout/hierarchy6"/>
    <dgm:cxn modelId="{7AF66BC6-A890-48AC-A55A-1417454C1D3C}" type="presParOf" srcId="{D814CC8A-1B3C-4494-8C39-187FBAAC6C97}" destId="{EE4523A3-3FB7-43CD-8056-FC424D2B8EC6}" srcOrd="0" destOrd="0" presId="urn:microsoft.com/office/officeart/2005/8/layout/hierarchy6"/>
    <dgm:cxn modelId="{349989DE-7DCE-4933-B352-299FAE9ECA9A}" type="presParOf" srcId="{EE4523A3-3FB7-43CD-8056-FC424D2B8EC6}" destId="{A2C13AA1-42FE-428E-A857-146D80FA0CFF}" srcOrd="0" destOrd="0" presId="urn:microsoft.com/office/officeart/2005/8/layout/hierarchy6"/>
    <dgm:cxn modelId="{2F128D5E-E22C-45A0-B1CD-74D471014658}" type="presParOf" srcId="{A2C13AA1-42FE-428E-A857-146D80FA0CFF}" destId="{AA0BE5C3-D84F-4010-A3C2-23F438CF50B2}" srcOrd="0" destOrd="0" presId="urn:microsoft.com/office/officeart/2005/8/layout/hierarchy6"/>
    <dgm:cxn modelId="{A2078911-D684-4032-9004-A67A10EC5A19}" type="presParOf" srcId="{A2C13AA1-42FE-428E-A857-146D80FA0CFF}" destId="{1E539E98-72EB-47B9-B8BA-39A33FCA607E}" srcOrd="1" destOrd="0" presId="urn:microsoft.com/office/officeart/2005/8/layout/hierarchy6"/>
    <dgm:cxn modelId="{EB9FBB19-F88F-40FC-9E1E-8AC00D343CF3}" type="presParOf" srcId="{1E539E98-72EB-47B9-B8BA-39A33FCA607E}" destId="{F39B816B-33A0-4DA9-AE41-6BD79DE61218}" srcOrd="0" destOrd="0" presId="urn:microsoft.com/office/officeart/2005/8/layout/hierarchy6"/>
    <dgm:cxn modelId="{D415BF3D-C508-47BE-8B6E-6D2B90AD2AEF}" type="presParOf" srcId="{1E539E98-72EB-47B9-B8BA-39A33FCA607E}" destId="{2A318AF8-F1D3-4DD6-95B4-6F93C9212001}" srcOrd="1" destOrd="0" presId="urn:microsoft.com/office/officeart/2005/8/layout/hierarchy6"/>
    <dgm:cxn modelId="{F080105D-D702-4219-8EE9-128E4B9F246C}" type="presParOf" srcId="{2A318AF8-F1D3-4DD6-95B4-6F93C9212001}" destId="{A8E927BB-9AC2-4211-A9BB-732BC5FA0F99}" srcOrd="0" destOrd="0" presId="urn:microsoft.com/office/officeart/2005/8/layout/hierarchy6"/>
    <dgm:cxn modelId="{77409E22-589C-48D0-8F50-DA2200A36CF9}" type="presParOf" srcId="{2A318AF8-F1D3-4DD6-95B4-6F93C9212001}" destId="{B66844BF-1394-4BB3-B28A-9AE465494B03}" srcOrd="1" destOrd="0" presId="urn:microsoft.com/office/officeart/2005/8/layout/hierarchy6"/>
    <dgm:cxn modelId="{38BBB3DA-5448-4484-B5D9-C570343B23B1}" type="presParOf" srcId="{B66844BF-1394-4BB3-B28A-9AE465494B03}" destId="{94DEA997-F808-4D4F-AB44-A3C76EDF5443}" srcOrd="0" destOrd="0" presId="urn:microsoft.com/office/officeart/2005/8/layout/hierarchy6"/>
    <dgm:cxn modelId="{64B620CF-01EA-4AB2-978E-E9A974DF86C0}" type="presParOf" srcId="{B66844BF-1394-4BB3-B28A-9AE465494B03}" destId="{C4BF51DA-5FFF-4DD8-BAF9-4C2F41DB4ED3}" srcOrd="1" destOrd="0" presId="urn:microsoft.com/office/officeart/2005/8/layout/hierarchy6"/>
    <dgm:cxn modelId="{B914C387-348F-4C45-83D2-60A2F810F690}" type="presParOf" srcId="{C4BF51DA-5FFF-4DD8-BAF9-4C2F41DB4ED3}" destId="{C3497813-2226-4BED-A295-C842ADC55192}" srcOrd="0" destOrd="0" presId="urn:microsoft.com/office/officeart/2005/8/layout/hierarchy6"/>
    <dgm:cxn modelId="{D9DDF482-1451-47EB-96A0-CA2F72A822AF}" type="presParOf" srcId="{C4BF51DA-5FFF-4DD8-BAF9-4C2F41DB4ED3}" destId="{6080C74A-8C9E-483B-ABAB-2BEA2F7F297F}" srcOrd="1" destOrd="0" presId="urn:microsoft.com/office/officeart/2005/8/layout/hierarchy6"/>
    <dgm:cxn modelId="{9533C019-CD36-4432-A79C-C6F8C40A8005}" type="presParOf" srcId="{6080C74A-8C9E-483B-ABAB-2BEA2F7F297F}" destId="{39236727-CCC5-4913-B632-6D01693D8DA4}" srcOrd="0" destOrd="0" presId="urn:microsoft.com/office/officeart/2005/8/layout/hierarchy6"/>
    <dgm:cxn modelId="{B06F602B-E96B-49B8-A984-65DD690A6678}" type="presParOf" srcId="{6080C74A-8C9E-483B-ABAB-2BEA2F7F297F}" destId="{A36EFB6C-F371-4A40-9F65-6416EDEE39A9}" srcOrd="1" destOrd="0" presId="urn:microsoft.com/office/officeart/2005/8/layout/hierarchy6"/>
    <dgm:cxn modelId="{2661CEFD-4421-49D1-9BE1-F0EFCD8B1A5E}" type="presParOf" srcId="{A36EFB6C-F371-4A40-9F65-6416EDEE39A9}" destId="{78BEE069-F6BF-47C6-9CF4-462F9B8605A0}" srcOrd="0" destOrd="0" presId="urn:microsoft.com/office/officeart/2005/8/layout/hierarchy6"/>
    <dgm:cxn modelId="{38CBADB6-B26C-4C67-8678-3E4668060681}" type="presParOf" srcId="{A36EFB6C-F371-4A40-9F65-6416EDEE39A9}" destId="{2EFDBB4A-F219-4D79-993D-0A8C4F2119E6}" srcOrd="1" destOrd="0" presId="urn:microsoft.com/office/officeart/2005/8/layout/hierarchy6"/>
    <dgm:cxn modelId="{75EFD497-0788-45C1-9A6B-7FD3C8E5ED61}" type="presParOf" srcId="{6080C74A-8C9E-483B-ABAB-2BEA2F7F297F}" destId="{53B1CF87-6FF2-4090-AD33-A145E036CD23}" srcOrd="2" destOrd="0" presId="urn:microsoft.com/office/officeart/2005/8/layout/hierarchy6"/>
    <dgm:cxn modelId="{7B6D6F5D-D0A6-4553-8DCB-DD5977EBF4E1}" type="presParOf" srcId="{6080C74A-8C9E-483B-ABAB-2BEA2F7F297F}" destId="{578C4050-24B8-4F8B-9A31-644DAD802FA2}" srcOrd="3" destOrd="0" presId="urn:microsoft.com/office/officeart/2005/8/layout/hierarchy6"/>
    <dgm:cxn modelId="{6C8DFDBB-F258-4727-9AE1-2DCB16251E89}" type="presParOf" srcId="{578C4050-24B8-4F8B-9A31-644DAD802FA2}" destId="{40818B05-C50A-41CD-BC90-0B6D9ABD6B4F}" srcOrd="0" destOrd="0" presId="urn:microsoft.com/office/officeart/2005/8/layout/hierarchy6"/>
    <dgm:cxn modelId="{4087DA51-8FA6-4BF5-B133-162D8C3B823D}" type="presParOf" srcId="{578C4050-24B8-4F8B-9A31-644DAD802FA2}" destId="{45A63913-EA72-49BC-9C2C-507B0B78429B}" srcOrd="1" destOrd="0" presId="urn:microsoft.com/office/officeart/2005/8/layout/hierarchy6"/>
    <dgm:cxn modelId="{2D85C88C-5A5D-4EEB-9F58-D7F61633021B}" type="presParOf" srcId="{B66844BF-1394-4BB3-B28A-9AE465494B03}" destId="{7D752228-E0E2-4A09-BE95-B2E0B259FFD2}" srcOrd="2" destOrd="0" presId="urn:microsoft.com/office/officeart/2005/8/layout/hierarchy6"/>
    <dgm:cxn modelId="{17FE0377-9452-48C2-B3B4-D40F0D82D201}" type="presParOf" srcId="{B66844BF-1394-4BB3-B28A-9AE465494B03}" destId="{6B6455F7-190A-435E-880E-06E4C0601B78}" srcOrd="3" destOrd="0" presId="urn:microsoft.com/office/officeart/2005/8/layout/hierarchy6"/>
    <dgm:cxn modelId="{FF6B43EB-4FDA-49C0-94D5-A7CDA86FD358}" type="presParOf" srcId="{6B6455F7-190A-435E-880E-06E4C0601B78}" destId="{2DAD156E-B293-4F35-B1BE-27637030CE7D}" srcOrd="0" destOrd="0" presId="urn:microsoft.com/office/officeart/2005/8/layout/hierarchy6"/>
    <dgm:cxn modelId="{441B4547-45AB-4747-B456-3375D5E4290A}" type="presParOf" srcId="{6B6455F7-190A-435E-880E-06E4C0601B78}" destId="{A7D5BA83-61EF-4A00-A82D-F9C04E0EF24C}" srcOrd="1" destOrd="0" presId="urn:microsoft.com/office/officeart/2005/8/layout/hierarchy6"/>
    <dgm:cxn modelId="{A3AA608C-BA36-42A5-81CA-0E47D53B66ED}" type="presParOf" srcId="{1E539E98-72EB-47B9-B8BA-39A33FCA607E}" destId="{6385E39E-D143-411F-A4F0-C7B8A2206A8B}" srcOrd="2" destOrd="0" presId="urn:microsoft.com/office/officeart/2005/8/layout/hierarchy6"/>
    <dgm:cxn modelId="{10D06F21-F574-4AA0-AB28-CE89B397105B}" type="presParOf" srcId="{1E539E98-72EB-47B9-B8BA-39A33FCA607E}" destId="{C2E212D8-D965-4BFD-BCDD-C090162BA800}" srcOrd="3" destOrd="0" presId="urn:microsoft.com/office/officeart/2005/8/layout/hierarchy6"/>
    <dgm:cxn modelId="{B0520B76-6405-4DAA-9F0D-87DDC34C8865}" type="presParOf" srcId="{C2E212D8-D965-4BFD-BCDD-C090162BA800}" destId="{C518F444-CC10-4181-92D6-B189C364ACEC}" srcOrd="0" destOrd="0" presId="urn:microsoft.com/office/officeart/2005/8/layout/hierarchy6"/>
    <dgm:cxn modelId="{1976F44F-18C8-431E-A279-328B0D30A84D}" type="presParOf" srcId="{C2E212D8-D965-4BFD-BCDD-C090162BA800}" destId="{25DB366D-C25E-4EFE-B925-F22DAA44EFE6}" srcOrd="1" destOrd="0" presId="urn:microsoft.com/office/officeart/2005/8/layout/hierarchy6"/>
    <dgm:cxn modelId="{A5583C28-A8F0-4775-A18D-047D60AC03B6}" type="presParOf" srcId="{1E539E98-72EB-47B9-B8BA-39A33FCA607E}" destId="{43333EEA-99FB-47C6-B1A2-DD0DFA45C504}" srcOrd="4" destOrd="0" presId="urn:microsoft.com/office/officeart/2005/8/layout/hierarchy6"/>
    <dgm:cxn modelId="{9B22D15D-1570-42A0-9E07-CB843653C233}" type="presParOf" srcId="{1E539E98-72EB-47B9-B8BA-39A33FCA607E}" destId="{F19C3911-5B97-443E-8432-704CB2D340BB}" srcOrd="5" destOrd="0" presId="urn:microsoft.com/office/officeart/2005/8/layout/hierarchy6"/>
    <dgm:cxn modelId="{316B3113-EA69-4236-92C7-46D3A814476C}" type="presParOf" srcId="{F19C3911-5B97-443E-8432-704CB2D340BB}" destId="{379D2098-5F5B-4F6F-92A6-67A55368F8F4}" srcOrd="0" destOrd="0" presId="urn:microsoft.com/office/officeart/2005/8/layout/hierarchy6"/>
    <dgm:cxn modelId="{06B8770A-30F9-4D53-91AD-E700DCC9F179}" type="presParOf" srcId="{F19C3911-5B97-443E-8432-704CB2D340BB}" destId="{2C9EC39A-3326-431C-BD3D-B2A75279A14A}" srcOrd="1" destOrd="0" presId="urn:microsoft.com/office/officeart/2005/8/layout/hierarchy6"/>
    <dgm:cxn modelId="{E56E6E45-9927-4E6F-A592-E70364384A76}" type="presParOf" srcId="{1E55E650-1EFF-411F-9464-04FE815961C2}" destId="{6C7AE1D2-DA6B-4F83-9528-04BE539D34DB}" srcOrd="1" destOrd="0" presId="urn:microsoft.com/office/officeart/2005/8/layout/hierarchy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3FC0567-3113-4F43-BC90-C9501BEA7504}"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IN"/>
        </a:p>
      </dgm:t>
    </dgm:pt>
    <dgm:pt modelId="{9A3B7E37-C340-4084-B243-EE57AC11C8BD}">
      <dgm:prSet phldrT="[Text]" custT="1"/>
      <dgm:spPr/>
      <dgm:t>
        <a:bodyPr/>
        <a:lstStyle/>
        <a:p>
          <a:r>
            <a:rPr lang="en-US" sz="1800" dirty="0">
              <a:latin typeface="+mn-lt"/>
            </a:rPr>
            <a:t>Hypothecation</a:t>
          </a:r>
          <a:endParaRPr lang="en-IN" sz="1800" dirty="0">
            <a:latin typeface="+mn-lt"/>
          </a:endParaRPr>
        </a:p>
      </dgm:t>
    </dgm:pt>
    <dgm:pt modelId="{A1813027-4B7F-4725-AF48-8EB93F75A5D8}" type="parTrans" cxnId="{35BE598E-6BA8-4B77-B628-77F44530BE82}">
      <dgm:prSet/>
      <dgm:spPr/>
      <dgm:t>
        <a:bodyPr/>
        <a:lstStyle/>
        <a:p>
          <a:endParaRPr lang="en-IN"/>
        </a:p>
      </dgm:t>
    </dgm:pt>
    <dgm:pt modelId="{1153500A-46FB-4A0F-A9D9-3659E2BB55F5}" type="sibTrans" cxnId="{35BE598E-6BA8-4B77-B628-77F44530BE82}">
      <dgm:prSet/>
      <dgm:spPr/>
      <dgm:t>
        <a:bodyPr/>
        <a:lstStyle/>
        <a:p>
          <a:endParaRPr lang="en-IN"/>
        </a:p>
      </dgm:t>
    </dgm:pt>
    <dgm:pt modelId="{AFDBD3E0-BF6B-49F6-9FF6-B15ED951E88A}">
      <dgm:prSet phldrT="[Text]" custT="1"/>
      <dgm:spPr/>
      <dgm:t>
        <a:bodyPr/>
        <a:lstStyle/>
        <a:p>
          <a:r>
            <a:rPr lang="en-US" sz="1800" kern="1200" dirty="0">
              <a:solidFill>
                <a:schemeClr val="tx2">
                  <a:lumMod val="75000"/>
                  <a:lumOff val="25000"/>
                </a:schemeClr>
              </a:solidFill>
              <a:latin typeface="+mn-lt"/>
              <a:ea typeface="+mn-ea"/>
              <a:cs typeface="+mn-cs"/>
            </a:rPr>
            <a:t>Goods not in physical control of bank</a:t>
          </a:r>
          <a:endParaRPr lang="en-IN" sz="1800" kern="1200" dirty="0">
            <a:solidFill>
              <a:schemeClr val="tx2">
                <a:lumMod val="75000"/>
                <a:lumOff val="25000"/>
              </a:schemeClr>
            </a:solidFill>
            <a:latin typeface="+mn-lt"/>
            <a:ea typeface="+mn-ea"/>
            <a:cs typeface="+mn-cs"/>
          </a:endParaRPr>
        </a:p>
      </dgm:t>
    </dgm:pt>
    <dgm:pt modelId="{CF30AB3B-3BE8-4CBF-A05D-AE652DB46DC6}" type="parTrans" cxnId="{991AD325-1A7D-499D-98ED-E08207A5B9DE}">
      <dgm:prSet/>
      <dgm:spPr/>
      <dgm:t>
        <a:bodyPr/>
        <a:lstStyle/>
        <a:p>
          <a:endParaRPr lang="en-IN"/>
        </a:p>
      </dgm:t>
    </dgm:pt>
    <dgm:pt modelId="{47BAE3E0-A372-4867-A5E2-97EAA7A8FA10}" type="sibTrans" cxnId="{991AD325-1A7D-499D-98ED-E08207A5B9DE}">
      <dgm:prSet/>
      <dgm:spPr/>
      <dgm:t>
        <a:bodyPr/>
        <a:lstStyle/>
        <a:p>
          <a:endParaRPr lang="en-IN"/>
        </a:p>
      </dgm:t>
    </dgm:pt>
    <dgm:pt modelId="{51C7BF81-5E7B-4D28-A697-093BB11DE858}">
      <dgm:prSet phldrT="[Text]" custT="1"/>
      <dgm:spPr/>
      <dgm:t>
        <a:bodyPr/>
        <a:lstStyle/>
        <a:p>
          <a:r>
            <a:rPr lang="en-US" sz="1800" kern="1200" dirty="0">
              <a:solidFill>
                <a:schemeClr val="tx2">
                  <a:lumMod val="75000"/>
                  <a:lumOff val="25000"/>
                </a:schemeClr>
              </a:solidFill>
              <a:latin typeface="+mn-lt"/>
              <a:ea typeface="+mn-ea"/>
              <a:cs typeface="+mn-cs"/>
            </a:rPr>
            <a:t>Creation of charge in favor of bank through execution of hypothecation deed</a:t>
          </a:r>
          <a:endParaRPr lang="en-IN" sz="1800" kern="1200" dirty="0">
            <a:solidFill>
              <a:schemeClr val="tx2">
                <a:lumMod val="75000"/>
                <a:lumOff val="25000"/>
              </a:schemeClr>
            </a:solidFill>
            <a:latin typeface="+mn-lt"/>
            <a:ea typeface="+mn-ea"/>
            <a:cs typeface="+mn-cs"/>
          </a:endParaRPr>
        </a:p>
      </dgm:t>
    </dgm:pt>
    <dgm:pt modelId="{E2F20908-2E34-4178-9BE4-4F5647409672}" type="parTrans" cxnId="{7C1A09E2-347F-4BD4-8306-12C5E6073B37}">
      <dgm:prSet/>
      <dgm:spPr/>
      <dgm:t>
        <a:bodyPr/>
        <a:lstStyle/>
        <a:p>
          <a:endParaRPr lang="en-IN"/>
        </a:p>
      </dgm:t>
    </dgm:pt>
    <dgm:pt modelId="{9B80BE69-D638-4CB7-A653-68346C1AC973}" type="sibTrans" cxnId="{7C1A09E2-347F-4BD4-8306-12C5E6073B37}">
      <dgm:prSet/>
      <dgm:spPr/>
      <dgm:t>
        <a:bodyPr/>
        <a:lstStyle/>
        <a:p>
          <a:endParaRPr lang="en-IN"/>
        </a:p>
      </dgm:t>
    </dgm:pt>
    <dgm:pt modelId="{FEC0D31C-5748-418B-8B9D-AE08F48D3BB5}">
      <dgm:prSet phldrT="[Text]" custT="1"/>
      <dgm:spPr/>
      <dgm:t>
        <a:bodyPr/>
        <a:lstStyle/>
        <a:p>
          <a:r>
            <a:rPr lang="en-US" sz="1800" dirty="0">
              <a:latin typeface="+mn-lt"/>
            </a:rPr>
            <a:t>Pledge</a:t>
          </a:r>
          <a:endParaRPr lang="en-IN" sz="1800" dirty="0">
            <a:latin typeface="+mn-lt"/>
          </a:endParaRPr>
        </a:p>
      </dgm:t>
    </dgm:pt>
    <dgm:pt modelId="{9F24141F-5ED0-45AE-BADC-89A4341DE3EE}" type="parTrans" cxnId="{041C2180-547A-4E6E-931D-D9CAB63C1DFE}">
      <dgm:prSet/>
      <dgm:spPr/>
      <dgm:t>
        <a:bodyPr/>
        <a:lstStyle/>
        <a:p>
          <a:endParaRPr lang="en-IN"/>
        </a:p>
      </dgm:t>
    </dgm:pt>
    <dgm:pt modelId="{7C8C367C-4ED3-4BA1-839A-69E8F57E36EC}" type="sibTrans" cxnId="{041C2180-547A-4E6E-931D-D9CAB63C1DFE}">
      <dgm:prSet/>
      <dgm:spPr/>
      <dgm:t>
        <a:bodyPr/>
        <a:lstStyle/>
        <a:p>
          <a:endParaRPr lang="en-IN"/>
        </a:p>
      </dgm:t>
    </dgm:pt>
    <dgm:pt modelId="{8E0B7ACB-8E47-4DD6-80AB-43B9D1251339}">
      <dgm:prSet phldrT="[Text]" custT="1"/>
      <dgm:spPr/>
      <dgm:t>
        <a:bodyPr/>
        <a:lstStyle/>
        <a:p>
          <a:r>
            <a:rPr lang="en-US" sz="1800" kern="1200" dirty="0">
              <a:solidFill>
                <a:srgbClr val="1E1217">
                  <a:lumMod val="75000"/>
                  <a:lumOff val="25000"/>
                </a:srgbClr>
              </a:solidFill>
              <a:latin typeface="+mn-lt"/>
              <a:ea typeface="+mn-ea"/>
              <a:cs typeface="+mn-cs"/>
            </a:rPr>
            <a:t>Security under physical possession of bank</a:t>
          </a:r>
          <a:endParaRPr lang="en-IN" sz="1800" kern="1200" dirty="0">
            <a:solidFill>
              <a:srgbClr val="1E1217">
                <a:lumMod val="75000"/>
                <a:lumOff val="25000"/>
              </a:srgbClr>
            </a:solidFill>
            <a:latin typeface="+mn-lt"/>
            <a:ea typeface="+mn-ea"/>
            <a:cs typeface="+mn-cs"/>
          </a:endParaRPr>
        </a:p>
      </dgm:t>
    </dgm:pt>
    <dgm:pt modelId="{48E935A7-4654-48F7-9DF0-257BA99CC571}" type="parTrans" cxnId="{43A0B555-B282-4CC6-96C4-672AAAF310E4}">
      <dgm:prSet/>
      <dgm:spPr/>
      <dgm:t>
        <a:bodyPr/>
        <a:lstStyle/>
        <a:p>
          <a:endParaRPr lang="en-IN"/>
        </a:p>
      </dgm:t>
    </dgm:pt>
    <dgm:pt modelId="{60CB4C6A-0DC8-4A7C-AEE7-24F074DA9C5C}" type="sibTrans" cxnId="{43A0B555-B282-4CC6-96C4-672AAAF310E4}">
      <dgm:prSet/>
      <dgm:spPr/>
      <dgm:t>
        <a:bodyPr/>
        <a:lstStyle/>
        <a:p>
          <a:endParaRPr lang="en-IN"/>
        </a:p>
      </dgm:t>
    </dgm:pt>
    <dgm:pt modelId="{00C75FA1-6CDC-4C49-AD49-2C4D09993177}">
      <dgm:prSet phldrT="[Text]" custT="1"/>
      <dgm:spPr/>
      <dgm:t>
        <a:bodyPr/>
        <a:lstStyle/>
        <a:p>
          <a:r>
            <a:rPr lang="en-US" sz="1800" kern="1200" dirty="0">
              <a:solidFill>
                <a:srgbClr val="1E1217">
                  <a:lumMod val="75000"/>
                  <a:lumOff val="25000"/>
                </a:srgbClr>
              </a:solidFill>
              <a:latin typeface="+mn-lt"/>
              <a:ea typeface="+mn-ea"/>
              <a:cs typeface="+mn-cs"/>
            </a:rPr>
            <a:t>E.g. Pledge of FDR, Gold</a:t>
          </a:r>
          <a:endParaRPr lang="en-IN" sz="1800" kern="1200" dirty="0">
            <a:solidFill>
              <a:srgbClr val="1E1217">
                <a:lumMod val="75000"/>
                <a:lumOff val="25000"/>
              </a:srgbClr>
            </a:solidFill>
            <a:latin typeface="+mn-lt"/>
            <a:ea typeface="+mn-ea"/>
            <a:cs typeface="+mn-cs"/>
          </a:endParaRPr>
        </a:p>
      </dgm:t>
    </dgm:pt>
    <dgm:pt modelId="{A2C9763D-4FEA-427A-81FE-A5660361DE30}" type="parTrans" cxnId="{792259D0-2F21-49F9-BE1F-2FAA880ADB4D}">
      <dgm:prSet/>
      <dgm:spPr/>
      <dgm:t>
        <a:bodyPr/>
        <a:lstStyle/>
        <a:p>
          <a:endParaRPr lang="en-IN"/>
        </a:p>
      </dgm:t>
    </dgm:pt>
    <dgm:pt modelId="{7A2B1205-B927-4588-994D-F7D531820486}" type="sibTrans" cxnId="{792259D0-2F21-49F9-BE1F-2FAA880ADB4D}">
      <dgm:prSet/>
      <dgm:spPr/>
      <dgm:t>
        <a:bodyPr/>
        <a:lstStyle/>
        <a:p>
          <a:endParaRPr lang="en-IN"/>
        </a:p>
      </dgm:t>
    </dgm:pt>
    <dgm:pt modelId="{4B363FB9-99E3-41C8-B769-8EE00666F58C}">
      <dgm:prSet phldrT="[Text]" custT="1"/>
      <dgm:spPr/>
      <dgm:t>
        <a:bodyPr/>
        <a:lstStyle/>
        <a:p>
          <a:r>
            <a:rPr lang="en-US" sz="1800" dirty="0">
              <a:latin typeface="+mn-lt"/>
            </a:rPr>
            <a:t>Assignment</a:t>
          </a:r>
          <a:endParaRPr lang="en-IN" sz="1800" dirty="0">
            <a:latin typeface="+mn-lt"/>
          </a:endParaRPr>
        </a:p>
      </dgm:t>
    </dgm:pt>
    <dgm:pt modelId="{13392CBF-064B-4521-98FF-DF04CA69CC50}" type="parTrans" cxnId="{90987264-F847-4EFA-9FD0-317DDFD9691E}">
      <dgm:prSet/>
      <dgm:spPr/>
      <dgm:t>
        <a:bodyPr/>
        <a:lstStyle/>
        <a:p>
          <a:endParaRPr lang="en-IN"/>
        </a:p>
      </dgm:t>
    </dgm:pt>
    <dgm:pt modelId="{0672F308-9FE1-4800-8E6C-DEDAD564F039}" type="sibTrans" cxnId="{90987264-F847-4EFA-9FD0-317DDFD9691E}">
      <dgm:prSet/>
      <dgm:spPr/>
      <dgm:t>
        <a:bodyPr/>
        <a:lstStyle/>
        <a:p>
          <a:endParaRPr lang="en-IN"/>
        </a:p>
      </dgm:t>
    </dgm:pt>
    <dgm:pt modelId="{4DF71154-64A9-41FC-9084-C8DB13B48993}">
      <dgm:prSet phldrT="[Text]" custT="1"/>
      <dgm:spPr/>
      <dgm:t>
        <a:bodyPr/>
        <a:lstStyle/>
        <a:p>
          <a:pPr marL="228600" lvl="1" indent="-228600" algn="l" defTabSz="889000">
            <a:lnSpc>
              <a:spcPct val="90000"/>
            </a:lnSpc>
            <a:spcBef>
              <a:spcPct val="0"/>
            </a:spcBef>
            <a:spcAft>
              <a:spcPct val="15000"/>
            </a:spcAft>
            <a:buChar char="•"/>
          </a:pPr>
          <a:r>
            <a:rPr lang="en-US" sz="1800" kern="1200" dirty="0">
              <a:solidFill>
                <a:srgbClr val="1E1217">
                  <a:lumMod val="75000"/>
                  <a:lumOff val="25000"/>
                </a:srgbClr>
              </a:solidFill>
              <a:latin typeface="+mn-lt"/>
              <a:ea typeface="+mn-ea"/>
              <a:cs typeface="+mn-cs"/>
            </a:rPr>
            <a:t>Transfer of right of property in favor of the bank</a:t>
          </a:r>
          <a:endParaRPr lang="en-IN" sz="1800" kern="1200" dirty="0">
            <a:solidFill>
              <a:srgbClr val="1E1217">
                <a:lumMod val="75000"/>
                <a:lumOff val="25000"/>
              </a:srgbClr>
            </a:solidFill>
            <a:latin typeface="+mn-lt"/>
            <a:ea typeface="+mn-ea"/>
            <a:cs typeface="+mn-cs"/>
          </a:endParaRPr>
        </a:p>
      </dgm:t>
    </dgm:pt>
    <dgm:pt modelId="{83057B36-A4D9-4EBD-A7CA-0BEF4F463CB9}" type="parTrans" cxnId="{0F2DD639-554B-4D61-BD3D-0EC4F00CD435}">
      <dgm:prSet/>
      <dgm:spPr/>
      <dgm:t>
        <a:bodyPr/>
        <a:lstStyle/>
        <a:p>
          <a:endParaRPr lang="en-IN"/>
        </a:p>
      </dgm:t>
    </dgm:pt>
    <dgm:pt modelId="{B01FA898-49EB-4DB9-9A94-EE00425999C7}" type="sibTrans" cxnId="{0F2DD639-554B-4D61-BD3D-0EC4F00CD435}">
      <dgm:prSet/>
      <dgm:spPr/>
      <dgm:t>
        <a:bodyPr/>
        <a:lstStyle/>
        <a:p>
          <a:endParaRPr lang="en-IN"/>
        </a:p>
      </dgm:t>
    </dgm:pt>
    <dgm:pt modelId="{CDD42075-252F-43A2-BC84-FF7F4FB04620}">
      <dgm:prSet phldrT="[Text]" custT="1"/>
      <dgm:spPr/>
      <dgm:t>
        <a:bodyPr/>
        <a:lstStyle/>
        <a:p>
          <a:pPr marL="228600" lvl="1" indent="-228600" algn="l" defTabSz="889000">
            <a:lnSpc>
              <a:spcPct val="90000"/>
            </a:lnSpc>
            <a:spcBef>
              <a:spcPct val="0"/>
            </a:spcBef>
            <a:spcAft>
              <a:spcPct val="15000"/>
            </a:spcAft>
            <a:buChar char="•"/>
          </a:pPr>
          <a:r>
            <a:rPr lang="en-US" sz="1800" kern="1200" dirty="0">
              <a:solidFill>
                <a:srgbClr val="1E1217">
                  <a:lumMod val="75000"/>
                  <a:lumOff val="25000"/>
                </a:srgbClr>
              </a:solidFill>
              <a:latin typeface="+mn-lt"/>
              <a:ea typeface="+mn-ea"/>
              <a:cs typeface="+mn-cs"/>
            </a:rPr>
            <a:t>E.g. Assignment of LIC policy</a:t>
          </a:r>
          <a:endParaRPr lang="en-IN" sz="1800" kern="1200" dirty="0">
            <a:solidFill>
              <a:srgbClr val="1E1217">
                <a:lumMod val="75000"/>
                <a:lumOff val="25000"/>
              </a:srgbClr>
            </a:solidFill>
            <a:latin typeface="+mn-lt"/>
            <a:ea typeface="+mn-ea"/>
            <a:cs typeface="+mn-cs"/>
          </a:endParaRPr>
        </a:p>
      </dgm:t>
    </dgm:pt>
    <dgm:pt modelId="{B61DF1BD-BFC1-49A2-AA9D-545AAF7077BD}" type="parTrans" cxnId="{A116391F-8804-4945-8513-84806E8CF2FC}">
      <dgm:prSet/>
      <dgm:spPr/>
      <dgm:t>
        <a:bodyPr/>
        <a:lstStyle/>
        <a:p>
          <a:endParaRPr lang="en-IN"/>
        </a:p>
      </dgm:t>
    </dgm:pt>
    <dgm:pt modelId="{1A1BB673-ABFD-4131-93F8-67293D76DD9D}" type="sibTrans" cxnId="{A116391F-8804-4945-8513-84806E8CF2FC}">
      <dgm:prSet/>
      <dgm:spPr/>
      <dgm:t>
        <a:bodyPr/>
        <a:lstStyle/>
        <a:p>
          <a:endParaRPr lang="en-IN"/>
        </a:p>
      </dgm:t>
    </dgm:pt>
    <dgm:pt modelId="{0C2CC0FC-A527-4BA8-832C-9AA969601540}">
      <dgm:prSet phldrT="[Text]" custT="1"/>
      <dgm:spPr/>
      <dgm:t>
        <a:bodyPr/>
        <a:lstStyle/>
        <a:p>
          <a:r>
            <a:rPr lang="en-US" sz="1800" dirty="0">
              <a:latin typeface="+mn-lt"/>
            </a:rPr>
            <a:t>Set off</a:t>
          </a:r>
          <a:endParaRPr lang="en-IN" sz="1800" dirty="0">
            <a:latin typeface="+mn-lt"/>
          </a:endParaRPr>
        </a:p>
      </dgm:t>
    </dgm:pt>
    <dgm:pt modelId="{AE8E9AE1-00F8-4067-B195-646EA9C85B45}" type="parTrans" cxnId="{666A3BEF-81A7-4E27-AF1C-0FE50765C96C}">
      <dgm:prSet/>
      <dgm:spPr/>
      <dgm:t>
        <a:bodyPr/>
        <a:lstStyle/>
        <a:p>
          <a:endParaRPr lang="en-IN"/>
        </a:p>
      </dgm:t>
    </dgm:pt>
    <dgm:pt modelId="{F415BBE0-0273-4556-B808-15D66FFBAD14}" type="sibTrans" cxnId="{666A3BEF-81A7-4E27-AF1C-0FE50765C96C}">
      <dgm:prSet/>
      <dgm:spPr/>
      <dgm:t>
        <a:bodyPr/>
        <a:lstStyle/>
        <a:p>
          <a:endParaRPr lang="en-IN"/>
        </a:p>
      </dgm:t>
    </dgm:pt>
    <dgm:pt modelId="{276421FA-CEBD-4B3F-BB84-B7A067157946}">
      <dgm:prSet phldrT="[Text]" custT="1"/>
      <dgm:spPr/>
      <dgm:t>
        <a:bodyPr/>
        <a:lstStyle/>
        <a:p>
          <a:r>
            <a:rPr lang="en-US" sz="1800" dirty="0">
              <a:latin typeface="+mn-lt"/>
            </a:rPr>
            <a:t>Mortgage</a:t>
          </a:r>
        </a:p>
      </dgm:t>
    </dgm:pt>
    <dgm:pt modelId="{1631960E-738E-4785-9F80-E7F7C8018D0F}" type="parTrans" cxnId="{C25EF08B-5855-42D5-AF32-F80A7ED80580}">
      <dgm:prSet/>
      <dgm:spPr/>
      <dgm:t>
        <a:bodyPr/>
        <a:lstStyle/>
        <a:p>
          <a:endParaRPr lang="en-IN"/>
        </a:p>
      </dgm:t>
    </dgm:pt>
    <dgm:pt modelId="{0C4A5F15-2C43-4451-B6D7-0BFD94D9AC4D}" type="sibTrans" cxnId="{C25EF08B-5855-42D5-AF32-F80A7ED80580}">
      <dgm:prSet/>
      <dgm:spPr/>
      <dgm:t>
        <a:bodyPr/>
        <a:lstStyle/>
        <a:p>
          <a:endParaRPr lang="en-IN"/>
        </a:p>
      </dgm:t>
    </dgm:pt>
    <dgm:pt modelId="{ACDB6B39-B4F0-4682-A80C-7F2154CD5011}">
      <dgm:prSet phldrT="[Text]" custT="1"/>
      <dgm:spPr/>
      <dgm:t>
        <a:bodyPr/>
        <a:lstStyle/>
        <a:p>
          <a:pPr marL="228600" lvl="1" indent="-228600" algn="l" defTabSz="889000">
            <a:lnSpc>
              <a:spcPct val="90000"/>
            </a:lnSpc>
            <a:spcBef>
              <a:spcPct val="0"/>
            </a:spcBef>
            <a:spcAft>
              <a:spcPct val="15000"/>
            </a:spcAft>
            <a:buChar char="•"/>
          </a:pPr>
          <a:r>
            <a:rPr lang="en-US" sz="1800" kern="1200" dirty="0">
              <a:solidFill>
                <a:srgbClr val="1E1217">
                  <a:lumMod val="75000"/>
                  <a:lumOff val="25000"/>
                </a:srgbClr>
              </a:solidFill>
              <a:latin typeface="+mn-lt"/>
              <a:ea typeface="+mn-ea"/>
              <a:cs typeface="+mn-cs"/>
            </a:rPr>
            <a:t>Statutory right of the Bank to adjust balance lying in any deposit account of the borrower with the loan  balance. </a:t>
          </a:r>
          <a:endParaRPr lang="en-IN" sz="1800" kern="1200" dirty="0">
            <a:solidFill>
              <a:srgbClr val="1E1217">
                <a:lumMod val="75000"/>
                <a:lumOff val="25000"/>
              </a:srgbClr>
            </a:solidFill>
            <a:latin typeface="+mn-lt"/>
            <a:ea typeface="+mn-ea"/>
            <a:cs typeface="+mn-cs"/>
          </a:endParaRPr>
        </a:p>
      </dgm:t>
    </dgm:pt>
    <dgm:pt modelId="{B14FDBD6-F5AD-43C6-AEC2-2237A19D9ABF}" type="parTrans" cxnId="{2C071B9C-4553-4E6E-9AE9-9DE0DFD39339}">
      <dgm:prSet/>
      <dgm:spPr/>
      <dgm:t>
        <a:bodyPr/>
        <a:lstStyle/>
        <a:p>
          <a:endParaRPr lang="en-IN"/>
        </a:p>
      </dgm:t>
    </dgm:pt>
    <dgm:pt modelId="{68DD4965-9AD2-4E5B-8918-57533EDA9C89}" type="sibTrans" cxnId="{2C071B9C-4553-4E6E-9AE9-9DE0DFD39339}">
      <dgm:prSet/>
      <dgm:spPr/>
      <dgm:t>
        <a:bodyPr/>
        <a:lstStyle/>
        <a:p>
          <a:endParaRPr lang="en-IN"/>
        </a:p>
      </dgm:t>
    </dgm:pt>
    <dgm:pt modelId="{2F1DF5FA-939A-4470-929E-0CCD16C5F95A}">
      <dgm:prSet phldrT="[Text]" custT="1"/>
      <dgm:spPr/>
      <dgm:t>
        <a:bodyPr/>
        <a:lstStyle/>
        <a:p>
          <a:pPr marL="228600" lvl="1" indent="-228600" algn="l" defTabSz="889000">
            <a:lnSpc>
              <a:spcPct val="90000"/>
            </a:lnSpc>
            <a:spcBef>
              <a:spcPct val="0"/>
            </a:spcBef>
            <a:spcAft>
              <a:spcPct val="15000"/>
            </a:spcAft>
            <a:buChar char="•"/>
          </a:pPr>
          <a:r>
            <a:rPr lang="en-US" sz="1800" kern="1200" dirty="0">
              <a:solidFill>
                <a:srgbClr val="1E1217">
                  <a:lumMod val="75000"/>
                  <a:lumOff val="25000"/>
                </a:srgbClr>
              </a:solidFill>
              <a:latin typeface="+mn-lt"/>
              <a:ea typeface="+mn-ea"/>
              <a:cs typeface="+mn-cs"/>
            </a:rPr>
            <a:t>Involves mortgage of immovable property</a:t>
          </a:r>
        </a:p>
      </dgm:t>
    </dgm:pt>
    <dgm:pt modelId="{607842A5-8C02-4068-8C73-A750D7E789AC}" type="parTrans" cxnId="{4B84B4DD-BA1A-4258-8003-A5ACBC7D9CF5}">
      <dgm:prSet/>
      <dgm:spPr/>
      <dgm:t>
        <a:bodyPr/>
        <a:lstStyle/>
        <a:p>
          <a:endParaRPr lang="en-IN"/>
        </a:p>
      </dgm:t>
    </dgm:pt>
    <dgm:pt modelId="{C156ECE1-7810-4FE4-BAFA-7E10465EDD15}" type="sibTrans" cxnId="{4B84B4DD-BA1A-4258-8003-A5ACBC7D9CF5}">
      <dgm:prSet/>
      <dgm:spPr/>
      <dgm:t>
        <a:bodyPr/>
        <a:lstStyle/>
        <a:p>
          <a:endParaRPr lang="en-IN"/>
        </a:p>
      </dgm:t>
    </dgm:pt>
    <dgm:pt modelId="{176123F1-29BC-4846-9D64-A3AD53FEB1E8}" type="pres">
      <dgm:prSet presAssocID="{63FC0567-3113-4F43-BC90-C9501BEA7504}" presName="Name0" presStyleCnt="0">
        <dgm:presLayoutVars>
          <dgm:dir/>
          <dgm:animLvl val="lvl"/>
          <dgm:resizeHandles val="exact"/>
        </dgm:presLayoutVars>
      </dgm:prSet>
      <dgm:spPr/>
    </dgm:pt>
    <dgm:pt modelId="{B625FF52-3848-488D-9B01-8F643411D78A}" type="pres">
      <dgm:prSet presAssocID="{9A3B7E37-C340-4084-B243-EE57AC11C8BD}" presName="composite" presStyleCnt="0"/>
      <dgm:spPr/>
    </dgm:pt>
    <dgm:pt modelId="{365BDB7D-2138-445F-B208-5C6241EA8E3E}" type="pres">
      <dgm:prSet presAssocID="{9A3B7E37-C340-4084-B243-EE57AC11C8BD}" presName="parTx" presStyleLbl="alignNode1" presStyleIdx="0" presStyleCnt="5" custScaleX="133855" custLinFactNeighborX="-2307" custLinFactNeighborY="-1788">
        <dgm:presLayoutVars>
          <dgm:chMax val="0"/>
          <dgm:chPref val="0"/>
          <dgm:bulletEnabled val="1"/>
        </dgm:presLayoutVars>
      </dgm:prSet>
      <dgm:spPr/>
    </dgm:pt>
    <dgm:pt modelId="{D331C676-8DC5-4B2B-822C-41DE37C5860F}" type="pres">
      <dgm:prSet presAssocID="{9A3B7E37-C340-4084-B243-EE57AC11C8BD}" presName="desTx" presStyleLbl="alignAccFollowNode1" presStyleIdx="0" presStyleCnt="5" custScaleX="131991" custLinFactNeighborX="-8007" custLinFactNeighborY="-2">
        <dgm:presLayoutVars>
          <dgm:bulletEnabled val="1"/>
        </dgm:presLayoutVars>
      </dgm:prSet>
      <dgm:spPr/>
    </dgm:pt>
    <dgm:pt modelId="{1258820B-AF29-49C4-B29F-9C111F6B0A90}" type="pres">
      <dgm:prSet presAssocID="{1153500A-46FB-4A0F-A9D9-3659E2BB55F5}" presName="space" presStyleCnt="0"/>
      <dgm:spPr/>
    </dgm:pt>
    <dgm:pt modelId="{0163D8EE-B2FB-43DE-B903-751D65DA1878}" type="pres">
      <dgm:prSet presAssocID="{FEC0D31C-5748-418B-8B9D-AE08F48D3BB5}" presName="composite" presStyleCnt="0"/>
      <dgm:spPr/>
    </dgm:pt>
    <dgm:pt modelId="{7E92D898-5F97-43AF-AF48-D3F926FACA30}" type="pres">
      <dgm:prSet presAssocID="{FEC0D31C-5748-418B-8B9D-AE08F48D3BB5}" presName="parTx" presStyleLbl="alignNode1" presStyleIdx="1" presStyleCnt="5" custScaleX="104511" custLinFactNeighborX="-1064">
        <dgm:presLayoutVars>
          <dgm:chMax val="0"/>
          <dgm:chPref val="0"/>
          <dgm:bulletEnabled val="1"/>
        </dgm:presLayoutVars>
      </dgm:prSet>
      <dgm:spPr/>
    </dgm:pt>
    <dgm:pt modelId="{AB59A091-050A-4E9B-8290-E30DC806A070}" type="pres">
      <dgm:prSet presAssocID="{FEC0D31C-5748-418B-8B9D-AE08F48D3BB5}" presName="desTx" presStyleLbl="alignAccFollowNode1" presStyleIdx="1" presStyleCnt="5" custLinFactNeighborX="-1244" custLinFactNeighborY="722">
        <dgm:presLayoutVars>
          <dgm:bulletEnabled val="1"/>
        </dgm:presLayoutVars>
      </dgm:prSet>
      <dgm:spPr/>
    </dgm:pt>
    <dgm:pt modelId="{6274C8AF-BE11-40AE-BF73-684EE155318C}" type="pres">
      <dgm:prSet presAssocID="{7C8C367C-4ED3-4BA1-839A-69E8F57E36EC}" presName="space" presStyleCnt="0"/>
      <dgm:spPr/>
    </dgm:pt>
    <dgm:pt modelId="{AE00222D-FC0C-4F2A-BE0B-78A0CF615369}" type="pres">
      <dgm:prSet presAssocID="{4B363FB9-99E3-41C8-B769-8EE00666F58C}" presName="composite" presStyleCnt="0"/>
      <dgm:spPr/>
    </dgm:pt>
    <dgm:pt modelId="{74E25637-79B3-404E-9A97-499DEA37103F}" type="pres">
      <dgm:prSet presAssocID="{4B363FB9-99E3-41C8-B769-8EE00666F58C}" presName="parTx" presStyleLbl="alignNode1" presStyleIdx="2" presStyleCnt="5" custScaleX="115755" custLinFactNeighborX="-3715" custLinFactNeighborY="-4715">
        <dgm:presLayoutVars>
          <dgm:chMax val="0"/>
          <dgm:chPref val="0"/>
          <dgm:bulletEnabled val="1"/>
        </dgm:presLayoutVars>
      </dgm:prSet>
      <dgm:spPr/>
    </dgm:pt>
    <dgm:pt modelId="{15DE6EF0-05A8-467E-9AC5-9545B2586CE1}" type="pres">
      <dgm:prSet presAssocID="{4B363FB9-99E3-41C8-B769-8EE00666F58C}" presName="desTx" presStyleLbl="alignAccFollowNode1" presStyleIdx="2" presStyleCnt="5" custScaleX="119844" custLinFactNeighborX="-3367" custLinFactNeighborY="-211">
        <dgm:presLayoutVars>
          <dgm:bulletEnabled val="1"/>
        </dgm:presLayoutVars>
      </dgm:prSet>
      <dgm:spPr/>
    </dgm:pt>
    <dgm:pt modelId="{47BD740E-82E5-494C-B4A3-C99A04A7DED9}" type="pres">
      <dgm:prSet presAssocID="{0672F308-9FE1-4800-8E6C-DEDAD564F039}" presName="space" presStyleCnt="0"/>
      <dgm:spPr/>
    </dgm:pt>
    <dgm:pt modelId="{D284B37B-A95A-487C-9834-85FA9BA1AFEB}" type="pres">
      <dgm:prSet presAssocID="{0C2CC0FC-A527-4BA8-832C-9AA969601540}" presName="composite" presStyleCnt="0"/>
      <dgm:spPr/>
    </dgm:pt>
    <dgm:pt modelId="{C0FA1F84-363D-4BE1-B634-60932E99DBC1}" type="pres">
      <dgm:prSet presAssocID="{0C2CC0FC-A527-4BA8-832C-9AA969601540}" presName="parTx" presStyleLbl="alignNode1" presStyleIdx="3" presStyleCnt="5">
        <dgm:presLayoutVars>
          <dgm:chMax val="0"/>
          <dgm:chPref val="0"/>
          <dgm:bulletEnabled val="1"/>
        </dgm:presLayoutVars>
      </dgm:prSet>
      <dgm:spPr/>
    </dgm:pt>
    <dgm:pt modelId="{D2C45D26-107E-41B3-A00B-D04045C5DFD4}" type="pres">
      <dgm:prSet presAssocID="{0C2CC0FC-A527-4BA8-832C-9AA969601540}" presName="desTx" presStyleLbl="alignAccFollowNode1" presStyleIdx="3" presStyleCnt="5">
        <dgm:presLayoutVars>
          <dgm:bulletEnabled val="1"/>
        </dgm:presLayoutVars>
      </dgm:prSet>
      <dgm:spPr/>
    </dgm:pt>
    <dgm:pt modelId="{4A238A73-E3F8-46C9-98F2-43509FFE102F}" type="pres">
      <dgm:prSet presAssocID="{F415BBE0-0273-4556-B808-15D66FFBAD14}" presName="space" presStyleCnt="0"/>
      <dgm:spPr/>
    </dgm:pt>
    <dgm:pt modelId="{21F7F84A-AEAC-496E-B8E9-0639A20891BA}" type="pres">
      <dgm:prSet presAssocID="{276421FA-CEBD-4B3F-BB84-B7A067157946}" presName="composite" presStyleCnt="0"/>
      <dgm:spPr/>
    </dgm:pt>
    <dgm:pt modelId="{30CA0AEA-7327-484B-91EE-C1EED77C8562}" type="pres">
      <dgm:prSet presAssocID="{276421FA-CEBD-4B3F-BB84-B7A067157946}" presName="parTx" presStyleLbl="alignNode1" presStyleIdx="4" presStyleCnt="5">
        <dgm:presLayoutVars>
          <dgm:chMax val="0"/>
          <dgm:chPref val="0"/>
          <dgm:bulletEnabled val="1"/>
        </dgm:presLayoutVars>
      </dgm:prSet>
      <dgm:spPr/>
    </dgm:pt>
    <dgm:pt modelId="{812F5B50-FB85-440F-BE18-D2DBBB94E349}" type="pres">
      <dgm:prSet presAssocID="{276421FA-CEBD-4B3F-BB84-B7A067157946}" presName="desTx" presStyleLbl="alignAccFollowNode1" presStyleIdx="4" presStyleCnt="5">
        <dgm:presLayoutVars>
          <dgm:bulletEnabled val="1"/>
        </dgm:presLayoutVars>
      </dgm:prSet>
      <dgm:spPr/>
    </dgm:pt>
  </dgm:ptLst>
  <dgm:cxnLst>
    <dgm:cxn modelId="{A4B4F093-BC02-4300-8FF7-C36915432658}" type="presOf" srcId="{0C2CC0FC-A527-4BA8-832C-9AA969601540}" destId="{C0FA1F84-363D-4BE1-B634-60932E99DBC1}" srcOrd="0" destOrd="0" presId="urn:microsoft.com/office/officeart/2005/8/layout/hList1"/>
    <dgm:cxn modelId="{9AC1D783-B7A2-48BB-B669-6CEA4CE78E21}" type="presOf" srcId="{4B363FB9-99E3-41C8-B769-8EE00666F58C}" destId="{74E25637-79B3-404E-9A97-499DEA37103F}" srcOrd="0" destOrd="0" presId="urn:microsoft.com/office/officeart/2005/8/layout/hList1"/>
    <dgm:cxn modelId="{7C1A09E2-347F-4BD4-8306-12C5E6073B37}" srcId="{9A3B7E37-C340-4084-B243-EE57AC11C8BD}" destId="{51C7BF81-5E7B-4D28-A697-093BB11DE858}" srcOrd="1" destOrd="0" parTransId="{E2F20908-2E34-4178-9BE4-4F5647409672}" sibTransId="{9B80BE69-D638-4CB7-A653-68346C1AC973}"/>
    <dgm:cxn modelId="{7A11E4FF-0C61-4015-9565-C0213B0270C4}" type="presOf" srcId="{2F1DF5FA-939A-4470-929E-0CCD16C5F95A}" destId="{812F5B50-FB85-440F-BE18-D2DBBB94E349}" srcOrd="0" destOrd="0" presId="urn:microsoft.com/office/officeart/2005/8/layout/hList1"/>
    <dgm:cxn modelId="{792259D0-2F21-49F9-BE1F-2FAA880ADB4D}" srcId="{FEC0D31C-5748-418B-8B9D-AE08F48D3BB5}" destId="{00C75FA1-6CDC-4C49-AD49-2C4D09993177}" srcOrd="1" destOrd="0" parTransId="{A2C9763D-4FEA-427A-81FE-A5660361DE30}" sibTransId="{7A2B1205-B927-4588-994D-F7D531820486}"/>
    <dgm:cxn modelId="{32F5AD0B-F07E-41AD-9F8A-F7810AD972B5}" type="presOf" srcId="{ACDB6B39-B4F0-4682-A80C-7F2154CD5011}" destId="{D2C45D26-107E-41B3-A00B-D04045C5DFD4}" srcOrd="0" destOrd="0" presId="urn:microsoft.com/office/officeart/2005/8/layout/hList1"/>
    <dgm:cxn modelId="{CDA3AD04-EB97-40FF-A643-D56980C7EB13}" type="presOf" srcId="{FEC0D31C-5748-418B-8B9D-AE08F48D3BB5}" destId="{7E92D898-5F97-43AF-AF48-D3F926FACA30}" srcOrd="0" destOrd="0" presId="urn:microsoft.com/office/officeart/2005/8/layout/hList1"/>
    <dgm:cxn modelId="{35BE598E-6BA8-4B77-B628-77F44530BE82}" srcId="{63FC0567-3113-4F43-BC90-C9501BEA7504}" destId="{9A3B7E37-C340-4084-B243-EE57AC11C8BD}" srcOrd="0" destOrd="0" parTransId="{A1813027-4B7F-4725-AF48-8EB93F75A5D8}" sibTransId="{1153500A-46FB-4A0F-A9D9-3659E2BB55F5}"/>
    <dgm:cxn modelId="{041C2180-547A-4E6E-931D-D9CAB63C1DFE}" srcId="{63FC0567-3113-4F43-BC90-C9501BEA7504}" destId="{FEC0D31C-5748-418B-8B9D-AE08F48D3BB5}" srcOrd="1" destOrd="0" parTransId="{9F24141F-5ED0-45AE-BADC-89A4341DE3EE}" sibTransId="{7C8C367C-4ED3-4BA1-839A-69E8F57E36EC}"/>
    <dgm:cxn modelId="{5F4654CA-B9AD-450D-948E-BDE8B52CABBF}" type="presOf" srcId="{8E0B7ACB-8E47-4DD6-80AB-43B9D1251339}" destId="{AB59A091-050A-4E9B-8290-E30DC806A070}" srcOrd="0" destOrd="0" presId="urn:microsoft.com/office/officeart/2005/8/layout/hList1"/>
    <dgm:cxn modelId="{43A0B555-B282-4CC6-96C4-672AAAF310E4}" srcId="{FEC0D31C-5748-418B-8B9D-AE08F48D3BB5}" destId="{8E0B7ACB-8E47-4DD6-80AB-43B9D1251339}" srcOrd="0" destOrd="0" parTransId="{48E935A7-4654-48F7-9DF0-257BA99CC571}" sibTransId="{60CB4C6A-0DC8-4A7C-AEE7-24F074DA9C5C}"/>
    <dgm:cxn modelId="{721A9043-4E7D-4951-9FEF-3C0692DA0CE7}" type="presOf" srcId="{51C7BF81-5E7B-4D28-A697-093BB11DE858}" destId="{D331C676-8DC5-4B2B-822C-41DE37C5860F}" srcOrd="0" destOrd="1" presId="urn:microsoft.com/office/officeart/2005/8/layout/hList1"/>
    <dgm:cxn modelId="{991AD325-1A7D-499D-98ED-E08207A5B9DE}" srcId="{9A3B7E37-C340-4084-B243-EE57AC11C8BD}" destId="{AFDBD3E0-BF6B-49F6-9FF6-B15ED951E88A}" srcOrd="0" destOrd="0" parTransId="{CF30AB3B-3BE8-4CBF-A05D-AE652DB46DC6}" sibTransId="{47BAE3E0-A372-4867-A5E2-97EAA7A8FA10}"/>
    <dgm:cxn modelId="{A116391F-8804-4945-8513-84806E8CF2FC}" srcId="{4B363FB9-99E3-41C8-B769-8EE00666F58C}" destId="{CDD42075-252F-43A2-BC84-FF7F4FB04620}" srcOrd="1" destOrd="0" parTransId="{B61DF1BD-BFC1-49A2-AA9D-545AAF7077BD}" sibTransId="{1A1BB673-ABFD-4131-93F8-67293D76DD9D}"/>
    <dgm:cxn modelId="{BFD72FCA-F50C-4C24-8B0E-746AA64EBB4E}" type="presOf" srcId="{276421FA-CEBD-4B3F-BB84-B7A067157946}" destId="{30CA0AEA-7327-484B-91EE-C1EED77C8562}" srcOrd="0" destOrd="0" presId="urn:microsoft.com/office/officeart/2005/8/layout/hList1"/>
    <dgm:cxn modelId="{FD48D533-E6B7-41AE-83C0-B618424E0EF3}" type="presOf" srcId="{CDD42075-252F-43A2-BC84-FF7F4FB04620}" destId="{15DE6EF0-05A8-467E-9AC5-9545B2586CE1}" srcOrd="0" destOrd="1" presId="urn:microsoft.com/office/officeart/2005/8/layout/hList1"/>
    <dgm:cxn modelId="{90987264-F847-4EFA-9FD0-317DDFD9691E}" srcId="{63FC0567-3113-4F43-BC90-C9501BEA7504}" destId="{4B363FB9-99E3-41C8-B769-8EE00666F58C}" srcOrd="2" destOrd="0" parTransId="{13392CBF-064B-4521-98FF-DF04CA69CC50}" sibTransId="{0672F308-9FE1-4800-8E6C-DEDAD564F039}"/>
    <dgm:cxn modelId="{0F2DD639-554B-4D61-BD3D-0EC4F00CD435}" srcId="{4B363FB9-99E3-41C8-B769-8EE00666F58C}" destId="{4DF71154-64A9-41FC-9084-C8DB13B48993}" srcOrd="0" destOrd="0" parTransId="{83057B36-A4D9-4EBD-A7CA-0BEF4F463CB9}" sibTransId="{B01FA898-49EB-4DB9-9A94-EE00425999C7}"/>
    <dgm:cxn modelId="{DA930D65-78A6-4484-9395-DB35C8B55F6B}" type="presOf" srcId="{4DF71154-64A9-41FC-9084-C8DB13B48993}" destId="{15DE6EF0-05A8-467E-9AC5-9545B2586CE1}" srcOrd="0" destOrd="0" presId="urn:microsoft.com/office/officeart/2005/8/layout/hList1"/>
    <dgm:cxn modelId="{B7F5D6E0-51CF-4EB6-854A-0BC793AF1E25}" type="presOf" srcId="{63FC0567-3113-4F43-BC90-C9501BEA7504}" destId="{176123F1-29BC-4846-9D64-A3AD53FEB1E8}" srcOrd="0" destOrd="0" presId="urn:microsoft.com/office/officeart/2005/8/layout/hList1"/>
    <dgm:cxn modelId="{E4192307-75A1-480C-A274-156DF3D9006B}" type="presOf" srcId="{AFDBD3E0-BF6B-49F6-9FF6-B15ED951E88A}" destId="{D331C676-8DC5-4B2B-822C-41DE37C5860F}" srcOrd="0" destOrd="0" presId="urn:microsoft.com/office/officeart/2005/8/layout/hList1"/>
    <dgm:cxn modelId="{C25EF08B-5855-42D5-AF32-F80A7ED80580}" srcId="{63FC0567-3113-4F43-BC90-C9501BEA7504}" destId="{276421FA-CEBD-4B3F-BB84-B7A067157946}" srcOrd="4" destOrd="0" parTransId="{1631960E-738E-4785-9F80-E7F7C8018D0F}" sibTransId="{0C4A5F15-2C43-4451-B6D7-0BFD94D9AC4D}"/>
    <dgm:cxn modelId="{FD8BEA23-83DF-4866-9315-965EF4F80AEB}" type="presOf" srcId="{00C75FA1-6CDC-4C49-AD49-2C4D09993177}" destId="{AB59A091-050A-4E9B-8290-E30DC806A070}" srcOrd="0" destOrd="1" presId="urn:microsoft.com/office/officeart/2005/8/layout/hList1"/>
    <dgm:cxn modelId="{2C071B9C-4553-4E6E-9AE9-9DE0DFD39339}" srcId="{0C2CC0FC-A527-4BA8-832C-9AA969601540}" destId="{ACDB6B39-B4F0-4682-A80C-7F2154CD5011}" srcOrd="0" destOrd="0" parTransId="{B14FDBD6-F5AD-43C6-AEC2-2237A19D9ABF}" sibTransId="{68DD4965-9AD2-4E5B-8918-57533EDA9C89}"/>
    <dgm:cxn modelId="{E376E916-CD07-458E-9A11-25A7430106F1}" type="presOf" srcId="{9A3B7E37-C340-4084-B243-EE57AC11C8BD}" destId="{365BDB7D-2138-445F-B208-5C6241EA8E3E}" srcOrd="0" destOrd="0" presId="urn:microsoft.com/office/officeart/2005/8/layout/hList1"/>
    <dgm:cxn modelId="{666A3BEF-81A7-4E27-AF1C-0FE50765C96C}" srcId="{63FC0567-3113-4F43-BC90-C9501BEA7504}" destId="{0C2CC0FC-A527-4BA8-832C-9AA969601540}" srcOrd="3" destOrd="0" parTransId="{AE8E9AE1-00F8-4067-B195-646EA9C85B45}" sibTransId="{F415BBE0-0273-4556-B808-15D66FFBAD14}"/>
    <dgm:cxn modelId="{4B84B4DD-BA1A-4258-8003-A5ACBC7D9CF5}" srcId="{276421FA-CEBD-4B3F-BB84-B7A067157946}" destId="{2F1DF5FA-939A-4470-929E-0CCD16C5F95A}" srcOrd="0" destOrd="0" parTransId="{607842A5-8C02-4068-8C73-A750D7E789AC}" sibTransId="{C156ECE1-7810-4FE4-BAFA-7E10465EDD15}"/>
    <dgm:cxn modelId="{FF8FEC2F-AED8-4D1A-9535-21FA036D2EEE}" type="presParOf" srcId="{176123F1-29BC-4846-9D64-A3AD53FEB1E8}" destId="{B625FF52-3848-488D-9B01-8F643411D78A}" srcOrd="0" destOrd="0" presId="urn:microsoft.com/office/officeart/2005/8/layout/hList1"/>
    <dgm:cxn modelId="{F217DB9F-DEBD-47D9-B370-EDFEB9CDFBCE}" type="presParOf" srcId="{B625FF52-3848-488D-9B01-8F643411D78A}" destId="{365BDB7D-2138-445F-B208-5C6241EA8E3E}" srcOrd="0" destOrd="0" presId="urn:microsoft.com/office/officeart/2005/8/layout/hList1"/>
    <dgm:cxn modelId="{31D79539-A117-45AC-9596-95A283ABFC2A}" type="presParOf" srcId="{B625FF52-3848-488D-9B01-8F643411D78A}" destId="{D331C676-8DC5-4B2B-822C-41DE37C5860F}" srcOrd="1" destOrd="0" presId="urn:microsoft.com/office/officeart/2005/8/layout/hList1"/>
    <dgm:cxn modelId="{B24B7D12-57AF-4E0D-9613-AFA92A70E8C7}" type="presParOf" srcId="{176123F1-29BC-4846-9D64-A3AD53FEB1E8}" destId="{1258820B-AF29-49C4-B29F-9C111F6B0A90}" srcOrd="1" destOrd="0" presId="urn:microsoft.com/office/officeart/2005/8/layout/hList1"/>
    <dgm:cxn modelId="{DC4C93B8-8C2B-4B7B-B4AF-BB3B1A50D0D4}" type="presParOf" srcId="{176123F1-29BC-4846-9D64-A3AD53FEB1E8}" destId="{0163D8EE-B2FB-43DE-B903-751D65DA1878}" srcOrd="2" destOrd="0" presId="urn:microsoft.com/office/officeart/2005/8/layout/hList1"/>
    <dgm:cxn modelId="{17442A20-5861-4FCF-BA40-712D9E9B9A23}" type="presParOf" srcId="{0163D8EE-B2FB-43DE-B903-751D65DA1878}" destId="{7E92D898-5F97-43AF-AF48-D3F926FACA30}" srcOrd="0" destOrd="0" presId="urn:microsoft.com/office/officeart/2005/8/layout/hList1"/>
    <dgm:cxn modelId="{F4ECF59D-3421-43D5-809E-65F0BB99360B}" type="presParOf" srcId="{0163D8EE-B2FB-43DE-B903-751D65DA1878}" destId="{AB59A091-050A-4E9B-8290-E30DC806A070}" srcOrd="1" destOrd="0" presId="urn:microsoft.com/office/officeart/2005/8/layout/hList1"/>
    <dgm:cxn modelId="{D193106C-6ECD-40AA-8590-21B18B17680A}" type="presParOf" srcId="{176123F1-29BC-4846-9D64-A3AD53FEB1E8}" destId="{6274C8AF-BE11-40AE-BF73-684EE155318C}" srcOrd="3" destOrd="0" presId="urn:microsoft.com/office/officeart/2005/8/layout/hList1"/>
    <dgm:cxn modelId="{80FBC8AC-B3A2-4414-A875-E272E47AF365}" type="presParOf" srcId="{176123F1-29BC-4846-9D64-A3AD53FEB1E8}" destId="{AE00222D-FC0C-4F2A-BE0B-78A0CF615369}" srcOrd="4" destOrd="0" presId="urn:microsoft.com/office/officeart/2005/8/layout/hList1"/>
    <dgm:cxn modelId="{443B9D5E-B8C6-4FF5-A016-45CE7E224DA3}" type="presParOf" srcId="{AE00222D-FC0C-4F2A-BE0B-78A0CF615369}" destId="{74E25637-79B3-404E-9A97-499DEA37103F}" srcOrd="0" destOrd="0" presId="urn:microsoft.com/office/officeart/2005/8/layout/hList1"/>
    <dgm:cxn modelId="{69FFD003-6818-4EB3-90B2-50AF395677FB}" type="presParOf" srcId="{AE00222D-FC0C-4F2A-BE0B-78A0CF615369}" destId="{15DE6EF0-05A8-467E-9AC5-9545B2586CE1}" srcOrd="1" destOrd="0" presId="urn:microsoft.com/office/officeart/2005/8/layout/hList1"/>
    <dgm:cxn modelId="{E8569C1E-A39F-4316-81E2-98F5AD6E9440}" type="presParOf" srcId="{176123F1-29BC-4846-9D64-A3AD53FEB1E8}" destId="{47BD740E-82E5-494C-B4A3-C99A04A7DED9}" srcOrd="5" destOrd="0" presId="urn:microsoft.com/office/officeart/2005/8/layout/hList1"/>
    <dgm:cxn modelId="{4BF6C829-D09B-4DD2-9852-9759E9AC04EA}" type="presParOf" srcId="{176123F1-29BC-4846-9D64-A3AD53FEB1E8}" destId="{D284B37B-A95A-487C-9834-85FA9BA1AFEB}" srcOrd="6" destOrd="0" presId="urn:microsoft.com/office/officeart/2005/8/layout/hList1"/>
    <dgm:cxn modelId="{913F2150-CF9D-4F0E-925F-1D3AFEECC9C6}" type="presParOf" srcId="{D284B37B-A95A-487C-9834-85FA9BA1AFEB}" destId="{C0FA1F84-363D-4BE1-B634-60932E99DBC1}" srcOrd="0" destOrd="0" presId="urn:microsoft.com/office/officeart/2005/8/layout/hList1"/>
    <dgm:cxn modelId="{226DC0E5-86D8-4F9A-86D0-3130FD1D956C}" type="presParOf" srcId="{D284B37B-A95A-487C-9834-85FA9BA1AFEB}" destId="{D2C45D26-107E-41B3-A00B-D04045C5DFD4}" srcOrd="1" destOrd="0" presId="urn:microsoft.com/office/officeart/2005/8/layout/hList1"/>
    <dgm:cxn modelId="{33CA786B-F510-4C08-B0AC-990941BE2569}" type="presParOf" srcId="{176123F1-29BC-4846-9D64-A3AD53FEB1E8}" destId="{4A238A73-E3F8-46C9-98F2-43509FFE102F}" srcOrd="7" destOrd="0" presId="urn:microsoft.com/office/officeart/2005/8/layout/hList1"/>
    <dgm:cxn modelId="{6D95F7A3-6629-4BA5-8128-9BB03B7D54C4}" type="presParOf" srcId="{176123F1-29BC-4846-9D64-A3AD53FEB1E8}" destId="{21F7F84A-AEAC-496E-B8E9-0639A20891BA}" srcOrd="8" destOrd="0" presId="urn:microsoft.com/office/officeart/2005/8/layout/hList1"/>
    <dgm:cxn modelId="{14E16931-0677-4BF9-BD91-60EB52CB4A13}" type="presParOf" srcId="{21F7F84A-AEAC-496E-B8E9-0639A20891BA}" destId="{30CA0AEA-7327-484B-91EE-C1EED77C8562}" srcOrd="0" destOrd="0" presId="urn:microsoft.com/office/officeart/2005/8/layout/hList1"/>
    <dgm:cxn modelId="{A13386D3-7EAA-4BF5-AC54-A2438454F7BF}" type="presParOf" srcId="{21F7F84A-AEAC-496E-B8E9-0639A20891BA}" destId="{812F5B50-FB85-440F-BE18-D2DBBB94E349}"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CC4D9B6-BE69-44A8-BFF5-31DE2C1C648A}"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IN"/>
        </a:p>
      </dgm:t>
    </dgm:pt>
    <dgm:pt modelId="{51A3A66D-DD76-4536-B3E0-7DC78A2F7EAB}" type="asst">
      <dgm:prSet phldrT="[Text]" custT="1"/>
      <dgm:spPr>
        <a:solidFill>
          <a:schemeClr val="accent2"/>
        </a:solidFill>
      </dgm:spPr>
      <dgm:t>
        <a:bodyPr/>
        <a:lstStyle/>
        <a:p>
          <a:r>
            <a:rPr lang="en-US" sz="2100" dirty="0">
              <a:solidFill>
                <a:schemeClr val="accent3">
                  <a:lumMod val="75000"/>
                </a:schemeClr>
              </a:solidFill>
            </a:rPr>
            <a:t>Type of Mortgages</a:t>
          </a:r>
          <a:endParaRPr lang="en-IN" sz="2100" dirty="0">
            <a:solidFill>
              <a:schemeClr val="accent3">
                <a:lumMod val="75000"/>
              </a:schemeClr>
            </a:solidFill>
          </a:endParaRPr>
        </a:p>
      </dgm:t>
    </dgm:pt>
    <dgm:pt modelId="{287C75FD-C274-42EC-B803-47F75E21DB73}" type="parTrans" cxnId="{A02F0EE1-0F13-41E4-B98A-4AEE78E33954}">
      <dgm:prSet/>
      <dgm:spPr/>
      <dgm:t>
        <a:bodyPr/>
        <a:lstStyle/>
        <a:p>
          <a:endParaRPr lang="en-IN"/>
        </a:p>
      </dgm:t>
    </dgm:pt>
    <dgm:pt modelId="{06601E8A-2D71-42F8-B9AF-752006C0FE9E}" type="sibTrans" cxnId="{A02F0EE1-0F13-41E4-B98A-4AEE78E33954}">
      <dgm:prSet/>
      <dgm:spPr/>
      <dgm:t>
        <a:bodyPr/>
        <a:lstStyle/>
        <a:p>
          <a:endParaRPr lang="en-IN"/>
        </a:p>
      </dgm:t>
    </dgm:pt>
    <dgm:pt modelId="{EC09ED16-EAC4-453C-9156-B934E65ED74F}">
      <dgm:prSet phldrT="[Text]" custT="1"/>
      <dgm:spPr>
        <a:solidFill>
          <a:schemeClr val="accent2"/>
        </a:solidFill>
      </dgm:spPr>
      <dgm:t>
        <a:bodyPr/>
        <a:lstStyle/>
        <a:p>
          <a:r>
            <a:rPr lang="en-US" sz="2100" dirty="0">
              <a:solidFill>
                <a:schemeClr val="accent3">
                  <a:lumMod val="75000"/>
                </a:schemeClr>
              </a:solidFill>
            </a:rPr>
            <a:t>Registered Mortgage</a:t>
          </a:r>
          <a:endParaRPr lang="en-IN" sz="2100" dirty="0">
            <a:solidFill>
              <a:schemeClr val="accent3">
                <a:lumMod val="75000"/>
              </a:schemeClr>
            </a:solidFill>
          </a:endParaRPr>
        </a:p>
      </dgm:t>
    </dgm:pt>
    <dgm:pt modelId="{C4403335-97E8-4AB3-8DF6-6F2FFB510296}" type="parTrans" cxnId="{379F25CE-BCAF-47C8-A1D5-A3F6108691FF}">
      <dgm:prSet/>
      <dgm:spPr/>
      <dgm:t>
        <a:bodyPr/>
        <a:lstStyle/>
        <a:p>
          <a:endParaRPr lang="en-IN" sz="2100" dirty="0"/>
        </a:p>
      </dgm:t>
    </dgm:pt>
    <dgm:pt modelId="{5BE00BE9-E77E-43F5-B9A0-0E6647C52E99}" type="sibTrans" cxnId="{379F25CE-BCAF-47C8-A1D5-A3F6108691FF}">
      <dgm:prSet/>
      <dgm:spPr/>
      <dgm:t>
        <a:bodyPr/>
        <a:lstStyle/>
        <a:p>
          <a:endParaRPr lang="en-IN"/>
        </a:p>
      </dgm:t>
    </dgm:pt>
    <dgm:pt modelId="{A50E33F1-C95A-4898-9CEB-EEFBDF5052BE}">
      <dgm:prSet phldrT="[Text]" custT="1"/>
      <dgm:spPr>
        <a:solidFill>
          <a:schemeClr val="accent2"/>
        </a:solidFill>
      </dgm:spPr>
      <dgm:t>
        <a:bodyPr/>
        <a:lstStyle/>
        <a:p>
          <a:r>
            <a:rPr lang="en-US" sz="2100" dirty="0">
              <a:solidFill>
                <a:schemeClr val="accent3">
                  <a:lumMod val="75000"/>
                </a:schemeClr>
              </a:solidFill>
            </a:rPr>
            <a:t>Equitable Mortgage</a:t>
          </a:r>
          <a:endParaRPr lang="en-IN" sz="2100" dirty="0">
            <a:solidFill>
              <a:schemeClr val="accent3">
                <a:lumMod val="75000"/>
              </a:schemeClr>
            </a:solidFill>
          </a:endParaRPr>
        </a:p>
      </dgm:t>
    </dgm:pt>
    <dgm:pt modelId="{9C7E82C5-4D3B-4192-87A1-D160DD099D15}" type="parTrans" cxnId="{8B36EA3B-F60B-406F-BFFA-FBC69E011D7C}">
      <dgm:prSet/>
      <dgm:spPr/>
      <dgm:t>
        <a:bodyPr/>
        <a:lstStyle/>
        <a:p>
          <a:endParaRPr lang="en-IN" sz="2100" dirty="0"/>
        </a:p>
      </dgm:t>
    </dgm:pt>
    <dgm:pt modelId="{51740ED0-B5D9-46AD-9798-2378DFAB0E84}" type="sibTrans" cxnId="{8B36EA3B-F60B-406F-BFFA-FBC69E011D7C}">
      <dgm:prSet/>
      <dgm:spPr/>
      <dgm:t>
        <a:bodyPr/>
        <a:lstStyle/>
        <a:p>
          <a:endParaRPr lang="en-IN"/>
        </a:p>
      </dgm:t>
    </dgm:pt>
    <dgm:pt modelId="{A926FB89-DE42-4149-83B5-15DCECBFCEE4}" type="pres">
      <dgm:prSet presAssocID="{1CC4D9B6-BE69-44A8-BFF5-31DE2C1C648A}" presName="hierChild1" presStyleCnt="0">
        <dgm:presLayoutVars>
          <dgm:orgChart val="1"/>
          <dgm:chPref val="1"/>
          <dgm:dir/>
          <dgm:animOne val="branch"/>
          <dgm:animLvl val="lvl"/>
          <dgm:resizeHandles/>
        </dgm:presLayoutVars>
      </dgm:prSet>
      <dgm:spPr/>
    </dgm:pt>
    <dgm:pt modelId="{8E266763-EB23-439C-A1CB-F9749E00653F}" type="pres">
      <dgm:prSet presAssocID="{51A3A66D-DD76-4536-B3E0-7DC78A2F7EAB}" presName="hierRoot1" presStyleCnt="0">
        <dgm:presLayoutVars>
          <dgm:hierBranch val="init"/>
        </dgm:presLayoutVars>
      </dgm:prSet>
      <dgm:spPr/>
    </dgm:pt>
    <dgm:pt modelId="{F4C6B642-25F5-4472-90B6-65522B08F43E}" type="pres">
      <dgm:prSet presAssocID="{51A3A66D-DD76-4536-B3E0-7DC78A2F7EAB}" presName="rootComposite1" presStyleCnt="0"/>
      <dgm:spPr/>
    </dgm:pt>
    <dgm:pt modelId="{18BEA724-4DDD-44DE-B34F-863FE3C8FDFF}" type="pres">
      <dgm:prSet presAssocID="{51A3A66D-DD76-4536-B3E0-7DC78A2F7EAB}" presName="rootText1" presStyleLbl="node0" presStyleIdx="0" presStyleCnt="1">
        <dgm:presLayoutVars>
          <dgm:chPref val="3"/>
        </dgm:presLayoutVars>
      </dgm:prSet>
      <dgm:spPr/>
    </dgm:pt>
    <dgm:pt modelId="{C6266DA1-7F18-49C5-AA65-D8F6E46A26CF}" type="pres">
      <dgm:prSet presAssocID="{51A3A66D-DD76-4536-B3E0-7DC78A2F7EAB}" presName="rootConnector1" presStyleLbl="asst0" presStyleIdx="0" presStyleCnt="0"/>
      <dgm:spPr/>
    </dgm:pt>
    <dgm:pt modelId="{96A5FD34-455E-4D9E-BA2F-4322EE55AA4F}" type="pres">
      <dgm:prSet presAssocID="{51A3A66D-DD76-4536-B3E0-7DC78A2F7EAB}" presName="hierChild2" presStyleCnt="0"/>
      <dgm:spPr/>
    </dgm:pt>
    <dgm:pt modelId="{54771723-BDA0-43EA-ADF9-1E6D074F173A}" type="pres">
      <dgm:prSet presAssocID="{C4403335-97E8-4AB3-8DF6-6F2FFB510296}" presName="Name37" presStyleLbl="parChTrans1D2" presStyleIdx="0" presStyleCnt="2"/>
      <dgm:spPr/>
    </dgm:pt>
    <dgm:pt modelId="{43FABF17-AC2B-48C6-ACE5-CF8352DC7067}" type="pres">
      <dgm:prSet presAssocID="{EC09ED16-EAC4-453C-9156-B934E65ED74F}" presName="hierRoot2" presStyleCnt="0">
        <dgm:presLayoutVars>
          <dgm:hierBranch val="init"/>
        </dgm:presLayoutVars>
      </dgm:prSet>
      <dgm:spPr/>
    </dgm:pt>
    <dgm:pt modelId="{22861291-916F-418B-95DF-6B366F50A205}" type="pres">
      <dgm:prSet presAssocID="{EC09ED16-EAC4-453C-9156-B934E65ED74F}" presName="rootComposite" presStyleCnt="0"/>
      <dgm:spPr/>
    </dgm:pt>
    <dgm:pt modelId="{CE4BF4BD-0D57-4FB4-B445-277A0651E60B}" type="pres">
      <dgm:prSet presAssocID="{EC09ED16-EAC4-453C-9156-B934E65ED74F}" presName="rootText" presStyleLbl="node2" presStyleIdx="0" presStyleCnt="2" custLinFactX="-43684" custLinFactNeighborX="-100000" custLinFactNeighborY="3208">
        <dgm:presLayoutVars>
          <dgm:chPref val="3"/>
        </dgm:presLayoutVars>
      </dgm:prSet>
      <dgm:spPr/>
    </dgm:pt>
    <dgm:pt modelId="{09B733ED-BFCB-427B-93B5-3458BDC3004D}" type="pres">
      <dgm:prSet presAssocID="{EC09ED16-EAC4-453C-9156-B934E65ED74F}" presName="rootConnector" presStyleLbl="node2" presStyleIdx="0" presStyleCnt="2"/>
      <dgm:spPr/>
    </dgm:pt>
    <dgm:pt modelId="{E8191458-429A-439B-8003-03F1CDA5E271}" type="pres">
      <dgm:prSet presAssocID="{EC09ED16-EAC4-453C-9156-B934E65ED74F}" presName="hierChild4" presStyleCnt="0"/>
      <dgm:spPr/>
    </dgm:pt>
    <dgm:pt modelId="{BE203BD1-BEA7-4340-83EF-F14995E4234E}" type="pres">
      <dgm:prSet presAssocID="{EC09ED16-EAC4-453C-9156-B934E65ED74F}" presName="hierChild5" presStyleCnt="0"/>
      <dgm:spPr/>
    </dgm:pt>
    <dgm:pt modelId="{4C96510F-652B-4954-9A0C-F9D9720A9A5A}" type="pres">
      <dgm:prSet presAssocID="{9C7E82C5-4D3B-4192-87A1-D160DD099D15}" presName="Name37" presStyleLbl="parChTrans1D2" presStyleIdx="1" presStyleCnt="2"/>
      <dgm:spPr/>
    </dgm:pt>
    <dgm:pt modelId="{AB296CF2-198C-4BD8-A78B-40E62080CD47}" type="pres">
      <dgm:prSet presAssocID="{A50E33F1-C95A-4898-9CEB-EEFBDF5052BE}" presName="hierRoot2" presStyleCnt="0">
        <dgm:presLayoutVars>
          <dgm:hierBranch val="init"/>
        </dgm:presLayoutVars>
      </dgm:prSet>
      <dgm:spPr/>
    </dgm:pt>
    <dgm:pt modelId="{DD99B76B-DB82-4146-8319-F286777E5BDA}" type="pres">
      <dgm:prSet presAssocID="{A50E33F1-C95A-4898-9CEB-EEFBDF5052BE}" presName="rootComposite" presStyleCnt="0"/>
      <dgm:spPr/>
    </dgm:pt>
    <dgm:pt modelId="{D011733A-EF66-4E39-8A4B-10D4EDFF623C}" type="pres">
      <dgm:prSet presAssocID="{A50E33F1-C95A-4898-9CEB-EEFBDF5052BE}" presName="rootText" presStyleLbl="node2" presStyleIdx="1" presStyleCnt="2" custLinFactX="71060" custLinFactNeighborX="100000" custLinFactNeighborY="3208">
        <dgm:presLayoutVars>
          <dgm:chPref val="3"/>
        </dgm:presLayoutVars>
      </dgm:prSet>
      <dgm:spPr/>
    </dgm:pt>
    <dgm:pt modelId="{FD214CDC-BBB6-4CFB-BE92-343D3C13D862}" type="pres">
      <dgm:prSet presAssocID="{A50E33F1-C95A-4898-9CEB-EEFBDF5052BE}" presName="rootConnector" presStyleLbl="node2" presStyleIdx="1" presStyleCnt="2"/>
      <dgm:spPr/>
    </dgm:pt>
    <dgm:pt modelId="{C852042A-77C2-47E3-A2C3-385E6FDB0EE9}" type="pres">
      <dgm:prSet presAssocID="{A50E33F1-C95A-4898-9CEB-EEFBDF5052BE}" presName="hierChild4" presStyleCnt="0"/>
      <dgm:spPr/>
    </dgm:pt>
    <dgm:pt modelId="{A924E0FF-F738-40A5-9C11-4D16D211D206}" type="pres">
      <dgm:prSet presAssocID="{A50E33F1-C95A-4898-9CEB-EEFBDF5052BE}" presName="hierChild5" presStyleCnt="0"/>
      <dgm:spPr/>
    </dgm:pt>
    <dgm:pt modelId="{F62C77E6-BC52-44F6-AFE8-E436D514C0B3}" type="pres">
      <dgm:prSet presAssocID="{51A3A66D-DD76-4536-B3E0-7DC78A2F7EAB}" presName="hierChild3" presStyleCnt="0"/>
      <dgm:spPr/>
    </dgm:pt>
  </dgm:ptLst>
  <dgm:cxnLst>
    <dgm:cxn modelId="{9A14506E-2BEF-40A5-BA46-C8632E02859B}" type="presOf" srcId="{51A3A66D-DD76-4536-B3E0-7DC78A2F7EAB}" destId="{C6266DA1-7F18-49C5-AA65-D8F6E46A26CF}" srcOrd="1" destOrd="0" presId="urn:microsoft.com/office/officeart/2005/8/layout/orgChart1"/>
    <dgm:cxn modelId="{621AB9EE-FBAD-4BE8-9D01-03B1A9F74541}" type="presOf" srcId="{A50E33F1-C95A-4898-9CEB-EEFBDF5052BE}" destId="{FD214CDC-BBB6-4CFB-BE92-343D3C13D862}" srcOrd="1" destOrd="0" presId="urn:microsoft.com/office/officeart/2005/8/layout/orgChart1"/>
    <dgm:cxn modelId="{9C81B775-E829-4E4B-90BC-EF0A3DE6A666}" type="presOf" srcId="{51A3A66D-DD76-4536-B3E0-7DC78A2F7EAB}" destId="{18BEA724-4DDD-44DE-B34F-863FE3C8FDFF}" srcOrd="0" destOrd="0" presId="urn:microsoft.com/office/officeart/2005/8/layout/orgChart1"/>
    <dgm:cxn modelId="{A02F0EE1-0F13-41E4-B98A-4AEE78E33954}" srcId="{1CC4D9B6-BE69-44A8-BFF5-31DE2C1C648A}" destId="{51A3A66D-DD76-4536-B3E0-7DC78A2F7EAB}" srcOrd="0" destOrd="0" parTransId="{287C75FD-C274-42EC-B803-47F75E21DB73}" sibTransId="{06601E8A-2D71-42F8-B9AF-752006C0FE9E}"/>
    <dgm:cxn modelId="{538911F8-34BA-40CC-9FEA-312818AEC0AF}" type="presOf" srcId="{EC09ED16-EAC4-453C-9156-B934E65ED74F}" destId="{CE4BF4BD-0D57-4FB4-B445-277A0651E60B}" srcOrd="0" destOrd="0" presId="urn:microsoft.com/office/officeart/2005/8/layout/orgChart1"/>
    <dgm:cxn modelId="{03F57011-9E77-470B-8DFD-5E8523EEE868}" type="presOf" srcId="{9C7E82C5-4D3B-4192-87A1-D160DD099D15}" destId="{4C96510F-652B-4954-9A0C-F9D9720A9A5A}" srcOrd="0" destOrd="0" presId="urn:microsoft.com/office/officeart/2005/8/layout/orgChart1"/>
    <dgm:cxn modelId="{379F25CE-BCAF-47C8-A1D5-A3F6108691FF}" srcId="{51A3A66D-DD76-4536-B3E0-7DC78A2F7EAB}" destId="{EC09ED16-EAC4-453C-9156-B934E65ED74F}" srcOrd="0" destOrd="0" parTransId="{C4403335-97E8-4AB3-8DF6-6F2FFB510296}" sibTransId="{5BE00BE9-E77E-43F5-B9A0-0E6647C52E99}"/>
    <dgm:cxn modelId="{8B36EA3B-F60B-406F-BFFA-FBC69E011D7C}" srcId="{51A3A66D-DD76-4536-B3E0-7DC78A2F7EAB}" destId="{A50E33F1-C95A-4898-9CEB-EEFBDF5052BE}" srcOrd="1" destOrd="0" parTransId="{9C7E82C5-4D3B-4192-87A1-D160DD099D15}" sibTransId="{51740ED0-B5D9-46AD-9798-2378DFAB0E84}"/>
    <dgm:cxn modelId="{76BAB6A5-3425-4400-B737-B5E710018446}" type="presOf" srcId="{EC09ED16-EAC4-453C-9156-B934E65ED74F}" destId="{09B733ED-BFCB-427B-93B5-3458BDC3004D}" srcOrd="1" destOrd="0" presId="urn:microsoft.com/office/officeart/2005/8/layout/orgChart1"/>
    <dgm:cxn modelId="{57A4D3C9-203D-487B-805D-CF14CDEB59B9}" type="presOf" srcId="{C4403335-97E8-4AB3-8DF6-6F2FFB510296}" destId="{54771723-BDA0-43EA-ADF9-1E6D074F173A}" srcOrd="0" destOrd="0" presId="urn:microsoft.com/office/officeart/2005/8/layout/orgChart1"/>
    <dgm:cxn modelId="{59940DE6-AC0F-45EB-ABAC-BEFE4BB17D65}" type="presOf" srcId="{A50E33F1-C95A-4898-9CEB-EEFBDF5052BE}" destId="{D011733A-EF66-4E39-8A4B-10D4EDFF623C}" srcOrd="0" destOrd="0" presId="urn:microsoft.com/office/officeart/2005/8/layout/orgChart1"/>
    <dgm:cxn modelId="{EDE5B4B2-8D0D-4B42-95D5-B23511DB2DC1}" type="presOf" srcId="{1CC4D9B6-BE69-44A8-BFF5-31DE2C1C648A}" destId="{A926FB89-DE42-4149-83B5-15DCECBFCEE4}" srcOrd="0" destOrd="0" presId="urn:microsoft.com/office/officeart/2005/8/layout/orgChart1"/>
    <dgm:cxn modelId="{54E2AD24-9376-4BAA-9C7B-0D3999A544FF}" type="presParOf" srcId="{A926FB89-DE42-4149-83B5-15DCECBFCEE4}" destId="{8E266763-EB23-439C-A1CB-F9749E00653F}" srcOrd="0" destOrd="0" presId="urn:microsoft.com/office/officeart/2005/8/layout/orgChart1"/>
    <dgm:cxn modelId="{CB157897-3EC1-4421-BD9F-D57F1A6D2537}" type="presParOf" srcId="{8E266763-EB23-439C-A1CB-F9749E00653F}" destId="{F4C6B642-25F5-4472-90B6-65522B08F43E}" srcOrd="0" destOrd="0" presId="urn:microsoft.com/office/officeart/2005/8/layout/orgChart1"/>
    <dgm:cxn modelId="{E7973F7C-A669-465F-B6FC-5273C35B7328}" type="presParOf" srcId="{F4C6B642-25F5-4472-90B6-65522B08F43E}" destId="{18BEA724-4DDD-44DE-B34F-863FE3C8FDFF}" srcOrd="0" destOrd="0" presId="urn:microsoft.com/office/officeart/2005/8/layout/orgChart1"/>
    <dgm:cxn modelId="{F3397A92-803E-4CC4-9024-0D5DA924FDA3}" type="presParOf" srcId="{F4C6B642-25F5-4472-90B6-65522B08F43E}" destId="{C6266DA1-7F18-49C5-AA65-D8F6E46A26CF}" srcOrd="1" destOrd="0" presId="urn:microsoft.com/office/officeart/2005/8/layout/orgChart1"/>
    <dgm:cxn modelId="{D8A6364C-3EE8-4247-9082-D7EA9238DEBE}" type="presParOf" srcId="{8E266763-EB23-439C-A1CB-F9749E00653F}" destId="{96A5FD34-455E-4D9E-BA2F-4322EE55AA4F}" srcOrd="1" destOrd="0" presId="urn:microsoft.com/office/officeart/2005/8/layout/orgChart1"/>
    <dgm:cxn modelId="{6184B8F9-ADEF-4F67-8D0C-722EDCAEC69C}" type="presParOf" srcId="{96A5FD34-455E-4D9E-BA2F-4322EE55AA4F}" destId="{54771723-BDA0-43EA-ADF9-1E6D074F173A}" srcOrd="0" destOrd="0" presId="urn:microsoft.com/office/officeart/2005/8/layout/orgChart1"/>
    <dgm:cxn modelId="{9E52D4F1-B915-4838-A62E-AB5AE9EEFEF7}" type="presParOf" srcId="{96A5FD34-455E-4D9E-BA2F-4322EE55AA4F}" destId="{43FABF17-AC2B-48C6-ACE5-CF8352DC7067}" srcOrd="1" destOrd="0" presId="urn:microsoft.com/office/officeart/2005/8/layout/orgChart1"/>
    <dgm:cxn modelId="{14189E35-7462-4E06-A72F-5380CBE1E00D}" type="presParOf" srcId="{43FABF17-AC2B-48C6-ACE5-CF8352DC7067}" destId="{22861291-916F-418B-95DF-6B366F50A205}" srcOrd="0" destOrd="0" presId="urn:microsoft.com/office/officeart/2005/8/layout/orgChart1"/>
    <dgm:cxn modelId="{06B06E52-7820-4528-B8BC-0CD52481B279}" type="presParOf" srcId="{22861291-916F-418B-95DF-6B366F50A205}" destId="{CE4BF4BD-0D57-4FB4-B445-277A0651E60B}" srcOrd="0" destOrd="0" presId="urn:microsoft.com/office/officeart/2005/8/layout/orgChart1"/>
    <dgm:cxn modelId="{A9BF9B46-7328-49EA-8DD5-86FB7E72A94D}" type="presParOf" srcId="{22861291-916F-418B-95DF-6B366F50A205}" destId="{09B733ED-BFCB-427B-93B5-3458BDC3004D}" srcOrd="1" destOrd="0" presId="urn:microsoft.com/office/officeart/2005/8/layout/orgChart1"/>
    <dgm:cxn modelId="{3C79E8DE-6A4B-4CCC-BBB6-9E07024E3859}" type="presParOf" srcId="{43FABF17-AC2B-48C6-ACE5-CF8352DC7067}" destId="{E8191458-429A-439B-8003-03F1CDA5E271}" srcOrd="1" destOrd="0" presId="urn:microsoft.com/office/officeart/2005/8/layout/orgChart1"/>
    <dgm:cxn modelId="{FFD397BF-8ACA-4CA3-B768-E1C39C5BA75E}" type="presParOf" srcId="{43FABF17-AC2B-48C6-ACE5-CF8352DC7067}" destId="{BE203BD1-BEA7-4340-83EF-F14995E4234E}" srcOrd="2" destOrd="0" presId="urn:microsoft.com/office/officeart/2005/8/layout/orgChart1"/>
    <dgm:cxn modelId="{ECE7AA5B-795A-4D78-BC1E-DFA9E28B3F9D}" type="presParOf" srcId="{96A5FD34-455E-4D9E-BA2F-4322EE55AA4F}" destId="{4C96510F-652B-4954-9A0C-F9D9720A9A5A}" srcOrd="2" destOrd="0" presId="urn:microsoft.com/office/officeart/2005/8/layout/orgChart1"/>
    <dgm:cxn modelId="{AF3D4FAE-056B-44E1-BFBD-C94511373019}" type="presParOf" srcId="{96A5FD34-455E-4D9E-BA2F-4322EE55AA4F}" destId="{AB296CF2-198C-4BD8-A78B-40E62080CD47}" srcOrd="3" destOrd="0" presId="urn:microsoft.com/office/officeart/2005/8/layout/orgChart1"/>
    <dgm:cxn modelId="{6FCCF312-CE1C-4F45-A780-8AA50799D9D1}" type="presParOf" srcId="{AB296CF2-198C-4BD8-A78B-40E62080CD47}" destId="{DD99B76B-DB82-4146-8319-F286777E5BDA}" srcOrd="0" destOrd="0" presId="urn:microsoft.com/office/officeart/2005/8/layout/orgChart1"/>
    <dgm:cxn modelId="{A843FF85-03E4-46AE-994E-A286285E0407}" type="presParOf" srcId="{DD99B76B-DB82-4146-8319-F286777E5BDA}" destId="{D011733A-EF66-4E39-8A4B-10D4EDFF623C}" srcOrd="0" destOrd="0" presId="urn:microsoft.com/office/officeart/2005/8/layout/orgChart1"/>
    <dgm:cxn modelId="{1DF31D4A-2B5C-43F7-9F61-3D86B10A6B26}" type="presParOf" srcId="{DD99B76B-DB82-4146-8319-F286777E5BDA}" destId="{FD214CDC-BBB6-4CFB-BE92-343D3C13D862}" srcOrd="1" destOrd="0" presId="urn:microsoft.com/office/officeart/2005/8/layout/orgChart1"/>
    <dgm:cxn modelId="{F956F56F-AD72-4CB6-941F-3ECD48CECBF4}" type="presParOf" srcId="{AB296CF2-198C-4BD8-A78B-40E62080CD47}" destId="{C852042A-77C2-47E3-A2C3-385E6FDB0EE9}" srcOrd="1" destOrd="0" presId="urn:microsoft.com/office/officeart/2005/8/layout/orgChart1"/>
    <dgm:cxn modelId="{D20EA736-570D-4E53-A864-A26787398987}" type="presParOf" srcId="{AB296CF2-198C-4BD8-A78B-40E62080CD47}" destId="{A924E0FF-F738-40A5-9C11-4D16D211D206}" srcOrd="2" destOrd="0" presId="urn:microsoft.com/office/officeart/2005/8/layout/orgChart1"/>
    <dgm:cxn modelId="{594C964A-F67F-47DB-A65A-EED3F826D1A7}" type="presParOf" srcId="{8E266763-EB23-439C-A1CB-F9749E00653F}" destId="{F62C77E6-BC52-44F6-AFE8-E436D514C0B3}"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48B274A-F762-479F-8359-2323BF1E3F4B}" type="doc">
      <dgm:prSet loTypeId="urn:microsoft.com/office/officeart/2005/8/layout/chevron1" loCatId="process" qsTypeId="urn:microsoft.com/office/officeart/2005/8/quickstyle/simple1" qsCatId="simple" csTypeId="urn:microsoft.com/office/officeart/2005/8/colors/accent1_2" csCatId="accent1" phldr="1"/>
      <dgm:spPr/>
    </dgm:pt>
    <dgm:pt modelId="{091FDA41-422C-4E24-943D-A4281508E6AC}">
      <dgm:prSet phldrT="[Text]" custT="1"/>
      <dgm:spPr>
        <a:solidFill>
          <a:schemeClr val="accent2"/>
        </a:solidFill>
      </dgm:spPr>
      <dgm:t>
        <a:bodyPr/>
        <a:lstStyle/>
        <a:p>
          <a:r>
            <a:rPr lang="en-US" sz="1800" dirty="0">
              <a:solidFill>
                <a:schemeClr val="accent3">
                  <a:lumMod val="75000"/>
                </a:schemeClr>
              </a:solidFill>
            </a:rPr>
            <a:t>Pre Sanction</a:t>
          </a:r>
          <a:endParaRPr lang="en-IN" sz="1800" dirty="0">
            <a:solidFill>
              <a:schemeClr val="accent3">
                <a:lumMod val="75000"/>
              </a:schemeClr>
            </a:solidFill>
          </a:endParaRPr>
        </a:p>
      </dgm:t>
    </dgm:pt>
    <dgm:pt modelId="{42DF973F-A8CE-4B54-AFBF-A259B669BC5E}" type="parTrans" cxnId="{7D95A452-2DB9-4798-AA5F-379ADAB6E774}">
      <dgm:prSet/>
      <dgm:spPr/>
      <dgm:t>
        <a:bodyPr/>
        <a:lstStyle/>
        <a:p>
          <a:endParaRPr lang="en-IN"/>
        </a:p>
      </dgm:t>
    </dgm:pt>
    <dgm:pt modelId="{0A1822EE-FD28-4F29-9F32-3259988DC868}" type="sibTrans" cxnId="{7D95A452-2DB9-4798-AA5F-379ADAB6E774}">
      <dgm:prSet/>
      <dgm:spPr/>
      <dgm:t>
        <a:bodyPr/>
        <a:lstStyle/>
        <a:p>
          <a:endParaRPr lang="en-IN"/>
        </a:p>
      </dgm:t>
    </dgm:pt>
    <dgm:pt modelId="{7AA2148E-4C35-465D-8844-3B1C1947803C}">
      <dgm:prSet phldrT="[Text]" custT="1"/>
      <dgm:spPr>
        <a:solidFill>
          <a:schemeClr val="accent2"/>
        </a:solidFill>
      </dgm:spPr>
      <dgm:t>
        <a:bodyPr/>
        <a:lstStyle/>
        <a:p>
          <a:r>
            <a:rPr lang="en-US" sz="1800" dirty="0">
              <a:solidFill>
                <a:schemeClr val="accent3">
                  <a:lumMod val="75000"/>
                </a:schemeClr>
              </a:solidFill>
            </a:rPr>
            <a:t>Documentation</a:t>
          </a:r>
          <a:endParaRPr lang="en-IN" sz="1800" dirty="0">
            <a:solidFill>
              <a:schemeClr val="accent3">
                <a:lumMod val="75000"/>
              </a:schemeClr>
            </a:solidFill>
          </a:endParaRPr>
        </a:p>
      </dgm:t>
    </dgm:pt>
    <dgm:pt modelId="{9CC3A7AD-CC5F-4138-AD8A-042E8CB7C84A}" type="parTrans" cxnId="{FA922909-6F9C-4591-8D7C-9DA751A56B30}">
      <dgm:prSet/>
      <dgm:spPr/>
      <dgm:t>
        <a:bodyPr/>
        <a:lstStyle/>
        <a:p>
          <a:endParaRPr lang="en-IN"/>
        </a:p>
      </dgm:t>
    </dgm:pt>
    <dgm:pt modelId="{1DCAB303-53F2-4DCE-B401-A4D3642C161B}" type="sibTrans" cxnId="{FA922909-6F9C-4591-8D7C-9DA751A56B30}">
      <dgm:prSet/>
      <dgm:spPr/>
      <dgm:t>
        <a:bodyPr/>
        <a:lstStyle/>
        <a:p>
          <a:endParaRPr lang="en-IN"/>
        </a:p>
      </dgm:t>
    </dgm:pt>
    <dgm:pt modelId="{B3BF4107-68EE-4BC6-A1EB-82DDFBBA191A}">
      <dgm:prSet phldrT="[Text]" custT="1"/>
      <dgm:spPr>
        <a:solidFill>
          <a:schemeClr val="accent2"/>
        </a:solidFill>
      </dgm:spPr>
      <dgm:t>
        <a:bodyPr/>
        <a:lstStyle/>
        <a:p>
          <a:r>
            <a:rPr lang="en-US" sz="1800" dirty="0">
              <a:solidFill>
                <a:schemeClr val="accent3">
                  <a:lumMod val="75000"/>
                </a:schemeClr>
              </a:solidFill>
            </a:rPr>
            <a:t>Post Sanction</a:t>
          </a:r>
          <a:endParaRPr lang="en-IN" sz="1800" dirty="0">
            <a:solidFill>
              <a:schemeClr val="accent3">
                <a:lumMod val="75000"/>
              </a:schemeClr>
            </a:solidFill>
          </a:endParaRPr>
        </a:p>
      </dgm:t>
    </dgm:pt>
    <dgm:pt modelId="{B79A13DE-D6D4-43D1-91B4-0B622C4F1472}" type="parTrans" cxnId="{BB382584-81CB-4916-87E3-10039EFF1D19}">
      <dgm:prSet/>
      <dgm:spPr/>
      <dgm:t>
        <a:bodyPr/>
        <a:lstStyle/>
        <a:p>
          <a:endParaRPr lang="en-IN"/>
        </a:p>
      </dgm:t>
    </dgm:pt>
    <dgm:pt modelId="{19A74E32-59A2-4F3A-8FCC-58B73A33DA5B}" type="sibTrans" cxnId="{BB382584-81CB-4916-87E3-10039EFF1D19}">
      <dgm:prSet/>
      <dgm:spPr/>
      <dgm:t>
        <a:bodyPr/>
        <a:lstStyle/>
        <a:p>
          <a:endParaRPr lang="en-IN"/>
        </a:p>
      </dgm:t>
    </dgm:pt>
    <dgm:pt modelId="{6CC15308-1120-4FA3-A2DE-4D2D990F2D7D}" type="pres">
      <dgm:prSet presAssocID="{148B274A-F762-479F-8359-2323BF1E3F4B}" presName="Name0" presStyleCnt="0">
        <dgm:presLayoutVars>
          <dgm:dir/>
          <dgm:animLvl val="lvl"/>
          <dgm:resizeHandles val="exact"/>
        </dgm:presLayoutVars>
      </dgm:prSet>
      <dgm:spPr/>
    </dgm:pt>
    <dgm:pt modelId="{7D35905D-B8FC-48FB-8827-CAB280639730}" type="pres">
      <dgm:prSet presAssocID="{091FDA41-422C-4E24-943D-A4281508E6AC}" presName="parTxOnly" presStyleLbl="node1" presStyleIdx="0" presStyleCnt="3">
        <dgm:presLayoutVars>
          <dgm:chMax val="0"/>
          <dgm:chPref val="0"/>
          <dgm:bulletEnabled val="1"/>
        </dgm:presLayoutVars>
      </dgm:prSet>
      <dgm:spPr/>
    </dgm:pt>
    <dgm:pt modelId="{047D385E-0190-4074-9A7D-D42E34CFEF8D}" type="pres">
      <dgm:prSet presAssocID="{0A1822EE-FD28-4F29-9F32-3259988DC868}" presName="parTxOnlySpace" presStyleCnt="0"/>
      <dgm:spPr/>
    </dgm:pt>
    <dgm:pt modelId="{7EA8991F-443C-4E9E-955F-1B2711C1D088}" type="pres">
      <dgm:prSet presAssocID="{7AA2148E-4C35-465D-8844-3B1C1947803C}" presName="parTxOnly" presStyleLbl="node1" presStyleIdx="1" presStyleCnt="3">
        <dgm:presLayoutVars>
          <dgm:chMax val="0"/>
          <dgm:chPref val="0"/>
          <dgm:bulletEnabled val="1"/>
        </dgm:presLayoutVars>
      </dgm:prSet>
      <dgm:spPr/>
    </dgm:pt>
    <dgm:pt modelId="{228E5A12-5EEF-48E6-8F09-8CE8E2E50522}" type="pres">
      <dgm:prSet presAssocID="{1DCAB303-53F2-4DCE-B401-A4D3642C161B}" presName="parTxOnlySpace" presStyleCnt="0"/>
      <dgm:spPr/>
    </dgm:pt>
    <dgm:pt modelId="{737E910E-4D4E-4B25-98C6-1FF35CD36AFA}" type="pres">
      <dgm:prSet presAssocID="{B3BF4107-68EE-4BC6-A1EB-82DDFBBA191A}" presName="parTxOnly" presStyleLbl="node1" presStyleIdx="2" presStyleCnt="3">
        <dgm:presLayoutVars>
          <dgm:chMax val="0"/>
          <dgm:chPref val="0"/>
          <dgm:bulletEnabled val="1"/>
        </dgm:presLayoutVars>
      </dgm:prSet>
      <dgm:spPr/>
    </dgm:pt>
  </dgm:ptLst>
  <dgm:cxnLst>
    <dgm:cxn modelId="{78A0CA06-038A-4297-95EE-25915602384E}" type="presOf" srcId="{B3BF4107-68EE-4BC6-A1EB-82DDFBBA191A}" destId="{737E910E-4D4E-4B25-98C6-1FF35CD36AFA}" srcOrd="0" destOrd="0" presId="urn:microsoft.com/office/officeart/2005/8/layout/chevron1"/>
    <dgm:cxn modelId="{FA922909-6F9C-4591-8D7C-9DA751A56B30}" srcId="{148B274A-F762-479F-8359-2323BF1E3F4B}" destId="{7AA2148E-4C35-465D-8844-3B1C1947803C}" srcOrd="1" destOrd="0" parTransId="{9CC3A7AD-CC5F-4138-AD8A-042E8CB7C84A}" sibTransId="{1DCAB303-53F2-4DCE-B401-A4D3642C161B}"/>
    <dgm:cxn modelId="{32CD83E5-88D1-4E3B-B393-DB559FC1AF70}" type="presOf" srcId="{091FDA41-422C-4E24-943D-A4281508E6AC}" destId="{7D35905D-B8FC-48FB-8827-CAB280639730}" srcOrd="0" destOrd="0" presId="urn:microsoft.com/office/officeart/2005/8/layout/chevron1"/>
    <dgm:cxn modelId="{BB382584-81CB-4916-87E3-10039EFF1D19}" srcId="{148B274A-F762-479F-8359-2323BF1E3F4B}" destId="{B3BF4107-68EE-4BC6-A1EB-82DDFBBA191A}" srcOrd="2" destOrd="0" parTransId="{B79A13DE-D6D4-43D1-91B4-0B622C4F1472}" sibTransId="{19A74E32-59A2-4F3A-8FCC-58B73A33DA5B}"/>
    <dgm:cxn modelId="{7D95A452-2DB9-4798-AA5F-379ADAB6E774}" srcId="{148B274A-F762-479F-8359-2323BF1E3F4B}" destId="{091FDA41-422C-4E24-943D-A4281508E6AC}" srcOrd="0" destOrd="0" parTransId="{42DF973F-A8CE-4B54-AFBF-A259B669BC5E}" sibTransId="{0A1822EE-FD28-4F29-9F32-3259988DC868}"/>
    <dgm:cxn modelId="{9AE56306-9FF6-4FD0-950A-548F82E730E0}" type="presOf" srcId="{7AA2148E-4C35-465D-8844-3B1C1947803C}" destId="{7EA8991F-443C-4E9E-955F-1B2711C1D088}" srcOrd="0" destOrd="0" presId="urn:microsoft.com/office/officeart/2005/8/layout/chevron1"/>
    <dgm:cxn modelId="{EB2FD6F2-181E-4264-B276-D3009739DC6C}" type="presOf" srcId="{148B274A-F762-479F-8359-2323BF1E3F4B}" destId="{6CC15308-1120-4FA3-A2DE-4D2D990F2D7D}" srcOrd="0" destOrd="0" presId="urn:microsoft.com/office/officeart/2005/8/layout/chevron1"/>
    <dgm:cxn modelId="{5E311685-11C9-49B4-A84E-1568AA65E5C0}" type="presParOf" srcId="{6CC15308-1120-4FA3-A2DE-4D2D990F2D7D}" destId="{7D35905D-B8FC-48FB-8827-CAB280639730}" srcOrd="0" destOrd="0" presId="urn:microsoft.com/office/officeart/2005/8/layout/chevron1"/>
    <dgm:cxn modelId="{03CEB353-A2E0-4513-B067-66ABB55AADD5}" type="presParOf" srcId="{6CC15308-1120-4FA3-A2DE-4D2D990F2D7D}" destId="{047D385E-0190-4074-9A7D-D42E34CFEF8D}" srcOrd="1" destOrd="0" presId="urn:microsoft.com/office/officeart/2005/8/layout/chevron1"/>
    <dgm:cxn modelId="{669F450F-4D3D-448B-8BD6-D9DA43E50F09}" type="presParOf" srcId="{6CC15308-1120-4FA3-A2DE-4D2D990F2D7D}" destId="{7EA8991F-443C-4E9E-955F-1B2711C1D088}" srcOrd="2" destOrd="0" presId="urn:microsoft.com/office/officeart/2005/8/layout/chevron1"/>
    <dgm:cxn modelId="{033C5DC7-5BBC-437A-95F5-220A63450F1B}" type="presParOf" srcId="{6CC15308-1120-4FA3-A2DE-4D2D990F2D7D}" destId="{228E5A12-5EEF-48E6-8F09-8CE8E2E50522}" srcOrd="3" destOrd="0" presId="urn:microsoft.com/office/officeart/2005/8/layout/chevron1"/>
    <dgm:cxn modelId="{CE966740-1514-4973-B9C0-E991F5A0C46F}" type="presParOf" srcId="{6CC15308-1120-4FA3-A2DE-4D2D990F2D7D}" destId="{737E910E-4D4E-4B25-98C6-1FF35CD36AFA}"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21F0628-81F2-4F1A-B2AE-1D1EADFE823F}"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IN"/>
        </a:p>
      </dgm:t>
    </dgm:pt>
    <dgm:pt modelId="{E2CD648A-989B-48FA-85C9-36282A395FBC}">
      <dgm:prSet phldrT="[Text]" custT="1"/>
      <dgm:spPr>
        <a:solidFill>
          <a:schemeClr val="bg2"/>
        </a:solidFill>
      </dgm:spPr>
      <dgm:t>
        <a:bodyPr/>
        <a:lstStyle/>
        <a:p>
          <a:r>
            <a:rPr lang="en-US" sz="2100" dirty="0">
              <a:solidFill>
                <a:schemeClr val="accent3">
                  <a:lumMod val="75000"/>
                </a:schemeClr>
              </a:solidFill>
            </a:rPr>
            <a:t>Revenue Leakage</a:t>
          </a:r>
          <a:endParaRPr lang="en-IN" sz="2100" dirty="0">
            <a:solidFill>
              <a:schemeClr val="accent3">
                <a:lumMod val="75000"/>
              </a:schemeClr>
            </a:solidFill>
          </a:endParaRPr>
        </a:p>
      </dgm:t>
    </dgm:pt>
    <dgm:pt modelId="{9E4696A4-7839-4330-97F3-16342414646F}" type="parTrans" cxnId="{77CB04F1-16AA-4179-9896-4F829851D5B5}">
      <dgm:prSet/>
      <dgm:spPr/>
      <dgm:t>
        <a:bodyPr/>
        <a:lstStyle/>
        <a:p>
          <a:endParaRPr lang="en-IN"/>
        </a:p>
      </dgm:t>
    </dgm:pt>
    <dgm:pt modelId="{11B3FD1B-E29D-4AA5-AB87-4E6F092C9191}" type="sibTrans" cxnId="{77CB04F1-16AA-4179-9896-4F829851D5B5}">
      <dgm:prSet/>
      <dgm:spPr/>
      <dgm:t>
        <a:bodyPr/>
        <a:lstStyle/>
        <a:p>
          <a:endParaRPr lang="en-IN"/>
        </a:p>
      </dgm:t>
    </dgm:pt>
    <dgm:pt modelId="{FE25F3BA-72E4-4DC6-9F9B-85573EAC718B}">
      <dgm:prSet phldrT="[Text]" custT="1"/>
      <dgm:spPr>
        <a:solidFill>
          <a:schemeClr val="bg2"/>
        </a:solidFill>
      </dgm:spPr>
      <dgm:t>
        <a:bodyPr/>
        <a:lstStyle/>
        <a:p>
          <a:r>
            <a:rPr lang="en-US" sz="2100" dirty="0">
              <a:solidFill>
                <a:schemeClr val="accent3">
                  <a:lumMod val="75000"/>
                </a:schemeClr>
              </a:solidFill>
            </a:rPr>
            <a:t>Processing Fee</a:t>
          </a:r>
          <a:endParaRPr lang="en-IN" sz="2100" dirty="0">
            <a:solidFill>
              <a:schemeClr val="accent3">
                <a:lumMod val="75000"/>
              </a:schemeClr>
            </a:solidFill>
          </a:endParaRPr>
        </a:p>
      </dgm:t>
    </dgm:pt>
    <dgm:pt modelId="{957F2AA8-F64E-4CDE-B3E3-4C1981E5195C}" type="parTrans" cxnId="{30B622D5-E91C-4219-B29B-200D6B8EC574}">
      <dgm:prSet custT="1"/>
      <dgm:spPr/>
      <dgm:t>
        <a:bodyPr/>
        <a:lstStyle/>
        <a:p>
          <a:endParaRPr lang="en-IN" sz="2100" dirty="0"/>
        </a:p>
      </dgm:t>
    </dgm:pt>
    <dgm:pt modelId="{1A9C132F-A6F0-4984-ABFC-4C6ECFAC9E9B}" type="sibTrans" cxnId="{30B622D5-E91C-4219-B29B-200D6B8EC574}">
      <dgm:prSet/>
      <dgm:spPr/>
      <dgm:t>
        <a:bodyPr/>
        <a:lstStyle/>
        <a:p>
          <a:endParaRPr lang="en-IN"/>
        </a:p>
      </dgm:t>
    </dgm:pt>
    <dgm:pt modelId="{782EF1A2-BF11-463A-9707-13812D71A0D3}">
      <dgm:prSet phldrT="[Text]" custT="1"/>
      <dgm:spPr>
        <a:solidFill>
          <a:schemeClr val="bg2"/>
        </a:solidFill>
      </dgm:spPr>
      <dgm:t>
        <a:bodyPr/>
        <a:lstStyle/>
        <a:p>
          <a:r>
            <a:rPr lang="en-US" sz="2100" dirty="0">
              <a:solidFill>
                <a:schemeClr val="accent3">
                  <a:lumMod val="75000"/>
                </a:schemeClr>
              </a:solidFill>
            </a:rPr>
            <a:t>Interest</a:t>
          </a:r>
          <a:endParaRPr lang="en-IN" sz="2100" dirty="0">
            <a:solidFill>
              <a:schemeClr val="accent3">
                <a:lumMod val="75000"/>
              </a:schemeClr>
            </a:solidFill>
          </a:endParaRPr>
        </a:p>
      </dgm:t>
    </dgm:pt>
    <dgm:pt modelId="{8245292D-9768-46A0-B64A-E54C85A59B51}" type="parTrans" cxnId="{4C2D2689-1B6A-4E8C-ADA1-627D69636948}">
      <dgm:prSet custT="1"/>
      <dgm:spPr/>
      <dgm:t>
        <a:bodyPr/>
        <a:lstStyle/>
        <a:p>
          <a:endParaRPr lang="en-IN" sz="2100" dirty="0"/>
        </a:p>
      </dgm:t>
    </dgm:pt>
    <dgm:pt modelId="{BF7ABB84-6485-4744-9D04-4202EEBBC5EC}" type="sibTrans" cxnId="{4C2D2689-1B6A-4E8C-ADA1-627D69636948}">
      <dgm:prSet/>
      <dgm:spPr/>
      <dgm:t>
        <a:bodyPr/>
        <a:lstStyle/>
        <a:p>
          <a:endParaRPr lang="en-IN"/>
        </a:p>
      </dgm:t>
    </dgm:pt>
    <dgm:pt modelId="{D6B8C480-6122-4758-A54F-F460FF809FB2}">
      <dgm:prSet phldrT="[Text]" custT="1"/>
      <dgm:spPr>
        <a:solidFill>
          <a:schemeClr val="bg2"/>
        </a:solidFill>
      </dgm:spPr>
      <dgm:t>
        <a:bodyPr/>
        <a:lstStyle/>
        <a:p>
          <a:r>
            <a:rPr lang="en-US" sz="2100" dirty="0">
              <a:solidFill>
                <a:schemeClr val="accent3">
                  <a:lumMod val="75000"/>
                </a:schemeClr>
              </a:solidFill>
            </a:rPr>
            <a:t>Service Charges</a:t>
          </a:r>
          <a:endParaRPr lang="en-IN" sz="2100" dirty="0">
            <a:solidFill>
              <a:schemeClr val="accent3">
                <a:lumMod val="75000"/>
              </a:schemeClr>
            </a:solidFill>
          </a:endParaRPr>
        </a:p>
      </dgm:t>
    </dgm:pt>
    <dgm:pt modelId="{450EE1EE-9E47-4B31-B7FE-51B0869313B8}" type="parTrans" cxnId="{CD0C4669-B988-4ED2-A1A2-192AFF522411}">
      <dgm:prSet custT="1"/>
      <dgm:spPr/>
      <dgm:t>
        <a:bodyPr/>
        <a:lstStyle/>
        <a:p>
          <a:endParaRPr lang="en-IN" sz="2100" dirty="0"/>
        </a:p>
      </dgm:t>
    </dgm:pt>
    <dgm:pt modelId="{0D831A97-61EE-4381-B47A-472A47264B39}" type="sibTrans" cxnId="{CD0C4669-B988-4ED2-A1A2-192AFF522411}">
      <dgm:prSet/>
      <dgm:spPr/>
      <dgm:t>
        <a:bodyPr/>
        <a:lstStyle/>
        <a:p>
          <a:endParaRPr lang="en-IN"/>
        </a:p>
      </dgm:t>
    </dgm:pt>
    <dgm:pt modelId="{7156CFE9-F429-4F35-BFEE-7F50817735A7}" type="pres">
      <dgm:prSet presAssocID="{121F0628-81F2-4F1A-B2AE-1D1EADFE823F}" presName="Name0" presStyleCnt="0">
        <dgm:presLayoutVars>
          <dgm:chPref val="1"/>
          <dgm:dir/>
          <dgm:animOne val="branch"/>
          <dgm:animLvl val="lvl"/>
          <dgm:resizeHandles val="exact"/>
        </dgm:presLayoutVars>
      </dgm:prSet>
      <dgm:spPr/>
    </dgm:pt>
    <dgm:pt modelId="{6FE5E6D4-7D65-4EF5-B695-DBA9247038C0}" type="pres">
      <dgm:prSet presAssocID="{E2CD648A-989B-48FA-85C9-36282A395FBC}" presName="root1" presStyleCnt="0"/>
      <dgm:spPr/>
    </dgm:pt>
    <dgm:pt modelId="{B9D18AF4-2597-4AF5-AB30-F578A66F0B98}" type="pres">
      <dgm:prSet presAssocID="{E2CD648A-989B-48FA-85C9-36282A395FBC}" presName="LevelOneTextNode" presStyleLbl="node0" presStyleIdx="0" presStyleCnt="1">
        <dgm:presLayoutVars>
          <dgm:chPref val="3"/>
        </dgm:presLayoutVars>
      </dgm:prSet>
      <dgm:spPr/>
    </dgm:pt>
    <dgm:pt modelId="{17FB11E7-4DC7-4FD5-88CA-1EDECB3A93ED}" type="pres">
      <dgm:prSet presAssocID="{E2CD648A-989B-48FA-85C9-36282A395FBC}" presName="level2hierChild" presStyleCnt="0"/>
      <dgm:spPr/>
    </dgm:pt>
    <dgm:pt modelId="{FECB286D-9E6D-4241-AB8A-09A3B0B808E1}" type="pres">
      <dgm:prSet presAssocID="{957F2AA8-F64E-4CDE-B3E3-4C1981E5195C}" presName="conn2-1" presStyleLbl="parChTrans1D2" presStyleIdx="0" presStyleCnt="3"/>
      <dgm:spPr/>
    </dgm:pt>
    <dgm:pt modelId="{E95B7305-A9E4-413B-9433-845AD043396D}" type="pres">
      <dgm:prSet presAssocID="{957F2AA8-F64E-4CDE-B3E3-4C1981E5195C}" presName="connTx" presStyleLbl="parChTrans1D2" presStyleIdx="0" presStyleCnt="3"/>
      <dgm:spPr/>
    </dgm:pt>
    <dgm:pt modelId="{BD1BDDC4-03AF-454E-AE19-16C087602007}" type="pres">
      <dgm:prSet presAssocID="{FE25F3BA-72E4-4DC6-9F9B-85573EAC718B}" presName="root2" presStyleCnt="0"/>
      <dgm:spPr/>
    </dgm:pt>
    <dgm:pt modelId="{91F3E412-BF6A-4699-B268-517745837944}" type="pres">
      <dgm:prSet presAssocID="{FE25F3BA-72E4-4DC6-9F9B-85573EAC718B}" presName="LevelTwoTextNode" presStyleLbl="node2" presStyleIdx="0" presStyleCnt="3">
        <dgm:presLayoutVars>
          <dgm:chPref val="3"/>
        </dgm:presLayoutVars>
      </dgm:prSet>
      <dgm:spPr/>
    </dgm:pt>
    <dgm:pt modelId="{B70A8A2C-9F72-44FA-AFA0-287DDA2433D0}" type="pres">
      <dgm:prSet presAssocID="{FE25F3BA-72E4-4DC6-9F9B-85573EAC718B}" presName="level3hierChild" presStyleCnt="0"/>
      <dgm:spPr/>
    </dgm:pt>
    <dgm:pt modelId="{9A1F1D75-4297-44CD-9B35-6B56B74D91D6}" type="pres">
      <dgm:prSet presAssocID="{8245292D-9768-46A0-B64A-E54C85A59B51}" presName="conn2-1" presStyleLbl="parChTrans1D2" presStyleIdx="1" presStyleCnt="3"/>
      <dgm:spPr/>
    </dgm:pt>
    <dgm:pt modelId="{042A1890-1453-46BB-B894-E7C300C41C34}" type="pres">
      <dgm:prSet presAssocID="{8245292D-9768-46A0-B64A-E54C85A59B51}" presName="connTx" presStyleLbl="parChTrans1D2" presStyleIdx="1" presStyleCnt="3"/>
      <dgm:spPr/>
    </dgm:pt>
    <dgm:pt modelId="{5B93C52A-404D-42F0-BE92-38AF18AB9E46}" type="pres">
      <dgm:prSet presAssocID="{782EF1A2-BF11-463A-9707-13812D71A0D3}" presName="root2" presStyleCnt="0"/>
      <dgm:spPr/>
    </dgm:pt>
    <dgm:pt modelId="{2941D483-7D06-470F-BDAC-12F1461BD308}" type="pres">
      <dgm:prSet presAssocID="{782EF1A2-BF11-463A-9707-13812D71A0D3}" presName="LevelTwoTextNode" presStyleLbl="node2" presStyleIdx="1" presStyleCnt="3">
        <dgm:presLayoutVars>
          <dgm:chPref val="3"/>
        </dgm:presLayoutVars>
      </dgm:prSet>
      <dgm:spPr/>
    </dgm:pt>
    <dgm:pt modelId="{9AB582C0-458A-4706-B0F1-D22500E9F775}" type="pres">
      <dgm:prSet presAssocID="{782EF1A2-BF11-463A-9707-13812D71A0D3}" presName="level3hierChild" presStyleCnt="0"/>
      <dgm:spPr/>
    </dgm:pt>
    <dgm:pt modelId="{DDA77CBF-9089-4DF1-9C98-F9B68E3E6C24}" type="pres">
      <dgm:prSet presAssocID="{450EE1EE-9E47-4B31-B7FE-51B0869313B8}" presName="conn2-1" presStyleLbl="parChTrans1D2" presStyleIdx="2" presStyleCnt="3"/>
      <dgm:spPr/>
    </dgm:pt>
    <dgm:pt modelId="{C444E492-18DD-48AA-9593-0D371A4BDCAD}" type="pres">
      <dgm:prSet presAssocID="{450EE1EE-9E47-4B31-B7FE-51B0869313B8}" presName="connTx" presStyleLbl="parChTrans1D2" presStyleIdx="2" presStyleCnt="3"/>
      <dgm:spPr/>
    </dgm:pt>
    <dgm:pt modelId="{13905C22-F3F6-44EF-8B67-087954985DE0}" type="pres">
      <dgm:prSet presAssocID="{D6B8C480-6122-4758-A54F-F460FF809FB2}" presName="root2" presStyleCnt="0"/>
      <dgm:spPr/>
    </dgm:pt>
    <dgm:pt modelId="{19757A72-7A11-44FF-B7EE-331AB99388A3}" type="pres">
      <dgm:prSet presAssocID="{D6B8C480-6122-4758-A54F-F460FF809FB2}" presName="LevelTwoTextNode" presStyleLbl="node2" presStyleIdx="2" presStyleCnt="3">
        <dgm:presLayoutVars>
          <dgm:chPref val="3"/>
        </dgm:presLayoutVars>
      </dgm:prSet>
      <dgm:spPr/>
    </dgm:pt>
    <dgm:pt modelId="{C8C272CD-D185-4CAF-9E35-FA83DFD8C9BB}" type="pres">
      <dgm:prSet presAssocID="{D6B8C480-6122-4758-A54F-F460FF809FB2}" presName="level3hierChild" presStyleCnt="0"/>
      <dgm:spPr/>
    </dgm:pt>
  </dgm:ptLst>
  <dgm:cxnLst>
    <dgm:cxn modelId="{4E0AFFC0-6340-4440-92C1-914D2C4E2AA6}" type="presOf" srcId="{450EE1EE-9E47-4B31-B7FE-51B0869313B8}" destId="{C444E492-18DD-48AA-9593-0D371A4BDCAD}" srcOrd="1" destOrd="0" presId="urn:microsoft.com/office/officeart/2008/layout/HorizontalMultiLevelHierarchy"/>
    <dgm:cxn modelId="{679C84FF-0F78-4A39-848C-593134D4E70C}" type="presOf" srcId="{121F0628-81F2-4F1A-B2AE-1D1EADFE823F}" destId="{7156CFE9-F429-4F35-BFEE-7F50817735A7}" srcOrd="0" destOrd="0" presId="urn:microsoft.com/office/officeart/2008/layout/HorizontalMultiLevelHierarchy"/>
    <dgm:cxn modelId="{CD0C4669-B988-4ED2-A1A2-192AFF522411}" srcId="{E2CD648A-989B-48FA-85C9-36282A395FBC}" destId="{D6B8C480-6122-4758-A54F-F460FF809FB2}" srcOrd="2" destOrd="0" parTransId="{450EE1EE-9E47-4B31-B7FE-51B0869313B8}" sibTransId="{0D831A97-61EE-4381-B47A-472A47264B39}"/>
    <dgm:cxn modelId="{77CB04F1-16AA-4179-9896-4F829851D5B5}" srcId="{121F0628-81F2-4F1A-B2AE-1D1EADFE823F}" destId="{E2CD648A-989B-48FA-85C9-36282A395FBC}" srcOrd="0" destOrd="0" parTransId="{9E4696A4-7839-4330-97F3-16342414646F}" sibTransId="{11B3FD1B-E29D-4AA5-AB87-4E6F092C9191}"/>
    <dgm:cxn modelId="{F8D86123-67F5-490B-8E77-5D9B01562AE6}" type="presOf" srcId="{D6B8C480-6122-4758-A54F-F460FF809FB2}" destId="{19757A72-7A11-44FF-B7EE-331AB99388A3}" srcOrd="0" destOrd="0" presId="urn:microsoft.com/office/officeart/2008/layout/HorizontalMultiLevelHierarchy"/>
    <dgm:cxn modelId="{9C8A27B9-0FE3-46DE-B13A-41EA2F89B9BB}" type="presOf" srcId="{450EE1EE-9E47-4B31-B7FE-51B0869313B8}" destId="{DDA77CBF-9089-4DF1-9C98-F9B68E3E6C24}" srcOrd="0" destOrd="0" presId="urn:microsoft.com/office/officeart/2008/layout/HorizontalMultiLevelHierarchy"/>
    <dgm:cxn modelId="{69A675FE-CC5E-47B0-9F3A-AE94801119E4}" type="presOf" srcId="{8245292D-9768-46A0-B64A-E54C85A59B51}" destId="{9A1F1D75-4297-44CD-9B35-6B56B74D91D6}" srcOrd="0" destOrd="0" presId="urn:microsoft.com/office/officeart/2008/layout/HorizontalMultiLevelHierarchy"/>
    <dgm:cxn modelId="{30B622D5-E91C-4219-B29B-200D6B8EC574}" srcId="{E2CD648A-989B-48FA-85C9-36282A395FBC}" destId="{FE25F3BA-72E4-4DC6-9F9B-85573EAC718B}" srcOrd="0" destOrd="0" parTransId="{957F2AA8-F64E-4CDE-B3E3-4C1981E5195C}" sibTransId="{1A9C132F-A6F0-4984-ABFC-4C6ECFAC9E9B}"/>
    <dgm:cxn modelId="{8CEAA38C-9C49-47FE-AAE9-81848EFC5B08}" type="presOf" srcId="{FE25F3BA-72E4-4DC6-9F9B-85573EAC718B}" destId="{91F3E412-BF6A-4699-B268-517745837944}" srcOrd="0" destOrd="0" presId="urn:microsoft.com/office/officeart/2008/layout/HorizontalMultiLevelHierarchy"/>
    <dgm:cxn modelId="{4C2D2689-1B6A-4E8C-ADA1-627D69636948}" srcId="{E2CD648A-989B-48FA-85C9-36282A395FBC}" destId="{782EF1A2-BF11-463A-9707-13812D71A0D3}" srcOrd="1" destOrd="0" parTransId="{8245292D-9768-46A0-B64A-E54C85A59B51}" sibTransId="{BF7ABB84-6485-4744-9D04-4202EEBBC5EC}"/>
    <dgm:cxn modelId="{23EFA10A-2615-4618-B5B1-878985954BF0}" type="presOf" srcId="{E2CD648A-989B-48FA-85C9-36282A395FBC}" destId="{B9D18AF4-2597-4AF5-AB30-F578A66F0B98}" srcOrd="0" destOrd="0" presId="urn:microsoft.com/office/officeart/2008/layout/HorizontalMultiLevelHierarchy"/>
    <dgm:cxn modelId="{8BE90908-01C2-4E81-B60A-2FA6C418D2AF}" type="presOf" srcId="{957F2AA8-F64E-4CDE-B3E3-4C1981E5195C}" destId="{E95B7305-A9E4-413B-9433-845AD043396D}" srcOrd="1" destOrd="0" presId="urn:microsoft.com/office/officeart/2008/layout/HorizontalMultiLevelHierarchy"/>
    <dgm:cxn modelId="{E9FAB433-F1D5-439C-A85B-A81A418E7287}" type="presOf" srcId="{8245292D-9768-46A0-B64A-E54C85A59B51}" destId="{042A1890-1453-46BB-B894-E7C300C41C34}" srcOrd="1" destOrd="0" presId="urn:microsoft.com/office/officeart/2008/layout/HorizontalMultiLevelHierarchy"/>
    <dgm:cxn modelId="{13CAF582-E0C1-4455-88AC-8CB3348815D0}" type="presOf" srcId="{957F2AA8-F64E-4CDE-B3E3-4C1981E5195C}" destId="{FECB286D-9E6D-4241-AB8A-09A3B0B808E1}" srcOrd="0" destOrd="0" presId="urn:microsoft.com/office/officeart/2008/layout/HorizontalMultiLevelHierarchy"/>
    <dgm:cxn modelId="{391E6162-22AA-4023-B63E-79EF2D902D85}" type="presOf" srcId="{782EF1A2-BF11-463A-9707-13812D71A0D3}" destId="{2941D483-7D06-470F-BDAC-12F1461BD308}" srcOrd="0" destOrd="0" presId="urn:microsoft.com/office/officeart/2008/layout/HorizontalMultiLevelHierarchy"/>
    <dgm:cxn modelId="{55C9738C-3C47-4F12-B63B-FF518251C8AE}" type="presParOf" srcId="{7156CFE9-F429-4F35-BFEE-7F50817735A7}" destId="{6FE5E6D4-7D65-4EF5-B695-DBA9247038C0}" srcOrd="0" destOrd="0" presId="urn:microsoft.com/office/officeart/2008/layout/HorizontalMultiLevelHierarchy"/>
    <dgm:cxn modelId="{753F4642-80F5-4432-8A19-67B62CAEC166}" type="presParOf" srcId="{6FE5E6D4-7D65-4EF5-B695-DBA9247038C0}" destId="{B9D18AF4-2597-4AF5-AB30-F578A66F0B98}" srcOrd="0" destOrd="0" presId="urn:microsoft.com/office/officeart/2008/layout/HorizontalMultiLevelHierarchy"/>
    <dgm:cxn modelId="{877AC7F8-31A5-415A-AF87-E06C995B8222}" type="presParOf" srcId="{6FE5E6D4-7D65-4EF5-B695-DBA9247038C0}" destId="{17FB11E7-4DC7-4FD5-88CA-1EDECB3A93ED}" srcOrd="1" destOrd="0" presId="urn:microsoft.com/office/officeart/2008/layout/HorizontalMultiLevelHierarchy"/>
    <dgm:cxn modelId="{E5767BE8-D7F4-4690-94F6-EB89A12B0EB2}" type="presParOf" srcId="{17FB11E7-4DC7-4FD5-88CA-1EDECB3A93ED}" destId="{FECB286D-9E6D-4241-AB8A-09A3B0B808E1}" srcOrd="0" destOrd="0" presId="urn:microsoft.com/office/officeart/2008/layout/HorizontalMultiLevelHierarchy"/>
    <dgm:cxn modelId="{B8E5C6CF-F798-4E7E-9CC8-F3FBC850D687}" type="presParOf" srcId="{FECB286D-9E6D-4241-AB8A-09A3B0B808E1}" destId="{E95B7305-A9E4-413B-9433-845AD043396D}" srcOrd="0" destOrd="0" presId="urn:microsoft.com/office/officeart/2008/layout/HorizontalMultiLevelHierarchy"/>
    <dgm:cxn modelId="{BCDB6910-7C9F-47E6-AE1C-F3DE7B563CB2}" type="presParOf" srcId="{17FB11E7-4DC7-4FD5-88CA-1EDECB3A93ED}" destId="{BD1BDDC4-03AF-454E-AE19-16C087602007}" srcOrd="1" destOrd="0" presId="urn:microsoft.com/office/officeart/2008/layout/HorizontalMultiLevelHierarchy"/>
    <dgm:cxn modelId="{D539F44F-0DF7-4245-8871-9DE3709009AB}" type="presParOf" srcId="{BD1BDDC4-03AF-454E-AE19-16C087602007}" destId="{91F3E412-BF6A-4699-B268-517745837944}" srcOrd="0" destOrd="0" presId="urn:microsoft.com/office/officeart/2008/layout/HorizontalMultiLevelHierarchy"/>
    <dgm:cxn modelId="{2EA4CA47-82F0-4481-9972-B2C05D99A213}" type="presParOf" srcId="{BD1BDDC4-03AF-454E-AE19-16C087602007}" destId="{B70A8A2C-9F72-44FA-AFA0-287DDA2433D0}" srcOrd="1" destOrd="0" presId="urn:microsoft.com/office/officeart/2008/layout/HorizontalMultiLevelHierarchy"/>
    <dgm:cxn modelId="{B0026685-2815-457A-93A9-97902594FDD6}" type="presParOf" srcId="{17FB11E7-4DC7-4FD5-88CA-1EDECB3A93ED}" destId="{9A1F1D75-4297-44CD-9B35-6B56B74D91D6}" srcOrd="2" destOrd="0" presId="urn:microsoft.com/office/officeart/2008/layout/HorizontalMultiLevelHierarchy"/>
    <dgm:cxn modelId="{16B233C8-0394-4EBE-97D9-321F9EEC1BB1}" type="presParOf" srcId="{9A1F1D75-4297-44CD-9B35-6B56B74D91D6}" destId="{042A1890-1453-46BB-B894-E7C300C41C34}" srcOrd="0" destOrd="0" presId="urn:microsoft.com/office/officeart/2008/layout/HorizontalMultiLevelHierarchy"/>
    <dgm:cxn modelId="{9905CEF1-1F0B-4E10-BB26-1C7BD3DE70B2}" type="presParOf" srcId="{17FB11E7-4DC7-4FD5-88CA-1EDECB3A93ED}" destId="{5B93C52A-404D-42F0-BE92-38AF18AB9E46}" srcOrd="3" destOrd="0" presId="urn:microsoft.com/office/officeart/2008/layout/HorizontalMultiLevelHierarchy"/>
    <dgm:cxn modelId="{6D3AFA09-2103-491B-9F7A-0BA3D2C56280}" type="presParOf" srcId="{5B93C52A-404D-42F0-BE92-38AF18AB9E46}" destId="{2941D483-7D06-470F-BDAC-12F1461BD308}" srcOrd="0" destOrd="0" presId="urn:microsoft.com/office/officeart/2008/layout/HorizontalMultiLevelHierarchy"/>
    <dgm:cxn modelId="{B947235C-9385-44E4-BDF6-38D54F6F1FD1}" type="presParOf" srcId="{5B93C52A-404D-42F0-BE92-38AF18AB9E46}" destId="{9AB582C0-458A-4706-B0F1-D22500E9F775}" srcOrd="1" destOrd="0" presId="urn:microsoft.com/office/officeart/2008/layout/HorizontalMultiLevelHierarchy"/>
    <dgm:cxn modelId="{1D0F3C60-204A-468C-B61F-F24EF8C4E06D}" type="presParOf" srcId="{17FB11E7-4DC7-4FD5-88CA-1EDECB3A93ED}" destId="{DDA77CBF-9089-4DF1-9C98-F9B68E3E6C24}" srcOrd="4" destOrd="0" presId="urn:microsoft.com/office/officeart/2008/layout/HorizontalMultiLevelHierarchy"/>
    <dgm:cxn modelId="{5BD169FF-DD21-4816-835E-051B5EC9C41A}" type="presParOf" srcId="{DDA77CBF-9089-4DF1-9C98-F9B68E3E6C24}" destId="{C444E492-18DD-48AA-9593-0D371A4BDCAD}" srcOrd="0" destOrd="0" presId="urn:microsoft.com/office/officeart/2008/layout/HorizontalMultiLevelHierarchy"/>
    <dgm:cxn modelId="{91794C2A-0600-40F9-A651-1C7B4F1D1027}" type="presParOf" srcId="{17FB11E7-4DC7-4FD5-88CA-1EDECB3A93ED}" destId="{13905C22-F3F6-44EF-8B67-087954985DE0}" srcOrd="5" destOrd="0" presId="urn:microsoft.com/office/officeart/2008/layout/HorizontalMultiLevelHierarchy"/>
    <dgm:cxn modelId="{FCA0122F-9A49-47E5-BF18-8CDC1FA1AB71}" type="presParOf" srcId="{13905C22-F3F6-44EF-8B67-087954985DE0}" destId="{19757A72-7A11-44FF-B7EE-331AB99388A3}" srcOrd="0" destOrd="0" presId="urn:microsoft.com/office/officeart/2008/layout/HorizontalMultiLevelHierarchy"/>
    <dgm:cxn modelId="{D7BE9105-7204-4381-B366-61A7936D9F42}" type="presParOf" srcId="{13905C22-F3F6-44EF-8B67-087954985DE0}" destId="{C8C272CD-D185-4CAF-9E35-FA83DFD8C9BB}"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424E2AB-D02D-4173-918F-DD439D4D4064}"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B9F8D760-EE75-457A-A27F-3DBE113E76DB}">
      <dgm:prSet phldrT="[Text]" custT="1"/>
      <dgm:spPr/>
      <dgm:t>
        <a:bodyPr/>
        <a:lstStyle/>
        <a:p>
          <a:r>
            <a:rPr lang="en-US" sz="2000" dirty="0"/>
            <a:t>Deposit Taking</a:t>
          </a:r>
        </a:p>
      </dgm:t>
    </dgm:pt>
    <dgm:pt modelId="{1A369F33-35DD-4068-9A85-89909D32AD32}" type="parTrans" cxnId="{E6026704-2206-4899-B46A-1F39EAA45621}">
      <dgm:prSet/>
      <dgm:spPr/>
      <dgm:t>
        <a:bodyPr/>
        <a:lstStyle/>
        <a:p>
          <a:endParaRPr lang="en-US"/>
        </a:p>
      </dgm:t>
    </dgm:pt>
    <dgm:pt modelId="{3746C55C-0F42-4488-9DDC-11401683B77B}" type="sibTrans" cxnId="{E6026704-2206-4899-B46A-1F39EAA45621}">
      <dgm:prSet/>
      <dgm:spPr/>
      <dgm:t>
        <a:bodyPr/>
        <a:lstStyle/>
        <a:p>
          <a:endParaRPr lang="en-US"/>
        </a:p>
      </dgm:t>
    </dgm:pt>
    <dgm:pt modelId="{33A9F506-AADC-4600-A65D-66F434F36207}">
      <dgm:prSet phldrT="[Text]" custT="1"/>
      <dgm:spPr/>
      <dgm:t>
        <a:bodyPr/>
        <a:lstStyle/>
        <a:p>
          <a:r>
            <a:rPr lang="en-US" sz="2000" dirty="0"/>
            <a:t>Camouflage of depositors by hiding their identity in connection with funds transfer or money laundering.</a:t>
          </a:r>
        </a:p>
      </dgm:t>
    </dgm:pt>
    <dgm:pt modelId="{6F889C49-9ABB-451D-8767-E4FD7F6C5F57}" type="parTrans" cxnId="{D6435A27-D84E-4767-9114-2E76AAD09320}">
      <dgm:prSet/>
      <dgm:spPr/>
      <dgm:t>
        <a:bodyPr/>
        <a:lstStyle/>
        <a:p>
          <a:endParaRPr lang="en-US"/>
        </a:p>
      </dgm:t>
    </dgm:pt>
    <dgm:pt modelId="{D17BFCD7-90CC-43FA-9815-17D2E307F495}" type="sibTrans" cxnId="{D6435A27-D84E-4767-9114-2E76AAD09320}">
      <dgm:prSet/>
      <dgm:spPr/>
      <dgm:t>
        <a:bodyPr/>
        <a:lstStyle/>
        <a:p>
          <a:endParaRPr lang="en-US"/>
        </a:p>
      </dgm:t>
    </dgm:pt>
    <dgm:pt modelId="{3E534638-58A8-438D-949B-7EDB066F534A}">
      <dgm:prSet phldrT="[Text]" custT="1"/>
      <dgm:spPr/>
      <dgm:t>
        <a:bodyPr/>
        <a:lstStyle/>
        <a:p>
          <a:r>
            <a:rPr lang="en-US" sz="2000" dirty="0"/>
            <a:t>Dealing</a:t>
          </a:r>
        </a:p>
      </dgm:t>
    </dgm:pt>
    <dgm:pt modelId="{0C0A0B0A-4340-4BD4-8A1B-FA217DD2EC68}" type="parTrans" cxnId="{0135A2F0-9D10-486E-A384-9497326E1614}">
      <dgm:prSet/>
      <dgm:spPr/>
      <dgm:t>
        <a:bodyPr/>
        <a:lstStyle/>
        <a:p>
          <a:endParaRPr lang="en-US"/>
        </a:p>
      </dgm:t>
    </dgm:pt>
    <dgm:pt modelId="{B25D2B32-2A70-45E3-8EE3-F696D7D50586}" type="sibTrans" cxnId="{0135A2F0-9D10-486E-A384-9497326E1614}">
      <dgm:prSet/>
      <dgm:spPr/>
      <dgm:t>
        <a:bodyPr/>
        <a:lstStyle/>
        <a:p>
          <a:endParaRPr lang="en-US"/>
        </a:p>
      </dgm:t>
    </dgm:pt>
    <dgm:pt modelId="{8ED59B1F-40EF-4E39-97BF-75073B63433B}">
      <dgm:prSet phldrT="[Text]" custT="1"/>
      <dgm:spPr/>
      <dgm:t>
        <a:bodyPr/>
        <a:lstStyle/>
        <a:p>
          <a:r>
            <a:rPr lang="en-US" sz="2000" dirty="0"/>
            <a:t>Delayed deal allocation represented by no time stamping of deals or alterations or overwriting on deals sheets.</a:t>
          </a:r>
        </a:p>
      </dgm:t>
    </dgm:pt>
    <dgm:pt modelId="{2532A400-9B3D-4569-B19B-EED45F19FDCD}" type="parTrans" cxnId="{2FFE3DAD-715C-482C-9C7C-B400BB3E8BB0}">
      <dgm:prSet/>
      <dgm:spPr/>
      <dgm:t>
        <a:bodyPr/>
        <a:lstStyle/>
        <a:p>
          <a:endParaRPr lang="en-US"/>
        </a:p>
      </dgm:t>
    </dgm:pt>
    <dgm:pt modelId="{46291EEC-9085-42F4-9208-57250DE9768F}" type="sibTrans" cxnId="{2FFE3DAD-715C-482C-9C7C-B400BB3E8BB0}">
      <dgm:prSet/>
      <dgm:spPr/>
      <dgm:t>
        <a:bodyPr/>
        <a:lstStyle/>
        <a:p>
          <a:endParaRPr lang="en-US"/>
        </a:p>
      </dgm:t>
    </dgm:pt>
    <dgm:pt modelId="{F792054F-6307-4C7C-ACB0-B533CD54F0C9}">
      <dgm:prSet phldrT="[Text]" custT="1"/>
      <dgm:spPr/>
      <dgm:t>
        <a:bodyPr/>
        <a:lstStyle/>
        <a:p>
          <a:r>
            <a:rPr lang="en-US" sz="2000" dirty="0"/>
            <a:t>Lending</a:t>
          </a:r>
        </a:p>
      </dgm:t>
    </dgm:pt>
    <dgm:pt modelId="{FB887F39-12A7-4229-A480-6214AB508804}" type="parTrans" cxnId="{75C23C07-D99A-47B7-A365-BD5381CD037C}">
      <dgm:prSet/>
      <dgm:spPr/>
      <dgm:t>
        <a:bodyPr/>
        <a:lstStyle/>
        <a:p>
          <a:endParaRPr lang="en-US"/>
        </a:p>
      </dgm:t>
    </dgm:pt>
    <dgm:pt modelId="{99C5B0CA-C4A2-491F-9D1F-6B9992820D78}" type="sibTrans" cxnId="{75C23C07-D99A-47B7-A365-BD5381CD037C}">
      <dgm:prSet/>
      <dgm:spPr/>
      <dgm:t>
        <a:bodyPr/>
        <a:lstStyle/>
        <a:p>
          <a:endParaRPr lang="en-US"/>
        </a:p>
      </dgm:t>
    </dgm:pt>
    <dgm:pt modelId="{DA02B922-9C39-460D-8F59-0C8B236DDD02}">
      <dgm:prSet phldrT="[Text]" custT="1"/>
      <dgm:spPr/>
      <dgm:t>
        <a:bodyPr/>
        <a:lstStyle/>
        <a:p>
          <a:r>
            <a:rPr lang="en-US" sz="2000" dirty="0"/>
            <a:t>Loans to fictitious borrowers, transactions with connected companies, kick backs and inducements, Selling recovered collateral at below market prices.</a:t>
          </a:r>
        </a:p>
      </dgm:t>
    </dgm:pt>
    <dgm:pt modelId="{2847731C-459C-4E81-9B25-A432E10F3AAA}" type="parTrans" cxnId="{C2B9CD7A-AC63-4D3C-9B44-3E28EA2C9085}">
      <dgm:prSet/>
      <dgm:spPr/>
      <dgm:t>
        <a:bodyPr/>
        <a:lstStyle/>
        <a:p>
          <a:endParaRPr lang="en-US"/>
        </a:p>
      </dgm:t>
    </dgm:pt>
    <dgm:pt modelId="{18B240FD-7D69-4EE0-9636-55253412EC7C}" type="sibTrans" cxnId="{C2B9CD7A-AC63-4D3C-9B44-3E28EA2C9085}">
      <dgm:prSet/>
      <dgm:spPr/>
      <dgm:t>
        <a:bodyPr/>
        <a:lstStyle/>
        <a:p>
          <a:endParaRPr lang="en-US"/>
        </a:p>
      </dgm:t>
    </dgm:pt>
    <dgm:pt modelId="{F471D041-DCEE-42D0-A102-A67CB8B60242}">
      <dgm:prSet custT="1"/>
      <dgm:spPr/>
      <dgm:t>
        <a:bodyPr/>
        <a:lstStyle/>
        <a:p>
          <a:r>
            <a:rPr lang="en-US" sz="2000" dirty="0"/>
            <a:t>Unrecorded deposits, theft of customer deposits particularly, from dormant accounts.</a:t>
          </a:r>
        </a:p>
      </dgm:t>
    </dgm:pt>
    <dgm:pt modelId="{DE103916-9A7B-4A53-9497-C128489DB2B1}" type="parTrans" cxnId="{B1CC0C0B-AC92-4540-A53A-DA83B99118B8}">
      <dgm:prSet/>
      <dgm:spPr/>
      <dgm:t>
        <a:bodyPr/>
        <a:lstStyle/>
        <a:p>
          <a:endParaRPr lang="en-US"/>
        </a:p>
      </dgm:t>
    </dgm:pt>
    <dgm:pt modelId="{05D29240-5228-4A36-BF57-291FFEF4C4EC}" type="sibTrans" cxnId="{B1CC0C0B-AC92-4540-A53A-DA83B99118B8}">
      <dgm:prSet/>
      <dgm:spPr/>
      <dgm:t>
        <a:bodyPr/>
        <a:lstStyle/>
        <a:p>
          <a:endParaRPr lang="en-US"/>
        </a:p>
      </dgm:t>
    </dgm:pt>
    <dgm:pt modelId="{CC212C2C-930C-4D4D-9B84-6B03469AF596}">
      <dgm:prSet custT="1"/>
      <dgm:spPr/>
      <dgm:t>
        <a:bodyPr/>
        <a:lstStyle/>
        <a:p>
          <a:r>
            <a:rPr lang="en-US" sz="2000" dirty="0"/>
            <a:t>Exploiting weaknesses in matching procedures due to absence of proper guidelines</a:t>
          </a:r>
        </a:p>
      </dgm:t>
    </dgm:pt>
    <dgm:pt modelId="{4BCC8D21-250B-4310-9148-8CBB82F285B6}" type="parTrans" cxnId="{8F94559A-6666-4EFB-8819-047240E3A7D0}">
      <dgm:prSet/>
      <dgm:spPr/>
      <dgm:t>
        <a:bodyPr/>
        <a:lstStyle/>
        <a:p>
          <a:endParaRPr lang="en-US"/>
        </a:p>
      </dgm:t>
    </dgm:pt>
    <dgm:pt modelId="{44BAF428-7177-44C9-9522-A691ACA930C8}" type="sibTrans" cxnId="{8F94559A-6666-4EFB-8819-047240E3A7D0}">
      <dgm:prSet/>
      <dgm:spPr/>
      <dgm:t>
        <a:bodyPr/>
        <a:lstStyle/>
        <a:p>
          <a:endParaRPr lang="en-US"/>
        </a:p>
      </dgm:t>
    </dgm:pt>
    <dgm:pt modelId="{ACC3FB14-AD50-4145-83BC-E24FBE9150C9}">
      <dgm:prSet custT="1"/>
      <dgm:spPr/>
      <dgm:t>
        <a:bodyPr/>
        <a:lstStyle/>
        <a:p>
          <a:r>
            <a:rPr lang="en-US" sz="2000" dirty="0"/>
            <a:t>Theft or misuse of collateral held as security.</a:t>
          </a:r>
        </a:p>
      </dgm:t>
    </dgm:pt>
    <dgm:pt modelId="{96DE6F99-383D-485A-A9FB-CCBE9F2960E9}" type="parTrans" cxnId="{BEB250A5-A8E3-4C03-A245-106692BBF4F5}">
      <dgm:prSet/>
      <dgm:spPr/>
      <dgm:t>
        <a:bodyPr/>
        <a:lstStyle/>
        <a:p>
          <a:endParaRPr lang="en-US"/>
        </a:p>
      </dgm:t>
    </dgm:pt>
    <dgm:pt modelId="{A051F7EC-CBEE-42FC-ADE4-C49B745DF387}" type="sibTrans" cxnId="{BEB250A5-A8E3-4C03-A245-106692BBF4F5}">
      <dgm:prSet/>
      <dgm:spPr/>
      <dgm:t>
        <a:bodyPr/>
        <a:lstStyle/>
        <a:p>
          <a:endParaRPr lang="en-US"/>
        </a:p>
      </dgm:t>
    </dgm:pt>
    <dgm:pt modelId="{75077E06-B54E-4BCA-95ED-78AFBFD570A4}" type="pres">
      <dgm:prSet presAssocID="{E424E2AB-D02D-4173-918F-DD439D4D4064}" presName="linearFlow" presStyleCnt="0">
        <dgm:presLayoutVars>
          <dgm:dir/>
          <dgm:animLvl val="lvl"/>
          <dgm:resizeHandles val="exact"/>
        </dgm:presLayoutVars>
      </dgm:prSet>
      <dgm:spPr/>
    </dgm:pt>
    <dgm:pt modelId="{A3E65E44-EFB8-46C0-B9F7-1981E02A3FC8}" type="pres">
      <dgm:prSet presAssocID="{B9F8D760-EE75-457A-A27F-3DBE113E76DB}" presName="composite" presStyleCnt="0"/>
      <dgm:spPr/>
    </dgm:pt>
    <dgm:pt modelId="{3CDD7FC8-5FFE-438B-8EA4-CEA80B3F9A40}" type="pres">
      <dgm:prSet presAssocID="{B9F8D760-EE75-457A-A27F-3DBE113E76DB}" presName="parentText" presStyleLbl="alignNode1" presStyleIdx="0" presStyleCnt="3">
        <dgm:presLayoutVars>
          <dgm:chMax val="1"/>
          <dgm:bulletEnabled val="1"/>
        </dgm:presLayoutVars>
      </dgm:prSet>
      <dgm:spPr/>
    </dgm:pt>
    <dgm:pt modelId="{A863D6D8-DD20-4D4F-B286-AF8B24957254}" type="pres">
      <dgm:prSet presAssocID="{B9F8D760-EE75-457A-A27F-3DBE113E76DB}" presName="descendantText" presStyleLbl="alignAcc1" presStyleIdx="0" presStyleCnt="3">
        <dgm:presLayoutVars>
          <dgm:bulletEnabled val="1"/>
        </dgm:presLayoutVars>
      </dgm:prSet>
      <dgm:spPr/>
    </dgm:pt>
    <dgm:pt modelId="{B6FE38E7-203C-44F4-BEF6-98FD8630FBA8}" type="pres">
      <dgm:prSet presAssocID="{3746C55C-0F42-4488-9DDC-11401683B77B}" presName="sp" presStyleCnt="0"/>
      <dgm:spPr/>
    </dgm:pt>
    <dgm:pt modelId="{16B3C3CF-AAAA-4416-8EBA-B3AA2F708F55}" type="pres">
      <dgm:prSet presAssocID="{3E534638-58A8-438D-949B-7EDB066F534A}" presName="composite" presStyleCnt="0"/>
      <dgm:spPr/>
    </dgm:pt>
    <dgm:pt modelId="{F41453E4-06E5-4910-A4E8-782C90553CA9}" type="pres">
      <dgm:prSet presAssocID="{3E534638-58A8-438D-949B-7EDB066F534A}" presName="parentText" presStyleLbl="alignNode1" presStyleIdx="1" presStyleCnt="3">
        <dgm:presLayoutVars>
          <dgm:chMax val="1"/>
          <dgm:bulletEnabled val="1"/>
        </dgm:presLayoutVars>
      </dgm:prSet>
      <dgm:spPr/>
    </dgm:pt>
    <dgm:pt modelId="{56C9C270-1A08-48DA-B911-2D9917BADFD8}" type="pres">
      <dgm:prSet presAssocID="{3E534638-58A8-438D-949B-7EDB066F534A}" presName="descendantText" presStyleLbl="alignAcc1" presStyleIdx="1" presStyleCnt="3">
        <dgm:presLayoutVars>
          <dgm:bulletEnabled val="1"/>
        </dgm:presLayoutVars>
      </dgm:prSet>
      <dgm:spPr/>
    </dgm:pt>
    <dgm:pt modelId="{437F0B55-278A-44DC-AA77-5450DEB9B758}" type="pres">
      <dgm:prSet presAssocID="{B25D2B32-2A70-45E3-8EE3-F696D7D50586}" presName="sp" presStyleCnt="0"/>
      <dgm:spPr/>
    </dgm:pt>
    <dgm:pt modelId="{277EB58C-1272-4A59-907B-C077D67CDA4B}" type="pres">
      <dgm:prSet presAssocID="{F792054F-6307-4C7C-ACB0-B533CD54F0C9}" presName="composite" presStyleCnt="0"/>
      <dgm:spPr/>
    </dgm:pt>
    <dgm:pt modelId="{08EA6407-225E-45DD-9C63-BB339FBDC40C}" type="pres">
      <dgm:prSet presAssocID="{F792054F-6307-4C7C-ACB0-B533CD54F0C9}" presName="parentText" presStyleLbl="alignNode1" presStyleIdx="2" presStyleCnt="3">
        <dgm:presLayoutVars>
          <dgm:chMax val="1"/>
          <dgm:bulletEnabled val="1"/>
        </dgm:presLayoutVars>
      </dgm:prSet>
      <dgm:spPr/>
    </dgm:pt>
    <dgm:pt modelId="{0E6BAB5A-30EF-433A-A043-B8084272B986}" type="pres">
      <dgm:prSet presAssocID="{F792054F-6307-4C7C-ACB0-B533CD54F0C9}" presName="descendantText" presStyleLbl="alignAcc1" presStyleIdx="2" presStyleCnt="3">
        <dgm:presLayoutVars>
          <dgm:bulletEnabled val="1"/>
        </dgm:presLayoutVars>
      </dgm:prSet>
      <dgm:spPr/>
    </dgm:pt>
  </dgm:ptLst>
  <dgm:cxnLst>
    <dgm:cxn modelId="{E6026704-2206-4899-B46A-1F39EAA45621}" srcId="{E424E2AB-D02D-4173-918F-DD439D4D4064}" destId="{B9F8D760-EE75-457A-A27F-3DBE113E76DB}" srcOrd="0" destOrd="0" parTransId="{1A369F33-35DD-4068-9A85-89909D32AD32}" sibTransId="{3746C55C-0F42-4488-9DDC-11401683B77B}"/>
    <dgm:cxn modelId="{BD08C567-CD25-4AC7-851B-9A31C7CB23C3}" type="presOf" srcId="{CC212C2C-930C-4D4D-9B84-6B03469AF596}" destId="{56C9C270-1A08-48DA-B911-2D9917BADFD8}" srcOrd="0" destOrd="1" presId="urn:microsoft.com/office/officeart/2005/8/layout/chevron2"/>
    <dgm:cxn modelId="{BCA29980-1207-4619-9483-09B24C88D701}" type="presOf" srcId="{8ED59B1F-40EF-4E39-97BF-75073B63433B}" destId="{56C9C270-1A08-48DA-B911-2D9917BADFD8}" srcOrd="0" destOrd="0" presId="urn:microsoft.com/office/officeart/2005/8/layout/chevron2"/>
    <dgm:cxn modelId="{75C23C07-D99A-47B7-A365-BD5381CD037C}" srcId="{E424E2AB-D02D-4173-918F-DD439D4D4064}" destId="{F792054F-6307-4C7C-ACB0-B533CD54F0C9}" srcOrd="2" destOrd="0" parTransId="{FB887F39-12A7-4229-A480-6214AB508804}" sibTransId="{99C5B0CA-C4A2-491F-9D1F-6B9992820D78}"/>
    <dgm:cxn modelId="{BEB250A5-A8E3-4C03-A245-106692BBF4F5}" srcId="{F792054F-6307-4C7C-ACB0-B533CD54F0C9}" destId="{ACC3FB14-AD50-4145-83BC-E24FBE9150C9}" srcOrd="1" destOrd="0" parTransId="{96DE6F99-383D-485A-A9FB-CCBE9F2960E9}" sibTransId="{A051F7EC-CBEE-42FC-ADE4-C49B745DF387}"/>
    <dgm:cxn modelId="{0135A2F0-9D10-486E-A384-9497326E1614}" srcId="{E424E2AB-D02D-4173-918F-DD439D4D4064}" destId="{3E534638-58A8-438D-949B-7EDB066F534A}" srcOrd="1" destOrd="0" parTransId="{0C0A0B0A-4340-4BD4-8A1B-FA217DD2EC68}" sibTransId="{B25D2B32-2A70-45E3-8EE3-F696D7D50586}"/>
    <dgm:cxn modelId="{D6435A27-D84E-4767-9114-2E76AAD09320}" srcId="{B9F8D760-EE75-457A-A27F-3DBE113E76DB}" destId="{33A9F506-AADC-4600-A65D-66F434F36207}" srcOrd="0" destOrd="0" parTransId="{6F889C49-9ABB-451D-8767-E4FD7F6C5F57}" sibTransId="{D17BFCD7-90CC-43FA-9815-17D2E307F495}"/>
    <dgm:cxn modelId="{B1CC0C0B-AC92-4540-A53A-DA83B99118B8}" srcId="{B9F8D760-EE75-457A-A27F-3DBE113E76DB}" destId="{F471D041-DCEE-42D0-A102-A67CB8B60242}" srcOrd="1" destOrd="0" parTransId="{DE103916-9A7B-4A53-9497-C128489DB2B1}" sibTransId="{05D29240-5228-4A36-BF57-291FFEF4C4EC}"/>
    <dgm:cxn modelId="{3976D61F-0727-4C52-8B7D-48E354A59024}" type="presOf" srcId="{3E534638-58A8-438D-949B-7EDB066F534A}" destId="{F41453E4-06E5-4910-A4E8-782C90553CA9}" srcOrd="0" destOrd="0" presId="urn:microsoft.com/office/officeart/2005/8/layout/chevron2"/>
    <dgm:cxn modelId="{54A6F31D-0262-4A4F-A8D3-14FD42B891FD}" type="presOf" srcId="{DA02B922-9C39-460D-8F59-0C8B236DDD02}" destId="{0E6BAB5A-30EF-433A-A043-B8084272B986}" srcOrd="0" destOrd="0" presId="urn:microsoft.com/office/officeart/2005/8/layout/chevron2"/>
    <dgm:cxn modelId="{2FFE3DAD-715C-482C-9C7C-B400BB3E8BB0}" srcId="{3E534638-58A8-438D-949B-7EDB066F534A}" destId="{8ED59B1F-40EF-4E39-97BF-75073B63433B}" srcOrd="0" destOrd="0" parTransId="{2532A400-9B3D-4569-B19B-EED45F19FDCD}" sibTransId="{46291EEC-9085-42F4-9208-57250DE9768F}"/>
    <dgm:cxn modelId="{D8C6823C-11D9-4A4F-84B9-9550C0D92E9B}" type="presOf" srcId="{B9F8D760-EE75-457A-A27F-3DBE113E76DB}" destId="{3CDD7FC8-5FFE-438B-8EA4-CEA80B3F9A40}" srcOrd="0" destOrd="0" presId="urn:microsoft.com/office/officeart/2005/8/layout/chevron2"/>
    <dgm:cxn modelId="{CDEE9E4F-0057-42E4-8E55-8C9935137EFC}" type="presOf" srcId="{E424E2AB-D02D-4173-918F-DD439D4D4064}" destId="{75077E06-B54E-4BCA-95ED-78AFBFD570A4}" srcOrd="0" destOrd="0" presId="urn:microsoft.com/office/officeart/2005/8/layout/chevron2"/>
    <dgm:cxn modelId="{B6880D15-E3AC-488E-A7F5-046255E42F56}" type="presOf" srcId="{F792054F-6307-4C7C-ACB0-B533CD54F0C9}" destId="{08EA6407-225E-45DD-9C63-BB339FBDC40C}" srcOrd="0" destOrd="0" presId="urn:microsoft.com/office/officeart/2005/8/layout/chevron2"/>
    <dgm:cxn modelId="{BDDCB13F-AC3F-4CDA-85D5-2135AFC61A1C}" type="presOf" srcId="{33A9F506-AADC-4600-A65D-66F434F36207}" destId="{A863D6D8-DD20-4D4F-B286-AF8B24957254}" srcOrd="0" destOrd="0" presId="urn:microsoft.com/office/officeart/2005/8/layout/chevron2"/>
    <dgm:cxn modelId="{8F94559A-6666-4EFB-8819-047240E3A7D0}" srcId="{3E534638-58A8-438D-949B-7EDB066F534A}" destId="{CC212C2C-930C-4D4D-9B84-6B03469AF596}" srcOrd="1" destOrd="0" parTransId="{4BCC8D21-250B-4310-9148-8CBB82F285B6}" sibTransId="{44BAF428-7177-44C9-9522-A691ACA930C8}"/>
    <dgm:cxn modelId="{C2B9CD7A-AC63-4D3C-9B44-3E28EA2C9085}" srcId="{F792054F-6307-4C7C-ACB0-B533CD54F0C9}" destId="{DA02B922-9C39-460D-8F59-0C8B236DDD02}" srcOrd="0" destOrd="0" parTransId="{2847731C-459C-4E81-9B25-A432E10F3AAA}" sibTransId="{18B240FD-7D69-4EE0-9636-55253412EC7C}"/>
    <dgm:cxn modelId="{40A4C5D6-2539-4139-8A95-01B4A414CF5E}" type="presOf" srcId="{F471D041-DCEE-42D0-A102-A67CB8B60242}" destId="{A863D6D8-DD20-4D4F-B286-AF8B24957254}" srcOrd="0" destOrd="1" presId="urn:microsoft.com/office/officeart/2005/8/layout/chevron2"/>
    <dgm:cxn modelId="{4A32EE2B-A89A-4A63-95D5-A937B18C59F0}" type="presOf" srcId="{ACC3FB14-AD50-4145-83BC-E24FBE9150C9}" destId="{0E6BAB5A-30EF-433A-A043-B8084272B986}" srcOrd="0" destOrd="1" presId="urn:microsoft.com/office/officeart/2005/8/layout/chevron2"/>
    <dgm:cxn modelId="{25F7C813-81F4-4A27-A779-D254260D62A8}" type="presParOf" srcId="{75077E06-B54E-4BCA-95ED-78AFBFD570A4}" destId="{A3E65E44-EFB8-46C0-B9F7-1981E02A3FC8}" srcOrd="0" destOrd="0" presId="urn:microsoft.com/office/officeart/2005/8/layout/chevron2"/>
    <dgm:cxn modelId="{F999F6A4-3059-4981-80B5-9C854609E84A}" type="presParOf" srcId="{A3E65E44-EFB8-46C0-B9F7-1981E02A3FC8}" destId="{3CDD7FC8-5FFE-438B-8EA4-CEA80B3F9A40}" srcOrd="0" destOrd="0" presId="urn:microsoft.com/office/officeart/2005/8/layout/chevron2"/>
    <dgm:cxn modelId="{D7A87395-B2CD-4681-9F0A-0EE2C5C3498D}" type="presParOf" srcId="{A3E65E44-EFB8-46C0-B9F7-1981E02A3FC8}" destId="{A863D6D8-DD20-4D4F-B286-AF8B24957254}" srcOrd="1" destOrd="0" presId="urn:microsoft.com/office/officeart/2005/8/layout/chevron2"/>
    <dgm:cxn modelId="{1CE2A3DC-9EC4-4362-9E87-E9443A5AE5FA}" type="presParOf" srcId="{75077E06-B54E-4BCA-95ED-78AFBFD570A4}" destId="{B6FE38E7-203C-44F4-BEF6-98FD8630FBA8}" srcOrd="1" destOrd="0" presId="urn:microsoft.com/office/officeart/2005/8/layout/chevron2"/>
    <dgm:cxn modelId="{05FC102A-73B6-4015-A762-741FF0835627}" type="presParOf" srcId="{75077E06-B54E-4BCA-95ED-78AFBFD570A4}" destId="{16B3C3CF-AAAA-4416-8EBA-B3AA2F708F55}" srcOrd="2" destOrd="0" presId="urn:microsoft.com/office/officeart/2005/8/layout/chevron2"/>
    <dgm:cxn modelId="{4765582B-EF1F-4D13-8F79-1988EED2DB51}" type="presParOf" srcId="{16B3C3CF-AAAA-4416-8EBA-B3AA2F708F55}" destId="{F41453E4-06E5-4910-A4E8-782C90553CA9}" srcOrd="0" destOrd="0" presId="urn:microsoft.com/office/officeart/2005/8/layout/chevron2"/>
    <dgm:cxn modelId="{D7AC20EA-7185-4691-88F9-038DE2374A3E}" type="presParOf" srcId="{16B3C3CF-AAAA-4416-8EBA-B3AA2F708F55}" destId="{56C9C270-1A08-48DA-B911-2D9917BADFD8}" srcOrd="1" destOrd="0" presId="urn:microsoft.com/office/officeart/2005/8/layout/chevron2"/>
    <dgm:cxn modelId="{FCBCA0F0-2885-401E-8953-4CC6D6D1482D}" type="presParOf" srcId="{75077E06-B54E-4BCA-95ED-78AFBFD570A4}" destId="{437F0B55-278A-44DC-AA77-5450DEB9B758}" srcOrd="3" destOrd="0" presId="urn:microsoft.com/office/officeart/2005/8/layout/chevron2"/>
    <dgm:cxn modelId="{DB1A721A-C951-493E-AEA1-2ED5296A4408}" type="presParOf" srcId="{75077E06-B54E-4BCA-95ED-78AFBFD570A4}" destId="{277EB58C-1272-4A59-907B-C077D67CDA4B}" srcOrd="4" destOrd="0" presId="urn:microsoft.com/office/officeart/2005/8/layout/chevron2"/>
    <dgm:cxn modelId="{9EFB3BC2-D32E-4B07-9EB1-54750A1D3532}" type="presParOf" srcId="{277EB58C-1272-4A59-907B-C077D67CDA4B}" destId="{08EA6407-225E-45DD-9C63-BB339FBDC40C}" srcOrd="0" destOrd="0" presId="urn:microsoft.com/office/officeart/2005/8/layout/chevron2"/>
    <dgm:cxn modelId="{420BB2D3-2042-4B17-B896-4360324B437F}" type="presParOf" srcId="{277EB58C-1272-4A59-907B-C077D67CDA4B}" destId="{0E6BAB5A-30EF-433A-A043-B8084272B986}"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6D266C2-3642-4165-A5DE-90E26F412EE7}"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F76F0259-6EAB-45BE-AA44-DF1B9D8404E2}">
      <dgm:prSet phldrT="[Text]" custT="1"/>
      <dgm:spPr/>
      <dgm:t>
        <a:bodyPr/>
        <a:lstStyle/>
        <a:p>
          <a:r>
            <a:rPr lang="en-IN" sz="2000" b="1" u="sng" dirty="0"/>
            <a:t>Placement</a:t>
          </a:r>
          <a:endParaRPr lang="en-US" sz="2000" b="1" u="sng" dirty="0"/>
        </a:p>
      </dgm:t>
    </dgm:pt>
    <dgm:pt modelId="{58CC564E-A4D0-4707-A7E2-87AF94EE1C5D}" type="parTrans" cxnId="{07AF6F0E-5B9C-412A-B6A5-DB66220DCD3B}">
      <dgm:prSet/>
      <dgm:spPr/>
      <dgm:t>
        <a:bodyPr/>
        <a:lstStyle/>
        <a:p>
          <a:endParaRPr lang="en-US"/>
        </a:p>
      </dgm:t>
    </dgm:pt>
    <dgm:pt modelId="{99BC0E36-C5DC-48FD-9DF7-F1872275E06B}" type="sibTrans" cxnId="{07AF6F0E-5B9C-412A-B6A5-DB66220DCD3B}">
      <dgm:prSet/>
      <dgm:spPr/>
      <dgm:t>
        <a:bodyPr/>
        <a:lstStyle/>
        <a:p>
          <a:endParaRPr lang="en-US"/>
        </a:p>
      </dgm:t>
    </dgm:pt>
    <dgm:pt modelId="{52FBB629-D717-4068-807D-B889550F7E1E}">
      <dgm:prSet phldrT="[Text]" custT="1"/>
      <dgm:spPr/>
      <dgm:t>
        <a:bodyPr/>
        <a:lstStyle/>
        <a:p>
          <a:pPr>
            <a:buFont typeface="Wingdings" panose="05000000000000000000" pitchFamily="2" charset="2"/>
            <a:buChar char="§"/>
          </a:pPr>
          <a:r>
            <a:rPr lang="en-IN" sz="2000" dirty="0"/>
            <a:t>It involves introducing money in the financial system by some means.</a:t>
          </a:r>
          <a:endParaRPr lang="en-US" sz="2000" dirty="0"/>
        </a:p>
      </dgm:t>
    </dgm:pt>
    <dgm:pt modelId="{9D618BEF-13BA-4DDF-9CD1-E600BF19D43F}" type="parTrans" cxnId="{25EC9ED5-353E-4F1E-A59B-CA4A061F6303}">
      <dgm:prSet/>
      <dgm:spPr/>
      <dgm:t>
        <a:bodyPr/>
        <a:lstStyle/>
        <a:p>
          <a:endParaRPr lang="en-US"/>
        </a:p>
      </dgm:t>
    </dgm:pt>
    <dgm:pt modelId="{5665A576-57E2-411A-B59E-5EAB2FA6C186}" type="sibTrans" cxnId="{25EC9ED5-353E-4F1E-A59B-CA4A061F6303}">
      <dgm:prSet/>
      <dgm:spPr/>
      <dgm:t>
        <a:bodyPr/>
        <a:lstStyle/>
        <a:p>
          <a:endParaRPr lang="en-US"/>
        </a:p>
      </dgm:t>
    </dgm:pt>
    <dgm:pt modelId="{0D5B41E6-5163-470F-80F9-C5F894A8FF6F}">
      <dgm:prSet phldrT="[Text]" custT="1"/>
      <dgm:spPr/>
      <dgm:t>
        <a:bodyPr/>
        <a:lstStyle/>
        <a:p>
          <a:r>
            <a:rPr lang="en-IN" sz="2000" b="1" u="sng" dirty="0"/>
            <a:t>Layering</a:t>
          </a:r>
          <a:endParaRPr lang="en-US" sz="2000" dirty="0"/>
        </a:p>
      </dgm:t>
    </dgm:pt>
    <dgm:pt modelId="{0EFBE7B8-63E8-492A-AD12-7B65ED9013AD}" type="parTrans" cxnId="{E89495A6-C8D0-42B5-AA90-0185C1B455A4}">
      <dgm:prSet/>
      <dgm:spPr/>
      <dgm:t>
        <a:bodyPr/>
        <a:lstStyle/>
        <a:p>
          <a:endParaRPr lang="en-US"/>
        </a:p>
      </dgm:t>
    </dgm:pt>
    <dgm:pt modelId="{86A74013-60E9-49FE-A6F3-EAAA76F4EDA3}" type="sibTrans" cxnId="{E89495A6-C8D0-42B5-AA90-0185C1B455A4}">
      <dgm:prSet/>
      <dgm:spPr/>
      <dgm:t>
        <a:bodyPr/>
        <a:lstStyle/>
        <a:p>
          <a:endParaRPr lang="en-US"/>
        </a:p>
      </dgm:t>
    </dgm:pt>
    <dgm:pt modelId="{851D4527-A325-4873-BADD-3892D7F97A00}">
      <dgm:prSet phldrT="[Text]" custT="1"/>
      <dgm:spPr/>
      <dgm:t>
        <a:bodyPr/>
        <a:lstStyle/>
        <a:p>
          <a:pPr>
            <a:buFont typeface="Wingdings" panose="05000000000000000000" pitchFamily="2" charset="2"/>
            <a:buChar char="§"/>
          </a:pPr>
          <a:r>
            <a:rPr lang="en-IN" sz="2000" dirty="0"/>
            <a:t>It means carrying out transactions generally complex to camouflage the illegal source.</a:t>
          </a:r>
          <a:endParaRPr lang="en-US" sz="2000" dirty="0"/>
        </a:p>
      </dgm:t>
    </dgm:pt>
    <dgm:pt modelId="{5FECBE6A-BD20-498E-992E-0A8798A7C8EE}" type="parTrans" cxnId="{2139AFED-E933-44AB-BF5D-1E2C8A951F6D}">
      <dgm:prSet/>
      <dgm:spPr/>
      <dgm:t>
        <a:bodyPr/>
        <a:lstStyle/>
        <a:p>
          <a:endParaRPr lang="en-US"/>
        </a:p>
      </dgm:t>
    </dgm:pt>
    <dgm:pt modelId="{22396117-2D00-49AF-9FBD-1D4E9AC1A078}" type="sibTrans" cxnId="{2139AFED-E933-44AB-BF5D-1E2C8A951F6D}">
      <dgm:prSet/>
      <dgm:spPr/>
      <dgm:t>
        <a:bodyPr/>
        <a:lstStyle/>
        <a:p>
          <a:endParaRPr lang="en-US"/>
        </a:p>
      </dgm:t>
    </dgm:pt>
    <dgm:pt modelId="{C08FEFB0-0E1B-44E5-8F52-9CA107F95C00}">
      <dgm:prSet phldrT="[Text]" custT="1"/>
      <dgm:spPr/>
      <dgm:t>
        <a:bodyPr/>
        <a:lstStyle/>
        <a:p>
          <a:r>
            <a:rPr lang="en-IN" sz="2000" b="1" u="sng" dirty="0"/>
            <a:t>Integration</a:t>
          </a:r>
          <a:endParaRPr lang="en-US" sz="2000" dirty="0"/>
        </a:p>
      </dgm:t>
    </dgm:pt>
    <dgm:pt modelId="{870C3E18-563B-4077-B957-3B54CA11A85C}" type="parTrans" cxnId="{872BEA7C-E000-40E1-85E0-4E712945A88E}">
      <dgm:prSet/>
      <dgm:spPr/>
      <dgm:t>
        <a:bodyPr/>
        <a:lstStyle/>
        <a:p>
          <a:endParaRPr lang="en-US"/>
        </a:p>
      </dgm:t>
    </dgm:pt>
    <dgm:pt modelId="{359845B2-E50E-4FEB-8F9C-BD603C00A3DF}" type="sibTrans" cxnId="{872BEA7C-E000-40E1-85E0-4E712945A88E}">
      <dgm:prSet/>
      <dgm:spPr/>
      <dgm:t>
        <a:bodyPr/>
        <a:lstStyle/>
        <a:p>
          <a:endParaRPr lang="en-US"/>
        </a:p>
      </dgm:t>
    </dgm:pt>
    <dgm:pt modelId="{0EAD3A43-CD69-40D1-AFD8-A9CDAAA979A0}">
      <dgm:prSet phldrT="[Text]" custT="1"/>
      <dgm:spPr/>
      <dgm:t>
        <a:bodyPr/>
        <a:lstStyle/>
        <a:p>
          <a:pPr>
            <a:buFont typeface="Wingdings" panose="05000000000000000000" pitchFamily="2" charset="2"/>
            <a:buChar char="§"/>
          </a:pPr>
          <a:r>
            <a:rPr lang="en-IN" sz="2000" dirty="0"/>
            <a:t>It means acquiring wealth generated from the transactions of the illicit funds.</a:t>
          </a:r>
          <a:endParaRPr lang="en-US" sz="2000" dirty="0"/>
        </a:p>
      </dgm:t>
    </dgm:pt>
    <dgm:pt modelId="{725FB62A-FC36-45CA-83F5-D06F549CB605}" type="parTrans" cxnId="{1A80DDC0-2619-45CA-BE69-21EDECDBD11D}">
      <dgm:prSet/>
      <dgm:spPr/>
      <dgm:t>
        <a:bodyPr/>
        <a:lstStyle/>
        <a:p>
          <a:endParaRPr lang="en-US"/>
        </a:p>
      </dgm:t>
    </dgm:pt>
    <dgm:pt modelId="{4BD2E69C-234E-49CF-B793-2F144F33C261}" type="sibTrans" cxnId="{1A80DDC0-2619-45CA-BE69-21EDECDBD11D}">
      <dgm:prSet/>
      <dgm:spPr/>
      <dgm:t>
        <a:bodyPr/>
        <a:lstStyle/>
        <a:p>
          <a:endParaRPr lang="en-US"/>
        </a:p>
      </dgm:t>
    </dgm:pt>
    <dgm:pt modelId="{D2A46448-38A6-4241-BCA7-6DF6DDFCC615}" type="pres">
      <dgm:prSet presAssocID="{F6D266C2-3642-4165-A5DE-90E26F412EE7}" presName="Name0" presStyleCnt="0">
        <dgm:presLayoutVars>
          <dgm:dir/>
          <dgm:animLvl val="lvl"/>
          <dgm:resizeHandles val="exact"/>
        </dgm:presLayoutVars>
      </dgm:prSet>
      <dgm:spPr/>
    </dgm:pt>
    <dgm:pt modelId="{67AAFFDC-E90D-434E-9095-8123235E2DC3}" type="pres">
      <dgm:prSet presAssocID="{F76F0259-6EAB-45BE-AA44-DF1B9D8404E2}" presName="linNode" presStyleCnt="0"/>
      <dgm:spPr/>
    </dgm:pt>
    <dgm:pt modelId="{B9C8BE33-F106-48A8-9190-17E06194AB60}" type="pres">
      <dgm:prSet presAssocID="{F76F0259-6EAB-45BE-AA44-DF1B9D8404E2}" presName="parentText" presStyleLbl="node1" presStyleIdx="0" presStyleCnt="3">
        <dgm:presLayoutVars>
          <dgm:chMax val="1"/>
          <dgm:bulletEnabled val="1"/>
        </dgm:presLayoutVars>
      </dgm:prSet>
      <dgm:spPr/>
    </dgm:pt>
    <dgm:pt modelId="{C27750CF-F845-45C0-AA62-1B1AE6FBEB72}" type="pres">
      <dgm:prSet presAssocID="{F76F0259-6EAB-45BE-AA44-DF1B9D8404E2}" presName="descendantText" presStyleLbl="alignAccFollowNode1" presStyleIdx="0" presStyleCnt="3">
        <dgm:presLayoutVars>
          <dgm:bulletEnabled val="1"/>
        </dgm:presLayoutVars>
      </dgm:prSet>
      <dgm:spPr/>
    </dgm:pt>
    <dgm:pt modelId="{13C1A658-DF8F-4141-8935-1B3816EF6A09}" type="pres">
      <dgm:prSet presAssocID="{99BC0E36-C5DC-48FD-9DF7-F1872275E06B}" presName="sp" presStyleCnt="0"/>
      <dgm:spPr/>
    </dgm:pt>
    <dgm:pt modelId="{C0D1476C-3F5B-483C-B19C-0CE3C41138A3}" type="pres">
      <dgm:prSet presAssocID="{0D5B41E6-5163-470F-80F9-C5F894A8FF6F}" presName="linNode" presStyleCnt="0"/>
      <dgm:spPr/>
    </dgm:pt>
    <dgm:pt modelId="{5E367B41-0C17-4A9B-BDC6-83DA32414EE7}" type="pres">
      <dgm:prSet presAssocID="{0D5B41E6-5163-470F-80F9-C5F894A8FF6F}" presName="parentText" presStyleLbl="node1" presStyleIdx="1" presStyleCnt="3">
        <dgm:presLayoutVars>
          <dgm:chMax val="1"/>
          <dgm:bulletEnabled val="1"/>
        </dgm:presLayoutVars>
      </dgm:prSet>
      <dgm:spPr/>
    </dgm:pt>
    <dgm:pt modelId="{EC21BF18-DBB0-4A84-92AD-82BD8B0F4C93}" type="pres">
      <dgm:prSet presAssocID="{0D5B41E6-5163-470F-80F9-C5F894A8FF6F}" presName="descendantText" presStyleLbl="alignAccFollowNode1" presStyleIdx="1" presStyleCnt="3">
        <dgm:presLayoutVars>
          <dgm:bulletEnabled val="1"/>
        </dgm:presLayoutVars>
      </dgm:prSet>
      <dgm:spPr/>
    </dgm:pt>
    <dgm:pt modelId="{435A6FF0-66D9-4BBE-8354-C668DCCC57B6}" type="pres">
      <dgm:prSet presAssocID="{86A74013-60E9-49FE-A6F3-EAAA76F4EDA3}" presName="sp" presStyleCnt="0"/>
      <dgm:spPr/>
    </dgm:pt>
    <dgm:pt modelId="{3D50401A-3230-43D2-9A4F-FC5D63B3F992}" type="pres">
      <dgm:prSet presAssocID="{C08FEFB0-0E1B-44E5-8F52-9CA107F95C00}" presName="linNode" presStyleCnt="0"/>
      <dgm:spPr/>
    </dgm:pt>
    <dgm:pt modelId="{0BD73ED7-E47F-43CA-8D35-80E313F901E8}" type="pres">
      <dgm:prSet presAssocID="{C08FEFB0-0E1B-44E5-8F52-9CA107F95C00}" presName="parentText" presStyleLbl="node1" presStyleIdx="2" presStyleCnt="3">
        <dgm:presLayoutVars>
          <dgm:chMax val="1"/>
          <dgm:bulletEnabled val="1"/>
        </dgm:presLayoutVars>
      </dgm:prSet>
      <dgm:spPr/>
    </dgm:pt>
    <dgm:pt modelId="{8B65C1D7-7B27-43BA-9F9E-77CB3A19D157}" type="pres">
      <dgm:prSet presAssocID="{C08FEFB0-0E1B-44E5-8F52-9CA107F95C00}" presName="descendantText" presStyleLbl="alignAccFollowNode1" presStyleIdx="2" presStyleCnt="3">
        <dgm:presLayoutVars>
          <dgm:bulletEnabled val="1"/>
        </dgm:presLayoutVars>
      </dgm:prSet>
      <dgm:spPr/>
    </dgm:pt>
  </dgm:ptLst>
  <dgm:cxnLst>
    <dgm:cxn modelId="{E904412B-C8A3-46E3-9ED4-3613D7C72BBF}" type="presOf" srcId="{0EAD3A43-CD69-40D1-AFD8-A9CDAAA979A0}" destId="{8B65C1D7-7B27-43BA-9F9E-77CB3A19D157}" srcOrd="0" destOrd="0" presId="urn:microsoft.com/office/officeart/2005/8/layout/vList5"/>
    <dgm:cxn modelId="{4C6024D5-A9A3-4CE1-B005-953CBE25B993}" type="presOf" srcId="{52FBB629-D717-4068-807D-B889550F7E1E}" destId="{C27750CF-F845-45C0-AA62-1B1AE6FBEB72}" srcOrd="0" destOrd="0" presId="urn:microsoft.com/office/officeart/2005/8/layout/vList5"/>
    <dgm:cxn modelId="{07AF6F0E-5B9C-412A-B6A5-DB66220DCD3B}" srcId="{F6D266C2-3642-4165-A5DE-90E26F412EE7}" destId="{F76F0259-6EAB-45BE-AA44-DF1B9D8404E2}" srcOrd="0" destOrd="0" parTransId="{58CC564E-A4D0-4707-A7E2-87AF94EE1C5D}" sibTransId="{99BC0E36-C5DC-48FD-9DF7-F1872275E06B}"/>
    <dgm:cxn modelId="{995E89B9-2E4A-4B63-9FEC-15FF81C48546}" type="presOf" srcId="{C08FEFB0-0E1B-44E5-8F52-9CA107F95C00}" destId="{0BD73ED7-E47F-43CA-8D35-80E313F901E8}" srcOrd="0" destOrd="0" presId="urn:microsoft.com/office/officeart/2005/8/layout/vList5"/>
    <dgm:cxn modelId="{1A80DDC0-2619-45CA-BE69-21EDECDBD11D}" srcId="{C08FEFB0-0E1B-44E5-8F52-9CA107F95C00}" destId="{0EAD3A43-CD69-40D1-AFD8-A9CDAAA979A0}" srcOrd="0" destOrd="0" parTransId="{725FB62A-FC36-45CA-83F5-D06F549CB605}" sibTransId="{4BD2E69C-234E-49CF-B793-2F144F33C261}"/>
    <dgm:cxn modelId="{2F426213-D6E7-4788-AC6F-56951983759A}" type="presOf" srcId="{851D4527-A325-4873-BADD-3892D7F97A00}" destId="{EC21BF18-DBB0-4A84-92AD-82BD8B0F4C93}" srcOrd="0" destOrd="0" presId="urn:microsoft.com/office/officeart/2005/8/layout/vList5"/>
    <dgm:cxn modelId="{B9D6E8F0-F17F-460E-A13C-BA49FC54A02A}" type="presOf" srcId="{0D5B41E6-5163-470F-80F9-C5F894A8FF6F}" destId="{5E367B41-0C17-4A9B-BDC6-83DA32414EE7}" srcOrd="0" destOrd="0" presId="urn:microsoft.com/office/officeart/2005/8/layout/vList5"/>
    <dgm:cxn modelId="{9068E434-FFC2-4F5B-96BE-FE5741EEEAC1}" type="presOf" srcId="{F76F0259-6EAB-45BE-AA44-DF1B9D8404E2}" destId="{B9C8BE33-F106-48A8-9190-17E06194AB60}" srcOrd="0" destOrd="0" presId="urn:microsoft.com/office/officeart/2005/8/layout/vList5"/>
    <dgm:cxn modelId="{E89495A6-C8D0-42B5-AA90-0185C1B455A4}" srcId="{F6D266C2-3642-4165-A5DE-90E26F412EE7}" destId="{0D5B41E6-5163-470F-80F9-C5F894A8FF6F}" srcOrd="1" destOrd="0" parTransId="{0EFBE7B8-63E8-492A-AD12-7B65ED9013AD}" sibTransId="{86A74013-60E9-49FE-A6F3-EAAA76F4EDA3}"/>
    <dgm:cxn modelId="{2139AFED-E933-44AB-BF5D-1E2C8A951F6D}" srcId="{0D5B41E6-5163-470F-80F9-C5F894A8FF6F}" destId="{851D4527-A325-4873-BADD-3892D7F97A00}" srcOrd="0" destOrd="0" parTransId="{5FECBE6A-BD20-498E-992E-0A8798A7C8EE}" sibTransId="{22396117-2D00-49AF-9FBD-1D4E9AC1A078}"/>
    <dgm:cxn modelId="{25EC9ED5-353E-4F1E-A59B-CA4A061F6303}" srcId="{F76F0259-6EAB-45BE-AA44-DF1B9D8404E2}" destId="{52FBB629-D717-4068-807D-B889550F7E1E}" srcOrd="0" destOrd="0" parTransId="{9D618BEF-13BA-4DDF-9CD1-E600BF19D43F}" sibTransId="{5665A576-57E2-411A-B59E-5EAB2FA6C186}"/>
    <dgm:cxn modelId="{C0514F9A-746F-4380-8620-4EE4EE803568}" type="presOf" srcId="{F6D266C2-3642-4165-A5DE-90E26F412EE7}" destId="{D2A46448-38A6-4241-BCA7-6DF6DDFCC615}" srcOrd="0" destOrd="0" presId="urn:microsoft.com/office/officeart/2005/8/layout/vList5"/>
    <dgm:cxn modelId="{872BEA7C-E000-40E1-85E0-4E712945A88E}" srcId="{F6D266C2-3642-4165-A5DE-90E26F412EE7}" destId="{C08FEFB0-0E1B-44E5-8F52-9CA107F95C00}" srcOrd="2" destOrd="0" parTransId="{870C3E18-563B-4077-B957-3B54CA11A85C}" sibTransId="{359845B2-E50E-4FEB-8F9C-BD603C00A3DF}"/>
    <dgm:cxn modelId="{6A94C32A-9F12-4319-B732-EACF5B0D4A63}" type="presParOf" srcId="{D2A46448-38A6-4241-BCA7-6DF6DDFCC615}" destId="{67AAFFDC-E90D-434E-9095-8123235E2DC3}" srcOrd="0" destOrd="0" presId="urn:microsoft.com/office/officeart/2005/8/layout/vList5"/>
    <dgm:cxn modelId="{B6C58A58-44EA-417A-83A3-2B59BDB5936E}" type="presParOf" srcId="{67AAFFDC-E90D-434E-9095-8123235E2DC3}" destId="{B9C8BE33-F106-48A8-9190-17E06194AB60}" srcOrd="0" destOrd="0" presId="urn:microsoft.com/office/officeart/2005/8/layout/vList5"/>
    <dgm:cxn modelId="{19E87043-BEAA-4310-8DC8-90335843ECC4}" type="presParOf" srcId="{67AAFFDC-E90D-434E-9095-8123235E2DC3}" destId="{C27750CF-F845-45C0-AA62-1B1AE6FBEB72}" srcOrd="1" destOrd="0" presId="urn:microsoft.com/office/officeart/2005/8/layout/vList5"/>
    <dgm:cxn modelId="{0CE135D4-D0F5-4BDC-AD1F-C7FA7F3DB078}" type="presParOf" srcId="{D2A46448-38A6-4241-BCA7-6DF6DDFCC615}" destId="{13C1A658-DF8F-4141-8935-1B3816EF6A09}" srcOrd="1" destOrd="0" presId="urn:microsoft.com/office/officeart/2005/8/layout/vList5"/>
    <dgm:cxn modelId="{AC542B55-38B0-4630-A587-4EE9BE534501}" type="presParOf" srcId="{D2A46448-38A6-4241-BCA7-6DF6DDFCC615}" destId="{C0D1476C-3F5B-483C-B19C-0CE3C41138A3}" srcOrd="2" destOrd="0" presId="urn:microsoft.com/office/officeart/2005/8/layout/vList5"/>
    <dgm:cxn modelId="{01ACA1EC-3258-447A-A9D9-4091AE17E348}" type="presParOf" srcId="{C0D1476C-3F5B-483C-B19C-0CE3C41138A3}" destId="{5E367B41-0C17-4A9B-BDC6-83DA32414EE7}" srcOrd="0" destOrd="0" presId="urn:microsoft.com/office/officeart/2005/8/layout/vList5"/>
    <dgm:cxn modelId="{350AC536-B197-4F09-898B-5DF0A17C2331}" type="presParOf" srcId="{C0D1476C-3F5B-483C-B19C-0CE3C41138A3}" destId="{EC21BF18-DBB0-4A84-92AD-82BD8B0F4C93}" srcOrd="1" destOrd="0" presId="urn:microsoft.com/office/officeart/2005/8/layout/vList5"/>
    <dgm:cxn modelId="{767AED17-F122-4FC3-B05B-4B06CB846011}" type="presParOf" srcId="{D2A46448-38A6-4241-BCA7-6DF6DDFCC615}" destId="{435A6FF0-66D9-4BBE-8354-C668DCCC57B6}" srcOrd="3" destOrd="0" presId="urn:microsoft.com/office/officeart/2005/8/layout/vList5"/>
    <dgm:cxn modelId="{B6CD11D3-DFAE-4F11-B502-860489DCFFC8}" type="presParOf" srcId="{D2A46448-38A6-4241-BCA7-6DF6DDFCC615}" destId="{3D50401A-3230-43D2-9A4F-FC5D63B3F992}" srcOrd="4" destOrd="0" presId="urn:microsoft.com/office/officeart/2005/8/layout/vList5"/>
    <dgm:cxn modelId="{0A763964-7F6B-4943-A18C-0E56270A611A}" type="presParOf" srcId="{3D50401A-3230-43D2-9A4F-FC5D63B3F992}" destId="{0BD73ED7-E47F-43CA-8D35-80E313F901E8}" srcOrd="0" destOrd="0" presId="urn:microsoft.com/office/officeart/2005/8/layout/vList5"/>
    <dgm:cxn modelId="{91605D4D-7D3D-4F57-AA93-43E30BBABFB9}" type="presParOf" srcId="{3D50401A-3230-43D2-9A4F-FC5D63B3F992}" destId="{8B65C1D7-7B27-43BA-9F9E-77CB3A19D157}"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A9EBF5-43D0-494B-B100-521EBAFD42D0}">
      <dsp:nvSpPr>
        <dsp:cNvPr id="0" name=""/>
        <dsp:cNvSpPr/>
      </dsp:nvSpPr>
      <dsp:spPr>
        <a:xfrm>
          <a:off x="5413309" y="2621676"/>
          <a:ext cx="328646" cy="2257984"/>
        </a:xfrm>
        <a:custGeom>
          <a:avLst/>
          <a:gdLst/>
          <a:ahLst/>
          <a:cxnLst/>
          <a:rect l="0" t="0" r="0" b="0"/>
          <a:pathLst>
            <a:path>
              <a:moveTo>
                <a:pt x="0" y="0"/>
              </a:moveTo>
              <a:lnTo>
                <a:pt x="0" y="2257984"/>
              </a:lnTo>
              <a:lnTo>
                <a:pt x="328646" y="2257984"/>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79CC06-9533-44D8-B8EA-D4021464D1A0}">
      <dsp:nvSpPr>
        <dsp:cNvPr id="0" name=""/>
        <dsp:cNvSpPr/>
      </dsp:nvSpPr>
      <dsp:spPr>
        <a:xfrm>
          <a:off x="5413309" y="2621676"/>
          <a:ext cx="328646" cy="887754"/>
        </a:xfrm>
        <a:custGeom>
          <a:avLst/>
          <a:gdLst/>
          <a:ahLst/>
          <a:cxnLst/>
          <a:rect l="0" t="0" r="0" b="0"/>
          <a:pathLst>
            <a:path>
              <a:moveTo>
                <a:pt x="0" y="0"/>
              </a:moveTo>
              <a:lnTo>
                <a:pt x="0" y="887754"/>
              </a:lnTo>
              <a:lnTo>
                <a:pt x="328646" y="887754"/>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27A9778-68B7-4864-83F0-AA6DAA2D9101}">
      <dsp:nvSpPr>
        <dsp:cNvPr id="0" name=""/>
        <dsp:cNvSpPr/>
      </dsp:nvSpPr>
      <dsp:spPr>
        <a:xfrm>
          <a:off x="3693443" y="1251446"/>
          <a:ext cx="2596257" cy="405279"/>
        </a:xfrm>
        <a:custGeom>
          <a:avLst/>
          <a:gdLst/>
          <a:ahLst/>
          <a:cxnLst/>
          <a:rect l="0" t="0" r="0" b="0"/>
          <a:pathLst>
            <a:path>
              <a:moveTo>
                <a:pt x="0" y="0"/>
              </a:moveTo>
              <a:lnTo>
                <a:pt x="0" y="202639"/>
              </a:lnTo>
              <a:lnTo>
                <a:pt x="2596257" y="202639"/>
              </a:lnTo>
              <a:lnTo>
                <a:pt x="2596257" y="405279"/>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25C1D80-E4A8-4A74-BDA6-C22B65D5BDF9}">
      <dsp:nvSpPr>
        <dsp:cNvPr id="0" name=""/>
        <dsp:cNvSpPr/>
      </dsp:nvSpPr>
      <dsp:spPr>
        <a:xfrm>
          <a:off x="2817051" y="2621676"/>
          <a:ext cx="328646" cy="2257984"/>
        </a:xfrm>
        <a:custGeom>
          <a:avLst/>
          <a:gdLst/>
          <a:ahLst/>
          <a:cxnLst/>
          <a:rect l="0" t="0" r="0" b="0"/>
          <a:pathLst>
            <a:path>
              <a:moveTo>
                <a:pt x="0" y="0"/>
              </a:moveTo>
              <a:lnTo>
                <a:pt x="0" y="2257984"/>
              </a:lnTo>
              <a:lnTo>
                <a:pt x="328646" y="2257984"/>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635E03-C31F-413C-88A6-B7CECB4A2275}">
      <dsp:nvSpPr>
        <dsp:cNvPr id="0" name=""/>
        <dsp:cNvSpPr/>
      </dsp:nvSpPr>
      <dsp:spPr>
        <a:xfrm>
          <a:off x="2817051" y="2621676"/>
          <a:ext cx="328646" cy="887754"/>
        </a:xfrm>
        <a:custGeom>
          <a:avLst/>
          <a:gdLst/>
          <a:ahLst/>
          <a:cxnLst/>
          <a:rect l="0" t="0" r="0" b="0"/>
          <a:pathLst>
            <a:path>
              <a:moveTo>
                <a:pt x="0" y="0"/>
              </a:moveTo>
              <a:lnTo>
                <a:pt x="0" y="887754"/>
              </a:lnTo>
              <a:lnTo>
                <a:pt x="328646" y="887754"/>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E54A6E8-7D5D-45C8-891E-8DCC09199709}">
      <dsp:nvSpPr>
        <dsp:cNvPr id="0" name=""/>
        <dsp:cNvSpPr/>
      </dsp:nvSpPr>
      <dsp:spPr>
        <a:xfrm>
          <a:off x="3647723" y="1251446"/>
          <a:ext cx="91440" cy="405279"/>
        </a:xfrm>
        <a:custGeom>
          <a:avLst/>
          <a:gdLst/>
          <a:ahLst/>
          <a:cxnLst/>
          <a:rect l="0" t="0" r="0" b="0"/>
          <a:pathLst>
            <a:path>
              <a:moveTo>
                <a:pt x="45720" y="0"/>
              </a:moveTo>
              <a:lnTo>
                <a:pt x="45720" y="405279"/>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EF1DDD0-0941-44A2-A10F-F29931C1DFA3}">
      <dsp:nvSpPr>
        <dsp:cNvPr id="0" name=""/>
        <dsp:cNvSpPr/>
      </dsp:nvSpPr>
      <dsp:spPr>
        <a:xfrm>
          <a:off x="220794" y="2621676"/>
          <a:ext cx="328646" cy="2257984"/>
        </a:xfrm>
        <a:custGeom>
          <a:avLst/>
          <a:gdLst/>
          <a:ahLst/>
          <a:cxnLst/>
          <a:rect l="0" t="0" r="0" b="0"/>
          <a:pathLst>
            <a:path>
              <a:moveTo>
                <a:pt x="0" y="0"/>
              </a:moveTo>
              <a:lnTo>
                <a:pt x="0" y="2257984"/>
              </a:lnTo>
              <a:lnTo>
                <a:pt x="328646" y="2257984"/>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A14DCE2-D63A-4B52-9DBF-8B5620ACB369}">
      <dsp:nvSpPr>
        <dsp:cNvPr id="0" name=""/>
        <dsp:cNvSpPr/>
      </dsp:nvSpPr>
      <dsp:spPr>
        <a:xfrm>
          <a:off x="220794" y="2621676"/>
          <a:ext cx="328646" cy="887754"/>
        </a:xfrm>
        <a:custGeom>
          <a:avLst/>
          <a:gdLst/>
          <a:ahLst/>
          <a:cxnLst/>
          <a:rect l="0" t="0" r="0" b="0"/>
          <a:pathLst>
            <a:path>
              <a:moveTo>
                <a:pt x="0" y="0"/>
              </a:moveTo>
              <a:lnTo>
                <a:pt x="0" y="887754"/>
              </a:lnTo>
              <a:lnTo>
                <a:pt x="328646" y="887754"/>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C2A3EF3-9FF1-4232-A6C9-B32E9AE4CD70}">
      <dsp:nvSpPr>
        <dsp:cNvPr id="0" name=""/>
        <dsp:cNvSpPr/>
      </dsp:nvSpPr>
      <dsp:spPr>
        <a:xfrm>
          <a:off x="1097185" y="1251446"/>
          <a:ext cx="2596257" cy="405279"/>
        </a:xfrm>
        <a:custGeom>
          <a:avLst/>
          <a:gdLst/>
          <a:ahLst/>
          <a:cxnLst/>
          <a:rect l="0" t="0" r="0" b="0"/>
          <a:pathLst>
            <a:path>
              <a:moveTo>
                <a:pt x="2596257" y="0"/>
              </a:moveTo>
              <a:lnTo>
                <a:pt x="2596257" y="202639"/>
              </a:lnTo>
              <a:lnTo>
                <a:pt x="0" y="202639"/>
              </a:lnTo>
              <a:lnTo>
                <a:pt x="0" y="405279"/>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3565E82-9C41-4E31-9A10-7DA2F51962F2}">
      <dsp:nvSpPr>
        <dsp:cNvPr id="0" name=""/>
        <dsp:cNvSpPr/>
      </dsp:nvSpPr>
      <dsp:spPr>
        <a:xfrm>
          <a:off x="2597953" y="286495"/>
          <a:ext cx="2190978" cy="964950"/>
        </a:xfrm>
        <a:prstGeom prst="rect">
          <a:avLst/>
        </a:prstGeom>
        <a:solidFill>
          <a:srgbClr val="00B0F0"/>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t>Classification of advances</a:t>
          </a:r>
        </a:p>
      </dsp:txBody>
      <dsp:txXfrm>
        <a:off x="2597953" y="286495"/>
        <a:ext cx="2190978" cy="964950"/>
      </dsp:txXfrm>
    </dsp:sp>
    <dsp:sp modelId="{ABDB732A-D0A9-4E6A-834F-D04AAA890D25}">
      <dsp:nvSpPr>
        <dsp:cNvPr id="0" name=""/>
        <dsp:cNvSpPr/>
      </dsp:nvSpPr>
      <dsp:spPr>
        <a:xfrm>
          <a:off x="1696" y="1656725"/>
          <a:ext cx="2190978" cy="964950"/>
        </a:xfrm>
        <a:prstGeom prst="rect">
          <a:avLst/>
        </a:prstGeom>
        <a:solidFill>
          <a:schemeClr val="tx2">
            <a:lumMod val="60000"/>
            <a:lumOff val="4000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t>Sector wise</a:t>
          </a:r>
        </a:p>
      </dsp:txBody>
      <dsp:txXfrm>
        <a:off x="1696" y="1656725"/>
        <a:ext cx="2190978" cy="964950"/>
      </dsp:txXfrm>
    </dsp:sp>
    <dsp:sp modelId="{E31A3082-679D-4EED-8641-3D06CB561A9E}">
      <dsp:nvSpPr>
        <dsp:cNvPr id="0" name=""/>
        <dsp:cNvSpPr/>
      </dsp:nvSpPr>
      <dsp:spPr>
        <a:xfrm>
          <a:off x="549440" y="3026955"/>
          <a:ext cx="2190978" cy="9649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t>Priority</a:t>
          </a:r>
        </a:p>
      </dsp:txBody>
      <dsp:txXfrm>
        <a:off x="549440" y="3026955"/>
        <a:ext cx="2190978" cy="964950"/>
      </dsp:txXfrm>
    </dsp:sp>
    <dsp:sp modelId="{20B2B560-1A72-4A6F-A401-4A2AA277F640}">
      <dsp:nvSpPr>
        <dsp:cNvPr id="0" name=""/>
        <dsp:cNvSpPr/>
      </dsp:nvSpPr>
      <dsp:spPr>
        <a:xfrm>
          <a:off x="549440" y="4397185"/>
          <a:ext cx="2190978" cy="9649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t>Non priority</a:t>
          </a:r>
        </a:p>
      </dsp:txBody>
      <dsp:txXfrm>
        <a:off x="549440" y="4397185"/>
        <a:ext cx="2190978" cy="964950"/>
      </dsp:txXfrm>
    </dsp:sp>
    <dsp:sp modelId="{7D56CD91-892F-4D95-A6E9-8D471951CD86}">
      <dsp:nvSpPr>
        <dsp:cNvPr id="0" name=""/>
        <dsp:cNvSpPr/>
      </dsp:nvSpPr>
      <dsp:spPr>
        <a:xfrm>
          <a:off x="2597953" y="1656725"/>
          <a:ext cx="2190978" cy="964950"/>
        </a:xfrm>
        <a:prstGeom prst="rect">
          <a:avLst/>
        </a:prstGeom>
        <a:solidFill>
          <a:schemeClr val="tx2">
            <a:lumMod val="60000"/>
            <a:lumOff val="4000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t>Security wise</a:t>
          </a:r>
        </a:p>
      </dsp:txBody>
      <dsp:txXfrm>
        <a:off x="2597953" y="1656725"/>
        <a:ext cx="2190978" cy="964950"/>
      </dsp:txXfrm>
    </dsp:sp>
    <dsp:sp modelId="{95823D3B-74B6-43C8-A962-09FD2C205041}">
      <dsp:nvSpPr>
        <dsp:cNvPr id="0" name=""/>
        <dsp:cNvSpPr/>
      </dsp:nvSpPr>
      <dsp:spPr>
        <a:xfrm>
          <a:off x="3145698" y="3026955"/>
          <a:ext cx="2190978" cy="9649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t>Secured</a:t>
          </a:r>
        </a:p>
      </dsp:txBody>
      <dsp:txXfrm>
        <a:off x="3145698" y="3026955"/>
        <a:ext cx="2190978" cy="964950"/>
      </dsp:txXfrm>
    </dsp:sp>
    <dsp:sp modelId="{1FEB6687-8856-41A9-BB36-C150FBD1381D}">
      <dsp:nvSpPr>
        <dsp:cNvPr id="0" name=""/>
        <dsp:cNvSpPr/>
      </dsp:nvSpPr>
      <dsp:spPr>
        <a:xfrm>
          <a:off x="3145698" y="4397185"/>
          <a:ext cx="2190978" cy="9649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t>Unsecured</a:t>
          </a:r>
        </a:p>
      </dsp:txBody>
      <dsp:txXfrm>
        <a:off x="3145698" y="4397185"/>
        <a:ext cx="2190978" cy="964950"/>
      </dsp:txXfrm>
    </dsp:sp>
    <dsp:sp modelId="{943217A5-E0BF-49BA-82CA-6FF50A39E493}">
      <dsp:nvSpPr>
        <dsp:cNvPr id="0" name=""/>
        <dsp:cNvSpPr/>
      </dsp:nvSpPr>
      <dsp:spPr>
        <a:xfrm>
          <a:off x="5194211" y="1656725"/>
          <a:ext cx="2190978" cy="964950"/>
        </a:xfrm>
        <a:prstGeom prst="rect">
          <a:avLst/>
        </a:prstGeom>
        <a:solidFill>
          <a:schemeClr val="tx2">
            <a:lumMod val="60000"/>
            <a:lumOff val="4000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t>Prudential norms</a:t>
          </a:r>
        </a:p>
      </dsp:txBody>
      <dsp:txXfrm>
        <a:off x="5194211" y="1656725"/>
        <a:ext cx="2190978" cy="964950"/>
      </dsp:txXfrm>
    </dsp:sp>
    <dsp:sp modelId="{C1BD63B0-DCC2-4C6C-BD37-86374E7980CC}">
      <dsp:nvSpPr>
        <dsp:cNvPr id="0" name=""/>
        <dsp:cNvSpPr/>
      </dsp:nvSpPr>
      <dsp:spPr>
        <a:xfrm>
          <a:off x="5741956" y="3026955"/>
          <a:ext cx="2190978" cy="9649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t>Standard</a:t>
          </a:r>
        </a:p>
      </dsp:txBody>
      <dsp:txXfrm>
        <a:off x="5741956" y="3026955"/>
        <a:ext cx="2190978" cy="964950"/>
      </dsp:txXfrm>
    </dsp:sp>
    <dsp:sp modelId="{C2B6EF92-93CB-4D61-B629-A3EC5FC7F33D}">
      <dsp:nvSpPr>
        <dsp:cNvPr id="0" name=""/>
        <dsp:cNvSpPr/>
      </dsp:nvSpPr>
      <dsp:spPr>
        <a:xfrm>
          <a:off x="5741956" y="4397185"/>
          <a:ext cx="2190978" cy="96495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t>NPA</a:t>
          </a:r>
        </a:p>
      </dsp:txBody>
      <dsp:txXfrm>
        <a:off x="5741956" y="4397185"/>
        <a:ext cx="2190978" cy="9649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639D12-9D4D-4167-9FF2-FA23B50C6B4D}">
      <dsp:nvSpPr>
        <dsp:cNvPr id="0" name=""/>
        <dsp:cNvSpPr/>
      </dsp:nvSpPr>
      <dsp:spPr>
        <a:xfrm rot="16200000">
          <a:off x="-57223" y="57223"/>
          <a:ext cx="3988385" cy="3873937"/>
        </a:xfrm>
        <a:prstGeom prst="flowChartManualOperation">
          <a:avLst/>
        </a:prstGeom>
        <a:solidFill>
          <a:schemeClr val="accent2"/>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t" anchorCtr="0">
          <a:noAutofit/>
        </a:bodyPr>
        <a:lstStyle/>
        <a:p>
          <a:pPr marL="0" lvl="0" indent="0" algn="l" defTabSz="889000">
            <a:lnSpc>
              <a:spcPct val="90000"/>
            </a:lnSpc>
            <a:spcBef>
              <a:spcPct val="0"/>
            </a:spcBef>
            <a:spcAft>
              <a:spcPct val="35000"/>
            </a:spcAft>
            <a:buNone/>
          </a:pPr>
          <a:r>
            <a:rPr lang="en-US" sz="2000" u="sng" kern="1200" dirty="0">
              <a:solidFill>
                <a:schemeClr val="accent3">
                  <a:lumMod val="75000"/>
                </a:schemeClr>
              </a:solidFill>
            </a:rPr>
            <a:t>Priority</a:t>
          </a:r>
        </a:p>
        <a:p>
          <a:pPr marL="228600" lvl="1" indent="-228600" algn="l" defTabSz="889000">
            <a:lnSpc>
              <a:spcPct val="90000"/>
            </a:lnSpc>
            <a:spcBef>
              <a:spcPct val="0"/>
            </a:spcBef>
            <a:spcAft>
              <a:spcPct val="15000"/>
            </a:spcAft>
            <a:buChar char="•"/>
          </a:pPr>
          <a:r>
            <a:rPr lang="en-US" sz="2000" kern="1200" dirty="0">
              <a:solidFill>
                <a:schemeClr val="accent3">
                  <a:lumMod val="75000"/>
                </a:schemeClr>
              </a:solidFill>
            </a:rPr>
            <a:t>Agriculture</a:t>
          </a:r>
        </a:p>
        <a:p>
          <a:pPr marL="228600" lvl="1" indent="-228600" algn="l" defTabSz="889000">
            <a:lnSpc>
              <a:spcPct val="90000"/>
            </a:lnSpc>
            <a:spcBef>
              <a:spcPct val="0"/>
            </a:spcBef>
            <a:spcAft>
              <a:spcPct val="15000"/>
            </a:spcAft>
            <a:buChar char="•"/>
          </a:pPr>
          <a:r>
            <a:rPr lang="en-US" sz="2000" kern="1200" dirty="0">
              <a:solidFill>
                <a:schemeClr val="accent3">
                  <a:lumMod val="75000"/>
                </a:schemeClr>
              </a:solidFill>
            </a:rPr>
            <a:t>Education</a:t>
          </a:r>
        </a:p>
        <a:p>
          <a:pPr marL="228600" lvl="1" indent="-228600" algn="l" defTabSz="889000">
            <a:lnSpc>
              <a:spcPct val="90000"/>
            </a:lnSpc>
            <a:spcBef>
              <a:spcPct val="0"/>
            </a:spcBef>
            <a:spcAft>
              <a:spcPct val="15000"/>
            </a:spcAft>
            <a:buChar char="•"/>
          </a:pPr>
          <a:r>
            <a:rPr lang="en-US" sz="2000" kern="1200" dirty="0">
              <a:solidFill>
                <a:schemeClr val="accent3">
                  <a:lumMod val="75000"/>
                </a:schemeClr>
              </a:solidFill>
            </a:rPr>
            <a:t>Housing</a:t>
          </a:r>
        </a:p>
        <a:p>
          <a:pPr marL="228600" lvl="1" indent="-228600" algn="l" defTabSz="889000">
            <a:lnSpc>
              <a:spcPct val="90000"/>
            </a:lnSpc>
            <a:spcBef>
              <a:spcPct val="0"/>
            </a:spcBef>
            <a:spcAft>
              <a:spcPct val="15000"/>
            </a:spcAft>
            <a:buChar char="•"/>
          </a:pPr>
          <a:r>
            <a:rPr lang="en-US" sz="2000" kern="1200" dirty="0">
              <a:solidFill>
                <a:schemeClr val="accent3">
                  <a:lumMod val="75000"/>
                </a:schemeClr>
              </a:solidFill>
            </a:rPr>
            <a:t>Export credits</a:t>
          </a:r>
        </a:p>
        <a:p>
          <a:pPr marL="228600" lvl="1" indent="-228600" algn="l" defTabSz="889000">
            <a:lnSpc>
              <a:spcPct val="90000"/>
            </a:lnSpc>
            <a:spcBef>
              <a:spcPct val="0"/>
            </a:spcBef>
            <a:spcAft>
              <a:spcPct val="15000"/>
            </a:spcAft>
            <a:buChar char="•"/>
          </a:pPr>
          <a:r>
            <a:rPr lang="en-US" sz="2000" kern="1200" dirty="0">
              <a:solidFill>
                <a:schemeClr val="accent3">
                  <a:lumMod val="75000"/>
                </a:schemeClr>
              </a:solidFill>
            </a:rPr>
            <a:t>MSME</a:t>
          </a:r>
        </a:p>
        <a:p>
          <a:pPr marL="228600" lvl="1" indent="-228600" algn="l" defTabSz="889000">
            <a:lnSpc>
              <a:spcPct val="90000"/>
            </a:lnSpc>
            <a:spcBef>
              <a:spcPct val="0"/>
            </a:spcBef>
            <a:spcAft>
              <a:spcPct val="15000"/>
            </a:spcAft>
            <a:buChar char="•"/>
          </a:pPr>
          <a:r>
            <a:rPr lang="en-US" sz="2000" kern="1200" dirty="0">
              <a:solidFill>
                <a:schemeClr val="accent3">
                  <a:lumMod val="75000"/>
                </a:schemeClr>
              </a:solidFill>
            </a:rPr>
            <a:t>Social Infrastructure</a:t>
          </a:r>
        </a:p>
        <a:p>
          <a:pPr marL="228600" lvl="1" indent="-228600" algn="l" defTabSz="889000">
            <a:lnSpc>
              <a:spcPct val="90000"/>
            </a:lnSpc>
            <a:spcBef>
              <a:spcPct val="0"/>
            </a:spcBef>
            <a:spcAft>
              <a:spcPct val="15000"/>
            </a:spcAft>
            <a:buChar char="•"/>
          </a:pPr>
          <a:r>
            <a:rPr lang="en-US" sz="2000" kern="1200" dirty="0">
              <a:solidFill>
                <a:schemeClr val="accent3">
                  <a:lumMod val="75000"/>
                </a:schemeClr>
              </a:solidFill>
            </a:rPr>
            <a:t>Renewable energy</a:t>
          </a:r>
        </a:p>
        <a:p>
          <a:pPr marL="228600" lvl="1" indent="-228600" algn="l" defTabSz="889000">
            <a:lnSpc>
              <a:spcPct val="90000"/>
            </a:lnSpc>
            <a:spcBef>
              <a:spcPct val="0"/>
            </a:spcBef>
            <a:spcAft>
              <a:spcPct val="15000"/>
            </a:spcAft>
            <a:buChar char="•"/>
          </a:pPr>
          <a:r>
            <a:rPr lang="en-US" sz="2000" kern="1200" dirty="0">
              <a:solidFill>
                <a:schemeClr val="accent3">
                  <a:lumMod val="75000"/>
                </a:schemeClr>
              </a:solidFill>
            </a:rPr>
            <a:t>Others</a:t>
          </a:r>
        </a:p>
      </dsp:txBody>
      <dsp:txXfrm rot="5400000">
        <a:off x="1" y="797676"/>
        <a:ext cx="3873937" cy="2393031"/>
      </dsp:txXfrm>
    </dsp:sp>
    <dsp:sp modelId="{2AF07E51-7D64-4518-8A07-112A70102C43}">
      <dsp:nvSpPr>
        <dsp:cNvPr id="0" name=""/>
        <dsp:cNvSpPr/>
      </dsp:nvSpPr>
      <dsp:spPr>
        <a:xfrm rot="16200000">
          <a:off x="4111286" y="57223"/>
          <a:ext cx="3988385" cy="3873937"/>
        </a:xfrm>
        <a:prstGeom prst="flowChartManualOperation">
          <a:avLst/>
        </a:prstGeom>
        <a:solidFill>
          <a:schemeClr val="accent2"/>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t" anchorCtr="0">
          <a:noAutofit/>
        </a:bodyPr>
        <a:lstStyle/>
        <a:p>
          <a:pPr marL="0" lvl="0" indent="0" algn="l" defTabSz="889000">
            <a:lnSpc>
              <a:spcPct val="90000"/>
            </a:lnSpc>
            <a:spcBef>
              <a:spcPct val="0"/>
            </a:spcBef>
            <a:spcAft>
              <a:spcPct val="35000"/>
            </a:spcAft>
            <a:buNone/>
          </a:pPr>
          <a:r>
            <a:rPr lang="en-US" sz="2000" u="sng" kern="1200" dirty="0">
              <a:solidFill>
                <a:schemeClr val="accent3">
                  <a:lumMod val="75000"/>
                </a:schemeClr>
              </a:solidFill>
            </a:rPr>
            <a:t>Non Priority</a:t>
          </a:r>
        </a:p>
        <a:p>
          <a:pPr marL="228600" lvl="1" indent="-228600" algn="l" defTabSz="889000">
            <a:lnSpc>
              <a:spcPct val="90000"/>
            </a:lnSpc>
            <a:spcBef>
              <a:spcPct val="0"/>
            </a:spcBef>
            <a:spcAft>
              <a:spcPct val="15000"/>
            </a:spcAft>
            <a:buChar char="•"/>
          </a:pPr>
          <a:r>
            <a:rPr lang="en-US" sz="2000" kern="1200" dirty="0">
              <a:solidFill>
                <a:schemeClr val="accent3">
                  <a:lumMod val="75000"/>
                </a:schemeClr>
              </a:solidFill>
            </a:rPr>
            <a:t>Sectors other than priority are covered under non priority sector</a:t>
          </a:r>
        </a:p>
        <a:p>
          <a:pPr marL="228600" lvl="1" indent="-228600" algn="l" defTabSz="889000">
            <a:lnSpc>
              <a:spcPct val="90000"/>
            </a:lnSpc>
            <a:spcBef>
              <a:spcPct val="0"/>
            </a:spcBef>
            <a:spcAft>
              <a:spcPct val="15000"/>
            </a:spcAft>
            <a:buChar char="•"/>
          </a:pPr>
          <a:endParaRPr lang="en-US" sz="2000" kern="1200" dirty="0">
            <a:solidFill>
              <a:schemeClr val="accent3">
                <a:lumMod val="75000"/>
              </a:schemeClr>
            </a:solidFill>
          </a:endParaRPr>
        </a:p>
      </dsp:txBody>
      <dsp:txXfrm rot="5400000">
        <a:off x="4168510" y="797676"/>
        <a:ext cx="3873937" cy="239303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D88487-7366-447A-B19F-A5E0D3903CF6}">
      <dsp:nvSpPr>
        <dsp:cNvPr id="0" name=""/>
        <dsp:cNvSpPr/>
      </dsp:nvSpPr>
      <dsp:spPr>
        <a:xfrm>
          <a:off x="4307271" y="1584056"/>
          <a:ext cx="1415573" cy="591743"/>
        </a:xfrm>
        <a:custGeom>
          <a:avLst/>
          <a:gdLst/>
          <a:ahLst/>
          <a:cxnLst/>
          <a:rect l="0" t="0" r="0" b="0"/>
          <a:pathLst>
            <a:path>
              <a:moveTo>
                <a:pt x="0" y="0"/>
              </a:moveTo>
              <a:lnTo>
                <a:pt x="0" y="374124"/>
              </a:lnTo>
              <a:lnTo>
                <a:pt x="1415573" y="374124"/>
              </a:lnTo>
              <a:lnTo>
                <a:pt x="1415573" y="591743"/>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231E7AA-E30D-4E79-B2B0-7C79B93B4C46}">
      <dsp:nvSpPr>
        <dsp:cNvPr id="0" name=""/>
        <dsp:cNvSpPr/>
      </dsp:nvSpPr>
      <dsp:spPr>
        <a:xfrm>
          <a:off x="2851715" y="1584056"/>
          <a:ext cx="1455555" cy="591743"/>
        </a:xfrm>
        <a:custGeom>
          <a:avLst/>
          <a:gdLst/>
          <a:ahLst/>
          <a:cxnLst/>
          <a:rect l="0" t="0" r="0" b="0"/>
          <a:pathLst>
            <a:path>
              <a:moveTo>
                <a:pt x="1455555" y="0"/>
              </a:moveTo>
              <a:lnTo>
                <a:pt x="1455555" y="374124"/>
              </a:lnTo>
              <a:lnTo>
                <a:pt x="0" y="374124"/>
              </a:lnTo>
              <a:lnTo>
                <a:pt x="0" y="591743"/>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595015-7BAB-4E44-B633-0C8A018FB82D}">
      <dsp:nvSpPr>
        <dsp:cNvPr id="0" name=""/>
        <dsp:cNvSpPr/>
      </dsp:nvSpPr>
      <dsp:spPr>
        <a:xfrm>
          <a:off x="3132718" y="92374"/>
          <a:ext cx="2349105" cy="149168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DDD453-16D6-47C7-995C-D30081B7FA00}">
      <dsp:nvSpPr>
        <dsp:cNvPr id="0" name=""/>
        <dsp:cNvSpPr/>
      </dsp:nvSpPr>
      <dsp:spPr>
        <a:xfrm>
          <a:off x="3393729" y="340335"/>
          <a:ext cx="2349105" cy="1491682"/>
        </a:xfrm>
        <a:prstGeom prst="roundRect">
          <a:avLst>
            <a:gd name="adj" fmla="val 10000"/>
          </a:avLst>
        </a:prstGeom>
        <a:solidFill>
          <a:schemeClr val="bg2">
            <a:lumMod val="60000"/>
            <a:lumOff val="40000"/>
            <a:alpha val="9000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accent3">
                  <a:lumMod val="75000"/>
                </a:schemeClr>
              </a:solidFill>
            </a:rPr>
            <a:t>Security Wise classification</a:t>
          </a:r>
        </a:p>
      </dsp:txBody>
      <dsp:txXfrm>
        <a:off x="3437419" y="384025"/>
        <a:ext cx="2261725" cy="1404302"/>
      </dsp:txXfrm>
    </dsp:sp>
    <dsp:sp modelId="{6D1474AA-1976-42D6-9397-3A7090EFE947}">
      <dsp:nvSpPr>
        <dsp:cNvPr id="0" name=""/>
        <dsp:cNvSpPr/>
      </dsp:nvSpPr>
      <dsp:spPr>
        <a:xfrm>
          <a:off x="1677162" y="2175800"/>
          <a:ext cx="2349105" cy="149168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C213FB9-EAE6-422F-8E16-48681E3BD6DE}">
      <dsp:nvSpPr>
        <dsp:cNvPr id="0" name=""/>
        <dsp:cNvSpPr/>
      </dsp:nvSpPr>
      <dsp:spPr>
        <a:xfrm>
          <a:off x="1938174" y="2423761"/>
          <a:ext cx="2349105" cy="1491682"/>
        </a:xfrm>
        <a:prstGeom prst="roundRect">
          <a:avLst>
            <a:gd name="adj" fmla="val 10000"/>
          </a:avLst>
        </a:prstGeom>
        <a:solidFill>
          <a:schemeClr val="bg2">
            <a:lumMod val="60000"/>
            <a:lumOff val="40000"/>
            <a:alpha val="9000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accent3">
                  <a:lumMod val="75000"/>
                </a:schemeClr>
              </a:solidFill>
            </a:rPr>
            <a:t>Secured</a:t>
          </a:r>
        </a:p>
      </dsp:txBody>
      <dsp:txXfrm>
        <a:off x="1981864" y="2467451"/>
        <a:ext cx="2261725" cy="1404302"/>
      </dsp:txXfrm>
    </dsp:sp>
    <dsp:sp modelId="{4466D138-AAA9-4584-BC4A-6626215D9DF7}">
      <dsp:nvSpPr>
        <dsp:cNvPr id="0" name=""/>
        <dsp:cNvSpPr/>
      </dsp:nvSpPr>
      <dsp:spPr>
        <a:xfrm>
          <a:off x="4548291" y="2175800"/>
          <a:ext cx="2349105" cy="149168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9D2AB1D-8F58-43C0-8670-6F0F31366261}">
      <dsp:nvSpPr>
        <dsp:cNvPr id="0" name=""/>
        <dsp:cNvSpPr/>
      </dsp:nvSpPr>
      <dsp:spPr>
        <a:xfrm>
          <a:off x="4809303" y="2423761"/>
          <a:ext cx="2349105" cy="1491682"/>
        </a:xfrm>
        <a:prstGeom prst="roundRect">
          <a:avLst>
            <a:gd name="adj" fmla="val 10000"/>
          </a:avLst>
        </a:prstGeom>
        <a:solidFill>
          <a:schemeClr val="bg2">
            <a:lumMod val="60000"/>
            <a:lumOff val="40000"/>
            <a:alpha val="9000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accent3">
                  <a:lumMod val="75000"/>
                </a:schemeClr>
              </a:solidFill>
            </a:rPr>
            <a:t>Unsecured</a:t>
          </a:r>
        </a:p>
      </dsp:txBody>
      <dsp:txXfrm>
        <a:off x="4852993" y="2467451"/>
        <a:ext cx="2261725" cy="14043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C83B58-366D-4756-90D0-8B9D43589E8A}">
      <dsp:nvSpPr>
        <dsp:cNvPr id="0" name=""/>
        <dsp:cNvSpPr/>
      </dsp:nvSpPr>
      <dsp:spPr>
        <a:xfrm>
          <a:off x="8275584" y="2182704"/>
          <a:ext cx="620708" cy="543432"/>
        </a:xfrm>
        <a:custGeom>
          <a:avLst/>
          <a:gdLst/>
          <a:ahLst/>
          <a:cxnLst/>
          <a:rect l="0" t="0" r="0" b="0"/>
          <a:pathLst>
            <a:path>
              <a:moveTo>
                <a:pt x="0" y="0"/>
              </a:moveTo>
              <a:lnTo>
                <a:pt x="0" y="407262"/>
              </a:lnTo>
              <a:lnTo>
                <a:pt x="620708" y="407262"/>
              </a:lnTo>
              <a:lnTo>
                <a:pt x="620708" y="543432"/>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B67B212-0B2C-4E1B-9E60-3AFE206534F9}">
      <dsp:nvSpPr>
        <dsp:cNvPr id="0" name=""/>
        <dsp:cNvSpPr/>
      </dsp:nvSpPr>
      <dsp:spPr>
        <a:xfrm>
          <a:off x="6955737" y="2182704"/>
          <a:ext cx="1319847" cy="541248"/>
        </a:xfrm>
        <a:custGeom>
          <a:avLst/>
          <a:gdLst/>
          <a:ahLst/>
          <a:cxnLst/>
          <a:rect l="0" t="0" r="0" b="0"/>
          <a:pathLst>
            <a:path>
              <a:moveTo>
                <a:pt x="1319847" y="0"/>
              </a:moveTo>
              <a:lnTo>
                <a:pt x="1319847" y="405078"/>
              </a:lnTo>
              <a:lnTo>
                <a:pt x="0" y="405078"/>
              </a:lnTo>
              <a:lnTo>
                <a:pt x="0" y="541248"/>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00EFDA3-8196-43CF-BF9F-46223B9192D1}">
      <dsp:nvSpPr>
        <dsp:cNvPr id="0" name=""/>
        <dsp:cNvSpPr/>
      </dsp:nvSpPr>
      <dsp:spPr>
        <a:xfrm>
          <a:off x="5062918" y="2182704"/>
          <a:ext cx="3212666" cy="541248"/>
        </a:xfrm>
        <a:custGeom>
          <a:avLst/>
          <a:gdLst/>
          <a:ahLst/>
          <a:cxnLst/>
          <a:rect l="0" t="0" r="0" b="0"/>
          <a:pathLst>
            <a:path>
              <a:moveTo>
                <a:pt x="3212666" y="0"/>
              </a:moveTo>
              <a:lnTo>
                <a:pt x="3212666" y="405078"/>
              </a:lnTo>
              <a:lnTo>
                <a:pt x="0" y="405078"/>
              </a:lnTo>
              <a:lnTo>
                <a:pt x="0" y="541248"/>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ABB6F2A-84F5-47BD-BEF5-8565ACAB39D1}">
      <dsp:nvSpPr>
        <dsp:cNvPr id="0" name=""/>
        <dsp:cNvSpPr/>
      </dsp:nvSpPr>
      <dsp:spPr>
        <a:xfrm>
          <a:off x="4415554" y="778231"/>
          <a:ext cx="3860030" cy="471085"/>
        </a:xfrm>
        <a:custGeom>
          <a:avLst/>
          <a:gdLst/>
          <a:ahLst/>
          <a:cxnLst/>
          <a:rect l="0" t="0" r="0" b="0"/>
          <a:pathLst>
            <a:path>
              <a:moveTo>
                <a:pt x="0" y="0"/>
              </a:moveTo>
              <a:lnTo>
                <a:pt x="0" y="334914"/>
              </a:lnTo>
              <a:lnTo>
                <a:pt x="3860030" y="334914"/>
              </a:lnTo>
              <a:lnTo>
                <a:pt x="3860030" y="471085"/>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4079A88-7EBB-4259-9A2A-E7DDBCBBF86F}">
      <dsp:nvSpPr>
        <dsp:cNvPr id="0" name=""/>
        <dsp:cNvSpPr/>
      </dsp:nvSpPr>
      <dsp:spPr>
        <a:xfrm>
          <a:off x="1489441" y="2270956"/>
          <a:ext cx="1059051" cy="390431"/>
        </a:xfrm>
        <a:custGeom>
          <a:avLst/>
          <a:gdLst/>
          <a:ahLst/>
          <a:cxnLst/>
          <a:rect l="0" t="0" r="0" b="0"/>
          <a:pathLst>
            <a:path>
              <a:moveTo>
                <a:pt x="0" y="0"/>
              </a:moveTo>
              <a:lnTo>
                <a:pt x="0" y="254261"/>
              </a:lnTo>
              <a:lnTo>
                <a:pt x="1059051" y="254261"/>
              </a:lnTo>
              <a:lnTo>
                <a:pt x="1059051" y="390431"/>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D6CF137-9E6E-4527-9010-8BCC4EC680B3}">
      <dsp:nvSpPr>
        <dsp:cNvPr id="0" name=""/>
        <dsp:cNvSpPr/>
      </dsp:nvSpPr>
      <dsp:spPr>
        <a:xfrm>
          <a:off x="712625" y="2270956"/>
          <a:ext cx="776815" cy="390431"/>
        </a:xfrm>
        <a:custGeom>
          <a:avLst/>
          <a:gdLst/>
          <a:ahLst/>
          <a:cxnLst/>
          <a:rect l="0" t="0" r="0" b="0"/>
          <a:pathLst>
            <a:path>
              <a:moveTo>
                <a:pt x="776815" y="0"/>
              </a:moveTo>
              <a:lnTo>
                <a:pt x="776815" y="254261"/>
              </a:lnTo>
              <a:lnTo>
                <a:pt x="0" y="254261"/>
              </a:lnTo>
              <a:lnTo>
                <a:pt x="0" y="390431"/>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9980531-D180-4AC5-BBC1-0924B561E6D9}">
      <dsp:nvSpPr>
        <dsp:cNvPr id="0" name=""/>
        <dsp:cNvSpPr/>
      </dsp:nvSpPr>
      <dsp:spPr>
        <a:xfrm>
          <a:off x="1489441" y="778231"/>
          <a:ext cx="2926113" cy="559336"/>
        </a:xfrm>
        <a:custGeom>
          <a:avLst/>
          <a:gdLst/>
          <a:ahLst/>
          <a:cxnLst/>
          <a:rect l="0" t="0" r="0" b="0"/>
          <a:pathLst>
            <a:path>
              <a:moveTo>
                <a:pt x="2926113" y="0"/>
              </a:moveTo>
              <a:lnTo>
                <a:pt x="2926113" y="423166"/>
              </a:lnTo>
              <a:lnTo>
                <a:pt x="0" y="423166"/>
              </a:lnTo>
              <a:lnTo>
                <a:pt x="0" y="559336"/>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8ADA219-7DDF-4EF7-9671-E2848A43ADE4}">
      <dsp:nvSpPr>
        <dsp:cNvPr id="0" name=""/>
        <dsp:cNvSpPr/>
      </dsp:nvSpPr>
      <dsp:spPr>
        <a:xfrm>
          <a:off x="3355225" y="-155156"/>
          <a:ext cx="2120657" cy="93338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1E3C3B-03B0-4066-8A88-DD6864B2069F}">
      <dsp:nvSpPr>
        <dsp:cNvPr id="0" name=""/>
        <dsp:cNvSpPr/>
      </dsp:nvSpPr>
      <dsp:spPr>
        <a:xfrm>
          <a:off x="3518548" y="0"/>
          <a:ext cx="2120657" cy="933388"/>
        </a:xfrm>
        <a:prstGeom prst="roundRect">
          <a:avLst>
            <a:gd name="adj" fmla="val 10000"/>
          </a:avLst>
        </a:prstGeom>
        <a:solidFill>
          <a:schemeClr val="bg1">
            <a:lumMod val="95000"/>
            <a:alpha val="9000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accent3">
                  <a:lumMod val="75000"/>
                </a:schemeClr>
              </a:solidFill>
            </a:rPr>
            <a:t>Classification of advances as per Prudential Norms</a:t>
          </a:r>
        </a:p>
      </dsp:txBody>
      <dsp:txXfrm>
        <a:off x="3545886" y="27338"/>
        <a:ext cx="2065981" cy="878712"/>
      </dsp:txXfrm>
    </dsp:sp>
    <dsp:sp modelId="{1F24D611-27C7-4BBD-9924-07C0863ADD45}">
      <dsp:nvSpPr>
        <dsp:cNvPr id="0" name=""/>
        <dsp:cNvSpPr/>
      </dsp:nvSpPr>
      <dsp:spPr>
        <a:xfrm>
          <a:off x="754490" y="1337568"/>
          <a:ext cx="1469902" cy="93338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4CD0BF-DDA7-45C7-B651-21D152A90CAE}">
      <dsp:nvSpPr>
        <dsp:cNvPr id="0" name=""/>
        <dsp:cNvSpPr/>
      </dsp:nvSpPr>
      <dsp:spPr>
        <a:xfrm>
          <a:off x="917812" y="1492725"/>
          <a:ext cx="1469902" cy="933388"/>
        </a:xfrm>
        <a:prstGeom prst="roundRect">
          <a:avLst>
            <a:gd name="adj" fmla="val 10000"/>
          </a:avLst>
        </a:prstGeom>
        <a:solidFill>
          <a:srgbClr val="00B0F0">
            <a:alpha val="90000"/>
          </a:srgb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bg1"/>
              </a:solidFill>
            </a:rPr>
            <a:t>Standard Loans</a:t>
          </a:r>
        </a:p>
      </dsp:txBody>
      <dsp:txXfrm>
        <a:off x="945150" y="1520063"/>
        <a:ext cx="1415226" cy="878712"/>
      </dsp:txXfrm>
    </dsp:sp>
    <dsp:sp modelId="{C848C0BA-6B2E-48D5-AE90-6331DEAF2160}">
      <dsp:nvSpPr>
        <dsp:cNvPr id="0" name=""/>
        <dsp:cNvSpPr/>
      </dsp:nvSpPr>
      <dsp:spPr>
        <a:xfrm>
          <a:off x="-22325" y="2661388"/>
          <a:ext cx="1469902" cy="93338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1FFB144-2BDC-422B-840D-F52EA55A8BF1}">
      <dsp:nvSpPr>
        <dsp:cNvPr id="0" name=""/>
        <dsp:cNvSpPr/>
      </dsp:nvSpPr>
      <dsp:spPr>
        <a:xfrm>
          <a:off x="140996" y="2816544"/>
          <a:ext cx="1469902" cy="933388"/>
        </a:xfrm>
        <a:prstGeom prst="roundRect">
          <a:avLst>
            <a:gd name="adj" fmla="val 10000"/>
          </a:avLst>
        </a:prstGeom>
        <a:solidFill>
          <a:srgbClr val="00B0F0">
            <a:alpha val="90000"/>
          </a:srgb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bg1"/>
              </a:solidFill>
            </a:rPr>
            <a:t>Standard Regular</a:t>
          </a:r>
        </a:p>
      </dsp:txBody>
      <dsp:txXfrm>
        <a:off x="168334" y="2843882"/>
        <a:ext cx="1415226" cy="878712"/>
      </dsp:txXfrm>
    </dsp:sp>
    <dsp:sp modelId="{3E898462-AB26-4C8B-AAD8-7D1CB7D96A51}">
      <dsp:nvSpPr>
        <dsp:cNvPr id="0" name=""/>
        <dsp:cNvSpPr/>
      </dsp:nvSpPr>
      <dsp:spPr>
        <a:xfrm>
          <a:off x="1566245" y="2661388"/>
          <a:ext cx="1964495" cy="93338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BD68709-6F56-4333-936A-CF01DEB97460}">
      <dsp:nvSpPr>
        <dsp:cNvPr id="0" name=""/>
        <dsp:cNvSpPr/>
      </dsp:nvSpPr>
      <dsp:spPr>
        <a:xfrm>
          <a:off x="1729567" y="2816544"/>
          <a:ext cx="1964495" cy="933388"/>
        </a:xfrm>
        <a:prstGeom prst="roundRect">
          <a:avLst>
            <a:gd name="adj" fmla="val 10000"/>
          </a:avLst>
        </a:prstGeom>
        <a:solidFill>
          <a:srgbClr val="00B0F0">
            <a:alpha val="90000"/>
          </a:srgb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bg1"/>
              </a:solidFill>
            </a:rPr>
            <a:t>Special Mention Account (SMA)</a:t>
          </a:r>
        </a:p>
      </dsp:txBody>
      <dsp:txXfrm>
        <a:off x="1756905" y="2843882"/>
        <a:ext cx="1909819" cy="878712"/>
      </dsp:txXfrm>
    </dsp:sp>
    <dsp:sp modelId="{1B6E2F36-4310-4238-9600-7CD06BB8405A}">
      <dsp:nvSpPr>
        <dsp:cNvPr id="0" name=""/>
        <dsp:cNvSpPr/>
      </dsp:nvSpPr>
      <dsp:spPr>
        <a:xfrm>
          <a:off x="7540633" y="1249316"/>
          <a:ext cx="1469902" cy="93338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CB8A97-F7CE-48FA-80BA-B8A95C754B37}">
      <dsp:nvSpPr>
        <dsp:cNvPr id="0" name=""/>
        <dsp:cNvSpPr/>
      </dsp:nvSpPr>
      <dsp:spPr>
        <a:xfrm>
          <a:off x="7703956" y="1404473"/>
          <a:ext cx="1469902" cy="933388"/>
        </a:xfrm>
        <a:prstGeom prst="roundRect">
          <a:avLst>
            <a:gd name="adj" fmla="val 10000"/>
          </a:avLst>
        </a:prstGeom>
        <a:solidFill>
          <a:srgbClr val="FF0000">
            <a:alpha val="90000"/>
          </a:srgb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bg1"/>
              </a:solidFill>
            </a:rPr>
            <a:t>NPA Loans</a:t>
          </a:r>
        </a:p>
      </dsp:txBody>
      <dsp:txXfrm>
        <a:off x="7731294" y="1431811"/>
        <a:ext cx="1415226" cy="878712"/>
      </dsp:txXfrm>
    </dsp:sp>
    <dsp:sp modelId="{530F8615-4028-4EB3-A1E2-6AC4280F5D78}">
      <dsp:nvSpPr>
        <dsp:cNvPr id="0" name=""/>
        <dsp:cNvSpPr/>
      </dsp:nvSpPr>
      <dsp:spPr>
        <a:xfrm>
          <a:off x="4231696" y="2723953"/>
          <a:ext cx="1662444" cy="93338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2327797-8752-4954-AC85-0BC1809C4A45}">
      <dsp:nvSpPr>
        <dsp:cNvPr id="0" name=""/>
        <dsp:cNvSpPr/>
      </dsp:nvSpPr>
      <dsp:spPr>
        <a:xfrm>
          <a:off x="4395018" y="2879109"/>
          <a:ext cx="1662444" cy="933388"/>
        </a:xfrm>
        <a:prstGeom prst="roundRect">
          <a:avLst>
            <a:gd name="adj" fmla="val 10000"/>
          </a:avLst>
        </a:prstGeom>
        <a:solidFill>
          <a:srgbClr val="FF0000">
            <a:alpha val="90000"/>
          </a:srgb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bg1"/>
              </a:solidFill>
            </a:rPr>
            <a:t>Substandard</a:t>
          </a:r>
        </a:p>
      </dsp:txBody>
      <dsp:txXfrm>
        <a:off x="4422356" y="2906447"/>
        <a:ext cx="1607768" cy="878712"/>
      </dsp:txXfrm>
    </dsp:sp>
    <dsp:sp modelId="{800FFFBB-811E-437E-B4D7-8BB665055588}">
      <dsp:nvSpPr>
        <dsp:cNvPr id="0" name=""/>
        <dsp:cNvSpPr/>
      </dsp:nvSpPr>
      <dsp:spPr>
        <a:xfrm>
          <a:off x="6220786" y="2723953"/>
          <a:ext cx="1469902" cy="93338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767EB5-1834-49CE-B87A-2F101F58388C}">
      <dsp:nvSpPr>
        <dsp:cNvPr id="0" name=""/>
        <dsp:cNvSpPr/>
      </dsp:nvSpPr>
      <dsp:spPr>
        <a:xfrm>
          <a:off x="6384108" y="2879109"/>
          <a:ext cx="1469902" cy="933388"/>
        </a:xfrm>
        <a:prstGeom prst="roundRect">
          <a:avLst>
            <a:gd name="adj" fmla="val 10000"/>
          </a:avLst>
        </a:prstGeom>
        <a:solidFill>
          <a:srgbClr val="FF0000">
            <a:alpha val="90000"/>
          </a:srgb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bg1"/>
              </a:solidFill>
            </a:rPr>
            <a:t>Doubtful</a:t>
          </a:r>
        </a:p>
      </dsp:txBody>
      <dsp:txXfrm>
        <a:off x="6411446" y="2906447"/>
        <a:ext cx="1415226" cy="878712"/>
      </dsp:txXfrm>
    </dsp:sp>
    <dsp:sp modelId="{82A4BC22-8A1B-4207-B305-21B9AD5C5C22}">
      <dsp:nvSpPr>
        <dsp:cNvPr id="0" name=""/>
        <dsp:cNvSpPr/>
      </dsp:nvSpPr>
      <dsp:spPr>
        <a:xfrm>
          <a:off x="8161342" y="2726137"/>
          <a:ext cx="1469902" cy="93338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150F93E-A979-43C0-A807-FB2F6826ADC0}">
      <dsp:nvSpPr>
        <dsp:cNvPr id="0" name=""/>
        <dsp:cNvSpPr/>
      </dsp:nvSpPr>
      <dsp:spPr>
        <a:xfrm>
          <a:off x="8324664" y="2881293"/>
          <a:ext cx="1469902" cy="933388"/>
        </a:xfrm>
        <a:prstGeom prst="roundRect">
          <a:avLst>
            <a:gd name="adj" fmla="val 10000"/>
          </a:avLst>
        </a:prstGeom>
        <a:solidFill>
          <a:srgbClr val="FF0000">
            <a:alpha val="90000"/>
          </a:srgb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bg1"/>
              </a:solidFill>
            </a:rPr>
            <a:t>Loss</a:t>
          </a:r>
        </a:p>
      </dsp:txBody>
      <dsp:txXfrm>
        <a:off x="8352002" y="2908631"/>
        <a:ext cx="1415226" cy="87871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0BE5C3-D84F-4010-A3C2-23F438CF50B2}">
      <dsp:nvSpPr>
        <dsp:cNvPr id="0" name=""/>
        <dsp:cNvSpPr/>
      </dsp:nvSpPr>
      <dsp:spPr>
        <a:xfrm>
          <a:off x="4881157" y="1320"/>
          <a:ext cx="1630091" cy="7003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NPA accounts</a:t>
          </a:r>
        </a:p>
      </dsp:txBody>
      <dsp:txXfrm>
        <a:off x="4901670" y="21833"/>
        <a:ext cx="1589065" cy="659329"/>
      </dsp:txXfrm>
    </dsp:sp>
    <dsp:sp modelId="{F39B816B-33A0-4DA9-AE41-6BD79DE61218}">
      <dsp:nvSpPr>
        <dsp:cNvPr id="0" name=""/>
        <dsp:cNvSpPr/>
      </dsp:nvSpPr>
      <dsp:spPr>
        <a:xfrm>
          <a:off x="4120875" y="701675"/>
          <a:ext cx="1575327" cy="280142"/>
        </a:xfrm>
        <a:custGeom>
          <a:avLst/>
          <a:gdLst/>
          <a:ahLst/>
          <a:cxnLst/>
          <a:rect l="0" t="0" r="0" b="0"/>
          <a:pathLst>
            <a:path>
              <a:moveTo>
                <a:pt x="1575327" y="0"/>
              </a:moveTo>
              <a:lnTo>
                <a:pt x="1575327" y="140071"/>
              </a:lnTo>
              <a:lnTo>
                <a:pt x="0" y="140071"/>
              </a:lnTo>
              <a:lnTo>
                <a:pt x="0" y="280142"/>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8E927BB-9AC2-4211-A9BB-732BC5FA0F99}">
      <dsp:nvSpPr>
        <dsp:cNvPr id="0" name=""/>
        <dsp:cNvSpPr/>
      </dsp:nvSpPr>
      <dsp:spPr>
        <a:xfrm>
          <a:off x="3242456" y="981818"/>
          <a:ext cx="1756838" cy="7003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Sub standard accounts</a:t>
          </a:r>
        </a:p>
      </dsp:txBody>
      <dsp:txXfrm>
        <a:off x="3262969" y="1002331"/>
        <a:ext cx="1715812" cy="659329"/>
      </dsp:txXfrm>
    </dsp:sp>
    <dsp:sp modelId="{94DEA997-F808-4D4F-AB44-A3C76EDF5443}">
      <dsp:nvSpPr>
        <dsp:cNvPr id="0" name=""/>
        <dsp:cNvSpPr/>
      </dsp:nvSpPr>
      <dsp:spPr>
        <a:xfrm>
          <a:off x="3324818" y="1682173"/>
          <a:ext cx="796057" cy="280142"/>
        </a:xfrm>
        <a:custGeom>
          <a:avLst/>
          <a:gdLst/>
          <a:ahLst/>
          <a:cxnLst/>
          <a:rect l="0" t="0" r="0" b="0"/>
          <a:pathLst>
            <a:path>
              <a:moveTo>
                <a:pt x="796057" y="0"/>
              </a:moveTo>
              <a:lnTo>
                <a:pt x="796057" y="140071"/>
              </a:lnTo>
              <a:lnTo>
                <a:pt x="0" y="140071"/>
              </a:lnTo>
              <a:lnTo>
                <a:pt x="0" y="280142"/>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3497813-2226-4BED-A295-C842ADC55192}">
      <dsp:nvSpPr>
        <dsp:cNvPr id="0" name=""/>
        <dsp:cNvSpPr/>
      </dsp:nvSpPr>
      <dsp:spPr>
        <a:xfrm>
          <a:off x="2520387" y="1962316"/>
          <a:ext cx="1608860" cy="7003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Cash credit/ OD account</a:t>
          </a:r>
        </a:p>
      </dsp:txBody>
      <dsp:txXfrm>
        <a:off x="2540900" y="1982829"/>
        <a:ext cx="1567834" cy="659329"/>
      </dsp:txXfrm>
    </dsp:sp>
    <dsp:sp modelId="{39236727-CCC5-4913-B632-6D01693D8DA4}">
      <dsp:nvSpPr>
        <dsp:cNvPr id="0" name=""/>
        <dsp:cNvSpPr/>
      </dsp:nvSpPr>
      <dsp:spPr>
        <a:xfrm>
          <a:off x="2423460" y="2662671"/>
          <a:ext cx="901357" cy="280142"/>
        </a:xfrm>
        <a:custGeom>
          <a:avLst/>
          <a:gdLst/>
          <a:ahLst/>
          <a:cxnLst/>
          <a:rect l="0" t="0" r="0" b="0"/>
          <a:pathLst>
            <a:path>
              <a:moveTo>
                <a:pt x="901357" y="0"/>
              </a:moveTo>
              <a:lnTo>
                <a:pt x="901357" y="140071"/>
              </a:lnTo>
              <a:lnTo>
                <a:pt x="0" y="140071"/>
              </a:lnTo>
              <a:lnTo>
                <a:pt x="0" y="280142"/>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8BEE069-F6BF-47C6-9CF4-462F9B8605A0}">
      <dsp:nvSpPr>
        <dsp:cNvPr id="0" name=""/>
        <dsp:cNvSpPr/>
      </dsp:nvSpPr>
      <dsp:spPr>
        <a:xfrm>
          <a:off x="1663015" y="2942814"/>
          <a:ext cx="1520888" cy="7003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Technical reason</a:t>
          </a:r>
        </a:p>
      </dsp:txBody>
      <dsp:txXfrm>
        <a:off x="1683528" y="2963327"/>
        <a:ext cx="1479862" cy="659329"/>
      </dsp:txXfrm>
    </dsp:sp>
    <dsp:sp modelId="{53B1CF87-6FF2-4090-AD33-A145E036CD23}">
      <dsp:nvSpPr>
        <dsp:cNvPr id="0" name=""/>
        <dsp:cNvSpPr/>
      </dsp:nvSpPr>
      <dsp:spPr>
        <a:xfrm>
          <a:off x="3324818" y="2662671"/>
          <a:ext cx="918024" cy="280142"/>
        </a:xfrm>
        <a:custGeom>
          <a:avLst/>
          <a:gdLst/>
          <a:ahLst/>
          <a:cxnLst/>
          <a:rect l="0" t="0" r="0" b="0"/>
          <a:pathLst>
            <a:path>
              <a:moveTo>
                <a:pt x="0" y="0"/>
              </a:moveTo>
              <a:lnTo>
                <a:pt x="0" y="140071"/>
              </a:lnTo>
              <a:lnTo>
                <a:pt x="918024" y="140071"/>
              </a:lnTo>
              <a:lnTo>
                <a:pt x="918024" y="280142"/>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818B05-C50A-41CD-BC90-0B6D9ABD6B4F}">
      <dsp:nvSpPr>
        <dsp:cNvPr id="0" name=""/>
        <dsp:cNvSpPr/>
      </dsp:nvSpPr>
      <dsp:spPr>
        <a:xfrm>
          <a:off x="3499064" y="2942814"/>
          <a:ext cx="1487555" cy="7003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Financial reason</a:t>
          </a:r>
        </a:p>
      </dsp:txBody>
      <dsp:txXfrm>
        <a:off x="3519577" y="2963327"/>
        <a:ext cx="1446529" cy="659329"/>
      </dsp:txXfrm>
    </dsp:sp>
    <dsp:sp modelId="{7D752228-E0E2-4A09-BE95-B2E0B259FFD2}">
      <dsp:nvSpPr>
        <dsp:cNvPr id="0" name=""/>
        <dsp:cNvSpPr/>
      </dsp:nvSpPr>
      <dsp:spPr>
        <a:xfrm>
          <a:off x="4120875" y="1682173"/>
          <a:ext cx="962010" cy="280142"/>
        </a:xfrm>
        <a:custGeom>
          <a:avLst/>
          <a:gdLst/>
          <a:ahLst/>
          <a:cxnLst/>
          <a:rect l="0" t="0" r="0" b="0"/>
          <a:pathLst>
            <a:path>
              <a:moveTo>
                <a:pt x="0" y="0"/>
              </a:moveTo>
              <a:lnTo>
                <a:pt x="0" y="140071"/>
              </a:lnTo>
              <a:lnTo>
                <a:pt x="962010" y="140071"/>
              </a:lnTo>
              <a:lnTo>
                <a:pt x="962010" y="280142"/>
              </a:lnTo>
            </a:path>
          </a:pathLst>
        </a:custGeom>
        <a:noFill/>
        <a:ln w="127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AD156E-B293-4F35-B1BE-27637030CE7D}">
      <dsp:nvSpPr>
        <dsp:cNvPr id="0" name=""/>
        <dsp:cNvSpPr/>
      </dsp:nvSpPr>
      <dsp:spPr>
        <a:xfrm>
          <a:off x="4444408" y="1962316"/>
          <a:ext cx="1276955" cy="7003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Term loans</a:t>
          </a:r>
        </a:p>
      </dsp:txBody>
      <dsp:txXfrm>
        <a:off x="4464921" y="1982829"/>
        <a:ext cx="1235929" cy="659329"/>
      </dsp:txXfrm>
    </dsp:sp>
    <dsp:sp modelId="{6385E39E-D143-411F-A4F0-C7B8A2206A8B}">
      <dsp:nvSpPr>
        <dsp:cNvPr id="0" name=""/>
        <dsp:cNvSpPr/>
      </dsp:nvSpPr>
      <dsp:spPr>
        <a:xfrm>
          <a:off x="5696203" y="701675"/>
          <a:ext cx="353152" cy="280142"/>
        </a:xfrm>
        <a:custGeom>
          <a:avLst/>
          <a:gdLst/>
          <a:ahLst/>
          <a:cxnLst/>
          <a:rect l="0" t="0" r="0" b="0"/>
          <a:pathLst>
            <a:path>
              <a:moveTo>
                <a:pt x="0" y="0"/>
              </a:moveTo>
              <a:lnTo>
                <a:pt x="0" y="140071"/>
              </a:lnTo>
              <a:lnTo>
                <a:pt x="353152" y="140071"/>
              </a:lnTo>
              <a:lnTo>
                <a:pt x="353152" y="280142"/>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18F444-CC10-4181-92D6-B189C364ACEC}">
      <dsp:nvSpPr>
        <dsp:cNvPr id="0" name=""/>
        <dsp:cNvSpPr/>
      </dsp:nvSpPr>
      <dsp:spPr>
        <a:xfrm>
          <a:off x="5314455" y="981818"/>
          <a:ext cx="1469801" cy="7003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Doubtful</a:t>
          </a:r>
        </a:p>
      </dsp:txBody>
      <dsp:txXfrm>
        <a:off x="5334968" y="1002331"/>
        <a:ext cx="1428775" cy="659329"/>
      </dsp:txXfrm>
    </dsp:sp>
    <dsp:sp modelId="{43333EEA-99FB-47C6-B1A2-DD0DFA45C504}">
      <dsp:nvSpPr>
        <dsp:cNvPr id="0" name=""/>
        <dsp:cNvSpPr/>
      </dsp:nvSpPr>
      <dsp:spPr>
        <a:xfrm>
          <a:off x="5696203" y="701675"/>
          <a:ext cx="1928480" cy="280142"/>
        </a:xfrm>
        <a:custGeom>
          <a:avLst/>
          <a:gdLst/>
          <a:ahLst/>
          <a:cxnLst/>
          <a:rect l="0" t="0" r="0" b="0"/>
          <a:pathLst>
            <a:path>
              <a:moveTo>
                <a:pt x="0" y="0"/>
              </a:moveTo>
              <a:lnTo>
                <a:pt x="0" y="140071"/>
              </a:lnTo>
              <a:lnTo>
                <a:pt x="1928480" y="140071"/>
              </a:lnTo>
              <a:lnTo>
                <a:pt x="1928480" y="280142"/>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79D2098-5F5B-4F6F-92A6-67A55368F8F4}">
      <dsp:nvSpPr>
        <dsp:cNvPr id="0" name=""/>
        <dsp:cNvSpPr/>
      </dsp:nvSpPr>
      <dsp:spPr>
        <a:xfrm>
          <a:off x="7099416" y="981818"/>
          <a:ext cx="1050533" cy="7003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Loss</a:t>
          </a:r>
        </a:p>
      </dsp:txBody>
      <dsp:txXfrm>
        <a:off x="7119929" y="1002331"/>
        <a:ext cx="1009507" cy="65932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5BDB7D-2138-445F-B208-5C6241EA8E3E}">
      <dsp:nvSpPr>
        <dsp:cNvPr id="0" name=""/>
        <dsp:cNvSpPr/>
      </dsp:nvSpPr>
      <dsp:spPr>
        <a:xfrm>
          <a:off x="0" y="-28121"/>
          <a:ext cx="2039377" cy="413965"/>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mn-lt"/>
            </a:rPr>
            <a:t>Hypothecation</a:t>
          </a:r>
          <a:endParaRPr lang="en-IN" sz="1800" kern="1200" dirty="0">
            <a:latin typeface="+mn-lt"/>
          </a:endParaRPr>
        </a:p>
      </dsp:txBody>
      <dsp:txXfrm>
        <a:off x="0" y="-28121"/>
        <a:ext cx="2039377" cy="413965"/>
      </dsp:txXfrm>
    </dsp:sp>
    <dsp:sp modelId="{D331C676-8DC5-4B2B-822C-41DE37C5860F}">
      <dsp:nvSpPr>
        <dsp:cNvPr id="0" name=""/>
        <dsp:cNvSpPr/>
      </dsp:nvSpPr>
      <dsp:spPr>
        <a:xfrm>
          <a:off x="0" y="385771"/>
          <a:ext cx="2010978" cy="362339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solidFill>
                <a:schemeClr val="tx2">
                  <a:lumMod val="75000"/>
                  <a:lumOff val="25000"/>
                </a:schemeClr>
              </a:solidFill>
              <a:latin typeface="+mn-lt"/>
              <a:ea typeface="+mn-ea"/>
              <a:cs typeface="+mn-cs"/>
            </a:rPr>
            <a:t>Goods not in physical control of bank</a:t>
          </a:r>
          <a:endParaRPr lang="en-IN" sz="1800" kern="1200" dirty="0">
            <a:solidFill>
              <a:schemeClr val="tx2">
                <a:lumMod val="75000"/>
                <a:lumOff val="25000"/>
              </a:schemeClr>
            </a:solidFill>
            <a:latin typeface="+mn-lt"/>
            <a:ea typeface="+mn-ea"/>
            <a:cs typeface="+mn-cs"/>
          </a:endParaRPr>
        </a:p>
        <a:p>
          <a:pPr marL="171450" lvl="1" indent="-171450" algn="l" defTabSz="800100">
            <a:lnSpc>
              <a:spcPct val="90000"/>
            </a:lnSpc>
            <a:spcBef>
              <a:spcPct val="0"/>
            </a:spcBef>
            <a:spcAft>
              <a:spcPct val="15000"/>
            </a:spcAft>
            <a:buChar char="•"/>
          </a:pPr>
          <a:r>
            <a:rPr lang="en-US" sz="1800" kern="1200" dirty="0">
              <a:solidFill>
                <a:schemeClr val="tx2">
                  <a:lumMod val="75000"/>
                  <a:lumOff val="25000"/>
                </a:schemeClr>
              </a:solidFill>
              <a:latin typeface="+mn-lt"/>
              <a:ea typeface="+mn-ea"/>
              <a:cs typeface="+mn-cs"/>
            </a:rPr>
            <a:t>Creation of charge in favor of bank through execution of hypothecation deed</a:t>
          </a:r>
          <a:endParaRPr lang="en-IN" sz="1800" kern="1200" dirty="0">
            <a:solidFill>
              <a:schemeClr val="tx2">
                <a:lumMod val="75000"/>
                <a:lumOff val="25000"/>
              </a:schemeClr>
            </a:solidFill>
            <a:latin typeface="+mn-lt"/>
            <a:ea typeface="+mn-ea"/>
            <a:cs typeface="+mn-cs"/>
          </a:endParaRPr>
        </a:p>
      </dsp:txBody>
      <dsp:txXfrm>
        <a:off x="0" y="385771"/>
        <a:ext cx="2010978" cy="3623399"/>
      </dsp:txXfrm>
    </dsp:sp>
    <dsp:sp modelId="{7E92D898-5F97-43AF-AF48-D3F926FACA30}">
      <dsp:nvSpPr>
        <dsp:cNvPr id="0" name=""/>
        <dsp:cNvSpPr/>
      </dsp:nvSpPr>
      <dsp:spPr>
        <a:xfrm>
          <a:off x="2248875" y="-28121"/>
          <a:ext cx="1592300" cy="413965"/>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mn-lt"/>
            </a:rPr>
            <a:t>Pledge</a:t>
          </a:r>
          <a:endParaRPr lang="en-IN" sz="1800" kern="1200" dirty="0">
            <a:latin typeface="+mn-lt"/>
          </a:endParaRPr>
        </a:p>
      </dsp:txBody>
      <dsp:txXfrm>
        <a:off x="2248875" y="-28121"/>
        <a:ext cx="1592300" cy="413965"/>
      </dsp:txXfrm>
    </dsp:sp>
    <dsp:sp modelId="{AB59A091-050A-4E9B-8290-E30DC806A070}">
      <dsp:nvSpPr>
        <dsp:cNvPr id="0" name=""/>
        <dsp:cNvSpPr/>
      </dsp:nvSpPr>
      <dsp:spPr>
        <a:xfrm>
          <a:off x="2280497" y="385843"/>
          <a:ext cx="1523572" cy="362339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solidFill>
                <a:srgbClr val="1E1217">
                  <a:lumMod val="75000"/>
                  <a:lumOff val="25000"/>
                </a:srgbClr>
              </a:solidFill>
              <a:latin typeface="+mn-lt"/>
              <a:ea typeface="+mn-ea"/>
              <a:cs typeface="+mn-cs"/>
            </a:rPr>
            <a:t>Security under physical possession of bank</a:t>
          </a:r>
          <a:endParaRPr lang="en-IN" sz="1800" kern="1200" dirty="0">
            <a:solidFill>
              <a:srgbClr val="1E1217">
                <a:lumMod val="75000"/>
                <a:lumOff val="25000"/>
              </a:srgbClr>
            </a:solidFill>
            <a:latin typeface="+mn-lt"/>
            <a:ea typeface="+mn-ea"/>
            <a:cs typeface="+mn-cs"/>
          </a:endParaRPr>
        </a:p>
        <a:p>
          <a:pPr marL="171450" lvl="1" indent="-171450" algn="l" defTabSz="800100">
            <a:lnSpc>
              <a:spcPct val="90000"/>
            </a:lnSpc>
            <a:spcBef>
              <a:spcPct val="0"/>
            </a:spcBef>
            <a:spcAft>
              <a:spcPct val="15000"/>
            </a:spcAft>
            <a:buChar char="•"/>
          </a:pPr>
          <a:r>
            <a:rPr lang="en-US" sz="1800" kern="1200" dirty="0">
              <a:solidFill>
                <a:srgbClr val="1E1217">
                  <a:lumMod val="75000"/>
                  <a:lumOff val="25000"/>
                </a:srgbClr>
              </a:solidFill>
              <a:latin typeface="+mn-lt"/>
              <a:ea typeface="+mn-ea"/>
              <a:cs typeface="+mn-cs"/>
            </a:rPr>
            <a:t>E.g. Pledge of FDR, Gold</a:t>
          </a:r>
          <a:endParaRPr lang="en-IN" sz="1800" kern="1200" dirty="0">
            <a:solidFill>
              <a:srgbClr val="1E1217">
                <a:lumMod val="75000"/>
                <a:lumOff val="25000"/>
              </a:srgbClr>
            </a:solidFill>
            <a:latin typeface="+mn-lt"/>
            <a:ea typeface="+mn-ea"/>
            <a:cs typeface="+mn-cs"/>
          </a:endParaRPr>
        </a:p>
      </dsp:txBody>
      <dsp:txXfrm>
        <a:off x="2280497" y="385843"/>
        <a:ext cx="1523572" cy="3623399"/>
      </dsp:txXfrm>
    </dsp:sp>
    <dsp:sp modelId="{74E25637-79B3-404E-9A97-499DEA37103F}">
      <dsp:nvSpPr>
        <dsp:cNvPr id="0" name=""/>
        <dsp:cNvSpPr/>
      </dsp:nvSpPr>
      <dsp:spPr>
        <a:xfrm>
          <a:off x="4045027" y="-28121"/>
          <a:ext cx="1763611" cy="413965"/>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mn-lt"/>
            </a:rPr>
            <a:t>Assignment</a:t>
          </a:r>
          <a:endParaRPr lang="en-IN" sz="1800" kern="1200" dirty="0">
            <a:latin typeface="+mn-lt"/>
          </a:endParaRPr>
        </a:p>
      </dsp:txBody>
      <dsp:txXfrm>
        <a:off x="4045027" y="-28121"/>
        <a:ext cx="1763611" cy="413965"/>
      </dsp:txXfrm>
    </dsp:sp>
    <dsp:sp modelId="{15DE6EF0-05A8-467E-9AC5-9545B2586CE1}">
      <dsp:nvSpPr>
        <dsp:cNvPr id="0" name=""/>
        <dsp:cNvSpPr/>
      </dsp:nvSpPr>
      <dsp:spPr>
        <a:xfrm>
          <a:off x="4019180" y="378198"/>
          <a:ext cx="1825909" cy="362339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228600" lvl="1" indent="-228600" algn="l" defTabSz="889000">
            <a:lnSpc>
              <a:spcPct val="90000"/>
            </a:lnSpc>
            <a:spcBef>
              <a:spcPct val="0"/>
            </a:spcBef>
            <a:spcAft>
              <a:spcPct val="15000"/>
            </a:spcAft>
            <a:buChar char="•"/>
          </a:pPr>
          <a:r>
            <a:rPr lang="en-US" sz="1800" kern="1200" dirty="0">
              <a:solidFill>
                <a:srgbClr val="1E1217">
                  <a:lumMod val="75000"/>
                  <a:lumOff val="25000"/>
                </a:srgbClr>
              </a:solidFill>
              <a:latin typeface="+mn-lt"/>
              <a:ea typeface="+mn-ea"/>
              <a:cs typeface="+mn-cs"/>
            </a:rPr>
            <a:t>Transfer of right of property in favor of the bank</a:t>
          </a:r>
          <a:endParaRPr lang="en-IN" sz="1800" kern="1200" dirty="0">
            <a:solidFill>
              <a:srgbClr val="1E1217">
                <a:lumMod val="75000"/>
                <a:lumOff val="25000"/>
              </a:srgbClr>
            </a:solidFill>
            <a:latin typeface="+mn-lt"/>
            <a:ea typeface="+mn-ea"/>
            <a:cs typeface="+mn-cs"/>
          </a:endParaRPr>
        </a:p>
        <a:p>
          <a:pPr marL="228600" lvl="1" indent="-228600" algn="l" defTabSz="889000">
            <a:lnSpc>
              <a:spcPct val="90000"/>
            </a:lnSpc>
            <a:spcBef>
              <a:spcPct val="0"/>
            </a:spcBef>
            <a:spcAft>
              <a:spcPct val="15000"/>
            </a:spcAft>
            <a:buChar char="•"/>
          </a:pPr>
          <a:r>
            <a:rPr lang="en-US" sz="1800" kern="1200" dirty="0">
              <a:solidFill>
                <a:srgbClr val="1E1217">
                  <a:lumMod val="75000"/>
                  <a:lumOff val="25000"/>
                </a:srgbClr>
              </a:solidFill>
              <a:latin typeface="+mn-lt"/>
              <a:ea typeface="+mn-ea"/>
              <a:cs typeface="+mn-cs"/>
            </a:rPr>
            <a:t>E.g. Assignment of LIC policy</a:t>
          </a:r>
          <a:endParaRPr lang="en-IN" sz="1800" kern="1200" dirty="0">
            <a:solidFill>
              <a:srgbClr val="1E1217">
                <a:lumMod val="75000"/>
                <a:lumOff val="25000"/>
              </a:srgbClr>
            </a:solidFill>
            <a:latin typeface="+mn-lt"/>
            <a:ea typeface="+mn-ea"/>
            <a:cs typeface="+mn-cs"/>
          </a:endParaRPr>
        </a:p>
      </dsp:txBody>
      <dsp:txXfrm>
        <a:off x="4019180" y="378198"/>
        <a:ext cx="1825909" cy="3623399"/>
      </dsp:txXfrm>
    </dsp:sp>
    <dsp:sp modelId="{C0FA1F84-363D-4BE1-B634-60932E99DBC1}">
      <dsp:nvSpPr>
        <dsp:cNvPr id="0" name=""/>
        <dsp:cNvSpPr/>
      </dsp:nvSpPr>
      <dsp:spPr>
        <a:xfrm>
          <a:off x="6109480" y="0"/>
          <a:ext cx="1522084" cy="413965"/>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mn-lt"/>
            </a:rPr>
            <a:t>Set off</a:t>
          </a:r>
          <a:endParaRPr lang="en-IN" sz="1800" kern="1200" dirty="0">
            <a:latin typeface="+mn-lt"/>
          </a:endParaRPr>
        </a:p>
      </dsp:txBody>
      <dsp:txXfrm>
        <a:off x="6109480" y="0"/>
        <a:ext cx="1522084" cy="413965"/>
      </dsp:txXfrm>
    </dsp:sp>
    <dsp:sp modelId="{D2C45D26-107E-41B3-A00B-D04045C5DFD4}">
      <dsp:nvSpPr>
        <dsp:cNvPr id="0" name=""/>
        <dsp:cNvSpPr/>
      </dsp:nvSpPr>
      <dsp:spPr>
        <a:xfrm>
          <a:off x="6109480" y="413965"/>
          <a:ext cx="1522084" cy="3567156"/>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228600" lvl="1" indent="-228600" algn="l" defTabSz="889000">
            <a:lnSpc>
              <a:spcPct val="90000"/>
            </a:lnSpc>
            <a:spcBef>
              <a:spcPct val="0"/>
            </a:spcBef>
            <a:spcAft>
              <a:spcPct val="15000"/>
            </a:spcAft>
            <a:buChar char="•"/>
          </a:pPr>
          <a:r>
            <a:rPr lang="en-US" sz="1800" kern="1200" dirty="0">
              <a:solidFill>
                <a:srgbClr val="1E1217">
                  <a:lumMod val="75000"/>
                  <a:lumOff val="25000"/>
                </a:srgbClr>
              </a:solidFill>
              <a:latin typeface="+mn-lt"/>
              <a:ea typeface="+mn-ea"/>
              <a:cs typeface="+mn-cs"/>
            </a:rPr>
            <a:t>Statutory right of the Bank to adjust balance lying in any deposit account of the borrower with the loan  balance. </a:t>
          </a:r>
          <a:endParaRPr lang="en-IN" sz="1800" kern="1200" dirty="0">
            <a:solidFill>
              <a:srgbClr val="1E1217">
                <a:lumMod val="75000"/>
                <a:lumOff val="25000"/>
              </a:srgbClr>
            </a:solidFill>
            <a:latin typeface="+mn-lt"/>
            <a:ea typeface="+mn-ea"/>
            <a:cs typeface="+mn-cs"/>
          </a:endParaRPr>
        </a:p>
      </dsp:txBody>
      <dsp:txXfrm>
        <a:off x="6109480" y="413965"/>
        <a:ext cx="1522084" cy="3567156"/>
      </dsp:txXfrm>
    </dsp:sp>
    <dsp:sp modelId="{30CA0AEA-7327-484B-91EE-C1EED77C8562}">
      <dsp:nvSpPr>
        <dsp:cNvPr id="0" name=""/>
        <dsp:cNvSpPr/>
      </dsp:nvSpPr>
      <dsp:spPr>
        <a:xfrm>
          <a:off x="7844656" y="0"/>
          <a:ext cx="1522084" cy="413965"/>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mn-lt"/>
            </a:rPr>
            <a:t>Mortgage</a:t>
          </a:r>
        </a:p>
      </dsp:txBody>
      <dsp:txXfrm>
        <a:off x="7844656" y="0"/>
        <a:ext cx="1522084" cy="413965"/>
      </dsp:txXfrm>
    </dsp:sp>
    <dsp:sp modelId="{812F5B50-FB85-440F-BE18-D2DBBB94E349}">
      <dsp:nvSpPr>
        <dsp:cNvPr id="0" name=""/>
        <dsp:cNvSpPr/>
      </dsp:nvSpPr>
      <dsp:spPr>
        <a:xfrm>
          <a:off x="7844656" y="413965"/>
          <a:ext cx="1522084" cy="3567156"/>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228600" lvl="1" indent="-228600" algn="l" defTabSz="889000">
            <a:lnSpc>
              <a:spcPct val="90000"/>
            </a:lnSpc>
            <a:spcBef>
              <a:spcPct val="0"/>
            </a:spcBef>
            <a:spcAft>
              <a:spcPct val="15000"/>
            </a:spcAft>
            <a:buChar char="•"/>
          </a:pPr>
          <a:r>
            <a:rPr lang="en-US" sz="1800" kern="1200" dirty="0">
              <a:solidFill>
                <a:srgbClr val="1E1217">
                  <a:lumMod val="75000"/>
                  <a:lumOff val="25000"/>
                </a:srgbClr>
              </a:solidFill>
              <a:latin typeface="+mn-lt"/>
              <a:ea typeface="+mn-ea"/>
              <a:cs typeface="+mn-cs"/>
            </a:rPr>
            <a:t>Involves mortgage of immovable property</a:t>
          </a:r>
        </a:p>
      </dsp:txBody>
      <dsp:txXfrm>
        <a:off x="7844656" y="413965"/>
        <a:ext cx="1522084" cy="356715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96510F-652B-4954-9A0C-F9D9720A9A5A}">
      <dsp:nvSpPr>
        <dsp:cNvPr id="0" name=""/>
        <dsp:cNvSpPr/>
      </dsp:nvSpPr>
      <dsp:spPr>
        <a:xfrm>
          <a:off x="3657600" y="629795"/>
          <a:ext cx="2915539" cy="264661"/>
        </a:xfrm>
        <a:custGeom>
          <a:avLst/>
          <a:gdLst/>
          <a:ahLst/>
          <a:cxnLst/>
          <a:rect l="0" t="0" r="0" b="0"/>
          <a:pathLst>
            <a:path>
              <a:moveTo>
                <a:pt x="0" y="0"/>
              </a:moveTo>
              <a:lnTo>
                <a:pt x="0" y="132457"/>
              </a:lnTo>
              <a:lnTo>
                <a:pt x="2915539" y="132457"/>
              </a:lnTo>
              <a:lnTo>
                <a:pt x="2915539" y="264661"/>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4771723-BDA0-43EA-ADF9-1E6D074F173A}">
      <dsp:nvSpPr>
        <dsp:cNvPr id="0" name=""/>
        <dsp:cNvSpPr/>
      </dsp:nvSpPr>
      <dsp:spPr>
        <a:xfrm>
          <a:off x="1086747" y="629795"/>
          <a:ext cx="2570852" cy="264661"/>
        </a:xfrm>
        <a:custGeom>
          <a:avLst/>
          <a:gdLst/>
          <a:ahLst/>
          <a:cxnLst/>
          <a:rect l="0" t="0" r="0" b="0"/>
          <a:pathLst>
            <a:path>
              <a:moveTo>
                <a:pt x="2570852" y="0"/>
              </a:moveTo>
              <a:lnTo>
                <a:pt x="2570852" y="132457"/>
              </a:lnTo>
              <a:lnTo>
                <a:pt x="0" y="132457"/>
              </a:lnTo>
              <a:lnTo>
                <a:pt x="0" y="264661"/>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8BEA724-4DDD-44DE-B34F-863FE3C8FDFF}">
      <dsp:nvSpPr>
        <dsp:cNvPr id="0" name=""/>
        <dsp:cNvSpPr/>
      </dsp:nvSpPr>
      <dsp:spPr>
        <a:xfrm>
          <a:off x="3028057" y="253"/>
          <a:ext cx="1259085" cy="629542"/>
        </a:xfrm>
        <a:prstGeom prst="rect">
          <a:avLst/>
        </a:prstGeom>
        <a:solidFill>
          <a:schemeClr val="accent2"/>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accent3">
                  <a:lumMod val="75000"/>
                </a:schemeClr>
              </a:solidFill>
            </a:rPr>
            <a:t>Type of Mortgages</a:t>
          </a:r>
          <a:endParaRPr lang="en-IN" sz="2100" kern="1200" dirty="0">
            <a:solidFill>
              <a:schemeClr val="accent3">
                <a:lumMod val="75000"/>
              </a:schemeClr>
            </a:solidFill>
          </a:endParaRPr>
        </a:p>
      </dsp:txBody>
      <dsp:txXfrm>
        <a:off x="3028057" y="253"/>
        <a:ext cx="1259085" cy="629542"/>
      </dsp:txXfrm>
    </dsp:sp>
    <dsp:sp modelId="{CE4BF4BD-0D57-4FB4-B445-277A0651E60B}">
      <dsp:nvSpPr>
        <dsp:cNvPr id="0" name=""/>
        <dsp:cNvSpPr/>
      </dsp:nvSpPr>
      <dsp:spPr>
        <a:xfrm>
          <a:off x="457205" y="894457"/>
          <a:ext cx="1259085" cy="629542"/>
        </a:xfrm>
        <a:prstGeom prst="rect">
          <a:avLst/>
        </a:prstGeom>
        <a:solidFill>
          <a:schemeClr val="accent2"/>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accent3">
                  <a:lumMod val="75000"/>
                </a:schemeClr>
              </a:solidFill>
            </a:rPr>
            <a:t>Registered Mortgage</a:t>
          </a:r>
          <a:endParaRPr lang="en-IN" sz="2100" kern="1200" dirty="0">
            <a:solidFill>
              <a:schemeClr val="accent3">
                <a:lumMod val="75000"/>
              </a:schemeClr>
            </a:solidFill>
          </a:endParaRPr>
        </a:p>
      </dsp:txBody>
      <dsp:txXfrm>
        <a:off x="457205" y="894457"/>
        <a:ext cx="1259085" cy="629542"/>
      </dsp:txXfrm>
    </dsp:sp>
    <dsp:sp modelId="{D011733A-EF66-4E39-8A4B-10D4EDFF623C}">
      <dsp:nvSpPr>
        <dsp:cNvPr id="0" name=""/>
        <dsp:cNvSpPr/>
      </dsp:nvSpPr>
      <dsp:spPr>
        <a:xfrm>
          <a:off x="5943596" y="894457"/>
          <a:ext cx="1259085" cy="629542"/>
        </a:xfrm>
        <a:prstGeom prst="rect">
          <a:avLst/>
        </a:prstGeom>
        <a:solidFill>
          <a:schemeClr val="accent2"/>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accent3">
                  <a:lumMod val="75000"/>
                </a:schemeClr>
              </a:solidFill>
            </a:rPr>
            <a:t>Equitable Mortgage</a:t>
          </a:r>
          <a:endParaRPr lang="en-IN" sz="2100" kern="1200" dirty="0">
            <a:solidFill>
              <a:schemeClr val="accent3">
                <a:lumMod val="75000"/>
              </a:schemeClr>
            </a:solidFill>
          </a:endParaRPr>
        </a:p>
      </dsp:txBody>
      <dsp:txXfrm>
        <a:off x="5943596" y="894457"/>
        <a:ext cx="1259085" cy="62954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35905D-B8FC-48FB-8827-CAB280639730}">
      <dsp:nvSpPr>
        <dsp:cNvPr id="0" name=""/>
        <dsp:cNvSpPr/>
      </dsp:nvSpPr>
      <dsp:spPr>
        <a:xfrm>
          <a:off x="2707" y="1162356"/>
          <a:ext cx="3298769" cy="1319507"/>
        </a:xfrm>
        <a:prstGeom prst="chevron">
          <a:avLst/>
        </a:prstGeom>
        <a:solidFill>
          <a:schemeClr val="accent2"/>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accent3">
                  <a:lumMod val="75000"/>
                </a:schemeClr>
              </a:solidFill>
            </a:rPr>
            <a:t>Pre Sanction</a:t>
          </a:r>
          <a:endParaRPr lang="en-IN" sz="1800" kern="1200" dirty="0">
            <a:solidFill>
              <a:schemeClr val="accent3">
                <a:lumMod val="75000"/>
              </a:schemeClr>
            </a:solidFill>
          </a:endParaRPr>
        </a:p>
      </dsp:txBody>
      <dsp:txXfrm>
        <a:off x="662461" y="1162356"/>
        <a:ext cx="1979262" cy="1319507"/>
      </dsp:txXfrm>
    </dsp:sp>
    <dsp:sp modelId="{7EA8991F-443C-4E9E-955F-1B2711C1D088}">
      <dsp:nvSpPr>
        <dsp:cNvPr id="0" name=""/>
        <dsp:cNvSpPr/>
      </dsp:nvSpPr>
      <dsp:spPr>
        <a:xfrm>
          <a:off x="2971600" y="1162356"/>
          <a:ext cx="3298769" cy="1319507"/>
        </a:xfrm>
        <a:prstGeom prst="chevron">
          <a:avLst/>
        </a:prstGeom>
        <a:solidFill>
          <a:schemeClr val="accent2"/>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accent3">
                  <a:lumMod val="75000"/>
                </a:schemeClr>
              </a:solidFill>
            </a:rPr>
            <a:t>Documentation</a:t>
          </a:r>
          <a:endParaRPr lang="en-IN" sz="1800" kern="1200" dirty="0">
            <a:solidFill>
              <a:schemeClr val="accent3">
                <a:lumMod val="75000"/>
              </a:schemeClr>
            </a:solidFill>
          </a:endParaRPr>
        </a:p>
      </dsp:txBody>
      <dsp:txXfrm>
        <a:off x="3631354" y="1162356"/>
        <a:ext cx="1979262" cy="1319507"/>
      </dsp:txXfrm>
    </dsp:sp>
    <dsp:sp modelId="{737E910E-4D4E-4B25-98C6-1FF35CD36AFA}">
      <dsp:nvSpPr>
        <dsp:cNvPr id="0" name=""/>
        <dsp:cNvSpPr/>
      </dsp:nvSpPr>
      <dsp:spPr>
        <a:xfrm>
          <a:off x="5940493" y="1162356"/>
          <a:ext cx="3298769" cy="1319507"/>
        </a:xfrm>
        <a:prstGeom prst="chevron">
          <a:avLst/>
        </a:prstGeom>
        <a:solidFill>
          <a:schemeClr val="accent2"/>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accent3">
                  <a:lumMod val="75000"/>
                </a:schemeClr>
              </a:solidFill>
            </a:rPr>
            <a:t>Post Sanction</a:t>
          </a:r>
          <a:endParaRPr lang="en-IN" sz="1800" kern="1200" dirty="0">
            <a:solidFill>
              <a:schemeClr val="accent3">
                <a:lumMod val="75000"/>
              </a:schemeClr>
            </a:solidFill>
          </a:endParaRPr>
        </a:p>
      </dsp:txBody>
      <dsp:txXfrm>
        <a:off x="6600247" y="1162356"/>
        <a:ext cx="1979262" cy="131950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A77CBF-9089-4DF1-9C98-F9B68E3E6C24}">
      <dsp:nvSpPr>
        <dsp:cNvPr id="0" name=""/>
        <dsp:cNvSpPr/>
      </dsp:nvSpPr>
      <dsp:spPr>
        <a:xfrm>
          <a:off x="2855860" y="1371599"/>
          <a:ext cx="341244" cy="650237"/>
        </a:xfrm>
        <a:custGeom>
          <a:avLst/>
          <a:gdLst/>
          <a:ahLst/>
          <a:cxnLst/>
          <a:rect l="0" t="0" r="0" b="0"/>
          <a:pathLst>
            <a:path>
              <a:moveTo>
                <a:pt x="0" y="0"/>
              </a:moveTo>
              <a:lnTo>
                <a:pt x="170622" y="0"/>
              </a:lnTo>
              <a:lnTo>
                <a:pt x="170622" y="650237"/>
              </a:lnTo>
              <a:lnTo>
                <a:pt x="341244" y="650237"/>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933450">
            <a:lnSpc>
              <a:spcPct val="90000"/>
            </a:lnSpc>
            <a:spcBef>
              <a:spcPct val="0"/>
            </a:spcBef>
            <a:spcAft>
              <a:spcPct val="35000"/>
            </a:spcAft>
            <a:buNone/>
          </a:pPr>
          <a:endParaRPr lang="en-IN" sz="2100" kern="1200" dirty="0"/>
        </a:p>
      </dsp:txBody>
      <dsp:txXfrm>
        <a:off x="3008124" y="1678359"/>
        <a:ext cx="36717" cy="36717"/>
      </dsp:txXfrm>
    </dsp:sp>
    <dsp:sp modelId="{9A1F1D75-4297-44CD-9B35-6B56B74D91D6}">
      <dsp:nvSpPr>
        <dsp:cNvPr id="0" name=""/>
        <dsp:cNvSpPr/>
      </dsp:nvSpPr>
      <dsp:spPr>
        <a:xfrm>
          <a:off x="2855860" y="1325879"/>
          <a:ext cx="341244" cy="91440"/>
        </a:xfrm>
        <a:custGeom>
          <a:avLst/>
          <a:gdLst/>
          <a:ahLst/>
          <a:cxnLst/>
          <a:rect l="0" t="0" r="0" b="0"/>
          <a:pathLst>
            <a:path>
              <a:moveTo>
                <a:pt x="0" y="45720"/>
              </a:moveTo>
              <a:lnTo>
                <a:pt x="341244" y="45720"/>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933450">
            <a:lnSpc>
              <a:spcPct val="90000"/>
            </a:lnSpc>
            <a:spcBef>
              <a:spcPct val="0"/>
            </a:spcBef>
            <a:spcAft>
              <a:spcPct val="35000"/>
            </a:spcAft>
            <a:buNone/>
          </a:pPr>
          <a:endParaRPr lang="en-IN" sz="2100" kern="1200" dirty="0"/>
        </a:p>
      </dsp:txBody>
      <dsp:txXfrm>
        <a:off x="3017951" y="1363068"/>
        <a:ext cx="17062" cy="17062"/>
      </dsp:txXfrm>
    </dsp:sp>
    <dsp:sp modelId="{FECB286D-9E6D-4241-AB8A-09A3B0B808E1}">
      <dsp:nvSpPr>
        <dsp:cNvPr id="0" name=""/>
        <dsp:cNvSpPr/>
      </dsp:nvSpPr>
      <dsp:spPr>
        <a:xfrm>
          <a:off x="2855860" y="721361"/>
          <a:ext cx="341244" cy="650237"/>
        </a:xfrm>
        <a:custGeom>
          <a:avLst/>
          <a:gdLst/>
          <a:ahLst/>
          <a:cxnLst/>
          <a:rect l="0" t="0" r="0" b="0"/>
          <a:pathLst>
            <a:path>
              <a:moveTo>
                <a:pt x="0" y="650237"/>
              </a:moveTo>
              <a:lnTo>
                <a:pt x="170622" y="650237"/>
              </a:lnTo>
              <a:lnTo>
                <a:pt x="170622" y="0"/>
              </a:lnTo>
              <a:lnTo>
                <a:pt x="341244" y="0"/>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933450">
            <a:lnSpc>
              <a:spcPct val="90000"/>
            </a:lnSpc>
            <a:spcBef>
              <a:spcPct val="0"/>
            </a:spcBef>
            <a:spcAft>
              <a:spcPct val="35000"/>
            </a:spcAft>
            <a:buNone/>
          </a:pPr>
          <a:endParaRPr lang="en-IN" sz="2100" kern="1200" dirty="0"/>
        </a:p>
      </dsp:txBody>
      <dsp:txXfrm>
        <a:off x="3008124" y="1028122"/>
        <a:ext cx="36717" cy="36717"/>
      </dsp:txXfrm>
    </dsp:sp>
    <dsp:sp modelId="{B9D18AF4-2597-4AF5-AB30-F578A66F0B98}">
      <dsp:nvSpPr>
        <dsp:cNvPr id="0" name=""/>
        <dsp:cNvSpPr/>
      </dsp:nvSpPr>
      <dsp:spPr>
        <a:xfrm rot="16200000">
          <a:off x="1226843" y="1111504"/>
          <a:ext cx="2737843" cy="520190"/>
        </a:xfrm>
        <a:prstGeom prst="rect">
          <a:avLst/>
        </a:prstGeom>
        <a:solidFill>
          <a:schemeClr val="bg2"/>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accent3">
                  <a:lumMod val="75000"/>
                </a:schemeClr>
              </a:solidFill>
            </a:rPr>
            <a:t>Revenue Leakage</a:t>
          </a:r>
          <a:endParaRPr lang="en-IN" sz="2100" kern="1200" dirty="0">
            <a:solidFill>
              <a:schemeClr val="accent3">
                <a:lumMod val="75000"/>
              </a:schemeClr>
            </a:solidFill>
          </a:endParaRPr>
        </a:p>
      </dsp:txBody>
      <dsp:txXfrm>
        <a:off x="1226843" y="1111504"/>
        <a:ext cx="2737843" cy="520190"/>
      </dsp:txXfrm>
    </dsp:sp>
    <dsp:sp modelId="{91F3E412-BF6A-4699-B268-517745837944}">
      <dsp:nvSpPr>
        <dsp:cNvPr id="0" name=""/>
        <dsp:cNvSpPr/>
      </dsp:nvSpPr>
      <dsp:spPr>
        <a:xfrm>
          <a:off x="3197105" y="461266"/>
          <a:ext cx="1706224" cy="520190"/>
        </a:xfrm>
        <a:prstGeom prst="rect">
          <a:avLst/>
        </a:prstGeom>
        <a:solidFill>
          <a:schemeClr val="bg2"/>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accent3">
                  <a:lumMod val="75000"/>
                </a:schemeClr>
              </a:solidFill>
            </a:rPr>
            <a:t>Processing Fee</a:t>
          </a:r>
          <a:endParaRPr lang="en-IN" sz="2100" kern="1200" dirty="0">
            <a:solidFill>
              <a:schemeClr val="accent3">
                <a:lumMod val="75000"/>
              </a:schemeClr>
            </a:solidFill>
          </a:endParaRPr>
        </a:p>
      </dsp:txBody>
      <dsp:txXfrm>
        <a:off x="3197105" y="461266"/>
        <a:ext cx="1706224" cy="520190"/>
      </dsp:txXfrm>
    </dsp:sp>
    <dsp:sp modelId="{2941D483-7D06-470F-BDAC-12F1461BD308}">
      <dsp:nvSpPr>
        <dsp:cNvPr id="0" name=""/>
        <dsp:cNvSpPr/>
      </dsp:nvSpPr>
      <dsp:spPr>
        <a:xfrm>
          <a:off x="3197105" y="1111504"/>
          <a:ext cx="1706224" cy="520190"/>
        </a:xfrm>
        <a:prstGeom prst="rect">
          <a:avLst/>
        </a:prstGeom>
        <a:solidFill>
          <a:schemeClr val="bg2"/>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accent3">
                  <a:lumMod val="75000"/>
                </a:schemeClr>
              </a:solidFill>
            </a:rPr>
            <a:t>Interest</a:t>
          </a:r>
          <a:endParaRPr lang="en-IN" sz="2100" kern="1200" dirty="0">
            <a:solidFill>
              <a:schemeClr val="accent3">
                <a:lumMod val="75000"/>
              </a:schemeClr>
            </a:solidFill>
          </a:endParaRPr>
        </a:p>
      </dsp:txBody>
      <dsp:txXfrm>
        <a:off x="3197105" y="1111504"/>
        <a:ext cx="1706224" cy="520190"/>
      </dsp:txXfrm>
    </dsp:sp>
    <dsp:sp modelId="{19757A72-7A11-44FF-B7EE-331AB99388A3}">
      <dsp:nvSpPr>
        <dsp:cNvPr id="0" name=""/>
        <dsp:cNvSpPr/>
      </dsp:nvSpPr>
      <dsp:spPr>
        <a:xfrm>
          <a:off x="3197105" y="1761742"/>
          <a:ext cx="1706224" cy="520190"/>
        </a:xfrm>
        <a:prstGeom prst="rect">
          <a:avLst/>
        </a:prstGeom>
        <a:solidFill>
          <a:schemeClr val="bg2"/>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accent3">
                  <a:lumMod val="75000"/>
                </a:schemeClr>
              </a:solidFill>
            </a:rPr>
            <a:t>Service Charges</a:t>
          </a:r>
          <a:endParaRPr lang="en-IN" sz="2100" kern="1200" dirty="0">
            <a:solidFill>
              <a:schemeClr val="accent3">
                <a:lumMod val="75000"/>
              </a:schemeClr>
            </a:solidFill>
          </a:endParaRPr>
        </a:p>
      </dsp:txBody>
      <dsp:txXfrm>
        <a:off x="3197105" y="1761742"/>
        <a:ext cx="1706224" cy="52019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DD7FC8-5FFE-438B-8EA4-CEA80B3F9A40}">
      <dsp:nvSpPr>
        <dsp:cNvPr id="0" name=""/>
        <dsp:cNvSpPr/>
      </dsp:nvSpPr>
      <dsp:spPr>
        <a:xfrm rot="5400000">
          <a:off x="-226967" y="231243"/>
          <a:ext cx="1513115" cy="1059181"/>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Deposit Taking</a:t>
          </a:r>
        </a:p>
      </dsp:txBody>
      <dsp:txXfrm rot="-5400000">
        <a:off x="1" y="533867"/>
        <a:ext cx="1059181" cy="453934"/>
      </dsp:txXfrm>
    </dsp:sp>
    <dsp:sp modelId="{A863D6D8-DD20-4D4F-B286-AF8B24957254}">
      <dsp:nvSpPr>
        <dsp:cNvPr id="0" name=""/>
        <dsp:cNvSpPr/>
      </dsp:nvSpPr>
      <dsp:spPr>
        <a:xfrm rot="5400000">
          <a:off x="5300488" y="-4237030"/>
          <a:ext cx="984042" cy="946665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kern="1200" dirty="0"/>
            <a:t>Camouflage of depositors by hiding their identity in connection with funds transfer or money laundering.</a:t>
          </a:r>
        </a:p>
        <a:p>
          <a:pPr marL="228600" lvl="1" indent="-228600" algn="l" defTabSz="889000">
            <a:lnSpc>
              <a:spcPct val="90000"/>
            </a:lnSpc>
            <a:spcBef>
              <a:spcPct val="0"/>
            </a:spcBef>
            <a:spcAft>
              <a:spcPct val="15000"/>
            </a:spcAft>
            <a:buChar char="•"/>
          </a:pPr>
          <a:r>
            <a:rPr lang="en-US" sz="2000" kern="1200" dirty="0"/>
            <a:t>Unrecorded deposits, theft of customer deposits particularly, from dormant accounts.</a:t>
          </a:r>
        </a:p>
      </dsp:txBody>
      <dsp:txXfrm rot="-5400000">
        <a:off x="1059182" y="52313"/>
        <a:ext cx="9418619" cy="887968"/>
      </dsp:txXfrm>
    </dsp:sp>
    <dsp:sp modelId="{F41453E4-06E5-4910-A4E8-782C90553CA9}">
      <dsp:nvSpPr>
        <dsp:cNvPr id="0" name=""/>
        <dsp:cNvSpPr/>
      </dsp:nvSpPr>
      <dsp:spPr>
        <a:xfrm rot="5400000">
          <a:off x="-226967" y="1549424"/>
          <a:ext cx="1513115" cy="1059181"/>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Dealing</a:t>
          </a:r>
        </a:p>
      </dsp:txBody>
      <dsp:txXfrm rot="-5400000">
        <a:off x="1" y="1852048"/>
        <a:ext cx="1059181" cy="453934"/>
      </dsp:txXfrm>
    </dsp:sp>
    <dsp:sp modelId="{56C9C270-1A08-48DA-B911-2D9917BADFD8}">
      <dsp:nvSpPr>
        <dsp:cNvPr id="0" name=""/>
        <dsp:cNvSpPr/>
      </dsp:nvSpPr>
      <dsp:spPr>
        <a:xfrm rot="5400000">
          <a:off x="5300746" y="-2919108"/>
          <a:ext cx="983525" cy="946665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kern="1200" dirty="0"/>
            <a:t>Delayed deal allocation represented by no time stamping of deals or alterations or overwriting on deals sheets.</a:t>
          </a:r>
        </a:p>
        <a:p>
          <a:pPr marL="228600" lvl="1" indent="-228600" algn="l" defTabSz="889000">
            <a:lnSpc>
              <a:spcPct val="90000"/>
            </a:lnSpc>
            <a:spcBef>
              <a:spcPct val="0"/>
            </a:spcBef>
            <a:spcAft>
              <a:spcPct val="15000"/>
            </a:spcAft>
            <a:buChar char="•"/>
          </a:pPr>
          <a:r>
            <a:rPr lang="en-US" sz="2000" kern="1200" dirty="0"/>
            <a:t>Exploiting weaknesses in matching procedures due to absence of proper guidelines</a:t>
          </a:r>
        </a:p>
      </dsp:txBody>
      <dsp:txXfrm rot="-5400000">
        <a:off x="1059181" y="1370469"/>
        <a:ext cx="9418644" cy="887501"/>
      </dsp:txXfrm>
    </dsp:sp>
    <dsp:sp modelId="{08EA6407-225E-45DD-9C63-BB339FBDC40C}">
      <dsp:nvSpPr>
        <dsp:cNvPr id="0" name=""/>
        <dsp:cNvSpPr/>
      </dsp:nvSpPr>
      <dsp:spPr>
        <a:xfrm rot="5400000">
          <a:off x="-226967" y="2867605"/>
          <a:ext cx="1513115" cy="1059181"/>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Lending</a:t>
          </a:r>
        </a:p>
      </dsp:txBody>
      <dsp:txXfrm rot="-5400000">
        <a:off x="1" y="3170229"/>
        <a:ext cx="1059181" cy="453934"/>
      </dsp:txXfrm>
    </dsp:sp>
    <dsp:sp modelId="{0E6BAB5A-30EF-433A-A043-B8084272B986}">
      <dsp:nvSpPr>
        <dsp:cNvPr id="0" name=""/>
        <dsp:cNvSpPr/>
      </dsp:nvSpPr>
      <dsp:spPr>
        <a:xfrm rot="5400000">
          <a:off x="5300746" y="-1600927"/>
          <a:ext cx="983525" cy="946665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kern="1200" dirty="0"/>
            <a:t>Loans to fictitious borrowers, transactions with connected companies, kick backs and inducements, Selling recovered collateral at below market prices.</a:t>
          </a:r>
        </a:p>
        <a:p>
          <a:pPr marL="228600" lvl="1" indent="-228600" algn="l" defTabSz="889000">
            <a:lnSpc>
              <a:spcPct val="90000"/>
            </a:lnSpc>
            <a:spcBef>
              <a:spcPct val="0"/>
            </a:spcBef>
            <a:spcAft>
              <a:spcPct val="15000"/>
            </a:spcAft>
            <a:buChar char="•"/>
          </a:pPr>
          <a:r>
            <a:rPr lang="en-US" sz="2000" kern="1200" dirty="0"/>
            <a:t>Theft or misuse of collateral held as security.</a:t>
          </a:r>
        </a:p>
      </dsp:txBody>
      <dsp:txXfrm rot="-5400000">
        <a:off x="1059181" y="2688650"/>
        <a:ext cx="9418644" cy="88750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7750CF-F845-45C0-AA62-1B1AE6FBEB72}">
      <dsp:nvSpPr>
        <dsp:cNvPr id="0" name=""/>
        <dsp:cNvSpPr/>
      </dsp:nvSpPr>
      <dsp:spPr>
        <a:xfrm rot="5400000">
          <a:off x="5459154" y="-2173629"/>
          <a:ext cx="1009664" cy="561316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Wingdings" panose="05000000000000000000" pitchFamily="2" charset="2"/>
            <a:buChar char="§"/>
          </a:pPr>
          <a:r>
            <a:rPr lang="en-IN" sz="2000" kern="1200" dirty="0"/>
            <a:t>It involves introducing money in the financial system by some means.</a:t>
          </a:r>
          <a:endParaRPr lang="en-US" sz="2000" kern="1200" dirty="0"/>
        </a:p>
      </dsp:txBody>
      <dsp:txXfrm rot="-5400000">
        <a:off x="3157404" y="177409"/>
        <a:ext cx="5563876" cy="911088"/>
      </dsp:txXfrm>
    </dsp:sp>
    <dsp:sp modelId="{B9C8BE33-F106-48A8-9190-17E06194AB60}">
      <dsp:nvSpPr>
        <dsp:cNvPr id="0" name=""/>
        <dsp:cNvSpPr/>
      </dsp:nvSpPr>
      <dsp:spPr>
        <a:xfrm>
          <a:off x="0" y="1912"/>
          <a:ext cx="3157404" cy="126208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IN" sz="2000" b="1" u="sng" kern="1200" dirty="0"/>
            <a:t>Placement</a:t>
          </a:r>
          <a:endParaRPr lang="en-US" sz="2000" b="1" u="sng" kern="1200" dirty="0"/>
        </a:p>
      </dsp:txBody>
      <dsp:txXfrm>
        <a:off x="61610" y="63522"/>
        <a:ext cx="3034184" cy="1138861"/>
      </dsp:txXfrm>
    </dsp:sp>
    <dsp:sp modelId="{EC21BF18-DBB0-4A84-92AD-82BD8B0F4C93}">
      <dsp:nvSpPr>
        <dsp:cNvPr id="0" name=""/>
        <dsp:cNvSpPr/>
      </dsp:nvSpPr>
      <dsp:spPr>
        <a:xfrm rot="5400000">
          <a:off x="5459154" y="-848444"/>
          <a:ext cx="1009664" cy="561316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Wingdings" panose="05000000000000000000" pitchFamily="2" charset="2"/>
            <a:buChar char="§"/>
          </a:pPr>
          <a:r>
            <a:rPr lang="en-IN" sz="2000" kern="1200" dirty="0"/>
            <a:t>It means carrying out transactions generally complex to camouflage the illegal source.</a:t>
          </a:r>
          <a:endParaRPr lang="en-US" sz="2000" kern="1200" dirty="0"/>
        </a:p>
      </dsp:txBody>
      <dsp:txXfrm rot="-5400000">
        <a:off x="3157404" y="1502594"/>
        <a:ext cx="5563876" cy="911088"/>
      </dsp:txXfrm>
    </dsp:sp>
    <dsp:sp modelId="{5E367B41-0C17-4A9B-BDC6-83DA32414EE7}">
      <dsp:nvSpPr>
        <dsp:cNvPr id="0" name=""/>
        <dsp:cNvSpPr/>
      </dsp:nvSpPr>
      <dsp:spPr>
        <a:xfrm>
          <a:off x="0" y="1327097"/>
          <a:ext cx="3157404" cy="126208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IN" sz="2000" b="1" u="sng" kern="1200" dirty="0"/>
            <a:t>Layering</a:t>
          </a:r>
          <a:endParaRPr lang="en-US" sz="2000" kern="1200" dirty="0"/>
        </a:p>
      </dsp:txBody>
      <dsp:txXfrm>
        <a:off x="61610" y="1388707"/>
        <a:ext cx="3034184" cy="1138861"/>
      </dsp:txXfrm>
    </dsp:sp>
    <dsp:sp modelId="{8B65C1D7-7B27-43BA-9F9E-77CB3A19D157}">
      <dsp:nvSpPr>
        <dsp:cNvPr id="0" name=""/>
        <dsp:cNvSpPr/>
      </dsp:nvSpPr>
      <dsp:spPr>
        <a:xfrm rot="5400000">
          <a:off x="5459154" y="476741"/>
          <a:ext cx="1009664" cy="561316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Wingdings" panose="05000000000000000000" pitchFamily="2" charset="2"/>
            <a:buChar char="§"/>
          </a:pPr>
          <a:r>
            <a:rPr lang="en-IN" sz="2000" kern="1200" dirty="0"/>
            <a:t>It means acquiring wealth generated from the transactions of the illicit funds.</a:t>
          </a:r>
          <a:endParaRPr lang="en-US" sz="2000" kern="1200" dirty="0"/>
        </a:p>
      </dsp:txBody>
      <dsp:txXfrm rot="-5400000">
        <a:off x="3157404" y="2827779"/>
        <a:ext cx="5563876" cy="911088"/>
      </dsp:txXfrm>
    </dsp:sp>
    <dsp:sp modelId="{0BD73ED7-E47F-43CA-8D35-80E313F901E8}">
      <dsp:nvSpPr>
        <dsp:cNvPr id="0" name=""/>
        <dsp:cNvSpPr/>
      </dsp:nvSpPr>
      <dsp:spPr>
        <a:xfrm>
          <a:off x="0" y="2652282"/>
          <a:ext cx="3157404" cy="126208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IN" sz="2000" b="1" u="sng" kern="1200" dirty="0"/>
            <a:t>Integration</a:t>
          </a:r>
          <a:endParaRPr lang="en-US" sz="2000" kern="1200" dirty="0"/>
        </a:p>
      </dsp:txBody>
      <dsp:txXfrm>
        <a:off x="61610" y="2713892"/>
        <a:ext cx="3034184" cy="1138861"/>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9.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8849D99-AB19-4490-803B-8CF87777ED7C}" type="datetime1">
              <a:rPr lang="en-IN" smtClean="0"/>
              <a:t>01-04-2017</a:t>
            </a:fld>
            <a:endParaRPr lang="en-IN"/>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761527B-9FB1-40B0-A205-DBBE8902F6D5}" type="slidenum">
              <a:rPr lang="en-IN" smtClean="0"/>
              <a:t>‹#›</a:t>
            </a:fld>
            <a:endParaRPr lang="en-IN"/>
          </a:p>
        </p:txBody>
      </p:sp>
    </p:spTree>
    <p:extLst>
      <p:ext uri="{BB962C8B-B14F-4D97-AF65-F5344CB8AC3E}">
        <p14:creationId xmlns:p14="http://schemas.microsoft.com/office/powerpoint/2010/main" val="156069702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FF4A2D-3EB6-491B-B4DF-E31ADADAC2A5}" type="datetime1">
              <a:rPr lang="en-IN" smtClean="0"/>
              <a:t>01-04-2017</a:t>
            </a:fld>
            <a:endParaRPr lang="en-IN"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6DB7E9-A4D2-41BE-96B8-C14F1C013EC3}" type="slidenum">
              <a:rPr lang="en-IN" smtClean="0"/>
              <a:t>‹#›</a:t>
            </a:fld>
            <a:endParaRPr lang="en-IN" dirty="0"/>
          </a:p>
        </p:txBody>
      </p:sp>
    </p:spTree>
    <p:extLst>
      <p:ext uri="{BB962C8B-B14F-4D97-AF65-F5344CB8AC3E}">
        <p14:creationId xmlns:p14="http://schemas.microsoft.com/office/powerpoint/2010/main" val="1502450216"/>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Sub classification</a:t>
            </a:r>
            <a:r>
              <a:rPr lang="en-US" baseline="0" dirty="0"/>
              <a:t> of priority sector loans :</a:t>
            </a:r>
          </a:p>
          <a:p>
            <a:endParaRPr lang="en-US" baseline="0" dirty="0"/>
          </a:p>
          <a:p>
            <a:r>
              <a:rPr lang="en-US" baseline="0" dirty="0"/>
              <a:t>Agriculture : 18%</a:t>
            </a:r>
          </a:p>
          <a:p>
            <a:r>
              <a:rPr lang="en-US" baseline="0" dirty="0"/>
              <a:t>Micro Enterprises : 7.50%</a:t>
            </a:r>
          </a:p>
          <a:p>
            <a:r>
              <a:rPr lang="en-US" baseline="0" dirty="0"/>
              <a:t>Weeker Section : 10%</a:t>
            </a:r>
          </a:p>
          <a:p>
            <a:endParaRPr lang="en-US" baseline="0" dirty="0"/>
          </a:p>
          <a:p>
            <a:endParaRPr lang="en-US" dirty="0"/>
          </a:p>
        </p:txBody>
      </p:sp>
      <p:sp>
        <p:nvSpPr>
          <p:cNvPr id="4" name="Slide Number Placeholder 3"/>
          <p:cNvSpPr>
            <a:spLocks noGrp="1"/>
          </p:cNvSpPr>
          <p:nvPr>
            <p:ph type="sldNum" sz="quarter" idx="10"/>
          </p:nvPr>
        </p:nvSpPr>
        <p:spPr/>
        <p:txBody>
          <a:bodyPr/>
          <a:lstStyle/>
          <a:p>
            <a:fld id="{DA68BF74-92AF-42A2-86D9-B2F84527DBF9}" type="slidenum">
              <a:rPr lang="en-IN" smtClean="0"/>
              <a:pPr/>
              <a:t>6</a:t>
            </a:fld>
            <a:endParaRPr lang="en-IN" dirty="0"/>
          </a:p>
        </p:txBody>
      </p:sp>
    </p:spTree>
    <p:extLst>
      <p:ext uri="{BB962C8B-B14F-4D97-AF65-F5344CB8AC3E}">
        <p14:creationId xmlns:p14="http://schemas.microsoft.com/office/powerpoint/2010/main" val="37791489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Question – TPA whether secured/unsecured</a:t>
            </a:r>
          </a:p>
        </p:txBody>
      </p:sp>
      <p:sp>
        <p:nvSpPr>
          <p:cNvPr id="4" name="Slide Number Placeholder 3"/>
          <p:cNvSpPr>
            <a:spLocks noGrp="1"/>
          </p:cNvSpPr>
          <p:nvPr>
            <p:ph type="sldNum" sz="quarter" idx="10"/>
          </p:nvPr>
        </p:nvSpPr>
        <p:spPr/>
        <p:txBody>
          <a:bodyPr/>
          <a:lstStyle/>
          <a:p>
            <a:fld id="{DA68BF74-92AF-42A2-86D9-B2F84527DBF9}" type="slidenum">
              <a:rPr lang="en-IN" smtClean="0"/>
              <a:pPr/>
              <a:t>7</a:t>
            </a:fld>
            <a:endParaRPr lang="en-IN" dirty="0"/>
          </a:p>
        </p:txBody>
      </p:sp>
    </p:spTree>
    <p:extLst>
      <p:ext uri="{BB962C8B-B14F-4D97-AF65-F5344CB8AC3E}">
        <p14:creationId xmlns:p14="http://schemas.microsoft.com/office/powerpoint/2010/main" val="2153433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986DB7E9-A4D2-41BE-96B8-C14F1C013EC3}" type="slidenum">
              <a:rPr lang="en-IN" smtClean="0"/>
              <a:t>31</a:t>
            </a:fld>
            <a:endParaRPr lang="en-IN" dirty="0"/>
          </a:p>
        </p:txBody>
      </p:sp>
    </p:spTree>
    <p:extLst>
      <p:ext uri="{BB962C8B-B14F-4D97-AF65-F5344CB8AC3E}">
        <p14:creationId xmlns:p14="http://schemas.microsoft.com/office/powerpoint/2010/main" val="7415416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986DB7E9-A4D2-41BE-96B8-C14F1C013EC3}" type="slidenum">
              <a:rPr lang="en-IN" smtClean="0"/>
              <a:t>33</a:t>
            </a:fld>
            <a:endParaRPr lang="en-IN" dirty="0"/>
          </a:p>
        </p:txBody>
      </p:sp>
    </p:spTree>
    <p:extLst>
      <p:ext uri="{BB962C8B-B14F-4D97-AF65-F5344CB8AC3E}">
        <p14:creationId xmlns:p14="http://schemas.microsoft.com/office/powerpoint/2010/main" val="26600636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6" name="Group 25"/>
          <p:cNvGrpSpPr/>
          <p:nvPr/>
        </p:nvGrpSpPr>
        <p:grpSpPr>
          <a:xfrm>
            <a:off x="-1" y="-2313"/>
            <a:ext cx="12192001" cy="6924496"/>
            <a:chOff x="-1" y="-2313"/>
            <a:chExt cx="12192001" cy="6924496"/>
          </a:xfrm>
        </p:grpSpPr>
        <p:sp>
          <p:nvSpPr>
            <p:cNvPr id="25" name="Freeform 13"/>
            <p:cNvSpPr>
              <a:spLocks noEditPoints="1"/>
            </p:cNvSpPr>
            <p:nvPr/>
          </p:nvSpPr>
          <p:spPr bwMode="auto">
            <a:xfrm>
              <a:off x="233" y="-2312"/>
              <a:ext cx="12191767" cy="6864080"/>
            </a:xfrm>
            <a:custGeom>
              <a:avLst/>
              <a:gdLst/>
              <a:ahLst/>
              <a:cxnLst/>
              <a:rect l="0" t="0" r="r" b="b"/>
              <a:pathLst>
                <a:path w="3840" h="2161">
                  <a:moveTo>
                    <a:pt x="2652" y="274"/>
                  </a:moveTo>
                  <a:cubicBezTo>
                    <a:pt x="2722" y="253"/>
                    <a:pt x="2771" y="204"/>
                    <a:pt x="2817" y="150"/>
                  </a:cubicBezTo>
                  <a:cubicBezTo>
                    <a:pt x="2824" y="142"/>
                    <a:pt x="2831" y="133"/>
                    <a:pt x="2838" y="125"/>
                  </a:cubicBezTo>
                  <a:cubicBezTo>
                    <a:pt x="2839" y="124"/>
                    <a:pt x="2841" y="124"/>
                    <a:pt x="2846" y="124"/>
                  </a:cubicBezTo>
                  <a:cubicBezTo>
                    <a:pt x="2865" y="210"/>
                    <a:pt x="2890" y="295"/>
                    <a:pt x="2947" y="368"/>
                  </a:cubicBezTo>
                  <a:cubicBezTo>
                    <a:pt x="3012" y="310"/>
                    <a:pt x="3030" y="234"/>
                    <a:pt x="3034" y="155"/>
                  </a:cubicBezTo>
                  <a:cubicBezTo>
                    <a:pt x="3036" y="97"/>
                    <a:pt x="3021" y="46"/>
                    <a:pt x="2987" y="0"/>
                  </a:cubicBezTo>
                  <a:cubicBezTo>
                    <a:pt x="2796" y="0"/>
                    <a:pt x="2796" y="0"/>
                    <a:pt x="2796" y="0"/>
                  </a:cubicBezTo>
                  <a:cubicBezTo>
                    <a:pt x="2802" y="1"/>
                    <a:pt x="2808" y="4"/>
                    <a:pt x="2814" y="7"/>
                  </a:cubicBezTo>
                  <a:cubicBezTo>
                    <a:pt x="2778" y="53"/>
                    <a:pt x="2744" y="97"/>
                    <a:pt x="2710" y="141"/>
                  </a:cubicBezTo>
                  <a:cubicBezTo>
                    <a:pt x="2712" y="143"/>
                    <a:pt x="2714" y="144"/>
                    <a:pt x="2716" y="146"/>
                  </a:cubicBezTo>
                  <a:cubicBezTo>
                    <a:pt x="2754" y="107"/>
                    <a:pt x="2793" y="68"/>
                    <a:pt x="2838" y="22"/>
                  </a:cubicBezTo>
                  <a:cubicBezTo>
                    <a:pt x="2838" y="96"/>
                    <a:pt x="2800" y="142"/>
                    <a:pt x="2760" y="183"/>
                  </a:cubicBezTo>
                  <a:cubicBezTo>
                    <a:pt x="2721" y="222"/>
                    <a:pt x="2677" y="257"/>
                    <a:pt x="2613" y="257"/>
                  </a:cubicBezTo>
                  <a:cubicBezTo>
                    <a:pt x="2640" y="155"/>
                    <a:pt x="2694" y="74"/>
                    <a:pt x="2771" y="7"/>
                  </a:cubicBezTo>
                  <a:cubicBezTo>
                    <a:pt x="2775" y="3"/>
                    <a:pt x="2779" y="1"/>
                    <a:pt x="2783" y="0"/>
                  </a:cubicBezTo>
                  <a:cubicBezTo>
                    <a:pt x="2597" y="0"/>
                    <a:pt x="2597" y="0"/>
                    <a:pt x="2597" y="0"/>
                  </a:cubicBezTo>
                  <a:cubicBezTo>
                    <a:pt x="2634" y="15"/>
                    <a:pt x="2673" y="23"/>
                    <a:pt x="2716" y="21"/>
                  </a:cubicBezTo>
                  <a:cubicBezTo>
                    <a:pt x="2717" y="20"/>
                    <a:pt x="2718" y="23"/>
                    <a:pt x="2719" y="24"/>
                  </a:cubicBezTo>
                  <a:cubicBezTo>
                    <a:pt x="2653" y="98"/>
                    <a:pt x="2601" y="196"/>
                    <a:pt x="2588" y="270"/>
                  </a:cubicBezTo>
                  <a:cubicBezTo>
                    <a:pt x="2609" y="282"/>
                    <a:pt x="2630" y="280"/>
                    <a:pt x="2652" y="274"/>
                  </a:cubicBezTo>
                  <a:close/>
                  <a:moveTo>
                    <a:pt x="2870" y="108"/>
                  </a:moveTo>
                  <a:cubicBezTo>
                    <a:pt x="2872" y="76"/>
                    <a:pt x="2870" y="37"/>
                    <a:pt x="2912" y="17"/>
                  </a:cubicBezTo>
                  <a:cubicBezTo>
                    <a:pt x="2931" y="57"/>
                    <a:pt x="2929" y="100"/>
                    <a:pt x="2943" y="138"/>
                  </a:cubicBezTo>
                  <a:cubicBezTo>
                    <a:pt x="2959" y="97"/>
                    <a:pt x="2940" y="56"/>
                    <a:pt x="2941" y="13"/>
                  </a:cubicBezTo>
                  <a:cubicBezTo>
                    <a:pt x="2970" y="25"/>
                    <a:pt x="2991" y="44"/>
                    <a:pt x="3000" y="71"/>
                  </a:cubicBezTo>
                  <a:cubicBezTo>
                    <a:pt x="3028" y="166"/>
                    <a:pt x="3007" y="252"/>
                    <a:pt x="2954" y="335"/>
                  </a:cubicBezTo>
                  <a:cubicBezTo>
                    <a:pt x="2908" y="280"/>
                    <a:pt x="2865" y="171"/>
                    <a:pt x="2870" y="108"/>
                  </a:cubicBezTo>
                  <a:close/>
                  <a:moveTo>
                    <a:pt x="3414" y="0"/>
                  </a:moveTo>
                  <a:cubicBezTo>
                    <a:pt x="3375" y="0"/>
                    <a:pt x="3375" y="0"/>
                    <a:pt x="3375" y="0"/>
                  </a:cubicBezTo>
                  <a:cubicBezTo>
                    <a:pt x="3371" y="22"/>
                    <a:pt x="3362" y="41"/>
                    <a:pt x="3348" y="59"/>
                  </a:cubicBezTo>
                  <a:cubicBezTo>
                    <a:pt x="3302" y="115"/>
                    <a:pt x="3237" y="132"/>
                    <a:pt x="3169" y="144"/>
                  </a:cubicBezTo>
                  <a:cubicBezTo>
                    <a:pt x="3165" y="96"/>
                    <a:pt x="3176" y="44"/>
                    <a:pt x="3197" y="0"/>
                  </a:cubicBezTo>
                  <a:cubicBezTo>
                    <a:pt x="3171" y="0"/>
                    <a:pt x="3171" y="0"/>
                    <a:pt x="3171" y="0"/>
                  </a:cubicBezTo>
                  <a:cubicBezTo>
                    <a:pt x="3151" y="46"/>
                    <a:pt x="3143" y="98"/>
                    <a:pt x="3149" y="155"/>
                  </a:cubicBezTo>
                  <a:cubicBezTo>
                    <a:pt x="3231" y="183"/>
                    <a:pt x="3358" y="113"/>
                    <a:pt x="3414" y="0"/>
                  </a:cubicBezTo>
                  <a:close/>
                  <a:moveTo>
                    <a:pt x="77" y="680"/>
                  </a:moveTo>
                  <a:cubicBezTo>
                    <a:pt x="64" y="685"/>
                    <a:pt x="51" y="689"/>
                    <a:pt x="39" y="694"/>
                  </a:cubicBezTo>
                  <a:cubicBezTo>
                    <a:pt x="26" y="700"/>
                    <a:pt x="13" y="706"/>
                    <a:pt x="0" y="710"/>
                  </a:cubicBezTo>
                  <a:cubicBezTo>
                    <a:pt x="0" y="732"/>
                    <a:pt x="0" y="732"/>
                    <a:pt x="0" y="732"/>
                  </a:cubicBezTo>
                  <a:cubicBezTo>
                    <a:pt x="29" y="721"/>
                    <a:pt x="56" y="706"/>
                    <a:pt x="77" y="680"/>
                  </a:cubicBezTo>
                  <a:close/>
                  <a:moveTo>
                    <a:pt x="3289" y="0"/>
                  </a:moveTo>
                  <a:cubicBezTo>
                    <a:pt x="3279" y="13"/>
                    <a:pt x="3269" y="26"/>
                    <a:pt x="3260" y="40"/>
                  </a:cubicBezTo>
                  <a:cubicBezTo>
                    <a:pt x="3278" y="30"/>
                    <a:pt x="3296" y="16"/>
                    <a:pt x="3313" y="0"/>
                  </a:cubicBezTo>
                  <a:lnTo>
                    <a:pt x="3289" y="0"/>
                  </a:lnTo>
                  <a:close/>
                  <a:moveTo>
                    <a:pt x="3803" y="228"/>
                  </a:moveTo>
                  <a:cubicBezTo>
                    <a:pt x="3807" y="250"/>
                    <a:pt x="3809" y="270"/>
                    <a:pt x="3840" y="265"/>
                  </a:cubicBezTo>
                  <a:cubicBezTo>
                    <a:pt x="3840" y="261"/>
                    <a:pt x="3840" y="261"/>
                    <a:pt x="3840" y="261"/>
                  </a:cubicBezTo>
                  <a:cubicBezTo>
                    <a:pt x="3834" y="243"/>
                    <a:pt x="3828" y="228"/>
                    <a:pt x="3803" y="228"/>
                  </a:cubicBezTo>
                  <a:close/>
                  <a:moveTo>
                    <a:pt x="3788" y="152"/>
                  </a:moveTo>
                  <a:cubicBezTo>
                    <a:pt x="3765" y="165"/>
                    <a:pt x="3754" y="158"/>
                    <a:pt x="3747" y="141"/>
                  </a:cubicBezTo>
                  <a:cubicBezTo>
                    <a:pt x="3741" y="127"/>
                    <a:pt x="3731" y="114"/>
                    <a:pt x="3728" y="99"/>
                  </a:cubicBezTo>
                  <a:cubicBezTo>
                    <a:pt x="3722" y="76"/>
                    <a:pt x="3710" y="62"/>
                    <a:pt x="3685" y="60"/>
                  </a:cubicBezTo>
                  <a:cubicBezTo>
                    <a:pt x="3685" y="32"/>
                    <a:pt x="3673" y="14"/>
                    <a:pt x="3656" y="0"/>
                  </a:cubicBezTo>
                  <a:cubicBezTo>
                    <a:pt x="3596" y="0"/>
                    <a:pt x="3596" y="0"/>
                    <a:pt x="3596" y="0"/>
                  </a:cubicBezTo>
                  <a:cubicBezTo>
                    <a:pt x="3609" y="12"/>
                    <a:pt x="3620" y="25"/>
                    <a:pt x="3631" y="40"/>
                  </a:cubicBezTo>
                  <a:cubicBezTo>
                    <a:pt x="3646" y="60"/>
                    <a:pt x="3657" y="82"/>
                    <a:pt x="3685" y="89"/>
                  </a:cubicBezTo>
                  <a:cubicBezTo>
                    <a:pt x="3692" y="91"/>
                    <a:pt x="3700" y="100"/>
                    <a:pt x="3704" y="108"/>
                  </a:cubicBezTo>
                  <a:cubicBezTo>
                    <a:pt x="3760" y="203"/>
                    <a:pt x="3798" y="305"/>
                    <a:pt x="3820" y="413"/>
                  </a:cubicBezTo>
                  <a:cubicBezTo>
                    <a:pt x="3827" y="450"/>
                    <a:pt x="3825" y="488"/>
                    <a:pt x="3815" y="525"/>
                  </a:cubicBezTo>
                  <a:cubicBezTo>
                    <a:pt x="3811" y="539"/>
                    <a:pt x="3810" y="554"/>
                    <a:pt x="3807" y="568"/>
                  </a:cubicBezTo>
                  <a:cubicBezTo>
                    <a:pt x="3820" y="575"/>
                    <a:pt x="3830" y="577"/>
                    <a:pt x="3840" y="576"/>
                  </a:cubicBezTo>
                  <a:cubicBezTo>
                    <a:pt x="3840" y="343"/>
                    <a:pt x="3840" y="343"/>
                    <a:pt x="3840" y="343"/>
                  </a:cubicBezTo>
                  <a:cubicBezTo>
                    <a:pt x="3834" y="333"/>
                    <a:pt x="3829" y="322"/>
                    <a:pt x="3826" y="311"/>
                  </a:cubicBezTo>
                  <a:cubicBezTo>
                    <a:pt x="3810" y="261"/>
                    <a:pt x="3761" y="220"/>
                    <a:pt x="3788" y="152"/>
                  </a:cubicBezTo>
                  <a:close/>
                  <a:moveTo>
                    <a:pt x="3559" y="1512"/>
                  </a:moveTo>
                  <a:cubicBezTo>
                    <a:pt x="3526" y="1458"/>
                    <a:pt x="3479" y="1418"/>
                    <a:pt x="3424" y="1391"/>
                  </a:cubicBezTo>
                  <a:cubicBezTo>
                    <a:pt x="3381" y="1371"/>
                    <a:pt x="3333" y="1376"/>
                    <a:pt x="3287" y="1379"/>
                  </a:cubicBezTo>
                  <a:cubicBezTo>
                    <a:pt x="3246" y="1382"/>
                    <a:pt x="3208" y="1397"/>
                    <a:pt x="3172" y="1416"/>
                  </a:cubicBezTo>
                  <a:cubicBezTo>
                    <a:pt x="3159" y="1424"/>
                    <a:pt x="3145" y="1431"/>
                    <a:pt x="3126" y="1416"/>
                  </a:cubicBezTo>
                  <a:cubicBezTo>
                    <a:pt x="3185" y="1395"/>
                    <a:pt x="3225" y="1355"/>
                    <a:pt x="3260" y="1309"/>
                  </a:cubicBezTo>
                  <a:cubicBezTo>
                    <a:pt x="3297" y="1260"/>
                    <a:pt x="3310" y="1204"/>
                    <a:pt x="3318" y="1143"/>
                  </a:cubicBezTo>
                  <a:cubicBezTo>
                    <a:pt x="3236" y="1133"/>
                    <a:pt x="3166" y="1161"/>
                    <a:pt x="3103" y="1208"/>
                  </a:cubicBezTo>
                  <a:cubicBezTo>
                    <a:pt x="3041" y="1255"/>
                    <a:pt x="2998" y="1316"/>
                    <a:pt x="2990" y="1398"/>
                  </a:cubicBezTo>
                  <a:cubicBezTo>
                    <a:pt x="2841" y="1409"/>
                    <a:pt x="2710" y="1458"/>
                    <a:pt x="2597" y="1557"/>
                  </a:cubicBezTo>
                  <a:cubicBezTo>
                    <a:pt x="2618" y="1415"/>
                    <a:pt x="2674" y="1287"/>
                    <a:pt x="2740" y="1161"/>
                  </a:cubicBezTo>
                  <a:cubicBezTo>
                    <a:pt x="2766" y="1167"/>
                    <a:pt x="2788" y="1173"/>
                    <a:pt x="2811" y="1176"/>
                  </a:cubicBezTo>
                  <a:cubicBezTo>
                    <a:pt x="2886" y="1183"/>
                    <a:pt x="2957" y="1170"/>
                    <a:pt x="3022" y="1134"/>
                  </a:cubicBezTo>
                  <a:cubicBezTo>
                    <a:pt x="3053" y="1116"/>
                    <a:pt x="3079" y="1089"/>
                    <a:pt x="3105" y="1065"/>
                  </a:cubicBezTo>
                  <a:cubicBezTo>
                    <a:pt x="3116" y="1055"/>
                    <a:pt x="3113" y="1043"/>
                    <a:pt x="3104" y="1031"/>
                  </a:cubicBezTo>
                  <a:cubicBezTo>
                    <a:pt x="3081" y="999"/>
                    <a:pt x="3046" y="988"/>
                    <a:pt x="3012" y="977"/>
                  </a:cubicBezTo>
                  <a:cubicBezTo>
                    <a:pt x="2984" y="968"/>
                    <a:pt x="2955" y="968"/>
                    <a:pt x="2923" y="963"/>
                  </a:cubicBezTo>
                  <a:cubicBezTo>
                    <a:pt x="2962" y="910"/>
                    <a:pt x="3013" y="869"/>
                    <a:pt x="3065" y="824"/>
                  </a:cubicBezTo>
                  <a:cubicBezTo>
                    <a:pt x="3072" y="844"/>
                    <a:pt x="3076" y="863"/>
                    <a:pt x="3085" y="879"/>
                  </a:cubicBezTo>
                  <a:cubicBezTo>
                    <a:pt x="3108" y="919"/>
                    <a:pt x="3148" y="934"/>
                    <a:pt x="3190" y="938"/>
                  </a:cubicBezTo>
                  <a:cubicBezTo>
                    <a:pt x="3237" y="943"/>
                    <a:pt x="3283" y="935"/>
                    <a:pt x="3326" y="915"/>
                  </a:cubicBezTo>
                  <a:cubicBezTo>
                    <a:pt x="3348" y="904"/>
                    <a:pt x="3372" y="896"/>
                    <a:pt x="3396" y="887"/>
                  </a:cubicBezTo>
                  <a:cubicBezTo>
                    <a:pt x="3434" y="872"/>
                    <a:pt x="3474" y="864"/>
                    <a:pt x="3521" y="889"/>
                  </a:cubicBezTo>
                  <a:cubicBezTo>
                    <a:pt x="3503" y="843"/>
                    <a:pt x="3481" y="807"/>
                    <a:pt x="3448" y="787"/>
                  </a:cubicBezTo>
                  <a:cubicBezTo>
                    <a:pt x="3415" y="767"/>
                    <a:pt x="3375" y="761"/>
                    <a:pt x="3334" y="747"/>
                  </a:cubicBezTo>
                  <a:cubicBezTo>
                    <a:pt x="3401" y="673"/>
                    <a:pt x="3439" y="585"/>
                    <a:pt x="3461" y="484"/>
                  </a:cubicBezTo>
                  <a:cubicBezTo>
                    <a:pt x="3452" y="486"/>
                    <a:pt x="3446" y="486"/>
                    <a:pt x="3443" y="489"/>
                  </a:cubicBezTo>
                  <a:cubicBezTo>
                    <a:pt x="3406" y="525"/>
                    <a:pt x="3357" y="535"/>
                    <a:pt x="3311" y="549"/>
                  </a:cubicBezTo>
                  <a:cubicBezTo>
                    <a:pt x="3273" y="562"/>
                    <a:pt x="3233" y="570"/>
                    <a:pt x="3194" y="580"/>
                  </a:cubicBezTo>
                  <a:cubicBezTo>
                    <a:pt x="3181" y="555"/>
                    <a:pt x="3166" y="527"/>
                    <a:pt x="3153" y="498"/>
                  </a:cubicBezTo>
                  <a:cubicBezTo>
                    <a:pt x="3139" y="469"/>
                    <a:pt x="3127" y="440"/>
                    <a:pt x="3114" y="409"/>
                  </a:cubicBezTo>
                  <a:cubicBezTo>
                    <a:pt x="3041" y="440"/>
                    <a:pt x="3022" y="512"/>
                    <a:pt x="3003" y="581"/>
                  </a:cubicBezTo>
                  <a:cubicBezTo>
                    <a:pt x="2983" y="652"/>
                    <a:pt x="2986" y="723"/>
                    <a:pt x="3041" y="782"/>
                  </a:cubicBezTo>
                  <a:cubicBezTo>
                    <a:pt x="3007" y="807"/>
                    <a:pt x="2974" y="830"/>
                    <a:pt x="2944" y="854"/>
                  </a:cubicBezTo>
                  <a:cubicBezTo>
                    <a:pt x="2914" y="879"/>
                    <a:pt x="2886" y="906"/>
                    <a:pt x="2852" y="937"/>
                  </a:cubicBezTo>
                  <a:cubicBezTo>
                    <a:pt x="2855" y="813"/>
                    <a:pt x="2820" y="709"/>
                    <a:pt x="2724" y="630"/>
                  </a:cubicBezTo>
                  <a:cubicBezTo>
                    <a:pt x="2694" y="646"/>
                    <a:pt x="2682" y="675"/>
                    <a:pt x="2666" y="701"/>
                  </a:cubicBezTo>
                  <a:cubicBezTo>
                    <a:pt x="2626" y="765"/>
                    <a:pt x="2621" y="838"/>
                    <a:pt x="2628" y="912"/>
                  </a:cubicBezTo>
                  <a:cubicBezTo>
                    <a:pt x="2635" y="995"/>
                    <a:pt x="2666" y="1072"/>
                    <a:pt x="2699" y="1151"/>
                  </a:cubicBezTo>
                  <a:cubicBezTo>
                    <a:pt x="2639" y="1249"/>
                    <a:pt x="2586" y="1354"/>
                    <a:pt x="2552" y="1467"/>
                  </a:cubicBezTo>
                  <a:cubicBezTo>
                    <a:pt x="2518" y="1578"/>
                    <a:pt x="2495" y="1693"/>
                    <a:pt x="2467" y="1810"/>
                  </a:cubicBezTo>
                  <a:cubicBezTo>
                    <a:pt x="2456" y="1782"/>
                    <a:pt x="2446" y="1755"/>
                    <a:pt x="2437" y="1729"/>
                  </a:cubicBezTo>
                  <a:cubicBezTo>
                    <a:pt x="2515" y="1569"/>
                    <a:pt x="2524" y="1412"/>
                    <a:pt x="2421" y="1256"/>
                  </a:cubicBezTo>
                  <a:cubicBezTo>
                    <a:pt x="2369" y="1290"/>
                    <a:pt x="2340" y="1335"/>
                    <a:pt x="2328" y="1389"/>
                  </a:cubicBezTo>
                  <a:cubicBezTo>
                    <a:pt x="2317" y="1440"/>
                    <a:pt x="2313" y="1493"/>
                    <a:pt x="2306" y="1549"/>
                  </a:cubicBezTo>
                  <a:cubicBezTo>
                    <a:pt x="2228" y="1465"/>
                    <a:pt x="2129" y="1417"/>
                    <a:pt x="2022" y="1375"/>
                  </a:cubicBezTo>
                  <a:cubicBezTo>
                    <a:pt x="2019" y="1358"/>
                    <a:pt x="2013" y="1338"/>
                    <a:pt x="2011" y="1318"/>
                  </a:cubicBezTo>
                  <a:cubicBezTo>
                    <a:pt x="1998" y="1229"/>
                    <a:pt x="1944" y="1171"/>
                    <a:pt x="1871" y="1129"/>
                  </a:cubicBezTo>
                  <a:cubicBezTo>
                    <a:pt x="1842" y="1112"/>
                    <a:pt x="1811" y="1099"/>
                    <a:pt x="1779" y="1090"/>
                  </a:cubicBezTo>
                  <a:cubicBezTo>
                    <a:pt x="1742" y="1079"/>
                    <a:pt x="1727" y="1096"/>
                    <a:pt x="1734" y="1135"/>
                  </a:cubicBezTo>
                  <a:cubicBezTo>
                    <a:pt x="1747" y="1201"/>
                    <a:pt x="1768" y="1264"/>
                    <a:pt x="1818" y="1314"/>
                  </a:cubicBezTo>
                  <a:cubicBezTo>
                    <a:pt x="1819" y="1314"/>
                    <a:pt x="1818" y="1316"/>
                    <a:pt x="1818" y="1318"/>
                  </a:cubicBezTo>
                  <a:cubicBezTo>
                    <a:pt x="1718" y="1318"/>
                    <a:pt x="1610" y="1344"/>
                    <a:pt x="1547" y="1384"/>
                  </a:cubicBezTo>
                  <a:cubicBezTo>
                    <a:pt x="1551" y="1407"/>
                    <a:pt x="1567" y="1421"/>
                    <a:pt x="1586" y="1434"/>
                  </a:cubicBezTo>
                  <a:cubicBezTo>
                    <a:pt x="1648" y="1473"/>
                    <a:pt x="1718" y="1477"/>
                    <a:pt x="1789" y="1476"/>
                  </a:cubicBezTo>
                  <a:cubicBezTo>
                    <a:pt x="1800" y="1475"/>
                    <a:pt x="1810" y="1475"/>
                    <a:pt x="1821" y="1475"/>
                  </a:cubicBezTo>
                  <a:cubicBezTo>
                    <a:pt x="1822" y="1475"/>
                    <a:pt x="1823" y="1476"/>
                    <a:pt x="1827" y="1480"/>
                  </a:cubicBezTo>
                  <a:cubicBezTo>
                    <a:pt x="1775" y="1551"/>
                    <a:pt x="1728" y="1626"/>
                    <a:pt x="1711" y="1717"/>
                  </a:cubicBezTo>
                  <a:cubicBezTo>
                    <a:pt x="1798" y="1727"/>
                    <a:pt x="1866" y="1691"/>
                    <a:pt x="1928" y="1641"/>
                  </a:cubicBezTo>
                  <a:cubicBezTo>
                    <a:pt x="1992" y="1590"/>
                    <a:pt x="2021" y="1520"/>
                    <a:pt x="2021" y="1431"/>
                  </a:cubicBezTo>
                  <a:cubicBezTo>
                    <a:pt x="2130" y="1478"/>
                    <a:pt x="2221" y="1538"/>
                    <a:pt x="2292" y="1632"/>
                  </a:cubicBezTo>
                  <a:cubicBezTo>
                    <a:pt x="2177" y="1615"/>
                    <a:pt x="2081" y="1643"/>
                    <a:pt x="2005" y="1727"/>
                  </a:cubicBezTo>
                  <a:cubicBezTo>
                    <a:pt x="2046" y="1827"/>
                    <a:pt x="2249" y="1878"/>
                    <a:pt x="2382" y="1783"/>
                  </a:cubicBezTo>
                  <a:cubicBezTo>
                    <a:pt x="2410" y="1858"/>
                    <a:pt x="2428" y="1933"/>
                    <a:pt x="2411" y="2012"/>
                  </a:cubicBezTo>
                  <a:cubicBezTo>
                    <a:pt x="2406" y="2036"/>
                    <a:pt x="2397" y="2059"/>
                    <a:pt x="2410" y="2084"/>
                  </a:cubicBezTo>
                  <a:cubicBezTo>
                    <a:pt x="2413" y="2091"/>
                    <a:pt x="2411" y="2103"/>
                    <a:pt x="2408" y="2112"/>
                  </a:cubicBezTo>
                  <a:cubicBezTo>
                    <a:pt x="2403" y="2128"/>
                    <a:pt x="2397" y="2145"/>
                    <a:pt x="2391" y="2161"/>
                  </a:cubicBezTo>
                  <a:cubicBezTo>
                    <a:pt x="2414" y="2161"/>
                    <a:pt x="2414" y="2161"/>
                    <a:pt x="2414" y="2161"/>
                  </a:cubicBezTo>
                  <a:cubicBezTo>
                    <a:pt x="2419" y="2148"/>
                    <a:pt x="2422" y="2134"/>
                    <a:pt x="2430" y="2124"/>
                  </a:cubicBezTo>
                  <a:cubicBezTo>
                    <a:pt x="2444" y="2104"/>
                    <a:pt x="2446" y="2086"/>
                    <a:pt x="2432" y="2065"/>
                  </a:cubicBezTo>
                  <a:cubicBezTo>
                    <a:pt x="2465" y="2036"/>
                    <a:pt x="2459" y="1999"/>
                    <a:pt x="2451" y="1963"/>
                  </a:cubicBezTo>
                  <a:cubicBezTo>
                    <a:pt x="2438" y="1900"/>
                    <a:pt x="2429" y="1836"/>
                    <a:pt x="2405" y="1776"/>
                  </a:cubicBezTo>
                  <a:cubicBezTo>
                    <a:pt x="2399" y="1761"/>
                    <a:pt x="2399" y="1749"/>
                    <a:pt x="2417" y="1745"/>
                  </a:cubicBezTo>
                  <a:cubicBezTo>
                    <a:pt x="2455" y="1806"/>
                    <a:pt x="2444" y="1878"/>
                    <a:pt x="2464" y="1943"/>
                  </a:cubicBezTo>
                  <a:cubicBezTo>
                    <a:pt x="2471" y="1935"/>
                    <a:pt x="2476" y="1928"/>
                    <a:pt x="2478" y="1919"/>
                  </a:cubicBezTo>
                  <a:cubicBezTo>
                    <a:pt x="2495" y="1825"/>
                    <a:pt x="2514" y="1730"/>
                    <a:pt x="2529" y="1635"/>
                  </a:cubicBezTo>
                  <a:cubicBezTo>
                    <a:pt x="2544" y="1544"/>
                    <a:pt x="2573" y="1456"/>
                    <a:pt x="2609" y="1371"/>
                  </a:cubicBezTo>
                  <a:cubicBezTo>
                    <a:pt x="2616" y="1354"/>
                    <a:pt x="2625" y="1339"/>
                    <a:pt x="2633" y="1323"/>
                  </a:cubicBezTo>
                  <a:cubicBezTo>
                    <a:pt x="2627" y="1360"/>
                    <a:pt x="2612" y="1393"/>
                    <a:pt x="2602" y="1428"/>
                  </a:cubicBezTo>
                  <a:cubicBezTo>
                    <a:pt x="2567" y="1546"/>
                    <a:pt x="2542" y="1666"/>
                    <a:pt x="2521" y="1787"/>
                  </a:cubicBezTo>
                  <a:cubicBezTo>
                    <a:pt x="2503" y="1886"/>
                    <a:pt x="2489" y="1986"/>
                    <a:pt x="2473" y="2085"/>
                  </a:cubicBezTo>
                  <a:cubicBezTo>
                    <a:pt x="2469" y="2111"/>
                    <a:pt x="2464" y="2136"/>
                    <a:pt x="2457" y="2161"/>
                  </a:cubicBezTo>
                  <a:cubicBezTo>
                    <a:pt x="2479" y="2161"/>
                    <a:pt x="2479" y="2161"/>
                    <a:pt x="2479" y="2161"/>
                  </a:cubicBezTo>
                  <a:cubicBezTo>
                    <a:pt x="2485" y="2135"/>
                    <a:pt x="2490" y="2109"/>
                    <a:pt x="2495" y="2083"/>
                  </a:cubicBezTo>
                  <a:cubicBezTo>
                    <a:pt x="2497" y="2069"/>
                    <a:pt x="2502" y="2057"/>
                    <a:pt x="2506" y="2040"/>
                  </a:cubicBezTo>
                  <a:cubicBezTo>
                    <a:pt x="2516" y="2045"/>
                    <a:pt x="2523" y="2048"/>
                    <a:pt x="2529" y="2053"/>
                  </a:cubicBezTo>
                  <a:cubicBezTo>
                    <a:pt x="2596" y="2101"/>
                    <a:pt x="2669" y="2097"/>
                    <a:pt x="2742" y="2076"/>
                  </a:cubicBezTo>
                  <a:cubicBezTo>
                    <a:pt x="2781" y="2064"/>
                    <a:pt x="2818" y="2040"/>
                    <a:pt x="2853" y="2017"/>
                  </a:cubicBezTo>
                  <a:cubicBezTo>
                    <a:pt x="2878" y="2001"/>
                    <a:pt x="2897" y="1976"/>
                    <a:pt x="2919" y="1955"/>
                  </a:cubicBezTo>
                  <a:cubicBezTo>
                    <a:pt x="2891" y="1911"/>
                    <a:pt x="2844" y="1908"/>
                    <a:pt x="2801" y="1890"/>
                  </a:cubicBezTo>
                  <a:cubicBezTo>
                    <a:pt x="2874" y="1816"/>
                    <a:pt x="2911" y="1727"/>
                    <a:pt x="2937" y="1628"/>
                  </a:cubicBezTo>
                  <a:cubicBezTo>
                    <a:pt x="2930" y="1625"/>
                    <a:pt x="2923" y="1620"/>
                    <a:pt x="2916" y="1619"/>
                  </a:cubicBezTo>
                  <a:cubicBezTo>
                    <a:pt x="2824" y="1615"/>
                    <a:pt x="2739" y="1631"/>
                    <a:pt x="2666" y="1696"/>
                  </a:cubicBezTo>
                  <a:cubicBezTo>
                    <a:pt x="2621" y="1738"/>
                    <a:pt x="2574" y="1777"/>
                    <a:pt x="2539" y="1829"/>
                  </a:cubicBezTo>
                  <a:cubicBezTo>
                    <a:pt x="2555" y="1709"/>
                    <a:pt x="2601" y="1607"/>
                    <a:pt x="2709" y="1543"/>
                  </a:cubicBezTo>
                  <a:cubicBezTo>
                    <a:pt x="2766" y="1509"/>
                    <a:pt x="2824" y="1477"/>
                    <a:pt x="2889" y="1463"/>
                  </a:cubicBezTo>
                  <a:cubicBezTo>
                    <a:pt x="2969" y="1446"/>
                    <a:pt x="3051" y="1432"/>
                    <a:pt x="3136" y="1452"/>
                  </a:cubicBezTo>
                  <a:cubicBezTo>
                    <a:pt x="3111" y="1572"/>
                    <a:pt x="3197" y="1725"/>
                    <a:pt x="3381" y="1761"/>
                  </a:cubicBezTo>
                  <a:cubicBezTo>
                    <a:pt x="3415" y="1727"/>
                    <a:pt x="3407" y="1686"/>
                    <a:pt x="3397" y="1646"/>
                  </a:cubicBezTo>
                  <a:cubicBezTo>
                    <a:pt x="3390" y="1622"/>
                    <a:pt x="3379" y="1600"/>
                    <a:pt x="3370" y="1577"/>
                  </a:cubicBezTo>
                  <a:cubicBezTo>
                    <a:pt x="3436" y="1565"/>
                    <a:pt x="3498" y="1553"/>
                    <a:pt x="3563" y="1540"/>
                  </a:cubicBezTo>
                  <a:cubicBezTo>
                    <a:pt x="3561" y="1528"/>
                    <a:pt x="3563" y="1518"/>
                    <a:pt x="3559" y="1512"/>
                  </a:cubicBezTo>
                  <a:close/>
                  <a:moveTo>
                    <a:pt x="3423" y="797"/>
                  </a:moveTo>
                  <a:cubicBezTo>
                    <a:pt x="3443" y="804"/>
                    <a:pt x="3462" y="816"/>
                    <a:pt x="3470" y="842"/>
                  </a:cubicBezTo>
                  <a:cubicBezTo>
                    <a:pt x="3424" y="857"/>
                    <a:pt x="3382" y="868"/>
                    <a:pt x="3343" y="885"/>
                  </a:cubicBezTo>
                  <a:cubicBezTo>
                    <a:pt x="3310" y="900"/>
                    <a:pt x="3275" y="903"/>
                    <a:pt x="3241" y="903"/>
                  </a:cubicBezTo>
                  <a:cubicBezTo>
                    <a:pt x="3213" y="904"/>
                    <a:pt x="3188" y="894"/>
                    <a:pt x="3169" y="868"/>
                  </a:cubicBezTo>
                  <a:cubicBezTo>
                    <a:pt x="3199" y="864"/>
                    <a:pt x="3226" y="861"/>
                    <a:pt x="3253" y="858"/>
                  </a:cubicBezTo>
                  <a:cubicBezTo>
                    <a:pt x="3232" y="851"/>
                    <a:pt x="3211" y="850"/>
                    <a:pt x="3191" y="847"/>
                  </a:cubicBezTo>
                  <a:cubicBezTo>
                    <a:pt x="3171" y="844"/>
                    <a:pt x="3149" y="843"/>
                    <a:pt x="3140" y="817"/>
                  </a:cubicBezTo>
                  <a:cubicBezTo>
                    <a:pt x="3169" y="815"/>
                    <a:pt x="3197" y="814"/>
                    <a:pt x="3224" y="811"/>
                  </a:cubicBezTo>
                  <a:cubicBezTo>
                    <a:pt x="3253" y="807"/>
                    <a:pt x="3275" y="781"/>
                    <a:pt x="3307" y="789"/>
                  </a:cubicBezTo>
                  <a:cubicBezTo>
                    <a:pt x="3348" y="763"/>
                    <a:pt x="3386" y="784"/>
                    <a:pt x="3423" y="797"/>
                  </a:cubicBezTo>
                  <a:close/>
                  <a:moveTo>
                    <a:pt x="3269" y="582"/>
                  </a:moveTo>
                  <a:cubicBezTo>
                    <a:pt x="3321" y="570"/>
                    <a:pt x="3373" y="561"/>
                    <a:pt x="3425" y="534"/>
                  </a:cubicBezTo>
                  <a:cubicBezTo>
                    <a:pt x="3415" y="564"/>
                    <a:pt x="3406" y="594"/>
                    <a:pt x="3392" y="623"/>
                  </a:cubicBezTo>
                  <a:cubicBezTo>
                    <a:pt x="3367" y="675"/>
                    <a:pt x="3335" y="722"/>
                    <a:pt x="3288" y="757"/>
                  </a:cubicBezTo>
                  <a:cubicBezTo>
                    <a:pt x="3233" y="798"/>
                    <a:pt x="3195" y="800"/>
                    <a:pt x="3145" y="762"/>
                  </a:cubicBezTo>
                  <a:cubicBezTo>
                    <a:pt x="3184" y="737"/>
                    <a:pt x="3227" y="718"/>
                    <a:pt x="3256" y="679"/>
                  </a:cubicBezTo>
                  <a:cubicBezTo>
                    <a:pt x="3214" y="697"/>
                    <a:pt x="3177" y="727"/>
                    <a:pt x="3130" y="734"/>
                  </a:cubicBezTo>
                  <a:cubicBezTo>
                    <a:pt x="3128" y="728"/>
                    <a:pt x="3126" y="725"/>
                    <a:pt x="3126" y="723"/>
                  </a:cubicBezTo>
                  <a:cubicBezTo>
                    <a:pt x="3126" y="720"/>
                    <a:pt x="3126" y="717"/>
                    <a:pt x="3126" y="715"/>
                  </a:cubicBezTo>
                  <a:cubicBezTo>
                    <a:pt x="3149" y="643"/>
                    <a:pt x="3196" y="598"/>
                    <a:pt x="3269" y="582"/>
                  </a:cubicBezTo>
                  <a:close/>
                  <a:moveTo>
                    <a:pt x="3017" y="647"/>
                  </a:moveTo>
                  <a:cubicBezTo>
                    <a:pt x="3020" y="579"/>
                    <a:pt x="3041" y="516"/>
                    <a:pt x="3079" y="459"/>
                  </a:cubicBezTo>
                  <a:cubicBezTo>
                    <a:pt x="3084" y="452"/>
                    <a:pt x="3093" y="447"/>
                    <a:pt x="3097" y="444"/>
                  </a:cubicBezTo>
                  <a:cubicBezTo>
                    <a:pt x="3114" y="474"/>
                    <a:pt x="3129" y="503"/>
                    <a:pt x="3146" y="531"/>
                  </a:cubicBezTo>
                  <a:cubicBezTo>
                    <a:pt x="3161" y="555"/>
                    <a:pt x="3170" y="581"/>
                    <a:pt x="3166" y="605"/>
                  </a:cubicBezTo>
                  <a:cubicBezTo>
                    <a:pt x="3144" y="628"/>
                    <a:pt x="3125" y="648"/>
                    <a:pt x="3103" y="671"/>
                  </a:cubicBezTo>
                  <a:cubicBezTo>
                    <a:pt x="3099" y="640"/>
                    <a:pt x="3095" y="613"/>
                    <a:pt x="3091" y="586"/>
                  </a:cubicBezTo>
                  <a:cubicBezTo>
                    <a:pt x="3081" y="628"/>
                    <a:pt x="3090" y="672"/>
                    <a:pt x="3063" y="709"/>
                  </a:cubicBezTo>
                  <a:cubicBezTo>
                    <a:pt x="3027" y="695"/>
                    <a:pt x="3015" y="680"/>
                    <a:pt x="3017" y="647"/>
                  </a:cubicBezTo>
                  <a:close/>
                  <a:moveTo>
                    <a:pt x="3008" y="836"/>
                  </a:moveTo>
                  <a:cubicBezTo>
                    <a:pt x="2931" y="931"/>
                    <a:pt x="2890" y="969"/>
                    <a:pt x="2854" y="980"/>
                  </a:cubicBezTo>
                  <a:cubicBezTo>
                    <a:pt x="2896" y="917"/>
                    <a:pt x="2948" y="873"/>
                    <a:pt x="3008" y="836"/>
                  </a:cubicBezTo>
                  <a:close/>
                  <a:moveTo>
                    <a:pt x="2903" y="994"/>
                  </a:moveTo>
                  <a:cubicBezTo>
                    <a:pt x="2923" y="990"/>
                    <a:pt x="2943" y="986"/>
                    <a:pt x="2962" y="988"/>
                  </a:cubicBezTo>
                  <a:cubicBezTo>
                    <a:pt x="3008" y="993"/>
                    <a:pt x="3052" y="1005"/>
                    <a:pt x="3086" y="1041"/>
                  </a:cubicBezTo>
                  <a:cubicBezTo>
                    <a:pt x="3040" y="1135"/>
                    <a:pt x="2858" y="1187"/>
                    <a:pt x="2806" y="1123"/>
                  </a:cubicBezTo>
                  <a:cubicBezTo>
                    <a:pt x="2849" y="1079"/>
                    <a:pt x="2910" y="1074"/>
                    <a:pt x="2969" y="1051"/>
                  </a:cubicBezTo>
                  <a:cubicBezTo>
                    <a:pt x="2909" y="1043"/>
                    <a:pt x="2862" y="1071"/>
                    <a:pt x="2810" y="1085"/>
                  </a:cubicBezTo>
                  <a:cubicBezTo>
                    <a:pt x="2822" y="1029"/>
                    <a:pt x="2856" y="1003"/>
                    <a:pt x="2903" y="994"/>
                  </a:cubicBezTo>
                  <a:close/>
                  <a:moveTo>
                    <a:pt x="2653" y="927"/>
                  </a:moveTo>
                  <a:cubicBezTo>
                    <a:pt x="2630" y="829"/>
                    <a:pt x="2654" y="739"/>
                    <a:pt x="2722" y="660"/>
                  </a:cubicBezTo>
                  <a:cubicBezTo>
                    <a:pt x="2818" y="733"/>
                    <a:pt x="2852" y="877"/>
                    <a:pt x="2819" y="981"/>
                  </a:cubicBezTo>
                  <a:cubicBezTo>
                    <a:pt x="2811" y="1006"/>
                    <a:pt x="2796" y="1030"/>
                    <a:pt x="2765" y="1044"/>
                  </a:cubicBezTo>
                  <a:cubicBezTo>
                    <a:pt x="2758" y="995"/>
                    <a:pt x="2751" y="950"/>
                    <a:pt x="2744" y="904"/>
                  </a:cubicBezTo>
                  <a:cubicBezTo>
                    <a:pt x="2741" y="905"/>
                    <a:pt x="2738" y="905"/>
                    <a:pt x="2735" y="905"/>
                  </a:cubicBezTo>
                  <a:cubicBezTo>
                    <a:pt x="2736" y="951"/>
                    <a:pt x="2736" y="998"/>
                    <a:pt x="2736" y="1045"/>
                  </a:cubicBezTo>
                  <a:cubicBezTo>
                    <a:pt x="2701" y="1037"/>
                    <a:pt x="2671" y="1002"/>
                    <a:pt x="2653" y="927"/>
                  </a:cubicBezTo>
                  <a:close/>
                  <a:moveTo>
                    <a:pt x="1757" y="1111"/>
                  </a:moveTo>
                  <a:cubicBezTo>
                    <a:pt x="1842" y="1110"/>
                    <a:pt x="1959" y="1221"/>
                    <a:pt x="1959" y="1300"/>
                  </a:cubicBezTo>
                  <a:cubicBezTo>
                    <a:pt x="1925" y="1266"/>
                    <a:pt x="1889" y="1231"/>
                    <a:pt x="1853" y="1196"/>
                  </a:cubicBezTo>
                  <a:cubicBezTo>
                    <a:pt x="1851" y="1197"/>
                    <a:pt x="1849" y="1199"/>
                    <a:pt x="1847" y="1201"/>
                  </a:cubicBezTo>
                  <a:cubicBezTo>
                    <a:pt x="1877" y="1248"/>
                    <a:pt x="1928" y="1279"/>
                    <a:pt x="1947" y="1335"/>
                  </a:cubicBezTo>
                  <a:cubicBezTo>
                    <a:pt x="1817" y="1329"/>
                    <a:pt x="1758" y="1226"/>
                    <a:pt x="1757" y="1111"/>
                  </a:cubicBezTo>
                  <a:close/>
                  <a:moveTo>
                    <a:pt x="1726" y="1455"/>
                  </a:moveTo>
                  <a:cubicBezTo>
                    <a:pt x="1671" y="1452"/>
                    <a:pt x="1615" y="1441"/>
                    <a:pt x="1573" y="1394"/>
                  </a:cubicBezTo>
                  <a:cubicBezTo>
                    <a:pt x="1668" y="1346"/>
                    <a:pt x="1764" y="1333"/>
                    <a:pt x="1865" y="1346"/>
                  </a:cubicBezTo>
                  <a:cubicBezTo>
                    <a:pt x="1883" y="1348"/>
                    <a:pt x="1889" y="1361"/>
                    <a:pt x="1894" y="1378"/>
                  </a:cubicBezTo>
                  <a:cubicBezTo>
                    <a:pt x="1835" y="1382"/>
                    <a:pt x="1780" y="1386"/>
                    <a:pt x="1724" y="1389"/>
                  </a:cubicBezTo>
                  <a:cubicBezTo>
                    <a:pt x="1724" y="1392"/>
                    <a:pt x="1724" y="1394"/>
                    <a:pt x="1724" y="1397"/>
                  </a:cubicBezTo>
                  <a:cubicBezTo>
                    <a:pt x="1779" y="1400"/>
                    <a:pt x="1834" y="1403"/>
                    <a:pt x="1898" y="1407"/>
                  </a:cubicBezTo>
                  <a:cubicBezTo>
                    <a:pt x="1842" y="1456"/>
                    <a:pt x="1783" y="1458"/>
                    <a:pt x="1726" y="1455"/>
                  </a:cubicBezTo>
                  <a:close/>
                  <a:moveTo>
                    <a:pt x="1968" y="1560"/>
                  </a:moveTo>
                  <a:cubicBezTo>
                    <a:pt x="1916" y="1644"/>
                    <a:pt x="1838" y="1685"/>
                    <a:pt x="1741" y="1700"/>
                  </a:cubicBezTo>
                  <a:cubicBezTo>
                    <a:pt x="1751" y="1630"/>
                    <a:pt x="1804" y="1525"/>
                    <a:pt x="1855" y="1487"/>
                  </a:cubicBezTo>
                  <a:cubicBezTo>
                    <a:pt x="1880" y="1468"/>
                    <a:pt x="1908" y="1440"/>
                    <a:pt x="1951" y="1458"/>
                  </a:cubicBezTo>
                  <a:cubicBezTo>
                    <a:pt x="1934" y="1499"/>
                    <a:pt x="1900" y="1526"/>
                    <a:pt x="1881" y="1562"/>
                  </a:cubicBezTo>
                  <a:cubicBezTo>
                    <a:pt x="1922" y="1546"/>
                    <a:pt x="1940" y="1505"/>
                    <a:pt x="1973" y="1478"/>
                  </a:cubicBezTo>
                  <a:cubicBezTo>
                    <a:pt x="1983" y="1507"/>
                    <a:pt x="1983" y="1535"/>
                    <a:pt x="1968" y="1560"/>
                  </a:cubicBezTo>
                  <a:close/>
                  <a:moveTo>
                    <a:pt x="2205" y="1513"/>
                  </a:moveTo>
                  <a:cubicBezTo>
                    <a:pt x="2162" y="1479"/>
                    <a:pt x="2114" y="1453"/>
                    <a:pt x="2062" y="1420"/>
                  </a:cubicBezTo>
                  <a:cubicBezTo>
                    <a:pt x="2161" y="1446"/>
                    <a:pt x="2313" y="1557"/>
                    <a:pt x="2325" y="1625"/>
                  </a:cubicBezTo>
                  <a:cubicBezTo>
                    <a:pt x="2286" y="1588"/>
                    <a:pt x="2248" y="1547"/>
                    <a:pt x="2205" y="1513"/>
                  </a:cubicBezTo>
                  <a:close/>
                  <a:moveTo>
                    <a:pt x="2322" y="1740"/>
                  </a:moveTo>
                  <a:cubicBezTo>
                    <a:pt x="2291" y="1787"/>
                    <a:pt x="2255" y="1810"/>
                    <a:pt x="2208" y="1812"/>
                  </a:cubicBezTo>
                  <a:cubicBezTo>
                    <a:pt x="2136" y="1815"/>
                    <a:pt x="2080" y="1778"/>
                    <a:pt x="2026" y="1735"/>
                  </a:cubicBezTo>
                  <a:cubicBezTo>
                    <a:pt x="2100" y="1657"/>
                    <a:pt x="2240" y="1624"/>
                    <a:pt x="2304" y="1669"/>
                  </a:cubicBezTo>
                  <a:cubicBezTo>
                    <a:pt x="2311" y="1682"/>
                    <a:pt x="2318" y="1696"/>
                    <a:pt x="2326" y="1711"/>
                  </a:cubicBezTo>
                  <a:cubicBezTo>
                    <a:pt x="2273" y="1732"/>
                    <a:pt x="2220" y="1726"/>
                    <a:pt x="2164" y="1734"/>
                  </a:cubicBezTo>
                  <a:cubicBezTo>
                    <a:pt x="2208" y="1750"/>
                    <a:pt x="2261" y="1752"/>
                    <a:pt x="2322" y="1740"/>
                  </a:cubicBezTo>
                  <a:close/>
                  <a:moveTo>
                    <a:pt x="2419" y="1625"/>
                  </a:moveTo>
                  <a:cubicBezTo>
                    <a:pt x="2415" y="1564"/>
                    <a:pt x="2411" y="1504"/>
                    <a:pt x="2407" y="1444"/>
                  </a:cubicBezTo>
                  <a:cubicBezTo>
                    <a:pt x="2387" y="1509"/>
                    <a:pt x="2408" y="1577"/>
                    <a:pt x="2386" y="1647"/>
                  </a:cubicBezTo>
                  <a:cubicBezTo>
                    <a:pt x="2299" y="1561"/>
                    <a:pt x="2325" y="1355"/>
                    <a:pt x="2413" y="1285"/>
                  </a:cubicBezTo>
                  <a:cubicBezTo>
                    <a:pt x="2417" y="1290"/>
                    <a:pt x="2422" y="1295"/>
                    <a:pt x="2426" y="1301"/>
                  </a:cubicBezTo>
                  <a:cubicBezTo>
                    <a:pt x="2432" y="1310"/>
                    <a:pt x="2437" y="1320"/>
                    <a:pt x="2442" y="1330"/>
                  </a:cubicBezTo>
                  <a:cubicBezTo>
                    <a:pt x="2483" y="1417"/>
                    <a:pt x="2481" y="1506"/>
                    <a:pt x="2450" y="1595"/>
                  </a:cubicBezTo>
                  <a:cubicBezTo>
                    <a:pt x="2446" y="1607"/>
                    <a:pt x="2435" y="1617"/>
                    <a:pt x="2426" y="1629"/>
                  </a:cubicBezTo>
                  <a:cubicBezTo>
                    <a:pt x="2424" y="1627"/>
                    <a:pt x="2422" y="1626"/>
                    <a:pt x="2419" y="1625"/>
                  </a:cubicBezTo>
                  <a:close/>
                  <a:moveTo>
                    <a:pt x="2889" y="1952"/>
                  </a:moveTo>
                  <a:cubicBezTo>
                    <a:pt x="2863" y="1991"/>
                    <a:pt x="2825" y="2018"/>
                    <a:pt x="2769" y="2043"/>
                  </a:cubicBezTo>
                  <a:cubicBezTo>
                    <a:pt x="2733" y="2058"/>
                    <a:pt x="2697" y="2072"/>
                    <a:pt x="2656" y="2066"/>
                  </a:cubicBezTo>
                  <a:cubicBezTo>
                    <a:pt x="2624" y="2062"/>
                    <a:pt x="2611" y="2052"/>
                    <a:pt x="2597" y="2024"/>
                  </a:cubicBezTo>
                  <a:cubicBezTo>
                    <a:pt x="2651" y="1999"/>
                    <a:pt x="2719" y="2019"/>
                    <a:pt x="2775" y="1970"/>
                  </a:cubicBezTo>
                  <a:cubicBezTo>
                    <a:pt x="2749" y="1975"/>
                    <a:pt x="2732" y="1979"/>
                    <a:pt x="2712" y="1982"/>
                  </a:cubicBezTo>
                  <a:cubicBezTo>
                    <a:pt x="2764" y="1909"/>
                    <a:pt x="2818" y="1900"/>
                    <a:pt x="2889" y="1952"/>
                  </a:cubicBezTo>
                  <a:close/>
                  <a:moveTo>
                    <a:pt x="2564" y="1898"/>
                  </a:moveTo>
                  <a:cubicBezTo>
                    <a:pt x="2569" y="1845"/>
                    <a:pt x="2586" y="1798"/>
                    <a:pt x="2625" y="1760"/>
                  </a:cubicBezTo>
                  <a:cubicBezTo>
                    <a:pt x="2641" y="1743"/>
                    <a:pt x="2661" y="1729"/>
                    <a:pt x="2678" y="1712"/>
                  </a:cubicBezTo>
                  <a:cubicBezTo>
                    <a:pt x="2743" y="1650"/>
                    <a:pt x="2824" y="1638"/>
                    <a:pt x="2913" y="1638"/>
                  </a:cubicBezTo>
                  <a:cubicBezTo>
                    <a:pt x="2904" y="1670"/>
                    <a:pt x="2897" y="1700"/>
                    <a:pt x="2885" y="1728"/>
                  </a:cubicBezTo>
                  <a:cubicBezTo>
                    <a:pt x="2844" y="1831"/>
                    <a:pt x="2770" y="1906"/>
                    <a:pt x="2672" y="1955"/>
                  </a:cubicBezTo>
                  <a:cubicBezTo>
                    <a:pt x="2649" y="1967"/>
                    <a:pt x="2621" y="1967"/>
                    <a:pt x="2596" y="1944"/>
                  </a:cubicBezTo>
                  <a:cubicBezTo>
                    <a:pt x="2637" y="1887"/>
                    <a:pt x="2677" y="1830"/>
                    <a:pt x="2737" y="1776"/>
                  </a:cubicBezTo>
                  <a:cubicBezTo>
                    <a:pt x="2719" y="1784"/>
                    <a:pt x="2708" y="1785"/>
                    <a:pt x="2702" y="1791"/>
                  </a:cubicBezTo>
                  <a:cubicBezTo>
                    <a:pt x="2658" y="1834"/>
                    <a:pt x="2616" y="1877"/>
                    <a:pt x="2569" y="1924"/>
                  </a:cubicBezTo>
                  <a:cubicBezTo>
                    <a:pt x="2567" y="1914"/>
                    <a:pt x="2564" y="1906"/>
                    <a:pt x="2564" y="1898"/>
                  </a:cubicBezTo>
                  <a:close/>
                  <a:moveTo>
                    <a:pt x="2715" y="1511"/>
                  </a:moveTo>
                  <a:cubicBezTo>
                    <a:pt x="2755" y="1476"/>
                    <a:pt x="2822" y="1447"/>
                    <a:pt x="2868" y="1443"/>
                  </a:cubicBezTo>
                  <a:cubicBezTo>
                    <a:pt x="2814" y="1467"/>
                    <a:pt x="2765" y="1489"/>
                    <a:pt x="2715" y="1511"/>
                  </a:cubicBezTo>
                  <a:close/>
                  <a:moveTo>
                    <a:pt x="3071" y="1377"/>
                  </a:moveTo>
                  <a:cubicBezTo>
                    <a:pt x="3096" y="1332"/>
                    <a:pt x="3148" y="1310"/>
                    <a:pt x="3162" y="1261"/>
                  </a:cubicBezTo>
                  <a:cubicBezTo>
                    <a:pt x="3129" y="1288"/>
                    <a:pt x="3095" y="1315"/>
                    <a:pt x="3057" y="1345"/>
                  </a:cubicBezTo>
                  <a:cubicBezTo>
                    <a:pt x="3049" y="1311"/>
                    <a:pt x="3058" y="1290"/>
                    <a:pt x="3072" y="1270"/>
                  </a:cubicBezTo>
                  <a:cubicBezTo>
                    <a:pt x="3103" y="1230"/>
                    <a:pt x="3143" y="1204"/>
                    <a:pt x="3189" y="1184"/>
                  </a:cubicBezTo>
                  <a:cubicBezTo>
                    <a:pt x="3222" y="1169"/>
                    <a:pt x="3256" y="1159"/>
                    <a:pt x="3297" y="1166"/>
                  </a:cubicBezTo>
                  <a:cubicBezTo>
                    <a:pt x="3287" y="1196"/>
                    <a:pt x="3280" y="1224"/>
                    <a:pt x="3269" y="1250"/>
                  </a:cubicBezTo>
                  <a:cubicBezTo>
                    <a:pt x="3248" y="1302"/>
                    <a:pt x="3212" y="1343"/>
                    <a:pt x="3164" y="1372"/>
                  </a:cubicBezTo>
                  <a:cubicBezTo>
                    <a:pt x="3136" y="1388"/>
                    <a:pt x="3106" y="1397"/>
                    <a:pt x="3071" y="1377"/>
                  </a:cubicBezTo>
                  <a:close/>
                  <a:moveTo>
                    <a:pt x="3378" y="1738"/>
                  </a:moveTo>
                  <a:cubicBezTo>
                    <a:pt x="3301" y="1724"/>
                    <a:pt x="3241" y="1688"/>
                    <a:pt x="3197" y="1628"/>
                  </a:cubicBezTo>
                  <a:cubicBezTo>
                    <a:pt x="3176" y="1599"/>
                    <a:pt x="3160" y="1566"/>
                    <a:pt x="3174" y="1524"/>
                  </a:cubicBezTo>
                  <a:cubicBezTo>
                    <a:pt x="3219" y="1563"/>
                    <a:pt x="3251" y="1612"/>
                    <a:pt x="3305" y="1636"/>
                  </a:cubicBezTo>
                  <a:cubicBezTo>
                    <a:pt x="3280" y="1605"/>
                    <a:pt x="3255" y="1574"/>
                    <a:pt x="3225" y="1537"/>
                  </a:cubicBezTo>
                  <a:cubicBezTo>
                    <a:pt x="3266" y="1551"/>
                    <a:pt x="3300" y="1562"/>
                    <a:pt x="3334" y="1574"/>
                  </a:cubicBezTo>
                  <a:cubicBezTo>
                    <a:pt x="3337" y="1575"/>
                    <a:pt x="3340" y="1580"/>
                    <a:pt x="3342" y="1583"/>
                  </a:cubicBezTo>
                  <a:cubicBezTo>
                    <a:pt x="3372" y="1628"/>
                    <a:pt x="3391" y="1677"/>
                    <a:pt x="3378" y="1738"/>
                  </a:cubicBezTo>
                  <a:close/>
                  <a:moveTo>
                    <a:pt x="3366" y="1550"/>
                  </a:moveTo>
                  <a:cubicBezTo>
                    <a:pt x="3309" y="1547"/>
                    <a:pt x="3259" y="1533"/>
                    <a:pt x="3229" y="1472"/>
                  </a:cubicBezTo>
                  <a:cubicBezTo>
                    <a:pt x="3249" y="1469"/>
                    <a:pt x="3264" y="1466"/>
                    <a:pt x="3279" y="1465"/>
                  </a:cubicBezTo>
                  <a:cubicBezTo>
                    <a:pt x="3294" y="1465"/>
                    <a:pt x="3309" y="1469"/>
                    <a:pt x="3325" y="1471"/>
                  </a:cubicBezTo>
                  <a:cubicBezTo>
                    <a:pt x="3338" y="1472"/>
                    <a:pt x="3352" y="1473"/>
                    <a:pt x="3365" y="1475"/>
                  </a:cubicBezTo>
                  <a:cubicBezTo>
                    <a:pt x="3323" y="1444"/>
                    <a:pt x="3275" y="1442"/>
                    <a:pt x="3225" y="1442"/>
                  </a:cubicBezTo>
                  <a:cubicBezTo>
                    <a:pt x="3240" y="1410"/>
                    <a:pt x="3265" y="1402"/>
                    <a:pt x="3291" y="1399"/>
                  </a:cubicBezTo>
                  <a:cubicBezTo>
                    <a:pt x="3351" y="1393"/>
                    <a:pt x="3408" y="1395"/>
                    <a:pt x="3457" y="1438"/>
                  </a:cubicBezTo>
                  <a:cubicBezTo>
                    <a:pt x="3485" y="1462"/>
                    <a:pt x="3518" y="1481"/>
                    <a:pt x="3541" y="1523"/>
                  </a:cubicBezTo>
                  <a:cubicBezTo>
                    <a:pt x="3479" y="1528"/>
                    <a:pt x="3426" y="1554"/>
                    <a:pt x="3366" y="1550"/>
                  </a:cubicBezTo>
                  <a:close/>
                  <a:moveTo>
                    <a:pt x="18" y="867"/>
                  </a:moveTo>
                  <a:cubicBezTo>
                    <a:pt x="12" y="863"/>
                    <a:pt x="6" y="858"/>
                    <a:pt x="0" y="854"/>
                  </a:cubicBezTo>
                  <a:cubicBezTo>
                    <a:pt x="0" y="878"/>
                    <a:pt x="0" y="878"/>
                    <a:pt x="0" y="878"/>
                  </a:cubicBezTo>
                  <a:cubicBezTo>
                    <a:pt x="15" y="891"/>
                    <a:pt x="29" y="905"/>
                    <a:pt x="42" y="921"/>
                  </a:cubicBezTo>
                  <a:cubicBezTo>
                    <a:pt x="59" y="944"/>
                    <a:pt x="73" y="970"/>
                    <a:pt x="90" y="996"/>
                  </a:cubicBezTo>
                  <a:cubicBezTo>
                    <a:pt x="59" y="1011"/>
                    <a:pt x="29" y="1012"/>
                    <a:pt x="0" y="1009"/>
                  </a:cubicBezTo>
                  <a:cubicBezTo>
                    <a:pt x="0" y="1031"/>
                    <a:pt x="0" y="1031"/>
                    <a:pt x="0" y="1031"/>
                  </a:cubicBezTo>
                  <a:cubicBezTo>
                    <a:pt x="38" y="1033"/>
                    <a:pt x="77" y="1028"/>
                    <a:pt x="117" y="1012"/>
                  </a:cubicBezTo>
                  <a:cubicBezTo>
                    <a:pt x="93" y="956"/>
                    <a:pt x="66" y="905"/>
                    <a:pt x="18" y="867"/>
                  </a:cubicBezTo>
                  <a:close/>
                  <a:moveTo>
                    <a:pt x="55" y="580"/>
                  </a:moveTo>
                  <a:cubicBezTo>
                    <a:pt x="58" y="556"/>
                    <a:pt x="63" y="531"/>
                    <a:pt x="63" y="506"/>
                  </a:cubicBezTo>
                  <a:cubicBezTo>
                    <a:pt x="63" y="465"/>
                    <a:pt x="60" y="423"/>
                    <a:pt x="19" y="399"/>
                  </a:cubicBezTo>
                  <a:cubicBezTo>
                    <a:pt x="12" y="402"/>
                    <a:pt x="6" y="406"/>
                    <a:pt x="0" y="409"/>
                  </a:cubicBezTo>
                  <a:cubicBezTo>
                    <a:pt x="0" y="434"/>
                    <a:pt x="0" y="434"/>
                    <a:pt x="0" y="434"/>
                  </a:cubicBezTo>
                  <a:cubicBezTo>
                    <a:pt x="7" y="430"/>
                    <a:pt x="14" y="426"/>
                    <a:pt x="22" y="422"/>
                  </a:cubicBezTo>
                  <a:cubicBezTo>
                    <a:pt x="50" y="478"/>
                    <a:pt x="45" y="530"/>
                    <a:pt x="27" y="581"/>
                  </a:cubicBezTo>
                  <a:cubicBezTo>
                    <a:pt x="26" y="585"/>
                    <a:pt x="24" y="590"/>
                    <a:pt x="21" y="592"/>
                  </a:cubicBezTo>
                  <a:cubicBezTo>
                    <a:pt x="14" y="597"/>
                    <a:pt x="7" y="602"/>
                    <a:pt x="0" y="607"/>
                  </a:cubicBezTo>
                  <a:cubicBezTo>
                    <a:pt x="0" y="634"/>
                    <a:pt x="0" y="634"/>
                    <a:pt x="0" y="634"/>
                  </a:cubicBezTo>
                  <a:cubicBezTo>
                    <a:pt x="17" y="622"/>
                    <a:pt x="37" y="614"/>
                    <a:pt x="59" y="607"/>
                  </a:cubicBezTo>
                  <a:cubicBezTo>
                    <a:pt x="116" y="588"/>
                    <a:pt x="173" y="599"/>
                    <a:pt x="234" y="589"/>
                  </a:cubicBezTo>
                  <a:cubicBezTo>
                    <a:pt x="223" y="635"/>
                    <a:pt x="196" y="662"/>
                    <a:pt x="175" y="692"/>
                  </a:cubicBezTo>
                  <a:cubicBezTo>
                    <a:pt x="139" y="746"/>
                    <a:pt x="84" y="763"/>
                    <a:pt x="25" y="772"/>
                  </a:cubicBezTo>
                  <a:cubicBezTo>
                    <a:pt x="16" y="773"/>
                    <a:pt x="8" y="774"/>
                    <a:pt x="0" y="774"/>
                  </a:cubicBezTo>
                  <a:cubicBezTo>
                    <a:pt x="0" y="796"/>
                    <a:pt x="0" y="796"/>
                    <a:pt x="0" y="796"/>
                  </a:cubicBezTo>
                  <a:cubicBezTo>
                    <a:pt x="8" y="795"/>
                    <a:pt x="17" y="794"/>
                    <a:pt x="26" y="792"/>
                  </a:cubicBezTo>
                  <a:cubicBezTo>
                    <a:pt x="71" y="783"/>
                    <a:pt x="119" y="776"/>
                    <a:pt x="155" y="746"/>
                  </a:cubicBezTo>
                  <a:cubicBezTo>
                    <a:pt x="202" y="706"/>
                    <a:pt x="237" y="655"/>
                    <a:pt x="255" y="594"/>
                  </a:cubicBezTo>
                  <a:cubicBezTo>
                    <a:pt x="257" y="587"/>
                    <a:pt x="253" y="579"/>
                    <a:pt x="251" y="566"/>
                  </a:cubicBezTo>
                  <a:cubicBezTo>
                    <a:pt x="186" y="571"/>
                    <a:pt x="122" y="575"/>
                    <a:pt x="55" y="580"/>
                  </a:cubicBezTo>
                  <a:close/>
                  <a:moveTo>
                    <a:pt x="3740" y="24"/>
                  </a:moveTo>
                  <a:cubicBezTo>
                    <a:pt x="3734" y="17"/>
                    <a:pt x="3730" y="9"/>
                    <a:pt x="3724" y="0"/>
                  </a:cubicBezTo>
                  <a:cubicBezTo>
                    <a:pt x="3693" y="0"/>
                    <a:pt x="3693" y="0"/>
                    <a:pt x="3693" y="0"/>
                  </a:cubicBezTo>
                  <a:cubicBezTo>
                    <a:pt x="3705" y="14"/>
                    <a:pt x="3716" y="28"/>
                    <a:pt x="3728" y="42"/>
                  </a:cubicBezTo>
                  <a:cubicBezTo>
                    <a:pt x="3773" y="97"/>
                    <a:pt x="3810" y="157"/>
                    <a:pt x="3840" y="221"/>
                  </a:cubicBezTo>
                  <a:cubicBezTo>
                    <a:pt x="3840" y="174"/>
                    <a:pt x="3840" y="174"/>
                    <a:pt x="3840" y="174"/>
                  </a:cubicBezTo>
                  <a:cubicBezTo>
                    <a:pt x="3812" y="122"/>
                    <a:pt x="3779" y="72"/>
                    <a:pt x="3740" y="24"/>
                  </a:cubicBezTo>
                  <a:close/>
                </a:path>
              </a:pathLst>
            </a:custGeom>
            <a:solidFill>
              <a:schemeClr val="accent3"/>
            </a:solidFill>
            <a:ln>
              <a:noFill/>
            </a:ln>
          </p:spPr>
        </p:sp>
        <p:sp>
          <p:nvSpPr>
            <p:cNvPr id="18" name="Freeform 9"/>
            <p:cNvSpPr>
              <a:spLocks noEditPoints="1"/>
            </p:cNvSpPr>
            <p:nvPr/>
          </p:nvSpPr>
          <p:spPr bwMode="auto">
            <a:xfrm>
              <a:off x="0" y="-2313"/>
              <a:ext cx="12191768" cy="6864081"/>
            </a:xfrm>
            <a:custGeom>
              <a:avLst/>
              <a:gdLst/>
              <a:ahLst/>
              <a:cxnLst/>
              <a:rect l="0" t="0" r="r" b="b"/>
              <a:pathLst>
                <a:path w="3840" h="2161">
                  <a:moveTo>
                    <a:pt x="3767" y="2161"/>
                  </a:moveTo>
                  <a:cubicBezTo>
                    <a:pt x="3792" y="2161"/>
                    <a:pt x="3792" y="2161"/>
                    <a:pt x="3792" y="2161"/>
                  </a:cubicBezTo>
                  <a:cubicBezTo>
                    <a:pt x="3801" y="2150"/>
                    <a:pt x="3810" y="2139"/>
                    <a:pt x="3819" y="2129"/>
                  </a:cubicBezTo>
                  <a:cubicBezTo>
                    <a:pt x="3826" y="2122"/>
                    <a:pt x="3833" y="2116"/>
                    <a:pt x="3840" y="2109"/>
                  </a:cubicBezTo>
                  <a:cubicBezTo>
                    <a:pt x="3840" y="2086"/>
                    <a:pt x="3840" y="2086"/>
                    <a:pt x="3840" y="2086"/>
                  </a:cubicBezTo>
                  <a:cubicBezTo>
                    <a:pt x="3813" y="2108"/>
                    <a:pt x="3789" y="2134"/>
                    <a:pt x="3767" y="2161"/>
                  </a:cubicBezTo>
                  <a:close/>
                  <a:moveTo>
                    <a:pt x="2102" y="2102"/>
                  </a:moveTo>
                  <a:cubicBezTo>
                    <a:pt x="2066" y="2113"/>
                    <a:pt x="2034" y="2138"/>
                    <a:pt x="1997" y="2160"/>
                  </a:cubicBezTo>
                  <a:cubicBezTo>
                    <a:pt x="1986" y="2061"/>
                    <a:pt x="1945" y="1974"/>
                    <a:pt x="1884" y="1890"/>
                  </a:cubicBezTo>
                  <a:cubicBezTo>
                    <a:pt x="1880" y="1898"/>
                    <a:pt x="1875" y="1903"/>
                    <a:pt x="1876" y="1907"/>
                  </a:cubicBezTo>
                  <a:cubicBezTo>
                    <a:pt x="1878" y="1959"/>
                    <a:pt x="1853" y="2002"/>
                    <a:pt x="1834" y="2046"/>
                  </a:cubicBezTo>
                  <a:cubicBezTo>
                    <a:pt x="1817" y="2083"/>
                    <a:pt x="1797" y="2118"/>
                    <a:pt x="1779" y="2154"/>
                  </a:cubicBezTo>
                  <a:cubicBezTo>
                    <a:pt x="1751" y="2147"/>
                    <a:pt x="1721" y="2139"/>
                    <a:pt x="1690" y="2130"/>
                  </a:cubicBezTo>
                  <a:cubicBezTo>
                    <a:pt x="1660" y="2122"/>
                    <a:pt x="1630" y="2111"/>
                    <a:pt x="1598" y="2101"/>
                  </a:cubicBezTo>
                  <a:cubicBezTo>
                    <a:pt x="1591" y="2122"/>
                    <a:pt x="1589" y="2141"/>
                    <a:pt x="1591" y="2161"/>
                  </a:cubicBezTo>
                  <a:cubicBezTo>
                    <a:pt x="1612" y="2161"/>
                    <a:pt x="1612" y="2161"/>
                    <a:pt x="1612" y="2161"/>
                  </a:cubicBezTo>
                  <a:cubicBezTo>
                    <a:pt x="1612" y="2160"/>
                    <a:pt x="1612" y="2160"/>
                    <a:pt x="1612" y="2160"/>
                  </a:cubicBezTo>
                  <a:cubicBezTo>
                    <a:pt x="1610" y="2151"/>
                    <a:pt x="1612" y="2142"/>
                    <a:pt x="1612" y="2136"/>
                  </a:cubicBezTo>
                  <a:cubicBezTo>
                    <a:pt x="1646" y="2144"/>
                    <a:pt x="1678" y="2152"/>
                    <a:pt x="1710" y="2157"/>
                  </a:cubicBezTo>
                  <a:cubicBezTo>
                    <a:pt x="1715" y="2158"/>
                    <a:pt x="1720" y="2159"/>
                    <a:pt x="1725" y="2161"/>
                  </a:cubicBezTo>
                  <a:cubicBezTo>
                    <a:pt x="1807" y="2161"/>
                    <a:pt x="1807" y="2161"/>
                    <a:pt x="1807" y="2161"/>
                  </a:cubicBezTo>
                  <a:cubicBezTo>
                    <a:pt x="1811" y="2140"/>
                    <a:pt x="1819" y="2120"/>
                    <a:pt x="1830" y="2099"/>
                  </a:cubicBezTo>
                  <a:cubicBezTo>
                    <a:pt x="1855" y="2052"/>
                    <a:pt x="1883" y="2007"/>
                    <a:pt x="1898" y="1950"/>
                  </a:cubicBezTo>
                  <a:cubicBezTo>
                    <a:pt x="1913" y="1978"/>
                    <a:pt x="1930" y="2005"/>
                    <a:pt x="1942" y="2034"/>
                  </a:cubicBezTo>
                  <a:cubicBezTo>
                    <a:pt x="1959" y="2075"/>
                    <a:pt x="1971" y="2117"/>
                    <a:pt x="1974" y="2161"/>
                  </a:cubicBezTo>
                  <a:cubicBezTo>
                    <a:pt x="2037" y="2161"/>
                    <a:pt x="2037" y="2161"/>
                    <a:pt x="2037" y="2161"/>
                  </a:cubicBezTo>
                  <a:cubicBezTo>
                    <a:pt x="2053" y="2147"/>
                    <a:pt x="2074" y="2137"/>
                    <a:pt x="2093" y="2127"/>
                  </a:cubicBezTo>
                  <a:cubicBezTo>
                    <a:pt x="2112" y="2116"/>
                    <a:pt x="2133" y="2110"/>
                    <a:pt x="2158" y="2122"/>
                  </a:cubicBezTo>
                  <a:cubicBezTo>
                    <a:pt x="2152" y="2135"/>
                    <a:pt x="2146" y="2148"/>
                    <a:pt x="2140" y="2161"/>
                  </a:cubicBezTo>
                  <a:cubicBezTo>
                    <a:pt x="2165" y="2161"/>
                    <a:pt x="2165" y="2161"/>
                    <a:pt x="2165" y="2161"/>
                  </a:cubicBezTo>
                  <a:cubicBezTo>
                    <a:pt x="2179" y="2141"/>
                    <a:pt x="2198" y="2125"/>
                    <a:pt x="2227" y="2115"/>
                  </a:cubicBezTo>
                  <a:cubicBezTo>
                    <a:pt x="2180" y="2097"/>
                    <a:pt x="2139" y="2090"/>
                    <a:pt x="2102" y="2102"/>
                  </a:cubicBezTo>
                  <a:close/>
                  <a:moveTo>
                    <a:pt x="234" y="1391"/>
                  </a:moveTo>
                  <a:cubicBezTo>
                    <a:pt x="269" y="1368"/>
                    <a:pt x="307" y="1351"/>
                    <a:pt x="333" y="1324"/>
                  </a:cubicBezTo>
                  <a:cubicBezTo>
                    <a:pt x="360" y="1296"/>
                    <a:pt x="372" y="1256"/>
                    <a:pt x="377" y="1206"/>
                  </a:cubicBezTo>
                  <a:cubicBezTo>
                    <a:pt x="338" y="1242"/>
                    <a:pt x="298" y="1245"/>
                    <a:pt x="257" y="1241"/>
                  </a:cubicBezTo>
                  <a:cubicBezTo>
                    <a:pt x="232" y="1238"/>
                    <a:pt x="207" y="1236"/>
                    <a:pt x="182" y="1231"/>
                  </a:cubicBezTo>
                  <a:cubicBezTo>
                    <a:pt x="135" y="1223"/>
                    <a:pt x="89" y="1227"/>
                    <a:pt x="46" y="1244"/>
                  </a:cubicBezTo>
                  <a:cubicBezTo>
                    <a:pt x="29" y="1250"/>
                    <a:pt x="13" y="1258"/>
                    <a:pt x="0" y="1268"/>
                  </a:cubicBezTo>
                  <a:cubicBezTo>
                    <a:pt x="0" y="1518"/>
                    <a:pt x="0" y="1518"/>
                    <a:pt x="0" y="1518"/>
                  </a:cubicBezTo>
                  <a:cubicBezTo>
                    <a:pt x="18" y="1545"/>
                    <a:pt x="24" y="1579"/>
                    <a:pt x="40" y="1609"/>
                  </a:cubicBezTo>
                  <a:cubicBezTo>
                    <a:pt x="37" y="1582"/>
                    <a:pt x="33" y="1555"/>
                    <a:pt x="30" y="1524"/>
                  </a:cubicBezTo>
                  <a:cubicBezTo>
                    <a:pt x="56" y="1540"/>
                    <a:pt x="80" y="1555"/>
                    <a:pt x="108" y="1572"/>
                  </a:cubicBezTo>
                  <a:cubicBezTo>
                    <a:pt x="117" y="1594"/>
                    <a:pt x="115" y="1621"/>
                    <a:pt x="107" y="1649"/>
                  </a:cubicBezTo>
                  <a:cubicBezTo>
                    <a:pt x="98" y="1680"/>
                    <a:pt x="91" y="1712"/>
                    <a:pt x="82" y="1746"/>
                  </a:cubicBezTo>
                  <a:cubicBezTo>
                    <a:pt x="77" y="1743"/>
                    <a:pt x="67" y="1741"/>
                    <a:pt x="61" y="1735"/>
                  </a:cubicBezTo>
                  <a:cubicBezTo>
                    <a:pt x="37" y="1714"/>
                    <a:pt x="17" y="1692"/>
                    <a:pt x="0" y="1667"/>
                  </a:cubicBezTo>
                  <a:cubicBezTo>
                    <a:pt x="0" y="1706"/>
                    <a:pt x="0" y="1706"/>
                    <a:pt x="0" y="1706"/>
                  </a:cubicBezTo>
                  <a:cubicBezTo>
                    <a:pt x="26" y="1740"/>
                    <a:pt x="59" y="1768"/>
                    <a:pt x="107" y="1774"/>
                  </a:cubicBezTo>
                  <a:cubicBezTo>
                    <a:pt x="112" y="1741"/>
                    <a:pt x="116" y="1710"/>
                    <a:pt x="122" y="1678"/>
                  </a:cubicBezTo>
                  <a:cubicBezTo>
                    <a:pt x="128" y="1647"/>
                    <a:pt x="135" y="1617"/>
                    <a:pt x="141" y="1589"/>
                  </a:cubicBezTo>
                  <a:cubicBezTo>
                    <a:pt x="182" y="1589"/>
                    <a:pt x="222" y="1586"/>
                    <a:pt x="262" y="1588"/>
                  </a:cubicBezTo>
                  <a:cubicBezTo>
                    <a:pt x="310" y="1591"/>
                    <a:pt x="360" y="1588"/>
                    <a:pt x="405" y="1613"/>
                  </a:cubicBezTo>
                  <a:cubicBezTo>
                    <a:pt x="409" y="1615"/>
                    <a:pt x="414" y="1614"/>
                    <a:pt x="424" y="1614"/>
                  </a:cubicBezTo>
                  <a:cubicBezTo>
                    <a:pt x="376" y="1521"/>
                    <a:pt x="317" y="1446"/>
                    <a:pt x="234" y="1391"/>
                  </a:cubicBezTo>
                  <a:close/>
                  <a:moveTo>
                    <a:pt x="28" y="1374"/>
                  </a:moveTo>
                  <a:cubicBezTo>
                    <a:pt x="30" y="1346"/>
                    <a:pt x="51" y="1340"/>
                    <a:pt x="69" y="1332"/>
                  </a:cubicBezTo>
                  <a:cubicBezTo>
                    <a:pt x="88" y="1323"/>
                    <a:pt x="108" y="1317"/>
                    <a:pt x="126" y="1305"/>
                  </a:cubicBezTo>
                  <a:cubicBezTo>
                    <a:pt x="100" y="1309"/>
                    <a:pt x="73" y="1312"/>
                    <a:pt x="43" y="1317"/>
                  </a:cubicBezTo>
                  <a:cubicBezTo>
                    <a:pt x="54" y="1286"/>
                    <a:pt x="76" y="1271"/>
                    <a:pt x="103" y="1264"/>
                  </a:cubicBezTo>
                  <a:cubicBezTo>
                    <a:pt x="137" y="1256"/>
                    <a:pt x="171" y="1250"/>
                    <a:pt x="207" y="1255"/>
                  </a:cubicBezTo>
                  <a:cubicBezTo>
                    <a:pt x="249" y="1262"/>
                    <a:pt x="292" y="1262"/>
                    <a:pt x="340" y="1265"/>
                  </a:cubicBezTo>
                  <a:cubicBezTo>
                    <a:pt x="340" y="1292"/>
                    <a:pt x="324" y="1308"/>
                    <a:pt x="306" y="1320"/>
                  </a:cubicBezTo>
                  <a:cubicBezTo>
                    <a:pt x="274" y="1342"/>
                    <a:pt x="243" y="1373"/>
                    <a:pt x="197" y="1358"/>
                  </a:cubicBezTo>
                  <a:cubicBezTo>
                    <a:pt x="168" y="1374"/>
                    <a:pt x="139" y="1354"/>
                    <a:pt x="111" y="1358"/>
                  </a:cubicBezTo>
                  <a:cubicBezTo>
                    <a:pt x="84" y="1362"/>
                    <a:pt x="57" y="1368"/>
                    <a:pt x="28" y="1374"/>
                  </a:cubicBezTo>
                  <a:close/>
                  <a:moveTo>
                    <a:pt x="376" y="1574"/>
                  </a:moveTo>
                  <a:cubicBezTo>
                    <a:pt x="319" y="1561"/>
                    <a:pt x="266" y="1566"/>
                    <a:pt x="213" y="1568"/>
                  </a:cubicBezTo>
                  <a:cubicBezTo>
                    <a:pt x="138" y="1571"/>
                    <a:pt x="81" y="1539"/>
                    <a:pt x="41" y="1476"/>
                  </a:cubicBezTo>
                  <a:cubicBezTo>
                    <a:pt x="40" y="1474"/>
                    <a:pt x="39" y="1471"/>
                    <a:pt x="39" y="1468"/>
                  </a:cubicBezTo>
                  <a:cubicBezTo>
                    <a:pt x="38" y="1466"/>
                    <a:pt x="39" y="1463"/>
                    <a:pt x="40" y="1456"/>
                  </a:cubicBezTo>
                  <a:cubicBezTo>
                    <a:pt x="87" y="1451"/>
                    <a:pt x="130" y="1470"/>
                    <a:pt x="176" y="1477"/>
                  </a:cubicBezTo>
                  <a:cubicBezTo>
                    <a:pt x="138" y="1447"/>
                    <a:pt x="91" y="1439"/>
                    <a:pt x="47" y="1426"/>
                  </a:cubicBezTo>
                  <a:cubicBezTo>
                    <a:pt x="85" y="1376"/>
                    <a:pt x="123" y="1368"/>
                    <a:pt x="186" y="1394"/>
                  </a:cubicBezTo>
                  <a:cubicBezTo>
                    <a:pt x="240" y="1416"/>
                    <a:pt x="284" y="1453"/>
                    <a:pt x="321" y="1497"/>
                  </a:cubicBezTo>
                  <a:cubicBezTo>
                    <a:pt x="342" y="1520"/>
                    <a:pt x="358" y="1548"/>
                    <a:pt x="376" y="1574"/>
                  </a:cubicBezTo>
                  <a:close/>
                  <a:moveTo>
                    <a:pt x="1637" y="0"/>
                  </a:moveTo>
                  <a:cubicBezTo>
                    <a:pt x="1612" y="0"/>
                    <a:pt x="1612" y="0"/>
                    <a:pt x="1612" y="0"/>
                  </a:cubicBezTo>
                  <a:cubicBezTo>
                    <a:pt x="1614" y="3"/>
                    <a:pt x="1616" y="6"/>
                    <a:pt x="1618" y="9"/>
                  </a:cubicBezTo>
                  <a:cubicBezTo>
                    <a:pt x="1624" y="6"/>
                    <a:pt x="1632" y="4"/>
                    <a:pt x="1637" y="0"/>
                  </a:cubicBezTo>
                  <a:close/>
                  <a:moveTo>
                    <a:pt x="1656" y="290"/>
                  </a:moveTo>
                  <a:cubicBezTo>
                    <a:pt x="1634" y="349"/>
                    <a:pt x="1638" y="405"/>
                    <a:pt x="1650" y="462"/>
                  </a:cubicBezTo>
                  <a:cubicBezTo>
                    <a:pt x="1663" y="521"/>
                    <a:pt x="1697" y="569"/>
                    <a:pt x="1738" y="614"/>
                  </a:cubicBezTo>
                  <a:cubicBezTo>
                    <a:pt x="1799" y="558"/>
                    <a:pt x="1823" y="487"/>
                    <a:pt x="1829" y="409"/>
                  </a:cubicBezTo>
                  <a:cubicBezTo>
                    <a:pt x="1834" y="331"/>
                    <a:pt x="1815" y="259"/>
                    <a:pt x="1758" y="199"/>
                  </a:cubicBezTo>
                  <a:cubicBezTo>
                    <a:pt x="1804" y="136"/>
                    <a:pt x="1840" y="70"/>
                    <a:pt x="1863" y="0"/>
                  </a:cubicBezTo>
                  <a:cubicBezTo>
                    <a:pt x="1838" y="0"/>
                    <a:pt x="1838" y="0"/>
                    <a:pt x="1838" y="0"/>
                  </a:cubicBezTo>
                  <a:cubicBezTo>
                    <a:pt x="1830" y="30"/>
                    <a:pt x="1817" y="58"/>
                    <a:pt x="1803" y="77"/>
                  </a:cubicBezTo>
                  <a:cubicBezTo>
                    <a:pt x="1811" y="51"/>
                    <a:pt x="1819" y="25"/>
                    <a:pt x="1827" y="0"/>
                  </a:cubicBezTo>
                  <a:cubicBezTo>
                    <a:pt x="1807" y="0"/>
                    <a:pt x="1807" y="0"/>
                    <a:pt x="1807" y="0"/>
                  </a:cubicBezTo>
                  <a:cubicBezTo>
                    <a:pt x="1799" y="27"/>
                    <a:pt x="1788" y="54"/>
                    <a:pt x="1774" y="80"/>
                  </a:cubicBezTo>
                  <a:cubicBezTo>
                    <a:pt x="1735" y="152"/>
                    <a:pt x="1693" y="223"/>
                    <a:pt x="1622" y="275"/>
                  </a:cubicBezTo>
                  <a:cubicBezTo>
                    <a:pt x="1547" y="178"/>
                    <a:pt x="1376" y="143"/>
                    <a:pt x="1228" y="260"/>
                  </a:cubicBezTo>
                  <a:cubicBezTo>
                    <a:pt x="1232" y="307"/>
                    <a:pt x="1268" y="328"/>
                    <a:pt x="1305" y="346"/>
                  </a:cubicBezTo>
                  <a:cubicBezTo>
                    <a:pt x="1327" y="357"/>
                    <a:pt x="1352" y="363"/>
                    <a:pt x="1375" y="371"/>
                  </a:cubicBezTo>
                  <a:cubicBezTo>
                    <a:pt x="1342" y="429"/>
                    <a:pt x="1310" y="484"/>
                    <a:pt x="1277" y="541"/>
                  </a:cubicBezTo>
                  <a:cubicBezTo>
                    <a:pt x="1288" y="549"/>
                    <a:pt x="1294" y="556"/>
                    <a:pt x="1301" y="557"/>
                  </a:cubicBezTo>
                  <a:cubicBezTo>
                    <a:pt x="1363" y="567"/>
                    <a:pt x="1425" y="558"/>
                    <a:pt x="1481" y="533"/>
                  </a:cubicBezTo>
                  <a:cubicBezTo>
                    <a:pt x="1524" y="514"/>
                    <a:pt x="1551" y="474"/>
                    <a:pt x="1579" y="437"/>
                  </a:cubicBezTo>
                  <a:cubicBezTo>
                    <a:pt x="1604" y="403"/>
                    <a:pt x="1617" y="365"/>
                    <a:pt x="1625" y="325"/>
                  </a:cubicBezTo>
                  <a:cubicBezTo>
                    <a:pt x="1629" y="310"/>
                    <a:pt x="1632" y="295"/>
                    <a:pt x="1656" y="290"/>
                  </a:cubicBezTo>
                  <a:close/>
                  <a:moveTo>
                    <a:pt x="1665" y="348"/>
                  </a:moveTo>
                  <a:cubicBezTo>
                    <a:pt x="1670" y="317"/>
                    <a:pt x="1683" y="287"/>
                    <a:pt x="1721" y="274"/>
                  </a:cubicBezTo>
                  <a:cubicBezTo>
                    <a:pt x="1739" y="323"/>
                    <a:pt x="1722" y="376"/>
                    <a:pt x="1750" y="418"/>
                  </a:cubicBezTo>
                  <a:cubicBezTo>
                    <a:pt x="1751" y="376"/>
                    <a:pt x="1753" y="333"/>
                    <a:pt x="1755" y="284"/>
                  </a:cubicBezTo>
                  <a:cubicBezTo>
                    <a:pt x="1786" y="300"/>
                    <a:pt x="1796" y="320"/>
                    <a:pt x="1802" y="345"/>
                  </a:cubicBezTo>
                  <a:cubicBezTo>
                    <a:pt x="1813" y="394"/>
                    <a:pt x="1806" y="442"/>
                    <a:pt x="1791" y="489"/>
                  </a:cubicBezTo>
                  <a:cubicBezTo>
                    <a:pt x="1781" y="524"/>
                    <a:pt x="1767" y="556"/>
                    <a:pt x="1735" y="583"/>
                  </a:cubicBezTo>
                  <a:cubicBezTo>
                    <a:pt x="1718" y="556"/>
                    <a:pt x="1701" y="533"/>
                    <a:pt x="1688" y="507"/>
                  </a:cubicBezTo>
                  <a:cubicBezTo>
                    <a:pt x="1663" y="457"/>
                    <a:pt x="1655" y="403"/>
                    <a:pt x="1665" y="348"/>
                  </a:cubicBezTo>
                  <a:close/>
                  <a:moveTo>
                    <a:pt x="1247" y="272"/>
                  </a:moveTo>
                  <a:cubicBezTo>
                    <a:pt x="1308" y="223"/>
                    <a:pt x="1375" y="201"/>
                    <a:pt x="1448" y="206"/>
                  </a:cubicBezTo>
                  <a:cubicBezTo>
                    <a:pt x="1484" y="209"/>
                    <a:pt x="1520" y="218"/>
                    <a:pt x="1543" y="257"/>
                  </a:cubicBezTo>
                  <a:cubicBezTo>
                    <a:pt x="1484" y="266"/>
                    <a:pt x="1426" y="258"/>
                    <a:pt x="1373" y="283"/>
                  </a:cubicBezTo>
                  <a:cubicBezTo>
                    <a:pt x="1412" y="285"/>
                    <a:pt x="1452" y="286"/>
                    <a:pt x="1500" y="287"/>
                  </a:cubicBezTo>
                  <a:cubicBezTo>
                    <a:pt x="1462" y="309"/>
                    <a:pt x="1432" y="327"/>
                    <a:pt x="1401" y="345"/>
                  </a:cubicBezTo>
                  <a:cubicBezTo>
                    <a:pt x="1398" y="347"/>
                    <a:pt x="1393" y="346"/>
                    <a:pt x="1389" y="346"/>
                  </a:cubicBezTo>
                  <a:cubicBezTo>
                    <a:pt x="1334" y="339"/>
                    <a:pt x="1285" y="322"/>
                    <a:pt x="1247" y="272"/>
                  </a:cubicBezTo>
                  <a:close/>
                  <a:moveTo>
                    <a:pt x="1561" y="427"/>
                  </a:moveTo>
                  <a:cubicBezTo>
                    <a:pt x="1527" y="476"/>
                    <a:pt x="1488" y="518"/>
                    <a:pt x="1424" y="528"/>
                  </a:cubicBezTo>
                  <a:cubicBezTo>
                    <a:pt x="1387" y="533"/>
                    <a:pt x="1351" y="546"/>
                    <a:pt x="1305" y="536"/>
                  </a:cubicBezTo>
                  <a:cubicBezTo>
                    <a:pt x="1341" y="485"/>
                    <a:pt x="1356" y="429"/>
                    <a:pt x="1398" y="385"/>
                  </a:cubicBezTo>
                  <a:cubicBezTo>
                    <a:pt x="1438" y="344"/>
                    <a:pt x="1480" y="315"/>
                    <a:pt x="1547" y="332"/>
                  </a:cubicBezTo>
                  <a:cubicBezTo>
                    <a:pt x="1536" y="349"/>
                    <a:pt x="1529" y="363"/>
                    <a:pt x="1519" y="374"/>
                  </a:cubicBezTo>
                  <a:cubicBezTo>
                    <a:pt x="1509" y="386"/>
                    <a:pt x="1496" y="395"/>
                    <a:pt x="1485" y="406"/>
                  </a:cubicBezTo>
                  <a:cubicBezTo>
                    <a:pt x="1475" y="415"/>
                    <a:pt x="1465" y="424"/>
                    <a:pt x="1456" y="434"/>
                  </a:cubicBezTo>
                  <a:cubicBezTo>
                    <a:pt x="1506" y="422"/>
                    <a:pt x="1539" y="387"/>
                    <a:pt x="1571" y="349"/>
                  </a:cubicBezTo>
                  <a:cubicBezTo>
                    <a:pt x="1587" y="381"/>
                    <a:pt x="1576" y="405"/>
                    <a:pt x="1561" y="427"/>
                  </a:cubicBezTo>
                  <a:close/>
                  <a:moveTo>
                    <a:pt x="2363" y="240"/>
                  </a:moveTo>
                  <a:cubicBezTo>
                    <a:pt x="2295" y="191"/>
                    <a:pt x="2217" y="165"/>
                    <a:pt x="2135" y="139"/>
                  </a:cubicBezTo>
                  <a:cubicBezTo>
                    <a:pt x="2120" y="92"/>
                    <a:pt x="2103" y="46"/>
                    <a:pt x="2083" y="0"/>
                  </a:cubicBezTo>
                  <a:cubicBezTo>
                    <a:pt x="2028" y="0"/>
                    <a:pt x="2028" y="0"/>
                    <a:pt x="2028" y="0"/>
                  </a:cubicBezTo>
                  <a:cubicBezTo>
                    <a:pt x="2055" y="53"/>
                    <a:pt x="2079" y="107"/>
                    <a:pt x="2101" y="163"/>
                  </a:cubicBezTo>
                  <a:cubicBezTo>
                    <a:pt x="2080" y="179"/>
                    <a:pt x="2060" y="192"/>
                    <a:pt x="2043" y="208"/>
                  </a:cubicBezTo>
                  <a:cubicBezTo>
                    <a:pt x="1989" y="259"/>
                    <a:pt x="1952" y="322"/>
                    <a:pt x="1938" y="395"/>
                  </a:cubicBezTo>
                  <a:cubicBezTo>
                    <a:pt x="1931" y="430"/>
                    <a:pt x="1935" y="467"/>
                    <a:pt x="1936" y="503"/>
                  </a:cubicBezTo>
                  <a:cubicBezTo>
                    <a:pt x="1936" y="517"/>
                    <a:pt x="1948" y="523"/>
                    <a:pt x="1962" y="525"/>
                  </a:cubicBezTo>
                  <a:cubicBezTo>
                    <a:pt x="2002" y="528"/>
                    <a:pt x="2033" y="508"/>
                    <a:pt x="2064" y="489"/>
                  </a:cubicBezTo>
                  <a:cubicBezTo>
                    <a:pt x="2088" y="474"/>
                    <a:pt x="2108" y="452"/>
                    <a:pt x="2132" y="431"/>
                  </a:cubicBezTo>
                  <a:cubicBezTo>
                    <a:pt x="2147" y="496"/>
                    <a:pt x="2145" y="561"/>
                    <a:pt x="2146" y="629"/>
                  </a:cubicBezTo>
                  <a:cubicBezTo>
                    <a:pt x="2125" y="622"/>
                    <a:pt x="2108" y="612"/>
                    <a:pt x="2090" y="609"/>
                  </a:cubicBezTo>
                  <a:cubicBezTo>
                    <a:pt x="2045" y="600"/>
                    <a:pt x="2008" y="621"/>
                    <a:pt x="1977" y="651"/>
                  </a:cubicBezTo>
                  <a:cubicBezTo>
                    <a:pt x="1943" y="683"/>
                    <a:pt x="1919" y="723"/>
                    <a:pt x="1906" y="768"/>
                  </a:cubicBezTo>
                  <a:cubicBezTo>
                    <a:pt x="1900" y="792"/>
                    <a:pt x="1891" y="816"/>
                    <a:pt x="1882" y="840"/>
                  </a:cubicBezTo>
                  <a:cubicBezTo>
                    <a:pt x="1869" y="879"/>
                    <a:pt x="1849" y="914"/>
                    <a:pt x="1799" y="933"/>
                  </a:cubicBezTo>
                  <a:cubicBezTo>
                    <a:pt x="1846" y="949"/>
                    <a:pt x="1887" y="956"/>
                    <a:pt x="1924" y="944"/>
                  </a:cubicBezTo>
                  <a:cubicBezTo>
                    <a:pt x="1960" y="932"/>
                    <a:pt x="1991" y="906"/>
                    <a:pt x="2028" y="884"/>
                  </a:cubicBezTo>
                  <a:cubicBezTo>
                    <a:pt x="2041" y="983"/>
                    <a:pt x="2083" y="1069"/>
                    <a:pt x="2146" y="1152"/>
                  </a:cubicBezTo>
                  <a:cubicBezTo>
                    <a:pt x="2150" y="1143"/>
                    <a:pt x="2154" y="1139"/>
                    <a:pt x="2154" y="1135"/>
                  </a:cubicBezTo>
                  <a:cubicBezTo>
                    <a:pt x="2150" y="1083"/>
                    <a:pt x="2174" y="1040"/>
                    <a:pt x="2193" y="995"/>
                  </a:cubicBezTo>
                  <a:cubicBezTo>
                    <a:pt x="2209" y="958"/>
                    <a:pt x="2228" y="923"/>
                    <a:pt x="2247" y="886"/>
                  </a:cubicBezTo>
                  <a:cubicBezTo>
                    <a:pt x="2274" y="893"/>
                    <a:pt x="2305" y="900"/>
                    <a:pt x="2335" y="908"/>
                  </a:cubicBezTo>
                  <a:cubicBezTo>
                    <a:pt x="2366" y="917"/>
                    <a:pt x="2396" y="927"/>
                    <a:pt x="2428" y="936"/>
                  </a:cubicBezTo>
                  <a:cubicBezTo>
                    <a:pt x="2452" y="862"/>
                    <a:pt x="2410" y="800"/>
                    <a:pt x="2370" y="740"/>
                  </a:cubicBezTo>
                  <a:cubicBezTo>
                    <a:pt x="2329" y="679"/>
                    <a:pt x="2274" y="635"/>
                    <a:pt x="2193" y="639"/>
                  </a:cubicBezTo>
                  <a:cubicBezTo>
                    <a:pt x="2196" y="596"/>
                    <a:pt x="2200" y="557"/>
                    <a:pt x="2201" y="518"/>
                  </a:cubicBezTo>
                  <a:cubicBezTo>
                    <a:pt x="2202" y="479"/>
                    <a:pt x="2199" y="440"/>
                    <a:pt x="2198" y="394"/>
                  </a:cubicBezTo>
                  <a:cubicBezTo>
                    <a:pt x="2290" y="477"/>
                    <a:pt x="2392" y="519"/>
                    <a:pt x="2515" y="497"/>
                  </a:cubicBezTo>
                  <a:cubicBezTo>
                    <a:pt x="2522" y="464"/>
                    <a:pt x="2507" y="436"/>
                    <a:pt x="2498" y="407"/>
                  </a:cubicBezTo>
                  <a:cubicBezTo>
                    <a:pt x="2475" y="334"/>
                    <a:pt x="2423" y="284"/>
                    <a:pt x="2363" y="240"/>
                  </a:cubicBezTo>
                  <a:close/>
                  <a:moveTo>
                    <a:pt x="2121" y="396"/>
                  </a:moveTo>
                  <a:cubicBezTo>
                    <a:pt x="2112" y="413"/>
                    <a:pt x="2102" y="431"/>
                    <a:pt x="2088" y="444"/>
                  </a:cubicBezTo>
                  <a:cubicBezTo>
                    <a:pt x="2054" y="476"/>
                    <a:pt x="2016" y="502"/>
                    <a:pt x="1966" y="504"/>
                  </a:cubicBezTo>
                  <a:cubicBezTo>
                    <a:pt x="1925" y="408"/>
                    <a:pt x="2004" y="235"/>
                    <a:pt x="2086" y="238"/>
                  </a:cubicBezTo>
                  <a:cubicBezTo>
                    <a:pt x="2093" y="300"/>
                    <a:pt x="2056" y="349"/>
                    <a:pt x="2035" y="409"/>
                  </a:cubicBezTo>
                  <a:cubicBezTo>
                    <a:pt x="2081" y="368"/>
                    <a:pt x="2090" y="314"/>
                    <a:pt x="2113" y="266"/>
                  </a:cubicBezTo>
                  <a:cubicBezTo>
                    <a:pt x="2148" y="312"/>
                    <a:pt x="2145" y="354"/>
                    <a:pt x="2121" y="396"/>
                  </a:cubicBezTo>
                  <a:close/>
                  <a:moveTo>
                    <a:pt x="2164" y="368"/>
                  </a:moveTo>
                  <a:cubicBezTo>
                    <a:pt x="2185" y="440"/>
                    <a:pt x="2184" y="509"/>
                    <a:pt x="2173" y="578"/>
                  </a:cubicBezTo>
                  <a:cubicBezTo>
                    <a:pt x="2151" y="458"/>
                    <a:pt x="2149" y="402"/>
                    <a:pt x="2164" y="368"/>
                  </a:cubicBezTo>
                  <a:close/>
                  <a:moveTo>
                    <a:pt x="2014" y="836"/>
                  </a:moveTo>
                  <a:cubicBezTo>
                    <a:pt x="2008" y="884"/>
                    <a:pt x="1967" y="899"/>
                    <a:pt x="1933" y="919"/>
                  </a:cubicBezTo>
                  <a:cubicBezTo>
                    <a:pt x="1914" y="929"/>
                    <a:pt x="1892" y="936"/>
                    <a:pt x="1868" y="925"/>
                  </a:cubicBezTo>
                  <a:cubicBezTo>
                    <a:pt x="1886" y="881"/>
                    <a:pt x="1905" y="842"/>
                    <a:pt x="1917" y="801"/>
                  </a:cubicBezTo>
                  <a:cubicBezTo>
                    <a:pt x="1928" y="766"/>
                    <a:pt x="1948" y="738"/>
                    <a:pt x="1970" y="711"/>
                  </a:cubicBezTo>
                  <a:cubicBezTo>
                    <a:pt x="1988" y="690"/>
                    <a:pt x="2012" y="677"/>
                    <a:pt x="2044" y="680"/>
                  </a:cubicBezTo>
                  <a:cubicBezTo>
                    <a:pt x="2027" y="705"/>
                    <a:pt x="2012" y="727"/>
                    <a:pt x="1997" y="750"/>
                  </a:cubicBezTo>
                  <a:cubicBezTo>
                    <a:pt x="2016" y="739"/>
                    <a:pt x="2030" y="723"/>
                    <a:pt x="2046" y="710"/>
                  </a:cubicBezTo>
                  <a:cubicBezTo>
                    <a:pt x="2061" y="697"/>
                    <a:pt x="2076" y="681"/>
                    <a:pt x="2102" y="691"/>
                  </a:cubicBezTo>
                  <a:cubicBezTo>
                    <a:pt x="2084" y="715"/>
                    <a:pt x="2067" y="736"/>
                    <a:pt x="2052" y="759"/>
                  </a:cubicBezTo>
                  <a:cubicBezTo>
                    <a:pt x="2036" y="783"/>
                    <a:pt x="2041" y="817"/>
                    <a:pt x="2014" y="836"/>
                  </a:cubicBezTo>
                  <a:close/>
                  <a:moveTo>
                    <a:pt x="2311" y="708"/>
                  </a:moveTo>
                  <a:cubicBezTo>
                    <a:pt x="2361" y="754"/>
                    <a:pt x="2395" y="811"/>
                    <a:pt x="2413" y="877"/>
                  </a:cubicBezTo>
                  <a:cubicBezTo>
                    <a:pt x="2415" y="886"/>
                    <a:pt x="2413" y="896"/>
                    <a:pt x="2413" y="901"/>
                  </a:cubicBezTo>
                  <a:cubicBezTo>
                    <a:pt x="2379" y="894"/>
                    <a:pt x="2347" y="887"/>
                    <a:pt x="2315" y="882"/>
                  </a:cubicBezTo>
                  <a:cubicBezTo>
                    <a:pt x="2287" y="877"/>
                    <a:pt x="2262" y="867"/>
                    <a:pt x="2245" y="849"/>
                  </a:cubicBezTo>
                  <a:cubicBezTo>
                    <a:pt x="2242" y="817"/>
                    <a:pt x="2240" y="789"/>
                    <a:pt x="2237" y="758"/>
                  </a:cubicBezTo>
                  <a:cubicBezTo>
                    <a:pt x="2263" y="775"/>
                    <a:pt x="2286" y="790"/>
                    <a:pt x="2308" y="804"/>
                  </a:cubicBezTo>
                  <a:cubicBezTo>
                    <a:pt x="2284" y="769"/>
                    <a:pt x="2244" y="747"/>
                    <a:pt x="2233" y="703"/>
                  </a:cubicBezTo>
                  <a:cubicBezTo>
                    <a:pt x="2268" y="684"/>
                    <a:pt x="2287" y="685"/>
                    <a:pt x="2311" y="708"/>
                  </a:cubicBezTo>
                  <a:close/>
                  <a:moveTo>
                    <a:pt x="2196" y="942"/>
                  </a:moveTo>
                  <a:cubicBezTo>
                    <a:pt x="2172" y="989"/>
                    <a:pt x="2144" y="1035"/>
                    <a:pt x="2131" y="1092"/>
                  </a:cubicBezTo>
                  <a:cubicBezTo>
                    <a:pt x="2115" y="1064"/>
                    <a:pt x="2097" y="1038"/>
                    <a:pt x="2085" y="1009"/>
                  </a:cubicBezTo>
                  <a:cubicBezTo>
                    <a:pt x="2062" y="956"/>
                    <a:pt x="2047" y="901"/>
                    <a:pt x="2051" y="842"/>
                  </a:cubicBezTo>
                  <a:cubicBezTo>
                    <a:pt x="2055" y="774"/>
                    <a:pt x="2079" y="744"/>
                    <a:pt x="2140" y="730"/>
                  </a:cubicBezTo>
                  <a:cubicBezTo>
                    <a:pt x="2133" y="777"/>
                    <a:pt x="2120" y="822"/>
                    <a:pt x="2131" y="869"/>
                  </a:cubicBezTo>
                  <a:cubicBezTo>
                    <a:pt x="2144" y="825"/>
                    <a:pt x="2146" y="777"/>
                    <a:pt x="2171" y="737"/>
                  </a:cubicBezTo>
                  <a:cubicBezTo>
                    <a:pt x="2177" y="740"/>
                    <a:pt x="2180" y="740"/>
                    <a:pt x="2182" y="742"/>
                  </a:cubicBezTo>
                  <a:cubicBezTo>
                    <a:pt x="2185" y="743"/>
                    <a:pt x="2187" y="745"/>
                    <a:pt x="2188" y="747"/>
                  </a:cubicBezTo>
                  <a:cubicBezTo>
                    <a:pt x="2227" y="811"/>
                    <a:pt x="2231" y="876"/>
                    <a:pt x="2196" y="942"/>
                  </a:cubicBezTo>
                  <a:close/>
                  <a:moveTo>
                    <a:pt x="2186" y="341"/>
                  </a:moveTo>
                  <a:cubicBezTo>
                    <a:pt x="2172" y="318"/>
                    <a:pt x="2164" y="291"/>
                    <a:pt x="2173" y="259"/>
                  </a:cubicBezTo>
                  <a:cubicBezTo>
                    <a:pt x="2215" y="285"/>
                    <a:pt x="2254" y="309"/>
                    <a:pt x="2293" y="333"/>
                  </a:cubicBezTo>
                  <a:cubicBezTo>
                    <a:pt x="2295" y="331"/>
                    <a:pt x="2296" y="329"/>
                    <a:pt x="2298" y="327"/>
                  </a:cubicBezTo>
                  <a:cubicBezTo>
                    <a:pt x="2263" y="296"/>
                    <a:pt x="2228" y="266"/>
                    <a:pt x="2192" y="236"/>
                  </a:cubicBezTo>
                  <a:cubicBezTo>
                    <a:pt x="2221" y="214"/>
                    <a:pt x="2267" y="215"/>
                    <a:pt x="2335" y="250"/>
                  </a:cubicBezTo>
                  <a:cubicBezTo>
                    <a:pt x="2424" y="296"/>
                    <a:pt x="2477" y="372"/>
                    <a:pt x="2493" y="476"/>
                  </a:cubicBezTo>
                  <a:cubicBezTo>
                    <a:pt x="2375" y="501"/>
                    <a:pt x="2244" y="433"/>
                    <a:pt x="2186" y="341"/>
                  </a:cubicBezTo>
                  <a:close/>
                  <a:moveTo>
                    <a:pt x="3427" y="2161"/>
                  </a:moveTo>
                  <a:cubicBezTo>
                    <a:pt x="3453" y="2161"/>
                    <a:pt x="3453" y="2161"/>
                    <a:pt x="3453" y="2161"/>
                  </a:cubicBezTo>
                  <a:cubicBezTo>
                    <a:pt x="3438" y="2123"/>
                    <a:pt x="3425" y="2085"/>
                    <a:pt x="3396" y="2056"/>
                  </a:cubicBezTo>
                  <a:cubicBezTo>
                    <a:pt x="3406" y="2089"/>
                    <a:pt x="3416" y="2122"/>
                    <a:pt x="3427" y="2161"/>
                  </a:cubicBezTo>
                  <a:close/>
                  <a:moveTo>
                    <a:pt x="3373" y="1911"/>
                  </a:moveTo>
                  <a:cubicBezTo>
                    <a:pt x="3329" y="1929"/>
                    <a:pt x="3320" y="1970"/>
                    <a:pt x="3315" y="2011"/>
                  </a:cubicBezTo>
                  <a:cubicBezTo>
                    <a:pt x="3312" y="2036"/>
                    <a:pt x="3314" y="2061"/>
                    <a:pt x="3314" y="2085"/>
                  </a:cubicBezTo>
                  <a:cubicBezTo>
                    <a:pt x="3248" y="2072"/>
                    <a:pt x="3185" y="2059"/>
                    <a:pt x="3121" y="2046"/>
                  </a:cubicBezTo>
                  <a:cubicBezTo>
                    <a:pt x="3117" y="2058"/>
                    <a:pt x="3113" y="2066"/>
                    <a:pt x="3114" y="2073"/>
                  </a:cubicBezTo>
                  <a:cubicBezTo>
                    <a:pt x="3119" y="2104"/>
                    <a:pt x="3128" y="2134"/>
                    <a:pt x="3141" y="2161"/>
                  </a:cubicBezTo>
                  <a:cubicBezTo>
                    <a:pt x="3169" y="2161"/>
                    <a:pt x="3169" y="2161"/>
                    <a:pt x="3169" y="2161"/>
                  </a:cubicBezTo>
                  <a:cubicBezTo>
                    <a:pt x="3154" y="2135"/>
                    <a:pt x="3139" y="2108"/>
                    <a:pt x="3135" y="2071"/>
                  </a:cubicBezTo>
                  <a:cubicBezTo>
                    <a:pt x="3194" y="2089"/>
                    <a:pt x="3253" y="2086"/>
                    <a:pt x="3307" y="2111"/>
                  </a:cubicBezTo>
                  <a:cubicBezTo>
                    <a:pt x="3334" y="2124"/>
                    <a:pt x="3358" y="2139"/>
                    <a:pt x="3376" y="2161"/>
                  </a:cubicBezTo>
                  <a:cubicBezTo>
                    <a:pt x="3413" y="2161"/>
                    <a:pt x="3413" y="2161"/>
                    <a:pt x="3413" y="2161"/>
                  </a:cubicBezTo>
                  <a:cubicBezTo>
                    <a:pt x="3389" y="2139"/>
                    <a:pt x="3367" y="2121"/>
                    <a:pt x="3346" y="2102"/>
                  </a:cubicBezTo>
                  <a:cubicBezTo>
                    <a:pt x="3343" y="2099"/>
                    <a:pt x="3342" y="2094"/>
                    <a:pt x="3341" y="2090"/>
                  </a:cubicBezTo>
                  <a:cubicBezTo>
                    <a:pt x="3331" y="2037"/>
                    <a:pt x="3332" y="1985"/>
                    <a:pt x="3367" y="1933"/>
                  </a:cubicBezTo>
                  <a:cubicBezTo>
                    <a:pt x="3433" y="1975"/>
                    <a:pt x="3475" y="2031"/>
                    <a:pt x="3493" y="2103"/>
                  </a:cubicBezTo>
                  <a:cubicBezTo>
                    <a:pt x="3497" y="2122"/>
                    <a:pt x="3500" y="2141"/>
                    <a:pt x="3497" y="2161"/>
                  </a:cubicBezTo>
                  <a:cubicBezTo>
                    <a:pt x="3519" y="2161"/>
                    <a:pt x="3519" y="2161"/>
                    <a:pt x="3519" y="2161"/>
                  </a:cubicBezTo>
                  <a:cubicBezTo>
                    <a:pt x="3519" y="2074"/>
                    <a:pt x="3474" y="1978"/>
                    <a:pt x="3373" y="1911"/>
                  </a:cubicBezTo>
                  <a:close/>
                </a:path>
              </a:pathLst>
            </a:custGeom>
            <a:solidFill>
              <a:schemeClr val="accent2"/>
            </a:solidFill>
            <a:ln>
              <a:noFill/>
            </a:ln>
          </p:spPr>
        </p:sp>
        <p:sp>
          <p:nvSpPr>
            <p:cNvPr id="13" name="Freeform 5"/>
            <p:cNvSpPr>
              <a:spLocks noEditPoints="1"/>
            </p:cNvSpPr>
            <p:nvPr/>
          </p:nvSpPr>
          <p:spPr bwMode="auto">
            <a:xfrm>
              <a:off x="-1" y="3175"/>
              <a:ext cx="12191769" cy="6919008"/>
            </a:xfrm>
            <a:custGeom>
              <a:avLst/>
              <a:gdLst/>
              <a:ahLst/>
              <a:cxnLst/>
              <a:rect l="0" t="0" r="r" b="b"/>
              <a:pathLst>
                <a:path w="3840" h="2178">
                  <a:moveTo>
                    <a:pt x="224" y="0"/>
                  </a:moveTo>
                  <a:cubicBezTo>
                    <a:pt x="223" y="7"/>
                    <a:pt x="223" y="14"/>
                    <a:pt x="222" y="20"/>
                  </a:cubicBezTo>
                  <a:cubicBezTo>
                    <a:pt x="221" y="34"/>
                    <a:pt x="221" y="48"/>
                    <a:pt x="220" y="61"/>
                  </a:cubicBezTo>
                  <a:cubicBezTo>
                    <a:pt x="233" y="42"/>
                    <a:pt x="240" y="21"/>
                    <a:pt x="243" y="0"/>
                  </a:cubicBezTo>
                  <a:lnTo>
                    <a:pt x="224" y="0"/>
                  </a:lnTo>
                  <a:close/>
                  <a:moveTo>
                    <a:pt x="60" y="0"/>
                  </a:moveTo>
                  <a:cubicBezTo>
                    <a:pt x="59" y="3"/>
                    <a:pt x="58" y="6"/>
                    <a:pt x="56" y="9"/>
                  </a:cubicBezTo>
                  <a:cubicBezTo>
                    <a:pt x="60" y="6"/>
                    <a:pt x="63" y="3"/>
                    <a:pt x="67" y="0"/>
                  </a:cubicBezTo>
                  <a:lnTo>
                    <a:pt x="60" y="0"/>
                  </a:lnTo>
                  <a:close/>
                  <a:moveTo>
                    <a:pt x="1209" y="90"/>
                  </a:moveTo>
                  <a:cubicBezTo>
                    <a:pt x="1181" y="65"/>
                    <a:pt x="1167" y="33"/>
                    <a:pt x="1155" y="0"/>
                  </a:cubicBezTo>
                  <a:cubicBezTo>
                    <a:pt x="1130" y="0"/>
                    <a:pt x="1130" y="0"/>
                    <a:pt x="1130" y="0"/>
                  </a:cubicBezTo>
                  <a:cubicBezTo>
                    <a:pt x="1138" y="25"/>
                    <a:pt x="1148" y="50"/>
                    <a:pt x="1162" y="75"/>
                  </a:cubicBezTo>
                  <a:cubicBezTo>
                    <a:pt x="1132" y="66"/>
                    <a:pt x="1101" y="59"/>
                    <a:pt x="1072" y="46"/>
                  </a:cubicBezTo>
                  <a:cubicBezTo>
                    <a:pt x="1043" y="34"/>
                    <a:pt x="1014" y="19"/>
                    <a:pt x="989" y="0"/>
                  </a:cubicBezTo>
                  <a:cubicBezTo>
                    <a:pt x="952" y="0"/>
                    <a:pt x="952" y="0"/>
                    <a:pt x="952" y="0"/>
                  </a:cubicBezTo>
                  <a:cubicBezTo>
                    <a:pt x="1028" y="59"/>
                    <a:pt x="1116" y="92"/>
                    <a:pt x="1215" y="108"/>
                  </a:cubicBezTo>
                  <a:cubicBezTo>
                    <a:pt x="1212" y="99"/>
                    <a:pt x="1212" y="93"/>
                    <a:pt x="1209" y="90"/>
                  </a:cubicBezTo>
                  <a:close/>
                  <a:moveTo>
                    <a:pt x="812" y="188"/>
                  </a:moveTo>
                  <a:cubicBezTo>
                    <a:pt x="858" y="167"/>
                    <a:pt x="892" y="144"/>
                    <a:pt x="911" y="110"/>
                  </a:cubicBezTo>
                  <a:cubicBezTo>
                    <a:pt x="928" y="78"/>
                    <a:pt x="933" y="39"/>
                    <a:pt x="944" y="0"/>
                  </a:cubicBezTo>
                  <a:cubicBezTo>
                    <a:pt x="916" y="0"/>
                    <a:pt x="916" y="0"/>
                    <a:pt x="916" y="0"/>
                  </a:cubicBezTo>
                  <a:cubicBezTo>
                    <a:pt x="921" y="29"/>
                    <a:pt x="908" y="57"/>
                    <a:pt x="900" y="85"/>
                  </a:cubicBezTo>
                  <a:cubicBezTo>
                    <a:pt x="894" y="106"/>
                    <a:pt x="883" y="126"/>
                    <a:pt x="857" y="134"/>
                  </a:cubicBezTo>
                  <a:cubicBezTo>
                    <a:pt x="840" y="90"/>
                    <a:pt x="827" y="48"/>
                    <a:pt x="808" y="10"/>
                  </a:cubicBezTo>
                  <a:cubicBezTo>
                    <a:pt x="806" y="7"/>
                    <a:pt x="804" y="3"/>
                    <a:pt x="803" y="0"/>
                  </a:cubicBezTo>
                  <a:cubicBezTo>
                    <a:pt x="780" y="0"/>
                    <a:pt x="780" y="0"/>
                    <a:pt x="780" y="0"/>
                  </a:cubicBezTo>
                  <a:cubicBezTo>
                    <a:pt x="791" y="20"/>
                    <a:pt x="800" y="42"/>
                    <a:pt x="809" y="63"/>
                  </a:cubicBezTo>
                  <a:cubicBezTo>
                    <a:pt x="826" y="101"/>
                    <a:pt x="835" y="139"/>
                    <a:pt x="812" y="188"/>
                  </a:cubicBezTo>
                  <a:close/>
                  <a:moveTo>
                    <a:pt x="3840" y="1212"/>
                  </a:moveTo>
                  <a:cubicBezTo>
                    <a:pt x="3840" y="1188"/>
                    <a:pt x="3840" y="1188"/>
                    <a:pt x="3840" y="1188"/>
                  </a:cubicBezTo>
                  <a:cubicBezTo>
                    <a:pt x="3815" y="1174"/>
                    <a:pt x="3790" y="1162"/>
                    <a:pt x="3761" y="1158"/>
                  </a:cubicBezTo>
                  <a:cubicBezTo>
                    <a:pt x="3786" y="1178"/>
                    <a:pt x="3815" y="1192"/>
                    <a:pt x="3840" y="1212"/>
                  </a:cubicBezTo>
                  <a:close/>
                  <a:moveTo>
                    <a:pt x="1082" y="1289"/>
                  </a:moveTo>
                  <a:cubicBezTo>
                    <a:pt x="1118" y="1215"/>
                    <a:pt x="1157" y="1142"/>
                    <a:pt x="1225" y="1086"/>
                  </a:cubicBezTo>
                  <a:cubicBezTo>
                    <a:pt x="1304" y="1180"/>
                    <a:pt x="1477" y="1206"/>
                    <a:pt x="1619" y="1082"/>
                  </a:cubicBezTo>
                  <a:cubicBezTo>
                    <a:pt x="1613" y="1035"/>
                    <a:pt x="1576" y="1016"/>
                    <a:pt x="1538" y="1000"/>
                  </a:cubicBezTo>
                  <a:cubicBezTo>
                    <a:pt x="1515" y="990"/>
                    <a:pt x="1490" y="985"/>
                    <a:pt x="1467" y="979"/>
                  </a:cubicBezTo>
                  <a:cubicBezTo>
                    <a:pt x="1497" y="919"/>
                    <a:pt x="1526" y="862"/>
                    <a:pt x="1556" y="804"/>
                  </a:cubicBezTo>
                  <a:cubicBezTo>
                    <a:pt x="1545" y="797"/>
                    <a:pt x="1539" y="790"/>
                    <a:pt x="1532" y="789"/>
                  </a:cubicBezTo>
                  <a:cubicBezTo>
                    <a:pt x="1469" y="782"/>
                    <a:pt x="1408" y="794"/>
                    <a:pt x="1353" y="822"/>
                  </a:cubicBezTo>
                  <a:cubicBezTo>
                    <a:pt x="1311" y="843"/>
                    <a:pt x="1286" y="885"/>
                    <a:pt x="1260" y="923"/>
                  </a:cubicBezTo>
                  <a:cubicBezTo>
                    <a:pt x="1237" y="957"/>
                    <a:pt x="1225" y="996"/>
                    <a:pt x="1219" y="1036"/>
                  </a:cubicBezTo>
                  <a:cubicBezTo>
                    <a:pt x="1216" y="1051"/>
                    <a:pt x="1214" y="1067"/>
                    <a:pt x="1191" y="1073"/>
                  </a:cubicBezTo>
                  <a:cubicBezTo>
                    <a:pt x="1210" y="1013"/>
                    <a:pt x="1203" y="957"/>
                    <a:pt x="1188" y="901"/>
                  </a:cubicBezTo>
                  <a:cubicBezTo>
                    <a:pt x="1172" y="842"/>
                    <a:pt x="1135" y="797"/>
                    <a:pt x="1093" y="753"/>
                  </a:cubicBezTo>
                  <a:cubicBezTo>
                    <a:pt x="1035" y="812"/>
                    <a:pt x="1014" y="885"/>
                    <a:pt x="1012" y="963"/>
                  </a:cubicBezTo>
                  <a:cubicBezTo>
                    <a:pt x="1010" y="1041"/>
                    <a:pt x="1032" y="1112"/>
                    <a:pt x="1092" y="1169"/>
                  </a:cubicBezTo>
                  <a:cubicBezTo>
                    <a:pt x="1010" y="1294"/>
                    <a:pt x="968" y="1427"/>
                    <a:pt x="977" y="1577"/>
                  </a:cubicBezTo>
                  <a:cubicBezTo>
                    <a:pt x="878" y="1473"/>
                    <a:pt x="811" y="1351"/>
                    <a:pt x="752" y="1221"/>
                  </a:cubicBezTo>
                  <a:cubicBezTo>
                    <a:pt x="772" y="1204"/>
                    <a:pt x="791" y="1191"/>
                    <a:pt x="807" y="1174"/>
                  </a:cubicBezTo>
                  <a:cubicBezTo>
                    <a:pt x="859" y="1120"/>
                    <a:pt x="893" y="1055"/>
                    <a:pt x="903" y="982"/>
                  </a:cubicBezTo>
                  <a:cubicBezTo>
                    <a:pt x="909" y="947"/>
                    <a:pt x="903" y="910"/>
                    <a:pt x="900" y="874"/>
                  </a:cubicBezTo>
                  <a:cubicBezTo>
                    <a:pt x="899" y="859"/>
                    <a:pt x="887" y="854"/>
                    <a:pt x="872" y="854"/>
                  </a:cubicBezTo>
                  <a:cubicBezTo>
                    <a:pt x="833" y="852"/>
                    <a:pt x="803" y="873"/>
                    <a:pt x="773" y="894"/>
                  </a:cubicBezTo>
                  <a:cubicBezTo>
                    <a:pt x="750" y="910"/>
                    <a:pt x="731" y="933"/>
                    <a:pt x="707" y="955"/>
                  </a:cubicBezTo>
                  <a:cubicBezTo>
                    <a:pt x="690" y="892"/>
                    <a:pt x="688" y="827"/>
                    <a:pt x="684" y="758"/>
                  </a:cubicBezTo>
                  <a:cubicBezTo>
                    <a:pt x="705" y="765"/>
                    <a:pt x="723" y="773"/>
                    <a:pt x="741" y="776"/>
                  </a:cubicBezTo>
                  <a:cubicBezTo>
                    <a:pt x="787" y="782"/>
                    <a:pt x="823" y="759"/>
                    <a:pt x="852" y="729"/>
                  </a:cubicBezTo>
                  <a:cubicBezTo>
                    <a:pt x="884" y="695"/>
                    <a:pt x="906" y="654"/>
                    <a:pt x="917" y="608"/>
                  </a:cubicBezTo>
                  <a:cubicBezTo>
                    <a:pt x="922" y="583"/>
                    <a:pt x="930" y="559"/>
                    <a:pt x="937" y="535"/>
                  </a:cubicBezTo>
                  <a:cubicBezTo>
                    <a:pt x="949" y="495"/>
                    <a:pt x="967" y="460"/>
                    <a:pt x="1016" y="438"/>
                  </a:cubicBezTo>
                  <a:cubicBezTo>
                    <a:pt x="968" y="424"/>
                    <a:pt x="927" y="419"/>
                    <a:pt x="890" y="433"/>
                  </a:cubicBezTo>
                  <a:cubicBezTo>
                    <a:pt x="855" y="446"/>
                    <a:pt x="825" y="474"/>
                    <a:pt x="789" y="498"/>
                  </a:cubicBezTo>
                  <a:cubicBezTo>
                    <a:pt x="772" y="400"/>
                    <a:pt x="725" y="316"/>
                    <a:pt x="659" y="236"/>
                  </a:cubicBezTo>
                  <a:cubicBezTo>
                    <a:pt x="655" y="245"/>
                    <a:pt x="651" y="249"/>
                    <a:pt x="652" y="254"/>
                  </a:cubicBezTo>
                  <a:cubicBezTo>
                    <a:pt x="658" y="305"/>
                    <a:pt x="636" y="349"/>
                    <a:pt x="619" y="395"/>
                  </a:cubicBezTo>
                  <a:cubicBezTo>
                    <a:pt x="605" y="433"/>
                    <a:pt x="587" y="469"/>
                    <a:pt x="571" y="506"/>
                  </a:cubicBezTo>
                  <a:cubicBezTo>
                    <a:pt x="543" y="501"/>
                    <a:pt x="512" y="496"/>
                    <a:pt x="481" y="489"/>
                  </a:cubicBezTo>
                  <a:cubicBezTo>
                    <a:pt x="450" y="482"/>
                    <a:pt x="420" y="473"/>
                    <a:pt x="387" y="465"/>
                  </a:cubicBezTo>
                  <a:cubicBezTo>
                    <a:pt x="367" y="541"/>
                    <a:pt x="412" y="600"/>
                    <a:pt x="455" y="658"/>
                  </a:cubicBezTo>
                  <a:cubicBezTo>
                    <a:pt x="499" y="717"/>
                    <a:pt x="556" y="758"/>
                    <a:pt x="637" y="751"/>
                  </a:cubicBezTo>
                  <a:cubicBezTo>
                    <a:pt x="636" y="794"/>
                    <a:pt x="634" y="833"/>
                    <a:pt x="635" y="872"/>
                  </a:cubicBezTo>
                  <a:cubicBezTo>
                    <a:pt x="636" y="911"/>
                    <a:pt x="640" y="950"/>
                    <a:pt x="644" y="996"/>
                  </a:cubicBezTo>
                  <a:cubicBezTo>
                    <a:pt x="548" y="918"/>
                    <a:pt x="444" y="880"/>
                    <a:pt x="322" y="909"/>
                  </a:cubicBezTo>
                  <a:cubicBezTo>
                    <a:pt x="317" y="941"/>
                    <a:pt x="332" y="969"/>
                    <a:pt x="343" y="997"/>
                  </a:cubicBezTo>
                  <a:cubicBezTo>
                    <a:pt x="369" y="1069"/>
                    <a:pt x="424" y="1117"/>
                    <a:pt x="486" y="1157"/>
                  </a:cubicBezTo>
                  <a:cubicBezTo>
                    <a:pt x="557" y="1203"/>
                    <a:pt x="636" y="1225"/>
                    <a:pt x="719" y="1247"/>
                  </a:cubicBezTo>
                  <a:cubicBezTo>
                    <a:pt x="760" y="1355"/>
                    <a:pt x="810" y="1461"/>
                    <a:pt x="878" y="1557"/>
                  </a:cubicBezTo>
                  <a:cubicBezTo>
                    <a:pt x="945" y="1652"/>
                    <a:pt x="1022" y="1740"/>
                    <a:pt x="1098" y="1835"/>
                  </a:cubicBezTo>
                  <a:cubicBezTo>
                    <a:pt x="1068" y="1826"/>
                    <a:pt x="1041" y="1817"/>
                    <a:pt x="1015" y="1809"/>
                  </a:cubicBezTo>
                  <a:cubicBezTo>
                    <a:pt x="936" y="1649"/>
                    <a:pt x="818" y="1546"/>
                    <a:pt x="631" y="1532"/>
                  </a:cubicBezTo>
                  <a:cubicBezTo>
                    <a:pt x="626" y="1593"/>
                    <a:pt x="644" y="1644"/>
                    <a:pt x="680" y="1687"/>
                  </a:cubicBezTo>
                  <a:cubicBezTo>
                    <a:pt x="713" y="1727"/>
                    <a:pt x="753" y="1762"/>
                    <a:pt x="792" y="1802"/>
                  </a:cubicBezTo>
                  <a:cubicBezTo>
                    <a:pt x="678" y="1812"/>
                    <a:pt x="580" y="1861"/>
                    <a:pt x="481" y="1920"/>
                  </a:cubicBezTo>
                  <a:cubicBezTo>
                    <a:pt x="466" y="1912"/>
                    <a:pt x="446" y="1904"/>
                    <a:pt x="429" y="1893"/>
                  </a:cubicBezTo>
                  <a:cubicBezTo>
                    <a:pt x="351" y="1849"/>
                    <a:pt x="272" y="1856"/>
                    <a:pt x="194" y="1888"/>
                  </a:cubicBezTo>
                  <a:cubicBezTo>
                    <a:pt x="163" y="1901"/>
                    <a:pt x="133" y="1917"/>
                    <a:pt x="106" y="1937"/>
                  </a:cubicBezTo>
                  <a:cubicBezTo>
                    <a:pt x="75" y="1959"/>
                    <a:pt x="80" y="1982"/>
                    <a:pt x="115" y="2000"/>
                  </a:cubicBezTo>
                  <a:cubicBezTo>
                    <a:pt x="175" y="2030"/>
                    <a:pt x="238" y="2053"/>
                    <a:pt x="307" y="2043"/>
                  </a:cubicBezTo>
                  <a:cubicBezTo>
                    <a:pt x="308" y="2043"/>
                    <a:pt x="309" y="2045"/>
                    <a:pt x="310" y="2046"/>
                  </a:cubicBezTo>
                  <a:cubicBezTo>
                    <a:pt x="283" y="2081"/>
                    <a:pt x="259" y="2121"/>
                    <a:pt x="240" y="2161"/>
                  </a:cubicBezTo>
                  <a:cubicBezTo>
                    <a:pt x="263" y="2161"/>
                    <a:pt x="263" y="2161"/>
                    <a:pt x="263" y="2161"/>
                  </a:cubicBezTo>
                  <a:cubicBezTo>
                    <a:pt x="288" y="2111"/>
                    <a:pt x="321" y="2066"/>
                    <a:pt x="362" y="2026"/>
                  </a:cubicBezTo>
                  <a:cubicBezTo>
                    <a:pt x="374" y="2013"/>
                    <a:pt x="388" y="2016"/>
                    <a:pt x="405" y="2023"/>
                  </a:cubicBezTo>
                  <a:cubicBezTo>
                    <a:pt x="373" y="2070"/>
                    <a:pt x="342" y="2115"/>
                    <a:pt x="311" y="2161"/>
                  </a:cubicBezTo>
                  <a:cubicBezTo>
                    <a:pt x="322" y="2161"/>
                    <a:pt x="322" y="2161"/>
                    <a:pt x="322" y="2161"/>
                  </a:cubicBezTo>
                  <a:cubicBezTo>
                    <a:pt x="356" y="2122"/>
                    <a:pt x="390" y="2083"/>
                    <a:pt x="430" y="2037"/>
                  </a:cubicBezTo>
                  <a:cubicBezTo>
                    <a:pt x="433" y="2088"/>
                    <a:pt x="418" y="2127"/>
                    <a:pt x="395" y="2161"/>
                  </a:cubicBezTo>
                  <a:cubicBezTo>
                    <a:pt x="421" y="2161"/>
                    <a:pt x="421" y="2161"/>
                    <a:pt x="421" y="2161"/>
                  </a:cubicBezTo>
                  <a:cubicBezTo>
                    <a:pt x="426" y="2153"/>
                    <a:pt x="431" y="2146"/>
                    <a:pt x="437" y="2139"/>
                  </a:cubicBezTo>
                  <a:cubicBezTo>
                    <a:pt x="437" y="2138"/>
                    <a:pt x="439" y="2139"/>
                    <a:pt x="444" y="2138"/>
                  </a:cubicBezTo>
                  <a:cubicBezTo>
                    <a:pt x="446" y="2146"/>
                    <a:pt x="449" y="2153"/>
                    <a:pt x="451" y="2161"/>
                  </a:cubicBezTo>
                  <a:cubicBezTo>
                    <a:pt x="472" y="2161"/>
                    <a:pt x="472" y="2161"/>
                    <a:pt x="472" y="2161"/>
                  </a:cubicBezTo>
                  <a:cubicBezTo>
                    <a:pt x="469" y="2146"/>
                    <a:pt x="467" y="2132"/>
                    <a:pt x="467" y="2120"/>
                  </a:cubicBezTo>
                  <a:cubicBezTo>
                    <a:pt x="467" y="2088"/>
                    <a:pt x="463" y="2049"/>
                    <a:pt x="503" y="2027"/>
                  </a:cubicBezTo>
                  <a:cubicBezTo>
                    <a:pt x="525" y="2066"/>
                    <a:pt x="525" y="2108"/>
                    <a:pt x="542" y="2146"/>
                  </a:cubicBezTo>
                  <a:cubicBezTo>
                    <a:pt x="555" y="2104"/>
                    <a:pt x="533" y="2064"/>
                    <a:pt x="532" y="2021"/>
                  </a:cubicBezTo>
                  <a:cubicBezTo>
                    <a:pt x="562" y="2031"/>
                    <a:pt x="584" y="2049"/>
                    <a:pt x="594" y="2076"/>
                  </a:cubicBezTo>
                  <a:cubicBezTo>
                    <a:pt x="605" y="2104"/>
                    <a:pt x="611" y="2133"/>
                    <a:pt x="612" y="2161"/>
                  </a:cubicBezTo>
                  <a:cubicBezTo>
                    <a:pt x="634" y="2161"/>
                    <a:pt x="634" y="2161"/>
                    <a:pt x="634" y="2161"/>
                  </a:cubicBezTo>
                  <a:cubicBezTo>
                    <a:pt x="634" y="2159"/>
                    <a:pt x="633" y="2158"/>
                    <a:pt x="633" y="2157"/>
                  </a:cubicBezTo>
                  <a:cubicBezTo>
                    <a:pt x="632" y="2075"/>
                    <a:pt x="595" y="2009"/>
                    <a:pt x="525" y="1954"/>
                  </a:cubicBezTo>
                  <a:cubicBezTo>
                    <a:pt x="629" y="1898"/>
                    <a:pt x="732" y="1862"/>
                    <a:pt x="850" y="1864"/>
                  </a:cubicBezTo>
                  <a:cubicBezTo>
                    <a:pt x="765" y="1944"/>
                    <a:pt x="729" y="2037"/>
                    <a:pt x="749" y="2149"/>
                  </a:cubicBezTo>
                  <a:cubicBezTo>
                    <a:pt x="853" y="2178"/>
                    <a:pt x="1017" y="2048"/>
                    <a:pt x="1024" y="1886"/>
                  </a:cubicBezTo>
                  <a:cubicBezTo>
                    <a:pt x="1101" y="1909"/>
                    <a:pt x="1170" y="1941"/>
                    <a:pt x="1222" y="2003"/>
                  </a:cubicBezTo>
                  <a:cubicBezTo>
                    <a:pt x="1238" y="2022"/>
                    <a:pt x="1251" y="2043"/>
                    <a:pt x="1279" y="2048"/>
                  </a:cubicBezTo>
                  <a:cubicBezTo>
                    <a:pt x="1287" y="2050"/>
                    <a:pt x="1294" y="2059"/>
                    <a:pt x="1300" y="2066"/>
                  </a:cubicBezTo>
                  <a:cubicBezTo>
                    <a:pt x="1320" y="2097"/>
                    <a:pt x="1339" y="2128"/>
                    <a:pt x="1356" y="2161"/>
                  </a:cubicBezTo>
                  <a:cubicBezTo>
                    <a:pt x="1383" y="2161"/>
                    <a:pt x="1383" y="2161"/>
                    <a:pt x="1383" y="2161"/>
                  </a:cubicBezTo>
                  <a:cubicBezTo>
                    <a:pt x="1379" y="2144"/>
                    <a:pt x="1379" y="2126"/>
                    <a:pt x="1386" y="2105"/>
                  </a:cubicBezTo>
                  <a:cubicBezTo>
                    <a:pt x="1363" y="2119"/>
                    <a:pt x="1352" y="2113"/>
                    <a:pt x="1344" y="2096"/>
                  </a:cubicBezTo>
                  <a:cubicBezTo>
                    <a:pt x="1338" y="2083"/>
                    <a:pt x="1327" y="2070"/>
                    <a:pt x="1323" y="2056"/>
                  </a:cubicBezTo>
                  <a:cubicBezTo>
                    <a:pt x="1316" y="2033"/>
                    <a:pt x="1303" y="2020"/>
                    <a:pt x="1277" y="2019"/>
                  </a:cubicBezTo>
                  <a:cubicBezTo>
                    <a:pt x="1274" y="1974"/>
                    <a:pt x="1241" y="1957"/>
                    <a:pt x="1208" y="1941"/>
                  </a:cubicBezTo>
                  <a:cubicBezTo>
                    <a:pt x="1151" y="1913"/>
                    <a:pt x="1095" y="1881"/>
                    <a:pt x="1033" y="1863"/>
                  </a:cubicBezTo>
                  <a:cubicBezTo>
                    <a:pt x="1016" y="1858"/>
                    <a:pt x="1008" y="1851"/>
                    <a:pt x="1016" y="1834"/>
                  </a:cubicBezTo>
                  <a:cubicBezTo>
                    <a:pt x="1087" y="1842"/>
                    <a:pt x="1137" y="1894"/>
                    <a:pt x="1201" y="1919"/>
                  </a:cubicBezTo>
                  <a:cubicBezTo>
                    <a:pt x="1199" y="1908"/>
                    <a:pt x="1196" y="1900"/>
                    <a:pt x="1190" y="1893"/>
                  </a:cubicBezTo>
                  <a:cubicBezTo>
                    <a:pt x="1126" y="1821"/>
                    <a:pt x="1063" y="1749"/>
                    <a:pt x="998" y="1679"/>
                  </a:cubicBezTo>
                  <a:cubicBezTo>
                    <a:pt x="934" y="1610"/>
                    <a:pt x="883" y="1534"/>
                    <a:pt x="837" y="1453"/>
                  </a:cubicBezTo>
                  <a:cubicBezTo>
                    <a:pt x="829" y="1438"/>
                    <a:pt x="822" y="1421"/>
                    <a:pt x="814" y="1405"/>
                  </a:cubicBezTo>
                  <a:cubicBezTo>
                    <a:pt x="840" y="1432"/>
                    <a:pt x="857" y="1464"/>
                    <a:pt x="878" y="1494"/>
                  </a:cubicBezTo>
                  <a:cubicBezTo>
                    <a:pt x="950" y="1593"/>
                    <a:pt x="1030" y="1687"/>
                    <a:pt x="1112" y="1778"/>
                  </a:cubicBezTo>
                  <a:cubicBezTo>
                    <a:pt x="1180" y="1852"/>
                    <a:pt x="1250" y="1925"/>
                    <a:pt x="1319" y="1998"/>
                  </a:cubicBezTo>
                  <a:cubicBezTo>
                    <a:pt x="1365" y="2048"/>
                    <a:pt x="1404" y="2102"/>
                    <a:pt x="1437" y="2161"/>
                  </a:cubicBezTo>
                  <a:cubicBezTo>
                    <a:pt x="1461" y="2161"/>
                    <a:pt x="1461" y="2161"/>
                    <a:pt x="1461" y="2161"/>
                  </a:cubicBezTo>
                  <a:cubicBezTo>
                    <a:pt x="1425" y="2096"/>
                    <a:pt x="1381" y="2036"/>
                    <a:pt x="1330" y="1980"/>
                  </a:cubicBezTo>
                  <a:cubicBezTo>
                    <a:pt x="1321" y="1970"/>
                    <a:pt x="1314" y="1958"/>
                    <a:pt x="1303" y="1945"/>
                  </a:cubicBezTo>
                  <a:cubicBezTo>
                    <a:pt x="1313" y="1940"/>
                    <a:pt x="1320" y="1937"/>
                    <a:pt x="1327" y="1935"/>
                  </a:cubicBezTo>
                  <a:cubicBezTo>
                    <a:pt x="1406" y="1911"/>
                    <a:pt x="1449" y="1851"/>
                    <a:pt x="1476" y="1780"/>
                  </a:cubicBezTo>
                  <a:cubicBezTo>
                    <a:pt x="1490" y="1742"/>
                    <a:pt x="1495" y="1698"/>
                    <a:pt x="1498" y="1657"/>
                  </a:cubicBezTo>
                  <a:cubicBezTo>
                    <a:pt x="1500" y="1627"/>
                    <a:pt x="1492" y="1596"/>
                    <a:pt x="1489" y="1566"/>
                  </a:cubicBezTo>
                  <a:cubicBezTo>
                    <a:pt x="1437" y="1562"/>
                    <a:pt x="1406" y="1597"/>
                    <a:pt x="1366" y="1620"/>
                  </a:cubicBezTo>
                  <a:cubicBezTo>
                    <a:pt x="1352" y="1517"/>
                    <a:pt x="1304" y="1433"/>
                    <a:pt x="1242" y="1352"/>
                  </a:cubicBezTo>
                  <a:cubicBezTo>
                    <a:pt x="1235" y="1356"/>
                    <a:pt x="1227" y="1358"/>
                    <a:pt x="1222" y="1363"/>
                  </a:cubicBezTo>
                  <a:cubicBezTo>
                    <a:pt x="1162" y="1434"/>
                    <a:pt x="1122" y="1510"/>
                    <a:pt x="1130" y="1608"/>
                  </a:cubicBezTo>
                  <a:cubicBezTo>
                    <a:pt x="1135" y="1669"/>
                    <a:pt x="1137" y="1730"/>
                    <a:pt x="1157" y="1789"/>
                  </a:cubicBezTo>
                  <a:cubicBezTo>
                    <a:pt x="1071" y="1703"/>
                    <a:pt x="1019" y="1605"/>
                    <a:pt x="1035" y="1479"/>
                  </a:cubicBezTo>
                  <a:cubicBezTo>
                    <a:pt x="1043" y="1414"/>
                    <a:pt x="1053" y="1348"/>
                    <a:pt x="1082" y="1289"/>
                  </a:cubicBezTo>
                  <a:close/>
                  <a:moveTo>
                    <a:pt x="1599" y="1071"/>
                  </a:moveTo>
                  <a:cubicBezTo>
                    <a:pt x="1540" y="1123"/>
                    <a:pt x="1475" y="1148"/>
                    <a:pt x="1401" y="1146"/>
                  </a:cubicBezTo>
                  <a:cubicBezTo>
                    <a:pt x="1366" y="1145"/>
                    <a:pt x="1330" y="1138"/>
                    <a:pt x="1305" y="1100"/>
                  </a:cubicBezTo>
                  <a:cubicBezTo>
                    <a:pt x="1363" y="1089"/>
                    <a:pt x="1421" y="1094"/>
                    <a:pt x="1473" y="1066"/>
                  </a:cubicBezTo>
                  <a:cubicBezTo>
                    <a:pt x="1434" y="1067"/>
                    <a:pt x="1394" y="1067"/>
                    <a:pt x="1346" y="1068"/>
                  </a:cubicBezTo>
                  <a:cubicBezTo>
                    <a:pt x="1383" y="1044"/>
                    <a:pt x="1412" y="1025"/>
                    <a:pt x="1442" y="1005"/>
                  </a:cubicBezTo>
                  <a:cubicBezTo>
                    <a:pt x="1445" y="1003"/>
                    <a:pt x="1450" y="1004"/>
                    <a:pt x="1454" y="1004"/>
                  </a:cubicBezTo>
                  <a:cubicBezTo>
                    <a:pt x="1509" y="1008"/>
                    <a:pt x="1559" y="1023"/>
                    <a:pt x="1599" y="1071"/>
                  </a:cubicBezTo>
                  <a:close/>
                  <a:moveTo>
                    <a:pt x="1278" y="932"/>
                  </a:moveTo>
                  <a:cubicBezTo>
                    <a:pt x="1310" y="881"/>
                    <a:pt x="1347" y="837"/>
                    <a:pt x="1410" y="824"/>
                  </a:cubicBezTo>
                  <a:cubicBezTo>
                    <a:pt x="1446" y="817"/>
                    <a:pt x="1482" y="802"/>
                    <a:pt x="1529" y="810"/>
                  </a:cubicBezTo>
                  <a:cubicBezTo>
                    <a:pt x="1495" y="862"/>
                    <a:pt x="1483" y="920"/>
                    <a:pt x="1443" y="965"/>
                  </a:cubicBezTo>
                  <a:cubicBezTo>
                    <a:pt x="1406" y="1009"/>
                    <a:pt x="1365" y="1039"/>
                    <a:pt x="1297" y="1025"/>
                  </a:cubicBezTo>
                  <a:cubicBezTo>
                    <a:pt x="1307" y="1008"/>
                    <a:pt x="1314" y="994"/>
                    <a:pt x="1323" y="982"/>
                  </a:cubicBezTo>
                  <a:cubicBezTo>
                    <a:pt x="1332" y="970"/>
                    <a:pt x="1344" y="960"/>
                    <a:pt x="1355" y="949"/>
                  </a:cubicBezTo>
                  <a:cubicBezTo>
                    <a:pt x="1364" y="939"/>
                    <a:pt x="1374" y="929"/>
                    <a:pt x="1383" y="920"/>
                  </a:cubicBezTo>
                  <a:cubicBezTo>
                    <a:pt x="1333" y="934"/>
                    <a:pt x="1302" y="971"/>
                    <a:pt x="1272" y="1010"/>
                  </a:cubicBezTo>
                  <a:cubicBezTo>
                    <a:pt x="1255" y="979"/>
                    <a:pt x="1264" y="954"/>
                    <a:pt x="1278" y="932"/>
                  </a:cubicBezTo>
                  <a:close/>
                  <a:moveTo>
                    <a:pt x="1092" y="1084"/>
                  </a:moveTo>
                  <a:cubicBezTo>
                    <a:pt x="1060" y="1069"/>
                    <a:pt x="1049" y="1049"/>
                    <a:pt x="1042" y="1026"/>
                  </a:cubicBezTo>
                  <a:cubicBezTo>
                    <a:pt x="1029" y="977"/>
                    <a:pt x="1033" y="929"/>
                    <a:pt x="1045" y="881"/>
                  </a:cubicBezTo>
                  <a:cubicBezTo>
                    <a:pt x="1054" y="845"/>
                    <a:pt x="1066" y="812"/>
                    <a:pt x="1097" y="784"/>
                  </a:cubicBezTo>
                  <a:cubicBezTo>
                    <a:pt x="1115" y="810"/>
                    <a:pt x="1133" y="833"/>
                    <a:pt x="1147" y="858"/>
                  </a:cubicBezTo>
                  <a:cubicBezTo>
                    <a:pt x="1175" y="907"/>
                    <a:pt x="1185" y="960"/>
                    <a:pt x="1178" y="1015"/>
                  </a:cubicBezTo>
                  <a:cubicBezTo>
                    <a:pt x="1174" y="1047"/>
                    <a:pt x="1163" y="1077"/>
                    <a:pt x="1126" y="1092"/>
                  </a:cubicBezTo>
                  <a:cubicBezTo>
                    <a:pt x="1106" y="1045"/>
                    <a:pt x="1120" y="991"/>
                    <a:pt x="1090" y="949"/>
                  </a:cubicBezTo>
                  <a:cubicBezTo>
                    <a:pt x="1091" y="992"/>
                    <a:pt x="1091" y="1035"/>
                    <a:pt x="1092" y="1084"/>
                  </a:cubicBezTo>
                  <a:close/>
                  <a:moveTo>
                    <a:pt x="805" y="545"/>
                  </a:moveTo>
                  <a:cubicBezTo>
                    <a:pt x="810" y="497"/>
                    <a:pt x="850" y="480"/>
                    <a:pt x="883" y="459"/>
                  </a:cubicBezTo>
                  <a:cubicBezTo>
                    <a:pt x="901" y="447"/>
                    <a:pt x="922" y="439"/>
                    <a:pt x="947" y="449"/>
                  </a:cubicBezTo>
                  <a:cubicBezTo>
                    <a:pt x="931" y="494"/>
                    <a:pt x="914" y="534"/>
                    <a:pt x="904" y="576"/>
                  </a:cubicBezTo>
                  <a:cubicBezTo>
                    <a:pt x="895" y="611"/>
                    <a:pt x="876" y="640"/>
                    <a:pt x="855" y="668"/>
                  </a:cubicBezTo>
                  <a:cubicBezTo>
                    <a:pt x="839" y="690"/>
                    <a:pt x="816" y="704"/>
                    <a:pt x="784" y="702"/>
                  </a:cubicBezTo>
                  <a:cubicBezTo>
                    <a:pt x="799" y="676"/>
                    <a:pt x="813" y="654"/>
                    <a:pt x="827" y="631"/>
                  </a:cubicBezTo>
                  <a:cubicBezTo>
                    <a:pt x="809" y="643"/>
                    <a:pt x="795" y="658"/>
                    <a:pt x="780" y="672"/>
                  </a:cubicBezTo>
                  <a:cubicBezTo>
                    <a:pt x="766" y="686"/>
                    <a:pt x="751" y="703"/>
                    <a:pt x="725" y="694"/>
                  </a:cubicBezTo>
                  <a:cubicBezTo>
                    <a:pt x="742" y="670"/>
                    <a:pt x="758" y="648"/>
                    <a:pt x="772" y="624"/>
                  </a:cubicBezTo>
                  <a:cubicBezTo>
                    <a:pt x="787" y="599"/>
                    <a:pt x="780" y="565"/>
                    <a:pt x="805" y="545"/>
                  </a:cubicBezTo>
                  <a:close/>
                  <a:moveTo>
                    <a:pt x="516" y="688"/>
                  </a:moveTo>
                  <a:cubicBezTo>
                    <a:pt x="464" y="643"/>
                    <a:pt x="427" y="588"/>
                    <a:pt x="405" y="523"/>
                  </a:cubicBezTo>
                  <a:cubicBezTo>
                    <a:pt x="403" y="515"/>
                    <a:pt x="404" y="505"/>
                    <a:pt x="404" y="499"/>
                  </a:cubicBezTo>
                  <a:cubicBezTo>
                    <a:pt x="438" y="505"/>
                    <a:pt x="471" y="511"/>
                    <a:pt x="503" y="514"/>
                  </a:cubicBezTo>
                  <a:cubicBezTo>
                    <a:pt x="532" y="517"/>
                    <a:pt x="557" y="526"/>
                    <a:pt x="574" y="543"/>
                  </a:cubicBezTo>
                  <a:cubicBezTo>
                    <a:pt x="579" y="575"/>
                    <a:pt x="583" y="603"/>
                    <a:pt x="587" y="634"/>
                  </a:cubicBezTo>
                  <a:cubicBezTo>
                    <a:pt x="560" y="618"/>
                    <a:pt x="537" y="605"/>
                    <a:pt x="513" y="591"/>
                  </a:cubicBezTo>
                  <a:cubicBezTo>
                    <a:pt x="540" y="625"/>
                    <a:pt x="580" y="645"/>
                    <a:pt x="593" y="689"/>
                  </a:cubicBezTo>
                  <a:cubicBezTo>
                    <a:pt x="560" y="709"/>
                    <a:pt x="541" y="709"/>
                    <a:pt x="516" y="688"/>
                  </a:cubicBezTo>
                  <a:close/>
                  <a:moveTo>
                    <a:pt x="642" y="648"/>
                  </a:moveTo>
                  <a:cubicBezTo>
                    <a:pt x="640" y="646"/>
                    <a:pt x="638" y="644"/>
                    <a:pt x="636" y="642"/>
                  </a:cubicBezTo>
                  <a:cubicBezTo>
                    <a:pt x="594" y="581"/>
                    <a:pt x="587" y="516"/>
                    <a:pt x="619" y="448"/>
                  </a:cubicBezTo>
                  <a:cubicBezTo>
                    <a:pt x="641" y="400"/>
                    <a:pt x="666" y="353"/>
                    <a:pt x="677" y="295"/>
                  </a:cubicBezTo>
                  <a:cubicBezTo>
                    <a:pt x="694" y="322"/>
                    <a:pt x="713" y="348"/>
                    <a:pt x="727" y="376"/>
                  </a:cubicBezTo>
                  <a:cubicBezTo>
                    <a:pt x="752" y="428"/>
                    <a:pt x="769" y="482"/>
                    <a:pt x="769" y="541"/>
                  </a:cubicBezTo>
                  <a:cubicBezTo>
                    <a:pt x="768" y="609"/>
                    <a:pt x="746" y="641"/>
                    <a:pt x="685" y="657"/>
                  </a:cubicBezTo>
                  <a:cubicBezTo>
                    <a:pt x="690" y="610"/>
                    <a:pt x="700" y="564"/>
                    <a:pt x="688" y="518"/>
                  </a:cubicBezTo>
                  <a:cubicBezTo>
                    <a:pt x="676" y="562"/>
                    <a:pt x="677" y="610"/>
                    <a:pt x="654" y="651"/>
                  </a:cubicBezTo>
                  <a:cubicBezTo>
                    <a:pt x="648" y="649"/>
                    <a:pt x="645" y="649"/>
                    <a:pt x="642" y="648"/>
                  </a:cubicBezTo>
                  <a:close/>
                  <a:moveTo>
                    <a:pt x="675" y="1129"/>
                  </a:moveTo>
                  <a:cubicBezTo>
                    <a:pt x="632" y="1105"/>
                    <a:pt x="591" y="1083"/>
                    <a:pt x="551" y="1061"/>
                  </a:cubicBezTo>
                  <a:cubicBezTo>
                    <a:pt x="550" y="1063"/>
                    <a:pt x="548" y="1066"/>
                    <a:pt x="547" y="1068"/>
                  </a:cubicBezTo>
                  <a:cubicBezTo>
                    <a:pt x="584" y="1096"/>
                    <a:pt x="620" y="1125"/>
                    <a:pt x="657" y="1153"/>
                  </a:cubicBezTo>
                  <a:cubicBezTo>
                    <a:pt x="630" y="1176"/>
                    <a:pt x="584" y="1178"/>
                    <a:pt x="514" y="1147"/>
                  </a:cubicBezTo>
                  <a:cubicBezTo>
                    <a:pt x="422" y="1105"/>
                    <a:pt x="366" y="1031"/>
                    <a:pt x="345" y="928"/>
                  </a:cubicBezTo>
                  <a:cubicBezTo>
                    <a:pt x="462" y="897"/>
                    <a:pt x="596" y="959"/>
                    <a:pt x="658" y="1048"/>
                  </a:cubicBezTo>
                  <a:cubicBezTo>
                    <a:pt x="673" y="1070"/>
                    <a:pt x="683" y="1097"/>
                    <a:pt x="675" y="1129"/>
                  </a:cubicBezTo>
                  <a:close/>
                  <a:moveTo>
                    <a:pt x="679" y="1020"/>
                  </a:moveTo>
                  <a:cubicBezTo>
                    <a:pt x="655" y="949"/>
                    <a:pt x="652" y="880"/>
                    <a:pt x="660" y="810"/>
                  </a:cubicBezTo>
                  <a:cubicBezTo>
                    <a:pt x="687" y="930"/>
                    <a:pt x="693" y="985"/>
                    <a:pt x="679" y="1020"/>
                  </a:cubicBezTo>
                  <a:close/>
                  <a:moveTo>
                    <a:pt x="720" y="989"/>
                  </a:moveTo>
                  <a:cubicBezTo>
                    <a:pt x="729" y="972"/>
                    <a:pt x="738" y="954"/>
                    <a:pt x="751" y="940"/>
                  </a:cubicBezTo>
                  <a:cubicBezTo>
                    <a:pt x="783" y="906"/>
                    <a:pt x="820" y="879"/>
                    <a:pt x="870" y="874"/>
                  </a:cubicBezTo>
                  <a:cubicBezTo>
                    <a:pt x="915" y="968"/>
                    <a:pt x="845" y="1144"/>
                    <a:pt x="763" y="1146"/>
                  </a:cubicBezTo>
                  <a:cubicBezTo>
                    <a:pt x="753" y="1085"/>
                    <a:pt x="788" y="1034"/>
                    <a:pt x="805" y="972"/>
                  </a:cubicBezTo>
                  <a:cubicBezTo>
                    <a:pt x="762" y="1016"/>
                    <a:pt x="756" y="1070"/>
                    <a:pt x="734" y="1119"/>
                  </a:cubicBezTo>
                  <a:cubicBezTo>
                    <a:pt x="698" y="1075"/>
                    <a:pt x="698" y="1033"/>
                    <a:pt x="720" y="989"/>
                  </a:cubicBezTo>
                  <a:close/>
                  <a:moveTo>
                    <a:pt x="110" y="1967"/>
                  </a:moveTo>
                  <a:cubicBezTo>
                    <a:pt x="161" y="1899"/>
                    <a:pt x="320" y="1875"/>
                    <a:pt x="383" y="1923"/>
                  </a:cubicBezTo>
                  <a:cubicBezTo>
                    <a:pt x="335" y="1930"/>
                    <a:pt x="285" y="1936"/>
                    <a:pt x="236" y="1943"/>
                  </a:cubicBezTo>
                  <a:cubicBezTo>
                    <a:pt x="236" y="1946"/>
                    <a:pt x="236" y="1948"/>
                    <a:pt x="236" y="1951"/>
                  </a:cubicBezTo>
                  <a:cubicBezTo>
                    <a:pt x="291" y="1956"/>
                    <a:pt x="347" y="1936"/>
                    <a:pt x="403" y="1954"/>
                  </a:cubicBezTo>
                  <a:cubicBezTo>
                    <a:pt x="319" y="2053"/>
                    <a:pt x="201" y="2037"/>
                    <a:pt x="110" y="1967"/>
                  </a:cubicBezTo>
                  <a:close/>
                  <a:moveTo>
                    <a:pt x="649" y="1555"/>
                  </a:moveTo>
                  <a:cubicBezTo>
                    <a:pt x="656" y="1555"/>
                    <a:pt x="663" y="1554"/>
                    <a:pt x="670" y="1555"/>
                  </a:cubicBezTo>
                  <a:cubicBezTo>
                    <a:pt x="681" y="1556"/>
                    <a:pt x="692" y="1558"/>
                    <a:pt x="703" y="1560"/>
                  </a:cubicBezTo>
                  <a:cubicBezTo>
                    <a:pt x="797" y="1581"/>
                    <a:pt x="866" y="1637"/>
                    <a:pt x="917" y="1716"/>
                  </a:cubicBezTo>
                  <a:cubicBezTo>
                    <a:pt x="924" y="1727"/>
                    <a:pt x="925" y="1742"/>
                    <a:pt x="929" y="1756"/>
                  </a:cubicBezTo>
                  <a:cubicBezTo>
                    <a:pt x="927" y="1757"/>
                    <a:pt x="924" y="1758"/>
                    <a:pt x="922" y="1759"/>
                  </a:cubicBezTo>
                  <a:cubicBezTo>
                    <a:pt x="872" y="1725"/>
                    <a:pt x="822" y="1691"/>
                    <a:pt x="771" y="1657"/>
                  </a:cubicBezTo>
                  <a:cubicBezTo>
                    <a:pt x="810" y="1714"/>
                    <a:pt x="877" y="1739"/>
                    <a:pt x="919" y="1799"/>
                  </a:cubicBezTo>
                  <a:cubicBezTo>
                    <a:pt x="798" y="1814"/>
                    <a:pt x="651" y="1668"/>
                    <a:pt x="649" y="1555"/>
                  </a:cubicBezTo>
                  <a:close/>
                  <a:moveTo>
                    <a:pt x="702" y="1860"/>
                  </a:moveTo>
                  <a:cubicBezTo>
                    <a:pt x="649" y="1873"/>
                    <a:pt x="599" y="1895"/>
                    <a:pt x="541" y="1915"/>
                  </a:cubicBezTo>
                  <a:cubicBezTo>
                    <a:pt x="622" y="1854"/>
                    <a:pt x="803" y="1801"/>
                    <a:pt x="864" y="1834"/>
                  </a:cubicBezTo>
                  <a:cubicBezTo>
                    <a:pt x="811" y="1842"/>
                    <a:pt x="756" y="1847"/>
                    <a:pt x="702" y="1860"/>
                  </a:cubicBezTo>
                  <a:close/>
                  <a:moveTo>
                    <a:pt x="941" y="2041"/>
                  </a:moveTo>
                  <a:cubicBezTo>
                    <a:pt x="899" y="2100"/>
                    <a:pt x="835" y="2121"/>
                    <a:pt x="768" y="2137"/>
                  </a:cubicBezTo>
                  <a:cubicBezTo>
                    <a:pt x="752" y="2030"/>
                    <a:pt x="812" y="1900"/>
                    <a:pt x="886" y="1877"/>
                  </a:cubicBezTo>
                  <a:cubicBezTo>
                    <a:pt x="901" y="1880"/>
                    <a:pt x="916" y="1882"/>
                    <a:pt x="932" y="1886"/>
                  </a:cubicBezTo>
                  <a:cubicBezTo>
                    <a:pt x="917" y="1940"/>
                    <a:pt x="879" y="1978"/>
                    <a:pt x="851" y="2027"/>
                  </a:cubicBezTo>
                  <a:cubicBezTo>
                    <a:pt x="891" y="2002"/>
                    <a:pt x="925" y="1962"/>
                    <a:pt x="953" y="1907"/>
                  </a:cubicBezTo>
                  <a:cubicBezTo>
                    <a:pt x="971" y="1960"/>
                    <a:pt x="968" y="2002"/>
                    <a:pt x="941" y="2041"/>
                  </a:cubicBezTo>
                  <a:close/>
                  <a:moveTo>
                    <a:pt x="1413" y="1690"/>
                  </a:moveTo>
                  <a:cubicBezTo>
                    <a:pt x="1401" y="1713"/>
                    <a:pt x="1393" y="1729"/>
                    <a:pt x="1384" y="1746"/>
                  </a:cubicBezTo>
                  <a:cubicBezTo>
                    <a:pt x="1358" y="1660"/>
                    <a:pt x="1384" y="1612"/>
                    <a:pt x="1468" y="1588"/>
                  </a:cubicBezTo>
                  <a:cubicBezTo>
                    <a:pt x="1483" y="1633"/>
                    <a:pt x="1481" y="1680"/>
                    <a:pt x="1467" y="1738"/>
                  </a:cubicBezTo>
                  <a:cubicBezTo>
                    <a:pt x="1457" y="1777"/>
                    <a:pt x="1445" y="1814"/>
                    <a:pt x="1416" y="1842"/>
                  </a:cubicBezTo>
                  <a:cubicBezTo>
                    <a:pt x="1393" y="1865"/>
                    <a:pt x="1377" y="1870"/>
                    <a:pt x="1347" y="1863"/>
                  </a:cubicBezTo>
                  <a:cubicBezTo>
                    <a:pt x="1360" y="1805"/>
                    <a:pt x="1417" y="1764"/>
                    <a:pt x="1413" y="1690"/>
                  </a:cubicBezTo>
                  <a:close/>
                  <a:moveTo>
                    <a:pt x="1154" y="1679"/>
                  </a:moveTo>
                  <a:cubicBezTo>
                    <a:pt x="1151" y="1656"/>
                    <a:pt x="1152" y="1632"/>
                    <a:pt x="1149" y="1608"/>
                  </a:cubicBezTo>
                  <a:cubicBezTo>
                    <a:pt x="1141" y="1518"/>
                    <a:pt x="1180" y="1447"/>
                    <a:pt x="1235" y="1377"/>
                  </a:cubicBezTo>
                  <a:cubicBezTo>
                    <a:pt x="1255" y="1404"/>
                    <a:pt x="1274" y="1428"/>
                    <a:pt x="1289" y="1454"/>
                  </a:cubicBezTo>
                  <a:cubicBezTo>
                    <a:pt x="1345" y="1550"/>
                    <a:pt x="1359" y="1654"/>
                    <a:pt x="1338" y="1761"/>
                  </a:cubicBezTo>
                  <a:cubicBezTo>
                    <a:pt x="1333" y="1787"/>
                    <a:pt x="1315" y="1809"/>
                    <a:pt x="1282" y="1815"/>
                  </a:cubicBezTo>
                  <a:cubicBezTo>
                    <a:pt x="1262" y="1748"/>
                    <a:pt x="1241" y="1681"/>
                    <a:pt x="1236" y="1601"/>
                  </a:cubicBezTo>
                  <a:cubicBezTo>
                    <a:pt x="1231" y="1619"/>
                    <a:pt x="1226" y="1629"/>
                    <a:pt x="1227" y="1637"/>
                  </a:cubicBezTo>
                  <a:cubicBezTo>
                    <a:pt x="1233" y="1698"/>
                    <a:pt x="1241" y="1758"/>
                    <a:pt x="1250" y="1824"/>
                  </a:cubicBezTo>
                  <a:cubicBezTo>
                    <a:pt x="1241" y="1819"/>
                    <a:pt x="1233" y="1817"/>
                    <a:pt x="1227" y="1812"/>
                  </a:cubicBezTo>
                  <a:cubicBezTo>
                    <a:pt x="1188" y="1776"/>
                    <a:pt x="1161" y="1733"/>
                    <a:pt x="1154" y="1679"/>
                  </a:cubicBezTo>
                  <a:close/>
                  <a:moveTo>
                    <a:pt x="1013" y="1455"/>
                  </a:moveTo>
                  <a:cubicBezTo>
                    <a:pt x="1010" y="1402"/>
                    <a:pt x="1029" y="1332"/>
                    <a:pt x="1053" y="1293"/>
                  </a:cubicBezTo>
                  <a:cubicBezTo>
                    <a:pt x="1039" y="1350"/>
                    <a:pt x="1026" y="1403"/>
                    <a:pt x="1013" y="1455"/>
                  </a:cubicBezTo>
                  <a:close/>
                  <a:moveTo>
                    <a:pt x="164" y="262"/>
                  </a:moveTo>
                  <a:cubicBezTo>
                    <a:pt x="177" y="260"/>
                    <a:pt x="186" y="261"/>
                    <a:pt x="192" y="257"/>
                  </a:cubicBezTo>
                  <a:cubicBezTo>
                    <a:pt x="245" y="221"/>
                    <a:pt x="283" y="172"/>
                    <a:pt x="307" y="115"/>
                  </a:cubicBezTo>
                  <a:cubicBezTo>
                    <a:pt x="322" y="79"/>
                    <a:pt x="319" y="39"/>
                    <a:pt x="314" y="0"/>
                  </a:cubicBezTo>
                  <a:cubicBezTo>
                    <a:pt x="294" y="0"/>
                    <a:pt x="294" y="0"/>
                    <a:pt x="294" y="0"/>
                  </a:cubicBezTo>
                  <a:cubicBezTo>
                    <a:pt x="301" y="53"/>
                    <a:pt x="298" y="105"/>
                    <a:pt x="262" y="151"/>
                  </a:cubicBezTo>
                  <a:cubicBezTo>
                    <a:pt x="239" y="180"/>
                    <a:pt x="222" y="214"/>
                    <a:pt x="181" y="239"/>
                  </a:cubicBezTo>
                  <a:cubicBezTo>
                    <a:pt x="172" y="178"/>
                    <a:pt x="144" y="126"/>
                    <a:pt x="145" y="66"/>
                  </a:cubicBezTo>
                  <a:cubicBezTo>
                    <a:pt x="145" y="42"/>
                    <a:pt x="147" y="20"/>
                    <a:pt x="153" y="0"/>
                  </a:cubicBezTo>
                  <a:cubicBezTo>
                    <a:pt x="130" y="0"/>
                    <a:pt x="130" y="0"/>
                    <a:pt x="130" y="0"/>
                  </a:cubicBezTo>
                  <a:cubicBezTo>
                    <a:pt x="126" y="12"/>
                    <a:pt x="123" y="23"/>
                    <a:pt x="119" y="34"/>
                  </a:cubicBezTo>
                  <a:cubicBezTo>
                    <a:pt x="118" y="38"/>
                    <a:pt x="114" y="41"/>
                    <a:pt x="111" y="43"/>
                  </a:cubicBezTo>
                  <a:cubicBezTo>
                    <a:pt x="77" y="68"/>
                    <a:pt x="42" y="86"/>
                    <a:pt x="0" y="89"/>
                  </a:cubicBezTo>
                  <a:cubicBezTo>
                    <a:pt x="0" y="112"/>
                    <a:pt x="0" y="112"/>
                    <a:pt x="0" y="112"/>
                  </a:cubicBezTo>
                  <a:cubicBezTo>
                    <a:pt x="17" y="111"/>
                    <a:pt x="34" y="106"/>
                    <a:pt x="51" y="101"/>
                  </a:cubicBezTo>
                  <a:cubicBezTo>
                    <a:pt x="74" y="93"/>
                    <a:pt x="96" y="81"/>
                    <a:pt x="118" y="71"/>
                  </a:cubicBezTo>
                  <a:cubicBezTo>
                    <a:pt x="134" y="136"/>
                    <a:pt x="149" y="198"/>
                    <a:pt x="164" y="262"/>
                  </a:cubicBezTo>
                  <a:close/>
                  <a:moveTo>
                    <a:pt x="3840" y="929"/>
                  </a:moveTo>
                  <a:cubicBezTo>
                    <a:pt x="3840" y="897"/>
                    <a:pt x="3840" y="897"/>
                    <a:pt x="3840" y="897"/>
                  </a:cubicBezTo>
                  <a:cubicBezTo>
                    <a:pt x="3827" y="878"/>
                    <a:pt x="3819" y="855"/>
                    <a:pt x="3819" y="825"/>
                  </a:cubicBezTo>
                  <a:cubicBezTo>
                    <a:pt x="3787" y="863"/>
                    <a:pt x="3766" y="900"/>
                    <a:pt x="3764" y="939"/>
                  </a:cubicBezTo>
                  <a:cubicBezTo>
                    <a:pt x="3762" y="976"/>
                    <a:pt x="3776" y="1015"/>
                    <a:pt x="3784" y="1057"/>
                  </a:cubicBezTo>
                  <a:cubicBezTo>
                    <a:pt x="3687" y="1034"/>
                    <a:pt x="3591" y="1043"/>
                    <a:pt x="3492" y="1073"/>
                  </a:cubicBezTo>
                  <a:cubicBezTo>
                    <a:pt x="3498" y="1079"/>
                    <a:pt x="3501" y="1085"/>
                    <a:pt x="3505" y="1086"/>
                  </a:cubicBezTo>
                  <a:cubicBezTo>
                    <a:pt x="3554" y="1101"/>
                    <a:pt x="3586" y="1139"/>
                    <a:pt x="3621" y="1172"/>
                  </a:cubicBezTo>
                  <a:cubicBezTo>
                    <a:pt x="3650" y="1200"/>
                    <a:pt x="3677" y="1231"/>
                    <a:pt x="3705" y="1261"/>
                  </a:cubicBezTo>
                  <a:cubicBezTo>
                    <a:pt x="3689" y="1284"/>
                    <a:pt x="3671" y="1310"/>
                    <a:pt x="3653" y="1336"/>
                  </a:cubicBezTo>
                  <a:cubicBezTo>
                    <a:pt x="3634" y="1361"/>
                    <a:pt x="3614" y="1386"/>
                    <a:pt x="3593" y="1413"/>
                  </a:cubicBezTo>
                  <a:cubicBezTo>
                    <a:pt x="3655" y="1462"/>
                    <a:pt x="3727" y="1444"/>
                    <a:pt x="3797" y="1428"/>
                  </a:cubicBezTo>
                  <a:cubicBezTo>
                    <a:pt x="3812" y="1424"/>
                    <a:pt x="3826" y="1420"/>
                    <a:pt x="3840" y="1415"/>
                  </a:cubicBezTo>
                  <a:cubicBezTo>
                    <a:pt x="3840" y="1388"/>
                    <a:pt x="3840" y="1388"/>
                    <a:pt x="3840" y="1388"/>
                  </a:cubicBezTo>
                  <a:cubicBezTo>
                    <a:pt x="3781" y="1415"/>
                    <a:pt x="3719" y="1425"/>
                    <a:pt x="3654" y="1419"/>
                  </a:cubicBezTo>
                  <a:cubicBezTo>
                    <a:pt x="3645" y="1418"/>
                    <a:pt x="3637" y="1413"/>
                    <a:pt x="3632" y="1411"/>
                  </a:cubicBezTo>
                  <a:cubicBezTo>
                    <a:pt x="3650" y="1382"/>
                    <a:pt x="3668" y="1355"/>
                    <a:pt x="3685" y="1326"/>
                  </a:cubicBezTo>
                  <a:cubicBezTo>
                    <a:pt x="3699" y="1301"/>
                    <a:pt x="3717" y="1281"/>
                    <a:pt x="3740" y="1273"/>
                  </a:cubicBezTo>
                  <a:cubicBezTo>
                    <a:pt x="3771" y="1281"/>
                    <a:pt x="3798" y="1288"/>
                    <a:pt x="3828" y="1296"/>
                  </a:cubicBezTo>
                  <a:cubicBezTo>
                    <a:pt x="3803" y="1315"/>
                    <a:pt x="3781" y="1331"/>
                    <a:pt x="3759" y="1347"/>
                  </a:cubicBezTo>
                  <a:cubicBezTo>
                    <a:pt x="3788" y="1340"/>
                    <a:pt x="3813" y="1324"/>
                    <a:pt x="3840" y="1317"/>
                  </a:cubicBezTo>
                  <a:cubicBezTo>
                    <a:pt x="3840" y="1257"/>
                    <a:pt x="3840" y="1257"/>
                    <a:pt x="3840" y="1257"/>
                  </a:cubicBezTo>
                  <a:cubicBezTo>
                    <a:pt x="3773" y="1266"/>
                    <a:pt x="3716" y="1246"/>
                    <a:pt x="3670" y="1194"/>
                  </a:cubicBezTo>
                  <a:cubicBezTo>
                    <a:pt x="3635" y="1154"/>
                    <a:pt x="3602" y="1112"/>
                    <a:pt x="3553" y="1080"/>
                  </a:cubicBezTo>
                  <a:cubicBezTo>
                    <a:pt x="3584" y="1075"/>
                    <a:pt x="3615" y="1068"/>
                    <a:pt x="3647" y="1066"/>
                  </a:cubicBezTo>
                  <a:cubicBezTo>
                    <a:pt x="3704" y="1063"/>
                    <a:pt x="3761" y="1069"/>
                    <a:pt x="3815" y="1093"/>
                  </a:cubicBezTo>
                  <a:cubicBezTo>
                    <a:pt x="3824" y="1097"/>
                    <a:pt x="3832" y="1102"/>
                    <a:pt x="3840" y="1106"/>
                  </a:cubicBezTo>
                  <a:cubicBezTo>
                    <a:pt x="3840" y="1076"/>
                    <a:pt x="3840" y="1076"/>
                    <a:pt x="3840" y="1076"/>
                  </a:cubicBezTo>
                  <a:cubicBezTo>
                    <a:pt x="3837" y="1071"/>
                    <a:pt x="3835" y="1067"/>
                    <a:pt x="3833" y="1061"/>
                  </a:cubicBezTo>
                  <a:cubicBezTo>
                    <a:pt x="3791" y="1038"/>
                    <a:pt x="3791" y="994"/>
                    <a:pt x="3785" y="955"/>
                  </a:cubicBezTo>
                  <a:cubicBezTo>
                    <a:pt x="3782" y="934"/>
                    <a:pt x="3783" y="912"/>
                    <a:pt x="3802" y="893"/>
                  </a:cubicBezTo>
                  <a:cubicBezTo>
                    <a:pt x="3815" y="905"/>
                    <a:pt x="3828" y="917"/>
                    <a:pt x="3840" y="929"/>
                  </a:cubicBezTo>
                  <a:close/>
                </a:path>
              </a:pathLst>
            </a:custGeom>
            <a:solidFill>
              <a:schemeClr val="accent1"/>
            </a:solidFill>
            <a:ln>
              <a:noFill/>
            </a:ln>
          </p:spPr>
        </p:sp>
      </p:grpSp>
      <p:sp>
        <p:nvSpPr>
          <p:cNvPr id="4" name="Date Placeholder 3"/>
          <p:cNvSpPr>
            <a:spLocks noGrp="1"/>
          </p:cNvSpPr>
          <p:nvPr>
            <p:ph type="dt" sz="half" idx="10"/>
          </p:nvPr>
        </p:nvSpPr>
        <p:spPr>
          <a:xfrm>
            <a:off x="8973319" y="6442528"/>
            <a:ext cx="2743200" cy="365125"/>
          </a:xfrm>
        </p:spPr>
        <p:txBody>
          <a:bodyPr/>
          <a:lstStyle/>
          <a:p>
            <a:r>
              <a:rPr lang="en-US"/>
              <a:t>Friday, 31 March 2017</a:t>
            </a:r>
            <a:endParaRPr lang="en-IN" dirty="0"/>
          </a:p>
        </p:txBody>
      </p:sp>
      <p:sp>
        <p:nvSpPr>
          <p:cNvPr id="5" name="Footer Placeholder 4"/>
          <p:cNvSpPr>
            <a:spLocks noGrp="1"/>
          </p:cNvSpPr>
          <p:nvPr>
            <p:ph type="ftr" sz="quarter" idx="11"/>
          </p:nvPr>
        </p:nvSpPr>
        <p:spPr>
          <a:xfrm>
            <a:off x="4032211" y="6442528"/>
            <a:ext cx="4114800" cy="365125"/>
          </a:xfrm>
        </p:spPr>
        <p:txBody>
          <a:bodyPr/>
          <a:lstStyle>
            <a:lvl1pPr algn="ctr">
              <a:defRPr/>
            </a:lvl1pPr>
          </a:lstStyle>
          <a:p>
            <a:r>
              <a:rPr lang="en-IN" dirty="0"/>
              <a:t>Statutory Audit (Bank) 2017</a:t>
            </a:r>
          </a:p>
        </p:txBody>
      </p:sp>
      <p:sp>
        <p:nvSpPr>
          <p:cNvPr id="6" name="Slide Number Placeholder 5"/>
          <p:cNvSpPr>
            <a:spLocks noGrp="1"/>
          </p:cNvSpPr>
          <p:nvPr>
            <p:ph type="sldNum" sz="quarter" idx="12"/>
          </p:nvPr>
        </p:nvSpPr>
        <p:spPr>
          <a:xfrm>
            <a:off x="466434" y="6442528"/>
            <a:ext cx="2755378" cy="365125"/>
          </a:xfrm>
        </p:spPr>
        <p:txBody>
          <a:bodyPr anchor="ctr"/>
          <a:lstStyle>
            <a:lvl1pPr algn="l">
              <a:defRPr sz="1200"/>
            </a:lvl1pPr>
          </a:lstStyle>
          <a:p>
            <a:fld id="{2DD2F4D9-2C43-4FA6-B71E-292886C19B8E}" type="slidenum">
              <a:rPr lang="en-IN" smtClean="0"/>
              <a:t>‹#›</a:t>
            </a:fld>
            <a:endParaRPr lang="en-IN" dirty="0"/>
          </a:p>
        </p:txBody>
      </p:sp>
      <p:grpSp>
        <p:nvGrpSpPr>
          <p:cNvPr id="9" name="Group 8" title="Text Container Shape"/>
          <p:cNvGrpSpPr/>
          <p:nvPr/>
        </p:nvGrpSpPr>
        <p:grpSpPr>
          <a:xfrm>
            <a:off x="7320302" y="467787"/>
            <a:ext cx="4875214" cy="5922963"/>
            <a:chOff x="7320300" y="467784"/>
            <a:chExt cx="4875213" cy="5922963"/>
          </a:xfrm>
        </p:grpSpPr>
        <p:sp>
          <p:nvSpPr>
            <p:cNvPr id="231" name="Freeform 206"/>
            <p:cNvSpPr/>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1">
                <a:lumMod val="75000"/>
              </a:schemeClr>
            </a:solidFill>
            <a:ln w="0">
              <a:noFill/>
              <a:prstDash val="solid"/>
              <a:round/>
              <a:headEnd/>
              <a:tailEnd/>
            </a:ln>
          </p:spPr>
        </p:sp>
        <p:sp>
          <p:nvSpPr>
            <p:cNvPr id="237" name="Freeform 211"/>
            <p:cNvSpPr/>
            <p:nvPr/>
          </p:nvSpPr>
          <p:spPr bwMode="auto">
            <a:xfrm>
              <a:off x="7505469" y="661988"/>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chemeClr val="bg2"/>
            </a:solidFill>
            <a:ln w="0">
              <a:noFill/>
              <a:prstDash val="solid"/>
              <a:round/>
              <a:headEnd/>
              <a:tailEnd/>
            </a:ln>
          </p:spPr>
        </p:sp>
        <p:cxnSp>
          <p:nvCxnSpPr>
            <p:cNvPr id="10" name="Straight Connector 9"/>
            <p:cNvCxnSpPr/>
            <p:nvPr/>
          </p:nvCxnSpPr>
          <p:spPr>
            <a:xfrm>
              <a:off x="8013399" y="4629095"/>
              <a:ext cx="694944"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023871"/>
            <a:ext cx="3793678" cy="3349641"/>
          </a:xfrm>
        </p:spPr>
        <p:txBody>
          <a:bodyPr anchor="t">
            <a:normAutofit/>
          </a:bodyPr>
          <a:lstStyle>
            <a:lvl1pPr algn="l">
              <a:lnSpc>
                <a:spcPct val="105000"/>
              </a:lnSpc>
              <a:defRPr sz="3900" baseline="0">
                <a:solidFill>
                  <a:schemeClr val="bg2"/>
                </a:solidFill>
              </a:defRPr>
            </a:lvl1pPr>
          </a:lstStyle>
          <a:p>
            <a:r>
              <a:rPr lang="en-US"/>
              <a:t>Click to edit Master title style</a:t>
            </a:r>
            <a:endParaRPr lang="en-US" dirty="0"/>
          </a:p>
        </p:txBody>
      </p:sp>
      <p:sp>
        <p:nvSpPr>
          <p:cNvPr id="3" name="Subtitle 2"/>
          <p:cNvSpPr>
            <a:spLocks noGrp="1"/>
          </p:cNvSpPr>
          <p:nvPr>
            <p:ph type="subTitle" idx="1"/>
          </p:nvPr>
        </p:nvSpPr>
        <p:spPr>
          <a:xfrm>
            <a:off x="7920752" y="4945377"/>
            <a:ext cx="3793678" cy="1037760"/>
          </a:xfrm>
        </p:spPr>
        <p:txBody>
          <a:bodyPr anchor="t">
            <a:normAutofit/>
          </a:bodyPr>
          <a:lstStyle>
            <a:lvl1pPr marL="0" indent="0" algn="l">
              <a:lnSpc>
                <a:spcPct val="130000"/>
              </a:lnSpc>
              <a:buNone/>
              <a:defRPr sz="2000" baseline="0">
                <a:solidFill>
                  <a:schemeClr val="bg2"/>
                </a:solidFill>
              </a:defRPr>
            </a:lvl1pPr>
            <a:lvl2pPr marL="457223" indent="0" algn="ctr">
              <a:buNone/>
              <a:defRPr sz="2000"/>
            </a:lvl2pPr>
            <a:lvl3pPr marL="914446" indent="0" algn="ctr">
              <a:buNone/>
              <a:defRPr sz="1801"/>
            </a:lvl3pPr>
            <a:lvl4pPr marL="1371669" indent="0" algn="ctr">
              <a:buNone/>
              <a:defRPr sz="1600"/>
            </a:lvl4pPr>
            <a:lvl5pPr marL="1828891" indent="0" algn="ctr">
              <a:buNone/>
              <a:defRPr sz="1600"/>
            </a:lvl5pPr>
            <a:lvl6pPr marL="2286114" indent="0" algn="ctr">
              <a:buNone/>
              <a:defRPr sz="1600"/>
            </a:lvl6pPr>
            <a:lvl7pPr marL="2743338" indent="0" algn="ctr">
              <a:buNone/>
              <a:defRPr sz="1600"/>
            </a:lvl7pPr>
            <a:lvl8pPr marL="3200560" indent="0" algn="ctr">
              <a:buNone/>
              <a:defRPr sz="1600"/>
            </a:lvl8pPr>
            <a:lvl9pPr marL="3657783"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3608546913"/>
      </p:ext>
    </p:extLst>
  </p:cSld>
  <p:clrMapOvr>
    <a:masterClrMapping/>
  </p:clrMapOvr>
  <p:extLst mod="1">
    <p:ext uri="{DCECCB84-F9BA-43D5-87BE-67443E8EF086}">
      <p15:sldGuideLst xmlns:p15="http://schemas.microsoft.com/office/powerpoint/2012/main">
        <p15:guide id="1" orient="horz" pos="405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Friday, 31 March 2017</a:t>
            </a:r>
            <a:endParaRPr lang="en-IN" dirty="0"/>
          </a:p>
        </p:txBody>
      </p:sp>
      <p:sp>
        <p:nvSpPr>
          <p:cNvPr id="5" name="Footer Placeholder 4"/>
          <p:cNvSpPr>
            <a:spLocks noGrp="1"/>
          </p:cNvSpPr>
          <p:nvPr>
            <p:ph type="ftr" sz="quarter" idx="11"/>
          </p:nvPr>
        </p:nvSpPr>
        <p:spPr/>
        <p:txBody>
          <a:bodyPr/>
          <a:lstStyle/>
          <a:p>
            <a:r>
              <a:rPr lang="en-IN" dirty="0"/>
              <a:t>Statutory Audit (Bank) 2017</a:t>
            </a:r>
          </a:p>
        </p:txBody>
      </p:sp>
      <p:sp>
        <p:nvSpPr>
          <p:cNvPr id="6" name="Slide Number Placeholder 5"/>
          <p:cNvSpPr>
            <a:spLocks noGrp="1"/>
          </p:cNvSpPr>
          <p:nvPr>
            <p:ph type="sldNum" sz="quarter" idx="12"/>
          </p:nvPr>
        </p:nvSpPr>
        <p:spPr/>
        <p:txBody>
          <a:bodyPr/>
          <a:lstStyle/>
          <a:p>
            <a:fld id="{2DD2F4D9-2C43-4FA6-B71E-292886C19B8E}" type="slidenum">
              <a:rPr lang="en-IN" smtClean="0"/>
              <a:t>‹#›</a:t>
            </a:fld>
            <a:endParaRPr lang="en-IN" dirty="0"/>
          </a:p>
        </p:txBody>
      </p:sp>
    </p:spTree>
    <p:extLst>
      <p:ext uri="{BB962C8B-B14F-4D97-AF65-F5344CB8AC3E}">
        <p14:creationId xmlns:p14="http://schemas.microsoft.com/office/powerpoint/2010/main" val="18907428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11" name="Freeform 5"/>
          <p:cNvSpPr>
            <a:spLocks noEditPoints="1"/>
          </p:cNvSpPr>
          <p:nvPr/>
        </p:nvSpPr>
        <p:spPr bwMode="auto">
          <a:xfrm>
            <a:off x="3177" y="4"/>
            <a:ext cx="12184063" cy="6911975"/>
          </a:xfrm>
          <a:custGeom>
            <a:avLst/>
            <a:gdLst/>
            <a:ahLst/>
            <a:cxnLst/>
            <a:rect l="0" t="0" r="r" b="b"/>
            <a:pathLst>
              <a:path w="3840" h="2177">
                <a:moveTo>
                  <a:pt x="813" y="187"/>
                </a:moveTo>
                <a:cubicBezTo>
                  <a:pt x="858" y="167"/>
                  <a:pt x="893" y="143"/>
                  <a:pt x="911" y="109"/>
                </a:cubicBezTo>
                <a:cubicBezTo>
                  <a:pt x="929" y="77"/>
                  <a:pt x="934" y="39"/>
                  <a:pt x="944" y="0"/>
                </a:cubicBezTo>
                <a:cubicBezTo>
                  <a:pt x="916" y="0"/>
                  <a:pt x="916" y="0"/>
                  <a:pt x="916" y="0"/>
                </a:cubicBezTo>
                <a:cubicBezTo>
                  <a:pt x="921" y="28"/>
                  <a:pt x="908" y="57"/>
                  <a:pt x="900" y="85"/>
                </a:cubicBezTo>
                <a:cubicBezTo>
                  <a:pt x="894" y="105"/>
                  <a:pt x="883" y="125"/>
                  <a:pt x="857" y="134"/>
                </a:cubicBezTo>
                <a:cubicBezTo>
                  <a:pt x="840" y="89"/>
                  <a:pt x="827" y="48"/>
                  <a:pt x="808" y="10"/>
                </a:cubicBezTo>
                <a:cubicBezTo>
                  <a:pt x="806" y="6"/>
                  <a:pt x="805" y="3"/>
                  <a:pt x="803" y="0"/>
                </a:cubicBezTo>
                <a:cubicBezTo>
                  <a:pt x="781" y="0"/>
                  <a:pt x="781" y="0"/>
                  <a:pt x="781" y="0"/>
                </a:cubicBezTo>
                <a:cubicBezTo>
                  <a:pt x="791" y="20"/>
                  <a:pt x="800" y="41"/>
                  <a:pt x="809" y="62"/>
                </a:cubicBezTo>
                <a:cubicBezTo>
                  <a:pt x="826" y="100"/>
                  <a:pt x="835" y="139"/>
                  <a:pt x="813" y="187"/>
                </a:cubicBezTo>
                <a:close/>
                <a:moveTo>
                  <a:pt x="1209" y="90"/>
                </a:moveTo>
                <a:cubicBezTo>
                  <a:pt x="1182" y="65"/>
                  <a:pt x="1168" y="33"/>
                  <a:pt x="1156" y="0"/>
                </a:cubicBezTo>
                <a:cubicBezTo>
                  <a:pt x="1130" y="0"/>
                  <a:pt x="1130" y="0"/>
                  <a:pt x="1130" y="0"/>
                </a:cubicBezTo>
                <a:cubicBezTo>
                  <a:pt x="1138" y="25"/>
                  <a:pt x="1149" y="50"/>
                  <a:pt x="1163" y="75"/>
                </a:cubicBezTo>
                <a:cubicBezTo>
                  <a:pt x="1133" y="65"/>
                  <a:pt x="1102" y="58"/>
                  <a:pt x="1073" y="46"/>
                </a:cubicBezTo>
                <a:cubicBezTo>
                  <a:pt x="1043" y="33"/>
                  <a:pt x="1015" y="18"/>
                  <a:pt x="989" y="0"/>
                </a:cubicBezTo>
                <a:cubicBezTo>
                  <a:pt x="952" y="0"/>
                  <a:pt x="952" y="0"/>
                  <a:pt x="952" y="0"/>
                </a:cubicBezTo>
                <a:cubicBezTo>
                  <a:pt x="1028" y="59"/>
                  <a:pt x="1116" y="91"/>
                  <a:pt x="1215" y="108"/>
                </a:cubicBezTo>
                <a:cubicBezTo>
                  <a:pt x="1212" y="99"/>
                  <a:pt x="1212" y="93"/>
                  <a:pt x="1209" y="90"/>
                </a:cubicBezTo>
                <a:close/>
                <a:moveTo>
                  <a:pt x="1306" y="346"/>
                </a:moveTo>
                <a:cubicBezTo>
                  <a:pt x="1328" y="357"/>
                  <a:pt x="1352" y="362"/>
                  <a:pt x="1375" y="370"/>
                </a:cubicBezTo>
                <a:cubicBezTo>
                  <a:pt x="1342" y="428"/>
                  <a:pt x="1310" y="484"/>
                  <a:pt x="1277" y="541"/>
                </a:cubicBezTo>
                <a:cubicBezTo>
                  <a:pt x="1288" y="548"/>
                  <a:pt x="1294" y="555"/>
                  <a:pt x="1301" y="556"/>
                </a:cubicBezTo>
                <a:cubicBezTo>
                  <a:pt x="1364" y="567"/>
                  <a:pt x="1425" y="557"/>
                  <a:pt x="1482" y="532"/>
                </a:cubicBezTo>
                <a:cubicBezTo>
                  <a:pt x="1524" y="513"/>
                  <a:pt x="1551" y="473"/>
                  <a:pt x="1579" y="436"/>
                </a:cubicBezTo>
                <a:cubicBezTo>
                  <a:pt x="1604" y="403"/>
                  <a:pt x="1617" y="365"/>
                  <a:pt x="1626" y="325"/>
                </a:cubicBezTo>
                <a:cubicBezTo>
                  <a:pt x="1629" y="310"/>
                  <a:pt x="1632" y="295"/>
                  <a:pt x="1656" y="290"/>
                </a:cubicBezTo>
                <a:cubicBezTo>
                  <a:pt x="1634" y="348"/>
                  <a:pt x="1638" y="405"/>
                  <a:pt x="1650" y="462"/>
                </a:cubicBezTo>
                <a:cubicBezTo>
                  <a:pt x="1663" y="521"/>
                  <a:pt x="1697" y="568"/>
                  <a:pt x="1738" y="614"/>
                </a:cubicBezTo>
                <a:cubicBezTo>
                  <a:pt x="1799" y="558"/>
                  <a:pt x="1823" y="487"/>
                  <a:pt x="1829" y="408"/>
                </a:cubicBezTo>
                <a:cubicBezTo>
                  <a:pt x="1834" y="330"/>
                  <a:pt x="1816" y="259"/>
                  <a:pt x="1759" y="199"/>
                </a:cubicBezTo>
                <a:cubicBezTo>
                  <a:pt x="1805" y="136"/>
                  <a:pt x="1840" y="70"/>
                  <a:pt x="1863" y="0"/>
                </a:cubicBezTo>
                <a:cubicBezTo>
                  <a:pt x="1839" y="0"/>
                  <a:pt x="1839" y="0"/>
                  <a:pt x="1839" y="0"/>
                </a:cubicBezTo>
                <a:cubicBezTo>
                  <a:pt x="1830" y="29"/>
                  <a:pt x="1817" y="57"/>
                  <a:pt x="1804" y="77"/>
                </a:cubicBezTo>
                <a:cubicBezTo>
                  <a:pt x="1812" y="50"/>
                  <a:pt x="1819" y="25"/>
                  <a:pt x="1827" y="0"/>
                </a:cubicBezTo>
                <a:cubicBezTo>
                  <a:pt x="1807" y="0"/>
                  <a:pt x="1807" y="0"/>
                  <a:pt x="1807" y="0"/>
                </a:cubicBezTo>
                <a:cubicBezTo>
                  <a:pt x="1799" y="27"/>
                  <a:pt x="1789" y="54"/>
                  <a:pt x="1775" y="79"/>
                </a:cubicBezTo>
                <a:cubicBezTo>
                  <a:pt x="1736" y="151"/>
                  <a:pt x="1693" y="222"/>
                  <a:pt x="1622" y="275"/>
                </a:cubicBezTo>
                <a:cubicBezTo>
                  <a:pt x="1548" y="177"/>
                  <a:pt x="1376" y="143"/>
                  <a:pt x="1228" y="259"/>
                </a:cubicBezTo>
                <a:cubicBezTo>
                  <a:pt x="1232" y="307"/>
                  <a:pt x="1268" y="328"/>
                  <a:pt x="1306" y="346"/>
                </a:cubicBezTo>
                <a:close/>
                <a:moveTo>
                  <a:pt x="1665" y="348"/>
                </a:moveTo>
                <a:cubicBezTo>
                  <a:pt x="1671" y="316"/>
                  <a:pt x="1683" y="287"/>
                  <a:pt x="1722" y="274"/>
                </a:cubicBezTo>
                <a:cubicBezTo>
                  <a:pt x="1739" y="322"/>
                  <a:pt x="1722" y="375"/>
                  <a:pt x="1750" y="418"/>
                </a:cubicBezTo>
                <a:cubicBezTo>
                  <a:pt x="1752" y="375"/>
                  <a:pt x="1753" y="333"/>
                  <a:pt x="1755" y="284"/>
                </a:cubicBezTo>
                <a:cubicBezTo>
                  <a:pt x="1786" y="300"/>
                  <a:pt x="1796" y="320"/>
                  <a:pt x="1802" y="344"/>
                </a:cubicBezTo>
                <a:cubicBezTo>
                  <a:pt x="1813" y="394"/>
                  <a:pt x="1806" y="441"/>
                  <a:pt x="1792" y="489"/>
                </a:cubicBezTo>
                <a:cubicBezTo>
                  <a:pt x="1781" y="524"/>
                  <a:pt x="1767" y="556"/>
                  <a:pt x="1735" y="583"/>
                </a:cubicBezTo>
                <a:cubicBezTo>
                  <a:pt x="1718" y="556"/>
                  <a:pt x="1702" y="532"/>
                  <a:pt x="1689" y="507"/>
                </a:cubicBezTo>
                <a:cubicBezTo>
                  <a:pt x="1663" y="457"/>
                  <a:pt x="1656" y="403"/>
                  <a:pt x="1665" y="348"/>
                </a:cubicBezTo>
                <a:close/>
                <a:moveTo>
                  <a:pt x="1572" y="348"/>
                </a:moveTo>
                <a:cubicBezTo>
                  <a:pt x="1587" y="380"/>
                  <a:pt x="1576" y="405"/>
                  <a:pt x="1561" y="426"/>
                </a:cubicBezTo>
                <a:cubicBezTo>
                  <a:pt x="1527" y="475"/>
                  <a:pt x="1488" y="518"/>
                  <a:pt x="1424" y="527"/>
                </a:cubicBezTo>
                <a:cubicBezTo>
                  <a:pt x="1388" y="533"/>
                  <a:pt x="1352" y="546"/>
                  <a:pt x="1305" y="536"/>
                </a:cubicBezTo>
                <a:cubicBezTo>
                  <a:pt x="1341" y="485"/>
                  <a:pt x="1357" y="428"/>
                  <a:pt x="1398" y="385"/>
                </a:cubicBezTo>
                <a:cubicBezTo>
                  <a:pt x="1438" y="344"/>
                  <a:pt x="1480" y="315"/>
                  <a:pt x="1547" y="332"/>
                </a:cubicBezTo>
                <a:cubicBezTo>
                  <a:pt x="1536" y="349"/>
                  <a:pt x="1529" y="363"/>
                  <a:pt x="1519" y="374"/>
                </a:cubicBezTo>
                <a:cubicBezTo>
                  <a:pt x="1509" y="386"/>
                  <a:pt x="1497" y="395"/>
                  <a:pt x="1485" y="405"/>
                </a:cubicBezTo>
                <a:cubicBezTo>
                  <a:pt x="1476" y="415"/>
                  <a:pt x="1466" y="424"/>
                  <a:pt x="1456" y="433"/>
                </a:cubicBezTo>
                <a:cubicBezTo>
                  <a:pt x="1506" y="421"/>
                  <a:pt x="1539" y="386"/>
                  <a:pt x="1572" y="348"/>
                </a:cubicBezTo>
                <a:close/>
                <a:moveTo>
                  <a:pt x="1449" y="206"/>
                </a:moveTo>
                <a:cubicBezTo>
                  <a:pt x="1484" y="209"/>
                  <a:pt x="1520" y="218"/>
                  <a:pt x="1543" y="257"/>
                </a:cubicBezTo>
                <a:cubicBezTo>
                  <a:pt x="1484" y="266"/>
                  <a:pt x="1426" y="258"/>
                  <a:pt x="1373" y="283"/>
                </a:cubicBezTo>
                <a:cubicBezTo>
                  <a:pt x="1412" y="284"/>
                  <a:pt x="1452" y="285"/>
                  <a:pt x="1500" y="287"/>
                </a:cubicBezTo>
                <a:cubicBezTo>
                  <a:pt x="1463" y="309"/>
                  <a:pt x="1432" y="327"/>
                  <a:pt x="1401" y="345"/>
                </a:cubicBezTo>
                <a:cubicBezTo>
                  <a:pt x="1398" y="347"/>
                  <a:pt x="1393" y="346"/>
                  <a:pt x="1389" y="346"/>
                </a:cubicBezTo>
                <a:cubicBezTo>
                  <a:pt x="1334" y="339"/>
                  <a:pt x="1286" y="321"/>
                  <a:pt x="1248" y="272"/>
                </a:cubicBezTo>
                <a:cubicBezTo>
                  <a:pt x="1309" y="222"/>
                  <a:pt x="1375" y="200"/>
                  <a:pt x="1449" y="206"/>
                </a:cubicBezTo>
                <a:close/>
                <a:moveTo>
                  <a:pt x="3289" y="0"/>
                </a:moveTo>
                <a:cubicBezTo>
                  <a:pt x="3279" y="12"/>
                  <a:pt x="3269" y="25"/>
                  <a:pt x="3260" y="39"/>
                </a:cubicBezTo>
                <a:cubicBezTo>
                  <a:pt x="3279" y="29"/>
                  <a:pt x="3296" y="16"/>
                  <a:pt x="3313" y="0"/>
                </a:cubicBezTo>
                <a:lnTo>
                  <a:pt x="3289" y="0"/>
                </a:lnTo>
                <a:close/>
                <a:moveTo>
                  <a:pt x="3415" y="0"/>
                </a:moveTo>
                <a:cubicBezTo>
                  <a:pt x="3375" y="0"/>
                  <a:pt x="3375" y="0"/>
                  <a:pt x="3375" y="0"/>
                </a:cubicBezTo>
                <a:cubicBezTo>
                  <a:pt x="3372" y="21"/>
                  <a:pt x="3363" y="41"/>
                  <a:pt x="3348" y="59"/>
                </a:cubicBezTo>
                <a:cubicBezTo>
                  <a:pt x="3302" y="115"/>
                  <a:pt x="3237" y="132"/>
                  <a:pt x="3169" y="144"/>
                </a:cubicBezTo>
                <a:cubicBezTo>
                  <a:pt x="3165" y="96"/>
                  <a:pt x="3177" y="44"/>
                  <a:pt x="3197" y="0"/>
                </a:cubicBezTo>
                <a:cubicBezTo>
                  <a:pt x="3172" y="0"/>
                  <a:pt x="3172" y="0"/>
                  <a:pt x="3172" y="0"/>
                </a:cubicBezTo>
                <a:cubicBezTo>
                  <a:pt x="3151" y="46"/>
                  <a:pt x="3143" y="97"/>
                  <a:pt x="3150" y="154"/>
                </a:cubicBezTo>
                <a:cubicBezTo>
                  <a:pt x="3232" y="183"/>
                  <a:pt x="3359" y="112"/>
                  <a:pt x="3415" y="0"/>
                </a:cubicBezTo>
                <a:close/>
                <a:moveTo>
                  <a:pt x="1637" y="0"/>
                </a:moveTo>
                <a:cubicBezTo>
                  <a:pt x="1612" y="0"/>
                  <a:pt x="1612" y="0"/>
                  <a:pt x="1612" y="0"/>
                </a:cubicBezTo>
                <a:cubicBezTo>
                  <a:pt x="1614" y="2"/>
                  <a:pt x="1616" y="5"/>
                  <a:pt x="1618" y="8"/>
                </a:cubicBezTo>
                <a:cubicBezTo>
                  <a:pt x="1624" y="5"/>
                  <a:pt x="1632" y="4"/>
                  <a:pt x="1637" y="0"/>
                </a:cubicBezTo>
                <a:close/>
                <a:moveTo>
                  <a:pt x="1799" y="933"/>
                </a:moveTo>
                <a:cubicBezTo>
                  <a:pt x="1846" y="949"/>
                  <a:pt x="1887" y="956"/>
                  <a:pt x="1924" y="944"/>
                </a:cubicBezTo>
                <a:cubicBezTo>
                  <a:pt x="1960" y="932"/>
                  <a:pt x="1992" y="906"/>
                  <a:pt x="2028" y="884"/>
                </a:cubicBezTo>
                <a:cubicBezTo>
                  <a:pt x="2041" y="982"/>
                  <a:pt x="2084" y="1069"/>
                  <a:pt x="2146" y="1151"/>
                </a:cubicBezTo>
                <a:cubicBezTo>
                  <a:pt x="2150" y="1143"/>
                  <a:pt x="2154" y="1138"/>
                  <a:pt x="2154" y="1134"/>
                </a:cubicBezTo>
                <a:cubicBezTo>
                  <a:pt x="2150" y="1083"/>
                  <a:pt x="2175" y="1039"/>
                  <a:pt x="2194" y="995"/>
                </a:cubicBezTo>
                <a:cubicBezTo>
                  <a:pt x="2209" y="958"/>
                  <a:pt x="2229" y="923"/>
                  <a:pt x="2247" y="886"/>
                </a:cubicBezTo>
                <a:cubicBezTo>
                  <a:pt x="2274" y="893"/>
                  <a:pt x="2305" y="900"/>
                  <a:pt x="2336" y="908"/>
                </a:cubicBezTo>
                <a:cubicBezTo>
                  <a:pt x="2366" y="916"/>
                  <a:pt x="2396" y="926"/>
                  <a:pt x="2429" y="936"/>
                </a:cubicBezTo>
                <a:cubicBezTo>
                  <a:pt x="2452" y="861"/>
                  <a:pt x="2411" y="800"/>
                  <a:pt x="2371" y="740"/>
                </a:cubicBezTo>
                <a:cubicBezTo>
                  <a:pt x="2329" y="679"/>
                  <a:pt x="2274" y="635"/>
                  <a:pt x="2193" y="638"/>
                </a:cubicBezTo>
                <a:cubicBezTo>
                  <a:pt x="2196" y="596"/>
                  <a:pt x="2200" y="557"/>
                  <a:pt x="2201" y="518"/>
                </a:cubicBezTo>
                <a:cubicBezTo>
                  <a:pt x="2202" y="479"/>
                  <a:pt x="2199" y="440"/>
                  <a:pt x="2198" y="394"/>
                </a:cubicBezTo>
                <a:cubicBezTo>
                  <a:pt x="2290" y="476"/>
                  <a:pt x="2392" y="518"/>
                  <a:pt x="2515" y="496"/>
                </a:cubicBezTo>
                <a:cubicBezTo>
                  <a:pt x="2522" y="464"/>
                  <a:pt x="2508" y="435"/>
                  <a:pt x="2499" y="407"/>
                </a:cubicBezTo>
                <a:cubicBezTo>
                  <a:pt x="2476" y="334"/>
                  <a:pt x="2424" y="283"/>
                  <a:pt x="2363" y="240"/>
                </a:cubicBezTo>
                <a:cubicBezTo>
                  <a:pt x="2295" y="191"/>
                  <a:pt x="2217" y="164"/>
                  <a:pt x="2135" y="139"/>
                </a:cubicBezTo>
                <a:cubicBezTo>
                  <a:pt x="2120" y="92"/>
                  <a:pt x="2103" y="45"/>
                  <a:pt x="2084" y="0"/>
                </a:cubicBezTo>
                <a:cubicBezTo>
                  <a:pt x="2028" y="0"/>
                  <a:pt x="2028" y="0"/>
                  <a:pt x="2028" y="0"/>
                </a:cubicBezTo>
                <a:cubicBezTo>
                  <a:pt x="2055" y="52"/>
                  <a:pt x="2079" y="107"/>
                  <a:pt x="2101" y="163"/>
                </a:cubicBezTo>
                <a:cubicBezTo>
                  <a:pt x="2080" y="179"/>
                  <a:pt x="2060" y="192"/>
                  <a:pt x="2043" y="208"/>
                </a:cubicBezTo>
                <a:cubicBezTo>
                  <a:pt x="1989" y="259"/>
                  <a:pt x="1953" y="322"/>
                  <a:pt x="1938" y="395"/>
                </a:cubicBezTo>
                <a:cubicBezTo>
                  <a:pt x="1931" y="430"/>
                  <a:pt x="1935" y="467"/>
                  <a:pt x="1936" y="503"/>
                </a:cubicBezTo>
                <a:cubicBezTo>
                  <a:pt x="1937" y="517"/>
                  <a:pt x="1948" y="523"/>
                  <a:pt x="1963" y="524"/>
                </a:cubicBezTo>
                <a:cubicBezTo>
                  <a:pt x="2002" y="528"/>
                  <a:pt x="2033" y="508"/>
                  <a:pt x="2064" y="489"/>
                </a:cubicBezTo>
                <a:cubicBezTo>
                  <a:pt x="2088" y="474"/>
                  <a:pt x="2108" y="452"/>
                  <a:pt x="2133" y="431"/>
                </a:cubicBezTo>
                <a:cubicBezTo>
                  <a:pt x="2147" y="495"/>
                  <a:pt x="2145" y="560"/>
                  <a:pt x="2146" y="629"/>
                </a:cubicBezTo>
                <a:cubicBezTo>
                  <a:pt x="2125" y="621"/>
                  <a:pt x="2108" y="612"/>
                  <a:pt x="2090" y="608"/>
                </a:cubicBezTo>
                <a:cubicBezTo>
                  <a:pt x="2045" y="600"/>
                  <a:pt x="2008" y="621"/>
                  <a:pt x="1977" y="650"/>
                </a:cubicBezTo>
                <a:cubicBezTo>
                  <a:pt x="1944" y="682"/>
                  <a:pt x="1920" y="722"/>
                  <a:pt x="1907" y="768"/>
                </a:cubicBezTo>
                <a:cubicBezTo>
                  <a:pt x="1900" y="792"/>
                  <a:pt x="1891" y="816"/>
                  <a:pt x="1883" y="839"/>
                </a:cubicBezTo>
                <a:cubicBezTo>
                  <a:pt x="1869" y="879"/>
                  <a:pt x="1849" y="913"/>
                  <a:pt x="1799" y="933"/>
                </a:cubicBezTo>
                <a:close/>
                <a:moveTo>
                  <a:pt x="2122" y="396"/>
                </a:moveTo>
                <a:cubicBezTo>
                  <a:pt x="2112" y="413"/>
                  <a:pt x="2102" y="431"/>
                  <a:pt x="2088" y="444"/>
                </a:cubicBezTo>
                <a:cubicBezTo>
                  <a:pt x="2055" y="476"/>
                  <a:pt x="2017" y="501"/>
                  <a:pt x="1967" y="504"/>
                </a:cubicBezTo>
                <a:cubicBezTo>
                  <a:pt x="1926" y="408"/>
                  <a:pt x="2005" y="235"/>
                  <a:pt x="2087" y="238"/>
                </a:cubicBezTo>
                <a:cubicBezTo>
                  <a:pt x="2093" y="299"/>
                  <a:pt x="2056" y="349"/>
                  <a:pt x="2036" y="409"/>
                </a:cubicBezTo>
                <a:cubicBezTo>
                  <a:pt x="2081" y="368"/>
                  <a:pt x="2090" y="314"/>
                  <a:pt x="2114" y="266"/>
                </a:cubicBezTo>
                <a:cubicBezTo>
                  <a:pt x="2148" y="312"/>
                  <a:pt x="2145" y="354"/>
                  <a:pt x="2122" y="396"/>
                </a:cubicBezTo>
                <a:close/>
                <a:moveTo>
                  <a:pt x="2311" y="707"/>
                </a:moveTo>
                <a:cubicBezTo>
                  <a:pt x="2361" y="754"/>
                  <a:pt x="2395" y="811"/>
                  <a:pt x="2413" y="877"/>
                </a:cubicBezTo>
                <a:cubicBezTo>
                  <a:pt x="2415" y="886"/>
                  <a:pt x="2414" y="895"/>
                  <a:pt x="2414" y="901"/>
                </a:cubicBezTo>
                <a:cubicBezTo>
                  <a:pt x="2379" y="894"/>
                  <a:pt x="2348" y="887"/>
                  <a:pt x="2315" y="881"/>
                </a:cubicBezTo>
                <a:cubicBezTo>
                  <a:pt x="2287" y="877"/>
                  <a:pt x="2262" y="867"/>
                  <a:pt x="2246" y="849"/>
                </a:cubicBezTo>
                <a:cubicBezTo>
                  <a:pt x="2243" y="816"/>
                  <a:pt x="2240" y="789"/>
                  <a:pt x="2237" y="758"/>
                </a:cubicBezTo>
                <a:cubicBezTo>
                  <a:pt x="2263" y="775"/>
                  <a:pt x="2286" y="789"/>
                  <a:pt x="2309" y="804"/>
                </a:cubicBezTo>
                <a:cubicBezTo>
                  <a:pt x="2284" y="769"/>
                  <a:pt x="2245" y="747"/>
                  <a:pt x="2233" y="703"/>
                </a:cubicBezTo>
                <a:cubicBezTo>
                  <a:pt x="2268" y="684"/>
                  <a:pt x="2287" y="685"/>
                  <a:pt x="2311" y="707"/>
                </a:cubicBezTo>
                <a:close/>
                <a:moveTo>
                  <a:pt x="2174" y="259"/>
                </a:moveTo>
                <a:cubicBezTo>
                  <a:pt x="2216" y="285"/>
                  <a:pt x="2255" y="309"/>
                  <a:pt x="2294" y="333"/>
                </a:cubicBezTo>
                <a:cubicBezTo>
                  <a:pt x="2295" y="331"/>
                  <a:pt x="2297" y="328"/>
                  <a:pt x="2298" y="326"/>
                </a:cubicBezTo>
                <a:cubicBezTo>
                  <a:pt x="2263" y="296"/>
                  <a:pt x="2228" y="266"/>
                  <a:pt x="2192" y="235"/>
                </a:cubicBezTo>
                <a:cubicBezTo>
                  <a:pt x="2221" y="214"/>
                  <a:pt x="2267" y="214"/>
                  <a:pt x="2335" y="249"/>
                </a:cubicBezTo>
                <a:cubicBezTo>
                  <a:pt x="2425" y="295"/>
                  <a:pt x="2477" y="372"/>
                  <a:pt x="2493" y="476"/>
                </a:cubicBezTo>
                <a:cubicBezTo>
                  <a:pt x="2375" y="501"/>
                  <a:pt x="2244" y="433"/>
                  <a:pt x="2187" y="340"/>
                </a:cubicBezTo>
                <a:cubicBezTo>
                  <a:pt x="2172" y="318"/>
                  <a:pt x="2164" y="291"/>
                  <a:pt x="2174" y="259"/>
                </a:cubicBezTo>
                <a:close/>
                <a:moveTo>
                  <a:pt x="2165" y="368"/>
                </a:moveTo>
                <a:cubicBezTo>
                  <a:pt x="2185" y="440"/>
                  <a:pt x="2184" y="509"/>
                  <a:pt x="2173" y="578"/>
                </a:cubicBezTo>
                <a:cubicBezTo>
                  <a:pt x="2151" y="457"/>
                  <a:pt x="2149" y="402"/>
                  <a:pt x="2165" y="368"/>
                </a:cubicBezTo>
                <a:close/>
                <a:moveTo>
                  <a:pt x="2131" y="869"/>
                </a:moveTo>
                <a:cubicBezTo>
                  <a:pt x="2145" y="825"/>
                  <a:pt x="2146" y="777"/>
                  <a:pt x="2171" y="737"/>
                </a:cubicBezTo>
                <a:cubicBezTo>
                  <a:pt x="2177" y="739"/>
                  <a:pt x="2180" y="740"/>
                  <a:pt x="2183" y="741"/>
                </a:cubicBezTo>
                <a:cubicBezTo>
                  <a:pt x="2185" y="743"/>
                  <a:pt x="2187" y="745"/>
                  <a:pt x="2189" y="747"/>
                </a:cubicBezTo>
                <a:cubicBezTo>
                  <a:pt x="2228" y="810"/>
                  <a:pt x="2232" y="875"/>
                  <a:pt x="2197" y="942"/>
                </a:cubicBezTo>
                <a:cubicBezTo>
                  <a:pt x="2172" y="989"/>
                  <a:pt x="2145" y="1035"/>
                  <a:pt x="2131" y="1091"/>
                </a:cubicBezTo>
                <a:cubicBezTo>
                  <a:pt x="2115" y="1064"/>
                  <a:pt x="2098" y="1037"/>
                  <a:pt x="2085" y="1009"/>
                </a:cubicBezTo>
                <a:cubicBezTo>
                  <a:pt x="2062" y="956"/>
                  <a:pt x="2048" y="900"/>
                  <a:pt x="2051" y="842"/>
                </a:cubicBezTo>
                <a:cubicBezTo>
                  <a:pt x="2055" y="774"/>
                  <a:pt x="2079" y="743"/>
                  <a:pt x="2141" y="730"/>
                </a:cubicBezTo>
                <a:cubicBezTo>
                  <a:pt x="2134" y="776"/>
                  <a:pt x="2120" y="822"/>
                  <a:pt x="2131" y="869"/>
                </a:cubicBezTo>
                <a:close/>
                <a:moveTo>
                  <a:pt x="1918" y="800"/>
                </a:moveTo>
                <a:cubicBezTo>
                  <a:pt x="1928" y="765"/>
                  <a:pt x="1949" y="738"/>
                  <a:pt x="1971" y="711"/>
                </a:cubicBezTo>
                <a:cubicBezTo>
                  <a:pt x="1988" y="690"/>
                  <a:pt x="2012" y="677"/>
                  <a:pt x="2044" y="680"/>
                </a:cubicBezTo>
                <a:cubicBezTo>
                  <a:pt x="2027" y="705"/>
                  <a:pt x="2012" y="727"/>
                  <a:pt x="1997" y="749"/>
                </a:cubicBezTo>
                <a:cubicBezTo>
                  <a:pt x="2016" y="738"/>
                  <a:pt x="2030" y="723"/>
                  <a:pt x="2046" y="710"/>
                </a:cubicBezTo>
                <a:cubicBezTo>
                  <a:pt x="2061" y="697"/>
                  <a:pt x="2076" y="681"/>
                  <a:pt x="2102" y="691"/>
                </a:cubicBezTo>
                <a:cubicBezTo>
                  <a:pt x="2085" y="714"/>
                  <a:pt x="2067" y="736"/>
                  <a:pt x="2052" y="758"/>
                </a:cubicBezTo>
                <a:cubicBezTo>
                  <a:pt x="2036" y="782"/>
                  <a:pt x="2041" y="817"/>
                  <a:pt x="2015" y="836"/>
                </a:cubicBezTo>
                <a:cubicBezTo>
                  <a:pt x="2008" y="884"/>
                  <a:pt x="1967" y="898"/>
                  <a:pt x="1933" y="918"/>
                </a:cubicBezTo>
                <a:cubicBezTo>
                  <a:pt x="1914" y="929"/>
                  <a:pt x="1893" y="936"/>
                  <a:pt x="1868" y="924"/>
                </a:cubicBezTo>
                <a:cubicBezTo>
                  <a:pt x="1886" y="880"/>
                  <a:pt x="1905" y="841"/>
                  <a:pt x="1918" y="800"/>
                </a:cubicBezTo>
                <a:close/>
                <a:moveTo>
                  <a:pt x="2652" y="273"/>
                </a:moveTo>
                <a:cubicBezTo>
                  <a:pt x="2723" y="253"/>
                  <a:pt x="2772" y="203"/>
                  <a:pt x="2818" y="150"/>
                </a:cubicBezTo>
                <a:cubicBezTo>
                  <a:pt x="2825" y="141"/>
                  <a:pt x="2832" y="133"/>
                  <a:pt x="2839" y="124"/>
                </a:cubicBezTo>
                <a:cubicBezTo>
                  <a:pt x="2839" y="124"/>
                  <a:pt x="2841" y="124"/>
                  <a:pt x="2846" y="124"/>
                </a:cubicBezTo>
                <a:cubicBezTo>
                  <a:pt x="2865" y="210"/>
                  <a:pt x="2890" y="295"/>
                  <a:pt x="2947" y="368"/>
                </a:cubicBezTo>
                <a:cubicBezTo>
                  <a:pt x="3012" y="310"/>
                  <a:pt x="3030" y="234"/>
                  <a:pt x="3034" y="155"/>
                </a:cubicBezTo>
                <a:cubicBezTo>
                  <a:pt x="3037" y="97"/>
                  <a:pt x="3021" y="46"/>
                  <a:pt x="2988" y="0"/>
                </a:cubicBezTo>
                <a:cubicBezTo>
                  <a:pt x="2797" y="0"/>
                  <a:pt x="2797" y="0"/>
                  <a:pt x="2797" y="0"/>
                </a:cubicBezTo>
                <a:cubicBezTo>
                  <a:pt x="2802" y="1"/>
                  <a:pt x="2808" y="3"/>
                  <a:pt x="2814" y="6"/>
                </a:cubicBezTo>
                <a:cubicBezTo>
                  <a:pt x="2779" y="52"/>
                  <a:pt x="2744" y="97"/>
                  <a:pt x="2710" y="141"/>
                </a:cubicBezTo>
                <a:cubicBezTo>
                  <a:pt x="2712" y="142"/>
                  <a:pt x="2714" y="144"/>
                  <a:pt x="2716" y="145"/>
                </a:cubicBezTo>
                <a:cubicBezTo>
                  <a:pt x="2755" y="107"/>
                  <a:pt x="2793" y="68"/>
                  <a:pt x="2839" y="22"/>
                </a:cubicBezTo>
                <a:cubicBezTo>
                  <a:pt x="2839" y="96"/>
                  <a:pt x="2801" y="142"/>
                  <a:pt x="2760" y="183"/>
                </a:cubicBezTo>
                <a:cubicBezTo>
                  <a:pt x="2722" y="222"/>
                  <a:pt x="2677" y="256"/>
                  <a:pt x="2613" y="257"/>
                </a:cubicBezTo>
                <a:cubicBezTo>
                  <a:pt x="2640" y="154"/>
                  <a:pt x="2695" y="73"/>
                  <a:pt x="2771" y="6"/>
                </a:cubicBezTo>
                <a:cubicBezTo>
                  <a:pt x="2775" y="3"/>
                  <a:pt x="2779" y="1"/>
                  <a:pt x="2784" y="0"/>
                </a:cubicBezTo>
                <a:cubicBezTo>
                  <a:pt x="2597" y="0"/>
                  <a:pt x="2597" y="0"/>
                  <a:pt x="2597" y="0"/>
                </a:cubicBezTo>
                <a:cubicBezTo>
                  <a:pt x="2634" y="14"/>
                  <a:pt x="2673" y="23"/>
                  <a:pt x="2716" y="20"/>
                </a:cubicBezTo>
                <a:cubicBezTo>
                  <a:pt x="2717" y="20"/>
                  <a:pt x="2718" y="22"/>
                  <a:pt x="2719" y="23"/>
                </a:cubicBezTo>
                <a:cubicBezTo>
                  <a:pt x="2653" y="98"/>
                  <a:pt x="2601" y="196"/>
                  <a:pt x="2589" y="270"/>
                </a:cubicBezTo>
                <a:cubicBezTo>
                  <a:pt x="2609" y="282"/>
                  <a:pt x="2630" y="280"/>
                  <a:pt x="2652" y="273"/>
                </a:cubicBezTo>
                <a:close/>
                <a:moveTo>
                  <a:pt x="2870" y="107"/>
                </a:moveTo>
                <a:cubicBezTo>
                  <a:pt x="2873" y="76"/>
                  <a:pt x="2870" y="37"/>
                  <a:pt x="2913" y="17"/>
                </a:cubicBezTo>
                <a:cubicBezTo>
                  <a:pt x="2932" y="57"/>
                  <a:pt x="2929" y="99"/>
                  <a:pt x="2944" y="138"/>
                </a:cubicBezTo>
                <a:cubicBezTo>
                  <a:pt x="2959" y="97"/>
                  <a:pt x="2940" y="56"/>
                  <a:pt x="2942" y="12"/>
                </a:cubicBezTo>
                <a:cubicBezTo>
                  <a:pt x="2971" y="25"/>
                  <a:pt x="2991" y="43"/>
                  <a:pt x="3000" y="71"/>
                </a:cubicBezTo>
                <a:cubicBezTo>
                  <a:pt x="3029" y="166"/>
                  <a:pt x="3007" y="252"/>
                  <a:pt x="2954" y="335"/>
                </a:cubicBezTo>
                <a:cubicBezTo>
                  <a:pt x="2908" y="279"/>
                  <a:pt x="2865" y="171"/>
                  <a:pt x="2870" y="107"/>
                </a:cubicBezTo>
                <a:close/>
                <a:moveTo>
                  <a:pt x="77" y="680"/>
                </a:moveTo>
                <a:cubicBezTo>
                  <a:pt x="64" y="684"/>
                  <a:pt x="52" y="689"/>
                  <a:pt x="39" y="694"/>
                </a:cubicBezTo>
                <a:cubicBezTo>
                  <a:pt x="26" y="699"/>
                  <a:pt x="13" y="706"/>
                  <a:pt x="0" y="710"/>
                </a:cubicBezTo>
                <a:cubicBezTo>
                  <a:pt x="0" y="732"/>
                  <a:pt x="0" y="732"/>
                  <a:pt x="0" y="732"/>
                </a:cubicBezTo>
                <a:cubicBezTo>
                  <a:pt x="29" y="721"/>
                  <a:pt x="56" y="706"/>
                  <a:pt x="77" y="680"/>
                </a:cubicBezTo>
                <a:close/>
                <a:moveTo>
                  <a:pt x="3767" y="2160"/>
                </a:moveTo>
                <a:cubicBezTo>
                  <a:pt x="3792" y="2160"/>
                  <a:pt x="3792" y="2160"/>
                  <a:pt x="3792" y="2160"/>
                </a:cubicBezTo>
                <a:cubicBezTo>
                  <a:pt x="3801" y="2149"/>
                  <a:pt x="3810" y="2139"/>
                  <a:pt x="3819" y="2129"/>
                </a:cubicBezTo>
                <a:cubicBezTo>
                  <a:pt x="3826" y="2122"/>
                  <a:pt x="3833" y="2115"/>
                  <a:pt x="3840" y="2109"/>
                </a:cubicBezTo>
                <a:cubicBezTo>
                  <a:pt x="3840" y="2086"/>
                  <a:pt x="3840" y="2086"/>
                  <a:pt x="3840" y="2086"/>
                </a:cubicBezTo>
                <a:cubicBezTo>
                  <a:pt x="3814" y="2108"/>
                  <a:pt x="3790" y="2133"/>
                  <a:pt x="3767" y="2160"/>
                </a:cubicBezTo>
                <a:close/>
                <a:moveTo>
                  <a:pt x="3765" y="938"/>
                </a:moveTo>
                <a:cubicBezTo>
                  <a:pt x="3763" y="976"/>
                  <a:pt x="3776" y="1015"/>
                  <a:pt x="3784" y="1057"/>
                </a:cubicBezTo>
                <a:cubicBezTo>
                  <a:pt x="3687" y="1034"/>
                  <a:pt x="3591" y="1043"/>
                  <a:pt x="3492" y="1072"/>
                </a:cubicBezTo>
                <a:cubicBezTo>
                  <a:pt x="3498" y="1079"/>
                  <a:pt x="3501" y="1085"/>
                  <a:pt x="3505" y="1086"/>
                </a:cubicBezTo>
                <a:cubicBezTo>
                  <a:pt x="3554" y="1100"/>
                  <a:pt x="3587" y="1139"/>
                  <a:pt x="3622" y="1172"/>
                </a:cubicBezTo>
                <a:cubicBezTo>
                  <a:pt x="3651" y="1200"/>
                  <a:pt x="3677" y="1230"/>
                  <a:pt x="3705" y="1260"/>
                </a:cubicBezTo>
                <a:cubicBezTo>
                  <a:pt x="3689" y="1284"/>
                  <a:pt x="3671" y="1310"/>
                  <a:pt x="3653" y="1336"/>
                </a:cubicBezTo>
                <a:cubicBezTo>
                  <a:pt x="3634" y="1361"/>
                  <a:pt x="3614" y="1386"/>
                  <a:pt x="3594" y="1413"/>
                </a:cubicBezTo>
                <a:cubicBezTo>
                  <a:pt x="3655" y="1461"/>
                  <a:pt x="3728" y="1444"/>
                  <a:pt x="3798" y="1427"/>
                </a:cubicBezTo>
                <a:cubicBezTo>
                  <a:pt x="3812" y="1424"/>
                  <a:pt x="3826" y="1420"/>
                  <a:pt x="3840" y="1414"/>
                </a:cubicBezTo>
                <a:cubicBezTo>
                  <a:pt x="3840" y="1388"/>
                  <a:pt x="3840" y="1388"/>
                  <a:pt x="3840" y="1388"/>
                </a:cubicBezTo>
                <a:cubicBezTo>
                  <a:pt x="3781" y="1415"/>
                  <a:pt x="3719" y="1425"/>
                  <a:pt x="3654" y="1419"/>
                </a:cubicBezTo>
                <a:cubicBezTo>
                  <a:pt x="3645" y="1418"/>
                  <a:pt x="3637" y="1413"/>
                  <a:pt x="3632" y="1411"/>
                </a:cubicBezTo>
                <a:cubicBezTo>
                  <a:pt x="3650" y="1381"/>
                  <a:pt x="3669" y="1354"/>
                  <a:pt x="3685" y="1326"/>
                </a:cubicBezTo>
                <a:cubicBezTo>
                  <a:pt x="3699" y="1301"/>
                  <a:pt x="3717" y="1281"/>
                  <a:pt x="3740" y="1272"/>
                </a:cubicBezTo>
                <a:cubicBezTo>
                  <a:pt x="3771" y="1281"/>
                  <a:pt x="3798" y="1288"/>
                  <a:pt x="3828" y="1296"/>
                </a:cubicBezTo>
                <a:cubicBezTo>
                  <a:pt x="3803" y="1315"/>
                  <a:pt x="3781" y="1331"/>
                  <a:pt x="3760" y="1347"/>
                </a:cubicBezTo>
                <a:cubicBezTo>
                  <a:pt x="3788" y="1340"/>
                  <a:pt x="3813" y="1324"/>
                  <a:pt x="3840" y="1316"/>
                </a:cubicBezTo>
                <a:cubicBezTo>
                  <a:pt x="3840" y="1257"/>
                  <a:pt x="3840" y="1257"/>
                  <a:pt x="3840" y="1257"/>
                </a:cubicBezTo>
                <a:cubicBezTo>
                  <a:pt x="3773" y="1266"/>
                  <a:pt x="3717" y="1246"/>
                  <a:pt x="3670" y="1194"/>
                </a:cubicBezTo>
                <a:cubicBezTo>
                  <a:pt x="3635" y="1154"/>
                  <a:pt x="3602" y="1112"/>
                  <a:pt x="3553" y="1079"/>
                </a:cubicBezTo>
                <a:cubicBezTo>
                  <a:pt x="3585" y="1075"/>
                  <a:pt x="3616" y="1067"/>
                  <a:pt x="3647" y="1066"/>
                </a:cubicBezTo>
                <a:cubicBezTo>
                  <a:pt x="3705" y="1063"/>
                  <a:pt x="3761" y="1069"/>
                  <a:pt x="3815" y="1093"/>
                </a:cubicBezTo>
                <a:cubicBezTo>
                  <a:pt x="3824" y="1097"/>
                  <a:pt x="3833" y="1101"/>
                  <a:pt x="3840" y="1106"/>
                </a:cubicBezTo>
                <a:cubicBezTo>
                  <a:pt x="3840" y="1075"/>
                  <a:pt x="3840" y="1075"/>
                  <a:pt x="3840" y="1075"/>
                </a:cubicBezTo>
                <a:cubicBezTo>
                  <a:pt x="3837" y="1071"/>
                  <a:pt x="3835" y="1066"/>
                  <a:pt x="3833" y="1061"/>
                </a:cubicBezTo>
                <a:cubicBezTo>
                  <a:pt x="3791" y="1037"/>
                  <a:pt x="3792" y="994"/>
                  <a:pt x="3785" y="955"/>
                </a:cubicBezTo>
                <a:cubicBezTo>
                  <a:pt x="3782" y="934"/>
                  <a:pt x="3783" y="911"/>
                  <a:pt x="3802" y="893"/>
                </a:cubicBezTo>
                <a:cubicBezTo>
                  <a:pt x="3815" y="905"/>
                  <a:pt x="3828" y="917"/>
                  <a:pt x="3840" y="928"/>
                </a:cubicBezTo>
                <a:cubicBezTo>
                  <a:pt x="3840" y="896"/>
                  <a:pt x="3840" y="896"/>
                  <a:pt x="3840" y="896"/>
                </a:cubicBezTo>
                <a:cubicBezTo>
                  <a:pt x="3827" y="877"/>
                  <a:pt x="3819" y="855"/>
                  <a:pt x="3819" y="825"/>
                </a:cubicBezTo>
                <a:cubicBezTo>
                  <a:pt x="3787" y="863"/>
                  <a:pt x="3766" y="899"/>
                  <a:pt x="3765" y="938"/>
                </a:cubicBezTo>
                <a:close/>
                <a:moveTo>
                  <a:pt x="224" y="0"/>
                </a:moveTo>
                <a:cubicBezTo>
                  <a:pt x="224" y="6"/>
                  <a:pt x="223" y="13"/>
                  <a:pt x="223" y="20"/>
                </a:cubicBezTo>
                <a:cubicBezTo>
                  <a:pt x="222" y="34"/>
                  <a:pt x="221" y="47"/>
                  <a:pt x="220" y="61"/>
                </a:cubicBezTo>
                <a:cubicBezTo>
                  <a:pt x="233" y="41"/>
                  <a:pt x="240" y="21"/>
                  <a:pt x="244" y="0"/>
                </a:cubicBezTo>
                <a:lnTo>
                  <a:pt x="224" y="0"/>
                </a:lnTo>
                <a:close/>
                <a:moveTo>
                  <a:pt x="3424" y="1391"/>
                </a:moveTo>
                <a:cubicBezTo>
                  <a:pt x="3382" y="1370"/>
                  <a:pt x="3334" y="1376"/>
                  <a:pt x="3287" y="1379"/>
                </a:cubicBezTo>
                <a:cubicBezTo>
                  <a:pt x="3246" y="1382"/>
                  <a:pt x="3208" y="1396"/>
                  <a:pt x="3173" y="1416"/>
                </a:cubicBezTo>
                <a:cubicBezTo>
                  <a:pt x="3159" y="1424"/>
                  <a:pt x="3146" y="1431"/>
                  <a:pt x="3126" y="1416"/>
                </a:cubicBezTo>
                <a:cubicBezTo>
                  <a:pt x="3185" y="1395"/>
                  <a:pt x="3225" y="1355"/>
                  <a:pt x="3260" y="1308"/>
                </a:cubicBezTo>
                <a:cubicBezTo>
                  <a:pt x="3297" y="1260"/>
                  <a:pt x="3311" y="1203"/>
                  <a:pt x="3319" y="1143"/>
                </a:cubicBezTo>
                <a:cubicBezTo>
                  <a:pt x="3237" y="1133"/>
                  <a:pt x="3167" y="1161"/>
                  <a:pt x="3104" y="1208"/>
                </a:cubicBezTo>
                <a:cubicBezTo>
                  <a:pt x="3041" y="1254"/>
                  <a:pt x="2998" y="1315"/>
                  <a:pt x="2990" y="1397"/>
                </a:cubicBezTo>
                <a:cubicBezTo>
                  <a:pt x="2841" y="1409"/>
                  <a:pt x="2710" y="1457"/>
                  <a:pt x="2597" y="1556"/>
                </a:cubicBezTo>
                <a:cubicBezTo>
                  <a:pt x="2619" y="1415"/>
                  <a:pt x="2674" y="1286"/>
                  <a:pt x="2740" y="1161"/>
                </a:cubicBezTo>
                <a:cubicBezTo>
                  <a:pt x="2766" y="1166"/>
                  <a:pt x="2789" y="1173"/>
                  <a:pt x="2812" y="1175"/>
                </a:cubicBezTo>
                <a:cubicBezTo>
                  <a:pt x="2886" y="1183"/>
                  <a:pt x="2958" y="1170"/>
                  <a:pt x="3022" y="1133"/>
                </a:cubicBezTo>
                <a:cubicBezTo>
                  <a:pt x="3053" y="1116"/>
                  <a:pt x="3079" y="1089"/>
                  <a:pt x="3106" y="1065"/>
                </a:cubicBezTo>
                <a:cubicBezTo>
                  <a:pt x="3116" y="1055"/>
                  <a:pt x="3113" y="1043"/>
                  <a:pt x="3105" y="1031"/>
                </a:cubicBezTo>
                <a:cubicBezTo>
                  <a:pt x="3082" y="998"/>
                  <a:pt x="3046" y="987"/>
                  <a:pt x="3012" y="977"/>
                </a:cubicBezTo>
                <a:cubicBezTo>
                  <a:pt x="2985" y="968"/>
                  <a:pt x="2955" y="967"/>
                  <a:pt x="2923" y="962"/>
                </a:cubicBezTo>
                <a:cubicBezTo>
                  <a:pt x="2963" y="910"/>
                  <a:pt x="3013" y="868"/>
                  <a:pt x="3065" y="823"/>
                </a:cubicBezTo>
                <a:cubicBezTo>
                  <a:pt x="3072" y="844"/>
                  <a:pt x="3076" y="863"/>
                  <a:pt x="3085" y="879"/>
                </a:cubicBezTo>
                <a:cubicBezTo>
                  <a:pt x="3108" y="919"/>
                  <a:pt x="3148" y="933"/>
                  <a:pt x="3191" y="938"/>
                </a:cubicBezTo>
                <a:cubicBezTo>
                  <a:pt x="3237" y="942"/>
                  <a:pt x="3283" y="934"/>
                  <a:pt x="3326" y="915"/>
                </a:cubicBezTo>
                <a:cubicBezTo>
                  <a:pt x="3349" y="904"/>
                  <a:pt x="3372" y="895"/>
                  <a:pt x="3396" y="886"/>
                </a:cubicBezTo>
                <a:cubicBezTo>
                  <a:pt x="3435" y="871"/>
                  <a:pt x="3474" y="864"/>
                  <a:pt x="3521" y="889"/>
                </a:cubicBezTo>
                <a:cubicBezTo>
                  <a:pt x="3503" y="843"/>
                  <a:pt x="3481" y="807"/>
                  <a:pt x="3448" y="787"/>
                </a:cubicBezTo>
                <a:cubicBezTo>
                  <a:pt x="3416" y="767"/>
                  <a:pt x="3375" y="760"/>
                  <a:pt x="3335" y="747"/>
                </a:cubicBezTo>
                <a:cubicBezTo>
                  <a:pt x="3401" y="673"/>
                  <a:pt x="3439" y="584"/>
                  <a:pt x="3461" y="483"/>
                </a:cubicBezTo>
                <a:cubicBezTo>
                  <a:pt x="3452" y="486"/>
                  <a:pt x="3446" y="485"/>
                  <a:pt x="3443" y="488"/>
                </a:cubicBezTo>
                <a:cubicBezTo>
                  <a:pt x="3407" y="525"/>
                  <a:pt x="3358" y="534"/>
                  <a:pt x="3311" y="549"/>
                </a:cubicBezTo>
                <a:cubicBezTo>
                  <a:pt x="3273" y="561"/>
                  <a:pt x="3234" y="569"/>
                  <a:pt x="3194" y="580"/>
                </a:cubicBezTo>
                <a:cubicBezTo>
                  <a:pt x="3181" y="554"/>
                  <a:pt x="3167" y="526"/>
                  <a:pt x="3153" y="498"/>
                </a:cubicBezTo>
                <a:cubicBezTo>
                  <a:pt x="3140" y="469"/>
                  <a:pt x="3128" y="440"/>
                  <a:pt x="3114" y="409"/>
                </a:cubicBezTo>
                <a:cubicBezTo>
                  <a:pt x="3042" y="440"/>
                  <a:pt x="3022" y="511"/>
                  <a:pt x="3003" y="581"/>
                </a:cubicBezTo>
                <a:cubicBezTo>
                  <a:pt x="2983" y="652"/>
                  <a:pt x="2986" y="722"/>
                  <a:pt x="3041" y="781"/>
                </a:cubicBezTo>
                <a:cubicBezTo>
                  <a:pt x="3007" y="807"/>
                  <a:pt x="2975" y="829"/>
                  <a:pt x="2944" y="854"/>
                </a:cubicBezTo>
                <a:cubicBezTo>
                  <a:pt x="2914" y="879"/>
                  <a:pt x="2886" y="906"/>
                  <a:pt x="2852" y="937"/>
                </a:cubicBezTo>
                <a:cubicBezTo>
                  <a:pt x="2855" y="813"/>
                  <a:pt x="2821" y="708"/>
                  <a:pt x="2724" y="630"/>
                </a:cubicBezTo>
                <a:cubicBezTo>
                  <a:pt x="2695" y="645"/>
                  <a:pt x="2682" y="675"/>
                  <a:pt x="2666" y="700"/>
                </a:cubicBezTo>
                <a:cubicBezTo>
                  <a:pt x="2626" y="765"/>
                  <a:pt x="2622" y="838"/>
                  <a:pt x="2628" y="911"/>
                </a:cubicBezTo>
                <a:cubicBezTo>
                  <a:pt x="2635" y="995"/>
                  <a:pt x="2666" y="1072"/>
                  <a:pt x="2700" y="1151"/>
                </a:cubicBezTo>
                <a:cubicBezTo>
                  <a:pt x="2639" y="1249"/>
                  <a:pt x="2586" y="1354"/>
                  <a:pt x="2552" y="1466"/>
                </a:cubicBezTo>
                <a:cubicBezTo>
                  <a:pt x="2518" y="1578"/>
                  <a:pt x="2496" y="1692"/>
                  <a:pt x="2467" y="1810"/>
                </a:cubicBezTo>
                <a:cubicBezTo>
                  <a:pt x="2457" y="1781"/>
                  <a:pt x="2447" y="1754"/>
                  <a:pt x="2437" y="1729"/>
                </a:cubicBezTo>
                <a:cubicBezTo>
                  <a:pt x="2516" y="1568"/>
                  <a:pt x="2524" y="1412"/>
                  <a:pt x="2421" y="1256"/>
                </a:cubicBezTo>
                <a:cubicBezTo>
                  <a:pt x="2369" y="1289"/>
                  <a:pt x="2340" y="1335"/>
                  <a:pt x="2328" y="1389"/>
                </a:cubicBezTo>
                <a:cubicBezTo>
                  <a:pt x="2317" y="1440"/>
                  <a:pt x="2313" y="1493"/>
                  <a:pt x="2306" y="1549"/>
                </a:cubicBezTo>
                <a:cubicBezTo>
                  <a:pt x="2228" y="1465"/>
                  <a:pt x="2130" y="1417"/>
                  <a:pt x="2023" y="1375"/>
                </a:cubicBezTo>
                <a:cubicBezTo>
                  <a:pt x="2019" y="1358"/>
                  <a:pt x="2014" y="1338"/>
                  <a:pt x="2011" y="1317"/>
                </a:cubicBezTo>
                <a:cubicBezTo>
                  <a:pt x="1998" y="1229"/>
                  <a:pt x="1945" y="1171"/>
                  <a:pt x="1871" y="1128"/>
                </a:cubicBezTo>
                <a:cubicBezTo>
                  <a:pt x="1842" y="1112"/>
                  <a:pt x="1811" y="1099"/>
                  <a:pt x="1779" y="1089"/>
                </a:cubicBezTo>
                <a:cubicBezTo>
                  <a:pt x="1742" y="1078"/>
                  <a:pt x="1727" y="1096"/>
                  <a:pt x="1734" y="1134"/>
                </a:cubicBezTo>
                <a:cubicBezTo>
                  <a:pt x="1747" y="1201"/>
                  <a:pt x="1768" y="1264"/>
                  <a:pt x="1818" y="1313"/>
                </a:cubicBezTo>
                <a:cubicBezTo>
                  <a:pt x="1819" y="1314"/>
                  <a:pt x="1818" y="1316"/>
                  <a:pt x="1818" y="1318"/>
                </a:cubicBezTo>
                <a:cubicBezTo>
                  <a:pt x="1718" y="1318"/>
                  <a:pt x="1611" y="1344"/>
                  <a:pt x="1547" y="1384"/>
                </a:cubicBezTo>
                <a:cubicBezTo>
                  <a:pt x="1551" y="1407"/>
                  <a:pt x="1567" y="1421"/>
                  <a:pt x="1586" y="1433"/>
                </a:cubicBezTo>
                <a:cubicBezTo>
                  <a:pt x="1649" y="1473"/>
                  <a:pt x="1718" y="1476"/>
                  <a:pt x="1789" y="1475"/>
                </a:cubicBezTo>
                <a:cubicBezTo>
                  <a:pt x="1800" y="1475"/>
                  <a:pt x="1811" y="1474"/>
                  <a:pt x="1822" y="1474"/>
                </a:cubicBezTo>
                <a:cubicBezTo>
                  <a:pt x="1823" y="1474"/>
                  <a:pt x="1824" y="1476"/>
                  <a:pt x="1827" y="1479"/>
                </a:cubicBezTo>
                <a:cubicBezTo>
                  <a:pt x="1775" y="1551"/>
                  <a:pt x="1728" y="1626"/>
                  <a:pt x="1711" y="1717"/>
                </a:cubicBezTo>
                <a:cubicBezTo>
                  <a:pt x="1798" y="1727"/>
                  <a:pt x="1867" y="1690"/>
                  <a:pt x="1929" y="1641"/>
                </a:cubicBezTo>
                <a:cubicBezTo>
                  <a:pt x="1992" y="1590"/>
                  <a:pt x="2021" y="1520"/>
                  <a:pt x="2022" y="1431"/>
                </a:cubicBezTo>
                <a:cubicBezTo>
                  <a:pt x="2130" y="1478"/>
                  <a:pt x="2221" y="1538"/>
                  <a:pt x="2292" y="1632"/>
                </a:cubicBezTo>
                <a:cubicBezTo>
                  <a:pt x="2177" y="1614"/>
                  <a:pt x="2081" y="1643"/>
                  <a:pt x="2005" y="1727"/>
                </a:cubicBezTo>
                <a:cubicBezTo>
                  <a:pt x="2047" y="1827"/>
                  <a:pt x="2249" y="1877"/>
                  <a:pt x="2382" y="1783"/>
                </a:cubicBezTo>
                <a:cubicBezTo>
                  <a:pt x="2411" y="1858"/>
                  <a:pt x="2428" y="1932"/>
                  <a:pt x="2411" y="2011"/>
                </a:cubicBezTo>
                <a:cubicBezTo>
                  <a:pt x="2406" y="2036"/>
                  <a:pt x="2397" y="2059"/>
                  <a:pt x="2410" y="2084"/>
                </a:cubicBezTo>
                <a:cubicBezTo>
                  <a:pt x="2414" y="2091"/>
                  <a:pt x="2411" y="2103"/>
                  <a:pt x="2408" y="2111"/>
                </a:cubicBezTo>
                <a:cubicBezTo>
                  <a:pt x="2403" y="2128"/>
                  <a:pt x="2397" y="2144"/>
                  <a:pt x="2391" y="2160"/>
                </a:cubicBezTo>
                <a:cubicBezTo>
                  <a:pt x="2414" y="2160"/>
                  <a:pt x="2414" y="2160"/>
                  <a:pt x="2414" y="2160"/>
                </a:cubicBezTo>
                <a:cubicBezTo>
                  <a:pt x="2420" y="2148"/>
                  <a:pt x="2423" y="2134"/>
                  <a:pt x="2430" y="2123"/>
                </a:cubicBezTo>
                <a:cubicBezTo>
                  <a:pt x="2444" y="2104"/>
                  <a:pt x="2447" y="2085"/>
                  <a:pt x="2432" y="2065"/>
                </a:cubicBezTo>
                <a:cubicBezTo>
                  <a:pt x="2465" y="2035"/>
                  <a:pt x="2459" y="1998"/>
                  <a:pt x="2451" y="1962"/>
                </a:cubicBezTo>
                <a:cubicBezTo>
                  <a:pt x="2438" y="1900"/>
                  <a:pt x="2430" y="1836"/>
                  <a:pt x="2405" y="1776"/>
                </a:cubicBezTo>
                <a:cubicBezTo>
                  <a:pt x="2399" y="1760"/>
                  <a:pt x="2399" y="1749"/>
                  <a:pt x="2418" y="1745"/>
                </a:cubicBezTo>
                <a:cubicBezTo>
                  <a:pt x="2455" y="1806"/>
                  <a:pt x="2445" y="1877"/>
                  <a:pt x="2465" y="1943"/>
                </a:cubicBezTo>
                <a:cubicBezTo>
                  <a:pt x="2472" y="1935"/>
                  <a:pt x="2477" y="1927"/>
                  <a:pt x="2478" y="1919"/>
                </a:cubicBezTo>
                <a:cubicBezTo>
                  <a:pt x="2496" y="1824"/>
                  <a:pt x="2514" y="1730"/>
                  <a:pt x="2529" y="1635"/>
                </a:cubicBezTo>
                <a:cubicBezTo>
                  <a:pt x="2544" y="1543"/>
                  <a:pt x="2574" y="1456"/>
                  <a:pt x="2609" y="1371"/>
                </a:cubicBezTo>
                <a:cubicBezTo>
                  <a:pt x="2616" y="1354"/>
                  <a:pt x="2625" y="1338"/>
                  <a:pt x="2633" y="1322"/>
                </a:cubicBezTo>
                <a:cubicBezTo>
                  <a:pt x="2627" y="1360"/>
                  <a:pt x="2613" y="1393"/>
                  <a:pt x="2602" y="1428"/>
                </a:cubicBezTo>
                <a:cubicBezTo>
                  <a:pt x="2568" y="1545"/>
                  <a:pt x="2542" y="1665"/>
                  <a:pt x="2521" y="1786"/>
                </a:cubicBezTo>
                <a:cubicBezTo>
                  <a:pt x="2504" y="1886"/>
                  <a:pt x="2489" y="1985"/>
                  <a:pt x="2474" y="2085"/>
                </a:cubicBezTo>
                <a:cubicBezTo>
                  <a:pt x="2470" y="2110"/>
                  <a:pt x="2464" y="2135"/>
                  <a:pt x="2458" y="2160"/>
                </a:cubicBezTo>
                <a:cubicBezTo>
                  <a:pt x="2479" y="2160"/>
                  <a:pt x="2479" y="2160"/>
                  <a:pt x="2479" y="2160"/>
                </a:cubicBezTo>
                <a:cubicBezTo>
                  <a:pt x="2485" y="2135"/>
                  <a:pt x="2491" y="2109"/>
                  <a:pt x="2495" y="2082"/>
                </a:cubicBezTo>
                <a:cubicBezTo>
                  <a:pt x="2498" y="2069"/>
                  <a:pt x="2502" y="2056"/>
                  <a:pt x="2507" y="2040"/>
                </a:cubicBezTo>
                <a:cubicBezTo>
                  <a:pt x="2516" y="2045"/>
                  <a:pt x="2523" y="2048"/>
                  <a:pt x="2529" y="2053"/>
                </a:cubicBezTo>
                <a:cubicBezTo>
                  <a:pt x="2596" y="2101"/>
                  <a:pt x="2670" y="2097"/>
                  <a:pt x="2742" y="2075"/>
                </a:cubicBezTo>
                <a:cubicBezTo>
                  <a:pt x="2782" y="2063"/>
                  <a:pt x="2818" y="2040"/>
                  <a:pt x="2853" y="2017"/>
                </a:cubicBezTo>
                <a:cubicBezTo>
                  <a:pt x="2878" y="2000"/>
                  <a:pt x="2898" y="1976"/>
                  <a:pt x="2920" y="1954"/>
                </a:cubicBezTo>
                <a:cubicBezTo>
                  <a:pt x="2891" y="1910"/>
                  <a:pt x="2845" y="1908"/>
                  <a:pt x="2801" y="1890"/>
                </a:cubicBezTo>
                <a:cubicBezTo>
                  <a:pt x="2874" y="1816"/>
                  <a:pt x="2911" y="1726"/>
                  <a:pt x="2937" y="1628"/>
                </a:cubicBezTo>
                <a:cubicBezTo>
                  <a:pt x="2930" y="1625"/>
                  <a:pt x="2923" y="1619"/>
                  <a:pt x="2916" y="1619"/>
                </a:cubicBezTo>
                <a:cubicBezTo>
                  <a:pt x="2824" y="1615"/>
                  <a:pt x="2739" y="1630"/>
                  <a:pt x="2667" y="1696"/>
                </a:cubicBezTo>
                <a:cubicBezTo>
                  <a:pt x="2621" y="1738"/>
                  <a:pt x="2574" y="1777"/>
                  <a:pt x="2540" y="1829"/>
                </a:cubicBezTo>
                <a:cubicBezTo>
                  <a:pt x="2555" y="1709"/>
                  <a:pt x="2601" y="1607"/>
                  <a:pt x="2710" y="1542"/>
                </a:cubicBezTo>
                <a:cubicBezTo>
                  <a:pt x="2766" y="1509"/>
                  <a:pt x="2824" y="1477"/>
                  <a:pt x="2889" y="1463"/>
                </a:cubicBezTo>
                <a:cubicBezTo>
                  <a:pt x="2969" y="1446"/>
                  <a:pt x="3051" y="1432"/>
                  <a:pt x="3136" y="1452"/>
                </a:cubicBezTo>
                <a:cubicBezTo>
                  <a:pt x="3111" y="1571"/>
                  <a:pt x="3197" y="1724"/>
                  <a:pt x="3382" y="1761"/>
                </a:cubicBezTo>
                <a:cubicBezTo>
                  <a:pt x="3415" y="1727"/>
                  <a:pt x="3408" y="1686"/>
                  <a:pt x="3397" y="1646"/>
                </a:cubicBezTo>
                <a:cubicBezTo>
                  <a:pt x="3390" y="1622"/>
                  <a:pt x="3379" y="1599"/>
                  <a:pt x="3370" y="1577"/>
                </a:cubicBezTo>
                <a:cubicBezTo>
                  <a:pt x="3436" y="1564"/>
                  <a:pt x="3499" y="1552"/>
                  <a:pt x="3563" y="1540"/>
                </a:cubicBezTo>
                <a:cubicBezTo>
                  <a:pt x="3562" y="1527"/>
                  <a:pt x="3563" y="1518"/>
                  <a:pt x="3559" y="1512"/>
                </a:cubicBezTo>
                <a:cubicBezTo>
                  <a:pt x="3527" y="1458"/>
                  <a:pt x="3480" y="1417"/>
                  <a:pt x="3424" y="1391"/>
                </a:cubicBezTo>
                <a:close/>
                <a:moveTo>
                  <a:pt x="3423" y="797"/>
                </a:moveTo>
                <a:cubicBezTo>
                  <a:pt x="3443" y="804"/>
                  <a:pt x="3462" y="816"/>
                  <a:pt x="3470" y="842"/>
                </a:cubicBezTo>
                <a:cubicBezTo>
                  <a:pt x="3425" y="857"/>
                  <a:pt x="3383" y="868"/>
                  <a:pt x="3343" y="885"/>
                </a:cubicBezTo>
                <a:cubicBezTo>
                  <a:pt x="3310" y="900"/>
                  <a:pt x="3276" y="902"/>
                  <a:pt x="3241" y="903"/>
                </a:cubicBezTo>
                <a:cubicBezTo>
                  <a:pt x="3214" y="904"/>
                  <a:pt x="3188" y="894"/>
                  <a:pt x="3170" y="868"/>
                </a:cubicBezTo>
                <a:cubicBezTo>
                  <a:pt x="3200" y="864"/>
                  <a:pt x="3226" y="861"/>
                  <a:pt x="3253" y="858"/>
                </a:cubicBezTo>
                <a:cubicBezTo>
                  <a:pt x="3232" y="851"/>
                  <a:pt x="3211" y="850"/>
                  <a:pt x="3191" y="847"/>
                </a:cubicBezTo>
                <a:cubicBezTo>
                  <a:pt x="3172" y="843"/>
                  <a:pt x="3149" y="842"/>
                  <a:pt x="3140" y="816"/>
                </a:cubicBezTo>
                <a:cubicBezTo>
                  <a:pt x="3170" y="814"/>
                  <a:pt x="3197" y="814"/>
                  <a:pt x="3224" y="811"/>
                </a:cubicBezTo>
                <a:cubicBezTo>
                  <a:pt x="3253" y="807"/>
                  <a:pt x="3276" y="780"/>
                  <a:pt x="3307" y="788"/>
                </a:cubicBezTo>
                <a:cubicBezTo>
                  <a:pt x="3348" y="762"/>
                  <a:pt x="3386" y="784"/>
                  <a:pt x="3423" y="797"/>
                </a:cubicBezTo>
                <a:close/>
                <a:moveTo>
                  <a:pt x="3269" y="581"/>
                </a:moveTo>
                <a:cubicBezTo>
                  <a:pt x="3321" y="570"/>
                  <a:pt x="3374" y="560"/>
                  <a:pt x="3426" y="534"/>
                </a:cubicBezTo>
                <a:cubicBezTo>
                  <a:pt x="3415" y="563"/>
                  <a:pt x="3406" y="594"/>
                  <a:pt x="3392" y="622"/>
                </a:cubicBezTo>
                <a:cubicBezTo>
                  <a:pt x="3367" y="674"/>
                  <a:pt x="3335" y="721"/>
                  <a:pt x="3288" y="757"/>
                </a:cubicBezTo>
                <a:cubicBezTo>
                  <a:pt x="3234" y="798"/>
                  <a:pt x="3195" y="800"/>
                  <a:pt x="3145" y="762"/>
                </a:cubicBezTo>
                <a:cubicBezTo>
                  <a:pt x="3185" y="737"/>
                  <a:pt x="3228" y="717"/>
                  <a:pt x="3257" y="679"/>
                </a:cubicBezTo>
                <a:cubicBezTo>
                  <a:pt x="3214" y="697"/>
                  <a:pt x="3177" y="727"/>
                  <a:pt x="3130" y="734"/>
                </a:cubicBezTo>
                <a:cubicBezTo>
                  <a:pt x="3128" y="728"/>
                  <a:pt x="3127" y="725"/>
                  <a:pt x="3126" y="722"/>
                </a:cubicBezTo>
                <a:cubicBezTo>
                  <a:pt x="3126" y="720"/>
                  <a:pt x="3126" y="717"/>
                  <a:pt x="3127" y="714"/>
                </a:cubicBezTo>
                <a:cubicBezTo>
                  <a:pt x="3149" y="643"/>
                  <a:pt x="3196" y="598"/>
                  <a:pt x="3269" y="581"/>
                </a:cubicBezTo>
                <a:close/>
                <a:moveTo>
                  <a:pt x="3017" y="647"/>
                </a:moveTo>
                <a:cubicBezTo>
                  <a:pt x="3020" y="579"/>
                  <a:pt x="3041" y="516"/>
                  <a:pt x="3079" y="459"/>
                </a:cubicBezTo>
                <a:cubicBezTo>
                  <a:pt x="3084" y="452"/>
                  <a:pt x="3093" y="447"/>
                  <a:pt x="3097" y="443"/>
                </a:cubicBezTo>
                <a:cubicBezTo>
                  <a:pt x="3114" y="474"/>
                  <a:pt x="3129" y="503"/>
                  <a:pt x="3146" y="531"/>
                </a:cubicBezTo>
                <a:cubicBezTo>
                  <a:pt x="3161" y="555"/>
                  <a:pt x="3170" y="580"/>
                  <a:pt x="3167" y="605"/>
                </a:cubicBezTo>
                <a:cubicBezTo>
                  <a:pt x="3144" y="628"/>
                  <a:pt x="3125" y="648"/>
                  <a:pt x="3103" y="671"/>
                </a:cubicBezTo>
                <a:cubicBezTo>
                  <a:pt x="3099" y="639"/>
                  <a:pt x="3095" y="613"/>
                  <a:pt x="3092" y="586"/>
                </a:cubicBezTo>
                <a:cubicBezTo>
                  <a:pt x="3081" y="628"/>
                  <a:pt x="3090" y="672"/>
                  <a:pt x="3064" y="709"/>
                </a:cubicBezTo>
                <a:cubicBezTo>
                  <a:pt x="3027" y="695"/>
                  <a:pt x="3015" y="680"/>
                  <a:pt x="3017" y="647"/>
                </a:cubicBezTo>
                <a:close/>
                <a:moveTo>
                  <a:pt x="3008" y="836"/>
                </a:moveTo>
                <a:cubicBezTo>
                  <a:pt x="2931" y="931"/>
                  <a:pt x="2891" y="969"/>
                  <a:pt x="2854" y="979"/>
                </a:cubicBezTo>
                <a:cubicBezTo>
                  <a:pt x="2896" y="917"/>
                  <a:pt x="2949" y="873"/>
                  <a:pt x="3008" y="836"/>
                </a:cubicBezTo>
                <a:close/>
                <a:moveTo>
                  <a:pt x="2904" y="993"/>
                </a:moveTo>
                <a:cubicBezTo>
                  <a:pt x="2923" y="990"/>
                  <a:pt x="2943" y="986"/>
                  <a:pt x="2962" y="988"/>
                </a:cubicBezTo>
                <a:cubicBezTo>
                  <a:pt x="3008" y="992"/>
                  <a:pt x="3052" y="1005"/>
                  <a:pt x="3087" y="1041"/>
                </a:cubicBezTo>
                <a:cubicBezTo>
                  <a:pt x="3040" y="1134"/>
                  <a:pt x="2858" y="1187"/>
                  <a:pt x="2806" y="1123"/>
                </a:cubicBezTo>
                <a:cubicBezTo>
                  <a:pt x="2849" y="1078"/>
                  <a:pt x="2910" y="1074"/>
                  <a:pt x="2970" y="1050"/>
                </a:cubicBezTo>
                <a:cubicBezTo>
                  <a:pt x="2909" y="1043"/>
                  <a:pt x="2862" y="1071"/>
                  <a:pt x="2810" y="1084"/>
                </a:cubicBezTo>
                <a:cubicBezTo>
                  <a:pt x="2823" y="1028"/>
                  <a:pt x="2856" y="1003"/>
                  <a:pt x="2904" y="993"/>
                </a:cubicBezTo>
                <a:close/>
                <a:moveTo>
                  <a:pt x="2653" y="927"/>
                </a:moveTo>
                <a:cubicBezTo>
                  <a:pt x="2630" y="829"/>
                  <a:pt x="2654" y="739"/>
                  <a:pt x="2722" y="659"/>
                </a:cubicBezTo>
                <a:cubicBezTo>
                  <a:pt x="2818" y="733"/>
                  <a:pt x="2852" y="876"/>
                  <a:pt x="2819" y="980"/>
                </a:cubicBezTo>
                <a:cubicBezTo>
                  <a:pt x="2811" y="1006"/>
                  <a:pt x="2796" y="1029"/>
                  <a:pt x="2766" y="1043"/>
                </a:cubicBezTo>
                <a:cubicBezTo>
                  <a:pt x="2758" y="994"/>
                  <a:pt x="2751" y="949"/>
                  <a:pt x="2744" y="904"/>
                </a:cubicBezTo>
                <a:cubicBezTo>
                  <a:pt x="2741" y="904"/>
                  <a:pt x="2738" y="904"/>
                  <a:pt x="2736" y="905"/>
                </a:cubicBezTo>
                <a:cubicBezTo>
                  <a:pt x="2736" y="951"/>
                  <a:pt x="2736" y="997"/>
                  <a:pt x="2736" y="1044"/>
                </a:cubicBezTo>
                <a:cubicBezTo>
                  <a:pt x="2701" y="1036"/>
                  <a:pt x="2671" y="1001"/>
                  <a:pt x="2653" y="927"/>
                </a:cubicBezTo>
                <a:close/>
                <a:moveTo>
                  <a:pt x="1758" y="1111"/>
                </a:moveTo>
                <a:cubicBezTo>
                  <a:pt x="1843" y="1110"/>
                  <a:pt x="1959" y="1220"/>
                  <a:pt x="1960" y="1300"/>
                </a:cubicBezTo>
                <a:cubicBezTo>
                  <a:pt x="1925" y="1266"/>
                  <a:pt x="1889" y="1230"/>
                  <a:pt x="1854" y="1195"/>
                </a:cubicBezTo>
                <a:cubicBezTo>
                  <a:pt x="1851" y="1197"/>
                  <a:pt x="1849" y="1199"/>
                  <a:pt x="1847" y="1201"/>
                </a:cubicBezTo>
                <a:cubicBezTo>
                  <a:pt x="1877" y="1247"/>
                  <a:pt x="1928" y="1279"/>
                  <a:pt x="1947" y="1334"/>
                </a:cubicBezTo>
                <a:cubicBezTo>
                  <a:pt x="1817" y="1329"/>
                  <a:pt x="1758" y="1225"/>
                  <a:pt x="1758" y="1111"/>
                </a:cubicBezTo>
                <a:close/>
                <a:moveTo>
                  <a:pt x="1726" y="1454"/>
                </a:moveTo>
                <a:cubicBezTo>
                  <a:pt x="1671" y="1451"/>
                  <a:pt x="1615" y="1441"/>
                  <a:pt x="1573" y="1393"/>
                </a:cubicBezTo>
                <a:cubicBezTo>
                  <a:pt x="1668" y="1346"/>
                  <a:pt x="1764" y="1333"/>
                  <a:pt x="1865" y="1346"/>
                </a:cubicBezTo>
                <a:cubicBezTo>
                  <a:pt x="1883" y="1348"/>
                  <a:pt x="1889" y="1360"/>
                  <a:pt x="1894" y="1378"/>
                </a:cubicBezTo>
                <a:cubicBezTo>
                  <a:pt x="1836" y="1382"/>
                  <a:pt x="1780" y="1385"/>
                  <a:pt x="1724" y="1389"/>
                </a:cubicBezTo>
                <a:cubicBezTo>
                  <a:pt x="1724" y="1391"/>
                  <a:pt x="1724" y="1394"/>
                  <a:pt x="1725" y="1396"/>
                </a:cubicBezTo>
                <a:cubicBezTo>
                  <a:pt x="1779" y="1400"/>
                  <a:pt x="1834" y="1403"/>
                  <a:pt x="1898" y="1406"/>
                </a:cubicBezTo>
                <a:cubicBezTo>
                  <a:pt x="1843" y="1455"/>
                  <a:pt x="1783" y="1458"/>
                  <a:pt x="1726" y="1454"/>
                </a:cubicBezTo>
                <a:close/>
                <a:moveTo>
                  <a:pt x="1968" y="1560"/>
                </a:moveTo>
                <a:cubicBezTo>
                  <a:pt x="1917" y="1644"/>
                  <a:pt x="1838" y="1685"/>
                  <a:pt x="1741" y="1700"/>
                </a:cubicBezTo>
                <a:cubicBezTo>
                  <a:pt x="1752" y="1629"/>
                  <a:pt x="1805" y="1525"/>
                  <a:pt x="1855" y="1487"/>
                </a:cubicBezTo>
                <a:cubicBezTo>
                  <a:pt x="1881" y="1467"/>
                  <a:pt x="1908" y="1440"/>
                  <a:pt x="1951" y="1458"/>
                </a:cubicBezTo>
                <a:cubicBezTo>
                  <a:pt x="1934" y="1499"/>
                  <a:pt x="1900" y="1525"/>
                  <a:pt x="1881" y="1562"/>
                </a:cubicBezTo>
                <a:cubicBezTo>
                  <a:pt x="1922" y="1546"/>
                  <a:pt x="1940" y="1505"/>
                  <a:pt x="1974" y="1477"/>
                </a:cubicBezTo>
                <a:cubicBezTo>
                  <a:pt x="1984" y="1507"/>
                  <a:pt x="1983" y="1535"/>
                  <a:pt x="1968" y="1560"/>
                </a:cubicBezTo>
                <a:close/>
                <a:moveTo>
                  <a:pt x="2205" y="1513"/>
                </a:moveTo>
                <a:cubicBezTo>
                  <a:pt x="2162" y="1479"/>
                  <a:pt x="2114" y="1452"/>
                  <a:pt x="2063" y="1419"/>
                </a:cubicBezTo>
                <a:cubicBezTo>
                  <a:pt x="2161" y="1446"/>
                  <a:pt x="2313" y="1556"/>
                  <a:pt x="2325" y="1625"/>
                </a:cubicBezTo>
                <a:cubicBezTo>
                  <a:pt x="2286" y="1588"/>
                  <a:pt x="2248" y="1547"/>
                  <a:pt x="2205" y="1513"/>
                </a:cubicBezTo>
                <a:close/>
                <a:moveTo>
                  <a:pt x="2322" y="1740"/>
                </a:moveTo>
                <a:cubicBezTo>
                  <a:pt x="2291" y="1786"/>
                  <a:pt x="2255" y="1810"/>
                  <a:pt x="2209" y="1812"/>
                </a:cubicBezTo>
                <a:cubicBezTo>
                  <a:pt x="2136" y="1815"/>
                  <a:pt x="2081" y="1778"/>
                  <a:pt x="2026" y="1735"/>
                </a:cubicBezTo>
                <a:cubicBezTo>
                  <a:pt x="2101" y="1657"/>
                  <a:pt x="2241" y="1624"/>
                  <a:pt x="2304" y="1669"/>
                </a:cubicBezTo>
                <a:cubicBezTo>
                  <a:pt x="2311" y="1682"/>
                  <a:pt x="2318" y="1695"/>
                  <a:pt x="2326" y="1710"/>
                </a:cubicBezTo>
                <a:cubicBezTo>
                  <a:pt x="2273" y="1731"/>
                  <a:pt x="2220" y="1725"/>
                  <a:pt x="2164" y="1733"/>
                </a:cubicBezTo>
                <a:cubicBezTo>
                  <a:pt x="2209" y="1749"/>
                  <a:pt x="2261" y="1752"/>
                  <a:pt x="2322" y="1740"/>
                </a:cubicBezTo>
                <a:close/>
                <a:moveTo>
                  <a:pt x="2419" y="1625"/>
                </a:moveTo>
                <a:cubicBezTo>
                  <a:pt x="2415" y="1564"/>
                  <a:pt x="2412" y="1504"/>
                  <a:pt x="2408" y="1443"/>
                </a:cubicBezTo>
                <a:cubicBezTo>
                  <a:pt x="2387" y="1508"/>
                  <a:pt x="2408" y="1577"/>
                  <a:pt x="2386" y="1647"/>
                </a:cubicBezTo>
                <a:cubicBezTo>
                  <a:pt x="2300" y="1560"/>
                  <a:pt x="2326" y="1354"/>
                  <a:pt x="2413" y="1285"/>
                </a:cubicBezTo>
                <a:cubicBezTo>
                  <a:pt x="2418" y="1290"/>
                  <a:pt x="2422" y="1295"/>
                  <a:pt x="2426" y="1301"/>
                </a:cubicBezTo>
                <a:cubicBezTo>
                  <a:pt x="2432" y="1310"/>
                  <a:pt x="2438" y="1320"/>
                  <a:pt x="2442" y="1330"/>
                </a:cubicBezTo>
                <a:cubicBezTo>
                  <a:pt x="2483" y="1417"/>
                  <a:pt x="2481" y="1506"/>
                  <a:pt x="2451" y="1595"/>
                </a:cubicBezTo>
                <a:cubicBezTo>
                  <a:pt x="2446" y="1607"/>
                  <a:pt x="2435" y="1617"/>
                  <a:pt x="2427" y="1628"/>
                </a:cubicBezTo>
                <a:cubicBezTo>
                  <a:pt x="2424" y="1627"/>
                  <a:pt x="2422" y="1626"/>
                  <a:pt x="2419" y="1625"/>
                </a:cubicBezTo>
                <a:close/>
                <a:moveTo>
                  <a:pt x="2890" y="1951"/>
                </a:moveTo>
                <a:cubicBezTo>
                  <a:pt x="2863" y="1991"/>
                  <a:pt x="2825" y="2018"/>
                  <a:pt x="2770" y="2042"/>
                </a:cubicBezTo>
                <a:cubicBezTo>
                  <a:pt x="2733" y="2058"/>
                  <a:pt x="2697" y="2071"/>
                  <a:pt x="2657" y="2066"/>
                </a:cubicBezTo>
                <a:cubicBezTo>
                  <a:pt x="2625" y="2062"/>
                  <a:pt x="2611" y="2052"/>
                  <a:pt x="2597" y="2024"/>
                </a:cubicBezTo>
                <a:cubicBezTo>
                  <a:pt x="2652" y="1999"/>
                  <a:pt x="2719" y="2019"/>
                  <a:pt x="2775" y="1970"/>
                </a:cubicBezTo>
                <a:cubicBezTo>
                  <a:pt x="2750" y="1975"/>
                  <a:pt x="2732" y="1978"/>
                  <a:pt x="2713" y="1982"/>
                </a:cubicBezTo>
                <a:cubicBezTo>
                  <a:pt x="2765" y="1909"/>
                  <a:pt x="2819" y="1899"/>
                  <a:pt x="2890" y="1951"/>
                </a:cubicBezTo>
                <a:close/>
                <a:moveTo>
                  <a:pt x="2565" y="1898"/>
                </a:moveTo>
                <a:cubicBezTo>
                  <a:pt x="2569" y="1845"/>
                  <a:pt x="2586" y="1797"/>
                  <a:pt x="2625" y="1759"/>
                </a:cubicBezTo>
                <a:cubicBezTo>
                  <a:pt x="2642" y="1743"/>
                  <a:pt x="2661" y="1728"/>
                  <a:pt x="2678" y="1712"/>
                </a:cubicBezTo>
                <a:cubicBezTo>
                  <a:pt x="2744" y="1650"/>
                  <a:pt x="2825" y="1638"/>
                  <a:pt x="2914" y="1638"/>
                </a:cubicBezTo>
                <a:cubicBezTo>
                  <a:pt x="2904" y="1670"/>
                  <a:pt x="2897" y="1700"/>
                  <a:pt x="2886" y="1728"/>
                </a:cubicBezTo>
                <a:cubicBezTo>
                  <a:pt x="2844" y="1831"/>
                  <a:pt x="2771" y="1905"/>
                  <a:pt x="2672" y="1955"/>
                </a:cubicBezTo>
                <a:cubicBezTo>
                  <a:pt x="2649" y="1966"/>
                  <a:pt x="2621" y="1966"/>
                  <a:pt x="2596" y="1944"/>
                </a:cubicBezTo>
                <a:cubicBezTo>
                  <a:pt x="2637" y="1887"/>
                  <a:pt x="2677" y="1829"/>
                  <a:pt x="2737" y="1776"/>
                </a:cubicBezTo>
                <a:cubicBezTo>
                  <a:pt x="2720" y="1783"/>
                  <a:pt x="2709" y="1785"/>
                  <a:pt x="2702" y="1791"/>
                </a:cubicBezTo>
                <a:cubicBezTo>
                  <a:pt x="2659" y="1833"/>
                  <a:pt x="2616" y="1877"/>
                  <a:pt x="2569" y="1924"/>
                </a:cubicBezTo>
                <a:cubicBezTo>
                  <a:pt x="2567" y="1914"/>
                  <a:pt x="2564" y="1906"/>
                  <a:pt x="2565" y="1898"/>
                </a:cubicBezTo>
                <a:close/>
                <a:moveTo>
                  <a:pt x="2715" y="1510"/>
                </a:moveTo>
                <a:cubicBezTo>
                  <a:pt x="2756" y="1475"/>
                  <a:pt x="2823" y="1447"/>
                  <a:pt x="2869" y="1442"/>
                </a:cubicBezTo>
                <a:cubicBezTo>
                  <a:pt x="2814" y="1467"/>
                  <a:pt x="2765" y="1489"/>
                  <a:pt x="2715" y="1510"/>
                </a:cubicBezTo>
                <a:close/>
                <a:moveTo>
                  <a:pt x="3071" y="1377"/>
                </a:moveTo>
                <a:cubicBezTo>
                  <a:pt x="3097" y="1332"/>
                  <a:pt x="3148" y="1310"/>
                  <a:pt x="3162" y="1261"/>
                </a:cubicBezTo>
                <a:cubicBezTo>
                  <a:pt x="3129" y="1288"/>
                  <a:pt x="3096" y="1314"/>
                  <a:pt x="3057" y="1345"/>
                </a:cubicBezTo>
                <a:cubicBezTo>
                  <a:pt x="3049" y="1311"/>
                  <a:pt x="3058" y="1290"/>
                  <a:pt x="3073" y="1270"/>
                </a:cubicBezTo>
                <a:cubicBezTo>
                  <a:pt x="3103" y="1229"/>
                  <a:pt x="3144" y="1204"/>
                  <a:pt x="3189" y="1183"/>
                </a:cubicBezTo>
                <a:cubicBezTo>
                  <a:pt x="3222" y="1169"/>
                  <a:pt x="3256" y="1158"/>
                  <a:pt x="3297" y="1165"/>
                </a:cubicBezTo>
                <a:cubicBezTo>
                  <a:pt x="3288" y="1195"/>
                  <a:pt x="3281" y="1223"/>
                  <a:pt x="3270" y="1250"/>
                </a:cubicBezTo>
                <a:cubicBezTo>
                  <a:pt x="3248" y="1302"/>
                  <a:pt x="3212" y="1343"/>
                  <a:pt x="3164" y="1371"/>
                </a:cubicBezTo>
                <a:cubicBezTo>
                  <a:pt x="3137" y="1388"/>
                  <a:pt x="3106" y="1397"/>
                  <a:pt x="3071" y="1377"/>
                </a:cubicBezTo>
                <a:close/>
                <a:moveTo>
                  <a:pt x="3379" y="1738"/>
                </a:moveTo>
                <a:cubicBezTo>
                  <a:pt x="3301" y="1724"/>
                  <a:pt x="3241" y="1688"/>
                  <a:pt x="3197" y="1628"/>
                </a:cubicBezTo>
                <a:cubicBezTo>
                  <a:pt x="3176" y="1599"/>
                  <a:pt x="3160" y="1566"/>
                  <a:pt x="3174" y="1523"/>
                </a:cubicBezTo>
                <a:cubicBezTo>
                  <a:pt x="3220" y="1562"/>
                  <a:pt x="3251" y="1611"/>
                  <a:pt x="3305" y="1635"/>
                </a:cubicBezTo>
                <a:cubicBezTo>
                  <a:pt x="3280" y="1605"/>
                  <a:pt x="3256" y="1574"/>
                  <a:pt x="3225" y="1536"/>
                </a:cubicBezTo>
                <a:cubicBezTo>
                  <a:pt x="3266" y="1550"/>
                  <a:pt x="3300" y="1562"/>
                  <a:pt x="3334" y="1574"/>
                </a:cubicBezTo>
                <a:cubicBezTo>
                  <a:pt x="3337" y="1575"/>
                  <a:pt x="3340" y="1579"/>
                  <a:pt x="3342" y="1583"/>
                </a:cubicBezTo>
                <a:cubicBezTo>
                  <a:pt x="3373" y="1628"/>
                  <a:pt x="3391" y="1677"/>
                  <a:pt x="3379" y="1738"/>
                </a:cubicBezTo>
                <a:close/>
                <a:moveTo>
                  <a:pt x="3366" y="1550"/>
                </a:moveTo>
                <a:cubicBezTo>
                  <a:pt x="3309" y="1547"/>
                  <a:pt x="3260" y="1533"/>
                  <a:pt x="3229" y="1471"/>
                </a:cubicBezTo>
                <a:cubicBezTo>
                  <a:pt x="3249" y="1469"/>
                  <a:pt x="3264" y="1465"/>
                  <a:pt x="3279" y="1465"/>
                </a:cubicBezTo>
                <a:cubicBezTo>
                  <a:pt x="3294" y="1465"/>
                  <a:pt x="3310" y="1469"/>
                  <a:pt x="3325" y="1470"/>
                </a:cubicBezTo>
                <a:cubicBezTo>
                  <a:pt x="3338" y="1472"/>
                  <a:pt x="3352" y="1473"/>
                  <a:pt x="3365" y="1475"/>
                </a:cubicBezTo>
                <a:cubicBezTo>
                  <a:pt x="3323" y="1444"/>
                  <a:pt x="3276" y="1442"/>
                  <a:pt x="3225" y="1442"/>
                </a:cubicBezTo>
                <a:cubicBezTo>
                  <a:pt x="3240" y="1409"/>
                  <a:pt x="3265" y="1402"/>
                  <a:pt x="3292" y="1399"/>
                </a:cubicBezTo>
                <a:cubicBezTo>
                  <a:pt x="3351" y="1393"/>
                  <a:pt x="3409" y="1395"/>
                  <a:pt x="3457" y="1437"/>
                </a:cubicBezTo>
                <a:cubicBezTo>
                  <a:pt x="3485" y="1462"/>
                  <a:pt x="3519" y="1481"/>
                  <a:pt x="3541" y="1522"/>
                </a:cubicBezTo>
                <a:cubicBezTo>
                  <a:pt x="3479" y="1528"/>
                  <a:pt x="3426" y="1553"/>
                  <a:pt x="3366" y="1550"/>
                </a:cubicBezTo>
                <a:close/>
                <a:moveTo>
                  <a:pt x="3373" y="1910"/>
                </a:moveTo>
                <a:cubicBezTo>
                  <a:pt x="3329" y="1929"/>
                  <a:pt x="3321" y="1970"/>
                  <a:pt x="3315" y="2011"/>
                </a:cubicBezTo>
                <a:cubicBezTo>
                  <a:pt x="3312" y="2035"/>
                  <a:pt x="3314" y="2060"/>
                  <a:pt x="3314" y="2085"/>
                </a:cubicBezTo>
                <a:cubicBezTo>
                  <a:pt x="3248" y="2071"/>
                  <a:pt x="3186" y="2059"/>
                  <a:pt x="3121" y="2045"/>
                </a:cubicBezTo>
                <a:cubicBezTo>
                  <a:pt x="3118" y="2058"/>
                  <a:pt x="3113" y="2066"/>
                  <a:pt x="3114" y="2073"/>
                </a:cubicBezTo>
                <a:cubicBezTo>
                  <a:pt x="3119" y="2104"/>
                  <a:pt x="3128" y="2133"/>
                  <a:pt x="3142" y="2160"/>
                </a:cubicBezTo>
                <a:cubicBezTo>
                  <a:pt x="3169" y="2160"/>
                  <a:pt x="3169" y="2160"/>
                  <a:pt x="3169" y="2160"/>
                </a:cubicBezTo>
                <a:cubicBezTo>
                  <a:pt x="3155" y="2134"/>
                  <a:pt x="3139" y="2108"/>
                  <a:pt x="3135" y="2070"/>
                </a:cubicBezTo>
                <a:cubicBezTo>
                  <a:pt x="3194" y="2088"/>
                  <a:pt x="3253" y="2085"/>
                  <a:pt x="3307" y="2111"/>
                </a:cubicBezTo>
                <a:cubicBezTo>
                  <a:pt x="3335" y="2124"/>
                  <a:pt x="3359" y="2139"/>
                  <a:pt x="3376" y="2160"/>
                </a:cubicBezTo>
                <a:cubicBezTo>
                  <a:pt x="3413" y="2160"/>
                  <a:pt x="3413" y="2160"/>
                  <a:pt x="3413" y="2160"/>
                </a:cubicBezTo>
                <a:cubicBezTo>
                  <a:pt x="3389" y="2139"/>
                  <a:pt x="3367" y="2120"/>
                  <a:pt x="3346" y="2101"/>
                </a:cubicBezTo>
                <a:cubicBezTo>
                  <a:pt x="3343" y="2099"/>
                  <a:pt x="3343" y="2094"/>
                  <a:pt x="3342" y="2090"/>
                </a:cubicBezTo>
                <a:cubicBezTo>
                  <a:pt x="3331" y="2036"/>
                  <a:pt x="3332" y="1984"/>
                  <a:pt x="3367" y="1933"/>
                </a:cubicBezTo>
                <a:cubicBezTo>
                  <a:pt x="3434" y="1975"/>
                  <a:pt x="3475" y="2031"/>
                  <a:pt x="3493" y="2103"/>
                </a:cubicBezTo>
                <a:cubicBezTo>
                  <a:pt x="3498" y="2122"/>
                  <a:pt x="3500" y="2141"/>
                  <a:pt x="3497" y="2160"/>
                </a:cubicBezTo>
                <a:cubicBezTo>
                  <a:pt x="3520" y="2160"/>
                  <a:pt x="3520" y="2160"/>
                  <a:pt x="3520" y="2160"/>
                </a:cubicBezTo>
                <a:cubicBezTo>
                  <a:pt x="3519" y="2073"/>
                  <a:pt x="3474" y="1977"/>
                  <a:pt x="3373" y="1910"/>
                </a:cubicBezTo>
                <a:close/>
                <a:moveTo>
                  <a:pt x="3789" y="152"/>
                </a:moveTo>
                <a:cubicBezTo>
                  <a:pt x="3765" y="164"/>
                  <a:pt x="3754" y="158"/>
                  <a:pt x="3747" y="141"/>
                </a:cubicBezTo>
                <a:cubicBezTo>
                  <a:pt x="3742" y="127"/>
                  <a:pt x="3731" y="114"/>
                  <a:pt x="3728" y="99"/>
                </a:cubicBezTo>
                <a:cubicBezTo>
                  <a:pt x="3723" y="76"/>
                  <a:pt x="3710" y="62"/>
                  <a:pt x="3686" y="59"/>
                </a:cubicBezTo>
                <a:cubicBezTo>
                  <a:pt x="3685" y="32"/>
                  <a:pt x="3673" y="14"/>
                  <a:pt x="3656" y="0"/>
                </a:cubicBezTo>
                <a:cubicBezTo>
                  <a:pt x="3596" y="0"/>
                  <a:pt x="3596" y="0"/>
                  <a:pt x="3596" y="0"/>
                </a:cubicBezTo>
                <a:cubicBezTo>
                  <a:pt x="3609" y="12"/>
                  <a:pt x="3621" y="25"/>
                  <a:pt x="3632" y="39"/>
                </a:cubicBezTo>
                <a:cubicBezTo>
                  <a:pt x="3646" y="59"/>
                  <a:pt x="3658" y="81"/>
                  <a:pt x="3685" y="88"/>
                </a:cubicBezTo>
                <a:cubicBezTo>
                  <a:pt x="3693" y="90"/>
                  <a:pt x="3700" y="100"/>
                  <a:pt x="3705" y="108"/>
                </a:cubicBezTo>
                <a:cubicBezTo>
                  <a:pt x="3760" y="203"/>
                  <a:pt x="3799" y="305"/>
                  <a:pt x="3820" y="412"/>
                </a:cubicBezTo>
                <a:cubicBezTo>
                  <a:pt x="3828" y="450"/>
                  <a:pt x="3825" y="487"/>
                  <a:pt x="3815" y="524"/>
                </a:cubicBezTo>
                <a:cubicBezTo>
                  <a:pt x="3811" y="539"/>
                  <a:pt x="3810" y="553"/>
                  <a:pt x="3808" y="568"/>
                </a:cubicBezTo>
                <a:cubicBezTo>
                  <a:pt x="3820" y="575"/>
                  <a:pt x="3830" y="577"/>
                  <a:pt x="3840" y="576"/>
                </a:cubicBezTo>
                <a:cubicBezTo>
                  <a:pt x="3840" y="343"/>
                  <a:pt x="3840" y="343"/>
                  <a:pt x="3840" y="343"/>
                </a:cubicBezTo>
                <a:cubicBezTo>
                  <a:pt x="3834" y="333"/>
                  <a:pt x="3829" y="322"/>
                  <a:pt x="3826" y="311"/>
                </a:cubicBezTo>
                <a:cubicBezTo>
                  <a:pt x="3810" y="261"/>
                  <a:pt x="3761" y="219"/>
                  <a:pt x="3789" y="152"/>
                </a:cubicBezTo>
                <a:close/>
                <a:moveTo>
                  <a:pt x="3741" y="24"/>
                </a:moveTo>
                <a:cubicBezTo>
                  <a:pt x="3735" y="16"/>
                  <a:pt x="3730" y="8"/>
                  <a:pt x="3724" y="0"/>
                </a:cubicBezTo>
                <a:cubicBezTo>
                  <a:pt x="3694" y="0"/>
                  <a:pt x="3694" y="0"/>
                  <a:pt x="3694" y="0"/>
                </a:cubicBezTo>
                <a:cubicBezTo>
                  <a:pt x="3705" y="13"/>
                  <a:pt x="3717" y="27"/>
                  <a:pt x="3728" y="41"/>
                </a:cubicBezTo>
                <a:cubicBezTo>
                  <a:pt x="3773" y="97"/>
                  <a:pt x="3810" y="157"/>
                  <a:pt x="3840" y="221"/>
                </a:cubicBezTo>
                <a:cubicBezTo>
                  <a:pt x="3840" y="174"/>
                  <a:pt x="3840" y="174"/>
                  <a:pt x="3840" y="174"/>
                </a:cubicBezTo>
                <a:cubicBezTo>
                  <a:pt x="3812" y="121"/>
                  <a:pt x="3779" y="71"/>
                  <a:pt x="3741" y="24"/>
                </a:cubicBezTo>
                <a:close/>
                <a:moveTo>
                  <a:pt x="3803" y="228"/>
                </a:moveTo>
                <a:cubicBezTo>
                  <a:pt x="3807" y="250"/>
                  <a:pt x="3809" y="269"/>
                  <a:pt x="3840" y="265"/>
                </a:cubicBezTo>
                <a:cubicBezTo>
                  <a:pt x="3840" y="261"/>
                  <a:pt x="3840" y="261"/>
                  <a:pt x="3840" y="261"/>
                </a:cubicBezTo>
                <a:cubicBezTo>
                  <a:pt x="3835" y="242"/>
                  <a:pt x="3828" y="228"/>
                  <a:pt x="3803" y="228"/>
                </a:cubicBezTo>
                <a:close/>
                <a:moveTo>
                  <a:pt x="3840" y="1211"/>
                </a:moveTo>
                <a:cubicBezTo>
                  <a:pt x="3840" y="1188"/>
                  <a:pt x="3840" y="1188"/>
                  <a:pt x="3840" y="1188"/>
                </a:cubicBezTo>
                <a:cubicBezTo>
                  <a:pt x="3816" y="1174"/>
                  <a:pt x="3790" y="1162"/>
                  <a:pt x="3762" y="1158"/>
                </a:cubicBezTo>
                <a:cubicBezTo>
                  <a:pt x="3786" y="1177"/>
                  <a:pt x="3815" y="1192"/>
                  <a:pt x="3840" y="1211"/>
                </a:cubicBezTo>
                <a:close/>
                <a:moveTo>
                  <a:pt x="118" y="70"/>
                </a:moveTo>
                <a:cubicBezTo>
                  <a:pt x="134" y="136"/>
                  <a:pt x="149" y="198"/>
                  <a:pt x="164" y="262"/>
                </a:cubicBezTo>
                <a:cubicBezTo>
                  <a:pt x="177" y="259"/>
                  <a:pt x="187" y="260"/>
                  <a:pt x="193" y="256"/>
                </a:cubicBezTo>
                <a:cubicBezTo>
                  <a:pt x="245" y="221"/>
                  <a:pt x="283" y="172"/>
                  <a:pt x="307" y="115"/>
                </a:cubicBezTo>
                <a:cubicBezTo>
                  <a:pt x="322" y="78"/>
                  <a:pt x="319" y="39"/>
                  <a:pt x="314" y="0"/>
                </a:cubicBezTo>
                <a:cubicBezTo>
                  <a:pt x="294" y="0"/>
                  <a:pt x="294" y="0"/>
                  <a:pt x="294" y="0"/>
                </a:cubicBezTo>
                <a:cubicBezTo>
                  <a:pt x="301" y="53"/>
                  <a:pt x="298" y="105"/>
                  <a:pt x="262" y="151"/>
                </a:cubicBezTo>
                <a:cubicBezTo>
                  <a:pt x="239" y="180"/>
                  <a:pt x="222" y="214"/>
                  <a:pt x="181" y="239"/>
                </a:cubicBezTo>
                <a:cubicBezTo>
                  <a:pt x="172" y="177"/>
                  <a:pt x="145" y="125"/>
                  <a:pt x="145" y="65"/>
                </a:cubicBezTo>
                <a:cubicBezTo>
                  <a:pt x="145" y="42"/>
                  <a:pt x="147" y="20"/>
                  <a:pt x="153" y="0"/>
                </a:cubicBezTo>
                <a:cubicBezTo>
                  <a:pt x="130" y="0"/>
                  <a:pt x="130" y="0"/>
                  <a:pt x="130" y="0"/>
                </a:cubicBezTo>
                <a:cubicBezTo>
                  <a:pt x="126" y="11"/>
                  <a:pt x="123" y="23"/>
                  <a:pt x="120" y="34"/>
                </a:cubicBezTo>
                <a:cubicBezTo>
                  <a:pt x="119" y="38"/>
                  <a:pt x="114" y="41"/>
                  <a:pt x="111" y="43"/>
                </a:cubicBezTo>
                <a:cubicBezTo>
                  <a:pt x="78" y="68"/>
                  <a:pt x="42" y="86"/>
                  <a:pt x="0" y="89"/>
                </a:cubicBezTo>
                <a:cubicBezTo>
                  <a:pt x="0" y="112"/>
                  <a:pt x="0" y="112"/>
                  <a:pt x="0" y="112"/>
                </a:cubicBezTo>
                <a:cubicBezTo>
                  <a:pt x="17" y="111"/>
                  <a:pt x="34" y="106"/>
                  <a:pt x="51" y="101"/>
                </a:cubicBezTo>
                <a:cubicBezTo>
                  <a:pt x="74" y="93"/>
                  <a:pt x="96" y="81"/>
                  <a:pt x="118" y="70"/>
                </a:cubicBezTo>
                <a:close/>
                <a:moveTo>
                  <a:pt x="3428" y="2160"/>
                </a:moveTo>
                <a:cubicBezTo>
                  <a:pt x="3454" y="2160"/>
                  <a:pt x="3454" y="2160"/>
                  <a:pt x="3454" y="2160"/>
                </a:cubicBezTo>
                <a:cubicBezTo>
                  <a:pt x="3439" y="2122"/>
                  <a:pt x="3425" y="2085"/>
                  <a:pt x="3396" y="2055"/>
                </a:cubicBezTo>
                <a:cubicBezTo>
                  <a:pt x="3406" y="2088"/>
                  <a:pt x="3416" y="2122"/>
                  <a:pt x="3428" y="2160"/>
                </a:cubicBezTo>
                <a:close/>
                <a:moveTo>
                  <a:pt x="61" y="0"/>
                </a:moveTo>
                <a:cubicBezTo>
                  <a:pt x="59" y="3"/>
                  <a:pt x="58" y="6"/>
                  <a:pt x="57" y="9"/>
                </a:cubicBezTo>
                <a:cubicBezTo>
                  <a:pt x="60" y="6"/>
                  <a:pt x="63" y="3"/>
                  <a:pt x="67" y="0"/>
                </a:cubicBezTo>
                <a:lnTo>
                  <a:pt x="61" y="0"/>
                </a:lnTo>
                <a:close/>
                <a:moveTo>
                  <a:pt x="117" y="1012"/>
                </a:moveTo>
                <a:cubicBezTo>
                  <a:pt x="94" y="956"/>
                  <a:pt x="66" y="904"/>
                  <a:pt x="18" y="867"/>
                </a:cubicBezTo>
                <a:cubicBezTo>
                  <a:pt x="12" y="862"/>
                  <a:pt x="6" y="858"/>
                  <a:pt x="0" y="853"/>
                </a:cubicBezTo>
                <a:cubicBezTo>
                  <a:pt x="0" y="878"/>
                  <a:pt x="0" y="878"/>
                  <a:pt x="0" y="878"/>
                </a:cubicBezTo>
                <a:cubicBezTo>
                  <a:pt x="15" y="890"/>
                  <a:pt x="29" y="905"/>
                  <a:pt x="42" y="921"/>
                </a:cubicBezTo>
                <a:cubicBezTo>
                  <a:pt x="59" y="944"/>
                  <a:pt x="74" y="969"/>
                  <a:pt x="91" y="996"/>
                </a:cubicBezTo>
                <a:cubicBezTo>
                  <a:pt x="59" y="1010"/>
                  <a:pt x="30" y="1012"/>
                  <a:pt x="0" y="1009"/>
                </a:cubicBezTo>
                <a:cubicBezTo>
                  <a:pt x="0" y="1030"/>
                  <a:pt x="0" y="1030"/>
                  <a:pt x="0" y="1030"/>
                </a:cubicBezTo>
                <a:cubicBezTo>
                  <a:pt x="38" y="1033"/>
                  <a:pt x="77" y="1028"/>
                  <a:pt x="117" y="1012"/>
                </a:cubicBezTo>
                <a:close/>
                <a:moveTo>
                  <a:pt x="155" y="746"/>
                </a:moveTo>
                <a:cubicBezTo>
                  <a:pt x="202" y="706"/>
                  <a:pt x="237" y="654"/>
                  <a:pt x="255" y="594"/>
                </a:cubicBezTo>
                <a:cubicBezTo>
                  <a:pt x="257" y="587"/>
                  <a:pt x="253" y="578"/>
                  <a:pt x="252" y="565"/>
                </a:cubicBezTo>
                <a:cubicBezTo>
                  <a:pt x="186" y="570"/>
                  <a:pt x="122" y="575"/>
                  <a:pt x="56" y="580"/>
                </a:cubicBezTo>
                <a:cubicBezTo>
                  <a:pt x="58" y="555"/>
                  <a:pt x="64" y="531"/>
                  <a:pt x="64" y="506"/>
                </a:cubicBezTo>
                <a:cubicBezTo>
                  <a:pt x="64" y="465"/>
                  <a:pt x="61" y="423"/>
                  <a:pt x="19" y="399"/>
                </a:cubicBezTo>
                <a:cubicBezTo>
                  <a:pt x="13" y="402"/>
                  <a:pt x="6" y="405"/>
                  <a:pt x="0" y="409"/>
                </a:cubicBezTo>
                <a:cubicBezTo>
                  <a:pt x="0" y="433"/>
                  <a:pt x="0" y="433"/>
                  <a:pt x="0" y="433"/>
                </a:cubicBezTo>
                <a:cubicBezTo>
                  <a:pt x="7" y="429"/>
                  <a:pt x="15" y="426"/>
                  <a:pt x="22" y="422"/>
                </a:cubicBezTo>
                <a:cubicBezTo>
                  <a:pt x="50" y="478"/>
                  <a:pt x="45" y="529"/>
                  <a:pt x="27" y="581"/>
                </a:cubicBezTo>
                <a:cubicBezTo>
                  <a:pt x="26" y="585"/>
                  <a:pt x="24" y="590"/>
                  <a:pt x="21" y="592"/>
                </a:cubicBezTo>
                <a:cubicBezTo>
                  <a:pt x="14" y="597"/>
                  <a:pt x="7" y="601"/>
                  <a:pt x="0" y="606"/>
                </a:cubicBezTo>
                <a:cubicBezTo>
                  <a:pt x="0" y="633"/>
                  <a:pt x="0" y="633"/>
                  <a:pt x="0" y="633"/>
                </a:cubicBezTo>
                <a:cubicBezTo>
                  <a:pt x="17" y="622"/>
                  <a:pt x="37" y="614"/>
                  <a:pt x="59" y="606"/>
                </a:cubicBezTo>
                <a:cubicBezTo>
                  <a:pt x="116" y="588"/>
                  <a:pt x="174" y="599"/>
                  <a:pt x="235" y="588"/>
                </a:cubicBezTo>
                <a:cubicBezTo>
                  <a:pt x="224" y="635"/>
                  <a:pt x="196" y="661"/>
                  <a:pt x="175" y="692"/>
                </a:cubicBezTo>
                <a:cubicBezTo>
                  <a:pt x="139" y="745"/>
                  <a:pt x="84" y="762"/>
                  <a:pt x="25" y="772"/>
                </a:cubicBezTo>
                <a:cubicBezTo>
                  <a:pt x="17" y="773"/>
                  <a:pt x="8" y="774"/>
                  <a:pt x="0" y="773"/>
                </a:cubicBezTo>
                <a:cubicBezTo>
                  <a:pt x="0" y="795"/>
                  <a:pt x="0" y="795"/>
                  <a:pt x="0" y="795"/>
                </a:cubicBezTo>
                <a:cubicBezTo>
                  <a:pt x="9" y="795"/>
                  <a:pt x="17" y="794"/>
                  <a:pt x="26" y="792"/>
                </a:cubicBezTo>
                <a:cubicBezTo>
                  <a:pt x="72" y="783"/>
                  <a:pt x="119" y="776"/>
                  <a:pt x="155" y="746"/>
                </a:cubicBezTo>
                <a:close/>
                <a:moveTo>
                  <a:pt x="2102" y="2101"/>
                </a:moveTo>
                <a:cubicBezTo>
                  <a:pt x="2066" y="2112"/>
                  <a:pt x="2034" y="2138"/>
                  <a:pt x="1997" y="2159"/>
                </a:cubicBezTo>
                <a:cubicBezTo>
                  <a:pt x="1986" y="2061"/>
                  <a:pt x="1945" y="1973"/>
                  <a:pt x="1884" y="1890"/>
                </a:cubicBezTo>
                <a:cubicBezTo>
                  <a:pt x="1880" y="1898"/>
                  <a:pt x="1876" y="1903"/>
                  <a:pt x="1876" y="1907"/>
                </a:cubicBezTo>
                <a:cubicBezTo>
                  <a:pt x="1879" y="1958"/>
                  <a:pt x="1854" y="2001"/>
                  <a:pt x="1834" y="2046"/>
                </a:cubicBezTo>
                <a:cubicBezTo>
                  <a:pt x="1818" y="2082"/>
                  <a:pt x="1798" y="2117"/>
                  <a:pt x="1779" y="2154"/>
                </a:cubicBezTo>
                <a:cubicBezTo>
                  <a:pt x="1752" y="2146"/>
                  <a:pt x="1721" y="2139"/>
                  <a:pt x="1691" y="2130"/>
                </a:cubicBezTo>
                <a:cubicBezTo>
                  <a:pt x="1660" y="2121"/>
                  <a:pt x="1630" y="2111"/>
                  <a:pt x="1598" y="2100"/>
                </a:cubicBezTo>
                <a:cubicBezTo>
                  <a:pt x="1591" y="2121"/>
                  <a:pt x="1589" y="2141"/>
                  <a:pt x="1591" y="2160"/>
                </a:cubicBezTo>
                <a:cubicBezTo>
                  <a:pt x="1613" y="2160"/>
                  <a:pt x="1613" y="2160"/>
                  <a:pt x="1613" y="2160"/>
                </a:cubicBezTo>
                <a:cubicBezTo>
                  <a:pt x="1613" y="2160"/>
                  <a:pt x="1613" y="2160"/>
                  <a:pt x="1613" y="2160"/>
                </a:cubicBezTo>
                <a:cubicBezTo>
                  <a:pt x="1610" y="2151"/>
                  <a:pt x="1612" y="2141"/>
                  <a:pt x="1612" y="2136"/>
                </a:cubicBezTo>
                <a:cubicBezTo>
                  <a:pt x="1647" y="2143"/>
                  <a:pt x="1678" y="2151"/>
                  <a:pt x="1710" y="2157"/>
                </a:cubicBezTo>
                <a:cubicBezTo>
                  <a:pt x="1715" y="2158"/>
                  <a:pt x="1720" y="2159"/>
                  <a:pt x="1725" y="2160"/>
                </a:cubicBezTo>
                <a:cubicBezTo>
                  <a:pt x="1808" y="2160"/>
                  <a:pt x="1808" y="2160"/>
                  <a:pt x="1808" y="2160"/>
                </a:cubicBezTo>
                <a:cubicBezTo>
                  <a:pt x="1811" y="2140"/>
                  <a:pt x="1819" y="2119"/>
                  <a:pt x="1830" y="2099"/>
                </a:cubicBezTo>
                <a:cubicBezTo>
                  <a:pt x="1856" y="2052"/>
                  <a:pt x="1884" y="2007"/>
                  <a:pt x="1898" y="1950"/>
                </a:cubicBezTo>
                <a:cubicBezTo>
                  <a:pt x="1913" y="1978"/>
                  <a:pt x="1930" y="2005"/>
                  <a:pt x="1943" y="2034"/>
                </a:cubicBezTo>
                <a:cubicBezTo>
                  <a:pt x="1959" y="2074"/>
                  <a:pt x="1971" y="2116"/>
                  <a:pt x="1974" y="2160"/>
                </a:cubicBezTo>
                <a:cubicBezTo>
                  <a:pt x="2037" y="2160"/>
                  <a:pt x="2037" y="2160"/>
                  <a:pt x="2037" y="2160"/>
                </a:cubicBezTo>
                <a:cubicBezTo>
                  <a:pt x="2053" y="2146"/>
                  <a:pt x="2074" y="2137"/>
                  <a:pt x="2093" y="2126"/>
                </a:cubicBezTo>
                <a:cubicBezTo>
                  <a:pt x="2112" y="2116"/>
                  <a:pt x="2134" y="2110"/>
                  <a:pt x="2158" y="2121"/>
                </a:cubicBezTo>
                <a:cubicBezTo>
                  <a:pt x="2152" y="2135"/>
                  <a:pt x="2146" y="2148"/>
                  <a:pt x="2141" y="2160"/>
                </a:cubicBezTo>
                <a:cubicBezTo>
                  <a:pt x="2166" y="2160"/>
                  <a:pt x="2166" y="2160"/>
                  <a:pt x="2166" y="2160"/>
                </a:cubicBezTo>
                <a:cubicBezTo>
                  <a:pt x="2179" y="2141"/>
                  <a:pt x="2198" y="2125"/>
                  <a:pt x="2227" y="2114"/>
                </a:cubicBezTo>
                <a:cubicBezTo>
                  <a:pt x="2180" y="2097"/>
                  <a:pt x="2139" y="2090"/>
                  <a:pt x="2102" y="2101"/>
                </a:cubicBezTo>
                <a:close/>
                <a:moveTo>
                  <a:pt x="122" y="1678"/>
                </a:moveTo>
                <a:cubicBezTo>
                  <a:pt x="128" y="1647"/>
                  <a:pt x="135" y="1616"/>
                  <a:pt x="141" y="1589"/>
                </a:cubicBezTo>
                <a:cubicBezTo>
                  <a:pt x="182" y="1588"/>
                  <a:pt x="222" y="1586"/>
                  <a:pt x="262" y="1588"/>
                </a:cubicBezTo>
                <a:cubicBezTo>
                  <a:pt x="311" y="1590"/>
                  <a:pt x="360" y="1587"/>
                  <a:pt x="405" y="1613"/>
                </a:cubicBezTo>
                <a:cubicBezTo>
                  <a:pt x="409" y="1615"/>
                  <a:pt x="415" y="1613"/>
                  <a:pt x="424" y="1613"/>
                </a:cubicBezTo>
                <a:cubicBezTo>
                  <a:pt x="377" y="1521"/>
                  <a:pt x="317" y="1445"/>
                  <a:pt x="234" y="1391"/>
                </a:cubicBezTo>
                <a:cubicBezTo>
                  <a:pt x="270" y="1367"/>
                  <a:pt x="307" y="1351"/>
                  <a:pt x="333" y="1323"/>
                </a:cubicBezTo>
                <a:cubicBezTo>
                  <a:pt x="360" y="1295"/>
                  <a:pt x="372" y="1255"/>
                  <a:pt x="378" y="1206"/>
                </a:cubicBezTo>
                <a:cubicBezTo>
                  <a:pt x="339" y="1242"/>
                  <a:pt x="299" y="1245"/>
                  <a:pt x="257" y="1240"/>
                </a:cubicBezTo>
                <a:cubicBezTo>
                  <a:pt x="232" y="1238"/>
                  <a:pt x="207" y="1235"/>
                  <a:pt x="183" y="1231"/>
                </a:cubicBezTo>
                <a:cubicBezTo>
                  <a:pt x="136" y="1223"/>
                  <a:pt x="90" y="1227"/>
                  <a:pt x="46" y="1243"/>
                </a:cubicBezTo>
                <a:cubicBezTo>
                  <a:pt x="29" y="1250"/>
                  <a:pt x="14" y="1257"/>
                  <a:pt x="0" y="1268"/>
                </a:cubicBezTo>
                <a:cubicBezTo>
                  <a:pt x="0" y="1517"/>
                  <a:pt x="0" y="1517"/>
                  <a:pt x="0" y="1517"/>
                </a:cubicBezTo>
                <a:cubicBezTo>
                  <a:pt x="19" y="1545"/>
                  <a:pt x="24" y="1579"/>
                  <a:pt x="40" y="1609"/>
                </a:cubicBezTo>
                <a:cubicBezTo>
                  <a:pt x="37" y="1582"/>
                  <a:pt x="34" y="1555"/>
                  <a:pt x="30" y="1524"/>
                </a:cubicBezTo>
                <a:cubicBezTo>
                  <a:pt x="57" y="1540"/>
                  <a:pt x="80" y="1555"/>
                  <a:pt x="108" y="1571"/>
                </a:cubicBezTo>
                <a:cubicBezTo>
                  <a:pt x="118" y="1594"/>
                  <a:pt x="115" y="1621"/>
                  <a:pt x="107" y="1648"/>
                </a:cubicBezTo>
                <a:cubicBezTo>
                  <a:pt x="98" y="1680"/>
                  <a:pt x="91" y="1711"/>
                  <a:pt x="82" y="1745"/>
                </a:cubicBezTo>
                <a:cubicBezTo>
                  <a:pt x="77" y="1743"/>
                  <a:pt x="68" y="1740"/>
                  <a:pt x="61" y="1735"/>
                </a:cubicBezTo>
                <a:cubicBezTo>
                  <a:pt x="37" y="1714"/>
                  <a:pt x="17" y="1691"/>
                  <a:pt x="0" y="1667"/>
                </a:cubicBezTo>
                <a:cubicBezTo>
                  <a:pt x="0" y="1705"/>
                  <a:pt x="0" y="1705"/>
                  <a:pt x="0" y="1705"/>
                </a:cubicBezTo>
                <a:cubicBezTo>
                  <a:pt x="27" y="1740"/>
                  <a:pt x="59" y="1767"/>
                  <a:pt x="107" y="1774"/>
                </a:cubicBezTo>
                <a:cubicBezTo>
                  <a:pt x="112" y="1741"/>
                  <a:pt x="117" y="1709"/>
                  <a:pt x="122" y="1678"/>
                </a:cubicBezTo>
                <a:close/>
                <a:moveTo>
                  <a:pt x="28" y="1374"/>
                </a:moveTo>
                <a:cubicBezTo>
                  <a:pt x="30" y="1346"/>
                  <a:pt x="52" y="1339"/>
                  <a:pt x="70" y="1331"/>
                </a:cubicBezTo>
                <a:cubicBezTo>
                  <a:pt x="88" y="1323"/>
                  <a:pt x="108" y="1317"/>
                  <a:pt x="126" y="1304"/>
                </a:cubicBezTo>
                <a:cubicBezTo>
                  <a:pt x="100" y="1308"/>
                  <a:pt x="73" y="1312"/>
                  <a:pt x="44" y="1316"/>
                </a:cubicBezTo>
                <a:cubicBezTo>
                  <a:pt x="55" y="1286"/>
                  <a:pt x="77" y="1270"/>
                  <a:pt x="104" y="1264"/>
                </a:cubicBezTo>
                <a:cubicBezTo>
                  <a:pt x="137" y="1256"/>
                  <a:pt x="171" y="1249"/>
                  <a:pt x="207" y="1255"/>
                </a:cubicBezTo>
                <a:cubicBezTo>
                  <a:pt x="249" y="1262"/>
                  <a:pt x="293" y="1261"/>
                  <a:pt x="340" y="1264"/>
                </a:cubicBezTo>
                <a:cubicBezTo>
                  <a:pt x="340" y="1291"/>
                  <a:pt x="324" y="1308"/>
                  <a:pt x="307" y="1320"/>
                </a:cubicBezTo>
                <a:cubicBezTo>
                  <a:pt x="274" y="1342"/>
                  <a:pt x="243" y="1372"/>
                  <a:pt x="197" y="1358"/>
                </a:cubicBezTo>
                <a:cubicBezTo>
                  <a:pt x="168" y="1374"/>
                  <a:pt x="139" y="1354"/>
                  <a:pt x="111" y="1358"/>
                </a:cubicBezTo>
                <a:cubicBezTo>
                  <a:pt x="84" y="1361"/>
                  <a:pt x="57" y="1368"/>
                  <a:pt x="28" y="1374"/>
                </a:cubicBezTo>
                <a:close/>
                <a:moveTo>
                  <a:pt x="41" y="1476"/>
                </a:moveTo>
                <a:cubicBezTo>
                  <a:pt x="40" y="1473"/>
                  <a:pt x="39" y="1471"/>
                  <a:pt x="39" y="1468"/>
                </a:cubicBezTo>
                <a:cubicBezTo>
                  <a:pt x="39" y="1465"/>
                  <a:pt x="39" y="1462"/>
                  <a:pt x="40" y="1456"/>
                </a:cubicBezTo>
                <a:cubicBezTo>
                  <a:pt x="87" y="1450"/>
                  <a:pt x="131" y="1470"/>
                  <a:pt x="176" y="1477"/>
                </a:cubicBezTo>
                <a:cubicBezTo>
                  <a:pt x="138" y="1447"/>
                  <a:pt x="92" y="1439"/>
                  <a:pt x="47" y="1425"/>
                </a:cubicBezTo>
                <a:cubicBezTo>
                  <a:pt x="85" y="1376"/>
                  <a:pt x="123" y="1367"/>
                  <a:pt x="186" y="1393"/>
                </a:cubicBezTo>
                <a:cubicBezTo>
                  <a:pt x="241" y="1416"/>
                  <a:pt x="284" y="1453"/>
                  <a:pt x="322" y="1496"/>
                </a:cubicBezTo>
                <a:cubicBezTo>
                  <a:pt x="342" y="1520"/>
                  <a:pt x="358" y="1548"/>
                  <a:pt x="377" y="1573"/>
                </a:cubicBezTo>
                <a:cubicBezTo>
                  <a:pt x="319" y="1561"/>
                  <a:pt x="266" y="1566"/>
                  <a:pt x="213" y="1568"/>
                </a:cubicBezTo>
                <a:cubicBezTo>
                  <a:pt x="138" y="1570"/>
                  <a:pt x="81" y="1539"/>
                  <a:pt x="41" y="1476"/>
                </a:cubicBezTo>
                <a:close/>
                <a:moveTo>
                  <a:pt x="1366" y="1620"/>
                </a:moveTo>
                <a:cubicBezTo>
                  <a:pt x="1352" y="1517"/>
                  <a:pt x="1304" y="1433"/>
                  <a:pt x="1242" y="1352"/>
                </a:cubicBezTo>
                <a:cubicBezTo>
                  <a:pt x="1235" y="1355"/>
                  <a:pt x="1227" y="1358"/>
                  <a:pt x="1222" y="1363"/>
                </a:cubicBezTo>
                <a:cubicBezTo>
                  <a:pt x="1162" y="1433"/>
                  <a:pt x="1123" y="1510"/>
                  <a:pt x="1130" y="1607"/>
                </a:cubicBezTo>
                <a:cubicBezTo>
                  <a:pt x="1135" y="1669"/>
                  <a:pt x="1137" y="1730"/>
                  <a:pt x="1157" y="1789"/>
                </a:cubicBezTo>
                <a:cubicBezTo>
                  <a:pt x="1072" y="1703"/>
                  <a:pt x="1019" y="1605"/>
                  <a:pt x="1035" y="1479"/>
                </a:cubicBezTo>
                <a:cubicBezTo>
                  <a:pt x="1043" y="1414"/>
                  <a:pt x="1054" y="1348"/>
                  <a:pt x="1082" y="1289"/>
                </a:cubicBezTo>
                <a:cubicBezTo>
                  <a:pt x="1118" y="1215"/>
                  <a:pt x="1157" y="1142"/>
                  <a:pt x="1225" y="1086"/>
                </a:cubicBezTo>
                <a:cubicBezTo>
                  <a:pt x="1304" y="1180"/>
                  <a:pt x="1477" y="1206"/>
                  <a:pt x="1620" y="1082"/>
                </a:cubicBezTo>
                <a:cubicBezTo>
                  <a:pt x="1613" y="1035"/>
                  <a:pt x="1576" y="1016"/>
                  <a:pt x="1538" y="999"/>
                </a:cubicBezTo>
                <a:cubicBezTo>
                  <a:pt x="1515" y="990"/>
                  <a:pt x="1491" y="985"/>
                  <a:pt x="1467" y="978"/>
                </a:cubicBezTo>
                <a:cubicBezTo>
                  <a:pt x="1498" y="919"/>
                  <a:pt x="1527" y="862"/>
                  <a:pt x="1557" y="803"/>
                </a:cubicBezTo>
                <a:cubicBezTo>
                  <a:pt x="1545" y="796"/>
                  <a:pt x="1539" y="790"/>
                  <a:pt x="1532" y="789"/>
                </a:cubicBezTo>
                <a:cubicBezTo>
                  <a:pt x="1469" y="782"/>
                  <a:pt x="1408" y="794"/>
                  <a:pt x="1353" y="822"/>
                </a:cubicBezTo>
                <a:cubicBezTo>
                  <a:pt x="1311" y="843"/>
                  <a:pt x="1286" y="884"/>
                  <a:pt x="1260" y="923"/>
                </a:cubicBezTo>
                <a:cubicBezTo>
                  <a:pt x="1237" y="957"/>
                  <a:pt x="1226" y="995"/>
                  <a:pt x="1219" y="1036"/>
                </a:cubicBezTo>
                <a:cubicBezTo>
                  <a:pt x="1217" y="1051"/>
                  <a:pt x="1214" y="1066"/>
                  <a:pt x="1191" y="1072"/>
                </a:cubicBezTo>
                <a:cubicBezTo>
                  <a:pt x="1210" y="1013"/>
                  <a:pt x="1203" y="956"/>
                  <a:pt x="1188" y="900"/>
                </a:cubicBezTo>
                <a:cubicBezTo>
                  <a:pt x="1172" y="842"/>
                  <a:pt x="1136" y="796"/>
                  <a:pt x="1093" y="753"/>
                </a:cubicBezTo>
                <a:cubicBezTo>
                  <a:pt x="1035" y="812"/>
                  <a:pt x="1014" y="884"/>
                  <a:pt x="1012" y="963"/>
                </a:cubicBezTo>
                <a:cubicBezTo>
                  <a:pt x="1010" y="1041"/>
                  <a:pt x="1033" y="1112"/>
                  <a:pt x="1093" y="1168"/>
                </a:cubicBezTo>
                <a:cubicBezTo>
                  <a:pt x="1011" y="1293"/>
                  <a:pt x="968" y="1427"/>
                  <a:pt x="977" y="1576"/>
                </a:cubicBezTo>
                <a:cubicBezTo>
                  <a:pt x="878" y="1473"/>
                  <a:pt x="811" y="1350"/>
                  <a:pt x="752" y="1221"/>
                </a:cubicBezTo>
                <a:cubicBezTo>
                  <a:pt x="772" y="1204"/>
                  <a:pt x="792" y="1190"/>
                  <a:pt x="808" y="1173"/>
                </a:cubicBezTo>
                <a:cubicBezTo>
                  <a:pt x="859" y="1119"/>
                  <a:pt x="893" y="1055"/>
                  <a:pt x="904" y="981"/>
                </a:cubicBezTo>
                <a:cubicBezTo>
                  <a:pt x="909" y="946"/>
                  <a:pt x="903" y="909"/>
                  <a:pt x="900" y="873"/>
                </a:cubicBezTo>
                <a:cubicBezTo>
                  <a:pt x="899" y="859"/>
                  <a:pt x="888" y="854"/>
                  <a:pt x="873" y="853"/>
                </a:cubicBezTo>
                <a:cubicBezTo>
                  <a:pt x="833" y="852"/>
                  <a:pt x="803" y="873"/>
                  <a:pt x="774" y="893"/>
                </a:cubicBezTo>
                <a:cubicBezTo>
                  <a:pt x="750" y="910"/>
                  <a:pt x="731" y="933"/>
                  <a:pt x="708" y="955"/>
                </a:cubicBezTo>
                <a:cubicBezTo>
                  <a:pt x="690" y="891"/>
                  <a:pt x="689" y="826"/>
                  <a:pt x="685" y="757"/>
                </a:cubicBezTo>
                <a:cubicBezTo>
                  <a:pt x="706" y="764"/>
                  <a:pt x="723" y="773"/>
                  <a:pt x="741" y="776"/>
                </a:cubicBezTo>
                <a:cubicBezTo>
                  <a:pt x="787" y="782"/>
                  <a:pt x="823" y="759"/>
                  <a:pt x="852" y="728"/>
                </a:cubicBezTo>
                <a:cubicBezTo>
                  <a:pt x="884" y="694"/>
                  <a:pt x="906" y="654"/>
                  <a:pt x="917" y="607"/>
                </a:cubicBezTo>
                <a:cubicBezTo>
                  <a:pt x="923" y="583"/>
                  <a:pt x="930" y="559"/>
                  <a:pt x="937" y="535"/>
                </a:cubicBezTo>
                <a:cubicBezTo>
                  <a:pt x="949" y="495"/>
                  <a:pt x="968" y="459"/>
                  <a:pt x="1016" y="438"/>
                </a:cubicBezTo>
                <a:cubicBezTo>
                  <a:pt x="968" y="423"/>
                  <a:pt x="927" y="419"/>
                  <a:pt x="891" y="433"/>
                </a:cubicBezTo>
                <a:cubicBezTo>
                  <a:pt x="855" y="446"/>
                  <a:pt x="825" y="474"/>
                  <a:pt x="790" y="498"/>
                </a:cubicBezTo>
                <a:cubicBezTo>
                  <a:pt x="772" y="400"/>
                  <a:pt x="725" y="315"/>
                  <a:pt x="659" y="236"/>
                </a:cubicBezTo>
                <a:cubicBezTo>
                  <a:pt x="655" y="244"/>
                  <a:pt x="651" y="249"/>
                  <a:pt x="652" y="253"/>
                </a:cubicBezTo>
                <a:cubicBezTo>
                  <a:pt x="658" y="304"/>
                  <a:pt x="636" y="349"/>
                  <a:pt x="619" y="395"/>
                </a:cubicBezTo>
                <a:cubicBezTo>
                  <a:pt x="605" y="432"/>
                  <a:pt x="588" y="468"/>
                  <a:pt x="571" y="506"/>
                </a:cubicBezTo>
                <a:cubicBezTo>
                  <a:pt x="544" y="501"/>
                  <a:pt x="512" y="495"/>
                  <a:pt x="482" y="488"/>
                </a:cubicBezTo>
                <a:cubicBezTo>
                  <a:pt x="451" y="481"/>
                  <a:pt x="420" y="473"/>
                  <a:pt x="387" y="465"/>
                </a:cubicBezTo>
                <a:cubicBezTo>
                  <a:pt x="367" y="541"/>
                  <a:pt x="412" y="600"/>
                  <a:pt x="455" y="658"/>
                </a:cubicBezTo>
                <a:cubicBezTo>
                  <a:pt x="499" y="717"/>
                  <a:pt x="557" y="758"/>
                  <a:pt x="637" y="750"/>
                </a:cubicBezTo>
                <a:cubicBezTo>
                  <a:pt x="636" y="793"/>
                  <a:pt x="634" y="833"/>
                  <a:pt x="635" y="871"/>
                </a:cubicBezTo>
                <a:cubicBezTo>
                  <a:pt x="636" y="910"/>
                  <a:pt x="641" y="949"/>
                  <a:pt x="644" y="995"/>
                </a:cubicBezTo>
                <a:cubicBezTo>
                  <a:pt x="548" y="917"/>
                  <a:pt x="444" y="880"/>
                  <a:pt x="323" y="908"/>
                </a:cubicBezTo>
                <a:cubicBezTo>
                  <a:pt x="317" y="941"/>
                  <a:pt x="333" y="969"/>
                  <a:pt x="343" y="997"/>
                </a:cubicBezTo>
                <a:cubicBezTo>
                  <a:pt x="370" y="1069"/>
                  <a:pt x="424" y="1117"/>
                  <a:pt x="486" y="1157"/>
                </a:cubicBezTo>
                <a:cubicBezTo>
                  <a:pt x="557" y="1202"/>
                  <a:pt x="636" y="1225"/>
                  <a:pt x="720" y="1247"/>
                </a:cubicBezTo>
                <a:cubicBezTo>
                  <a:pt x="760" y="1355"/>
                  <a:pt x="811" y="1461"/>
                  <a:pt x="878" y="1557"/>
                </a:cubicBezTo>
                <a:cubicBezTo>
                  <a:pt x="946" y="1652"/>
                  <a:pt x="1022" y="1740"/>
                  <a:pt x="1098" y="1835"/>
                </a:cubicBezTo>
                <a:cubicBezTo>
                  <a:pt x="1069" y="1825"/>
                  <a:pt x="1041" y="1817"/>
                  <a:pt x="1015" y="1808"/>
                </a:cubicBezTo>
                <a:cubicBezTo>
                  <a:pt x="937" y="1648"/>
                  <a:pt x="818" y="1546"/>
                  <a:pt x="632" y="1532"/>
                </a:cubicBezTo>
                <a:cubicBezTo>
                  <a:pt x="627" y="1593"/>
                  <a:pt x="645" y="1644"/>
                  <a:pt x="680" y="1686"/>
                </a:cubicBezTo>
                <a:cubicBezTo>
                  <a:pt x="714" y="1727"/>
                  <a:pt x="753" y="1762"/>
                  <a:pt x="793" y="1802"/>
                </a:cubicBezTo>
                <a:cubicBezTo>
                  <a:pt x="678" y="1812"/>
                  <a:pt x="581" y="1860"/>
                  <a:pt x="482" y="1919"/>
                </a:cubicBezTo>
                <a:cubicBezTo>
                  <a:pt x="466" y="1912"/>
                  <a:pt x="447" y="1903"/>
                  <a:pt x="429" y="1893"/>
                </a:cubicBezTo>
                <a:cubicBezTo>
                  <a:pt x="351" y="1849"/>
                  <a:pt x="272" y="1856"/>
                  <a:pt x="194" y="1888"/>
                </a:cubicBezTo>
                <a:cubicBezTo>
                  <a:pt x="163" y="1900"/>
                  <a:pt x="134" y="1917"/>
                  <a:pt x="107" y="1936"/>
                </a:cubicBezTo>
                <a:cubicBezTo>
                  <a:pt x="75" y="1959"/>
                  <a:pt x="80" y="1982"/>
                  <a:pt x="115" y="1999"/>
                </a:cubicBezTo>
                <a:cubicBezTo>
                  <a:pt x="176" y="2030"/>
                  <a:pt x="238" y="2052"/>
                  <a:pt x="308" y="2043"/>
                </a:cubicBezTo>
                <a:cubicBezTo>
                  <a:pt x="309" y="2043"/>
                  <a:pt x="310" y="2045"/>
                  <a:pt x="311" y="2046"/>
                </a:cubicBezTo>
                <a:cubicBezTo>
                  <a:pt x="283" y="2081"/>
                  <a:pt x="259" y="2121"/>
                  <a:pt x="240" y="2160"/>
                </a:cubicBezTo>
                <a:cubicBezTo>
                  <a:pt x="263" y="2160"/>
                  <a:pt x="263" y="2160"/>
                  <a:pt x="263" y="2160"/>
                </a:cubicBezTo>
                <a:cubicBezTo>
                  <a:pt x="288" y="2110"/>
                  <a:pt x="321" y="2066"/>
                  <a:pt x="362" y="2026"/>
                </a:cubicBezTo>
                <a:cubicBezTo>
                  <a:pt x="375" y="2013"/>
                  <a:pt x="388" y="2016"/>
                  <a:pt x="405" y="2023"/>
                </a:cubicBezTo>
                <a:cubicBezTo>
                  <a:pt x="373" y="2070"/>
                  <a:pt x="342" y="2115"/>
                  <a:pt x="312" y="2160"/>
                </a:cubicBezTo>
                <a:cubicBezTo>
                  <a:pt x="322" y="2160"/>
                  <a:pt x="322" y="2160"/>
                  <a:pt x="322" y="2160"/>
                </a:cubicBezTo>
                <a:cubicBezTo>
                  <a:pt x="356" y="2122"/>
                  <a:pt x="390" y="2082"/>
                  <a:pt x="430" y="2037"/>
                </a:cubicBezTo>
                <a:cubicBezTo>
                  <a:pt x="433" y="2088"/>
                  <a:pt x="418" y="2127"/>
                  <a:pt x="395" y="2160"/>
                </a:cubicBezTo>
                <a:cubicBezTo>
                  <a:pt x="421" y="2160"/>
                  <a:pt x="421" y="2160"/>
                  <a:pt x="421" y="2160"/>
                </a:cubicBezTo>
                <a:cubicBezTo>
                  <a:pt x="426" y="2153"/>
                  <a:pt x="432" y="2146"/>
                  <a:pt x="437" y="2139"/>
                </a:cubicBezTo>
                <a:cubicBezTo>
                  <a:pt x="438" y="2138"/>
                  <a:pt x="440" y="2138"/>
                  <a:pt x="444" y="2138"/>
                </a:cubicBezTo>
                <a:cubicBezTo>
                  <a:pt x="447" y="2145"/>
                  <a:pt x="449" y="2153"/>
                  <a:pt x="451" y="2160"/>
                </a:cubicBezTo>
                <a:cubicBezTo>
                  <a:pt x="472" y="2160"/>
                  <a:pt x="472" y="2160"/>
                  <a:pt x="472" y="2160"/>
                </a:cubicBezTo>
                <a:cubicBezTo>
                  <a:pt x="469" y="2146"/>
                  <a:pt x="467" y="2132"/>
                  <a:pt x="467" y="2120"/>
                </a:cubicBezTo>
                <a:cubicBezTo>
                  <a:pt x="468" y="2088"/>
                  <a:pt x="463" y="2049"/>
                  <a:pt x="504" y="2027"/>
                </a:cubicBezTo>
                <a:cubicBezTo>
                  <a:pt x="525" y="2065"/>
                  <a:pt x="525" y="2108"/>
                  <a:pt x="542" y="2146"/>
                </a:cubicBezTo>
                <a:cubicBezTo>
                  <a:pt x="555" y="2103"/>
                  <a:pt x="534" y="2064"/>
                  <a:pt x="532" y="2021"/>
                </a:cubicBezTo>
                <a:cubicBezTo>
                  <a:pt x="562" y="2031"/>
                  <a:pt x="584" y="2048"/>
                  <a:pt x="594" y="2075"/>
                </a:cubicBezTo>
                <a:cubicBezTo>
                  <a:pt x="605" y="2104"/>
                  <a:pt x="611" y="2132"/>
                  <a:pt x="613" y="2160"/>
                </a:cubicBezTo>
                <a:cubicBezTo>
                  <a:pt x="634" y="2160"/>
                  <a:pt x="634" y="2160"/>
                  <a:pt x="634" y="2160"/>
                </a:cubicBezTo>
                <a:cubicBezTo>
                  <a:pt x="634" y="2159"/>
                  <a:pt x="634" y="2158"/>
                  <a:pt x="634" y="2156"/>
                </a:cubicBezTo>
                <a:cubicBezTo>
                  <a:pt x="632" y="2075"/>
                  <a:pt x="595" y="2009"/>
                  <a:pt x="525" y="1954"/>
                </a:cubicBezTo>
                <a:cubicBezTo>
                  <a:pt x="629" y="1897"/>
                  <a:pt x="732" y="1862"/>
                  <a:pt x="850" y="1864"/>
                </a:cubicBezTo>
                <a:cubicBezTo>
                  <a:pt x="765" y="1944"/>
                  <a:pt x="729" y="2037"/>
                  <a:pt x="749" y="2149"/>
                </a:cubicBezTo>
                <a:cubicBezTo>
                  <a:pt x="854" y="2177"/>
                  <a:pt x="1017" y="2048"/>
                  <a:pt x="1024" y="1885"/>
                </a:cubicBezTo>
                <a:cubicBezTo>
                  <a:pt x="1101" y="1909"/>
                  <a:pt x="1170" y="1941"/>
                  <a:pt x="1223" y="2002"/>
                </a:cubicBezTo>
                <a:cubicBezTo>
                  <a:pt x="1239" y="2021"/>
                  <a:pt x="1251" y="2042"/>
                  <a:pt x="1279" y="2048"/>
                </a:cubicBezTo>
                <a:cubicBezTo>
                  <a:pt x="1287" y="2049"/>
                  <a:pt x="1295" y="2058"/>
                  <a:pt x="1300" y="2066"/>
                </a:cubicBezTo>
                <a:cubicBezTo>
                  <a:pt x="1321" y="2097"/>
                  <a:pt x="1339" y="2128"/>
                  <a:pt x="1356" y="2160"/>
                </a:cubicBezTo>
                <a:cubicBezTo>
                  <a:pt x="1384" y="2160"/>
                  <a:pt x="1384" y="2160"/>
                  <a:pt x="1384" y="2160"/>
                </a:cubicBezTo>
                <a:cubicBezTo>
                  <a:pt x="1380" y="2144"/>
                  <a:pt x="1380" y="2126"/>
                  <a:pt x="1387" y="2104"/>
                </a:cubicBezTo>
                <a:cubicBezTo>
                  <a:pt x="1364" y="2118"/>
                  <a:pt x="1352" y="2113"/>
                  <a:pt x="1345" y="2096"/>
                </a:cubicBezTo>
                <a:cubicBezTo>
                  <a:pt x="1338" y="2082"/>
                  <a:pt x="1327" y="2070"/>
                  <a:pt x="1323" y="2056"/>
                </a:cubicBezTo>
                <a:cubicBezTo>
                  <a:pt x="1316" y="2033"/>
                  <a:pt x="1303" y="2020"/>
                  <a:pt x="1278" y="2019"/>
                </a:cubicBezTo>
                <a:cubicBezTo>
                  <a:pt x="1275" y="1974"/>
                  <a:pt x="1242" y="1957"/>
                  <a:pt x="1209" y="1941"/>
                </a:cubicBezTo>
                <a:cubicBezTo>
                  <a:pt x="1151" y="1913"/>
                  <a:pt x="1095" y="1880"/>
                  <a:pt x="1033" y="1863"/>
                </a:cubicBezTo>
                <a:cubicBezTo>
                  <a:pt x="1017" y="1858"/>
                  <a:pt x="1008" y="1851"/>
                  <a:pt x="1016" y="1834"/>
                </a:cubicBezTo>
                <a:cubicBezTo>
                  <a:pt x="1087" y="1842"/>
                  <a:pt x="1137" y="1894"/>
                  <a:pt x="1201" y="1918"/>
                </a:cubicBezTo>
                <a:cubicBezTo>
                  <a:pt x="1199" y="1908"/>
                  <a:pt x="1196" y="1899"/>
                  <a:pt x="1191" y="1893"/>
                </a:cubicBezTo>
                <a:cubicBezTo>
                  <a:pt x="1127" y="1821"/>
                  <a:pt x="1063" y="1749"/>
                  <a:pt x="998" y="1678"/>
                </a:cubicBezTo>
                <a:cubicBezTo>
                  <a:pt x="934" y="1610"/>
                  <a:pt x="883" y="1533"/>
                  <a:pt x="838" y="1453"/>
                </a:cubicBezTo>
                <a:cubicBezTo>
                  <a:pt x="829" y="1437"/>
                  <a:pt x="822" y="1421"/>
                  <a:pt x="814" y="1405"/>
                </a:cubicBezTo>
                <a:cubicBezTo>
                  <a:pt x="840" y="1432"/>
                  <a:pt x="858" y="1464"/>
                  <a:pt x="879" y="1493"/>
                </a:cubicBezTo>
                <a:cubicBezTo>
                  <a:pt x="950" y="1593"/>
                  <a:pt x="1030" y="1687"/>
                  <a:pt x="1112" y="1778"/>
                </a:cubicBezTo>
                <a:cubicBezTo>
                  <a:pt x="1180" y="1852"/>
                  <a:pt x="1250" y="1924"/>
                  <a:pt x="1319" y="1998"/>
                </a:cubicBezTo>
                <a:cubicBezTo>
                  <a:pt x="1365" y="2047"/>
                  <a:pt x="1404" y="2102"/>
                  <a:pt x="1437" y="2160"/>
                </a:cubicBezTo>
                <a:cubicBezTo>
                  <a:pt x="1461" y="2160"/>
                  <a:pt x="1461" y="2160"/>
                  <a:pt x="1461" y="2160"/>
                </a:cubicBezTo>
                <a:cubicBezTo>
                  <a:pt x="1426" y="2096"/>
                  <a:pt x="1382" y="2035"/>
                  <a:pt x="1330" y="1979"/>
                </a:cubicBezTo>
                <a:cubicBezTo>
                  <a:pt x="1321" y="1970"/>
                  <a:pt x="1314" y="1958"/>
                  <a:pt x="1303" y="1944"/>
                </a:cubicBezTo>
                <a:cubicBezTo>
                  <a:pt x="1313" y="1940"/>
                  <a:pt x="1320" y="1936"/>
                  <a:pt x="1328" y="1934"/>
                </a:cubicBezTo>
                <a:cubicBezTo>
                  <a:pt x="1407" y="1911"/>
                  <a:pt x="1449" y="1851"/>
                  <a:pt x="1476" y="1780"/>
                </a:cubicBezTo>
                <a:cubicBezTo>
                  <a:pt x="1491" y="1742"/>
                  <a:pt x="1495" y="1698"/>
                  <a:pt x="1498" y="1657"/>
                </a:cubicBezTo>
                <a:cubicBezTo>
                  <a:pt x="1500" y="1627"/>
                  <a:pt x="1493" y="1596"/>
                  <a:pt x="1489" y="1566"/>
                </a:cubicBezTo>
                <a:cubicBezTo>
                  <a:pt x="1437" y="1561"/>
                  <a:pt x="1407" y="1597"/>
                  <a:pt x="1366" y="1620"/>
                </a:cubicBezTo>
                <a:close/>
                <a:moveTo>
                  <a:pt x="1599" y="1070"/>
                </a:moveTo>
                <a:cubicBezTo>
                  <a:pt x="1541" y="1123"/>
                  <a:pt x="1476" y="1148"/>
                  <a:pt x="1402" y="1146"/>
                </a:cubicBezTo>
                <a:cubicBezTo>
                  <a:pt x="1366" y="1145"/>
                  <a:pt x="1330" y="1138"/>
                  <a:pt x="1305" y="1100"/>
                </a:cubicBezTo>
                <a:cubicBezTo>
                  <a:pt x="1364" y="1088"/>
                  <a:pt x="1422" y="1094"/>
                  <a:pt x="1474" y="1065"/>
                </a:cubicBezTo>
                <a:cubicBezTo>
                  <a:pt x="1434" y="1066"/>
                  <a:pt x="1395" y="1067"/>
                  <a:pt x="1346" y="1068"/>
                </a:cubicBezTo>
                <a:cubicBezTo>
                  <a:pt x="1383" y="1044"/>
                  <a:pt x="1412" y="1024"/>
                  <a:pt x="1442" y="1005"/>
                </a:cubicBezTo>
                <a:cubicBezTo>
                  <a:pt x="1446" y="1003"/>
                  <a:pt x="1451" y="1004"/>
                  <a:pt x="1455" y="1004"/>
                </a:cubicBezTo>
                <a:cubicBezTo>
                  <a:pt x="1509" y="1008"/>
                  <a:pt x="1559" y="1023"/>
                  <a:pt x="1599" y="1070"/>
                </a:cubicBezTo>
                <a:close/>
                <a:moveTo>
                  <a:pt x="1279" y="931"/>
                </a:moveTo>
                <a:cubicBezTo>
                  <a:pt x="1310" y="881"/>
                  <a:pt x="1347" y="837"/>
                  <a:pt x="1410" y="824"/>
                </a:cubicBezTo>
                <a:cubicBezTo>
                  <a:pt x="1447" y="817"/>
                  <a:pt x="1482" y="802"/>
                  <a:pt x="1529" y="810"/>
                </a:cubicBezTo>
                <a:cubicBezTo>
                  <a:pt x="1496" y="862"/>
                  <a:pt x="1483" y="919"/>
                  <a:pt x="1444" y="965"/>
                </a:cubicBezTo>
                <a:cubicBezTo>
                  <a:pt x="1406" y="1008"/>
                  <a:pt x="1365" y="1039"/>
                  <a:pt x="1297" y="1025"/>
                </a:cubicBezTo>
                <a:cubicBezTo>
                  <a:pt x="1308" y="1008"/>
                  <a:pt x="1314" y="994"/>
                  <a:pt x="1323" y="982"/>
                </a:cubicBezTo>
                <a:cubicBezTo>
                  <a:pt x="1333" y="970"/>
                  <a:pt x="1345" y="960"/>
                  <a:pt x="1355" y="949"/>
                </a:cubicBezTo>
                <a:cubicBezTo>
                  <a:pt x="1365" y="939"/>
                  <a:pt x="1374" y="929"/>
                  <a:pt x="1384" y="919"/>
                </a:cubicBezTo>
                <a:cubicBezTo>
                  <a:pt x="1334" y="934"/>
                  <a:pt x="1303" y="970"/>
                  <a:pt x="1272" y="1010"/>
                </a:cubicBezTo>
                <a:cubicBezTo>
                  <a:pt x="1255" y="979"/>
                  <a:pt x="1264" y="954"/>
                  <a:pt x="1279" y="931"/>
                </a:cubicBezTo>
                <a:close/>
                <a:moveTo>
                  <a:pt x="1092" y="1083"/>
                </a:moveTo>
                <a:cubicBezTo>
                  <a:pt x="1060" y="1069"/>
                  <a:pt x="1049" y="1049"/>
                  <a:pt x="1042" y="1025"/>
                </a:cubicBezTo>
                <a:cubicBezTo>
                  <a:pt x="1029" y="976"/>
                  <a:pt x="1033" y="929"/>
                  <a:pt x="1045" y="880"/>
                </a:cubicBezTo>
                <a:cubicBezTo>
                  <a:pt x="1054" y="845"/>
                  <a:pt x="1066" y="812"/>
                  <a:pt x="1097" y="783"/>
                </a:cubicBezTo>
                <a:cubicBezTo>
                  <a:pt x="1115" y="810"/>
                  <a:pt x="1133" y="833"/>
                  <a:pt x="1147" y="858"/>
                </a:cubicBezTo>
                <a:cubicBezTo>
                  <a:pt x="1175" y="906"/>
                  <a:pt x="1185" y="960"/>
                  <a:pt x="1179" y="1015"/>
                </a:cubicBezTo>
                <a:cubicBezTo>
                  <a:pt x="1175" y="1047"/>
                  <a:pt x="1163" y="1077"/>
                  <a:pt x="1126" y="1092"/>
                </a:cubicBezTo>
                <a:cubicBezTo>
                  <a:pt x="1106" y="1044"/>
                  <a:pt x="1120" y="990"/>
                  <a:pt x="1090" y="949"/>
                </a:cubicBezTo>
                <a:cubicBezTo>
                  <a:pt x="1091" y="992"/>
                  <a:pt x="1091" y="1034"/>
                  <a:pt x="1092" y="1083"/>
                </a:cubicBezTo>
                <a:close/>
                <a:moveTo>
                  <a:pt x="806" y="544"/>
                </a:moveTo>
                <a:cubicBezTo>
                  <a:pt x="810" y="497"/>
                  <a:pt x="850" y="480"/>
                  <a:pt x="883" y="458"/>
                </a:cubicBezTo>
                <a:cubicBezTo>
                  <a:pt x="901" y="447"/>
                  <a:pt x="923" y="439"/>
                  <a:pt x="948" y="449"/>
                </a:cubicBezTo>
                <a:cubicBezTo>
                  <a:pt x="932" y="494"/>
                  <a:pt x="915" y="534"/>
                  <a:pt x="904" y="575"/>
                </a:cubicBezTo>
                <a:cubicBezTo>
                  <a:pt x="895" y="611"/>
                  <a:pt x="876" y="639"/>
                  <a:pt x="856" y="667"/>
                </a:cubicBezTo>
                <a:cubicBezTo>
                  <a:pt x="839" y="689"/>
                  <a:pt x="816" y="704"/>
                  <a:pt x="784" y="702"/>
                </a:cubicBezTo>
                <a:cubicBezTo>
                  <a:pt x="800" y="676"/>
                  <a:pt x="813" y="653"/>
                  <a:pt x="827" y="630"/>
                </a:cubicBezTo>
                <a:cubicBezTo>
                  <a:pt x="809" y="642"/>
                  <a:pt x="796" y="658"/>
                  <a:pt x="780" y="672"/>
                </a:cubicBezTo>
                <a:cubicBezTo>
                  <a:pt x="766" y="686"/>
                  <a:pt x="752" y="703"/>
                  <a:pt x="725" y="694"/>
                </a:cubicBezTo>
                <a:cubicBezTo>
                  <a:pt x="742" y="669"/>
                  <a:pt x="758" y="647"/>
                  <a:pt x="772" y="624"/>
                </a:cubicBezTo>
                <a:cubicBezTo>
                  <a:pt x="787" y="599"/>
                  <a:pt x="780" y="565"/>
                  <a:pt x="806" y="544"/>
                </a:cubicBezTo>
                <a:close/>
                <a:moveTo>
                  <a:pt x="516" y="687"/>
                </a:moveTo>
                <a:cubicBezTo>
                  <a:pt x="464" y="643"/>
                  <a:pt x="427" y="588"/>
                  <a:pt x="406" y="523"/>
                </a:cubicBezTo>
                <a:cubicBezTo>
                  <a:pt x="403" y="514"/>
                  <a:pt x="404" y="505"/>
                  <a:pt x="404" y="499"/>
                </a:cubicBezTo>
                <a:cubicBezTo>
                  <a:pt x="439" y="504"/>
                  <a:pt x="471" y="510"/>
                  <a:pt x="503" y="514"/>
                </a:cubicBezTo>
                <a:cubicBezTo>
                  <a:pt x="532" y="517"/>
                  <a:pt x="557" y="526"/>
                  <a:pt x="574" y="543"/>
                </a:cubicBezTo>
                <a:cubicBezTo>
                  <a:pt x="579" y="575"/>
                  <a:pt x="583" y="603"/>
                  <a:pt x="588" y="634"/>
                </a:cubicBezTo>
                <a:cubicBezTo>
                  <a:pt x="560" y="618"/>
                  <a:pt x="537" y="604"/>
                  <a:pt x="514" y="591"/>
                </a:cubicBezTo>
                <a:cubicBezTo>
                  <a:pt x="540" y="625"/>
                  <a:pt x="580" y="645"/>
                  <a:pt x="594" y="688"/>
                </a:cubicBezTo>
                <a:cubicBezTo>
                  <a:pt x="560" y="709"/>
                  <a:pt x="541" y="709"/>
                  <a:pt x="516" y="687"/>
                </a:cubicBezTo>
                <a:close/>
                <a:moveTo>
                  <a:pt x="643" y="647"/>
                </a:moveTo>
                <a:cubicBezTo>
                  <a:pt x="640" y="646"/>
                  <a:pt x="638" y="644"/>
                  <a:pt x="636" y="642"/>
                </a:cubicBezTo>
                <a:cubicBezTo>
                  <a:pt x="594" y="580"/>
                  <a:pt x="587" y="516"/>
                  <a:pt x="619" y="448"/>
                </a:cubicBezTo>
                <a:cubicBezTo>
                  <a:pt x="641" y="400"/>
                  <a:pt x="666" y="353"/>
                  <a:pt x="677" y="295"/>
                </a:cubicBezTo>
                <a:cubicBezTo>
                  <a:pt x="694" y="322"/>
                  <a:pt x="713" y="347"/>
                  <a:pt x="727" y="376"/>
                </a:cubicBezTo>
                <a:cubicBezTo>
                  <a:pt x="752" y="427"/>
                  <a:pt x="770" y="482"/>
                  <a:pt x="769" y="541"/>
                </a:cubicBezTo>
                <a:cubicBezTo>
                  <a:pt x="768" y="609"/>
                  <a:pt x="746" y="640"/>
                  <a:pt x="685" y="656"/>
                </a:cubicBezTo>
                <a:cubicBezTo>
                  <a:pt x="690" y="610"/>
                  <a:pt x="701" y="564"/>
                  <a:pt x="688" y="517"/>
                </a:cubicBezTo>
                <a:cubicBezTo>
                  <a:pt x="676" y="562"/>
                  <a:pt x="678" y="610"/>
                  <a:pt x="654" y="651"/>
                </a:cubicBezTo>
                <a:cubicBezTo>
                  <a:pt x="648" y="649"/>
                  <a:pt x="645" y="649"/>
                  <a:pt x="643" y="647"/>
                </a:cubicBezTo>
                <a:close/>
                <a:moveTo>
                  <a:pt x="675" y="1129"/>
                </a:moveTo>
                <a:cubicBezTo>
                  <a:pt x="632" y="1105"/>
                  <a:pt x="592" y="1083"/>
                  <a:pt x="552" y="1061"/>
                </a:cubicBezTo>
                <a:cubicBezTo>
                  <a:pt x="550" y="1063"/>
                  <a:pt x="549" y="1065"/>
                  <a:pt x="547" y="1067"/>
                </a:cubicBezTo>
                <a:cubicBezTo>
                  <a:pt x="584" y="1096"/>
                  <a:pt x="621" y="1124"/>
                  <a:pt x="658" y="1153"/>
                </a:cubicBezTo>
                <a:cubicBezTo>
                  <a:pt x="630" y="1176"/>
                  <a:pt x="584" y="1178"/>
                  <a:pt x="514" y="1146"/>
                </a:cubicBezTo>
                <a:cubicBezTo>
                  <a:pt x="423" y="1105"/>
                  <a:pt x="366" y="1030"/>
                  <a:pt x="345" y="928"/>
                </a:cubicBezTo>
                <a:cubicBezTo>
                  <a:pt x="462" y="897"/>
                  <a:pt x="596" y="958"/>
                  <a:pt x="658" y="1048"/>
                </a:cubicBezTo>
                <a:cubicBezTo>
                  <a:pt x="673" y="1070"/>
                  <a:pt x="683" y="1096"/>
                  <a:pt x="675" y="1129"/>
                </a:cubicBezTo>
                <a:close/>
                <a:moveTo>
                  <a:pt x="679" y="1019"/>
                </a:moveTo>
                <a:cubicBezTo>
                  <a:pt x="655" y="948"/>
                  <a:pt x="652" y="879"/>
                  <a:pt x="660" y="810"/>
                </a:cubicBezTo>
                <a:cubicBezTo>
                  <a:pt x="688" y="929"/>
                  <a:pt x="693" y="985"/>
                  <a:pt x="679" y="1019"/>
                </a:cubicBezTo>
                <a:close/>
                <a:moveTo>
                  <a:pt x="720" y="989"/>
                </a:moveTo>
                <a:cubicBezTo>
                  <a:pt x="729" y="972"/>
                  <a:pt x="738" y="953"/>
                  <a:pt x="751" y="939"/>
                </a:cubicBezTo>
                <a:cubicBezTo>
                  <a:pt x="783" y="906"/>
                  <a:pt x="820" y="879"/>
                  <a:pt x="870" y="874"/>
                </a:cubicBezTo>
                <a:cubicBezTo>
                  <a:pt x="915" y="968"/>
                  <a:pt x="845" y="1144"/>
                  <a:pt x="763" y="1145"/>
                </a:cubicBezTo>
                <a:cubicBezTo>
                  <a:pt x="754" y="1084"/>
                  <a:pt x="788" y="1033"/>
                  <a:pt x="806" y="972"/>
                </a:cubicBezTo>
                <a:cubicBezTo>
                  <a:pt x="763" y="1015"/>
                  <a:pt x="756" y="1070"/>
                  <a:pt x="735" y="1119"/>
                </a:cubicBezTo>
                <a:cubicBezTo>
                  <a:pt x="698" y="1075"/>
                  <a:pt x="699" y="1032"/>
                  <a:pt x="720" y="989"/>
                </a:cubicBezTo>
                <a:close/>
                <a:moveTo>
                  <a:pt x="111" y="1967"/>
                </a:moveTo>
                <a:cubicBezTo>
                  <a:pt x="162" y="1899"/>
                  <a:pt x="321" y="1874"/>
                  <a:pt x="384" y="1923"/>
                </a:cubicBezTo>
                <a:cubicBezTo>
                  <a:pt x="336" y="1929"/>
                  <a:pt x="286" y="1936"/>
                  <a:pt x="236" y="1943"/>
                </a:cubicBezTo>
                <a:cubicBezTo>
                  <a:pt x="236" y="1945"/>
                  <a:pt x="236" y="1948"/>
                  <a:pt x="236" y="1951"/>
                </a:cubicBezTo>
                <a:cubicBezTo>
                  <a:pt x="291" y="1956"/>
                  <a:pt x="348" y="1935"/>
                  <a:pt x="403" y="1954"/>
                </a:cubicBezTo>
                <a:cubicBezTo>
                  <a:pt x="319" y="2053"/>
                  <a:pt x="201" y="2036"/>
                  <a:pt x="111" y="1967"/>
                </a:cubicBezTo>
                <a:close/>
                <a:moveTo>
                  <a:pt x="650" y="1555"/>
                </a:moveTo>
                <a:cubicBezTo>
                  <a:pt x="657" y="1555"/>
                  <a:pt x="663" y="1554"/>
                  <a:pt x="670" y="1555"/>
                </a:cubicBezTo>
                <a:cubicBezTo>
                  <a:pt x="681" y="1556"/>
                  <a:pt x="692" y="1557"/>
                  <a:pt x="703" y="1560"/>
                </a:cubicBezTo>
                <a:cubicBezTo>
                  <a:pt x="797" y="1581"/>
                  <a:pt x="866" y="1637"/>
                  <a:pt x="917" y="1716"/>
                </a:cubicBezTo>
                <a:cubicBezTo>
                  <a:pt x="925" y="1727"/>
                  <a:pt x="926" y="1742"/>
                  <a:pt x="929" y="1755"/>
                </a:cubicBezTo>
                <a:cubicBezTo>
                  <a:pt x="927" y="1756"/>
                  <a:pt x="924" y="1758"/>
                  <a:pt x="922" y="1759"/>
                </a:cubicBezTo>
                <a:cubicBezTo>
                  <a:pt x="872" y="1725"/>
                  <a:pt x="822" y="1691"/>
                  <a:pt x="772" y="1657"/>
                </a:cubicBezTo>
                <a:cubicBezTo>
                  <a:pt x="810" y="1713"/>
                  <a:pt x="877" y="1738"/>
                  <a:pt x="919" y="1798"/>
                </a:cubicBezTo>
                <a:cubicBezTo>
                  <a:pt x="798" y="1814"/>
                  <a:pt x="651" y="1667"/>
                  <a:pt x="650" y="1555"/>
                </a:cubicBezTo>
                <a:close/>
                <a:moveTo>
                  <a:pt x="702" y="1859"/>
                </a:moveTo>
                <a:cubicBezTo>
                  <a:pt x="649" y="1873"/>
                  <a:pt x="599" y="1894"/>
                  <a:pt x="541" y="1915"/>
                </a:cubicBezTo>
                <a:cubicBezTo>
                  <a:pt x="623" y="1853"/>
                  <a:pt x="803" y="1801"/>
                  <a:pt x="864" y="1834"/>
                </a:cubicBezTo>
                <a:cubicBezTo>
                  <a:pt x="811" y="1842"/>
                  <a:pt x="756" y="1846"/>
                  <a:pt x="702" y="1859"/>
                </a:cubicBezTo>
                <a:close/>
                <a:moveTo>
                  <a:pt x="941" y="2040"/>
                </a:moveTo>
                <a:cubicBezTo>
                  <a:pt x="899" y="2099"/>
                  <a:pt x="835" y="2120"/>
                  <a:pt x="768" y="2137"/>
                </a:cubicBezTo>
                <a:cubicBezTo>
                  <a:pt x="752" y="2030"/>
                  <a:pt x="812" y="1900"/>
                  <a:pt x="887" y="1877"/>
                </a:cubicBezTo>
                <a:cubicBezTo>
                  <a:pt x="901" y="1879"/>
                  <a:pt x="916" y="1882"/>
                  <a:pt x="932" y="1885"/>
                </a:cubicBezTo>
                <a:cubicBezTo>
                  <a:pt x="917" y="1940"/>
                  <a:pt x="880" y="1978"/>
                  <a:pt x="852" y="2027"/>
                </a:cubicBezTo>
                <a:cubicBezTo>
                  <a:pt x="891" y="2002"/>
                  <a:pt x="926" y="1962"/>
                  <a:pt x="954" y="1907"/>
                </a:cubicBezTo>
                <a:cubicBezTo>
                  <a:pt x="971" y="1959"/>
                  <a:pt x="968" y="2002"/>
                  <a:pt x="941" y="2040"/>
                </a:cubicBezTo>
                <a:close/>
                <a:moveTo>
                  <a:pt x="1054" y="1292"/>
                </a:moveTo>
                <a:cubicBezTo>
                  <a:pt x="1039" y="1350"/>
                  <a:pt x="1026" y="1402"/>
                  <a:pt x="1013" y="1455"/>
                </a:cubicBezTo>
                <a:cubicBezTo>
                  <a:pt x="1010" y="1402"/>
                  <a:pt x="1029" y="1331"/>
                  <a:pt x="1054" y="1292"/>
                </a:cubicBezTo>
                <a:close/>
                <a:moveTo>
                  <a:pt x="1283" y="1815"/>
                </a:moveTo>
                <a:cubicBezTo>
                  <a:pt x="1263" y="1747"/>
                  <a:pt x="1242" y="1681"/>
                  <a:pt x="1237" y="1600"/>
                </a:cubicBezTo>
                <a:cubicBezTo>
                  <a:pt x="1231" y="1619"/>
                  <a:pt x="1226" y="1628"/>
                  <a:pt x="1227" y="1637"/>
                </a:cubicBezTo>
                <a:cubicBezTo>
                  <a:pt x="1234" y="1698"/>
                  <a:pt x="1242" y="1758"/>
                  <a:pt x="1250" y="1824"/>
                </a:cubicBezTo>
                <a:cubicBezTo>
                  <a:pt x="1241" y="1819"/>
                  <a:pt x="1233" y="1817"/>
                  <a:pt x="1227" y="1812"/>
                </a:cubicBezTo>
                <a:cubicBezTo>
                  <a:pt x="1188" y="1776"/>
                  <a:pt x="1161" y="1733"/>
                  <a:pt x="1154" y="1679"/>
                </a:cubicBezTo>
                <a:cubicBezTo>
                  <a:pt x="1152" y="1655"/>
                  <a:pt x="1152" y="1632"/>
                  <a:pt x="1150" y="1608"/>
                </a:cubicBezTo>
                <a:cubicBezTo>
                  <a:pt x="1141" y="1518"/>
                  <a:pt x="1181" y="1447"/>
                  <a:pt x="1236" y="1377"/>
                </a:cubicBezTo>
                <a:cubicBezTo>
                  <a:pt x="1255" y="1404"/>
                  <a:pt x="1274" y="1428"/>
                  <a:pt x="1290" y="1454"/>
                </a:cubicBezTo>
                <a:cubicBezTo>
                  <a:pt x="1346" y="1550"/>
                  <a:pt x="1359" y="1653"/>
                  <a:pt x="1338" y="1761"/>
                </a:cubicBezTo>
                <a:cubicBezTo>
                  <a:pt x="1333" y="1786"/>
                  <a:pt x="1316" y="1809"/>
                  <a:pt x="1283" y="1815"/>
                </a:cubicBezTo>
                <a:close/>
                <a:moveTo>
                  <a:pt x="1467" y="1738"/>
                </a:moveTo>
                <a:cubicBezTo>
                  <a:pt x="1457" y="1776"/>
                  <a:pt x="1445" y="1813"/>
                  <a:pt x="1416" y="1842"/>
                </a:cubicBezTo>
                <a:cubicBezTo>
                  <a:pt x="1393" y="1864"/>
                  <a:pt x="1377" y="1869"/>
                  <a:pt x="1347" y="1863"/>
                </a:cubicBezTo>
                <a:cubicBezTo>
                  <a:pt x="1360" y="1805"/>
                  <a:pt x="1417" y="1763"/>
                  <a:pt x="1413" y="1690"/>
                </a:cubicBezTo>
                <a:cubicBezTo>
                  <a:pt x="1401" y="1713"/>
                  <a:pt x="1393" y="1728"/>
                  <a:pt x="1384" y="1746"/>
                </a:cubicBezTo>
                <a:cubicBezTo>
                  <a:pt x="1358" y="1660"/>
                  <a:pt x="1384" y="1612"/>
                  <a:pt x="1469" y="1588"/>
                </a:cubicBezTo>
                <a:cubicBezTo>
                  <a:pt x="1483" y="1633"/>
                  <a:pt x="1482" y="1679"/>
                  <a:pt x="1467" y="1738"/>
                </a:cubicBezTo>
                <a:close/>
              </a:path>
            </a:pathLst>
          </a:custGeom>
          <a:solidFill>
            <a:schemeClr val="accent1">
              <a:lumMod val="75000"/>
            </a:schemeClr>
          </a:solidFill>
          <a:ln>
            <a:noFill/>
          </a:ln>
        </p:spPr>
      </p:sp>
      <p:grpSp>
        <p:nvGrpSpPr>
          <p:cNvPr id="9" name="Group 8" title="Text Container Shape"/>
          <p:cNvGrpSpPr/>
          <p:nvPr/>
        </p:nvGrpSpPr>
        <p:grpSpPr>
          <a:xfrm>
            <a:off x="2452690" y="1262066"/>
            <a:ext cx="7286625" cy="4333875"/>
            <a:chOff x="2452688" y="1262063"/>
            <a:chExt cx="7286625" cy="4333875"/>
          </a:xfrm>
        </p:grpSpPr>
        <p:sp>
          <p:nvSpPr>
            <p:cNvPr id="175" name="Freeform 159"/>
            <p:cNvSpPr/>
            <p:nvPr/>
          </p:nvSpPr>
          <p:spPr bwMode="auto">
            <a:xfrm>
              <a:off x="2452688" y="1262063"/>
              <a:ext cx="7286625" cy="4333875"/>
            </a:xfrm>
            <a:custGeom>
              <a:avLst/>
              <a:gdLst/>
              <a:ahLst/>
              <a:cxnLst/>
              <a:rect l="0" t="0" r="r" b="b"/>
              <a:pathLst>
                <a:path w="4590" h="2730">
                  <a:moveTo>
                    <a:pt x="200" y="0"/>
                  </a:moveTo>
                  <a:lnTo>
                    <a:pt x="4390" y="0"/>
                  </a:lnTo>
                  <a:lnTo>
                    <a:pt x="4430" y="4"/>
                  </a:lnTo>
                  <a:lnTo>
                    <a:pt x="4468" y="15"/>
                  </a:lnTo>
                  <a:lnTo>
                    <a:pt x="4501" y="33"/>
                  </a:lnTo>
                  <a:lnTo>
                    <a:pt x="4532" y="59"/>
                  </a:lnTo>
                  <a:lnTo>
                    <a:pt x="4555" y="88"/>
                  </a:lnTo>
                  <a:lnTo>
                    <a:pt x="4575" y="123"/>
                  </a:lnTo>
                  <a:lnTo>
                    <a:pt x="4586" y="160"/>
                  </a:lnTo>
                  <a:lnTo>
                    <a:pt x="4590" y="201"/>
                  </a:lnTo>
                  <a:lnTo>
                    <a:pt x="4590" y="2529"/>
                  </a:lnTo>
                  <a:lnTo>
                    <a:pt x="4586" y="2570"/>
                  </a:lnTo>
                  <a:lnTo>
                    <a:pt x="4575" y="2607"/>
                  </a:lnTo>
                  <a:lnTo>
                    <a:pt x="4555" y="2642"/>
                  </a:lnTo>
                  <a:lnTo>
                    <a:pt x="4532" y="2672"/>
                  </a:lnTo>
                  <a:lnTo>
                    <a:pt x="4501" y="2697"/>
                  </a:lnTo>
                  <a:lnTo>
                    <a:pt x="4468" y="2715"/>
                  </a:lnTo>
                  <a:lnTo>
                    <a:pt x="4430" y="2726"/>
                  </a:lnTo>
                  <a:lnTo>
                    <a:pt x="4390" y="2730"/>
                  </a:lnTo>
                  <a:lnTo>
                    <a:pt x="200" y="2730"/>
                  </a:lnTo>
                  <a:lnTo>
                    <a:pt x="160" y="2726"/>
                  </a:lnTo>
                  <a:lnTo>
                    <a:pt x="122" y="2715"/>
                  </a:lnTo>
                  <a:lnTo>
                    <a:pt x="89" y="2697"/>
                  </a:lnTo>
                  <a:lnTo>
                    <a:pt x="58" y="2672"/>
                  </a:lnTo>
                  <a:lnTo>
                    <a:pt x="35" y="2642"/>
                  </a:lnTo>
                  <a:lnTo>
                    <a:pt x="15" y="2607"/>
                  </a:lnTo>
                  <a:lnTo>
                    <a:pt x="4" y="2570"/>
                  </a:lnTo>
                  <a:lnTo>
                    <a:pt x="0" y="2529"/>
                  </a:lnTo>
                  <a:lnTo>
                    <a:pt x="0" y="201"/>
                  </a:lnTo>
                  <a:lnTo>
                    <a:pt x="4" y="160"/>
                  </a:lnTo>
                  <a:lnTo>
                    <a:pt x="15" y="123"/>
                  </a:lnTo>
                  <a:lnTo>
                    <a:pt x="35" y="88"/>
                  </a:lnTo>
                  <a:lnTo>
                    <a:pt x="58" y="59"/>
                  </a:lnTo>
                  <a:lnTo>
                    <a:pt x="89" y="33"/>
                  </a:lnTo>
                  <a:lnTo>
                    <a:pt x="122" y="15"/>
                  </a:lnTo>
                  <a:lnTo>
                    <a:pt x="160" y="4"/>
                  </a:lnTo>
                  <a:lnTo>
                    <a:pt x="200" y="0"/>
                  </a:lnTo>
                  <a:close/>
                </a:path>
              </a:pathLst>
            </a:custGeom>
            <a:solidFill>
              <a:schemeClr val="bg2"/>
            </a:solidFill>
            <a:ln w="0">
              <a:noFill/>
              <a:prstDash val="solid"/>
              <a:round/>
              <a:headEnd/>
              <a:tailEnd/>
            </a:ln>
          </p:spPr>
        </p:sp>
        <p:sp>
          <p:nvSpPr>
            <p:cNvPr id="180" name="Freeform 164"/>
            <p:cNvSpPr>
              <a:spLocks noEditPoints="1"/>
            </p:cNvSpPr>
            <p:nvPr/>
          </p:nvSpPr>
          <p:spPr bwMode="auto">
            <a:xfrm>
              <a:off x="2643188" y="1452563"/>
              <a:ext cx="6905625" cy="3952875"/>
            </a:xfrm>
            <a:custGeom>
              <a:avLst/>
              <a:gdLst/>
              <a:ahLst/>
              <a:cxnLst/>
              <a:rect l="0" t="0" r="r" b="b"/>
              <a:pathLst>
                <a:path w="4350" h="2490">
                  <a:moveTo>
                    <a:pt x="80" y="28"/>
                  </a:moveTo>
                  <a:lnTo>
                    <a:pt x="63" y="30"/>
                  </a:lnTo>
                  <a:lnTo>
                    <a:pt x="50" y="38"/>
                  </a:lnTo>
                  <a:lnTo>
                    <a:pt x="38" y="49"/>
                  </a:lnTo>
                  <a:lnTo>
                    <a:pt x="30" y="63"/>
                  </a:lnTo>
                  <a:lnTo>
                    <a:pt x="28" y="79"/>
                  </a:lnTo>
                  <a:lnTo>
                    <a:pt x="28" y="2411"/>
                  </a:lnTo>
                  <a:lnTo>
                    <a:pt x="30" y="2427"/>
                  </a:lnTo>
                  <a:lnTo>
                    <a:pt x="38" y="2441"/>
                  </a:lnTo>
                  <a:lnTo>
                    <a:pt x="50" y="2452"/>
                  </a:lnTo>
                  <a:lnTo>
                    <a:pt x="63" y="2460"/>
                  </a:lnTo>
                  <a:lnTo>
                    <a:pt x="80" y="2462"/>
                  </a:lnTo>
                  <a:lnTo>
                    <a:pt x="4270" y="2462"/>
                  </a:lnTo>
                  <a:lnTo>
                    <a:pt x="4287" y="2460"/>
                  </a:lnTo>
                  <a:lnTo>
                    <a:pt x="4300" y="2452"/>
                  </a:lnTo>
                  <a:lnTo>
                    <a:pt x="4312" y="2441"/>
                  </a:lnTo>
                  <a:lnTo>
                    <a:pt x="4320" y="2427"/>
                  </a:lnTo>
                  <a:lnTo>
                    <a:pt x="4322" y="2411"/>
                  </a:lnTo>
                  <a:lnTo>
                    <a:pt x="4322" y="79"/>
                  </a:lnTo>
                  <a:lnTo>
                    <a:pt x="4320" y="63"/>
                  </a:lnTo>
                  <a:lnTo>
                    <a:pt x="4312" y="49"/>
                  </a:lnTo>
                  <a:lnTo>
                    <a:pt x="4300" y="38"/>
                  </a:lnTo>
                  <a:lnTo>
                    <a:pt x="4287" y="30"/>
                  </a:lnTo>
                  <a:lnTo>
                    <a:pt x="4270" y="28"/>
                  </a:lnTo>
                  <a:lnTo>
                    <a:pt x="80" y="28"/>
                  </a:lnTo>
                  <a:close/>
                  <a:moveTo>
                    <a:pt x="80" y="0"/>
                  </a:moveTo>
                  <a:lnTo>
                    <a:pt x="4270" y="0"/>
                  </a:lnTo>
                  <a:lnTo>
                    <a:pt x="4295" y="4"/>
                  </a:lnTo>
                  <a:lnTo>
                    <a:pt x="4317" y="16"/>
                  </a:lnTo>
                  <a:lnTo>
                    <a:pt x="4334" y="33"/>
                  </a:lnTo>
                  <a:lnTo>
                    <a:pt x="4346" y="54"/>
                  </a:lnTo>
                  <a:lnTo>
                    <a:pt x="4350" y="79"/>
                  </a:lnTo>
                  <a:lnTo>
                    <a:pt x="4350" y="2411"/>
                  </a:lnTo>
                  <a:lnTo>
                    <a:pt x="4346" y="2436"/>
                  </a:lnTo>
                  <a:lnTo>
                    <a:pt x="4334" y="2457"/>
                  </a:lnTo>
                  <a:lnTo>
                    <a:pt x="4317" y="2474"/>
                  </a:lnTo>
                  <a:lnTo>
                    <a:pt x="4295" y="2486"/>
                  </a:lnTo>
                  <a:lnTo>
                    <a:pt x="4270" y="2490"/>
                  </a:lnTo>
                  <a:lnTo>
                    <a:pt x="80" y="2490"/>
                  </a:lnTo>
                  <a:lnTo>
                    <a:pt x="55" y="2486"/>
                  </a:lnTo>
                  <a:lnTo>
                    <a:pt x="33" y="2474"/>
                  </a:lnTo>
                  <a:lnTo>
                    <a:pt x="16" y="2457"/>
                  </a:lnTo>
                  <a:lnTo>
                    <a:pt x="4" y="2436"/>
                  </a:lnTo>
                  <a:lnTo>
                    <a:pt x="0" y="2411"/>
                  </a:lnTo>
                  <a:lnTo>
                    <a:pt x="0" y="79"/>
                  </a:lnTo>
                  <a:lnTo>
                    <a:pt x="4" y="54"/>
                  </a:lnTo>
                  <a:lnTo>
                    <a:pt x="16" y="33"/>
                  </a:lnTo>
                  <a:lnTo>
                    <a:pt x="33" y="16"/>
                  </a:lnTo>
                  <a:lnTo>
                    <a:pt x="55" y="4"/>
                  </a:lnTo>
                  <a:lnTo>
                    <a:pt x="80" y="0"/>
                  </a:lnTo>
                  <a:close/>
                </a:path>
              </a:pathLst>
            </a:custGeom>
            <a:solidFill>
              <a:schemeClr val="accent1"/>
            </a:solidFill>
            <a:ln w="0">
              <a:noFill/>
              <a:prstDash val="solid"/>
              <a:round/>
              <a:headEnd/>
              <a:tailEnd/>
            </a:ln>
          </p:spPr>
        </p:sp>
        <p:cxnSp>
          <p:nvCxnSpPr>
            <p:cNvPr id="185" name="Straight Connector 184"/>
            <p:cNvCxnSpPr/>
            <p:nvPr/>
          </p:nvCxnSpPr>
          <p:spPr>
            <a:xfrm>
              <a:off x="5410200" y="3862794"/>
              <a:ext cx="13716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a:xfrm>
            <a:off x="8984743" y="6296734"/>
            <a:ext cx="2743200" cy="365125"/>
          </a:xfrm>
        </p:spPr>
        <p:txBody>
          <a:bodyPr/>
          <a:lstStyle>
            <a:lvl1pPr>
              <a:defRPr>
                <a:solidFill>
                  <a:schemeClr val="bg2"/>
                </a:solidFill>
              </a:defRPr>
            </a:lvl1pPr>
          </a:lstStyle>
          <a:p>
            <a:r>
              <a:rPr lang="en-US"/>
              <a:t>Friday, 31 March 2017</a:t>
            </a:r>
            <a:endParaRPr lang="en-IN" dirty="0"/>
          </a:p>
        </p:txBody>
      </p:sp>
      <p:sp>
        <p:nvSpPr>
          <p:cNvPr id="5" name="Footer Placeholder 4"/>
          <p:cNvSpPr>
            <a:spLocks noGrp="1"/>
          </p:cNvSpPr>
          <p:nvPr>
            <p:ph type="ftr" sz="quarter" idx="11"/>
          </p:nvPr>
        </p:nvSpPr>
        <p:spPr>
          <a:xfrm>
            <a:off x="4040910" y="6296734"/>
            <a:ext cx="4114800" cy="365125"/>
          </a:xfrm>
        </p:spPr>
        <p:txBody>
          <a:bodyPr/>
          <a:lstStyle>
            <a:lvl1pPr algn="ctr">
              <a:defRPr>
                <a:solidFill>
                  <a:schemeClr val="bg2"/>
                </a:solidFill>
              </a:defRPr>
            </a:lvl1pPr>
          </a:lstStyle>
          <a:p>
            <a:r>
              <a:rPr lang="en-IN" dirty="0"/>
              <a:t>Statutory Audit (Bank) 2017</a:t>
            </a:r>
          </a:p>
        </p:txBody>
      </p:sp>
      <p:sp>
        <p:nvSpPr>
          <p:cNvPr id="6" name="Slide Number Placeholder 5"/>
          <p:cNvSpPr>
            <a:spLocks noGrp="1"/>
          </p:cNvSpPr>
          <p:nvPr>
            <p:ph type="sldNum" sz="quarter" idx="12"/>
          </p:nvPr>
        </p:nvSpPr>
        <p:spPr>
          <a:xfrm>
            <a:off x="464078" y="6296734"/>
            <a:ext cx="2781542" cy="365125"/>
          </a:xfrm>
        </p:spPr>
        <p:txBody>
          <a:bodyPr anchor="ctr"/>
          <a:lstStyle>
            <a:lvl1pPr algn="l">
              <a:defRPr sz="1200">
                <a:solidFill>
                  <a:schemeClr val="bg2"/>
                </a:solidFill>
              </a:defRPr>
            </a:lvl1pPr>
          </a:lstStyle>
          <a:p>
            <a:fld id="{2DD2F4D9-2C43-4FA6-B71E-292886C19B8E}" type="slidenum">
              <a:rPr lang="en-IN" smtClean="0"/>
              <a:t>‹#›</a:t>
            </a:fld>
            <a:endParaRPr lang="en-IN" dirty="0"/>
          </a:p>
        </p:txBody>
      </p:sp>
      <p:sp>
        <p:nvSpPr>
          <p:cNvPr id="2" name="Title 1"/>
          <p:cNvSpPr>
            <a:spLocks noGrp="1"/>
          </p:cNvSpPr>
          <p:nvPr>
            <p:ph type="title"/>
          </p:nvPr>
        </p:nvSpPr>
        <p:spPr>
          <a:xfrm>
            <a:off x="3162300" y="1830583"/>
            <a:ext cx="5859724" cy="1841715"/>
          </a:xfrm>
        </p:spPr>
        <p:txBody>
          <a:bodyPr anchor="t">
            <a:normAutofit/>
          </a:bodyPr>
          <a:lstStyle>
            <a:lvl1pPr algn="ctr">
              <a:lnSpc>
                <a:spcPct val="105000"/>
              </a:lnSpc>
              <a:defRPr sz="3900" baseline="0">
                <a:solidFill>
                  <a:schemeClr val="tx2">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14585" y="4176135"/>
            <a:ext cx="4566474" cy="1038807"/>
          </a:xfrm>
        </p:spPr>
        <p:txBody>
          <a:bodyPr>
            <a:normAutofit/>
          </a:bodyPr>
          <a:lstStyle>
            <a:lvl1pPr marL="0" indent="0" algn="ctr">
              <a:lnSpc>
                <a:spcPct val="130000"/>
              </a:lnSpc>
              <a:spcBef>
                <a:spcPts val="0"/>
              </a:spcBef>
              <a:buNone/>
              <a:defRPr sz="2000" baseline="0">
                <a:solidFill>
                  <a:schemeClr val="tx2">
                    <a:lumMod val="75000"/>
                    <a:lumOff val="25000"/>
                  </a:schemeClr>
                </a:solidFill>
              </a:defRPr>
            </a:lvl1pPr>
            <a:lvl2pPr marL="457223" indent="0">
              <a:buNone/>
              <a:defRPr sz="2000">
                <a:solidFill>
                  <a:schemeClr val="tx1">
                    <a:tint val="75000"/>
                  </a:schemeClr>
                </a:solidFill>
              </a:defRPr>
            </a:lvl2pPr>
            <a:lvl3pPr marL="914446" indent="0">
              <a:buNone/>
              <a:defRPr sz="1801">
                <a:solidFill>
                  <a:schemeClr val="tx1">
                    <a:tint val="75000"/>
                  </a:schemeClr>
                </a:solidFill>
              </a:defRPr>
            </a:lvl3pPr>
            <a:lvl4pPr marL="1371669" indent="0">
              <a:buNone/>
              <a:defRPr sz="1600">
                <a:solidFill>
                  <a:schemeClr val="tx1">
                    <a:tint val="75000"/>
                  </a:schemeClr>
                </a:solidFill>
              </a:defRPr>
            </a:lvl4pPr>
            <a:lvl5pPr marL="1828891" indent="0">
              <a:buNone/>
              <a:defRPr sz="1600">
                <a:solidFill>
                  <a:schemeClr val="tx1">
                    <a:tint val="75000"/>
                  </a:schemeClr>
                </a:solidFill>
              </a:defRPr>
            </a:lvl5pPr>
            <a:lvl6pPr marL="2286114" indent="0">
              <a:buNone/>
              <a:defRPr sz="1600">
                <a:solidFill>
                  <a:schemeClr val="tx1">
                    <a:tint val="75000"/>
                  </a:schemeClr>
                </a:solidFill>
              </a:defRPr>
            </a:lvl6pPr>
            <a:lvl7pPr marL="2743338" indent="0">
              <a:buNone/>
              <a:defRPr sz="1600">
                <a:solidFill>
                  <a:schemeClr val="tx1">
                    <a:tint val="75000"/>
                  </a:schemeClr>
                </a:solidFill>
              </a:defRPr>
            </a:lvl7pPr>
            <a:lvl8pPr marL="3200560" indent="0">
              <a:buNone/>
              <a:defRPr sz="1600">
                <a:solidFill>
                  <a:schemeClr val="tx1">
                    <a:tint val="75000"/>
                  </a:schemeClr>
                </a:solidFill>
              </a:defRPr>
            </a:lvl8pPr>
            <a:lvl9pPr marL="3657783"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2668362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933700" y="2438403"/>
            <a:ext cx="4160521" cy="36576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543752" y="2438403"/>
            <a:ext cx="4160521" cy="36576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r>
              <a:rPr lang="en-US"/>
              <a:t>Friday, 31 March 2017</a:t>
            </a:r>
            <a:endParaRPr lang="en-IN" dirty="0"/>
          </a:p>
        </p:txBody>
      </p:sp>
      <p:sp>
        <p:nvSpPr>
          <p:cNvPr id="6" name="Footer Placeholder 5"/>
          <p:cNvSpPr>
            <a:spLocks noGrp="1"/>
          </p:cNvSpPr>
          <p:nvPr>
            <p:ph type="ftr" sz="quarter" idx="11"/>
          </p:nvPr>
        </p:nvSpPr>
        <p:spPr/>
        <p:txBody>
          <a:bodyPr/>
          <a:lstStyle/>
          <a:p>
            <a:r>
              <a:rPr lang="en-IN" dirty="0"/>
              <a:t>Statutory Audit (Bank) 2017</a:t>
            </a:r>
          </a:p>
        </p:txBody>
      </p:sp>
      <p:sp>
        <p:nvSpPr>
          <p:cNvPr id="7" name="Slide Number Placeholder 6"/>
          <p:cNvSpPr>
            <a:spLocks noGrp="1"/>
          </p:cNvSpPr>
          <p:nvPr>
            <p:ph type="sldNum" sz="quarter" idx="12"/>
          </p:nvPr>
        </p:nvSpPr>
        <p:spPr/>
        <p:txBody>
          <a:bodyPr/>
          <a:lstStyle/>
          <a:p>
            <a:fld id="{2DD2F4D9-2C43-4FA6-B71E-292886C19B8E}" type="slidenum">
              <a:rPr lang="en-IN" smtClean="0"/>
              <a:t>‹#›</a:t>
            </a:fld>
            <a:endParaRPr lang="en-IN" dirty="0"/>
          </a:p>
        </p:txBody>
      </p:sp>
    </p:spTree>
    <p:extLst>
      <p:ext uri="{BB962C8B-B14F-4D97-AF65-F5344CB8AC3E}">
        <p14:creationId xmlns:p14="http://schemas.microsoft.com/office/powerpoint/2010/main" val="23854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05783" y="566928"/>
            <a:ext cx="8898489" cy="1563624"/>
          </a:xfrm>
        </p:spPr>
        <p:txBody>
          <a:bodyPr/>
          <a:lstStyle/>
          <a:p>
            <a:r>
              <a:rPr lang="en-US"/>
              <a:t>Click to edit Master title style</a:t>
            </a:r>
            <a:endParaRPr lang="en-US" dirty="0"/>
          </a:p>
        </p:txBody>
      </p:sp>
      <p:sp>
        <p:nvSpPr>
          <p:cNvPr id="3" name="Text Placeholder 2"/>
          <p:cNvSpPr>
            <a:spLocks noGrp="1"/>
          </p:cNvSpPr>
          <p:nvPr>
            <p:ph type="body" idx="1"/>
          </p:nvPr>
        </p:nvSpPr>
        <p:spPr>
          <a:xfrm>
            <a:off x="2933700" y="2456408"/>
            <a:ext cx="4160521" cy="823912"/>
          </a:xfrm>
        </p:spPr>
        <p:txBody>
          <a:bodyPr anchor="b"/>
          <a:lstStyle>
            <a:lvl1pPr marL="0" indent="0">
              <a:lnSpc>
                <a:spcPct val="99000"/>
              </a:lnSpc>
              <a:buNone/>
              <a:defRPr sz="2400" b="0" baseline="0">
                <a:solidFill>
                  <a:schemeClr val="accent2"/>
                </a:solidFill>
              </a:defRPr>
            </a:lvl1pPr>
            <a:lvl2pPr marL="457223" indent="0">
              <a:buNone/>
              <a:defRPr sz="2000" b="1"/>
            </a:lvl2pPr>
            <a:lvl3pPr marL="914446" indent="0">
              <a:buNone/>
              <a:defRPr sz="1801" b="1"/>
            </a:lvl3pPr>
            <a:lvl4pPr marL="1371669" indent="0">
              <a:buNone/>
              <a:defRPr sz="1600" b="1"/>
            </a:lvl4pPr>
            <a:lvl5pPr marL="1828891" indent="0">
              <a:buNone/>
              <a:defRPr sz="1600" b="1"/>
            </a:lvl5pPr>
            <a:lvl6pPr marL="2286114" indent="0">
              <a:buNone/>
              <a:defRPr sz="1600" b="1"/>
            </a:lvl6pPr>
            <a:lvl7pPr marL="2743338" indent="0">
              <a:buNone/>
              <a:defRPr sz="1600" b="1"/>
            </a:lvl7pPr>
            <a:lvl8pPr marL="3200560" indent="0">
              <a:buNone/>
              <a:defRPr sz="1600" b="1"/>
            </a:lvl8pPr>
            <a:lvl9pPr marL="3657783" indent="0">
              <a:buNone/>
              <a:defRPr sz="1600" b="1"/>
            </a:lvl9pPr>
          </a:lstStyle>
          <a:p>
            <a:pPr lvl="0"/>
            <a:r>
              <a:rPr lang="en-US"/>
              <a:t>Edit Master text styles</a:t>
            </a:r>
          </a:p>
        </p:txBody>
      </p:sp>
      <p:sp>
        <p:nvSpPr>
          <p:cNvPr id="4" name="Content Placeholder 3"/>
          <p:cNvSpPr>
            <a:spLocks noGrp="1"/>
          </p:cNvSpPr>
          <p:nvPr>
            <p:ph sz="half" idx="2"/>
          </p:nvPr>
        </p:nvSpPr>
        <p:spPr>
          <a:xfrm>
            <a:off x="2933700" y="3316643"/>
            <a:ext cx="4160521" cy="277936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43752" y="2456408"/>
            <a:ext cx="4160521" cy="823912"/>
          </a:xfrm>
        </p:spPr>
        <p:txBody>
          <a:bodyPr anchor="b"/>
          <a:lstStyle>
            <a:lvl1pPr marL="0" indent="0">
              <a:lnSpc>
                <a:spcPct val="99000"/>
              </a:lnSpc>
              <a:buNone/>
              <a:defRPr sz="2400" b="0" baseline="0">
                <a:solidFill>
                  <a:schemeClr val="accent2"/>
                </a:solidFill>
              </a:defRPr>
            </a:lvl1pPr>
            <a:lvl2pPr marL="457223" indent="0">
              <a:buNone/>
              <a:defRPr sz="2000" b="1"/>
            </a:lvl2pPr>
            <a:lvl3pPr marL="914446" indent="0">
              <a:buNone/>
              <a:defRPr sz="1801" b="1"/>
            </a:lvl3pPr>
            <a:lvl4pPr marL="1371669" indent="0">
              <a:buNone/>
              <a:defRPr sz="1600" b="1"/>
            </a:lvl4pPr>
            <a:lvl5pPr marL="1828891" indent="0">
              <a:buNone/>
              <a:defRPr sz="1600" b="1"/>
            </a:lvl5pPr>
            <a:lvl6pPr marL="2286114" indent="0">
              <a:buNone/>
              <a:defRPr sz="1600" b="1"/>
            </a:lvl6pPr>
            <a:lvl7pPr marL="2743338" indent="0">
              <a:buNone/>
              <a:defRPr sz="1600" b="1"/>
            </a:lvl7pPr>
            <a:lvl8pPr marL="3200560" indent="0">
              <a:buNone/>
              <a:defRPr sz="1600" b="1"/>
            </a:lvl8pPr>
            <a:lvl9pPr marL="3657783" indent="0">
              <a:buNone/>
              <a:defRPr sz="1600" b="1"/>
            </a:lvl9pPr>
          </a:lstStyle>
          <a:p>
            <a:pPr lvl="0"/>
            <a:r>
              <a:rPr lang="en-US"/>
              <a:t>Edit Master text styles</a:t>
            </a:r>
          </a:p>
        </p:txBody>
      </p:sp>
      <p:sp>
        <p:nvSpPr>
          <p:cNvPr id="6" name="Content Placeholder 5"/>
          <p:cNvSpPr>
            <a:spLocks noGrp="1"/>
          </p:cNvSpPr>
          <p:nvPr>
            <p:ph sz="quarter" idx="4"/>
          </p:nvPr>
        </p:nvSpPr>
        <p:spPr>
          <a:xfrm>
            <a:off x="7543752" y="3316643"/>
            <a:ext cx="4160521" cy="277936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r>
              <a:rPr lang="en-US"/>
              <a:t>Friday, 31 March 2017</a:t>
            </a:r>
            <a:endParaRPr lang="en-IN" dirty="0"/>
          </a:p>
        </p:txBody>
      </p:sp>
      <p:sp>
        <p:nvSpPr>
          <p:cNvPr id="8" name="Footer Placeholder 7"/>
          <p:cNvSpPr>
            <a:spLocks noGrp="1"/>
          </p:cNvSpPr>
          <p:nvPr>
            <p:ph type="ftr" sz="quarter" idx="11"/>
          </p:nvPr>
        </p:nvSpPr>
        <p:spPr/>
        <p:txBody>
          <a:bodyPr/>
          <a:lstStyle/>
          <a:p>
            <a:r>
              <a:rPr lang="en-IN" dirty="0"/>
              <a:t>Statutory Audit (Bank) 2017</a:t>
            </a:r>
          </a:p>
        </p:txBody>
      </p:sp>
      <p:sp>
        <p:nvSpPr>
          <p:cNvPr id="9" name="Slide Number Placeholder 8"/>
          <p:cNvSpPr>
            <a:spLocks noGrp="1"/>
          </p:cNvSpPr>
          <p:nvPr>
            <p:ph type="sldNum" sz="quarter" idx="12"/>
          </p:nvPr>
        </p:nvSpPr>
        <p:spPr/>
        <p:txBody>
          <a:bodyPr/>
          <a:lstStyle/>
          <a:p>
            <a:fld id="{2DD2F4D9-2C43-4FA6-B71E-292886C19B8E}" type="slidenum">
              <a:rPr lang="en-IN" smtClean="0"/>
              <a:t>‹#›</a:t>
            </a:fld>
            <a:endParaRPr lang="en-IN" dirty="0"/>
          </a:p>
        </p:txBody>
      </p:sp>
    </p:spTree>
    <p:extLst>
      <p:ext uri="{BB962C8B-B14F-4D97-AF65-F5344CB8AC3E}">
        <p14:creationId xmlns:p14="http://schemas.microsoft.com/office/powerpoint/2010/main" val="10919841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r>
              <a:rPr lang="en-US"/>
              <a:t>Friday, 31 March 2017</a:t>
            </a:r>
            <a:endParaRPr lang="en-IN" dirty="0"/>
          </a:p>
        </p:txBody>
      </p:sp>
      <p:sp>
        <p:nvSpPr>
          <p:cNvPr id="4" name="Footer Placeholder 3"/>
          <p:cNvSpPr>
            <a:spLocks noGrp="1"/>
          </p:cNvSpPr>
          <p:nvPr>
            <p:ph type="ftr" sz="quarter" idx="11"/>
          </p:nvPr>
        </p:nvSpPr>
        <p:spPr/>
        <p:txBody>
          <a:bodyPr/>
          <a:lstStyle/>
          <a:p>
            <a:r>
              <a:rPr lang="en-IN" dirty="0"/>
              <a:t>Statutory Audit (Bank) 2017</a:t>
            </a:r>
          </a:p>
        </p:txBody>
      </p:sp>
      <p:sp>
        <p:nvSpPr>
          <p:cNvPr id="5" name="Slide Number Placeholder 4"/>
          <p:cNvSpPr>
            <a:spLocks noGrp="1"/>
          </p:cNvSpPr>
          <p:nvPr>
            <p:ph type="sldNum" sz="quarter" idx="12"/>
          </p:nvPr>
        </p:nvSpPr>
        <p:spPr/>
        <p:txBody>
          <a:bodyPr/>
          <a:lstStyle/>
          <a:p>
            <a:fld id="{2DD2F4D9-2C43-4FA6-B71E-292886C19B8E}" type="slidenum">
              <a:rPr lang="en-IN" smtClean="0"/>
              <a:t>‹#›</a:t>
            </a:fld>
            <a:endParaRPr lang="en-IN" dirty="0"/>
          </a:p>
        </p:txBody>
      </p:sp>
    </p:spTree>
    <p:extLst>
      <p:ext uri="{BB962C8B-B14F-4D97-AF65-F5344CB8AC3E}">
        <p14:creationId xmlns:p14="http://schemas.microsoft.com/office/powerpoint/2010/main" val="2563718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6" name="Freeform 5"/>
          <p:cNvSpPr>
            <a:spLocks noEditPoints="1"/>
          </p:cNvSpPr>
          <p:nvPr/>
        </p:nvSpPr>
        <p:spPr bwMode="auto">
          <a:xfrm>
            <a:off x="3" y="4766"/>
            <a:ext cx="3780078" cy="6853237"/>
          </a:xfrm>
          <a:custGeom>
            <a:avLst/>
            <a:gdLst/>
            <a:ahLst/>
            <a:cxnLst/>
            <a:rect l="0" t="0" r="r" b="b"/>
            <a:pathLst>
              <a:path w="1190" h="2160">
                <a:moveTo>
                  <a:pt x="97" y="579"/>
                </a:moveTo>
                <a:cubicBezTo>
                  <a:pt x="92" y="540"/>
                  <a:pt x="109" y="506"/>
                  <a:pt x="122" y="471"/>
                </a:cubicBezTo>
                <a:cubicBezTo>
                  <a:pt x="133" y="442"/>
                  <a:pt x="147" y="414"/>
                  <a:pt x="159" y="385"/>
                </a:cubicBezTo>
                <a:cubicBezTo>
                  <a:pt x="181" y="390"/>
                  <a:pt x="205" y="394"/>
                  <a:pt x="228" y="399"/>
                </a:cubicBezTo>
                <a:cubicBezTo>
                  <a:pt x="252" y="405"/>
                  <a:pt x="275" y="411"/>
                  <a:pt x="301" y="418"/>
                </a:cubicBezTo>
                <a:cubicBezTo>
                  <a:pt x="316" y="360"/>
                  <a:pt x="282" y="314"/>
                  <a:pt x="249" y="269"/>
                </a:cubicBezTo>
                <a:cubicBezTo>
                  <a:pt x="215" y="224"/>
                  <a:pt x="172" y="192"/>
                  <a:pt x="110" y="198"/>
                </a:cubicBezTo>
                <a:cubicBezTo>
                  <a:pt x="111" y="165"/>
                  <a:pt x="112" y="135"/>
                  <a:pt x="112" y="105"/>
                </a:cubicBezTo>
                <a:cubicBezTo>
                  <a:pt x="111" y="75"/>
                  <a:pt x="108" y="45"/>
                  <a:pt x="105" y="10"/>
                </a:cubicBezTo>
                <a:cubicBezTo>
                  <a:pt x="179" y="70"/>
                  <a:pt x="258" y="99"/>
                  <a:pt x="352" y="78"/>
                </a:cubicBezTo>
                <a:cubicBezTo>
                  <a:pt x="356" y="52"/>
                  <a:pt x="344" y="31"/>
                  <a:pt x="336" y="9"/>
                </a:cubicBezTo>
                <a:cubicBezTo>
                  <a:pt x="335" y="6"/>
                  <a:pt x="334" y="3"/>
                  <a:pt x="332" y="0"/>
                </a:cubicBezTo>
                <a:cubicBezTo>
                  <a:pt x="314" y="0"/>
                  <a:pt x="314" y="0"/>
                  <a:pt x="314" y="0"/>
                </a:cubicBezTo>
                <a:cubicBezTo>
                  <a:pt x="323" y="19"/>
                  <a:pt x="330" y="40"/>
                  <a:pt x="334" y="63"/>
                </a:cubicBezTo>
                <a:cubicBezTo>
                  <a:pt x="259" y="82"/>
                  <a:pt x="174" y="51"/>
                  <a:pt x="121" y="0"/>
                </a:cubicBezTo>
                <a:cubicBezTo>
                  <a:pt x="81" y="0"/>
                  <a:pt x="81" y="0"/>
                  <a:pt x="81" y="0"/>
                </a:cubicBezTo>
                <a:cubicBezTo>
                  <a:pt x="97" y="51"/>
                  <a:pt x="98" y="101"/>
                  <a:pt x="93" y="152"/>
                </a:cubicBezTo>
                <a:cubicBezTo>
                  <a:pt x="74" y="70"/>
                  <a:pt x="69" y="27"/>
                  <a:pt x="76" y="0"/>
                </a:cubicBezTo>
                <a:cubicBezTo>
                  <a:pt x="53" y="0"/>
                  <a:pt x="53" y="0"/>
                  <a:pt x="53" y="0"/>
                </a:cubicBezTo>
                <a:cubicBezTo>
                  <a:pt x="51" y="5"/>
                  <a:pt x="49" y="9"/>
                  <a:pt x="47" y="14"/>
                </a:cubicBezTo>
                <a:cubicBezTo>
                  <a:pt x="40" y="28"/>
                  <a:pt x="33" y="42"/>
                  <a:pt x="23" y="52"/>
                </a:cubicBezTo>
                <a:cubicBezTo>
                  <a:pt x="16" y="59"/>
                  <a:pt x="9" y="66"/>
                  <a:pt x="1" y="72"/>
                </a:cubicBezTo>
                <a:cubicBezTo>
                  <a:pt x="1" y="90"/>
                  <a:pt x="1" y="90"/>
                  <a:pt x="1" y="90"/>
                </a:cubicBezTo>
                <a:cubicBezTo>
                  <a:pt x="3" y="89"/>
                  <a:pt x="4" y="88"/>
                  <a:pt x="6" y="88"/>
                </a:cubicBezTo>
                <a:cubicBezTo>
                  <a:pt x="24" y="75"/>
                  <a:pt x="38" y="57"/>
                  <a:pt x="56" y="40"/>
                </a:cubicBezTo>
                <a:cubicBezTo>
                  <a:pt x="70" y="89"/>
                  <a:pt x="71" y="139"/>
                  <a:pt x="73" y="192"/>
                </a:cubicBezTo>
                <a:cubicBezTo>
                  <a:pt x="57" y="187"/>
                  <a:pt x="44" y="180"/>
                  <a:pt x="30" y="178"/>
                </a:cubicBezTo>
                <a:cubicBezTo>
                  <a:pt x="20" y="177"/>
                  <a:pt x="10" y="177"/>
                  <a:pt x="1" y="179"/>
                </a:cubicBezTo>
                <a:cubicBezTo>
                  <a:pt x="1" y="255"/>
                  <a:pt x="1" y="255"/>
                  <a:pt x="1" y="255"/>
                </a:cubicBezTo>
                <a:cubicBezTo>
                  <a:pt x="12" y="246"/>
                  <a:pt x="23" y="234"/>
                  <a:pt x="42" y="241"/>
                </a:cubicBezTo>
                <a:cubicBezTo>
                  <a:pt x="29" y="260"/>
                  <a:pt x="16" y="276"/>
                  <a:pt x="6" y="294"/>
                </a:cubicBezTo>
                <a:cubicBezTo>
                  <a:pt x="4" y="297"/>
                  <a:pt x="3" y="300"/>
                  <a:pt x="1" y="303"/>
                </a:cubicBezTo>
                <a:cubicBezTo>
                  <a:pt x="1" y="432"/>
                  <a:pt x="1" y="432"/>
                  <a:pt x="1" y="432"/>
                </a:cubicBezTo>
                <a:cubicBezTo>
                  <a:pt x="19" y="491"/>
                  <a:pt x="50" y="543"/>
                  <a:pt x="91" y="592"/>
                </a:cubicBezTo>
                <a:cubicBezTo>
                  <a:pt x="94" y="586"/>
                  <a:pt x="97" y="582"/>
                  <a:pt x="97" y="579"/>
                </a:cubicBezTo>
                <a:close/>
                <a:moveTo>
                  <a:pt x="203" y="246"/>
                </a:moveTo>
                <a:cubicBezTo>
                  <a:pt x="242" y="281"/>
                  <a:pt x="270" y="323"/>
                  <a:pt x="287" y="373"/>
                </a:cubicBezTo>
                <a:cubicBezTo>
                  <a:pt x="289" y="380"/>
                  <a:pt x="288" y="387"/>
                  <a:pt x="288" y="391"/>
                </a:cubicBezTo>
                <a:cubicBezTo>
                  <a:pt x="261" y="387"/>
                  <a:pt x="237" y="383"/>
                  <a:pt x="212" y="380"/>
                </a:cubicBezTo>
                <a:cubicBezTo>
                  <a:pt x="190" y="377"/>
                  <a:pt x="170" y="371"/>
                  <a:pt x="157" y="357"/>
                </a:cubicBezTo>
                <a:cubicBezTo>
                  <a:pt x="154" y="332"/>
                  <a:pt x="151" y="311"/>
                  <a:pt x="147" y="287"/>
                </a:cubicBezTo>
                <a:cubicBezTo>
                  <a:pt x="168" y="300"/>
                  <a:pt x="186" y="310"/>
                  <a:pt x="204" y="321"/>
                </a:cubicBezTo>
                <a:cubicBezTo>
                  <a:pt x="184" y="294"/>
                  <a:pt x="153" y="279"/>
                  <a:pt x="143" y="245"/>
                </a:cubicBezTo>
                <a:cubicBezTo>
                  <a:pt x="169" y="230"/>
                  <a:pt x="183" y="230"/>
                  <a:pt x="203" y="246"/>
                </a:cubicBezTo>
                <a:close/>
                <a:moveTo>
                  <a:pt x="40" y="485"/>
                </a:moveTo>
                <a:cubicBezTo>
                  <a:pt x="20" y="445"/>
                  <a:pt x="7" y="403"/>
                  <a:pt x="8" y="358"/>
                </a:cubicBezTo>
                <a:cubicBezTo>
                  <a:pt x="9" y="306"/>
                  <a:pt x="26" y="282"/>
                  <a:pt x="73" y="270"/>
                </a:cubicBezTo>
                <a:cubicBezTo>
                  <a:pt x="69" y="305"/>
                  <a:pt x="60" y="341"/>
                  <a:pt x="70" y="376"/>
                </a:cubicBezTo>
                <a:cubicBezTo>
                  <a:pt x="79" y="342"/>
                  <a:pt x="78" y="305"/>
                  <a:pt x="96" y="274"/>
                </a:cubicBezTo>
                <a:cubicBezTo>
                  <a:pt x="101" y="276"/>
                  <a:pt x="103" y="276"/>
                  <a:pt x="105" y="277"/>
                </a:cubicBezTo>
                <a:cubicBezTo>
                  <a:pt x="107" y="278"/>
                  <a:pt x="109" y="279"/>
                  <a:pt x="110" y="281"/>
                </a:cubicBezTo>
                <a:cubicBezTo>
                  <a:pt x="142" y="328"/>
                  <a:pt x="147" y="378"/>
                  <a:pt x="123" y="430"/>
                </a:cubicBezTo>
                <a:cubicBezTo>
                  <a:pt x="105" y="467"/>
                  <a:pt x="86" y="503"/>
                  <a:pt x="77" y="547"/>
                </a:cubicBezTo>
                <a:cubicBezTo>
                  <a:pt x="65" y="526"/>
                  <a:pt x="50" y="507"/>
                  <a:pt x="40" y="485"/>
                </a:cubicBezTo>
                <a:close/>
                <a:moveTo>
                  <a:pt x="1" y="0"/>
                </a:moveTo>
                <a:cubicBezTo>
                  <a:pt x="1" y="1"/>
                  <a:pt x="1" y="1"/>
                  <a:pt x="1" y="1"/>
                </a:cubicBezTo>
                <a:cubicBezTo>
                  <a:pt x="2" y="1"/>
                  <a:pt x="2" y="0"/>
                  <a:pt x="2" y="0"/>
                </a:cubicBezTo>
                <a:lnTo>
                  <a:pt x="1" y="0"/>
                </a:lnTo>
                <a:close/>
                <a:moveTo>
                  <a:pt x="1052" y="1098"/>
                </a:moveTo>
                <a:cubicBezTo>
                  <a:pt x="1062" y="1083"/>
                  <a:pt x="1075" y="1068"/>
                  <a:pt x="1084" y="1051"/>
                </a:cubicBezTo>
                <a:cubicBezTo>
                  <a:pt x="1099" y="1023"/>
                  <a:pt x="1112" y="994"/>
                  <a:pt x="1092" y="963"/>
                </a:cubicBezTo>
                <a:cubicBezTo>
                  <a:pt x="948" y="958"/>
                  <a:pt x="857" y="1057"/>
                  <a:pt x="855" y="1151"/>
                </a:cubicBezTo>
                <a:cubicBezTo>
                  <a:pt x="788" y="1151"/>
                  <a:pt x="729" y="1127"/>
                  <a:pt x="672" y="1100"/>
                </a:cubicBezTo>
                <a:cubicBezTo>
                  <a:pt x="627" y="1078"/>
                  <a:pt x="589" y="1045"/>
                  <a:pt x="552" y="1010"/>
                </a:cubicBezTo>
                <a:cubicBezTo>
                  <a:pt x="482" y="942"/>
                  <a:pt x="465" y="858"/>
                  <a:pt x="474" y="766"/>
                </a:cubicBezTo>
                <a:cubicBezTo>
                  <a:pt x="491" y="811"/>
                  <a:pt x="520" y="848"/>
                  <a:pt x="547" y="887"/>
                </a:cubicBezTo>
                <a:cubicBezTo>
                  <a:pt x="589" y="949"/>
                  <a:pt x="650" y="975"/>
                  <a:pt x="720" y="988"/>
                </a:cubicBezTo>
                <a:cubicBezTo>
                  <a:pt x="725" y="989"/>
                  <a:pt x="731" y="986"/>
                  <a:pt x="737" y="985"/>
                </a:cubicBezTo>
                <a:cubicBezTo>
                  <a:pt x="734" y="907"/>
                  <a:pt x="723" y="833"/>
                  <a:pt x="681" y="765"/>
                </a:cubicBezTo>
                <a:cubicBezTo>
                  <a:pt x="716" y="759"/>
                  <a:pt x="752" y="766"/>
                  <a:pt x="780" y="738"/>
                </a:cubicBezTo>
                <a:cubicBezTo>
                  <a:pt x="768" y="718"/>
                  <a:pt x="757" y="696"/>
                  <a:pt x="742" y="680"/>
                </a:cubicBezTo>
                <a:cubicBezTo>
                  <a:pt x="720" y="656"/>
                  <a:pt x="696" y="632"/>
                  <a:pt x="669" y="617"/>
                </a:cubicBezTo>
                <a:cubicBezTo>
                  <a:pt x="618" y="588"/>
                  <a:pt x="564" y="572"/>
                  <a:pt x="506" y="597"/>
                </a:cubicBezTo>
                <a:cubicBezTo>
                  <a:pt x="500" y="599"/>
                  <a:pt x="494" y="600"/>
                  <a:pt x="486" y="603"/>
                </a:cubicBezTo>
                <a:cubicBezTo>
                  <a:pt x="486" y="589"/>
                  <a:pt x="485" y="579"/>
                  <a:pt x="485" y="569"/>
                </a:cubicBezTo>
                <a:cubicBezTo>
                  <a:pt x="492" y="456"/>
                  <a:pt x="475" y="348"/>
                  <a:pt x="426" y="246"/>
                </a:cubicBezTo>
                <a:cubicBezTo>
                  <a:pt x="408" y="209"/>
                  <a:pt x="378" y="182"/>
                  <a:pt x="335" y="175"/>
                </a:cubicBezTo>
                <a:cubicBezTo>
                  <a:pt x="316" y="172"/>
                  <a:pt x="297" y="174"/>
                  <a:pt x="285" y="198"/>
                </a:cubicBezTo>
                <a:cubicBezTo>
                  <a:pt x="293" y="206"/>
                  <a:pt x="300" y="215"/>
                  <a:pt x="309" y="222"/>
                </a:cubicBezTo>
                <a:cubicBezTo>
                  <a:pt x="332" y="241"/>
                  <a:pt x="350" y="263"/>
                  <a:pt x="362" y="290"/>
                </a:cubicBezTo>
                <a:cubicBezTo>
                  <a:pt x="397" y="367"/>
                  <a:pt x="418" y="448"/>
                  <a:pt x="425" y="532"/>
                </a:cubicBezTo>
                <a:cubicBezTo>
                  <a:pt x="426" y="539"/>
                  <a:pt x="426" y="548"/>
                  <a:pt x="422" y="553"/>
                </a:cubicBezTo>
                <a:cubicBezTo>
                  <a:pt x="408" y="569"/>
                  <a:pt x="410" y="588"/>
                  <a:pt x="410" y="607"/>
                </a:cubicBezTo>
                <a:cubicBezTo>
                  <a:pt x="409" y="669"/>
                  <a:pt x="383" y="722"/>
                  <a:pt x="349" y="773"/>
                </a:cubicBezTo>
                <a:cubicBezTo>
                  <a:pt x="266" y="679"/>
                  <a:pt x="105" y="682"/>
                  <a:pt x="57" y="750"/>
                </a:cubicBezTo>
                <a:cubicBezTo>
                  <a:pt x="99" y="826"/>
                  <a:pt x="166" y="864"/>
                  <a:pt x="255" y="870"/>
                </a:cubicBezTo>
                <a:cubicBezTo>
                  <a:pt x="186" y="929"/>
                  <a:pt x="108" y="957"/>
                  <a:pt x="18" y="974"/>
                </a:cubicBezTo>
                <a:cubicBezTo>
                  <a:pt x="31" y="918"/>
                  <a:pt x="26" y="869"/>
                  <a:pt x="1" y="826"/>
                </a:cubicBezTo>
                <a:cubicBezTo>
                  <a:pt x="1" y="871"/>
                  <a:pt x="1" y="871"/>
                  <a:pt x="1" y="871"/>
                </a:cubicBezTo>
                <a:cubicBezTo>
                  <a:pt x="5" y="883"/>
                  <a:pt x="5" y="894"/>
                  <a:pt x="1" y="906"/>
                </a:cubicBezTo>
                <a:cubicBezTo>
                  <a:pt x="1" y="1032"/>
                  <a:pt x="1" y="1032"/>
                  <a:pt x="1" y="1032"/>
                </a:cubicBezTo>
                <a:cubicBezTo>
                  <a:pt x="4" y="1026"/>
                  <a:pt x="7" y="1021"/>
                  <a:pt x="9" y="1016"/>
                </a:cubicBezTo>
                <a:cubicBezTo>
                  <a:pt x="97" y="1003"/>
                  <a:pt x="178" y="984"/>
                  <a:pt x="251" y="935"/>
                </a:cubicBezTo>
                <a:cubicBezTo>
                  <a:pt x="247" y="978"/>
                  <a:pt x="241" y="1018"/>
                  <a:pt x="240" y="1058"/>
                </a:cubicBezTo>
                <a:cubicBezTo>
                  <a:pt x="240" y="1101"/>
                  <a:pt x="254" y="1140"/>
                  <a:pt x="286" y="1174"/>
                </a:cubicBezTo>
                <a:cubicBezTo>
                  <a:pt x="390" y="1075"/>
                  <a:pt x="411" y="957"/>
                  <a:pt x="381" y="823"/>
                </a:cubicBezTo>
                <a:cubicBezTo>
                  <a:pt x="392" y="805"/>
                  <a:pt x="404" y="787"/>
                  <a:pt x="417" y="767"/>
                </a:cubicBezTo>
                <a:cubicBezTo>
                  <a:pt x="418" y="860"/>
                  <a:pt x="415" y="950"/>
                  <a:pt x="421" y="1039"/>
                </a:cubicBezTo>
                <a:cubicBezTo>
                  <a:pt x="427" y="1129"/>
                  <a:pt x="449" y="1217"/>
                  <a:pt x="477" y="1301"/>
                </a:cubicBezTo>
                <a:cubicBezTo>
                  <a:pt x="438" y="1354"/>
                  <a:pt x="401" y="1406"/>
                  <a:pt x="382" y="1467"/>
                </a:cubicBezTo>
                <a:cubicBezTo>
                  <a:pt x="364" y="1521"/>
                  <a:pt x="355" y="1576"/>
                  <a:pt x="374" y="1632"/>
                </a:cubicBezTo>
                <a:cubicBezTo>
                  <a:pt x="381" y="1654"/>
                  <a:pt x="385" y="1678"/>
                  <a:pt x="405" y="1695"/>
                </a:cubicBezTo>
                <a:cubicBezTo>
                  <a:pt x="491" y="1652"/>
                  <a:pt x="534" y="1580"/>
                  <a:pt x="554" y="1487"/>
                </a:cubicBezTo>
                <a:cubicBezTo>
                  <a:pt x="574" y="1516"/>
                  <a:pt x="590" y="1541"/>
                  <a:pt x="608" y="1565"/>
                </a:cubicBezTo>
                <a:cubicBezTo>
                  <a:pt x="627" y="1589"/>
                  <a:pt x="647" y="1611"/>
                  <a:pt x="668" y="1636"/>
                </a:cubicBezTo>
                <a:cubicBezTo>
                  <a:pt x="617" y="1671"/>
                  <a:pt x="602" y="1723"/>
                  <a:pt x="605" y="1780"/>
                </a:cubicBezTo>
                <a:cubicBezTo>
                  <a:pt x="607" y="1835"/>
                  <a:pt x="609" y="1892"/>
                  <a:pt x="658" y="1927"/>
                </a:cubicBezTo>
                <a:cubicBezTo>
                  <a:pt x="674" y="1906"/>
                  <a:pt x="688" y="1887"/>
                  <a:pt x="703" y="1868"/>
                </a:cubicBezTo>
                <a:cubicBezTo>
                  <a:pt x="718" y="1848"/>
                  <a:pt x="734" y="1830"/>
                  <a:pt x="748" y="1813"/>
                </a:cubicBezTo>
                <a:cubicBezTo>
                  <a:pt x="775" y="1828"/>
                  <a:pt x="804" y="1841"/>
                  <a:pt x="830" y="1857"/>
                </a:cubicBezTo>
                <a:cubicBezTo>
                  <a:pt x="862" y="1876"/>
                  <a:pt x="897" y="1891"/>
                  <a:pt x="918" y="1925"/>
                </a:cubicBezTo>
                <a:cubicBezTo>
                  <a:pt x="920" y="1928"/>
                  <a:pt x="924" y="1928"/>
                  <a:pt x="931" y="1932"/>
                </a:cubicBezTo>
                <a:cubicBezTo>
                  <a:pt x="932" y="1852"/>
                  <a:pt x="919" y="1780"/>
                  <a:pt x="882" y="1713"/>
                </a:cubicBezTo>
                <a:cubicBezTo>
                  <a:pt x="914" y="1710"/>
                  <a:pt x="946" y="1712"/>
                  <a:pt x="973" y="1702"/>
                </a:cubicBezTo>
                <a:cubicBezTo>
                  <a:pt x="1002" y="1693"/>
                  <a:pt x="1024" y="1670"/>
                  <a:pt x="1046" y="1639"/>
                </a:cubicBezTo>
                <a:cubicBezTo>
                  <a:pt x="1006" y="1649"/>
                  <a:pt x="978" y="1637"/>
                  <a:pt x="952" y="1619"/>
                </a:cubicBezTo>
                <a:cubicBezTo>
                  <a:pt x="936" y="1608"/>
                  <a:pt x="919" y="1598"/>
                  <a:pt x="904" y="1586"/>
                </a:cubicBezTo>
                <a:cubicBezTo>
                  <a:pt x="875" y="1563"/>
                  <a:pt x="843" y="1550"/>
                  <a:pt x="807" y="1545"/>
                </a:cubicBezTo>
                <a:cubicBezTo>
                  <a:pt x="775" y="1541"/>
                  <a:pt x="742" y="1545"/>
                  <a:pt x="718" y="1571"/>
                </a:cubicBezTo>
                <a:cubicBezTo>
                  <a:pt x="708" y="1581"/>
                  <a:pt x="702" y="1595"/>
                  <a:pt x="693" y="1609"/>
                </a:cubicBezTo>
                <a:cubicBezTo>
                  <a:pt x="662" y="1566"/>
                  <a:pt x="632" y="1527"/>
                  <a:pt x="611" y="1480"/>
                </a:cubicBezTo>
                <a:cubicBezTo>
                  <a:pt x="636" y="1482"/>
                  <a:pt x="658" y="1487"/>
                  <a:pt x="680" y="1485"/>
                </a:cubicBezTo>
                <a:cubicBezTo>
                  <a:pt x="708" y="1483"/>
                  <a:pt x="736" y="1481"/>
                  <a:pt x="759" y="1461"/>
                </a:cubicBezTo>
                <a:cubicBezTo>
                  <a:pt x="767" y="1453"/>
                  <a:pt x="772" y="1444"/>
                  <a:pt x="765" y="1435"/>
                </a:cubicBezTo>
                <a:cubicBezTo>
                  <a:pt x="750" y="1413"/>
                  <a:pt x="735" y="1388"/>
                  <a:pt x="715" y="1369"/>
                </a:cubicBezTo>
                <a:cubicBezTo>
                  <a:pt x="673" y="1331"/>
                  <a:pt x="622" y="1309"/>
                  <a:pt x="565" y="1302"/>
                </a:cubicBezTo>
                <a:cubicBezTo>
                  <a:pt x="547" y="1299"/>
                  <a:pt x="529" y="1301"/>
                  <a:pt x="509" y="1300"/>
                </a:cubicBezTo>
                <a:cubicBezTo>
                  <a:pt x="481" y="1195"/>
                  <a:pt x="462" y="1089"/>
                  <a:pt x="470" y="980"/>
                </a:cubicBezTo>
                <a:cubicBezTo>
                  <a:pt x="537" y="1073"/>
                  <a:pt x="627" y="1132"/>
                  <a:pt x="737" y="1167"/>
                </a:cubicBezTo>
                <a:cubicBezTo>
                  <a:pt x="729" y="1229"/>
                  <a:pt x="750" y="1282"/>
                  <a:pt x="789" y="1328"/>
                </a:cubicBezTo>
                <a:cubicBezTo>
                  <a:pt x="828" y="1374"/>
                  <a:pt x="875" y="1407"/>
                  <a:pt x="938" y="1414"/>
                </a:cubicBezTo>
                <a:cubicBezTo>
                  <a:pt x="943" y="1367"/>
                  <a:pt x="942" y="1322"/>
                  <a:pt x="923" y="1280"/>
                </a:cubicBezTo>
                <a:cubicBezTo>
                  <a:pt x="905" y="1239"/>
                  <a:pt x="882" y="1202"/>
                  <a:pt x="842" y="1176"/>
                </a:cubicBezTo>
                <a:cubicBezTo>
                  <a:pt x="859" y="1168"/>
                  <a:pt x="867" y="1176"/>
                  <a:pt x="876" y="1184"/>
                </a:cubicBezTo>
                <a:cubicBezTo>
                  <a:pt x="900" y="1205"/>
                  <a:pt x="925" y="1223"/>
                  <a:pt x="956" y="1232"/>
                </a:cubicBezTo>
                <a:cubicBezTo>
                  <a:pt x="990" y="1242"/>
                  <a:pt x="1025" y="1254"/>
                  <a:pt x="1060" y="1247"/>
                </a:cubicBezTo>
                <a:cubicBezTo>
                  <a:pt x="1106" y="1236"/>
                  <a:pt x="1148" y="1214"/>
                  <a:pt x="1182" y="1180"/>
                </a:cubicBezTo>
                <a:cubicBezTo>
                  <a:pt x="1186" y="1176"/>
                  <a:pt x="1187" y="1168"/>
                  <a:pt x="1190" y="1159"/>
                </a:cubicBezTo>
                <a:cubicBezTo>
                  <a:pt x="1144" y="1139"/>
                  <a:pt x="1099" y="1119"/>
                  <a:pt x="1052" y="1098"/>
                </a:cubicBezTo>
                <a:close/>
                <a:moveTo>
                  <a:pt x="603" y="609"/>
                </a:moveTo>
                <a:cubicBezTo>
                  <a:pt x="634" y="612"/>
                  <a:pt x="659" y="628"/>
                  <a:pt x="683" y="646"/>
                </a:cubicBezTo>
                <a:cubicBezTo>
                  <a:pt x="721" y="674"/>
                  <a:pt x="744" y="701"/>
                  <a:pt x="757" y="735"/>
                </a:cubicBezTo>
                <a:cubicBezTo>
                  <a:pt x="695" y="762"/>
                  <a:pt x="657" y="745"/>
                  <a:pt x="630" y="681"/>
                </a:cubicBezTo>
                <a:cubicBezTo>
                  <a:pt x="645" y="688"/>
                  <a:pt x="657" y="693"/>
                  <a:pt x="675" y="701"/>
                </a:cubicBezTo>
                <a:cubicBezTo>
                  <a:pt x="642" y="655"/>
                  <a:pt x="588" y="658"/>
                  <a:pt x="552" y="630"/>
                </a:cubicBezTo>
                <a:cubicBezTo>
                  <a:pt x="566" y="611"/>
                  <a:pt x="578" y="607"/>
                  <a:pt x="603" y="609"/>
                </a:cubicBezTo>
                <a:close/>
                <a:moveTo>
                  <a:pt x="505" y="718"/>
                </a:moveTo>
                <a:cubicBezTo>
                  <a:pt x="506" y="713"/>
                  <a:pt x="510" y="707"/>
                  <a:pt x="513" y="700"/>
                </a:cubicBezTo>
                <a:cubicBezTo>
                  <a:pt x="540" y="743"/>
                  <a:pt x="564" y="783"/>
                  <a:pt x="590" y="823"/>
                </a:cubicBezTo>
                <a:cubicBezTo>
                  <a:pt x="593" y="828"/>
                  <a:pt x="601" y="831"/>
                  <a:pt x="613" y="840"/>
                </a:cubicBezTo>
                <a:cubicBezTo>
                  <a:pt x="577" y="789"/>
                  <a:pt x="558" y="740"/>
                  <a:pt x="536" y="690"/>
                </a:cubicBezTo>
                <a:cubicBezTo>
                  <a:pt x="559" y="677"/>
                  <a:pt x="580" y="682"/>
                  <a:pt x="596" y="695"/>
                </a:cubicBezTo>
                <a:cubicBezTo>
                  <a:pt x="661" y="749"/>
                  <a:pt x="703" y="817"/>
                  <a:pt x="716" y="901"/>
                </a:cubicBezTo>
                <a:cubicBezTo>
                  <a:pt x="719" y="924"/>
                  <a:pt x="719" y="948"/>
                  <a:pt x="721" y="973"/>
                </a:cubicBezTo>
                <a:cubicBezTo>
                  <a:pt x="654" y="958"/>
                  <a:pt x="596" y="935"/>
                  <a:pt x="558" y="877"/>
                </a:cubicBezTo>
                <a:cubicBezTo>
                  <a:pt x="548" y="862"/>
                  <a:pt x="536" y="848"/>
                  <a:pt x="526" y="833"/>
                </a:cubicBezTo>
                <a:cubicBezTo>
                  <a:pt x="504" y="798"/>
                  <a:pt x="499" y="759"/>
                  <a:pt x="505" y="718"/>
                </a:cubicBezTo>
                <a:close/>
                <a:moveTo>
                  <a:pt x="363" y="220"/>
                </a:moveTo>
                <a:cubicBezTo>
                  <a:pt x="386" y="221"/>
                  <a:pt x="386" y="221"/>
                  <a:pt x="400" y="245"/>
                </a:cubicBezTo>
                <a:cubicBezTo>
                  <a:pt x="366" y="242"/>
                  <a:pt x="366" y="242"/>
                  <a:pt x="363" y="220"/>
                </a:cubicBezTo>
                <a:close/>
                <a:moveTo>
                  <a:pt x="792" y="1613"/>
                </a:moveTo>
                <a:cubicBezTo>
                  <a:pt x="807" y="1614"/>
                  <a:pt x="823" y="1617"/>
                  <a:pt x="840" y="1615"/>
                </a:cubicBezTo>
                <a:cubicBezTo>
                  <a:pt x="820" y="1609"/>
                  <a:pt x="801" y="1602"/>
                  <a:pt x="779" y="1594"/>
                </a:cubicBezTo>
                <a:cubicBezTo>
                  <a:pt x="798" y="1577"/>
                  <a:pt x="818" y="1575"/>
                  <a:pt x="839" y="1580"/>
                </a:cubicBezTo>
                <a:cubicBezTo>
                  <a:pt x="865" y="1586"/>
                  <a:pt x="890" y="1594"/>
                  <a:pt x="912" y="1611"/>
                </a:cubicBezTo>
                <a:cubicBezTo>
                  <a:pt x="938" y="1631"/>
                  <a:pt x="968" y="1646"/>
                  <a:pt x="999" y="1665"/>
                </a:cubicBezTo>
                <a:cubicBezTo>
                  <a:pt x="989" y="1683"/>
                  <a:pt x="973" y="1689"/>
                  <a:pt x="956" y="1691"/>
                </a:cubicBezTo>
                <a:cubicBezTo>
                  <a:pt x="926" y="1694"/>
                  <a:pt x="894" y="1703"/>
                  <a:pt x="868" y="1677"/>
                </a:cubicBezTo>
                <a:cubicBezTo>
                  <a:pt x="843" y="1677"/>
                  <a:pt x="831" y="1654"/>
                  <a:pt x="810" y="1646"/>
                </a:cubicBezTo>
                <a:cubicBezTo>
                  <a:pt x="790" y="1639"/>
                  <a:pt x="770" y="1634"/>
                  <a:pt x="748" y="1627"/>
                </a:cubicBezTo>
                <a:cubicBezTo>
                  <a:pt x="760" y="1609"/>
                  <a:pt x="776" y="1612"/>
                  <a:pt x="792" y="1613"/>
                </a:cubicBezTo>
                <a:close/>
                <a:moveTo>
                  <a:pt x="722" y="1695"/>
                </a:moveTo>
                <a:cubicBezTo>
                  <a:pt x="722" y="1693"/>
                  <a:pt x="724" y="1691"/>
                  <a:pt x="727" y="1687"/>
                </a:cubicBezTo>
                <a:cubicBezTo>
                  <a:pt x="760" y="1700"/>
                  <a:pt x="783" y="1729"/>
                  <a:pt x="812" y="1750"/>
                </a:cubicBezTo>
                <a:cubicBezTo>
                  <a:pt x="797" y="1716"/>
                  <a:pt x="768" y="1694"/>
                  <a:pt x="742" y="1669"/>
                </a:cubicBezTo>
                <a:cubicBezTo>
                  <a:pt x="786" y="1649"/>
                  <a:pt x="815" y="1657"/>
                  <a:pt x="848" y="1697"/>
                </a:cubicBezTo>
                <a:cubicBezTo>
                  <a:pt x="877" y="1732"/>
                  <a:pt x="893" y="1773"/>
                  <a:pt x="903" y="1816"/>
                </a:cubicBezTo>
                <a:cubicBezTo>
                  <a:pt x="909" y="1839"/>
                  <a:pt x="910" y="1864"/>
                  <a:pt x="913" y="1888"/>
                </a:cubicBezTo>
                <a:cubicBezTo>
                  <a:pt x="878" y="1859"/>
                  <a:pt x="841" y="1843"/>
                  <a:pt x="804" y="1825"/>
                </a:cubicBezTo>
                <a:cubicBezTo>
                  <a:pt x="752" y="1800"/>
                  <a:pt x="725" y="1758"/>
                  <a:pt x="721" y="1701"/>
                </a:cubicBezTo>
                <a:cubicBezTo>
                  <a:pt x="720" y="1699"/>
                  <a:pt x="721" y="1697"/>
                  <a:pt x="722" y="1695"/>
                </a:cubicBezTo>
                <a:close/>
                <a:moveTo>
                  <a:pt x="672" y="1791"/>
                </a:moveTo>
                <a:cubicBezTo>
                  <a:pt x="679" y="1772"/>
                  <a:pt x="687" y="1752"/>
                  <a:pt x="695" y="1730"/>
                </a:cubicBezTo>
                <a:cubicBezTo>
                  <a:pt x="708" y="1750"/>
                  <a:pt x="719" y="1769"/>
                  <a:pt x="731" y="1790"/>
                </a:cubicBezTo>
                <a:cubicBezTo>
                  <a:pt x="730" y="1809"/>
                  <a:pt x="719" y="1826"/>
                  <a:pt x="703" y="1842"/>
                </a:cubicBezTo>
                <a:cubicBezTo>
                  <a:pt x="686" y="1860"/>
                  <a:pt x="669" y="1879"/>
                  <a:pt x="651" y="1899"/>
                </a:cubicBezTo>
                <a:cubicBezTo>
                  <a:pt x="649" y="1895"/>
                  <a:pt x="643" y="1890"/>
                  <a:pt x="641" y="1884"/>
                </a:cubicBezTo>
                <a:cubicBezTo>
                  <a:pt x="622" y="1835"/>
                  <a:pt x="617" y="1784"/>
                  <a:pt x="627" y="1732"/>
                </a:cubicBezTo>
                <a:cubicBezTo>
                  <a:pt x="631" y="1707"/>
                  <a:pt x="643" y="1698"/>
                  <a:pt x="672" y="1694"/>
                </a:cubicBezTo>
                <a:cubicBezTo>
                  <a:pt x="686" y="1726"/>
                  <a:pt x="671" y="1758"/>
                  <a:pt x="672" y="1791"/>
                </a:cubicBezTo>
                <a:close/>
                <a:moveTo>
                  <a:pt x="653" y="1590"/>
                </a:moveTo>
                <a:cubicBezTo>
                  <a:pt x="615" y="1552"/>
                  <a:pt x="583" y="1510"/>
                  <a:pt x="563" y="1456"/>
                </a:cubicBezTo>
                <a:cubicBezTo>
                  <a:pt x="588" y="1470"/>
                  <a:pt x="612" y="1505"/>
                  <a:pt x="653" y="1590"/>
                </a:cubicBezTo>
                <a:close/>
                <a:moveTo>
                  <a:pt x="552" y="1340"/>
                </a:moveTo>
                <a:cubicBezTo>
                  <a:pt x="601" y="1301"/>
                  <a:pt x="729" y="1372"/>
                  <a:pt x="747" y="1450"/>
                </a:cubicBezTo>
                <a:cubicBezTo>
                  <a:pt x="715" y="1471"/>
                  <a:pt x="680" y="1473"/>
                  <a:pt x="645" y="1468"/>
                </a:cubicBezTo>
                <a:cubicBezTo>
                  <a:pt x="630" y="1466"/>
                  <a:pt x="616" y="1460"/>
                  <a:pt x="602" y="1454"/>
                </a:cubicBezTo>
                <a:cubicBezTo>
                  <a:pt x="568" y="1438"/>
                  <a:pt x="547" y="1413"/>
                  <a:pt x="548" y="1369"/>
                </a:cubicBezTo>
                <a:cubicBezTo>
                  <a:pt x="584" y="1389"/>
                  <a:pt x="614" y="1418"/>
                  <a:pt x="661" y="1423"/>
                </a:cubicBezTo>
                <a:cubicBezTo>
                  <a:pt x="621" y="1395"/>
                  <a:pt x="576" y="1381"/>
                  <a:pt x="552" y="1340"/>
                </a:cubicBezTo>
                <a:close/>
                <a:moveTo>
                  <a:pt x="467" y="1493"/>
                </a:moveTo>
                <a:cubicBezTo>
                  <a:pt x="480" y="1460"/>
                  <a:pt x="493" y="1428"/>
                  <a:pt x="507" y="1393"/>
                </a:cubicBezTo>
                <a:cubicBezTo>
                  <a:pt x="528" y="1408"/>
                  <a:pt x="535" y="1428"/>
                  <a:pt x="537" y="1449"/>
                </a:cubicBezTo>
                <a:cubicBezTo>
                  <a:pt x="543" y="1532"/>
                  <a:pt x="493" y="1634"/>
                  <a:pt x="409" y="1672"/>
                </a:cubicBezTo>
                <a:cubicBezTo>
                  <a:pt x="371" y="1601"/>
                  <a:pt x="369" y="1529"/>
                  <a:pt x="403" y="1460"/>
                </a:cubicBezTo>
                <a:cubicBezTo>
                  <a:pt x="429" y="1407"/>
                  <a:pt x="458" y="1386"/>
                  <a:pt x="485" y="1387"/>
                </a:cubicBezTo>
                <a:cubicBezTo>
                  <a:pt x="477" y="1422"/>
                  <a:pt x="469" y="1456"/>
                  <a:pt x="461" y="1491"/>
                </a:cubicBezTo>
                <a:cubicBezTo>
                  <a:pt x="463" y="1492"/>
                  <a:pt x="465" y="1492"/>
                  <a:pt x="467" y="1493"/>
                </a:cubicBezTo>
                <a:close/>
                <a:moveTo>
                  <a:pt x="74" y="747"/>
                </a:moveTo>
                <a:cubicBezTo>
                  <a:pt x="122" y="725"/>
                  <a:pt x="170" y="706"/>
                  <a:pt x="224" y="721"/>
                </a:cubicBezTo>
                <a:cubicBezTo>
                  <a:pt x="259" y="731"/>
                  <a:pt x="281" y="755"/>
                  <a:pt x="296" y="795"/>
                </a:cubicBezTo>
                <a:cubicBezTo>
                  <a:pt x="253" y="775"/>
                  <a:pt x="213" y="768"/>
                  <a:pt x="177" y="772"/>
                </a:cubicBezTo>
                <a:cubicBezTo>
                  <a:pt x="218" y="788"/>
                  <a:pt x="258" y="793"/>
                  <a:pt x="294" y="817"/>
                </a:cubicBezTo>
                <a:cubicBezTo>
                  <a:pt x="286" y="827"/>
                  <a:pt x="278" y="836"/>
                  <a:pt x="271" y="845"/>
                </a:cubicBezTo>
                <a:cubicBezTo>
                  <a:pt x="215" y="867"/>
                  <a:pt x="116" y="819"/>
                  <a:pt x="74" y="747"/>
                </a:cubicBezTo>
                <a:close/>
                <a:moveTo>
                  <a:pt x="47" y="990"/>
                </a:moveTo>
                <a:cubicBezTo>
                  <a:pt x="91" y="974"/>
                  <a:pt x="132" y="962"/>
                  <a:pt x="170" y="944"/>
                </a:cubicBezTo>
                <a:cubicBezTo>
                  <a:pt x="208" y="926"/>
                  <a:pt x="243" y="902"/>
                  <a:pt x="279" y="881"/>
                </a:cubicBezTo>
                <a:cubicBezTo>
                  <a:pt x="258" y="931"/>
                  <a:pt x="125" y="987"/>
                  <a:pt x="47" y="990"/>
                </a:cubicBezTo>
                <a:close/>
                <a:moveTo>
                  <a:pt x="315" y="1122"/>
                </a:moveTo>
                <a:cubicBezTo>
                  <a:pt x="310" y="1129"/>
                  <a:pt x="304" y="1135"/>
                  <a:pt x="298" y="1141"/>
                </a:cubicBezTo>
                <a:cubicBezTo>
                  <a:pt x="294" y="1145"/>
                  <a:pt x="290" y="1148"/>
                  <a:pt x="286" y="1151"/>
                </a:cubicBezTo>
                <a:cubicBezTo>
                  <a:pt x="232" y="1084"/>
                  <a:pt x="248" y="925"/>
                  <a:pt x="328" y="876"/>
                </a:cubicBezTo>
                <a:cubicBezTo>
                  <a:pt x="332" y="932"/>
                  <a:pt x="305" y="979"/>
                  <a:pt x="309" y="1031"/>
                </a:cubicBezTo>
                <a:cubicBezTo>
                  <a:pt x="322" y="987"/>
                  <a:pt x="336" y="942"/>
                  <a:pt x="349" y="898"/>
                </a:cubicBezTo>
                <a:cubicBezTo>
                  <a:pt x="351" y="897"/>
                  <a:pt x="353" y="897"/>
                  <a:pt x="355" y="896"/>
                </a:cubicBezTo>
                <a:cubicBezTo>
                  <a:pt x="359" y="906"/>
                  <a:pt x="366" y="916"/>
                  <a:pt x="367" y="926"/>
                </a:cubicBezTo>
                <a:cubicBezTo>
                  <a:pt x="375" y="998"/>
                  <a:pt x="361" y="1064"/>
                  <a:pt x="315" y="1122"/>
                </a:cubicBezTo>
                <a:close/>
                <a:moveTo>
                  <a:pt x="469" y="563"/>
                </a:moveTo>
                <a:cubicBezTo>
                  <a:pt x="464" y="640"/>
                  <a:pt x="457" y="717"/>
                  <a:pt x="453" y="794"/>
                </a:cubicBezTo>
                <a:cubicBezTo>
                  <a:pt x="448" y="889"/>
                  <a:pt x="446" y="983"/>
                  <a:pt x="452" y="1077"/>
                </a:cubicBezTo>
                <a:cubicBezTo>
                  <a:pt x="454" y="1104"/>
                  <a:pt x="459" y="1132"/>
                  <a:pt x="456" y="1161"/>
                </a:cubicBezTo>
                <a:cubicBezTo>
                  <a:pt x="453" y="1147"/>
                  <a:pt x="449" y="1134"/>
                  <a:pt x="447" y="1121"/>
                </a:cubicBezTo>
                <a:cubicBezTo>
                  <a:pt x="435" y="1051"/>
                  <a:pt x="429" y="980"/>
                  <a:pt x="433" y="909"/>
                </a:cubicBezTo>
                <a:cubicBezTo>
                  <a:pt x="438" y="835"/>
                  <a:pt x="441" y="762"/>
                  <a:pt x="444" y="688"/>
                </a:cubicBezTo>
                <a:cubicBezTo>
                  <a:pt x="444" y="681"/>
                  <a:pt x="442" y="675"/>
                  <a:pt x="438" y="668"/>
                </a:cubicBezTo>
                <a:cubicBezTo>
                  <a:pt x="412" y="713"/>
                  <a:pt x="407" y="768"/>
                  <a:pt x="369" y="807"/>
                </a:cubicBezTo>
                <a:cubicBezTo>
                  <a:pt x="356" y="801"/>
                  <a:pt x="357" y="793"/>
                  <a:pt x="365" y="782"/>
                </a:cubicBezTo>
                <a:cubicBezTo>
                  <a:pt x="393" y="742"/>
                  <a:pt x="411" y="695"/>
                  <a:pt x="432" y="651"/>
                </a:cubicBezTo>
                <a:cubicBezTo>
                  <a:pt x="444" y="625"/>
                  <a:pt x="455" y="599"/>
                  <a:pt x="435" y="571"/>
                </a:cubicBezTo>
                <a:cubicBezTo>
                  <a:pt x="449" y="558"/>
                  <a:pt x="451" y="544"/>
                  <a:pt x="444" y="527"/>
                </a:cubicBezTo>
                <a:cubicBezTo>
                  <a:pt x="439" y="516"/>
                  <a:pt x="440" y="504"/>
                  <a:pt x="437" y="492"/>
                </a:cubicBezTo>
                <a:cubicBezTo>
                  <a:pt x="434" y="478"/>
                  <a:pt x="438" y="470"/>
                  <a:pt x="458" y="467"/>
                </a:cubicBezTo>
                <a:cubicBezTo>
                  <a:pt x="411" y="437"/>
                  <a:pt x="423" y="389"/>
                  <a:pt x="411" y="351"/>
                </a:cubicBezTo>
                <a:cubicBezTo>
                  <a:pt x="406" y="338"/>
                  <a:pt x="405" y="323"/>
                  <a:pt x="404" y="310"/>
                </a:cubicBezTo>
                <a:cubicBezTo>
                  <a:pt x="403" y="297"/>
                  <a:pt x="401" y="283"/>
                  <a:pt x="422" y="278"/>
                </a:cubicBezTo>
                <a:cubicBezTo>
                  <a:pt x="431" y="301"/>
                  <a:pt x="442" y="323"/>
                  <a:pt x="448" y="347"/>
                </a:cubicBezTo>
                <a:cubicBezTo>
                  <a:pt x="466" y="418"/>
                  <a:pt x="475" y="490"/>
                  <a:pt x="469" y="563"/>
                </a:cubicBezTo>
                <a:close/>
                <a:moveTo>
                  <a:pt x="551" y="1034"/>
                </a:moveTo>
                <a:cubicBezTo>
                  <a:pt x="584" y="1059"/>
                  <a:pt x="617" y="1084"/>
                  <a:pt x="654" y="1112"/>
                </a:cubicBezTo>
                <a:cubicBezTo>
                  <a:pt x="620" y="1100"/>
                  <a:pt x="575" y="1068"/>
                  <a:pt x="551" y="1034"/>
                </a:cubicBezTo>
                <a:close/>
                <a:moveTo>
                  <a:pt x="862" y="1216"/>
                </a:moveTo>
                <a:cubicBezTo>
                  <a:pt x="893" y="1246"/>
                  <a:pt x="913" y="1283"/>
                  <a:pt x="920" y="1325"/>
                </a:cubicBezTo>
                <a:cubicBezTo>
                  <a:pt x="924" y="1347"/>
                  <a:pt x="924" y="1369"/>
                  <a:pt x="926" y="1393"/>
                </a:cubicBezTo>
                <a:cubicBezTo>
                  <a:pt x="894" y="1391"/>
                  <a:pt x="871" y="1378"/>
                  <a:pt x="848" y="1361"/>
                </a:cubicBezTo>
                <a:cubicBezTo>
                  <a:pt x="818" y="1338"/>
                  <a:pt x="792" y="1312"/>
                  <a:pt x="776" y="1276"/>
                </a:cubicBezTo>
                <a:cubicBezTo>
                  <a:pt x="769" y="1259"/>
                  <a:pt x="766" y="1242"/>
                  <a:pt x="778" y="1217"/>
                </a:cubicBezTo>
                <a:cubicBezTo>
                  <a:pt x="801" y="1247"/>
                  <a:pt x="821" y="1272"/>
                  <a:pt x="842" y="1298"/>
                </a:cubicBezTo>
                <a:cubicBezTo>
                  <a:pt x="840" y="1259"/>
                  <a:pt x="805" y="1234"/>
                  <a:pt x="794" y="1196"/>
                </a:cubicBezTo>
                <a:cubicBezTo>
                  <a:pt x="823" y="1187"/>
                  <a:pt x="845" y="1199"/>
                  <a:pt x="862" y="1216"/>
                </a:cubicBezTo>
                <a:close/>
                <a:moveTo>
                  <a:pt x="932" y="1030"/>
                </a:moveTo>
                <a:cubicBezTo>
                  <a:pt x="975" y="993"/>
                  <a:pt x="1026" y="976"/>
                  <a:pt x="1086" y="979"/>
                </a:cubicBezTo>
                <a:cubicBezTo>
                  <a:pt x="1085" y="1027"/>
                  <a:pt x="1063" y="1060"/>
                  <a:pt x="1032" y="1089"/>
                </a:cubicBezTo>
                <a:cubicBezTo>
                  <a:pt x="1030" y="1091"/>
                  <a:pt x="1027" y="1094"/>
                  <a:pt x="1024" y="1094"/>
                </a:cubicBezTo>
                <a:cubicBezTo>
                  <a:pt x="997" y="1097"/>
                  <a:pt x="970" y="1100"/>
                  <a:pt x="936" y="1103"/>
                </a:cubicBezTo>
                <a:cubicBezTo>
                  <a:pt x="966" y="1081"/>
                  <a:pt x="990" y="1062"/>
                  <a:pt x="1014" y="1043"/>
                </a:cubicBezTo>
                <a:cubicBezTo>
                  <a:pt x="969" y="1052"/>
                  <a:pt x="937" y="1083"/>
                  <a:pt x="896" y="1104"/>
                </a:cubicBezTo>
                <a:cubicBezTo>
                  <a:pt x="893" y="1070"/>
                  <a:pt x="911" y="1048"/>
                  <a:pt x="932" y="1030"/>
                </a:cubicBezTo>
                <a:close/>
                <a:moveTo>
                  <a:pt x="1093" y="1218"/>
                </a:moveTo>
                <a:cubicBezTo>
                  <a:pt x="1049" y="1241"/>
                  <a:pt x="1006" y="1232"/>
                  <a:pt x="962" y="1217"/>
                </a:cubicBezTo>
                <a:cubicBezTo>
                  <a:pt x="943" y="1211"/>
                  <a:pt x="925" y="1201"/>
                  <a:pt x="920" y="1174"/>
                </a:cubicBezTo>
                <a:cubicBezTo>
                  <a:pt x="958" y="1183"/>
                  <a:pt x="994" y="1190"/>
                  <a:pt x="1031" y="1174"/>
                </a:cubicBezTo>
                <a:cubicBezTo>
                  <a:pt x="1020" y="1173"/>
                  <a:pt x="1010" y="1171"/>
                  <a:pt x="1000" y="1170"/>
                </a:cubicBezTo>
                <a:cubicBezTo>
                  <a:pt x="988" y="1169"/>
                  <a:pt x="976" y="1169"/>
                  <a:pt x="965" y="1166"/>
                </a:cubicBezTo>
                <a:cubicBezTo>
                  <a:pt x="953" y="1163"/>
                  <a:pt x="943" y="1158"/>
                  <a:pt x="928" y="1153"/>
                </a:cubicBezTo>
                <a:cubicBezTo>
                  <a:pt x="962" y="1112"/>
                  <a:pt x="1001" y="1110"/>
                  <a:pt x="1044" y="1118"/>
                </a:cubicBezTo>
                <a:cubicBezTo>
                  <a:pt x="1090" y="1126"/>
                  <a:pt x="1125" y="1154"/>
                  <a:pt x="1170" y="1168"/>
                </a:cubicBezTo>
                <a:cubicBezTo>
                  <a:pt x="1146" y="1196"/>
                  <a:pt x="1118" y="1204"/>
                  <a:pt x="1093" y="1218"/>
                </a:cubicBezTo>
                <a:close/>
                <a:moveTo>
                  <a:pt x="341" y="2044"/>
                </a:moveTo>
                <a:cubicBezTo>
                  <a:pt x="347" y="2038"/>
                  <a:pt x="350" y="2033"/>
                  <a:pt x="355" y="2029"/>
                </a:cubicBezTo>
                <a:cubicBezTo>
                  <a:pt x="403" y="1988"/>
                  <a:pt x="413" y="1932"/>
                  <a:pt x="410" y="1874"/>
                </a:cubicBezTo>
                <a:cubicBezTo>
                  <a:pt x="408" y="1843"/>
                  <a:pt x="397" y="1811"/>
                  <a:pt x="386" y="1781"/>
                </a:cubicBezTo>
                <a:cubicBezTo>
                  <a:pt x="378" y="1759"/>
                  <a:pt x="363" y="1740"/>
                  <a:pt x="351" y="1720"/>
                </a:cubicBezTo>
                <a:cubicBezTo>
                  <a:pt x="313" y="1734"/>
                  <a:pt x="303" y="1768"/>
                  <a:pt x="282" y="1797"/>
                </a:cubicBezTo>
                <a:cubicBezTo>
                  <a:pt x="240" y="1729"/>
                  <a:pt x="180" y="1686"/>
                  <a:pt x="111" y="1649"/>
                </a:cubicBezTo>
                <a:cubicBezTo>
                  <a:pt x="107" y="1654"/>
                  <a:pt x="102" y="1658"/>
                  <a:pt x="100" y="1663"/>
                </a:cubicBezTo>
                <a:cubicBezTo>
                  <a:pt x="81" y="1731"/>
                  <a:pt x="77" y="1797"/>
                  <a:pt x="113" y="1863"/>
                </a:cubicBezTo>
                <a:cubicBezTo>
                  <a:pt x="136" y="1904"/>
                  <a:pt x="157" y="1946"/>
                  <a:pt x="189" y="1981"/>
                </a:cubicBezTo>
                <a:cubicBezTo>
                  <a:pt x="103" y="1948"/>
                  <a:pt x="35" y="1896"/>
                  <a:pt x="6" y="1803"/>
                </a:cubicBezTo>
                <a:cubicBezTo>
                  <a:pt x="5" y="1798"/>
                  <a:pt x="3" y="1793"/>
                  <a:pt x="1" y="1788"/>
                </a:cubicBezTo>
                <a:cubicBezTo>
                  <a:pt x="1" y="1917"/>
                  <a:pt x="1" y="1917"/>
                  <a:pt x="1" y="1917"/>
                </a:cubicBezTo>
                <a:cubicBezTo>
                  <a:pt x="52" y="1942"/>
                  <a:pt x="103" y="1965"/>
                  <a:pt x="155" y="1988"/>
                </a:cubicBezTo>
                <a:cubicBezTo>
                  <a:pt x="225" y="2018"/>
                  <a:pt x="297" y="2047"/>
                  <a:pt x="369" y="2076"/>
                </a:cubicBezTo>
                <a:cubicBezTo>
                  <a:pt x="421" y="2098"/>
                  <a:pt x="468" y="2126"/>
                  <a:pt x="512" y="2160"/>
                </a:cubicBezTo>
                <a:cubicBezTo>
                  <a:pt x="538" y="2160"/>
                  <a:pt x="538" y="2160"/>
                  <a:pt x="538" y="2160"/>
                </a:cubicBezTo>
                <a:cubicBezTo>
                  <a:pt x="488" y="2119"/>
                  <a:pt x="432" y="2086"/>
                  <a:pt x="371" y="2060"/>
                </a:cubicBezTo>
                <a:cubicBezTo>
                  <a:pt x="361" y="2056"/>
                  <a:pt x="353" y="2050"/>
                  <a:pt x="341" y="2044"/>
                </a:cubicBezTo>
                <a:close/>
                <a:moveTo>
                  <a:pt x="286" y="1960"/>
                </a:moveTo>
                <a:cubicBezTo>
                  <a:pt x="250" y="1919"/>
                  <a:pt x="215" y="1879"/>
                  <a:pt x="185" y="1825"/>
                </a:cubicBezTo>
                <a:cubicBezTo>
                  <a:pt x="188" y="1839"/>
                  <a:pt x="187" y="1847"/>
                  <a:pt x="190" y="1853"/>
                </a:cubicBezTo>
                <a:cubicBezTo>
                  <a:pt x="214" y="1893"/>
                  <a:pt x="239" y="1933"/>
                  <a:pt x="266" y="1976"/>
                </a:cubicBezTo>
                <a:cubicBezTo>
                  <a:pt x="258" y="1976"/>
                  <a:pt x="251" y="1977"/>
                  <a:pt x="246" y="1975"/>
                </a:cubicBezTo>
                <a:cubicBezTo>
                  <a:pt x="207" y="1963"/>
                  <a:pt x="174" y="1941"/>
                  <a:pt x="153" y="1905"/>
                </a:cubicBezTo>
                <a:cubicBezTo>
                  <a:pt x="143" y="1890"/>
                  <a:pt x="136" y="1873"/>
                  <a:pt x="127" y="1857"/>
                </a:cubicBezTo>
                <a:cubicBezTo>
                  <a:pt x="92" y="1797"/>
                  <a:pt x="98" y="1735"/>
                  <a:pt x="114" y="1668"/>
                </a:cubicBezTo>
                <a:cubicBezTo>
                  <a:pt x="136" y="1681"/>
                  <a:pt x="157" y="1692"/>
                  <a:pt x="176" y="1705"/>
                </a:cubicBezTo>
                <a:cubicBezTo>
                  <a:pt x="246" y="1755"/>
                  <a:pt x="288" y="1823"/>
                  <a:pt x="307" y="1905"/>
                </a:cubicBezTo>
                <a:cubicBezTo>
                  <a:pt x="312" y="1924"/>
                  <a:pt x="307" y="1945"/>
                  <a:pt x="286" y="1960"/>
                </a:cubicBezTo>
                <a:close/>
                <a:moveTo>
                  <a:pt x="335" y="1880"/>
                </a:moveTo>
                <a:cubicBezTo>
                  <a:pt x="289" y="1828"/>
                  <a:pt x="292" y="1786"/>
                  <a:pt x="344" y="1742"/>
                </a:cubicBezTo>
                <a:cubicBezTo>
                  <a:pt x="368" y="1769"/>
                  <a:pt x="382" y="1802"/>
                  <a:pt x="390" y="1848"/>
                </a:cubicBezTo>
                <a:cubicBezTo>
                  <a:pt x="395" y="1878"/>
                  <a:pt x="399" y="1907"/>
                  <a:pt x="387" y="1937"/>
                </a:cubicBezTo>
                <a:cubicBezTo>
                  <a:pt x="378" y="1960"/>
                  <a:pt x="369" y="1968"/>
                  <a:pt x="346" y="1973"/>
                </a:cubicBezTo>
                <a:cubicBezTo>
                  <a:pt x="337" y="1928"/>
                  <a:pt x="363" y="1881"/>
                  <a:pt x="337" y="1831"/>
                </a:cubicBezTo>
                <a:cubicBezTo>
                  <a:pt x="336" y="1851"/>
                  <a:pt x="336" y="1864"/>
                  <a:pt x="335" y="1880"/>
                </a:cubicBezTo>
                <a:close/>
                <a:moveTo>
                  <a:pt x="289" y="1341"/>
                </a:moveTo>
                <a:cubicBezTo>
                  <a:pt x="270" y="1310"/>
                  <a:pt x="238" y="1308"/>
                  <a:pt x="206" y="1309"/>
                </a:cubicBezTo>
                <a:cubicBezTo>
                  <a:pt x="187" y="1309"/>
                  <a:pt x="168" y="1314"/>
                  <a:pt x="150" y="1316"/>
                </a:cubicBezTo>
                <a:cubicBezTo>
                  <a:pt x="152" y="1265"/>
                  <a:pt x="155" y="1216"/>
                  <a:pt x="157" y="1166"/>
                </a:cubicBezTo>
                <a:cubicBezTo>
                  <a:pt x="147" y="1165"/>
                  <a:pt x="140" y="1162"/>
                  <a:pt x="135" y="1163"/>
                </a:cubicBezTo>
                <a:cubicBezTo>
                  <a:pt x="89" y="1178"/>
                  <a:pt x="51" y="1206"/>
                  <a:pt x="21" y="1243"/>
                </a:cubicBezTo>
                <a:cubicBezTo>
                  <a:pt x="12" y="1254"/>
                  <a:pt x="6" y="1266"/>
                  <a:pt x="1" y="1279"/>
                </a:cubicBezTo>
                <a:cubicBezTo>
                  <a:pt x="1" y="1500"/>
                  <a:pt x="1" y="1500"/>
                  <a:pt x="1" y="1500"/>
                </a:cubicBezTo>
                <a:cubicBezTo>
                  <a:pt x="5" y="1489"/>
                  <a:pt x="9" y="1479"/>
                  <a:pt x="15" y="1468"/>
                </a:cubicBezTo>
                <a:cubicBezTo>
                  <a:pt x="100" y="1509"/>
                  <a:pt x="229" y="1472"/>
                  <a:pt x="289" y="1341"/>
                </a:cubicBezTo>
                <a:close/>
                <a:moveTo>
                  <a:pt x="149" y="1338"/>
                </a:moveTo>
                <a:cubicBezTo>
                  <a:pt x="189" y="1324"/>
                  <a:pt x="228" y="1319"/>
                  <a:pt x="271" y="1339"/>
                </a:cubicBezTo>
                <a:cubicBezTo>
                  <a:pt x="247" y="1394"/>
                  <a:pt x="210" y="1432"/>
                  <a:pt x="157" y="1454"/>
                </a:cubicBezTo>
                <a:cubicBezTo>
                  <a:pt x="132" y="1465"/>
                  <a:pt x="104" y="1471"/>
                  <a:pt x="75" y="1453"/>
                </a:cubicBezTo>
                <a:cubicBezTo>
                  <a:pt x="112" y="1426"/>
                  <a:pt x="155" y="1411"/>
                  <a:pt x="182" y="1375"/>
                </a:cubicBezTo>
                <a:cubicBezTo>
                  <a:pt x="155" y="1388"/>
                  <a:pt x="127" y="1401"/>
                  <a:pt x="94" y="1417"/>
                </a:cubicBezTo>
                <a:cubicBezTo>
                  <a:pt x="112" y="1389"/>
                  <a:pt x="126" y="1366"/>
                  <a:pt x="141" y="1343"/>
                </a:cubicBezTo>
                <a:cubicBezTo>
                  <a:pt x="143" y="1341"/>
                  <a:pt x="146" y="1339"/>
                  <a:pt x="149" y="1338"/>
                </a:cubicBezTo>
                <a:close/>
                <a:moveTo>
                  <a:pt x="3" y="1343"/>
                </a:moveTo>
                <a:cubicBezTo>
                  <a:pt x="9" y="1298"/>
                  <a:pt x="21" y="1255"/>
                  <a:pt x="61" y="1227"/>
                </a:cubicBezTo>
                <a:cubicBezTo>
                  <a:pt x="85" y="1210"/>
                  <a:pt x="105" y="1188"/>
                  <a:pt x="140" y="1179"/>
                </a:cubicBezTo>
                <a:cubicBezTo>
                  <a:pt x="133" y="1226"/>
                  <a:pt x="142" y="1270"/>
                  <a:pt x="129" y="1314"/>
                </a:cubicBezTo>
                <a:cubicBezTo>
                  <a:pt x="117" y="1357"/>
                  <a:pt x="98" y="1391"/>
                  <a:pt x="46" y="1403"/>
                </a:cubicBezTo>
                <a:cubicBezTo>
                  <a:pt x="48" y="1387"/>
                  <a:pt x="48" y="1376"/>
                  <a:pt x="50" y="1364"/>
                </a:cubicBezTo>
                <a:cubicBezTo>
                  <a:pt x="53" y="1353"/>
                  <a:pt x="58" y="1342"/>
                  <a:pt x="62" y="1331"/>
                </a:cubicBezTo>
                <a:cubicBezTo>
                  <a:pt x="66" y="1321"/>
                  <a:pt x="69" y="1312"/>
                  <a:pt x="73" y="1302"/>
                </a:cubicBezTo>
                <a:cubicBezTo>
                  <a:pt x="42" y="1328"/>
                  <a:pt x="32" y="1363"/>
                  <a:pt x="23" y="1400"/>
                </a:cubicBezTo>
                <a:cubicBezTo>
                  <a:pt x="2" y="1384"/>
                  <a:pt x="0" y="1364"/>
                  <a:pt x="3" y="1343"/>
                </a:cubicBezTo>
                <a:close/>
                <a:moveTo>
                  <a:pt x="433" y="413"/>
                </a:moveTo>
                <a:cubicBezTo>
                  <a:pt x="450" y="401"/>
                  <a:pt x="446" y="388"/>
                  <a:pt x="441" y="373"/>
                </a:cubicBezTo>
                <a:cubicBezTo>
                  <a:pt x="418" y="384"/>
                  <a:pt x="426" y="397"/>
                  <a:pt x="433" y="413"/>
                </a:cubicBezTo>
                <a:close/>
                <a:moveTo>
                  <a:pt x="418" y="2137"/>
                </a:moveTo>
                <a:cubicBezTo>
                  <a:pt x="409" y="2129"/>
                  <a:pt x="397" y="2124"/>
                  <a:pt x="390" y="2116"/>
                </a:cubicBezTo>
                <a:cubicBezTo>
                  <a:pt x="378" y="2102"/>
                  <a:pt x="364" y="2097"/>
                  <a:pt x="347" y="2104"/>
                </a:cubicBezTo>
                <a:cubicBezTo>
                  <a:pt x="330" y="2074"/>
                  <a:pt x="302" y="2072"/>
                  <a:pt x="273" y="2071"/>
                </a:cubicBezTo>
                <a:cubicBezTo>
                  <a:pt x="224" y="2070"/>
                  <a:pt x="175" y="2065"/>
                  <a:pt x="126" y="2072"/>
                </a:cubicBezTo>
                <a:cubicBezTo>
                  <a:pt x="113" y="2074"/>
                  <a:pt x="105" y="2072"/>
                  <a:pt x="105" y="2058"/>
                </a:cubicBezTo>
                <a:cubicBezTo>
                  <a:pt x="157" y="2040"/>
                  <a:pt x="209" y="2061"/>
                  <a:pt x="261" y="2058"/>
                </a:cubicBezTo>
                <a:cubicBezTo>
                  <a:pt x="257" y="2051"/>
                  <a:pt x="252" y="2046"/>
                  <a:pt x="246" y="2044"/>
                </a:cubicBezTo>
                <a:cubicBezTo>
                  <a:pt x="178" y="2014"/>
                  <a:pt x="111" y="1983"/>
                  <a:pt x="43" y="1954"/>
                </a:cubicBezTo>
                <a:cubicBezTo>
                  <a:pt x="29" y="1948"/>
                  <a:pt x="15" y="1942"/>
                  <a:pt x="1" y="1935"/>
                </a:cubicBezTo>
                <a:cubicBezTo>
                  <a:pt x="1" y="1951"/>
                  <a:pt x="1" y="1951"/>
                  <a:pt x="1" y="1951"/>
                </a:cubicBezTo>
                <a:cubicBezTo>
                  <a:pt x="54" y="1979"/>
                  <a:pt x="108" y="2004"/>
                  <a:pt x="163" y="2032"/>
                </a:cubicBezTo>
                <a:cubicBezTo>
                  <a:pt x="139" y="2035"/>
                  <a:pt x="117" y="2038"/>
                  <a:pt x="97" y="2040"/>
                </a:cubicBezTo>
                <a:cubicBezTo>
                  <a:pt x="66" y="2015"/>
                  <a:pt x="34" y="1994"/>
                  <a:pt x="1" y="1978"/>
                </a:cubicBezTo>
                <a:cubicBezTo>
                  <a:pt x="1" y="2008"/>
                  <a:pt x="1" y="2008"/>
                  <a:pt x="1" y="2008"/>
                </a:cubicBezTo>
                <a:cubicBezTo>
                  <a:pt x="8" y="2014"/>
                  <a:pt x="13" y="2023"/>
                  <a:pt x="20" y="2030"/>
                </a:cubicBezTo>
                <a:cubicBezTo>
                  <a:pt x="18" y="2032"/>
                  <a:pt x="17" y="2033"/>
                  <a:pt x="16" y="2035"/>
                </a:cubicBezTo>
                <a:cubicBezTo>
                  <a:pt x="11" y="2034"/>
                  <a:pt x="6" y="2033"/>
                  <a:pt x="1" y="2032"/>
                </a:cubicBezTo>
                <a:cubicBezTo>
                  <a:pt x="1" y="2051"/>
                  <a:pt x="1" y="2051"/>
                  <a:pt x="1" y="2051"/>
                </a:cubicBezTo>
                <a:cubicBezTo>
                  <a:pt x="10" y="2055"/>
                  <a:pt x="18" y="2058"/>
                  <a:pt x="26" y="2063"/>
                </a:cubicBezTo>
                <a:cubicBezTo>
                  <a:pt x="19" y="2068"/>
                  <a:pt x="10" y="2072"/>
                  <a:pt x="1" y="2075"/>
                </a:cubicBezTo>
                <a:cubicBezTo>
                  <a:pt x="1" y="2160"/>
                  <a:pt x="1" y="2160"/>
                  <a:pt x="1" y="2160"/>
                </a:cubicBezTo>
                <a:cubicBezTo>
                  <a:pt x="7" y="2160"/>
                  <a:pt x="7" y="2160"/>
                  <a:pt x="7" y="2160"/>
                </a:cubicBezTo>
                <a:cubicBezTo>
                  <a:pt x="12" y="2147"/>
                  <a:pt x="19" y="2136"/>
                  <a:pt x="28" y="2128"/>
                </a:cubicBezTo>
                <a:cubicBezTo>
                  <a:pt x="39" y="2126"/>
                  <a:pt x="50" y="2123"/>
                  <a:pt x="63" y="2120"/>
                </a:cubicBezTo>
                <a:cubicBezTo>
                  <a:pt x="65" y="2134"/>
                  <a:pt x="65" y="2147"/>
                  <a:pt x="64" y="2160"/>
                </a:cubicBezTo>
                <a:cubicBezTo>
                  <a:pt x="81" y="2160"/>
                  <a:pt x="81" y="2160"/>
                  <a:pt x="81" y="2160"/>
                </a:cubicBezTo>
                <a:cubicBezTo>
                  <a:pt x="83" y="2150"/>
                  <a:pt x="84" y="2139"/>
                  <a:pt x="84" y="2128"/>
                </a:cubicBezTo>
                <a:cubicBezTo>
                  <a:pt x="94" y="2139"/>
                  <a:pt x="102" y="2149"/>
                  <a:pt x="108" y="2160"/>
                </a:cubicBezTo>
                <a:cubicBezTo>
                  <a:pt x="141" y="2160"/>
                  <a:pt x="141" y="2160"/>
                  <a:pt x="141" y="2160"/>
                </a:cubicBezTo>
                <a:cubicBezTo>
                  <a:pt x="141" y="2137"/>
                  <a:pt x="136" y="2113"/>
                  <a:pt x="127" y="2091"/>
                </a:cubicBezTo>
                <a:cubicBezTo>
                  <a:pt x="188" y="2083"/>
                  <a:pt x="247" y="2083"/>
                  <a:pt x="303" y="2110"/>
                </a:cubicBezTo>
                <a:cubicBezTo>
                  <a:pt x="320" y="2118"/>
                  <a:pt x="336" y="2129"/>
                  <a:pt x="357" y="2124"/>
                </a:cubicBezTo>
                <a:cubicBezTo>
                  <a:pt x="363" y="2122"/>
                  <a:pt x="371" y="2126"/>
                  <a:pt x="377" y="2130"/>
                </a:cubicBezTo>
                <a:cubicBezTo>
                  <a:pt x="392" y="2140"/>
                  <a:pt x="407" y="2149"/>
                  <a:pt x="422" y="2160"/>
                </a:cubicBezTo>
                <a:cubicBezTo>
                  <a:pt x="459" y="2160"/>
                  <a:pt x="459" y="2160"/>
                  <a:pt x="459" y="2160"/>
                </a:cubicBezTo>
                <a:cubicBezTo>
                  <a:pt x="454" y="2151"/>
                  <a:pt x="451" y="2141"/>
                  <a:pt x="450" y="2129"/>
                </a:cubicBezTo>
                <a:cubicBezTo>
                  <a:pt x="438" y="2146"/>
                  <a:pt x="429" y="2146"/>
                  <a:pt x="418" y="2137"/>
                </a:cubicBezTo>
                <a:close/>
              </a:path>
            </a:pathLst>
          </a:custGeom>
          <a:solidFill>
            <a:schemeClr val="accent3">
              <a:lumMod val="60000"/>
              <a:lumOff val="40000"/>
              <a:alpha val="40000"/>
            </a:schemeClr>
          </a:solidFill>
          <a:ln>
            <a:noFill/>
          </a:ln>
        </p:spPr>
      </p:sp>
      <p:sp>
        <p:nvSpPr>
          <p:cNvPr id="2" name="Date Placeholder 1"/>
          <p:cNvSpPr>
            <a:spLocks noGrp="1"/>
          </p:cNvSpPr>
          <p:nvPr>
            <p:ph type="dt" sz="half" idx="10"/>
          </p:nvPr>
        </p:nvSpPr>
        <p:spPr/>
        <p:txBody>
          <a:bodyPr/>
          <a:lstStyle/>
          <a:p>
            <a:r>
              <a:rPr lang="en-US"/>
              <a:t>Friday, 31 March 2017</a:t>
            </a:r>
            <a:endParaRPr lang="en-IN" dirty="0"/>
          </a:p>
        </p:txBody>
      </p:sp>
      <p:sp>
        <p:nvSpPr>
          <p:cNvPr id="3" name="Footer Placeholder 2"/>
          <p:cNvSpPr>
            <a:spLocks noGrp="1"/>
          </p:cNvSpPr>
          <p:nvPr>
            <p:ph type="ftr" sz="quarter" idx="11"/>
          </p:nvPr>
        </p:nvSpPr>
        <p:spPr/>
        <p:txBody>
          <a:bodyPr/>
          <a:lstStyle/>
          <a:p>
            <a:r>
              <a:rPr lang="en-IN" dirty="0"/>
              <a:t>Statutory Audit (Bank) 2017</a:t>
            </a:r>
          </a:p>
        </p:txBody>
      </p:sp>
      <p:sp>
        <p:nvSpPr>
          <p:cNvPr id="4" name="Slide Number Placeholder 3"/>
          <p:cNvSpPr>
            <a:spLocks noGrp="1"/>
          </p:cNvSpPr>
          <p:nvPr>
            <p:ph type="sldNum" sz="quarter" idx="12"/>
          </p:nvPr>
        </p:nvSpPr>
        <p:spPr/>
        <p:txBody>
          <a:bodyPr/>
          <a:lstStyle/>
          <a:p>
            <a:fld id="{2DD2F4D9-2C43-4FA6-B71E-292886C19B8E}" type="slidenum">
              <a:rPr lang="en-IN" smtClean="0"/>
              <a:t>‹#›</a:t>
            </a:fld>
            <a:endParaRPr lang="en-IN" dirty="0"/>
          </a:p>
        </p:txBody>
      </p:sp>
    </p:spTree>
    <p:extLst>
      <p:ext uri="{BB962C8B-B14F-4D97-AF65-F5344CB8AC3E}">
        <p14:creationId xmlns:p14="http://schemas.microsoft.com/office/powerpoint/2010/main" val="3020832197"/>
      </p:ext>
    </p:extLst>
  </p:cSld>
  <p:clrMapOvr>
    <a:masterClrMapping/>
  </p:clrMapOvr>
  <p:extLst mod="1">
    <p:ext uri="{DCECCB84-F9BA-43D5-87BE-67443E8EF086}">
      <p15:sldGuideLst xmlns:p15="http://schemas.microsoft.com/office/powerpoint/2012/main">
        <p15:guide id="1" pos="540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2" name="Freeform 5"/>
          <p:cNvSpPr>
            <a:spLocks noEditPoints="1"/>
          </p:cNvSpPr>
          <p:nvPr/>
        </p:nvSpPr>
        <p:spPr bwMode="auto">
          <a:xfrm>
            <a:off x="8411377" y="0"/>
            <a:ext cx="3780623" cy="6858000"/>
          </a:xfrm>
          <a:custGeom>
            <a:avLst/>
            <a:gdLst/>
            <a:ahLst/>
            <a:cxnLst/>
            <a:rect l="0" t="0" r="r" b="b"/>
            <a:pathLst>
              <a:path w="1189" h="2160">
                <a:moveTo>
                  <a:pt x="1000" y="1982"/>
                </a:moveTo>
                <a:cubicBezTo>
                  <a:pt x="1033" y="1946"/>
                  <a:pt x="1054" y="1904"/>
                  <a:pt x="1077" y="1863"/>
                </a:cubicBezTo>
                <a:cubicBezTo>
                  <a:pt x="1113" y="1797"/>
                  <a:pt x="1109" y="1731"/>
                  <a:pt x="1090" y="1663"/>
                </a:cubicBezTo>
                <a:cubicBezTo>
                  <a:pt x="1088" y="1658"/>
                  <a:pt x="1083" y="1654"/>
                  <a:pt x="1079" y="1649"/>
                </a:cubicBezTo>
                <a:cubicBezTo>
                  <a:pt x="1010" y="1686"/>
                  <a:pt x="950" y="1730"/>
                  <a:pt x="908" y="1797"/>
                </a:cubicBezTo>
                <a:cubicBezTo>
                  <a:pt x="887" y="1768"/>
                  <a:pt x="876" y="1734"/>
                  <a:pt x="839" y="1720"/>
                </a:cubicBezTo>
                <a:cubicBezTo>
                  <a:pt x="827" y="1741"/>
                  <a:pt x="812" y="1760"/>
                  <a:pt x="804" y="1781"/>
                </a:cubicBezTo>
                <a:cubicBezTo>
                  <a:pt x="793" y="1811"/>
                  <a:pt x="782" y="1843"/>
                  <a:pt x="780" y="1875"/>
                </a:cubicBezTo>
                <a:cubicBezTo>
                  <a:pt x="777" y="1933"/>
                  <a:pt x="787" y="1988"/>
                  <a:pt x="835" y="2029"/>
                </a:cubicBezTo>
                <a:cubicBezTo>
                  <a:pt x="840" y="2033"/>
                  <a:pt x="843" y="2038"/>
                  <a:pt x="849" y="2044"/>
                </a:cubicBezTo>
                <a:cubicBezTo>
                  <a:pt x="837" y="2050"/>
                  <a:pt x="828" y="2056"/>
                  <a:pt x="819" y="2060"/>
                </a:cubicBezTo>
                <a:cubicBezTo>
                  <a:pt x="758" y="2086"/>
                  <a:pt x="702" y="2119"/>
                  <a:pt x="652" y="2160"/>
                </a:cubicBezTo>
                <a:cubicBezTo>
                  <a:pt x="677" y="2160"/>
                  <a:pt x="677" y="2160"/>
                  <a:pt x="677" y="2160"/>
                </a:cubicBezTo>
                <a:cubicBezTo>
                  <a:pt x="722" y="2127"/>
                  <a:pt x="769" y="2098"/>
                  <a:pt x="821" y="2077"/>
                </a:cubicBezTo>
                <a:cubicBezTo>
                  <a:pt x="892" y="2047"/>
                  <a:pt x="964" y="2019"/>
                  <a:pt x="1035" y="1988"/>
                </a:cubicBezTo>
                <a:cubicBezTo>
                  <a:pt x="1087" y="1966"/>
                  <a:pt x="1138" y="1942"/>
                  <a:pt x="1188" y="1917"/>
                </a:cubicBezTo>
                <a:cubicBezTo>
                  <a:pt x="1188" y="1788"/>
                  <a:pt x="1188" y="1788"/>
                  <a:pt x="1188" y="1788"/>
                </a:cubicBezTo>
                <a:cubicBezTo>
                  <a:pt x="1187" y="1793"/>
                  <a:pt x="1185" y="1798"/>
                  <a:pt x="1184" y="1804"/>
                </a:cubicBezTo>
                <a:cubicBezTo>
                  <a:pt x="1155" y="1896"/>
                  <a:pt x="1087" y="1949"/>
                  <a:pt x="1000" y="1982"/>
                </a:cubicBezTo>
                <a:close/>
                <a:moveTo>
                  <a:pt x="853" y="1831"/>
                </a:moveTo>
                <a:cubicBezTo>
                  <a:pt x="826" y="1881"/>
                  <a:pt x="853" y="1928"/>
                  <a:pt x="844" y="1973"/>
                </a:cubicBezTo>
                <a:cubicBezTo>
                  <a:pt x="821" y="1968"/>
                  <a:pt x="811" y="1960"/>
                  <a:pt x="802" y="1937"/>
                </a:cubicBezTo>
                <a:cubicBezTo>
                  <a:pt x="791" y="1908"/>
                  <a:pt x="794" y="1878"/>
                  <a:pt x="800" y="1848"/>
                </a:cubicBezTo>
                <a:cubicBezTo>
                  <a:pt x="808" y="1802"/>
                  <a:pt x="822" y="1769"/>
                  <a:pt x="846" y="1742"/>
                </a:cubicBezTo>
                <a:cubicBezTo>
                  <a:pt x="898" y="1786"/>
                  <a:pt x="900" y="1828"/>
                  <a:pt x="855" y="1880"/>
                </a:cubicBezTo>
                <a:cubicBezTo>
                  <a:pt x="854" y="1864"/>
                  <a:pt x="854" y="1851"/>
                  <a:pt x="853" y="1831"/>
                </a:cubicBezTo>
                <a:close/>
                <a:moveTo>
                  <a:pt x="924" y="1977"/>
                </a:moveTo>
                <a:cubicBezTo>
                  <a:pt x="951" y="1933"/>
                  <a:pt x="976" y="1894"/>
                  <a:pt x="1000" y="1853"/>
                </a:cubicBezTo>
                <a:cubicBezTo>
                  <a:pt x="1003" y="1848"/>
                  <a:pt x="1002" y="1839"/>
                  <a:pt x="1004" y="1825"/>
                </a:cubicBezTo>
                <a:cubicBezTo>
                  <a:pt x="975" y="1879"/>
                  <a:pt x="940" y="1919"/>
                  <a:pt x="904" y="1960"/>
                </a:cubicBezTo>
                <a:cubicBezTo>
                  <a:pt x="883" y="1946"/>
                  <a:pt x="878" y="1924"/>
                  <a:pt x="883" y="1905"/>
                </a:cubicBezTo>
                <a:cubicBezTo>
                  <a:pt x="902" y="1823"/>
                  <a:pt x="944" y="1755"/>
                  <a:pt x="1014" y="1705"/>
                </a:cubicBezTo>
                <a:cubicBezTo>
                  <a:pt x="1033" y="1692"/>
                  <a:pt x="1054" y="1681"/>
                  <a:pt x="1076" y="1668"/>
                </a:cubicBezTo>
                <a:cubicBezTo>
                  <a:pt x="1092" y="1735"/>
                  <a:pt x="1097" y="1797"/>
                  <a:pt x="1063" y="1857"/>
                </a:cubicBezTo>
                <a:cubicBezTo>
                  <a:pt x="1054" y="1873"/>
                  <a:pt x="1046" y="1890"/>
                  <a:pt x="1037" y="1906"/>
                </a:cubicBezTo>
                <a:cubicBezTo>
                  <a:pt x="1015" y="1941"/>
                  <a:pt x="983" y="1963"/>
                  <a:pt x="944" y="1975"/>
                </a:cubicBezTo>
                <a:cubicBezTo>
                  <a:pt x="938" y="1977"/>
                  <a:pt x="932" y="1976"/>
                  <a:pt x="924" y="1977"/>
                </a:cubicBezTo>
                <a:close/>
                <a:moveTo>
                  <a:pt x="1188" y="0"/>
                </a:moveTo>
                <a:cubicBezTo>
                  <a:pt x="1188" y="0"/>
                  <a:pt x="1188" y="1"/>
                  <a:pt x="1188" y="1"/>
                </a:cubicBezTo>
                <a:cubicBezTo>
                  <a:pt x="1188" y="0"/>
                  <a:pt x="1188" y="0"/>
                  <a:pt x="1188" y="0"/>
                </a:cubicBezTo>
                <a:close/>
                <a:moveTo>
                  <a:pt x="944" y="2044"/>
                </a:moveTo>
                <a:cubicBezTo>
                  <a:pt x="938" y="2046"/>
                  <a:pt x="933" y="2051"/>
                  <a:pt x="928" y="2058"/>
                </a:cubicBezTo>
                <a:cubicBezTo>
                  <a:pt x="981" y="2061"/>
                  <a:pt x="1032" y="2041"/>
                  <a:pt x="1085" y="2058"/>
                </a:cubicBezTo>
                <a:cubicBezTo>
                  <a:pt x="1085" y="2072"/>
                  <a:pt x="1077" y="2075"/>
                  <a:pt x="1064" y="2073"/>
                </a:cubicBezTo>
                <a:cubicBezTo>
                  <a:pt x="1015" y="2065"/>
                  <a:pt x="965" y="2070"/>
                  <a:pt x="916" y="2071"/>
                </a:cubicBezTo>
                <a:cubicBezTo>
                  <a:pt x="888" y="2072"/>
                  <a:pt x="859" y="2074"/>
                  <a:pt x="843" y="2104"/>
                </a:cubicBezTo>
                <a:cubicBezTo>
                  <a:pt x="825" y="2097"/>
                  <a:pt x="812" y="2102"/>
                  <a:pt x="800" y="2116"/>
                </a:cubicBezTo>
                <a:cubicBezTo>
                  <a:pt x="792" y="2125"/>
                  <a:pt x="781" y="2130"/>
                  <a:pt x="772" y="2137"/>
                </a:cubicBezTo>
                <a:cubicBezTo>
                  <a:pt x="761" y="2146"/>
                  <a:pt x="752" y="2147"/>
                  <a:pt x="740" y="2130"/>
                </a:cubicBezTo>
                <a:cubicBezTo>
                  <a:pt x="739" y="2142"/>
                  <a:pt x="735" y="2152"/>
                  <a:pt x="731" y="2160"/>
                </a:cubicBezTo>
                <a:cubicBezTo>
                  <a:pt x="768" y="2160"/>
                  <a:pt x="768" y="2160"/>
                  <a:pt x="768" y="2160"/>
                </a:cubicBezTo>
                <a:cubicBezTo>
                  <a:pt x="782" y="2150"/>
                  <a:pt x="797" y="2140"/>
                  <a:pt x="813" y="2130"/>
                </a:cubicBezTo>
                <a:cubicBezTo>
                  <a:pt x="819" y="2127"/>
                  <a:pt x="827" y="2123"/>
                  <a:pt x="833" y="2124"/>
                </a:cubicBezTo>
                <a:cubicBezTo>
                  <a:pt x="854" y="2129"/>
                  <a:pt x="870" y="2119"/>
                  <a:pt x="887" y="2110"/>
                </a:cubicBezTo>
                <a:cubicBezTo>
                  <a:pt x="943" y="2084"/>
                  <a:pt x="1002" y="2083"/>
                  <a:pt x="1063" y="2091"/>
                </a:cubicBezTo>
                <a:cubicBezTo>
                  <a:pt x="1054" y="2113"/>
                  <a:pt x="1049" y="2137"/>
                  <a:pt x="1048" y="2160"/>
                </a:cubicBezTo>
                <a:cubicBezTo>
                  <a:pt x="1082" y="2160"/>
                  <a:pt x="1082" y="2160"/>
                  <a:pt x="1082" y="2160"/>
                </a:cubicBezTo>
                <a:cubicBezTo>
                  <a:pt x="1088" y="2149"/>
                  <a:pt x="1096" y="2139"/>
                  <a:pt x="1105" y="2128"/>
                </a:cubicBezTo>
                <a:cubicBezTo>
                  <a:pt x="1106" y="2139"/>
                  <a:pt x="1107" y="2150"/>
                  <a:pt x="1108" y="2160"/>
                </a:cubicBezTo>
                <a:cubicBezTo>
                  <a:pt x="1126" y="2160"/>
                  <a:pt x="1126" y="2160"/>
                  <a:pt x="1126" y="2160"/>
                </a:cubicBezTo>
                <a:cubicBezTo>
                  <a:pt x="1125" y="2147"/>
                  <a:pt x="1125" y="2134"/>
                  <a:pt x="1127" y="2120"/>
                </a:cubicBezTo>
                <a:cubicBezTo>
                  <a:pt x="1139" y="2123"/>
                  <a:pt x="1151" y="2126"/>
                  <a:pt x="1162" y="2129"/>
                </a:cubicBezTo>
                <a:cubicBezTo>
                  <a:pt x="1171" y="2137"/>
                  <a:pt x="1178" y="2147"/>
                  <a:pt x="1183" y="2160"/>
                </a:cubicBezTo>
                <a:cubicBezTo>
                  <a:pt x="1188" y="2160"/>
                  <a:pt x="1188" y="2160"/>
                  <a:pt x="1188" y="2160"/>
                </a:cubicBezTo>
                <a:cubicBezTo>
                  <a:pt x="1188" y="2075"/>
                  <a:pt x="1188" y="2075"/>
                  <a:pt x="1188" y="2075"/>
                </a:cubicBezTo>
                <a:cubicBezTo>
                  <a:pt x="1180" y="2072"/>
                  <a:pt x="1171" y="2068"/>
                  <a:pt x="1164" y="2063"/>
                </a:cubicBezTo>
                <a:cubicBezTo>
                  <a:pt x="1172" y="2059"/>
                  <a:pt x="1180" y="2055"/>
                  <a:pt x="1188" y="2052"/>
                </a:cubicBezTo>
                <a:cubicBezTo>
                  <a:pt x="1188" y="2033"/>
                  <a:pt x="1188" y="2033"/>
                  <a:pt x="1188" y="2033"/>
                </a:cubicBezTo>
                <a:cubicBezTo>
                  <a:pt x="1184" y="2033"/>
                  <a:pt x="1179" y="2034"/>
                  <a:pt x="1174" y="2035"/>
                </a:cubicBezTo>
                <a:cubicBezTo>
                  <a:pt x="1173" y="2033"/>
                  <a:pt x="1172" y="2032"/>
                  <a:pt x="1170" y="2030"/>
                </a:cubicBezTo>
                <a:cubicBezTo>
                  <a:pt x="1176" y="2023"/>
                  <a:pt x="1181" y="2014"/>
                  <a:pt x="1188" y="2008"/>
                </a:cubicBezTo>
                <a:cubicBezTo>
                  <a:pt x="1188" y="1978"/>
                  <a:pt x="1188" y="1978"/>
                  <a:pt x="1188" y="1978"/>
                </a:cubicBezTo>
                <a:cubicBezTo>
                  <a:pt x="1156" y="1994"/>
                  <a:pt x="1124" y="2015"/>
                  <a:pt x="1093" y="2040"/>
                </a:cubicBezTo>
                <a:cubicBezTo>
                  <a:pt x="1072" y="2038"/>
                  <a:pt x="1051" y="2035"/>
                  <a:pt x="1027" y="2033"/>
                </a:cubicBezTo>
                <a:cubicBezTo>
                  <a:pt x="1082" y="2005"/>
                  <a:pt x="1136" y="1979"/>
                  <a:pt x="1188" y="1952"/>
                </a:cubicBezTo>
                <a:cubicBezTo>
                  <a:pt x="1188" y="1936"/>
                  <a:pt x="1188" y="1936"/>
                  <a:pt x="1188" y="1936"/>
                </a:cubicBezTo>
                <a:cubicBezTo>
                  <a:pt x="1175" y="1942"/>
                  <a:pt x="1161" y="1949"/>
                  <a:pt x="1147" y="1955"/>
                </a:cubicBezTo>
                <a:cubicBezTo>
                  <a:pt x="1079" y="1983"/>
                  <a:pt x="1011" y="2014"/>
                  <a:pt x="944" y="2044"/>
                </a:cubicBezTo>
                <a:close/>
                <a:moveTo>
                  <a:pt x="1172" y="974"/>
                </a:moveTo>
                <a:cubicBezTo>
                  <a:pt x="1082" y="958"/>
                  <a:pt x="1004" y="929"/>
                  <a:pt x="935" y="870"/>
                </a:cubicBezTo>
                <a:cubicBezTo>
                  <a:pt x="1024" y="864"/>
                  <a:pt x="1090" y="826"/>
                  <a:pt x="1132" y="750"/>
                </a:cubicBezTo>
                <a:cubicBezTo>
                  <a:pt x="1084" y="682"/>
                  <a:pt x="924" y="680"/>
                  <a:pt x="841" y="773"/>
                </a:cubicBezTo>
                <a:cubicBezTo>
                  <a:pt x="807" y="722"/>
                  <a:pt x="781" y="669"/>
                  <a:pt x="780" y="607"/>
                </a:cubicBezTo>
                <a:cubicBezTo>
                  <a:pt x="780" y="588"/>
                  <a:pt x="782" y="570"/>
                  <a:pt x="768" y="553"/>
                </a:cubicBezTo>
                <a:cubicBezTo>
                  <a:pt x="764" y="548"/>
                  <a:pt x="764" y="539"/>
                  <a:pt x="765" y="532"/>
                </a:cubicBezTo>
                <a:cubicBezTo>
                  <a:pt x="772" y="448"/>
                  <a:pt x="793" y="367"/>
                  <a:pt x="828" y="290"/>
                </a:cubicBezTo>
                <a:cubicBezTo>
                  <a:pt x="840" y="264"/>
                  <a:pt x="858" y="241"/>
                  <a:pt x="881" y="222"/>
                </a:cubicBezTo>
                <a:cubicBezTo>
                  <a:pt x="889" y="215"/>
                  <a:pt x="897" y="206"/>
                  <a:pt x="905" y="198"/>
                </a:cubicBezTo>
                <a:cubicBezTo>
                  <a:pt x="893" y="174"/>
                  <a:pt x="874" y="173"/>
                  <a:pt x="854" y="176"/>
                </a:cubicBezTo>
                <a:cubicBezTo>
                  <a:pt x="811" y="182"/>
                  <a:pt x="781" y="209"/>
                  <a:pt x="764" y="246"/>
                </a:cubicBezTo>
                <a:cubicBezTo>
                  <a:pt x="715" y="348"/>
                  <a:pt x="698" y="456"/>
                  <a:pt x="705" y="569"/>
                </a:cubicBezTo>
                <a:cubicBezTo>
                  <a:pt x="705" y="579"/>
                  <a:pt x="704" y="590"/>
                  <a:pt x="704" y="603"/>
                </a:cubicBezTo>
                <a:cubicBezTo>
                  <a:pt x="696" y="600"/>
                  <a:pt x="690" y="599"/>
                  <a:pt x="684" y="597"/>
                </a:cubicBezTo>
                <a:cubicBezTo>
                  <a:pt x="626" y="573"/>
                  <a:pt x="572" y="588"/>
                  <a:pt x="521" y="617"/>
                </a:cubicBezTo>
                <a:cubicBezTo>
                  <a:pt x="494" y="633"/>
                  <a:pt x="470" y="656"/>
                  <a:pt x="448" y="680"/>
                </a:cubicBezTo>
                <a:cubicBezTo>
                  <a:pt x="432" y="696"/>
                  <a:pt x="422" y="718"/>
                  <a:pt x="409" y="738"/>
                </a:cubicBezTo>
                <a:cubicBezTo>
                  <a:pt x="438" y="766"/>
                  <a:pt x="474" y="760"/>
                  <a:pt x="509" y="766"/>
                </a:cubicBezTo>
                <a:cubicBezTo>
                  <a:pt x="467" y="834"/>
                  <a:pt x="455" y="907"/>
                  <a:pt x="453" y="985"/>
                </a:cubicBezTo>
                <a:cubicBezTo>
                  <a:pt x="459" y="986"/>
                  <a:pt x="465" y="989"/>
                  <a:pt x="470" y="988"/>
                </a:cubicBezTo>
                <a:cubicBezTo>
                  <a:pt x="540" y="975"/>
                  <a:pt x="601" y="949"/>
                  <a:pt x="643" y="887"/>
                </a:cubicBezTo>
                <a:cubicBezTo>
                  <a:pt x="670" y="848"/>
                  <a:pt x="698" y="811"/>
                  <a:pt x="715" y="766"/>
                </a:cubicBezTo>
                <a:cubicBezTo>
                  <a:pt x="724" y="859"/>
                  <a:pt x="708" y="943"/>
                  <a:pt x="638" y="1010"/>
                </a:cubicBezTo>
                <a:cubicBezTo>
                  <a:pt x="601" y="1045"/>
                  <a:pt x="563" y="1079"/>
                  <a:pt x="517" y="1100"/>
                </a:cubicBezTo>
                <a:cubicBezTo>
                  <a:pt x="460" y="1127"/>
                  <a:pt x="402" y="1151"/>
                  <a:pt x="334" y="1152"/>
                </a:cubicBezTo>
                <a:cubicBezTo>
                  <a:pt x="332" y="1058"/>
                  <a:pt x="242" y="958"/>
                  <a:pt x="98" y="963"/>
                </a:cubicBezTo>
                <a:cubicBezTo>
                  <a:pt x="78" y="994"/>
                  <a:pt x="91" y="1023"/>
                  <a:pt x="106" y="1052"/>
                </a:cubicBezTo>
                <a:cubicBezTo>
                  <a:pt x="115" y="1068"/>
                  <a:pt x="127" y="1083"/>
                  <a:pt x="138" y="1098"/>
                </a:cubicBezTo>
                <a:cubicBezTo>
                  <a:pt x="91" y="1119"/>
                  <a:pt x="46" y="1139"/>
                  <a:pt x="0" y="1159"/>
                </a:cubicBezTo>
                <a:cubicBezTo>
                  <a:pt x="3" y="1169"/>
                  <a:pt x="4" y="1176"/>
                  <a:pt x="8" y="1180"/>
                </a:cubicBezTo>
                <a:cubicBezTo>
                  <a:pt x="41" y="1215"/>
                  <a:pt x="84" y="1237"/>
                  <a:pt x="130" y="1247"/>
                </a:cubicBezTo>
                <a:cubicBezTo>
                  <a:pt x="165" y="1255"/>
                  <a:pt x="200" y="1242"/>
                  <a:pt x="234" y="1232"/>
                </a:cubicBezTo>
                <a:cubicBezTo>
                  <a:pt x="265" y="1223"/>
                  <a:pt x="290" y="1205"/>
                  <a:pt x="313" y="1184"/>
                </a:cubicBezTo>
                <a:cubicBezTo>
                  <a:pt x="322" y="1176"/>
                  <a:pt x="331" y="1169"/>
                  <a:pt x="348" y="1176"/>
                </a:cubicBezTo>
                <a:cubicBezTo>
                  <a:pt x="308" y="1202"/>
                  <a:pt x="285" y="1239"/>
                  <a:pt x="266" y="1280"/>
                </a:cubicBezTo>
                <a:cubicBezTo>
                  <a:pt x="247" y="1323"/>
                  <a:pt x="247" y="1367"/>
                  <a:pt x="252" y="1414"/>
                </a:cubicBezTo>
                <a:cubicBezTo>
                  <a:pt x="315" y="1407"/>
                  <a:pt x="362" y="1374"/>
                  <a:pt x="401" y="1328"/>
                </a:cubicBezTo>
                <a:cubicBezTo>
                  <a:pt x="440" y="1283"/>
                  <a:pt x="461" y="1230"/>
                  <a:pt x="453" y="1167"/>
                </a:cubicBezTo>
                <a:cubicBezTo>
                  <a:pt x="562" y="1132"/>
                  <a:pt x="652" y="1073"/>
                  <a:pt x="719" y="980"/>
                </a:cubicBezTo>
                <a:cubicBezTo>
                  <a:pt x="728" y="1089"/>
                  <a:pt x="709" y="1195"/>
                  <a:pt x="681" y="1300"/>
                </a:cubicBezTo>
                <a:cubicBezTo>
                  <a:pt x="661" y="1301"/>
                  <a:pt x="643" y="1300"/>
                  <a:pt x="625" y="1302"/>
                </a:cubicBezTo>
                <a:cubicBezTo>
                  <a:pt x="568" y="1309"/>
                  <a:pt x="517" y="1331"/>
                  <a:pt x="475" y="1370"/>
                </a:cubicBezTo>
                <a:cubicBezTo>
                  <a:pt x="455" y="1388"/>
                  <a:pt x="440" y="1413"/>
                  <a:pt x="424" y="1436"/>
                </a:cubicBezTo>
                <a:cubicBezTo>
                  <a:pt x="418" y="1445"/>
                  <a:pt x="423" y="1453"/>
                  <a:pt x="431" y="1461"/>
                </a:cubicBezTo>
                <a:cubicBezTo>
                  <a:pt x="454" y="1481"/>
                  <a:pt x="482" y="1483"/>
                  <a:pt x="510" y="1485"/>
                </a:cubicBezTo>
                <a:cubicBezTo>
                  <a:pt x="532" y="1487"/>
                  <a:pt x="554" y="1482"/>
                  <a:pt x="579" y="1480"/>
                </a:cubicBezTo>
                <a:cubicBezTo>
                  <a:pt x="558" y="1527"/>
                  <a:pt x="528" y="1566"/>
                  <a:pt x="497" y="1609"/>
                </a:cubicBezTo>
                <a:cubicBezTo>
                  <a:pt x="488" y="1595"/>
                  <a:pt x="481" y="1581"/>
                  <a:pt x="472" y="1571"/>
                </a:cubicBezTo>
                <a:cubicBezTo>
                  <a:pt x="448" y="1545"/>
                  <a:pt x="415" y="1541"/>
                  <a:pt x="383" y="1545"/>
                </a:cubicBezTo>
                <a:cubicBezTo>
                  <a:pt x="347" y="1550"/>
                  <a:pt x="314" y="1564"/>
                  <a:pt x="286" y="1586"/>
                </a:cubicBezTo>
                <a:cubicBezTo>
                  <a:pt x="270" y="1598"/>
                  <a:pt x="254" y="1608"/>
                  <a:pt x="238" y="1619"/>
                </a:cubicBezTo>
                <a:cubicBezTo>
                  <a:pt x="212" y="1637"/>
                  <a:pt x="184" y="1649"/>
                  <a:pt x="144" y="1639"/>
                </a:cubicBezTo>
                <a:cubicBezTo>
                  <a:pt x="166" y="1670"/>
                  <a:pt x="188" y="1693"/>
                  <a:pt x="217" y="1703"/>
                </a:cubicBezTo>
                <a:cubicBezTo>
                  <a:pt x="244" y="1712"/>
                  <a:pt x="275" y="1710"/>
                  <a:pt x="308" y="1713"/>
                </a:cubicBezTo>
                <a:cubicBezTo>
                  <a:pt x="271" y="1780"/>
                  <a:pt x="258" y="1852"/>
                  <a:pt x="259" y="1932"/>
                </a:cubicBezTo>
                <a:cubicBezTo>
                  <a:pt x="265" y="1929"/>
                  <a:pt x="270" y="1928"/>
                  <a:pt x="272" y="1925"/>
                </a:cubicBezTo>
                <a:cubicBezTo>
                  <a:pt x="293" y="1892"/>
                  <a:pt x="328" y="1876"/>
                  <a:pt x="360" y="1857"/>
                </a:cubicBezTo>
                <a:cubicBezTo>
                  <a:pt x="386" y="1841"/>
                  <a:pt x="414" y="1828"/>
                  <a:pt x="442" y="1814"/>
                </a:cubicBezTo>
                <a:cubicBezTo>
                  <a:pt x="456" y="1830"/>
                  <a:pt x="472" y="1849"/>
                  <a:pt x="487" y="1868"/>
                </a:cubicBezTo>
                <a:cubicBezTo>
                  <a:pt x="502" y="1887"/>
                  <a:pt x="516" y="1907"/>
                  <a:pt x="532" y="1927"/>
                </a:cubicBezTo>
                <a:cubicBezTo>
                  <a:pt x="580" y="1892"/>
                  <a:pt x="583" y="1835"/>
                  <a:pt x="585" y="1780"/>
                </a:cubicBezTo>
                <a:cubicBezTo>
                  <a:pt x="587" y="1723"/>
                  <a:pt x="573" y="1671"/>
                  <a:pt x="522" y="1636"/>
                </a:cubicBezTo>
                <a:cubicBezTo>
                  <a:pt x="543" y="1611"/>
                  <a:pt x="563" y="1589"/>
                  <a:pt x="581" y="1565"/>
                </a:cubicBezTo>
                <a:cubicBezTo>
                  <a:pt x="600" y="1542"/>
                  <a:pt x="616" y="1516"/>
                  <a:pt x="636" y="1487"/>
                </a:cubicBezTo>
                <a:cubicBezTo>
                  <a:pt x="655" y="1580"/>
                  <a:pt x="699" y="1653"/>
                  <a:pt x="785" y="1695"/>
                </a:cubicBezTo>
                <a:cubicBezTo>
                  <a:pt x="804" y="1678"/>
                  <a:pt x="809" y="1654"/>
                  <a:pt x="816" y="1632"/>
                </a:cubicBezTo>
                <a:cubicBezTo>
                  <a:pt x="835" y="1577"/>
                  <a:pt x="826" y="1522"/>
                  <a:pt x="808" y="1467"/>
                </a:cubicBezTo>
                <a:cubicBezTo>
                  <a:pt x="788" y="1406"/>
                  <a:pt x="752" y="1354"/>
                  <a:pt x="713" y="1301"/>
                </a:cubicBezTo>
                <a:cubicBezTo>
                  <a:pt x="741" y="1217"/>
                  <a:pt x="763" y="1129"/>
                  <a:pt x="769" y="1039"/>
                </a:cubicBezTo>
                <a:cubicBezTo>
                  <a:pt x="775" y="950"/>
                  <a:pt x="772" y="861"/>
                  <a:pt x="773" y="768"/>
                </a:cubicBezTo>
                <a:cubicBezTo>
                  <a:pt x="786" y="787"/>
                  <a:pt x="798" y="806"/>
                  <a:pt x="809" y="823"/>
                </a:cubicBezTo>
                <a:cubicBezTo>
                  <a:pt x="778" y="957"/>
                  <a:pt x="799" y="1075"/>
                  <a:pt x="903" y="1174"/>
                </a:cubicBezTo>
                <a:cubicBezTo>
                  <a:pt x="936" y="1140"/>
                  <a:pt x="950" y="1101"/>
                  <a:pt x="950" y="1058"/>
                </a:cubicBezTo>
                <a:cubicBezTo>
                  <a:pt x="949" y="1018"/>
                  <a:pt x="943" y="978"/>
                  <a:pt x="939" y="935"/>
                </a:cubicBezTo>
                <a:cubicBezTo>
                  <a:pt x="1011" y="985"/>
                  <a:pt x="1093" y="1003"/>
                  <a:pt x="1181" y="1016"/>
                </a:cubicBezTo>
                <a:cubicBezTo>
                  <a:pt x="1183" y="1021"/>
                  <a:pt x="1186" y="1027"/>
                  <a:pt x="1188" y="1032"/>
                </a:cubicBezTo>
                <a:cubicBezTo>
                  <a:pt x="1188" y="906"/>
                  <a:pt x="1188" y="906"/>
                  <a:pt x="1188" y="906"/>
                </a:cubicBezTo>
                <a:cubicBezTo>
                  <a:pt x="1185" y="895"/>
                  <a:pt x="1185" y="883"/>
                  <a:pt x="1188" y="871"/>
                </a:cubicBezTo>
                <a:cubicBezTo>
                  <a:pt x="1188" y="826"/>
                  <a:pt x="1188" y="826"/>
                  <a:pt x="1188" y="826"/>
                </a:cubicBezTo>
                <a:cubicBezTo>
                  <a:pt x="1164" y="869"/>
                  <a:pt x="1159" y="919"/>
                  <a:pt x="1172" y="974"/>
                </a:cubicBezTo>
                <a:close/>
                <a:moveTo>
                  <a:pt x="827" y="220"/>
                </a:moveTo>
                <a:cubicBezTo>
                  <a:pt x="823" y="242"/>
                  <a:pt x="823" y="242"/>
                  <a:pt x="790" y="245"/>
                </a:cubicBezTo>
                <a:cubicBezTo>
                  <a:pt x="804" y="221"/>
                  <a:pt x="804" y="221"/>
                  <a:pt x="827" y="220"/>
                </a:cubicBezTo>
                <a:close/>
                <a:moveTo>
                  <a:pt x="432" y="735"/>
                </a:moveTo>
                <a:cubicBezTo>
                  <a:pt x="446" y="701"/>
                  <a:pt x="469" y="674"/>
                  <a:pt x="506" y="646"/>
                </a:cubicBezTo>
                <a:cubicBezTo>
                  <a:pt x="531" y="628"/>
                  <a:pt x="556" y="612"/>
                  <a:pt x="587" y="609"/>
                </a:cubicBezTo>
                <a:cubicBezTo>
                  <a:pt x="611" y="607"/>
                  <a:pt x="623" y="612"/>
                  <a:pt x="638" y="630"/>
                </a:cubicBezTo>
                <a:cubicBezTo>
                  <a:pt x="602" y="658"/>
                  <a:pt x="548" y="655"/>
                  <a:pt x="515" y="701"/>
                </a:cubicBezTo>
                <a:cubicBezTo>
                  <a:pt x="533" y="693"/>
                  <a:pt x="545" y="688"/>
                  <a:pt x="559" y="682"/>
                </a:cubicBezTo>
                <a:cubicBezTo>
                  <a:pt x="533" y="745"/>
                  <a:pt x="494" y="762"/>
                  <a:pt x="432" y="735"/>
                </a:cubicBezTo>
                <a:close/>
                <a:moveTo>
                  <a:pt x="664" y="833"/>
                </a:moveTo>
                <a:cubicBezTo>
                  <a:pt x="654" y="848"/>
                  <a:pt x="642" y="862"/>
                  <a:pt x="632" y="878"/>
                </a:cubicBezTo>
                <a:cubicBezTo>
                  <a:pt x="594" y="935"/>
                  <a:pt x="535" y="958"/>
                  <a:pt x="469" y="974"/>
                </a:cubicBezTo>
                <a:cubicBezTo>
                  <a:pt x="471" y="948"/>
                  <a:pt x="470" y="924"/>
                  <a:pt x="474" y="901"/>
                </a:cubicBezTo>
                <a:cubicBezTo>
                  <a:pt x="487" y="817"/>
                  <a:pt x="529" y="749"/>
                  <a:pt x="594" y="695"/>
                </a:cubicBezTo>
                <a:cubicBezTo>
                  <a:pt x="609" y="682"/>
                  <a:pt x="631" y="677"/>
                  <a:pt x="653" y="690"/>
                </a:cubicBezTo>
                <a:cubicBezTo>
                  <a:pt x="632" y="740"/>
                  <a:pt x="613" y="789"/>
                  <a:pt x="577" y="840"/>
                </a:cubicBezTo>
                <a:cubicBezTo>
                  <a:pt x="589" y="831"/>
                  <a:pt x="597" y="828"/>
                  <a:pt x="600" y="823"/>
                </a:cubicBezTo>
                <a:cubicBezTo>
                  <a:pt x="626" y="783"/>
                  <a:pt x="650" y="743"/>
                  <a:pt x="677" y="700"/>
                </a:cubicBezTo>
                <a:cubicBezTo>
                  <a:pt x="680" y="707"/>
                  <a:pt x="684" y="713"/>
                  <a:pt x="685" y="719"/>
                </a:cubicBezTo>
                <a:cubicBezTo>
                  <a:pt x="691" y="759"/>
                  <a:pt x="686" y="798"/>
                  <a:pt x="664" y="833"/>
                </a:cubicBezTo>
                <a:close/>
                <a:moveTo>
                  <a:pt x="227" y="1218"/>
                </a:moveTo>
                <a:cubicBezTo>
                  <a:pt x="184" y="1233"/>
                  <a:pt x="141" y="1241"/>
                  <a:pt x="97" y="1218"/>
                </a:cubicBezTo>
                <a:cubicBezTo>
                  <a:pt x="72" y="1204"/>
                  <a:pt x="44" y="1196"/>
                  <a:pt x="19" y="1169"/>
                </a:cubicBezTo>
                <a:cubicBezTo>
                  <a:pt x="65" y="1154"/>
                  <a:pt x="100" y="1126"/>
                  <a:pt x="145" y="1118"/>
                </a:cubicBezTo>
                <a:cubicBezTo>
                  <a:pt x="189" y="1110"/>
                  <a:pt x="228" y="1112"/>
                  <a:pt x="262" y="1153"/>
                </a:cubicBezTo>
                <a:cubicBezTo>
                  <a:pt x="247" y="1158"/>
                  <a:pt x="236" y="1164"/>
                  <a:pt x="225" y="1166"/>
                </a:cubicBezTo>
                <a:cubicBezTo>
                  <a:pt x="214" y="1169"/>
                  <a:pt x="202" y="1169"/>
                  <a:pt x="190" y="1170"/>
                </a:cubicBezTo>
                <a:cubicBezTo>
                  <a:pt x="180" y="1171"/>
                  <a:pt x="169" y="1173"/>
                  <a:pt x="159" y="1174"/>
                </a:cubicBezTo>
                <a:cubicBezTo>
                  <a:pt x="196" y="1190"/>
                  <a:pt x="232" y="1183"/>
                  <a:pt x="270" y="1174"/>
                </a:cubicBezTo>
                <a:cubicBezTo>
                  <a:pt x="264" y="1201"/>
                  <a:pt x="247" y="1211"/>
                  <a:pt x="227" y="1218"/>
                </a:cubicBezTo>
                <a:close/>
                <a:moveTo>
                  <a:pt x="294" y="1105"/>
                </a:moveTo>
                <a:cubicBezTo>
                  <a:pt x="253" y="1083"/>
                  <a:pt x="221" y="1052"/>
                  <a:pt x="176" y="1043"/>
                </a:cubicBezTo>
                <a:cubicBezTo>
                  <a:pt x="200" y="1062"/>
                  <a:pt x="224" y="1081"/>
                  <a:pt x="253" y="1104"/>
                </a:cubicBezTo>
                <a:cubicBezTo>
                  <a:pt x="220" y="1100"/>
                  <a:pt x="193" y="1098"/>
                  <a:pt x="166" y="1094"/>
                </a:cubicBezTo>
                <a:cubicBezTo>
                  <a:pt x="163" y="1094"/>
                  <a:pt x="160" y="1091"/>
                  <a:pt x="158" y="1089"/>
                </a:cubicBezTo>
                <a:cubicBezTo>
                  <a:pt x="127" y="1060"/>
                  <a:pt x="105" y="1027"/>
                  <a:pt x="104" y="980"/>
                </a:cubicBezTo>
                <a:cubicBezTo>
                  <a:pt x="164" y="977"/>
                  <a:pt x="215" y="993"/>
                  <a:pt x="258" y="1030"/>
                </a:cubicBezTo>
                <a:cubicBezTo>
                  <a:pt x="279" y="1048"/>
                  <a:pt x="297" y="1070"/>
                  <a:pt x="294" y="1105"/>
                </a:cubicBezTo>
                <a:close/>
                <a:moveTo>
                  <a:pt x="414" y="1276"/>
                </a:moveTo>
                <a:cubicBezTo>
                  <a:pt x="398" y="1312"/>
                  <a:pt x="372" y="1338"/>
                  <a:pt x="341" y="1361"/>
                </a:cubicBezTo>
                <a:cubicBezTo>
                  <a:pt x="319" y="1378"/>
                  <a:pt x="296" y="1392"/>
                  <a:pt x="264" y="1394"/>
                </a:cubicBezTo>
                <a:cubicBezTo>
                  <a:pt x="266" y="1369"/>
                  <a:pt x="266" y="1347"/>
                  <a:pt x="270" y="1325"/>
                </a:cubicBezTo>
                <a:cubicBezTo>
                  <a:pt x="277" y="1283"/>
                  <a:pt x="297" y="1246"/>
                  <a:pt x="328" y="1216"/>
                </a:cubicBezTo>
                <a:cubicBezTo>
                  <a:pt x="345" y="1199"/>
                  <a:pt x="366" y="1187"/>
                  <a:pt x="396" y="1196"/>
                </a:cubicBezTo>
                <a:cubicBezTo>
                  <a:pt x="385" y="1234"/>
                  <a:pt x="350" y="1260"/>
                  <a:pt x="348" y="1299"/>
                </a:cubicBezTo>
                <a:cubicBezTo>
                  <a:pt x="368" y="1273"/>
                  <a:pt x="389" y="1247"/>
                  <a:pt x="412" y="1218"/>
                </a:cubicBezTo>
                <a:cubicBezTo>
                  <a:pt x="424" y="1242"/>
                  <a:pt x="421" y="1259"/>
                  <a:pt x="414" y="1276"/>
                </a:cubicBezTo>
                <a:close/>
                <a:moveTo>
                  <a:pt x="536" y="1112"/>
                </a:moveTo>
                <a:cubicBezTo>
                  <a:pt x="573" y="1085"/>
                  <a:pt x="606" y="1060"/>
                  <a:pt x="639" y="1035"/>
                </a:cubicBezTo>
                <a:cubicBezTo>
                  <a:pt x="615" y="1068"/>
                  <a:pt x="570" y="1101"/>
                  <a:pt x="536" y="1112"/>
                </a:cubicBezTo>
                <a:close/>
                <a:moveTo>
                  <a:pt x="233" y="1691"/>
                </a:moveTo>
                <a:cubicBezTo>
                  <a:pt x="217" y="1689"/>
                  <a:pt x="201" y="1683"/>
                  <a:pt x="191" y="1665"/>
                </a:cubicBezTo>
                <a:cubicBezTo>
                  <a:pt x="222" y="1646"/>
                  <a:pt x="251" y="1631"/>
                  <a:pt x="278" y="1611"/>
                </a:cubicBezTo>
                <a:cubicBezTo>
                  <a:pt x="300" y="1594"/>
                  <a:pt x="325" y="1586"/>
                  <a:pt x="351" y="1580"/>
                </a:cubicBezTo>
                <a:cubicBezTo>
                  <a:pt x="372" y="1575"/>
                  <a:pt x="392" y="1577"/>
                  <a:pt x="411" y="1594"/>
                </a:cubicBezTo>
                <a:cubicBezTo>
                  <a:pt x="389" y="1602"/>
                  <a:pt x="369" y="1609"/>
                  <a:pt x="350" y="1616"/>
                </a:cubicBezTo>
                <a:cubicBezTo>
                  <a:pt x="367" y="1617"/>
                  <a:pt x="382" y="1614"/>
                  <a:pt x="398" y="1613"/>
                </a:cubicBezTo>
                <a:cubicBezTo>
                  <a:pt x="413" y="1612"/>
                  <a:pt x="430" y="1609"/>
                  <a:pt x="442" y="1627"/>
                </a:cubicBezTo>
                <a:cubicBezTo>
                  <a:pt x="420" y="1634"/>
                  <a:pt x="399" y="1639"/>
                  <a:pt x="380" y="1646"/>
                </a:cubicBezTo>
                <a:cubicBezTo>
                  <a:pt x="359" y="1654"/>
                  <a:pt x="347" y="1678"/>
                  <a:pt x="321" y="1677"/>
                </a:cubicBezTo>
                <a:cubicBezTo>
                  <a:pt x="295" y="1704"/>
                  <a:pt x="263" y="1694"/>
                  <a:pt x="233" y="1691"/>
                </a:cubicBezTo>
                <a:close/>
                <a:moveTo>
                  <a:pt x="386" y="1825"/>
                </a:moveTo>
                <a:cubicBezTo>
                  <a:pt x="349" y="1843"/>
                  <a:pt x="311" y="1859"/>
                  <a:pt x="277" y="1888"/>
                </a:cubicBezTo>
                <a:cubicBezTo>
                  <a:pt x="280" y="1864"/>
                  <a:pt x="281" y="1839"/>
                  <a:pt x="286" y="1816"/>
                </a:cubicBezTo>
                <a:cubicBezTo>
                  <a:pt x="296" y="1773"/>
                  <a:pt x="312" y="1732"/>
                  <a:pt x="341" y="1697"/>
                </a:cubicBezTo>
                <a:cubicBezTo>
                  <a:pt x="375" y="1657"/>
                  <a:pt x="403" y="1649"/>
                  <a:pt x="447" y="1669"/>
                </a:cubicBezTo>
                <a:cubicBezTo>
                  <a:pt x="422" y="1694"/>
                  <a:pt x="393" y="1717"/>
                  <a:pt x="378" y="1751"/>
                </a:cubicBezTo>
                <a:cubicBezTo>
                  <a:pt x="407" y="1730"/>
                  <a:pt x="429" y="1700"/>
                  <a:pt x="463" y="1687"/>
                </a:cubicBezTo>
                <a:cubicBezTo>
                  <a:pt x="466" y="1692"/>
                  <a:pt x="467" y="1693"/>
                  <a:pt x="468" y="1695"/>
                </a:cubicBezTo>
                <a:cubicBezTo>
                  <a:pt x="469" y="1697"/>
                  <a:pt x="469" y="1699"/>
                  <a:pt x="469" y="1701"/>
                </a:cubicBezTo>
                <a:cubicBezTo>
                  <a:pt x="465" y="1758"/>
                  <a:pt x="438" y="1800"/>
                  <a:pt x="386" y="1825"/>
                </a:cubicBezTo>
                <a:close/>
                <a:moveTo>
                  <a:pt x="563" y="1732"/>
                </a:moveTo>
                <a:cubicBezTo>
                  <a:pt x="573" y="1784"/>
                  <a:pt x="568" y="1835"/>
                  <a:pt x="549" y="1884"/>
                </a:cubicBezTo>
                <a:cubicBezTo>
                  <a:pt x="547" y="1890"/>
                  <a:pt x="541" y="1896"/>
                  <a:pt x="538" y="1899"/>
                </a:cubicBezTo>
                <a:cubicBezTo>
                  <a:pt x="520" y="1879"/>
                  <a:pt x="504" y="1860"/>
                  <a:pt x="487" y="1842"/>
                </a:cubicBezTo>
                <a:cubicBezTo>
                  <a:pt x="471" y="1826"/>
                  <a:pt x="460" y="1809"/>
                  <a:pt x="458" y="1790"/>
                </a:cubicBezTo>
                <a:cubicBezTo>
                  <a:pt x="471" y="1769"/>
                  <a:pt x="482" y="1751"/>
                  <a:pt x="494" y="1730"/>
                </a:cubicBezTo>
                <a:cubicBezTo>
                  <a:pt x="503" y="1752"/>
                  <a:pt x="510" y="1772"/>
                  <a:pt x="518" y="1791"/>
                </a:cubicBezTo>
                <a:cubicBezTo>
                  <a:pt x="518" y="1758"/>
                  <a:pt x="504" y="1727"/>
                  <a:pt x="517" y="1694"/>
                </a:cubicBezTo>
                <a:cubicBezTo>
                  <a:pt x="547" y="1699"/>
                  <a:pt x="558" y="1707"/>
                  <a:pt x="563" y="1732"/>
                </a:cubicBezTo>
                <a:close/>
                <a:moveTo>
                  <a:pt x="537" y="1590"/>
                </a:moveTo>
                <a:cubicBezTo>
                  <a:pt x="578" y="1505"/>
                  <a:pt x="602" y="1470"/>
                  <a:pt x="627" y="1456"/>
                </a:cubicBezTo>
                <a:cubicBezTo>
                  <a:pt x="607" y="1510"/>
                  <a:pt x="575" y="1552"/>
                  <a:pt x="537" y="1590"/>
                </a:cubicBezTo>
                <a:close/>
                <a:moveTo>
                  <a:pt x="588" y="1454"/>
                </a:moveTo>
                <a:cubicBezTo>
                  <a:pt x="574" y="1460"/>
                  <a:pt x="560" y="1467"/>
                  <a:pt x="545" y="1468"/>
                </a:cubicBezTo>
                <a:cubicBezTo>
                  <a:pt x="510" y="1473"/>
                  <a:pt x="475" y="1471"/>
                  <a:pt x="443" y="1450"/>
                </a:cubicBezTo>
                <a:cubicBezTo>
                  <a:pt x="461" y="1372"/>
                  <a:pt x="589" y="1301"/>
                  <a:pt x="638" y="1340"/>
                </a:cubicBezTo>
                <a:cubicBezTo>
                  <a:pt x="614" y="1381"/>
                  <a:pt x="569" y="1395"/>
                  <a:pt x="529" y="1423"/>
                </a:cubicBezTo>
                <a:cubicBezTo>
                  <a:pt x="575" y="1418"/>
                  <a:pt x="605" y="1389"/>
                  <a:pt x="642" y="1370"/>
                </a:cubicBezTo>
                <a:cubicBezTo>
                  <a:pt x="642" y="1414"/>
                  <a:pt x="622" y="1439"/>
                  <a:pt x="588" y="1454"/>
                </a:cubicBezTo>
                <a:close/>
                <a:moveTo>
                  <a:pt x="786" y="1460"/>
                </a:moveTo>
                <a:cubicBezTo>
                  <a:pt x="821" y="1530"/>
                  <a:pt x="818" y="1601"/>
                  <a:pt x="781" y="1672"/>
                </a:cubicBezTo>
                <a:cubicBezTo>
                  <a:pt x="697" y="1634"/>
                  <a:pt x="647" y="1532"/>
                  <a:pt x="653" y="1449"/>
                </a:cubicBezTo>
                <a:cubicBezTo>
                  <a:pt x="655" y="1429"/>
                  <a:pt x="662" y="1408"/>
                  <a:pt x="682" y="1393"/>
                </a:cubicBezTo>
                <a:cubicBezTo>
                  <a:pt x="696" y="1428"/>
                  <a:pt x="710" y="1461"/>
                  <a:pt x="723" y="1493"/>
                </a:cubicBezTo>
                <a:cubicBezTo>
                  <a:pt x="725" y="1492"/>
                  <a:pt x="727" y="1492"/>
                  <a:pt x="729" y="1491"/>
                </a:cubicBezTo>
                <a:cubicBezTo>
                  <a:pt x="721" y="1457"/>
                  <a:pt x="713" y="1422"/>
                  <a:pt x="704" y="1387"/>
                </a:cubicBezTo>
                <a:cubicBezTo>
                  <a:pt x="732" y="1387"/>
                  <a:pt x="760" y="1408"/>
                  <a:pt x="786" y="1460"/>
                </a:cubicBezTo>
                <a:close/>
                <a:moveTo>
                  <a:pt x="966" y="721"/>
                </a:moveTo>
                <a:cubicBezTo>
                  <a:pt x="1019" y="706"/>
                  <a:pt x="1068" y="725"/>
                  <a:pt x="1115" y="748"/>
                </a:cubicBezTo>
                <a:cubicBezTo>
                  <a:pt x="1073" y="819"/>
                  <a:pt x="974" y="867"/>
                  <a:pt x="919" y="845"/>
                </a:cubicBezTo>
                <a:cubicBezTo>
                  <a:pt x="912" y="836"/>
                  <a:pt x="904" y="828"/>
                  <a:pt x="896" y="818"/>
                </a:cubicBezTo>
                <a:cubicBezTo>
                  <a:pt x="931" y="793"/>
                  <a:pt x="972" y="788"/>
                  <a:pt x="1012" y="773"/>
                </a:cubicBezTo>
                <a:cubicBezTo>
                  <a:pt x="977" y="768"/>
                  <a:pt x="937" y="775"/>
                  <a:pt x="894" y="795"/>
                </a:cubicBezTo>
                <a:cubicBezTo>
                  <a:pt x="909" y="755"/>
                  <a:pt x="931" y="731"/>
                  <a:pt x="966" y="721"/>
                </a:cubicBezTo>
                <a:close/>
                <a:moveTo>
                  <a:pt x="752" y="668"/>
                </a:moveTo>
                <a:cubicBezTo>
                  <a:pt x="748" y="675"/>
                  <a:pt x="745" y="682"/>
                  <a:pt x="746" y="688"/>
                </a:cubicBezTo>
                <a:cubicBezTo>
                  <a:pt x="749" y="762"/>
                  <a:pt x="752" y="836"/>
                  <a:pt x="756" y="909"/>
                </a:cubicBezTo>
                <a:cubicBezTo>
                  <a:pt x="761" y="981"/>
                  <a:pt x="754" y="1051"/>
                  <a:pt x="743" y="1121"/>
                </a:cubicBezTo>
                <a:cubicBezTo>
                  <a:pt x="740" y="1134"/>
                  <a:pt x="736" y="1148"/>
                  <a:pt x="733" y="1161"/>
                </a:cubicBezTo>
                <a:cubicBezTo>
                  <a:pt x="731" y="1132"/>
                  <a:pt x="736" y="1105"/>
                  <a:pt x="738" y="1077"/>
                </a:cubicBezTo>
                <a:cubicBezTo>
                  <a:pt x="744" y="983"/>
                  <a:pt x="742" y="889"/>
                  <a:pt x="737" y="795"/>
                </a:cubicBezTo>
                <a:cubicBezTo>
                  <a:pt x="732" y="718"/>
                  <a:pt x="726" y="640"/>
                  <a:pt x="720" y="563"/>
                </a:cubicBezTo>
                <a:cubicBezTo>
                  <a:pt x="715" y="490"/>
                  <a:pt x="724" y="418"/>
                  <a:pt x="742" y="347"/>
                </a:cubicBezTo>
                <a:cubicBezTo>
                  <a:pt x="748" y="323"/>
                  <a:pt x="759" y="301"/>
                  <a:pt x="768" y="278"/>
                </a:cubicBezTo>
                <a:cubicBezTo>
                  <a:pt x="788" y="284"/>
                  <a:pt x="787" y="298"/>
                  <a:pt x="786" y="310"/>
                </a:cubicBezTo>
                <a:cubicBezTo>
                  <a:pt x="785" y="324"/>
                  <a:pt x="783" y="338"/>
                  <a:pt x="779" y="351"/>
                </a:cubicBezTo>
                <a:cubicBezTo>
                  <a:pt x="767" y="390"/>
                  <a:pt x="779" y="437"/>
                  <a:pt x="732" y="467"/>
                </a:cubicBezTo>
                <a:cubicBezTo>
                  <a:pt x="752" y="470"/>
                  <a:pt x="756" y="479"/>
                  <a:pt x="753" y="492"/>
                </a:cubicBezTo>
                <a:cubicBezTo>
                  <a:pt x="750" y="504"/>
                  <a:pt x="750" y="516"/>
                  <a:pt x="746" y="527"/>
                </a:cubicBezTo>
                <a:cubicBezTo>
                  <a:pt x="739" y="544"/>
                  <a:pt x="741" y="558"/>
                  <a:pt x="755" y="571"/>
                </a:cubicBezTo>
                <a:cubicBezTo>
                  <a:pt x="735" y="599"/>
                  <a:pt x="746" y="625"/>
                  <a:pt x="758" y="651"/>
                </a:cubicBezTo>
                <a:cubicBezTo>
                  <a:pt x="779" y="696"/>
                  <a:pt x="796" y="742"/>
                  <a:pt x="825" y="783"/>
                </a:cubicBezTo>
                <a:cubicBezTo>
                  <a:pt x="833" y="793"/>
                  <a:pt x="834" y="801"/>
                  <a:pt x="821" y="808"/>
                </a:cubicBezTo>
                <a:cubicBezTo>
                  <a:pt x="782" y="769"/>
                  <a:pt x="778" y="713"/>
                  <a:pt x="752" y="668"/>
                </a:cubicBezTo>
                <a:close/>
                <a:moveTo>
                  <a:pt x="904" y="1151"/>
                </a:moveTo>
                <a:cubicBezTo>
                  <a:pt x="900" y="1148"/>
                  <a:pt x="895" y="1145"/>
                  <a:pt x="892" y="1142"/>
                </a:cubicBezTo>
                <a:cubicBezTo>
                  <a:pt x="886" y="1135"/>
                  <a:pt x="880" y="1129"/>
                  <a:pt x="874" y="1122"/>
                </a:cubicBezTo>
                <a:cubicBezTo>
                  <a:pt x="829" y="1064"/>
                  <a:pt x="815" y="998"/>
                  <a:pt x="823" y="926"/>
                </a:cubicBezTo>
                <a:cubicBezTo>
                  <a:pt x="824" y="916"/>
                  <a:pt x="830" y="906"/>
                  <a:pt x="835" y="897"/>
                </a:cubicBezTo>
                <a:cubicBezTo>
                  <a:pt x="837" y="897"/>
                  <a:pt x="839" y="898"/>
                  <a:pt x="841" y="898"/>
                </a:cubicBezTo>
                <a:cubicBezTo>
                  <a:pt x="854" y="943"/>
                  <a:pt x="867" y="987"/>
                  <a:pt x="881" y="1032"/>
                </a:cubicBezTo>
                <a:cubicBezTo>
                  <a:pt x="885" y="979"/>
                  <a:pt x="857" y="932"/>
                  <a:pt x="861" y="876"/>
                </a:cubicBezTo>
                <a:cubicBezTo>
                  <a:pt x="941" y="925"/>
                  <a:pt x="958" y="1084"/>
                  <a:pt x="904" y="1151"/>
                </a:cubicBezTo>
                <a:close/>
                <a:moveTo>
                  <a:pt x="911" y="881"/>
                </a:moveTo>
                <a:cubicBezTo>
                  <a:pt x="947" y="902"/>
                  <a:pt x="982" y="927"/>
                  <a:pt x="1020" y="945"/>
                </a:cubicBezTo>
                <a:cubicBezTo>
                  <a:pt x="1058" y="962"/>
                  <a:pt x="1099" y="974"/>
                  <a:pt x="1143" y="990"/>
                </a:cubicBezTo>
                <a:cubicBezTo>
                  <a:pt x="1065" y="987"/>
                  <a:pt x="932" y="931"/>
                  <a:pt x="911" y="881"/>
                </a:cubicBezTo>
                <a:close/>
                <a:moveTo>
                  <a:pt x="756" y="413"/>
                </a:moveTo>
                <a:cubicBezTo>
                  <a:pt x="764" y="398"/>
                  <a:pt x="771" y="384"/>
                  <a:pt x="749" y="373"/>
                </a:cubicBezTo>
                <a:cubicBezTo>
                  <a:pt x="744" y="388"/>
                  <a:pt x="740" y="401"/>
                  <a:pt x="756" y="413"/>
                </a:cubicBezTo>
                <a:close/>
                <a:moveTo>
                  <a:pt x="1143" y="14"/>
                </a:moveTo>
                <a:cubicBezTo>
                  <a:pt x="1141" y="10"/>
                  <a:pt x="1139" y="5"/>
                  <a:pt x="1137" y="0"/>
                </a:cubicBezTo>
                <a:cubicBezTo>
                  <a:pt x="1114" y="0"/>
                  <a:pt x="1114" y="0"/>
                  <a:pt x="1114" y="0"/>
                </a:cubicBezTo>
                <a:cubicBezTo>
                  <a:pt x="1121" y="27"/>
                  <a:pt x="1116" y="70"/>
                  <a:pt x="1097" y="152"/>
                </a:cubicBezTo>
                <a:cubicBezTo>
                  <a:pt x="1092" y="102"/>
                  <a:pt x="1093" y="52"/>
                  <a:pt x="1108" y="0"/>
                </a:cubicBezTo>
                <a:cubicBezTo>
                  <a:pt x="1069" y="0"/>
                  <a:pt x="1069" y="0"/>
                  <a:pt x="1069" y="0"/>
                </a:cubicBezTo>
                <a:cubicBezTo>
                  <a:pt x="1016" y="52"/>
                  <a:pt x="931" y="82"/>
                  <a:pt x="855" y="63"/>
                </a:cubicBezTo>
                <a:cubicBezTo>
                  <a:pt x="860" y="40"/>
                  <a:pt x="867" y="19"/>
                  <a:pt x="876" y="0"/>
                </a:cubicBezTo>
                <a:cubicBezTo>
                  <a:pt x="857" y="0"/>
                  <a:pt x="857" y="0"/>
                  <a:pt x="857" y="0"/>
                </a:cubicBezTo>
                <a:cubicBezTo>
                  <a:pt x="856" y="3"/>
                  <a:pt x="855" y="6"/>
                  <a:pt x="854" y="10"/>
                </a:cubicBezTo>
                <a:cubicBezTo>
                  <a:pt x="846" y="31"/>
                  <a:pt x="834" y="53"/>
                  <a:pt x="838" y="78"/>
                </a:cubicBezTo>
                <a:cubicBezTo>
                  <a:pt x="932" y="99"/>
                  <a:pt x="1011" y="70"/>
                  <a:pt x="1084" y="10"/>
                </a:cubicBezTo>
                <a:cubicBezTo>
                  <a:pt x="1082" y="45"/>
                  <a:pt x="1079" y="75"/>
                  <a:pt x="1078" y="105"/>
                </a:cubicBezTo>
                <a:cubicBezTo>
                  <a:pt x="1077" y="135"/>
                  <a:pt x="1079" y="165"/>
                  <a:pt x="1080" y="198"/>
                </a:cubicBezTo>
                <a:cubicBezTo>
                  <a:pt x="1018" y="192"/>
                  <a:pt x="974" y="224"/>
                  <a:pt x="941" y="270"/>
                </a:cubicBezTo>
                <a:cubicBezTo>
                  <a:pt x="908" y="314"/>
                  <a:pt x="874" y="360"/>
                  <a:pt x="889" y="418"/>
                </a:cubicBezTo>
                <a:cubicBezTo>
                  <a:pt x="914" y="412"/>
                  <a:pt x="938" y="405"/>
                  <a:pt x="962" y="400"/>
                </a:cubicBezTo>
                <a:cubicBezTo>
                  <a:pt x="985" y="394"/>
                  <a:pt x="1009" y="390"/>
                  <a:pt x="1030" y="386"/>
                </a:cubicBezTo>
                <a:cubicBezTo>
                  <a:pt x="1043" y="414"/>
                  <a:pt x="1057" y="442"/>
                  <a:pt x="1067" y="471"/>
                </a:cubicBezTo>
                <a:cubicBezTo>
                  <a:pt x="1081" y="506"/>
                  <a:pt x="1098" y="540"/>
                  <a:pt x="1093" y="579"/>
                </a:cubicBezTo>
                <a:cubicBezTo>
                  <a:pt x="1093" y="583"/>
                  <a:pt x="1096" y="586"/>
                  <a:pt x="1099" y="593"/>
                </a:cubicBezTo>
                <a:cubicBezTo>
                  <a:pt x="1140" y="543"/>
                  <a:pt x="1171" y="491"/>
                  <a:pt x="1188" y="432"/>
                </a:cubicBezTo>
                <a:cubicBezTo>
                  <a:pt x="1188" y="304"/>
                  <a:pt x="1188" y="304"/>
                  <a:pt x="1188" y="304"/>
                </a:cubicBezTo>
                <a:cubicBezTo>
                  <a:pt x="1187" y="301"/>
                  <a:pt x="1186" y="297"/>
                  <a:pt x="1184" y="295"/>
                </a:cubicBezTo>
                <a:cubicBezTo>
                  <a:pt x="1173" y="277"/>
                  <a:pt x="1161" y="260"/>
                  <a:pt x="1148" y="241"/>
                </a:cubicBezTo>
                <a:cubicBezTo>
                  <a:pt x="1167" y="235"/>
                  <a:pt x="1178" y="246"/>
                  <a:pt x="1188" y="256"/>
                </a:cubicBezTo>
                <a:cubicBezTo>
                  <a:pt x="1188" y="179"/>
                  <a:pt x="1188" y="179"/>
                  <a:pt x="1188" y="179"/>
                </a:cubicBezTo>
                <a:cubicBezTo>
                  <a:pt x="1179" y="177"/>
                  <a:pt x="1170" y="177"/>
                  <a:pt x="1160" y="178"/>
                </a:cubicBezTo>
                <a:cubicBezTo>
                  <a:pt x="1146" y="180"/>
                  <a:pt x="1133" y="187"/>
                  <a:pt x="1116" y="192"/>
                </a:cubicBezTo>
                <a:cubicBezTo>
                  <a:pt x="1119" y="139"/>
                  <a:pt x="1120" y="90"/>
                  <a:pt x="1133" y="41"/>
                </a:cubicBezTo>
                <a:cubicBezTo>
                  <a:pt x="1151" y="58"/>
                  <a:pt x="1166" y="75"/>
                  <a:pt x="1184" y="88"/>
                </a:cubicBezTo>
                <a:cubicBezTo>
                  <a:pt x="1186" y="89"/>
                  <a:pt x="1187" y="90"/>
                  <a:pt x="1188" y="91"/>
                </a:cubicBezTo>
                <a:cubicBezTo>
                  <a:pt x="1188" y="72"/>
                  <a:pt x="1188" y="72"/>
                  <a:pt x="1188" y="72"/>
                </a:cubicBezTo>
                <a:cubicBezTo>
                  <a:pt x="1181" y="66"/>
                  <a:pt x="1174" y="59"/>
                  <a:pt x="1167" y="52"/>
                </a:cubicBezTo>
                <a:cubicBezTo>
                  <a:pt x="1157" y="42"/>
                  <a:pt x="1150" y="28"/>
                  <a:pt x="1143" y="14"/>
                </a:cubicBezTo>
                <a:close/>
                <a:moveTo>
                  <a:pt x="1042" y="288"/>
                </a:moveTo>
                <a:cubicBezTo>
                  <a:pt x="1039" y="312"/>
                  <a:pt x="1036" y="333"/>
                  <a:pt x="1033" y="357"/>
                </a:cubicBezTo>
                <a:cubicBezTo>
                  <a:pt x="1019" y="371"/>
                  <a:pt x="1000" y="377"/>
                  <a:pt x="978" y="380"/>
                </a:cubicBezTo>
                <a:cubicBezTo>
                  <a:pt x="953" y="383"/>
                  <a:pt x="928" y="387"/>
                  <a:pt x="902" y="392"/>
                </a:cubicBezTo>
                <a:cubicBezTo>
                  <a:pt x="902" y="387"/>
                  <a:pt x="901" y="380"/>
                  <a:pt x="903" y="373"/>
                </a:cubicBezTo>
                <a:cubicBezTo>
                  <a:pt x="919" y="323"/>
                  <a:pt x="947" y="281"/>
                  <a:pt x="987" y="247"/>
                </a:cubicBezTo>
                <a:cubicBezTo>
                  <a:pt x="1007" y="230"/>
                  <a:pt x="1021" y="230"/>
                  <a:pt x="1047" y="246"/>
                </a:cubicBezTo>
                <a:cubicBezTo>
                  <a:pt x="1037" y="279"/>
                  <a:pt x="1006" y="295"/>
                  <a:pt x="986" y="321"/>
                </a:cubicBezTo>
                <a:cubicBezTo>
                  <a:pt x="1004" y="310"/>
                  <a:pt x="1022" y="300"/>
                  <a:pt x="1042" y="288"/>
                </a:cubicBezTo>
                <a:close/>
                <a:moveTo>
                  <a:pt x="1117" y="270"/>
                </a:moveTo>
                <a:cubicBezTo>
                  <a:pt x="1164" y="282"/>
                  <a:pt x="1181" y="306"/>
                  <a:pt x="1182" y="359"/>
                </a:cubicBezTo>
                <a:cubicBezTo>
                  <a:pt x="1183" y="404"/>
                  <a:pt x="1170" y="446"/>
                  <a:pt x="1150" y="485"/>
                </a:cubicBezTo>
                <a:cubicBezTo>
                  <a:pt x="1140" y="507"/>
                  <a:pt x="1125" y="527"/>
                  <a:pt x="1112" y="547"/>
                </a:cubicBezTo>
                <a:cubicBezTo>
                  <a:pt x="1104" y="503"/>
                  <a:pt x="1084" y="467"/>
                  <a:pt x="1067" y="430"/>
                </a:cubicBezTo>
                <a:cubicBezTo>
                  <a:pt x="1042" y="378"/>
                  <a:pt x="1048" y="329"/>
                  <a:pt x="1080" y="281"/>
                </a:cubicBezTo>
                <a:cubicBezTo>
                  <a:pt x="1081" y="280"/>
                  <a:pt x="1083" y="278"/>
                  <a:pt x="1085" y="277"/>
                </a:cubicBezTo>
                <a:cubicBezTo>
                  <a:pt x="1086" y="276"/>
                  <a:pt x="1089" y="276"/>
                  <a:pt x="1093" y="274"/>
                </a:cubicBezTo>
                <a:cubicBezTo>
                  <a:pt x="1111" y="306"/>
                  <a:pt x="1111" y="342"/>
                  <a:pt x="1120" y="377"/>
                </a:cubicBezTo>
                <a:cubicBezTo>
                  <a:pt x="1129" y="341"/>
                  <a:pt x="1121" y="306"/>
                  <a:pt x="1117" y="270"/>
                </a:cubicBezTo>
                <a:close/>
                <a:moveTo>
                  <a:pt x="1055" y="1164"/>
                </a:moveTo>
                <a:cubicBezTo>
                  <a:pt x="1049" y="1162"/>
                  <a:pt x="1043" y="1165"/>
                  <a:pt x="1033" y="1166"/>
                </a:cubicBezTo>
                <a:cubicBezTo>
                  <a:pt x="1035" y="1216"/>
                  <a:pt x="1037" y="1265"/>
                  <a:pt x="1040" y="1317"/>
                </a:cubicBezTo>
                <a:cubicBezTo>
                  <a:pt x="1021" y="1314"/>
                  <a:pt x="1003" y="1310"/>
                  <a:pt x="984" y="1309"/>
                </a:cubicBezTo>
                <a:cubicBezTo>
                  <a:pt x="952" y="1308"/>
                  <a:pt x="920" y="1310"/>
                  <a:pt x="900" y="1341"/>
                </a:cubicBezTo>
                <a:cubicBezTo>
                  <a:pt x="961" y="1472"/>
                  <a:pt x="1090" y="1509"/>
                  <a:pt x="1175" y="1469"/>
                </a:cubicBezTo>
                <a:cubicBezTo>
                  <a:pt x="1180" y="1479"/>
                  <a:pt x="1185" y="1489"/>
                  <a:pt x="1188" y="1500"/>
                </a:cubicBezTo>
                <a:cubicBezTo>
                  <a:pt x="1188" y="1279"/>
                  <a:pt x="1188" y="1279"/>
                  <a:pt x="1188" y="1279"/>
                </a:cubicBezTo>
                <a:cubicBezTo>
                  <a:pt x="1184" y="1266"/>
                  <a:pt x="1178" y="1254"/>
                  <a:pt x="1169" y="1243"/>
                </a:cubicBezTo>
                <a:cubicBezTo>
                  <a:pt x="1139" y="1206"/>
                  <a:pt x="1101" y="1179"/>
                  <a:pt x="1055" y="1164"/>
                </a:cubicBezTo>
                <a:close/>
                <a:moveTo>
                  <a:pt x="1033" y="1455"/>
                </a:moveTo>
                <a:cubicBezTo>
                  <a:pt x="980" y="1433"/>
                  <a:pt x="943" y="1395"/>
                  <a:pt x="918" y="1339"/>
                </a:cubicBezTo>
                <a:cubicBezTo>
                  <a:pt x="962" y="1319"/>
                  <a:pt x="1001" y="1324"/>
                  <a:pt x="1041" y="1338"/>
                </a:cubicBezTo>
                <a:cubicBezTo>
                  <a:pt x="1043" y="1340"/>
                  <a:pt x="1047" y="1341"/>
                  <a:pt x="1049" y="1343"/>
                </a:cubicBezTo>
                <a:cubicBezTo>
                  <a:pt x="1064" y="1366"/>
                  <a:pt x="1078" y="1389"/>
                  <a:pt x="1096" y="1418"/>
                </a:cubicBezTo>
                <a:cubicBezTo>
                  <a:pt x="1063" y="1402"/>
                  <a:pt x="1035" y="1389"/>
                  <a:pt x="1008" y="1376"/>
                </a:cubicBezTo>
                <a:cubicBezTo>
                  <a:pt x="1035" y="1412"/>
                  <a:pt x="1078" y="1426"/>
                  <a:pt x="1115" y="1453"/>
                </a:cubicBezTo>
                <a:cubicBezTo>
                  <a:pt x="1085" y="1471"/>
                  <a:pt x="1058" y="1465"/>
                  <a:pt x="1033" y="1455"/>
                </a:cubicBezTo>
                <a:close/>
                <a:moveTo>
                  <a:pt x="1166" y="1401"/>
                </a:moveTo>
                <a:cubicBezTo>
                  <a:pt x="1157" y="1363"/>
                  <a:pt x="1147" y="1328"/>
                  <a:pt x="1117" y="1302"/>
                </a:cubicBezTo>
                <a:cubicBezTo>
                  <a:pt x="1121" y="1312"/>
                  <a:pt x="1124" y="1322"/>
                  <a:pt x="1127" y="1331"/>
                </a:cubicBezTo>
                <a:cubicBezTo>
                  <a:pt x="1132" y="1342"/>
                  <a:pt x="1137" y="1353"/>
                  <a:pt x="1139" y="1365"/>
                </a:cubicBezTo>
                <a:cubicBezTo>
                  <a:pt x="1142" y="1376"/>
                  <a:pt x="1142" y="1388"/>
                  <a:pt x="1144" y="1403"/>
                </a:cubicBezTo>
                <a:cubicBezTo>
                  <a:pt x="1092" y="1391"/>
                  <a:pt x="1073" y="1357"/>
                  <a:pt x="1061" y="1315"/>
                </a:cubicBezTo>
                <a:cubicBezTo>
                  <a:pt x="1047" y="1271"/>
                  <a:pt x="1057" y="1226"/>
                  <a:pt x="1050" y="1179"/>
                </a:cubicBezTo>
                <a:cubicBezTo>
                  <a:pt x="1085" y="1189"/>
                  <a:pt x="1105" y="1210"/>
                  <a:pt x="1128" y="1227"/>
                </a:cubicBezTo>
                <a:cubicBezTo>
                  <a:pt x="1169" y="1255"/>
                  <a:pt x="1181" y="1298"/>
                  <a:pt x="1187" y="1344"/>
                </a:cubicBezTo>
                <a:cubicBezTo>
                  <a:pt x="1189" y="1364"/>
                  <a:pt x="1188" y="1384"/>
                  <a:pt x="1166" y="1401"/>
                </a:cubicBezTo>
                <a:close/>
              </a:path>
            </a:pathLst>
          </a:custGeom>
          <a:solidFill>
            <a:schemeClr val="accent3">
              <a:lumMod val="60000"/>
              <a:lumOff val="40000"/>
              <a:alpha val="40000"/>
            </a:schemeClr>
          </a:solidFill>
          <a:ln>
            <a:noFill/>
          </a:ln>
        </p:spPr>
      </p:sp>
      <p:sp>
        <p:nvSpPr>
          <p:cNvPr id="2" name="Title 1"/>
          <p:cNvSpPr>
            <a:spLocks noGrp="1"/>
          </p:cNvSpPr>
          <p:nvPr>
            <p:ph type="title"/>
          </p:nvPr>
        </p:nvSpPr>
        <p:spPr>
          <a:xfrm>
            <a:off x="8476489" y="1503907"/>
            <a:ext cx="3227714" cy="1687924"/>
          </a:xfrm>
        </p:spPr>
        <p:txBody>
          <a:bodyPr anchor="b">
            <a:normAutofit/>
          </a:bodyPr>
          <a:lstStyle>
            <a:lvl1pPr>
              <a:lnSpc>
                <a:spcPct val="104000"/>
              </a:lnSpc>
              <a:defRPr sz="3401"/>
            </a:lvl1pPr>
          </a:lstStyle>
          <a:p>
            <a:r>
              <a:rPr lang="en-US"/>
              <a:t>Click to edit Master title style</a:t>
            </a:r>
            <a:endParaRPr lang="en-US" dirty="0"/>
          </a:p>
        </p:txBody>
      </p:sp>
      <p:sp>
        <p:nvSpPr>
          <p:cNvPr id="3" name="Content Placeholder 2"/>
          <p:cNvSpPr>
            <a:spLocks noGrp="1"/>
          </p:cNvSpPr>
          <p:nvPr>
            <p:ph idx="1"/>
          </p:nvPr>
        </p:nvSpPr>
        <p:spPr>
          <a:xfrm>
            <a:off x="487731" y="441414"/>
            <a:ext cx="7597040" cy="5654586"/>
          </a:xfrm>
        </p:spPr>
        <p:txBody>
          <a:bodyPr/>
          <a:lstStyle>
            <a:lvl1pPr>
              <a:defRPr sz="2000"/>
            </a:lvl1pPr>
            <a:lvl2pPr>
              <a:defRPr sz="1801"/>
            </a:lvl2pPr>
            <a:lvl3pPr>
              <a:defRPr sz="1600"/>
            </a:lvl3pPr>
            <a:lvl4pPr>
              <a:defRPr sz="1401"/>
            </a:lvl4pPr>
            <a:lvl5pPr>
              <a:defRPr sz="1401"/>
            </a:lvl5pPr>
            <a:lvl6pPr>
              <a:defRPr sz="1401"/>
            </a:lvl6pPr>
            <a:lvl7pPr>
              <a:defRPr sz="1401"/>
            </a:lvl7pPr>
            <a:lvl8pPr>
              <a:defRPr sz="1401"/>
            </a:lvl8pPr>
            <a:lvl9pPr>
              <a:defRPr sz="1401"/>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9" y="3223807"/>
            <a:ext cx="3227714" cy="2872197"/>
          </a:xfrm>
        </p:spPr>
        <p:txBody>
          <a:bodyPr/>
          <a:lstStyle>
            <a:lvl1pPr marL="0" indent="0">
              <a:spcBef>
                <a:spcPts val="1401"/>
              </a:spcBef>
              <a:buNone/>
              <a:defRPr sz="1600"/>
            </a:lvl1pPr>
            <a:lvl2pPr marL="457223" indent="0">
              <a:buNone/>
              <a:defRPr sz="1401"/>
            </a:lvl2pPr>
            <a:lvl3pPr marL="914446" indent="0">
              <a:buNone/>
              <a:defRPr sz="1200"/>
            </a:lvl3pPr>
            <a:lvl4pPr marL="1371669" indent="0">
              <a:buNone/>
              <a:defRPr sz="1001"/>
            </a:lvl4pPr>
            <a:lvl5pPr marL="1828891" indent="0">
              <a:buNone/>
              <a:defRPr sz="1001"/>
            </a:lvl5pPr>
            <a:lvl6pPr marL="2286114" indent="0">
              <a:buNone/>
              <a:defRPr sz="1001"/>
            </a:lvl6pPr>
            <a:lvl7pPr marL="2743338" indent="0">
              <a:buNone/>
              <a:defRPr sz="1001"/>
            </a:lvl7pPr>
            <a:lvl8pPr marL="3200560" indent="0">
              <a:buNone/>
              <a:defRPr sz="1001"/>
            </a:lvl8pPr>
            <a:lvl9pPr marL="3657783" indent="0">
              <a:buNone/>
              <a:defRPr sz="1001"/>
            </a:lvl9pPr>
          </a:lstStyle>
          <a:p>
            <a:pPr lvl="0"/>
            <a:r>
              <a:rPr lang="en-US"/>
              <a:t>Edit Master text styles</a:t>
            </a:r>
          </a:p>
        </p:txBody>
      </p:sp>
      <p:sp>
        <p:nvSpPr>
          <p:cNvPr id="5" name="Date Placeholder 4"/>
          <p:cNvSpPr>
            <a:spLocks noGrp="1"/>
          </p:cNvSpPr>
          <p:nvPr>
            <p:ph type="dt" sz="half" idx="10"/>
          </p:nvPr>
        </p:nvSpPr>
        <p:spPr>
          <a:xfrm>
            <a:off x="8476557" y="6286504"/>
            <a:ext cx="3227714" cy="365125"/>
          </a:xfrm>
        </p:spPr>
        <p:txBody>
          <a:bodyPr/>
          <a:lstStyle>
            <a:lvl1pPr algn="l">
              <a:defRPr/>
            </a:lvl1pPr>
          </a:lstStyle>
          <a:p>
            <a:r>
              <a:rPr lang="en-US"/>
              <a:t>Friday, 31 March 2017</a:t>
            </a:r>
            <a:endParaRPr lang="en-IN" dirty="0"/>
          </a:p>
        </p:txBody>
      </p:sp>
      <p:sp>
        <p:nvSpPr>
          <p:cNvPr id="6" name="Footer Placeholder 5"/>
          <p:cNvSpPr>
            <a:spLocks noGrp="1"/>
          </p:cNvSpPr>
          <p:nvPr>
            <p:ph type="ftr" sz="quarter" idx="11"/>
          </p:nvPr>
        </p:nvSpPr>
        <p:spPr>
          <a:xfrm>
            <a:off x="487731" y="6286504"/>
            <a:ext cx="7597040" cy="365125"/>
          </a:xfrm>
        </p:spPr>
        <p:txBody>
          <a:bodyPr/>
          <a:lstStyle>
            <a:lvl1pPr algn="l">
              <a:defRPr/>
            </a:lvl1pPr>
          </a:lstStyle>
          <a:p>
            <a:r>
              <a:rPr lang="en-IN" dirty="0"/>
              <a:t>Statutory Audit (Bank) 2017</a:t>
            </a:r>
          </a:p>
        </p:txBody>
      </p:sp>
      <p:sp>
        <p:nvSpPr>
          <p:cNvPr id="7" name="Slide Number Placeholder 6"/>
          <p:cNvSpPr>
            <a:spLocks noGrp="1"/>
          </p:cNvSpPr>
          <p:nvPr>
            <p:ph type="sldNum" sz="quarter" idx="12"/>
          </p:nvPr>
        </p:nvSpPr>
        <p:spPr>
          <a:xfrm>
            <a:off x="8476489" y="373608"/>
            <a:ext cx="3227714" cy="816481"/>
          </a:xfrm>
        </p:spPr>
        <p:txBody>
          <a:bodyPr anchor="t"/>
          <a:lstStyle>
            <a:lvl1pPr algn="l">
              <a:defRPr sz="4400"/>
            </a:lvl1pPr>
          </a:lstStyle>
          <a:p>
            <a:fld id="{2DD2F4D9-2C43-4FA6-B71E-292886C19B8E}" type="slidenum">
              <a:rPr lang="en-IN" smtClean="0"/>
              <a:t>‹#›</a:t>
            </a:fld>
            <a:endParaRPr lang="en-IN" dirty="0"/>
          </a:p>
        </p:txBody>
      </p:sp>
    </p:spTree>
    <p:extLst>
      <p:ext uri="{BB962C8B-B14F-4D97-AF65-F5344CB8AC3E}">
        <p14:creationId xmlns:p14="http://schemas.microsoft.com/office/powerpoint/2010/main" val="601302952"/>
      </p:ext>
    </p:extLst>
  </p:cSld>
  <p:clrMapOvr>
    <a:masterClrMapping/>
  </p:clrMapOvr>
  <p:extLst mod="1">
    <p:ext uri="{DCECCB84-F9BA-43D5-87BE-67443E8EF086}">
      <p15:sldGuideLst xmlns:p15="http://schemas.microsoft.com/office/powerpoint/2012/main">
        <p15:guide id="1" pos="540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0" name="Freeform 5"/>
          <p:cNvSpPr>
            <a:spLocks noEditPoints="1"/>
          </p:cNvSpPr>
          <p:nvPr/>
        </p:nvSpPr>
        <p:spPr bwMode="auto">
          <a:xfrm>
            <a:off x="8411377" y="0"/>
            <a:ext cx="3780623" cy="6858000"/>
          </a:xfrm>
          <a:custGeom>
            <a:avLst/>
            <a:gdLst/>
            <a:ahLst/>
            <a:cxnLst/>
            <a:rect l="0" t="0" r="r" b="b"/>
            <a:pathLst>
              <a:path w="1189" h="2160">
                <a:moveTo>
                  <a:pt x="1000" y="1982"/>
                </a:moveTo>
                <a:cubicBezTo>
                  <a:pt x="1033" y="1946"/>
                  <a:pt x="1054" y="1904"/>
                  <a:pt x="1077" y="1863"/>
                </a:cubicBezTo>
                <a:cubicBezTo>
                  <a:pt x="1113" y="1797"/>
                  <a:pt x="1109" y="1731"/>
                  <a:pt x="1090" y="1663"/>
                </a:cubicBezTo>
                <a:cubicBezTo>
                  <a:pt x="1088" y="1658"/>
                  <a:pt x="1083" y="1654"/>
                  <a:pt x="1079" y="1649"/>
                </a:cubicBezTo>
                <a:cubicBezTo>
                  <a:pt x="1010" y="1686"/>
                  <a:pt x="950" y="1730"/>
                  <a:pt x="908" y="1797"/>
                </a:cubicBezTo>
                <a:cubicBezTo>
                  <a:pt x="887" y="1768"/>
                  <a:pt x="876" y="1734"/>
                  <a:pt x="839" y="1720"/>
                </a:cubicBezTo>
                <a:cubicBezTo>
                  <a:pt x="827" y="1741"/>
                  <a:pt x="812" y="1760"/>
                  <a:pt x="804" y="1781"/>
                </a:cubicBezTo>
                <a:cubicBezTo>
                  <a:pt x="793" y="1811"/>
                  <a:pt x="782" y="1843"/>
                  <a:pt x="780" y="1875"/>
                </a:cubicBezTo>
                <a:cubicBezTo>
                  <a:pt x="777" y="1933"/>
                  <a:pt x="787" y="1988"/>
                  <a:pt x="835" y="2029"/>
                </a:cubicBezTo>
                <a:cubicBezTo>
                  <a:pt x="840" y="2033"/>
                  <a:pt x="843" y="2038"/>
                  <a:pt x="849" y="2044"/>
                </a:cubicBezTo>
                <a:cubicBezTo>
                  <a:pt x="837" y="2050"/>
                  <a:pt x="828" y="2056"/>
                  <a:pt x="819" y="2060"/>
                </a:cubicBezTo>
                <a:cubicBezTo>
                  <a:pt x="758" y="2086"/>
                  <a:pt x="702" y="2119"/>
                  <a:pt x="652" y="2160"/>
                </a:cubicBezTo>
                <a:cubicBezTo>
                  <a:pt x="677" y="2160"/>
                  <a:pt x="677" y="2160"/>
                  <a:pt x="677" y="2160"/>
                </a:cubicBezTo>
                <a:cubicBezTo>
                  <a:pt x="722" y="2127"/>
                  <a:pt x="769" y="2098"/>
                  <a:pt x="821" y="2077"/>
                </a:cubicBezTo>
                <a:cubicBezTo>
                  <a:pt x="892" y="2047"/>
                  <a:pt x="964" y="2019"/>
                  <a:pt x="1035" y="1988"/>
                </a:cubicBezTo>
                <a:cubicBezTo>
                  <a:pt x="1087" y="1966"/>
                  <a:pt x="1138" y="1942"/>
                  <a:pt x="1188" y="1917"/>
                </a:cubicBezTo>
                <a:cubicBezTo>
                  <a:pt x="1188" y="1788"/>
                  <a:pt x="1188" y="1788"/>
                  <a:pt x="1188" y="1788"/>
                </a:cubicBezTo>
                <a:cubicBezTo>
                  <a:pt x="1187" y="1793"/>
                  <a:pt x="1185" y="1798"/>
                  <a:pt x="1184" y="1804"/>
                </a:cubicBezTo>
                <a:cubicBezTo>
                  <a:pt x="1155" y="1896"/>
                  <a:pt x="1087" y="1949"/>
                  <a:pt x="1000" y="1982"/>
                </a:cubicBezTo>
                <a:close/>
                <a:moveTo>
                  <a:pt x="853" y="1831"/>
                </a:moveTo>
                <a:cubicBezTo>
                  <a:pt x="826" y="1881"/>
                  <a:pt x="853" y="1928"/>
                  <a:pt x="844" y="1973"/>
                </a:cubicBezTo>
                <a:cubicBezTo>
                  <a:pt x="821" y="1968"/>
                  <a:pt x="811" y="1960"/>
                  <a:pt x="802" y="1937"/>
                </a:cubicBezTo>
                <a:cubicBezTo>
                  <a:pt x="791" y="1908"/>
                  <a:pt x="794" y="1878"/>
                  <a:pt x="800" y="1848"/>
                </a:cubicBezTo>
                <a:cubicBezTo>
                  <a:pt x="808" y="1802"/>
                  <a:pt x="822" y="1769"/>
                  <a:pt x="846" y="1742"/>
                </a:cubicBezTo>
                <a:cubicBezTo>
                  <a:pt x="898" y="1786"/>
                  <a:pt x="900" y="1828"/>
                  <a:pt x="855" y="1880"/>
                </a:cubicBezTo>
                <a:cubicBezTo>
                  <a:pt x="854" y="1864"/>
                  <a:pt x="854" y="1851"/>
                  <a:pt x="853" y="1831"/>
                </a:cubicBezTo>
                <a:close/>
                <a:moveTo>
                  <a:pt x="924" y="1977"/>
                </a:moveTo>
                <a:cubicBezTo>
                  <a:pt x="951" y="1933"/>
                  <a:pt x="976" y="1894"/>
                  <a:pt x="1000" y="1853"/>
                </a:cubicBezTo>
                <a:cubicBezTo>
                  <a:pt x="1003" y="1848"/>
                  <a:pt x="1002" y="1839"/>
                  <a:pt x="1004" y="1825"/>
                </a:cubicBezTo>
                <a:cubicBezTo>
                  <a:pt x="975" y="1879"/>
                  <a:pt x="940" y="1919"/>
                  <a:pt x="904" y="1960"/>
                </a:cubicBezTo>
                <a:cubicBezTo>
                  <a:pt x="883" y="1946"/>
                  <a:pt x="878" y="1924"/>
                  <a:pt x="883" y="1905"/>
                </a:cubicBezTo>
                <a:cubicBezTo>
                  <a:pt x="902" y="1823"/>
                  <a:pt x="944" y="1755"/>
                  <a:pt x="1014" y="1705"/>
                </a:cubicBezTo>
                <a:cubicBezTo>
                  <a:pt x="1033" y="1692"/>
                  <a:pt x="1054" y="1681"/>
                  <a:pt x="1076" y="1668"/>
                </a:cubicBezTo>
                <a:cubicBezTo>
                  <a:pt x="1092" y="1735"/>
                  <a:pt x="1097" y="1797"/>
                  <a:pt x="1063" y="1857"/>
                </a:cubicBezTo>
                <a:cubicBezTo>
                  <a:pt x="1054" y="1873"/>
                  <a:pt x="1046" y="1890"/>
                  <a:pt x="1037" y="1906"/>
                </a:cubicBezTo>
                <a:cubicBezTo>
                  <a:pt x="1015" y="1941"/>
                  <a:pt x="983" y="1963"/>
                  <a:pt x="944" y="1975"/>
                </a:cubicBezTo>
                <a:cubicBezTo>
                  <a:pt x="938" y="1977"/>
                  <a:pt x="932" y="1976"/>
                  <a:pt x="924" y="1977"/>
                </a:cubicBezTo>
                <a:close/>
                <a:moveTo>
                  <a:pt x="1188" y="0"/>
                </a:moveTo>
                <a:cubicBezTo>
                  <a:pt x="1188" y="0"/>
                  <a:pt x="1188" y="1"/>
                  <a:pt x="1188" y="1"/>
                </a:cubicBezTo>
                <a:cubicBezTo>
                  <a:pt x="1188" y="0"/>
                  <a:pt x="1188" y="0"/>
                  <a:pt x="1188" y="0"/>
                </a:cubicBezTo>
                <a:close/>
                <a:moveTo>
                  <a:pt x="944" y="2044"/>
                </a:moveTo>
                <a:cubicBezTo>
                  <a:pt x="938" y="2046"/>
                  <a:pt x="933" y="2051"/>
                  <a:pt x="928" y="2058"/>
                </a:cubicBezTo>
                <a:cubicBezTo>
                  <a:pt x="981" y="2061"/>
                  <a:pt x="1032" y="2041"/>
                  <a:pt x="1085" y="2058"/>
                </a:cubicBezTo>
                <a:cubicBezTo>
                  <a:pt x="1085" y="2072"/>
                  <a:pt x="1077" y="2075"/>
                  <a:pt x="1064" y="2073"/>
                </a:cubicBezTo>
                <a:cubicBezTo>
                  <a:pt x="1015" y="2065"/>
                  <a:pt x="965" y="2070"/>
                  <a:pt x="916" y="2071"/>
                </a:cubicBezTo>
                <a:cubicBezTo>
                  <a:pt x="888" y="2072"/>
                  <a:pt x="859" y="2074"/>
                  <a:pt x="843" y="2104"/>
                </a:cubicBezTo>
                <a:cubicBezTo>
                  <a:pt x="825" y="2097"/>
                  <a:pt x="812" y="2102"/>
                  <a:pt x="800" y="2116"/>
                </a:cubicBezTo>
                <a:cubicBezTo>
                  <a:pt x="792" y="2125"/>
                  <a:pt x="781" y="2130"/>
                  <a:pt x="772" y="2137"/>
                </a:cubicBezTo>
                <a:cubicBezTo>
                  <a:pt x="761" y="2146"/>
                  <a:pt x="752" y="2147"/>
                  <a:pt x="740" y="2130"/>
                </a:cubicBezTo>
                <a:cubicBezTo>
                  <a:pt x="739" y="2142"/>
                  <a:pt x="735" y="2152"/>
                  <a:pt x="731" y="2160"/>
                </a:cubicBezTo>
                <a:cubicBezTo>
                  <a:pt x="768" y="2160"/>
                  <a:pt x="768" y="2160"/>
                  <a:pt x="768" y="2160"/>
                </a:cubicBezTo>
                <a:cubicBezTo>
                  <a:pt x="782" y="2150"/>
                  <a:pt x="797" y="2140"/>
                  <a:pt x="813" y="2130"/>
                </a:cubicBezTo>
                <a:cubicBezTo>
                  <a:pt x="819" y="2127"/>
                  <a:pt x="827" y="2123"/>
                  <a:pt x="833" y="2124"/>
                </a:cubicBezTo>
                <a:cubicBezTo>
                  <a:pt x="854" y="2129"/>
                  <a:pt x="870" y="2119"/>
                  <a:pt x="887" y="2110"/>
                </a:cubicBezTo>
                <a:cubicBezTo>
                  <a:pt x="943" y="2084"/>
                  <a:pt x="1002" y="2083"/>
                  <a:pt x="1063" y="2091"/>
                </a:cubicBezTo>
                <a:cubicBezTo>
                  <a:pt x="1054" y="2113"/>
                  <a:pt x="1049" y="2137"/>
                  <a:pt x="1048" y="2160"/>
                </a:cubicBezTo>
                <a:cubicBezTo>
                  <a:pt x="1082" y="2160"/>
                  <a:pt x="1082" y="2160"/>
                  <a:pt x="1082" y="2160"/>
                </a:cubicBezTo>
                <a:cubicBezTo>
                  <a:pt x="1088" y="2149"/>
                  <a:pt x="1096" y="2139"/>
                  <a:pt x="1105" y="2128"/>
                </a:cubicBezTo>
                <a:cubicBezTo>
                  <a:pt x="1106" y="2139"/>
                  <a:pt x="1107" y="2150"/>
                  <a:pt x="1108" y="2160"/>
                </a:cubicBezTo>
                <a:cubicBezTo>
                  <a:pt x="1126" y="2160"/>
                  <a:pt x="1126" y="2160"/>
                  <a:pt x="1126" y="2160"/>
                </a:cubicBezTo>
                <a:cubicBezTo>
                  <a:pt x="1125" y="2147"/>
                  <a:pt x="1125" y="2134"/>
                  <a:pt x="1127" y="2120"/>
                </a:cubicBezTo>
                <a:cubicBezTo>
                  <a:pt x="1139" y="2123"/>
                  <a:pt x="1151" y="2126"/>
                  <a:pt x="1162" y="2129"/>
                </a:cubicBezTo>
                <a:cubicBezTo>
                  <a:pt x="1171" y="2137"/>
                  <a:pt x="1178" y="2147"/>
                  <a:pt x="1183" y="2160"/>
                </a:cubicBezTo>
                <a:cubicBezTo>
                  <a:pt x="1188" y="2160"/>
                  <a:pt x="1188" y="2160"/>
                  <a:pt x="1188" y="2160"/>
                </a:cubicBezTo>
                <a:cubicBezTo>
                  <a:pt x="1188" y="2075"/>
                  <a:pt x="1188" y="2075"/>
                  <a:pt x="1188" y="2075"/>
                </a:cubicBezTo>
                <a:cubicBezTo>
                  <a:pt x="1180" y="2072"/>
                  <a:pt x="1171" y="2068"/>
                  <a:pt x="1164" y="2063"/>
                </a:cubicBezTo>
                <a:cubicBezTo>
                  <a:pt x="1172" y="2059"/>
                  <a:pt x="1180" y="2055"/>
                  <a:pt x="1188" y="2052"/>
                </a:cubicBezTo>
                <a:cubicBezTo>
                  <a:pt x="1188" y="2033"/>
                  <a:pt x="1188" y="2033"/>
                  <a:pt x="1188" y="2033"/>
                </a:cubicBezTo>
                <a:cubicBezTo>
                  <a:pt x="1184" y="2033"/>
                  <a:pt x="1179" y="2034"/>
                  <a:pt x="1174" y="2035"/>
                </a:cubicBezTo>
                <a:cubicBezTo>
                  <a:pt x="1173" y="2033"/>
                  <a:pt x="1172" y="2032"/>
                  <a:pt x="1170" y="2030"/>
                </a:cubicBezTo>
                <a:cubicBezTo>
                  <a:pt x="1176" y="2023"/>
                  <a:pt x="1181" y="2014"/>
                  <a:pt x="1188" y="2008"/>
                </a:cubicBezTo>
                <a:cubicBezTo>
                  <a:pt x="1188" y="1978"/>
                  <a:pt x="1188" y="1978"/>
                  <a:pt x="1188" y="1978"/>
                </a:cubicBezTo>
                <a:cubicBezTo>
                  <a:pt x="1156" y="1994"/>
                  <a:pt x="1124" y="2015"/>
                  <a:pt x="1093" y="2040"/>
                </a:cubicBezTo>
                <a:cubicBezTo>
                  <a:pt x="1072" y="2038"/>
                  <a:pt x="1051" y="2035"/>
                  <a:pt x="1027" y="2033"/>
                </a:cubicBezTo>
                <a:cubicBezTo>
                  <a:pt x="1082" y="2005"/>
                  <a:pt x="1136" y="1979"/>
                  <a:pt x="1188" y="1952"/>
                </a:cubicBezTo>
                <a:cubicBezTo>
                  <a:pt x="1188" y="1936"/>
                  <a:pt x="1188" y="1936"/>
                  <a:pt x="1188" y="1936"/>
                </a:cubicBezTo>
                <a:cubicBezTo>
                  <a:pt x="1175" y="1942"/>
                  <a:pt x="1161" y="1949"/>
                  <a:pt x="1147" y="1955"/>
                </a:cubicBezTo>
                <a:cubicBezTo>
                  <a:pt x="1079" y="1983"/>
                  <a:pt x="1011" y="2014"/>
                  <a:pt x="944" y="2044"/>
                </a:cubicBezTo>
                <a:close/>
                <a:moveTo>
                  <a:pt x="1172" y="974"/>
                </a:moveTo>
                <a:cubicBezTo>
                  <a:pt x="1082" y="958"/>
                  <a:pt x="1004" y="929"/>
                  <a:pt x="935" y="870"/>
                </a:cubicBezTo>
                <a:cubicBezTo>
                  <a:pt x="1024" y="864"/>
                  <a:pt x="1090" y="826"/>
                  <a:pt x="1132" y="750"/>
                </a:cubicBezTo>
                <a:cubicBezTo>
                  <a:pt x="1084" y="682"/>
                  <a:pt x="924" y="680"/>
                  <a:pt x="841" y="773"/>
                </a:cubicBezTo>
                <a:cubicBezTo>
                  <a:pt x="807" y="722"/>
                  <a:pt x="781" y="669"/>
                  <a:pt x="780" y="607"/>
                </a:cubicBezTo>
                <a:cubicBezTo>
                  <a:pt x="780" y="588"/>
                  <a:pt x="782" y="570"/>
                  <a:pt x="768" y="553"/>
                </a:cubicBezTo>
                <a:cubicBezTo>
                  <a:pt x="764" y="548"/>
                  <a:pt x="764" y="539"/>
                  <a:pt x="765" y="532"/>
                </a:cubicBezTo>
                <a:cubicBezTo>
                  <a:pt x="772" y="448"/>
                  <a:pt x="793" y="367"/>
                  <a:pt x="828" y="290"/>
                </a:cubicBezTo>
                <a:cubicBezTo>
                  <a:pt x="840" y="264"/>
                  <a:pt x="858" y="241"/>
                  <a:pt x="881" y="222"/>
                </a:cubicBezTo>
                <a:cubicBezTo>
                  <a:pt x="889" y="215"/>
                  <a:pt x="897" y="206"/>
                  <a:pt x="905" y="198"/>
                </a:cubicBezTo>
                <a:cubicBezTo>
                  <a:pt x="893" y="174"/>
                  <a:pt x="874" y="173"/>
                  <a:pt x="854" y="176"/>
                </a:cubicBezTo>
                <a:cubicBezTo>
                  <a:pt x="811" y="182"/>
                  <a:pt x="781" y="209"/>
                  <a:pt x="764" y="246"/>
                </a:cubicBezTo>
                <a:cubicBezTo>
                  <a:pt x="715" y="348"/>
                  <a:pt x="698" y="456"/>
                  <a:pt x="705" y="569"/>
                </a:cubicBezTo>
                <a:cubicBezTo>
                  <a:pt x="705" y="579"/>
                  <a:pt x="704" y="590"/>
                  <a:pt x="704" y="603"/>
                </a:cubicBezTo>
                <a:cubicBezTo>
                  <a:pt x="696" y="600"/>
                  <a:pt x="690" y="599"/>
                  <a:pt x="684" y="597"/>
                </a:cubicBezTo>
                <a:cubicBezTo>
                  <a:pt x="626" y="573"/>
                  <a:pt x="572" y="588"/>
                  <a:pt x="521" y="617"/>
                </a:cubicBezTo>
                <a:cubicBezTo>
                  <a:pt x="494" y="633"/>
                  <a:pt x="470" y="656"/>
                  <a:pt x="448" y="680"/>
                </a:cubicBezTo>
                <a:cubicBezTo>
                  <a:pt x="432" y="696"/>
                  <a:pt x="422" y="718"/>
                  <a:pt x="409" y="738"/>
                </a:cubicBezTo>
                <a:cubicBezTo>
                  <a:pt x="438" y="766"/>
                  <a:pt x="474" y="760"/>
                  <a:pt x="509" y="766"/>
                </a:cubicBezTo>
                <a:cubicBezTo>
                  <a:pt x="467" y="834"/>
                  <a:pt x="455" y="907"/>
                  <a:pt x="453" y="985"/>
                </a:cubicBezTo>
                <a:cubicBezTo>
                  <a:pt x="459" y="986"/>
                  <a:pt x="465" y="989"/>
                  <a:pt x="470" y="988"/>
                </a:cubicBezTo>
                <a:cubicBezTo>
                  <a:pt x="540" y="975"/>
                  <a:pt x="601" y="949"/>
                  <a:pt x="643" y="887"/>
                </a:cubicBezTo>
                <a:cubicBezTo>
                  <a:pt x="670" y="848"/>
                  <a:pt x="698" y="811"/>
                  <a:pt x="715" y="766"/>
                </a:cubicBezTo>
                <a:cubicBezTo>
                  <a:pt x="724" y="859"/>
                  <a:pt x="708" y="943"/>
                  <a:pt x="638" y="1010"/>
                </a:cubicBezTo>
                <a:cubicBezTo>
                  <a:pt x="601" y="1045"/>
                  <a:pt x="563" y="1079"/>
                  <a:pt x="517" y="1100"/>
                </a:cubicBezTo>
                <a:cubicBezTo>
                  <a:pt x="460" y="1127"/>
                  <a:pt x="402" y="1151"/>
                  <a:pt x="334" y="1152"/>
                </a:cubicBezTo>
                <a:cubicBezTo>
                  <a:pt x="332" y="1058"/>
                  <a:pt x="242" y="958"/>
                  <a:pt x="98" y="963"/>
                </a:cubicBezTo>
                <a:cubicBezTo>
                  <a:pt x="78" y="994"/>
                  <a:pt x="91" y="1023"/>
                  <a:pt x="106" y="1052"/>
                </a:cubicBezTo>
                <a:cubicBezTo>
                  <a:pt x="115" y="1068"/>
                  <a:pt x="127" y="1083"/>
                  <a:pt x="138" y="1098"/>
                </a:cubicBezTo>
                <a:cubicBezTo>
                  <a:pt x="91" y="1119"/>
                  <a:pt x="46" y="1139"/>
                  <a:pt x="0" y="1159"/>
                </a:cubicBezTo>
                <a:cubicBezTo>
                  <a:pt x="3" y="1169"/>
                  <a:pt x="4" y="1176"/>
                  <a:pt x="8" y="1180"/>
                </a:cubicBezTo>
                <a:cubicBezTo>
                  <a:pt x="41" y="1215"/>
                  <a:pt x="84" y="1237"/>
                  <a:pt x="130" y="1247"/>
                </a:cubicBezTo>
                <a:cubicBezTo>
                  <a:pt x="165" y="1255"/>
                  <a:pt x="200" y="1242"/>
                  <a:pt x="234" y="1232"/>
                </a:cubicBezTo>
                <a:cubicBezTo>
                  <a:pt x="265" y="1223"/>
                  <a:pt x="290" y="1205"/>
                  <a:pt x="313" y="1184"/>
                </a:cubicBezTo>
                <a:cubicBezTo>
                  <a:pt x="322" y="1176"/>
                  <a:pt x="331" y="1169"/>
                  <a:pt x="348" y="1176"/>
                </a:cubicBezTo>
                <a:cubicBezTo>
                  <a:pt x="308" y="1202"/>
                  <a:pt x="285" y="1239"/>
                  <a:pt x="266" y="1280"/>
                </a:cubicBezTo>
                <a:cubicBezTo>
                  <a:pt x="247" y="1323"/>
                  <a:pt x="247" y="1367"/>
                  <a:pt x="252" y="1414"/>
                </a:cubicBezTo>
                <a:cubicBezTo>
                  <a:pt x="315" y="1407"/>
                  <a:pt x="362" y="1374"/>
                  <a:pt x="401" y="1328"/>
                </a:cubicBezTo>
                <a:cubicBezTo>
                  <a:pt x="440" y="1283"/>
                  <a:pt x="461" y="1230"/>
                  <a:pt x="453" y="1167"/>
                </a:cubicBezTo>
                <a:cubicBezTo>
                  <a:pt x="562" y="1132"/>
                  <a:pt x="652" y="1073"/>
                  <a:pt x="719" y="980"/>
                </a:cubicBezTo>
                <a:cubicBezTo>
                  <a:pt x="728" y="1089"/>
                  <a:pt x="709" y="1195"/>
                  <a:pt x="681" y="1300"/>
                </a:cubicBezTo>
                <a:cubicBezTo>
                  <a:pt x="661" y="1301"/>
                  <a:pt x="643" y="1300"/>
                  <a:pt x="625" y="1302"/>
                </a:cubicBezTo>
                <a:cubicBezTo>
                  <a:pt x="568" y="1309"/>
                  <a:pt x="517" y="1331"/>
                  <a:pt x="475" y="1370"/>
                </a:cubicBezTo>
                <a:cubicBezTo>
                  <a:pt x="455" y="1388"/>
                  <a:pt x="440" y="1413"/>
                  <a:pt x="424" y="1436"/>
                </a:cubicBezTo>
                <a:cubicBezTo>
                  <a:pt x="418" y="1445"/>
                  <a:pt x="423" y="1453"/>
                  <a:pt x="431" y="1461"/>
                </a:cubicBezTo>
                <a:cubicBezTo>
                  <a:pt x="454" y="1481"/>
                  <a:pt x="482" y="1483"/>
                  <a:pt x="510" y="1485"/>
                </a:cubicBezTo>
                <a:cubicBezTo>
                  <a:pt x="532" y="1487"/>
                  <a:pt x="554" y="1482"/>
                  <a:pt x="579" y="1480"/>
                </a:cubicBezTo>
                <a:cubicBezTo>
                  <a:pt x="558" y="1527"/>
                  <a:pt x="528" y="1566"/>
                  <a:pt x="497" y="1609"/>
                </a:cubicBezTo>
                <a:cubicBezTo>
                  <a:pt x="488" y="1595"/>
                  <a:pt x="481" y="1581"/>
                  <a:pt x="472" y="1571"/>
                </a:cubicBezTo>
                <a:cubicBezTo>
                  <a:pt x="448" y="1545"/>
                  <a:pt x="415" y="1541"/>
                  <a:pt x="383" y="1545"/>
                </a:cubicBezTo>
                <a:cubicBezTo>
                  <a:pt x="347" y="1550"/>
                  <a:pt x="314" y="1564"/>
                  <a:pt x="286" y="1586"/>
                </a:cubicBezTo>
                <a:cubicBezTo>
                  <a:pt x="270" y="1598"/>
                  <a:pt x="254" y="1608"/>
                  <a:pt x="238" y="1619"/>
                </a:cubicBezTo>
                <a:cubicBezTo>
                  <a:pt x="212" y="1637"/>
                  <a:pt x="184" y="1649"/>
                  <a:pt x="144" y="1639"/>
                </a:cubicBezTo>
                <a:cubicBezTo>
                  <a:pt x="166" y="1670"/>
                  <a:pt x="188" y="1693"/>
                  <a:pt x="217" y="1703"/>
                </a:cubicBezTo>
                <a:cubicBezTo>
                  <a:pt x="244" y="1712"/>
                  <a:pt x="275" y="1710"/>
                  <a:pt x="308" y="1713"/>
                </a:cubicBezTo>
                <a:cubicBezTo>
                  <a:pt x="271" y="1780"/>
                  <a:pt x="258" y="1852"/>
                  <a:pt x="259" y="1932"/>
                </a:cubicBezTo>
                <a:cubicBezTo>
                  <a:pt x="265" y="1929"/>
                  <a:pt x="270" y="1928"/>
                  <a:pt x="272" y="1925"/>
                </a:cubicBezTo>
                <a:cubicBezTo>
                  <a:pt x="293" y="1892"/>
                  <a:pt x="328" y="1876"/>
                  <a:pt x="360" y="1857"/>
                </a:cubicBezTo>
                <a:cubicBezTo>
                  <a:pt x="386" y="1841"/>
                  <a:pt x="414" y="1828"/>
                  <a:pt x="442" y="1814"/>
                </a:cubicBezTo>
                <a:cubicBezTo>
                  <a:pt x="456" y="1830"/>
                  <a:pt x="472" y="1849"/>
                  <a:pt x="487" y="1868"/>
                </a:cubicBezTo>
                <a:cubicBezTo>
                  <a:pt x="502" y="1887"/>
                  <a:pt x="516" y="1907"/>
                  <a:pt x="532" y="1927"/>
                </a:cubicBezTo>
                <a:cubicBezTo>
                  <a:pt x="580" y="1892"/>
                  <a:pt x="583" y="1835"/>
                  <a:pt x="585" y="1780"/>
                </a:cubicBezTo>
                <a:cubicBezTo>
                  <a:pt x="587" y="1723"/>
                  <a:pt x="573" y="1671"/>
                  <a:pt x="522" y="1636"/>
                </a:cubicBezTo>
                <a:cubicBezTo>
                  <a:pt x="543" y="1611"/>
                  <a:pt x="563" y="1589"/>
                  <a:pt x="581" y="1565"/>
                </a:cubicBezTo>
                <a:cubicBezTo>
                  <a:pt x="600" y="1542"/>
                  <a:pt x="616" y="1516"/>
                  <a:pt x="636" y="1487"/>
                </a:cubicBezTo>
                <a:cubicBezTo>
                  <a:pt x="655" y="1580"/>
                  <a:pt x="699" y="1653"/>
                  <a:pt x="785" y="1695"/>
                </a:cubicBezTo>
                <a:cubicBezTo>
                  <a:pt x="804" y="1678"/>
                  <a:pt x="809" y="1654"/>
                  <a:pt x="816" y="1632"/>
                </a:cubicBezTo>
                <a:cubicBezTo>
                  <a:pt x="835" y="1577"/>
                  <a:pt x="826" y="1522"/>
                  <a:pt x="808" y="1467"/>
                </a:cubicBezTo>
                <a:cubicBezTo>
                  <a:pt x="788" y="1406"/>
                  <a:pt x="752" y="1354"/>
                  <a:pt x="713" y="1301"/>
                </a:cubicBezTo>
                <a:cubicBezTo>
                  <a:pt x="741" y="1217"/>
                  <a:pt x="763" y="1129"/>
                  <a:pt x="769" y="1039"/>
                </a:cubicBezTo>
                <a:cubicBezTo>
                  <a:pt x="775" y="950"/>
                  <a:pt x="772" y="861"/>
                  <a:pt x="773" y="768"/>
                </a:cubicBezTo>
                <a:cubicBezTo>
                  <a:pt x="786" y="787"/>
                  <a:pt x="798" y="806"/>
                  <a:pt x="809" y="823"/>
                </a:cubicBezTo>
                <a:cubicBezTo>
                  <a:pt x="778" y="957"/>
                  <a:pt x="799" y="1075"/>
                  <a:pt x="903" y="1174"/>
                </a:cubicBezTo>
                <a:cubicBezTo>
                  <a:pt x="936" y="1140"/>
                  <a:pt x="950" y="1101"/>
                  <a:pt x="950" y="1058"/>
                </a:cubicBezTo>
                <a:cubicBezTo>
                  <a:pt x="949" y="1018"/>
                  <a:pt x="943" y="978"/>
                  <a:pt x="939" y="935"/>
                </a:cubicBezTo>
                <a:cubicBezTo>
                  <a:pt x="1011" y="985"/>
                  <a:pt x="1093" y="1003"/>
                  <a:pt x="1181" y="1016"/>
                </a:cubicBezTo>
                <a:cubicBezTo>
                  <a:pt x="1183" y="1021"/>
                  <a:pt x="1186" y="1027"/>
                  <a:pt x="1188" y="1032"/>
                </a:cubicBezTo>
                <a:cubicBezTo>
                  <a:pt x="1188" y="906"/>
                  <a:pt x="1188" y="906"/>
                  <a:pt x="1188" y="906"/>
                </a:cubicBezTo>
                <a:cubicBezTo>
                  <a:pt x="1185" y="895"/>
                  <a:pt x="1185" y="883"/>
                  <a:pt x="1188" y="871"/>
                </a:cubicBezTo>
                <a:cubicBezTo>
                  <a:pt x="1188" y="826"/>
                  <a:pt x="1188" y="826"/>
                  <a:pt x="1188" y="826"/>
                </a:cubicBezTo>
                <a:cubicBezTo>
                  <a:pt x="1164" y="869"/>
                  <a:pt x="1159" y="919"/>
                  <a:pt x="1172" y="974"/>
                </a:cubicBezTo>
                <a:close/>
                <a:moveTo>
                  <a:pt x="827" y="220"/>
                </a:moveTo>
                <a:cubicBezTo>
                  <a:pt x="823" y="242"/>
                  <a:pt x="823" y="242"/>
                  <a:pt x="790" y="245"/>
                </a:cubicBezTo>
                <a:cubicBezTo>
                  <a:pt x="804" y="221"/>
                  <a:pt x="804" y="221"/>
                  <a:pt x="827" y="220"/>
                </a:cubicBezTo>
                <a:close/>
                <a:moveTo>
                  <a:pt x="432" y="735"/>
                </a:moveTo>
                <a:cubicBezTo>
                  <a:pt x="446" y="701"/>
                  <a:pt x="469" y="674"/>
                  <a:pt x="506" y="646"/>
                </a:cubicBezTo>
                <a:cubicBezTo>
                  <a:pt x="531" y="628"/>
                  <a:pt x="556" y="612"/>
                  <a:pt x="587" y="609"/>
                </a:cubicBezTo>
                <a:cubicBezTo>
                  <a:pt x="611" y="607"/>
                  <a:pt x="623" y="612"/>
                  <a:pt x="638" y="630"/>
                </a:cubicBezTo>
                <a:cubicBezTo>
                  <a:pt x="602" y="658"/>
                  <a:pt x="548" y="655"/>
                  <a:pt x="515" y="701"/>
                </a:cubicBezTo>
                <a:cubicBezTo>
                  <a:pt x="533" y="693"/>
                  <a:pt x="545" y="688"/>
                  <a:pt x="559" y="682"/>
                </a:cubicBezTo>
                <a:cubicBezTo>
                  <a:pt x="533" y="745"/>
                  <a:pt x="494" y="762"/>
                  <a:pt x="432" y="735"/>
                </a:cubicBezTo>
                <a:close/>
                <a:moveTo>
                  <a:pt x="664" y="833"/>
                </a:moveTo>
                <a:cubicBezTo>
                  <a:pt x="654" y="848"/>
                  <a:pt x="642" y="862"/>
                  <a:pt x="632" y="878"/>
                </a:cubicBezTo>
                <a:cubicBezTo>
                  <a:pt x="594" y="935"/>
                  <a:pt x="535" y="958"/>
                  <a:pt x="469" y="974"/>
                </a:cubicBezTo>
                <a:cubicBezTo>
                  <a:pt x="471" y="948"/>
                  <a:pt x="470" y="924"/>
                  <a:pt x="474" y="901"/>
                </a:cubicBezTo>
                <a:cubicBezTo>
                  <a:pt x="487" y="817"/>
                  <a:pt x="529" y="749"/>
                  <a:pt x="594" y="695"/>
                </a:cubicBezTo>
                <a:cubicBezTo>
                  <a:pt x="609" y="682"/>
                  <a:pt x="631" y="677"/>
                  <a:pt x="653" y="690"/>
                </a:cubicBezTo>
                <a:cubicBezTo>
                  <a:pt x="632" y="740"/>
                  <a:pt x="613" y="789"/>
                  <a:pt x="577" y="840"/>
                </a:cubicBezTo>
                <a:cubicBezTo>
                  <a:pt x="589" y="831"/>
                  <a:pt x="597" y="828"/>
                  <a:pt x="600" y="823"/>
                </a:cubicBezTo>
                <a:cubicBezTo>
                  <a:pt x="626" y="783"/>
                  <a:pt x="650" y="743"/>
                  <a:pt x="677" y="700"/>
                </a:cubicBezTo>
                <a:cubicBezTo>
                  <a:pt x="680" y="707"/>
                  <a:pt x="684" y="713"/>
                  <a:pt x="685" y="719"/>
                </a:cubicBezTo>
                <a:cubicBezTo>
                  <a:pt x="691" y="759"/>
                  <a:pt x="686" y="798"/>
                  <a:pt x="664" y="833"/>
                </a:cubicBezTo>
                <a:close/>
                <a:moveTo>
                  <a:pt x="227" y="1218"/>
                </a:moveTo>
                <a:cubicBezTo>
                  <a:pt x="184" y="1233"/>
                  <a:pt x="141" y="1241"/>
                  <a:pt x="97" y="1218"/>
                </a:cubicBezTo>
                <a:cubicBezTo>
                  <a:pt x="72" y="1204"/>
                  <a:pt x="44" y="1196"/>
                  <a:pt x="19" y="1169"/>
                </a:cubicBezTo>
                <a:cubicBezTo>
                  <a:pt x="65" y="1154"/>
                  <a:pt x="100" y="1126"/>
                  <a:pt x="145" y="1118"/>
                </a:cubicBezTo>
                <a:cubicBezTo>
                  <a:pt x="189" y="1110"/>
                  <a:pt x="228" y="1112"/>
                  <a:pt x="262" y="1153"/>
                </a:cubicBezTo>
                <a:cubicBezTo>
                  <a:pt x="247" y="1158"/>
                  <a:pt x="236" y="1164"/>
                  <a:pt x="225" y="1166"/>
                </a:cubicBezTo>
                <a:cubicBezTo>
                  <a:pt x="214" y="1169"/>
                  <a:pt x="202" y="1169"/>
                  <a:pt x="190" y="1170"/>
                </a:cubicBezTo>
                <a:cubicBezTo>
                  <a:pt x="180" y="1171"/>
                  <a:pt x="169" y="1173"/>
                  <a:pt x="159" y="1174"/>
                </a:cubicBezTo>
                <a:cubicBezTo>
                  <a:pt x="196" y="1190"/>
                  <a:pt x="232" y="1183"/>
                  <a:pt x="270" y="1174"/>
                </a:cubicBezTo>
                <a:cubicBezTo>
                  <a:pt x="264" y="1201"/>
                  <a:pt x="247" y="1211"/>
                  <a:pt x="227" y="1218"/>
                </a:cubicBezTo>
                <a:close/>
                <a:moveTo>
                  <a:pt x="294" y="1105"/>
                </a:moveTo>
                <a:cubicBezTo>
                  <a:pt x="253" y="1083"/>
                  <a:pt x="221" y="1052"/>
                  <a:pt x="176" y="1043"/>
                </a:cubicBezTo>
                <a:cubicBezTo>
                  <a:pt x="200" y="1062"/>
                  <a:pt x="224" y="1081"/>
                  <a:pt x="253" y="1104"/>
                </a:cubicBezTo>
                <a:cubicBezTo>
                  <a:pt x="220" y="1100"/>
                  <a:pt x="193" y="1098"/>
                  <a:pt x="166" y="1094"/>
                </a:cubicBezTo>
                <a:cubicBezTo>
                  <a:pt x="163" y="1094"/>
                  <a:pt x="160" y="1091"/>
                  <a:pt x="158" y="1089"/>
                </a:cubicBezTo>
                <a:cubicBezTo>
                  <a:pt x="127" y="1060"/>
                  <a:pt x="105" y="1027"/>
                  <a:pt x="104" y="980"/>
                </a:cubicBezTo>
                <a:cubicBezTo>
                  <a:pt x="164" y="977"/>
                  <a:pt x="215" y="993"/>
                  <a:pt x="258" y="1030"/>
                </a:cubicBezTo>
                <a:cubicBezTo>
                  <a:pt x="279" y="1048"/>
                  <a:pt x="297" y="1070"/>
                  <a:pt x="294" y="1105"/>
                </a:cubicBezTo>
                <a:close/>
                <a:moveTo>
                  <a:pt x="414" y="1276"/>
                </a:moveTo>
                <a:cubicBezTo>
                  <a:pt x="398" y="1312"/>
                  <a:pt x="372" y="1338"/>
                  <a:pt x="341" y="1361"/>
                </a:cubicBezTo>
                <a:cubicBezTo>
                  <a:pt x="319" y="1378"/>
                  <a:pt x="296" y="1392"/>
                  <a:pt x="264" y="1394"/>
                </a:cubicBezTo>
                <a:cubicBezTo>
                  <a:pt x="266" y="1369"/>
                  <a:pt x="266" y="1347"/>
                  <a:pt x="270" y="1325"/>
                </a:cubicBezTo>
                <a:cubicBezTo>
                  <a:pt x="277" y="1283"/>
                  <a:pt x="297" y="1246"/>
                  <a:pt x="328" y="1216"/>
                </a:cubicBezTo>
                <a:cubicBezTo>
                  <a:pt x="345" y="1199"/>
                  <a:pt x="366" y="1187"/>
                  <a:pt x="396" y="1196"/>
                </a:cubicBezTo>
                <a:cubicBezTo>
                  <a:pt x="385" y="1234"/>
                  <a:pt x="350" y="1260"/>
                  <a:pt x="348" y="1299"/>
                </a:cubicBezTo>
                <a:cubicBezTo>
                  <a:pt x="368" y="1273"/>
                  <a:pt x="389" y="1247"/>
                  <a:pt x="412" y="1218"/>
                </a:cubicBezTo>
                <a:cubicBezTo>
                  <a:pt x="424" y="1242"/>
                  <a:pt x="421" y="1259"/>
                  <a:pt x="414" y="1276"/>
                </a:cubicBezTo>
                <a:close/>
                <a:moveTo>
                  <a:pt x="536" y="1112"/>
                </a:moveTo>
                <a:cubicBezTo>
                  <a:pt x="573" y="1085"/>
                  <a:pt x="606" y="1060"/>
                  <a:pt x="639" y="1035"/>
                </a:cubicBezTo>
                <a:cubicBezTo>
                  <a:pt x="615" y="1068"/>
                  <a:pt x="570" y="1101"/>
                  <a:pt x="536" y="1112"/>
                </a:cubicBezTo>
                <a:close/>
                <a:moveTo>
                  <a:pt x="233" y="1691"/>
                </a:moveTo>
                <a:cubicBezTo>
                  <a:pt x="217" y="1689"/>
                  <a:pt x="201" y="1683"/>
                  <a:pt x="191" y="1665"/>
                </a:cubicBezTo>
                <a:cubicBezTo>
                  <a:pt x="222" y="1646"/>
                  <a:pt x="251" y="1631"/>
                  <a:pt x="278" y="1611"/>
                </a:cubicBezTo>
                <a:cubicBezTo>
                  <a:pt x="300" y="1594"/>
                  <a:pt x="325" y="1586"/>
                  <a:pt x="351" y="1580"/>
                </a:cubicBezTo>
                <a:cubicBezTo>
                  <a:pt x="372" y="1575"/>
                  <a:pt x="392" y="1577"/>
                  <a:pt x="411" y="1594"/>
                </a:cubicBezTo>
                <a:cubicBezTo>
                  <a:pt x="389" y="1602"/>
                  <a:pt x="369" y="1609"/>
                  <a:pt x="350" y="1616"/>
                </a:cubicBezTo>
                <a:cubicBezTo>
                  <a:pt x="367" y="1617"/>
                  <a:pt x="382" y="1614"/>
                  <a:pt x="398" y="1613"/>
                </a:cubicBezTo>
                <a:cubicBezTo>
                  <a:pt x="413" y="1612"/>
                  <a:pt x="430" y="1609"/>
                  <a:pt x="442" y="1627"/>
                </a:cubicBezTo>
                <a:cubicBezTo>
                  <a:pt x="420" y="1634"/>
                  <a:pt x="399" y="1639"/>
                  <a:pt x="380" y="1646"/>
                </a:cubicBezTo>
                <a:cubicBezTo>
                  <a:pt x="359" y="1654"/>
                  <a:pt x="347" y="1678"/>
                  <a:pt x="321" y="1677"/>
                </a:cubicBezTo>
                <a:cubicBezTo>
                  <a:pt x="295" y="1704"/>
                  <a:pt x="263" y="1694"/>
                  <a:pt x="233" y="1691"/>
                </a:cubicBezTo>
                <a:close/>
                <a:moveTo>
                  <a:pt x="386" y="1825"/>
                </a:moveTo>
                <a:cubicBezTo>
                  <a:pt x="349" y="1843"/>
                  <a:pt x="311" y="1859"/>
                  <a:pt x="277" y="1888"/>
                </a:cubicBezTo>
                <a:cubicBezTo>
                  <a:pt x="280" y="1864"/>
                  <a:pt x="281" y="1839"/>
                  <a:pt x="286" y="1816"/>
                </a:cubicBezTo>
                <a:cubicBezTo>
                  <a:pt x="296" y="1773"/>
                  <a:pt x="312" y="1732"/>
                  <a:pt x="341" y="1697"/>
                </a:cubicBezTo>
                <a:cubicBezTo>
                  <a:pt x="375" y="1657"/>
                  <a:pt x="403" y="1649"/>
                  <a:pt x="447" y="1669"/>
                </a:cubicBezTo>
                <a:cubicBezTo>
                  <a:pt x="422" y="1694"/>
                  <a:pt x="393" y="1717"/>
                  <a:pt x="378" y="1751"/>
                </a:cubicBezTo>
                <a:cubicBezTo>
                  <a:pt x="407" y="1730"/>
                  <a:pt x="429" y="1700"/>
                  <a:pt x="463" y="1687"/>
                </a:cubicBezTo>
                <a:cubicBezTo>
                  <a:pt x="466" y="1692"/>
                  <a:pt x="467" y="1693"/>
                  <a:pt x="468" y="1695"/>
                </a:cubicBezTo>
                <a:cubicBezTo>
                  <a:pt x="469" y="1697"/>
                  <a:pt x="469" y="1699"/>
                  <a:pt x="469" y="1701"/>
                </a:cubicBezTo>
                <a:cubicBezTo>
                  <a:pt x="465" y="1758"/>
                  <a:pt x="438" y="1800"/>
                  <a:pt x="386" y="1825"/>
                </a:cubicBezTo>
                <a:close/>
                <a:moveTo>
                  <a:pt x="563" y="1732"/>
                </a:moveTo>
                <a:cubicBezTo>
                  <a:pt x="573" y="1784"/>
                  <a:pt x="568" y="1835"/>
                  <a:pt x="549" y="1884"/>
                </a:cubicBezTo>
                <a:cubicBezTo>
                  <a:pt x="547" y="1890"/>
                  <a:pt x="541" y="1896"/>
                  <a:pt x="538" y="1899"/>
                </a:cubicBezTo>
                <a:cubicBezTo>
                  <a:pt x="520" y="1879"/>
                  <a:pt x="504" y="1860"/>
                  <a:pt x="487" y="1842"/>
                </a:cubicBezTo>
                <a:cubicBezTo>
                  <a:pt x="471" y="1826"/>
                  <a:pt x="460" y="1809"/>
                  <a:pt x="458" y="1790"/>
                </a:cubicBezTo>
                <a:cubicBezTo>
                  <a:pt x="471" y="1769"/>
                  <a:pt x="482" y="1751"/>
                  <a:pt x="494" y="1730"/>
                </a:cubicBezTo>
                <a:cubicBezTo>
                  <a:pt x="503" y="1752"/>
                  <a:pt x="510" y="1772"/>
                  <a:pt x="518" y="1791"/>
                </a:cubicBezTo>
                <a:cubicBezTo>
                  <a:pt x="518" y="1758"/>
                  <a:pt x="504" y="1727"/>
                  <a:pt x="517" y="1694"/>
                </a:cubicBezTo>
                <a:cubicBezTo>
                  <a:pt x="547" y="1699"/>
                  <a:pt x="558" y="1707"/>
                  <a:pt x="563" y="1732"/>
                </a:cubicBezTo>
                <a:close/>
                <a:moveTo>
                  <a:pt x="537" y="1590"/>
                </a:moveTo>
                <a:cubicBezTo>
                  <a:pt x="578" y="1505"/>
                  <a:pt x="602" y="1470"/>
                  <a:pt x="627" y="1456"/>
                </a:cubicBezTo>
                <a:cubicBezTo>
                  <a:pt x="607" y="1510"/>
                  <a:pt x="575" y="1552"/>
                  <a:pt x="537" y="1590"/>
                </a:cubicBezTo>
                <a:close/>
                <a:moveTo>
                  <a:pt x="588" y="1454"/>
                </a:moveTo>
                <a:cubicBezTo>
                  <a:pt x="574" y="1460"/>
                  <a:pt x="560" y="1467"/>
                  <a:pt x="545" y="1468"/>
                </a:cubicBezTo>
                <a:cubicBezTo>
                  <a:pt x="510" y="1473"/>
                  <a:pt x="475" y="1471"/>
                  <a:pt x="443" y="1450"/>
                </a:cubicBezTo>
                <a:cubicBezTo>
                  <a:pt x="461" y="1372"/>
                  <a:pt x="589" y="1301"/>
                  <a:pt x="638" y="1340"/>
                </a:cubicBezTo>
                <a:cubicBezTo>
                  <a:pt x="614" y="1381"/>
                  <a:pt x="569" y="1395"/>
                  <a:pt x="529" y="1423"/>
                </a:cubicBezTo>
                <a:cubicBezTo>
                  <a:pt x="575" y="1418"/>
                  <a:pt x="605" y="1389"/>
                  <a:pt x="642" y="1370"/>
                </a:cubicBezTo>
                <a:cubicBezTo>
                  <a:pt x="642" y="1414"/>
                  <a:pt x="622" y="1439"/>
                  <a:pt x="588" y="1454"/>
                </a:cubicBezTo>
                <a:close/>
                <a:moveTo>
                  <a:pt x="786" y="1460"/>
                </a:moveTo>
                <a:cubicBezTo>
                  <a:pt x="821" y="1530"/>
                  <a:pt x="818" y="1601"/>
                  <a:pt x="781" y="1672"/>
                </a:cubicBezTo>
                <a:cubicBezTo>
                  <a:pt x="697" y="1634"/>
                  <a:pt x="647" y="1532"/>
                  <a:pt x="653" y="1449"/>
                </a:cubicBezTo>
                <a:cubicBezTo>
                  <a:pt x="655" y="1429"/>
                  <a:pt x="662" y="1408"/>
                  <a:pt x="682" y="1393"/>
                </a:cubicBezTo>
                <a:cubicBezTo>
                  <a:pt x="696" y="1428"/>
                  <a:pt x="710" y="1461"/>
                  <a:pt x="723" y="1493"/>
                </a:cubicBezTo>
                <a:cubicBezTo>
                  <a:pt x="725" y="1492"/>
                  <a:pt x="727" y="1492"/>
                  <a:pt x="729" y="1491"/>
                </a:cubicBezTo>
                <a:cubicBezTo>
                  <a:pt x="721" y="1457"/>
                  <a:pt x="713" y="1422"/>
                  <a:pt x="704" y="1387"/>
                </a:cubicBezTo>
                <a:cubicBezTo>
                  <a:pt x="732" y="1387"/>
                  <a:pt x="760" y="1408"/>
                  <a:pt x="786" y="1460"/>
                </a:cubicBezTo>
                <a:close/>
                <a:moveTo>
                  <a:pt x="966" y="721"/>
                </a:moveTo>
                <a:cubicBezTo>
                  <a:pt x="1019" y="706"/>
                  <a:pt x="1068" y="725"/>
                  <a:pt x="1115" y="748"/>
                </a:cubicBezTo>
                <a:cubicBezTo>
                  <a:pt x="1073" y="819"/>
                  <a:pt x="974" y="867"/>
                  <a:pt x="919" y="845"/>
                </a:cubicBezTo>
                <a:cubicBezTo>
                  <a:pt x="912" y="836"/>
                  <a:pt x="904" y="828"/>
                  <a:pt x="896" y="818"/>
                </a:cubicBezTo>
                <a:cubicBezTo>
                  <a:pt x="931" y="793"/>
                  <a:pt x="972" y="788"/>
                  <a:pt x="1012" y="773"/>
                </a:cubicBezTo>
                <a:cubicBezTo>
                  <a:pt x="977" y="768"/>
                  <a:pt x="937" y="775"/>
                  <a:pt x="894" y="795"/>
                </a:cubicBezTo>
                <a:cubicBezTo>
                  <a:pt x="909" y="755"/>
                  <a:pt x="931" y="731"/>
                  <a:pt x="966" y="721"/>
                </a:cubicBezTo>
                <a:close/>
                <a:moveTo>
                  <a:pt x="752" y="668"/>
                </a:moveTo>
                <a:cubicBezTo>
                  <a:pt x="748" y="675"/>
                  <a:pt x="745" y="682"/>
                  <a:pt x="746" y="688"/>
                </a:cubicBezTo>
                <a:cubicBezTo>
                  <a:pt x="749" y="762"/>
                  <a:pt x="752" y="836"/>
                  <a:pt x="756" y="909"/>
                </a:cubicBezTo>
                <a:cubicBezTo>
                  <a:pt x="761" y="981"/>
                  <a:pt x="754" y="1051"/>
                  <a:pt x="743" y="1121"/>
                </a:cubicBezTo>
                <a:cubicBezTo>
                  <a:pt x="740" y="1134"/>
                  <a:pt x="736" y="1148"/>
                  <a:pt x="733" y="1161"/>
                </a:cubicBezTo>
                <a:cubicBezTo>
                  <a:pt x="731" y="1132"/>
                  <a:pt x="736" y="1105"/>
                  <a:pt x="738" y="1077"/>
                </a:cubicBezTo>
                <a:cubicBezTo>
                  <a:pt x="744" y="983"/>
                  <a:pt x="742" y="889"/>
                  <a:pt x="737" y="795"/>
                </a:cubicBezTo>
                <a:cubicBezTo>
                  <a:pt x="732" y="718"/>
                  <a:pt x="726" y="640"/>
                  <a:pt x="720" y="563"/>
                </a:cubicBezTo>
                <a:cubicBezTo>
                  <a:pt x="715" y="490"/>
                  <a:pt x="724" y="418"/>
                  <a:pt x="742" y="347"/>
                </a:cubicBezTo>
                <a:cubicBezTo>
                  <a:pt x="748" y="323"/>
                  <a:pt x="759" y="301"/>
                  <a:pt x="768" y="278"/>
                </a:cubicBezTo>
                <a:cubicBezTo>
                  <a:pt x="788" y="284"/>
                  <a:pt x="787" y="298"/>
                  <a:pt x="786" y="310"/>
                </a:cubicBezTo>
                <a:cubicBezTo>
                  <a:pt x="785" y="324"/>
                  <a:pt x="783" y="338"/>
                  <a:pt x="779" y="351"/>
                </a:cubicBezTo>
                <a:cubicBezTo>
                  <a:pt x="767" y="390"/>
                  <a:pt x="779" y="437"/>
                  <a:pt x="732" y="467"/>
                </a:cubicBezTo>
                <a:cubicBezTo>
                  <a:pt x="752" y="470"/>
                  <a:pt x="756" y="479"/>
                  <a:pt x="753" y="492"/>
                </a:cubicBezTo>
                <a:cubicBezTo>
                  <a:pt x="750" y="504"/>
                  <a:pt x="750" y="516"/>
                  <a:pt x="746" y="527"/>
                </a:cubicBezTo>
                <a:cubicBezTo>
                  <a:pt x="739" y="544"/>
                  <a:pt x="741" y="558"/>
                  <a:pt x="755" y="571"/>
                </a:cubicBezTo>
                <a:cubicBezTo>
                  <a:pt x="735" y="599"/>
                  <a:pt x="746" y="625"/>
                  <a:pt x="758" y="651"/>
                </a:cubicBezTo>
                <a:cubicBezTo>
                  <a:pt x="779" y="696"/>
                  <a:pt x="796" y="742"/>
                  <a:pt x="825" y="783"/>
                </a:cubicBezTo>
                <a:cubicBezTo>
                  <a:pt x="833" y="793"/>
                  <a:pt x="834" y="801"/>
                  <a:pt x="821" y="808"/>
                </a:cubicBezTo>
                <a:cubicBezTo>
                  <a:pt x="782" y="769"/>
                  <a:pt x="778" y="713"/>
                  <a:pt x="752" y="668"/>
                </a:cubicBezTo>
                <a:close/>
                <a:moveTo>
                  <a:pt x="904" y="1151"/>
                </a:moveTo>
                <a:cubicBezTo>
                  <a:pt x="900" y="1148"/>
                  <a:pt x="895" y="1145"/>
                  <a:pt x="892" y="1142"/>
                </a:cubicBezTo>
                <a:cubicBezTo>
                  <a:pt x="886" y="1135"/>
                  <a:pt x="880" y="1129"/>
                  <a:pt x="874" y="1122"/>
                </a:cubicBezTo>
                <a:cubicBezTo>
                  <a:pt x="829" y="1064"/>
                  <a:pt x="815" y="998"/>
                  <a:pt x="823" y="926"/>
                </a:cubicBezTo>
                <a:cubicBezTo>
                  <a:pt x="824" y="916"/>
                  <a:pt x="830" y="906"/>
                  <a:pt x="835" y="897"/>
                </a:cubicBezTo>
                <a:cubicBezTo>
                  <a:pt x="837" y="897"/>
                  <a:pt x="839" y="898"/>
                  <a:pt x="841" y="898"/>
                </a:cubicBezTo>
                <a:cubicBezTo>
                  <a:pt x="854" y="943"/>
                  <a:pt x="867" y="987"/>
                  <a:pt x="881" y="1032"/>
                </a:cubicBezTo>
                <a:cubicBezTo>
                  <a:pt x="885" y="979"/>
                  <a:pt x="857" y="932"/>
                  <a:pt x="861" y="876"/>
                </a:cubicBezTo>
                <a:cubicBezTo>
                  <a:pt x="941" y="925"/>
                  <a:pt x="958" y="1084"/>
                  <a:pt x="904" y="1151"/>
                </a:cubicBezTo>
                <a:close/>
                <a:moveTo>
                  <a:pt x="911" y="881"/>
                </a:moveTo>
                <a:cubicBezTo>
                  <a:pt x="947" y="902"/>
                  <a:pt x="982" y="927"/>
                  <a:pt x="1020" y="945"/>
                </a:cubicBezTo>
                <a:cubicBezTo>
                  <a:pt x="1058" y="962"/>
                  <a:pt x="1099" y="974"/>
                  <a:pt x="1143" y="990"/>
                </a:cubicBezTo>
                <a:cubicBezTo>
                  <a:pt x="1065" y="987"/>
                  <a:pt x="932" y="931"/>
                  <a:pt x="911" y="881"/>
                </a:cubicBezTo>
                <a:close/>
                <a:moveTo>
                  <a:pt x="756" y="413"/>
                </a:moveTo>
                <a:cubicBezTo>
                  <a:pt x="764" y="398"/>
                  <a:pt x="771" y="384"/>
                  <a:pt x="749" y="373"/>
                </a:cubicBezTo>
                <a:cubicBezTo>
                  <a:pt x="744" y="388"/>
                  <a:pt x="740" y="401"/>
                  <a:pt x="756" y="413"/>
                </a:cubicBezTo>
                <a:close/>
                <a:moveTo>
                  <a:pt x="1143" y="14"/>
                </a:moveTo>
                <a:cubicBezTo>
                  <a:pt x="1141" y="10"/>
                  <a:pt x="1139" y="5"/>
                  <a:pt x="1137" y="0"/>
                </a:cubicBezTo>
                <a:cubicBezTo>
                  <a:pt x="1114" y="0"/>
                  <a:pt x="1114" y="0"/>
                  <a:pt x="1114" y="0"/>
                </a:cubicBezTo>
                <a:cubicBezTo>
                  <a:pt x="1121" y="27"/>
                  <a:pt x="1116" y="70"/>
                  <a:pt x="1097" y="152"/>
                </a:cubicBezTo>
                <a:cubicBezTo>
                  <a:pt x="1092" y="102"/>
                  <a:pt x="1093" y="52"/>
                  <a:pt x="1108" y="0"/>
                </a:cubicBezTo>
                <a:cubicBezTo>
                  <a:pt x="1069" y="0"/>
                  <a:pt x="1069" y="0"/>
                  <a:pt x="1069" y="0"/>
                </a:cubicBezTo>
                <a:cubicBezTo>
                  <a:pt x="1016" y="52"/>
                  <a:pt x="931" y="82"/>
                  <a:pt x="855" y="63"/>
                </a:cubicBezTo>
                <a:cubicBezTo>
                  <a:pt x="860" y="40"/>
                  <a:pt x="867" y="19"/>
                  <a:pt x="876" y="0"/>
                </a:cubicBezTo>
                <a:cubicBezTo>
                  <a:pt x="857" y="0"/>
                  <a:pt x="857" y="0"/>
                  <a:pt x="857" y="0"/>
                </a:cubicBezTo>
                <a:cubicBezTo>
                  <a:pt x="856" y="3"/>
                  <a:pt x="855" y="6"/>
                  <a:pt x="854" y="10"/>
                </a:cubicBezTo>
                <a:cubicBezTo>
                  <a:pt x="846" y="31"/>
                  <a:pt x="834" y="53"/>
                  <a:pt x="838" y="78"/>
                </a:cubicBezTo>
                <a:cubicBezTo>
                  <a:pt x="932" y="99"/>
                  <a:pt x="1011" y="70"/>
                  <a:pt x="1084" y="10"/>
                </a:cubicBezTo>
                <a:cubicBezTo>
                  <a:pt x="1082" y="45"/>
                  <a:pt x="1079" y="75"/>
                  <a:pt x="1078" y="105"/>
                </a:cubicBezTo>
                <a:cubicBezTo>
                  <a:pt x="1077" y="135"/>
                  <a:pt x="1079" y="165"/>
                  <a:pt x="1080" y="198"/>
                </a:cubicBezTo>
                <a:cubicBezTo>
                  <a:pt x="1018" y="192"/>
                  <a:pt x="974" y="224"/>
                  <a:pt x="941" y="270"/>
                </a:cubicBezTo>
                <a:cubicBezTo>
                  <a:pt x="908" y="314"/>
                  <a:pt x="874" y="360"/>
                  <a:pt x="889" y="418"/>
                </a:cubicBezTo>
                <a:cubicBezTo>
                  <a:pt x="914" y="412"/>
                  <a:pt x="938" y="405"/>
                  <a:pt x="962" y="400"/>
                </a:cubicBezTo>
                <a:cubicBezTo>
                  <a:pt x="985" y="394"/>
                  <a:pt x="1009" y="390"/>
                  <a:pt x="1030" y="386"/>
                </a:cubicBezTo>
                <a:cubicBezTo>
                  <a:pt x="1043" y="414"/>
                  <a:pt x="1057" y="442"/>
                  <a:pt x="1067" y="471"/>
                </a:cubicBezTo>
                <a:cubicBezTo>
                  <a:pt x="1081" y="506"/>
                  <a:pt x="1098" y="540"/>
                  <a:pt x="1093" y="579"/>
                </a:cubicBezTo>
                <a:cubicBezTo>
                  <a:pt x="1093" y="583"/>
                  <a:pt x="1096" y="586"/>
                  <a:pt x="1099" y="593"/>
                </a:cubicBezTo>
                <a:cubicBezTo>
                  <a:pt x="1140" y="543"/>
                  <a:pt x="1171" y="491"/>
                  <a:pt x="1188" y="432"/>
                </a:cubicBezTo>
                <a:cubicBezTo>
                  <a:pt x="1188" y="304"/>
                  <a:pt x="1188" y="304"/>
                  <a:pt x="1188" y="304"/>
                </a:cubicBezTo>
                <a:cubicBezTo>
                  <a:pt x="1187" y="301"/>
                  <a:pt x="1186" y="297"/>
                  <a:pt x="1184" y="295"/>
                </a:cubicBezTo>
                <a:cubicBezTo>
                  <a:pt x="1173" y="277"/>
                  <a:pt x="1161" y="260"/>
                  <a:pt x="1148" y="241"/>
                </a:cubicBezTo>
                <a:cubicBezTo>
                  <a:pt x="1167" y="235"/>
                  <a:pt x="1178" y="246"/>
                  <a:pt x="1188" y="256"/>
                </a:cubicBezTo>
                <a:cubicBezTo>
                  <a:pt x="1188" y="179"/>
                  <a:pt x="1188" y="179"/>
                  <a:pt x="1188" y="179"/>
                </a:cubicBezTo>
                <a:cubicBezTo>
                  <a:pt x="1179" y="177"/>
                  <a:pt x="1170" y="177"/>
                  <a:pt x="1160" y="178"/>
                </a:cubicBezTo>
                <a:cubicBezTo>
                  <a:pt x="1146" y="180"/>
                  <a:pt x="1133" y="187"/>
                  <a:pt x="1116" y="192"/>
                </a:cubicBezTo>
                <a:cubicBezTo>
                  <a:pt x="1119" y="139"/>
                  <a:pt x="1120" y="90"/>
                  <a:pt x="1133" y="41"/>
                </a:cubicBezTo>
                <a:cubicBezTo>
                  <a:pt x="1151" y="58"/>
                  <a:pt x="1166" y="75"/>
                  <a:pt x="1184" y="88"/>
                </a:cubicBezTo>
                <a:cubicBezTo>
                  <a:pt x="1186" y="89"/>
                  <a:pt x="1187" y="90"/>
                  <a:pt x="1188" y="91"/>
                </a:cubicBezTo>
                <a:cubicBezTo>
                  <a:pt x="1188" y="72"/>
                  <a:pt x="1188" y="72"/>
                  <a:pt x="1188" y="72"/>
                </a:cubicBezTo>
                <a:cubicBezTo>
                  <a:pt x="1181" y="66"/>
                  <a:pt x="1174" y="59"/>
                  <a:pt x="1167" y="52"/>
                </a:cubicBezTo>
                <a:cubicBezTo>
                  <a:pt x="1157" y="42"/>
                  <a:pt x="1150" y="28"/>
                  <a:pt x="1143" y="14"/>
                </a:cubicBezTo>
                <a:close/>
                <a:moveTo>
                  <a:pt x="1042" y="288"/>
                </a:moveTo>
                <a:cubicBezTo>
                  <a:pt x="1039" y="312"/>
                  <a:pt x="1036" y="333"/>
                  <a:pt x="1033" y="357"/>
                </a:cubicBezTo>
                <a:cubicBezTo>
                  <a:pt x="1019" y="371"/>
                  <a:pt x="1000" y="377"/>
                  <a:pt x="978" y="380"/>
                </a:cubicBezTo>
                <a:cubicBezTo>
                  <a:pt x="953" y="383"/>
                  <a:pt x="928" y="387"/>
                  <a:pt x="902" y="392"/>
                </a:cubicBezTo>
                <a:cubicBezTo>
                  <a:pt x="902" y="387"/>
                  <a:pt x="901" y="380"/>
                  <a:pt x="903" y="373"/>
                </a:cubicBezTo>
                <a:cubicBezTo>
                  <a:pt x="919" y="323"/>
                  <a:pt x="947" y="281"/>
                  <a:pt x="987" y="247"/>
                </a:cubicBezTo>
                <a:cubicBezTo>
                  <a:pt x="1007" y="230"/>
                  <a:pt x="1021" y="230"/>
                  <a:pt x="1047" y="246"/>
                </a:cubicBezTo>
                <a:cubicBezTo>
                  <a:pt x="1037" y="279"/>
                  <a:pt x="1006" y="295"/>
                  <a:pt x="986" y="321"/>
                </a:cubicBezTo>
                <a:cubicBezTo>
                  <a:pt x="1004" y="310"/>
                  <a:pt x="1022" y="300"/>
                  <a:pt x="1042" y="288"/>
                </a:cubicBezTo>
                <a:close/>
                <a:moveTo>
                  <a:pt x="1117" y="270"/>
                </a:moveTo>
                <a:cubicBezTo>
                  <a:pt x="1164" y="282"/>
                  <a:pt x="1181" y="306"/>
                  <a:pt x="1182" y="359"/>
                </a:cubicBezTo>
                <a:cubicBezTo>
                  <a:pt x="1183" y="404"/>
                  <a:pt x="1170" y="446"/>
                  <a:pt x="1150" y="485"/>
                </a:cubicBezTo>
                <a:cubicBezTo>
                  <a:pt x="1140" y="507"/>
                  <a:pt x="1125" y="527"/>
                  <a:pt x="1112" y="547"/>
                </a:cubicBezTo>
                <a:cubicBezTo>
                  <a:pt x="1104" y="503"/>
                  <a:pt x="1084" y="467"/>
                  <a:pt x="1067" y="430"/>
                </a:cubicBezTo>
                <a:cubicBezTo>
                  <a:pt x="1042" y="378"/>
                  <a:pt x="1048" y="329"/>
                  <a:pt x="1080" y="281"/>
                </a:cubicBezTo>
                <a:cubicBezTo>
                  <a:pt x="1081" y="280"/>
                  <a:pt x="1083" y="278"/>
                  <a:pt x="1085" y="277"/>
                </a:cubicBezTo>
                <a:cubicBezTo>
                  <a:pt x="1086" y="276"/>
                  <a:pt x="1089" y="276"/>
                  <a:pt x="1093" y="274"/>
                </a:cubicBezTo>
                <a:cubicBezTo>
                  <a:pt x="1111" y="306"/>
                  <a:pt x="1111" y="342"/>
                  <a:pt x="1120" y="377"/>
                </a:cubicBezTo>
                <a:cubicBezTo>
                  <a:pt x="1129" y="341"/>
                  <a:pt x="1121" y="306"/>
                  <a:pt x="1117" y="270"/>
                </a:cubicBezTo>
                <a:close/>
                <a:moveTo>
                  <a:pt x="1055" y="1164"/>
                </a:moveTo>
                <a:cubicBezTo>
                  <a:pt x="1049" y="1162"/>
                  <a:pt x="1043" y="1165"/>
                  <a:pt x="1033" y="1166"/>
                </a:cubicBezTo>
                <a:cubicBezTo>
                  <a:pt x="1035" y="1216"/>
                  <a:pt x="1037" y="1265"/>
                  <a:pt x="1040" y="1317"/>
                </a:cubicBezTo>
                <a:cubicBezTo>
                  <a:pt x="1021" y="1314"/>
                  <a:pt x="1003" y="1310"/>
                  <a:pt x="984" y="1309"/>
                </a:cubicBezTo>
                <a:cubicBezTo>
                  <a:pt x="952" y="1308"/>
                  <a:pt x="920" y="1310"/>
                  <a:pt x="900" y="1341"/>
                </a:cubicBezTo>
                <a:cubicBezTo>
                  <a:pt x="961" y="1472"/>
                  <a:pt x="1090" y="1509"/>
                  <a:pt x="1175" y="1469"/>
                </a:cubicBezTo>
                <a:cubicBezTo>
                  <a:pt x="1180" y="1479"/>
                  <a:pt x="1185" y="1489"/>
                  <a:pt x="1188" y="1500"/>
                </a:cubicBezTo>
                <a:cubicBezTo>
                  <a:pt x="1188" y="1279"/>
                  <a:pt x="1188" y="1279"/>
                  <a:pt x="1188" y="1279"/>
                </a:cubicBezTo>
                <a:cubicBezTo>
                  <a:pt x="1184" y="1266"/>
                  <a:pt x="1178" y="1254"/>
                  <a:pt x="1169" y="1243"/>
                </a:cubicBezTo>
                <a:cubicBezTo>
                  <a:pt x="1139" y="1206"/>
                  <a:pt x="1101" y="1179"/>
                  <a:pt x="1055" y="1164"/>
                </a:cubicBezTo>
                <a:close/>
                <a:moveTo>
                  <a:pt x="1033" y="1455"/>
                </a:moveTo>
                <a:cubicBezTo>
                  <a:pt x="980" y="1433"/>
                  <a:pt x="943" y="1395"/>
                  <a:pt x="918" y="1339"/>
                </a:cubicBezTo>
                <a:cubicBezTo>
                  <a:pt x="962" y="1319"/>
                  <a:pt x="1001" y="1324"/>
                  <a:pt x="1041" y="1338"/>
                </a:cubicBezTo>
                <a:cubicBezTo>
                  <a:pt x="1043" y="1340"/>
                  <a:pt x="1047" y="1341"/>
                  <a:pt x="1049" y="1343"/>
                </a:cubicBezTo>
                <a:cubicBezTo>
                  <a:pt x="1064" y="1366"/>
                  <a:pt x="1078" y="1389"/>
                  <a:pt x="1096" y="1418"/>
                </a:cubicBezTo>
                <a:cubicBezTo>
                  <a:pt x="1063" y="1402"/>
                  <a:pt x="1035" y="1389"/>
                  <a:pt x="1008" y="1376"/>
                </a:cubicBezTo>
                <a:cubicBezTo>
                  <a:pt x="1035" y="1412"/>
                  <a:pt x="1078" y="1426"/>
                  <a:pt x="1115" y="1453"/>
                </a:cubicBezTo>
                <a:cubicBezTo>
                  <a:pt x="1085" y="1471"/>
                  <a:pt x="1058" y="1465"/>
                  <a:pt x="1033" y="1455"/>
                </a:cubicBezTo>
                <a:close/>
                <a:moveTo>
                  <a:pt x="1166" y="1401"/>
                </a:moveTo>
                <a:cubicBezTo>
                  <a:pt x="1157" y="1363"/>
                  <a:pt x="1147" y="1328"/>
                  <a:pt x="1117" y="1302"/>
                </a:cubicBezTo>
                <a:cubicBezTo>
                  <a:pt x="1121" y="1312"/>
                  <a:pt x="1124" y="1322"/>
                  <a:pt x="1127" y="1331"/>
                </a:cubicBezTo>
                <a:cubicBezTo>
                  <a:pt x="1132" y="1342"/>
                  <a:pt x="1137" y="1353"/>
                  <a:pt x="1139" y="1365"/>
                </a:cubicBezTo>
                <a:cubicBezTo>
                  <a:pt x="1142" y="1376"/>
                  <a:pt x="1142" y="1388"/>
                  <a:pt x="1144" y="1403"/>
                </a:cubicBezTo>
                <a:cubicBezTo>
                  <a:pt x="1092" y="1391"/>
                  <a:pt x="1073" y="1357"/>
                  <a:pt x="1061" y="1315"/>
                </a:cubicBezTo>
                <a:cubicBezTo>
                  <a:pt x="1047" y="1271"/>
                  <a:pt x="1057" y="1226"/>
                  <a:pt x="1050" y="1179"/>
                </a:cubicBezTo>
                <a:cubicBezTo>
                  <a:pt x="1085" y="1189"/>
                  <a:pt x="1105" y="1210"/>
                  <a:pt x="1128" y="1227"/>
                </a:cubicBezTo>
                <a:cubicBezTo>
                  <a:pt x="1169" y="1255"/>
                  <a:pt x="1181" y="1298"/>
                  <a:pt x="1187" y="1344"/>
                </a:cubicBezTo>
                <a:cubicBezTo>
                  <a:pt x="1189" y="1364"/>
                  <a:pt x="1188" y="1384"/>
                  <a:pt x="1166" y="1401"/>
                </a:cubicBezTo>
                <a:close/>
              </a:path>
            </a:pathLst>
          </a:custGeom>
          <a:solidFill>
            <a:schemeClr val="accent3">
              <a:lumMod val="60000"/>
              <a:lumOff val="40000"/>
              <a:alpha val="40000"/>
            </a:schemeClr>
          </a:solidFill>
          <a:ln>
            <a:noFill/>
          </a:ln>
        </p:spPr>
      </p:sp>
      <p:sp>
        <p:nvSpPr>
          <p:cNvPr id="2" name="Title 1"/>
          <p:cNvSpPr>
            <a:spLocks noGrp="1"/>
          </p:cNvSpPr>
          <p:nvPr>
            <p:ph type="title"/>
          </p:nvPr>
        </p:nvSpPr>
        <p:spPr>
          <a:xfrm>
            <a:off x="8476491" y="1503910"/>
            <a:ext cx="3230625" cy="1687924"/>
          </a:xfrm>
        </p:spPr>
        <p:txBody>
          <a:bodyPr anchor="b">
            <a:noAutofit/>
          </a:bodyPr>
          <a:lstStyle>
            <a:lvl1pPr>
              <a:lnSpc>
                <a:spcPct val="104000"/>
              </a:lnSpc>
              <a:defRPr sz="340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4"/>
            <a:ext cx="8102651" cy="6857999"/>
          </a:xfrm>
        </p:spPr>
        <p:txBody>
          <a:bodyPr anchor="t"/>
          <a:lstStyle>
            <a:lvl1pPr marL="0" indent="0">
              <a:buNone/>
              <a:defRPr sz="3200"/>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8" indent="0">
              <a:buNone/>
              <a:defRPr sz="2000"/>
            </a:lvl7pPr>
            <a:lvl8pPr marL="3200560" indent="0">
              <a:buNone/>
              <a:defRPr sz="2000"/>
            </a:lvl8pPr>
            <a:lvl9pPr marL="3657783" indent="0">
              <a:buNone/>
              <a:defRPr sz="2000"/>
            </a:lvl9pPr>
          </a:lstStyle>
          <a:p>
            <a:r>
              <a:rPr lang="en-US" dirty="0"/>
              <a:t>Click icon to add picture</a:t>
            </a:r>
          </a:p>
        </p:txBody>
      </p:sp>
      <p:sp>
        <p:nvSpPr>
          <p:cNvPr id="4" name="Text Placeholder 3"/>
          <p:cNvSpPr>
            <a:spLocks noGrp="1"/>
          </p:cNvSpPr>
          <p:nvPr>
            <p:ph type="body" sz="half" idx="2"/>
          </p:nvPr>
        </p:nvSpPr>
        <p:spPr>
          <a:xfrm>
            <a:off x="8476487" y="3223806"/>
            <a:ext cx="3227833" cy="2872194"/>
          </a:xfrm>
        </p:spPr>
        <p:txBody>
          <a:bodyPr/>
          <a:lstStyle>
            <a:lvl1pPr marL="0" indent="0">
              <a:spcBef>
                <a:spcPts val="1401"/>
              </a:spcBef>
              <a:buNone/>
              <a:defRPr sz="1600"/>
            </a:lvl1pPr>
            <a:lvl2pPr marL="457223" indent="0">
              <a:buNone/>
              <a:defRPr sz="1401"/>
            </a:lvl2pPr>
            <a:lvl3pPr marL="914446" indent="0">
              <a:buNone/>
              <a:defRPr sz="1200"/>
            </a:lvl3pPr>
            <a:lvl4pPr marL="1371669" indent="0">
              <a:buNone/>
              <a:defRPr sz="1001"/>
            </a:lvl4pPr>
            <a:lvl5pPr marL="1828891" indent="0">
              <a:buNone/>
              <a:defRPr sz="1001"/>
            </a:lvl5pPr>
            <a:lvl6pPr marL="2286114" indent="0">
              <a:buNone/>
              <a:defRPr sz="1001"/>
            </a:lvl6pPr>
            <a:lvl7pPr marL="2743338" indent="0">
              <a:buNone/>
              <a:defRPr sz="1001"/>
            </a:lvl7pPr>
            <a:lvl8pPr marL="3200560" indent="0">
              <a:buNone/>
              <a:defRPr sz="1001"/>
            </a:lvl8pPr>
            <a:lvl9pPr marL="3657783" indent="0">
              <a:buNone/>
              <a:defRPr sz="1001"/>
            </a:lvl9pPr>
          </a:lstStyle>
          <a:p>
            <a:pPr lvl="0"/>
            <a:r>
              <a:rPr lang="en-US"/>
              <a:t>Edit Master text styles</a:t>
            </a:r>
          </a:p>
        </p:txBody>
      </p:sp>
      <p:sp>
        <p:nvSpPr>
          <p:cNvPr id="5" name="Date Placeholder 4"/>
          <p:cNvSpPr>
            <a:spLocks noGrp="1"/>
          </p:cNvSpPr>
          <p:nvPr>
            <p:ph type="dt" sz="half" idx="10"/>
          </p:nvPr>
        </p:nvSpPr>
        <p:spPr>
          <a:xfrm>
            <a:off x="8476487" y="6291076"/>
            <a:ext cx="3227833" cy="365125"/>
          </a:xfrm>
        </p:spPr>
        <p:txBody>
          <a:bodyPr/>
          <a:lstStyle>
            <a:lvl1pPr algn="l">
              <a:defRPr/>
            </a:lvl1pPr>
          </a:lstStyle>
          <a:p>
            <a:r>
              <a:rPr lang="en-US"/>
              <a:t>Friday, 31 March 2017</a:t>
            </a:r>
            <a:endParaRPr lang="en-IN" dirty="0"/>
          </a:p>
        </p:txBody>
      </p:sp>
      <p:sp>
        <p:nvSpPr>
          <p:cNvPr id="6" name="Footer Placeholder 5"/>
          <p:cNvSpPr>
            <a:spLocks noGrp="1"/>
          </p:cNvSpPr>
          <p:nvPr>
            <p:ph type="ftr" sz="quarter" idx="11"/>
          </p:nvPr>
        </p:nvSpPr>
        <p:spPr>
          <a:xfrm>
            <a:off x="487732" y="6291076"/>
            <a:ext cx="7598665" cy="365125"/>
          </a:xfrm>
        </p:spPr>
        <p:txBody>
          <a:bodyPr/>
          <a:lstStyle>
            <a:lvl1pPr algn="l">
              <a:defRPr/>
            </a:lvl1pPr>
          </a:lstStyle>
          <a:p>
            <a:r>
              <a:rPr lang="en-IN" dirty="0"/>
              <a:t>Statutory Audit (Bank) 2017</a:t>
            </a:r>
          </a:p>
        </p:txBody>
      </p:sp>
      <p:sp>
        <p:nvSpPr>
          <p:cNvPr id="7" name="Slide Number Placeholder 6"/>
          <p:cNvSpPr>
            <a:spLocks noGrp="1"/>
          </p:cNvSpPr>
          <p:nvPr>
            <p:ph type="sldNum" sz="quarter" idx="12"/>
          </p:nvPr>
        </p:nvSpPr>
        <p:spPr>
          <a:xfrm>
            <a:off x="8476487" y="373607"/>
            <a:ext cx="3227833" cy="816482"/>
          </a:xfrm>
        </p:spPr>
        <p:txBody>
          <a:bodyPr anchor="t"/>
          <a:lstStyle>
            <a:lvl1pPr algn="l">
              <a:defRPr sz="4400"/>
            </a:lvl1pPr>
          </a:lstStyle>
          <a:p>
            <a:fld id="{2DD2F4D9-2C43-4FA6-B71E-292886C19B8E}" type="slidenum">
              <a:rPr lang="en-IN" smtClean="0"/>
              <a:t>‹#›</a:t>
            </a:fld>
            <a:endParaRPr lang="en-IN" dirty="0"/>
          </a:p>
        </p:txBody>
      </p:sp>
    </p:spTree>
    <p:extLst>
      <p:ext uri="{BB962C8B-B14F-4D97-AF65-F5344CB8AC3E}">
        <p14:creationId xmlns:p14="http://schemas.microsoft.com/office/powerpoint/2010/main" val="36096626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Friday, 31 March 2017</a:t>
            </a:r>
            <a:endParaRPr lang="en-IN" dirty="0"/>
          </a:p>
        </p:txBody>
      </p:sp>
      <p:sp>
        <p:nvSpPr>
          <p:cNvPr id="5" name="Footer Placeholder 4"/>
          <p:cNvSpPr>
            <a:spLocks noGrp="1"/>
          </p:cNvSpPr>
          <p:nvPr>
            <p:ph type="ftr" sz="quarter" idx="11"/>
          </p:nvPr>
        </p:nvSpPr>
        <p:spPr/>
        <p:txBody>
          <a:bodyPr/>
          <a:lstStyle/>
          <a:p>
            <a:r>
              <a:rPr lang="en-IN" dirty="0"/>
              <a:t>Statutory Audit (Bank) 2017</a:t>
            </a:r>
          </a:p>
        </p:txBody>
      </p:sp>
      <p:sp>
        <p:nvSpPr>
          <p:cNvPr id="6" name="Slide Number Placeholder 5"/>
          <p:cNvSpPr>
            <a:spLocks noGrp="1"/>
          </p:cNvSpPr>
          <p:nvPr>
            <p:ph type="sldNum" sz="quarter" idx="12"/>
          </p:nvPr>
        </p:nvSpPr>
        <p:spPr/>
        <p:txBody>
          <a:bodyPr/>
          <a:lstStyle/>
          <a:p>
            <a:fld id="{2DD2F4D9-2C43-4FA6-B71E-292886C19B8E}" type="slidenum">
              <a:rPr lang="en-IN" smtClean="0"/>
              <a:t>‹#›</a:t>
            </a:fld>
            <a:endParaRPr lang="en-IN" dirty="0"/>
          </a:p>
        </p:txBody>
      </p:sp>
    </p:spTree>
    <p:extLst>
      <p:ext uri="{BB962C8B-B14F-4D97-AF65-F5344CB8AC3E}">
        <p14:creationId xmlns:p14="http://schemas.microsoft.com/office/powerpoint/2010/main" val="716359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Freeform 5"/>
          <p:cNvSpPr>
            <a:spLocks noEditPoints="1"/>
          </p:cNvSpPr>
          <p:nvPr/>
        </p:nvSpPr>
        <p:spPr bwMode="auto">
          <a:xfrm>
            <a:off x="3" y="4766"/>
            <a:ext cx="3780078" cy="6853237"/>
          </a:xfrm>
          <a:custGeom>
            <a:avLst/>
            <a:gdLst/>
            <a:ahLst/>
            <a:cxnLst/>
            <a:rect l="0" t="0" r="r" b="b"/>
            <a:pathLst>
              <a:path w="1190" h="2160">
                <a:moveTo>
                  <a:pt x="97" y="579"/>
                </a:moveTo>
                <a:cubicBezTo>
                  <a:pt x="92" y="540"/>
                  <a:pt x="109" y="506"/>
                  <a:pt x="122" y="471"/>
                </a:cubicBezTo>
                <a:cubicBezTo>
                  <a:pt x="133" y="442"/>
                  <a:pt x="147" y="414"/>
                  <a:pt x="159" y="385"/>
                </a:cubicBezTo>
                <a:cubicBezTo>
                  <a:pt x="181" y="390"/>
                  <a:pt x="205" y="394"/>
                  <a:pt x="228" y="399"/>
                </a:cubicBezTo>
                <a:cubicBezTo>
                  <a:pt x="252" y="405"/>
                  <a:pt x="275" y="411"/>
                  <a:pt x="301" y="418"/>
                </a:cubicBezTo>
                <a:cubicBezTo>
                  <a:pt x="316" y="360"/>
                  <a:pt x="282" y="314"/>
                  <a:pt x="249" y="269"/>
                </a:cubicBezTo>
                <a:cubicBezTo>
                  <a:pt x="215" y="224"/>
                  <a:pt x="172" y="192"/>
                  <a:pt x="110" y="198"/>
                </a:cubicBezTo>
                <a:cubicBezTo>
                  <a:pt x="111" y="165"/>
                  <a:pt x="112" y="135"/>
                  <a:pt x="112" y="105"/>
                </a:cubicBezTo>
                <a:cubicBezTo>
                  <a:pt x="111" y="75"/>
                  <a:pt x="108" y="45"/>
                  <a:pt x="105" y="10"/>
                </a:cubicBezTo>
                <a:cubicBezTo>
                  <a:pt x="179" y="70"/>
                  <a:pt x="258" y="99"/>
                  <a:pt x="352" y="78"/>
                </a:cubicBezTo>
                <a:cubicBezTo>
                  <a:pt x="356" y="52"/>
                  <a:pt x="344" y="31"/>
                  <a:pt x="336" y="9"/>
                </a:cubicBezTo>
                <a:cubicBezTo>
                  <a:pt x="335" y="6"/>
                  <a:pt x="334" y="3"/>
                  <a:pt x="332" y="0"/>
                </a:cubicBezTo>
                <a:cubicBezTo>
                  <a:pt x="314" y="0"/>
                  <a:pt x="314" y="0"/>
                  <a:pt x="314" y="0"/>
                </a:cubicBezTo>
                <a:cubicBezTo>
                  <a:pt x="323" y="19"/>
                  <a:pt x="330" y="40"/>
                  <a:pt x="334" y="63"/>
                </a:cubicBezTo>
                <a:cubicBezTo>
                  <a:pt x="259" y="82"/>
                  <a:pt x="174" y="51"/>
                  <a:pt x="121" y="0"/>
                </a:cubicBezTo>
                <a:cubicBezTo>
                  <a:pt x="81" y="0"/>
                  <a:pt x="81" y="0"/>
                  <a:pt x="81" y="0"/>
                </a:cubicBezTo>
                <a:cubicBezTo>
                  <a:pt x="97" y="51"/>
                  <a:pt x="98" y="101"/>
                  <a:pt x="93" y="152"/>
                </a:cubicBezTo>
                <a:cubicBezTo>
                  <a:pt x="74" y="70"/>
                  <a:pt x="69" y="27"/>
                  <a:pt x="76" y="0"/>
                </a:cubicBezTo>
                <a:cubicBezTo>
                  <a:pt x="53" y="0"/>
                  <a:pt x="53" y="0"/>
                  <a:pt x="53" y="0"/>
                </a:cubicBezTo>
                <a:cubicBezTo>
                  <a:pt x="51" y="5"/>
                  <a:pt x="49" y="9"/>
                  <a:pt x="47" y="14"/>
                </a:cubicBezTo>
                <a:cubicBezTo>
                  <a:pt x="40" y="28"/>
                  <a:pt x="33" y="42"/>
                  <a:pt x="23" y="52"/>
                </a:cubicBezTo>
                <a:cubicBezTo>
                  <a:pt x="16" y="59"/>
                  <a:pt x="9" y="66"/>
                  <a:pt x="1" y="72"/>
                </a:cubicBezTo>
                <a:cubicBezTo>
                  <a:pt x="1" y="90"/>
                  <a:pt x="1" y="90"/>
                  <a:pt x="1" y="90"/>
                </a:cubicBezTo>
                <a:cubicBezTo>
                  <a:pt x="3" y="89"/>
                  <a:pt x="4" y="88"/>
                  <a:pt x="6" y="88"/>
                </a:cubicBezTo>
                <a:cubicBezTo>
                  <a:pt x="24" y="75"/>
                  <a:pt x="38" y="57"/>
                  <a:pt x="56" y="40"/>
                </a:cubicBezTo>
                <a:cubicBezTo>
                  <a:pt x="70" y="89"/>
                  <a:pt x="71" y="139"/>
                  <a:pt x="73" y="192"/>
                </a:cubicBezTo>
                <a:cubicBezTo>
                  <a:pt x="57" y="187"/>
                  <a:pt x="44" y="180"/>
                  <a:pt x="30" y="178"/>
                </a:cubicBezTo>
                <a:cubicBezTo>
                  <a:pt x="20" y="177"/>
                  <a:pt x="10" y="177"/>
                  <a:pt x="1" y="179"/>
                </a:cubicBezTo>
                <a:cubicBezTo>
                  <a:pt x="1" y="255"/>
                  <a:pt x="1" y="255"/>
                  <a:pt x="1" y="255"/>
                </a:cubicBezTo>
                <a:cubicBezTo>
                  <a:pt x="12" y="246"/>
                  <a:pt x="23" y="234"/>
                  <a:pt x="42" y="241"/>
                </a:cubicBezTo>
                <a:cubicBezTo>
                  <a:pt x="29" y="260"/>
                  <a:pt x="16" y="276"/>
                  <a:pt x="6" y="294"/>
                </a:cubicBezTo>
                <a:cubicBezTo>
                  <a:pt x="4" y="297"/>
                  <a:pt x="3" y="300"/>
                  <a:pt x="1" y="303"/>
                </a:cubicBezTo>
                <a:cubicBezTo>
                  <a:pt x="1" y="432"/>
                  <a:pt x="1" y="432"/>
                  <a:pt x="1" y="432"/>
                </a:cubicBezTo>
                <a:cubicBezTo>
                  <a:pt x="19" y="491"/>
                  <a:pt x="50" y="543"/>
                  <a:pt x="91" y="592"/>
                </a:cubicBezTo>
                <a:cubicBezTo>
                  <a:pt x="94" y="586"/>
                  <a:pt x="97" y="582"/>
                  <a:pt x="97" y="579"/>
                </a:cubicBezTo>
                <a:close/>
                <a:moveTo>
                  <a:pt x="203" y="246"/>
                </a:moveTo>
                <a:cubicBezTo>
                  <a:pt x="242" y="281"/>
                  <a:pt x="270" y="323"/>
                  <a:pt x="287" y="373"/>
                </a:cubicBezTo>
                <a:cubicBezTo>
                  <a:pt x="289" y="380"/>
                  <a:pt x="288" y="387"/>
                  <a:pt x="288" y="391"/>
                </a:cubicBezTo>
                <a:cubicBezTo>
                  <a:pt x="261" y="387"/>
                  <a:pt x="237" y="383"/>
                  <a:pt x="212" y="380"/>
                </a:cubicBezTo>
                <a:cubicBezTo>
                  <a:pt x="190" y="377"/>
                  <a:pt x="170" y="371"/>
                  <a:pt x="157" y="357"/>
                </a:cubicBezTo>
                <a:cubicBezTo>
                  <a:pt x="154" y="332"/>
                  <a:pt x="151" y="311"/>
                  <a:pt x="147" y="287"/>
                </a:cubicBezTo>
                <a:cubicBezTo>
                  <a:pt x="168" y="300"/>
                  <a:pt x="186" y="310"/>
                  <a:pt x="204" y="321"/>
                </a:cubicBezTo>
                <a:cubicBezTo>
                  <a:pt x="184" y="294"/>
                  <a:pt x="153" y="279"/>
                  <a:pt x="143" y="245"/>
                </a:cubicBezTo>
                <a:cubicBezTo>
                  <a:pt x="169" y="230"/>
                  <a:pt x="183" y="230"/>
                  <a:pt x="203" y="246"/>
                </a:cubicBezTo>
                <a:close/>
                <a:moveTo>
                  <a:pt x="40" y="485"/>
                </a:moveTo>
                <a:cubicBezTo>
                  <a:pt x="20" y="445"/>
                  <a:pt x="7" y="403"/>
                  <a:pt x="8" y="358"/>
                </a:cubicBezTo>
                <a:cubicBezTo>
                  <a:pt x="9" y="306"/>
                  <a:pt x="26" y="282"/>
                  <a:pt x="73" y="270"/>
                </a:cubicBezTo>
                <a:cubicBezTo>
                  <a:pt x="69" y="305"/>
                  <a:pt x="60" y="341"/>
                  <a:pt x="70" y="376"/>
                </a:cubicBezTo>
                <a:cubicBezTo>
                  <a:pt x="79" y="342"/>
                  <a:pt x="78" y="305"/>
                  <a:pt x="96" y="274"/>
                </a:cubicBezTo>
                <a:cubicBezTo>
                  <a:pt x="101" y="276"/>
                  <a:pt x="103" y="276"/>
                  <a:pt x="105" y="277"/>
                </a:cubicBezTo>
                <a:cubicBezTo>
                  <a:pt x="107" y="278"/>
                  <a:pt x="109" y="279"/>
                  <a:pt x="110" y="281"/>
                </a:cubicBezTo>
                <a:cubicBezTo>
                  <a:pt x="142" y="328"/>
                  <a:pt x="147" y="378"/>
                  <a:pt x="123" y="430"/>
                </a:cubicBezTo>
                <a:cubicBezTo>
                  <a:pt x="105" y="467"/>
                  <a:pt x="86" y="503"/>
                  <a:pt x="77" y="547"/>
                </a:cubicBezTo>
                <a:cubicBezTo>
                  <a:pt x="65" y="526"/>
                  <a:pt x="50" y="507"/>
                  <a:pt x="40" y="485"/>
                </a:cubicBezTo>
                <a:close/>
                <a:moveTo>
                  <a:pt x="1" y="0"/>
                </a:moveTo>
                <a:cubicBezTo>
                  <a:pt x="1" y="1"/>
                  <a:pt x="1" y="1"/>
                  <a:pt x="1" y="1"/>
                </a:cubicBezTo>
                <a:cubicBezTo>
                  <a:pt x="2" y="1"/>
                  <a:pt x="2" y="0"/>
                  <a:pt x="2" y="0"/>
                </a:cubicBezTo>
                <a:lnTo>
                  <a:pt x="1" y="0"/>
                </a:lnTo>
                <a:close/>
                <a:moveTo>
                  <a:pt x="1052" y="1098"/>
                </a:moveTo>
                <a:cubicBezTo>
                  <a:pt x="1062" y="1083"/>
                  <a:pt x="1075" y="1068"/>
                  <a:pt x="1084" y="1051"/>
                </a:cubicBezTo>
                <a:cubicBezTo>
                  <a:pt x="1099" y="1023"/>
                  <a:pt x="1112" y="994"/>
                  <a:pt x="1092" y="963"/>
                </a:cubicBezTo>
                <a:cubicBezTo>
                  <a:pt x="948" y="958"/>
                  <a:pt x="857" y="1057"/>
                  <a:pt x="855" y="1151"/>
                </a:cubicBezTo>
                <a:cubicBezTo>
                  <a:pt x="788" y="1151"/>
                  <a:pt x="729" y="1127"/>
                  <a:pt x="672" y="1100"/>
                </a:cubicBezTo>
                <a:cubicBezTo>
                  <a:pt x="627" y="1078"/>
                  <a:pt x="589" y="1045"/>
                  <a:pt x="552" y="1010"/>
                </a:cubicBezTo>
                <a:cubicBezTo>
                  <a:pt x="482" y="942"/>
                  <a:pt x="465" y="858"/>
                  <a:pt x="474" y="766"/>
                </a:cubicBezTo>
                <a:cubicBezTo>
                  <a:pt x="491" y="811"/>
                  <a:pt x="520" y="848"/>
                  <a:pt x="547" y="887"/>
                </a:cubicBezTo>
                <a:cubicBezTo>
                  <a:pt x="589" y="949"/>
                  <a:pt x="650" y="975"/>
                  <a:pt x="720" y="988"/>
                </a:cubicBezTo>
                <a:cubicBezTo>
                  <a:pt x="725" y="989"/>
                  <a:pt x="731" y="986"/>
                  <a:pt x="737" y="985"/>
                </a:cubicBezTo>
                <a:cubicBezTo>
                  <a:pt x="734" y="907"/>
                  <a:pt x="723" y="833"/>
                  <a:pt x="681" y="765"/>
                </a:cubicBezTo>
                <a:cubicBezTo>
                  <a:pt x="716" y="759"/>
                  <a:pt x="752" y="766"/>
                  <a:pt x="780" y="738"/>
                </a:cubicBezTo>
                <a:cubicBezTo>
                  <a:pt x="768" y="718"/>
                  <a:pt x="757" y="696"/>
                  <a:pt x="742" y="680"/>
                </a:cubicBezTo>
                <a:cubicBezTo>
                  <a:pt x="720" y="656"/>
                  <a:pt x="696" y="632"/>
                  <a:pt x="669" y="617"/>
                </a:cubicBezTo>
                <a:cubicBezTo>
                  <a:pt x="618" y="588"/>
                  <a:pt x="564" y="572"/>
                  <a:pt x="506" y="597"/>
                </a:cubicBezTo>
                <a:cubicBezTo>
                  <a:pt x="500" y="599"/>
                  <a:pt x="494" y="600"/>
                  <a:pt x="486" y="603"/>
                </a:cubicBezTo>
                <a:cubicBezTo>
                  <a:pt x="486" y="589"/>
                  <a:pt x="485" y="579"/>
                  <a:pt x="485" y="569"/>
                </a:cubicBezTo>
                <a:cubicBezTo>
                  <a:pt x="492" y="456"/>
                  <a:pt x="475" y="348"/>
                  <a:pt x="426" y="246"/>
                </a:cubicBezTo>
                <a:cubicBezTo>
                  <a:pt x="408" y="209"/>
                  <a:pt x="378" y="182"/>
                  <a:pt x="335" y="175"/>
                </a:cubicBezTo>
                <a:cubicBezTo>
                  <a:pt x="316" y="172"/>
                  <a:pt x="297" y="174"/>
                  <a:pt x="285" y="198"/>
                </a:cubicBezTo>
                <a:cubicBezTo>
                  <a:pt x="293" y="206"/>
                  <a:pt x="300" y="215"/>
                  <a:pt x="309" y="222"/>
                </a:cubicBezTo>
                <a:cubicBezTo>
                  <a:pt x="332" y="241"/>
                  <a:pt x="350" y="263"/>
                  <a:pt x="362" y="290"/>
                </a:cubicBezTo>
                <a:cubicBezTo>
                  <a:pt x="397" y="367"/>
                  <a:pt x="418" y="448"/>
                  <a:pt x="425" y="532"/>
                </a:cubicBezTo>
                <a:cubicBezTo>
                  <a:pt x="426" y="539"/>
                  <a:pt x="426" y="548"/>
                  <a:pt x="422" y="553"/>
                </a:cubicBezTo>
                <a:cubicBezTo>
                  <a:pt x="408" y="569"/>
                  <a:pt x="410" y="588"/>
                  <a:pt x="410" y="607"/>
                </a:cubicBezTo>
                <a:cubicBezTo>
                  <a:pt x="409" y="669"/>
                  <a:pt x="383" y="722"/>
                  <a:pt x="349" y="773"/>
                </a:cubicBezTo>
                <a:cubicBezTo>
                  <a:pt x="266" y="679"/>
                  <a:pt x="105" y="682"/>
                  <a:pt x="57" y="750"/>
                </a:cubicBezTo>
                <a:cubicBezTo>
                  <a:pt x="99" y="826"/>
                  <a:pt x="166" y="864"/>
                  <a:pt x="255" y="870"/>
                </a:cubicBezTo>
                <a:cubicBezTo>
                  <a:pt x="186" y="929"/>
                  <a:pt x="108" y="957"/>
                  <a:pt x="18" y="974"/>
                </a:cubicBezTo>
                <a:cubicBezTo>
                  <a:pt x="31" y="918"/>
                  <a:pt x="26" y="869"/>
                  <a:pt x="1" y="826"/>
                </a:cubicBezTo>
                <a:cubicBezTo>
                  <a:pt x="1" y="871"/>
                  <a:pt x="1" y="871"/>
                  <a:pt x="1" y="871"/>
                </a:cubicBezTo>
                <a:cubicBezTo>
                  <a:pt x="5" y="883"/>
                  <a:pt x="5" y="894"/>
                  <a:pt x="1" y="906"/>
                </a:cubicBezTo>
                <a:cubicBezTo>
                  <a:pt x="1" y="1032"/>
                  <a:pt x="1" y="1032"/>
                  <a:pt x="1" y="1032"/>
                </a:cubicBezTo>
                <a:cubicBezTo>
                  <a:pt x="4" y="1026"/>
                  <a:pt x="7" y="1021"/>
                  <a:pt x="9" y="1016"/>
                </a:cubicBezTo>
                <a:cubicBezTo>
                  <a:pt x="97" y="1003"/>
                  <a:pt x="178" y="984"/>
                  <a:pt x="251" y="935"/>
                </a:cubicBezTo>
                <a:cubicBezTo>
                  <a:pt x="247" y="978"/>
                  <a:pt x="241" y="1018"/>
                  <a:pt x="240" y="1058"/>
                </a:cubicBezTo>
                <a:cubicBezTo>
                  <a:pt x="240" y="1101"/>
                  <a:pt x="254" y="1140"/>
                  <a:pt x="286" y="1174"/>
                </a:cubicBezTo>
                <a:cubicBezTo>
                  <a:pt x="390" y="1075"/>
                  <a:pt x="411" y="957"/>
                  <a:pt x="381" y="823"/>
                </a:cubicBezTo>
                <a:cubicBezTo>
                  <a:pt x="392" y="805"/>
                  <a:pt x="404" y="787"/>
                  <a:pt x="417" y="767"/>
                </a:cubicBezTo>
                <a:cubicBezTo>
                  <a:pt x="418" y="860"/>
                  <a:pt x="415" y="950"/>
                  <a:pt x="421" y="1039"/>
                </a:cubicBezTo>
                <a:cubicBezTo>
                  <a:pt x="427" y="1129"/>
                  <a:pt x="449" y="1217"/>
                  <a:pt x="477" y="1301"/>
                </a:cubicBezTo>
                <a:cubicBezTo>
                  <a:pt x="438" y="1354"/>
                  <a:pt x="401" y="1406"/>
                  <a:pt x="382" y="1467"/>
                </a:cubicBezTo>
                <a:cubicBezTo>
                  <a:pt x="364" y="1521"/>
                  <a:pt x="355" y="1576"/>
                  <a:pt x="374" y="1632"/>
                </a:cubicBezTo>
                <a:cubicBezTo>
                  <a:pt x="381" y="1654"/>
                  <a:pt x="385" y="1678"/>
                  <a:pt x="405" y="1695"/>
                </a:cubicBezTo>
                <a:cubicBezTo>
                  <a:pt x="491" y="1652"/>
                  <a:pt x="534" y="1580"/>
                  <a:pt x="554" y="1487"/>
                </a:cubicBezTo>
                <a:cubicBezTo>
                  <a:pt x="574" y="1516"/>
                  <a:pt x="590" y="1541"/>
                  <a:pt x="608" y="1565"/>
                </a:cubicBezTo>
                <a:cubicBezTo>
                  <a:pt x="627" y="1589"/>
                  <a:pt x="647" y="1611"/>
                  <a:pt x="668" y="1636"/>
                </a:cubicBezTo>
                <a:cubicBezTo>
                  <a:pt x="617" y="1671"/>
                  <a:pt x="602" y="1723"/>
                  <a:pt x="605" y="1780"/>
                </a:cubicBezTo>
                <a:cubicBezTo>
                  <a:pt x="607" y="1835"/>
                  <a:pt x="609" y="1892"/>
                  <a:pt x="658" y="1927"/>
                </a:cubicBezTo>
                <a:cubicBezTo>
                  <a:pt x="674" y="1906"/>
                  <a:pt x="688" y="1887"/>
                  <a:pt x="703" y="1868"/>
                </a:cubicBezTo>
                <a:cubicBezTo>
                  <a:pt x="718" y="1848"/>
                  <a:pt x="734" y="1830"/>
                  <a:pt x="748" y="1813"/>
                </a:cubicBezTo>
                <a:cubicBezTo>
                  <a:pt x="775" y="1828"/>
                  <a:pt x="804" y="1841"/>
                  <a:pt x="830" y="1857"/>
                </a:cubicBezTo>
                <a:cubicBezTo>
                  <a:pt x="862" y="1876"/>
                  <a:pt x="897" y="1891"/>
                  <a:pt x="918" y="1925"/>
                </a:cubicBezTo>
                <a:cubicBezTo>
                  <a:pt x="920" y="1928"/>
                  <a:pt x="924" y="1928"/>
                  <a:pt x="931" y="1932"/>
                </a:cubicBezTo>
                <a:cubicBezTo>
                  <a:pt x="932" y="1852"/>
                  <a:pt x="919" y="1780"/>
                  <a:pt x="882" y="1713"/>
                </a:cubicBezTo>
                <a:cubicBezTo>
                  <a:pt x="914" y="1710"/>
                  <a:pt x="946" y="1712"/>
                  <a:pt x="973" y="1702"/>
                </a:cubicBezTo>
                <a:cubicBezTo>
                  <a:pt x="1002" y="1693"/>
                  <a:pt x="1024" y="1670"/>
                  <a:pt x="1046" y="1639"/>
                </a:cubicBezTo>
                <a:cubicBezTo>
                  <a:pt x="1006" y="1649"/>
                  <a:pt x="978" y="1637"/>
                  <a:pt x="952" y="1619"/>
                </a:cubicBezTo>
                <a:cubicBezTo>
                  <a:pt x="936" y="1608"/>
                  <a:pt x="919" y="1598"/>
                  <a:pt x="904" y="1586"/>
                </a:cubicBezTo>
                <a:cubicBezTo>
                  <a:pt x="875" y="1563"/>
                  <a:pt x="843" y="1550"/>
                  <a:pt x="807" y="1545"/>
                </a:cubicBezTo>
                <a:cubicBezTo>
                  <a:pt x="775" y="1541"/>
                  <a:pt x="742" y="1545"/>
                  <a:pt x="718" y="1571"/>
                </a:cubicBezTo>
                <a:cubicBezTo>
                  <a:pt x="708" y="1581"/>
                  <a:pt x="702" y="1595"/>
                  <a:pt x="693" y="1609"/>
                </a:cubicBezTo>
                <a:cubicBezTo>
                  <a:pt x="662" y="1566"/>
                  <a:pt x="632" y="1527"/>
                  <a:pt x="611" y="1480"/>
                </a:cubicBezTo>
                <a:cubicBezTo>
                  <a:pt x="636" y="1482"/>
                  <a:pt x="658" y="1487"/>
                  <a:pt x="680" y="1485"/>
                </a:cubicBezTo>
                <a:cubicBezTo>
                  <a:pt x="708" y="1483"/>
                  <a:pt x="736" y="1481"/>
                  <a:pt x="759" y="1461"/>
                </a:cubicBezTo>
                <a:cubicBezTo>
                  <a:pt x="767" y="1453"/>
                  <a:pt x="772" y="1444"/>
                  <a:pt x="765" y="1435"/>
                </a:cubicBezTo>
                <a:cubicBezTo>
                  <a:pt x="750" y="1413"/>
                  <a:pt x="735" y="1388"/>
                  <a:pt x="715" y="1369"/>
                </a:cubicBezTo>
                <a:cubicBezTo>
                  <a:pt x="673" y="1331"/>
                  <a:pt x="622" y="1309"/>
                  <a:pt x="565" y="1302"/>
                </a:cubicBezTo>
                <a:cubicBezTo>
                  <a:pt x="547" y="1299"/>
                  <a:pt x="529" y="1301"/>
                  <a:pt x="509" y="1300"/>
                </a:cubicBezTo>
                <a:cubicBezTo>
                  <a:pt x="481" y="1195"/>
                  <a:pt x="462" y="1089"/>
                  <a:pt x="470" y="980"/>
                </a:cubicBezTo>
                <a:cubicBezTo>
                  <a:pt x="537" y="1073"/>
                  <a:pt x="627" y="1132"/>
                  <a:pt x="737" y="1167"/>
                </a:cubicBezTo>
                <a:cubicBezTo>
                  <a:pt x="729" y="1229"/>
                  <a:pt x="750" y="1282"/>
                  <a:pt x="789" y="1328"/>
                </a:cubicBezTo>
                <a:cubicBezTo>
                  <a:pt x="828" y="1374"/>
                  <a:pt x="875" y="1407"/>
                  <a:pt x="938" y="1414"/>
                </a:cubicBezTo>
                <a:cubicBezTo>
                  <a:pt x="943" y="1367"/>
                  <a:pt x="942" y="1322"/>
                  <a:pt x="923" y="1280"/>
                </a:cubicBezTo>
                <a:cubicBezTo>
                  <a:pt x="905" y="1239"/>
                  <a:pt x="882" y="1202"/>
                  <a:pt x="842" y="1176"/>
                </a:cubicBezTo>
                <a:cubicBezTo>
                  <a:pt x="859" y="1168"/>
                  <a:pt x="867" y="1176"/>
                  <a:pt x="876" y="1184"/>
                </a:cubicBezTo>
                <a:cubicBezTo>
                  <a:pt x="900" y="1205"/>
                  <a:pt x="925" y="1223"/>
                  <a:pt x="956" y="1232"/>
                </a:cubicBezTo>
                <a:cubicBezTo>
                  <a:pt x="990" y="1242"/>
                  <a:pt x="1025" y="1254"/>
                  <a:pt x="1060" y="1247"/>
                </a:cubicBezTo>
                <a:cubicBezTo>
                  <a:pt x="1106" y="1236"/>
                  <a:pt x="1148" y="1214"/>
                  <a:pt x="1182" y="1180"/>
                </a:cubicBezTo>
                <a:cubicBezTo>
                  <a:pt x="1186" y="1176"/>
                  <a:pt x="1187" y="1168"/>
                  <a:pt x="1190" y="1159"/>
                </a:cubicBezTo>
                <a:cubicBezTo>
                  <a:pt x="1144" y="1139"/>
                  <a:pt x="1099" y="1119"/>
                  <a:pt x="1052" y="1098"/>
                </a:cubicBezTo>
                <a:close/>
                <a:moveTo>
                  <a:pt x="603" y="609"/>
                </a:moveTo>
                <a:cubicBezTo>
                  <a:pt x="634" y="612"/>
                  <a:pt x="659" y="628"/>
                  <a:pt x="683" y="646"/>
                </a:cubicBezTo>
                <a:cubicBezTo>
                  <a:pt x="721" y="674"/>
                  <a:pt x="744" y="701"/>
                  <a:pt x="757" y="735"/>
                </a:cubicBezTo>
                <a:cubicBezTo>
                  <a:pt x="695" y="762"/>
                  <a:pt x="657" y="745"/>
                  <a:pt x="630" y="681"/>
                </a:cubicBezTo>
                <a:cubicBezTo>
                  <a:pt x="645" y="688"/>
                  <a:pt x="657" y="693"/>
                  <a:pt x="675" y="701"/>
                </a:cubicBezTo>
                <a:cubicBezTo>
                  <a:pt x="642" y="655"/>
                  <a:pt x="588" y="658"/>
                  <a:pt x="552" y="630"/>
                </a:cubicBezTo>
                <a:cubicBezTo>
                  <a:pt x="566" y="611"/>
                  <a:pt x="578" y="607"/>
                  <a:pt x="603" y="609"/>
                </a:cubicBezTo>
                <a:close/>
                <a:moveTo>
                  <a:pt x="505" y="718"/>
                </a:moveTo>
                <a:cubicBezTo>
                  <a:pt x="506" y="713"/>
                  <a:pt x="510" y="707"/>
                  <a:pt x="513" y="700"/>
                </a:cubicBezTo>
                <a:cubicBezTo>
                  <a:pt x="540" y="743"/>
                  <a:pt x="564" y="783"/>
                  <a:pt x="590" y="823"/>
                </a:cubicBezTo>
                <a:cubicBezTo>
                  <a:pt x="593" y="828"/>
                  <a:pt x="601" y="831"/>
                  <a:pt x="613" y="840"/>
                </a:cubicBezTo>
                <a:cubicBezTo>
                  <a:pt x="577" y="789"/>
                  <a:pt x="558" y="740"/>
                  <a:pt x="536" y="690"/>
                </a:cubicBezTo>
                <a:cubicBezTo>
                  <a:pt x="559" y="677"/>
                  <a:pt x="580" y="682"/>
                  <a:pt x="596" y="695"/>
                </a:cubicBezTo>
                <a:cubicBezTo>
                  <a:pt x="661" y="749"/>
                  <a:pt x="703" y="817"/>
                  <a:pt x="716" y="901"/>
                </a:cubicBezTo>
                <a:cubicBezTo>
                  <a:pt x="719" y="924"/>
                  <a:pt x="719" y="948"/>
                  <a:pt x="721" y="973"/>
                </a:cubicBezTo>
                <a:cubicBezTo>
                  <a:pt x="654" y="958"/>
                  <a:pt x="596" y="935"/>
                  <a:pt x="558" y="877"/>
                </a:cubicBezTo>
                <a:cubicBezTo>
                  <a:pt x="548" y="862"/>
                  <a:pt x="536" y="848"/>
                  <a:pt x="526" y="833"/>
                </a:cubicBezTo>
                <a:cubicBezTo>
                  <a:pt x="504" y="798"/>
                  <a:pt x="499" y="759"/>
                  <a:pt x="505" y="718"/>
                </a:cubicBezTo>
                <a:close/>
                <a:moveTo>
                  <a:pt x="363" y="220"/>
                </a:moveTo>
                <a:cubicBezTo>
                  <a:pt x="386" y="221"/>
                  <a:pt x="386" y="221"/>
                  <a:pt x="400" y="245"/>
                </a:cubicBezTo>
                <a:cubicBezTo>
                  <a:pt x="366" y="242"/>
                  <a:pt x="366" y="242"/>
                  <a:pt x="363" y="220"/>
                </a:cubicBezTo>
                <a:close/>
                <a:moveTo>
                  <a:pt x="792" y="1613"/>
                </a:moveTo>
                <a:cubicBezTo>
                  <a:pt x="807" y="1614"/>
                  <a:pt x="823" y="1617"/>
                  <a:pt x="840" y="1615"/>
                </a:cubicBezTo>
                <a:cubicBezTo>
                  <a:pt x="820" y="1609"/>
                  <a:pt x="801" y="1602"/>
                  <a:pt x="779" y="1594"/>
                </a:cubicBezTo>
                <a:cubicBezTo>
                  <a:pt x="798" y="1577"/>
                  <a:pt x="818" y="1575"/>
                  <a:pt x="839" y="1580"/>
                </a:cubicBezTo>
                <a:cubicBezTo>
                  <a:pt x="865" y="1586"/>
                  <a:pt x="890" y="1594"/>
                  <a:pt x="912" y="1611"/>
                </a:cubicBezTo>
                <a:cubicBezTo>
                  <a:pt x="938" y="1631"/>
                  <a:pt x="968" y="1646"/>
                  <a:pt x="999" y="1665"/>
                </a:cubicBezTo>
                <a:cubicBezTo>
                  <a:pt x="989" y="1683"/>
                  <a:pt x="973" y="1689"/>
                  <a:pt x="956" y="1691"/>
                </a:cubicBezTo>
                <a:cubicBezTo>
                  <a:pt x="926" y="1694"/>
                  <a:pt x="894" y="1703"/>
                  <a:pt x="868" y="1677"/>
                </a:cubicBezTo>
                <a:cubicBezTo>
                  <a:pt x="843" y="1677"/>
                  <a:pt x="831" y="1654"/>
                  <a:pt x="810" y="1646"/>
                </a:cubicBezTo>
                <a:cubicBezTo>
                  <a:pt x="790" y="1639"/>
                  <a:pt x="770" y="1634"/>
                  <a:pt x="748" y="1627"/>
                </a:cubicBezTo>
                <a:cubicBezTo>
                  <a:pt x="760" y="1609"/>
                  <a:pt x="776" y="1612"/>
                  <a:pt x="792" y="1613"/>
                </a:cubicBezTo>
                <a:close/>
                <a:moveTo>
                  <a:pt x="722" y="1695"/>
                </a:moveTo>
                <a:cubicBezTo>
                  <a:pt x="722" y="1693"/>
                  <a:pt x="724" y="1691"/>
                  <a:pt x="727" y="1687"/>
                </a:cubicBezTo>
                <a:cubicBezTo>
                  <a:pt x="760" y="1700"/>
                  <a:pt x="783" y="1729"/>
                  <a:pt x="812" y="1750"/>
                </a:cubicBezTo>
                <a:cubicBezTo>
                  <a:pt x="797" y="1716"/>
                  <a:pt x="768" y="1694"/>
                  <a:pt x="742" y="1669"/>
                </a:cubicBezTo>
                <a:cubicBezTo>
                  <a:pt x="786" y="1649"/>
                  <a:pt x="815" y="1657"/>
                  <a:pt x="848" y="1697"/>
                </a:cubicBezTo>
                <a:cubicBezTo>
                  <a:pt x="877" y="1732"/>
                  <a:pt x="893" y="1773"/>
                  <a:pt x="903" y="1816"/>
                </a:cubicBezTo>
                <a:cubicBezTo>
                  <a:pt x="909" y="1839"/>
                  <a:pt x="910" y="1864"/>
                  <a:pt x="913" y="1888"/>
                </a:cubicBezTo>
                <a:cubicBezTo>
                  <a:pt x="878" y="1859"/>
                  <a:pt x="841" y="1843"/>
                  <a:pt x="804" y="1825"/>
                </a:cubicBezTo>
                <a:cubicBezTo>
                  <a:pt x="752" y="1800"/>
                  <a:pt x="725" y="1758"/>
                  <a:pt x="721" y="1701"/>
                </a:cubicBezTo>
                <a:cubicBezTo>
                  <a:pt x="720" y="1699"/>
                  <a:pt x="721" y="1697"/>
                  <a:pt x="722" y="1695"/>
                </a:cubicBezTo>
                <a:close/>
                <a:moveTo>
                  <a:pt x="672" y="1791"/>
                </a:moveTo>
                <a:cubicBezTo>
                  <a:pt x="679" y="1772"/>
                  <a:pt x="687" y="1752"/>
                  <a:pt x="695" y="1730"/>
                </a:cubicBezTo>
                <a:cubicBezTo>
                  <a:pt x="708" y="1750"/>
                  <a:pt x="719" y="1769"/>
                  <a:pt x="731" y="1790"/>
                </a:cubicBezTo>
                <a:cubicBezTo>
                  <a:pt x="730" y="1809"/>
                  <a:pt x="719" y="1826"/>
                  <a:pt x="703" y="1842"/>
                </a:cubicBezTo>
                <a:cubicBezTo>
                  <a:pt x="686" y="1860"/>
                  <a:pt x="669" y="1879"/>
                  <a:pt x="651" y="1899"/>
                </a:cubicBezTo>
                <a:cubicBezTo>
                  <a:pt x="649" y="1895"/>
                  <a:pt x="643" y="1890"/>
                  <a:pt x="641" y="1884"/>
                </a:cubicBezTo>
                <a:cubicBezTo>
                  <a:pt x="622" y="1835"/>
                  <a:pt x="617" y="1784"/>
                  <a:pt x="627" y="1732"/>
                </a:cubicBezTo>
                <a:cubicBezTo>
                  <a:pt x="631" y="1707"/>
                  <a:pt x="643" y="1698"/>
                  <a:pt x="672" y="1694"/>
                </a:cubicBezTo>
                <a:cubicBezTo>
                  <a:pt x="686" y="1726"/>
                  <a:pt x="671" y="1758"/>
                  <a:pt x="672" y="1791"/>
                </a:cubicBezTo>
                <a:close/>
                <a:moveTo>
                  <a:pt x="653" y="1590"/>
                </a:moveTo>
                <a:cubicBezTo>
                  <a:pt x="615" y="1552"/>
                  <a:pt x="583" y="1510"/>
                  <a:pt x="563" y="1456"/>
                </a:cubicBezTo>
                <a:cubicBezTo>
                  <a:pt x="588" y="1470"/>
                  <a:pt x="612" y="1505"/>
                  <a:pt x="653" y="1590"/>
                </a:cubicBezTo>
                <a:close/>
                <a:moveTo>
                  <a:pt x="552" y="1340"/>
                </a:moveTo>
                <a:cubicBezTo>
                  <a:pt x="601" y="1301"/>
                  <a:pt x="729" y="1372"/>
                  <a:pt x="747" y="1450"/>
                </a:cubicBezTo>
                <a:cubicBezTo>
                  <a:pt x="715" y="1471"/>
                  <a:pt x="680" y="1473"/>
                  <a:pt x="645" y="1468"/>
                </a:cubicBezTo>
                <a:cubicBezTo>
                  <a:pt x="630" y="1466"/>
                  <a:pt x="616" y="1460"/>
                  <a:pt x="602" y="1454"/>
                </a:cubicBezTo>
                <a:cubicBezTo>
                  <a:pt x="568" y="1438"/>
                  <a:pt x="547" y="1413"/>
                  <a:pt x="548" y="1369"/>
                </a:cubicBezTo>
                <a:cubicBezTo>
                  <a:pt x="584" y="1389"/>
                  <a:pt x="614" y="1418"/>
                  <a:pt x="661" y="1423"/>
                </a:cubicBezTo>
                <a:cubicBezTo>
                  <a:pt x="621" y="1395"/>
                  <a:pt x="576" y="1381"/>
                  <a:pt x="552" y="1340"/>
                </a:cubicBezTo>
                <a:close/>
                <a:moveTo>
                  <a:pt x="467" y="1493"/>
                </a:moveTo>
                <a:cubicBezTo>
                  <a:pt x="480" y="1460"/>
                  <a:pt x="493" y="1428"/>
                  <a:pt x="507" y="1393"/>
                </a:cubicBezTo>
                <a:cubicBezTo>
                  <a:pt x="528" y="1408"/>
                  <a:pt x="535" y="1428"/>
                  <a:pt x="537" y="1449"/>
                </a:cubicBezTo>
                <a:cubicBezTo>
                  <a:pt x="543" y="1532"/>
                  <a:pt x="493" y="1634"/>
                  <a:pt x="409" y="1672"/>
                </a:cubicBezTo>
                <a:cubicBezTo>
                  <a:pt x="371" y="1601"/>
                  <a:pt x="369" y="1529"/>
                  <a:pt x="403" y="1460"/>
                </a:cubicBezTo>
                <a:cubicBezTo>
                  <a:pt x="429" y="1407"/>
                  <a:pt x="458" y="1386"/>
                  <a:pt x="485" y="1387"/>
                </a:cubicBezTo>
                <a:cubicBezTo>
                  <a:pt x="477" y="1422"/>
                  <a:pt x="469" y="1456"/>
                  <a:pt x="461" y="1491"/>
                </a:cubicBezTo>
                <a:cubicBezTo>
                  <a:pt x="463" y="1492"/>
                  <a:pt x="465" y="1492"/>
                  <a:pt x="467" y="1493"/>
                </a:cubicBezTo>
                <a:close/>
                <a:moveTo>
                  <a:pt x="74" y="747"/>
                </a:moveTo>
                <a:cubicBezTo>
                  <a:pt x="122" y="725"/>
                  <a:pt x="170" y="706"/>
                  <a:pt x="224" y="721"/>
                </a:cubicBezTo>
                <a:cubicBezTo>
                  <a:pt x="259" y="731"/>
                  <a:pt x="281" y="755"/>
                  <a:pt x="296" y="795"/>
                </a:cubicBezTo>
                <a:cubicBezTo>
                  <a:pt x="253" y="775"/>
                  <a:pt x="213" y="768"/>
                  <a:pt x="177" y="772"/>
                </a:cubicBezTo>
                <a:cubicBezTo>
                  <a:pt x="218" y="788"/>
                  <a:pt x="258" y="793"/>
                  <a:pt x="294" y="817"/>
                </a:cubicBezTo>
                <a:cubicBezTo>
                  <a:pt x="286" y="827"/>
                  <a:pt x="278" y="836"/>
                  <a:pt x="271" y="845"/>
                </a:cubicBezTo>
                <a:cubicBezTo>
                  <a:pt x="215" y="867"/>
                  <a:pt x="116" y="819"/>
                  <a:pt x="74" y="747"/>
                </a:cubicBezTo>
                <a:close/>
                <a:moveTo>
                  <a:pt x="47" y="990"/>
                </a:moveTo>
                <a:cubicBezTo>
                  <a:pt x="91" y="974"/>
                  <a:pt x="132" y="962"/>
                  <a:pt x="170" y="944"/>
                </a:cubicBezTo>
                <a:cubicBezTo>
                  <a:pt x="208" y="926"/>
                  <a:pt x="243" y="902"/>
                  <a:pt x="279" y="881"/>
                </a:cubicBezTo>
                <a:cubicBezTo>
                  <a:pt x="258" y="931"/>
                  <a:pt x="125" y="987"/>
                  <a:pt x="47" y="990"/>
                </a:cubicBezTo>
                <a:close/>
                <a:moveTo>
                  <a:pt x="315" y="1122"/>
                </a:moveTo>
                <a:cubicBezTo>
                  <a:pt x="310" y="1129"/>
                  <a:pt x="304" y="1135"/>
                  <a:pt x="298" y="1141"/>
                </a:cubicBezTo>
                <a:cubicBezTo>
                  <a:pt x="294" y="1145"/>
                  <a:pt x="290" y="1148"/>
                  <a:pt x="286" y="1151"/>
                </a:cubicBezTo>
                <a:cubicBezTo>
                  <a:pt x="232" y="1084"/>
                  <a:pt x="248" y="925"/>
                  <a:pt x="328" y="876"/>
                </a:cubicBezTo>
                <a:cubicBezTo>
                  <a:pt x="332" y="932"/>
                  <a:pt x="305" y="979"/>
                  <a:pt x="309" y="1031"/>
                </a:cubicBezTo>
                <a:cubicBezTo>
                  <a:pt x="322" y="987"/>
                  <a:pt x="336" y="942"/>
                  <a:pt x="349" y="898"/>
                </a:cubicBezTo>
                <a:cubicBezTo>
                  <a:pt x="351" y="897"/>
                  <a:pt x="353" y="897"/>
                  <a:pt x="355" y="896"/>
                </a:cubicBezTo>
                <a:cubicBezTo>
                  <a:pt x="359" y="906"/>
                  <a:pt x="366" y="916"/>
                  <a:pt x="367" y="926"/>
                </a:cubicBezTo>
                <a:cubicBezTo>
                  <a:pt x="375" y="998"/>
                  <a:pt x="361" y="1064"/>
                  <a:pt x="315" y="1122"/>
                </a:cubicBezTo>
                <a:close/>
                <a:moveTo>
                  <a:pt x="469" y="563"/>
                </a:moveTo>
                <a:cubicBezTo>
                  <a:pt x="464" y="640"/>
                  <a:pt x="457" y="717"/>
                  <a:pt x="453" y="794"/>
                </a:cubicBezTo>
                <a:cubicBezTo>
                  <a:pt x="448" y="889"/>
                  <a:pt x="446" y="983"/>
                  <a:pt x="452" y="1077"/>
                </a:cubicBezTo>
                <a:cubicBezTo>
                  <a:pt x="454" y="1104"/>
                  <a:pt x="459" y="1132"/>
                  <a:pt x="456" y="1161"/>
                </a:cubicBezTo>
                <a:cubicBezTo>
                  <a:pt x="453" y="1147"/>
                  <a:pt x="449" y="1134"/>
                  <a:pt x="447" y="1121"/>
                </a:cubicBezTo>
                <a:cubicBezTo>
                  <a:pt x="435" y="1051"/>
                  <a:pt x="429" y="980"/>
                  <a:pt x="433" y="909"/>
                </a:cubicBezTo>
                <a:cubicBezTo>
                  <a:pt x="438" y="835"/>
                  <a:pt x="441" y="762"/>
                  <a:pt x="444" y="688"/>
                </a:cubicBezTo>
                <a:cubicBezTo>
                  <a:pt x="444" y="681"/>
                  <a:pt x="442" y="675"/>
                  <a:pt x="438" y="668"/>
                </a:cubicBezTo>
                <a:cubicBezTo>
                  <a:pt x="412" y="713"/>
                  <a:pt x="407" y="768"/>
                  <a:pt x="369" y="807"/>
                </a:cubicBezTo>
                <a:cubicBezTo>
                  <a:pt x="356" y="801"/>
                  <a:pt x="357" y="793"/>
                  <a:pt x="365" y="782"/>
                </a:cubicBezTo>
                <a:cubicBezTo>
                  <a:pt x="393" y="742"/>
                  <a:pt x="411" y="695"/>
                  <a:pt x="432" y="651"/>
                </a:cubicBezTo>
                <a:cubicBezTo>
                  <a:pt x="444" y="625"/>
                  <a:pt x="455" y="599"/>
                  <a:pt x="435" y="571"/>
                </a:cubicBezTo>
                <a:cubicBezTo>
                  <a:pt x="449" y="558"/>
                  <a:pt x="451" y="544"/>
                  <a:pt x="444" y="527"/>
                </a:cubicBezTo>
                <a:cubicBezTo>
                  <a:pt x="439" y="516"/>
                  <a:pt x="440" y="504"/>
                  <a:pt x="437" y="492"/>
                </a:cubicBezTo>
                <a:cubicBezTo>
                  <a:pt x="434" y="478"/>
                  <a:pt x="438" y="470"/>
                  <a:pt x="458" y="467"/>
                </a:cubicBezTo>
                <a:cubicBezTo>
                  <a:pt x="411" y="437"/>
                  <a:pt x="423" y="389"/>
                  <a:pt x="411" y="351"/>
                </a:cubicBezTo>
                <a:cubicBezTo>
                  <a:pt x="406" y="338"/>
                  <a:pt x="405" y="323"/>
                  <a:pt x="404" y="310"/>
                </a:cubicBezTo>
                <a:cubicBezTo>
                  <a:pt x="403" y="297"/>
                  <a:pt x="401" y="283"/>
                  <a:pt x="422" y="278"/>
                </a:cubicBezTo>
                <a:cubicBezTo>
                  <a:pt x="431" y="301"/>
                  <a:pt x="442" y="323"/>
                  <a:pt x="448" y="347"/>
                </a:cubicBezTo>
                <a:cubicBezTo>
                  <a:pt x="466" y="418"/>
                  <a:pt x="475" y="490"/>
                  <a:pt x="469" y="563"/>
                </a:cubicBezTo>
                <a:close/>
                <a:moveTo>
                  <a:pt x="551" y="1034"/>
                </a:moveTo>
                <a:cubicBezTo>
                  <a:pt x="584" y="1059"/>
                  <a:pt x="617" y="1084"/>
                  <a:pt x="654" y="1112"/>
                </a:cubicBezTo>
                <a:cubicBezTo>
                  <a:pt x="620" y="1100"/>
                  <a:pt x="575" y="1068"/>
                  <a:pt x="551" y="1034"/>
                </a:cubicBezTo>
                <a:close/>
                <a:moveTo>
                  <a:pt x="862" y="1216"/>
                </a:moveTo>
                <a:cubicBezTo>
                  <a:pt x="893" y="1246"/>
                  <a:pt x="913" y="1283"/>
                  <a:pt x="920" y="1325"/>
                </a:cubicBezTo>
                <a:cubicBezTo>
                  <a:pt x="924" y="1347"/>
                  <a:pt x="924" y="1369"/>
                  <a:pt x="926" y="1393"/>
                </a:cubicBezTo>
                <a:cubicBezTo>
                  <a:pt x="894" y="1391"/>
                  <a:pt x="871" y="1378"/>
                  <a:pt x="848" y="1361"/>
                </a:cubicBezTo>
                <a:cubicBezTo>
                  <a:pt x="818" y="1338"/>
                  <a:pt x="792" y="1312"/>
                  <a:pt x="776" y="1276"/>
                </a:cubicBezTo>
                <a:cubicBezTo>
                  <a:pt x="769" y="1259"/>
                  <a:pt x="766" y="1242"/>
                  <a:pt x="778" y="1217"/>
                </a:cubicBezTo>
                <a:cubicBezTo>
                  <a:pt x="801" y="1247"/>
                  <a:pt x="821" y="1272"/>
                  <a:pt x="842" y="1298"/>
                </a:cubicBezTo>
                <a:cubicBezTo>
                  <a:pt x="840" y="1259"/>
                  <a:pt x="805" y="1234"/>
                  <a:pt x="794" y="1196"/>
                </a:cubicBezTo>
                <a:cubicBezTo>
                  <a:pt x="823" y="1187"/>
                  <a:pt x="845" y="1199"/>
                  <a:pt x="862" y="1216"/>
                </a:cubicBezTo>
                <a:close/>
                <a:moveTo>
                  <a:pt x="932" y="1030"/>
                </a:moveTo>
                <a:cubicBezTo>
                  <a:pt x="975" y="993"/>
                  <a:pt x="1026" y="976"/>
                  <a:pt x="1086" y="979"/>
                </a:cubicBezTo>
                <a:cubicBezTo>
                  <a:pt x="1085" y="1027"/>
                  <a:pt x="1063" y="1060"/>
                  <a:pt x="1032" y="1089"/>
                </a:cubicBezTo>
                <a:cubicBezTo>
                  <a:pt x="1030" y="1091"/>
                  <a:pt x="1027" y="1094"/>
                  <a:pt x="1024" y="1094"/>
                </a:cubicBezTo>
                <a:cubicBezTo>
                  <a:pt x="997" y="1097"/>
                  <a:pt x="970" y="1100"/>
                  <a:pt x="936" y="1103"/>
                </a:cubicBezTo>
                <a:cubicBezTo>
                  <a:pt x="966" y="1081"/>
                  <a:pt x="990" y="1062"/>
                  <a:pt x="1014" y="1043"/>
                </a:cubicBezTo>
                <a:cubicBezTo>
                  <a:pt x="969" y="1052"/>
                  <a:pt x="937" y="1083"/>
                  <a:pt x="896" y="1104"/>
                </a:cubicBezTo>
                <a:cubicBezTo>
                  <a:pt x="893" y="1070"/>
                  <a:pt x="911" y="1048"/>
                  <a:pt x="932" y="1030"/>
                </a:cubicBezTo>
                <a:close/>
                <a:moveTo>
                  <a:pt x="1093" y="1218"/>
                </a:moveTo>
                <a:cubicBezTo>
                  <a:pt x="1049" y="1241"/>
                  <a:pt x="1006" y="1232"/>
                  <a:pt x="962" y="1217"/>
                </a:cubicBezTo>
                <a:cubicBezTo>
                  <a:pt x="943" y="1211"/>
                  <a:pt x="925" y="1201"/>
                  <a:pt x="920" y="1174"/>
                </a:cubicBezTo>
                <a:cubicBezTo>
                  <a:pt x="958" y="1183"/>
                  <a:pt x="994" y="1190"/>
                  <a:pt x="1031" y="1174"/>
                </a:cubicBezTo>
                <a:cubicBezTo>
                  <a:pt x="1020" y="1173"/>
                  <a:pt x="1010" y="1171"/>
                  <a:pt x="1000" y="1170"/>
                </a:cubicBezTo>
                <a:cubicBezTo>
                  <a:pt x="988" y="1169"/>
                  <a:pt x="976" y="1169"/>
                  <a:pt x="965" y="1166"/>
                </a:cubicBezTo>
                <a:cubicBezTo>
                  <a:pt x="953" y="1163"/>
                  <a:pt x="943" y="1158"/>
                  <a:pt x="928" y="1153"/>
                </a:cubicBezTo>
                <a:cubicBezTo>
                  <a:pt x="962" y="1112"/>
                  <a:pt x="1001" y="1110"/>
                  <a:pt x="1044" y="1118"/>
                </a:cubicBezTo>
                <a:cubicBezTo>
                  <a:pt x="1090" y="1126"/>
                  <a:pt x="1125" y="1154"/>
                  <a:pt x="1170" y="1168"/>
                </a:cubicBezTo>
                <a:cubicBezTo>
                  <a:pt x="1146" y="1196"/>
                  <a:pt x="1118" y="1204"/>
                  <a:pt x="1093" y="1218"/>
                </a:cubicBezTo>
                <a:close/>
                <a:moveTo>
                  <a:pt x="341" y="2044"/>
                </a:moveTo>
                <a:cubicBezTo>
                  <a:pt x="347" y="2038"/>
                  <a:pt x="350" y="2033"/>
                  <a:pt x="355" y="2029"/>
                </a:cubicBezTo>
                <a:cubicBezTo>
                  <a:pt x="403" y="1988"/>
                  <a:pt x="413" y="1932"/>
                  <a:pt x="410" y="1874"/>
                </a:cubicBezTo>
                <a:cubicBezTo>
                  <a:pt x="408" y="1843"/>
                  <a:pt x="397" y="1811"/>
                  <a:pt x="386" y="1781"/>
                </a:cubicBezTo>
                <a:cubicBezTo>
                  <a:pt x="378" y="1759"/>
                  <a:pt x="363" y="1740"/>
                  <a:pt x="351" y="1720"/>
                </a:cubicBezTo>
                <a:cubicBezTo>
                  <a:pt x="313" y="1734"/>
                  <a:pt x="303" y="1768"/>
                  <a:pt x="282" y="1797"/>
                </a:cubicBezTo>
                <a:cubicBezTo>
                  <a:pt x="240" y="1729"/>
                  <a:pt x="180" y="1686"/>
                  <a:pt x="111" y="1649"/>
                </a:cubicBezTo>
                <a:cubicBezTo>
                  <a:pt x="107" y="1654"/>
                  <a:pt x="102" y="1658"/>
                  <a:pt x="100" y="1663"/>
                </a:cubicBezTo>
                <a:cubicBezTo>
                  <a:pt x="81" y="1731"/>
                  <a:pt x="77" y="1797"/>
                  <a:pt x="113" y="1863"/>
                </a:cubicBezTo>
                <a:cubicBezTo>
                  <a:pt x="136" y="1904"/>
                  <a:pt x="157" y="1946"/>
                  <a:pt x="189" y="1981"/>
                </a:cubicBezTo>
                <a:cubicBezTo>
                  <a:pt x="103" y="1948"/>
                  <a:pt x="35" y="1896"/>
                  <a:pt x="6" y="1803"/>
                </a:cubicBezTo>
                <a:cubicBezTo>
                  <a:pt x="5" y="1798"/>
                  <a:pt x="3" y="1793"/>
                  <a:pt x="1" y="1788"/>
                </a:cubicBezTo>
                <a:cubicBezTo>
                  <a:pt x="1" y="1917"/>
                  <a:pt x="1" y="1917"/>
                  <a:pt x="1" y="1917"/>
                </a:cubicBezTo>
                <a:cubicBezTo>
                  <a:pt x="52" y="1942"/>
                  <a:pt x="103" y="1965"/>
                  <a:pt x="155" y="1988"/>
                </a:cubicBezTo>
                <a:cubicBezTo>
                  <a:pt x="225" y="2018"/>
                  <a:pt x="297" y="2047"/>
                  <a:pt x="369" y="2076"/>
                </a:cubicBezTo>
                <a:cubicBezTo>
                  <a:pt x="421" y="2098"/>
                  <a:pt x="468" y="2126"/>
                  <a:pt x="512" y="2160"/>
                </a:cubicBezTo>
                <a:cubicBezTo>
                  <a:pt x="538" y="2160"/>
                  <a:pt x="538" y="2160"/>
                  <a:pt x="538" y="2160"/>
                </a:cubicBezTo>
                <a:cubicBezTo>
                  <a:pt x="488" y="2119"/>
                  <a:pt x="432" y="2086"/>
                  <a:pt x="371" y="2060"/>
                </a:cubicBezTo>
                <a:cubicBezTo>
                  <a:pt x="361" y="2056"/>
                  <a:pt x="353" y="2050"/>
                  <a:pt x="341" y="2044"/>
                </a:cubicBezTo>
                <a:close/>
                <a:moveTo>
                  <a:pt x="286" y="1960"/>
                </a:moveTo>
                <a:cubicBezTo>
                  <a:pt x="250" y="1919"/>
                  <a:pt x="215" y="1879"/>
                  <a:pt x="185" y="1825"/>
                </a:cubicBezTo>
                <a:cubicBezTo>
                  <a:pt x="188" y="1839"/>
                  <a:pt x="187" y="1847"/>
                  <a:pt x="190" y="1853"/>
                </a:cubicBezTo>
                <a:cubicBezTo>
                  <a:pt x="214" y="1893"/>
                  <a:pt x="239" y="1933"/>
                  <a:pt x="266" y="1976"/>
                </a:cubicBezTo>
                <a:cubicBezTo>
                  <a:pt x="258" y="1976"/>
                  <a:pt x="251" y="1977"/>
                  <a:pt x="246" y="1975"/>
                </a:cubicBezTo>
                <a:cubicBezTo>
                  <a:pt x="207" y="1963"/>
                  <a:pt x="174" y="1941"/>
                  <a:pt x="153" y="1905"/>
                </a:cubicBezTo>
                <a:cubicBezTo>
                  <a:pt x="143" y="1890"/>
                  <a:pt x="136" y="1873"/>
                  <a:pt x="127" y="1857"/>
                </a:cubicBezTo>
                <a:cubicBezTo>
                  <a:pt x="92" y="1797"/>
                  <a:pt x="98" y="1735"/>
                  <a:pt x="114" y="1668"/>
                </a:cubicBezTo>
                <a:cubicBezTo>
                  <a:pt x="136" y="1681"/>
                  <a:pt x="157" y="1692"/>
                  <a:pt x="176" y="1705"/>
                </a:cubicBezTo>
                <a:cubicBezTo>
                  <a:pt x="246" y="1755"/>
                  <a:pt x="288" y="1823"/>
                  <a:pt x="307" y="1905"/>
                </a:cubicBezTo>
                <a:cubicBezTo>
                  <a:pt x="312" y="1924"/>
                  <a:pt x="307" y="1945"/>
                  <a:pt x="286" y="1960"/>
                </a:cubicBezTo>
                <a:close/>
                <a:moveTo>
                  <a:pt x="335" y="1880"/>
                </a:moveTo>
                <a:cubicBezTo>
                  <a:pt x="289" y="1828"/>
                  <a:pt x="292" y="1786"/>
                  <a:pt x="344" y="1742"/>
                </a:cubicBezTo>
                <a:cubicBezTo>
                  <a:pt x="368" y="1769"/>
                  <a:pt x="382" y="1802"/>
                  <a:pt x="390" y="1848"/>
                </a:cubicBezTo>
                <a:cubicBezTo>
                  <a:pt x="395" y="1878"/>
                  <a:pt x="399" y="1907"/>
                  <a:pt x="387" y="1937"/>
                </a:cubicBezTo>
                <a:cubicBezTo>
                  <a:pt x="378" y="1960"/>
                  <a:pt x="369" y="1968"/>
                  <a:pt x="346" y="1973"/>
                </a:cubicBezTo>
                <a:cubicBezTo>
                  <a:pt x="337" y="1928"/>
                  <a:pt x="363" y="1881"/>
                  <a:pt x="337" y="1831"/>
                </a:cubicBezTo>
                <a:cubicBezTo>
                  <a:pt x="336" y="1851"/>
                  <a:pt x="336" y="1864"/>
                  <a:pt x="335" y="1880"/>
                </a:cubicBezTo>
                <a:close/>
                <a:moveTo>
                  <a:pt x="289" y="1341"/>
                </a:moveTo>
                <a:cubicBezTo>
                  <a:pt x="270" y="1310"/>
                  <a:pt x="238" y="1308"/>
                  <a:pt x="206" y="1309"/>
                </a:cubicBezTo>
                <a:cubicBezTo>
                  <a:pt x="187" y="1309"/>
                  <a:pt x="168" y="1314"/>
                  <a:pt x="150" y="1316"/>
                </a:cubicBezTo>
                <a:cubicBezTo>
                  <a:pt x="152" y="1265"/>
                  <a:pt x="155" y="1216"/>
                  <a:pt x="157" y="1166"/>
                </a:cubicBezTo>
                <a:cubicBezTo>
                  <a:pt x="147" y="1165"/>
                  <a:pt x="140" y="1162"/>
                  <a:pt x="135" y="1163"/>
                </a:cubicBezTo>
                <a:cubicBezTo>
                  <a:pt x="89" y="1178"/>
                  <a:pt x="51" y="1206"/>
                  <a:pt x="21" y="1243"/>
                </a:cubicBezTo>
                <a:cubicBezTo>
                  <a:pt x="12" y="1254"/>
                  <a:pt x="6" y="1266"/>
                  <a:pt x="1" y="1279"/>
                </a:cubicBezTo>
                <a:cubicBezTo>
                  <a:pt x="1" y="1500"/>
                  <a:pt x="1" y="1500"/>
                  <a:pt x="1" y="1500"/>
                </a:cubicBezTo>
                <a:cubicBezTo>
                  <a:pt x="5" y="1489"/>
                  <a:pt x="9" y="1479"/>
                  <a:pt x="15" y="1468"/>
                </a:cubicBezTo>
                <a:cubicBezTo>
                  <a:pt x="100" y="1509"/>
                  <a:pt x="229" y="1472"/>
                  <a:pt x="289" y="1341"/>
                </a:cubicBezTo>
                <a:close/>
                <a:moveTo>
                  <a:pt x="149" y="1338"/>
                </a:moveTo>
                <a:cubicBezTo>
                  <a:pt x="189" y="1324"/>
                  <a:pt x="228" y="1319"/>
                  <a:pt x="271" y="1339"/>
                </a:cubicBezTo>
                <a:cubicBezTo>
                  <a:pt x="247" y="1394"/>
                  <a:pt x="210" y="1432"/>
                  <a:pt x="157" y="1454"/>
                </a:cubicBezTo>
                <a:cubicBezTo>
                  <a:pt x="132" y="1465"/>
                  <a:pt x="104" y="1471"/>
                  <a:pt x="75" y="1453"/>
                </a:cubicBezTo>
                <a:cubicBezTo>
                  <a:pt x="112" y="1426"/>
                  <a:pt x="155" y="1411"/>
                  <a:pt x="182" y="1375"/>
                </a:cubicBezTo>
                <a:cubicBezTo>
                  <a:pt x="155" y="1388"/>
                  <a:pt x="127" y="1401"/>
                  <a:pt x="94" y="1417"/>
                </a:cubicBezTo>
                <a:cubicBezTo>
                  <a:pt x="112" y="1389"/>
                  <a:pt x="126" y="1366"/>
                  <a:pt x="141" y="1343"/>
                </a:cubicBezTo>
                <a:cubicBezTo>
                  <a:pt x="143" y="1341"/>
                  <a:pt x="146" y="1339"/>
                  <a:pt x="149" y="1338"/>
                </a:cubicBezTo>
                <a:close/>
                <a:moveTo>
                  <a:pt x="3" y="1343"/>
                </a:moveTo>
                <a:cubicBezTo>
                  <a:pt x="9" y="1298"/>
                  <a:pt x="21" y="1255"/>
                  <a:pt x="61" y="1227"/>
                </a:cubicBezTo>
                <a:cubicBezTo>
                  <a:pt x="85" y="1210"/>
                  <a:pt x="105" y="1188"/>
                  <a:pt x="140" y="1179"/>
                </a:cubicBezTo>
                <a:cubicBezTo>
                  <a:pt x="133" y="1226"/>
                  <a:pt x="142" y="1270"/>
                  <a:pt x="129" y="1314"/>
                </a:cubicBezTo>
                <a:cubicBezTo>
                  <a:pt x="117" y="1357"/>
                  <a:pt x="98" y="1391"/>
                  <a:pt x="46" y="1403"/>
                </a:cubicBezTo>
                <a:cubicBezTo>
                  <a:pt x="48" y="1387"/>
                  <a:pt x="48" y="1376"/>
                  <a:pt x="50" y="1364"/>
                </a:cubicBezTo>
                <a:cubicBezTo>
                  <a:pt x="53" y="1353"/>
                  <a:pt x="58" y="1342"/>
                  <a:pt x="62" y="1331"/>
                </a:cubicBezTo>
                <a:cubicBezTo>
                  <a:pt x="66" y="1321"/>
                  <a:pt x="69" y="1312"/>
                  <a:pt x="73" y="1302"/>
                </a:cubicBezTo>
                <a:cubicBezTo>
                  <a:pt x="42" y="1328"/>
                  <a:pt x="32" y="1363"/>
                  <a:pt x="23" y="1400"/>
                </a:cubicBezTo>
                <a:cubicBezTo>
                  <a:pt x="2" y="1384"/>
                  <a:pt x="0" y="1364"/>
                  <a:pt x="3" y="1343"/>
                </a:cubicBezTo>
                <a:close/>
                <a:moveTo>
                  <a:pt x="433" y="413"/>
                </a:moveTo>
                <a:cubicBezTo>
                  <a:pt x="450" y="401"/>
                  <a:pt x="446" y="388"/>
                  <a:pt x="441" y="373"/>
                </a:cubicBezTo>
                <a:cubicBezTo>
                  <a:pt x="418" y="384"/>
                  <a:pt x="426" y="397"/>
                  <a:pt x="433" y="413"/>
                </a:cubicBezTo>
                <a:close/>
                <a:moveTo>
                  <a:pt x="418" y="2137"/>
                </a:moveTo>
                <a:cubicBezTo>
                  <a:pt x="409" y="2129"/>
                  <a:pt x="397" y="2124"/>
                  <a:pt x="390" y="2116"/>
                </a:cubicBezTo>
                <a:cubicBezTo>
                  <a:pt x="378" y="2102"/>
                  <a:pt x="364" y="2097"/>
                  <a:pt x="347" y="2104"/>
                </a:cubicBezTo>
                <a:cubicBezTo>
                  <a:pt x="330" y="2074"/>
                  <a:pt x="302" y="2072"/>
                  <a:pt x="273" y="2071"/>
                </a:cubicBezTo>
                <a:cubicBezTo>
                  <a:pt x="224" y="2070"/>
                  <a:pt x="175" y="2065"/>
                  <a:pt x="126" y="2072"/>
                </a:cubicBezTo>
                <a:cubicBezTo>
                  <a:pt x="113" y="2074"/>
                  <a:pt x="105" y="2072"/>
                  <a:pt x="105" y="2058"/>
                </a:cubicBezTo>
                <a:cubicBezTo>
                  <a:pt x="157" y="2040"/>
                  <a:pt x="209" y="2061"/>
                  <a:pt x="261" y="2058"/>
                </a:cubicBezTo>
                <a:cubicBezTo>
                  <a:pt x="257" y="2051"/>
                  <a:pt x="252" y="2046"/>
                  <a:pt x="246" y="2044"/>
                </a:cubicBezTo>
                <a:cubicBezTo>
                  <a:pt x="178" y="2014"/>
                  <a:pt x="111" y="1983"/>
                  <a:pt x="43" y="1954"/>
                </a:cubicBezTo>
                <a:cubicBezTo>
                  <a:pt x="29" y="1948"/>
                  <a:pt x="15" y="1942"/>
                  <a:pt x="1" y="1935"/>
                </a:cubicBezTo>
                <a:cubicBezTo>
                  <a:pt x="1" y="1951"/>
                  <a:pt x="1" y="1951"/>
                  <a:pt x="1" y="1951"/>
                </a:cubicBezTo>
                <a:cubicBezTo>
                  <a:pt x="54" y="1979"/>
                  <a:pt x="108" y="2004"/>
                  <a:pt x="163" y="2032"/>
                </a:cubicBezTo>
                <a:cubicBezTo>
                  <a:pt x="139" y="2035"/>
                  <a:pt x="117" y="2038"/>
                  <a:pt x="97" y="2040"/>
                </a:cubicBezTo>
                <a:cubicBezTo>
                  <a:pt x="66" y="2015"/>
                  <a:pt x="34" y="1994"/>
                  <a:pt x="1" y="1978"/>
                </a:cubicBezTo>
                <a:cubicBezTo>
                  <a:pt x="1" y="2008"/>
                  <a:pt x="1" y="2008"/>
                  <a:pt x="1" y="2008"/>
                </a:cubicBezTo>
                <a:cubicBezTo>
                  <a:pt x="8" y="2014"/>
                  <a:pt x="13" y="2023"/>
                  <a:pt x="20" y="2030"/>
                </a:cubicBezTo>
                <a:cubicBezTo>
                  <a:pt x="18" y="2032"/>
                  <a:pt x="17" y="2033"/>
                  <a:pt x="16" y="2035"/>
                </a:cubicBezTo>
                <a:cubicBezTo>
                  <a:pt x="11" y="2034"/>
                  <a:pt x="6" y="2033"/>
                  <a:pt x="1" y="2032"/>
                </a:cubicBezTo>
                <a:cubicBezTo>
                  <a:pt x="1" y="2051"/>
                  <a:pt x="1" y="2051"/>
                  <a:pt x="1" y="2051"/>
                </a:cubicBezTo>
                <a:cubicBezTo>
                  <a:pt x="10" y="2055"/>
                  <a:pt x="18" y="2058"/>
                  <a:pt x="26" y="2063"/>
                </a:cubicBezTo>
                <a:cubicBezTo>
                  <a:pt x="19" y="2068"/>
                  <a:pt x="10" y="2072"/>
                  <a:pt x="1" y="2075"/>
                </a:cubicBezTo>
                <a:cubicBezTo>
                  <a:pt x="1" y="2160"/>
                  <a:pt x="1" y="2160"/>
                  <a:pt x="1" y="2160"/>
                </a:cubicBezTo>
                <a:cubicBezTo>
                  <a:pt x="7" y="2160"/>
                  <a:pt x="7" y="2160"/>
                  <a:pt x="7" y="2160"/>
                </a:cubicBezTo>
                <a:cubicBezTo>
                  <a:pt x="12" y="2147"/>
                  <a:pt x="19" y="2136"/>
                  <a:pt x="28" y="2128"/>
                </a:cubicBezTo>
                <a:cubicBezTo>
                  <a:pt x="39" y="2126"/>
                  <a:pt x="50" y="2123"/>
                  <a:pt x="63" y="2120"/>
                </a:cubicBezTo>
                <a:cubicBezTo>
                  <a:pt x="65" y="2134"/>
                  <a:pt x="65" y="2147"/>
                  <a:pt x="64" y="2160"/>
                </a:cubicBezTo>
                <a:cubicBezTo>
                  <a:pt x="81" y="2160"/>
                  <a:pt x="81" y="2160"/>
                  <a:pt x="81" y="2160"/>
                </a:cubicBezTo>
                <a:cubicBezTo>
                  <a:pt x="83" y="2150"/>
                  <a:pt x="84" y="2139"/>
                  <a:pt x="84" y="2128"/>
                </a:cubicBezTo>
                <a:cubicBezTo>
                  <a:pt x="94" y="2139"/>
                  <a:pt x="102" y="2149"/>
                  <a:pt x="108" y="2160"/>
                </a:cubicBezTo>
                <a:cubicBezTo>
                  <a:pt x="141" y="2160"/>
                  <a:pt x="141" y="2160"/>
                  <a:pt x="141" y="2160"/>
                </a:cubicBezTo>
                <a:cubicBezTo>
                  <a:pt x="141" y="2137"/>
                  <a:pt x="136" y="2113"/>
                  <a:pt x="127" y="2091"/>
                </a:cubicBezTo>
                <a:cubicBezTo>
                  <a:pt x="188" y="2083"/>
                  <a:pt x="247" y="2083"/>
                  <a:pt x="303" y="2110"/>
                </a:cubicBezTo>
                <a:cubicBezTo>
                  <a:pt x="320" y="2118"/>
                  <a:pt x="336" y="2129"/>
                  <a:pt x="357" y="2124"/>
                </a:cubicBezTo>
                <a:cubicBezTo>
                  <a:pt x="363" y="2122"/>
                  <a:pt x="371" y="2126"/>
                  <a:pt x="377" y="2130"/>
                </a:cubicBezTo>
                <a:cubicBezTo>
                  <a:pt x="392" y="2140"/>
                  <a:pt x="407" y="2149"/>
                  <a:pt x="422" y="2160"/>
                </a:cubicBezTo>
                <a:cubicBezTo>
                  <a:pt x="459" y="2160"/>
                  <a:pt x="459" y="2160"/>
                  <a:pt x="459" y="2160"/>
                </a:cubicBezTo>
                <a:cubicBezTo>
                  <a:pt x="454" y="2151"/>
                  <a:pt x="451" y="2141"/>
                  <a:pt x="450" y="2129"/>
                </a:cubicBezTo>
                <a:cubicBezTo>
                  <a:pt x="438" y="2146"/>
                  <a:pt x="429" y="2146"/>
                  <a:pt x="418" y="2137"/>
                </a:cubicBezTo>
                <a:close/>
              </a:path>
            </a:pathLst>
          </a:custGeom>
          <a:solidFill>
            <a:schemeClr val="accent3">
              <a:lumMod val="60000"/>
              <a:lumOff val="40000"/>
              <a:alpha val="40000"/>
            </a:schemeClr>
          </a:solidFill>
          <a:ln>
            <a:noFill/>
          </a:ln>
        </p:spPr>
      </p:sp>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2" y="524373"/>
            <a:ext cx="5959577" cy="5322596"/>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4" y="6296619"/>
            <a:ext cx="2505996" cy="365125"/>
          </a:xfrm>
        </p:spPr>
        <p:txBody>
          <a:bodyPr/>
          <a:lstStyle/>
          <a:p>
            <a:r>
              <a:rPr lang="en-US"/>
              <a:t>Friday, 31 March 2017</a:t>
            </a:r>
            <a:endParaRPr lang="en-IN" dirty="0"/>
          </a:p>
        </p:txBody>
      </p:sp>
      <p:sp>
        <p:nvSpPr>
          <p:cNvPr id="5" name="Footer Placeholder 4"/>
          <p:cNvSpPr>
            <a:spLocks noGrp="1"/>
          </p:cNvSpPr>
          <p:nvPr>
            <p:ph type="ftr" sz="quarter" idx="11"/>
          </p:nvPr>
        </p:nvSpPr>
        <p:spPr>
          <a:xfrm>
            <a:off x="2933701" y="6296619"/>
            <a:ext cx="5959577" cy="365125"/>
          </a:xfrm>
        </p:spPr>
        <p:txBody>
          <a:bodyPr/>
          <a:lstStyle/>
          <a:p>
            <a:r>
              <a:rPr lang="en-IN" dirty="0"/>
              <a:t>Statutory Audit (Bank) 2017</a:t>
            </a:r>
          </a:p>
        </p:txBody>
      </p:sp>
      <p:sp>
        <p:nvSpPr>
          <p:cNvPr id="6" name="Slide Number Placeholder 5"/>
          <p:cNvSpPr>
            <a:spLocks noGrp="1"/>
          </p:cNvSpPr>
          <p:nvPr>
            <p:ph type="sldNum" sz="quarter" idx="12"/>
          </p:nvPr>
        </p:nvSpPr>
        <p:spPr>
          <a:xfrm rot="5400000">
            <a:off x="8734646" y="2853203"/>
            <a:ext cx="5383267" cy="604270"/>
          </a:xfrm>
        </p:spPr>
        <p:txBody>
          <a:bodyPr/>
          <a:lstStyle>
            <a:lvl1pPr algn="l">
              <a:defRPr/>
            </a:lvl1pPr>
          </a:lstStyle>
          <a:p>
            <a:fld id="{2DD2F4D9-2C43-4FA6-B71E-292886C19B8E}" type="slidenum">
              <a:rPr lang="en-IN" smtClean="0"/>
              <a:t>‹#›</a:t>
            </a:fld>
            <a:endParaRPr lang="en-IN" dirty="0"/>
          </a:p>
        </p:txBody>
      </p:sp>
      <p:cxnSp>
        <p:nvCxnSpPr>
          <p:cNvPr id="7" name="Straight Connector 6" title="Rule Line"/>
          <p:cNvCxnSpPr/>
          <p:nvPr/>
        </p:nvCxnSpPr>
        <p:spPr>
          <a:xfrm>
            <a:off x="9111582" y="571506"/>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84696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Blank">
    <p:bg>
      <p:bgPr>
        <a:solidFill>
          <a:schemeClr val="bg2"/>
        </a:solidFill>
        <a:effectLst/>
      </p:bgPr>
    </p:bg>
    <p:spTree>
      <p:nvGrpSpPr>
        <p:cNvPr id="1" name=""/>
        <p:cNvGrpSpPr/>
        <p:nvPr/>
      </p:nvGrpSpPr>
      <p:grpSpPr>
        <a:xfrm>
          <a:off x="0" y="0"/>
          <a:ext cx="0" cy="0"/>
          <a:chOff x="0" y="0"/>
          <a:chExt cx="0" cy="0"/>
        </a:xfrm>
      </p:grpSpPr>
      <p:grpSp>
        <p:nvGrpSpPr>
          <p:cNvPr id="5" name="Group 4" title="Feathers"/>
          <p:cNvGrpSpPr/>
          <p:nvPr/>
        </p:nvGrpSpPr>
        <p:grpSpPr>
          <a:xfrm>
            <a:off x="400717" y="362425"/>
            <a:ext cx="3495979" cy="6204388"/>
            <a:chOff x="400714" y="362425"/>
            <a:chExt cx="3495979" cy="6204388"/>
          </a:xfrm>
        </p:grpSpPr>
        <p:sp>
          <p:nvSpPr>
            <p:cNvPr id="6"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7"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Date Placeholder 1"/>
          <p:cNvSpPr>
            <a:spLocks noGrp="1"/>
          </p:cNvSpPr>
          <p:nvPr>
            <p:ph type="dt" sz="half" idx="10"/>
          </p:nvPr>
        </p:nvSpPr>
        <p:spPr/>
        <p:txBody>
          <a:bodyPr/>
          <a:lstStyle/>
          <a:p>
            <a:r>
              <a:rPr lang="en-US"/>
              <a:t>Friday, 31 March 2017</a:t>
            </a:r>
            <a:endParaRPr lang="en-IN" dirty="0"/>
          </a:p>
        </p:txBody>
      </p:sp>
      <p:sp>
        <p:nvSpPr>
          <p:cNvPr id="3" name="Footer Placeholder 2"/>
          <p:cNvSpPr>
            <a:spLocks noGrp="1"/>
          </p:cNvSpPr>
          <p:nvPr>
            <p:ph type="ftr" sz="quarter" idx="11"/>
          </p:nvPr>
        </p:nvSpPr>
        <p:spPr/>
        <p:txBody>
          <a:bodyPr/>
          <a:lstStyle/>
          <a:p>
            <a:r>
              <a:rPr lang="en-IN" dirty="0"/>
              <a:t>Statutory Audit (Bank) 2017</a:t>
            </a:r>
          </a:p>
        </p:txBody>
      </p:sp>
      <p:sp>
        <p:nvSpPr>
          <p:cNvPr id="4" name="Slide Number Placeholder 3"/>
          <p:cNvSpPr>
            <a:spLocks noGrp="1"/>
          </p:cNvSpPr>
          <p:nvPr>
            <p:ph type="sldNum" sz="quarter" idx="12"/>
          </p:nvPr>
        </p:nvSpPr>
        <p:spPr/>
        <p:txBody>
          <a:bodyPr/>
          <a:lstStyle/>
          <a:p>
            <a:r>
              <a:rPr lang="en-IN" dirty="0"/>
              <a:t>1</a:t>
            </a:r>
          </a:p>
        </p:txBody>
      </p:sp>
      <p:sp>
        <p:nvSpPr>
          <p:cNvPr id="8" name="Title 7"/>
          <p:cNvSpPr>
            <a:spLocks noGrp="1"/>
          </p:cNvSpPr>
          <p:nvPr>
            <p:ph type="title"/>
          </p:nvPr>
        </p:nvSpPr>
        <p:spPr/>
        <p:txBody>
          <a:bodyPr/>
          <a:lstStyle/>
          <a:p>
            <a:r>
              <a:rPr lang="en-US"/>
              <a:t>Click to edit Master title style</a:t>
            </a:r>
            <a:endParaRPr lang="en-IN"/>
          </a:p>
        </p:txBody>
      </p:sp>
    </p:spTree>
    <p:extLst>
      <p:ext uri="{BB962C8B-B14F-4D97-AF65-F5344CB8AC3E}">
        <p14:creationId xmlns:p14="http://schemas.microsoft.com/office/powerpoint/2010/main" val="1003650255"/>
      </p:ext>
    </p:extLst>
  </p:cSld>
  <p:clrMapOvr>
    <a:masterClrMapping/>
  </p:clrMapOvr>
  <p:extLst mod="1">
    <p:ext uri="{DCECCB84-F9BA-43D5-87BE-67443E8EF086}">
      <p15:sldGuideLst xmlns:p15="http://schemas.microsoft.com/office/powerpoint/2012/main">
        <p15:guide id="1" pos="5401"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Date Placeholder 2"/>
          <p:cNvSpPr>
            <a:spLocks noGrp="1"/>
          </p:cNvSpPr>
          <p:nvPr>
            <p:ph type="dt" sz="half" idx="10"/>
          </p:nvPr>
        </p:nvSpPr>
        <p:spPr/>
        <p:txBody>
          <a:bodyPr/>
          <a:lstStyle/>
          <a:p>
            <a:r>
              <a:rPr lang="en-US"/>
              <a:t>Friday, 31 March 2017</a:t>
            </a:r>
            <a:endParaRPr lang="en-IN" dirty="0"/>
          </a:p>
        </p:txBody>
      </p:sp>
      <p:sp>
        <p:nvSpPr>
          <p:cNvPr id="4" name="Footer Placeholder 3"/>
          <p:cNvSpPr>
            <a:spLocks noGrp="1"/>
          </p:cNvSpPr>
          <p:nvPr>
            <p:ph type="ftr" sz="quarter" idx="11"/>
          </p:nvPr>
        </p:nvSpPr>
        <p:spPr/>
        <p:txBody>
          <a:bodyPr/>
          <a:lstStyle/>
          <a:p>
            <a:r>
              <a:rPr lang="en-IN" dirty="0"/>
              <a:t>Statutory Audit (Bank) 2017</a:t>
            </a:r>
          </a:p>
        </p:txBody>
      </p:sp>
      <p:sp>
        <p:nvSpPr>
          <p:cNvPr id="5" name="Slide Number Placeholder 4"/>
          <p:cNvSpPr>
            <a:spLocks noGrp="1"/>
          </p:cNvSpPr>
          <p:nvPr>
            <p:ph type="sldNum" sz="quarter" idx="12"/>
          </p:nvPr>
        </p:nvSpPr>
        <p:spPr/>
        <p:txBody>
          <a:bodyPr/>
          <a:lstStyle/>
          <a:p>
            <a:fld id="{2DD2F4D9-2C43-4FA6-B71E-292886C19B8E}" type="slidenum">
              <a:rPr lang="en-IN" smtClean="0"/>
              <a:t>‹#›</a:t>
            </a:fld>
            <a:endParaRPr lang="en-IN" dirty="0"/>
          </a:p>
        </p:txBody>
      </p:sp>
    </p:spTree>
    <p:extLst>
      <p:ext uri="{BB962C8B-B14F-4D97-AF65-F5344CB8AC3E}">
        <p14:creationId xmlns:p14="http://schemas.microsoft.com/office/powerpoint/2010/main" val="10233264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806706" y="568345"/>
            <a:ext cx="8897566" cy="156071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933703" y="2438400"/>
            <a:ext cx="8770571" cy="365150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961071" y="6296619"/>
            <a:ext cx="2743200" cy="365125"/>
          </a:xfrm>
          <a:prstGeom prst="rect">
            <a:avLst/>
          </a:prstGeom>
        </p:spPr>
        <p:txBody>
          <a:bodyPr vert="horz" lIns="91440" tIns="45720" rIns="91440" bIns="45720" rtlCol="0" anchor="ctr"/>
          <a:lstStyle>
            <a:lvl1pPr algn="r">
              <a:defRPr sz="1200" baseline="0">
                <a:solidFill>
                  <a:schemeClr val="tx2">
                    <a:lumMod val="75000"/>
                    <a:lumOff val="25000"/>
                  </a:schemeClr>
                </a:solidFill>
                <a:latin typeface="+mj-lt"/>
              </a:defRPr>
            </a:lvl1pPr>
          </a:lstStyle>
          <a:p>
            <a:r>
              <a:rPr lang="en-US"/>
              <a:t>Friday, 31 March 2017</a:t>
            </a:r>
            <a:endParaRPr lang="en-IN" dirty="0"/>
          </a:p>
        </p:txBody>
      </p:sp>
      <p:sp>
        <p:nvSpPr>
          <p:cNvPr id="5" name="Footer Placeholder 4"/>
          <p:cNvSpPr>
            <a:spLocks noGrp="1"/>
          </p:cNvSpPr>
          <p:nvPr>
            <p:ph type="ftr" sz="quarter" idx="3"/>
          </p:nvPr>
        </p:nvSpPr>
        <p:spPr>
          <a:xfrm>
            <a:off x="2933701" y="6296619"/>
            <a:ext cx="5667375" cy="365125"/>
          </a:xfrm>
          <a:prstGeom prst="rect">
            <a:avLst/>
          </a:prstGeom>
        </p:spPr>
        <p:txBody>
          <a:bodyPr vert="horz" lIns="91440" tIns="45720" rIns="91440" bIns="45720" rtlCol="0" anchor="ctr"/>
          <a:lstStyle>
            <a:lvl1pPr algn="l">
              <a:defRPr sz="1200" baseline="0">
                <a:solidFill>
                  <a:schemeClr val="tx2">
                    <a:lumMod val="75000"/>
                    <a:lumOff val="25000"/>
                  </a:schemeClr>
                </a:solidFill>
                <a:latin typeface="+mj-lt"/>
              </a:defRPr>
            </a:lvl1pPr>
          </a:lstStyle>
          <a:p>
            <a:r>
              <a:rPr lang="en-IN" dirty="0"/>
              <a:t>Statutory Audit (Bank) 2017</a:t>
            </a:r>
          </a:p>
        </p:txBody>
      </p:sp>
      <p:sp>
        <p:nvSpPr>
          <p:cNvPr id="6" name="Slide Number Placeholder 5"/>
          <p:cNvSpPr>
            <a:spLocks noGrp="1"/>
          </p:cNvSpPr>
          <p:nvPr>
            <p:ph type="sldNum" sz="quarter" idx="4"/>
          </p:nvPr>
        </p:nvSpPr>
        <p:spPr>
          <a:xfrm>
            <a:off x="513000" y="723331"/>
            <a:ext cx="1884348" cy="604269"/>
          </a:xfrm>
          <a:prstGeom prst="rect">
            <a:avLst/>
          </a:prstGeom>
        </p:spPr>
        <p:txBody>
          <a:bodyPr vert="horz" lIns="91440" tIns="45720" rIns="91440" bIns="45720" rtlCol="0" anchor="b"/>
          <a:lstStyle>
            <a:lvl1pPr algn="r">
              <a:defRPr sz="4400" baseline="0">
                <a:solidFill>
                  <a:schemeClr val="tx2">
                    <a:lumMod val="75000"/>
                    <a:lumOff val="25000"/>
                  </a:schemeClr>
                </a:solidFill>
                <a:latin typeface="+mj-lt"/>
              </a:defRPr>
            </a:lvl1pPr>
          </a:lstStyle>
          <a:p>
            <a:fld id="{2DD2F4D9-2C43-4FA6-B71E-292886C19B8E}" type="slidenum">
              <a:rPr lang="en-IN" smtClean="0"/>
              <a:t>‹#›</a:t>
            </a:fld>
            <a:endParaRPr lang="en-IN" dirty="0"/>
          </a:p>
        </p:txBody>
      </p:sp>
      <p:cxnSp>
        <p:nvCxnSpPr>
          <p:cNvPr id="9" name="Straight Connector 8" title="Rule Line"/>
          <p:cNvCxnSpPr/>
          <p:nvPr/>
        </p:nvCxnSpPr>
        <p:spPr>
          <a:xfrm>
            <a:off x="2933703" y="2176009"/>
            <a:ext cx="877057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Freeform 5"/>
          <p:cNvSpPr>
            <a:spLocks noEditPoints="1"/>
          </p:cNvSpPr>
          <p:nvPr/>
        </p:nvSpPr>
        <p:spPr bwMode="auto">
          <a:xfrm>
            <a:off x="3" y="4766"/>
            <a:ext cx="3780078" cy="6853237"/>
          </a:xfrm>
          <a:custGeom>
            <a:avLst/>
            <a:gdLst/>
            <a:ahLst/>
            <a:cxnLst/>
            <a:rect l="0" t="0" r="r" b="b"/>
            <a:pathLst>
              <a:path w="1190" h="2160">
                <a:moveTo>
                  <a:pt x="97" y="579"/>
                </a:moveTo>
                <a:cubicBezTo>
                  <a:pt x="92" y="540"/>
                  <a:pt x="109" y="506"/>
                  <a:pt x="122" y="471"/>
                </a:cubicBezTo>
                <a:cubicBezTo>
                  <a:pt x="133" y="442"/>
                  <a:pt x="147" y="414"/>
                  <a:pt x="159" y="385"/>
                </a:cubicBezTo>
                <a:cubicBezTo>
                  <a:pt x="181" y="390"/>
                  <a:pt x="205" y="394"/>
                  <a:pt x="228" y="399"/>
                </a:cubicBezTo>
                <a:cubicBezTo>
                  <a:pt x="252" y="405"/>
                  <a:pt x="275" y="411"/>
                  <a:pt x="301" y="418"/>
                </a:cubicBezTo>
                <a:cubicBezTo>
                  <a:pt x="316" y="360"/>
                  <a:pt x="282" y="314"/>
                  <a:pt x="249" y="269"/>
                </a:cubicBezTo>
                <a:cubicBezTo>
                  <a:pt x="215" y="224"/>
                  <a:pt x="172" y="192"/>
                  <a:pt x="110" y="198"/>
                </a:cubicBezTo>
                <a:cubicBezTo>
                  <a:pt x="111" y="165"/>
                  <a:pt x="112" y="135"/>
                  <a:pt x="112" y="105"/>
                </a:cubicBezTo>
                <a:cubicBezTo>
                  <a:pt x="111" y="75"/>
                  <a:pt x="108" y="45"/>
                  <a:pt x="105" y="10"/>
                </a:cubicBezTo>
                <a:cubicBezTo>
                  <a:pt x="179" y="70"/>
                  <a:pt x="258" y="99"/>
                  <a:pt x="352" y="78"/>
                </a:cubicBezTo>
                <a:cubicBezTo>
                  <a:pt x="356" y="52"/>
                  <a:pt x="344" y="31"/>
                  <a:pt x="336" y="9"/>
                </a:cubicBezTo>
                <a:cubicBezTo>
                  <a:pt x="335" y="6"/>
                  <a:pt x="334" y="3"/>
                  <a:pt x="332" y="0"/>
                </a:cubicBezTo>
                <a:cubicBezTo>
                  <a:pt x="314" y="0"/>
                  <a:pt x="314" y="0"/>
                  <a:pt x="314" y="0"/>
                </a:cubicBezTo>
                <a:cubicBezTo>
                  <a:pt x="323" y="19"/>
                  <a:pt x="330" y="40"/>
                  <a:pt x="334" y="63"/>
                </a:cubicBezTo>
                <a:cubicBezTo>
                  <a:pt x="259" y="82"/>
                  <a:pt x="174" y="51"/>
                  <a:pt x="121" y="0"/>
                </a:cubicBezTo>
                <a:cubicBezTo>
                  <a:pt x="81" y="0"/>
                  <a:pt x="81" y="0"/>
                  <a:pt x="81" y="0"/>
                </a:cubicBezTo>
                <a:cubicBezTo>
                  <a:pt x="97" y="51"/>
                  <a:pt x="98" y="101"/>
                  <a:pt x="93" y="152"/>
                </a:cubicBezTo>
                <a:cubicBezTo>
                  <a:pt x="74" y="70"/>
                  <a:pt x="69" y="27"/>
                  <a:pt x="76" y="0"/>
                </a:cubicBezTo>
                <a:cubicBezTo>
                  <a:pt x="53" y="0"/>
                  <a:pt x="53" y="0"/>
                  <a:pt x="53" y="0"/>
                </a:cubicBezTo>
                <a:cubicBezTo>
                  <a:pt x="51" y="5"/>
                  <a:pt x="49" y="9"/>
                  <a:pt x="47" y="14"/>
                </a:cubicBezTo>
                <a:cubicBezTo>
                  <a:pt x="40" y="28"/>
                  <a:pt x="33" y="42"/>
                  <a:pt x="23" y="52"/>
                </a:cubicBezTo>
                <a:cubicBezTo>
                  <a:pt x="16" y="59"/>
                  <a:pt x="9" y="66"/>
                  <a:pt x="1" y="72"/>
                </a:cubicBezTo>
                <a:cubicBezTo>
                  <a:pt x="1" y="90"/>
                  <a:pt x="1" y="90"/>
                  <a:pt x="1" y="90"/>
                </a:cubicBezTo>
                <a:cubicBezTo>
                  <a:pt x="3" y="89"/>
                  <a:pt x="4" y="88"/>
                  <a:pt x="6" y="88"/>
                </a:cubicBezTo>
                <a:cubicBezTo>
                  <a:pt x="24" y="75"/>
                  <a:pt x="38" y="57"/>
                  <a:pt x="56" y="40"/>
                </a:cubicBezTo>
                <a:cubicBezTo>
                  <a:pt x="70" y="89"/>
                  <a:pt x="71" y="139"/>
                  <a:pt x="73" y="192"/>
                </a:cubicBezTo>
                <a:cubicBezTo>
                  <a:pt x="57" y="187"/>
                  <a:pt x="44" y="180"/>
                  <a:pt x="30" y="178"/>
                </a:cubicBezTo>
                <a:cubicBezTo>
                  <a:pt x="20" y="177"/>
                  <a:pt x="10" y="177"/>
                  <a:pt x="1" y="179"/>
                </a:cubicBezTo>
                <a:cubicBezTo>
                  <a:pt x="1" y="255"/>
                  <a:pt x="1" y="255"/>
                  <a:pt x="1" y="255"/>
                </a:cubicBezTo>
                <a:cubicBezTo>
                  <a:pt x="12" y="246"/>
                  <a:pt x="23" y="234"/>
                  <a:pt x="42" y="241"/>
                </a:cubicBezTo>
                <a:cubicBezTo>
                  <a:pt x="29" y="260"/>
                  <a:pt x="16" y="276"/>
                  <a:pt x="6" y="294"/>
                </a:cubicBezTo>
                <a:cubicBezTo>
                  <a:pt x="4" y="297"/>
                  <a:pt x="3" y="300"/>
                  <a:pt x="1" y="303"/>
                </a:cubicBezTo>
                <a:cubicBezTo>
                  <a:pt x="1" y="432"/>
                  <a:pt x="1" y="432"/>
                  <a:pt x="1" y="432"/>
                </a:cubicBezTo>
                <a:cubicBezTo>
                  <a:pt x="19" y="491"/>
                  <a:pt x="50" y="543"/>
                  <a:pt x="91" y="592"/>
                </a:cubicBezTo>
                <a:cubicBezTo>
                  <a:pt x="94" y="586"/>
                  <a:pt x="97" y="582"/>
                  <a:pt x="97" y="579"/>
                </a:cubicBezTo>
                <a:close/>
                <a:moveTo>
                  <a:pt x="203" y="246"/>
                </a:moveTo>
                <a:cubicBezTo>
                  <a:pt x="242" y="281"/>
                  <a:pt x="270" y="323"/>
                  <a:pt x="287" y="373"/>
                </a:cubicBezTo>
                <a:cubicBezTo>
                  <a:pt x="289" y="380"/>
                  <a:pt x="288" y="387"/>
                  <a:pt x="288" y="391"/>
                </a:cubicBezTo>
                <a:cubicBezTo>
                  <a:pt x="261" y="387"/>
                  <a:pt x="237" y="383"/>
                  <a:pt x="212" y="380"/>
                </a:cubicBezTo>
                <a:cubicBezTo>
                  <a:pt x="190" y="377"/>
                  <a:pt x="170" y="371"/>
                  <a:pt x="157" y="357"/>
                </a:cubicBezTo>
                <a:cubicBezTo>
                  <a:pt x="154" y="332"/>
                  <a:pt x="151" y="311"/>
                  <a:pt x="147" y="287"/>
                </a:cubicBezTo>
                <a:cubicBezTo>
                  <a:pt x="168" y="300"/>
                  <a:pt x="186" y="310"/>
                  <a:pt x="204" y="321"/>
                </a:cubicBezTo>
                <a:cubicBezTo>
                  <a:pt x="184" y="294"/>
                  <a:pt x="153" y="279"/>
                  <a:pt x="143" y="245"/>
                </a:cubicBezTo>
                <a:cubicBezTo>
                  <a:pt x="169" y="230"/>
                  <a:pt x="183" y="230"/>
                  <a:pt x="203" y="246"/>
                </a:cubicBezTo>
                <a:close/>
                <a:moveTo>
                  <a:pt x="40" y="485"/>
                </a:moveTo>
                <a:cubicBezTo>
                  <a:pt x="20" y="445"/>
                  <a:pt x="7" y="403"/>
                  <a:pt x="8" y="358"/>
                </a:cubicBezTo>
                <a:cubicBezTo>
                  <a:pt x="9" y="306"/>
                  <a:pt x="26" y="282"/>
                  <a:pt x="73" y="270"/>
                </a:cubicBezTo>
                <a:cubicBezTo>
                  <a:pt x="69" y="305"/>
                  <a:pt x="60" y="341"/>
                  <a:pt x="70" y="376"/>
                </a:cubicBezTo>
                <a:cubicBezTo>
                  <a:pt x="79" y="342"/>
                  <a:pt x="78" y="305"/>
                  <a:pt x="96" y="274"/>
                </a:cubicBezTo>
                <a:cubicBezTo>
                  <a:pt x="101" y="276"/>
                  <a:pt x="103" y="276"/>
                  <a:pt x="105" y="277"/>
                </a:cubicBezTo>
                <a:cubicBezTo>
                  <a:pt x="107" y="278"/>
                  <a:pt x="109" y="279"/>
                  <a:pt x="110" y="281"/>
                </a:cubicBezTo>
                <a:cubicBezTo>
                  <a:pt x="142" y="328"/>
                  <a:pt x="147" y="378"/>
                  <a:pt x="123" y="430"/>
                </a:cubicBezTo>
                <a:cubicBezTo>
                  <a:pt x="105" y="467"/>
                  <a:pt x="86" y="503"/>
                  <a:pt x="77" y="547"/>
                </a:cubicBezTo>
                <a:cubicBezTo>
                  <a:pt x="65" y="526"/>
                  <a:pt x="50" y="507"/>
                  <a:pt x="40" y="485"/>
                </a:cubicBezTo>
                <a:close/>
                <a:moveTo>
                  <a:pt x="1" y="0"/>
                </a:moveTo>
                <a:cubicBezTo>
                  <a:pt x="1" y="1"/>
                  <a:pt x="1" y="1"/>
                  <a:pt x="1" y="1"/>
                </a:cubicBezTo>
                <a:cubicBezTo>
                  <a:pt x="2" y="1"/>
                  <a:pt x="2" y="0"/>
                  <a:pt x="2" y="0"/>
                </a:cubicBezTo>
                <a:lnTo>
                  <a:pt x="1" y="0"/>
                </a:lnTo>
                <a:close/>
                <a:moveTo>
                  <a:pt x="1052" y="1098"/>
                </a:moveTo>
                <a:cubicBezTo>
                  <a:pt x="1062" y="1083"/>
                  <a:pt x="1075" y="1068"/>
                  <a:pt x="1084" y="1051"/>
                </a:cubicBezTo>
                <a:cubicBezTo>
                  <a:pt x="1099" y="1023"/>
                  <a:pt x="1112" y="994"/>
                  <a:pt x="1092" y="963"/>
                </a:cubicBezTo>
                <a:cubicBezTo>
                  <a:pt x="948" y="958"/>
                  <a:pt x="857" y="1057"/>
                  <a:pt x="855" y="1151"/>
                </a:cubicBezTo>
                <a:cubicBezTo>
                  <a:pt x="788" y="1151"/>
                  <a:pt x="729" y="1127"/>
                  <a:pt x="672" y="1100"/>
                </a:cubicBezTo>
                <a:cubicBezTo>
                  <a:pt x="627" y="1078"/>
                  <a:pt x="589" y="1045"/>
                  <a:pt x="552" y="1010"/>
                </a:cubicBezTo>
                <a:cubicBezTo>
                  <a:pt x="482" y="942"/>
                  <a:pt x="465" y="858"/>
                  <a:pt x="474" y="766"/>
                </a:cubicBezTo>
                <a:cubicBezTo>
                  <a:pt x="491" y="811"/>
                  <a:pt x="520" y="848"/>
                  <a:pt x="547" y="887"/>
                </a:cubicBezTo>
                <a:cubicBezTo>
                  <a:pt x="589" y="949"/>
                  <a:pt x="650" y="975"/>
                  <a:pt x="720" y="988"/>
                </a:cubicBezTo>
                <a:cubicBezTo>
                  <a:pt x="725" y="989"/>
                  <a:pt x="731" y="986"/>
                  <a:pt x="737" y="985"/>
                </a:cubicBezTo>
                <a:cubicBezTo>
                  <a:pt x="734" y="907"/>
                  <a:pt x="723" y="833"/>
                  <a:pt x="681" y="765"/>
                </a:cubicBezTo>
                <a:cubicBezTo>
                  <a:pt x="716" y="759"/>
                  <a:pt x="752" y="766"/>
                  <a:pt x="780" y="738"/>
                </a:cubicBezTo>
                <a:cubicBezTo>
                  <a:pt x="768" y="718"/>
                  <a:pt x="757" y="696"/>
                  <a:pt x="742" y="680"/>
                </a:cubicBezTo>
                <a:cubicBezTo>
                  <a:pt x="720" y="656"/>
                  <a:pt x="696" y="632"/>
                  <a:pt x="669" y="617"/>
                </a:cubicBezTo>
                <a:cubicBezTo>
                  <a:pt x="618" y="588"/>
                  <a:pt x="564" y="572"/>
                  <a:pt x="506" y="597"/>
                </a:cubicBezTo>
                <a:cubicBezTo>
                  <a:pt x="500" y="599"/>
                  <a:pt x="494" y="600"/>
                  <a:pt x="486" y="603"/>
                </a:cubicBezTo>
                <a:cubicBezTo>
                  <a:pt x="486" y="589"/>
                  <a:pt x="485" y="579"/>
                  <a:pt x="485" y="569"/>
                </a:cubicBezTo>
                <a:cubicBezTo>
                  <a:pt x="492" y="456"/>
                  <a:pt x="475" y="348"/>
                  <a:pt x="426" y="246"/>
                </a:cubicBezTo>
                <a:cubicBezTo>
                  <a:pt x="408" y="209"/>
                  <a:pt x="378" y="182"/>
                  <a:pt x="335" y="175"/>
                </a:cubicBezTo>
                <a:cubicBezTo>
                  <a:pt x="316" y="172"/>
                  <a:pt x="297" y="174"/>
                  <a:pt x="285" y="198"/>
                </a:cubicBezTo>
                <a:cubicBezTo>
                  <a:pt x="293" y="206"/>
                  <a:pt x="300" y="215"/>
                  <a:pt x="309" y="222"/>
                </a:cubicBezTo>
                <a:cubicBezTo>
                  <a:pt x="332" y="241"/>
                  <a:pt x="350" y="263"/>
                  <a:pt x="362" y="290"/>
                </a:cubicBezTo>
                <a:cubicBezTo>
                  <a:pt x="397" y="367"/>
                  <a:pt x="418" y="448"/>
                  <a:pt x="425" y="532"/>
                </a:cubicBezTo>
                <a:cubicBezTo>
                  <a:pt x="426" y="539"/>
                  <a:pt x="426" y="548"/>
                  <a:pt x="422" y="553"/>
                </a:cubicBezTo>
                <a:cubicBezTo>
                  <a:pt x="408" y="569"/>
                  <a:pt x="410" y="588"/>
                  <a:pt x="410" y="607"/>
                </a:cubicBezTo>
                <a:cubicBezTo>
                  <a:pt x="409" y="669"/>
                  <a:pt x="383" y="722"/>
                  <a:pt x="349" y="773"/>
                </a:cubicBezTo>
                <a:cubicBezTo>
                  <a:pt x="266" y="679"/>
                  <a:pt x="105" y="682"/>
                  <a:pt x="57" y="750"/>
                </a:cubicBezTo>
                <a:cubicBezTo>
                  <a:pt x="99" y="826"/>
                  <a:pt x="166" y="864"/>
                  <a:pt x="255" y="870"/>
                </a:cubicBezTo>
                <a:cubicBezTo>
                  <a:pt x="186" y="929"/>
                  <a:pt x="108" y="957"/>
                  <a:pt x="18" y="974"/>
                </a:cubicBezTo>
                <a:cubicBezTo>
                  <a:pt x="31" y="918"/>
                  <a:pt x="26" y="869"/>
                  <a:pt x="1" y="826"/>
                </a:cubicBezTo>
                <a:cubicBezTo>
                  <a:pt x="1" y="871"/>
                  <a:pt x="1" y="871"/>
                  <a:pt x="1" y="871"/>
                </a:cubicBezTo>
                <a:cubicBezTo>
                  <a:pt x="5" y="883"/>
                  <a:pt x="5" y="894"/>
                  <a:pt x="1" y="906"/>
                </a:cubicBezTo>
                <a:cubicBezTo>
                  <a:pt x="1" y="1032"/>
                  <a:pt x="1" y="1032"/>
                  <a:pt x="1" y="1032"/>
                </a:cubicBezTo>
                <a:cubicBezTo>
                  <a:pt x="4" y="1026"/>
                  <a:pt x="7" y="1021"/>
                  <a:pt x="9" y="1016"/>
                </a:cubicBezTo>
                <a:cubicBezTo>
                  <a:pt x="97" y="1003"/>
                  <a:pt x="178" y="984"/>
                  <a:pt x="251" y="935"/>
                </a:cubicBezTo>
                <a:cubicBezTo>
                  <a:pt x="247" y="978"/>
                  <a:pt x="241" y="1018"/>
                  <a:pt x="240" y="1058"/>
                </a:cubicBezTo>
                <a:cubicBezTo>
                  <a:pt x="240" y="1101"/>
                  <a:pt x="254" y="1140"/>
                  <a:pt x="286" y="1174"/>
                </a:cubicBezTo>
                <a:cubicBezTo>
                  <a:pt x="390" y="1075"/>
                  <a:pt x="411" y="957"/>
                  <a:pt x="381" y="823"/>
                </a:cubicBezTo>
                <a:cubicBezTo>
                  <a:pt x="392" y="805"/>
                  <a:pt x="404" y="787"/>
                  <a:pt x="417" y="767"/>
                </a:cubicBezTo>
                <a:cubicBezTo>
                  <a:pt x="418" y="860"/>
                  <a:pt x="415" y="950"/>
                  <a:pt x="421" y="1039"/>
                </a:cubicBezTo>
                <a:cubicBezTo>
                  <a:pt x="427" y="1129"/>
                  <a:pt x="449" y="1217"/>
                  <a:pt x="477" y="1301"/>
                </a:cubicBezTo>
                <a:cubicBezTo>
                  <a:pt x="438" y="1354"/>
                  <a:pt x="401" y="1406"/>
                  <a:pt x="382" y="1467"/>
                </a:cubicBezTo>
                <a:cubicBezTo>
                  <a:pt x="364" y="1521"/>
                  <a:pt x="355" y="1576"/>
                  <a:pt x="374" y="1632"/>
                </a:cubicBezTo>
                <a:cubicBezTo>
                  <a:pt x="381" y="1654"/>
                  <a:pt x="385" y="1678"/>
                  <a:pt x="405" y="1695"/>
                </a:cubicBezTo>
                <a:cubicBezTo>
                  <a:pt x="491" y="1652"/>
                  <a:pt x="534" y="1580"/>
                  <a:pt x="554" y="1487"/>
                </a:cubicBezTo>
                <a:cubicBezTo>
                  <a:pt x="574" y="1516"/>
                  <a:pt x="590" y="1541"/>
                  <a:pt x="608" y="1565"/>
                </a:cubicBezTo>
                <a:cubicBezTo>
                  <a:pt x="627" y="1589"/>
                  <a:pt x="647" y="1611"/>
                  <a:pt x="668" y="1636"/>
                </a:cubicBezTo>
                <a:cubicBezTo>
                  <a:pt x="617" y="1671"/>
                  <a:pt x="602" y="1723"/>
                  <a:pt x="605" y="1780"/>
                </a:cubicBezTo>
                <a:cubicBezTo>
                  <a:pt x="607" y="1835"/>
                  <a:pt x="609" y="1892"/>
                  <a:pt x="658" y="1927"/>
                </a:cubicBezTo>
                <a:cubicBezTo>
                  <a:pt x="674" y="1906"/>
                  <a:pt x="688" y="1887"/>
                  <a:pt x="703" y="1868"/>
                </a:cubicBezTo>
                <a:cubicBezTo>
                  <a:pt x="718" y="1848"/>
                  <a:pt x="734" y="1830"/>
                  <a:pt x="748" y="1813"/>
                </a:cubicBezTo>
                <a:cubicBezTo>
                  <a:pt x="775" y="1828"/>
                  <a:pt x="804" y="1841"/>
                  <a:pt x="830" y="1857"/>
                </a:cubicBezTo>
                <a:cubicBezTo>
                  <a:pt x="862" y="1876"/>
                  <a:pt x="897" y="1891"/>
                  <a:pt x="918" y="1925"/>
                </a:cubicBezTo>
                <a:cubicBezTo>
                  <a:pt x="920" y="1928"/>
                  <a:pt x="924" y="1928"/>
                  <a:pt x="931" y="1932"/>
                </a:cubicBezTo>
                <a:cubicBezTo>
                  <a:pt x="932" y="1852"/>
                  <a:pt x="919" y="1780"/>
                  <a:pt x="882" y="1713"/>
                </a:cubicBezTo>
                <a:cubicBezTo>
                  <a:pt x="914" y="1710"/>
                  <a:pt x="946" y="1712"/>
                  <a:pt x="973" y="1702"/>
                </a:cubicBezTo>
                <a:cubicBezTo>
                  <a:pt x="1002" y="1693"/>
                  <a:pt x="1024" y="1670"/>
                  <a:pt x="1046" y="1639"/>
                </a:cubicBezTo>
                <a:cubicBezTo>
                  <a:pt x="1006" y="1649"/>
                  <a:pt x="978" y="1637"/>
                  <a:pt x="952" y="1619"/>
                </a:cubicBezTo>
                <a:cubicBezTo>
                  <a:pt x="936" y="1608"/>
                  <a:pt x="919" y="1598"/>
                  <a:pt x="904" y="1586"/>
                </a:cubicBezTo>
                <a:cubicBezTo>
                  <a:pt x="875" y="1563"/>
                  <a:pt x="843" y="1550"/>
                  <a:pt x="807" y="1545"/>
                </a:cubicBezTo>
                <a:cubicBezTo>
                  <a:pt x="775" y="1541"/>
                  <a:pt x="742" y="1545"/>
                  <a:pt x="718" y="1571"/>
                </a:cubicBezTo>
                <a:cubicBezTo>
                  <a:pt x="708" y="1581"/>
                  <a:pt x="702" y="1595"/>
                  <a:pt x="693" y="1609"/>
                </a:cubicBezTo>
                <a:cubicBezTo>
                  <a:pt x="662" y="1566"/>
                  <a:pt x="632" y="1527"/>
                  <a:pt x="611" y="1480"/>
                </a:cubicBezTo>
                <a:cubicBezTo>
                  <a:pt x="636" y="1482"/>
                  <a:pt x="658" y="1487"/>
                  <a:pt x="680" y="1485"/>
                </a:cubicBezTo>
                <a:cubicBezTo>
                  <a:pt x="708" y="1483"/>
                  <a:pt x="736" y="1481"/>
                  <a:pt x="759" y="1461"/>
                </a:cubicBezTo>
                <a:cubicBezTo>
                  <a:pt x="767" y="1453"/>
                  <a:pt x="772" y="1444"/>
                  <a:pt x="765" y="1435"/>
                </a:cubicBezTo>
                <a:cubicBezTo>
                  <a:pt x="750" y="1413"/>
                  <a:pt x="735" y="1388"/>
                  <a:pt x="715" y="1369"/>
                </a:cubicBezTo>
                <a:cubicBezTo>
                  <a:pt x="673" y="1331"/>
                  <a:pt x="622" y="1309"/>
                  <a:pt x="565" y="1302"/>
                </a:cubicBezTo>
                <a:cubicBezTo>
                  <a:pt x="547" y="1299"/>
                  <a:pt x="529" y="1301"/>
                  <a:pt x="509" y="1300"/>
                </a:cubicBezTo>
                <a:cubicBezTo>
                  <a:pt x="481" y="1195"/>
                  <a:pt x="462" y="1089"/>
                  <a:pt x="470" y="980"/>
                </a:cubicBezTo>
                <a:cubicBezTo>
                  <a:pt x="537" y="1073"/>
                  <a:pt x="627" y="1132"/>
                  <a:pt x="737" y="1167"/>
                </a:cubicBezTo>
                <a:cubicBezTo>
                  <a:pt x="729" y="1229"/>
                  <a:pt x="750" y="1282"/>
                  <a:pt x="789" y="1328"/>
                </a:cubicBezTo>
                <a:cubicBezTo>
                  <a:pt x="828" y="1374"/>
                  <a:pt x="875" y="1407"/>
                  <a:pt x="938" y="1414"/>
                </a:cubicBezTo>
                <a:cubicBezTo>
                  <a:pt x="943" y="1367"/>
                  <a:pt x="942" y="1322"/>
                  <a:pt x="923" y="1280"/>
                </a:cubicBezTo>
                <a:cubicBezTo>
                  <a:pt x="905" y="1239"/>
                  <a:pt x="882" y="1202"/>
                  <a:pt x="842" y="1176"/>
                </a:cubicBezTo>
                <a:cubicBezTo>
                  <a:pt x="859" y="1168"/>
                  <a:pt x="867" y="1176"/>
                  <a:pt x="876" y="1184"/>
                </a:cubicBezTo>
                <a:cubicBezTo>
                  <a:pt x="900" y="1205"/>
                  <a:pt x="925" y="1223"/>
                  <a:pt x="956" y="1232"/>
                </a:cubicBezTo>
                <a:cubicBezTo>
                  <a:pt x="990" y="1242"/>
                  <a:pt x="1025" y="1254"/>
                  <a:pt x="1060" y="1247"/>
                </a:cubicBezTo>
                <a:cubicBezTo>
                  <a:pt x="1106" y="1236"/>
                  <a:pt x="1148" y="1214"/>
                  <a:pt x="1182" y="1180"/>
                </a:cubicBezTo>
                <a:cubicBezTo>
                  <a:pt x="1186" y="1176"/>
                  <a:pt x="1187" y="1168"/>
                  <a:pt x="1190" y="1159"/>
                </a:cubicBezTo>
                <a:cubicBezTo>
                  <a:pt x="1144" y="1139"/>
                  <a:pt x="1099" y="1119"/>
                  <a:pt x="1052" y="1098"/>
                </a:cubicBezTo>
                <a:close/>
                <a:moveTo>
                  <a:pt x="603" y="609"/>
                </a:moveTo>
                <a:cubicBezTo>
                  <a:pt x="634" y="612"/>
                  <a:pt x="659" y="628"/>
                  <a:pt x="683" y="646"/>
                </a:cubicBezTo>
                <a:cubicBezTo>
                  <a:pt x="721" y="674"/>
                  <a:pt x="744" y="701"/>
                  <a:pt x="757" y="735"/>
                </a:cubicBezTo>
                <a:cubicBezTo>
                  <a:pt x="695" y="762"/>
                  <a:pt x="657" y="745"/>
                  <a:pt x="630" y="681"/>
                </a:cubicBezTo>
                <a:cubicBezTo>
                  <a:pt x="645" y="688"/>
                  <a:pt x="657" y="693"/>
                  <a:pt x="675" y="701"/>
                </a:cubicBezTo>
                <a:cubicBezTo>
                  <a:pt x="642" y="655"/>
                  <a:pt x="588" y="658"/>
                  <a:pt x="552" y="630"/>
                </a:cubicBezTo>
                <a:cubicBezTo>
                  <a:pt x="566" y="611"/>
                  <a:pt x="578" y="607"/>
                  <a:pt x="603" y="609"/>
                </a:cubicBezTo>
                <a:close/>
                <a:moveTo>
                  <a:pt x="505" y="718"/>
                </a:moveTo>
                <a:cubicBezTo>
                  <a:pt x="506" y="713"/>
                  <a:pt x="510" y="707"/>
                  <a:pt x="513" y="700"/>
                </a:cubicBezTo>
                <a:cubicBezTo>
                  <a:pt x="540" y="743"/>
                  <a:pt x="564" y="783"/>
                  <a:pt x="590" y="823"/>
                </a:cubicBezTo>
                <a:cubicBezTo>
                  <a:pt x="593" y="828"/>
                  <a:pt x="601" y="831"/>
                  <a:pt x="613" y="840"/>
                </a:cubicBezTo>
                <a:cubicBezTo>
                  <a:pt x="577" y="789"/>
                  <a:pt x="558" y="740"/>
                  <a:pt x="536" y="690"/>
                </a:cubicBezTo>
                <a:cubicBezTo>
                  <a:pt x="559" y="677"/>
                  <a:pt x="580" y="682"/>
                  <a:pt x="596" y="695"/>
                </a:cubicBezTo>
                <a:cubicBezTo>
                  <a:pt x="661" y="749"/>
                  <a:pt x="703" y="817"/>
                  <a:pt x="716" y="901"/>
                </a:cubicBezTo>
                <a:cubicBezTo>
                  <a:pt x="719" y="924"/>
                  <a:pt x="719" y="948"/>
                  <a:pt x="721" y="973"/>
                </a:cubicBezTo>
                <a:cubicBezTo>
                  <a:pt x="654" y="958"/>
                  <a:pt x="596" y="935"/>
                  <a:pt x="558" y="877"/>
                </a:cubicBezTo>
                <a:cubicBezTo>
                  <a:pt x="548" y="862"/>
                  <a:pt x="536" y="848"/>
                  <a:pt x="526" y="833"/>
                </a:cubicBezTo>
                <a:cubicBezTo>
                  <a:pt x="504" y="798"/>
                  <a:pt x="499" y="759"/>
                  <a:pt x="505" y="718"/>
                </a:cubicBezTo>
                <a:close/>
                <a:moveTo>
                  <a:pt x="363" y="220"/>
                </a:moveTo>
                <a:cubicBezTo>
                  <a:pt x="386" y="221"/>
                  <a:pt x="386" y="221"/>
                  <a:pt x="400" y="245"/>
                </a:cubicBezTo>
                <a:cubicBezTo>
                  <a:pt x="366" y="242"/>
                  <a:pt x="366" y="242"/>
                  <a:pt x="363" y="220"/>
                </a:cubicBezTo>
                <a:close/>
                <a:moveTo>
                  <a:pt x="792" y="1613"/>
                </a:moveTo>
                <a:cubicBezTo>
                  <a:pt x="807" y="1614"/>
                  <a:pt x="823" y="1617"/>
                  <a:pt x="840" y="1615"/>
                </a:cubicBezTo>
                <a:cubicBezTo>
                  <a:pt x="820" y="1609"/>
                  <a:pt x="801" y="1602"/>
                  <a:pt x="779" y="1594"/>
                </a:cubicBezTo>
                <a:cubicBezTo>
                  <a:pt x="798" y="1577"/>
                  <a:pt x="818" y="1575"/>
                  <a:pt x="839" y="1580"/>
                </a:cubicBezTo>
                <a:cubicBezTo>
                  <a:pt x="865" y="1586"/>
                  <a:pt x="890" y="1594"/>
                  <a:pt x="912" y="1611"/>
                </a:cubicBezTo>
                <a:cubicBezTo>
                  <a:pt x="938" y="1631"/>
                  <a:pt x="968" y="1646"/>
                  <a:pt x="999" y="1665"/>
                </a:cubicBezTo>
                <a:cubicBezTo>
                  <a:pt x="989" y="1683"/>
                  <a:pt x="973" y="1689"/>
                  <a:pt x="956" y="1691"/>
                </a:cubicBezTo>
                <a:cubicBezTo>
                  <a:pt x="926" y="1694"/>
                  <a:pt x="894" y="1703"/>
                  <a:pt x="868" y="1677"/>
                </a:cubicBezTo>
                <a:cubicBezTo>
                  <a:pt x="843" y="1677"/>
                  <a:pt x="831" y="1654"/>
                  <a:pt x="810" y="1646"/>
                </a:cubicBezTo>
                <a:cubicBezTo>
                  <a:pt x="790" y="1639"/>
                  <a:pt x="770" y="1634"/>
                  <a:pt x="748" y="1627"/>
                </a:cubicBezTo>
                <a:cubicBezTo>
                  <a:pt x="760" y="1609"/>
                  <a:pt x="776" y="1612"/>
                  <a:pt x="792" y="1613"/>
                </a:cubicBezTo>
                <a:close/>
                <a:moveTo>
                  <a:pt x="722" y="1695"/>
                </a:moveTo>
                <a:cubicBezTo>
                  <a:pt x="722" y="1693"/>
                  <a:pt x="724" y="1691"/>
                  <a:pt x="727" y="1687"/>
                </a:cubicBezTo>
                <a:cubicBezTo>
                  <a:pt x="760" y="1700"/>
                  <a:pt x="783" y="1729"/>
                  <a:pt x="812" y="1750"/>
                </a:cubicBezTo>
                <a:cubicBezTo>
                  <a:pt x="797" y="1716"/>
                  <a:pt x="768" y="1694"/>
                  <a:pt x="742" y="1669"/>
                </a:cubicBezTo>
                <a:cubicBezTo>
                  <a:pt x="786" y="1649"/>
                  <a:pt x="815" y="1657"/>
                  <a:pt x="848" y="1697"/>
                </a:cubicBezTo>
                <a:cubicBezTo>
                  <a:pt x="877" y="1732"/>
                  <a:pt x="893" y="1773"/>
                  <a:pt x="903" y="1816"/>
                </a:cubicBezTo>
                <a:cubicBezTo>
                  <a:pt x="909" y="1839"/>
                  <a:pt x="910" y="1864"/>
                  <a:pt x="913" y="1888"/>
                </a:cubicBezTo>
                <a:cubicBezTo>
                  <a:pt x="878" y="1859"/>
                  <a:pt x="841" y="1843"/>
                  <a:pt x="804" y="1825"/>
                </a:cubicBezTo>
                <a:cubicBezTo>
                  <a:pt x="752" y="1800"/>
                  <a:pt x="725" y="1758"/>
                  <a:pt x="721" y="1701"/>
                </a:cubicBezTo>
                <a:cubicBezTo>
                  <a:pt x="720" y="1699"/>
                  <a:pt x="721" y="1697"/>
                  <a:pt x="722" y="1695"/>
                </a:cubicBezTo>
                <a:close/>
                <a:moveTo>
                  <a:pt x="672" y="1791"/>
                </a:moveTo>
                <a:cubicBezTo>
                  <a:pt x="679" y="1772"/>
                  <a:pt x="687" y="1752"/>
                  <a:pt x="695" y="1730"/>
                </a:cubicBezTo>
                <a:cubicBezTo>
                  <a:pt x="708" y="1750"/>
                  <a:pt x="719" y="1769"/>
                  <a:pt x="731" y="1790"/>
                </a:cubicBezTo>
                <a:cubicBezTo>
                  <a:pt x="730" y="1809"/>
                  <a:pt x="719" y="1826"/>
                  <a:pt x="703" y="1842"/>
                </a:cubicBezTo>
                <a:cubicBezTo>
                  <a:pt x="686" y="1860"/>
                  <a:pt x="669" y="1879"/>
                  <a:pt x="651" y="1899"/>
                </a:cubicBezTo>
                <a:cubicBezTo>
                  <a:pt x="649" y="1895"/>
                  <a:pt x="643" y="1890"/>
                  <a:pt x="641" y="1884"/>
                </a:cubicBezTo>
                <a:cubicBezTo>
                  <a:pt x="622" y="1835"/>
                  <a:pt x="617" y="1784"/>
                  <a:pt x="627" y="1732"/>
                </a:cubicBezTo>
                <a:cubicBezTo>
                  <a:pt x="631" y="1707"/>
                  <a:pt x="643" y="1698"/>
                  <a:pt x="672" y="1694"/>
                </a:cubicBezTo>
                <a:cubicBezTo>
                  <a:pt x="686" y="1726"/>
                  <a:pt x="671" y="1758"/>
                  <a:pt x="672" y="1791"/>
                </a:cubicBezTo>
                <a:close/>
                <a:moveTo>
                  <a:pt x="653" y="1590"/>
                </a:moveTo>
                <a:cubicBezTo>
                  <a:pt x="615" y="1552"/>
                  <a:pt x="583" y="1510"/>
                  <a:pt x="563" y="1456"/>
                </a:cubicBezTo>
                <a:cubicBezTo>
                  <a:pt x="588" y="1470"/>
                  <a:pt x="612" y="1505"/>
                  <a:pt x="653" y="1590"/>
                </a:cubicBezTo>
                <a:close/>
                <a:moveTo>
                  <a:pt x="552" y="1340"/>
                </a:moveTo>
                <a:cubicBezTo>
                  <a:pt x="601" y="1301"/>
                  <a:pt x="729" y="1372"/>
                  <a:pt x="747" y="1450"/>
                </a:cubicBezTo>
                <a:cubicBezTo>
                  <a:pt x="715" y="1471"/>
                  <a:pt x="680" y="1473"/>
                  <a:pt x="645" y="1468"/>
                </a:cubicBezTo>
                <a:cubicBezTo>
                  <a:pt x="630" y="1466"/>
                  <a:pt x="616" y="1460"/>
                  <a:pt x="602" y="1454"/>
                </a:cubicBezTo>
                <a:cubicBezTo>
                  <a:pt x="568" y="1438"/>
                  <a:pt x="547" y="1413"/>
                  <a:pt x="548" y="1369"/>
                </a:cubicBezTo>
                <a:cubicBezTo>
                  <a:pt x="584" y="1389"/>
                  <a:pt x="614" y="1418"/>
                  <a:pt x="661" y="1423"/>
                </a:cubicBezTo>
                <a:cubicBezTo>
                  <a:pt x="621" y="1395"/>
                  <a:pt x="576" y="1381"/>
                  <a:pt x="552" y="1340"/>
                </a:cubicBezTo>
                <a:close/>
                <a:moveTo>
                  <a:pt x="467" y="1493"/>
                </a:moveTo>
                <a:cubicBezTo>
                  <a:pt x="480" y="1460"/>
                  <a:pt x="493" y="1428"/>
                  <a:pt x="507" y="1393"/>
                </a:cubicBezTo>
                <a:cubicBezTo>
                  <a:pt x="528" y="1408"/>
                  <a:pt x="535" y="1428"/>
                  <a:pt x="537" y="1449"/>
                </a:cubicBezTo>
                <a:cubicBezTo>
                  <a:pt x="543" y="1532"/>
                  <a:pt x="493" y="1634"/>
                  <a:pt x="409" y="1672"/>
                </a:cubicBezTo>
                <a:cubicBezTo>
                  <a:pt x="371" y="1601"/>
                  <a:pt x="369" y="1529"/>
                  <a:pt x="403" y="1460"/>
                </a:cubicBezTo>
                <a:cubicBezTo>
                  <a:pt x="429" y="1407"/>
                  <a:pt x="458" y="1386"/>
                  <a:pt x="485" y="1387"/>
                </a:cubicBezTo>
                <a:cubicBezTo>
                  <a:pt x="477" y="1422"/>
                  <a:pt x="469" y="1456"/>
                  <a:pt x="461" y="1491"/>
                </a:cubicBezTo>
                <a:cubicBezTo>
                  <a:pt x="463" y="1492"/>
                  <a:pt x="465" y="1492"/>
                  <a:pt x="467" y="1493"/>
                </a:cubicBezTo>
                <a:close/>
                <a:moveTo>
                  <a:pt x="74" y="747"/>
                </a:moveTo>
                <a:cubicBezTo>
                  <a:pt x="122" y="725"/>
                  <a:pt x="170" y="706"/>
                  <a:pt x="224" y="721"/>
                </a:cubicBezTo>
                <a:cubicBezTo>
                  <a:pt x="259" y="731"/>
                  <a:pt x="281" y="755"/>
                  <a:pt x="296" y="795"/>
                </a:cubicBezTo>
                <a:cubicBezTo>
                  <a:pt x="253" y="775"/>
                  <a:pt x="213" y="768"/>
                  <a:pt x="177" y="772"/>
                </a:cubicBezTo>
                <a:cubicBezTo>
                  <a:pt x="218" y="788"/>
                  <a:pt x="258" y="793"/>
                  <a:pt x="294" y="817"/>
                </a:cubicBezTo>
                <a:cubicBezTo>
                  <a:pt x="286" y="827"/>
                  <a:pt x="278" y="836"/>
                  <a:pt x="271" y="845"/>
                </a:cubicBezTo>
                <a:cubicBezTo>
                  <a:pt x="215" y="867"/>
                  <a:pt x="116" y="819"/>
                  <a:pt x="74" y="747"/>
                </a:cubicBezTo>
                <a:close/>
                <a:moveTo>
                  <a:pt x="47" y="990"/>
                </a:moveTo>
                <a:cubicBezTo>
                  <a:pt x="91" y="974"/>
                  <a:pt x="132" y="962"/>
                  <a:pt x="170" y="944"/>
                </a:cubicBezTo>
                <a:cubicBezTo>
                  <a:pt x="208" y="926"/>
                  <a:pt x="243" y="902"/>
                  <a:pt x="279" y="881"/>
                </a:cubicBezTo>
                <a:cubicBezTo>
                  <a:pt x="258" y="931"/>
                  <a:pt x="125" y="987"/>
                  <a:pt x="47" y="990"/>
                </a:cubicBezTo>
                <a:close/>
                <a:moveTo>
                  <a:pt x="315" y="1122"/>
                </a:moveTo>
                <a:cubicBezTo>
                  <a:pt x="310" y="1129"/>
                  <a:pt x="304" y="1135"/>
                  <a:pt x="298" y="1141"/>
                </a:cubicBezTo>
                <a:cubicBezTo>
                  <a:pt x="294" y="1145"/>
                  <a:pt x="290" y="1148"/>
                  <a:pt x="286" y="1151"/>
                </a:cubicBezTo>
                <a:cubicBezTo>
                  <a:pt x="232" y="1084"/>
                  <a:pt x="248" y="925"/>
                  <a:pt x="328" y="876"/>
                </a:cubicBezTo>
                <a:cubicBezTo>
                  <a:pt x="332" y="932"/>
                  <a:pt x="305" y="979"/>
                  <a:pt x="309" y="1031"/>
                </a:cubicBezTo>
                <a:cubicBezTo>
                  <a:pt x="322" y="987"/>
                  <a:pt x="336" y="942"/>
                  <a:pt x="349" y="898"/>
                </a:cubicBezTo>
                <a:cubicBezTo>
                  <a:pt x="351" y="897"/>
                  <a:pt x="353" y="897"/>
                  <a:pt x="355" y="896"/>
                </a:cubicBezTo>
                <a:cubicBezTo>
                  <a:pt x="359" y="906"/>
                  <a:pt x="366" y="916"/>
                  <a:pt x="367" y="926"/>
                </a:cubicBezTo>
                <a:cubicBezTo>
                  <a:pt x="375" y="998"/>
                  <a:pt x="361" y="1064"/>
                  <a:pt x="315" y="1122"/>
                </a:cubicBezTo>
                <a:close/>
                <a:moveTo>
                  <a:pt x="469" y="563"/>
                </a:moveTo>
                <a:cubicBezTo>
                  <a:pt x="464" y="640"/>
                  <a:pt x="457" y="717"/>
                  <a:pt x="453" y="794"/>
                </a:cubicBezTo>
                <a:cubicBezTo>
                  <a:pt x="448" y="889"/>
                  <a:pt x="446" y="983"/>
                  <a:pt x="452" y="1077"/>
                </a:cubicBezTo>
                <a:cubicBezTo>
                  <a:pt x="454" y="1104"/>
                  <a:pt x="459" y="1132"/>
                  <a:pt x="456" y="1161"/>
                </a:cubicBezTo>
                <a:cubicBezTo>
                  <a:pt x="453" y="1147"/>
                  <a:pt x="449" y="1134"/>
                  <a:pt x="447" y="1121"/>
                </a:cubicBezTo>
                <a:cubicBezTo>
                  <a:pt x="435" y="1051"/>
                  <a:pt x="429" y="980"/>
                  <a:pt x="433" y="909"/>
                </a:cubicBezTo>
                <a:cubicBezTo>
                  <a:pt x="438" y="835"/>
                  <a:pt x="441" y="762"/>
                  <a:pt x="444" y="688"/>
                </a:cubicBezTo>
                <a:cubicBezTo>
                  <a:pt x="444" y="681"/>
                  <a:pt x="442" y="675"/>
                  <a:pt x="438" y="668"/>
                </a:cubicBezTo>
                <a:cubicBezTo>
                  <a:pt x="412" y="713"/>
                  <a:pt x="407" y="768"/>
                  <a:pt x="369" y="807"/>
                </a:cubicBezTo>
                <a:cubicBezTo>
                  <a:pt x="356" y="801"/>
                  <a:pt x="357" y="793"/>
                  <a:pt x="365" y="782"/>
                </a:cubicBezTo>
                <a:cubicBezTo>
                  <a:pt x="393" y="742"/>
                  <a:pt x="411" y="695"/>
                  <a:pt x="432" y="651"/>
                </a:cubicBezTo>
                <a:cubicBezTo>
                  <a:pt x="444" y="625"/>
                  <a:pt x="455" y="599"/>
                  <a:pt x="435" y="571"/>
                </a:cubicBezTo>
                <a:cubicBezTo>
                  <a:pt x="449" y="558"/>
                  <a:pt x="451" y="544"/>
                  <a:pt x="444" y="527"/>
                </a:cubicBezTo>
                <a:cubicBezTo>
                  <a:pt x="439" y="516"/>
                  <a:pt x="440" y="504"/>
                  <a:pt x="437" y="492"/>
                </a:cubicBezTo>
                <a:cubicBezTo>
                  <a:pt x="434" y="478"/>
                  <a:pt x="438" y="470"/>
                  <a:pt x="458" y="467"/>
                </a:cubicBezTo>
                <a:cubicBezTo>
                  <a:pt x="411" y="437"/>
                  <a:pt x="423" y="389"/>
                  <a:pt x="411" y="351"/>
                </a:cubicBezTo>
                <a:cubicBezTo>
                  <a:pt x="406" y="338"/>
                  <a:pt x="405" y="323"/>
                  <a:pt x="404" y="310"/>
                </a:cubicBezTo>
                <a:cubicBezTo>
                  <a:pt x="403" y="297"/>
                  <a:pt x="401" y="283"/>
                  <a:pt x="422" y="278"/>
                </a:cubicBezTo>
                <a:cubicBezTo>
                  <a:pt x="431" y="301"/>
                  <a:pt x="442" y="323"/>
                  <a:pt x="448" y="347"/>
                </a:cubicBezTo>
                <a:cubicBezTo>
                  <a:pt x="466" y="418"/>
                  <a:pt x="475" y="490"/>
                  <a:pt x="469" y="563"/>
                </a:cubicBezTo>
                <a:close/>
                <a:moveTo>
                  <a:pt x="551" y="1034"/>
                </a:moveTo>
                <a:cubicBezTo>
                  <a:pt x="584" y="1059"/>
                  <a:pt x="617" y="1084"/>
                  <a:pt x="654" y="1112"/>
                </a:cubicBezTo>
                <a:cubicBezTo>
                  <a:pt x="620" y="1100"/>
                  <a:pt x="575" y="1068"/>
                  <a:pt x="551" y="1034"/>
                </a:cubicBezTo>
                <a:close/>
                <a:moveTo>
                  <a:pt x="862" y="1216"/>
                </a:moveTo>
                <a:cubicBezTo>
                  <a:pt x="893" y="1246"/>
                  <a:pt x="913" y="1283"/>
                  <a:pt x="920" y="1325"/>
                </a:cubicBezTo>
                <a:cubicBezTo>
                  <a:pt x="924" y="1347"/>
                  <a:pt x="924" y="1369"/>
                  <a:pt x="926" y="1393"/>
                </a:cubicBezTo>
                <a:cubicBezTo>
                  <a:pt x="894" y="1391"/>
                  <a:pt x="871" y="1378"/>
                  <a:pt x="848" y="1361"/>
                </a:cubicBezTo>
                <a:cubicBezTo>
                  <a:pt x="818" y="1338"/>
                  <a:pt x="792" y="1312"/>
                  <a:pt x="776" y="1276"/>
                </a:cubicBezTo>
                <a:cubicBezTo>
                  <a:pt x="769" y="1259"/>
                  <a:pt x="766" y="1242"/>
                  <a:pt x="778" y="1217"/>
                </a:cubicBezTo>
                <a:cubicBezTo>
                  <a:pt x="801" y="1247"/>
                  <a:pt x="821" y="1272"/>
                  <a:pt x="842" y="1298"/>
                </a:cubicBezTo>
                <a:cubicBezTo>
                  <a:pt x="840" y="1259"/>
                  <a:pt x="805" y="1234"/>
                  <a:pt x="794" y="1196"/>
                </a:cubicBezTo>
                <a:cubicBezTo>
                  <a:pt x="823" y="1187"/>
                  <a:pt x="845" y="1199"/>
                  <a:pt x="862" y="1216"/>
                </a:cubicBezTo>
                <a:close/>
                <a:moveTo>
                  <a:pt x="932" y="1030"/>
                </a:moveTo>
                <a:cubicBezTo>
                  <a:pt x="975" y="993"/>
                  <a:pt x="1026" y="976"/>
                  <a:pt x="1086" y="979"/>
                </a:cubicBezTo>
                <a:cubicBezTo>
                  <a:pt x="1085" y="1027"/>
                  <a:pt x="1063" y="1060"/>
                  <a:pt x="1032" y="1089"/>
                </a:cubicBezTo>
                <a:cubicBezTo>
                  <a:pt x="1030" y="1091"/>
                  <a:pt x="1027" y="1094"/>
                  <a:pt x="1024" y="1094"/>
                </a:cubicBezTo>
                <a:cubicBezTo>
                  <a:pt x="997" y="1097"/>
                  <a:pt x="970" y="1100"/>
                  <a:pt x="936" y="1103"/>
                </a:cubicBezTo>
                <a:cubicBezTo>
                  <a:pt x="966" y="1081"/>
                  <a:pt x="990" y="1062"/>
                  <a:pt x="1014" y="1043"/>
                </a:cubicBezTo>
                <a:cubicBezTo>
                  <a:pt x="969" y="1052"/>
                  <a:pt x="937" y="1083"/>
                  <a:pt x="896" y="1104"/>
                </a:cubicBezTo>
                <a:cubicBezTo>
                  <a:pt x="893" y="1070"/>
                  <a:pt x="911" y="1048"/>
                  <a:pt x="932" y="1030"/>
                </a:cubicBezTo>
                <a:close/>
                <a:moveTo>
                  <a:pt x="1093" y="1218"/>
                </a:moveTo>
                <a:cubicBezTo>
                  <a:pt x="1049" y="1241"/>
                  <a:pt x="1006" y="1232"/>
                  <a:pt x="962" y="1217"/>
                </a:cubicBezTo>
                <a:cubicBezTo>
                  <a:pt x="943" y="1211"/>
                  <a:pt x="925" y="1201"/>
                  <a:pt x="920" y="1174"/>
                </a:cubicBezTo>
                <a:cubicBezTo>
                  <a:pt x="958" y="1183"/>
                  <a:pt x="994" y="1190"/>
                  <a:pt x="1031" y="1174"/>
                </a:cubicBezTo>
                <a:cubicBezTo>
                  <a:pt x="1020" y="1173"/>
                  <a:pt x="1010" y="1171"/>
                  <a:pt x="1000" y="1170"/>
                </a:cubicBezTo>
                <a:cubicBezTo>
                  <a:pt x="988" y="1169"/>
                  <a:pt x="976" y="1169"/>
                  <a:pt x="965" y="1166"/>
                </a:cubicBezTo>
                <a:cubicBezTo>
                  <a:pt x="953" y="1163"/>
                  <a:pt x="943" y="1158"/>
                  <a:pt x="928" y="1153"/>
                </a:cubicBezTo>
                <a:cubicBezTo>
                  <a:pt x="962" y="1112"/>
                  <a:pt x="1001" y="1110"/>
                  <a:pt x="1044" y="1118"/>
                </a:cubicBezTo>
                <a:cubicBezTo>
                  <a:pt x="1090" y="1126"/>
                  <a:pt x="1125" y="1154"/>
                  <a:pt x="1170" y="1168"/>
                </a:cubicBezTo>
                <a:cubicBezTo>
                  <a:pt x="1146" y="1196"/>
                  <a:pt x="1118" y="1204"/>
                  <a:pt x="1093" y="1218"/>
                </a:cubicBezTo>
                <a:close/>
                <a:moveTo>
                  <a:pt x="341" y="2044"/>
                </a:moveTo>
                <a:cubicBezTo>
                  <a:pt x="347" y="2038"/>
                  <a:pt x="350" y="2033"/>
                  <a:pt x="355" y="2029"/>
                </a:cubicBezTo>
                <a:cubicBezTo>
                  <a:pt x="403" y="1988"/>
                  <a:pt x="413" y="1932"/>
                  <a:pt x="410" y="1874"/>
                </a:cubicBezTo>
                <a:cubicBezTo>
                  <a:pt x="408" y="1843"/>
                  <a:pt x="397" y="1811"/>
                  <a:pt x="386" y="1781"/>
                </a:cubicBezTo>
                <a:cubicBezTo>
                  <a:pt x="378" y="1759"/>
                  <a:pt x="363" y="1740"/>
                  <a:pt x="351" y="1720"/>
                </a:cubicBezTo>
                <a:cubicBezTo>
                  <a:pt x="313" y="1734"/>
                  <a:pt x="303" y="1768"/>
                  <a:pt x="282" y="1797"/>
                </a:cubicBezTo>
                <a:cubicBezTo>
                  <a:pt x="240" y="1729"/>
                  <a:pt x="180" y="1686"/>
                  <a:pt x="111" y="1649"/>
                </a:cubicBezTo>
                <a:cubicBezTo>
                  <a:pt x="107" y="1654"/>
                  <a:pt x="102" y="1658"/>
                  <a:pt x="100" y="1663"/>
                </a:cubicBezTo>
                <a:cubicBezTo>
                  <a:pt x="81" y="1731"/>
                  <a:pt x="77" y="1797"/>
                  <a:pt x="113" y="1863"/>
                </a:cubicBezTo>
                <a:cubicBezTo>
                  <a:pt x="136" y="1904"/>
                  <a:pt x="157" y="1946"/>
                  <a:pt x="189" y="1981"/>
                </a:cubicBezTo>
                <a:cubicBezTo>
                  <a:pt x="103" y="1948"/>
                  <a:pt x="35" y="1896"/>
                  <a:pt x="6" y="1803"/>
                </a:cubicBezTo>
                <a:cubicBezTo>
                  <a:pt x="5" y="1798"/>
                  <a:pt x="3" y="1793"/>
                  <a:pt x="1" y="1788"/>
                </a:cubicBezTo>
                <a:cubicBezTo>
                  <a:pt x="1" y="1917"/>
                  <a:pt x="1" y="1917"/>
                  <a:pt x="1" y="1917"/>
                </a:cubicBezTo>
                <a:cubicBezTo>
                  <a:pt x="52" y="1942"/>
                  <a:pt x="103" y="1965"/>
                  <a:pt x="155" y="1988"/>
                </a:cubicBezTo>
                <a:cubicBezTo>
                  <a:pt x="225" y="2018"/>
                  <a:pt x="297" y="2047"/>
                  <a:pt x="369" y="2076"/>
                </a:cubicBezTo>
                <a:cubicBezTo>
                  <a:pt x="421" y="2098"/>
                  <a:pt x="468" y="2126"/>
                  <a:pt x="512" y="2160"/>
                </a:cubicBezTo>
                <a:cubicBezTo>
                  <a:pt x="538" y="2160"/>
                  <a:pt x="538" y="2160"/>
                  <a:pt x="538" y="2160"/>
                </a:cubicBezTo>
                <a:cubicBezTo>
                  <a:pt x="488" y="2119"/>
                  <a:pt x="432" y="2086"/>
                  <a:pt x="371" y="2060"/>
                </a:cubicBezTo>
                <a:cubicBezTo>
                  <a:pt x="361" y="2056"/>
                  <a:pt x="353" y="2050"/>
                  <a:pt x="341" y="2044"/>
                </a:cubicBezTo>
                <a:close/>
                <a:moveTo>
                  <a:pt x="286" y="1960"/>
                </a:moveTo>
                <a:cubicBezTo>
                  <a:pt x="250" y="1919"/>
                  <a:pt x="215" y="1879"/>
                  <a:pt x="185" y="1825"/>
                </a:cubicBezTo>
                <a:cubicBezTo>
                  <a:pt x="188" y="1839"/>
                  <a:pt x="187" y="1847"/>
                  <a:pt x="190" y="1853"/>
                </a:cubicBezTo>
                <a:cubicBezTo>
                  <a:pt x="214" y="1893"/>
                  <a:pt x="239" y="1933"/>
                  <a:pt x="266" y="1976"/>
                </a:cubicBezTo>
                <a:cubicBezTo>
                  <a:pt x="258" y="1976"/>
                  <a:pt x="251" y="1977"/>
                  <a:pt x="246" y="1975"/>
                </a:cubicBezTo>
                <a:cubicBezTo>
                  <a:pt x="207" y="1963"/>
                  <a:pt x="174" y="1941"/>
                  <a:pt x="153" y="1905"/>
                </a:cubicBezTo>
                <a:cubicBezTo>
                  <a:pt x="143" y="1890"/>
                  <a:pt x="136" y="1873"/>
                  <a:pt x="127" y="1857"/>
                </a:cubicBezTo>
                <a:cubicBezTo>
                  <a:pt x="92" y="1797"/>
                  <a:pt x="98" y="1735"/>
                  <a:pt x="114" y="1668"/>
                </a:cubicBezTo>
                <a:cubicBezTo>
                  <a:pt x="136" y="1681"/>
                  <a:pt x="157" y="1692"/>
                  <a:pt x="176" y="1705"/>
                </a:cubicBezTo>
                <a:cubicBezTo>
                  <a:pt x="246" y="1755"/>
                  <a:pt x="288" y="1823"/>
                  <a:pt x="307" y="1905"/>
                </a:cubicBezTo>
                <a:cubicBezTo>
                  <a:pt x="312" y="1924"/>
                  <a:pt x="307" y="1945"/>
                  <a:pt x="286" y="1960"/>
                </a:cubicBezTo>
                <a:close/>
                <a:moveTo>
                  <a:pt x="335" y="1880"/>
                </a:moveTo>
                <a:cubicBezTo>
                  <a:pt x="289" y="1828"/>
                  <a:pt x="292" y="1786"/>
                  <a:pt x="344" y="1742"/>
                </a:cubicBezTo>
                <a:cubicBezTo>
                  <a:pt x="368" y="1769"/>
                  <a:pt x="382" y="1802"/>
                  <a:pt x="390" y="1848"/>
                </a:cubicBezTo>
                <a:cubicBezTo>
                  <a:pt x="395" y="1878"/>
                  <a:pt x="399" y="1907"/>
                  <a:pt x="387" y="1937"/>
                </a:cubicBezTo>
                <a:cubicBezTo>
                  <a:pt x="378" y="1960"/>
                  <a:pt x="369" y="1968"/>
                  <a:pt x="346" y="1973"/>
                </a:cubicBezTo>
                <a:cubicBezTo>
                  <a:pt x="337" y="1928"/>
                  <a:pt x="363" y="1881"/>
                  <a:pt x="337" y="1831"/>
                </a:cubicBezTo>
                <a:cubicBezTo>
                  <a:pt x="336" y="1851"/>
                  <a:pt x="336" y="1864"/>
                  <a:pt x="335" y="1880"/>
                </a:cubicBezTo>
                <a:close/>
                <a:moveTo>
                  <a:pt x="289" y="1341"/>
                </a:moveTo>
                <a:cubicBezTo>
                  <a:pt x="270" y="1310"/>
                  <a:pt x="238" y="1308"/>
                  <a:pt x="206" y="1309"/>
                </a:cubicBezTo>
                <a:cubicBezTo>
                  <a:pt x="187" y="1309"/>
                  <a:pt x="168" y="1314"/>
                  <a:pt x="150" y="1316"/>
                </a:cubicBezTo>
                <a:cubicBezTo>
                  <a:pt x="152" y="1265"/>
                  <a:pt x="155" y="1216"/>
                  <a:pt x="157" y="1166"/>
                </a:cubicBezTo>
                <a:cubicBezTo>
                  <a:pt x="147" y="1165"/>
                  <a:pt x="140" y="1162"/>
                  <a:pt x="135" y="1163"/>
                </a:cubicBezTo>
                <a:cubicBezTo>
                  <a:pt x="89" y="1178"/>
                  <a:pt x="51" y="1206"/>
                  <a:pt x="21" y="1243"/>
                </a:cubicBezTo>
                <a:cubicBezTo>
                  <a:pt x="12" y="1254"/>
                  <a:pt x="6" y="1266"/>
                  <a:pt x="1" y="1279"/>
                </a:cubicBezTo>
                <a:cubicBezTo>
                  <a:pt x="1" y="1500"/>
                  <a:pt x="1" y="1500"/>
                  <a:pt x="1" y="1500"/>
                </a:cubicBezTo>
                <a:cubicBezTo>
                  <a:pt x="5" y="1489"/>
                  <a:pt x="9" y="1479"/>
                  <a:pt x="15" y="1468"/>
                </a:cubicBezTo>
                <a:cubicBezTo>
                  <a:pt x="100" y="1509"/>
                  <a:pt x="229" y="1472"/>
                  <a:pt x="289" y="1341"/>
                </a:cubicBezTo>
                <a:close/>
                <a:moveTo>
                  <a:pt x="149" y="1338"/>
                </a:moveTo>
                <a:cubicBezTo>
                  <a:pt x="189" y="1324"/>
                  <a:pt x="228" y="1319"/>
                  <a:pt x="271" y="1339"/>
                </a:cubicBezTo>
                <a:cubicBezTo>
                  <a:pt x="247" y="1394"/>
                  <a:pt x="210" y="1432"/>
                  <a:pt x="157" y="1454"/>
                </a:cubicBezTo>
                <a:cubicBezTo>
                  <a:pt x="132" y="1465"/>
                  <a:pt x="104" y="1471"/>
                  <a:pt x="75" y="1453"/>
                </a:cubicBezTo>
                <a:cubicBezTo>
                  <a:pt x="112" y="1426"/>
                  <a:pt x="155" y="1411"/>
                  <a:pt x="182" y="1375"/>
                </a:cubicBezTo>
                <a:cubicBezTo>
                  <a:pt x="155" y="1388"/>
                  <a:pt x="127" y="1401"/>
                  <a:pt x="94" y="1417"/>
                </a:cubicBezTo>
                <a:cubicBezTo>
                  <a:pt x="112" y="1389"/>
                  <a:pt x="126" y="1366"/>
                  <a:pt x="141" y="1343"/>
                </a:cubicBezTo>
                <a:cubicBezTo>
                  <a:pt x="143" y="1341"/>
                  <a:pt x="146" y="1339"/>
                  <a:pt x="149" y="1338"/>
                </a:cubicBezTo>
                <a:close/>
                <a:moveTo>
                  <a:pt x="3" y="1343"/>
                </a:moveTo>
                <a:cubicBezTo>
                  <a:pt x="9" y="1298"/>
                  <a:pt x="21" y="1255"/>
                  <a:pt x="61" y="1227"/>
                </a:cubicBezTo>
                <a:cubicBezTo>
                  <a:pt x="85" y="1210"/>
                  <a:pt x="105" y="1188"/>
                  <a:pt x="140" y="1179"/>
                </a:cubicBezTo>
                <a:cubicBezTo>
                  <a:pt x="133" y="1226"/>
                  <a:pt x="142" y="1270"/>
                  <a:pt x="129" y="1314"/>
                </a:cubicBezTo>
                <a:cubicBezTo>
                  <a:pt x="117" y="1357"/>
                  <a:pt x="98" y="1391"/>
                  <a:pt x="46" y="1403"/>
                </a:cubicBezTo>
                <a:cubicBezTo>
                  <a:pt x="48" y="1387"/>
                  <a:pt x="48" y="1376"/>
                  <a:pt x="50" y="1364"/>
                </a:cubicBezTo>
                <a:cubicBezTo>
                  <a:pt x="53" y="1353"/>
                  <a:pt x="58" y="1342"/>
                  <a:pt x="62" y="1331"/>
                </a:cubicBezTo>
                <a:cubicBezTo>
                  <a:pt x="66" y="1321"/>
                  <a:pt x="69" y="1312"/>
                  <a:pt x="73" y="1302"/>
                </a:cubicBezTo>
                <a:cubicBezTo>
                  <a:pt x="42" y="1328"/>
                  <a:pt x="32" y="1363"/>
                  <a:pt x="23" y="1400"/>
                </a:cubicBezTo>
                <a:cubicBezTo>
                  <a:pt x="2" y="1384"/>
                  <a:pt x="0" y="1364"/>
                  <a:pt x="3" y="1343"/>
                </a:cubicBezTo>
                <a:close/>
                <a:moveTo>
                  <a:pt x="433" y="413"/>
                </a:moveTo>
                <a:cubicBezTo>
                  <a:pt x="450" y="401"/>
                  <a:pt x="446" y="388"/>
                  <a:pt x="441" y="373"/>
                </a:cubicBezTo>
                <a:cubicBezTo>
                  <a:pt x="418" y="384"/>
                  <a:pt x="426" y="397"/>
                  <a:pt x="433" y="413"/>
                </a:cubicBezTo>
                <a:close/>
                <a:moveTo>
                  <a:pt x="418" y="2137"/>
                </a:moveTo>
                <a:cubicBezTo>
                  <a:pt x="409" y="2129"/>
                  <a:pt x="397" y="2124"/>
                  <a:pt x="390" y="2116"/>
                </a:cubicBezTo>
                <a:cubicBezTo>
                  <a:pt x="378" y="2102"/>
                  <a:pt x="364" y="2097"/>
                  <a:pt x="347" y="2104"/>
                </a:cubicBezTo>
                <a:cubicBezTo>
                  <a:pt x="330" y="2074"/>
                  <a:pt x="302" y="2072"/>
                  <a:pt x="273" y="2071"/>
                </a:cubicBezTo>
                <a:cubicBezTo>
                  <a:pt x="224" y="2070"/>
                  <a:pt x="175" y="2065"/>
                  <a:pt x="126" y="2072"/>
                </a:cubicBezTo>
                <a:cubicBezTo>
                  <a:pt x="113" y="2074"/>
                  <a:pt x="105" y="2072"/>
                  <a:pt x="105" y="2058"/>
                </a:cubicBezTo>
                <a:cubicBezTo>
                  <a:pt x="157" y="2040"/>
                  <a:pt x="209" y="2061"/>
                  <a:pt x="261" y="2058"/>
                </a:cubicBezTo>
                <a:cubicBezTo>
                  <a:pt x="257" y="2051"/>
                  <a:pt x="252" y="2046"/>
                  <a:pt x="246" y="2044"/>
                </a:cubicBezTo>
                <a:cubicBezTo>
                  <a:pt x="178" y="2014"/>
                  <a:pt x="111" y="1983"/>
                  <a:pt x="43" y="1954"/>
                </a:cubicBezTo>
                <a:cubicBezTo>
                  <a:pt x="29" y="1948"/>
                  <a:pt x="15" y="1942"/>
                  <a:pt x="1" y="1935"/>
                </a:cubicBezTo>
                <a:cubicBezTo>
                  <a:pt x="1" y="1951"/>
                  <a:pt x="1" y="1951"/>
                  <a:pt x="1" y="1951"/>
                </a:cubicBezTo>
                <a:cubicBezTo>
                  <a:pt x="54" y="1979"/>
                  <a:pt x="108" y="2004"/>
                  <a:pt x="163" y="2032"/>
                </a:cubicBezTo>
                <a:cubicBezTo>
                  <a:pt x="139" y="2035"/>
                  <a:pt x="117" y="2038"/>
                  <a:pt x="97" y="2040"/>
                </a:cubicBezTo>
                <a:cubicBezTo>
                  <a:pt x="66" y="2015"/>
                  <a:pt x="34" y="1994"/>
                  <a:pt x="1" y="1978"/>
                </a:cubicBezTo>
                <a:cubicBezTo>
                  <a:pt x="1" y="2008"/>
                  <a:pt x="1" y="2008"/>
                  <a:pt x="1" y="2008"/>
                </a:cubicBezTo>
                <a:cubicBezTo>
                  <a:pt x="8" y="2014"/>
                  <a:pt x="13" y="2023"/>
                  <a:pt x="20" y="2030"/>
                </a:cubicBezTo>
                <a:cubicBezTo>
                  <a:pt x="18" y="2032"/>
                  <a:pt x="17" y="2033"/>
                  <a:pt x="16" y="2035"/>
                </a:cubicBezTo>
                <a:cubicBezTo>
                  <a:pt x="11" y="2034"/>
                  <a:pt x="6" y="2033"/>
                  <a:pt x="1" y="2032"/>
                </a:cubicBezTo>
                <a:cubicBezTo>
                  <a:pt x="1" y="2051"/>
                  <a:pt x="1" y="2051"/>
                  <a:pt x="1" y="2051"/>
                </a:cubicBezTo>
                <a:cubicBezTo>
                  <a:pt x="10" y="2055"/>
                  <a:pt x="18" y="2058"/>
                  <a:pt x="26" y="2063"/>
                </a:cubicBezTo>
                <a:cubicBezTo>
                  <a:pt x="19" y="2068"/>
                  <a:pt x="10" y="2072"/>
                  <a:pt x="1" y="2075"/>
                </a:cubicBezTo>
                <a:cubicBezTo>
                  <a:pt x="1" y="2160"/>
                  <a:pt x="1" y="2160"/>
                  <a:pt x="1" y="2160"/>
                </a:cubicBezTo>
                <a:cubicBezTo>
                  <a:pt x="7" y="2160"/>
                  <a:pt x="7" y="2160"/>
                  <a:pt x="7" y="2160"/>
                </a:cubicBezTo>
                <a:cubicBezTo>
                  <a:pt x="12" y="2147"/>
                  <a:pt x="19" y="2136"/>
                  <a:pt x="28" y="2128"/>
                </a:cubicBezTo>
                <a:cubicBezTo>
                  <a:pt x="39" y="2126"/>
                  <a:pt x="50" y="2123"/>
                  <a:pt x="63" y="2120"/>
                </a:cubicBezTo>
                <a:cubicBezTo>
                  <a:pt x="65" y="2134"/>
                  <a:pt x="65" y="2147"/>
                  <a:pt x="64" y="2160"/>
                </a:cubicBezTo>
                <a:cubicBezTo>
                  <a:pt x="81" y="2160"/>
                  <a:pt x="81" y="2160"/>
                  <a:pt x="81" y="2160"/>
                </a:cubicBezTo>
                <a:cubicBezTo>
                  <a:pt x="83" y="2150"/>
                  <a:pt x="84" y="2139"/>
                  <a:pt x="84" y="2128"/>
                </a:cubicBezTo>
                <a:cubicBezTo>
                  <a:pt x="94" y="2139"/>
                  <a:pt x="102" y="2149"/>
                  <a:pt x="108" y="2160"/>
                </a:cubicBezTo>
                <a:cubicBezTo>
                  <a:pt x="141" y="2160"/>
                  <a:pt x="141" y="2160"/>
                  <a:pt x="141" y="2160"/>
                </a:cubicBezTo>
                <a:cubicBezTo>
                  <a:pt x="141" y="2137"/>
                  <a:pt x="136" y="2113"/>
                  <a:pt x="127" y="2091"/>
                </a:cubicBezTo>
                <a:cubicBezTo>
                  <a:pt x="188" y="2083"/>
                  <a:pt x="247" y="2083"/>
                  <a:pt x="303" y="2110"/>
                </a:cubicBezTo>
                <a:cubicBezTo>
                  <a:pt x="320" y="2118"/>
                  <a:pt x="336" y="2129"/>
                  <a:pt x="357" y="2124"/>
                </a:cubicBezTo>
                <a:cubicBezTo>
                  <a:pt x="363" y="2122"/>
                  <a:pt x="371" y="2126"/>
                  <a:pt x="377" y="2130"/>
                </a:cubicBezTo>
                <a:cubicBezTo>
                  <a:pt x="392" y="2140"/>
                  <a:pt x="407" y="2149"/>
                  <a:pt x="422" y="2160"/>
                </a:cubicBezTo>
                <a:cubicBezTo>
                  <a:pt x="459" y="2160"/>
                  <a:pt x="459" y="2160"/>
                  <a:pt x="459" y="2160"/>
                </a:cubicBezTo>
                <a:cubicBezTo>
                  <a:pt x="454" y="2151"/>
                  <a:pt x="451" y="2141"/>
                  <a:pt x="450" y="2129"/>
                </a:cubicBezTo>
                <a:cubicBezTo>
                  <a:pt x="438" y="2146"/>
                  <a:pt x="429" y="2146"/>
                  <a:pt x="418" y="2137"/>
                </a:cubicBezTo>
                <a:close/>
              </a:path>
            </a:pathLst>
          </a:custGeom>
          <a:solidFill>
            <a:schemeClr val="accent3">
              <a:lumMod val="60000"/>
              <a:lumOff val="40000"/>
              <a:alpha val="40000"/>
            </a:schemeClr>
          </a:solidFill>
          <a:ln>
            <a:noFill/>
          </a:ln>
        </p:spPr>
      </p:sp>
    </p:spTree>
    <p:extLst>
      <p:ext uri="{BB962C8B-B14F-4D97-AF65-F5344CB8AC3E}">
        <p14:creationId xmlns:p14="http://schemas.microsoft.com/office/powerpoint/2010/main" val="33638262"/>
      </p:ext>
    </p:extLst>
  </p:cSld>
  <p:clrMap bg1="lt1" tx1="dk1" bg2="lt2" tx2="dk2" accent1="accent1" accent2="accent2" accent3="accent3" accent4="accent4" accent5="accent5" accent6="accent6" hlink="hlink" folHlink="folHlink"/>
  <p:sldLayoutIdLst>
    <p:sldLayoutId id="2147484337" r:id="rId1"/>
    <p:sldLayoutId id="2147484338" r:id="rId2"/>
    <p:sldLayoutId id="2147484339" r:id="rId3"/>
    <p:sldLayoutId id="2147484340" r:id="rId4"/>
    <p:sldLayoutId id="2147484341" r:id="rId5"/>
    <p:sldLayoutId id="2147484342" r:id="rId6"/>
    <p:sldLayoutId id="2147484343" r:id="rId7"/>
    <p:sldLayoutId id="2147484344" r:id="rId8"/>
    <p:sldLayoutId id="2147484345" r:id="rId9"/>
    <p:sldLayoutId id="2147484346" r:id="rId10"/>
    <p:sldLayoutId id="2147484347" r:id="rId11"/>
    <p:sldLayoutId id="2147484348" r:id="rId12"/>
    <p:sldLayoutId id="2147483773" r:id="rId13"/>
  </p:sldLayoutIdLst>
  <p:hf sldNum="0" hdr="0"/>
  <p:txStyles>
    <p:titleStyle>
      <a:lvl1pPr algn="l" defTabSz="914446"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p:titleStyle>
    <p:bodyStyle>
      <a:lvl1pPr marL="320057" indent="-320057" algn="l" defTabSz="914446"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640112" indent="-320057" algn="l" defTabSz="914446" rtl="0" eaLnBrk="1" latinLnBrk="0" hangingPunct="1">
        <a:lnSpc>
          <a:spcPct val="111000"/>
        </a:lnSpc>
        <a:spcBef>
          <a:spcPts val="930"/>
        </a:spcBef>
        <a:buFont typeface="Corbel" panose="020B0503020204020204" pitchFamily="34" charset="0"/>
        <a:buChar char="–"/>
        <a:defRPr sz="1801" kern="1200">
          <a:solidFill>
            <a:schemeClr val="tx2">
              <a:lumMod val="75000"/>
              <a:lumOff val="25000"/>
            </a:schemeClr>
          </a:solidFill>
          <a:latin typeface="+mn-lt"/>
          <a:ea typeface="+mn-ea"/>
          <a:cs typeface="+mn-cs"/>
        </a:defRPr>
      </a:lvl2pPr>
      <a:lvl3pPr marL="960169" indent="-320057" algn="l" defTabSz="914446"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1280224" indent="-320057" algn="l" defTabSz="914446" rtl="0" eaLnBrk="1" latinLnBrk="0" hangingPunct="1">
        <a:lnSpc>
          <a:spcPct val="111000"/>
        </a:lnSpc>
        <a:spcBef>
          <a:spcPts val="930"/>
        </a:spcBef>
        <a:buFont typeface="Corbel" panose="020B0503020204020204" pitchFamily="34" charset="0"/>
        <a:buChar char="–"/>
        <a:defRPr sz="1401" kern="1200">
          <a:solidFill>
            <a:schemeClr val="tx2">
              <a:lumMod val="75000"/>
              <a:lumOff val="25000"/>
            </a:schemeClr>
          </a:solidFill>
          <a:latin typeface="+mn-lt"/>
          <a:ea typeface="+mn-ea"/>
          <a:cs typeface="+mn-cs"/>
        </a:defRPr>
      </a:lvl4pPr>
      <a:lvl5pPr marL="1600281" indent="-320057" algn="l" defTabSz="914446" rtl="0" eaLnBrk="1" latinLnBrk="0" hangingPunct="1">
        <a:lnSpc>
          <a:spcPct val="111000"/>
        </a:lnSpc>
        <a:spcBef>
          <a:spcPts val="930"/>
        </a:spcBef>
        <a:buFont typeface="Corbel" panose="020B0503020204020204" pitchFamily="34" charset="0"/>
        <a:buChar char="–"/>
        <a:defRPr sz="1401" i="1" kern="1200">
          <a:solidFill>
            <a:schemeClr val="tx2">
              <a:lumMod val="75000"/>
              <a:lumOff val="25000"/>
            </a:schemeClr>
          </a:solidFill>
          <a:latin typeface="+mn-lt"/>
          <a:ea typeface="+mn-ea"/>
          <a:cs typeface="+mn-cs"/>
        </a:defRPr>
      </a:lvl5pPr>
      <a:lvl6pPr marL="1920336" indent="-320057" algn="l" defTabSz="914446" rtl="0" eaLnBrk="1" latinLnBrk="0" hangingPunct="1">
        <a:lnSpc>
          <a:spcPct val="111000"/>
        </a:lnSpc>
        <a:spcBef>
          <a:spcPts val="930"/>
        </a:spcBef>
        <a:buFont typeface="Corbel" panose="020B0503020204020204" pitchFamily="34" charset="0"/>
        <a:buChar char="–"/>
        <a:defRPr sz="1401" kern="1200">
          <a:solidFill>
            <a:schemeClr val="accent1">
              <a:lumMod val="75000"/>
            </a:schemeClr>
          </a:solidFill>
          <a:latin typeface="+mn-lt"/>
          <a:ea typeface="+mn-ea"/>
          <a:cs typeface="+mn-cs"/>
        </a:defRPr>
      </a:lvl6pPr>
      <a:lvl7pPr marL="2240393" indent="-320057" algn="l" defTabSz="914446" rtl="0" eaLnBrk="1" latinLnBrk="0" hangingPunct="1">
        <a:lnSpc>
          <a:spcPct val="111000"/>
        </a:lnSpc>
        <a:spcBef>
          <a:spcPts val="930"/>
        </a:spcBef>
        <a:buFont typeface="Corbel" panose="020B0503020204020204" pitchFamily="34" charset="0"/>
        <a:buChar char="–"/>
        <a:defRPr sz="1401" i="1" kern="1200">
          <a:solidFill>
            <a:schemeClr val="accent1">
              <a:lumMod val="75000"/>
            </a:schemeClr>
          </a:solidFill>
          <a:latin typeface="+mn-lt"/>
          <a:ea typeface="+mn-ea"/>
          <a:cs typeface="+mn-cs"/>
        </a:defRPr>
      </a:lvl7pPr>
      <a:lvl8pPr marL="2560448" indent="-320057" algn="l" defTabSz="914446" rtl="0" eaLnBrk="1" latinLnBrk="0" hangingPunct="1">
        <a:lnSpc>
          <a:spcPct val="111000"/>
        </a:lnSpc>
        <a:spcBef>
          <a:spcPts val="930"/>
        </a:spcBef>
        <a:buFont typeface="Corbel" panose="020B0503020204020204" pitchFamily="34" charset="0"/>
        <a:buChar char="–"/>
        <a:defRPr sz="1401" kern="1200">
          <a:solidFill>
            <a:schemeClr val="accent1">
              <a:lumMod val="75000"/>
            </a:schemeClr>
          </a:solidFill>
          <a:latin typeface="+mn-lt"/>
          <a:ea typeface="+mn-ea"/>
          <a:cs typeface="+mn-cs"/>
        </a:defRPr>
      </a:lvl8pPr>
      <a:lvl9pPr marL="2880505" indent="-320057" algn="l" defTabSz="914446" rtl="0" eaLnBrk="1" latinLnBrk="0" hangingPunct="1">
        <a:lnSpc>
          <a:spcPct val="111000"/>
        </a:lnSpc>
        <a:spcBef>
          <a:spcPts val="930"/>
        </a:spcBef>
        <a:buFont typeface="Corbel" panose="020B0503020204020204" pitchFamily="34" charset="0"/>
        <a:buChar char="–"/>
        <a:defRPr sz="1401" i="1" kern="1200">
          <a:solidFill>
            <a:schemeClr val="accent1">
              <a:lumMod val="75000"/>
            </a:schemeClr>
          </a:solidFill>
          <a:latin typeface="+mn-lt"/>
          <a:ea typeface="+mn-ea"/>
          <a:cs typeface="+mn-cs"/>
        </a:defRPr>
      </a:lvl9pPr>
    </p:bodyStyle>
    <p:otherStyle>
      <a:defPPr>
        <a:defRPr lang="en-US"/>
      </a:defPPr>
      <a:lvl1pPr marL="0" algn="l" defTabSz="914446" rtl="0" eaLnBrk="1" latinLnBrk="0" hangingPunct="1">
        <a:defRPr sz="1801" kern="1200">
          <a:solidFill>
            <a:schemeClr val="tx1"/>
          </a:solidFill>
          <a:latin typeface="+mn-lt"/>
          <a:ea typeface="+mn-ea"/>
          <a:cs typeface="+mn-cs"/>
        </a:defRPr>
      </a:lvl1pPr>
      <a:lvl2pPr marL="457223" algn="l" defTabSz="914446" rtl="0" eaLnBrk="1" latinLnBrk="0" hangingPunct="1">
        <a:defRPr sz="1801" kern="1200">
          <a:solidFill>
            <a:schemeClr val="tx1"/>
          </a:solidFill>
          <a:latin typeface="+mn-lt"/>
          <a:ea typeface="+mn-ea"/>
          <a:cs typeface="+mn-cs"/>
        </a:defRPr>
      </a:lvl2pPr>
      <a:lvl3pPr marL="914446" algn="l" defTabSz="914446" rtl="0" eaLnBrk="1" latinLnBrk="0" hangingPunct="1">
        <a:defRPr sz="1801" kern="1200">
          <a:solidFill>
            <a:schemeClr val="tx1"/>
          </a:solidFill>
          <a:latin typeface="+mn-lt"/>
          <a:ea typeface="+mn-ea"/>
          <a:cs typeface="+mn-cs"/>
        </a:defRPr>
      </a:lvl3pPr>
      <a:lvl4pPr marL="1371669" algn="l" defTabSz="914446" rtl="0" eaLnBrk="1" latinLnBrk="0" hangingPunct="1">
        <a:defRPr sz="1801" kern="1200">
          <a:solidFill>
            <a:schemeClr val="tx1"/>
          </a:solidFill>
          <a:latin typeface="+mn-lt"/>
          <a:ea typeface="+mn-ea"/>
          <a:cs typeface="+mn-cs"/>
        </a:defRPr>
      </a:lvl4pPr>
      <a:lvl5pPr marL="1828891" algn="l" defTabSz="914446" rtl="0" eaLnBrk="1" latinLnBrk="0" hangingPunct="1">
        <a:defRPr sz="1801" kern="1200">
          <a:solidFill>
            <a:schemeClr val="tx1"/>
          </a:solidFill>
          <a:latin typeface="+mn-lt"/>
          <a:ea typeface="+mn-ea"/>
          <a:cs typeface="+mn-cs"/>
        </a:defRPr>
      </a:lvl5pPr>
      <a:lvl6pPr marL="2286114" algn="l" defTabSz="914446" rtl="0" eaLnBrk="1" latinLnBrk="0" hangingPunct="1">
        <a:defRPr sz="1801" kern="1200">
          <a:solidFill>
            <a:schemeClr val="tx1"/>
          </a:solidFill>
          <a:latin typeface="+mn-lt"/>
          <a:ea typeface="+mn-ea"/>
          <a:cs typeface="+mn-cs"/>
        </a:defRPr>
      </a:lvl6pPr>
      <a:lvl7pPr marL="2743338" algn="l" defTabSz="914446" rtl="0" eaLnBrk="1" latinLnBrk="0" hangingPunct="1">
        <a:defRPr sz="1801" kern="1200">
          <a:solidFill>
            <a:schemeClr val="tx1"/>
          </a:solidFill>
          <a:latin typeface="+mn-lt"/>
          <a:ea typeface="+mn-ea"/>
          <a:cs typeface="+mn-cs"/>
        </a:defRPr>
      </a:lvl7pPr>
      <a:lvl8pPr marL="3200560" algn="l" defTabSz="914446" rtl="0" eaLnBrk="1" latinLnBrk="0" hangingPunct="1">
        <a:defRPr sz="1801" kern="1200">
          <a:solidFill>
            <a:schemeClr val="tx1"/>
          </a:solidFill>
          <a:latin typeface="+mn-lt"/>
          <a:ea typeface="+mn-ea"/>
          <a:cs typeface="+mn-cs"/>
        </a:defRPr>
      </a:lvl8pPr>
      <a:lvl9pPr marL="3657783" algn="l" defTabSz="914446" rtl="0" eaLnBrk="1" latinLnBrk="0" hangingPunct="1">
        <a:defRPr sz="1801"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1849">
          <p15:clr>
            <a:srgbClr val="F26B43"/>
          </p15:clr>
        </p15:guide>
        <p15:guide id="2" orient="horz" pos="3960">
          <p15:clr>
            <a:srgbClr val="F26B43"/>
          </p15:clr>
        </p15:guide>
        <p15:guide id="3" orient="horz" pos="1536">
          <p15:clr>
            <a:srgbClr val="F26B43"/>
          </p15:clr>
        </p15:guide>
        <p15:guide id="4" orient="horz" pos="3840">
          <p15:clr>
            <a:srgbClr val="F26B43"/>
          </p15:clr>
        </p15:guide>
        <p15:guide id="5" pos="4416">
          <p15:clr>
            <a:srgbClr val="F26B43"/>
          </p15:clr>
        </p15:guide>
        <p15:guide id="6" pos="4800">
          <p15:clr>
            <a:srgbClr val="F26B43"/>
          </p15:clr>
        </p15:guide>
        <p15:guide id="7" orient="horz" pos="360">
          <p15:clr>
            <a:srgbClr val="F26B43"/>
          </p15:clr>
        </p15:guide>
        <p15:guide id="8" pos="7369">
          <p15:clr>
            <a:srgbClr val="F26B43"/>
          </p15:clr>
        </p15:guide>
        <p15:guide id="9" pos="2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audio" Target="../media/audio1.wav"/><Relationship Id="rId7" Type="http://schemas.openxmlformats.org/officeDocument/2006/relationships/diagramColors" Target="../diagrams/colors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audio" Target="../media/audio1.wav"/></Relationships>
</file>

<file path=ppt/slides/_rels/slide7.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audio" Target="../media/audio1.wav"/><Relationship Id="rId7" Type="http://schemas.openxmlformats.org/officeDocument/2006/relationships/diagramColors" Target="../diagrams/colors3.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audio" Target="../media/audio1.wav"/></Relationships>
</file>

<file path=ppt/slides/_rels/slide8.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9.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2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2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2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audio" Target="../media/audio1.wav"/><Relationship Id="rId5" Type="http://schemas.openxmlformats.org/officeDocument/2006/relationships/image" Target="../media/image7.jpeg"/><Relationship Id="rId4" Type="http://schemas.openxmlformats.org/officeDocument/2006/relationships/image" Target="../media/image6.jpeg"/></Relationships>
</file>

<file path=ppt/slides/_rels/slide2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3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3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40.xml.rels><?xml version="1.0" encoding="UTF-8" standalone="yes"?>
<Relationships xmlns="http://schemas.openxmlformats.org/package/2006/relationships"><Relationship Id="rId8" Type="http://schemas.openxmlformats.org/officeDocument/2006/relationships/image" Target="../media/image2.gif"/><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 Id="rId9" Type="http://schemas.openxmlformats.org/officeDocument/2006/relationships/audio" Target="../media/audio1.wav"/></Relationships>
</file>

<file path=ppt/slides/_rels/slide4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4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audio" Target="../media/audio1.wav"/><Relationship Id="rId1" Type="http://schemas.openxmlformats.org/officeDocument/2006/relationships/slideLayout" Target="../slideLayouts/slideLayout13.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44.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4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5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IN" dirty="0"/>
              <a:t>Statutory Audit of Bank Branches 2017</a:t>
            </a:r>
            <a:br>
              <a:rPr lang="en-IN" dirty="0"/>
            </a:br>
            <a:r>
              <a:rPr lang="en-IN" dirty="0"/>
              <a:t>(Overview) </a:t>
            </a:r>
          </a:p>
        </p:txBody>
      </p:sp>
      <p:sp>
        <p:nvSpPr>
          <p:cNvPr id="3" name="Subtitle 2"/>
          <p:cNvSpPr>
            <a:spLocks noGrp="1"/>
          </p:cNvSpPr>
          <p:nvPr>
            <p:ph type="subTitle" idx="1"/>
          </p:nvPr>
        </p:nvSpPr>
        <p:spPr>
          <a:xfrm>
            <a:off x="7920752" y="4945377"/>
            <a:ext cx="3793678" cy="1037760"/>
          </a:xfrm>
        </p:spPr>
        <p:txBody>
          <a:bodyPr/>
          <a:lstStyle/>
          <a:p>
            <a:r>
              <a:rPr lang="en-IN" dirty="0"/>
              <a:t>“Thane “</a:t>
            </a:r>
          </a:p>
          <a:p>
            <a:r>
              <a:rPr lang="en-IN" dirty="0"/>
              <a:t>Presentation By Mr. Nikhil.S. Gupta</a:t>
            </a:r>
          </a:p>
        </p:txBody>
      </p:sp>
    </p:spTree>
    <p:extLst>
      <p:ext uri="{BB962C8B-B14F-4D97-AF65-F5344CB8AC3E}">
        <p14:creationId xmlns:p14="http://schemas.microsoft.com/office/powerpoint/2010/main" val="1294462882"/>
      </p:ext>
    </p:extLst>
  </p:cSld>
  <p:clrMapOvr>
    <a:masterClrMapping/>
  </p:clrMapOvr>
  <mc:AlternateContent xmlns:mc="http://schemas.openxmlformats.org/markup-compatibility/2006" xmlns:p14="http://schemas.microsoft.com/office/powerpoint/2010/main">
    <mc:Choice Requires="p14">
      <p:transition spd="slow" p14:dur="2000">
        <p14:ripple/>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4" presetClass="emph" presetSubtype="0" fill="hold" grpId="0" nodeType="clickEffect">
                                  <p:stCondLst>
                                    <p:cond delay="0"/>
                                  </p:stCondLst>
                                  <p:iterate type="lt">
                                    <p:tmPct val="10000"/>
                                  </p:iterate>
                                  <p:childTnLst>
                                    <p:animMotion origin="layout" path="M 0.0 0.0 L 0.0 -0.07213" pathEditMode="relative" ptsTypes="">
                                      <p:cBhvr>
                                        <p:cTn id="12" dur="250" accel="50000" decel="50000" autoRev="1" fill="hold">
                                          <p:stCondLst>
                                            <p:cond delay="0"/>
                                          </p:stCondLst>
                                        </p:cTn>
                                        <p:tgtEl>
                                          <p:spTgt spid="3">
                                            <p:txEl>
                                              <p:pRg st="0" end="0"/>
                                            </p:txEl>
                                          </p:spTgt>
                                        </p:tgtEl>
                                        <p:attrNameLst>
                                          <p:attrName>ppt_x</p:attrName>
                                          <p:attrName>ppt_y</p:attrName>
                                        </p:attrNameLst>
                                      </p:cBhvr>
                                    </p:animMotion>
                                    <p:animRot by="1500000">
                                      <p:cBhvr>
                                        <p:cTn id="13" dur="125" fill="hold">
                                          <p:stCondLst>
                                            <p:cond delay="0"/>
                                          </p:stCondLst>
                                        </p:cTn>
                                        <p:tgtEl>
                                          <p:spTgt spid="3">
                                            <p:txEl>
                                              <p:pRg st="0" end="0"/>
                                            </p:txEl>
                                          </p:spTgt>
                                        </p:tgtEl>
                                        <p:attrNameLst>
                                          <p:attrName>r</p:attrName>
                                        </p:attrNameLst>
                                      </p:cBhvr>
                                    </p:animRot>
                                    <p:animRot by="-1500000">
                                      <p:cBhvr>
                                        <p:cTn id="14" dur="125" fill="hold">
                                          <p:stCondLst>
                                            <p:cond delay="125"/>
                                          </p:stCondLst>
                                        </p:cTn>
                                        <p:tgtEl>
                                          <p:spTgt spid="3">
                                            <p:txEl>
                                              <p:pRg st="0" end="0"/>
                                            </p:txEl>
                                          </p:spTgt>
                                        </p:tgtEl>
                                        <p:attrNameLst>
                                          <p:attrName>r</p:attrName>
                                        </p:attrNameLst>
                                      </p:cBhvr>
                                    </p:animRot>
                                    <p:animRot by="-1500000">
                                      <p:cBhvr>
                                        <p:cTn id="15" dur="125" fill="hold">
                                          <p:stCondLst>
                                            <p:cond delay="250"/>
                                          </p:stCondLst>
                                        </p:cTn>
                                        <p:tgtEl>
                                          <p:spTgt spid="3">
                                            <p:txEl>
                                              <p:pRg st="0" end="0"/>
                                            </p:txEl>
                                          </p:spTgt>
                                        </p:tgtEl>
                                        <p:attrNameLst>
                                          <p:attrName>r</p:attrName>
                                        </p:attrNameLst>
                                      </p:cBhvr>
                                    </p:animRot>
                                    <p:animRot by="1500000">
                                      <p:cBhvr>
                                        <p:cTn id="16" dur="125" fill="hold">
                                          <p:stCondLst>
                                            <p:cond delay="375"/>
                                          </p:stCondLst>
                                        </p:cTn>
                                        <p:tgtEl>
                                          <p:spTgt spid="3">
                                            <p:txEl>
                                              <p:pRg st="0" end="0"/>
                                            </p:txEl>
                                          </p:spTgt>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34" presetClass="emph" presetSubtype="0" fill="hold" grpId="0" nodeType="clickEffect">
                                  <p:stCondLst>
                                    <p:cond delay="0"/>
                                  </p:stCondLst>
                                  <p:iterate type="lt">
                                    <p:tmPct val="10000"/>
                                  </p:iterate>
                                  <p:childTnLst>
                                    <p:animMotion origin="layout" path="M 0.0 0.0 L 0.0 -0.07213" pathEditMode="relative" ptsTypes="">
                                      <p:cBhvr>
                                        <p:cTn id="20" dur="250" accel="50000" decel="50000" autoRev="1" fill="hold">
                                          <p:stCondLst>
                                            <p:cond delay="0"/>
                                          </p:stCondLst>
                                        </p:cTn>
                                        <p:tgtEl>
                                          <p:spTgt spid="3">
                                            <p:txEl>
                                              <p:pRg st="1" end="1"/>
                                            </p:txEl>
                                          </p:spTgt>
                                        </p:tgtEl>
                                        <p:attrNameLst>
                                          <p:attrName>ppt_x</p:attrName>
                                          <p:attrName>ppt_y</p:attrName>
                                        </p:attrNameLst>
                                      </p:cBhvr>
                                    </p:animMotion>
                                    <p:animRot by="1500000">
                                      <p:cBhvr>
                                        <p:cTn id="21" dur="125" fill="hold">
                                          <p:stCondLst>
                                            <p:cond delay="0"/>
                                          </p:stCondLst>
                                        </p:cTn>
                                        <p:tgtEl>
                                          <p:spTgt spid="3">
                                            <p:txEl>
                                              <p:pRg st="1" end="1"/>
                                            </p:txEl>
                                          </p:spTgt>
                                        </p:tgtEl>
                                        <p:attrNameLst>
                                          <p:attrName>r</p:attrName>
                                        </p:attrNameLst>
                                      </p:cBhvr>
                                    </p:animRot>
                                    <p:animRot by="-1500000">
                                      <p:cBhvr>
                                        <p:cTn id="22" dur="125" fill="hold">
                                          <p:stCondLst>
                                            <p:cond delay="125"/>
                                          </p:stCondLst>
                                        </p:cTn>
                                        <p:tgtEl>
                                          <p:spTgt spid="3">
                                            <p:txEl>
                                              <p:pRg st="1" end="1"/>
                                            </p:txEl>
                                          </p:spTgt>
                                        </p:tgtEl>
                                        <p:attrNameLst>
                                          <p:attrName>r</p:attrName>
                                        </p:attrNameLst>
                                      </p:cBhvr>
                                    </p:animRot>
                                    <p:animRot by="-1500000">
                                      <p:cBhvr>
                                        <p:cTn id="23" dur="125" fill="hold">
                                          <p:stCondLst>
                                            <p:cond delay="250"/>
                                          </p:stCondLst>
                                        </p:cTn>
                                        <p:tgtEl>
                                          <p:spTgt spid="3">
                                            <p:txEl>
                                              <p:pRg st="1" end="1"/>
                                            </p:txEl>
                                          </p:spTgt>
                                        </p:tgtEl>
                                        <p:attrNameLst>
                                          <p:attrName>r</p:attrName>
                                        </p:attrNameLst>
                                      </p:cBhvr>
                                    </p:animRot>
                                    <p:animRot by="1500000">
                                      <p:cBhvr>
                                        <p:cTn id="24"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1. Co-ordination with Branch Management	</a:t>
            </a:r>
          </a:p>
        </p:txBody>
      </p:sp>
      <p:sp>
        <p:nvSpPr>
          <p:cNvPr id="3" name="Content Placeholder 2"/>
          <p:cNvSpPr>
            <a:spLocks noGrp="1"/>
          </p:cNvSpPr>
          <p:nvPr>
            <p:ph idx="1"/>
          </p:nvPr>
        </p:nvSpPr>
        <p:spPr>
          <a:xfrm>
            <a:off x="2933701" y="2467897"/>
            <a:ext cx="8770571" cy="3961932"/>
          </a:xfrm>
        </p:spPr>
        <p:txBody>
          <a:bodyPr>
            <a:noAutofit/>
          </a:bodyPr>
          <a:lstStyle/>
          <a:p>
            <a:pPr>
              <a:buFont typeface="Wingdings" panose="05000000000000000000" pitchFamily="2" charset="2"/>
              <a:buChar char="§"/>
            </a:pPr>
            <a:r>
              <a:rPr lang="en-IN" dirty="0"/>
              <a:t>Co-ordination between the Auditor and the branch management is essential for an effective audit, timely completion with the highest audit quality.</a:t>
            </a:r>
          </a:p>
          <a:p>
            <a:pPr>
              <a:buFont typeface="Wingdings" panose="05000000000000000000" pitchFamily="2" charset="2"/>
              <a:buChar char="§"/>
            </a:pPr>
            <a:r>
              <a:rPr lang="en-IN" dirty="0"/>
              <a:t>It is advisable that immediately after accepting the appointment, the SBA should send a formal communication to the branch management/HO accepting his appointment and other declarations and undertakings so required.</a:t>
            </a:r>
          </a:p>
          <a:p>
            <a:pPr>
              <a:buFont typeface="Wingdings" panose="05000000000000000000" pitchFamily="2" charset="2"/>
              <a:buChar char="§"/>
            </a:pPr>
            <a:r>
              <a:rPr lang="en-IN" dirty="0"/>
              <a:t>Further, the SBA should also specify the books, records, and other information that he would require in the course of his audit. Such a communication would enable the branch management to keep the </a:t>
            </a:r>
            <a:r>
              <a:rPr lang="fr-FR" dirty="0"/>
              <a:t>réquisit documents, information, etc., Read.</a:t>
            </a:r>
            <a:endParaRPr lang="en-IN" dirty="0"/>
          </a:p>
        </p:txBody>
      </p:sp>
      <p:sp>
        <p:nvSpPr>
          <p:cNvPr id="5" name="Footer Placeholder 4"/>
          <p:cNvSpPr>
            <a:spLocks noGrp="1"/>
          </p:cNvSpPr>
          <p:nvPr>
            <p:ph type="ftr" sz="quarter" idx="11"/>
          </p:nvPr>
        </p:nvSpPr>
        <p:spPr/>
        <p:txBody>
          <a:bodyPr/>
          <a:lstStyle/>
          <a:p>
            <a:r>
              <a:rPr lang="en-IN" dirty="0"/>
              <a:t>Statutory Audit (Bank) 2017</a:t>
            </a:r>
          </a:p>
        </p:txBody>
      </p:sp>
      <p:sp>
        <p:nvSpPr>
          <p:cNvPr id="6" name="Date Placeholder 5"/>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34163818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sndAc>
          <p:stSnd loop="1">
            <p:snd r:embed="rId2" name="chimes.wav"/>
          </p:stSnd>
        </p:sndAc>
      </p:transition>
    </mc:Choice>
    <mc:Fallback xmlns="">
      <p:transition spd="slow">
        <p:fade/>
        <p:sndAc>
          <p:stSnd loop="1">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2.Reliance on / review of other reports</a:t>
            </a:r>
          </a:p>
        </p:txBody>
      </p:sp>
      <p:sp>
        <p:nvSpPr>
          <p:cNvPr id="3" name="Content Placeholder 2"/>
          <p:cNvSpPr>
            <a:spLocks noGrp="1"/>
          </p:cNvSpPr>
          <p:nvPr>
            <p:ph idx="1"/>
          </p:nvPr>
        </p:nvSpPr>
        <p:spPr/>
        <p:txBody>
          <a:bodyPr>
            <a:noAutofit/>
          </a:bodyPr>
          <a:lstStyle/>
          <a:p>
            <a:pPr>
              <a:spcBef>
                <a:spcPts val="0"/>
              </a:spcBef>
              <a:buFont typeface="Wingdings" panose="05000000000000000000" pitchFamily="2" charset="2"/>
              <a:buChar char="§"/>
            </a:pPr>
            <a:r>
              <a:rPr lang="en-IN" dirty="0"/>
              <a:t>The auditor should take into account the adverse comments, if any, on advances appearing in the following:</a:t>
            </a:r>
          </a:p>
          <a:p>
            <a:pPr>
              <a:spcBef>
                <a:spcPts val="0"/>
              </a:spcBef>
              <a:buFont typeface="Wingdings" panose="05000000000000000000" pitchFamily="2" charset="2"/>
              <a:buChar char="§"/>
            </a:pPr>
            <a:r>
              <a:rPr lang="en-IN" dirty="0"/>
              <a:t>Previous audit reports.</a:t>
            </a:r>
          </a:p>
          <a:p>
            <a:pPr>
              <a:spcBef>
                <a:spcPts val="0"/>
              </a:spcBef>
              <a:buFont typeface="Wingdings" panose="05000000000000000000" pitchFamily="2" charset="2"/>
              <a:buChar char="§"/>
            </a:pPr>
            <a:r>
              <a:rPr lang="en-IN" dirty="0"/>
              <a:t>Latest internal inspection reports of bank officials.</a:t>
            </a:r>
          </a:p>
          <a:p>
            <a:pPr>
              <a:spcBef>
                <a:spcPts val="0"/>
              </a:spcBef>
              <a:buFont typeface="Wingdings" panose="05000000000000000000" pitchFamily="2" charset="2"/>
              <a:buChar char="§"/>
            </a:pPr>
            <a:r>
              <a:rPr lang="en-IN" dirty="0"/>
              <a:t>Reserve Bank’s latest inspection Report/Asset Quality Review/ Risk Based</a:t>
            </a:r>
          </a:p>
          <a:p>
            <a:pPr>
              <a:spcBef>
                <a:spcPts val="0"/>
              </a:spcBef>
              <a:buFont typeface="Wingdings" panose="05000000000000000000" pitchFamily="2" charset="2"/>
              <a:buChar char="§"/>
            </a:pPr>
            <a:r>
              <a:rPr lang="en-IN" dirty="0"/>
              <a:t>Supervision report.</a:t>
            </a:r>
          </a:p>
          <a:p>
            <a:pPr>
              <a:spcBef>
                <a:spcPts val="0"/>
              </a:spcBef>
              <a:buFont typeface="Wingdings" panose="05000000000000000000" pitchFamily="2" charset="2"/>
              <a:buChar char="§"/>
            </a:pPr>
            <a:r>
              <a:rPr lang="en-IN" dirty="0"/>
              <a:t>Concurrent /internal audit report.</a:t>
            </a:r>
          </a:p>
          <a:p>
            <a:pPr>
              <a:spcBef>
                <a:spcPts val="0"/>
              </a:spcBef>
              <a:buFont typeface="Wingdings" panose="05000000000000000000" pitchFamily="2" charset="2"/>
              <a:buChar char="§"/>
            </a:pPr>
            <a:r>
              <a:rPr lang="en-IN" dirty="0"/>
              <a:t>Report on verification of security.</a:t>
            </a:r>
          </a:p>
          <a:p>
            <a:pPr>
              <a:spcBef>
                <a:spcPts val="0"/>
              </a:spcBef>
              <a:buFont typeface="Wingdings" panose="05000000000000000000" pitchFamily="2" charset="2"/>
              <a:buChar char="§"/>
            </a:pPr>
            <a:r>
              <a:rPr lang="en-IN" dirty="0"/>
              <a:t>Any other internal reports specially related to particular accounts.</a:t>
            </a:r>
          </a:p>
          <a:p>
            <a:pPr>
              <a:spcBef>
                <a:spcPts val="0"/>
              </a:spcBef>
              <a:buFont typeface="Wingdings" panose="05000000000000000000" pitchFamily="2" charset="2"/>
              <a:buChar char="§"/>
            </a:pPr>
            <a:r>
              <a:rPr lang="en-IN" dirty="0"/>
              <a:t>Manager’s charge-handing-over report when incumbent is changed.</a:t>
            </a:r>
          </a:p>
        </p:txBody>
      </p:sp>
      <p:sp>
        <p:nvSpPr>
          <p:cNvPr id="4" name="Footer Placeholder 3"/>
          <p:cNvSpPr>
            <a:spLocks noGrp="1"/>
          </p:cNvSpPr>
          <p:nvPr>
            <p:ph type="ftr" sz="quarter" idx="11"/>
          </p:nvPr>
        </p:nvSpPr>
        <p:spPr/>
        <p:txBody>
          <a:bodyPr/>
          <a:lstStyle/>
          <a:p>
            <a:r>
              <a:rPr lang="en-IN" dirty="0"/>
              <a:t>Statutory Audit (Bank) 2017</a:t>
            </a:r>
          </a:p>
        </p:txBody>
      </p:sp>
      <p:sp>
        <p:nvSpPr>
          <p:cNvPr id="5" name="Date Placeholder 4"/>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32361565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1000"/>
                                        <p:tgtEl>
                                          <p:spTgt spid="3">
                                            <p:txEl>
                                              <p:pRg st="3" end="3"/>
                                            </p:txEl>
                                          </p:spTgt>
                                        </p:tgtEl>
                                      </p:cBhvr>
                                    </p:animEffect>
                                    <p:anim calcmode="lin" valueType="num">
                                      <p:cBhvr>
                                        <p:cTn id="3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Effect transition="in" filter="fade">
                                      <p:cBhvr>
                                        <p:cTn id="41" dur="1000"/>
                                        <p:tgtEl>
                                          <p:spTgt spid="3">
                                            <p:txEl>
                                              <p:pRg st="4" end="4"/>
                                            </p:txEl>
                                          </p:spTgt>
                                        </p:tgtEl>
                                      </p:cBhvr>
                                    </p:animEffect>
                                    <p:anim calcmode="lin" valueType="num">
                                      <p:cBhvr>
                                        <p:cTn id="4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3">
                                            <p:txEl>
                                              <p:pRg st="5" end="5"/>
                                            </p:txEl>
                                          </p:spTgt>
                                        </p:tgtEl>
                                        <p:attrNameLst>
                                          <p:attrName>style.visibility</p:attrName>
                                        </p:attrNameLst>
                                      </p:cBhvr>
                                      <p:to>
                                        <p:strVal val="visible"/>
                                      </p:to>
                                    </p:set>
                                    <p:animEffect transition="in" filter="fade">
                                      <p:cBhvr>
                                        <p:cTn id="48" dur="1000"/>
                                        <p:tgtEl>
                                          <p:spTgt spid="3">
                                            <p:txEl>
                                              <p:pRg st="5" end="5"/>
                                            </p:txEl>
                                          </p:spTgt>
                                        </p:tgtEl>
                                      </p:cBhvr>
                                    </p:animEffect>
                                    <p:anim calcmode="lin" valueType="num">
                                      <p:cBhvr>
                                        <p:cTn id="4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Effect transition="in" filter="fade">
                                      <p:cBhvr>
                                        <p:cTn id="55" dur="1000"/>
                                        <p:tgtEl>
                                          <p:spTgt spid="3">
                                            <p:txEl>
                                              <p:pRg st="6" end="6"/>
                                            </p:txEl>
                                          </p:spTgt>
                                        </p:tgtEl>
                                      </p:cBhvr>
                                    </p:animEffect>
                                    <p:anim calcmode="lin" valueType="num">
                                      <p:cBhvr>
                                        <p:cTn id="5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7"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3">
                                            <p:txEl>
                                              <p:pRg st="7" end="7"/>
                                            </p:txEl>
                                          </p:spTgt>
                                        </p:tgtEl>
                                        <p:attrNameLst>
                                          <p:attrName>style.visibility</p:attrName>
                                        </p:attrNameLst>
                                      </p:cBhvr>
                                      <p:to>
                                        <p:strVal val="visible"/>
                                      </p:to>
                                    </p:set>
                                    <p:animEffect transition="in" filter="fade">
                                      <p:cBhvr>
                                        <p:cTn id="62" dur="1000"/>
                                        <p:tgtEl>
                                          <p:spTgt spid="3">
                                            <p:txEl>
                                              <p:pRg st="7" end="7"/>
                                            </p:txEl>
                                          </p:spTgt>
                                        </p:tgtEl>
                                      </p:cBhvr>
                                    </p:animEffect>
                                    <p:anim calcmode="lin" valueType="num">
                                      <p:cBhvr>
                                        <p:cTn id="6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64"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grpId="0" nodeType="clickEffect">
                                  <p:stCondLst>
                                    <p:cond delay="0"/>
                                  </p:stCondLst>
                                  <p:childTnLst>
                                    <p:set>
                                      <p:cBhvr>
                                        <p:cTn id="68" dur="1" fill="hold">
                                          <p:stCondLst>
                                            <p:cond delay="0"/>
                                          </p:stCondLst>
                                        </p:cTn>
                                        <p:tgtEl>
                                          <p:spTgt spid="3">
                                            <p:txEl>
                                              <p:pRg st="8" end="8"/>
                                            </p:txEl>
                                          </p:spTgt>
                                        </p:tgtEl>
                                        <p:attrNameLst>
                                          <p:attrName>style.visibility</p:attrName>
                                        </p:attrNameLst>
                                      </p:cBhvr>
                                      <p:to>
                                        <p:strVal val="visible"/>
                                      </p:to>
                                    </p:set>
                                    <p:animEffect transition="in" filter="fade">
                                      <p:cBhvr>
                                        <p:cTn id="69" dur="1000"/>
                                        <p:tgtEl>
                                          <p:spTgt spid="3">
                                            <p:txEl>
                                              <p:pRg st="8" end="8"/>
                                            </p:txEl>
                                          </p:spTgt>
                                        </p:tgtEl>
                                      </p:cBhvr>
                                    </p:animEffect>
                                    <p:anim calcmode="lin" valueType="num">
                                      <p:cBhvr>
                                        <p:cTn id="70"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71"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0595" y="491613"/>
            <a:ext cx="10303286" cy="1371600"/>
          </a:xfrm>
        </p:spPr>
        <p:txBody>
          <a:bodyPr>
            <a:noAutofit/>
          </a:bodyPr>
          <a:lstStyle/>
          <a:p>
            <a:r>
              <a:rPr lang="en-IN" dirty="0"/>
              <a:t>3.CLASSIFICATION OF ADVANCES</a:t>
            </a:r>
          </a:p>
        </p:txBody>
      </p:sp>
      <p:pic>
        <p:nvPicPr>
          <p:cNvPr id="3074" name="Picture 2" descr="C:\Users\kushagra.vyas\Desktop\blank-diagram-classification-six-branches-25370914.jpg"/>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10493"/>
          <a:stretch/>
        </p:blipFill>
        <p:spPr bwMode="auto">
          <a:xfrm>
            <a:off x="4778477" y="2485224"/>
            <a:ext cx="6955403" cy="3914633"/>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extLst/>
        </p:spPr>
      </p:pic>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38451838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circle(in)">
                                      <p:cBhvr>
                                        <p:cTn id="12"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900618420"/>
              </p:ext>
            </p:extLst>
          </p:nvPr>
        </p:nvGraphicFramePr>
        <p:xfrm>
          <a:off x="3760839" y="368710"/>
          <a:ext cx="7934631" cy="56486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1289529944"/>
      </p:ext>
    </p:extLst>
  </p:cSld>
  <p:clrMapOvr>
    <a:masterClrMapping/>
  </p:clrMapOvr>
  <mc:AlternateContent xmlns:mc="http://schemas.openxmlformats.org/markup-compatibility/2006" xmlns:p14="http://schemas.microsoft.com/office/powerpoint/2010/main">
    <mc:Choice Requires="p14">
      <p:transition spd="slow" p14:dur="3900">
        <p14:glitter dir="d" pattern="hexagon"/>
        <p:sndAc>
          <p:stSnd>
            <p:snd r:embed="rId2" name="chimes.wav"/>
          </p:stSnd>
        </p:sndAc>
      </p:transition>
    </mc:Choice>
    <mc:Fallback xmlns="">
      <p:transition spd="slow">
        <p:fade/>
        <p:sndAc>
          <p:stSnd>
            <p:snd r:embed="rId8"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19499" y="832459"/>
            <a:ext cx="6934200" cy="990282"/>
          </a:xfrm>
        </p:spPr>
        <p:txBody>
          <a:bodyPr>
            <a:normAutofit/>
          </a:bodyPr>
          <a:lstStyle/>
          <a:p>
            <a:r>
              <a:rPr lang="en-US" dirty="0"/>
              <a:t>Sector wise classification</a:t>
            </a:r>
          </a:p>
        </p:txBody>
      </p:sp>
      <p:cxnSp>
        <p:nvCxnSpPr>
          <p:cNvPr id="16" name="Straight Arrow Connector 15"/>
          <p:cNvCxnSpPr/>
          <p:nvPr/>
        </p:nvCxnSpPr>
        <p:spPr>
          <a:xfrm>
            <a:off x="3124200" y="3048000"/>
            <a:ext cx="2286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3124200" y="3429000"/>
            <a:ext cx="2286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3124200" y="3733800"/>
            <a:ext cx="2286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aphicFrame>
        <p:nvGraphicFramePr>
          <p:cNvPr id="20" name="Diagram 19"/>
          <p:cNvGraphicFramePr/>
          <p:nvPr>
            <p:extLst>
              <p:ext uri="{D42A27DB-BD31-4B8C-83A1-F6EECF244321}">
                <p14:modId xmlns:p14="http://schemas.microsoft.com/office/powerpoint/2010/main" val="2000776651"/>
              </p:ext>
            </p:extLst>
          </p:nvPr>
        </p:nvGraphicFramePr>
        <p:xfrm>
          <a:off x="3619499" y="2308234"/>
          <a:ext cx="8046475" cy="398838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225557906"/>
      </p:ext>
    </p:extLst>
  </p:cSld>
  <p:clrMapOvr>
    <a:masterClrMapping/>
  </p:clrMapOvr>
  <mc:AlternateContent xmlns:mc="http://schemas.openxmlformats.org/markup-compatibility/2006" xmlns:p14="http://schemas.microsoft.com/office/powerpoint/2010/main">
    <mc:Choice Requires="p14">
      <p:transition spd="slow" p14:dur="4000">
        <p14:vortex dir="r"/>
        <p:sndAc>
          <p:stSnd>
            <p:snd r:embed="rId3" name="chimes.wav"/>
          </p:stSnd>
        </p:sndAc>
      </p:transition>
    </mc:Choice>
    <mc:Fallback xmlns="">
      <p:transition spd="slow">
        <p:fade/>
        <p:sndAc>
          <p:stSnd>
            <p:snd r:embed="rId9"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p:cTn id="15" dur="500" fill="hold"/>
                                        <p:tgtEl>
                                          <p:spTgt spid="20"/>
                                        </p:tgtEl>
                                        <p:attrNameLst>
                                          <p:attrName>ppt_w</p:attrName>
                                        </p:attrNameLst>
                                      </p:cBhvr>
                                      <p:tavLst>
                                        <p:tav tm="0">
                                          <p:val>
                                            <p:fltVal val="0"/>
                                          </p:val>
                                        </p:tav>
                                        <p:tav tm="100000">
                                          <p:val>
                                            <p:strVal val="#ppt_w"/>
                                          </p:val>
                                        </p:tav>
                                      </p:tavLst>
                                    </p:anim>
                                    <p:anim calcmode="lin" valueType="num">
                                      <p:cBhvr>
                                        <p:cTn id="16" dur="500" fill="hold"/>
                                        <p:tgtEl>
                                          <p:spTgt spid="20"/>
                                        </p:tgtEl>
                                        <p:attrNameLst>
                                          <p:attrName>ppt_h</p:attrName>
                                        </p:attrNameLst>
                                      </p:cBhvr>
                                      <p:tavLst>
                                        <p:tav tm="0">
                                          <p:val>
                                            <p:fltVal val="0"/>
                                          </p:val>
                                        </p:tav>
                                        <p:tav tm="100000">
                                          <p:val>
                                            <p:strVal val="#ppt_h"/>
                                          </p:val>
                                        </p:tav>
                                      </p:tavLst>
                                    </p:anim>
                                    <p:animEffect transition="in" filter="fade">
                                      <p:cBhvr>
                                        <p:cTn id="1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20"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9399" y="908659"/>
            <a:ext cx="8153400" cy="837882"/>
          </a:xfrm>
        </p:spPr>
        <p:txBody>
          <a:bodyPr>
            <a:normAutofit/>
          </a:bodyPr>
          <a:lstStyle/>
          <a:p>
            <a:r>
              <a:rPr lang="en-US" dirty="0"/>
              <a:t>Security wise classification</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225181629"/>
              </p:ext>
            </p:extLst>
          </p:nvPr>
        </p:nvGraphicFramePr>
        <p:xfrm>
          <a:off x="2819399" y="2253691"/>
          <a:ext cx="8835572" cy="39163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886169095"/>
      </p:ext>
    </p:extLst>
  </p:cSld>
  <p:clrMapOvr>
    <a:masterClrMapping/>
  </p:clrMapOvr>
  <mc:AlternateContent xmlns:mc="http://schemas.openxmlformats.org/markup-compatibility/2006" xmlns:p14="http://schemas.microsoft.com/office/powerpoint/2010/main">
    <mc:Choice Requires="p14">
      <p:transition spd="slow" p14:dur="3000">
        <p14:shred/>
        <p:sndAc>
          <p:stSnd>
            <p:snd r:embed="rId3" name="chimes.wav"/>
          </p:stSnd>
        </p:sndAc>
      </p:transition>
    </mc:Choice>
    <mc:Fallback xmlns="">
      <p:transition spd="slow">
        <p:fade/>
        <p:sndAc>
          <p:stSnd>
            <p:snd r:embed="rId9"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down)">
                                      <p:cBhvr>
                                        <p:cTn id="14" dur="580">
                                          <p:stCondLst>
                                            <p:cond delay="0"/>
                                          </p:stCondLst>
                                        </p:cTn>
                                        <p:tgtEl>
                                          <p:spTgt spid="6"/>
                                        </p:tgtEl>
                                      </p:cBhvr>
                                    </p:animEffect>
                                    <p:anim calcmode="lin" valueType="num">
                                      <p:cBhvr>
                                        <p:cTn id="15"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0" dur="26">
                                          <p:stCondLst>
                                            <p:cond delay="650"/>
                                          </p:stCondLst>
                                        </p:cTn>
                                        <p:tgtEl>
                                          <p:spTgt spid="6"/>
                                        </p:tgtEl>
                                      </p:cBhvr>
                                      <p:to x="100000" y="60000"/>
                                    </p:animScale>
                                    <p:animScale>
                                      <p:cBhvr>
                                        <p:cTn id="21" dur="166" decel="50000">
                                          <p:stCondLst>
                                            <p:cond delay="676"/>
                                          </p:stCondLst>
                                        </p:cTn>
                                        <p:tgtEl>
                                          <p:spTgt spid="6"/>
                                        </p:tgtEl>
                                      </p:cBhvr>
                                      <p:to x="100000" y="100000"/>
                                    </p:animScale>
                                    <p:animScale>
                                      <p:cBhvr>
                                        <p:cTn id="22" dur="26">
                                          <p:stCondLst>
                                            <p:cond delay="1312"/>
                                          </p:stCondLst>
                                        </p:cTn>
                                        <p:tgtEl>
                                          <p:spTgt spid="6"/>
                                        </p:tgtEl>
                                      </p:cBhvr>
                                      <p:to x="100000" y="80000"/>
                                    </p:animScale>
                                    <p:animScale>
                                      <p:cBhvr>
                                        <p:cTn id="23" dur="166" decel="50000">
                                          <p:stCondLst>
                                            <p:cond delay="1338"/>
                                          </p:stCondLst>
                                        </p:cTn>
                                        <p:tgtEl>
                                          <p:spTgt spid="6"/>
                                        </p:tgtEl>
                                      </p:cBhvr>
                                      <p:to x="100000" y="100000"/>
                                    </p:animScale>
                                    <p:animScale>
                                      <p:cBhvr>
                                        <p:cTn id="24" dur="26">
                                          <p:stCondLst>
                                            <p:cond delay="1642"/>
                                          </p:stCondLst>
                                        </p:cTn>
                                        <p:tgtEl>
                                          <p:spTgt spid="6"/>
                                        </p:tgtEl>
                                      </p:cBhvr>
                                      <p:to x="100000" y="90000"/>
                                    </p:animScale>
                                    <p:animScale>
                                      <p:cBhvr>
                                        <p:cTn id="25" dur="166" decel="50000">
                                          <p:stCondLst>
                                            <p:cond delay="1668"/>
                                          </p:stCondLst>
                                        </p:cTn>
                                        <p:tgtEl>
                                          <p:spTgt spid="6"/>
                                        </p:tgtEl>
                                      </p:cBhvr>
                                      <p:to x="100000" y="100000"/>
                                    </p:animScale>
                                    <p:animScale>
                                      <p:cBhvr>
                                        <p:cTn id="26" dur="26">
                                          <p:stCondLst>
                                            <p:cond delay="1808"/>
                                          </p:stCondLst>
                                        </p:cTn>
                                        <p:tgtEl>
                                          <p:spTgt spid="6"/>
                                        </p:tgtEl>
                                      </p:cBhvr>
                                      <p:to x="100000" y="95000"/>
                                    </p:animScale>
                                    <p:animScale>
                                      <p:cBhvr>
                                        <p:cTn id="27"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6"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1032" y="1025465"/>
            <a:ext cx="9157755" cy="761682"/>
          </a:xfrm>
        </p:spPr>
        <p:txBody>
          <a:bodyPr>
            <a:normAutofit/>
          </a:bodyPr>
          <a:lstStyle/>
          <a:p>
            <a:r>
              <a:rPr lang="en-US" sz="3000" dirty="0"/>
              <a:t>PRUDENTIAL NORMS CLASSIFICATION</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233483340"/>
              </p:ext>
            </p:extLst>
          </p:nvPr>
        </p:nvGraphicFramePr>
        <p:xfrm>
          <a:off x="1991032" y="2409138"/>
          <a:ext cx="9794567" cy="38146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2589248964"/>
      </p:ext>
    </p:extLst>
  </p:cSld>
  <p:clrMapOvr>
    <a:masterClrMapping/>
  </p:clrMapOvr>
  <mc:AlternateContent xmlns:mc="http://schemas.openxmlformats.org/markup-compatibility/2006" xmlns:p14="http://schemas.microsoft.com/office/powerpoint/2010/main">
    <mc:Choice Requires="p14">
      <p:transition spd="slow" p14:dur="1250">
        <p14:switch dir="r"/>
        <p:sndAc>
          <p:stSnd>
            <p:snd r:embed="rId2" name="chimes.wav"/>
          </p:stSnd>
        </p:sndAc>
      </p:transition>
    </mc:Choice>
    <mc:Fallback xmlns="">
      <p:transition spd="slow">
        <p:fade/>
        <p:sndAc>
          <p:stSnd>
            <p:snd r:embed="rId8"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7" presetClass="emph" presetSubtype="0" fill="remove" grpId="0" nodeType="clickEffect">
                                  <p:stCondLst>
                                    <p:cond delay="0"/>
                                  </p:stCondLst>
                                  <p:childTnLst>
                                    <p:animClr clrSpc="rgb" dir="cw">
                                      <p:cBhvr override="childStyle">
                                        <p:cTn id="11" dur="250" autoRev="1" fill="remove"/>
                                        <p:tgtEl>
                                          <p:spTgt spid="6">
                                            <p:graphicEl>
                                              <a:dgm id="{78ADA219-7DDF-4EF7-9671-E2848A43ADE4}"/>
                                            </p:graphicEl>
                                          </p:spTgt>
                                        </p:tgtEl>
                                        <p:attrNameLst>
                                          <p:attrName>style.color</p:attrName>
                                        </p:attrNameLst>
                                      </p:cBhvr>
                                      <p:to>
                                        <a:schemeClr val="bg1"/>
                                      </p:to>
                                    </p:animClr>
                                    <p:animClr clrSpc="rgb" dir="cw">
                                      <p:cBhvr>
                                        <p:cTn id="12" dur="250" autoRev="1" fill="remove"/>
                                        <p:tgtEl>
                                          <p:spTgt spid="6">
                                            <p:graphicEl>
                                              <a:dgm id="{78ADA219-7DDF-4EF7-9671-E2848A43ADE4}"/>
                                            </p:graphicEl>
                                          </p:spTgt>
                                        </p:tgtEl>
                                        <p:attrNameLst>
                                          <p:attrName>fillcolor</p:attrName>
                                        </p:attrNameLst>
                                      </p:cBhvr>
                                      <p:to>
                                        <a:schemeClr val="bg1"/>
                                      </p:to>
                                    </p:animClr>
                                    <p:set>
                                      <p:cBhvr>
                                        <p:cTn id="13" dur="250" autoRev="1" fill="remove"/>
                                        <p:tgtEl>
                                          <p:spTgt spid="6">
                                            <p:graphicEl>
                                              <a:dgm id="{78ADA219-7DDF-4EF7-9671-E2848A43ADE4}"/>
                                            </p:graphicEl>
                                          </p:spTgt>
                                        </p:tgtEl>
                                        <p:attrNameLst>
                                          <p:attrName>fill.type</p:attrName>
                                        </p:attrNameLst>
                                      </p:cBhvr>
                                      <p:to>
                                        <p:strVal val="solid"/>
                                      </p:to>
                                    </p:set>
                                    <p:set>
                                      <p:cBhvr>
                                        <p:cTn id="14" dur="250" autoRev="1" fill="remove"/>
                                        <p:tgtEl>
                                          <p:spTgt spid="6">
                                            <p:graphicEl>
                                              <a:dgm id="{78ADA219-7DDF-4EF7-9671-E2848A43ADE4}"/>
                                            </p:graphicEl>
                                          </p:spTgt>
                                        </p:tgtEl>
                                        <p:attrNameLst>
                                          <p:attrName>fill.on</p:attrName>
                                        </p:attrNameLst>
                                      </p:cBhvr>
                                      <p:to>
                                        <p:strVal val="true"/>
                                      </p:to>
                                    </p:set>
                                  </p:childTnLst>
                                </p:cTn>
                              </p:par>
                              <p:par>
                                <p:cTn id="15" presetID="27" presetClass="emph" presetSubtype="0" fill="remove" grpId="0" nodeType="withEffect">
                                  <p:stCondLst>
                                    <p:cond delay="0"/>
                                  </p:stCondLst>
                                  <p:childTnLst>
                                    <p:animClr clrSpc="rgb" dir="cw">
                                      <p:cBhvr override="childStyle">
                                        <p:cTn id="16" dur="250" autoRev="1" fill="remove"/>
                                        <p:tgtEl>
                                          <p:spTgt spid="6">
                                            <p:graphicEl>
                                              <a:dgm id="{591E3C3B-03B0-4066-8A88-DD6864B2069F}"/>
                                            </p:graphicEl>
                                          </p:spTgt>
                                        </p:tgtEl>
                                        <p:attrNameLst>
                                          <p:attrName>style.color</p:attrName>
                                        </p:attrNameLst>
                                      </p:cBhvr>
                                      <p:to>
                                        <a:schemeClr val="bg1"/>
                                      </p:to>
                                    </p:animClr>
                                    <p:animClr clrSpc="rgb" dir="cw">
                                      <p:cBhvr>
                                        <p:cTn id="17" dur="250" autoRev="1" fill="remove"/>
                                        <p:tgtEl>
                                          <p:spTgt spid="6">
                                            <p:graphicEl>
                                              <a:dgm id="{591E3C3B-03B0-4066-8A88-DD6864B2069F}"/>
                                            </p:graphicEl>
                                          </p:spTgt>
                                        </p:tgtEl>
                                        <p:attrNameLst>
                                          <p:attrName>fillcolor</p:attrName>
                                        </p:attrNameLst>
                                      </p:cBhvr>
                                      <p:to>
                                        <a:schemeClr val="bg1"/>
                                      </p:to>
                                    </p:animClr>
                                    <p:set>
                                      <p:cBhvr>
                                        <p:cTn id="18" dur="250" autoRev="1" fill="remove"/>
                                        <p:tgtEl>
                                          <p:spTgt spid="6">
                                            <p:graphicEl>
                                              <a:dgm id="{591E3C3B-03B0-4066-8A88-DD6864B2069F}"/>
                                            </p:graphicEl>
                                          </p:spTgt>
                                        </p:tgtEl>
                                        <p:attrNameLst>
                                          <p:attrName>fill.type</p:attrName>
                                        </p:attrNameLst>
                                      </p:cBhvr>
                                      <p:to>
                                        <p:strVal val="solid"/>
                                      </p:to>
                                    </p:set>
                                    <p:set>
                                      <p:cBhvr>
                                        <p:cTn id="19" dur="250" autoRev="1" fill="remove"/>
                                        <p:tgtEl>
                                          <p:spTgt spid="6">
                                            <p:graphicEl>
                                              <a:dgm id="{591E3C3B-03B0-4066-8A88-DD6864B2069F}"/>
                                            </p:graphicEl>
                                          </p:spTgt>
                                        </p:tgtEl>
                                        <p:attrNameLst>
                                          <p:attrName>fill.on</p:attrName>
                                        </p:attrNameLst>
                                      </p:cBhvr>
                                      <p:to>
                                        <p:strVal val="true"/>
                                      </p:to>
                                    </p:set>
                                  </p:childTnLst>
                                </p:cTn>
                              </p:par>
                              <p:par>
                                <p:cTn id="20" presetID="27" presetClass="emph" presetSubtype="0" fill="remove" grpId="0" nodeType="withEffect">
                                  <p:stCondLst>
                                    <p:cond delay="0"/>
                                  </p:stCondLst>
                                  <p:childTnLst>
                                    <p:animClr clrSpc="rgb" dir="cw">
                                      <p:cBhvr override="childStyle">
                                        <p:cTn id="21" dur="250" autoRev="1" fill="remove"/>
                                        <p:tgtEl>
                                          <p:spTgt spid="6">
                                            <p:graphicEl>
                                              <a:dgm id="{E9980531-D180-4AC5-BBC1-0924B561E6D9}"/>
                                            </p:graphicEl>
                                          </p:spTgt>
                                        </p:tgtEl>
                                        <p:attrNameLst>
                                          <p:attrName>style.color</p:attrName>
                                        </p:attrNameLst>
                                      </p:cBhvr>
                                      <p:to>
                                        <a:schemeClr val="bg1"/>
                                      </p:to>
                                    </p:animClr>
                                    <p:animClr clrSpc="rgb" dir="cw">
                                      <p:cBhvr>
                                        <p:cTn id="22" dur="250" autoRev="1" fill="remove"/>
                                        <p:tgtEl>
                                          <p:spTgt spid="6">
                                            <p:graphicEl>
                                              <a:dgm id="{E9980531-D180-4AC5-BBC1-0924B561E6D9}"/>
                                            </p:graphicEl>
                                          </p:spTgt>
                                        </p:tgtEl>
                                        <p:attrNameLst>
                                          <p:attrName>fillcolor</p:attrName>
                                        </p:attrNameLst>
                                      </p:cBhvr>
                                      <p:to>
                                        <a:schemeClr val="bg1"/>
                                      </p:to>
                                    </p:animClr>
                                    <p:set>
                                      <p:cBhvr>
                                        <p:cTn id="23" dur="250" autoRev="1" fill="remove"/>
                                        <p:tgtEl>
                                          <p:spTgt spid="6">
                                            <p:graphicEl>
                                              <a:dgm id="{E9980531-D180-4AC5-BBC1-0924B561E6D9}"/>
                                            </p:graphicEl>
                                          </p:spTgt>
                                        </p:tgtEl>
                                        <p:attrNameLst>
                                          <p:attrName>fill.type</p:attrName>
                                        </p:attrNameLst>
                                      </p:cBhvr>
                                      <p:to>
                                        <p:strVal val="solid"/>
                                      </p:to>
                                    </p:set>
                                    <p:set>
                                      <p:cBhvr>
                                        <p:cTn id="24" dur="250" autoRev="1" fill="remove"/>
                                        <p:tgtEl>
                                          <p:spTgt spid="6">
                                            <p:graphicEl>
                                              <a:dgm id="{E9980531-D180-4AC5-BBC1-0924B561E6D9}"/>
                                            </p:graphicEl>
                                          </p:spTgt>
                                        </p:tgtEl>
                                        <p:attrNameLst>
                                          <p:attrName>fill.on</p:attrName>
                                        </p:attrNameLst>
                                      </p:cBhvr>
                                      <p:to>
                                        <p:strVal val="true"/>
                                      </p:to>
                                    </p:set>
                                  </p:childTnLst>
                                </p:cTn>
                              </p:par>
                              <p:par>
                                <p:cTn id="25" presetID="27" presetClass="emph" presetSubtype="0" fill="remove" grpId="0" nodeType="withEffect">
                                  <p:stCondLst>
                                    <p:cond delay="0"/>
                                  </p:stCondLst>
                                  <p:childTnLst>
                                    <p:animClr clrSpc="rgb" dir="cw">
                                      <p:cBhvr override="childStyle">
                                        <p:cTn id="26" dur="250" autoRev="1" fill="remove"/>
                                        <p:tgtEl>
                                          <p:spTgt spid="6">
                                            <p:graphicEl>
                                              <a:dgm id="{1F24D611-27C7-4BBD-9924-07C0863ADD45}"/>
                                            </p:graphicEl>
                                          </p:spTgt>
                                        </p:tgtEl>
                                        <p:attrNameLst>
                                          <p:attrName>style.color</p:attrName>
                                        </p:attrNameLst>
                                      </p:cBhvr>
                                      <p:to>
                                        <a:schemeClr val="bg1"/>
                                      </p:to>
                                    </p:animClr>
                                    <p:animClr clrSpc="rgb" dir="cw">
                                      <p:cBhvr>
                                        <p:cTn id="27" dur="250" autoRev="1" fill="remove"/>
                                        <p:tgtEl>
                                          <p:spTgt spid="6">
                                            <p:graphicEl>
                                              <a:dgm id="{1F24D611-27C7-4BBD-9924-07C0863ADD45}"/>
                                            </p:graphicEl>
                                          </p:spTgt>
                                        </p:tgtEl>
                                        <p:attrNameLst>
                                          <p:attrName>fillcolor</p:attrName>
                                        </p:attrNameLst>
                                      </p:cBhvr>
                                      <p:to>
                                        <a:schemeClr val="bg1"/>
                                      </p:to>
                                    </p:animClr>
                                    <p:set>
                                      <p:cBhvr>
                                        <p:cTn id="28" dur="250" autoRev="1" fill="remove"/>
                                        <p:tgtEl>
                                          <p:spTgt spid="6">
                                            <p:graphicEl>
                                              <a:dgm id="{1F24D611-27C7-4BBD-9924-07C0863ADD45}"/>
                                            </p:graphicEl>
                                          </p:spTgt>
                                        </p:tgtEl>
                                        <p:attrNameLst>
                                          <p:attrName>fill.type</p:attrName>
                                        </p:attrNameLst>
                                      </p:cBhvr>
                                      <p:to>
                                        <p:strVal val="solid"/>
                                      </p:to>
                                    </p:set>
                                    <p:set>
                                      <p:cBhvr>
                                        <p:cTn id="29" dur="250" autoRev="1" fill="remove"/>
                                        <p:tgtEl>
                                          <p:spTgt spid="6">
                                            <p:graphicEl>
                                              <a:dgm id="{1F24D611-27C7-4BBD-9924-07C0863ADD45}"/>
                                            </p:graphicEl>
                                          </p:spTgt>
                                        </p:tgtEl>
                                        <p:attrNameLst>
                                          <p:attrName>fill.on</p:attrName>
                                        </p:attrNameLst>
                                      </p:cBhvr>
                                      <p:to>
                                        <p:strVal val="true"/>
                                      </p:to>
                                    </p:set>
                                  </p:childTnLst>
                                </p:cTn>
                              </p:par>
                              <p:par>
                                <p:cTn id="30" presetID="27" presetClass="emph" presetSubtype="0" fill="remove" grpId="0" nodeType="withEffect">
                                  <p:stCondLst>
                                    <p:cond delay="0"/>
                                  </p:stCondLst>
                                  <p:childTnLst>
                                    <p:animClr clrSpc="rgb" dir="cw">
                                      <p:cBhvr override="childStyle">
                                        <p:cTn id="31" dur="250" autoRev="1" fill="remove"/>
                                        <p:tgtEl>
                                          <p:spTgt spid="6">
                                            <p:graphicEl>
                                              <a:dgm id="{3E4CD0BF-DDA7-45C7-B651-21D152A90CAE}"/>
                                            </p:graphicEl>
                                          </p:spTgt>
                                        </p:tgtEl>
                                        <p:attrNameLst>
                                          <p:attrName>style.color</p:attrName>
                                        </p:attrNameLst>
                                      </p:cBhvr>
                                      <p:to>
                                        <a:schemeClr val="bg1"/>
                                      </p:to>
                                    </p:animClr>
                                    <p:animClr clrSpc="rgb" dir="cw">
                                      <p:cBhvr>
                                        <p:cTn id="32" dur="250" autoRev="1" fill="remove"/>
                                        <p:tgtEl>
                                          <p:spTgt spid="6">
                                            <p:graphicEl>
                                              <a:dgm id="{3E4CD0BF-DDA7-45C7-B651-21D152A90CAE}"/>
                                            </p:graphicEl>
                                          </p:spTgt>
                                        </p:tgtEl>
                                        <p:attrNameLst>
                                          <p:attrName>fillcolor</p:attrName>
                                        </p:attrNameLst>
                                      </p:cBhvr>
                                      <p:to>
                                        <a:schemeClr val="bg1"/>
                                      </p:to>
                                    </p:animClr>
                                    <p:set>
                                      <p:cBhvr>
                                        <p:cTn id="33" dur="250" autoRev="1" fill="remove"/>
                                        <p:tgtEl>
                                          <p:spTgt spid="6">
                                            <p:graphicEl>
                                              <a:dgm id="{3E4CD0BF-DDA7-45C7-B651-21D152A90CAE}"/>
                                            </p:graphicEl>
                                          </p:spTgt>
                                        </p:tgtEl>
                                        <p:attrNameLst>
                                          <p:attrName>fill.type</p:attrName>
                                        </p:attrNameLst>
                                      </p:cBhvr>
                                      <p:to>
                                        <p:strVal val="solid"/>
                                      </p:to>
                                    </p:set>
                                    <p:set>
                                      <p:cBhvr>
                                        <p:cTn id="34" dur="250" autoRev="1" fill="remove"/>
                                        <p:tgtEl>
                                          <p:spTgt spid="6">
                                            <p:graphicEl>
                                              <a:dgm id="{3E4CD0BF-DDA7-45C7-B651-21D152A90CAE}"/>
                                            </p:graphicEl>
                                          </p:spTgt>
                                        </p:tgtEl>
                                        <p:attrNameLst>
                                          <p:attrName>fill.on</p:attrName>
                                        </p:attrNameLst>
                                      </p:cBhvr>
                                      <p:to>
                                        <p:strVal val="true"/>
                                      </p:to>
                                    </p:set>
                                  </p:childTnLst>
                                </p:cTn>
                              </p:par>
                              <p:par>
                                <p:cTn id="35" presetID="27" presetClass="emph" presetSubtype="0" fill="remove" grpId="0" nodeType="withEffect">
                                  <p:stCondLst>
                                    <p:cond delay="0"/>
                                  </p:stCondLst>
                                  <p:childTnLst>
                                    <p:animClr clrSpc="rgb" dir="cw">
                                      <p:cBhvr override="childStyle">
                                        <p:cTn id="36" dur="250" autoRev="1" fill="remove"/>
                                        <p:tgtEl>
                                          <p:spTgt spid="6">
                                            <p:graphicEl>
                                              <a:dgm id="{0D6CF137-9E6E-4527-9010-8BCC4EC680B3}"/>
                                            </p:graphicEl>
                                          </p:spTgt>
                                        </p:tgtEl>
                                        <p:attrNameLst>
                                          <p:attrName>style.color</p:attrName>
                                        </p:attrNameLst>
                                      </p:cBhvr>
                                      <p:to>
                                        <a:schemeClr val="bg1"/>
                                      </p:to>
                                    </p:animClr>
                                    <p:animClr clrSpc="rgb" dir="cw">
                                      <p:cBhvr>
                                        <p:cTn id="37" dur="250" autoRev="1" fill="remove"/>
                                        <p:tgtEl>
                                          <p:spTgt spid="6">
                                            <p:graphicEl>
                                              <a:dgm id="{0D6CF137-9E6E-4527-9010-8BCC4EC680B3}"/>
                                            </p:graphicEl>
                                          </p:spTgt>
                                        </p:tgtEl>
                                        <p:attrNameLst>
                                          <p:attrName>fillcolor</p:attrName>
                                        </p:attrNameLst>
                                      </p:cBhvr>
                                      <p:to>
                                        <a:schemeClr val="bg1"/>
                                      </p:to>
                                    </p:animClr>
                                    <p:set>
                                      <p:cBhvr>
                                        <p:cTn id="38" dur="250" autoRev="1" fill="remove"/>
                                        <p:tgtEl>
                                          <p:spTgt spid="6">
                                            <p:graphicEl>
                                              <a:dgm id="{0D6CF137-9E6E-4527-9010-8BCC4EC680B3}"/>
                                            </p:graphicEl>
                                          </p:spTgt>
                                        </p:tgtEl>
                                        <p:attrNameLst>
                                          <p:attrName>fill.type</p:attrName>
                                        </p:attrNameLst>
                                      </p:cBhvr>
                                      <p:to>
                                        <p:strVal val="solid"/>
                                      </p:to>
                                    </p:set>
                                    <p:set>
                                      <p:cBhvr>
                                        <p:cTn id="39" dur="250" autoRev="1" fill="remove"/>
                                        <p:tgtEl>
                                          <p:spTgt spid="6">
                                            <p:graphicEl>
                                              <a:dgm id="{0D6CF137-9E6E-4527-9010-8BCC4EC680B3}"/>
                                            </p:graphicEl>
                                          </p:spTgt>
                                        </p:tgtEl>
                                        <p:attrNameLst>
                                          <p:attrName>fill.on</p:attrName>
                                        </p:attrNameLst>
                                      </p:cBhvr>
                                      <p:to>
                                        <p:strVal val="true"/>
                                      </p:to>
                                    </p:set>
                                  </p:childTnLst>
                                </p:cTn>
                              </p:par>
                              <p:par>
                                <p:cTn id="40" presetID="27" presetClass="emph" presetSubtype="0" fill="remove" grpId="0" nodeType="withEffect">
                                  <p:stCondLst>
                                    <p:cond delay="0"/>
                                  </p:stCondLst>
                                  <p:childTnLst>
                                    <p:animClr clrSpc="rgb" dir="cw">
                                      <p:cBhvr override="childStyle">
                                        <p:cTn id="41" dur="250" autoRev="1" fill="remove"/>
                                        <p:tgtEl>
                                          <p:spTgt spid="6">
                                            <p:graphicEl>
                                              <a:dgm id="{C848C0BA-6B2E-48D5-AE90-6331DEAF2160}"/>
                                            </p:graphicEl>
                                          </p:spTgt>
                                        </p:tgtEl>
                                        <p:attrNameLst>
                                          <p:attrName>style.color</p:attrName>
                                        </p:attrNameLst>
                                      </p:cBhvr>
                                      <p:to>
                                        <a:schemeClr val="bg1"/>
                                      </p:to>
                                    </p:animClr>
                                    <p:animClr clrSpc="rgb" dir="cw">
                                      <p:cBhvr>
                                        <p:cTn id="42" dur="250" autoRev="1" fill="remove"/>
                                        <p:tgtEl>
                                          <p:spTgt spid="6">
                                            <p:graphicEl>
                                              <a:dgm id="{C848C0BA-6B2E-48D5-AE90-6331DEAF2160}"/>
                                            </p:graphicEl>
                                          </p:spTgt>
                                        </p:tgtEl>
                                        <p:attrNameLst>
                                          <p:attrName>fillcolor</p:attrName>
                                        </p:attrNameLst>
                                      </p:cBhvr>
                                      <p:to>
                                        <a:schemeClr val="bg1"/>
                                      </p:to>
                                    </p:animClr>
                                    <p:set>
                                      <p:cBhvr>
                                        <p:cTn id="43" dur="250" autoRev="1" fill="remove"/>
                                        <p:tgtEl>
                                          <p:spTgt spid="6">
                                            <p:graphicEl>
                                              <a:dgm id="{C848C0BA-6B2E-48D5-AE90-6331DEAF2160}"/>
                                            </p:graphicEl>
                                          </p:spTgt>
                                        </p:tgtEl>
                                        <p:attrNameLst>
                                          <p:attrName>fill.type</p:attrName>
                                        </p:attrNameLst>
                                      </p:cBhvr>
                                      <p:to>
                                        <p:strVal val="solid"/>
                                      </p:to>
                                    </p:set>
                                    <p:set>
                                      <p:cBhvr>
                                        <p:cTn id="44" dur="250" autoRev="1" fill="remove"/>
                                        <p:tgtEl>
                                          <p:spTgt spid="6">
                                            <p:graphicEl>
                                              <a:dgm id="{C848C0BA-6B2E-48D5-AE90-6331DEAF2160}"/>
                                            </p:graphicEl>
                                          </p:spTgt>
                                        </p:tgtEl>
                                        <p:attrNameLst>
                                          <p:attrName>fill.on</p:attrName>
                                        </p:attrNameLst>
                                      </p:cBhvr>
                                      <p:to>
                                        <p:strVal val="true"/>
                                      </p:to>
                                    </p:set>
                                  </p:childTnLst>
                                </p:cTn>
                              </p:par>
                              <p:par>
                                <p:cTn id="45" presetID="27" presetClass="emph" presetSubtype="0" fill="remove" grpId="0" nodeType="withEffect">
                                  <p:stCondLst>
                                    <p:cond delay="0"/>
                                  </p:stCondLst>
                                  <p:childTnLst>
                                    <p:animClr clrSpc="rgb" dir="cw">
                                      <p:cBhvr override="childStyle">
                                        <p:cTn id="46" dur="250" autoRev="1" fill="remove"/>
                                        <p:tgtEl>
                                          <p:spTgt spid="6">
                                            <p:graphicEl>
                                              <a:dgm id="{61FFB144-2BDC-422B-840D-F52EA55A8BF1}"/>
                                            </p:graphicEl>
                                          </p:spTgt>
                                        </p:tgtEl>
                                        <p:attrNameLst>
                                          <p:attrName>style.color</p:attrName>
                                        </p:attrNameLst>
                                      </p:cBhvr>
                                      <p:to>
                                        <a:schemeClr val="bg1"/>
                                      </p:to>
                                    </p:animClr>
                                    <p:animClr clrSpc="rgb" dir="cw">
                                      <p:cBhvr>
                                        <p:cTn id="47" dur="250" autoRev="1" fill="remove"/>
                                        <p:tgtEl>
                                          <p:spTgt spid="6">
                                            <p:graphicEl>
                                              <a:dgm id="{61FFB144-2BDC-422B-840D-F52EA55A8BF1}"/>
                                            </p:graphicEl>
                                          </p:spTgt>
                                        </p:tgtEl>
                                        <p:attrNameLst>
                                          <p:attrName>fillcolor</p:attrName>
                                        </p:attrNameLst>
                                      </p:cBhvr>
                                      <p:to>
                                        <a:schemeClr val="bg1"/>
                                      </p:to>
                                    </p:animClr>
                                    <p:set>
                                      <p:cBhvr>
                                        <p:cTn id="48" dur="250" autoRev="1" fill="remove"/>
                                        <p:tgtEl>
                                          <p:spTgt spid="6">
                                            <p:graphicEl>
                                              <a:dgm id="{61FFB144-2BDC-422B-840D-F52EA55A8BF1}"/>
                                            </p:graphicEl>
                                          </p:spTgt>
                                        </p:tgtEl>
                                        <p:attrNameLst>
                                          <p:attrName>fill.type</p:attrName>
                                        </p:attrNameLst>
                                      </p:cBhvr>
                                      <p:to>
                                        <p:strVal val="solid"/>
                                      </p:to>
                                    </p:set>
                                    <p:set>
                                      <p:cBhvr>
                                        <p:cTn id="49" dur="250" autoRev="1" fill="remove"/>
                                        <p:tgtEl>
                                          <p:spTgt spid="6">
                                            <p:graphicEl>
                                              <a:dgm id="{61FFB144-2BDC-422B-840D-F52EA55A8BF1}"/>
                                            </p:graphicEl>
                                          </p:spTgt>
                                        </p:tgtEl>
                                        <p:attrNameLst>
                                          <p:attrName>fill.on</p:attrName>
                                        </p:attrNameLst>
                                      </p:cBhvr>
                                      <p:to>
                                        <p:strVal val="true"/>
                                      </p:to>
                                    </p:set>
                                  </p:childTnLst>
                                </p:cTn>
                              </p:par>
                              <p:par>
                                <p:cTn id="50" presetID="27" presetClass="emph" presetSubtype="0" fill="remove" grpId="0" nodeType="withEffect">
                                  <p:stCondLst>
                                    <p:cond delay="0"/>
                                  </p:stCondLst>
                                  <p:childTnLst>
                                    <p:animClr clrSpc="rgb" dir="cw">
                                      <p:cBhvr override="childStyle">
                                        <p:cTn id="51" dur="250" autoRev="1" fill="remove"/>
                                        <p:tgtEl>
                                          <p:spTgt spid="6">
                                            <p:graphicEl>
                                              <a:dgm id="{94079A88-7EBB-4259-9A2A-E7DDBCBBF86F}"/>
                                            </p:graphicEl>
                                          </p:spTgt>
                                        </p:tgtEl>
                                        <p:attrNameLst>
                                          <p:attrName>style.color</p:attrName>
                                        </p:attrNameLst>
                                      </p:cBhvr>
                                      <p:to>
                                        <a:schemeClr val="bg1"/>
                                      </p:to>
                                    </p:animClr>
                                    <p:animClr clrSpc="rgb" dir="cw">
                                      <p:cBhvr>
                                        <p:cTn id="52" dur="250" autoRev="1" fill="remove"/>
                                        <p:tgtEl>
                                          <p:spTgt spid="6">
                                            <p:graphicEl>
                                              <a:dgm id="{94079A88-7EBB-4259-9A2A-E7DDBCBBF86F}"/>
                                            </p:graphicEl>
                                          </p:spTgt>
                                        </p:tgtEl>
                                        <p:attrNameLst>
                                          <p:attrName>fillcolor</p:attrName>
                                        </p:attrNameLst>
                                      </p:cBhvr>
                                      <p:to>
                                        <a:schemeClr val="bg1"/>
                                      </p:to>
                                    </p:animClr>
                                    <p:set>
                                      <p:cBhvr>
                                        <p:cTn id="53" dur="250" autoRev="1" fill="remove"/>
                                        <p:tgtEl>
                                          <p:spTgt spid="6">
                                            <p:graphicEl>
                                              <a:dgm id="{94079A88-7EBB-4259-9A2A-E7DDBCBBF86F}"/>
                                            </p:graphicEl>
                                          </p:spTgt>
                                        </p:tgtEl>
                                        <p:attrNameLst>
                                          <p:attrName>fill.type</p:attrName>
                                        </p:attrNameLst>
                                      </p:cBhvr>
                                      <p:to>
                                        <p:strVal val="solid"/>
                                      </p:to>
                                    </p:set>
                                    <p:set>
                                      <p:cBhvr>
                                        <p:cTn id="54" dur="250" autoRev="1" fill="remove"/>
                                        <p:tgtEl>
                                          <p:spTgt spid="6">
                                            <p:graphicEl>
                                              <a:dgm id="{94079A88-7EBB-4259-9A2A-E7DDBCBBF86F}"/>
                                            </p:graphicEl>
                                          </p:spTgt>
                                        </p:tgtEl>
                                        <p:attrNameLst>
                                          <p:attrName>fill.on</p:attrName>
                                        </p:attrNameLst>
                                      </p:cBhvr>
                                      <p:to>
                                        <p:strVal val="true"/>
                                      </p:to>
                                    </p:set>
                                  </p:childTnLst>
                                </p:cTn>
                              </p:par>
                              <p:par>
                                <p:cTn id="55" presetID="27" presetClass="emph" presetSubtype="0" fill="remove" grpId="0" nodeType="withEffect">
                                  <p:stCondLst>
                                    <p:cond delay="0"/>
                                  </p:stCondLst>
                                  <p:childTnLst>
                                    <p:animClr clrSpc="rgb" dir="cw">
                                      <p:cBhvr override="childStyle">
                                        <p:cTn id="56" dur="250" autoRev="1" fill="remove"/>
                                        <p:tgtEl>
                                          <p:spTgt spid="6">
                                            <p:graphicEl>
                                              <a:dgm id="{3E898462-AB26-4C8B-AAD8-7D1CB7D96A51}"/>
                                            </p:graphicEl>
                                          </p:spTgt>
                                        </p:tgtEl>
                                        <p:attrNameLst>
                                          <p:attrName>style.color</p:attrName>
                                        </p:attrNameLst>
                                      </p:cBhvr>
                                      <p:to>
                                        <a:schemeClr val="bg1"/>
                                      </p:to>
                                    </p:animClr>
                                    <p:animClr clrSpc="rgb" dir="cw">
                                      <p:cBhvr>
                                        <p:cTn id="57" dur="250" autoRev="1" fill="remove"/>
                                        <p:tgtEl>
                                          <p:spTgt spid="6">
                                            <p:graphicEl>
                                              <a:dgm id="{3E898462-AB26-4C8B-AAD8-7D1CB7D96A51}"/>
                                            </p:graphicEl>
                                          </p:spTgt>
                                        </p:tgtEl>
                                        <p:attrNameLst>
                                          <p:attrName>fillcolor</p:attrName>
                                        </p:attrNameLst>
                                      </p:cBhvr>
                                      <p:to>
                                        <a:schemeClr val="bg1"/>
                                      </p:to>
                                    </p:animClr>
                                    <p:set>
                                      <p:cBhvr>
                                        <p:cTn id="58" dur="250" autoRev="1" fill="remove"/>
                                        <p:tgtEl>
                                          <p:spTgt spid="6">
                                            <p:graphicEl>
                                              <a:dgm id="{3E898462-AB26-4C8B-AAD8-7D1CB7D96A51}"/>
                                            </p:graphicEl>
                                          </p:spTgt>
                                        </p:tgtEl>
                                        <p:attrNameLst>
                                          <p:attrName>fill.type</p:attrName>
                                        </p:attrNameLst>
                                      </p:cBhvr>
                                      <p:to>
                                        <p:strVal val="solid"/>
                                      </p:to>
                                    </p:set>
                                    <p:set>
                                      <p:cBhvr>
                                        <p:cTn id="59" dur="250" autoRev="1" fill="remove"/>
                                        <p:tgtEl>
                                          <p:spTgt spid="6">
                                            <p:graphicEl>
                                              <a:dgm id="{3E898462-AB26-4C8B-AAD8-7D1CB7D96A51}"/>
                                            </p:graphicEl>
                                          </p:spTgt>
                                        </p:tgtEl>
                                        <p:attrNameLst>
                                          <p:attrName>fill.on</p:attrName>
                                        </p:attrNameLst>
                                      </p:cBhvr>
                                      <p:to>
                                        <p:strVal val="true"/>
                                      </p:to>
                                    </p:set>
                                  </p:childTnLst>
                                </p:cTn>
                              </p:par>
                              <p:par>
                                <p:cTn id="60" presetID="27" presetClass="emph" presetSubtype="0" fill="remove" grpId="0" nodeType="withEffect">
                                  <p:stCondLst>
                                    <p:cond delay="0"/>
                                  </p:stCondLst>
                                  <p:childTnLst>
                                    <p:animClr clrSpc="rgb" dir="cw">
                                      <p:cBhvr override="childStyle">
                                        <p:cTn id="61" dur="250" autoRev="1" fill="remove"/>
                                        <p:tgtEl>
                                          <p:spTgt spid="6">
                                            <p:graphicEl>
                                              <a:dgm id="{7BD68709-6F56-4333-936A-CF01DEB97460}"/>
                                            </p:graphicEl>
                                          </p:spTgt>
                                        </p:tgtEl>
                                        <p:attrNameLst>
                                          <p:attrName>style.color</p:attrName>
                                        </p:attrNameLst>
                                      </p:cBhvr>
                                      <p:to>
                                        <a:schemeClr val="bg1"/>
                                      </p:to>
                                    </p:animClr>
                                    <p:animClr clrSpc="rgb" dir="cw">
                                      <p:cBhvr>
                                        <p:cTn id="62" dur="250" autoRev="1" fill="remove"/>
                                        <p:tgtEl>
                                          <p:spTgt spid="6">
                                            <p:graphicEl>
                                              <a:dgm id="{7BD68709-6F56-4333-936A-CF01DEB97460}"/>
                                            </p:graphicEl>
                                          </p:spTgt>
                                        </p:tgtEl>
                                        <p:attrNameLst>
                                          <p:attrName>fillcolor</p:attrName>
                                        </p:attrNameLst>
                                      </p:cBhvr>
                                      <p:to>
                                        <a:schemeClr val="bg1"/>
                                      </p:to>
                                    </p:animClr>
                                    <p:set>
                                      <p:cBhvr>
                                        <p:cTn id="63" dur="250" autoRev="1" fill="remove"/>
                                        <p:tgtEl>
                                          <p:spTgt spid="6">
                                            <p:graphicEl>
                                              <a:dgm id="{7BD68709-6F56-4333-936A-CF01DEB97460}"/>
                                            </p:graphicEl>
                                          </p:spTgt>
                                        </p:tgtEl>
                                        <p:attrNameLst>
                                          <p:attrName>fill.type</p:attrName>
                                        </p:attrNameLst>
                                      </p:cBhvr>
                                      <p:to>
                                        <p:strVal val="solid"/>
                                      </p:to>
                                    </p:set>
                                    <p:set>
                                      <p:cBhvr>
                                        <p:cTn id="64" dur="250" autoRev="1" fill="remove"/>
                                        <p:tgtEl>
                                          <p:spTgt spid="6">
                                            <p:graphicEl>
                                              <a:dgm id="{7BD68709-6F56-4333-936A-CF01DEB97460}"/>
                                            </p:graphicEl>
                                          </p:spTgt>
                                        </p:tgtEl>
                                        <p:attrNameLst>
                                          <p:attrName>fill.on</p:attrName>
                                        </p:attrNameLst>
                                      </p:cBhvr>
                                      <p:to>
                                        <p:strVal val="true"/>
                                      </p:to>
                                    </p:set>
                                  </p:childTnLst>
                                </p:cTn>
                              </p:par>
                              <p:par>
                                <p:cTn id="65" presetID="27" presetClass="emph" presetSubtype="0" fill="remove" grpId="0" nodeType="withEffect">
                                  <p:stCondLst>
                                    <p:cond delay="0"/>
                                  </p:stCondLst>
                                  <p:childTnLst>
                                    <p:animClr clrSpc="rgb" dir="cw">
                                      <p:cBhvr override="childStyle">
                                        <p:cTn id="66" dur="250" autoRev="1" fill="remove"/>
                                        <p:tgtEl>
                                          <p:spTgt spid="6">
                                            <p:graphicEl>
                                              <a:dgm id="{4ABB6F2A-84F5-47BD-BEF5-8565ACAB39D1}"/>
                                            </p:graphicEl>
                                          </p:spTgt>
                                        </p:tgtEl>
                                        <p:attrNameLst>
                                          <p:attrName>style.color</p:attrName>
                                        </p:attrNameLst>
                                      </p:cBhvr>
                                      <p:to>
                                        <a:schemeClr val="bg1"/>
                                      </p:to>
                                    </p:animClr>
                                    <p:animClr clrSpc="rgb" dir="cw">
                                      <p:cBhvr>
                                        <p:cTn id="67" dur="250" autoRev="1" fill="remove"/>
                                        <p:tgtEl>
                                          <p:spTgt spid="6">
                                            <p:graphicEl>
                                              <a:dgm id="{4ABB6F2A-84F5-47BD-BEF5-8565ACAB39D1}"/>
                                            </p:graphicEl>
                                          </p:spTgt>
                                        </p:tgtEl>
                                        <p:attrNameLst>
                                          <p:attrName>fillcolor</p:attrName>
                                        </p:attrNameLst>
                                      </p:cBhvr>
                                      <p:to>
                                        <a:schemeClr val="bg1"/>
                                      </p:to>
                                    </p:animClr>
                                    <p:set>
                                      <p:cBhvr>
                                        <p:cTn id="68" dur="250" autoRev="1" fill="remove"/>
                                        <p:tgtEl>
                                          <p:spTgt spid="6">
                                            <p:graphicEl>
                                              <a:dgm id="{4ABB6F2A-84F5-47BD-BEF5-8565ACAB39D1}"/>
                                            </p:graphicEl>
                                          </p:spTgt>
                                        </p:tgtEl>
                                        <p:attrNameLst>
                                          <p:attrName>fill.type</p:attrName>
                                        </p:attrNameLst>
                                      </p:cBhvr>
                                      <p:to>
                                        <p:strVal val="solid"/>
                                      </p:to>
                                    </p:set>
                                    <p:set>
                                      <p:cBhvr>
                                        <p:cTn id="69" dur="250" autoRev="1" fill="remove"/>
                                        <p:tgtEl>
                                          <p:spTgt spid="6">
                                            <p:graphicEl>
                                              <a:dgm id="{4ABB6F2A-84F5-47BD-BEF5-8565ACAB39D1}"/>
                                            </p:graphicEl>
                                          </p:spTgt>
                                        </p:tgtEl>
                                        <p:attrNameLst>
                                          <p:attrName>fill.on</p:attrName>
                                        </p:attrNameLst>
                                      </p:cBhvr>
                                      <p:to>
                                        <p:strVal val="true"/>
                                      </p:to>
                                    </p:set>
                                  </p:childTnLst>
                                </p:cTn>
                              </p:par>
                              <p:par>
                                <p:cTn id="70" presetID="27" presetClass="emph" presetSubtype="0" fill="remove" grpId="0" nodeType="withEffect">
                                  <p:stCondLst>
                                    <p:cond delay="0"/>
                                  </p:stCondLst>
                                  <p:childTnLst>
                                    <p:animClr clrSpc="rgb" dir="cw">
                                      <p:cBhvr override="childStyle">
                                        <p:cTn id="71" dur="250" autoRev="1" fill="remove"/>
                                        <p:tgtEl>
                                          <p:spTgt spid="6">
                                            <p:graphicEl>
                                              <a:dgm id="{1B6E2F36-4310-4238-9600-7CD06BB8405A}"/>
                                            </p:graphicEl>
                                          </p:spTgt>
                                        </p:tgtEl>
                                        <p:attrNameLst>
                                          <p:attrName>style.color</p:attrName>
                                        </p:attrNameLst>
                                      </p:cBhvr>
                                      <p:to>
                                        <a:schemeClr val="bg1"/>
                                      </p:to>
                                    </p:animClr>
                                    <p:animClr clrSpc="rgb" dir="cw">
                                      <p:cBhvr>
                                        <p:cTn id="72" dur="250" autoRev="1" fill="remove"/>
                                        <p:tgtEl>
                                          <p:spTgt spid="6">
                                            <p:graphicEl>
                                              <a:dgm id="{1B6E2F36-4310-4238-9600-7CD06BB8405A}"/>
                                            </p:graphicEl>
                                          </p:spTgt>
                                        </p:tgtEl>
                                        <p:attrNameLst>
                                          <p:attrName>fillcolor</p:attrName>
                                        </p:attrNameLst>
                                      </p:cBhvr>
                                      <p:to>
                                        <a:schemeClr val="bg1"/>
                                      </p:to>
                                    </p:animClr>
                                    <p:set>
                                      <p:cBhvr>
                                        <p:cTn id="73" dur="250" autoRev="1" fill="remove"/>
                                        <p:tgtEl>
                                          <p:spTgt spid="6">
                                            <p:graphicEl>
                                              <a:dgm id="{1B6E2F36-4310-4238-9600-7CD06BB8405A}"/>
                                            </p:graphicEl>
                                          </p:spTgt>
                                        </p:tgtEl>
                                        <p:attrNameLst>
                                          <p:attrName>fill.type</p:attrName>
                                        </p:attrNameLst>
                                      </p:cBhvr>
                                      <p:to>
                                        <p:strVal val="solid"/>
                                      </p:to>
                                    </p:set>
                                    <p:set>
                                      <p:cBhvr>
                                        <p:cTn id="74" dur="250" autoRev="1" fill="remove"/>
                                        <p:tgtEl>
                                          <p:spTgt spid="6">
                                            <p:graphicEl>
                                              <a:dgm id="{1B6E2F36-4310-4238-9600-7CD06BB8405A}"/>
                                            </p:graphicEl>
                                          </p:spTgt>
                                        </p:tgtEl>
                                        <p:attrNameLst>
                                          <p:attrName>fill.on</p:attrName>
                                        </p:attrNameLst>
                                      </p:cBhvr>
                                      <p:to>
                                        <p:strVal val="true"/>
                                      </p:to>
                                    </p:set>
                                  </p:childTnLst>
                                </p:cTn>
                              </p:par>
                              <p:par>
                                <p:cTn id="75" presetID="27" presetClass="emph" presetSubtype="0" fill="remove" grpId="0" nodeType="withEffect">
                                  <p:stCondLst>
                                    <p:cond delay="0"/>
                                  </p:stCondLst>
                                  <p:childTnLst>
                                    <p:animClr clrSpc="rgb" dir="cw">
                                      <p:cBhvr override="childStyle">
                                        <p:cTn id="76" dur="250" autoRev="1" fill="remove"/>
                                        <p:tgtEl>
                                          <p:spTgt spid="6">
                                            <p:graphicEl>
                                              <a:dgm id="{37CB8A97-F7CE-48FA-80BA-B8A95C754B37}"/>
                                            </p:graphicEl>
                                          </p:spTgt>
                                        </p:tgtEl>
                                        <p:attrNameLst>
                                          <p:attrName>style.color</p:attrName>
                                        </p:attrNameLst>
                                      </p:cBhvr>
                                      <p:to>
                                        <a:schemeClr val="bg1"/>
                                      </p:to>
                                    </p:animClr>
                                    <p:animClr clrSpc="rgb" dir="cw">
                                      <p:cBhvr>
                                        <p:cTn id="77" dur="250" autoRev="1" fill="remove"/>
                                        <p:tgtEl>
                                          <p:spTgt spid="6">
                                            <p:graphicEl>
                                              <a:dgm id="{37CB8A97-F7CE-48FA-80BA-B8A95C754B37}"/>
                                            </p:graphicEl>
                                          </p:spTgt>
                                        </p:tgtEl>
                                        <p:attrNameLst>
                                          <p:attrName>fillcolor</p:attrName>
                                        </p:attrNameLst>
                                      </p:cBhvr>
                                      <p:to>
                                        <a:schemeClr val="bg1"/>
                                      </p:to>
                                    </p:animClr>
                                    <p:set>
                                      <p:cBhvr>
                                        <p:cTn id="78" dur="250" autoRev="1" fill="remove"/>
                                        <p:tgtEl>
                                          <p:spTgt spid="6">
                                            <p:graphicEl>
                                              <a:dgm id="{37CB8A97-F7CE-48FA-80BA-B8A95C754B37}"/>
                                            </p:graphicEl>
                                          </p:spTgt>
                                        </p:tgtEl>
                                        <p:attrNameLst>
                                          <p:attrName>fill.type</p:attrName>
                                        </p:attrNameLst>
                                      </p:cBhvr>
                                      <p:to>
                                        <p:strVal val="solid"/>
                                      </p:to>
                                    </p:set>
                                    <p:set>
                                      <p:cBhvr>
                                        <p:cTn id="79" dur="250" autoRev="1" fill="remove"/>
                                        <p:tgtEl>
                                          <p:spTgt spid="6">
                                            <p:graphicEl>
                                              <a:dgm id="{37CB8A97-F7CE-48FA-80BA-B8A95C754B37}"/>
                                            </p:graphicEl>
                                          </p:spTgt>
                                        </p:tgtEl>
                                        <p:attrNameLst>
                                          <p:attrName>fill.on</p:attrName>
                                        </p:attrNameLst>
                                      </p:cBhvr>
                                      <p:to>
                                        <p:strVal val="true"/>
                                      </p:to>
                                    </p:set>
                                  </p:childTnLst>
                                </p:cTn>
                              </p:par>
                              <p:par>
                                <p:cTn id="80" presetID="27" presetClass="emph" presetSubtype="0" fill="remove" grpId="0" nodeType="withEffect">
                                  <p:stCondLst>
                                    <p:cond delay="0"/>
                                  </p:stCondLst>
                                  <p:childTnLst>
                                    <p:animClr clrSpc="rgb" dir="cw">
                                      <p:cBhvr override="childStyle">
                                        <p:cTn id="81" dur="250" autoRev="1" fill="remove"/>
                                        <p:tgtEl>
                                          <p:spTgt spid="6">
                                            <p:graphicEl>
                                              <a:dgm id="{500EFDA3-8196-43CF-BF9F-46223B9192D1}"/>
                                            </p:graphicEl>
                                          </p:spTgt>
                                        </p:tgtEl>
                                        <p:attrNameLst>
                                          <p:attrName>style.color</p:attrName>
                                        </p:attrNameLst>
                                      </p:cBhvr>
                                      <p:to>
                                        <a:schemeClr val="bg1"/>
                                      </p:to>
                                    </p:animClr>
                                    <p:animClr clrSpc="rgb" dir="cw">
                                      <p:cBhvr>
                                        <p:cTn id="82" dur="250" autoRev="1" fill="remove"/>
                                        <p:tgtEl>
                                          <p:spTgt spid="6">
                                            <p:graphicEl>
                                              <a:dgm id="{500EFDA3-8196-43CF-BF9F-46223B9192D1}"/>
                                            </p:graphicEl>
                                          </p:spTgt>
                                        </p:tgtEl>
                                        <p:attrNameLst>
                                          <p:attrName>fillcolor</p:attrName>
                                        </p:attrNameLst>
                                      </p:cBhvr>
                                      <p:to>
                                        <a:schemeClr val="bg1"/>
                                      </p:to>
                                    </p:animClr>
                                    <p:set>
                                      <p:cBhvr>
                                        <p:cTn id="83" dur="250" autoRev="1" fill="remove"/>
                                        <p:tgtEl>
                                          <p:spTgt spid="6">
                                            <p:graphicEl>
                                              <a:dgm id="{500EFDA3-8196-43CF-BF9F-46223B9192D1}"/>
                                            </p:graphicEl>
                                          </p:spTgt>
                                        </p:tgtEl>
                                        <p:attrNameLst>
                                          <p:attrName>fill.type</p:attrName>
                                        </p:attrNameLst>
                                      </p:cBhvr>
                                      <p:to>
                                        <p:strVal val="solid"/>
                                      </p:to>
                                    </p:set>
                                    <p:set>
                                      <p:cBhvr>
                                        <p:cTn id="84" dur="250" autoRev="1" fill="remove"/>
                                        <p:tgtEl>
                                          <p:spTgt spid="6">
                                            <p:graphicEl>
                                              <a:dgm id="{500EFDA3-8196-43CF-BF9F-46223B9192D1}"/>
                                            </p:graphicEl>
                                          </p:spTgt>
                                        </p:tgtEl>
                                        <p:attrNameLst>
                                          <p:attrName>fill.on</p:attrName>
                                        </p:attrNameLst>
                                      </p:cBhvr>
                                      <p:to>
                                        <p:strVal val="true"/>
                                      </p:to>
                                    </p:set>
                                  </p:childTnLst>
                                </p:cTn>
                              </p:par>
                              <p:par>
                                <p:cTn id="85" presetID="27" presetClass="emph" presetSubtype="0" fill="remove" grpId="0" nodeType="withEffect">
                                  <p:stCondLst>
                                    <p:cond delay="0"/>
                                  </p:stCondLst>
                                  <p:childTnLst>
                                    <p:animClr clrSpc="rgb" dir="cw">
                                      <p:cBhvr override="childStyle">
                                        <p:cTn id="86" dur="250" autoRev="1" fill="remove"/>
                                        <p:tgtEl>
                                          <p:spTgt spid="6">
                                            <p:graphicEl>
                                              <a:dgm id="{530F8615-4028-4EB3-A1E2-6AC4280F5D78}"/>
                                            </p:graphicEl>
                                          </p:spTgt>
                                        </p:tgtEl>
                                        <p:attrNameLst>
                                          <p:attrName>style.color</p:attrName>
                                        </p:attrNameLst>
                                      </p:cBhvr>
                                      <p:to>
                                        <a:schemeClr val="bg1"/>
                                      </p:to>
                                    </p:animClr>
                                    <p:animClr clrSpc="rgb" dir="cw">
                                      <p:cBhvr>
                                        <p:cTn id="87" dur="250" autoRev="1" fill="remove"/>
                                        <p:tgtEl>
                                          <p:spTgt spid="6">
                                            <p:graphicEl>
                                              <a:dgm id="{530F8615-4028-4EB3-A1E2-6AC4280F5D78}"/>
                                            </p:graphicEl>
                                          </p:spTgt>
                                        </p:tgtEl>
                                        <p:attrNameLst>
                                          <p:attrName>fillcolor</p:attrName>
                                        </p:attrNameLst>
                                      </p:cBhvr>
                                      <p:to>
                                        <a:schemeClr val="bg1"/>
                                      </p:to>
                                    </p:animClr>
                                    <p:set>
                                      <p:cBhvr>
                                        <p:cTn id="88" dur="250" autoRev="1" fill="remove"/>
                                        <p:tgtEl>
                                          <p:spTgt spid="6">
                                            <p:graphicEl>
                                              <a:dgm id="{530F8615-4028-4EB3-A1E2-6AC4280F5D78}"/>
                                            </p:graphicEl>
                                          </p:spTgt>
                                        </p:tgtEl>
                                        <p:attrNameLst>
                                          <p:attrName>fill.type</p:attrName>
                                        </p:attrNameLst>
                                      </p:cBhvr>
                                      <p:to>
                                        <p:strVal val="solid"/>
                                      </p:to>
                                    </p:set>
                                    <p:set>
                                      <p:cBhvr>
                                        <p:cTn id="89" dur="250" autoRev="1" fill="remove"/>
                                        <p:tgtEl>
                                          <p:spTgt spid="6">
                                            <p:graphicEl>
                                              <a:dgm id="{530F8615-4028-4EB3-A1E2-6AC4280F5D78}"/>
                                            </p:graphicEl>
                                          </p:spTgt>
                                        </p:tgtEl>
                                        <p:attrNameLst>
                                          <p:attrName>fill.on</p:attrName>
                                        </p:attrNameLst>
                                      </p:cBhvr>
                                      <p:to>
                                        <p:strVal val="true"/>
                                      </p:to>
                                    </p:set>
                                  </p:childTnLst>
                                </p:cTn>
                              </p:par>
                              <p:par>
                                <p:cTn id="90" presetID="27" presetClass="emph" presetSubtype="0" fill="remove" grpId="0" nodeType="withEffect">
                                  <p:stCondLst>
                                    <p:cond delay="0"/>
                                  </p:stCondLst>
                                  <p:childTnLst>
                                    <p:animClr clrSpc="rgb" dir="cw">
                                      <p:cBhvr override="childStyle">
                                        <p:cTn id="91" dur="250" autoRev="1" fill="remove"/>
                                        <p:tgtEl>
                                          <p:spTgt spid="6">
                                            <p:graphicEl>
                                              <a:dgm id="{52327797-8752-4954-AC85-0BC1809C4A45}"/>
                                            </p:graphicEl>
                                          </p:spTgt>
                                        </p:tgtEl>
                                        <p:attrNameLst>
                                          <p:attrName>style.color</p:attrName>
                                        </p:attrNameLst>
                                      </p:cBhvr>
                                      <p:to>
                                        <a:schemeClr val="bg1"/>
                                      </p:to>
                                    </p:animClr>
                                    <p:animClr clrSpc="rgb" dir="cw">
                                      <p:cBhvr>
                                        <p:cTn id="92" dur="250" autoRev="1" fill="remove"/>
                                        <p:tgtEl>
                                          <p:spTgt spid="6">
                                            <p:graphicEl>
                                              <a:dgm id="{52327797-8752-4954-AC85-0BC1809C4A45}"/>
                                            </p:graphicEl>
                                          </p:spTgt>
                                        </p:tgtEl>
                                        <p:attrNameLst>
                                          <p:attrName>fillcolor</p:attrName>
                                        </p:attrNameLst>
                                      </p:cBhvr>
                                      <p:to>
                                        <a:schemeClr val="bg1"/>
                                      </p:to>
                                    </p:animClr>
                                    <p:set>
                                      <p:cBhvr>
                                        <p:cTn id="93" dur="250" autoRev="1" fill="remove"/>
                                        <p:tgtEl>
                                          <p:spTgt spid="6">
                                            <p:graphicEl>
                                              <a:dgm id="{52327797-8752-4954-AC85-0BC1809C4A45}"/>
                                            </p:graphicEl>
                                          </p:spTgt>
                                        </p:tgtEl>
                                        <p:attrNameLst>
                                          <p:attrName>fill.type</p:attrName>
                                        </p:attrNameLst>
                                      </p:cBhvr>
                                      <p:to>
                                        <p:strVal val="solid"/>
                                      </p:to>
                                    </p:set>
                                    <p:set>
                                      <p:cBhvr>
                                        <p:cTn id="94" dur="250" autoRev="1" fill="remove"/>
                                        <p:tgtEl>
                                          <p:spTgt spid="6">
                                            <p:graphicEl>
                                              <a:dgm id="{52327797-8752-4954-AC85-0BC1809C4A45}"/>
                                            </p:graphicEl>
                                          </p:spTgt>
                                        </p:tgtEl>
                                        <p:attrNameLst>
                                          <p:attrName>fill.on</p:attrName>
                                        </p:attrNameLst>
                                      </p:cBhvr>
                                      <p:to>
                                        <p:strVal val="true"/>
                                      </p:to>
                                    </p:set>
                                  </p:childTnLst>
                                </p:cTn>
                              </p:par>
                              <p:par>
                                <p:cTn id="95" presetID="27" presetClass="emph" presetSubtype="0" fill="remove" grpId="0" nodeType="withEffect">
                                  <p:stCondLst>
                                    <p:cond delay="0"/>
                                  </p:stCondLst>
                                  <p:childTnLst>
                                    <p:animClr clrSpc="rgb" dir="cw">
                                      <p:cBhvr override="childStyle">
                                        <p:cTn id="96" dur="250" autoRev="1" fill="remove"/>
                                        <p:tgtEl>
                                          <p:spTgt spid="6">
                                            <p:graphicEl>
                                              <a:dgm id="{4B67B212-0B2C-4E1B-9E60-3AFE206534F9}"/>
                                            </p:graphicEl>
                                          </p:spTgt>
                                        </p:tgtEl>
                                        <p:attrNameLst>
                                          <p:attrName>style.color</p:attrName>
                                        </p:attrNameLst>
                                      </p:cBhvr>
                                      <p:to>
                                        <a:schemeClr val="bg1"/>
                                      </p:to>
                                    </p:animClr>
                                    <p:animClr clrSpc="rgb" dir="cw">
                                      <p:cBhvr>
                                        <p:cTn id="97" dur="250" autoRev="1" fill="remove"/>
                                        <p:tgtEl>
                                          <p:spTgt spid="6">
                                            <p:graphicEl>
                                              <a:dgm id="{4B67B212-0B2C-4E1B-9E60-3AFE206534F9}"/>
                                            </p:graphicEl>
                                          </p:spTgt>
                                        </p:tgtEl>
                                        <p:attrNameLst>
                                          <p:attrName>fillcolor</p:attrName>
                                        </p:attrNameLst>
                                      </p:cBhvr>
                                      <p:to>
                                        <a:schemeClr val="bg1"/>
                                      </p:to>
                                    </p:animClr>
                                    <p:set>
                                      <p:cBhvr>
                                        <p:cTn id="98" dur="250" autoRev="1" fill="remove"/>
                                        <p:tgtEl>
                                          <p:spTgt spid="6">
                                            <p:graphicEl>
                                              <a:dgm id="{4B67B212-0B2C-4E1B-9E60-3AFE206534F9}"/>
                                            </p:graphicEl>
                                          </p:spTgt>
                                        </p:tgtEl>
                                        <p:attrNameLst>
                                          <p:attrName>fill.type</p:attrName>
                                        </p:attrNameLst>
                                      </p:cBhvr>
                                      <p:to>
                                        <p:strVal val="solid"/>
                                      </p:to>
                                    </p:set>
                                    <p:set>
                                      <p:cBhvr>
                                        <p:cTn id="99" dur="250" autoRev="1" fill="remove"/>
                                        <p:tgtEl>
                                          <p:spTgt spid="6">
                                            <p:graphicEl>
                                              <a:dgm id="{4B67B212-0B2C-4E1B-9E60-3AFE206534F9}"/>
                                            </p:graphicEl>
                                          </p:spTgt>
                                        </p:tgtEl>
                                        <p:attrNameLst>
                                          <p:attrName>fill.on</p:attrName>
                                        </p:attrNameLst>
                                      </p:cBhvr>
                                      <p:to>
                                        <p:strVal val="true"/>
                                      </p:to>
                                    </p:set>
                                  </p:childTnLst>
                                </p:cTn>
                              </p:par>
                              <p:par>
                                <p:cTn id="100" presetID="27" presetClass="emph" presetSubtype="0" fill="remove" grpId="0" nodeType="withEffect">
                                  <p:stCondLst>
                                    <p:cond delay="0"/>
                                  </p:stCondLst>
                                  <p:childTnLst>
                                    <p:animClr clrSpc="rgb" dir="cw">
                                      <p:cBhvr override="childStyle">
                                        <p:cTn id="101" dur="250" autoRev="1" fill="remove"/>
                                        <p:tgtEl>
                                          <p:spTgt spid="6">
                                            <p:graphicEl>
                                              <a:dgm id="{800FFFBB-811E-437E-B4D7-8BB665055588}"/>
                                            </p:graphicEl>
                                          </p:spTgt>
                                        </p:tgtEl>
                                        <p:attrNameLst>
                                          <p:attrName>style.color</p:attrName>
                                        </p:attrNameLst>
                                      </p:cBhvr>
                                      <p:to>
                                        <a:schemeClr val="bg1"/>
                                      </p:to>
                                    </p:animClr>
                                    <p:animClr clrSpc="rgb" dir="cw">
                                      <p:cBhvr>
                                        <p:cTn id="102" dur="250" autoRev="1" fill="remove"/>
                                        <p:tgtEl>
                                          <p:spTgt spid="6">
                                            <p:graphicEl>
                                              <a:dgm id="{800FFFBB-811E-437E-B4D7-8BB665055588}"/>
                                            </p:graphicEl>
                                          </p:spTgt>
                                        </p:tgtEl>
                                        <p:attrNameLst>
                                          <p:attrName>fillcolor</p:attrName>
                                        </p:attrNameLst>
                                      </p:cBhvr>
                                      <p:to>
                                        <a:schemeClr val="bg1"/>
                                      </p:to>
                                    </p:animClr>
                                    <p:set>
                                      <p:cBhvr>
                                        <p:cTn id="103" dur="250" autoRev="1" fill="remove"/>
                                        <p:tgtEl>
                                          <p:spTgt spid="6">
                                            <p:graphicEl>
                                              <a:dgm id="{800FFFBB-811E-437E-B4D7-8BB665055588}"/>
                                            </p:graphicEl>
                                          </p:spTgt>
                                        </p:tgtEl>
                                        <p:attrNameLst>
                                          <p:attrName>fill.type</p:attrName>
                                        </p:attrNameLst>
                                      </p:cBhvr>
                                      <p:to>
                                        <p:strVal val="solid"/>
                                      </p:to>
                                    </p:set>
                                    <p:set>
                                      <p:cBhvr>
                                        <p:cTn id="104" dur="250" autoRev="1" fill="remove"/>
                                        <p:tgtEl>
                                          <p:spTgt spid="6">
                                            <p:graphicEl>
                                              <a:dgm id="{800FFFBB-811E-437E-B4D7-8BB665055588}"/>
                                            </p:graphicEl>
                                          </p:spTgt>
                                        </p:tgtEl>
                                        <p:attrNameLst>
                                          <p:attrName>fill.on</p:attrName>
                                        </p:attrNameLst>
                                      </p:cBhvr>
                                      <p:to>
                                        <p:strVal val="true"/>
                                      </p:to>
                                    </p:set>
                                  </p:childTnLst>
                                </p:cTn>
                              </p:par>
                              <p:par>
                                <p:cTn id="105" presetID="27" presetClass="emph" presetSubtype="0" fill="remove" grpId="0" nodeType="withEffect">
                                  <p:stCondLst>
                                    <p:cond delay="0"/>
                                  </p:stCondLst>
                                  <p:childTnLst>
                                    <p:animClr clrSpc="rgb" dir="cw">
                                      <p:cBhvr override="childStyle">
                                        <p:cTn id="106" dur="250" autoRev="1" fill="remove"/>
                                        <p:tgtEl>
                                          <p:spTgt spid="6">
                                            <p:graphicEl>
                                              <a:dgm id="{E2767EB5-1834-49CE-B87A-2F101F58388C}"/>
                                            </p:graphicEl>
                                          </p:spTgt>
                                        </p:tgtEl>
                                        <p:attrNameLst>
                                          <p:attrName>style.color</p:attrName>
                                        </p:attrNameLst>
                                      </p:cBhvr>
                                      <p:to>
                                        <a:schemeClr val="bg1"/>
                                      </p:to>
                                    </p:animClr>
                                    <p:animClr clrSpc="rgb" dir="cw">
                                      <p:cBhvr>
                                        <p:cTn id="107" dur="250" autoRev="1" fill="remove"/>
                                        <p:tgtEl>
                                          <p:spTgt spid="6">
                                            <p:graphicEl>
                                              <a:dgm id="{E2767EB5-1834-49CE-B87A-2F101F58388C}"/>
                                            </p:graphicEl>
                                          </p:spTgt>
                                        </p:tgtEl>
                                        <p:attrNameLst>
                                          <p:attrName>fillcolor</p:attrName>
                                        </p:attrNameLst>
                                      </p:cBhvr>
                                      <p:to>
                                        <a:schemeClr val="bg1"/>
                                      </p:to>
                                    </p:animClr>
                                    <p:set>
                                      <p:cBhvr>
                                        <p:cTn id="108" dur="250" autoRev="1" fill="remove"/>
                                        <p:tgtEl>
                                          <p:spTgt spid="6">
                                            <p:graphicEl>
                                              <a:dgm id="{E2767EB5-1834-49CE-B87A-2F101F58388C}"/>
                                            </p:graphicEl>
                                          </p:spTgt>
                                        </p:tgtEl>
                                        <p:attrNameLst>
                                          <p:attrName>fill.type</p:attrName>
                                        </p:attrNameLst>
                                      </p:cBhvr>
                                      <p:to>
                                        <p:strVal val="solid"/>
                                      </p:to>
                                    </p:set>
                                    <p:set>
                                      <p:cBhvr>
                                        <p:cTn id="109" dur="250" autoRev="1" fill="remove"/>
                                        <p:tgtEl>
                                          <p:spTgt spid="6">
                                            <p:graphicEl>
                                              <a:dgm id="{E2767EB5-1834-49CE-B87A-2F101F58388C}"/>
                                            </p:graphicEl>
                                          </p:spTgt>
                                        </p:tgtEl>
                                        <p:attrNameLst>
                                          <p:attrName>fill.on</p:attrName>
                                        </p:attrNameLst>
                                      </p:cBhvr>
                                      <p:to>
                                        <p:strVal val="true"/>
                                      </p:to>
                                    </p:set>
                                  </p:childTnLst>
                                </p:cTn>
                              </p:par>
                              <p:par>
                                <p:cTn id="110" presetID="27" presetClass="emph" presetSubtype="0" fill="remove" grpId="0" nodeType="withEffect">
                                  <p:stCondLst>
                                    <p:cond delay="0"/>
                                  </p:stCondLst>
                                  <p:childTnLst>
                                    <p:animClr clrSpc="rgb" dir="cw">
                                      <p:cBhvr override="childStyle">
                                        <p:cTn id="111" dur="250" autoRev="1" fill="remove"/>
                                        <p:tgtEl>
                                          <p:spTgt spid="6">
                                            <p:graphicEl>
                                              <a:dgm id="{53C83B58-366D-4756-90D0-8B9D43589E8A}"/>
                                            </p:graphicEl>
                                          </p:spTgt>
                                        </p:tgtEl>
                                        <p:attrNameLst>
                                          <p:attrName>style.color</p:attrName>
                                        </p:attrNameLst>
                                      </p:cBhvr>
                                      <p:to>
                                        <a:schemeClr val="bg1"/>
                                      </p:to>
                                    </p:animClr>
                                    <p:animClr clrSpc="rgb" dir="cw">
                                      <p:cBhvr>
                                        <p:cTn id="112" dur="250" autoRev="1" fill="remove"/>
                                        <p:tgtEl>
                                          <p:spTgt spid="6">
                                            <p:graphicEl>
                                              <a:dgm id="{53C83B58-366D-4756-90D0-8B9D43589E8A}"/>
                                            </p:graphicEl>
                                          </p:spTgt>
                                        </p:tgtEl>
                                        <p:attrNameLst>
                                          <p:attrName>fillcolor</p:attrName>
                                        </p:attrNameLst>
                                      </p:cBhvr>
                                      <p:to>
                                        <a:schemeClr val="bg1"/>
                                      </p:to>
                                    </p:animClr>
                                    <p:set>
                                      <p:cBhvr>
                                        <p:cTn id="113" dur="250" autoRev="1" fill="remove"/>
                                        <p:tgtEl>
                                          <p:spTgt spid="6">
                                            <p:graphicEl>
                                              <a:dgm id="{53C83B58-366D-4756-90D0-8B9D43589E8A}"/>
                                            </p:graphicEl>
                                          </p:spTgt>
                                        </p:tgtEl>
                                        <p:attrNameLst>
                                          <p:attrName>fill.type</p:attrName>
                                        </p:attrNameLst>
                                      </p:cBhvr>
                                      <p:to>
                                        <p:strVal val="solid"/>
                                      </p:to>
                                    </p:set>
                                    <p:set>
                                      <p:cBhvr>
                                        <p:cTn id="114" dur="250" autoRev="1" fill="remove"/>
                                        <p:tgtEl>
                                          <p:spTgt spid="6">
                                            <p:graphicEl>
                                              <a:dgm id="{53C83B58-366D-4756-90D0-8B9D43589E8A}"/>
                                            </p:graphicEl>
                                          </p:spTgt>
                                        </p:tgtEl>
                                        <p:attrNameLst>
                                          <p:attrName>fill.on</p:attrName>
                                        </p:attrNameLst>
                                      </p:cBhvr>
                                      <p:to>
                                        <p:strVal val="true"/>
                                      </p:to>
                                    </p:set>
                                  </p:childTnLst>
                                </p:cTn>
                              </p:par>
                              <p:par>
                                <p:cTn id="115" presetID="27" presetClass="emph" presetSubtype="0" fill="remove" grpId="0" nodeType="withEffect">
                                  <p:stCondLst>
                                    <p:cond delay="0"/>
                                  </p:stCondLst>
                                  <p:childTnLst>
                                    <p:animClr clrSpc="rgb" dir="cw">
                                      <p:cBhvr override="childStyle">
                                        <p:cTn id="116" dur="250" autoRev="1" fill="remove"/>
                                        <p:tgtEl>
                                          <p:spTgt spid="6">
                                            <p:graphicEl>
                                              <a:dgm id="{82A4BC22-8A1B-4207-B305-21B9AD5C5C22}"/>
                                            </p:graphicEl>
                                          </p:spTgt>
                                        </p:tgtEl>
                                        <p:attrNameLst>
                                          <p:attrName>style.color</p:attrName>
                                        </p:attrNameLst>
                                      </p:cBhvr>
                                      <p:to>
                                        <a:schemeClr val="bg1"/>
                                      </p:to>
                                    </p:animClr>
                                    <p:animClr clrSpc="rgb" dir="cw">
                                      <p:cBhvr>
                                        <p:cTn id="117" dur="250" autoRev="1" fill="remove"/>
                                        <p:tgtEl>
                                          <p:spTgt spid="6">
                                            <p:graphicEl>
                                              <a:dgm id="{82A4BC22-8A1B-4207-B305-21B9AD5C5C22}"/>
                                            </p:graphicEl>
                                          </p:spTgt>
                                        </p:tgtEl>
                                        <p:attrNameLst>
                                          <p:attrName>fillcolor</p:attrName>
                                        </p:attrNameLst>
                                      </p:cBhvr>
                                      <p:to>
                                        <a:schemeClr val="bg1"/>
                                      </p:to>
                                    </p:animClr>
                                    <p:set>
                                      <p:cBhvr>
                                        <p:cTn id="118" dur="250" autoRev="1" fill="remove"/>
                                        <p:tgtEl>
                                          <p:spTgt spid="6">
                                            <p:graphicEl>
                                              <a:dgm id="{82A4BC22-8A1B-4207-B305-21B9AD5C5C22}"/>
                                            </p:graphicEl>
                                          </p:spTgt>
                                        </p:tgtEl>
                                        <p:attrNameLst>
                                          <p:attrName>fill.type</p:attrName>
                                        </p:attrNameLst>
                                      </p:cBhvr>
                                      <p:to>
                                        <p:strVal val="solid"/>
                                      </p:to>
                                    </p:set>
                                    <p:set>
                                      <p:cBhvr>
                                        <p:cTn id="119" dur="250" autoRev="1" fill="remove"/>
                                        <p:tgtEl>
                                          <p:spTgt spid="6">
                                            <p:graphicEl>
                                              <a:dgm id="{82A4BC22-8A1B-4207-B305-21B9AD5C5C22}"/>
                                            </p:graphicEl>
                                          </p:spTgt>
                                        </p:tgtEl>
                                        <p:attrNameLst>
                                          <p:attrName>fill.on</p:attrName>
                                        </p:attrNameLst>
                                      </p:cBhvr>
                                      <p:to>
                                        <p:strVal val="true"/>
                                      </p:to>
                                    </p:set>
                                  </p:childTnLst>
                                </p:cTn>
                              </p:par>
                              <p:par>
                                <p:cTn id="120" presetID="27" presetClass="emph" presetSubtype="0" fill="remove" grpId="0" nodeType="withEffect">
                                  <p:stCondLst>
                                    <p:cond delay="0"/>
                                  </p:stCondLst>
                                  <p:childTnLst>
                                    <p:animClr clrSpc="rgb" dir="cw">
                                      <p:cBhvr override="childStyle">
                                        <p:cTn id="121" dur="250" autoRev="1" fill="remove"/>
                                        <p:tgtEl>
                                          <p:spTgt spid="6">
                                            <p:graphicEl>
                                              <a:dgm id="{6150F93E-A979-43C0-A807-FB2F6826ADC0}"/>
                                            </p:graphicEl>
                                          </p:spTgt>
                                        </p:tgtEl>
                                        <p:attrNameLst>
                                          <p:attrName>style.color</p:attrName>
                                        </p:attrNameLst>
                                      </p:cBhvr>
                                      <p:to>
                                        <a:schemeClr val="bg1"/>
                                      </p:to>
                                    </p:animClr>
                                    <p:animClr clrSpc="rgb" dir="cw">
                                      <p:cBhvr>
                                        <p:cTn id="122" dur="250" autoRev="1" fill="remove"/>
                                        <p:tgtEl>
                                          <p:spTgt spid="6">
                                            <p:graphicEl>
                                              <a:dgm id="{6150F93E-A979-43C0-A807-FB2F6826ADC0}"/>
                                            </p:graphicEl>
                                          </p:spTgt>
                                        </p:tgtEl>
                                        <p:attrNameLst>
                                          <p:attrName>fillcolor</p:attrName>
                                        </p:attrNameLst>
                                      </p:cBhvr>
                                      <p:to>
                                        <a:schemeClr val="bg1"/>
                                      </p:to>
                                    </p:animClr>
                                    <p:set>
                                      <p:cBhvr>
                                        <p:cTn id="123" dur="250" autoRev="1" fill="remove"/>
                                        <p:tgtEl>
                                          <p:spTgt spid="6">
                                            <p:graphicEl>
                                              <a:dgm id="{6150F93E-A979-43C0-A807-FB2F6826ADC0}"/>
                                            </p:graphicEl>
                                          </p:spTgt>
                                        </p:tgtEl>
                                        <p:attrNameLst>
                                          <p:attrName>fill.type</p:attrName>
                                        </p:attrNameLst>
                                      </p:cBhvr>
                                      <p:to>
                                        <p:strVal val="solid"/>
                                      </p:to>
                                    </p:set>
                                    <p:set>
                                      <p:cBhvr>
                                        <p:cTn id="124" dur="250" autoRev="1" fill="remove"/>
                                        <p:tgtEl>
                                          <p:spTgt spid="6">
                                            <p:graphicEl>
                                              <a:dgm id="{6150F93E-A979-43C0-A807-FB2F6826ADC0}"/>
                                            </p:graphic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6" grpId="0">
        <p:bldSub>
          <a:bldDgm/>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58796" y="1098521"/>
            <a:ext cx="8245475" cy="838518"/>
          </a:xfrm>
        </p:spPr>
        <p:txBody>
          <a:bodyPr>
            <a:normAutofit/>
          </a:bodyPr>
          <a:lstStyle/>
          <a:p>
            <a:r>
              <a:rPr lang="en-US" sz="2800" dirty="0"/>
              <a:t>Sub classification of NPA accounts</a:t>
            </a:r>
          </a:p>
        </p:txBody>
      </p:sp>
      <p:graphicFrame>
        <p:nvGraphicFramePr>
          <p:cNvPr id="6" name="Diagram 5"/>
          <p:cNvGraphicFramePr/>
          <p:nvPr>
            <p:extLst>
              <p:ext uri="{D42A27DB-BD31-4B8C-83A1-F6EECF244321}">
                <p14:modId xmlns:p14="http://schemas.microsoft.com/office/powerpoint/2010/main" val="2279407411"/>
              </p:ext>
            </p:extLst>
          </p:nvPr>
        </p:nvGraphicFramePr>
        <p:xfrm>
          <a:off x="2005782" y="2639961"/>
          <a:ext cx="9812966" cy="36444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2657472822"/>
      </p:ext>
    </p:extLst>
  </p:cSld>
  <p:clrMapOvr>
    <a:masterClrMapping/>
  </p:clrMapOvr>
  <mc:AlternateContent xmlns:mc="http://schemas.openxmlformats.org/markup-compatibility/2006" xmlns:p14="http://schemas.microsoft.com/office/powerpoint/2010/main">
    <mc:Choice Requires="p14">
      <p:transition spd="slow" p14:dur="1250">
        <p14:flip dir="r"/>
        <p:sndAc>
          <p:stSnd>
            <p:snd r:embed="rId2" name="chimes.wav"/>
          </p:stSnd>
        </p:sndAc>
      </p:transition>
    </mc:Choice>
    <mc:Fallback xmlns="">
      <p:transition spd="slow">
        <p:fade/>
        <p:sndAc>
          <p:stSnd>
            <p:snd r:embed="rId8"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
                                        </p:tgtEl>
                                        <p:attrNameLst>
                                          <p:attrName>r</p:attrName>
                                        </p:attrNameLst>
                                      </p:cBhvr>
                                    </p:animRot>
                                    <p:animRot by="-240000">
                                      <p:cBhvr>
                                        <p:cTn id="7" dur="200" fill="hold">
                                          <p:stCondLst>
                                            <p:cond delay="200"/>
                                          </p:stCondLst>
                                        </p:cTn>
                                        <p:tgtEl>
                                          <p:spTgt spid="2"/>
                                        </p:tgtEl>
                                        <p:attrNameLst>
                                          <p:attrName>r</p:attrName>
                                        </p:attrNameLst>
                                      </p:cBhvr>
                                    </p:animRot>
                                    <p:animRot by="240000">
                                      <p:cBhvr>
                                        <p:cTn id="8" dur="200" fill="hold">
                                          <p:stCondLst>
                                            <p:cond delay="400"/>
                                          </p:stCondLst>
                                        </p:cTn>
                                        <p:tgtEl>
                                          <p:spTgt spid="2"/>
                                        </p:tgtEl>
                                        <p:attrNameLst>
                                          <p:attrName>r</p:attrName>
                                        </p:attrNameLst>
                                      </p:cBhvr>
                                    </p:animRot>
                                    <p:animRot by="-240000">
                                      <p:cBhvr>
                                        <p:cTn id="9" dur="200" fill="hold">
                                          <p:stCondLst>
                                            <p:cond delay="600"/>
                                          </p:stCondLst>
                                        </p:cTn>
                                        <p:tgtEl>
                                          <p:spTgt spid="2"/>
                                        </p:tgtEl>
                                        <p:attrNameLst>
                                          <p:attrName>r</p:attrName>
                                        </p:attrNameLst>
                                      </p:cBhvr>
                                    </p:animRot>
                                    <p:animRot by="120000">
                                      <p:cBhvr>
                                        <p:cTn id="10" dur="200" fill="hold">
                                          <p:stCondLst>
                                            <p:cond delay="800"/>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8" presetClass="emph" presetSubtype="0" fill="hold" grpId="0" nodeType="clickEffect">
                                  <p:stCondLst>
                                    <p:cond delay="0"/>
                                  </p:stCondLst>
                                  <p:childTnLst>
                                    <p:animRot by="21600000">
                                      <p:cBhvr>
                                        <p:cTn id="14" dur="2000" fill="hold"/>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6"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4. Type of Advances and Nature of Security</a:t>
            </a:r>
          </a:p>
        </p:txBody>
      </p:sp>
      <p:sp>
        <p:nvSpPr>
          <p:cNvPr id="3" name="Content Placeholder 2"/>
          <p:cNvSpPr>
            <a:spLocks noGrp="1"/>
          </p:cNvSpPr>
          <p:nvPr>
            <p:ph idx="1"/>
          </p:nvPr>
        </p:nvSpPr>
        <p:spPr>
          <a:xfrm>
            <a:off x="2933703" y="2438400"/>
            <a:ext cx="8770571" cy="3981450"/>
          </a:xfrm>
        </p:spPr>
        <p:txBody>
          <a:bodyPr>
            <a:noAutofit/>
          </a:bodyPr>
          <a:lstStyle/>
          <a:p>
            <a:pPr marL="0" indent="0">
              <a:buNone/>
            </a:pPr>
            <a:r>
              <a:rPr lang="en-IN" b="1" dirty="0"/>
              <a:t>Fund Based and Non-Fund Based Credit Facilities</a:t>
            </a:r>
          </a:p>
          <a:p>
            <a:pPr>
              <a:buFont typeface="Wingdings" panose="05000000000000000000" pitchFamily="2" charset="2"/>
              <a:buChar char="§"/>
            </a:pPr>
            <a:r>
              <a:rPr lang="en-IN" dirty="0"/>
              <a:t>Fund based credit facilities are those where, upon sanction, there is an actual outflow of funds from the bank to the borrower, whereas non-fund based facilities are those, at the time of sanction which do not involve such outflow of the bank’s fund.</a:t>
            </a:r>
          </a:p>
          <a:p>
            <a:pPr>
              <a:buFont typeface="Wingdings" panose="05000000000000000000" pitchFamily="2" charset="2"/>
              <a:buChar char="§"/>
            </a:pPr>
            <a:r>
              <a:rPr lang="en-IN" dirty="0"/>
              <a:t>Typical examples of fund based facilities are term loan, cash credit and overdraft and that of non-fund based facilities are letters of credit, bank guarantees, letter of comfort, etc.. Non-fund based facility may turn into a fund based facility on due date / occurrence of the specified event like devolvement of bills under LC, invocation of Bank Guarantee, etc..</a:t>
            </a:r>
            <a:endParaRPr lang="en-IN" b="1" dirty="0"/>
          </a:p>
        </p:txBody>
      </p:sp>
      <p:sp>
        <p:nvSpPr>
          <p:cNvPr id="4" name="Footer Placeholder 3"/>
          <p:cNvSpPr>
            <a:spLocks noGrp="1"/>
          </p:cNvSpPr>
          <p:nvPr>
            <p:ph type="ftr" sz="quarter" idx="11"/>
          </p:nvPr>
        </p:nvSpPr>
        <p:spPr/>
        <p:txBody>
          <a:bodyPr/>
          <a:lstStyle/>
          <a:p>
            <a:r>
              <a:rPr lang="en-IN" dirty="0"/>
              <a:t>Statutory Audit (Bank) 2017</a:t>
            </a:r>
          </a:p>
        </p:txBody>
      </p:sp>
      <p:sp>
        <p:nvSpPr>
          <p:cNvPr id="5" name="Date Placeholder 4"/>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2998730841"/>
      </p:ext>
    </p:extLst>
  </p:cSld>
  <p:clrMapOvr>
    <a:masterClrMapping/>
  </p:clrMapOvr>
  <mc:AlternateContent xmlns:mc="http://schemas.openxmlformats.org/markup-compatibility/2006" xmlns:p14="http://schemas.microsoft.com/office/powerpoint/2010/main">
    <mc:Choice Requires="p14">
      <p:transition spd="slow" p14:dur="1600">
        <p14:gallery dir="l"/>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2"/>
                                        </p:tgtEl>
                                        <p:attrNameLst>
                                          <p:attrName>ppt_x</p:attrName>
                                          <p:attrName>ppt_y</p:attrName>
                                        </p:attrNameLst>
                                      </p:cBhvr>
                                    </p:animMotion>
                                    <p:animRot by="1500000">
                                      <p:cBhvr>
                                        <p:cTn id="7" dur="125" fill="hold">
                                          <p:stCondLst>
                                            <p:cond delay="0"/>
                                          </p:stCondLst>
                                        </p:cTn>
                                        <p:tgtEl>
                                          <p:spTgt spid="2"/>
                                        </p:tgtEl>
                                        <p:attrNameLst>
                                          <p:attrName>r</p:attrName>
                                        </p:attrNameLst>
                                      </p:cBhvr>
                                    </p:animRot>
                                    <p:animRot by="-1500000">
                                      <p:cBhvr>
                                        <p:cTn id="8" dur="125" fill="hold">
                                          <p:stCondLst>
                                            <p:cond delay="125"/>
                                          </p:stCondLst>
                                        </p:cTn>
                                        <p:tgtEl>
                                          <p:spTgt spid="2"/>
                                        </p:tgtEl>
                                        <p:attrNameLst>
                                          <p:attrName>r</p:attrName>
                                        </p:attrNameLst>
                                      </p:cBhvr>
                                    </p:animRot>
                                    <p:animRot by="-1500000">
                                      <p:cBhvr>
                                        <p:cTn id="9" dur="125" fill="hold">
                                          <p:stCondLst>
                                            <p:cond delay="250"/>
                                          </p:stCondLst>
                                        </p:cTn>
                                        <p:tgtEl>
                                          <p:spTgt spid="2"/>
                                        </p:tgtEl>
                                        <p:attrNameLst>
                                          <p:attrName>r</p:attrName>
                                        </p:attrNameLst>
                                      </p:cBhvr>
                                    </p:animRot>
                                    <p:animRot by="1500000">
                                      <p:cBhvr>
                                        <p:cTn id="10" dur="125" fill="hold">
                                          <p:stCondLst>
                                            <p:cond delay="375"/>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 presetClass="exit" presetSubtype="4" fill="hold" grpId="0" nodeType="clickEffect">
                                  <p:stCondLst>
                                    <p:cond delay="0"/>
                                  </p:stCondLst>
                                  <p:childTnLst>
                                    <p:anim calcmode="lin" valueType="num">
                                      <p:cBhvr additive="base">
                                        <p:cTn id="14" dur="500"/>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p:tgtEl>
                                          <p:spTgt spid="3">
                                            <p:txEl>
                                              <p:pRg st="0" end="0"/>
                                            </p:txEl>
                                          </p:spTgt>
                                        </p:tgtEl>
                                        <p:attrNameLst>
                                          <p:attrName>ppt_y</p:attrName>
                                        </p:attrNameLst>
                                      </p:cBhvr>
                                      <p:tavLst>
                                        <p:tav tm="0">
                                          <p:val>
                                            <p:strVal val="ppt_y"/>
                                          </p:val>
                                        </p:tav>
                                        <p:tav tm="100000">
                                          <p:val>
                                            <p:strVal val="1+ppt_h/2"/>
                                          </p:val>
                                        </p:tav>
                                      </p:tavLst>
                                    </p:anim>
                                    <p:set>
                                      <p:cBhvr>
                                        <p:cTn id="16"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2" presetClass="exit" presetSubtype="4" fill="hold" grpId="0" nodeType="clickEffect">
                                  <p:stCondLst>
                                    <p:cond delay="0"/>
                                  </p:stCondLst>
                                  <p:childTnLst>
                                    <p:anim calcmode="lin" valueType="num">
                                      <p:cBhvr additive="base">
                                        <p:cTn id="20" dur="500"/>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p:tgtEl>
                                          <p:spTgt spid="3">
                                            <p:txEl>
                                              <p:pRg st="1" end="1"/>
                                            </p:txEl>
                                          </p:spTgt>
                                        </p:tgtEl>
                                        <p:attrNameLst>
                                          <p:attrName>ppt_y</p:attrName>
                                        </p:attrNameLst>
                                      </p:cBhvr>
                                      <p:tavLst>
                                        <p:tav tm="0">
                                          <p:val>
                                            <p:strVal val="ppt_y"/>
                                          </p:val>
                                        </p:tav>
                                        <p:tav tm="100000">
                                          <p:val>
                                            <p:strVal val="1+ppt_h/2"/>
                                          </p:val>
                                        </p:tav>
                                      </p:tavLst>
                                    </p:anim>
                                    <p:set>
                                      <p:cBhvr>
                                        <p:cTn id="22"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 presetClass="exit" presetSubtype="4" fill="hold" grpId="0" nodeType="clickEffect">
                                  <p:stCondLst>
                                    <p:cond delay="0"/>
                                  </p:stCondLst>
                                  <p:childTnLst>
                                    <p:anim calcmode="lin" valueType="num">
                                      <p:cBhvr additive="base">
                                        <p:cTn id="26" dur="500"/>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p:tgtEl>
                                          <p:spTgt spid="3">
                                            <p:txEl>
                                              <p:pRg st="2" end="2"/>
                                            </p:txEl>
                                          </p:spTgt>
                                        </p:tgtEl>
                                        <p:attrNameLst>
                                          <p:attrName>ppt_y</p:attrName>
                                        </p:attrNameLst>
                                      </p:cBhvr>
                                      <p:tavLst>
                                        <p:tav tm="0">
                                          <p:val>
                                            <p:strVal val="ppt_y"/>
                                          </p:val>
                                        </p:tav>
                                        <p:tav tm="100000">
                                          <p:val>
                                            <p:strVal val="1+ppt_h/2"/>
                                          </p:val>
                                        </p:tav>
                                      </p:tavLst>
                                    </p:anim>
                                    <p:set>
                                      <p:cBhvr>
                                        <p:cTn id="28"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4771" y="247650"/>
            <a:ext cx="9453716" cy="5540748"/>
          </a:xfrm>
          <a:prstGeom prst="rect">
            <a:avLst/>
          </a:prstGeom>
          <a:noFill/>
        </p:spPr>
        <p:txBody>
          <a:bodyPr wrap="square" rtlCol="0">
            <a:spAutoFit/>
          </a:bodyPr>
          <a:lstStyle/>
          <a:p>
            <a:pPr defTabSz="914446">
              <a:lnSpc>
                <a:spcPct val="111000"/>
              </a:lnSpc>
            </a:pPr>
            <a:r>
              <a:rPr lang="en-IN" sz="2000" b="1" dirty="0">
                <a:solidFill>
                  <a:schemeClr val="tx2">
                    <a:lumMod val="75000"/>
                    <a:lumOff val="25000"/>
                  </a:schemeClr>
                </a:solidFill>
              </a:rPr>
              <a:t>Cash Credit</a:t>
            </a:r>
          </a:p>
          <a:p>
            <a:pPr marL="342900" indent="-342900" defTabSz="914446">
              <a:lnSpc>
                <a:spcPct val="111000"/>
              </a:lnSpc>
              <a:buFont typeface="Wingdings" panose="05000000000000000000" pitchFamily="2" charset="2"/>
              <a:buChar char="§"/>
            </a:pPr>
            <a:r>
              <a:rPr lang="en-IN" sz="2000" dirty="0">
                <a:solidFill>
                  <a:schemeClr val="tx2">
                    <a:lumMod val="75000"/>
                    <a:lumOff val="25000"/>
                  </a:schemeClr>
                </a:solidFill>
              </a:rPr>
              <a:t>Cash credit facility is provided usually to entities(borrowers) engaged in manufacturing and / or trading activities to enable them to meet the gap in their working capital requirements. This facility is repayable on demand. The cash credit facility is generally granted against the security of stocks of goods (net of trade creditors), standing crops, bills / book debts representing genuine sales(restricted to pre-defined age of such book debts).</a:t>
            </a:r>
          </a:p>
          <a:p>
            <a:pPr defTabSz="914446">
              <a:lnSpc>
                <a:spcPct val="111000"/>
              </a:lnSpc>
            </a:pPr>
            <a:r>
              <a:rPr lang="en-IN" sz="2000" b="1" dirty="0">
                <a:solidFill>
                  <a:schemeClr val="tx2">
                    <a:lumMod val="75000"/>
                    <a:lumOff val="25000"/>
                  </a:schemeClr>
                </a:solidFill>
              </a:rPr>
              <a:t>Working Capital Demand Loan (WCDL)</a:t>
            </a:r>
          </a:p>
          <a:p>
            <a:pPr marL="342900" indent="-342900" defTabSz="914446">
              <a:lnSpc>
                <a:spcPct val="111000"/>
              </a:lnSpc>
              <a:buFont typeface="Wingdings" panose="05000000000000000000" pitchFamily="2" charset="2"/>
              <a:buChar char="§"/>
            </a:pPr>
            <a:r>
              <a:rPr lang="en-IN" sz="2000" dirty="0">
                <a:solidFill>
                  <a:schemeClr val="tx2">
                    <a:lumMod val="75000"/>
                    <a:lumOff val="25000"/>
                  </a:schemeClr>
                </a:solidFill>
              </a:rPr>
              <a:t>WCDL is granted for a fixed period on the expiry of which it has to be liquidated, renewed or rolled over. Depending on the terms of sanction the repayment of WCDL can either be in the form of instalments spread over the tenure of the facility or bullet payment at the end of the tenure of the loan,. As the nomenclature suggests, WCDL is generally granted to meet the gap in working capital requirement</a:t>
            </a:r>
          </a:p>
          <a:p>
            <a:pPr defTabSz="914446">
              <a:lnSpc>
                <a:spcPct val="111000"/>
              </a:lnSpc>
            </a:pPr>
            <a:r>
              <a:rPr lang="en-IN" sz="2000" b="1" dirty="0">
                <a:solidFill>
                  <a:schemeClr val="tx2">
                    <a:lumMod val="75000"/>
                    <a:lumOff val="25000"/>
                  </a:schemeClr>
                </a:solidFill>
              </a:rPr>
              <a:t>Term Loans </a:t>
            </a:r>
          </a:p>
          <a:p>
            <a:pPr marL="342900" indent="-342900" defTabSz="914446">
              <a:lnSpc>
                <a:spcPct val="111000"/>
              </a:lnSpc>
              <a:buFont typeface="Wingdings" panose="05000000000000000000" pitchFamily="2" charset="2"/>
              <a:buChar char="§"/>
            </a:pPr>
            <a:r>
              <a:rPr lang="en-IN" sz="2000" dirty="0">
                <a:solidFill>
                  <a:schemeClr val="tx2">
                    <a:lumMod val="75000"/>
                    <a:lumOff val="25000"/>
                  </a:schemeClr>
                </a:solidFill>
              </a:rPr>
              <a:t>Term loans are repayable in instalments spread over a period of time excluding the moratorium period, if granted. </a:t>
            </a:r>
          </a:p>
        </p:txBody>
      </p:sp>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3163384059"/>
      </p:ext>
    </p:extLst>
  </p:cSld>
  <p:clrMapOvr>
    <a:masterClrMapping/>
  </p:clrMapOvr>
  <mc:AlternateContent xmlns:mc="http://schemas.openxmlformats.org/markup-compatibility/2006" xmlns:p14="http://schemas.microsoft.com/office/powerpoint/2010/main">
    <mc:Choice Requires="p14">
      <p:transition spd="slow" p14:dur="1200">
        <p14:prism/>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grpId="0" nodeType="clickEffect">
                                  <p:stCondLst>
                                    <p:cond delay="0"/>
                                  </p:stCondLst>
                                  <p:childTnLst>
                                    <p:animEffect transition="out" filter="fade">
                                      <p:cBhvr>
                                        <p:cTn id="6" dur="1000"/>
                                        <p:tgtEl>
                                          <p:spTgt spid="2"/>
                                        </p:tgtEl>
                                      </p:cBhvr>
                                    </p:animEffect>
                                    <p:anim calcmode="lin" valueType="num">
                                      <p:cBhvr>
                                        <p:cTn id="7" dur="1000"/>
                                        <p:tgtEl>
                                          <p:spTgt spid="2"/>
                                        </p:tgtEl>
                                        <p:attrNameLst>
                                          <p:attrName>ppt_x</p:attrName>
                                        </p:attrNameLst>
                                      </p:cBhvr>
                                      <p:tavLst>
                                        <p:tav tm="0">
                                          <p:val>
                                            <p:strVal val="ppt_x"/>
                                          </p:val>
                                        </p:tav>
                                        <p:tav tm="100000">
                                          <p:val>
                                            <p:strVal val="ppt_x"/>
                                          </p:val>
                                        </p:tav>
                                      </p:tavLst>
                                    </p:anim>
                                    <p:anim calcmode="lin" valueType="num">
                                      <p:cBhvr>
                                        <p:cTn id="8" dur="1000"/>
                                        <p:tgtEl>
                                          <p:spTgt spid="2"/>
                                        </p:tgtEl>
                                        <p:attrNameLst>
                                          <p:attrName>ppt_y</p:attrName>
                                        </p:attrNameLst>
                                      </p:cBhvr>
                                      <p:tavLst>
                                        <p:tav tm="0">
                                          <p:val>
                                            <p:strVal val="ppt_y"/>
                                          </p:val>
                                        </p:tav>
                                        <p:tav tm="100000">
                                          <p:val>
                                            <p:strVal val="ppt_y+.1"/>
                                          </p:val>
                                        </p:tav>
                                      </p:tavLst>
                                    </p:anim>
                                    <p:set>
                                      <p:cBhvr>
                                        <p:cTn id="9" dur="1" fill="hold">
                                          <p:stCondLst>
                                            <p:cond delay="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53265" y="238884"/>
            <a:ext cx="9704438" cy="5324535"/>
          </a:xfrm>
          <a:prstGeom prst="rect">
            <a:avLst/>
          </a:prstGeom>
        </p:spPr>
        <p:txBody>
          <a:bodyPr wrap="square">
            <a:spAutoFit/>
          </a:bodyPr>
          <a:lstStyle/>
          <a:p>
            <a:pPr marL="342900" indent="-342900">
              <a:buFont typeface="Wingdings" panose="05000000000000000000" pitchFamily="2" charset="2"/>
              <a:buChar char="§"/>
            </a:pPr>
            <a:r>
              <a:rPr lang="en-IN" sz="2000" dirty="0">
                <a:solidFill>
                  <a:schemeClr val="tx2">
                    <a:lumMod val="75000"/>
                    <a:lumOff val="25000"/>
                  </a:schemeClr>
                </a:solidFill>
              </a:rPr>
              <a:t>The moratorium period is assessed by the lender based on future cash flows and requirements of borrower.</a:t>
            </a:r>
          </a:p>
          <a:p>
            <a:pPr marL="342900" indent="-342900">
              <a:buFont typeface="Wingdings" panose="05000000000000000000" pitchFamily="2" charset="2"/>
              <a:buChar char="§"/>
            </a:pPr>
            <a:r>
              <a:rPr lang="en-IN" sz="2000" dirty="0">
                <a:solidFill>
                  <a:schemeClr val="tx2">
                    <a:lumMod val="75000"/>
                    <a:lumOff val="25000"/>
                  </a:schemeClr>
                </a:solidFill>
              </a:rPr>
              <a:t>The amount and periodicity of repayment is fixed at the time of sanction and is duly recorded in the loan documents</a:t>
            </a:r>
          </a:p>
          <a:p>
            <a:pPr marL="342900" indent="-342900">
              <a:buFont typeface="Wingdings" panose="05000000000000000000" pitchFamily="2" charset="2"/>
              <a:buChar char="§"/>
            </a:pPr>
            <a:r>
              <a:rPr lang="en-IN" sz="2000" dirty="0">
                <a:solidFill>
                  <a:schemeClr val="tx2">
                    <a:lumMod val="75000"/>
                    <a:lumOff val="25000"/>
                  </a:schemeClr>
                </a:solidFill>
              </a:rPr>
              <a:t>The interest rate for loans may be either on ‘fixed’ terms’ in which event the rate contracted originally holds good during the entire currency of the loan, or it may be on ‘variable’ terms; which means that the rate may undergo changes at unspecified periods on happening of certain events as outlined in the loan agreement</a:t>
            </a:r>
          </a:p>
          <a:p>
            <a:endParaRPr lang="en-IN" sz="2000" dirty="0">
              <a:solidFill>
                <a:schemeClr val="tx2">
                  <a:lumMod val="75000"/>
                  <a:lumOff val="25000"/>
                </a:schemeClr>
              </a:solidFill>
            </a:endParaRPr>
          </a:p>
          <a:p>
            <a:pPr marL="342900" indent="-342900">
              <a:buFont typeface="Wingdings" panose="05000000000000000000" pitchFamily="2" charset="2"/>
              <a:buChar char="§"/>
            </a:pPr>
            <a:r>
              <a:rPr lang="en-IN" sz="2000" b="1" dirty="0">
                <a:solidFill>
                  <a:schemeClr val="tx2">
                    <a:lumMod val="75000"/>
                    <a:lumOff val="25000"/>
                  </a:schemeClr>
                </a:solidFill>
              </a:rPr>
              <a:t>The term loans are generally extended for the following purposes:</a:t>
            </a:r>
          </a:p>
          <a:p>
            <a:pPr marL="342900" indent="-342900">
              <a:buFont typeface="Wingdings" panose="05000000000000000000" pitchFamily="2" charset="2"/>
              <a:buChar char="Ø"/>
            </a:pPr>
            <a:r>
              <a:rPr lang="en-IN" sz="2000" dirty="0">
                <a:solidFill>
                  <a:schemeClr val="tx2">
                    <a:lumMod val="75000"/>
                    <a:lumOff val="25000"/>
                  </a:schemeClr>
                </a:solidFill>
              </a:rPr>
              <a:t>For setting up of plants, acquisition of fixed assets like land and building, plant and machinery, furniture, vehicles, implements, houses, consumer durables, etc..</a:t>
            </a:r>
          </a:p>
          <a:p>
            <a:pPr marL="342900" indent="-342900">
              <a:buFont typeface="Wingdings" panose="05000000000000000000" pitchFamily="2" charset="2"/>
              <a:buChar char="Ø"/>
            </a:pPr>
            <a:r>
              <a:rPr lang="en-IN" sz="2000" dirty="0">
                <a:solidFill>
                  <a:schemeClr val="tx2">
                    <a:lumMod val="75000"/>
                    <a:lumOff val="25000"/>
                  </a:schemeClr>
                </a:solidFill>
              </a:rPr>
              <a:t>For meeting expenses on education / medical treatment of self/dependants.</a:t>
            </a:r>
          </a:p>
          <a:p>
            <a:pPr marL="342900" indent="-342900">
              <a:buFont typeface="Wingdings" panose="05000000000000000000" pitchFamily="2" charset="2"/>
              <a:buChar char="Ø"/>
            </a:pPr>
            <a:r>
              <a:rPr lang="en-IN" sz="2000" dirty="0">
                <a:solidFill>
                  <a:schemeClr val="tx2">
                    <a:lumMod val="75000"/>
                    <a:lumOff val="25000"/>
                  </a:schemeClr>
                </a:solidFill>
              </a:rPr>
              <a:t>For meeting other personal expenses.</a:t>
            </a:r>
          </a:p>
          <a:p>
            <a:pPr marL="342900" indent="-342900">
              <a:buFont typeface="Wingdings" panose="05000000000000000000" pitchFamily="2" charset="2"/>
              <a:buChar char="Ø"/>
            </a:pPr>
            <a:r>
              <a:rPr lang="en-IN" sz="2000" dirty="0">
                <a:solidFill>
                  <a:schemeClr val="tx2">
                    <a:lumMod val="75000"/>
                    <a:lumOff val="25000"/>
                  </a:schemeClr>
                </a:solidFill>
              </a:rPr>
              <a:t>For meeting deficit in the net working capital requirements as assessed by the bank.(WCTL)</a:t>
            </a:r>
          </a:p>
          <a:p>
            <a:pPr marL="342900" indent="-342900">
              <a:buFont typeface="Wingdings" panose="05000000000000000000" pitchFamily="2" charset="2"/>
              <a:buChar char="Ø"/>
            </a:pPr>
            <a:r>
              <a:rPr lang="en-IN" sz="2000" dirty="0">
                <a:solidFill>
                  <a:schemeClr val="tx2">
                    <a:lumMod val="75000"/>
                    <a:lumOff val="25000"/>
                  </a:schemeClr>
                </a:solidFill>
              </a:rPr>
              <a:t>For Marketing / Launching / Branding etc.</a:t>
            </a:r>
          </a:p>
        </p:txBody>
      </p:sp>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2248182866"/>
      </p:ext>
    </p:extLst>
  </p:cSld>
  <p:clrMapOvr>
    <a:masterClrMapping/>
  </p:clrMapOvr>
  <mc:AlternateContent xmlns:mc="http://schemas.openxmlformats.org/markup-compatibility/2006" xmlns:p14="http://schemas.microsoft.com/office/powerpoint/2010/main">
    <mc:Choice Requires="p14">
      <p:transition spd="slow" p14:dur="1400">
        <p14:doors dir="vert"/>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grpId="0" nodeType="clickEffect">
                                  <p:stCondLst>
                                    <p:cond delay="0"/>
                                  </p:stCondLst>
                                  <p:childTnLst>
                                    <p:animEffect transition="out" filter="barn(inVertical)">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33485" y="427392"/>
            <a:ext cx="9424218" cy="2554545"/>
          </a:xfrm>
          <a:prstGeom prst="rect">
            <a:avLst/>
          </a:prstGeom>
        </p:spPr>
        <p:txBody>
          <a:bodyPr wrap="square">
            <a:spAutoFit/>
          </a:bodyPr>
          <a:lstStyle/>
          <a:p>
            <a:r>
              <a:rPr lang="en-IN" sz="2000" b="1" dirty="0">
                <a:solidFill>
                  <a:schemeClr val="tx2">
                    <a:lumMod val="75000"/>
                    <a:lumOff val="25000"/>
                  </a:schemeClr>
                </a:solidFill>
              </a:rPr>
              <a:t>Overdrafts</a:t>
            </a:r>
          </a:p>
          <a:p>
            <a:pPr marL="342900" indent="-342900">
              <a:buFont typeface="Wingdings" panose="05000000000000000000" pitchFamily="2" charset="2"/>
              <a:buChar char="§"/>
            </a:pPr>
            <a:r>
              <a:rPr lang="en-IN" sz="2000" dirty="0">
                <a:solidFill>
                  <a:schemeClr val="tx2">
                    <a:lumMod val="75000"/>
                    <a:lumOff val="25000"/>
                  </a:schemeClr>
                </a:solidFill>
              </a:rPr>
              <a:t>The overdraft facility may be either secured or clean (i.e., without security) and does not generally carry a fix repayment schedule. The most common form of security for an overdraft arrangement is term deposit receipts. In such cases, care is taken to ensure that lien marking is done in the system and also on physical fixed deposit receipt (and not on fixed deposit advice). Overdrafts may also be granted against other securities like immovable properties, life insurance policies, shares, bonds, NSCs, Kisan Vikas Patra, Indira Vikas Patra, etc..</a:t>
            </a:r>
          </a:p>
        </p:txBody>
      </p:sp>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2342412582"/>
      </p:ext>
    </p:extLst>
  </p:cSld>
  <p:clrMapOvr>
    <a:masterClrMapping/>
  </p:clrMapOvr>
  <mc:AlternateContent xmlns:mc="http://schemas.openxmlformats.org/markup-compatibility/2006" xmlns:p14="http://schemas.microsoft.com/office/powerpoint/2010/main">
    <mc:Choice Requires="p14">
      <p:transition spd="slow" p14:dur="1600">
        <p14:prism isInverted="1"/>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grpId="0" nodeType="clickEffect">
                                  <p:stCondLst>
                                    <p:cond delay="0"/>
                                  </p:stCondLst>
                                  <p:childTnLst>
                                    <p:animEffect transition="out" filter="wheel(1)">
                                      <p:cBhvr>
                                        <p:cTn id="6" dur="2000"/>
                                        <p:tgtEl>
                                          <p:spTgt spid="2"/>
                                        </p:tgtEl>
                                      </p:cBhvr>
                                    </p:animEffect>
                                    <p:set>
                                      <p:cBhvr>
                                        <p:cTn id="7" dur="1" fill="hold">
                                          <p:stCondLst>
                                            <p:cond delay="1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06706" y="537029"/>
            <a:ext cx="8897566" cy="1480457"/>
          </a:xfrm>
        </p:spPr>
        <p:txBody>
          <a:bodyPr>
            <a:normAutofit fontScale="90000"/>
          </a:bodyPr>
          <a:lstStyle/>
          <a:p>
            <a:r>
              <a:rPr lang="en-IN" dirty="0"/>
              <a:t>5. Early Warning signals for wrong doings in the loan accounts</a:t>
            </a:r>
          </a:p>
        </p:txBody>
      </p:sp>
      <p:sp>
        <p:nvSpPr>
          <p:cNvPr id="3" name="TextBox 2"/>
          <p:cNvSpPr txBox="1"/>
          <p:nvPr/>
        </p:nvSpPr>
        <p:spPr>
          <a:xfrm flipH="1">
            <a:off x="2806704" y="2249714"/>
            <a:ext cx="8897565" cy="3850285"/>
          </a:xfrm>
          <a:prstGeom prst="rect">
            <a:avLst/>
          </a:prstGeom>
          <a:noFill/>
        </p:spPr>
        <p:txBody>
          <a:bodyPr wrap="square" rtlCol="0">
            <a:spAutoFit/>
          </a:bodyPr>
          <a:lstStyle/>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Default in payment to the banks/ sundry debtors and other statutory bodies, etc.., </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Bouncing of the high value cheques.</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Raid by Income tax /sales tax/ central excise duty officials.</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Frequent change in the scope of the project to be undertaken by the borrower.</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Under insured or over insured inventory.</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Dispute on title of the collateral securities</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Costing of the project which is in wide variance with standard cost of</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Funds coming from other banks to liquidate the outstanding loan amount.</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Foreign bills remaining outstanding for a long time and tendency for bills to remain overdue.</a:t>
            </a:r>
          </a:p>
        </p:txBody>
      </p:sp>
      <p:sp>
        <p:nvSpPr>
          <p:cNvPr id="4" name="Footer Placeholder 3"/>
          <p:cNvSpPr>
            <a:spLocks noGrp="1"/>
          </p:cNvSpPr>
          <p:nvPr>
            <p:ph type="ftr" sz="quarter" idx="11"/>
          </p:nvPr>
        </p:nvSpPr>
        <p:spPr/>
        <p:txBody>
          <a:bodyPr/>
          <a:lstStyle/>
          <a:p>
            <a:r>
              <a:rPr lang="en-IN" dirty="0"/>
              <a:t>Statutory Audit (Bank) 2017</a:t>
            </a:r>
          </a:p>
        </p:txBody>
      </p:sp>
      <p:sp>
        <p:nvSpPr>
          <p:cNvPr id="5" name="Date Placeholder 4"/>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3950177357"/>
      </p:ext>
    </p:extLst>
  </p:cSld>
  <p:clrMapOvr>
    <a:masterClrMapping/>
  </p:clrMapOvr>
  <p:transition spd="slow">
    <p:comb/>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62981" y="319314"/>
            <a:ext cx="9380676" cy="5900077"/>
          </a:xfrm>
          <a:prstGeom prst="rect">
            <a:avLst/>
          </a:prstGeom>
          <a:noFill/>
        </p:spPr>
        <p:txBody>
          <a:bodyPr wrap="square" rtlCol="0">
            <a:spAutoFit/>
          </a:bodyPr>
          <a:lstStyle/>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Request received from the borrower to postpone the inspection of the godown for filmy reasons.</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Delay observed in payment of outstanding dues.</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Financing the unit far away from the branch.</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Claims not acknowledged as debt high.</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Frequent invocation of BGs and devolvement of LCs.</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Funding of the interest by sanctioning additional facilities.</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Same collateral charged to a number of lenders.</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Concealment of certain vital documents like master agreement, insurance coverage.</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Floating front / associate companies by investing borrowed money.</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Reduction in the stake of promoter / director.</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Resignation of the key personnel and frequent changes in the management.</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Substantial increase in unbilled revenue year after year.</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Large number of transactions with inter-connected companies and large outstanding from such companies.</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Significant movements in inventory, disproportionately higher than the growth in turnover.</a:t>
            </a:r>
          </a:p>
        </p:txBody>
      </p:sp>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2325840475"/>
      </p:ext>
    </p:extLst>
  </p:cSld>
  <p:clrMapOvr>
    <a:masterClrMapping/>
  </p:clrMapOvr>
  <mc:AlternateContent xmlns:mc="http://schemas.openxmlformats.org/markup-compatibility/2006" xmlns:p14="http://schemas.microsoft.com/office/powerpoint/2010/main">
    <mc:Choice Requires="p14">
      <p:transition spd="slow" p14:dur="900">
        <p14:warp dir="in"/>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14171" y="246739"/>
            <a:ext cx="8853716" cy="5928546"/>
          </a:xfrm>
          <a:prstGeom prst="rect">
            <a:avLst/>
          </a:prstGeom>
          <a:noFill/>
        </p:spPr>
        <p:txBody>
          <a:bodyPr wrap="square" rtlCol="0">
            <a:spAutoFit/>
          </a:bodyPr>
          <a:lstStyle/>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Substantial related party transactions.</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Material discrepancies in the annual report.</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Significant inconsistencies within the annual report (between various</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sections).</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Poor disclosure of materially adverse information and no qualification by the</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Frequent request for general purpose loans.</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Movement of an account from one bank to another.</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Frequent ad hoc sanctions.</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Not routing of sales proceeds through bank.</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LC’s issued for local trade / related party transactions.</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High value RTGS payment to unrelated parties.</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Heavy cash withdrawal in loan accounts.</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Significant movements in receivables, disproportionately higher than the</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growth in turnover and/or increase in ageing of the receivables.</a:t>
            </a:r>
          </a:p>
          <a:p>
            <a:pPr marL="285750" lvl="1" indent="-285750" defTabSz="914446">
              <a:lnSpc>
                <a:spcPct val="111000"/>
              </a:lnSpc>
              <a:spcBef>
                <a:spcPct val="0"/>
              </a:spcBef>
              <a:buFont typeface="Wingdings" panose="05000000000000000000" pitchFamily="2" charset="2"/>
              <a:buChar char="§"/>
            </a:pPr>
            <a:r>
              <a:rPr lang="en-IN" sz="2000" dirty="0">
                <a:solidFill>
                  <a:schemeClr val="tx2">
                    <a:lumMod val="75000"/>
                    <a:lumOff val="25000"/>
                  </a:schemeClr>
                </a:solidFill>
              </a:rPr>
              <a:t>Disproportionate increase in other current assets.</a:t>
            </a:r>
          </a:p>
          <a:p>
            <a:pPr marL="285750" lvl="1" indent="-285750" defTabSz="914446">
              <a:lnSpc>
                <a:spcPct val="111000"/>
              </a:lnSpc>
              <a:spcBef>
                <a:spcPct val="0"/>
              </a:spcBef>
              <a:spcAft>
                <a:spcPct val="15000"/>
              </a:spcAft>
              <a:buFont typeface="Wingdings" panose="05000000000000000000" pitchFamily="2" charset="2"/>
              <a:buChar char="§"/>
            </a:pPr>
            <a:r>
              <a:rPr lang="en-IN" sz="2000" dirty="0">
                <a:solidFill>
                  <a:schemeClr val="tx2">
                    <a:lumMod val="75000"/>
                    <a:lumOff val="25000"/>
                  </a:schemeClr>
                </a:solidFill>
              </a:rPr>
              <a:t>Onerous clause in issue of BG/LC/standby letters of credit.</a:t>
            </a:r>
          </a:p>
          <a:p>
            <a:pPr marL="285750" lvl="1" indent="-285750" defTabSz="914446">
              <a:lnSpc>
                <a:spcPct val="111000"/>
              </a:lnSpc>
              <a:spcBef>
                <a:spcPct val="0"/>
              </a:spcBef>
              <a:spcAft>
                <a:spcPct val="15000"/>
              </a:spcAft>
              <a:buFont typeface="Wingdings" panose="05000000000000000000" pitchFamily="2" charset="2"/>
              <a:buChar char="§"/>
            </a:pPr>
            <a:r>
              <a:rPr lang="en-IN" sz="2000" dirty="0">
                <a:solidFill>
                  <a:schemeClr val="tx2">
                    <a:lumMod val="75000"/>
                    <a:lumOff val="25000"/>
                  </a:schemeClr>
                </a:solidFill>
              </a:rPr>
              <a:t>In Merchanting trade, import leg not revealed to the bank.</a:t>
            </a:r>
          </a:p>
        </p:txBody>
      </p:sp>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1983091494"/>
      </p:ext>
    </p:extLst>
  </p:cSld>
  <p:clrMapOvr>
    <a:masterClrMapping/>
  </p:clrMapOvr>
  <mc:AlternateContent xmlns:mc="http://schemas.openxmlformats.org/markup-compatibility/2006" xmlns:p14="http://schemas.microsoft.com/office/powerpoint/2010/main">
    <mc:Choice Requires="p14">
      <p:transition spd="slow" p14:dur="900">
        <p14:warp/>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2433484" y="1224115"/>
            <a:ext cx="9468464" cy="5235677"/>
          </a:xfrm>
          <a:prstGeom prst="rect">
            <a:avLst/>
          </a:prstGeom>
        </p:spPr>
        <p:txBody>
          <a:bodyPr>
            <a:noAutofit/>
          </a:bodyPr>
          <a:lstStyle>
            <a:lvl1pPr marL="320057" indent="-320057" algn="l" defTabSz="914446"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640112" indent="-320057" algn="l" defTabSz="914446" rtl="0" eaLnBrk="1" latinLnBrk="0" hangingPunct="1">
              <a:lnSpc>
                <a:spcPct val="111000"/>
              </a:lnSpc>
              <a:spcBef>
                <a:spcPts val="930"/>
              </a:spcBef>
              <a:buFont typeface="Corbel" panose="020B0503020204020204" pitchFamily="34" charset="0"/>
              <a:buChar char="–"/>
              <a:defRPr sz="1801" kern="1200">
                <a:solidFill>
                  <a:schemeClr val="tx2">
                    <a:lumMod val="75000"/>
                    <a:lumOff val="25000"/>
                  </a:schemeClr>
                </a:solidFill>
                <a:latin typeface="+mn-lt"/>
                <a:ea typeface="+mn-ea"/>
                <a:cs typeface="+mn-cs"/>
              </a:defRPr>
            </a:lvl2pPr>
            <a:lvl3pPr marL="960169" indent="-320057" algn="l" defTabSz="914446"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1280224" indent="-320057" algn="l" defTabSz="914446" rtl="0" eaLnBrk="1" latinLnBrk="0" hangingPunct="1">
              <a:lnSpc>
                <a:spcPct val="111000"/>
              </a:lnSpc>
              <a:spcBef>
                <a:spcPts val="930"/>
              </a:spcBef>
              <a:buFont typeface="Corbel" panose="020B0503020204020204" pitchFamily="34" charset="0"/>
              <a:buChar char="–"/>
              <a:defRPr sz="1401" kern="1200">
                <a:solidFill>
                  <a:schemeClr val="tx2">
                    <a:lumMod val="75000"/>
                    <a:lumOff val="25000"/>
                  </a:schemeClr>
                </a:solidFill>
                <a:latin typeface="+mn-lt"/>
                <a:ea typeface="+mn-ea"/>
                <a:cs typeface="+mn-cs"/>
              </a:defRPr>
            </a:lvl4pPr>
            <a:lvl5pPr marL="1600281" indent="-320057" algn="l" defTabSz="914446" rtl="0" eaLnBrk="1" latinLnBrk="0" hangingPunct="1">
              <a:lnSpc>
                <a:spcPct val="111000"/>
              </a:lnSpc>
              <a:spcBef>
                <a:spcPts val="930"/>
              </a:spcBef>
              <a:buFont typeface="Corbel" panose="020B0503020204020204" pitchFamily="34" charset="0"/>
              <a:buChar char="–"/>
              <a:defRPr sz="1401" i="1" kern="1200">
                <a:solidFill>
                  <a:schemeClr val="tx2">
                    <a:lumMod val="75000"/>
                    <a:lumOff val="25000"/>
                  </a:schemeClr>
                </a:solidFill>
                <a:latin typeface="+mn-lt"/>
                <a:ea typeface="+mn-ea"/>
                <a:cs typeface="+mn-cs"/>
              </a:defRPr>
            </a:lvl5pPr>
            <a:lvl6pPr marL="1920336" indent="-320057" algn="l" defTabSz="914446" rtl="0" eaLnBrk="1" latinLnBrk="0" hangingPunct="1">
              <a:lnSpc>
                <a:spcPct val="111000"/>
              </a:lnSpc>
              <a:spcBef>
                <a:spcPts val="930"/>
              </a:spcBef>
              <a:buFont typeface="Corbel" panose="020B0503020204020204" pitchFamily="34" charset="0"/>
              <a:buChar char="–"/>
              <a:defRPr sz="1401" kern="1200">
                <a:solidFill>
                  <a:schemeClr val="accent1">
                    <a:lumMod val="75000"/>
                  </a:schemeClr>
                </a:solidFill>
                <a:latin typeface="+mn-lt"/>
                <a:ea typeface="+mn-ea"/>
                <a:cs typeface="+mn-cs"/>
              </a:defRPr>
            </a:lvl6pPr>
            <a:lvl7pPr marL="2240393" indent="-320057" algn="l" defTabSz="914446" rtl="0" eaLnBrk="1" latinLnBrk="0" hangingPunct="1">
              <a:lnSpc>
                <a:spcPct val="111000"/>
              </a:lnSpc>
              <a:spcBef>
                <a:spcPts val="930"/>
              </a:spcBef>
              <a:buFont typeface="Corbel" panose="020B0503020204020204" pitchFamily="34" charset="0"/>
              <a:buChar char="–"/>
              <a:defRPr sz="1401" i="1" kern="1200">
                <a:solidFill>
                  <a:schemeClr val="accent1">
                    <a:lumMod val="75000"/>
                  </a:schemeClr>
                </a:solidFill>
                <a:latin typeface="+mn-lt"/>
                <a:ea typeface="+mn-ea"/>
                <a:cs typeface="+mn-cs"/>
              </a:defRPr>
            </a:lvl7pPr>
            <a:lvl8pPr marL="2560448" indent="-320057" algn="l" defTabSz="914446" rtl="0" eaLnBrk="1" latinLnBrk="0" hangingPunct="1">
              <a:lnSpc>
                <a:spcPct val="111000"/>
              </a:lnSpc>
              <a:spcBef>
                <a:spcPts val="930"/>
              </a:spcBef>
              <a:buFont typeface="Corbel" panose="020B0503020204020204" pitchFamily="34" charset="0"/>
              <a:buChar char="–"/>
              <a:defRPr sz="1401" kern="1200">
                <a:solidFill>
                  <a:schemeClr val="accent1">
                    <a:lumMod val="75000"/>
                  </a:schemeClr>
                </a:solidFill>
                <a:latin typeface="+mn-lt"/>
                <a:ea typeface="+mn-ea"/>
                <a:cs typeface="+mn-cs"/>
              </a:defRPr>
            </a:lvl8pPr>
            <a:lvl9pPr marL="2880505" indent="-320057" algn="l" defTabSz="914446" rtl="0" eaLnBrk="1" latinLnBrk="0" hangingPunct="1">
              <a:lnSpc>
                <a:spcPct val="111000"/>
              </a:lnSpc>
              <a:spcBef>
                <a:spcPts val="930"/>
              </a:spcBef>
              <a:buFont typeface="Corbel" panose="020B0503020204020204" pitchFamily="34" charset="0"/>
              <a:buChar char="–"/>
              <a:defRPr sz="1401" i="1" kern="1200">
                <a:solidFill>
                  <a:schemeClr val="accent1">
                    <a:lumMod val="75000"/>
                  </a:schemeClr>
                </a:solidFill>
                <a:latin typeface="+mn-lt"/>
                <a:ea typeface="+mn-ea"/>
                <a:cs typeface="+mn-cs"/>
              </a:defRPr>
            </a:lvl9pPr>
          </a:lstStyle>
          <a:p>
            <a:pPr marL="0" indent="0">
              <a:spcBef>
                <a:spcPts val="0"/>
              </a:spcBef>
              <a:buNone/>
            </a:pPr>
            <a:r>
              <a:rPr lang="en-IN" b="1" i="1" dirty="0"/>
              <a:t>Mortgage</a:t>
            </a:r>
            <a:endParaRPr lang="en-IN" b="1" dirty="0"/>
          </a:p>
          <a:p>
            <a:pPr>
              <a:spcBef>
                <a:spcPts val="0"/>
              </a:spcBef>
              <a:buFont typeface="Wingdings" panose="05000000000000000000" pitchFamily="2" charset="2"/>
              <a:buChar char="§"/>
            </a:pPr>
            <a:r>
              <a:rPr lang="en-IN" dirty="0"/>
              <a:t>the transfer of an interest in specific immovable property for the purpose of securing the payment of money advanced by way of loan, an existing or future debt, or the performance of an engagement which may give raise to a pecuniary liability</a:t>
            </a:r>
            <a:endParaRPr lang="en-IN" i="1" dirty="0"/>
          </a:p>
          <a:p>
            <a:pPr marL="0" indent="0">
              <a:spcBef>
                <a:spcPts val="0"/>
              </a:spcBef>
              <a:buNone/>
            </a:pPr>
            <a:r>
              <a:rPr lang="en-IN" b="1" i="1" dirty="0"/>
              <a:t>Pledge</a:t>
            </a:r>
          </a:p>
          <a:p>
            <a:pPr>
              <a:spcBef>
                <a:spcPts val="0"/>
              </a:spcBef>
              <a:buFont typeface="Wingdings" panose="05000000000000000000" pitchFamily="2" charset="2"/>
              <a:buChar char="§"/>
            </a:pPr>
            <a:r>
              <a:rPr lang="en-IN" i="1" dirty="0"/>
              <a:t>It </a:t>
            </a:r>
            <a:r>
              <a:rPr lang="en-IN" dirty="0"/>
              <a:t> involves bailment or delivery of goods by the borrower to the lending bank with the intention of creating a charge thereon as security for the advance.</a:t>
            </a:r>
            <a:endParaRPr lang="en-IN" i="1" dirty="0"/>
          </a:p>
          <a:p>
            <a:pPr marL="0" indent="0">
              <a:spcBef>
                <a:spcPts val="0"/>
              </a:spcBef>
              <a:buNone/>
            </a:pPr>
            <a:r>
              <a:rPr lang="en-IN" b="1" i="1" dirty="0"/>
              <a:t>Hypothecation</a:t>
            </a:r>
          </a:p>
          <a:p>
            <a:pPr>
              <a:spcBef>
                <a:spcPts val="0"/>
              </a:spcBef>
              <a:buFont typeface="Wingdings" panose="05000000000000000000" pitchFamily="2" charset="2"/>
              <a:buChar char="§"/>
            </a:pPr>
            <a:r>
              <a:rPr lang="en-IN" dirty="0"/>
              <a:t>It refers to the creation of an equitable charge (i.e., a charge created not by an express enactment but by equity and reason), which is created in favour of the lending bank by execution of hypothecation agreement in respect of the moveable securities belonging to the borrower</a:t>
            </a:r>
            <a:endParaRPr lang="en-IN" i="1" dirty="0"/>
          </a:p>
          <a:p>
            <a:pPr marL="0" indent="0">
              <a:spcBef>
                <a:spcPts val="0"/>
              </a:spcBef>
              <a:buNone/>
            </a:pPr>
            <a:r>
              <a:rPr lang="en-IN" b="1" i="1" dirty="0"/>
              <a:t>Lien</a:t>
            </a:r>
          </a:p>
          <a:p>
            <a:pPr>
              <a:spcBef>
                <a:spcPts val="0"/>
              </a:spcBef>
              <a:buFont typeface="Wingdings" panose="05000000000000000000" pitchFamily="2" charset="2"/>
              <a:buChar char="§"/>
            </a:pPr>
            <a:r>
              <a:rPr lang="en-IN" dirty="0"/>
              <a:t>Lien is creation of a legal charge with consent of the owner, which gives lender a legal right to seize and dispose / liquidate the asset under lien.</a:t>
            </a:r>
          </a:p>
        </p:txBody>
      </p:sp>
      <p:sp>
        <p:nvSpPr>
          <p:cNvPr id="3" name="Title 1"/>
          <p:cNvSpPr txBox="1">
            <a:spLocks/>
          </p:cNvSpPr>
          <p:nvPr/>
        </p:nvSpPr>
        <p:spPr>
          <a:xfrm>
            <a:off x="2219633" y="243878"/>
            <a:ext cx="9261986" cy="980237"/>
          </a:xfrm>
          <a:prstGeom prst="rect">
            <a:avLst/>
          </a:prstGeom>
        </p:spPr>
        <p:txBody>
          <a:bodyPr/>
          <a:lstStyle>
            <a:lvl1pPr algn="l" defTabSz="914446"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a:lstStyle>
          <a:p>
            <a:r>
              <a:rPr lang="en-IN" dirty="0"/>
              <a:t>6. Mode of Creation of Security</a:t>
            </a:r>
          </a:p>
        </p:txBody>
      </p:sp>
      <p:sp>
        <p:nvSpPr>
          <p:cNvPr id="4" name="Footer Placeholder 3"/>
          <p:cNvSpPr>
            <a:spLocks noGrp="1"/>
          </p:cNvSpPr>
          <p:nvPr>
            <p:ph type="ftr" sz="quarter" idx="11"/>
          </p:nvPr>
        </p:nvSpPr>
        <p:spPr/>
        <p:txBody>
          <a:bodyPr/>
          <a:lstStyle/>
          <a:p>
            <a:r>
              <a:rPr lang="en-IN" dirty="0"/>
              <a:t>Statutory Audit (Bank) 2017</a:t>
            </a:r>
          </a:p>
        </p:txBody>
      </p:sp>
      <p:sp>
        <p:nvSpPr>
          <p:cNvPr id="5" name="Date Placeholder 4"/>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782106386"/>
      </p:ext>
    </p:extLst>
  </p:cSld>
  <p:clrMapOvr>
    <a:masterClrMapping/>
  </p:clrMapOvr>
  <mc:AlternateContent xmlns:mc="http://schemas.openxmlformats.org/markup-compatibility/2006" xmlns:p14="http://schemas.microsoft.com/office/powerpoint/2010/main">
    <mc:Choice Requires="p14">
      <p:transition spd="slow" p14:dur="1500">
        <p:random/>
        <p:sndAc>
          <p:stSnd>
            <p:snd r:embed="rId2" name="chimes.wav"/>
          </p:stSnd>
        </p:sndAc>
      </p:transition>
    </mc:Choice>
    <mc:Fallback xmlns="">
      <p:transition spd="slow">
        <p:random/>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2"/>
                                        </p:tgtEl>
                                        <p:attrNameLst>
                                          <p:attrName>style.color</p:attrName>
                                        </p:attrNameLst>
                                      </p:cBhvr>
                                      <p:to>
                                        <a:schemeClr val="bg1"/>
                                      </p:to>
                                    </p:animClr>
                                    <p:animClr clrSpc="rgb" dir="cw">
                                      <p:cBhvr>
                                        <p:cTn id="7" dur="250" autoRev="1" fill="remove"/>
                                        <p:tgtEl>
                                          <p:spTgt spid="2"/>
                                        </p:tgtEl>
                                        <p:attrNameLst>
                                          <p:attrName>fillcolor</p:attrName>
                                        </p:attrNameLst>
                                      </p:cBhvr>
                                      <p:to>
                                        <a:schemeClr val="bg1"/>
                                      </p:to>
                                    </p:animClr>
                                    <p:set>
                                      <p:cBhvr>
                                        <p:cTn id="8" dur="250" autoRev="1" fill="remove"/>
                                        <p:tgtEl>
                                          <p:spTgt spid="2"/>
                                        </p:tgtEl>
                                        <p:attrNameLst>
                                          <p:attrName>fill.type</p:attrName>
                                        </p:attrNameLst>
                                      </p:cBhvr>
                                      <p:to>
                                        <p:strVal val="solid"/>
                                      </p:to>
                                    </p:set>
                                    <p:set>
                                      <p:cBhvr>
                                        <p:cTn id="9" dur="250" autoRev="1" fill="remove"/>
                                        <p:tgtEl>
                                          <p:spTgt spid="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251039258"/>
              </p:ext>
            </p:extLst>
          </p:nvPr>
        </p:nvGraphicFramePr>
        <p:xfrm>
          <a:off x="2300748" y="2315497"/>
          <a:ext cx="9379358" cy="39811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itle 1"/>
          <p:cNvSpPr txBox="1">
            <a:spLocks/>
          </p:cNvSpPr>
          <p:nvPr/>
        </p:nvSpPr>
        <p:spPr>
          <a:xfrm>
            <a:off x="2521974" y="737419"/>
            <a:ext cx="9438352" cy="1356851"/>
          </a:xfrm>
          <a:prstGeom prst="rect">
            <a:avLst/>
          </a:prstGeom>
        </p:spPr>
        <p:txBody>
          <a:bodyPr/>
          <a:lstStyle>
            <a:lvl1pPr algn="l" defTabSz="914446"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a:lstStyle>
          <a:p>
            <a:r>
              <a:rPr lang="en-IN" dirty="0"/>
              <a:t>7.Comparison of Mode of Creation of Security and Types of Mortgage</a:t>
            </a:r>
          </a:p>
        </p:txBody>
      </p:sp>
      <p:sp>
        <p:nvSpPr>
          <p:cNvPr id="2" name="Footer Placeholder 1"/>
          <p:cNvSpPr>
            <a:spLocks noGrp="1"/>
          </p:cNvSpPr>
          <p:nvPr>
            <p:ph type="ftr" sz="quarter" idx="11"/>
          </p:nvPr>
        </p:nvSpPr>
        <p:spPr/>
        <p:txBody>
          <a:bodyPr/>
          <a:lstStyle/>
          <a:p>
            <a:r>
              <a:rPr lang="en-IN" dirty="0"/>
              <a:t>Statutory Audit (Bank) 2017</a:t>
            </a:r>
          </a:p>
        </p:txBody>
      </p:sp>
      <p:sp>
        <p:nvSpPr>
          <p:cNvPr id="3" name="Date Placeholder 2"/>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4018709035"/>
      </p:ext>
    </p:extLst>
  </p:cSld>
  <p:clrMapOvr>
    <a:masterClrMapping/>
  </p:clrMapOvr>
  <mc:AlternateContent xmlns:mc="http://schemas.openxmlformats.org/markup-compatibility/2006" xmlns:p14="http://schemas.microsoft.com/office/powerpoint/2010/main">
    <mc:Choice Requires="p14">
      <p:transition spd="slow" p14:dur="1300">
        <p14:pan dir="u"/>
        <p:sndAc>
          <p:stSnd>
            <p:snd r:embed="rId2" name="chimes.wav"/>
          </p:stSnd>
        </p:sndAc>
      </p:transition>
    </mc:Choice>
    <mc:Fallback xmlns="">
      <p:transition spd="slow">
        <p:fade/>
        <p:sndAc>
          <p:stSnd>
            <p:snd r:embed="rId8"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7"/>
                                        </p:tgtEl>
                                        <p:attrNameLst>
                                          <p:attrName>ppt_x</p:attrName>
                                        </p:attrNameLst>
                                      </p:cBhvr>
                                      <p:tavLst>
                                        <p:tav tm="0">
                                          <p:val>
                                            <p:strVal val="ppt_x"/>
                                          </p:val>
                                        </p:tav>
                                        <p:tav tm="100000">
                                          <p:val>
                                            <p:strVal val="ppt_x"/>
                                          </p:val>
                                        </p:tav>
                                      </p:tavLst>
                                    </p:anim>
                                    <p:anim calcmode="lin" valueType="num">
                                      <p:cBhvr additive="base">
                                        <p:cTn id="7" dur="500"/>
                                        <p:tgtEl>
                                          <p:spTgt spid="7"/>
                                        </p:tgtEl>
                                        <p:attrNameLst>
                                          <p:attrName>ppt_y</p:attrName>
                                        </p:attrNameLst>
                                      </p:cBhvr>
                                      <p:tavLst>
                                        <p:tav tm="0">
                                          <p:val>
                                            <p:strVal val="ppt_y"/>
                                          </p:val>
                                        </p:tav>
                                        <p:tav tm="100000">
                                          <p:val>
                                            <p:strVal val="1+ppt_h/2"/>
                                          </p:val>
                                        </p:tav>
                                      </p:tavLst>
                                    </p:anim>
                                    <p:set>
                                      <p:cBhvr>
                                        <p:cTn id="8" dur="1" fill="hold">
                                          <p:stCondLst>
                                            <p:cond delay="499"/>
                                          </p:stCondLst>
                                        </p:cTn>
                                        <p:tgtEl>
                                          <p:spTgt spid="7"/>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092719066"/>
              </p:ext>
            </p:extLst>
          </p:nvPr>
        </p:nvGraphicFramePr>
        <p:xfrm>
          <a:off x="2057400" y="304800"/>
          <a:ext cx="7315200" cy="152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ounded Rectangle 6"/>
          <p:cNvSpPr/>
          <p:nvPr/>
        </p:nvSpPr>
        <p:spPr>
          <a:xfrm>
            <a:off x="2057400" y="2805184"/>
            <a:ext cx="3200400" cy="1752600"/>
          </a:xfrm>
          <a:prstGeom prst="round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100" dirty="0">
                <a:solidFill>
                  <a:schemeClr val="tx1"/>
                </a:solidFill>
              </a:rPr>
              <a:t>Mortgage deed executed in favour of the Bank and  registered with the appropriate authority</a:t>
            </a:r>
          </a:p>
          <a:p>
            <a:endParaRPr lang="en-IN" sz="2100" dirty="0">
              <a:solidFill>
                <a:schemeClr val="tx1"/>
              </a:solidFill>
            </a:endParaRPr>
          </a:p>
        </p:txBody>
      </p:sp>
      <p:cxnSp>
        <p:nvCxnSpPr>
          <p:cNvPr id="9" name="Straight Arrow Connector 8"/>
          <p:cNvCxnSpPr/>
          <p:nvPr/>
        </p:nvCxnSpPr>
        <p:spPr>
          <a:xfrm>
            <a:off x="3200400" y="1828800"/>
            <a:ext cx="0" cy="97638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 name="Rounded Rectangle 9"/>
          <p:cNvSpPr/>
          <p:nvPr/>
        </p:nvSpPr>
        <p:spPr>
          <a:xfrm>
            <a:off x="6400799" y="2819400"/>
            <a:ext cx="3908323" cy="1752600"/>
          </a:xfrm>
          <a:prstGeom prst="round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100" dirty="0">
                <a:solidFill>
                  <a:schemeClr val="tx1"/>
                </a:solidFill>
              </a:rPr>
              <a:t>Created by simple deposit of title deed by the mortgagor with clear intention to create the mortgage in favour of the Bank</a:t>
            </a:r>
          </a:p>
          <a:p>
            <a:endParaRPr lang="en-IN" sz="2100" dirty="0">
              <a:solidFill>
                <a:schemeClr val="tx1"/>
              </a:solidFill>
            </a:endParaRPr>
          </a:p>
        </p:txBody>
      </p:sp>
      <p:cxnSp>
        <p:nvCxnSpPr>
          <p:cNvPr id="12" name="Straight Arrow Connector 11"/>
          <p:cNvCxnSpPr/>
          <p:nvPr/>
        </p:nvCxnSpPr>
        <p:spPr>
          <a:xfrm>
            <a:off x="8610600" y="1828800"/>
            <a:ext cx="0" cy="97638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4" name="Horizontal Scroll 13"/>
          <p:cNvSpPr/>
          <p:nvPr/>
        </p:nvSpPr>
        <p:spPr>
          <a:xfrm>
            <a:off x="6553200" y="4876800"/>
            <a:ext cx="3352800" cy="1302774"/>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t>Refer next slide for verification process of equitable mortgage</a:t>
            </a:r>
            <a:endParaRPr lang="en-IN" sz="2100" dirty="0"/>
          </a:p>
        </p:txBody>
      </p:sp>
      <p:sp>
        <p:nvSpPr>
          <p:cNvPr id="2" name="Footer Placeholder 1"/>
          <p:cNvSpPr>
            <a:spLocks noGrp="1"/>
          </p:cNvSpPr>
          <p:nvPr>
            <p:ph type="ftr" sz="quarter" idx="11"/>
          </p:nvPr>
        </p:nvSpPr>
        <p:spPr/>
        <p:txBody>
          <a:bodyPr/>
          <a:lstStyle/>
          <a:p>
            <a:r>
              <a:rPr lang="en-IN" dirty="0"/>
              <a:t>Statutory Audit (Bank) 2017</a:t>
            </a:r>
          </a:p>
        </p:txBody>
      </p:sp>
      <p:sp>
        <p:nvSpPr>
          <p:cNvPr id="3" name="Date Placeholder 2"/>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4056002678"/>
      </p:ext>
    </p:extLst>
  </p:cSld>
  <p:clrMapOvr>
    <a:masterClrMapping/>
  </p:clrMapOvr>
  <mc:AlternateContent xmlns:mc="http://schemas.openxmlformats.org/markup-compatibility/2006" xmlns:p14="http://schemas.microsoft.com/office/powerpoint/2010/main">
    <mc:Choice Requires="p14">
      <p:transition spd="slow" p14:dur="1300">
        <p14:pan dir="r"/>
        <p:sndAc>
          <p:stSnd>
            <p:snd r:embed="rId2" name="chimes.wav"/>
          </p:stSnd>
        </p:sndAc>
      </p:transition>
    </mc:Choice>
    <mc:Fallback xmlns="">
      <p:transition spd="slow">
        <p:fade/>
        <p:sndAc>
          <p:stSnd>
            <p:snd r:embed="rId8"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0" nodeType="clickEffect">
                                  <p:stCondLst>
                                    <p:cond delay="0"/>
                                  </p:stCondLst>
                                  <p:childTnLst>
                                    <p:anim calcmode="lin" valueType="num">
                                      <p:cBhvr additive="base">
                                        <p:cTn id="12" dur="500"/>
                                        <p:tgtEl>
                                          <p:spTgt spid="7"/>
                                        </p:tgtEl>
                                        <p:attrNameLst>
                                          <p:attrName>ppt_x</p:attrName>
                                        </p:attrNameLst>
                                      </p:cBhvr>
                                      <p:tavLst>
                                        <p:tav tm="0">
                                          <p:val>
                                            <p:strVal val="ppt_x"/>
                                          </p:val>
                                        </p:tav>
                                        <p:tav tm="100000">
                                          <p:val>
                                            <p:strVal val="ppt_x"/>
                                          </p:val>
                                        </p:tav>
                                      </p:tavLst>
                                    </p:anim>
                                    <p:anim calcmode="lin" valueType="num">
                                      <p:cBhvr additive="base">
                                        <p:cTn id="13" dur="500"/>
                                        <p:tgtEl>
                                          <p:spTgt spid="7"/>
                                        </p:tgtEl>
                                        <p:attrNameLst>
                                          <p:attrName>ppt_y</p:attrName>
                                        </p:attrNameLst>
                                      </p:cBhvr>
                                      <p:tavLst>
                                        <p:tav tm="0">
                                          <p:val>
                                            <p:strVal val="ppt_y"/>
                                          </p:val>
                                        </p:tav>
                                        <p:tav tm="100000">
                                          <p:val>
                                            <p:strVal val="1+ppt_h/2"/>
                                          </p:val>
                                        </p:tav>
                                      </p:tavLst>
                                    </p:anim>
                                    <p:set>
                                      <p:cBhvr>
                                        <p:cTn id="14" dur="1" fill="hold">
                                          <p:stCondLst>
                                            <p:cond delay="499"/>
                                          </p:stCondLst>
                                        </p:cTn>
                                        <p:tgtEl>
                                          <p:spTgt spid="7"/>
                                        </p:tgtEl>
                                        <p:attrNameLst>
                                          <p:attrName>style.visibility</p:attrName>
                                        </p:attrNameLst>
                                      </p:cBhvr>
                                      <p:to>
                                        <p:strVal val="hidden"/>
                                      </p:to>
                                    </p:set>
                                  </p:childTnLst>
                                </p:cTn>
                              </p:par>
                              <p:par>
                                <p:cTn id="15" presetID="2" presetClass="exit" presetSubtype="4" fill="hold" grpId="0" nodeType="withEffect">
                                  <p:stCondLst>
                                    <p:cond delay="0"/>
                                  </p:stCondLst>
                                  <p:childTnLst>
                                    <p:anim calcmode="lin" valueType="num">
                                      <p:cBhvr additive="base">
                                        <p:cTn id="16" dur="500"/>
                                        <p:tgtEl>
                                          <p:spTgt spid="10"/>
                                        </p:tgtEl>
                                        <p:attrNameLst>
                                          <p:attrName>ppt_x</p:attrName>
                                        </p:attrNameLst>
                                      </p:cBhvr>
                                      <p:tavLst>
                                        <p:tav tm="0">
                                          <p:val>
                                            <p:strVal val="ppt_x"/>
                                          </p:val>
                                        </p:tav>
                                        <p:tav tm="100000">
                                          <p:val>
                                            <p:strVal val="ppt_x"/>
                                          </p:val>
                                        </p:tav>
                                      </p:tavLst>
                                    </p:anim>
                                    <p:anim calcmode="lin" valueType="num">
                                      <p:cBhvr additive="base">
                                        <p:cTn id="17" dur="500"/>
                                        <p:tgtEl>
                                          <p:spTgt spid="10"/>
                                        </p:tgtEl>
                                        <p:attrNameLst>
                                          <p:attrName>ppt_y</p:attrName>
                                        </p:attrNameLst>
                                      </p:cBhvr>
                                      <p:tavLst>
                                        <p:tav tm="0">
                                          <p:val>
                                            <p:strVal val="ppt_y"/>
                                          </p:val>
                                        </p:tav>
                                        <p:tav tm="100000">
                                          <p:val>
                                            <p:strVal val="1+ppt_h/2"/>
                                          </p:val>
                                        </p:tav>
                                      </p:tavLst>
                                    </p:anim>
                                    <p:set>
                                      <p:cBhvr>
                                        <p:cTn id="18" dur="1" fill="hold">
                                          <p:stCondLst>
                                            <p:cond delay="499"/>
                                          </p:stCondLst>
                                        </p:cTn>
                                        <p:tgtEl>
                                          <p:spTgt spid="10"/>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7" grpId="0" animBg="1"/>
      <p:bldP spid="10" grpId="0" animBg="1"/>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445" y="2442650"/>
            <a:ext cx="11090787" cy="4036531"/>
          </a:xfrm>
        </p:spPr>
        <p:txBody>
          <a:bodyPr>
            <a:noAutofit/>
          </a:bodyPr>
          <a:lstStyle/>
          <a:p>
            <a:pPr>
              <a:spcBef>
                <a:spcPts val="0"/>
              </a:spcBef>
              <a:buFont typeface="Wingdings" panose="05000000000000000000" pitchFamily="2" charset="2"/>
              <a:buChar char="§"/>
            </a:pPr>
            <a:r>
              <a:rPr lang="en-US" sz="1600" dirty="0"/>
              <a:t>Search  on CERSAI site by the branch official to confirm non encumbrance. Snap shot of the search to be kept as part of the documents.</a:t>
            </a:r>
          </a:p>
          <a:p>
            <a:pPr>
              <a:spcBef>
                <a:spcPts val="0"/>
              </a:spcBef>
              <a:buFont typeface="Wingdings" panose="05000000000000000000" pitchFamily="2" charset="2"/>
              <a:buChar char="§"/>
            </a:pPr>
            <a:r>
              <a:rPr lang="en-US" sz="1600" dirty="0"/>
              <a:t>Complete search of  property documents by the panel advocate for the prescribed period. Original search receipt to be kept as part of documents.</a:t>
            </a:r>
          </a:p>
          <a:p>
            <a:pPr>
              <a:spcBef>
                <a:spcPts val="0"/>
              </a:spcBef>
              <a:buFont typeface="Wingdings" panose="05000000000000000000" pitchFamily="2" charset="2"/>
              <a:buChar char="§"/>
            </a:pPr>
            <a:r>
              <a:rPr lang="en-US" sz="1600" dirty="0"/>
              <a:t>Unqualified Legal Opinion certifying the genuineness of title deed of the property and the right of the seller to sell the property</a:t>
            </a:r>
          </a:p>
          <a:p>
            <a:pPr>
              <a:spcBef>
                <a:spcPts val="0"/>
              </a:spcBef>
              <a:buFont typeface="Wingdings" panose="05000000000000000000" pitchFamily="2" charset="2"/>
              <a:buChar char="§"/>
            </a:pPr>
            <a:r>
              <a:rPr lang="en-US" sz="1600" dirty="0"/>
              <a:t>Valuation of  property by the approved valuer.  Valuation report to be accompanied by the photograph of the property. In case of properties above Rs. 50 crore, 2 independent valuation reports required as per RBI Guidelines.</a:t>
            </a:r>
          </a:p>
          <a:p>
            <a:pPr>
              <a:spcBef>
                <a:spcPts val="0"/>
              </a:spcBef>
              <a:buFont typeface="Wingdings" panose="05000000000000000000" pitchFamily="2" charset="2"/>
              <a:buChar char="§"/>
            </a:pPr>
            <a:r>
              <a:rPr lang="en-US" sz="1600" dirty="0"/>
              <a:t>Site verification by the branch official.</a:t>
            </a:r>
          </a:p>
          <a:p>
            <a:pPr>
              <a:spcBef>
                <a:spcPts val="0"/>
              </a:spcBef>
              <a:buFont typeface="Wingdings" panose="05000000000000000000" pitchFamily="2" charset="2"/>
              <a:buChar char="§"/>
            </a:pPr>
            <a:r>
              <a:rPr lang="en-US" sz="1600" dirty="0"/>
              <a:t>Creation of  Equitable Mortgage on basis of complete chain of title deed as prescribed by the advocate</a:t>
            </a:r>
          </a:p>
          <a:p>
            <a:pPr>
              <a:spcBef>
                <a:spcPts val="0"/>
              </a:spcBef>
              <a:buFont typeface="Wingdings" panose="05000000000000000000" pitchFamily="2" charset="2"/>
              <a:buChar char="§"/>
            </a:pPr>
            <a:r>
              <a:rPr lang="en-US" sz="1600" dirty="0"/>
              <a:t>Payment of stamp duty as per the applicable state laws.</a:t>
            </a:r>
          </a:p>
          <a:p>
            <a:pPr>
              <a:spcBef>
                <a:spcPts val="0"/>
              </a:spcBef>
              <a:buFont typeface="Wingdings" panose="05000000000000000000" pitchFamily="2" charset="2"/>
              <a:buChar char="§"/>
            </a:pPr>
            <a:r>
              <a:rPr lang="en-US" sz="1600" dirty="0"/>
              <a:t>Laminated  title deeds to be avoided</a:t>
            </a:r>
          </a:p>
          <a:p>
            <a:pPr>
              <a:spcBef>
                <a:spcPts val="0"/>
              </a:spcBef>
              <a:buFont typeface="Wingdings" panose="05000000000000000000" pitchFamily="2" charset="2"/>
              <a:buChar char="§"/>
            </a:pPr>
            <a:r>
              <a:rPr lang="en-US" sz="1600" dirty="0"/>
              <a:t>Certified true copy of title deed on basis of which mortgage created to be obtained from the office of the Registering Authority and compared with the originals </a:t>
            </a:r>
          </a:p>
          <a:p>
            <a:pPr>
              <a:spcBef>
                <a:spcPts val="0"/>
              </a:spcBef>
              <a:buFont typeface="Wingdings" panose="05000000000000000000" pitchFamily="2" charset="2"/>
              <a:buChar char="§"/>
            </a:pPr>
            <a:r>
              <a:rPr lang="en-US" sz="1600" dirty="0"/>
              <a:t>Registration with CERSAI within 30 days</a:t>
            </a:r>
          </a:p>
          <a:p>
            <a:pPr marL="342900" indent="-342900">
              <a:spcBef>
                <a:spcPts val="0"/>
              </a:spcBef>
              <a:buBlip>
                <a:blip r:embed="rId3"/>
              </a:buBlip>
            </a:pPr>
            <a:endParaRPr lang="en-US" sz="1600" u="sng" dirty="0">
              <a:solidFill>
                <a:schemeClr val="tx2"/>
              </a:solidFill>
            </a:endParaRPr>
          </a:p>
        </p:txBody>
      </p:sp>
      <p:sp>
        <p:nvSpPr>
          <p:cNvPr id="6" name="Title 1"/>
          <p:cNvSpPr txBox="1">
            <a:spLocks/>
          </p:cNvSpPr>
          <p:nvPr/>
        </p:nvSpPr>
        <p:spPr>
          <a:xfrm>
            <a:off x="2698340" y="737419"/>
            <a:ext cx="9261986" cy="1356851"/>
          </a:xfrm>
          <a:prstGeom prst="rect">
            <a:avLst/>
          </a:prstGeom>
        </p:spPr>
        <p:txBody>
          <a:bodyPr/>
          <a:lstStyle>
            <a:lvl1pPr algn="l" defTabSz="914446"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a:lstStyle>
          <a:p>
            <a:r>
              <a:rPr lang="en-IN" dirty="0"/>
              <a:t>8.Verification of Mortgage</a:t>
            </a:r>
          </a:p>
        </p:txBody>
      </p:sp>
      <p:sp>
        <p:nvSpPr>
          <p:cNvPr id="2" name="Footer Placeholder 1"/>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4150454274"/>
      </p:ext>
    </p:extLst>
  </p:cSld>
  <p:clrMapOvr>
    <a:masterClrMapping/>
  </p:clrMapOvr>
  <mc:AlternateContent xmlns:mc="http://schemas.openxmlformats.org/markup-compatibility/2006" xmlns:p14="http://schemas.microsoft.com/office/powerpoint/2010/main">
    <mc:Choice Requires="p14">
      <p:transition spd="slow" p14:dur="2000">
        <p14:ferris dir="r"/>
        <p:sndAc>
          <p:stSnd>
            <p:snd r:embed="rId2" name="chimes.wav"/>
          </p:stSnd>
        </p:sndAc>
      </p:transition>
    </mc:Choice>
    <mc:Fallback xmlns="">
      <p:transition spd="slow">
        <p:fade/>
        <p:sndAc>
          <p:stSnd>
            <p:snd r:embed="rId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xit" presetSubtype="0" fill="hold" grpId="0" nodeType="clickEffect">
                                  <p:stCondLst>
                                    <p:cond delay="0"/>
                                  </p:stCondLst>
                                  <p:childTnLst>
                                    <p:animEffect transition="out" filter="wipe(down)">
                                      <p:cBhvr>
                                        <p:cTn id="6" dur="180" accel="50000">
                                          <p:stCondLst>
                                            <p:cond delay="1820"/>
                                          </p:stCondLst>
                                        </p:cTn>
                                        <p:tgtEl>
                                          <p:spTgt spid="6"/>
                                        </p:tgtEl>
                                      </p:cBhvr>
                                    </p:animEffect>
                                    <p:anim calcmode="lin" valueType="num">
                                      <p:cBhvr>
                                        <p:cTn id="7" dur="1822" tmFilter="0,0; 0.14,0.31; 0.43,0.73; 0.71,0.91; 1.0,1.0">
                                          <p:stCondLst>
                                            <p:cond delay="0"/>
                                          </p:stCondLst>
                                        </p:cTn>
                                        <p:tgtEl>
                                          <p:spTgt spid="6"/>
                                        </p:tgtEl>
                                        <p:attrNameLst>
                                          <p:attrName>ppt_x</p:attrName>
                                        </p:attrNameLst>
                                      </p:cBhvr>
                                      <p:tavLst>
                                        <p:tav tm="0">
                                          <p:val>
                                            <p:strVal val="ppt_x"/>
                                          </p:val>
                                        </p:tav>
                                        <p:tav tm="100000">
                                          <p:val>
                                            <p:strVal val="#ppt_x+0.25"/>
                                          </p:val>
                                        </p:tav>
                                      </p:tavLst>
                                    </p:anim>
                                    <p:anim calcmode="lin" valueType="num">
                                      <p:cBhvr>
                                        <p:cTn id="8" dur="178">
                                          <p:stCondLst>
                                            <p:cond delay="1822"/>
                                          </p:stCondLst>
                                        </p:cTn>
                                        <p:tgtEl>
                                          <p:spTgt spid="6"/>
                                        </p:tgtEl>
                                        <p:attrNameLst>
                                          <p:attrName>ppt_x</p:attrName>
                                        </p:attrNameLst>
                                      </p:cBhvr>
                                      <p:tavLst>
                                        <p:tav tm="0">
                                          <p:val>
                                            <p:strVal val="ppt_x"/>
                                          </p:val>
                                        </p:tav>
                                        <p:tav tm="100000">
                                          <p:val>
                                            <p:strVal val="ppt_x"/>
                                          </p:val>
                                        </p:tav>
                                      </p:tavLst>
                                    </p:anim>
                                    <p:anim calcmode="lin" valueType="num">
                                      <p:cBhvr>
                                        <p:cTn id="9" dur="664" tmFilter="0.0,0.0;0.25,0.07;0.50,0.2;0.75,0.467;1.0,1.0">
                                          <p:stCondLst>
                                            <p:cond delay="0"/>
                                          </p:stCondLst>
                                        </p:cTn>
                                        <p:tgtEl>
                                          <p:spTgt spid="6"/>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13" dur="180" accel="50000">
                                          <p:stCondLst>
                                            <p:cond delay="1820"/>
                                          </p:stCondLst>
                                        </p:cTn>
                                        <p:tgtEl>
                                          <p:spTgt spid="6"/>
                                        </p:tgtEl>
                                        <p:attrNameLst>
                                          <p:attrName>ppt_y</p:attrName>
                                        </p:attrNameLst>
                                      </p:cBhvr>
                                      <p:tavLst>
                                        <p:tav tm="0">
                                          <p:val>
                                            <p:strVal val="ppt_y"/>
                                          </p:val>
                                        </p:tav>
                                        <p:tav tm="100000">
                                          <p:val>
                                            <p:strVal val="ppt_y+ppt_h"/>
                                          </p:val>
                                        </p:tav>
                                      </p:tavLst>
                                    </p:anim>
                                    <p:animScale>
                                      <p:cBhvr>
                                        <p:cTn id="14" dur="26">
                                          <p:stCondLst>
                                            <p:cond delay="620"/>
                                          </p:stCondLst>
                                        </p:cTn>
                                        <p:tgtEl>
                                          <p:spTgt spid="6"/>
                                        </p:tgtEl>
                                      </p:cBhvr>
                                      <p:to x="100000" y="60000"/>
                                    </p:animScale>
                                    <p:animScale>
                                      <p:cBhvr>
                                        <p:cTn id="15" dur="166" decel="50000">
                                          <p:stCondLst>
                                            <p:cond delay="646"/>
                                          </p:stCondLst>
                                        </p:cTn>
                                        <p:tgtEl>
                                          <p:spTgt spid="6"/>
                                        </p:tgtEl>
                                      </p:cBhvr>
                                      <p:to x="100000" y="100000"/>
                                    </p:animScale>
                                    <p:animScale>
                                      <p:cBhvr>
                                        <p:cTn id="16" dur="26">
                                          <p:stCondLst>
                                            <p:cond delay="1312"/>
                                          </p:stCondLst>
                                        </p:cTn>
                                        <p:tgtEl>
                                          <p:spTgt spid="6"/>
                                        </p:tgtEl>
                                      </p:cBhvr>
                                      <p:to x="100000" y="80000"/>
                                    </p:animScale>
                                    <p:animScale>
                                      <p:cBhvr>
                                        <p:cTn id="17" dur="166" decel="50000">
                                          <p:stCondLst>
                                            <p:cond delay="1338"/>
                                          </p:stCondLst>
                                        </p:cTn>
                                        <p:tgtEl>
                                          <p:spTgt spid="6"/>
                                        </p:tgtEl>
                                      </p:cBhvr>
                                      <p:to x="100000" y="100000"/>
                                    </p:animScale>
                                    <p:animScale>
                                      <p:cBhvr>
                                        <p:cTn id="18" dur="26">
                                          <p:stCondLst>
                                            <p:cond delay="1642"/>
                                          </p:stCondLst>
                                        </p:cTn>
                                        <p:tgtEl>
                                          <p:spTgt spid="6"/>
                                        </p:tgtEl>
                                      </p:cBhvr>
                                      <p:to x="100000" y="90000"/>
                                    </p:animScale>
                                    <p:animScale>
                                      <p:cBhvr>
                                        <p:cTn id="19" dur="166" decel="50000">
                                          <p:stCondLst>
                                            <p:cond delay="1668"/>
                                          </p:stCondLst>
                                        </p:cTn>
                                        <p:tgtEl>
                                          <p:spTgt spid="6"/>
                                        </p:tgtEl>
                                      </p:cBhvr>
                                      <p:to x="100000" y="100000"/>
                                    </p:animScale>
                                    <p:animScale>
                                      <p:cBhvr>
                                        <p:cTn id="20" dur="26">
                                          <p:stCondLst>
                                            <p:cond delay="1808"/>
                                          </p:stCondLst>
                                        </p:cTn>
                                        <p:tgtEl>
                                          <p:spTgt spid="6"/>
                                        </p:tgtEl>
                                      </p:cBhvr>
                                      <p:to x="100000" y="95000"/>
                                    </p:animScale>
                                    <p:animScale>
                                      <p:cBhvr>
                                        <p:cTn id="21" dur="166" decel="50000">
                                          <p:stCondLst>
                                            <p:cond delay="1834"/>
                                          </p:stCondLst>
                                        </p:cTn>
                                        <p:tgtEl>
                                          <p:spTgt spid="6"/>
                                        </p:tgtEl>
                                      </p:cBhvr>
                                      <p:to x="100000" y="100000"/>
                                    </p:animScale>
                                    <p:set>
                                      <p:cBhvr>
                                        <p:cTn id="22" dur="1" fill="hold">
                                          <p:stCondLst>
                                            <p:cond delay="1999"/>
                                          </p:stCondLst>
                                        </p:cTn>
                                        <p:tgtEl>
                                          <p:spTgt spid="6"/>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4" presetClass="exit" presetSubtype="10" fill="hold" grpId="0" nodeType="clickEffect">
                                  <p:stCondLst>
                                    <p:cond delay="0"/>
                                  </p:stCondLst>
                                  <p:childTnLst>
                                    <p:animEffect transition="out" filter="randombar(horizontal)">
                                      <p:cBhvr>
                                        <p:cTn id="26" dur="500"/>
                                        <p:tgtEl>
                                          <p:spTgt spid="3">
                                            <p:txEl>
                                              <p:pRg st="0" end="0"/>
                                            </p:txEl>
                                          </p:spTgt>
                                        </p:tgtEl>
                                      </p:cBhvr>
                                    </p:animEffect>
                                    <p:set>
                                      <p:cBhvr>
                                        <p:cTn id="27"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4" presetClass="exit" presetSubtype="10" fill="hold" grpId="0" nodeType="clickEffect">
                                  <p:stCondLst>
                                    <p:cond delay="0"/>
                                  </p:stCondLst>
                                  <p:childTnLst>
                                    <p:animEffect transition="out" filter="randombar(horizontal)">
                                      <p:cBhvr>
                                        <p:cTn id="31" dur="500"/>
                                        <p:tgtEl>
                                          <p:spTgt spid="3">
                                            <p:txEl>
                                              <p:pRg st="1" end="1"/>
                                            </p:txEl>
                                          </p:spTgt>
                                        </p:tgtEl>
                                      </p:cBhvr>
                                    </p:animEffect>
                                    <p:set>
                                      <p:cBhvr>
                                        <p:cTn id="32"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4" presetClass="exit" presetSubtype="10" fill="hold" grpId="0" nodeType="clickEffect">
                                  <p:stCondLst>
                                    <p:cond delay="0"/>
                                  </p:stCondLst>
                                  <p:childTnLst>
                                    <p:animEffect transition="out" filter="randombar(horizontal)">
                                      <p:cBhvr>
                                        <p:cTn id="36" dur="500"/>
                                        <p:tgtEl>
                                          <p:spTgt spid="3">
                                            <p:txEl>
                                              <p:pRg st="2" end="2"/>
                                            </p:txEl>
                                          </p:spTgt>
                                        </p:tgtEl>
                                      </p:cBhvr>
                                    </p:animEffect>
                                    <p:set>
                                      <p:cBhvr>
                                        <p:cTn id="37"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4" presetClass="exit" presetSubtype="10" fill="hold" grpId="0" nodeType="clickEffect">
                                  <p:stCondLst>
                                    <p:cond delay="0"/>
                                  </p:stCondLst>
                                  <p:childTnLst>
                                    <p:animEffect transition="out" filter="randombar(horizontal)">
                                      <p:cBhvr>
                                        <p:cTn id="41" dur="500"/>
                                        <p:tgtEl>
                                          <p:spTgt spid="3">
                                            <p:txEl>
                                              <p:pRg st="3" end="3"/>
                                            </p:txEl>
                                          </p:spTgt>
                                        </p:tgtEl>
                                      </p:cBhvr>
                                    </p:animEffect>
                                    <p:set>
                                      <p:cBhvr>
                                        <p:cTn id="42" dur="1" fill="hold">
                                          <p:stCondLst>
                                            <p:cond delay="499"/>
                                          </p:stCondLst>
                                        </p:cTn>
                                        <p:tgtEl>
                                          <p:spTgt spid="3">
                                            <p:txEl>
                                              <p:pRg st="3" end="3"/>
                                            </p:txEl>
                                          </p:spTgt>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4" presetClass="exit" presetSubtype="10" fill="hold" grpId="0" nodeType="clickEffect">
                                  <p:stCondLst>
                                    <p:cond delay="0"/>
                                  </p:stCondLst>
                                  <p:childTnLst>
                                    <p:animEffect transition="out" filter="randombar(horizontal)">
                                      <p:cBhvr>
                                        <p:cTn id="46" dur="500"/>
                                        <p:tgtEl>
                                          <p:spTgt spid="3">
                                            <p:txEl>
                                              <p:pRg st="4" end="4"/>
                                            </p:txEl>
                                          </p:spTgt>
                                        </p:tgtEl>
                                      </p:cBhvr>
                                    </p:animEffect>
                                    <p:set>
                                      <p:cBhvr>
                                        <p:cTn id="47" dur="1" fill="hold">
                                          <p:stCondLst>
                                            <p:cond delay="499"/>
                                          </p:stCondLst>
                                        </p:cTn>
                                        <p:tgtEl>
                                          <p:spTgt spid="3">
                                            <p:txEl>
                                              <p:pRg st="4" end="4"/>
                                            </p:txEl>
                                          </p:spTgt>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14" presetClass="exit" presetSubtype="10" fill="hold" grpId="0" nodeType="clickEffect">
                                  <p:stCondLst>
                                    <p:cond delay="0"/>
                                  </p:stCondLst>
                                  <p:childTnLst>
                                    <p:animEffect transition="out" filter="randombar(horizontal)">
                                      <p:cBhvr>
                                        <p:cTn id="51" dur="500"/>
                                        <p:tgtEl>
                                          <p:spTgt spid="3">
                                            <p:txEl>
                                              <p:pRg st="5" end="5"/>
                                            </p:txEl>
                                          </p:spTgt>
                                        </p:tgtEl>
                                      </p:cBhvr>
                                    </p:animEffect>
                                    <p:set>
                                      <p:cBhvr>
                                        <p:cTn id="52" dur="1" fill="hold">
                                          <p:stCondLst>
                                            <p:cond delay="499"/>
                                          </p:stCondLst>
                                        </p:cTn>
                                        <p:tgtEl>
                                          <p:spTgt spid="3">
                                            <p:txEl>
                                              <p:pRg st="5" end="5"/>
                                            </p:txEl>
                                          </p:spTgt>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14" presetClass="exit" presetSubtype="10" fill="hold" grpId="0" nodeType="clickEffect">
                                  <p:stCondLst>
                                    <p:cond delay="0"/>
                                  </p:stCondLst>
                                  <p:childTnLst>
                                    <p:animEffect transition="out" filter="randombar(horizontal)">
                                      <p:cBhvr>
                                        <p:cTn id="56" dur="500"/>
                                        <p:tgtEl>
                                          <p:spTgt spid="3">
                                            <p:txEl>
                                              <p:pRg st="6" end="6"/>
                                            </p:txEl>
                                          </p:spTgt>
                                        </p:tgtEl>
                                      </p:cBhvr>
                                    </p:animEffect>
                                    <p:set>
                                      <p:cBhvr>
                                        <p:cTn id="57" dur="1" fill="hold">
                                          <p:stCondLst>
                                            <p:cond delay="499"/>
                                          </p:stCondLst>
                                        </p:cTn>
                                        <p:tgtEl>
                                          <p:spTgt spid="3">
                                            <p:txEl>
                                              <p:pRg st="6" end="6"/>
                                            </p:txEl>
                                          </p:spTgt>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14" presetClass="exit" presetSubtype="10" fill="hold" grpId="0" nodeType="clickEffect">
                                  <p:stCondLst>
                                    <p:cond delay="0"/>
                                  </p:stCondLst>
                                  <p:childTnLst>
                                    <p:animEffect transition="out" filter="randombar(horizontal)">
                                      <p:cBhvr>
                                        <p:cTn id="61" dur="500"/>
                                        <p:tgtEl>
                                          <p:spTgt spid="3">
                                            <p:txEl>
                                              <p:pRg st="7" end="7"/>
                                            </p:txEl>
                                          </p:spTgt>
                                        </p:tgtEl>
                                      </p:cBhvr>
                                    </p:animEffect>
                                    <p:set>
                                      <p:cBhvr>
                                        <p:cTn id="62" dur="1" fill="hold">
                                          <p:stCondLst>
                                            <p:cond delay="499"/>
                                          </p:stCondLst>
                                        </p:cTn>
                                        <p:tgtEl>
                                          <p:spTgt spid="3">
                                            <p:txEl>
                                              <p:pRg st="7" end="7"/>
                                            </p:txEl>
                                          </p:spTgt>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14" presetClass="exit" presetSubtype="10" fill="hold" grpId="0" nodeType="clickEffect">
                                  <p:stCondLst>
                                    <p:cond delay="0"/>
                                  </p:stCondLst>
                                  <p:childTnLst>
                                    <p:animEffect transition="out" filter="randombar(horizontal)">
                                      <p:cBhvr>
                                        <p:cTn id="66" dur="500"/>
                                        <p:tgtEl>
                                          <p:spTgt spid="3">
                                            <p:txEl>
                                              <p:pRg st="8" end="8"/>
                                            </p:txEl>
                                          </p:spTgt>
                                        </p:tgtEl>
                                      </p:cBhvr>
                                    </p:animEffect>
                                    <p:set>
                                      <p:cBhvr>
                                        <p:cTn id="67" dur="1" fill="hold">
                                          <p:stCondLst>
                                            <p:cond delay="499"/>
                                          </p:stCondLst>
                                        </p:cTn>
                                        <p:tgtEl>
                                          <p:spTgt spid="3">
                                            <p:txEl>
                                              <p:pRg st="8" end="8"/>
                                            </p:txEl>
                                          </p:spTgt>
                                        </p:tgtEl>
                                        <p:attrNameLst>
                                          <p:attrName>style.visibility</p:attrName>
                                        </p:attrNameLst>
                                      </p:cBhvr>
                                      <p:to>
                                        <p:strVal val="hidden"/>
                                      </p:to>
                                    </p:set>
                                  </p:childTnLst>
                                </p:cTn>
                              </p:par>
                            </p:childTnLst>
                          </p:cTn>
                        </p:par>
                      </p:childTnLst>
                    </p:cTn>
                  </p:par>
                  <p:par>
                    <p:cTn id="68" fill="hold">
                      <p:stCondLst>
                        <p:cond delay="indefinite"/>
                      </p:stCondLst>
                      <p:childTnLst>
                        <p:par>
                          <p:cTn id="69" fill="hold">
                            <p:stCondLst>
                              <p:cond delay="0"/>
                            </p:stCondLst>
                            <p:childTnLst>
                              <p:par>
                                <p:cTn id="70" presetID="14" presetClass="exit" presetSubtype="10" fill="hold" grpId="0" nodeType="clickEffect">
                                  <p:stCondLst>
                                    <p:cond delay="0"/>
                                  </p:stCondLst>
                                  <p:childTnLst>
                                    <p:animEffect transition="out" filter="randombar(horizontal)">
                                      <p:cBhvr>
                                        <p:cTn id="71" dur="500"/>
                                        <p:tgtEl>
                                          <p:spTgt spid="3">
                                            <p:txEl>
                                              <p:pRg st="9" end="9"/>
                                            </p:txEl>
                                          </p:spTgt>
                                        </p:tgtEl>
                                      </p:cBhvr>
                                    </p:animEffect>
                                    <p:set>
                                      <p:cBhvr>
                                        <p:cTn id="72" dur="1" fill="hold">
                                          <p:stCondLst>
                                            <p:cond delay="499"/>
                                          </p:stCondLst>
                                        </p:cTn>
                                        <p:tgtEl>
                                          <p:spTgt spid="3">
                                            <p:txEl>
                                              <p:pRg st="9" end="9"/>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9.Types of Securities</a:t>
            </a:r>
          </a:p>
        </p:txBody>
      </p:sp>
      <p:sp>
        <p:nvSpPr>
          <p:cNvPr id="3" name="Content Placeholder 2"/>
          <p:cNvSpPr>
            <a:spLocks noGrp="1"/>
          </p:cNvSpPr>
          <p:nvPr>
            <p:ph idx="1"/>
          </p:nvPr>
        </p:nvSpPr>
        <p:spPr/>
        <p:txBody>
          <a:bodyPr>
            <a:normAutofit/>
          </a:bodyPr>
          <a:lstStyle/>
          <a:p>
            <a:pPr>
              <a:spcBef>
                <a:spcPts val="0"/>
              </a:spcBef>
              <a:buFont typeface="Wingdings" panose="05000000000000000000" pitchFamily="2" charset="2"/>
              <a:buChar char="§"/>
            </a:pPr>
            <a:r>
              <a:rPr lang="en-IN" sz="2100" i="1" dirty="0"/>
              <a:t>Personal Security of Guarantor</a:t>
            </a:r>
          </a:p>
          <a:p>
            <a:pPr>
              <a:spcBef>
                <a:spcPts val="0"/>
              </a:spcBef>
              <a:buFont typeface="Wingdings" panose="05000000000000000000" pitchFamily="2" charset="2"/>
              <a:buChar char="§"/>
            </a:pPr>
            <a:r>
              <a:rPr lang="en-IN" sz="2100" i="1" dirty="0"/>
              <a:t>Fixed and Floating Charges</a:t>
            </a:r>
          </a:p>
          <a:p>
            <a:pPr>
              <a:spcBef>
                <a:spcPts val="0"/>
              </a:spcBef>
              <a:buFont typeface="Wingdings" panose="05000000000000000000" pitchFamily="2" charset="2"/>
              <a:buChar char="§"/>
            </a:pPr>
            <a:r>
              <a:rPr lang="en-IN" sz="2100" i="1" dirty="0"/>
              <a:t>Margin</a:t>
            </a:r>
          </a:p>
          <a:p>
            <a:pPr>
              <a:spcBef>
                <a:spcPts val="0"/>
              </a:spcBef>
              <a:buFont typeface="Wingdings" panose="05000000000000000000" pitchFamily="2" charset="2"/>
              <a:buChar char="§"/>
            </a:pPr>
            <a:r>
              <a:rPr lang="en-IN" sz="2100" i="1" dirty="0"/>
              <a:t>Goods</a:t>
            </a:r>
          </a:p>
          <a:p>
            <a:pPr>
              <a:spcBef>
                <a:spcPts val="0"/>
              </a:spcBef>
              <a:buFont typeface="Wingdings" panose="05000000000000000000" pitchFamily="2" charset="2"/>
              <a:buChar char="§"/>
            </a:pPr>
            <a:r>
              <a:rPr lang="en-IN" sz="2100" i="1" dirty="0"/>
              <a:t>Documents of Title to Goods</a:t>
            </a:r>
          </a:p>
          <a:p>
            <a:pPr>
              <a:spcBef>
                <a:spcPts val="0"/>
              </a:spcBef>
              <a:buFont typeface="Wingdings" panose="05000000000000000000" pitchFamily="2" charset="2"/>
              <a:buChar char="§"/>
            </a:pPr>
            <a:r>
              <a:rPr lang="en-IN" sz="2100" i="1" dirty="0"/>
              <a:t>Gold Ornaments and Bullion</a:t>
            </a:r>
          </a:p>
          <a:p>
            <a:pPr>
              <a:spcBef>
                <a:spcPts val="0"/>
              </a:spcBef>
              <a:buFont typeface="Wingdings" panose="05000000000000000000" pitchFamily="2" charset="2"/>
              <a:buChar char="§"/>
            </a:pPr>
            <a:r>
              <a:rPr lang="en-IN" sz="2100" i="1" dirty="0"/>
              <a:t>Life Insurance Policies</a:t>
            </a:r>
          </a:p>
          <a:p>
            <a:pPr>
              <a:spcBef>
                <a:spcPts val="0"/>
              </a:spcBef>
              <a:buFont typeface="Wingdings" panose="05000000000000000000" pitchFamily="2" charset="2"/>
              <a:buChar char="§"/>
            </a:pPr>
            <a:r>
              <a:rPr lang="en-IN" sz="2100" i="1" dirty="0"/>
              <a:t>Immovable Property</a:t>
            </a:r>
          </a:p>
          <a:p>
            <a:pPr>
              <a:spcBef>
                <a:spcPts val="0"/>
              </a:spcBef>
              <a:buFont typeface="Wingdings" panose="05000000000000000000" pitchFamily="2" charset="2"/>
              <a:buChar char="§"/>
            </a:pPr>
            <a:r>
              <a:rPr lang="en-IN" sz="2100" i="1" dirty="0"/>
              <a:t>Third Party Guarantees</a:t>
            </a:r>
            <a:endParaRPr lang="en-IN" sz="2100" dirty="0"/>
          </a:p>
        </p:txBody>
      </p:sp>
      <p:sp>
        <p:nvSpPr>
          <p:cNvPr id="4" name="Footer Placeholder 3"/>
          <p:cNvSpPr>
            <a:spLocks noGrp="1"/>
          </p:cNvSpPr>
          <p:nvPr>
            <p:ph type="ftr" sz="quarter" idx="11"/>
          </p:nvPr>
        </p:nvSpPr>
        <p:spPr/>
        <p:txBody>
          <a:bodyPr/>
          <a:lstStyle/>
          <a:p>
            <a:r>
              <a:rPr lang="en-IN" dirty="0"/>
              <a:t>Statutory Audit (Bank) 2017</a:t>
            </a:r>
          </a:p>
        </p:txBody>
      </p:sp>
      <p:sp>
        <p:nvSpPr>
          <p:cNvPr id="5" name="Date Placeholder 4"/>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2898093740"/>
      </p:ext>
    </p:extLst>
  </p:cSld>
  <p:clrMapOvr>
    <a:masterClrMapping/>
  </p:clrMapOvr>
  <mc:AlternateContent xmlns:mc="http://schemas.openxmlformats.org/markup-compatibility/2006" xmlns:p14="http://schemas.microsoft.com/office/powerpoint/2010/main">
    <mc:Choice Requires="p14">
      <p:transition spd="slow" p14:dur="1600">
        <p14:conveyor dir="l"/>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xit" presetSubtype="0" fill="hold" grpId="0" nodeType="clickEffect">
                                  <p:stCondLst>
                                    <p:cond delay="0"/>
                                  </p:stCondLst>
                                  <p:childTnLst>
                                    <p:animEffect transition="out" filter="wipe(down)">
                                      <p:cBhvr>
                                        <p:cTn id="6" dur="180" accel="50000">
                                          <p:stCondLst>
                                            <p:cond delay="1820"/>
                                          </p:stCondLst>
                                        </p:cTn>
                                        <p:tgtEl>
                                          <p:spTgt spid="2"/>
                                        </p:tgtEl>
                                      </p:cBhvr>
                                    </p:animEffect>
                                    <p:anim calcmode="lin" valueType="num">
                                      <p:cBhvr>
                                        <p:cTn id="7" dur="1822" tmFilter="0,0; 0.14,0.31; 0.43,0.73; 0.71,0.91; 1.0,1.0">
                                          <p:stCondLst>
                                            <p:cond delay="0"/>
                                          </p:stCondLst>
                                        </p:cTn>
                                        <p:tgtEl>
                                          <p:spTgt spid="2"/>
                                        </p:tgtEl>
                                        <p:attrNameLst>
                                          <p:attrName>ppt_x</p:attrName>
                                        </p:attrNameLst>
                                      </p:cBhvr>
                                      <p:tavLst>
                                        <p:tav tm="0">
                                          <p:val>
                                            <p:strVal val="ppt_x"/>
                                          </p:val>
                                        </p:tav>
                                        <p:tav tm="100000">
                                          <p:val>
                                            <p:strVal val="#ppt_x+0.25"/>
                                          </p:val>
                                        </p:tav>
                                      </p:tavLst>
                                    </p:anim>
                                    <p:anim calcmode="lin" valueType="num">
                                      <p:cBhvr>
                                        <p:cTn id="8" dur="178">
                                          <p:stCondLst>
                                            <p:cond delay="1822"/>
                                          </p:stCondLst>
                                        </p:cTn>
                                        <p:tgtEl>
                                          <p:spTgt spid="2"/>
                                        </p:tgtEl>
                                        <p:attrNameLst>
                                          <p:attrName>ppt_x</p:attrName>
                                        </p:attrNameLst>
                                      </p:cBhvr>
                                      <p:tavLst>
                                        <p:tav tm="0">
                                          <p:val>
                                            <p:strVal val="ppt_x"/>
                                          </p:val>
                                        </p:tav>
                                        <p:tav tm="100000">
                                          <p:val>
                                            <p:strVal val="ppt_x"/>
                                          </p:val>
                                        </p:tav>
                                      </p:tavLst>
                                    </p:anim>
                                    <p:anim calcmode="lin" valueType="num">
                                      <p:cBhvr>
                                        <p:cTn id="9" dur="664" tmFilter="0.0,0.0;0.25,0.07;0.50,0.2;0.75,0.467;1.0,1.0">
                                          <p:stCondLst>
                                            <p:cond delay="0"/>
                                          </p:stCondLst>
                                        </p:cTn>
                                        <p:tgtEl>
                                          <p:spTgt spid="2"/>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13" dur="180" accel="50000">
                                          <p:stCondLst>
                                            <p:cond delay="1820"/>
                                          </p:stCondLst>
                                        </p:cTn>
                                        <p:tgtEl>
                                          <p:spTgt spid="2"/>
                                        </p:tgtEl>
                                        <p:attrNameLst>
                                          <p:attrName>ppt_y</p:attrName>
                                        </p:attrNameLst>
                                      </p:cBhvr>
                                      <p:tavLst>
                                        <p:tav tm="0">
                                          <p:val>
                                            <p:strVal val="ppt_y"/>
                                          </p:val>
                                        </p:tav>
                                        <p:tav tm="100000">
                                          <p:val>
                                            <p:strVal val="ppt_y+ppt_h"/>
                                          </p:val>
                                        </p:tav>
                                      </p:tavLst>
                                    </p:anim>
                                    <p:animScale>
                                      <p:cBhvr>
                                        <p:cTn id="14" dur="26">
                                          <p:stCondLst>
                                            <p:cond delay="620"/>
                                          </p:stCondLst>
                                        </p:cTn>
                                        <p:tgtEl>
                                          <p:spTgt spid="2"/>
                                        </p:tgtEl>
                                      </p:cBhvr>
                                      <p:to x="100000" y="60000"/>
                                    </p:animScale>
                                    <p:animScale>
                                      <p:cBhvr>
                                        <p:cTn id="15" dur="166" decel="50000">
                                          <p:stCondLst>
                                            <p:cond delay="646"/>
                                          </p:stCondLst>
                                        </p:cTn>
                                        <p:tgtEl>
                                          <p:spTgt spid="2"/>
                                        </p:tgtEl>
                                      </p:cBhvr>
                                      <p:to x="100000" y="100000"/>
                                    </p:animScale>
                                    <p:animScale>
                                      <p:cBhvr>
                                        <p:cTn id="16" dur="26">
                                          <p:stCondLst>
                                            <p:cond delay="1312"/>
                                          </p:stCondLst>
                                        </p:cTn>
                                        <p:tgtEl>
                                          <p:spTgt spid="2"/>
                                        </p:tgtEl>
                                      </p:cBhvr>
                                      <p:to x="100000" y="80000"/>
                                    </p:animScale>
                                    <p:animScale>
                                      <p:cBhvr>
                                        <p:cTn id="17" dur="166" decel="50000">
                                          <p:stCondLst>
                                            <p:cond delay="1338"/>
                                          </p:stCondLst>
                                        </p:cTn>
                                        <p:tgtEl>
                                          <p:spTgt spid="2"/>
                                        </p:tgtEl>
                                      </p:cBhvr>
                                      <p:to x="100000" y="100000"/>
                                    </p:animScale>
                                    <p:animScale>
                                      <p:cBhvr>
                                        <p:cTn id="18" dur="26">
                                          <p:stCondLst>
                                            <p:cond delay="1642"/>
                                          </p:stCondLst>
                                        </p:cTn>
                                        <p:tgtEl>
                                          <p:spTgt spid="2"/>
                                        </p:tgtEl>
                                      </p:cBhvr>
                                      <p:to x="100000" y="90000"/>
                                    </p:animScale>
                                    <p:animScale>
                                      <p:cBhvr>
                                        <p:cTn id="19" dur="166" decel="50000">
                                          <p:stCondLst>
                                            <p:cond delay="1668"/>
                                          </p:stCondLst>
                                        </p:cTn>
                                        <p:tgtEl>
                                          <p:spTgt spid="2"/>
                                        </p:tgtEl>
                                      </p:cBhvr>
                                      <p:to x="100000" y="100000"/>
                                    </p:animScale>
                                    <p:animScale>
                                      <p:cBhvr>
                                        <p:cTn id="20" dur="26">
                                          <p:stCondLst>
                                            <p:cond delay="1808"/>
                                          </p:stCondLst>
                                        </p:cTn>
                                        <p:tgtEl>
                                          <p:spTgt spid="2"/>
                                        </p:tgtEl>
                                      </p:cBhvr>
                                      <p:to x="100000" y="95000"/>
                                    </p:animScale>
                                    <p:animScale>
                                      <p:cBhvr>
                                        <p:cTn id="21" dur="166" decel="50000">
                                          <p:stCondLst>
                                            <p:cond delay="1834"/>
                                          </p:stCondLst>
                                        </p:cTn>
                                        <p:tgtEl>
                                          <p:spTgt spid="2"/>
                                        </p:tgtEl>
                                      </p:cBhvr>
                                      <p:to x="100000" y="100000"/>
                                    </p:animScale>
                                    <p:set>
                                      <p:cBhvr>
                                        <p:cTn id="22" dur="1" fill="hold">
                                          <p:stCondLst>
                                            <p:cond delay="1999"/>
                                          </p:stCondLst>
                                        </p:cTn>
                                        <p:tgtEl>
                                          <p:spTgt spid="2"/>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Effect transition="in" filter="barn(inVertical)">
                                      <p:cBhvr>
                                        <p:cTn id="2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199" y="221226"/>
            <a:ext cx="9929549" cy="1814051"/>
          </a:xfrm>
        </p:spPr>
        <p:txBody>
          <a:bodyPr>
            <a:normAutofit fontScale="90000"/>
          </a:bodyPr>
          <a:lstStyle/>
          <a:p>
            <a:r>
              <a:rPr lang="en-IN" dirty="0"/>
              <a:t>10.Procedure for Sanction, Disbursement, Supervision and Renewal of Advances</a:t>
            </a:r>
          </a:p>
        </p:txBody>
      </p:sp>
      <p:sp>
        <p:nvSpPr>
          <p:cNvPr id="3" name="Content Placeholder 2"/>
          <p:cNvSpPr>
            <a:spLocks noGrp="1"/>
          </p:cNvSpPr>
          <p:nvPr>
            <p:ph idx="1"/>
          </p:nvPr>
        </p:nvSpPr>
        <p:spPr>
          <a:xfrm>
            <a:off x="1981200" y="2305050"/>
            <a:ext cx="9774692" cy="4076700"/>
          </a:xfrm>
        </p:spPr>
        <p:txBody>
          <a:bodyPr>
            <a:noAutofit/>
          </a:bodyPr>
          <a:lstStyle/>
          <a:p>
            <a:pPr marL="0" indent="0">
              <a:spcBef>
                <a:spcPts val="0"/>
              </a:spcBef>
              <a:buNone/>
            </a:pPr>
            <a:r>
              <a:rPr lang="en-IN" b="1" dirty="0"/>
              <a:t>Sanction</a:t>
            </a:r>
          </a:p>
          <a:p>
            <a:pPr>
              <a:spcBef>
                <a:spcPts val="0"/>
              </a:spcBef>
              <a:buFont typeface="Wingdings" panose="05000000000000000000" pitchFamily="2" charset="2"/>
              <a:buChar char="§"/>
            </a:pPr>
            <a:r>
              <a:rPr lang="en-IN" dirty="0"/>
              <a:t>All procedures from submission of Application form till submission of relevant documents and KYC’s)</a:t>
            </a:r>
          </a:p>
          <a:p>
            <a:pPr marL="0" indent="0">
              <a:spcBef>
                <a:spcPts val="0"/>
              </a:spcBef>
              <a:buNone/>
            </a:pPr>
            <a:r>
              <a:rPr lang="en-IN" b="1" dirty="0"/>
              <a:t>Credit Appraisal</a:t>
            </a:r>
          </a:p>
          <a:p>
            <a:pPr>
              <a:spcBef>
                <a:spcPts val="0"/>
              </a:spcBef>
              <a:buFont typeface="Wingdings" panose="05000000000000000000" pitchFamily="2" charset="2"/>
              <a:buChar char="§"/>
            </a:pPr>
            <a:r>
              <a:rPr lang="en-IN" dirty="0"/>
              <a:t>The proposal is evaluated in the context of the directions of the RBI including prudential exposure limits and the bank’s own credit policy and risk management guidelines</a:t>
            </a:r>
          </a:p>
          <a:p>
            <a:pPr marL="0" indent="0">
              <a:spcBef>
                <a:spcPts val="0"/>
              </a:spcBef>
              <a:buNone/>
            </a:pPr>
            <a:r>
              <a:rPr lang="en-IN" b="1" dirty="0"/>
              <a:t>Disbursement</a:t>
            </a:r>
          </a:p>
          <a:p>
            <a:pPr marL="354013" indent="0">
              <a:spcBef>
                <a:spcPts val="0"/>
              </a:spcBef>
              <a:buNone/>
            </a:pPr>
            <a:r>
              <a:rPr lang="en-IN" b="1" i="1" u="sng" dirty="0"/>
              <a:t>Central Registry of Securitisation Asset Reconstruction and Security Interest of India (CERSAI)</a:t>
            </a:r>
          </a:p>
          <a:p>
            <a:pPr>
              <a:spcBef>
                <a:spcPts val="0"/>
              </a:spcBef>
              <a:buFont typeface="Wingdings" panose="05000000000000000000" pitchFamily="2" charset="2"/>
              <a:buChar char="§"/>
            </a:pPr>
            <a:r>
              <a:rPr lang="en-IN" dirty="0"/>
              <a:t>The auditor needs to keep abreast the mandatory requirements related to registration of mortgages and compliance thereof by the lender bank, as applicable to the various forms of securities offered as security for the advances.</a:t>
            </a:r>
            <a:endParaRPr lang="en-IN" b="1" dirty="0"/>
          </a:p>
        </p:txBody>
      </p:sp>
      <p:sp>
        <p:nvSpPr>
          <p:cNvPr id="4" name="Footer Placeholder 3"/>
          <p:cNvSpPr>
            <a:spLocks noGrp="1"/>
          </p:cNvSpPr>
          <p:nvPr>
            <p:ph type="ftr" sz="quarter" idx="11"/>
          </p:nvPr>
        </p:nvSpPr>
        <p:spPr/>
        <p:txBody>
          <a:bodyPr/>
          <a:lstStyle/>
          <a:p>
            <a:r>
              <a:rPr lang="en-IN" dirty="0"/>
              <a:t>Statutory Audit (Bank) 2017</a:t>
            </a:r>
          </a:p>
        </p:txBody>
      </p:sp>
      <p:sp>
        <p:nvSpPr>
          <p:cNvPr id="5" name="Date Placeholder 4"/>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3143490403"/>
      </p:ext>
    </p:extLst>
  </p:cSld>
  <p:clrMapOvr>
    <a:masterClrMapping/>
  </p:clrMapOvr>
  <mc:AlternateContent xmlns:mc="http://schemas.openxmlformats.org/markup-compatibility/2006" xmlns:p14="http://schemas.microsoft.com/office/powerpoint/2010/main">
    <mc:Choice Requires="p14">
      <p:transition spd="slow" p14:dur="1500">
        <p14:window dir="vert"/>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path" presetSubtype="0" accel="50000" decel="50000" fill="hold" grpId="0" nodeType="clickEffect">
                                  <p:stCondLst>
                                    <p:cond delay="0"/>
                                  </p:stCondLst>
                                  <p:childTnLst>
                                    <p:animMotion origin="layout" path="M 0 0 C 0 0.033 0.027 0.06 0.06 0.06 C 0.099 0.06 0.113 0.03 0.119 0.012 L 0.125 -0.012 C 0.131 -0.03 0.146 -0.06 0.19 -0.06 C 0.218 -0.06 0.25 -0.033 0.25 0 C 0.25 0.033 0.218 0.06 0.19 0.06 C 0.146 0.06 0.131 0.03 0.125 0.012 L 0.119 -0.012 C 0.113 -0.03 0.099 -0.06 0.06 -0.06 C 0.027 -0.06 0 -0.033 0 0 Z" pathEditMode="relative" ptsTypes="">
                                      <p:cBhvr>
                                        <p:cTn id="6" dur="2000" fill="hold"/>
                                        <p:tgtEl>
                                          <p:spTgt spid="2"/>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3">
                                            <p:txEl>
                                              <p:pRg st="0" end="0"/>
                                            </p:txEl>
                                          </p:spTgt>
                                        </p:tgtEl>
                                        <p:attrNameLst>
                                          <p:attrName>ppt_x</p:attrName>
                                          <p:attrName>ppt_y</p:attrName>
                                        </p:attrNameLst>
                                      </p:cBhvr>
                                    </p:animMotion>
                                  </p:childTnLst>
                                </p:cTn>
                              </p:par>
                            </p:childTnLst>
                          </p:cTn>
                        </p:par>
                      </p:childTnLst>
                    </p:cTn>
                  </p:par>
                  <p:par>
                    <p:cTn id="11" fill="hold">
                      <p:stCondLst>
                        <p:cond delay="indefinite"/>
                      </p:stCondLst>
                      <p:childTnLst>
                        <p:par>
                          <p:cTn id="12" fill="hold">
                            <p:stCondLst>
                              <p:cond delay="0"/>
                            </p:stCondLst>
                            <p:childTnLst>
                              <p:par>
                                <p:cTn id="13"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4" dur="2000" fill="hold"/>
                                        <p:tgtEl>
                                          <p:spTgt spid="3">
                                            <p:txEl>
                                              <p:pRg st="1" end="1"/>
                                            </p:txEl>
                                          </p:spTgt>
                                        </p:tgtEl>
                                        <p:attrNameLst>
                                          <p:attrName>ppt_x</p:attrName>
                                          <p:attrName>ppt_y</p:attrName>
                                        </p:attrNameLst>
                                      </p:cBhvr>
                                    </p:animMotion>
                                  </p:childTnLst>
                                </p:cTn>
                              </p:par>
                            </p:childTnLst>
                          </p:cTn>
                        </p:par>
                      </p:childTnLst>
                    </p:cTn>
                  </p:par>
                  <p:par>
                    <p:cTn id="15" fill="hold">
                      <p:stCondLst>
                        <p:cond delay="indefinite"/>
                      </p:stCondLst>
                      <p:childTnLst>
                        <p:par>
                          <p:cTn id="16" fill="hold">
                            <p:stCondLst>
                              <p:cond delay="0"/>
                            </p:stCondLst>
                            <p:childTnLst>
                              <p:par>
                                <p:cTn id="17"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8" dur="2000" fill="hold"/>
                                        <p:tgtEl>
                                          <p:spTgt spid="3">
                                            <p:txEl>
                                              <p:pRg st="2" end="2"/>
                                            </p:txEl>
                                          </p:spTgt>
                                        </p:tgtEl>
                                        <p:attrNameLst>
                                          <p:attrName>ppt_x</p:attrName>
                                          <p:attrName>ppt_y</p:attrName>
                                        </p:attrNameLst>
                                      </p:cBhvr>
                                    </p:animMotion>
                                  </p:childTnLst>
                                </p:cTn>
                              </p:par>
                            </p:childTnLst>
                          </p:cTn>
                        </p:par>
                      </p:childTnLst>
                    </p:cTn>
                  </p:par>
                  <p:par>
                    <p:cTn id="19" fill="hold">
                      <p:stCondLst>
                        <p:cond delay="indefinite"/>
                      </p:stCondLst>
                      <p:childTnLst>
                        <p:par>
                          <p:cTn id="20" fill="hold">
                            <p:stCondLst>
                              <p:cond delay="0"/>
                            </p:stCondLst>
                            <p:childTnLst>
                              <p:par>
                                <p:cTn id="21"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22" dur="2000" fill="hold"/>
                                        <p:tgtEl>
                                          <p:spTgt spid="3">
                                            <p:txEl>
                                              <p:pRg st="3" end="3"/>
                                            </p:txEl>
                                          </p:spTgt>
                                        </p:tgtEl>
                                        <p:attrNameLst>
                                          <p:attrName>ppt_x</p:attrName>
                                          <p:attrName>ppt_y</p:attrName>
                                        </p:attrNameLst>
                                      </p:cBhvr>
                                    </p:animMotion>
                                  </p:childTnLst>
                                </p:cTn>
                              </p:par>
                            </p:childTnLst>
                          </p:cTn>
                        </p:par>
                      </p:childTnLst>
                    </p:cTn>
                  </p:par>
                  <p:par>
                    <p:cTn id="23" fill="hold">
                      <p:stCondLst>
                        <p:cond delay="indefinite"/>
                      </p:stCondLst>
                      <p:childTnLst>
                        <p:par>
                          <p:cTn id="24" fill="hold">
                            <p:stCondLst>
                              <p:cond delay="0"/>
                            </p:stCondLst>
                            <p:childTnLst>
                              <p:par>
                                <p:cTn id="25"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26" dur="2000" fill="hold"/>
                                        <p:tgtEl>
                                          <p:spTgt spid="3">
                                            <p:txEl>
                                              <p:pRg st="4" end="4"/>
                                            </p:txEl>
                                          </p:spTgt>
                                        </p:tgtEl>
                                        <p:attrNameLst>
                                          <p:attrName>ppt_x</p:attrName>
                                          <p:attrName>ppt_y</p:attrName>
                                        </p:attrNameLst>
                                      </p:cBhvr>
                                    </p:animMotion>
                                  </p:childTnLst>
                                </p:cTn>
                              </p:par>
                            </p:childTnLst>
                          </p:cTn>
                        </p:par>
                      </p:childTnLst>
                    </p:cTn>
                  </p:par>
                  <p:par>
                    <p:cTn id="27" fill="hold">
                      <p:stCondLst>
                        <p:cond delay="indefinite"/>
                      </p:stCondLst>
                      <p:childTnLst>
                        <p:par>
                          <p:cTn id="28" fill="hold">
                            <p:stCondLst>
                              <p:cond delay="0"/>
                            </p:stCondLst>
                            <p:childTnLst>
                              <p:par>
                                <p:cTn id="2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30" dur="2000" fill="hold"/>
                                        <p:tgtEl>
                                          <p:spTgt spid="3">
                                            <p:txEl>
                                              <p:pRg st="5" end="5"/>
                                            </p:txEl>
                                          </p:spTgt>
                                        </p:tgtEl>
                                        <p:attrNameLst>
                                          <p:attrName>ppt_x</p:attrName>
                                          <p:attrName>ppt_y</p:attrName>
                                        </p:attrNameLst>
                                      </p:cBhvr>
                                    </p:animMotion>
                                  </p:childTnLst>
                                </p:cTn>
                              </p:par>
                            </p:childTnLst>
                          </p:cTn>
                        </p:par>
                      </p:childTnLst>
                    </p:cTn>
                  </p:par>
                  <p:par>
                    <p:cTn id="31" fill="hold">
                      <p:stCondLst>
                        <p:cond delay="indefinite"/>
                      </p:stCondLst>
                      <p:childTnLst>
                        <p:par>
                          <p:cTn id="32" fill="hold">
                            <p:stCondLst>
                              <p:cond delay="0"/>
                            </p:stCondLst>
                            <p:childTnLst>
                              <p:par>
                                <p:cTn id="33"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34" dur="2000" fill="hold"/>
                                        <p:tgtEl>
                                          <p:spTgt spid="3">
                                            <p:txEl>
                                              <p:pRg st="6" end="6"/>
                                            </p:txEl>
                                          </p:spTgt>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06706" y="568345"/>
            <a:ext cx="8897566" cy="1245941"/>
          </a:xfrm>
        </p:spPr>
        <p:txBody>
          <a:bodyPr/>
          <a:lstStyle/>
          <a:p>
            <a:r>
              <a:rPr lang="en-US" dirty="0"/>
              <a:t>11.Stages of loan</a:t>
            </a:r>
            <a:endParaRPr lang="en-IN"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83040309"/>
              </p:ext>
            </p:extLst>
          </p:nvPr>
        </p:nvGraphicFramePr>
        <p:xfrm>
          <a:off x="2397348" y="2467428"/>
          <a:ext cx="9241971" cy="36442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2083051828"/>
      </p:ext>
    </p:extLst>
  </p:cSld>
  <p:clrMapOvr>
    <a:masterClrMapping/>
  </p:clrMapOvr>
  <mc:AlternateContent xmlns:mc="http://schemas.openxmlformats.org/markup-compatibility/2006" xmlns:p14="http://schemas.microsoft.com/office/powerpoint/2010/main">
    <mc:Choice Requires="p14">
      <p:transition spd="slow" p14:dur="3400">
        <p14:reveal dir="r"/>
        <p:sndAc>
          <p:stSnd>
            <p:snd r:embed="rId2" name="chimes.wav"/>
          </p:stSnd>
        </p:sndAc>
      </p:transition>
    </mc:Choice>
    <mc:Fallback xmlns="">
      <p:transition spd="slow">
        <p:fade/>
        <p:sndAc>
          <p:stSnd>
            <p:snd r:embed="rId8"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6" grpId="0">
        <p:bldAsOne/>
      </p:bldGraphic>
      <p:bldP spid="3" grpId="0"/>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12.Pre-sanction</a:t>
            </a:r>
            <a:endParaRPr lang="en-IN" dirty="0"/>
          </a:p>
        </p:txBody>
      </p:sp>
      <p:pic>
        <p:nvPicPr>
          <p:cNvPr id="1026" name="Picture 2" descr="C:\Users\kushagra.vyas\Desktop\KYC.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806706" y="2290563"/>
            <a:ext cx="8897566" cy="4006056"/>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5480251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sndAc>
          <p:stSnd>
            <p:snd r:embed="rId2" name="chimes.wav"/>
          </p:stSnd>
        </p:sndAc>
      </p:transition>
    </mc:Choice>
    <mc:Fallback xmlns="">
      <p:transition spd="slow">
        <p:fade/>
        <p:sndAc>
          <p:stSnd>
            <p:snd r:embed="rId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fade">
                                      <p:cBhvr>
                                        <p:cTn id="10" dur="500"/>
                                        <p:tgtEl>
                                          <p:spTgt spid="102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27006" y="2358685"/>
            <a:ext cx="9704439" cy="3938878"/>
          </a:xfrm>
        </p:spPr>
        <p:txBody>
          <a:bodyPr>
            <a:noAutofit/>
          </a:bodyPr>
          <a:lstStyle/>
          <a:p>
            <a:pPr>
              <a:spcBef>
                <a:spcPts val="0"/>
              </a:spcBef>
              <a:buFont typeface="Wingdings" panose="05000000000000000000" pitchFamily="2" charset="2"/>
              <a:buChar char="§"/>
            </a:pPr>
            <a:r>
              <a:rPr lang="en-US" sz="1900" dirty="0"/>
              <a:t>Proper application and other relevant papers – ITR, Balance Sheet, License, Address Proof, Partnership Deed  proprietorship proof, IEC Registration, SSI registration, Memorandum and Articles of Association</a:t>
            </a:r>
          </a:p>
          <a:p>
            <a:pPr>
              <a:spcBef>
                <a:spcPts val="0"/>
              </a:spcBef>
              <a:buFont typeface="Wingdings" panose="05000000000000000000" pitchFamily="2" charset="2"/>
              <a:buChar char="§"/>
            </a:pPr>
            <a:r>
              <a:rPr lang="en-US" sz="1900" dirty="0"/>
              <a:t>Due diligence for identification of the borrower including pre sanction visit</a:t>
            </a:r>
          </a:p>
          <a:p>
            <a:pPr>
              <a:spcBef>
                <a:spcPts val="0"/>
              </a:spcBef>
              <a:buFont typeface="Wingdings" panose="05000000000000000000" pitchFamily="2" charset="2"/>
              <a:buChar char="§"/>
            </a:pPr>
            <a:r>
              <a:rPr lang="en-US" sz="1900" dirty="0"/>
              <a:t>Verification of KYC documents with the originals</a:t>
            </a:r>
          </a:p>
          <a:p>
            <a:pPr>
              <a:spcBef>
                <a:spcPts val="0"/>
              </a:spcBef>
              <a:buFont typeface="Wingdings" panose="05000000000000000000" pitchFamily="2" charset="2"/>
              <a:buChar char="§"/>
            </a:pPr>
            <a:r>
              <a:rPr lang="en-US" sz="1900" dirty="0"/>
              <a:t>Direct third party verification of documents </a:t>
            </a:r>
          </a:p>
          <a:p>
            <a:pPr>
              <a:spcBef>
                <a:spcPts val="0"/>
              </a:spcBef>
              <a:buFont typeface="Wingdings" panose="05000000000000000000" pitchFamily="2" charset="2"/>
              <a:buChar char="§"/>
            </a:pPr>
            <a:r>
              <a:rPr lang="en-US" sz="1900" dirty="0"/>
              <a:t>Generation of CIBIL reports, reference to RBI defaulters list, ECGC caution list</a:t>
            </a:r>
          </a:p>
          <a:p>
            <a:pPr>
              <a:spcBef>
                <a:spcPts val="0"/>
              </a:spcBef>
              <a:buFont typeface="Wingdings" panose="05000000000000000000" pitchFamily="2" charset="2"/>
              <a:buChar char="§"/>
            </a:pPr>
            <a:r>
              <a:rPr lang="en-US" sz="1900" dirty="0"/>
              <a:t>Satisfactory status report from the existing bankers, Credit risk rating done</a:t>
            </a:r>
          </a:p>
          <a:p>
            <a:pPr>
              <a:spcBef>
                <a:spcPts val="0"/>
              </a:spcBef>
              <a:buFont typeface="Wingdings" panose="05000000000000000000" pitchFamily="2" charset="2"/>
              <a:buChar char="§"/>
            </a:pPr>
            <a:r>
              <a:rPr lang="en-US" sz="1900" dirty="0"/>
              <a:t>Site verification and valuation of immovable properties by approved valuer and branch official</a:t>
            </a:r>
          </a:p>
          <a:p>
            <a:pPr>
              <a:spcBef>
                <a:spcPts val="0"/>
              </a:spcBef>
              <a:buFont typeface="Wingdings" panose="05000000000000000000" pitchFamily="2" charset="2"/>
              <a:buChar char="§"/>
            </a:pPr>
            <a:r>
              <a:rPr lang="en-US" sz="1900" dirty="0"/>
              <a:t>Assessment of limit as per the guidelines, Loan granted within the discretionary power</a:t>
            </a:r>
          </a:p>
          <a:p>
            <a:pPr>
              <a:spcBef>
                <a:spcPts val="0"/>
              </a:spcBef>
              <a:buFont typeface="Wingdings" panose="05000000000000000000" pitchFamily="2" charset="2"/>
              <a:buChar char="§"/>
            </a:pPr>
            <a:r>
              <a:rPr lang="en-US" sz="1900" dirty="0"/>
              <a:t>Compliance of Bank’s lending policy stipulations, Compliance of take over norms </a:t>
            </a:r>
          </a:p>
          <a:p>
            <a:pPr>
              <a:spcBef>
                <a:spcPts val="0"/>
              </a:spcBef>
              <a:buFont typeface="Wingdings" panose="05000000000000000000" pitchFamily="2" charset="2"/>
              <a:buChar char="§"/>
            </a:pPr>
            <a:r>
              <a:rPr lang="en-US" sz="1900" dirty="0"/>
              <a:t>Issuance of sanction letter and their acceptance by borrowers and guarantor</a:t>
            </a:r>
          </a:p>
          <a:p>
            <a:pPr>
              <a:spcBef>
                <a:spcPts val="0"/>
              </a:spcBef>
              <a:buFont typeface="Wingdings" panose="05000000000000000000" pitchFamily="2" charset="2"/>
              <a:buChar char="§"/>
            </a:pPr>
            <a:endParaRPr lang="en-US" sz="1900" b="0" dirty="0">
              <a:solidFill>
                <a:schemeClr val="accent3">
                  <a:lumMod val="75000"/>
                </a:schemeClr>
              </a:solidFill>
            </a:endParaRPr>
          </a:p>
          <a:p>
            <a:pPr>
              <a:spcBef>
                <a:spcPts val="0"/>
              </a:spcBef>
              <a:buFont typeface="Wingdings" panose="05000000000000000000" pitchFamily="2" charset="2"/>
              <a:buChar char="§"/>
            </a:pPr>
            <a:endParaRPr lang="en-US" sz="1900" b="0" dirty="0">
              <a:solidFill>
                <a:schemeClr val="accent3">
                  <a:lumMod val="75000"/>
                </a:schemeClr>
              </a:solidFill>
            </a:endParaRPr>
          </a:p>
          <a:p>
            <a:pPr>
              <a:spcBef>
                <a:spcPts val="0"/>
              </a:spcBef>
              <a:buFont typeface="Wingdings" panose="05000000000000000000" pitchFamily="2" charset="2"/>
              <a:buChar char="§"/>
            </a:pPr>
            <a:endParaRPr lang="en-US" sz="1900" b="0" dirty="0">
              <a:solidFill>
                <a:schemeClr val="accent3">
                  <a:lumMod val="75000"/>
                </a:schemeClr>
              </a:solidFill>
            </a:endParaRPr>
          </a:p>
        </p:txBody>
      </p:sp>
      <p:sp>
        <p:nvSpPr>
          <p:cNvPr id="6" name="TextBox 5"/>
          <p:cNvSpPr txBox="1"/>
          <p:nvPr/>
        </p:nvSpPr>
        <p:spPr>
          <a:xfrm>
            <a:off x="2861187" y="1145458"/>
            <a:ext cx="9070258" cy="769441"/>
          </a:xfrm>
          <a:prstGeom prst="rect">
            <a:avLst/>
          </a:prstGeom>
          <a:noFill/>
        </p:spPr>
        <p:txBody>
          <a:bodyPr wrap="square" rtlCol="0">
            <a:spAutoFit/>
          </a:bodyPr>
          <a:lstStyle/>
          <a:p>
            <a:r>
              <a:rPr lang="en-IN" sz="4400" dirty="0">
                <a:solidFill>
                  <a:schemeClr val="tx2">
                    <a:lumMod val="75000"/>
                    <a:lumOff val="25000"/>
                  </a:schemeClr>
                </a:solidFill>
                <a:latin typeface="+mj-lt"/>
                <a:ea typeface="+mj-ea"/>
                <a:cs typeface="+mj-cs"/>
              </a:rPr>
              <a:t>Pre</a:t>
            </a:r>
            <a:r>
              <a:rPr lang="en-IN" dirty="0"/>
              <a:t> </a:t>
            </a:r>
            <a:r>
              <a:rPr lang="en-IN" sz="4400" dirty="0">
                <a:solidFill>
                  <a:schemeClr val="tx2">
                    <a:lumMod val="75000"/>
                    <a:lumOff val="25000"/>
                  </a:schemeClr>
                </a:solidFill>
                <a:latin typeface="+mj-lt"/>
                <a:ea typeface="+mj-ea"/>
                <a:cs typeface="+mj-cs"/>
              </a:rPr>
              <a:t>Sanction</a:t>
            </a:r>
          </a:p>
        </p:txBody>
      </p:sp>
      <p:sp>
        <p:nvSpPr>
          <p:cNvPr id="2" name="Footer Placeholder 1"/>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3490775227"/>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himes.wav"/>
          </p:stSnd>
        </p:sndAc>
      </p:transition>
    </mc:Choice>
    <mc:Fallback xmlns="">
      <p:transition spd="slow">
        <p:circl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3">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 calcmode="lin" valueType="num">
                                      <p:cBhvr>
                                        <p:cTn id="56"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7"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58" dur="500"/>
                                        <p:tgtEl>
                                          <p:spTgt spid="3">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 calcmode="lin" valueType="num">
                                      <p:cBhvr>
                                        <p:cTn id="63"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64"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65" dur="500"/>
                                        <p:tgtEl>
                                          <p:spTgt spid="3">
                                            <p:txEl>
                                              <p:pRg st="8" end="8"/>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3">
                                            <p:txEl>
                                              <p:pRg st="9" end="9"/>
                                            </p:txEl>
                                          </p:spTgt>
                                        </p:tgtEl>
                                        <p:attrNameLst>
                                          <p:attrName>style.visibility</p:attrName>
                                        </p:attrNameLst>
                                      </p:cBhvr>
                                      <p:to>
                                        <p:strVal val="visible"/>
                                      </p:to>
                                    </p:set>
                                    <p:anim calcmode="lin" valueType="num">
                                      <p:cBhvr>
                                        <p:cTn id="70"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71"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72" dur="500"/>
                                        <p:tgtEl>
                                          <p:spTgt spid="3">
                                            <p:txEl>
                                              <p:pRg st="9" end="9"/>
                                            </p:txEl>
                                          </p:spTgt>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6"/>
                                        </p:tgtEl>
                                        <p:attrNameLst>
                                          <p:attrName>style.visibility</p:attrName>
                                        </p:attrNameLst>
                                      </p:cBhvr>
                                      <p:to>
                                        <p:strVal val="visible"/>
                                      </p:to>
                                    </p:set>
                                    <p:anim calcmode="lin" valueType="num">
                                      <p:cBhvr>
                                        <p:cTn id="75" dur="500" fill="hold"/>
                                        <p:tgtEl>
                                          <p:spTgt spid="6"/>
                                        </p:tgtEl>
                                        <p:attrNameLst>
                                          <p:attrName>ppt_w</p:attrName>
                                        </p:attrNameLst>
                                      </p:cBhvr>
                                      <p:tavLst>
                                        <p:tav tm="0">
                                          <p:val>
                                            <p:fltVal val="0"/>
                                          </p:val>
                                        </p:tav>
                                        <p:tav tm="100000">
                                          <p:val>
                                            <p:strVal val="#ppt_w"/>
                                          </p:val>
                                        </p:tav>
                                      </p:tavLst>
                                    </p:anim>
                                    <p:anim calcmode="lin" valueType="num">
                                      <p:cBhvr>
                                        <p:cTn id="76" dur="500" fill="hold"/>
                                        <p:tgtEl>
                                          <p:spTgt spid="6"/>
                                        </p:tgtEl>
                                        <p:attrNameLst>
                                          <p:attrName>ppt_h</p:attrName>
                                        </p:attrNameLst>
                                      </p:cBhvr>
                                      <p:tavLst>
                                        <p:tav tm="0">
                                          <p:val>
                                            <p:fltVal val="0"/>
                                          </p:val>
                                        </p:tav>
                                        <p:tav tm="100000">
                                          <p:val>
                                            <p:strVal val="#ppt_h"/>
                                          </p:val>
                                        </p:tav>
                                      </p:tavLst>
                                    </p:anim>
                                    <p:animEffect transition="in" filter="fade">
                                      <p:cBhvr>
                                        <p:cTn id="77" dur="500"/>
                                        <p:tgtEl>
                                          <p:spTgt spid="6"/>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2"/>
                                        </p:tgtEl>
                                        <p:attrNameLst>
                                          <p:attrName>style.visibility</p:attrName>
                                        </p:attrNameLst>
                                      </p:cBhvr>
                                      <p:to>
                                        <p:strVal val="visible"/>
                                      </p:to>
                                    </p:set>
                                    <p:anim calcmode="lin" valueType="num">
                                      <p:cBhvr>
                                        <p:cTn id="80" dur="500" fill="hold"/>
                                        <p:tgtEl>
                                          <p:spTgt spid="2"/>
                                        </p:tgtEl>
                                        <p:attrNameLst>
                                          <p:attrName>ppt_w</p:attrName>
                                        </p:attrNameLst>
                                      </p:cBhvr>
                                      <p:tavLst>
                                        <p:tav tm="0">
                                          <p:val>
                                            <p:fltVal val="0"/>
                                          </p:val>
                                        </p:tav>
                                        <p:tav tm="100000">
                                          <p:val>
                                            <p:strVal val="#ppt_w"/>
                                          </p:val>
                                        </p:tav>
                                      </p:tavLst>
                                    </p:anim>
                                    <p:anim calcmode="lin" valueType="num">
                                      <p:cBhvr>
                                        <p:cTn id="81" dur="500" fill="hold"/>
                                        <p:tgtEl>
                                          <p:spTgt spid="2"/>
                                        </p:tgtEl>
                                        <p:attrNameLst>
                                          <p:attrName>ppt_h</p:attrName>
                                        </p:attrNameLst>
                                      </p:cBhvr>
                                      <p:tavLst>
                                        <p:tav tm="0">
                                          <p:val>
                                            <p:fltVal val="0"/>
                                          </p:val>
                                        </p:tav>
                                        <p:tav tm="100000">
                                          <p:val>
                                            <p:strVal val="#ppt_h"/>
                                          </p:val>
                                        </p:tav>
                                      </p:tavLst>
                                    </p:anim>
                                    <p:animEffect transition="in" filter="fade">
                                      <p:cBhvr>
                                        <p:cTn id="82" dur="500"/>
                                        <p:tgtEl>
                                          <p:spTgt spid="2"/>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4"/>
                                        </p:tgtEl>
                                        <p:attrNameLst>
                                          <p:attrName>style.visibility</p:attrName>
                                        </p:attrNameLst>
                                      </p:cBhvr>
                                      <p:to>
                                        <p:strVal val="visible"/>
                                      </p:to>
                                    </p:set>
                                    <p:anim calcmode="lin" valueType="num">
                                      <p:cBhvr>
                                        <p:cTn id="85" dur="500" fill="hold"/>
                                        <p:tgtEl>
                                          <p:spTgt spid="4"/>
                                        </p:tgtEl>
                                        <p:attrNameLst>
                                          <p:attrName>ppt_w</p:attrName>
                                        </p:attrNameLst>
                                      </p:cBhvr>
                                      <p:tavLst>
                                        <p:tav tm="0">
                                          <p:val>
                                            <p:fltVal val="0"/>
                                          </p:val>
                                        </p:tav>
                                        <p:tav tm="100000">
                                          <p:val>
                                            <p:strVal val="#ppt_w"/>
                                          </p:val>
                                        </p:tav>
                                      </p:tavLst>
                                    </p:anim>
                                    <p:anim calcmode="lin" valueType="num">
                                      <p:cBhvr>
                                        <p:cTn id="86" dur="500" fill="hold"/>
                                        <p:tgtEl>
                                          <p:spTgt spid="4"/>
                                        </p:tgtEl>
                                        <p:attrNameLst>
                                          <p:attrName>ppt_h</p:attrName>
                                        </p:attrNameLst>
                                      </p:cBhvr>
                                      <p:tavLst>
                                        <p:tav tm="0">
                                          <p:val>
                                            <p:fltVal val="0"/>
                                          </p:val>
                                        </p:tav>
                                        <p:tav tm="100000">
                                          <p:val>
                                            <p:strVal val="#ppt_h"/>
                                          </p:val>
                                        </p:tav>
                                      </p:tavLst>
                                    </p:anim>
                                    <p:animEffect transition="in" filter="fade">
                                      <p:cBhvr>
                                        <p:cTn id="8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P spid="2" grpId="0"/>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3792" y="1025465"/>
            <a:ext cx="8897566" cy="941141"/>
          </a:xfrm>
        </p:spPr>
        <p:txBody>
          <a:bodyPr/>
          <a:lstStyle/>
          <a:p>
            <a:r>
              <a:rPr lang="en-US" dirty="0"/>
              <a:t>13.Documentation</a:t>
            </a:r>
            <a:endParaRPr lang="en-IN" dirty="0"/>
          </a:p>
        </p:txBody>
      </p:sp>
      <p:pic>
        <p:nvPicPr>
          <p:cNvPr id="2050" name="Picture 2" descr="C:\Users\kushagra.vyas\Desktop\button-documentation.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893792" y="2617838"/>
            <a:ext cx="8897566" cy="381000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28193163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sndAc>
          <p:stSnd>
            <p:snd r:embed="rId2" name="chimes.wav"/>
          </p:stSnd>
        </p:sndAc>
      </p:transition>
    </mc:Choice>
    <mc:Fallback xmlns="">
      <p:transition spd="slow">
        <p:fade/>
        <p:sndAc>
          <p:stSnd>
            <p:snd r:embed="rId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grpId="0" nodeType="clickEffect">
                                  <p:stCondLst>
                                    <p:cond delay="0"/>
                                  </p:stCondLst>
                                  <p:childTnLst>
                                    <p:animEffect transition="out" filter="fade">
                                      <p:cBhvr>
                                        <p:cTn id="6" dur="1000"/>
                                        <p:tgtEl>
                                          <p:spTgt spid="2"/>
                                        </p:tgtEl>
                                      </p:cBhvr>
                                    </p:animEffect>
                                    <p:anim calcmode="lin" valueType="num">
                                      <p:cBhvr>
                                        <p:cTn id="7" dur="1000"/>
                                        <p:tgtEl>
                                          <p:spTgt spid="2"/>
                                        </p:tgtEl>
                                        <p:attrNameLst>
                                          <p:attrName>ppt_x</p:attrName>
                                        </p:attrNameLst>
                                      </p:cBhvr>
                                      <p:tavLst>
                                        <p:tav tm="0">
                                          <p:val>
                                            <p:strVal val="ppt_x"/>
                                          </p:val>
                                        </p:tav>
                                        <p:tav tm="100000">
                                          <p:val>
                                            <p:strVal val="ppt_x"/>
                                          </p:val>
                                        </p:tav>
                                      </p:tavLst>
                                    </p:anim>
                                    <p:anim calcmode="lin" valueType="num">
                                      <p:cBhvr>
                                        <p:cTn id="8" dur="1000"/>
                                        <p:tgtEl>
                                          <p:spTgt spid="2"/>
                                        </p:tgtEl>
                                        <p:attrNameLst>
                                          <p:attrName>ppt_y</p:attrName>
                                        </p:attrNameLst>
                                      </p:cBhvr>
                                      <p:tavLst>
                                        <p:tav tm="0">
                                          <p:val>
                                            <p:strVal val="ppt_y"/>
                                          </p:val>
                                        </p:tav>
                                        <p:tav tm="100000">
                                          <p:val>
                                            <p:strVal val="ppt_y+.1"/>
                                          </p:val>
                                        </p:tav>
                                      </p:tavLst>
                                    </p:anim>
                                    <p:set>
                                      <p:cBhvr>
                                        <p:cTn id="9" dur="1" fill="hold">
                                          <p:stCondLst>
                                            <p:cond delay="999"/>
                                          </p:stCondLst>
                                        </p:cTn>
                                        <p:tgtEl>
                                          <p:spTgt spid="2"/>
                                        </p:tgtEl>
                                        <p:attrNameLst>
                                          <p:attrName>style.visibility</p:attrName>
                                        </p:attrNameLst>
                                      </p:cBhvr>
                                      <p:to>
                                        <p:strVal val="hidden"/>
                                      </p:to>
                                    </p:set>
                                  </p:childTnLst>
                                </p:cTn>
                              </p:par>
                              <p:par>
                                <p:cTn id="10" presetID="42" presetClass="exit" presetSubtype="0" fill="hold" nodeType="withEffect">
                                  <p:stCondLst>
                                    <p:cond delay="0"/>
                                  </p:stCondLst>
                                  <p:childTnLst>
                                    <p:animEffect transition="out" filter="fade">
                                      <p:cBhvr>
                                        <p:cTn id="11" dur="1000"/>
                                        <p:tgtEl>
                                          <p:spTgt spid="2050"/>
                                        </p:tgtEl>
                                      </p:cBhvr>
                                    </p:animEffect>
                                    <p:anim calcmode="lin" valueType="num">
                                      <p:cBhvr>
                                        <p:cTn id="12" dur="1000"/>
                                        <p:tgtEl>
                                          <p:spTgt spid="2050"/>
                                        </p:tgtEl>
                                        <p:attrNameLst>
                                          <p:attrName>ppt_x</p:attrName>
                                        </p:attrNameLst>
                                      </p:cBhvr>
                                      <p:tavLst>
                                        <p:tav tm="0">
                                          <p:val>
                                            <p:strVal val="ppt_x"/>
                                          </p:val>
                                        </p:tav>
                                        <p:tav tm="100000">
                                          <p:val>
                                            <p:strVal val="ppt_x"/>
                                          </p:val>
                                        </p:tav>
                                      </p:tavLst>
                                    </p:anim>
                                    <p:anim calcmode="lin" valueType="num">
                                      <p:cBhvr>
                                        <p:cTn id="13" dur="1000"/>
                                        <p:tgtEl>
                                          <p:spTgt spid="2050"/>
                                        </p:tgtEl>
                                        <p:attrNameLst>
                                          <p:attrName>ppt_y</p:attrName>
                                        </p:attrNameLst>
                                      </p:cBhvr>
                                      <p:tavLst>
                                        <p:tav tm="0">
                                          <p:val>
                                            <p:strVal val="ppt_y"/>
                                          </p:val>
                                        </p:tav>
                                        <p:tav tm="100000">
                                          <p:val>
                                            <p:strVal val="ppt_y+.1"/>
                                          </p:val>
                                        </p:tav>
                                      </p:tavLst>
                                    </p:anim>
                                    <p:set>
                                      <p:cBhvr>
                                        <p:cTn id="14" dur="1" fill="hold">
                                          <p:stCondLst>
                                            <p:cond delay="999"/>
                                          </p:stCondLst>
                                        </p:cTn>
                                        <p:tgtEl>
                                          <p:spTgt spid="2050"/>
                                        </p:tgtEl>
                                        <p:attrNameLst>
                                          <p:attrName>style.visibility</p:attrName>
                                        </p:attrNameLst>
                                      </p:cBhvr>
                                      <p:to>
                                        <p:strVal val="hidden"/>
                                      </p:to>
                                    </p:set>
                                  </p:childTnLst>
                                </p:cTn>
                              </p:par>
                              <p:par>
                                <p:cTn id="15" presetID="42" presetClass="exit" presetSubtype="0" fill="hold" grpId="0" nodeType="withEffect">
                                  <p:stCondLst>
                                    <p:cond delay="0"/>
                                  </p:stCondLst>
                                  <p:childTnLst>
                                    <p:animEffect transition="out" filter="fade">
                                      <p:cBhvr>
                                        <p:cTn id="16" dur="1000"/>
                                        <p:tgtEl>
                                          <p:spTgt spid="3"/>
                                        </p:tgtEl>
                                      </p:cBhvr>
                                    </p:animEffect>
                                    <p:anim calcmode="lin" valueType="num">
                                      <p:cBhvr>
                                        <p:cTn id="17" dur="1000"/>
                                        <p:tgtEl>
                                          <p:spTgt spid="3"/>
                                        </p:tgtEl>
                                        <p:attrNameLst>
                                          <p:attrName>ppt_x</p:attrName>
                                        </p:attrNameLst>
                                      </p:cBhvr>
                                      <p:tavLst>
                                        <p:tav tm="0">
                                          <p:val>
                                            <p:strVal val="ppt_x"/>
                                          </p:val>
                                        </p:tav>
                                        <p:tav tm="100000">
                                          <p:val>
                                            <p:strVal val="ppt_x"/>
                                          </p:val>
                                        </p:tav>
                                      </p:tavLst>
                                    </p:anim>
                                    <p:anim calcmode="lin" valueType="num">
                                      <p:cBhvr>
                                        <p:cTn id="18" dur="1000"/>
                                        <p:tgtEl>
                                          <p:spTgt spid="3"/>
                                        </p:tgtEl>
                                        <p:attrNameLst>
                                          <p:attrName>ppt_y</p:attrName>
                                        </p:attrNameLst>
                                      </p:cBhvr>
                                      <p:tavLst>
                                        <p:tav tm="0">
                                          <p:val>
                                            <p:strVal val="ppt_y"/>
                                          </p:val>
                                        </p:tav>
                                        <p:tav tm="100000">
                                          <p:val>
                                            <p:strVal val="ppt_y+.1"/>
                                          </p:val>
                                        </p:tav>
                                      </p:tavLst>
                                    </p:anim>
                                    <p:set>
                                      <p:cBhvr>
                                        <p:cTn id="19" dur="1" fill="hold">
                                          <p:stCondLst>
                                            <p:cond delay="999"/>
                                          </p:stCondLst>
                                        </p:cTn>
                                        <p:tgtEl>
                                          <p:spTgt spid="3"/>
                                        </p:tgtEl>
                                        <p:attrNameLst>
                                          <p:attrName>style.visibility</p:attrName>
                                        </p:attrNameLst>
                                      </p:cBhvr>
                                      <p:to>
                                        <p:strVal val="hidden"/>
                                      </p:to>
                                    </p:set>
                                  </p:childTnLst>
                                </p:cTn>
                              </p:par>
                              <p:par>
                                <p:cTn id="20" presetID="42" presetClass="exit" presetSubtype="0" fill="hold" grpId="0" nodeType="withEffect">
                                  <p:stCondLst>
                                    <p:cond delay="0"/>
                                  </p:stCondLst>
                                  <p:childTnLst>
                                    <p:animEffect transition="out" filter="fade">
                                      <p:cBhvr>
                                        <p:cTn id="21" dur="1000"/>
                                        <p:tgtEl>
                                          <p:spTgt spid="4"/>
                                        </p:tgtEl>
                                      </p:cBhvr>
                                    </p:animEffect>
                                    <p:anim calcmode="lin" valueType="num">
                                      <p:cBhvr>
                                        <p:cTn id="22" dur="1000"/>
                                        <p:tgtEl>
                                          <p:spTgt spid="4"/>
                                        </p:tgtEl>
                                        <p:attrNameLst>
                                          <p:attrName>ppt_x</p:attrName>
                                        </p:attrNameLst>
                                      </p:cBhvr>
                                      <p:tavLst>
                                        <p:tav tm="0">
                                          <p:val>
                                            <p:strVal val="ppt_x"/>
                                          </p:val>
                                        </p:tav>
                                        <p:tav tm="100000">
                                          <p:val>
                                            <p:strVal val="ppt_x"/>
                                          </p:val>
                                        </p:tav>
                                      </p:tavLst>
                                    </p:anim>
                                    <p:anim calcmode="lin" valueType="num">
                                      <p:cBhvr>
                                        <p:cTn id="23" dur="1000"/>
                                        <p:tgtEl>
                                          <p:spTgt spid="4"/>
                                        </p:tgtEl>
                                        <p:attrNameLst>
                                          <p:attrName>ppt_y</p:attrName>
                                        </p:attrNameLst>
                                      </p:cBhvr>
                                      <p:tavLst>
                                        <p:tav tm="0">
                                          <p:val>
                                            <p:strVal val="ppt_y"/>
                                          </p:val>
                                        </p:tav>
                                        <p:tav tm="100000">
                                          <p:val>
                                            <p:strVal val="ppt_y+.1"/>
                                          </p:val>
                                        </p:tav>
                                      </p:tavLst>
                                    </p:anim>
                                    <p:set>
                                      <p:cBhvr>
                                        <p:cTn id="24"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23768" y="2255525"/>
            <a:ext cx="9574744" cy="4041094"/>
          </a:xfrm>
        </p:spPr>
        <p:txBody>
          <a:bodyPr>
            <a:noAutofit/>
          </a:bodyPr>
          <a:lstStyle/>
          <a:p>
            <a:pPr>
              <a:lnSpc>
                <a:spcPct val="91000"/>
              </a:lnSpc>
              <a:spcBef>
                <a:spcPts val="0"/>
              </a:spcBef>
              <a:buFont typeface="Wingdings" panose="05000000000000000000" pitchFamily="2" charset="2"/>
              <a:buChar char="§"/>
            </a:pPr>
            <a:r>
              <a:rPr lang="en-US" sz="1900" dirty="0"/>
              <a:t>Acceptance of  terms of sanction by the borrower and guarantor</a:t>
            </a:r>
          </a:p>
          <a:p>
            <a:pPr>
              <a:lnSpc>
                <a:spcPct val="91000"/>
              </a:lnSpc>
              <a:spcBef>
                <a:spcPts val="0"/>
              </a:spcBef>
              <a:buFont typeface="Wingdings" panose="05000000000000000000" pitchFamily="2" charset="2"/>
              <a:buChar char="§"/>
            </a:pPr>
            <a:r>
              <a:rPr lang="en-US" sz="1900" dirty="0"/>
              <a:t>All required documents executed. Entry in document register made</a:t>
            </a:r>
          </a:p>
          <a:p>
            <a:pPr>
              <a:lnSpc>
                <a:spcPct val="91000"/>
              </a:lnSpc>
              <a:spcBef>
                <a:spcPts val="0"/>
              </a:spcBef>
              <a:buFont typeface="Wingdings" panose="05000000000000000000" pitchFamily="2" charset="2"/>
              <a:buChar char="§"/>
            </a:pPr>
            <a:r>
              <a:rPr lang="en-US" sz="1900" dirty="0"/>
              <a:t>Vetting of documents by panel advocate</a:t>
            </a:r>
          </a:p>
          <a:p>
            <a:pPr>
              <a:lnSpc>
                <a:spcPct val="91000"/>
              </a:lnSpc>
              <a:spcBef>
                <a:spcPts val="0"/>
              </a:spcBef>
              <a:buFont typeface="Wingdings" panose="05000000000000000000" pitchFamily="2" charset="2"/>
              <a:buChar char="§"/>
            </a:pPr>
            <a:r>
              <a:rPr lang="en-US" sz="1900" dirty="0"/>
              <a:t>Creation of Equitable Mortgage as per the guidelines</a:t>
            </a:r>
          </a:p>
          <a:p>
            <a:pPr>
              <a:lnSpc>
                <a:spcPct val="91000"/>
              </a:lnSpc>
              <a:spcBef>
                <a:spcPts val="0"/>
              </a:spcBef>
              <a:buFont typeface="Wingdings" panose="05000000000000000000" pitchFamily="2" charset="2"/>
              <a:buChar char="§"/>
            </a:pPr>
            <a:r>
              <a:rPr lang="en-US" sz="1900" dirty="0"/>
              <a:t>Charge registration with ROC in case of company</a:t>
            </a:r>
          </a:p>
          <a:p>
            <a:pPr>
              <a:lnSpc>
                <a:spcPct val="91000"/>
              </a:lnSpc>
              <a:spcBef>
                <a:spcPts val="0"/>
              </a:spcBef>
              <a:buFont typeface="Wingdings" panose="05000000000000000000" pitchFamily="2" charset="2"/>
              <a:buChar char="§"/>
            </a:pPr>
            <a:r>
              <a:rPr lang="en-US" sz="1900" dirty="0"/>
              <a:t>Properly filled and signed by the borrower and guarantor. Proper value of stamp or stamp paper to be used. Date of stamp paper to be before the date of execution</a:t>
            </a:r>
          </a:p>
          <a:p>
            <a:pPr>
              <a:lnSpc>
                <a:spcPct val="91000"/>
              </a:lnSpc>
              <a:spcBef>
                <a:spcPts val="0"/>
              </a:spcBef>
              <a:buFont typeface="Wingdings" panose="05000000000000000000" pitchFamily="2" charset="2"/>
              <a:buChar char="§"/>
            </a:pPr>
            <a:r>
              <a:rPr lang="en-US" sz="1900" dirty="0"/>
              <a:t>Stamp Paper to be in the name of the borrower or the Bank</a:t>
            </a:r>
          </a:p>
          <a:p>
            <a:pPr>
              <a:lnSpc>
                <a:spcPct val="91000"/>
              </a:lnSpc>
              <a:spcBef>
                <a:spcPts val="0"/>
              </a:spcBef>
              <a:buFont typeface="Wingdings" panose="05000000000000000000" pitchFamily="2" charset="2"/>
              <a:buChar char="§"/>
            </a:pPr>
            <a:r>
              <a:rPr lang="en-US" sz="1900" dirty="0"/>
              <a:t>Execution of documents by the legally competent persons</a:t>
            </a:r>
          </a:p>
          <a:p>
            <a:pPr>
              <a:lnSpc>
                <a:spcPct val="91000"/>
              </a:lnSpc>
              <a:spcBef>
                <a:spcPts val="0"/>
              </a:spcBef>
              <a:buFont typeface="Wingdings" panose="05000000000000000000" pitchFamily="2" charset="2"/>
              <a:buChar char="§"/>
            </a:pPr>
            <a:r>
              <a:rPr lang="en-US" sz="1900" dirty="0"/>
              <a:t>Documents to be alive. Limitation period normally 3 years which can be extended through execution of fresh documents, obtaining balance confirmation or by making part payment in the account. Documents on the printed format of the Bank. No computer generated documents except through LAPS (Loan Application Processing System).Persons not legally competent to execute the documents: Minor, Insolvent, Insane, Person of unsound mind, Heavily drunk person </a:t>
            </a:r>
          </a:p>
          <a:p>
            <a:pPr marL="342900" indent="-342900">
              <a:spcBef>
                <a:spcPts val="0"/>
              </a:spcBef>
              <a:buBlip>
                <a:blip r:embed="rId3"/>
              </a:buBlip>
            </a:pPr>
            <a:endParaRPr lang="en-US" sz="1900" dirty="0">
              <a:solidFill>
                <a:schemeClr val="accent3">
                  <a:lumMod val="75000"/>
                </a:schemeClr>
              </a:solidFill>
            </a:endParaRPr>
          </a:p>
          <a:p>
            <a:pPr>
              <a:spcBef>
                <a:spcPts val="0"/>
              </a:spcBef>
            </a:pPr>
            <a:endParaRPr lang="en-US" sz="1900" dirty="0">
              <a:solidFill>
                <a:schemeClr val="accent3">
                  <a:lumMod val="75000"/>
                </a:schemeClr>
              </a:solidFill>
            </a:endParaRPr>
          </a:p>
          <a:p>
            <a:pPr>
              <a:spcBef>
                <a:spcPts val="0"/>
              </a:spcBef>
            </a:pPr>
            <a:endParaRPr lang="en-US" sz="1900" dirty="0">
              <a:solidFill>
                <a:schemeClr val="accent3">
                  <a:lumMod val="75000"/>
                </a:schemeClr>
              </a:solidFill>
            </a:endParaRPr>
          </a:p>
          <a:p>
            <a:pPr>
              <a:spcBef>
                <a:spcPts val="0"/>
              </a:spcBef>
            </a:pPr>
            <a:endParaRPr lang="en-US" sz="1900" dirty="0">
              <a:solidFill>
                <a:schemeClr val="accent3">
                  <a:lumMod val="75000"/>
                </a:schemeClr>
              </a:solidFill>
            </a:endParaRPr>
          </a:p>
        </p:txBody>
      </p:sp>
      <p:sp>
        <p:nvSpPr>
          <p:cNvPr id="6" name="Title 1"/>
          <p:cNvSpPr>
            <a:spLocks noGrp="1"/>
          </p:cNvSpPr>
          <p:nvPr>
            <p:ph type="title"/>
          </p:nvPr>
        </p:nvSpPr>
        <p:spPr>
          <a:xfrm>
            <a:off x="2698954" y="1025465"/>
            <a:ext cx="9092403" cy="941141"/>
          </a:xfrm>
        </p:spPr>
        <p:txBody>
          <a:bodyPr/>
          <a:lstStyle/>
          <a:p>
            <a:r>
              <a:rPr lang="en-US" dirty="0"/>
              <a:t>Documentation</a:t>
            </a:r>
            <a:endParaRPr lang="en-IN" dirty="0"/>
          </a:p>
        </p:txBody>
      </p:sp>
      <p:sp>
        <p:nvSpPr>
          <p:cNvPr id="2" name="Footer Placeholder 1"/>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632151580"/>
      </p:ext>
    </p:extLst>
  </p:cSld>
  <p:clrMapOvr>
    <a:masterClrMapping/>
  </p:clrMapOvr>
  <p:transition spd="slow">
    <p:randomBar dir="vert"/>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grpId="0" nodeType="clickEffect">
                                  <p:stCondLst>
                                    <p:cond delay="0"/>
                                  </p:stCondLst>
                                  <p:childTnLst>
                                    <p:animEffect transition="out" filter="wheel(1)">
                                      <p:cBhvr>
                                        <p:cTn id="6" dur="2000"/>
                                        <p:tgtEl>
                                          <p:spTgt spid="3">
                                            <p:txEl>
                                              <p:pRg st="0" end="0"/>
                                            </p:txEl>
                                          </p:spTgt>
                                        </p:tgtEl>
                                      </p:cBhvr>
                                    </p:animEffect>
                                    <p:set>
                                      <p:cBhvr>
                                        <p:cTn id="7"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1" presetClass="exit" presetSubtype="1" fill="hold" grpId="0" nodeType="clickEffect">
                                  <p:stCondLst>
                                    <p:cond delay="0"/>
                                  </p:stCondLst>
                                  <p:childTnLst>
                                    <p:animEffect transition="out" filter="wheel(1)">
                                      <p:cBhvr>
                                        <p:cTn id="11" dur="2000"/>
                                        <p:tgtEl>
                                          <p:spTgt spid="3">
                                            <p:txEl>
                                              <p:pRg st="1" end="1"/>
                                            </p:txEl>
                                          </p:spTgt>
                                        </p:tgtEl>
                                      </p:cBhvr>
                                    </p:animEffect>
                                    <p:set>
                                      <p:cBhvr>
                                        <p:cTn id="12" dur="1" fill="hold">
                                          <p:stCondLst>
                                            <p:cond delay="1999"/>
                                          </p:stCondLst>
                                        </p:cTn>
                                        <p:tgtEl>
                                          <p:spTgt spid="3">
                                            <p:txEl>
                                              <p:pRg st="1" end="1"/>
                                            </p:tx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1" presetClass="exit" presetSubtype="1" fill="hold" grpId="0" nodeType="clickEffect">
                                  <p:stCondLst>
                                    <p:cond delay="0"/>
                                  </p:stCondLst>
                                  <p:childTnLst>
                                    <p:animEffect transition="out" filter="wheel(1)">
                                      <p:cBhvr>
                                        <p:cTn id="16" dur="2000"/>
                                        <p:tgtEl>
                                          <p:spTgt spid="3">
                                            <p:txEl>
                                              <p:pRg st="2" end="2"/>
                                            </p:txEl>
                                          </p:spTgt>
                                        </p:tgtEl>
                                      </p:cBhvr>
                                    </p:animEffect>
                                    <p:set>
                                      <p:cBhvr>
                                        <p:cTn id="17" dur="1" fill="hold">
                                          <p:stCondLst>
                                            <p:cond delay="1999"/>
                                          </p:stCondLst>
                                        </p:cTn>
                                        <p:tgtEl>
                                          <p:spTgt spid="3">
                                            <p:txEl>
                                              <p:pRg st="2" end="2"/>
                                            </p:txEl>
                                          </p:spTgt>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1" presetClass="exit" presetSubtype="1" fill="hold" grpId="0" nodeType="clickEffect">
                                  <p:stCondLst>
                                    <p:cond delay="0"/>
                                  </p:stCondLst>
                                  <p:childTnLst>
                                    <p:animEffect transition="out" filter="wheel(1)">
                                      <p:cBhvr>
                                        <p:cTn id="21" dur="2000"/>
                                        <p:tgtEl>
                                          <p:spTgt spid="3">
                                            <p:txEl>
                                              <p:pRg st="3" end="3"/>
                                            </p:txEl>
                                          </p:spTgt>
                                        </p:tgtEl>
                                      </p:cBhvr>
                                    </p:animEffect>
                                    <p:set>
                                      <p:cBhvr>
                                        <p:cTn id="22" dur="1" fill="hold">
                                          <p:stCondLst>
                                            <p:cond delay="1999"/>
                                          </p:stCondLst>
                                        </p:cTn>
                                        <p:tgtEl>
                                          <p:spTgt spid="3">
                                            <p:txEl>
                                              <p:pRg st="3" end="3"/>
                                            </p:txEl>
                                          </p:spTgt>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1" presetClass="exit" presetSubtype="1" fill="hold" grpId="0" nodeType="clickEffect">
                                  <p:stCondLst>
                                    <p:cond delay="0"/>
                                  </p:stCondLst>
                                  <p:childTnLst>
                                    <p:animEffect transition="out" filter="wheel(1)">
                                      <p:cBhvr>
                                        <p:cTn id="26" dur="2000"/>
                                        <p:tgtEl>
                                          <p:spTgt spid="3">
                                            <p:txEl>
                                              <p:pRg st="4" end="4"/>
                                            </p:txEl>
                                          </p:spTgt>
                                        </p:tgtEl>
                                      </p:cBhvr>
                                    </p:animEffect>
                                    <p:set>
                                      <p:cBhvr>
                                        <p:cTn id="27" dur="1" fill="hold">
                                          <p:stCondLst>
                                            <p:cond delay="1999"/>
                                          </p:stCondLst>
                                        </p:cTn>
                                        <p:tgtEl>
                                          <p:spTgt spid="3">
                                            <p:txEl>
                                              <p:pRg st="4" end="4"/>
                                            </p:txEl>
                                          </p:spTgt>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1" presetClass="exit" presetSubtype="1" fill="hold" grpId="0" nodeType="clickEffect">
                                  <p:stCondLst>
                                    <p:cond delay="0"/>
                                  </p:stCondLst>
                                  <p:childTnLst>
                                    <p:animEffect transition="out" filter="wheel(1)">
                                      <p:cBhvr>
                                        <p:cTn id="31" dur="2000"/>
                                        <p:tgtEl>
                                          <p:spTgt spid="3">
                                            <p:txEl>
                                              <p:pRg st="5" end="5"/>
                                            </p:txEl>
                                          </p:spTgt>
                                        </p:tgtEl>
                                      </p:cBhvr>
                                    </p:animEffect>
                                    <p:set>
                                      <p:cBhvr>
                                        <p:cTn id="32" dur="1" fill="hold">
                                          <p:stCondLst>
                                            <p:cond delay="1999"/>
                                          </p:stCondLst>
                                        </p:cTn>
                                        <p:tgtEl>
                                          <p:spTgt spid="3">
                                            <p:txEl>
                                              <p:pRg st="5" end="5"/>
                                            </p:txEl>
                                          </p:spTgt>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1" presetClass="exit" presetSubtype="1" fill="hold" grpId="0" nodeType="clickEffect">
                                  <p:stCondLst>
                                    <p:cond delay="0"/>
                                  </p:stCondLst>
                                  <p:childTnLst>
                                    <p:animEffect transition="out" filter="wheel(1)">
                                      <p:cBhvr>
                                        <p:cTn id="36" dur="2000"/>
                                        <p:tgtEl>
                                          <p:spTgt spid="3">
                                            <p:txEl>
                                              <p:pRg st="6" end="6"/>
                                            </p:txEl>
                                          </p:spTgt>
                                        </p:tgtEl>
                                      </p:cBhvr>
                                    </p:animEffect>
                                    <p:set>
                                      <p:cBhvr>
                                        <p:cTn id="37" dur="1" fill="hold">
                                          <p:stCondLst>
                                            <p:cond delay="1999"/>
                                          </p:stCondLst>
                                        </p:cTn>
                                        <p:tgtEl>
                                          <p:spTgt spid="3">
                                            <p:txEl>
                                              <p:pRg st="6" end="6"/>
                                            </p:txEl>
                                          </p:spTgt>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1" presetClass="exit" presetSubtype="1" fill="hold" grpId="0" nodeType="clickEffect">
                                  <p:stCondLst>
                                    <p:cond delay="0"/>
                                  </p:stCondLst>
                                  <p:childTnLst>
                                    <p:animEffect transition="out" filter="wheel(1)">
                                      <p:cBhvr>
                                        <p:cTn id="41" dur="2000"/>
                                        <p:tgtEl>
                                          <p:spTgt spid="3">
                                            <p:txEl>
                                              <p:pRg st="7" end="7"/>
                                            </p:txEl>
                                          </p:spTgt>
                                        </p:tgtEl>
                                      </p:cBhvr>
                                    </p:animEffect>
                                    <p:set>
                                      <p:cBhvr>
                                        <p:cTn id="42" dur="1" fill="hold">
                                          <p:stCondLst>
                                            <p:cond delay="1999"/>
                                          </p:stCondLst>
                                        </p:cTn>
                                        <p:tgtEl>
                                          <p:spTgt spid="3">
                                            <p:txEl>
                                              <p:pRg st="7" end="7"/>
                                            </p:txEl>
                                          </p:spTgt>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21" presetClass="exit" presetSubtype="1" fill="hold" grpId="0" nodeType="clickEffect">
                                  <p:stCondLst>
                                    <p:cond delay="0"/>
                                  </p:stCondLst>
                                  <p:childTnLst>
                                    <p:animEffect transition="out" filter="wheel(1)">
                                      <p:cBhvr>
                                        <p:cTn id="46" dur="2000"/>
                                        <p:tgtEl>
                                          <p:spTgt spid="3">
                                            <p:txEl>
                                              <p:pRg st="8" end="8"/>
                                            </p:txEl>
                                          </p:spTgt>
                                        </p:tgtEl>
                                      </p:cBhvr>
                                    </p:animEffect>
                                    <p:set>
                                      <p:cBhvr>
                                        <p:cTn id="47" dur="1" fill="hold">
                                          <p:stCondLst>
                                            <p:cond delay="1999"/>
                                          </p:stCondLst>
                                        </p:cTn>
                                        <p:tgtEl>
                                          <p:spTgt spid="3">
                                            <p:txEl>
                                              <p:pRg st="8" end="8"/>
                                            </p:txEl>
                                          </p:spTgt>
                                        </p:tgtEl>
                                        <p:attrNameLst>
                                          <p:attrName>style.visibility</p:attrName>
                                        </p:attrNameLst>
                                      </p:cBhvr>
                                      <p:to>
                                        <p:strVal val="hidden"/>
                                      </p:to>
                                    </p:set>
                                  </p:childTnLst>
                                </p:cTn>
                              </p:par>
                              <p:par>
                                <p:cTn id="48" presetID="21" presetClass="exit" presetSubtype="1" fill="hold" grpId="0" nodeType="withEffect">
                                  <p:stCondLst>
                                    <p:cond delay="0"/>
                                  </p:stCondLst>
                                  <p:childTnLst>
                                    <p:animEffect transition="out" filter="wheel(1)">
                                      <p:cBhvr>
                                        <p:cTn id="49" dur="2000"/>
                                        <p:tgtEl>
                                          <p:spTgt spid="6"/>
                                        </p:tgtEl>
                                      </p:cBhvr>
                                    </p:animEffect>
                                    <p:set>
                                      <p:cBhvr>
                                        <p:cTn id="50" dur="1" fill="hold">
                                          <p:stCondLst>
                                            <p:cond delay="1999"/>
                                          </p:stCondLst>
                                        </p:cTn>
                                        <p:tgtEl>
                                          <p:spTgt spid="6"/>
                                        </p:tgtEl>
                                        <p:attrNameLst>
                                          <p:attrName>style.visibility</p:attrName>
                                        </p:attrNameLst>
                                      </p:cBhvr>
                                      <p:to>
                                        <p:strVal val="hidden"/>
                                      </p:to>
                                    </p:set>
                                  </p:childTnLst>
                                </p:cTn>
                              </p:par>
                              <p:par>
                                <p:cTn id="51" presetID="21" presetClass="exit" presetSubtype="1" fill="hold" grpId="0" nodeType="withEffect">
                                  <p:stCondLst>
                                    <p:cond delay="0"/>
                                  </p:stCondLst>
                                  <p:childTnLst>
                                    <p:animEffect transition="out" filter="wheel(1)">
                                      <p:cBhvr>
                                        <p:cTn id="52" dur="2000"/>
                                        <p:tgtEl>
                                          <p:spTgt spid="2"/>
                                        </p:tgtEl>
                                      </p:cBhvr>
                                    </p:animEffect>
                                    <p:set>
                                      <p:cBhvr>
                                        <p:cTn id="53" dur="1" fill="hold">
                                          <p:stCondLst>
                                            <p:cond delay="1999"/>
                                          </p:stCondLst>
                                        </p:cTn>
                                        <p:tgtEl>
                                          <p:spTgt spid="2"/>
                                        </p:tgtEl>
                                        <p:attrNameLst>
                                          <p:attrName>style.visibility</p:attrName>
                                        </p:attrNameLst>
                                      </p:cBhvr>
                                      <p:to>
                                        <p:strVal val="hidden"/>
                                      </p:to>
                                    </p:set>
                                  </p:childTnLst>
                                </p:cTn>
                              </p:par>
                              <p:par>
                                <p:cTn id="54" presetID="21" presetClass="exit" presetSubtype="1" fill="hold" grpId="0" nodeType="withEffect">
                                  <p:stCondLst>
                                    <p:cond delay="0"/>
                                  </p:stCondLst>
                                  <p:childTnLst>
                                    <p:animEffect transition="out" filter="wheel(1)">
                                      <p:cBhvr>
                                        <p:cTn id="55" dur="2000"/>
                                        <p:tgtEl>
                                          <p:spTgt spid="4"/>
                                        </p:tgtEl>
                                      </p:cBhvr>
                                    </p:animEffect>
                                    <p:set>
                                      <p:cBhvr>
                                        <p:cTn id="56"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P spid="2" grpId="0"/>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C:\Users\kushagra.vyas\Desktop\monitori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2381634"/>
            <a:ext cx="8656272" cy="391498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806706" y="972457"/>
            <a:ext cx="8897566" cy="847320"/>
          </a:xfrm>
        </p:spPr>
        <p:txBody>
          <a:bodyPr/>
          <a:lstStyle/>
          <a:p>
            <a:r>
              <a:rPr lang="en-US" dirty="0"/>
              <a:t>14.POST SANCTION</a:t>
            </a:r>
            <a:endParaRPr lang="en-IN" dirty="0"/>
          </a:p>
        </p:txBody>
      </p:sp>
      <p:sp>
        <p:nvSpPr>
          <p:cNvPr id="4" name="Footer Placeholder 3"/>
          <p:cNvSpPr>
            <a:spLocks noGrp="1"/>
          </p:cNvSpPr>
          <p:nvPr>
            <p:ph type="ftr" sz="quarter" idx="11"/>
          </p:nvPr>
        </p:nvSpPr>
        <p:spPr/>
        <p:txBody>
          <a:bodyPr/>
          <a:lstStyle/>
          <a:p>
            <a:r>
              <a:rPr lang="en-IN" dirty="0"/>
              <a:t>Statutory Audit (Bank) 2017</a:t>
            </a:r>
            <a:endParaRPr lang="en-US" dirty="0"/>
          </a:p>
        </p:txBody>
      </p:sp>
      <p:pic>
        <p:nvPicPr>
          <p:cNvPr id="3074" name="Picture 2" descr="C:\Users\kushagra.vyas\Desktop\images-stories-stock-audit-250x250.jpg"/>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3548743" y="2657328"/>
            <a:ext cx="2590800" cy="3345266"/>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kushagra.vyas\Desktop\inspection-stamp-impression-grunge-aged-look-red-color-being-inspected-little-d-men-over-white-background-men-hold-magnifying-29810949.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11192"/>
          <a:stretch/>
        </p:blipFill>
        <p:spPr bwMode="auto">
          <a:xfrm>
            <a:off x="7741872" y="3119504"/>
            <a:ext cx="3962400" cy="2883090"/>
          </a:xfrm>
          <a:prstGeom prst="rect">
            <a:avLst/>
          </a:prstGeom>
          <a:noFill/>
          <a:extLst>
            <a:ext uri="{909E8E84-426E-40DD-AFC4-6F175D3DCCD1}">
              <a14:hiddenFill xmlns:a14="http://schemas.microsoft.com/office/drawing/2010/main">
                <a:solidFill>
                  <a:srgbClr val="FFFFFF"/>
                </a:solidFill>
              </a14:hiddenFill>
            </a:ext>
          </a:extLst>
        </p:spPr>
      </p:pic>
      <p:sp>
        <p:nvSpPr>
          <p:cNvPr id="3" name="Date Placeholder 2"/>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149479552"/>
      </p:ext>
    </p:extLst>
  </p:cSld>
  <p:clrMapOvr>
    <a:masterClrMapping/>
  </p:clrMapOvr>
  <mc:AlternateContent xmlns:mc="http://schemas.openxmlformats.org/markup-compatibility/2006" xmlns:p14="http://schemas.microsoft.com/office/powerpoint/2010/main">
    <mc:Choice Requires="p14">
      <p:transition spd="slow" p14:dur="1500">
        <p:split orient="vert"/>
        <p:sndAc>
          <p:stSnd>
            <p:snd r:embed="rId2" name="chimes.wav"/>
          </p:stSnd>
        </p:sndAc>
      </p:transition>
    </mc:Choice>
    <mc:Fallback xmlns="">
      <p:transition spd="slow">
        <p:split orient="vert"/>
        <p:sndAc>
          <p:stSnd>
            <p:snd r:embed="rId6"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anim calcmode="lin" valueType="num">
                                      <p:cBhvr>
                                        <p:cTn id="7" dur="1000" fill="hold"/>
                                        <p:tgtEl>
                                          <p:spTgt spid="3076"/>
                                        </p:tgtEl>
                                        <p:attrNameLst>
                                          <p:attrName>ppt_w</p:attrName>
                                        </p:attrNameLst>
                                      </p:cBhvr>
                                      <p:tavLst>
                                        <p:tav tm="0">
                                          <p:val>
                                            <p:fltVal val="0"/>
                                          </p:val>
                                        </p:tav>
                                        <p:tav tm="100000">
                                          <p:val>
                                            <p:strVal val="#ppt_w"/>
                                          </p:val>
                                        </p:tav>
                                      </p:tavLst>
                                    </p:anim>
                                    <p:anim calcmode="lin" valueType="num">
                                      <p:cBhvr>
                                        <p:cTn id="8" dur="1000" fill="hold"/>
                                        <p:tgtEl>
                                          <p:spTgt spid="3076"/>
                                        </p:tgtEl>
                                        <p:attrNameLst>
                                          <p:attrName>ppt_h</p:attrName>
                                        </p:attrNameLst>
                                      </p:cBhvr>
                                      <p:tavLst>
                                        <p:tav tm="0">
                                          <p:val>
                                            <p:fltVal val="0"/>
                                          </p:val>
                                        </p:tav>
                                        <p:tav tm="100000">
                                          <p:val>
                                            <p:strVal val="#ppt_h"/>
                                          </p:val>
                                        </p:tav>
                                      </p:tavLst>
                                    </p:anim>
                                    <p:anim calcmode="lin" valueType="num">
                                      <p:cBhvr>
                                        <p:cTn id="9" dur="1000" fill="hold"/>
                                        <p:tgtEl>
                                          <p:spTgt spid="3076"/>
                                        </p:tgtEl>
                                        <p:attrNameLst>
                                          <p:attrName>style.rotation</p:attrName>
                                        </p:attrNameLst>
                                      </p:cBhvr>
                                      <p:tavLst>
                                        <p:tav tm="0">
                                          <p:val>
                                            <p:fltVal val="90"/>
                                          </p:val>
                                        </p:tav>
                                        <p:tav tm="100000">
                                          <p:val>
                                            <p:fltVal val="0"/>
                                          </p:val>
                                        </p:tav>
                                      </p:tavLst>
                                    </p:anim>
                                    <p:animEffect transition="in" filter="fade">
                                      <p:cBhvr>
                                        <p:cTn id="10" dur="1000"/>
                                        <p:tgtEl>
                                          <p:spTgt spid="307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par>
                                <p:cTn id="23" presetID="31" presetClass="entr" presetSubtype="0" fill="hold" nodeType="withEffect">
                                  <p:stCondLst>
                                    <p:cond delay="0"/>
                                  </p:stCondLst>
                                  <p:childTnLst>
                                    <p:set>
                                      <p:cBhvr>
                                        <p:cTn id="24" dur="1" fill="hold">
                                          <p:stCondLst>
                                            <p:cond delay="0"/>
                                          </p:stCondLst>
                                        </p:cTn>
                                        <p:tgtEl>
                                          <p:spTgt spid="3074"/>
                                        </p:tgtEl>
                                        <p:attrNameLst>
                                          <p:attrName>style.visibility</p:attrName>
                                        </p:attrNameLst>
                                      </p:cBhvr>
                                      <p:to>
                                        <p:strVal val="visible"/>
                                      </p:to>
                                    </p:set>
                                    <p:anim calcmode="lin" valueType="num">
                                      <p:cBhvr>
                                        <p:cTn id="25" dur="1000" fill="hold"/>
                                        <p:tgtEl>
                                          <p:spTgt spid="3074"/>
                                        </p:tgtEl>
                                        <p:attrNameLst>
                                          <p:attrName>ppt_w</p:attrName>
                                        </p:attrNameLst>
                                      </p:cBhvr>
                                      <p:tavLst>
                                        <p:tav tm="0">
                                          <p:val>
                                            <p:fltVal val="0"/>
                                          </p:val>
                                        </p:tav>
                                        <p:tav tm="100000">
                                          <p:val>
                                            <p:strVal val="#ppt_w"/>
                                          </p:val>
                                        </p:tav>
                                      </p:tavLst>
                                    </p:anim>
                                    <p:anim calcmode="lin" valueType="num">
                                      <p:cBhvr>
                                        <p:cTn id="26" dur="1000" fill="hold"/>
                                        <p:tgtEl>
                                          <p:spTgt spid="3074"/>
                                        </p:tgtEl>
                                        <p:attrNameLst>
                                          <p:attrName>ppt_h</p:attrName>
                                        </p:attrNameLst>
                                      </p:cBhvr>
                                      <p:tavLst>
                                        <p:tav tm="0">
                                          <p:val>
                                            <p:fltVal val="0"/>
                                          </p:val>
                                        </p:tav>
                                        <p:tav tm="100000">
                                          <p:val>
                                            <p:strVal val="#ppt_h"/>
                                          </p:val>
                                        </p:tav>
                                      </p:tavLst>
                                    </p:anim>
                                    <p:anim calcmode="lin" valueType="num">
                                      <p:cBhvr>
                                        <p:cTn id="27" dur="1000" fill="hold"/>
                                        <p:tgtEl>
                                          <p:spTgt spid="3074"/>
                                        </p:tgtEl>
                                        <p:attrNameLst>
                                          <p:attrName>style.rotation</p:attrName>
                                        </p:attrNameLst>
                                      </p:cBhvr>
                                      <p:tavLst>
                                        <p:tav tm="0">
                                          <p:val>
                                            <p:fltVal val="90"/>
                                          </p:val>
                                        </p:tav>
                                        <p:tav tm="100000">
                                          <p:val>
                                            <p:fltVal val="0"/>
                                          </p:val>
                                        </p:tav>
                                      </p:tavLst>
                                    </p:anim>
                                    <p:animEffect transition="in" filter="fade">
                                      <p:cBhvr>
                                        <p:cTn id="28" dur="1000"/>
                                        <p:tgtEl>
                                          <p:spTgt spid="3074"/>
                                        </p:tgtEl>
                                      </p:cBhvr>
                                    </p:animEffect>
                                  </p:childTnLst>
                                </p:cTn>
                              </p:par>
                              <p:par>
                                <p:cTn id="29" presetID="31" presetClass="entr" presetSubtype="0" fill="hold" nodeType="withEffect">
                                  <p:stCondLst>
                                    <p:cond delay="0"/>
                                  </p:stCondLst>
                                  <p:childTnLst>
                                    <p:set>
                                      <p:cBhvr>
                                        <p:cTn id="30" dur="1" fill="hold">
                                          <p:stCondLst>
                                            <p:cond delay="0"/>
                                          </p:stCondLst>
                                        </p:cTn>
                                        <p:tgtEl>
                                          <p:spTgt spid="3075"/>
                                        </p:tgtEl>
                                        <p:attrNameLst>
                                          <p:attrName>style.visibility</p:attrName>
                                        </p:attrNameLst>
                                      </p:cBhvr>
                                      <p:to>
                                        <p:strVal val="visible"/>
                                      </p:to>
                                    </p:set>
                                    <p:anim calcmode="lin" valueType="num">
                                      <p:cBhvr>
                                        <p:cTn id="31" dur="1000" fill="hold"/>
                                        <p:tgtEl>
                                          <p:spTgt spid="3075"/>
                                        </p:tgtEl>
                                        <p:attrNameLst>
                                          <p:attrName>ppt_w</p:attrName>
                                        </p:attrNameLst>
                                      </p:cBhvr>
                                      <p:tavLst>
                                        <p:tav tm="0">
                                          <p:val>
                                            <p:fltVal val="0"/>
                                          </p:val>
                                        </p:tav>
                                        <p:tav tm="100000">
                                          <p:val>
                                            <p:strVal val="#ppt_w"/>
                                          </p:val>
                                        </p:tav>
                                      </p:tavLst>
                                    </p:anim>
                                    <p:anim calcmode="lin" valueType="num">
                                      <p:cBhvr>
                                        <p:cTn id="32" dur="1000" fill="hold"/>
                                        <p:tgtEl>
                                          <p:spTgt spid="3075"/>
                                        </p:tgtEl>
                                        <p:attrNameLst>
                                          <p:attrName>ppt_h</p:attrName>
                                        </p:attrNameLst>
                                      </p:cBhvr>
                                      <p:tavLst>
                                        <p:tav tm="0">
                                          <p:val>
                                            <p:fltVal val="0"/>
                                          </p:val>
                                        </p:tav>
                                        <p:tav tm="100000">
                                          <p:val>
                                            <p:strVal val="#ppt_h"/>
                                          </p:val>
                                        </p:tav>
                                      </p:tavLst>
                                    </p:anim>
                                    <p:anim calcmode="lin" valueType="num">
                                      <p:cBhvr>
                                        <p:cTn id="33" dur="1000" fill="hold"/>
                                        <p:tgtEl>
                                          <p:spTgt spid="3075"/>
                                        </p:tgtEl>
                                        <p:attrNameLst>
                                          <p:attrName>style.rotation</p:attrName>
                                        </p:attrNameLst>
                                      </p:cBhvr>
                                      <p:tavLst>
                                        <p:tav tm="0">
                                          <p:val>
                                            <p:fltVal val="90"/>
                                          </p:val>
                                        </p:tav>
                                        <p:tav tm="100000">
                                          <p:val>
                                            <p:fltVal val="0"/>
                                          </p:val>
                                        </p:tav>
                                      </p:tavLst>
                                    </p:anim>
                                    <p:animEffect transition="in" filter="fade">
                                      <p:cBhvr>
                                        <p:cTn id="34" dur="1000"/>
                                        <p:tgtEl>
                                          <p:spTgt spid="3075"/>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p:cTn id="37" dur="1000" fill="hold"/>
                                        <p:tgtEl>
                                          <p:spTgt spid="3"/>
                                        </p:tgtEl>
                                        <p:attrNameLst>
                                          <p:attrName>ppt_w</p:attrName>
                                        </p:attrNameLst>
                                      </p:cBhvr>
                                      <p:tavLst>
                                        <p:tav tm="0">
                                          <p:val>
                                            <p:fltVal val="0"/>
                                          </p:val>
                                        </p:tav>
                                        <p:tav tm="100000">
                                          <p:val>
                                            <p:strVal val="#ppt_w"/>
                                          </p:val>
                                        </p:tav>
                                      </p:tavLst>
                                    </p:anim>
                                    <p:anim calcmode="lin" valueType="num">
                                      <p:cBhvr>
                                        <p:cTn id="38" dur="1000" fill="hold"/>
                                        <p:tgtEl>
                                          <p:spTgt spid="3"/>
                                        </p:tgtEl>
                                        <p:attrNameLst>
                                          <p:attrName>ppt_h</p:attrName>
                                        </p:attrNameLst>
                                      </p:cBhvr>
                                      <p:tavLst>
                                        <p:tav tm="0">
                                          <p:val>
                                            <p:fltVal val="0"/>
                                          </p:val>
                                        </p:tav>
                                        <p:tav tm="100000">
                                          <p:val>
                                            <p:strVal val="#ppt_h"/>
                                          </p:val>
                                        </p:tav>
                                      </p:tavLst>
                                    </p:anim>
                                    <p:anim calcmode="lin" valueType="num">
                                      <p:cBhvr>
                                        <p:cTn id="39" dur="1000" fill="hold"/>
                                        <p:tgtEl>
                                          <p:spTgt spid="3"/>
                                        </p:tgtEl>
                                        <p:attrNameLst>
                                          <p:attrName>style.rotation</p:attrName>
                                        </p:attrNameLst>
                                      </p:cBhvr>
                                      <p:tavLst>
                                        <p:tav tm="0">
                                          <p:val>
                                            <p:fltVal val="90"/>
                                          </p:val>
                                        </p:tav>
                                        <p:tav tm="100000">
                                          <p:val>
                                            <p:fltVal val="0"/>
                                          </p:val>
                                        </p:tav>
                                      </p:tavLst>
                                    </p:anim>
                                    <p:animEffect transition="in" filter="fade">
                                      <p:cBhvr>
                                        <p:cTn id="4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10465" y="2481943"/>
            <a:ext cx="9146105" cy="3861935"/>
          </a:xfrm>
        </p:spPr>
        <p:txBody>
          <a:bodyPr>
            <a:noAutofit/>
          </a:bodyPr>
          <a:lstStyle/>
          <a:p>
            <a:pPr>
              <a:spcBef>
                <a:spcPts val="0"/>
              </a:spcBef>
              <a:buFont typeface="Wingdings" panose="05000000000000000000" pitchFamily="2" charset="2"/>
              <a:buChar char="§"/>
            </a:pPr>
            <a:r>
              <a:rPr lang="en-US" sz="1900" dirty="0"/>
              <a:t>All terms of sanction duly complied with Disbursement as per the terms of sanction. Prescribed margin obtained. Rate of interest correctly fed in system</a:t>
            </a:r>
          </a:p>
          <a:p>
            <a:pPr>
              <a:spcBef>
                <a:spcPts val="0"/>
              </a:spcBef>
              <a:buFont typeface="Wingdings" panose="05000000000000000000" pitchFamily="2" charset="2"/>
              <a:buChar char="§"/>
            </a:pPr>
            <a:r>
              <a:rPr lang="en-US" sz="1900" dirty="0"/>
              <a:t>Applicable charges recovered</a:t>
            </a:r>
          </a:p>
          <a:p>
            <a:pPr>
              <a:spcBef>
                <a:spcPts val="0"/>
              </a:spcBef>
              <a:buFont typeface="Wingdings" panose="05000000000000000000" pitchFamily="2" charset="2"/>
              <a:buChar char="§"/>
            </a:pPr>
            <a:r>
              <a:rPr lang="en-US" sz="1900" dirty="0"/>
              <a:t>Overdrawing's in the account need based, properly reported, within discretionary power, adjusted  in time, Primary securities created and necessary bills held as proof of purchase. Submission of stock statement at prescribed interval, calculation of DP as per lending policy. Stock audit in applicable cases. Balance confirmation letter at periodic intervals. Monitoring  of operations in account . Prompt action in case of early warning signals including low turnover, frequent excess, frequent returning of cheques, huge cash deposits and withdrawals, frequent LC devolvement. Submission of  statements of financial performance (QIS etc.). Insurance of  primary and collateral securities. Renewal of working capital limits on annual basis </a:t>
            </a:r>
          </a:p>
        </p:txBody>
      </p:sp>
      <p:sp>
        <p:nvSpPr>
          <p:cNvPr id="6" name="Title 1"/>
          <p:cNvSpPr>
            <a:spLocks noGrp="1"/>
          </p:cNvSpPr>
          <p:nvPr>
            <p:ph type="title"/>
          </p:nvPr>
        </p:nvSpPr>
        <p:spPr>
          <a:xfrm>
            <a:off x="2806706" y="972457"/>
            <a:ext cx="8897566" cy="847320"/>
          </a:xfrm>
        </p:spPr>
        <p:txBody>
          <a:bodyPr/>
          <a:lstStyle/>
          <a:p>
            <a:r>
              <a:rPr lang="en-US" dirty="0"/>
              <a:t>POST SANCTION</a:t>
            </a:r>
            <a:endParaRPr lang="en-IN" dirty="0"/>
          </a:p>
        </p:txBody>
      </p:sp>
      <p:sp>
        <p:nvSpPr>
          <p:cNvPr id="2" name="Footer Placeholder 1"/>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2929270211"/>
      </p:ext>
    </p:extLst>
  </p:cSld>
  <p:clrMapOvr>
    <a:masterClrMapping/>
  </p:clrMapOvr>
  <p:transition spd="slow">
    <p:push dir="u"/>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par>
                                <p:cTn id="27" presetID="31" presetClass="entr" presetSubtype="0"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1000" fill="hold"/>
                                        <p:tgtEl>
                                          <p:spTgt spid="6"/>
                                        </p:tgtEl>
                                        <p:attrNameLst>
                                          <p:attrName>ppt_w</p:attrName>
                                        </p:attrNameLst>
                                      </p:cBhvr>
                                      <p:tavLst>
                                        <p:tav tm="0">
                                          <p:val>
                                            <p:fltVal val="0"/>
                                          </p:val>
                                        </p:tav>
                                        <p:tav tm="100000">
                                          <p:val>
                                            <p:strVal val="#ppt_w"/>
                                          </p:val>
                                        </p:tav>
                                      </p:tavLst>
                                    </p:anim>
                                    <p:anim calcmode="lin" valueType="num">
                                      <p:cBhvr>
                                        <p:cTn id="30" dur="1000" fill="hold"/>
                                        <p:tgtEl>
                                          <p:spTgt spid="6"/>
                                        </p:tgtEl>
                                        <p:attrNameLst>
                                          <p:attrName>ppt_h</p:attrName>
                                        </p:attrNameLst>
                                      </p:cBhvr>
                                      <p:tavLst>
                                        <p:tav tm="0">
                                          <p:val>
                                            <p:fltVal val="0"/>
                                          </p:val>
                                        </p:tav>
                                        <p:tav tm="100000">
                                          <p:val>
                                            <p:strVal val="#ppt_h"/>
                                          </p:val>
                                        </p:tav>
                                      </p:tavLst>
                                    </p:anim>
                                    <p:anim calcmode="lin" valueType="num">
                                      <p:cBhvr>
                                        <p:cTn id="31" dur="1000" fill="hold"/>
                                        <p:tgtEl>
                                          <p:spTgt spid="6"/>
                                        </p:tgtEl>
                                        <p:attrNameLst>
                                          <p:attrName>style.rotation</p:attrName>
                                        </p:attrNameLst>
                                      </p:cBhvr>
                                      <p:tavLst>
                                        <p:tav tm="0">
                                          <p:val>
                                            <p:fltVal val="90"/>
                                          </p:val>
                                        </p:tav>
                                        <p:tav tm="100000">
                                          <p:val>
                                            <p:fltVal val="0"/>
                                          </p:val>
                                        </p:tav>
                                      </p:tavLst>
                                    </p:anim>
                                    <p:animEffect transition="in" filter="fade">
                                      <p:cBhvr>
                                        <p:cTn id="32" dur="1000"/>
                                        <p:tgtEl>
                                          <p:spTgt spid="6"/>
                                        </p:tgtEl>
                                      </p:cBhvr>
                                    </p:animEffect>
                                  </p:childTnLst>
                                </p:cTn>
                              </p:par>
                              <p:par>
                                <p:cTn id="33" presetID="31" presetClass="entr" presetSubtype="0" fill="hold" grpId="0" nodeType="with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p:cTn id="35" dur="1000" fill="hold"/>
                                        <p:tgtEl>
                                          <p:spTgt spid="2"/>
                                        </p:tgtEl>
                                        <p:attrNameLst>
                                          <p:attrName>ppt_w</p:attrName>
                                        </p:attrNameLst>
                                      </p:cBhvr>
                                      <p:tavLst>
                                        <p:tav tm="0">
                                          <p:val>
                                            <p:fltVal val="0"/>
                                          </p:val>
                                        </p:tav>
                                        <p:tav tm="100000">
                                          <p:val>
                                            <p:strVal val="#ppt_w"/>
                                          </p:val>
                                        </p:tav>
                                      </p:tavLst>
                                    </p:anim>
                                    <p:anim calcmode="lin" valueType="num">
                                      <p:cBhvr>
                                        <p:cTn id="36" dur="1000" fill="hold"/>
                                        <p:tgtEl>
                                          <p:spTgt spid="2"/>
                                        </p:tgtEl>
                                        <p:attrNameLst>
                                          <p:attrName>ppt_h</p:attrName>
                                        </p:attrNameLst>
                                      </p:cBhvr>
                                      <p:tavLst>
                                        <p:tav tm="0">
                                          <p:val>
                                            <p:fltVal val="0"/>
                                          </p:val>
                                        </p:tav>
                                        <p:tav tm="100000">
                                          <p:val>
                                            <p:strVal val="#ppt_h"/>
                                          </p:val>
                                        </p:tav>
                                      </p:tavLst>
                                    </p:anim>
                                    <p:anim calcmode="lin" valueType="num">
                                      <p:cBhvr>
                                        <p:cTn id="37" dur="1000" fill="hold"/>
                                        <p:tgtEl>
                                          <p:spTgt spid="2"/>
                                        </p:tgtEl>
                                        <p:attrNameLst>
                                          <p:attrName>style.rotation</p:attrName>
                                        </p:attrNameLst>
                                      </p:cBhvr>
                                      <p:tavLst>
                                        <p:tav tm="0">
                                          <p:val>
                                            <p:fltVal val="90"/>
                                          </p:val>
                                        </p:tav>
                                        <p:tav tm="100000">
                                          <p:val>
                                            <p:fltVal val="0"/>
                                          </p:val>
                                        </p:tav>
                                      </p:tavLst>
                                    </p:anim>
                                    <p:animEffect transition="in" filter="fade">
                                      <p:cBhvr>
                                        <p:cTn id="38" dur="1000"/>
                                        <p:tgtEl>
                                          <p:spTgt spid="2"/>
                                        </p:tgtEl>
                                      </p:cBhvr>
                                    </p:animEffect>
                                  </p:childTnLst>
                                </p:cTn>
                              </p:par>
                              <p:par>
                                <p:cTn id="39" presetID="31" presetClass="entr" presetSubtype="0"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1000" fill="hold"/>
                                        <p:tgtEl>
                                          <p:spTgt spid="4"/>
                                        </p:tgtEl>
                                        <p:attrNameLst>
                                          <p:attrName>ppt_w</p:attrName>
                                        </p:attrNameLst>
                                      </p:cBhvr>
                                      <p:tavLst>
                                        <p:tav tm="0">
                                          <p:val>
                                            <p:fltVal val="0"/>
                                          </p:val>
                                        </p:tav>
                                        <p:tav tm="100000">
                                          <p:val>
                                            <p:strVal val="#ppt_w"/>
                                          </p:val>
                                        </p:tav>
                                      </p:tavLst>
                                    </p:anim>
                                    <p:anim calcmode="lin" valueType="num">
                                      <p:cBhvr>
                                        <p:cTn id="42" dur="1000" fill="hold"/>
                                        <p:tgtEl>
                                          <p:spTgt spid="4"/>
                                        </p:tgtEl>
                                        <p:attrNameLst>
                                          <p:attrName>ppt_h</p:attrName>
                                        </p:attrNameLst>
                                      </p:cBhvr>
                                      <p:tavLst>
                                        <p:tav tm="0">
                                          <p:val>
                                            <p:fltVal val="0"/>
                                          </p:val>
                                        </p:tav>
                                        <p:tav tm="100000">
                                          <p:val>
                                            <p:strVal val="#ppt_h"/>
                                          </p:val>
                                        </p:tav>
                                      </p:tavLst>
                                    </p:anim>
                                    <p:anim calcmode="lin" valueType="num">
                                      <p:cBhvr>
                                        <p:cTn id="43" dur="1000" fill="hold"/>
                                        <p:tgtEl>
                                          <p:spTgt spid="4"/>
                                        </p:tgtEl>
                                        <p:attrNameLst>
                                          <p:attrName>style.rotation</p:attrName>
                                        </p:attrNameLst>
                                      </p:cBhvr>
                                      <p:tavLst>
                                        <p:tav tm="0">
                                          <p:val>
                                            <p:fltVal val="90"/>
                                          </p:val>
                                        </p:tav>
                                        <p:tav tm="100000">
                                          <p:val>
                                            <p:fltVal val="0"/>
                                          </p:val>
                                        </p:tav>
                                      </p:tavLst>
                                    </p:anim>
                                    <p:animEffect transition="in" filter="fade">
                                      <p:cBhvr>
                                        <p:cTn id="4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P spid="2" grpId="0"/>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i="1" dirty="0"/>
              <a:t>15.Loan to Value (LTV) ratio</a:t>
            </a:r>
            <a:endParaRPr lang="en-IN" dirty="0"/>
          </a:p>
        </p:txBody>
      </p:sp>
      <p:sp>
        <p:nvSpPr>
          <p:cNvPr id="3" name="Content Placeholder 2"/>
          <p:cNvSpPr>
            <a:spLocks noGrp="1"/>
          </p:cNvSpPr>
          <p:nvPr>
            <p:ph idx="1"/>
          </p:nvPr>
        </p:nvSpPr>
        <p:spPr>
          <a:xfrm>
            <a:off x="2628901" y="2438400"/>
            <a:ext cx="9075374" cy="3651504"/>
          </a:xfrm>
        </p:spPr>
        <p:txBody>
          <a:bodyPr>
            <a:normAutofit/>
          </a:bodyPr>
          <a:lstStyle/>
          <a:p>
            <a:pPr>
              <a:buFont typeface="Wingdings" panose="05000000000000000000" pitchFamily="2" charset="2"/>
              <a:buChar char="§"/>
            </a:pPr>
            <a:r>
              <a:rPr lang="en-IN" dirty="0"/>
              <a:t>In order to prevent excessive leveraging, the LTV ratio in respect of housing loans should not exceed 80 per cent. </a:t>
            </a:r>
          </a:p>
          <a:p>
            <a:pPr>
              <a:buFont typeface="Wingdings" panose="05000000000000000000" pitchFamily="2" charset="2"/>
              <a:buChar char="§"/>
            </a:pPr>
            <a:r>
              <a:rPr lang="en-IN" dirty="0"/>
              <a:t>However, for small value housing loans, i.e., housing loans up to Rs. 20 lakh (which get categorized as priority sector advances), the LTV ratio should not exceed 90 per cent.</a:t>
            </a:r>
          </a:p>
          <a:p>
            <a:pPr>
              <a:buFont typeface="Wingdings" panose="05000000000000000000" pitchFamily="2" charset="2"/>
              <a:buChar char="§"/>
            </a:pPr>
            <a:r>
              <a:rPr lang="en-IN" dirty="0"/>
              <a:t>The </a:t>
            </a:r>
            <a:r>
              <a:rPr lang="en-IN" b="1" dirty="0"/>
              <a:t>Master Circular RBI/2015-16/46/DBR.No.DIR.BC.13/08.12.001/ 2015-16 </a:t>
            </a:r>
            <a:r>
              <a:rPr lang="en-IN" dirty="0"/>
              <a:t>dated July 1, 2015 on Housing Finance, lays down that the following LTV ratios have to be maintained by banks in respect of individual housing loans</a:t>
            </a:r>
          </a:p>
        </p:txBody>
      </p:sp>
      <p:sp>
        <p:nvSpPr>
          <p:cNvPr id="4" name="Footer Placeholder 3"/>
          <p:cNvSpPr>
            <a:spLocks noGrp="1"/>
          </p:cNvSpPr>
          <p:nvPr>
            <p:ph type="ftr" sz="quarter" idx="11"/>
          </p:nvPr>
        </p:nvSpPr>
        <p:spPr/>
        <p:txBody>
          <a:bodyPr/>
          <a:lstStyle/>
          <a:p>
            <a:r>
              <a:rPr lang="en-IN" dirty="0"/>
              <a:t>Statutory Audit (Bank) 2017</a:t>
            </a:r>
          </a:p>
        </p:txBody>
      </p:sp>
      <p:sp>
        <p:nvSpPr>
          <p:cNvPr id="5" name="Date Placeholder 4"/>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3549756899"/>
      </p:ext>
    </p:extLst>
  </p:cSld>
  <p:clrMapOvr>
    <a:masterClrMapping/>
  </p:clrMapOvr>
  <mc:AlternateContent xmlns:mc="http://schemas.openxmlformats.org/markup-compatibility/2006" xmlns:p14="http://schemas.microsoft.com/office/powerpoint/2010/main">
    <mc:Choice Requires="p14">
      <p:transition spd="slow" p14:dur="1200">
        <p:dissolve/>
        <p:sndAc>
          <p:stSnd>
            <p:snd r:embed="rId2" name="chimes.wav"/>
          </p:stSnd>
        </p:sndAc>
      </p:transition>
    </mc:Choice>
    <mc:Fallback xmlns="">
      <p:transition spd="slow">
        <p:dissolv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2"/>
                                        </p:tgtEl>
                                        <p:attrNameLst>
                                          <p:attrName>ppt_x</p:attrName>
                                          <p:attrName>ppt_y</p:attrName>
                                        </p:attrNameLst>
                                      </p:cBhvr>
                                    </p:animMotion>
                                    <p:animRot by="1500000">
                                      <p:cBhvr>
                                        <p:cTn id="7" dur="125" fill="hold">
                                          <p:stCondLst>
                                            <p:cond delay="0"/>
                                          </p:stCondLst>
                                        </p:cTn>
                                        <p:tgtEl>
                                          <p:spTgt spid="2"/>
                                        </p:tgtEl>
                                        <p:attrNameLst>
                                          <p:attrName>r</p:attrName>
                                        </p:attrNameLst>
                                      </p:cBhvr>
                                    </p:animRot>
                                    <p:animRot by="-1500000">
                                      <p:cBhvr>
                                        <p:cTn id="8" dur="125" fill="hold">
                                          <p:stCondLst>
                                            <p:cond delay="125"/>
                                          </p:stCondLst>
                                        </p:cTn>
                                        <p:tgtEl>
                                          <p:spTgt spid="2"/>
                                        </p:tgtEl>
                                        <p:attrNameLst>
                                          <p:attrName>r</p:attrName>
                                        </p:attrNameLst>
                                      </p:cBhvr>
                                    </p:animRot>
                                    <p:animRot by="-1500000">
                                      <p:cBhvr>
                                        <p:cTn id="9" dur="125" fill="hold">
                                          <p:stCondLst>
                                            <p:cond delay="250"/>
                                          </p:stCondLst>
                                        </p:cTn>
                                        <p:tgtEl>
                                          <p:spTgt spid="2"/>
                                        </p:tgtEl>
                                        <p:attrNameLst>
                                          <p:attrName>r</p:attrName>
                                        </p:attrNameLst>
                                      </p:cBhvr>
                                    </p:animRot>
                                    <p:animRot by="1500000">
                                      <p:cBhvr>
                                        <p:cTn id="10" dur="125" fill="hold">
                                          <p:stCondLst>
                                            <p:cond delay="375"/>
                                          </p:stCondLst>
                                        </p:cTn>
                                        <p:tgtEl>
                                          <p:spTgt spid="2"/>
                                        </p:tgtEl>
                                        <p:attrNameLst>
                                          <p:attrName>r</p:attrName>
                                        </p:attrNameLst>
                                      </p:cBhvr>
                                    </p:animRot>
                                  </p:childTnLst>
                                </p:cTn>
                              </p:par>
                              <p:par>
                                <p:cTn id="11" presetID="34" presetClass="emph" presetSubtype="0" fill="hold" grpId="0" nodeType="withEffect">
                                  <p:stCondLst>
                                    <p:cond delay="0"/>
                                  </p:stCondLst>
                                  <p:iterate type="lt">
                                    <p:tmPct val="10000"/>
                                  </p:iterate>
                                  <p:childTnLst>
                                    <p:animMotion origin="layout" path="M 0.0 0.0 L 0.0 -0.07213" pathEditMode="relative" ptsTypes="">
                                      <p:cBhvr>
                                        <p:cTn id="12" dur="250" accel="50000" decel="50000" autoRev="1" fill="hold">
                                          <p:stCondLst>
                                            <p:cond delay="0"/>
                                          </p:stCondLst>
                                        </p:cTn>
                                        <p:tgtEl>
                                          <p:spTgt spid="3">
                                            <p:txEl>
                                              <p:pRg st="0" end="0"/>
                                            </p:txEl>
                                          </p:spTgt>
                                        </p:tgtEl>
                                        <p:attrNameLst>
                                          <p:attrName>ppt_x</p:attrName>
                                          <p:attrName>ppt_y</p:attrName>
                                        </p:attrNameLst>
                                      </p:cBhvr>
                                    </p:animMotion>
                                    <p:animRot by="1500000">
                                      <p:cBhvr>
                                        <p:cTn id="13" dur="125" fill="hold">
                                          <p:stCondLst>
                                            <p:cond delay="0"/>
                                          </p:stCondLst>
                                        </p:cTn>
                                        <p:tgtEl>
                                          <p:spTgt spid="3">
                                            <p:txEl>
                                              <p:pRg st="0" end="0"/>
                                            </p:txEl>
                                          </p:spTgt>
                                        </p:tgtEl>
                                        <p:attrNameLst>
                                          <p:attrName>r</p:attrName>
                                        </p:attrNameLst>
                                      </p:cBhvr>
                                    </p:animRot>
                                    <p:animRot by="-1500000">
                                      <p:cBhvr>
                                        <p:cTn id="14" dur="125" fill="hold">
                                          <p:stCondLst>
                                            <p:cond delay="125"/>
                                          </p:stCondLst>
                                        </p:cTn>
                                        <p:tgtEl>
                                          <p:spTgt spid="3">
                                            <p:txEl>
                                              <p:pRg st="0" end="0"/>
                                            </p:txEl>
                                          </p:spTgt>
                                        </p:tgtEl>
                                        <p:attrNameLst>
                                          <p:attrName>r</p:attrName>
                                        </p:attrNameLst>
                                      </p:cBhvr>
                                    </p:animRot>
                                    <p:animRot by="-1500000">
                                      <p:cBhvr>
                                        <p:cTn id="15" dur="125" fill="hold">
                                          <p:stCondLst>
                                            <p:cond delay="250"/>
                                          </p:stCondLst>
                                        </p:cTn>
                                        <p:tgtEl>
                                          <p:spTgt spid="3">
                                            <p:txEl>
                                              <p:pRg st="0" end="0"/>
                                            </p:txEl>
                                          </p:spTgt>
                                        </p:tgtEl>
                                        <p:attrNameLst>
                                          <p:attrName>r</p:attrName>
                                        </p:attrNameLst>
                                      </p:cBhvr>
                                    </p:animRot>
                                    <p:animRot by="1500000">
                                      <p:cBhvr>
                                        <p:cTn id="16" dur="125" fill="hold">
                                          <p:stCondLst>
                                            <p:cond delay="375"/>
                                          </p:stCondLst>
                                        </p:cTn>
                                        <p:tgtEl>
                                          <p:spTgt spid="3">
                                            <p:txEl>
                                              <p:pRg st="0" end="0"/>
                                            </p:txEl>
                                          </p:spTgt>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34" presetClass="emph" presetSubtype="0" fill="hold" grpId="0" nodeType="clickEffect">
                                  <p:stCondLst>
                                    <p:cond delay="0"/>
                                  </p:stCondLst>
                                  <p:iterate type="lt">
                                    <p:tmPct val="10000"/>
                                  </p:iterate>
                                  <p:childTnLst>
                                    <p:animMotion origin="layout" path="M 0.0 0.0 L 0.0 -0.07213" pathEditMode="relative" ptsTypes="">
                                      <p:cBhvr>
                                        <p:cTn id="20" dur="250" accel="50000" decel="50000" autoRev="1" fill="hold">
                                          <p:stCondLst>
                                            <p:cond delay="0"/>
                                          </p:stCondLst>
                                        </p:cTn>
                                        <p:tgtEl>
                                          <p:spTgt spid="3">
                                            <p:txEl>
                                              <p:pRg st="1" end="1"/>
                                            </p:txEl>
                                          </p:spTgt>
                                        </p:tgtEl>
                                        <p:attrNameLst>
                                          <p:attrName>ppt_x</p:attrName>
                                          <p:attrName>ppt_y</p:attrName>
                                        </p:attrNameLst>
                                      </p:cBhvr>
                                    </p:animMotion>
                                    <p:animRot by="1500000">
                                      <p:cBhvr>
                                        <p:cTn id="21" dur="125" fill="hold">
                                          <p:stCondLst>
                                            <p:cond delay="0"/>
                                          </p:stCondLst>
                                        </p:cTn>
                                        <p:tgtEl>
                                          <p:spTgt spid="3">
                                            <p:txEl>
                                              <p:pRg st="1" end="1"/>
                                            </p:txEl>
                                          </p:spTgt>
                                        </p:tgtEl>
                                        <p:attrNameLst>
                                          <p:attrName>r</p:attrName>
                                        </p:attrNameLst>
                                      </p:cBhvr>
                                    </p:animRot>
                                    <p:animRot by="-1500000">
                                      <p:cBhvr>
                                        <p:cTn id="22" dur="125" fill="hold">
                                          <p:stCondLst>
                                            <p:cond delay="125"/>
                                          </p:stCondLst>
                                        </p:cTn>
                                        <p:tgtEl>
                                          <p:spTgt spid="3">
                                            <p:txEl>
                                              <p:pRg st="1" end="1"/>
                                            </p:txEl>
                                          </p:spTgt>
                                        </p:tgtEl>
                                        <p:attrNameLst>
                                          <p:attrName>r</p:attrName>
                                        </p:attrNameLst>
                                      </p:cBhvr>
                                    </p:animRot>
                                    <p:animRot by="-1500000">
                                      <p:cBhvr>
                                        <p:cTn id="23" dur="125" fill="hold">
                                          <p:stCondLst>
                                            <p:cond delay="250"/>
                                          </p:stCondLst>
                                        </p:cTn>
                                        <p:tgtEl>
                                          <p:spTgt spid="3">
                                            <p:txEl>
                                              <p:pRg st="1" end="1"/>
                                            </p:txEl>
                                          </p:spTgt>
                                        </p:tgtEl>
                                        <p:attrNameLst>
                                          <p:attrName>r</p:attrName>
                                        </p:attrNameLst>
                                      </p:cBhvr>
                                    </p:animRot>
                                    <p:animRot by="1500000">
                                      <p:cBhvr>
                                        <p:cTn id="24" dur="125" fill="hold">
                                          <p:stCondLst>
                                            <p:cond delay="375"/>
                                          </p:stCondLst>
                                        </p:cTn>
                                        <p:tgtEl>
                                          <p:spTgt spid="3">
                                            <p:txEl>
                                              <p:pRg st="1" end="1"/>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34" presetClass="emph" presetSubtype="0" fill="hold" grpId="0" nodeType="clickEffect">
                                  <p:stCondLst>
                                    <p:cond delay="0"/>
                                  </p:stCondLst>
                                  <p:iterate type="lt">
                                    <p:tmPct val="10000"/>
                                  </p:iterate>
                                  <p:childTnLst>
                                    <p:animMotion origin="layout" path="M 0.0 0.0 L 0.0 -0.07213" pathEditMode="relative" ptsTypes="">
                                      <p:cBhvr>
                                        <p:cTn id="28" dur="250" accel="50000" decel="50000" autoRev="1" fill="hold">
                                          <p:stCondLst>
                                            <p:cond delay="0"/>
                                          </p:stCondLst>
                                        </p:cTn>
                                        <p:tgtEl>
                                          <p:spTgt spid="3">
                                            <p:txEl>
                                              <p:pRg st="2" end="2"/>
                                            </p:txEl>
                                          </p:spTgt>
                                        </p:tgtEl>
                                        <p:attrNameLst>
                                          <p:attrName>ppt_x</p:attrName>
                                          <p:attrName>ppt_y</p:attrName>
                                        </p:attrNameLst>
                                      </p:cBhvr>
                                    </p:animMotion>
                                    <p:animRot by="1500000">
                                      <p:cBhvr>
                                        <p:cTn id="29" dur="125" fill="hold">
                                          <p:stCondLst>
                                            <p:cond delay="0"/>
                                          </p:stCondLst>
                                        </p:cTn>
                                        <p:tgtEl>
                                          <p:spTgt spid="3">
                                            <p:txEl>
                                              <p:pRg st="2" end="2"/>
                                            </p:txEl>
                                          </p:spTgt>
                                        </p:tgtEl>
                                        <p:attrNameLst>
                                          <p:attrName>r</p:attrName>
                                        </p:attrNameLst>
                                      </p:cBhvr>
                                    </p:animRot>
                                    <p:animRot by="-1500000">
                                      <p:cBhvr>
                                        <p:cTn id="30" dur="125" fill="hold">
                                          <p:stCondLst>
                                            <p:cond delay="125"/>
                                          </p:stCondLst>
                                        </p:cTn>
                                        <p:tgtEl>
                                          <p:spTgt spid="3">
                                            <p:txEl>
                                              <p:pRg st="2" end="2"/>
                                            </p:txEl>
                                          </p:spTgt>
                                        </p:tgtEl>
                                        <p:attrNameLst>
                                          <p:attrName>r</p:attrName>
                                        </p:attrNameLst>
                                      </p:cBhvr>
                                    </p:animRot>
                                    <p:animRot by="-1500000">
                                      <p:cBhvr>
                                        <p:cTn id="31" dur="125" fill="hold">
                                          <p:stCondLst>
                                            <p:cond delay="250"/>
                                          </p:stCondLst>
                                        </p:cTn>
                                        <p:tgtEl>
                                          <p:spTgt spid="3">
                                            <p:txEl>
                                              <p:pRg st="2" end="2"/>
                                            </p:txEl>
                                          </p:spTgt>
                                        </p:tgtEl>
                                        <p:attrNameLst>
                                          <p:attrName>r</p:attrName>
                                        </p:attrNameLst>
                                      </p:cBhvr>
                                    </p:animRot>
                                    <p:animRot by="1500000">
                                      <p:cBhvr>
                                        <p:cTn id="32" dur="125" fill="hold">
                                          <p:stCondLst>
                                            <p:cond delay="375"/>
                                          </p:stCondLst>
                                        </p:cTn>
                                        <p:tgtEl>
                                          <p:spTgt spid="3">
                                            <p:txEl>
                                              <p:pRg st="2" end="2"/>
                                            </p:txEl>
                                          </p:spTgt>
                                        </p:tgtEl>
                                        <p:attrNameLst>
                                          <p:attrName>r</p:attrName>
                                        </p:attrNameLst>
                                      </p:cBhvr>
                                    </p:animRot>
                                  </p:childTnLst>
                                </p:cTn>
                              </p:par>
                              <p:par>
                                <p:cTn id="33" presetID="34" presetClass="emph" presetSubtype="0" fill="hold" grpId="0" nodeType="withEffect">
                                  <p:stCondLst>
                                    <p:cond delay="0"/>
                                  </p:stCondLst>
                                  <p:iterate type="lt">
                                    <p:tmPct val="10000"/>
                                  </p:iterate>
                                  <p:childTnLst>
                                    <p:animMotion origin="layout" path="M 0.0 0.0 L 0.0 -0.07213" pathEditMode="relative" ptsTypes="">
                                      <p:cBhvr>
                                        <p:cTn id="34" dur="250" accel="50000" decel="50000" autoRev="1" fill="hold">
                                          <p:stCondLst>
                                            <p:cond delay="0"/>
                                          </p:stCondLst>
                                        </p:cTn>
                                        <p:tgtEl>
                                          <p:spTgt spid="4"/>
                                        </p:tgtEl>
                                        <p:attrNameLst>
                                          <p:attrName>ppt_x</p:attrName>
                                          <p:attrName>ppt_y</p:attrName>
                                        </p:attrNameLst>
                                      </p:cBhvr>
                                    </p:animMotion>
                                    <p:animRot by="1500000">
                                      <p:cBhvr>
                                        <p:cTn id="35" dur="125" fill="hold">
                                          <p:stCondLst>
                                            <p:cond delay="0"/>
                                          </p:stCondLst>
                                        </p:cTn>
                                        <p:tgtEl>
                                          <p:spTgt spid="4"/>
                                        </p:tgtEl>
                                        <p:attrNameLst>
                                          <p:attrName>r</p:attrName>
                                        </p:attrNameLst>
                                      </p:cBhvr>
                                    </p:animRot>
                                    <p:animRot by="-1500000">
                                      <p:cBhvr>
                                        <p:cTn id="36" dur="125" fill="hold">
                                          <p:stCondLst>
                                            <p:cond delay="125"/>
                                          </p:stCondLst>
                                        </p:cTn>
                                        <p:tgtEl>
                                          <p:spTgt spid="4"/>
                                        </p:tgtEl>
                                        <p:attrNameLst>
                                          <p:attrName>r</p:attrName>
                                        </p:attrNameLst>
                                      </p:cBhvr>
                                    </p:animRot>
                                    <p:animRot by="-1500000">
                                      <p:cBhvr>
                                        <p:cTn id="37" dur="125" fill="hold">
                                          <p:stCondLst>
                                            <p:cond delay="250"/>
                                          </p:stCondLst>
                                        </p:cTn>
                                        <p:tgtEl>
                                          <p:spTgt spid="4"/>
                                        </p:tgtEl>
                                        <p:attrNameLst>
                                          <p:attrName>r</p:attrName>
                                        </p:attrNameLst>
                                      </p:cBhvr>
                                    </p:animRot>
                                    <p:animRot by="1500000">
                                      <p:cBhvr>
                                        <p:cTn id="38" dur="125" fill="hold">
                                          <p:stCondLst>
                                            <p:cond delay="375"/>
                                          </p:stCondLst>
                                        </p:cTn>
                                        <p:tgtEl>
                                          <p:spTgt spid="4"/>
                                        </p:tgtEl>
                                        <p:attrNameLst>
                                          <p:attrName>r</p:attrName>
                                        </p:attrNameLst>
                                      </p:cBhvr>
                                    </p:animRot>
                                  </p:childTnLst>
                                </p:cTn>
                              </p:par>
                              <p:par>
                                <p:cTn id="39" presetID="34" presetClass="emph" presetSubtype="0" fill="hold" grpId="0" nodeType="withEffect">
                                  <p:stCondLst>
                                    <p:cond delay="0"/>
                                  </p:stCondLst>
                                  <p:iterate type="lt">
                                    <p:tmPct val="10000"/>
                                  </p:iterate>
                                  <p:childTnLst>
                                    <p:animMotion origin="layout" path="M 0.0 0.0 L 0.0 -0.07213" pathEditMode="relative" ptsTypes="">
                                      <p:cBhvr>
                                        <p:cTn id="40" dur="250" accel="50000" decel="50000" autoRev="1" fill="hold">
                                          <p:stCondLst>
                                            <p:cond delay="0"/>
                                          </p:stCondLst>
                                        </p:cTn>
                                        <p:tgtEl>
                                          <p:spTgt spid="5"/>
                                        </p:tgtEl>
                                        <p:attrNameLst>
                                          <p:attrName>ppt_x</p:attrName>
                                          <p:attrName>ppt_y</p:attrName>
                                        </p:attrNameLst>
                                      </p:cBhvr>
                                    </p:animMotion>
                                    <p:animRot by="1500000">
                                      <p:cBhvr>
                                        <p:cTn id="41" dur="125" fill="hold">
                                          <p:stCondLst>
                                            <p:cond delay="0"/>
                                          </p:stCondLst>
                                        </p:cTn>
                                        <p:tgtEl>
                                          <p:spTgt spid="5"/>
                                        </p:tgtEl>
                                        <p:attrNameLst>
                                          <p:attrName>r</p:attrName>
                                        </p:attrNameLst>
                                      </p:cBhvr>
                                    </p:animRot>
                                    <p:animRot by="-1500000">
                                      <p:cBhvr>
                                        <p:cTn id="42" dur="125" fill="hold">
                                          <p:stCondLst>
                                            <p:cond delay="125"/>
                                          </p:stCondLst>
                                        </p:cTn>
                                        <p:tgtEl>
                                          <p:spTgt spid="5"/>
                                        </p:tgtEl>
                                        <p:attrNameLst>
                                          <p:attrName>r</p:attrName>
                                        </p:attrNameLst>
                                      </p:cBhvr>
                                    </p:animRot>
                                    <p:animRot by="-1500000">
                                      <p:cBhvr>
                                        <p:cTn id="43" dur="125" fill="hold">
                                          <p:stCondLst>
                                            <p:cond delay="250"/>
                                          </p:stCondLst>
                                        </p:cTn>
                                        <p:tgtEl>
                                          <p:spTgt spid="5"/>
                                        </p:tgtEl>
                                        <p:attrNameLst>
                                          <p:attrName>r</p:attrName>
                                        </p:attrNameLst>
                                      </p:cBhvr>
                                    </p:animRot>
                                    <p:animRot by="1500000">
                                      <p:cBhvr>
                                        <p:cTn id="44" dur="125" fill="hold">
                                          <p:stCondLst>
                                            <p:cond delay="375"/>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655822751"/>
              </p:ext>
            </p:extLst>
          </p:nvPr>
        </p:nvGraphicFramePr>
        <p:xfrm>
          <a:off x="2419350" y="376766"/>
          <a:ext cx="9474200" cy="2377440"/>
        </p:xfrm>
        <a:graphic>
          <a:graphicData uri="http://schemas.openxmlformats.org/drawingml/2006/table">
            <a:tbl>
              <a:tblPr firstRow="1" bandRow="1">
                <a:tableStyleId>{21E4AEA4-8DFA-4A89-87EB-49C32662AFE0}</a:tableStyleId>
              </a:tblPr>
              <a:tblGrid>
                <a:gridCol w="4737100">
                  <a:extLst>
                    <a:ext uri="{9D8B030D-6E8A-4147-A177-3AD203B41FA5}">
                      <a16:colId xmlns:a16="http://schemas.microsoft.com/office/drawing/2014/main" val="466040116"/>
                    </a:ext>
                  </a:extLst>
                </a:gridCol>
                <a:gridCol w="4737100">
                  <a:extLst>
                    <a:ext uri="{9D8B030D-6E8A-4147-A177-3AD203B41FA5}">
                      <a16:colId xmlns:a16="http://schemas.microsoft.com/office/drawing/2014/main" val="4223152293"/>
                    </a:ext>
                  </a:extLst>
                </a:gridCol>
              </a:tblGrid>
              <a:tr h="370840">
                <a:tc>
                  <a:txBody>
                    <a:bodyPr/>
                    <a:lstStyle/>
                    <a:p>
                      <a:r>
                        <a:rPr lang="en-IN" sz="2100" u="none" strike="noStrike" kern="1200" baseline="0" dirty="0"/>
                        <a:t>Category of Loan</a:t>
                      </a:r>
                      <a:endParaRPr lang="en-IN" sz="2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50000"/>
                      </a:schemeClr>
                    </a:solidFill>
                  </a:tcPr>
                </a:tc>
                <a:tc>
                  <a:txBody>
                    <a:bodyPr/>
                    <a:lstStyle/>
                    <a:p>
                      <a:r>
                        <a:rPr lang="en-IN" sz="2100" u="none" strike="noStrike" kern="1200" baseline="0" dirty="0"/>
                        <a:t>LTV Ratio (%)</a:t>
                      </a:r>
                      <a:endParaRPr lang="en-IN" sz="2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50000"/>
                      </a:schemeClr>
                    </a:solidFill>
                  </a:tcPr>
                </a:tc>
                <a:extLst>
                  <a:ext uri="{0D108BD9-81ED-4DB2-BD59-A6C34878D82A}">
                    <a16:rowId xmlns:a16="http://schemas.microsoft.com/office/drawing/2014/main" val="2427193714"/>
                  </a:ext>
                </a:extLst>
              </a:tr>
              <a:tr h="370840">
                <a:tc>
                  <a:txBody>
                    <a:bodyPr/>
                    <a:lstStyle/>
                    <a:p>
                      <a:r>
                        <a:rPr lang="en-IN" sz="2100" b="1" kern="1200" dirty="0">
                          <a:solidFill>
                            <a:schemeClr val="tx2">
                              <a:lumMod val="75000"/>
                              <a:lumOff val="25000"/>
                            </a:schemeClr>
                          </a:solidFill>
                          <a:latin typeface="+mn-lt"/>
                          <a:ea typeface="+mn-ea"/>
                          <a:cs typeface="+mn-cs"/>
                        </a:rPr>
                        <a:t>(a) Individual Housing Loans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IN" sz="2100" kern="1200" dirty="0">
                        <a:solidFill>
                          <a:schemeClr val="tx2">
                            <a:lumMod val="75000"/>
                            <a:lumOff val="25000"/>
                          </a:schemeClr>
                        </a:solidFill>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61922283"/>
                  </a:ext>
                </a:extLst>
              </a:tr>
              <a:tr h="370840">
                <a:tc>
                  <a:txBody>
                    <a:bodyPr/>
                    <a:lstStyle/>
                    <a:p>
                      <a:r>
                        <a:rPr lang="en-IN" sz="2100" kern="1200" dirty="0">
                          <a:solidFill>
                            <a:schemeClr val="tx2">
                              <a:lumMod val="75000"/>
                              <a:lumOff val="25000"/>
                            </a:schemeClr>
                          </a:solidFill>
                          <a:latin typeface="+mn-lt"/>
                          <a:ea typeface="+mn-ea"/>
                          <a:cs typeface="+mn-cs"/>
                        </a:rPr>
                        <a:t>Up to Rs. 20 Lakh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100" kern="1200" dirty="0">
                          <a:solidFill>
                            <a:schemeClr val="tx2">
                              <a:lumMod val="75000"/>
                              <a:lumOff val="25000"/>
                            </a:schemeClr>
                          </a:solidFill>
                          <a:latin typeface="+mn-lt"/>
                          <a:ea typeface="+mn-ea"/>
                          <a:cs typeface="+mn-cs"/>
                        </a:rPr>
                        <a:t>90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24862563"/>
                  </a:ext>
                </a:extLst>
              </a:tr>
              <a:tr h="370840">
                <a:tc>
                  <a:txBody>
                    <a:bodyPr/>
                    <a:lstStyle/>
                    <a:p>
                      <a:r>
                        <a:rPr lang="en-IN" sz="2100" kern="1200" dirty="0">
                          <a:solidFill>
                            <a:schemeClr val="tx2">
                              <a:lumMod val="75000"/>
                              <a:lumOff val="25000"/>
                            </a:schemeClr>
                          </a:solidFill>
                          <a:latin typeface="+mn-lt"/>
                          <a:ea typeface="+mn-ea"/>
                          <a:cs typeface="+mn-cs"/>
                        </a:rPr>
                        <a:t>Above Rs. 20 lakh &amp; up to Rs. 75 lakh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100" kern="1200" dirty="0">
                          <a:solidFill>
                            <a:schemeClr val="tx2">
                              <a:lumMod val="75000"/>
                              <a:lumOff val="25000"/>
                            </a:schemeClr>
                          </a:solidFill>
                          <a:latin typeface="+mn-lt"/>
                          <a:ea typeface="+mn-ea"/>
                          <a:cs typeface="+mn-cs"/>
                        </a:rPr>
                        <a:t>80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43907416"/>
                  </a:ext>
                </a:extLst>
              </a:tr>
              <a:tr h="370840">
                <a:tc>
                  <a:txBody>
                    <a:bodyPr/>
                    <a:lstStyle/>
                    <a:p>
                      <a:endParaRPr lang="en-IN" sz="2100" kern="1200" dirty="0">
                        <a:solidFill>
                          <a:schemeClr val="tx2">
                            <a:lumMod val="75000"/>
                            <a:lumOff val="25000"/>
                          </a:schemeClr>
                        </a:solidFill>
                        <a:latin typeface="+mn-lt"/>
                        <a:ea typeface="+mn-ea"/>
                        <a:cs typeface="+mn-cs"/>
                      </a:endParaRPr>
                    </a:p>
                    <a:p>
                      <a:r>
                        <a:rPr lang="en-IN" sz="2100" kern="1200" dirty="0">
                          <a:solidFill>
                            <a:schemeClr val="tx2">
                              <a:lumMod val="75000"/>
                              <a:lumOff val="25000"/>
                            </a:schemeClr>
                          </a:solidFill>
                          <a:latin typeface="+mn-lt"/>
                          <a:ea typeface="+mn-ea"/>
                          <a:cs typeface="+mn-cs"/>
                        </a:rPr>
                        <a:t>Above Rs. 75 lakh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100" kern="1200" dirty="0">
                          <a:solidFill>
                            <a:schemeClr val="tx2">
                              <a:lumMod val="75000"/>
                              <a:lumOff val="25000"/>
                            </a:schemeClr>
                          </a:solidFill>
                          <a:latin typeface="+mn-lt"/>
                          <a:ea typeface="+mn-ea"/>
                          <a:cs typeface="+mn-cs"/>
                        </a:rPr>
                        <a:t>75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70647393"/>
                  </a:ext>
                </a:extLst>
              </a:tr>
            </a:tbl>
          </a:graphicData>
        </a:graphic>
      </p:graphicFrame>
      <p:sp>
        <p:nvSpPr>
          <p:cNvPr id="3" name="Rectangle 2"/>
          <p:cNvSpPr/>
          <p:nvPr/>
        </p:nvSpPr>
        <p:spPr>
          <a:xfrm>
            <a:off x="2419350" y="2941346"/>
            <a:ext cx="9474200" cy="3477875"/>
          </a:xfrm>
          <a:prstGeom prst="rect">
            <a:avLst/>
          </a:prstGeom>
        </p:spPr>
        <p:txBody>
          <a:bodyPr wrap="square">
            <a:spAutoFit/>
          </a:bodyPr>
          <a:lstStyle/>
          <a:p>
            <a:pPr marL="342900" indent="-342900">
              <a:buFont typeface="Wingdings" panose="05000000000000000000" pitchFamily="2" charset="2"/>
              <a:buChar char="§"/>
            </a:pPr>
            <a:r>
              <a:rPr lang="en-IN" sz="2000" dirty="0">
                <a:solidFill>
                  <a:schemeClr val="tx2">
                    <a:lumMod val="75000"/>
                    <a:lumOff val="25000"/>
                  </a:schemeClr>
                </a:solidFill>
              </a:rPr>
              <a:t>The LTV ratio should not exceed the prescribed ceiling in all fresh cases of sanction.</a:t>
            </a:r>
          </a:p>
          <a:p>
            <a:pPr marL="342900" indent="-342900">
              <a:buFont typeface="Wingdings" panose="05000000000000000000" pitchFamily="2" charset="2"/>
              <a:buChar char="§"/>
            </a:pPr>
            <a:r>
              <a:rPr lang="en-IN" sz="2000" dirty="0">
                <a:solidFill>
                  <a:schemeClr val="tx2">
                    <a:lumMod val="75000"/>
                    <a:lumOff val="25000"/>
                  </a:schemeClr>
                </a:solidFill>
              </a:rPr>
              <a:t> In case the LTV ratio is currently above the ceiling prescribed for any reasons, efforts should be made to bring it within limits.</a:t>
            </a:r>
          </a:p>
          <a:p>
            <a:r>
              <a:rPr lang="en-IN" sz="2000" b="1" dirty="0">
                <a:solidFill>
                  <a:schemeClr val="tx2">
                    <a:lumMod val="75000"/>
                    <a:lumOff val="25000"/>
                  </a:schemeClr>
                </a:solidFill>
              </a:rPr>
              <a:t>In nutshell, auditor at branch may keep following in mind to plan comprehensive coverage of advances</a:t>
            </a:r>
            <a:r>
              <a:rPr lang="en-IN" sz="2000" dirty="0">
                <a:solidFill>
                  <a:schemeClr val="tx2">
                    <a:lumMod val="75000"/>
                    <a:lumOff val="25000"/>
                  </a:schemeClr>
                </a:solidFill>
              </a:rPr>
              <a:t>.</a:t>
            </a:r>
          </a:p>
          <a:p>
            <a:pPr marL="342900" indent="-342900">
              <a:buFont typeface="Wingdings" panose="05000000000000000000" pitchFamily="2" charset="2"/>
              <a:buChar char="§"/>
            </a:pPr>
            <a:r>
              <a:rPr lang="en-IN" sz="2000" dirty="0">
                <a:solidFill>
                  <a:schemeClr val="tx2">
                    <a:lumMod val="75000"/>
                    <a:lumOff val="25000"/>
                  </a:schemeClr>
                </a:solidFill>
              </a:rPr>
              <a:t>Obtain top 10 exposure accounts</a:t>
            </a:r>
          </a:p>
          <a:p>
            <a:pPr marL="342900" indent="-342900">
              <a:buFont typeface="Wingdings" panose="05000000000000000000" pitchFamily="2" charset="2"/>
              <a:buChar char="§"/>
            </a:pPr>
            <a:r>
              <a:rPr lang="en-IN" sz="2000" dirty="0">
                <a:solidFill>
                  <a:schemeClr val="tx2">
                    <a:lumMod val="75000"/>
                    <a:lumOff val="25000"/>
                  </a:schemeClr>
                </a:solidFill>
              </a:rPr>
              <a:t>Obtain the list of stressed accounts (SMA2)</a:t>
            </a:r>
          </a:p>
          <a:p>
            <a:pPr marL="342900" indent="-342900">
              <a:buFont typeface="Wingdings" panose="05000000000000000000" pitchFamily="2" charset="2"/>
              <a:buChar char="§"/>
            </a:pPr>
            <a:r>
              <a:rPr lang="en-IN" sz="2000" dirty="0">
                <a:solidFill>
                  <a:schemeClr val="tx2">
                    <a:lumMod val="75000"/>
                    <a:lumOff val="25000"/>
                  </a:schemeClr>
                </a:solidFill>
              </a:rPr>
              <a:t>Obtain the list of restructured accounts</a:t>
            </a:r>
          </a:p>
          <a:p>
            <a:pPr marL="342900" indent="-342900">
              <a:buFont typeface="Wingdings" panose="05000000000000000000" pitchFamily="2" charset="2"/>
              <a:buChar char="§"/>
            </a:pPr>
            <a:r>
              <a:rPr lang="en-IN" sz="2000" dirty="0">
                <a:solidFill>
                  <a:schemeClr val="tx2">
                    <a:lumMod val="75000"/>
                    <a:lumOff val="25000"/>
                  </a:schemeClr>
                </a:solidFill>
              </a:rPr>
              <a:t>Obtain the list of unsecured exposures above Rs. 1 Cr</a:t>
            </a:r>
          </a:p>
          <a:p>
            <a:pPr marL="342900" indent="-342900">
              <a:buFont typeface="Wingdings" panose="05000000000000000000" pitchFamily="2" charset="2"/>
              <a:buChar char="§"/>
            </a:pPr>
            <a:r>
              <a:rPr lang="en-IN" sz="2000" dirty="0">
                <a:solidFill>
                  <a:schemeClr val="tx2">
                    <a:lumMod val="75000"/>
                    <a:lumOff val="25000"/>
                  </a:schemeClr>
                </a:solidFill>
              </a:rPr>
              <a:t>Early mortality cases</a:t>
            </a:r>
          </a:p>
          <a:p>
            <a:pPr marL="342900" indent="-342900">
              <a:buFont typeface="Wingdings" panose="05000000000000000000" pitchFamily="2" charset="2"/>
              <a:buChar char="§"/>
            </a:pPr>
            <a:endParaRPr lang="en-IN" sz="2000" dirty="0">
              <a:solidFill>
                <a:schemeClr val="tx2">
                  <a:lumMod val="75000"/>
                  <a:lumOff val="25000"/>
                </a:schemeClr>
              </a:solidFill>
            </a:endParaRPr>
          </a:p>
        </p:txBody>
      </p:sp>
      <p:sp>
        <p:nvSpPr>
          <p:cNvPr id="4" name="Footer Placeholder 3"/>
          <p:cNvSpPr>
            <a:spLocks noGrp="1"/>
          </p:cNvSpPr>
          <p:nvPr>
            <p:ph type="ftr" sz="quarter" idx="11"/>
          </p:nvPr>
        </p:nvSpPr>
        <p:spPr/>
        <p:txBody>
          <a:bodyPr/>
          <a:lstStyle/>
          <a:p>
            <a:r>
              <a:rPr lang="en-IN" dirty="0"/>
              <a:t>Statutory Audit (Bank) 2017</a:t>
            </a:r>
          </a:p>
        </p:txBody>
      </p:sp>
      <p:sp>
        <p:nvSpPr>
          <p:cNvPr id="5" name="Date Placeholder 4"/>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27985162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sndAc>
          <p:stSnd>
            <p:snd r:embed="rId3" name="chimes.wav"/>
          </p:stSnd>
        </p:sndAc>
      </p:transition>
    </mc:Choice>
    <mc:Fallback xmlns="">
      <p:transition spd="slow">
        <p:fade/>
        <p:sndAc>
          <p:stSnd>
            <p:snd r:embed="rId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16.Criteria for Classification of Various Types of Credit Facilities</a:t>
            </a:r>
          </a:p>
        </p:txBody>
      </p:sp>
      <p:sp>
        <p:nvSpPr>
          <p:cNvPr id="4" name="Content Placeholder 3"/>
          <p:cNvSpPr>
            <a:spLocks noGrp="1"/>
          </p:cNvSpPr>
          <p:nvPr>
            <p:ph idx="1"/>
          </p:nvPr>
        </p:nvSpPr>
        <p:spPr/>
        <p:txBody>
          <a:bodyPr>
            <a:normAutofit/>
          </a:bodyPr>
          <a:lstStyle/>
          <a:p>
            <a:pPr>
              <a:buFont typeface="Wingdings" panose="05000000000000000000" pitchFamily="2" charset="2"/>
              <a:buChar char="§"/>
            </a:pPr>
            <a:r>
              <a:rPr lang="en-IN" b="1" i="1" dirty="0"/>
              <a:t>(a) Term Loans: </a:t>
            </a:r>
            <a:r>
              <a:rPr lang="en-IN" dirty="0"/>
              <a:t>A term loan is treated as a non-performing asset (NPA) if interest and/or instalment of principal remain overdue for a period of more than 90 days.</a:t>
            </a:r>
          </a:p>
          <a:p>
            <a:pPr>
              <a:buFont typeface="Wingdings" panose="05000000000000000000" pitchFamily="2" charset="2"/>
              <a:buChar char="§"/>
            </a:pPr>
            <a:r>
              <a:rPr lang="en-IN" b="1" dirty="0"/>
              <a:t>(b) </a:t>
            </a:r>
            <a:r>
              <a:rPr lang="en-IN" b="1" i="1" dirty="0"/>
              <a:t>Cash Credits and Overdrafts: </a:t>
            </a:r>
            <a:r>
              <a:rPr lang="en-IN" dirty="0"/>
              <a:t>A cash credit or overdraft account is treated as NPA if it remains out of order as indicated above.</a:t>
            </a:r>
          </a:p>
          <a:p>
            <a:pPr>
              <a:buFont typeface="Wingdings" panose="05000000000000000000" pitchFamily="2" charset="2"/>
              <a:buChar char="§"/>
            </a:pPr>
            <a:r>
              <a:rPr lang="en-IN" dirty="0"/>
              <a:t>(</a:t>
            </a:r>
            <a:r>
              <a:rPr lang="en-IN" b="1" dirty="0"/>
              <a:t>c) </a:t>
            </a:r>
            <a:r>
              <a:rPr lang="en-IN" b="1" i="1" dirty="0"/>
              <a:t>Bills Purchased and Discounted: </a:t>
            </a:r>
            <a:r>
              <a:rPr lang="en-IN" dirty="0"/>
              <a:t>Bills purchased and discounted are treated as NPA if they remain overdue and unpaid for a period of more than 90 days.</a:t>
            </a:r>
          </a:p>
          <a:p>
            <a:endParaRPr lang="en-IN" dirty="0"/>
          </a:p>
        </p:txBody>
      </p:sp>
      <p:sp>
        <p:nvSpPr>
          <p:cNvPr id="3" name="Footer Placeholder 2"/>
          <p:cNvSpPr>
            <a:spLocks noGrp="1"/>
          </p:cNvSpPr>
          <p:nvPr>
            <p:ph type="ftr" sz="quarter" idx="11"/>
          </p:nvPr>
        </p:nvSpPr>
        <p:spPr/>
        <p:txBody>
          <a:bodyPr/>
          <a:lstStyle/>
          <a:p>
            <a:r>
              <a:rPr lang="en-IN" dirty="0"/>
              <a:t>Statutory Audit (Bank) 2017</a:t>
            </a:r>
          </a:p>
        </p:txBody>
      </p:sp>
      <p:sp>
        <p:nvSpPr>
          <p:cNvPr id="5" name="Date Placeholder 4"/>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41459177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invX="1"/>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 calcmode="lin" valueType="num">
                                      <p:cBhvr additive="base">
                                        <p:cTn id="11"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 calcmode="lin" valueType="num">
                                      <p:cBhvr additive="base">
                                        <p:cTn id="1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anim calcmode="lin" valueType="num">
                                      <p:cBhvr additive="base">
                                        <p:cTn id="2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2" end="2"/>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P spid="3" grpId="0"/>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4600" y="285750"/>
            <a:ext cx="9296400" cy="5016758"/>
          </a:xfrm>
          <a:prstGeom prst="rect">
            <a:avLst/>
          </a:prstGeom>
        </p:spPr>
        <p:txBody>
          <a:bodyPr wrap="square">
            <a:spAutoFit/>
          </a:bodyPr>
          <a:lstStyle/>
          <a:p>
            <a:pPr marL="342900" indent="-342900">
              <a:buFont typeface="Wingdings" panose="05000000000000000000" pitchFamily="2" charset="2"/>
              <a:buChar char="§"/>
            </a:pPr>
            <a:r>
              <a:rPr lang="en-IN" sz="2000" dirty="0">
                <a:solidFill>
                  <a:schemeClr val="tx2">
                    <a:lumMod val="75000"/>
                    <a:lumOff val="25000"/>
                  </a:schemeClr>
                </a:solidFill>
              </a:rPr>
              <a:t>(</a:t>
            </a:r>
            <a:r>
              <a:rPr lang="en-IN" sz="2000" b="1" dirty="0">
                <a:solidFill>
                  <a:schemeClr val="tx2">
                    <a:lumMod val="75000"/>
                    <a:lumOff val="25000"/>
                  </a:schemeClr>
                </a:solidFill>
              </a:rPr>
              <a:t>d) Securitisation:</a:t>
            </a:r>
            <a:r>
              <a:rPr lang="en-IN" sz="2000" dirty="0">
                <a:solidFill>
                  <a:schemeClr val="tx2">
                    <a:lumMod val="75000"/>
                    <a:lumOff val="25000"/>
                  </a:schemeClr>
                </a:solidFill>
              </a:rPr>
              <a:t> The asset is to be treated as NPA if the amount of liquidity facility remains outstanding for more than 90 days, in respect of a securitisation transaction undertaken in terms of guidelines on securitisation dated February 1, 2006.</a:t>
            </a:r>
          </a:p>
          <a:p>
            <a:endParaRPr lang="en-IN" sz="2000" dirty="0">
              <a:solidFill>
                <a:schemeClr val="tx2">
                  <a:lumMod val="75000"/>
                  <a:lumOff val="25000"/>
                </a:schemeClr>
              </a:solidFill>
            </a:endParaRPr>
          </a:p>
          <a:p>
            <a:pPr marL="342900" indent="-342900">
              <a:buFont typeface="Wingdings" panose="05000000000000000000" pitchFamily="2" charset="2"/>
              <a:buChar char="§"/>
            </a:pPr>
            <a:r>
              <a:rPr lang="en-IN" sz="2000" dirty="0">
                <a:solidFill>
                  <a:schemeClr val="tx2">
                    <a:lumMod val="75000"/>
                    <a:lumOff val="25000"/>
                  </a:schemeClr>
                </a:solidFill>
              </a:rPr>
              <a:t>(</a:t>
            </a:r>
            <a:r>
              <a:rPr lang="en-IN" sz="2000" b="1" dirty="0">
                <a:solidFill>
                  <a:schemeClr val="tx2">
                    <a:lumMod val="75000"/>
                    <a:lumOff val="25000"/>
                  </a:schemeClr>
                </a:solidFill>
              </a:rPr>
              <a:t>e) Agricultural Advances:</a:t>
            </a:r>
            <a:r>
              <a:rPr lang="en-IN" sz="2000" dirty="0">
                <a:solidFill>
                  <a:schemeClr val="tx2">
                    <a:lumMod val="75000"/>
                    <a:lumOff val="25000"/>
                  </a:schemeClr>
                </a:solidFill>
              </a:rPr>
              <a:t> A loan granted for short duration crops will be treated as NPA, if the instalment of principal or interest thereon remains overdue for two crop seasons and, a loan granted for long duration crops will be treated as NPA, if the instalment of principal or interest thereon remains overdue for one crop season.</a:t>
            </a:r>
          </a:p>
          <a:p>
            <a:endParaRPr lang="en-IN" sz="2000" dirty="0">
              <a:solidFill>
                <a:schemeClr val="tx2">
                  <a:lumMod val="75000"/>
                  <a:lumOff val="25000"/>
                </a:schemeClr>
              </a:solidFill>
            </a:endParaRPr>
          </a:p>
          <a:p>
            <a:pPr marL="342900" indent="-342900">
              <a:buFont typeface="Wingdings" panose="05000000000000000000" pitchFamily="2" charset="2"/>
              <a:buChar char="§"/>
            </a:pPr>
            <a:r>
              <a:rPr lang="en-IN" sz="2000" b="1" dirty="0">
                <a:solidFill>
                  <a:schemeClr val="tx2">
                    <a:lumMod val="75000"/>
                    <a:lumOff val="25000"/>
                  </a:schemeClr>
                </a:solidFill>
              </a:rPr>
              <a:t>(f) Credit Card Accounts:</a:t>
            </a:r>
            <a:r>
              <a:rPr lang="en-IN" sz="2000" dirty="0">
                <a:solidFill>
                  <a:schemeClr val="tx2">
                    <a:lumMod val="75000"/>
                    <a:lumOff val="25000"/>
                  </a:schemeClr>
                </a:solidFill>
              </a:rPr>
              <a:t> credit card account will be treated as non performing asset if the minimum amount due, as mentioned in the statement, is not paid fully within 90 days from the payment due date mentioned in the statement as per Circular DBR.No.BP.BC.30/21.04.048/2015-16 dated July 16 2015.  It is further suggested by RBI that banks should follow this uniform method of determining over-due status for credit card accounts while reporting to credit information companies (CIC) and for the purpose of levying of penal charges, viz., late payment charges, etc., if any</a:t>
            </a:r>
          </a:p>
        </p:txBody>
      </p:sp>
      <p:sp>
        <p:nvSpPr>
          <p:cNvPr id="2" name="Footer Placeholder 1"/>
          <p:cNvSpPr>
            <a:spLocks noGrp="1"/>
          </p:cNvSpPr>
          <p:nvPr>
            <p:ph type="ftr" sz="quarter" idx="11"/>
          </p:nvPr>
        </p:nvSpPr>
        <p:spPr/>
        <p:txBody>
          <a:bodyPr/>
          <a:lstStyle/>
          <a:p>
            <a:r>
              <a:rPr lang="en-IN" dirty="0"/>
              <a:t>Statutory Audit (Bank) 2017</a:t>
            </a:r>
          </a:p>
        </p:txBody>
      </p:sp>
      <p:sp>
        <p:nvSpPr>
          <p:cNvPr id="3" name="Date Placeholder 2"/>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18726610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sndAc>
          <p:stSnd>
            <p:snd r:embed="rId3" name="chimes.wav"/>
          </p:stSnd>
        </p:sndAc>
      </p:transition>
    </mc:Choice>
    <mc:Fallback xmlns="">
      <p:transition spd="slow">
        <p:fade/>
        <p:sndAc>
          <p:stSnd>
            <p:snd r:embed="rId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06706" y="1269304"/>
            <a:ext cx="8897566" cy="859756"/>
          </a:xfrm>
        </p:spPr>
        <p:txBody>
          <a:bodyPr/>
          <a:lstStyle/>
          <a:p>
            <a:r>
              <a:rPr lang="en-US" dirty="0"/>
              <a:t>17.Cash credit</a:t>
            </a:r>
            <a:endParaRPr lang="en-IN" dirty="0"/>
          </a:p>
        </p:txBody>
      </p:sp>
      <p:sp>
        <p:nvSpPr>
          <p:cNvPr id="3" name="Content Placeholder 2"/>
          <p:cNvSpPr>
            <a:spLocks noGrp="1"/>
          </p:cNvSpPr>
          <p:nvPr>
            <p:ph idx="1"/>
          </p:nvPr>
        </p:nvSpPr>
        <p:spPr>
          <a:xfrm>
            <a:off x="2933701" y="2566220"/>
            <a:ext cx="7924800" cy="2433483"/>
          </a:xfrm>
        </p:spPr>
        <p:txBody>
          <a:bodyPr/>
          <a:lstStyle/>
          <a:p>
            <a:pPr>
              <a:spcBef>
                <a:spcPts val="0"/>
              </a:spcBef>
              <a:buFont typeface="Wingdings" panose="05000000000000000000" pitchFamily="2" charset="2"/>
              <a:buChar char="§"/>
            </a:pPr>
            <a:r>
              <a:rPr lang="en-US" dirty="0"/>
              <a:t>Important areas to be considered while auditing for cash credits are:</a:t>
            </a:r>
          </a:p>
          <a:p>
            <a:pPr>
              <a:spcBef>
                <a:spcPts val="0"/>
              </a:spcBef>
              <a:buFont typeface="Wingdings" panose="05000000000000000000" pitchFamily="2" charset="2"/>
              <a:buChar char="§"/>
            </a:pPr>
            <a:r>
              <a:rPr lang="en-US" dirty="0"/>
              <a:t>Verification of drawing power</a:t>
            </a:r>
          </a:p>
          <a:p>
            <a:pPr>
              <a:spcBef>
                <a:spcPts val="0"/>
              </a:spcBef>
              <a:buFont typeface="Wingdings" panose="05000000000000000000" pitchFamily="2" charset="2"/>
              <a:buChar char="§"/>
            </a:pPr>
            <a:r>
              <a:rPr lang="en-US" dirty="0"/>
              <a:t>Insurance</a:t>
            </a:r>
          </a:p>
          <a:p>
            <a:pPr>
              <a:spcBef>
                <a:spcPts val="0"/>
              </a:spcBef>
              <a:buFont typeface="Wingdings" panose="05000000000000000000" pitchFamily="2" charset="2"/>
              <a:buChar char="§"/>
            </a:pPr>
            <a:r>
              <a:rPr lang="en-US" dirty="0"/>
              <a:t>Monitoring of accounts</a:t>
            </a:r>
            <a:endParaRPr lang="en-IN" dirty="0"/>
          </a:p>
        </p:txBody>
      </p:sp>
      <p:sp>
        <p:nvSpPr>
          <p:cNvPr id="4" name="Footer Placeholder 3"/>
          <p:cNvSpPr>
            <a:spLocks noGrp="1"/>
          </p:cNvSpPr>
          <p:nvPr>
            <p:ph type="ftr" sz="quarter" idx="11"/>
          </p:nvPr>
        </p:nvSpPr>
        <p:spPr/>
        <p:txBody>
          <a:bodyPr/>
          <a:lstStyle/>
          <a:p>
            <a:r>
              <a:rPr lang="en-IN" dirty="0"/>
              <a:t>Statutory Audit (Bank) 2017</a:t>
            </a:r>
          </a:p>
        </p:txBody>
      </p:sp>
      <p:sp>
        <p:nvSpPr>
          <p:cNvPr id="5" name="Date Placeholder 4"/>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12755938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fade">
                                      <p:cBhvr>
                                        <p:cTn id="38" dur="1000"/>
                                        <p:tgtEl>
                                          <p:spTgt spid="4"/>
                                        </p:tgtEl>
                                      </p:cBhvr>
                                    </p:animEffect>
                                    <p:anim calcmode="lin" valueType="num">
                                      <p:cBhvr>
                                        <p:cTn id="39" dur="1000" fill="hold"/>
                                        <p:tgtEl>
                                          <p:spTgt spid="4"/>
                                        </p:tgtEl>
                                        <p:attrNameLst>
                                          <p:attrName>ppt_x</p:attrName>
                                        </p:attrNameLst>
                                      </p:cBhvr>
                                      <p:tavLst>
                                        <p:tav tm="0">
                                          <p:val>
                                            <p:strVal val="#ppt_x"/>
                                          </p:val>
                                        </p:tav>
                                        <p:tav tm="100000">
                                          <p:val>
                                            <p:strVal val="#ppt_x"/>
                                          </p:val>
                                        </p:tav>
                                      </p:tavLst>
                                    </p:anim>
                                    <p:anim calcmode="lin" valueType="num">
                                      <p:cBhvr>
                                        <p:cTn id="40" dur="1000" fill="hold"/>
                                        <p:tgtEl>
                                          <p:spTgt spid="4"/>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
                                          </p:val>
                                        </p:tav>
                                        <p:tav tm="100000">
                                          <p:val>
                                            <p:strVal val="#ppt_x"/>
                                          </p:val>
                                        </p:tav>
                                      </p:tavLst>
                                    </p:anim>
                                    <p:anim calcmode="lin" valueType="num">
                                      <p:cBhvr>
                                        <p:cTn id="4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ight Brace 8"/>
          <p:cNvSpPr/>
          <p:nvPr/>
        </p:nvSpPr>
        <p:spPr>
          <a:xfrm rot="16200000">
            <a:off x="6372532" y="473691"/>
            <a:ext cx="914400" cy="449580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IN" sz="2100" dirty="0"/>
          </a:p>
        </p:txBody>
      </p:sp>
      <p:sp>
        <p:nvSpPr>
          <p:cNvPr id="10" name="Rounded Rectangle 9"/>
          <p:cNvSpPr/>
          <p:nvPr/>
        </p:nvSpPr>
        <p:spPr>
          <a:xfrm>
            <a:off x="3172132" y="3205873"/>
            <a:ext cx="2819400" cy="762000"/>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chemeClr val="accent3">
                    <a:lumMod val="75000"/>
                  </a:schemeClr>
                </a:solidFill>
              </a:rPr>
              <a:t>DP exceeds sanctioned limit</a:t>
            </a:r>
            <a:endParaRPr lang="en-IN" sz="2100" dirty="0">
              <a:solidFill>
                <a:schemeClr val="accent3">
                  <a:lumMod val="75000"/>
                </a:schemeClr>
              </a:solidFill>
            </a:endParaRPr>
          </a:p>
        </p:txBody>
      </p:sp>
      <p:sp>
        <p:nvSpPr>
          <p:cNvPr id="11" name="Rounded Rectangle 10"/>
          <p:cNvSpPr/>
          <p:nvPr/>
        </p:nvSpPr>
        <p:spPr>
          <a:xfrm>
            <a:off x="7647037" y="3290591"/>
            <a:ext cx="2819400" cy="762000"/>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chemeClr val="accent3">
                    <a:lumMod val="75000"/>
                  </a:schemeClr>
                </a:solidFill>
              </a:rPr>
              <a:t>DP lower than sanctioned limit</a:t>
            </a:r>
            <a:endParaRPr lang="en-IN" sz="2100" dirty="0">
              <a:solidFill>
                <a:schemeClr val="accent3">
                  <a:lumMod val="75000"/>
                </a:schemeClr>
              </a:solidFill>
            </a:endParaRPr>
          </a:p>
        </p:txBody>
      </p:sp>
      <p:sp>
        <p:nvSpPr>
          <p:cNvPr id="13" name="Flowchart: Decision 12"/>
          <p:cNvSpPr/>
          <p:nvPr/>
        </p:nvSpPr>
        <p:spPr>
          <a:xfrm>
            <a:off x="4353232" y="3834581"/>
            <a:ext cx="4724400" cy="1095680"/>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t>Amount allowed to withdraw</a:t>
            </a:r>
            <a:endParaRPr lang="en-IN" sz="2100" dirty="0"/>
          </a:p>
        </p:txBody>
      </p:sp>
      <p:cxnSp>
        <p:nvCxnSpPr>
          <p:cNvPr id="15" name="Straight Arrow Connector 14"/>
          <p:cNvCxnSpPr>
            <a:cxnSpLocks/>
            <a:stCxn id="13" idx="2"/>
          </p:cNvCxnSpPr>
          <p:nvPr/>
        </p:nvCxnSpPr>
        <p:spPr>
          <a:xfrm flipH="1">
            <a:off x="5000936" y="4930261"/>
            <a:ext cx="1714496" cy="381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cxnSpLocks/>
            <a:stCxn id="13" idx="2"/>
          </p:cNvCxnSpPr>
          <p:nvPr/>
        </p:nvCxnSpPr>
        <p:spPr>
          <a:xfrm>
            <a:off x="6715432" y="4930261"/>
            <a:ext cx="2119466" cy="45457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9" name="Oval 18"/>
          <p:cNvSpPr/>
          <p:nvPr/>
        </p:nvSpPr>
        <p:spPr>
          <a:xfrm>
            <a:off x="3172133" y="5141039"/>
            <a:ext cx="2133600" cy="1098265"/>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t>Sanctioned limit</a:t>
            </a:r>
            <a:endParaRPr lang="en-IN" sz="2100" dirty="0"/>
          </a:p>
        </p:txBody>
      </p:sp>
      <p:sp>
        <p:nvSpPr>
          <p:cNvPr id="20" name="Oval 19"/>
          <p:cNvSpPr/>
          <p:nvPr/>
        </p:nvSpPr>
        <p:spPr>
          <a:xfrm>
            <a:off x="8601076" y="5286804"/>
            <a:ext cx="2125264" cy="952500"/>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t>Drawing Power</a:t>
            </a:r>
            <a:endParaRPr lang="en-IN" sz="2100" dirty="0"/>
          </a:p>
        </p:txBody>
      </p:sp>
      <p:sp>
        <p:nvSpPr>
          <p:cNvPr id="2" name="Rectangle 1"/>
          <p:cNvSpPr/>
          <p:nvPr/>
        </p:nvSpPr>
        <p:spPr>
          <a:xfrm>
            <a:off x="2799170" y="1263265"/>
            <a:ext cx="8712642" cy="769441"/>
          </a:xfrm>
          <a:prstGeom prst="rect">
            <a:avLst/>
          </a:prstGeom>
        </p:spPr>
        <p:txBody>
          <a:bodyPr wrap="none">
            <a:spAutoFit/>
          </a:bodyPr>
          <a:lstStyle/>
          <a:p>
            <a:pPr>
              <a:spcBef>
                <a:spcPts val="0"/>
              </a:spcBef>
            </a:pPr>
            <a:r>
              <a:rPr lang="en-US" sz="4400" dirty="0">
                <a:solidFill>
                  <a:schemeClr val="tx2">
                    <a:lumMod val="75000"/>
                    <a:lumOff val="25000"/>
                  </a:schemeClr>
                </a:solidFill>
                <a:latin typeface="+mj-lt"/>
                <a:ea typeface="+mj-ea"/>
                <a:cs typeface="+mj-cs"/>
              </a:rPr>
              <a:t>18.Verification of drawing power</a:t>
            </a:r>
          </a:p>
        </p:txBody>
      </p:sp>
      <p:sp>
        <p:nvSpPr>
          <p:cNvPr id="6" name="Footer Placeholder 5"/>
          <p:cNvSpPr>
            <a:spLocks noGrp="1"/>
          </p:cNvSpPr>
          <p:nvPr>
            <p:ph type="ftr" sz="quarter" idx="11"/>
          </p:nvPr>
        </p:nvSpPr>
        <p:spPr/>
        <p:txBody>
          <a:bodyPr/>
          <a:lstStyle/>
          <a:p>
            <a:r>
              <a:rPr lang="en-IN" dirty="0"/>
              <a:t>Statutory Audit (Bank) 2017</a:t>
            </a:r>
          </a:p>
        </p:txBody>
      </p:sp>
      <p:sp>
        <p:nvSpPr>
          <p:cNvPr id="7" name="Date Placeholder 6"/>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26783351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2000"/>
                                        <p:tgtEl>
                                          <p:spTgt spid="10"/>
                                        </p:tgtEl>
                                      </p:cBhvr>
                                    </p:animEffect>
                                    <p:anim calcmode="lin" valueType="num">
                                      <p:cBhvr>
                                        <p:cTn id="13" dur="2000" fill="hold"/>
                                        <p:tgtEl>
                                          <p:spTgt spid="10"/>
                                        </p:tgtEl>
                                        <p:attrNameLst>
                                          <p:attrName>ppt_w</p:attrName>
                                        </p:attrNameLst>
                                      </p:cBhvr>
                                      <p:tavLst>
                                        <p:tav tm="0" fmla="#ppt_w*sin(2.5*pi*$)">
                                          <p:val>
                                            <p:fltVal val="0"/>
                                          </p:val>
                                        </p:tav>
                                        <p:tav tm="100000">
                                          <p:val>
                                            <p:fltVal val="1"/>
                                          </p:val>
                                        </p:tav>
                                      </p:tavLst>
                                    </p:anim>
                                    <p:anim calcmode="lin" valueType="num">
                                      <p:cBhvr>
                                        <p:cTn id="14" dur="2000" fill="hold"/>
                                        <p:tgtEl>
                                          <p:spTgt spid="10"/>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2000"/>
                                        <p:tgtEl>
                                          <p:spTgt spid="11"/>
                                        </p:tgtEl>
                                      </p:cBhvr>
                                    </p:animEffect>
                                    <p:anim calcmode="lin" valueType="num">
                                      <p:cBhvr>
                                        <p:cTn id="18" dur="2000" fill="hold"/>
                                        <p:tgtEl>
                                          <p:spTgt spid="11"/>
                                        </p:tgtEl>
                                        <p:attrNameLst>
                                          <p:attrName>ppt_w</p:attrName>
                                        </p:attrNameLst>
                                      </p:cBhvr>
                                      <p:tavLst>
                                        <p:tav tm="0" fmla="#ppt_w*sin(2.5*pi*$)">
                                          <p:val>
                                            <p:fltVal val="0"/>
                                          </p:val>
                                        </p:tav>
                                        <p:tav tm="100000">
                                          <p:val>
                                            <p:fltVal val="1"/>
                                          </p:val>
                                        </p:tav>
                                      </p:tavLst>
                                    </p:anim>
                                    <p:anim calcmode="lin" valueType="num">
                                      <p:cBhvr>
                                        <p:cTn id="19" dur="2000" fill="hold"/>
                                        <p:tgtEl>
                                          <p:spTgt spid="11"/>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2000"/>
                                        <p:tgtEl>
                                          <p:spTgt spid="13"/>
                                        </p:tgtEl>
                                      </p:cBhvr>
                                    </p:animEffect>
                                    <p:anim calcmode="lin" valueType="num">
                                      <p:cBhvr>
                                        <p:cTn id="23" dur="2000" fill="hold"/>
                                        <p:tgtEl>
                                          <p:spTgt spid="13"/>
                                        </p:tgtEl>
                                        <p:attrNameLst>
                                          <p:attrName>ppt_w</p:attrName>
                                        </p:attrNameLst>
                                      </p:cBhvr>
                                      <p:tavLst>
                                        <p:tav tm="0" fmla="#ppt_w*sin(2.5*pi*$)">
                                          <p:val>
                                            <p:fltVal val="0"/>
                                          </p:val>
                                        </p:tav>
                                        <p:tav tm="100000">
                                          <p:val>
                                            <p:fltVal val="1"/>
                                          </p:val>
                                        </p:tav>
                                      </p:tavLst>
                                    </p:anim>
                                    <p:anim calcmode="lin" valueType="num">
                                      <p:cBhvr>
                                        <p:cTn id="24" dur="2000" fill="hold"/>
                                        <p:tgtEl>
                                          <p:spTgt spid="13"/>
                                        </p:tgtEl>
                                        <p:attrNameLst>
                                          <p:attrName>ppt_h</p:attrName>
                                        </p:attrNameLst>
                                      </p:cBhvr>
                                      <p:tavLst>
                                        <p:tav tm="0">
                                          <p:val>
                                            <p:strVal val="#ppt_h"/>
                                          </p:val>
                                        </p:tav>
                                        <p:tav tm="100000">
                                          <p:val>
                                            <p:strVal val="#ppt_h"/>
                                          </p:val>
                                        </p:tav>
                                      </p:tavLst>
                                    </p:anim>
                                  </p:childTnLst>
                                </p:cTn>
                              </p:par>
                              <p:par>
                                <p:cTn id="25" presetID="45" presetClass="entr" presetSubtype="0"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2000"/>
                                        <p:tgtEl>
                                          <p:spTgt spid="15"/>
                                        </p:tgtEl>
                                      </p:cBhvr>
                                    </p:animEffect>
                                    <p:anim calcmode="lin" valueType="num">
                                      <p:cBhvr>
                                        <p:cTn id="28" dur="2000" fill="hold"/>
                                        <p:tgtEl>
                                          <p:spTgt spid="15"/>
                                        </p:tgtEl>
                                        <p:attrNameLst>
                                          <p:attrName>ppt_w</p:attrName>
                                        </p:attrNameLst>
                                      </p:cBhvr>
                                      <p:tavLst>
                                        <p:tav tm="0" fmla="#ppt_w*sin(2.5*pi*$)">
                                          <p:val>
                                            <p:fltVal val="0"/>
                                          </p:val>
                                        </p:tav>
                                        <p:tav tm="100000">
                                          <p:val>
                                            <p:fltVal val="1"/>
                                          </p:val>
                                        </p:tav>
                                      </p:tavLst>
                                    </p:anim>
                                    <p:anim calcmode="lin" valueType="num">
                                      <p:cBhvr>
                                        <p:cTn id="29" dur="2000" fill="hold"/>
                                        <p:tgtEl>
                                          <p:spTgt spid="15"/>
                                        </p:tgtEl>
                                        <p:attrNameLst>
                                          <p:attrName>ppt_h</p:attrName>
                                        </p:attrNameLst>
                                      </p:cBhvr>
                                      <p:tavLst>
                                        <p:tav tm="0">
                                          <p:val>
                                            <p:strVal val="#ppt_h"/>
                                          </p:val>
                                        </p:tav>
                                        <p:tav tm="100000">
                                          <p:val>
                                            <p:strVal val="#ppt_h"/>
                                          </p:val>
                                        </p:tav>
                                      </p:tavLst>
                                    </p:anim>
                                  </p:childTnLst>
                                </p:cTn>
                              </p:par>
                              <p:par>
                                <p:cTn id="30" presetID="45" presetClass="entr" presetSubtype="0"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2000"/>
                                        <p:tgtEl>
                                          <p:spTgt spid="16"/>
                                        </p:tgtEl>
                                      </p:cBhvr>
                                    </p:animEffect>
                                    <p:anim calcmode="lin" valueType="num">
                                      <p:cBhvr>
                                        <p:cTn id="33" dur="2000" fill="hold"/>
                                        <p:tgtEl>
                                          <p:spTgt spid="16"/>
                                        </p:tgtEl>
                                        <p:attrNameLst>
                                          <p:attrName>ppt_w</p:attrName>
                                        </p:attrNameLst>
                                      </p:cBhvr>
                                      <p:tavLst>
                                        <p:tav tm="0" fmla="#ppt_w*sin(2.5*pi*$)">
                                          <p:val>
                                            <p:fltVal val="0"/>
                                          </p:val>
                                        </p:tav>
                                        <p:tav tm="100000">
                                          <p:val>
                                            <p:fltVal val="1"/>
                                          </p:val>
                                        </p:tav>
                                      </p:tavLst>
                                    </p:anim>
                                    <p:anim calcmode="lin" valueType="num">
                                      <p:cBhvr>
                                        <p:cTn id="34" dur="2000" fill="hold"/>
                                        <p:tgtEl>
                                          <p:spTgt spid="16"/>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2000"/>
                                        <p:tgtEl>
                                          <p:spTgt spid="19"/>
                                        </p:tgtEl>
                                      </p:cBhvr>
                                    </p:animEffect>
                                    <p:anim calcmode="lin" valueType="num">
                                      <p:cBhvr>
                                        <p:cTn id="38" dur="2000" fill="hold"/>
                                        <p:tgtEl>
                                          <p:spTgt spid="19"/>
                                        </p:tgtEl>
                                        <p:attrNameLst>
                                          <p:attrName>ppt_w</p:attrName>
                                        </p:attrNameLst>
                                      </p:cBhvr>
                                      <p:tavLst>
                                        <p:tav tm="0" fmla="#ppt_w*sin(2.5*pi*$)">
                                          <p:val>
                                            <p:fltVal val="0"/>
                                          </p:val>
                                        </p:tav>
                                        <p:tav tm="100000">
                                          <p:val>
                                            <p:fltVal val="1"/>
                                          </p:val>
                                        </p:tav>
                                      </p:tavLst>
                                    </p:anim>
                                    <p:anim calcmode="lin" valueType="num">
                                      <p:cBhvr>
                                        <p:cTn id="39" dur="2000" fill="hold"/>
                                        <p:tgtEl>
                                          <p:spTgt spid="19"/>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2000"/>
                                        <p:tgtEl>
                                          <p:spTgt spid="20"/>
                                        </p:tgtEl>
                                      </p:cBhvr>
                                    </p:animEffect>
                                    <p:anim calcmode="lin" valueType="num">
                                      <p:cBhvr>
                                        <p:cTn id="43" dur="2000" fill="hold"/>
                                        <p:tgtEl>
                                          <p:spTgt spid="20"/>
                                        </p:tgtEl>
                                        <p:attrNameLst>
                                          <p:attrName>ppt_w</p:attrName>
                                        </p:attrNameLst>
                                      </p:cBhvr>
                                      <p:tavLst>
                                        <p:tav tm="0" fmla="#ppt_w*sin(2.5*pi*$)">
                                          <p:val>
                                            <p:fltVal val="0"/>
                                          </p:val>
                                        </p:tav>
                                        <p:tav tm="100000">
                                          <p:val>
                                            <p:fltVal val="1"/>
                                          </p:val>
                                        </p:tav>
                                      </p:tavLst>
                                    </p:anim>
                                    <p:anim calcmode="lin" valueType="num">
                                      <p:cBhvr>
                                        <p:cTn id="44" dur="2000" fill="hold"/>
                                        <p:tgtEl>
                                          <p:spTgt spid="20"/>
                                        </p:tgtEl>
                                        <p:attrNameLst>
                                          <p:attrName>ppt_h</p:attrName>
                                        </p:attrNameLst>
                                      </p:cBhvr>
                                      <p:tavLst>
                                        <p:tav tm="0">
                                          <p:val>
                                            <p:strVal val="#ppt_h"/>
                                          </p:val>
                                        </p:tav>
                                        <p:tav tm="100000">
                                          <p:val>
                                            <p:strVal val="#ppt_h"/>
                                          </p:val>
                                        </p:tav>
                                      </p:tavLst>
                                    </p:anim>
                                  </p:childTnLst>
                                </p:cTn>
                              </p:par>
                              <p:par>
                                <p:cTn id="45" presetID="45" presetClass="entr" presetSubtype="0" fill="hold" grpId="0"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2000"/>
                                        <p:tgtEl>
                                          <p:spTgt spid="2"/>
                                        </p:tgtEl>
                                      </p:cBhvr>
                                    </p:animEffect>
                                    <p:anim calcmode="lin" valueType="num">
                                      <p:cBhvr>
                                        <p:cTn id="48" dur="2000" fill="hold"/>
                                        <p:tgtEl>
                                          <p:spTgt spid="2"/>
                                        </p:tgtEl>
                                        <p:attrNameLst>
                                          <p:attrName>ppt_w</p:attrName>
                                        </p:attrNameLst>
                                      </p:cBhvr>
                                      <p:tavLst>
                                        <p:tav tm="0" fmla="#ppt_w*sin(2.5*pi*$)">
                                          <p:val>
                                            <p:fltVal val="0"/>
                                          </p:val>
                                        </p:tav>
                                        <p:tav tm="100000">
                                          <p:val>
                                            <p:fltVal val="1"/>
                                          </p:val>
                                        </p:tav>
                                      </p:tavLst>
                                    </p:anim>
                                    <p:anim calcmode="lin" valueType="num">
                                      <p:cBhvr>
                                        <p:cTn id="49" dur="2000" fill="hold"/>
                                        <p:tgtEl>
                                          <p:spTgt spid="2"/>
                                        </p:tgtEl>
                                        <p:attrNameLst>
                                          <p:attrName>ppt_h</p:attrName>
                                        </p:attrNameLst>
                                      </p:cBhvr>
                                      <p:tavLst>
                                        <p:tav tm="0">
                                          <p:val>
                                            <p:strVal val="#ppt_h"/>
                                          </p:val>
                                        </p:tav>
                                        <p:tav tm="100000">
                                          <p:val>
                                            <p:strVal val="#ppt_h"/>
                                          </p:val>
                                        </p:tav>
                                      </p:tavLst>
                                    </p:anim>
                                  </p:childTnLst>
                                </p:cTn>
                              </p:par>
                              <p:par>
                                <p:cTn id="50" presetID="45" presetClass="entr" presetSubtype="0" fill="hold" grpId="0" nodeType="with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2000"/>
                                        <p:tgtEl>
                                          <p:spTgt spid="6"/>
                                        </p:tgtEl>
                                      </p:cBhvr>
                                    </p:animEffect>
                                    <p:anim calcmode="lin" valueType="num">
                                      <p:cBhvr>
                                        <p:cTn id="53" dur="2000" fill="hold"/>
                                        <p:tgtEl>
                                          <p:spTgt spid="6"/>
                                        </p:tgtEl>
                                        <p:attrNameLst>
                                          <p:attrName>ppt_w</p:attrName>
                                        </p:attrNameLst>
                                      </p:cBhvr>
                                      <p:tavLst>
                                        <p:tav tm="0" fmla="#ppt_w*sin(2.5*pi*$)">
                                          <p:val>
                                            <p:fltVal val="0"/>
                                          </p:val>
                                        </p:tav>
                                        <p:tav tm="100000">
                                          <p:val>
                                            <p:fltVal val="1"/>
                                          </p:val>
                                        </p:tav>
                                      </p:tavLst>
                                    </p:anim>
                                    <p:anim calcmode="lin" valueType="num">
                                      <p:cBhvr>
                                        <p:cTn id="54" dur="2000" fill="hold"/>
                                        <p:tgtEl>
                                          <p:spTgt spid="6"/>
                                        </p:tgtEl>
                                        <p:attrNameLst>
                                          <p:attrName>ppt_h</p:attrName>
                                        </p:attrNameLst>
                                      </p:cBhvr>
                                      <p:tavLst>
                                        <p:tav tm="0">
                                          <p:val>
                                            <p:strVal val="#ppt_h"/>
                                          </p:val>
                                        </p:tav>
                                        <p:tav tm="100000">
                                          <p:val>
                                            <p:strVal val="#ppt_h"/>
                                          </p:val>
                                        </p:tav>
                                      </p:tavLst>
                                    </p:anim>
                                  </p:childTnLst>
                                </p:cTn>
                              </p:par>
                              <p:par>
                                <p:cTn id="55" presetID="45" presetClass="entr" presetSubtype="0" fill="hold" grpId="0" nodeType="with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fade">
                                      <p:cBhvr>
                                        <p:cTn id="57" dur="2000"/>
                                        <p:tgtEl>
                                          <p:spTgt spid="7"/>
                                        </p:tgtEl>
                                      </p:cBhvr>
                                    </p:animEffect>
                                    <p:anim calcmode="lin" valueType="num">
                                      <p:cBhvr>
                                        <p:cTn id="58" dur="2000" fill="hold"/>
                                        <p:tgtEl>
                                          <p:spTgt spid="7"/>
                                        </p:tgtEl>
                                        <p:attrNameLst>
                                          <p:attrName>ppt_w</p:attrName>
                                        </p:attrNameLst>
                                      </p:cBhvr>
                                      <p:tavLst>
                                        <p:tav tm="0" fmla="#ppt_w*sin(2.5*pi*$)">
                                          <p:val>
                                            <p:fltVal val="0"/>
                                          </p:val>
                                        </p:tav>
                                        <p:tav tm="100000">
                                          <p:val>
                                            <p:fltVal val="1"/>
                                          </p:val>
                                        </p:tav>
                                      </p:tavLst>
                                    </p:anim>
                                    <p:anim calcmode="lin" valueType="num">
                                      <p:cBhvr>
                                        <p:cTn id="59"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3" grpId="0" animBg="1"/>
      <p:bldP spid="19" grpId="0" animBg="1"/>
      <p:bldP spid="20" grpId="0" animBg="1"/>
      <p:bldP spid="2" grpId="0"/>
      <p:bldP spid="6" grpId="0"/>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958280" y="2378691"/>
            <a:ext cx="2347452" cy="9144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chemeClr val="accent3">
                    <a:lumMod val="75000"/>
                  </a:schemeClr>
                </a:solidFill>
              </a:rPr>
              <a:t>Paid Stocks</a:t>
            </a:r>
            <a:endParaRPr lang="en-IN" sz="2100" dirty="0">
              <a:solidFill>
                <a:schemeClr val="accent3">
                  <a:lumMod val="75000"/>
                </a:schemeClr>
              </a:solidFill>
            </a:endParaRPr>
          </a:p>
        </p:txBody>
      </p:sp>
      <p:sp>
        <p:nvSpPr>
          <p:cNvPr id="7" name="Rectangle 6"/>
          <p:cNvSpPr/>
          <p:nvPr/>
        </p:nvSpPr>
        <p:spPr>
          <a:xfrm>
            <a:off x="6098458" y="2378691"/>
            <a:ext cx="1066800" cy="9144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chemeClr val="accent3">
                    <a:lumMod val="75000"/>
                  </a:schemeClr>
                </a:solidFill>
              </a:rPr>
              <a:t>Debtors</a:t>
            </a:r>
            <a:endParaRPr lang="en-IN" sz="2100" dirty="0">
              <a:solidFill>
                <a:schemeClr val="accent3">
                  <a:lumMod val="75000"/>
                </a:schemeClr>
              </a:solidFill>
            </a:endParaRPr>
          </a:p>
        </p:txBody>
      </p:sp>
      <p:sp>
        <p:nvSpPr>
          <p:cNvPr id="8" name="Rectangle 7"/>
          <p:cNvSpPr/>
          <p:nvPr/>
        </p:nvSpPr>
        <p:spPr>
          <a:xfrm>
            <a:off x="8232058" y="2362200"/>
            <a:ext cx="1066800" cy="9144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chemeClr val="accent3">
                    <a:lumMod val="75000"/>
                  </a:schemeClr>
                </a:solidFill>
              </a:rPr>
              <a:t>Margin</a:t>
            </a:r>
            <a:endParaRPr lang="en-IN" sz="2100" dirty="0">
              <a:solidFill>
                <a:schemeClr val="accent3">
                  <a:lumMod val="75000"/>
                </a:schemeClr>
              </a:solidFill>
            </a:endParaRPr>
          </a:p>
        </p:txBody>
      </p:sp>
      <p:sp>
        <p:nvSpPr>
          <p:cNvPr id="9" name="Rectangle 8"/>
          <p:cNvSpPr/>
          <p:nvPr/>
        </p:nvSpPr>
        <p:spPr>
          <a:xfrm>
            <a:off x="10365658" y="2351964"/>
            <a:ext cx="1295400" cy="9144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solidFill>
                  <a:schemeClr val="accent3">
                    <a:lumMod val="75000"/>
                  </a:schemeClr>
                </a:solidFill>
              </a:rPr>
              <a:t>Drawing Power</a:t>
            </a:r>
            <a:endParaRPr lang="en-IN" sz="2100" dirty="0">
              <a:solidFill>
                <a:schemeClr val="accent3">
                  <a:lumMod val="75000"/>
                </a:schemeClr>
              </a:solidFill>
            </a:endParaRPr>
          </a:p>
        </p:txBody>
      </p:sp>
      <p:sp>
        <p:nvSpPr>
          <p:cNvPr id="10" name="Plus 9"/>
          <p:cNvSpPr/>
          <p:nvPr/>
        </p:nvSpPr>
        <p:spPr>
          <a:xfrm>
            <a:off x="5450758" y="2605548"/>
            <a:ext cx="381000" cy="457200"/>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100" dirty="0"/>
          </a:p>
        </p:txBody>
      </p:sp>
      <p:sp>
        <p:nvSpPr>
          <p:cNvPr id="11" name="Minus 10"/>
          <p:cNvSpPr/>
          <p:nvPr/>
        </p:nvSpPr>
        <p:spPr>
          <a:xfrm>
            <a:off x="7470058" y="2667000"/>
            <a:ext cx="457200" cy="30480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100" dirty="0"/>
          </a:p>
        </p:txBody>
      </p:sp>
      <p:sp>
        <p:nvSpPr>
          <p:cNvPr id="12" name="Equal 11"/>
          <p:cNvSpPr/>
          <p:nvPr/>
        </p:nvSpPr>
        <p:spPr>
          <a:xfrm>
            <a:off x="9451258" y="2634018"/>
            <a:ext cx="609600" cy="370764"/>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2100" dirty="0">
              <a:solidFill>
                <a:schemeClr val="tx1"/>
              </a:solidFill>
            </a:endParaRPr>
          </a:p>
        </p:txBody>
      </p:sp>
      <p:sp>
        <p:nvSpPr>
          <p:cNvPr id="13" name="TextBox 12"/>
          <p:cNvSpPr txBox="1"/>
          <p:nvPr/>
        </p:nvSpPr>
        <p:spPr>
          <a:xfrm>
            <a:off x="2958280" y="3429000"/>
            <a:ext cx="6109520" cy="415498"/>
          </a:xfrm>
          <a:prstGeom prst="rect">
            <a:avLst/>
          </a:prstGeom>
          <a:noFill/>
        </p:spPr>
        <p:txBody>
          <a:bodyPr wrap="square" rtlCol="0">
            <a:spAutoFit/>
          </a:bodyPr>
          <a:lstStyle/>
          <a:p>
            <a:r>
              <a:rPr lang="en-US" sz="2100" dirty="0"/>
              <a:t>Paid Stocks is Stocks less trade payables</a:t>
            </a:r>
            <a:endParaRPr lang="en-IN" sz="2100" dirty="0"/>
          </a:p>
        </p:txBody>
      </p:sp>
      <p:sp>
        <p:nvSpPr>
          <p:cNvPr id="14" name="Cloud Callout 13"/>
          <p:cNvSpPr/>
          <p:nvPr/>
        </p:nvSpPr>
        <p:spPr>
          <a:xfrm>
            <a:off x="6776767" y="4210750"/>
            <a:ext cx="3888659" cy="2327787"/>
          </a:xfrm>
          <a:prstGeom prst="cloudCallout">
            <a:avLst>
              <a:gd name="adj1" fmla="val -97147"/>
              <a:gd name="adj2" fmla="val -6713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dirty="0"/>
              <a:t>Method of calculation differs from Bank to bank and governed by loan policy of each bank</a:t>
            </a:r>
            <a:endParaRPr lang="en-IN" sz="2100" dirty="0"/>
          </a:p>
        </p:txBody>
      </p:sp>
      <p:sp>
        <p:nvSpPr>
          <p:cNvPr id="16" name="Rectangle 15"/>
          <p:cNvSpPr/>
          <p:nvPr/>
        </p:nvSpPr>
        <p:spPr>
          <a:xfrm>
            <a:off x="2799170" y="1263265"/>
            <a:ext cx="8651727" cy="769441"/>
          </a:xfrm>
          <a:prstGeom prst="rect">
            <a:avLst/>
          </a:prstGeom>
        </p:spPr>
        <p:txBody>
          <a:bodyPr wrap="none">
            <a:spAutoFit/>
          </a:bodyPr>
          <a:lstStyle/>
          <a:p>
            <a:pPr>
              <a:spcBef>
                <a:spcPts val="0"/>
              </a:spcBef>
            </a:pPr>
            <a:r>
              <a:rPr lang="en-US" sz="4400" dirty="0">
                <a:solidFill>
                  <a:schemeClr val="tx2">
                    <a:lumMod val="75000"/>
                    <a:lumOff val="25000"/>
                  </a:schemeClr>
                </a:solidFill>
                <a:latin typeface="+mj-lt"/>
                <a:ea typeface="+mj-ea"/>
                <a:cs typeface="+mj-cs"/>
              </a:rPr>
              <a:t>19.Calculation of drawing power</a:t>
            </a:r>
          </a:p>
        </p:txBody>
      </p:sp>
      <p:sp>
        <p:nvSpPr>
          <p:cNvPr id="2" name="Footer Placeholder 1"/>
          <p:cNvSpPr>
            <a:spLocks noGrp="1"/>
          </p:cNvSpPr>
          <p:nvPr>
            <p:ph type="ftr" sz="quarter" idx="11"/>
          </p:nvPr>
        </p:nvSpPr>
        <p:spPr/>
        <p:txBody>
          <a:bodyPr/>
          <a:lstStyle/>
          <a:p>
            <a:r>
              <a:rPr lang="en-IN" dirty="0"/>
              <a:t>Statutory Audit (Bank) 2017</a:t>
            </a:r>
          </a:p>
        </p:txBody>
      </p:sp>
      <p:sp>
        <p:nvSpPr>
          <p:cNvPr id="3" name="Date Placeholder 2"/>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27515220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invX="1"/>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2000"/>
                                        <p:tgtEl>
                                          <p:spTgt spid="7"/>
                                        </p:tgtEl>
                                      </p:cBhvr>
                                    </p:animEffect>
                                    <p:anim calcmode="lin" valueType="num">
                                      <p:cBhvr>
                                        <p:cTn id="13" dur="2000" fill="hold"/>
                                        <p:tgtEl>
                                          <p:spTgt spid="7"/>
                                        </p:tgtEl>
                                        <p:attrNameLst>
                                          <p:attrName>ppt_w</p:attrName>
                                        </p:attrNameLst>
                                      </p:cBhvr>
                                      <p:tavLst>
                                        <p:tav tm="0" fmla="#ppt_w*sin(2.5*pi*$)">
                                          <p:val>
                                            <p:fltVal val="0"/>
                                          </p:val>
                                        </p:tav>
                                        <p:tav tm="100000">
                                          <p:val>
                                            <p:fltVal val="1"/>
                                          </p:val>
                                        </p:tav>
                                      </p:tavLst>
                                    </p:anim>
                                    <p:anim calcmode="lin" valueType="num">
                                      <p:cBhvr>
                                        <p:cTn id="14" dur="2000" fill="hold"/>
                                        <p:tgtEl>
                                          <p:spTgt spid="7"/>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2000"/>
                                        <p:tgtEl>
                                          <p:spTgt spid="8"/>
                                        </p:tgtEl>
                                      </p:cBhvr>
                                    </p:animEffect>
                                    <p:anim calcmode="lin" valueType="num">
                                      <p:cBhvr>
                                        <p:cTn id="18" dur="2000" fill="hold"/>
                                        <p:tgtEl>
                                          <p:spTgt spid="8"/>
                                        </p:tgtEl>
                                        <p:attrNameLst>
                                          <p:attrName>ppt_w</p:attrName>
                                        </p:attrNameLst>
                                      </p:cBhvr>
                                      <p:tavLst>
                                        <p:tav tm="0" fmla="#ppt_w*sin(2.5*pi*$)">
                                          <p:val>
                                            <p:fltVal val="0"/>
                                          </p:val>
                                        </p:tav>
                                        <p:tav tm="100000">
                                          <p:val>
                                            <p:fltVal val="1"/>
                                          </p:val>
                                        </p:tav>
                                      </p:tavLst>
                                    </p:anim>
                                    <p:anim calcmode="lin" valueType="num">
                                      <p:cBhvr>
                                        <p:cTn id="19" dur="2000" fill="hold"/>
                                        <p:tgtEl>
                                          <p:spTgt spid="8"/>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2000"/>
                                        <p:tgtEl>
                                          <p:spTgt spid="9"/>
                                        </p:tgtEl>
                                      </p:cBhvr>
                                    </p:animEffect>
                                    <p:anim calcmode="lin" valueType="num">
                                      <p:cBhvr>
                                        <p:cTn id="23" dur="2000" fill="hold"/>
                                        <p:tgtEl>
                                          <p:spTgt spid="9"/>
                                        </p:tgtEl>
                                        <p:attrNameLst>
                                          <p:attrName>ppt_w</p:attrName>
                                        </p:attrNameLst>
                                      </p:cBhvr>
                                      <p:tavLst>
                                        <p:tav tm="0" fmla="#ppt_w*sin(2.5*pi*$)">
                                          <p:val>
                                            <p:fltVal val="0"/>
                                          </p:val>
                                        </p:tav>
                                        <p:tav tm="100000">
                                          <p:val>
                                            <p:fltVal val="1"/>
                                          </p:val>
                                        </p:tav>
                                      </p:tavLst>
                                    </p:anim>
                                    <p:anim calcmode="lin" valueType="num">
                                      <p:cBhvr>
                                        <p:cTn id="24" dur="2000" fill="hold"/>
                                        <p:tgtEl>
                                          <p:spTgt spid="9"/>
                                        </p:tgtEl>
                                        <p:attrNameLst>
                                          <p:attrName>ppt_h</p:attrName>
                                        </p:attrNameLst>
                                      </p:cBhvr>
                                      <p:tavLst>
                                        <p:tav tm="0">
                                          <p:val>
                                            <p:strVal val="#ppt_h"/>
                                          </p:val>
                                        </p:tav>
                                        <p:tav tm="100000">
                                          <p:val>
                                            <p:strVal val="#ppt_h"/>
                                          </p:val>
                                        </p:tav>
                                      </p:tavLst>
                                    </p:anim>
                                  </p:childTnLst>
                                </p:cTn>
                              </p:par>
                              <p:par>
                                <p:cTn id="25" presetID="45"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2000"/>
                                        <p:tgtEl>
                                          <p:spTgt spid="10"/>
                                        </p:tgtEl>
                                      </p:cBhvr>
                                    </p:animEffect>
                                    <p:anim calcmode="lin" valueType="num">
                                      <p:cBhvr>
                                        <p:cTn id="28" dur="2000" fill="hold"/>
                                        <p:tgtEl>
                                          <p:spTgt spid="10"/>
                                        </p:tgtEl>
                                        <p:attrNameLst>
                                          <p:attrName>ppt_w</p:attrName>
                                        </p:attrNameLst>
                                      </p:cBhvr>
                                      <p:tavLst>
                                        <p:tav tm="0" fmla="#ppt_w*sin(2.5*pi*$)">
                                          <p:val>
                                            <p:fltVal val="0"/>
                                          </p:val>
                                        </p:tav>
                                        <p:tav tm="100000">
                                          <p:val>
                                            <p:fltVal val="1"/>
                                          </p:val>
                                        </p:tav>
                                      </p:tavLst>
                                    </p:anim>
                                    <p:anim calcmode="lin" valueType="num">
                                      <p:cBhvr>
                                        <p:cTn id="29" dur="2000" fill="hold"/>
                                        <p:tgtEl>
                                          <p:spTgt spid="10"/>
                                        </p:tgtEl>
                                        <p:attrNameLst>
                                          <p:attrName>ppt_h</p:attrName>
                                        </p:attrNameLst>
                                      </p:cBhvr>
                                      <p:tavLst>
                                        <p:tav tm="0">
                                          <p:val>
                                            <p:strVal val="#ppt_h"/>
                                          </p:val>
                                        </p:tav>
                                        <p:tav tm="100000">
                                          <p:val>
                                            <p:strVal val="#ppt_h"/>
                                          </p:val>
                                        </p:tav>
                                      </p:tavLst>
                                    </p:anim>
                                  </p:childTnLst>
                                </p:cTn>
                              </p:par>
                              <p:par>
                                <p:cTn id="30" presetID="45"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2000"/>
                                        <p:tgtEl>
                                          <p:spTgt spid="11"/>
                                        </p:tgtEl>
                                      </p:cBhvr>
                                    </p:animEffect>
                                    <p:anim calcmode="lin" valueType="num">
                                      <p:cBhvr>
                                        <p:cTn id="33" dur="2000" fill="hold"/>
                                        <p:tgtEl>
                                          <p:spTgt spid="11"/>
                                        </p:tgtEl>
                                        <p:attrNameLst>
                                          <p:attrName>ppt_w</p:attrName>
                                        </p:attrNameLst>
                                      </p:cBhvr>
                                      <p:tavLst>
                                        <p:tav tm="0" fmla="#ppt_w*sin(2.5*pi*$)">
                                          <p:val>
                                            <p:fltVal val="0"/>
                                          </p:val>
                                        </p:tav>
                                        <p:tav tm="100000">
                                          <p:val>
                                            <p:fltVal val="1"/>
                                          </p:val>
                                        </p:tav>
                                      </p:tavLst>
                                    </p:anim>
                                    <p:anim calcmode="lin" valueType="num">
                                      <p:cBhvr>
                                        <p:cTn id="34" dur="2000" fill="hold"/>
                                        <p:tgtEl>
                                          <p:spTgt spid="11"/>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2000"/>
                                        <p:tgtEl>
                                          <p:spTgt spid="12"/>
                                        </p:tgtEl>
                                      </p:cBhvr>
                                    </p:animEffect>
                                    <p:anim calcmode="lin" valueType="num">
                                      <p:cBhvr>
                                        <p:cTn id="38" dur="2000" fill="hold"/>
                                        <p:tgtEl>
                                          <p:spTgt spid="12"/>
                                        </p:tgtEl>
                                        <p:attrNameLst>
                                          <p:attrName>ppt_w</p:attrName>
                                        </p:attrNameLst>
                                      </p:cBhvr>
                                      <p:tavLst>
                                        <p:tav tm="0" fmla="#ppt_w*sin(2.5*pi*$)">
                                          <p:val>
                                            <p:fltVal val="0"/>
                                          </p:val>
                                        </p:tav>
                                        <p:tav tm="100000">
                                          <p:val>
                                            <p:fltVal val="1"/>
                                          </p:val>
                                        </p:tav>
                                      </p:tavLst>
                                    </p:anim>
                                    <p:anim calcmode="lin" valueType="num">
                                      <p:cBhvr>
                                        <p:cTn id="39" dur="2000" fill="hold"/>
                                        <p:tgtEl>
                                          <p:spTgt spid="12"/>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2000"/>
                                        <p:tgtEl>
                                          <p:spTgt spid="13"/>
                                        </p:tgtEl>
                                      </p:cBhvr>
                                    </p:animEffect>
                                    <p:anim calcmode="lin" valueType="num">
                                      <p:cBhvr>
                                        <p:cTn id="43" dur="2000" fill="hold"/>
                                        <p:tgtEl>
                                          <p:spTgt spid="13"/>
                                        </p:tgtEl>
                                        <p:attrNameLst>
                                          <p:attrName>ppt_w</p:attrName>
                                        </p:attrNameLst>
                                      </p:cBhvr>
                                      <p:tavLst>
                                        <p:tav tm="0" fmla="#ppt_w*sin(2.5*pi*$)">
                                          <p:val>
                                            <p:fltVal val="0"/>
                                          </p:val>
                                        </p:tav>
                                        <p:tav tm="100000">
                                          <p:val>
                                            <p:fltVal val="1"/>
                                          </p:val>
                                        </p:tav>
                                      </p:tavLst>
                                    </p:anim>
                                    <p:anim calcmode="lin" valueType="num">
                                      <p:cBhvr>
                                        <p:cTn id="44" dur="2000" fill="hold"/>
                                        <p:tgtEl>
                                          <p:spTgt spid="13"/>
                                        </p:tgtEl>
                                        <p:attrNameLst>
                                          <p:attrName>ppt_h</p:attrName>
                                        </p:attrNameLst>
                                      </p:cBhvr>
                                      <p:tavLst>
                                        <p:tav tm="0">
                                          <p:val>
                                            <p:strVal val="#ppt_h"/>
                                          </p:val>
                                        </p:tav>
                                        <p:tav tm="100000">
                                          <p:val>
                                            <p:strVal val="#ppt_h"/>
                                          </p:val>
                                        </p:tav>
                                      </p:tavLst>
                                    </p:anim>
                                  </p:childTnLst>
                                </p:cTn>
                              </p:par>
                              <p:par>
                                <p:cTn id="45" presetID="45" presetClass="entr" presetSubtype="0"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2000"/>
                                        <p:tgtEl>
                                          <p:spTgt spid="14"/>
                                        </p:tgtEl>
                                      </p:cBhvr>
                                    </p:animEffect>
                                    <p:anim calcmode="lin" valueType="num">
                                      <p:cBhvr>
                                        <p:cTn id="48" dur="2000" fill="hold"/>
                                        <p:tgtEl>
                                          <p:spTgt spid="14"/>
                                        </p:tgtEl>
                                        <p:attrNameLst>
                                          <p:attrName>ppt_w</p:attrName>
                                        </p:attrNameLst>
                                      </p:cBhvr>
                                      <p:tavLst>
                                        <p:tav tm="0" fmla="#ppt_w*sin(2.5*pi*$)">
                                          <p:val>
                                            <p:fltVal val="0"/>
                                          </p:val>
                                        </p:tav>
                                        <p:tav tm="100000">
                                          <p:val>
                                            <p:fltVal val="1"/>
                                          </p:val>
                                        </p:tav>
                                      </p:tavLst>
                                    </p:anim>
                                    <p:anim calcmode="lin" valueType="num">
                                      <p:cBhvr>
                                        <p:cTn id="49" dur="2000" fill="hold"/>
                                        <p:tgtEl>
                                          <p:spTgt spid="14"/>
                                        </p:tgtEl>
                                        <p:attrNameLst>
                                          <p:attrName>ppt_h</p:attrName>
                                        </p:attrNameLst>
                                      </p:cBhvr>
                                      <p:tavLst>
                                        <p:tav tm="0">
                                          <p:val>
                                            <p:strVal val="#ppt_h"/>
                                          </p:val>
                                        </p:tav>
                                        <p:tav tm="100000">
                                          <p:val>
                                            <p:strVal val="#ppt_h"/>
                                          </p:val>
                                        </p:tav>
                                      </p:tavLst>
                                    </p:anim>
                                  </p:childTnLst>
                                </p:cTn>
                              </p:par>
                              <p:par>
                                <p:cTn id="50" presetID="45" presetClass="entr" presetSubtype="0"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2000"/>
                                        <p:tgtEl>
                                          <p:spTgt spid="16"/>
                                        </p:tgtEl>
                                      </p:cBhvr>
                                    </p:animEffect>
                                    <p:anim calcmode="lin" valueType="num">
                                      <p:cBhvr>
                                        <p:cTn id="53" dur="2000" fill="hold"/>
                                        <p:tgtEl>
                                          <p:spTgt spid="16"/>
                                        </p:tgtEl>
                                        <p:attrNameLst>
                                          <p:attrName>ppt_w</p:attrName>
                                        </p:attrNameLst>
                                      </p:cBhvr>
                                      <p:tavLst>
                                        <p:tav tm="0" fmla="#ppt_w*sin(2.5*pi*$)">
                                          <p:val>
                                            <p:fltVal val="0"/>
                                          </p:val>
                                        </p:tav>
                                        <p:tav tm="100000">
                                          <p:val>
                                            <p:fltVal val="1"/>
                                          </p:val>
                                        </p:tav>
                                      </p:tavLst>
                                    </p:anim>
                                    <p:anim calcmode="lin" valueType="num">
                                      <p:cBhvr>
                                        <p:cTn id="54" dur="2000" fill="hold"/>
                                        <p:tgtEl>
                                          <p:spTgt spid="16"/>
                                        </p:tgtEl>
                                        <p:attrNameLst>
                                          <p:attrName>ppt_h</p:attrName>
                                        </p:attrNameLst>
                                      </p:cBhvr>
                                      <p:tavLst>
                                        <p:tav tm="0">
                                          <p:val>
                                            <p:strVal val="#ppt_h"/>
                                          </p:val>
                                        </p:tav>
                                        <p:tav tm="100000">
                                          <p:val>
                                            <p:strVal val="#ppt_h"/>
                                          </p:val>
                                        </p:tav>
                                      </p:tavLst>
                                    </p:anim>
                                  </p:childTnLst>
                                </p:cTn>
                              </p:par>
                              <p:par>
                                <p:cTn id="55" presetID="45" presetClass="entr" presetSubtype="0" fill="hold" grpId="0" nodeType="with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fade">
                                      <p:cBhvr>
                                        <p:cTn id="57" dur="2000"/>
                                        <p:tgtEl>
                                          <p:spTgt spid="2"/>
                                        </p:tgtEl>
                                      </p:cBhvr>
                                    </p:animEffect>
                                    <p:anim calcmode="lin" valueType="num">
                                      <p:cBhvr>
                                        <p:cTn id="58" dur="2000" fill="hold"/>
                                        <p:tgtEl>
                                          <p:spTgt spid="2"/>
                                        </p:tgtEl>
                                        <p:attrNameLst>
                                          <p:attrName>ppt_w</p:attrName>
                                        </p:attrNameLst>
                                      </p:cBhvr>
                                      <p:tavLst>
                                        <p:tav tm="0" fmla="#ppt_w*sin(2.5*pi*$)">
                                          <p:val>
                                            <p:fltVal val="0"/>
                                          </p:val>
                                        </p:tav>
                                        <p:tav tm="100000">
                                          <p:val>
                                            <p:fltVal val="1"/>
                                          </p:val>
                                        </p:tav>
                                      </p:tavLst>
                                    </p:anim>
                                    <p:anim calcmode="lin" valueType="num">
                                      <p:cBhvr>
                                        <p:cTn id="59" dur="2000" fill="hold"/>
                                        <p:tgtEl>
                                          <p:spTgt spid="2"/>
                                        </p:tgtEl>
                                        <p:attrNameLst>
                                          <p:attrName>ppt_h</p:attrName>
                                        </p:attrNameLst>
                                      </p:cBhvr>
                                      <p:tavLst>
                                        <p:tav tm="0">
                                          <p:val>
                                            <p:strVal val="#ppt_h"/>
                                          </p:val>
                                        </p:tav>
                                        <p:tav tm="100000">
                                          <p:val>
                                            <p:strVal val="#ppt_h"/>
                                          </p:val>
                                        </p:tav>
                                      </p:tavLst>
                                    </p:anim>
                                  </p:childTnLst>
                                </p:cTn>
                              </p:par>
                              <p:par>
                                <p:cTn id="60" presetID="45" presetClass="entr" presetSubtype="0" fill="hold" grpId="0" nodeType="withEffect">
                                  <p:stCondLst>
                                    <p:cond delay="0"/>
                                  </p:stCondLst>
                                  <p:childTnLst>
                                    <p:set>
                                      <p:cBhvr>
                                        <p:cTn id="61" dur="1" fill="hold">
                                          <p:stCondLst>
                                            <p:cond delay="0"/>
                                          </p:stCondLst>
                                        </p:cTn>
                                        <p:tgtEl>
                                          <p:spTgt spid="3"/>
                                        </p:tgtEl>
                                        <p:attrNameLst>
                                          <p:attrName>style.visibility</p:attrName>
                                        </p:attrNameLst>
                                      </p:cBhvr>
                                      <p:to>
                                        <p:strVal val="visible"/>
                                      </p:to>
                                    </p:set>
                                    <p:animEffect transition="in" filter="fade">
                                      <p:cBhvr>
                                        <p:cTn id="62" dur="2000"/>
                                        <p:tgtEl>
                                          <p:spTgt spid="3"/>
                                        </p:tgtEl>
                                      </p:cBhvr>
                                    </p:animEffect>
                                    <p:anim calcmode="lin" valueType="num">
                                      <p:cBhvr>
                                        <p:cTn id="63" dur="2000" fill="hold"/>
                                        <p:tgtEl>
                                          <p:spTgt spid="3"/>
                                        </p:tgtEl>
                                        <p:attrNameLst>
                                          <p:attrName>ppt_w</p:attrName>
                                        </p:attrNameLst>
                                      </p:cBhvr>
                                      <p:tavLst>
                                        <p:tav tm="0" fmla="#ppt_w*sin(2.5*pi*$)">
                                          <p:val>
                                            <p:fltVal val="0"/>
                                          </p:val>
                                        </p:tav>
                                        <p:tav tm="100000">
                                          <p:val>
                                            <p:fltVal val="1"/>
                                          </p:val>
                                        </p:tav>
                                      </p:tavLst>
                                    </p:anim>
                                    <p:anim calcmode="lin" valueType="num">
                                      <p:cBhvr>
                                        <p:cTn id="64"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p:bldP spid="14" grpId="0" animBg="1"/>
      <p:bldP spid="16" grpId="0"/>
      <p:bldP spid="2" grpId="0"/>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79174" y="2286000"/>
            <a:ext cx="8819536" cy="4038600"/>
          </a:xfrm>
        </p:spPr>
        <p:txBody>
          <a:bodyPr>
            <a:noAutofit/>
          </a:bodyPr>
          <a:lstStyle/>
          <a:p>
            <a:pPr>
              <a:spcBef>
                <a:spcPts val="0"/>
              </a:spcBef>
              <a:buFont typeface="Wingdings" panose="05000000000000000000" pitchFamily="2" charset="2"/>
              <a:buChar char="§"/>
            </a:pPr>
            <a:r>
              <a:rPr lang="en-US" dirty="0"/>
              <a:t>Stock statements to be in the Bank’s prescribed format</a:t>
            </a:r>
          </a:p>
          <a:p>
            <a:pPr>
              <a:spcBef>
                <a:spcPts val="0"/>
              </a:spcBef>
              <a:buFont typeface="Wingdings" panose="05000000000000000000" pitchFamily="2" charset="2"/>
              <a:buChar char="§"/>
            </a:pPr>
            <a:r>
              <a:rPr lang="en-US" dirty="0"/>
              <a:t>Submission of Stock  Statement at prescribed interval</a:t>
            </a:r>
          </a:p>
          <a:p>
            <a:pPr>
              <a:spcBef>
                <a:spcPts val="0"/>
              </a:spcBef>
              <a:buFont typeface="Wingdings" panose="05000000000000000000" pitchFamily="2" charset="2"/>
              <a:buChar char="§"/>
            </a:pPr>
            <a:r>
              <a:rPr lang="en-US" dirty="0"/>
              <a:t>Stock statement as on last date of the month.</a:t>
            </a:r>
          </a:p>
          <a:p>
            <a:pPr>
              <a:spcBef>
                <a:spcPts val="0"/>
              </a:spcBef>
              <a:buFont typeface="Wingdings" panose="05000000000000000000" pitchFamily="2" charset="2"/>
              <a:buChar char="§"/>
            </a:pPr>
            <a:r>
              <a:rPr lang="en-US" dirty="0"/>
              <a:t>Age wise classification of Sundry Debtors </a:t>
            </a:r>
          </a:p>
          <a:p>
            <a:pPr>
              <a:spcBef>
                <a:spcPts val="0"/>
              </a:spcBef>
              <a:buFont typeface="Wingdings" panose="05000000000000000000" pitchFamily="2" charset="2"/>
              <a:buChar char="§"/>
            </a:pPr>
            <a:r>
              <a:rPr lang="en-US" dirty="0"/>
              <a:t>No DP on book debts against associate concerns if stipulated in sanction</a:t>
            </a:r>
          </a:p>
          <a:p>
            <a:pPr>
              <a:spcBef>
                <a:spcPts val="0"/>
              </a:spcBef>
              <a:buFont typeface="Wingdings" panose="05000000000000000000" pitchFamily="2" charset="2"/>
              <a:buChar char="§"/>
            </a:pPr>
            <a:r>
              <a:rPr lang="en-US" dirty="0"/>
              <a:t>Quarterly certification of book debts by the Statutory Auditors of the borrower.</a:t>
            </a:r>
          </a:p>
          <a:p>
            <a:pPr>
              <a:spcBef>
                <a:spcPts val="0"/>
              </a:spcBef>
              <a:buFont typeface="Wingdings" panose="05000000000000000000" pitchFamily="2" charset="2"/>
              <a:buChar char="§"/>
            </a:pPr>
            <a:r>
              <a:rPr lang="en-US" dirty="0"/>
              <a:t>Detail of Sundry Creditors provided</a:t>
            </a:r>
          </a:p>
          <a:p>
            <a:pPr>
              <a:spcBef>
                <a:spcPts val="0"/>
              </a:spcBef>
              <a:buFont typeface="Wingdings" panose="05000000000000000000" pitchFamily="2" charset="2"/>
              <a:buChar char="§"/>
            </a:pPr>
            <a:r>
              <a:rPr lang="en-US" dirty="0"/>
              <a:t>Stocks purchased under LC to be shown separately</a:t>
            </a:r>
          </a:p>
          <a:p>
            <a:pPr>
              <a:spcBef>
                <a:spcPts val="0"/>
              </a:spcBef>
              <a:buFont typeface="Wingdings" panose="05000000000000000000" pitchFamily="2" charset="2"/>
              <a:buChar char="§"/>
            </a:pPr>
            <a:r>
              <a:rPr lang="en-US" dirty="0"/>
              <a:t>Margin calculated correctly</a:t>
            </a:r>
          </a:p>
          <a:p>
            <a:pPr>
              <a:spcBef>
                <a:spcPts val="0"/>
              </a:spcBef>
              <a:buFont typeface="Wingdings" panose="05000000000000000000" pitchFamily="2" charset="2"/>
              <a:buChar char="§"/>
            </a:pPr>
            <a:r>
              <a:rPr lang="en-US" dirty="0"/>
              <a:t>Correct entry in system. Penal interest flag for non submission is “ Y”</a:t>
            </a:r>
          </a:p>
        </p:txBody>
      </p:sp>
      <p:sp>
        <p:nvSpPr>
          <p:cNvPr id="6" name="Rectangle 5"/>
          <p:cNvSpPr/>
          <p:nvPr/>
        </p:nvSpPr>
        <p:spPr>
          <a:xfrm>
            <a:off x="2123768" y="555342"/>
            <a:ext cx="9822426" cy="1446550"/>
          </a:xfrm>
          <a:prstGeom prst="rect">
            <a:avLst/>
          </a:prstGeom>
        </p:spPr>
        <p:txBody>
          <a:bodyPr wrap="square">
            <a:spAutoFit/>
          </a:bodyPr>
          <a:lstStyle/>
          <a:p>
            <a:pPr>
              <a:spcBef>
                <a:spcPts val="0"/>
              </a:spcBef>
            </a:pPr>
            <a:r>
              <a:rPr lang="en-US" sz="4400" dirty="0">
                <a:solidFill>
                  <a:schemeClr val="tx2">
                    <a:lumMod val="75000"/>
                    <a:lumOff val="25000"/>
                  </a:schemeClr>
                </a:solidFill>
                <a:latin typeface="+mj-lt"/>
                <a:ea typeface="+mj-ea"/>
                <a:cs typeface="+mj-cs"/>
              </a:rPr>
              <a:t>20.Important points for verification</a:t>
            </a:r>
          </a:p>
          <a:p>
            <a:pPr>
              <a:spcBef>
                <a:spcPts val="0"/>
              </a:spcBef>
            </a:pPr>
            <a:r>
              <a:rPr lang="en-US" sz="4400" dirty="0">
                <a:solidFill>
                  <a:schemeClr val="tx2">
                    <a:lumMod val="75000"/>
                    <a:lumOff val="25000"/>
                  </a:schemeClr>
                </a:solidFill>
                <a:latin typeface="+mj-lt"/>
                <a:ea typeface="+mj-ea"/>
                <a:cs typeface="+mj-cs"/>
              </a:rPr>
              <a:t> stock statement </a:t>
            </a:r>
          </a:p>
        </p:txBody>
      </p:sp>
      <p:sp>
        <p:nvSpPr>
          <p:cNvPr id="2" name="Footer Placeholder 1"/>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30977335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45"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2000"/>
                                        <p:tgtEl>
                                          <p:spTgt spid="3">
                                            <p:txEl>
                                              <p:pRg st="6" end="6"/>
                                            </p:txEl>
                                          </p:spTgt>
                                        </p:tgtEl>
                                      </p:cBhvr>
                                    </p:animEffect>
                                    <p:anim calcmode="lin" valueType="num">
                                      <p:cBhvr>
                                        <p:cTn id="50"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51"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52" fill="hold">
                      <p:stCondLst>
                        <p:cond delay="indefinite"/>
                      </p:stCondLst>
                      <p:childTnLst>
                        <p:par>
                          <p:cTn id="53" fill="hold">
                            <p:stCondLst>
                              <p:cond delay="0"/>
                            </p:stCondLst>
                            <p:childTnLst>
                              <p:par>
                                <p:cTn id="54" presetID="45"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2000"/>
                                        <p:tgtEl>
                                          <p:spTgt spid="3">
                                            <p:txEl>
                                              <p:pRg st="7" end="7"/>
                                            </p:txEl>
                                          </p:spTgt>
                                        </p:tgtEl>
                                      </p:cBhvr>
                                    </p:animEffect>
                                    <p:anim calcmode="lin" valueType="num">
                                      <p:cBhvr>
                                        <p:cTn id="57"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58"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par>
                    <p:cTn id="59" fill="hold">
                      <p:stCondLst>
                        <p:cond delay="indefinite"/>
                      </p:stCondLst>
                      <p:childTnLst>
                        <p:par>
                          <p:cTn id="60" fill="hold">
                            <p:stCondLst>
                              <p:cond delay="0"/>
                            </p:stCondLst>
                            <p:childTnLst>
                              <p:par>
                                <p:cTn id="61" presetID="45"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fade">
                                      <p:cBhvr>
                                        <p:cTn id="63" dur="2000"/>
                                        <p:tgtEl>
                                          <p:spTgt spid="3">
                                            <p:txEl>
                                              <p:pRg st="8" end="8"/>
                                            </p:txEl>
                                          </p:spTgt>
                                        </p:tgtEl>
                                      </p:cBhvr>
                                    </p:animEffect>
                                    <p:anim calcmode="lin" valueType="num">
                                      <p:cBhvr>
                                        <p:cTn id="64"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65"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par>
                    <p:cTn id="66" fill="hold">
                      <p:stCondLst>
                        <p:cond delay="indefinite"/>
                      </p:stCondLst>
                      <p:childTnLst>
                        <p:par>
                          <p:cTn id="67" fill="hold">
                            <p:stCondLst>
                              <p:cond delay="0"/>
                            </p:stCondLst>
                            <p:childTnLst>
                              <p:par>
                                <p:cTn id="68" presetID="45" presetClass="entr" presetSubtype="0" fill="hold" grpId="0" nodeType="clickEffect">
                                  <p:stCondLst>
                                    <p:cond delay="0"/>
                                  </p:stCondLst>
                                  <p:childTnLst>
                                    <p:set>
                                      <p:cBhvr>
                                        <p:cTn id="69" dur="1" fill="hold">
                                          <p:stCondLst>
                                            <p:cond delay="0"/>
                                          </p:stCondLst>
                                        </p:cTn>
                                        <p:tgtEl>
                                          <p:spTgt spid="3">
                                            <p:txEl>
                                              <p:pRg st="9" end="9"/>
                                            </p:txEl>
                                          </p:spTgt>
                                        </p:tgtEl>
                                        <p:attrNameLst>
                                          <p:attrName>style.visibility</p:attrName>
                                        </p:attrNameLst>
                                      </p:cBhvr>
                                      <p:to>
                                        <p:strVal val="visible"/>
                                      </p:to>
                                    </p:set>
                                    <p:animEffect transition="in" filter="fade">
                                      <p:cBhvr>
                                        <p:cTn id="70" dur="2000"/>
                                        <p:tgtEl>
                                          <p:spTgt spid="3">
                                            <p:txEl>
                                              <p:pRg st="9" end="9"/>
                                            </p:txEl>
                                          </p:spTgt>
                                        </p:tgtEl>
                                      </p:cBhvr>
                                    </p:animEffect>
                                    <p:anim calcmode="lin" valueType="num">
                                      <p:cBhvr>
                                        <p:cTn id="71" dur="2000" fill="hold"/>
                                        <p:tgtEl>
                                          <p:spTgt spid="3">
                                            <p:txEl>
                                              <p:pRg st="9" end="9"/>
                                            </p:txEl>
                                          </p:spTgt>
                                        </p:tgtEl>
                                        <p:attrNameLst>
                                          <p:attrName>ppt_w</p:attrName>
                                        </p:attrNameLst>
                                      </p:cBhvr>
                                      <p:tavLst>
                                        <p:tav tm="0" fmla="#ppt_w*sin(2.5*pi*$)">
                                          <p:val>
                                            <p:fltVal val="0"/>
                                          </p:val>
                                        </p:tav>
                                        <p:tav tm="100000">
                                          <p:val>
                                            <p:fltVal val="1"/>
                                          </p:val>
                                        </p:tav>
                                      </p:tavLst>
                                    </p:anim>
                                    <p:anim calcmode="lin" valueType="num">
                                      <p:cBhvr>
                                        <p:cTn id="72" dur="2000" fill="hold"/>
                                        <p:tgtEl>
                                          <p:spTgt spid="3">
                                            <p:txEl>
                                              <p:pRg st="9" end="9"/>
                                            </p:txEl>
                                          </p:spTgt>
                                        </p:tgtEl>
                                        <p:attrNameLst>
                                          <p:attrName>ppt_h</p:attrName>
                                        </p:attrNameLst>
                                      </p:cBhvr>
                                      <p:tavLst>
                                        <p:tav tm="0">
                                          <p:val>
                                            <p:strVal val="#ppt_h"/>
                                          </p:val>
                                        </p:tav>
                                        <p:tav tm="100000">
                                          <p:val>
                                            <p:strVal val="#ppt_h"/>
                                          </p:val>
                                        </p:tav>
                                      </p:tavLst>
                                    </p:anim>
                                  </p:childTnLst>
                                </p:cTn>
                              </p:par>
                              <p:par>
                                <p:cTn id="73" presetID="45" presetClass="entr" presetSubtype="0" fill="hold" grpId="0" nodeType="withEffect">
                                  <p:stCondLst>
                                    <p:cond delay="0"/>
                                  </p:stCondLst>
                                  <p:childTnLst>
                                    <p:set>
                                      <p:cBhvr>
                                        <p:cTn id="74" dur="1" fill="hold">
                                          <p:stCondLst>
                                            <p:cond delay="0"/>
                                          </p:stCondLst>
                                        </p:cTn>
                                        <p:tgtEl>
                                          <p:spTgt spid="6"/>
                                        </p:tgtEl>
                                        <p:attrNameLst>
                                          <p:attrName>style.visibility</p:attrName>
                                        </p:attrNameLst>
                                      </p:cBhvr>
                                      <p:to>
                                        <p:strVal val="visible"/>
                                      </p:to>
                                    </p:set>
                                    <p:animEffect transition="in" filter="fade">
                                      <p:cBhvr>
                                        <p:cTn id="75" dur="2000"/>
                                        <p:tgtEl>
                                          <p:spTgt spid="6"/>
                                        </p:tgtEl>
                                      </p:cBhvr>
                                    </p:animEffect>
                                    <p:anim calcmode="lin" valueType="num">
                                      <p:cBhvr>
                                        <p:cTn id="76" dur="2000" fill="hold"/>
                                        <p:tgtEl>
                                          <p:spTgt spid="6"/>
                                        </p:tgtEl>
                                        <p:attrNameLst>
                                          <p:attrName>ppt_w</p:attrName>
                                        </p:attrNameLst>
                                      </p:cBhvr>
                                      <p:tavLst>
                                        <p:tav tm="0" fmla="#ppt_w*sin(2.5*pi*$)">
                                          <p:val>
                                            <p:fltVal val="0"/>
                                          </p:val>
                                        </p:tav>
                                        <p:tav tm="100000">
                                          <p:val>
                                            <p:fltVal val="1"/>
                                          </p:val>
                                        </p:tav>
                                      </p:tavLst>
                                    </p:anim>
                                    <p:anim calcmode="lin" valueType="num">
                                      <p:cBhvr>
                                        <p:cTn id="77" dur="2000" fill="hold"/>
                                        <p:tgtEl>
                                          <p:spTgt spid="6"/>
                                        </p:tgtEl>
                                        <p:attrNameLst>
                                          <p:attrName>ppt_h</p:attrName>
                                        </p:attrNameLst>
                                      </p:cBhvr>
                                      <p:tavLst>
                                        <p:tav tm="0">
                                          <p:val>
                                            <p:strVal val="#ppt_h"/>
                                          </p:val>
                                        </p:tav>
                                        <p:tav tm="100000">
                                          <p:val>
                                            <p:strVal val="#ppt_h"/>
                                          </p:val>
                                        </p:tav>
                                      </p:tavLst>
                                    </p:anim>
                                  </p:childTnLst>
                                </p:cTn>
                              </p:par>
                              <p:par>
                                <p:cTn id="78" presetID="45" presetClass="entr" presetSubtype="0" fill="hold" grpId="0" nodeType="withEffect">
                                  <p:stCondLst>
                                    <p:cond delay="0"/>
                                  </p:stCondLst>
                                  <p:childTnLst>
                                    <p:set>
                                      <p:cBhvr>
                                        <p:cTn id="79" dur="1" fill="hold">
                                          <p:stCondLst>
                                            <p:cond delay="0"/>
                                          </p:stCondLst>
                                        </p:cTn>
                                        <p:tgtEl>
                                          <p:spTgt spid="2"/>
                                        </p:tgtEl>
                                        <p:attrNameLst>
                                          <p:attrName>style.visibility</p:attrName>
                                        </p:attrNameLst>
                                      </p:cBhvr>
                                      <p:to>
                                        <p:strVal val="visible"/>
                                      </p:to>
                                    </p:set>
                                    <p:animEffect transition="in" filter="fade">
                                      <p:cBhvr>
                                        <p:cTn id="80" dur="2000"/>
                                        <p:tgtEl>
                                          <p:spTgt spid="2"/>
                                        </p:tgtEl>
                                      </p:cBhvr>
                                    </p:animEffect>
                                    <p:anim calcmode="lin" valueType="num">
                                      <p:cBhvr>
                                        <p:cTn id="81" dur="2000" fill="hold"/>
                                        <p:tgtEl>
                                          <p:spTgt spid="2"/>
                                        </p:tgtEl>
                                        <p:attrNameLst>
                                          <p:attrName>ppt_w</p:attrName>
                                        </p:attrNameLst>
                                      </p:cBhvr>
                                      <p:tavLst>
                                        <p:tav tm="0" fmla="#ppt_w*sin(2.5*pi*$)">
                                          <p:val>
                                            <p:fltVal val="0"/>
                                          </p:val>
                                        </p:tav>
                                        <p:tav tm="100000">
                                          <p:val>
                                            <p:fltVal val="1"/>
                                          </p:val>
                                        </p:tav>
                                      </p:tavLst>
                                    </p:anim>
                                    <p:anim calcmode="lin" valueType="num">
                                      <p:cBhvr>
                                        <p:cTn id="82" dur="2000" fill="hold"/>
                                        <p:tgtEl>
                                          <p:spTgt spid="2"/>
                                        </p:tgtEl>
                                        <p:attrNameLst>
                                          <p:attrName>ppt_h</p:attrName>
                                        </p:attrNameLst>
                                      </p:cBhvr>
                                      <p:tavLst>
                                        <p:tav tm="0">
                                          <p:val>
                                            <p:strVal val="#ppt_h"/>
                                          </p:val>
                                        </p:tav>
                                        <p:tav tm="100000">
                                          <p:val>
                                            <p:strVal val="#ppt_h"/>
                                          </p:val>
                                        </p:tav>
                                      </p:tavLst>
                                    </p:anim>
                                  </p:childTnLst>
                                </p:cTn>
                              </p:par>
                              <p:par>
                                <p:cTn id="83" presetID="45" presetClass="entr" presetSubtype="0" fill="hold" grpId="0" nodeType="with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fade">
                                      <p:cBhvr>
                                        <p:cTn id="85" dur="2000"/>
                                        <p:tgtEl>
                                          <p:spTgt spid="4"/>
                                        </p:tgtEl>
                                      </p:cBhvr>
                                    </p:animEffect>
                                    <p:anim calcmode="lin" valueType="num">
                                      <p:cBhvr>
                                        <p:cTn id="86" dur="2000" fill="hold"/>
                                        <p:tgtEl>
                                          <p:spTgt spid="4"/>
                                        </p:tgtEl>
                                        <p:attrNameLst>
                                          <p:attrName>ppt_w</p:attrName>
                                        </p:attrNameLst>
                                      </p:cBhvr>
                                      <p:tavLst>
                                        <p:tav tm="0" fmla="#ppt_w*sin(2.5*pi*$)">
                                          <p:val>
                                            <p:fltVal val="0"/>
                                          </p:val>
                                        </p:tav>
                                        <p:tav tm="100000">
                                          <p:val>
                                            <p:fltVal val="1"/>
                                          </p:val>
                                        </p:tav>
                                      </p:tavLst>
                                    </p:anim>
                                    <p:anim calcmode="lin" valueType="num">
                                      <p:cBhvr>
                                        <p:cTn id="87"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P spid="2" grpId="0"/>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33700" y="2477729"/>
            <a:ext cx="8865009" cy="3530448"/>
          </a:xfrm>
        </p:spPr>
        <p:txBody>
          <a:bodyPr>
            <a:normAutofit/>
          </a:bodyPr>
          <a:lstStyle/>
          <a:p>
            <a:pPr>
              <a:buFont typeface="Wingdings" panose="05000000000000000000" pitchFamily="2" charset="2"/>
              <a:buChar char="§"/>
            </a:pPr>
            <a:r>
              <a:rPr lang="en-US" dirty="0"/>
              <a:t>Stocks should be fully insured for all risks including fire, earthquake, burglary, terrorism etc.</a:t>
            </a:r>
          </a:p>
          <a:p>
            <a:pPr>
              <a:buFont typeface="Wingdings" panose="05000000000000000000" pitchFamily="2" charset="2"/>
              <a:buChar char="§"/>
            </a:pPr>
            <a:r>
              <a:rPr lang="en-US" dirty="0"/>
              <a:t>Stocks at all locations including stocks with processors need to be covered under insurance</a:t>
            </a:r>
          </a:p>
          <a:p>
            <a:pPr>
              <a:buFont typeface="Wingdings" panose="05000000000000000000" pitchFamily="2" charset="2"/>
              <a:buChar char="§"/>
            </a:pPr>
            <a:r>
              <a:rPr lang="en-US" dirty="0"/>
              <a:t>Bank’s clause in insurance policy</a:t>
            </a:r>
          </a:p>
          <a:p>
            <a:pPr>
              <a:buFont typeface="Wingdings" panose="05000000000000000000" pitchFamily="2" charset="2"/>
              <a:buChar char="§"/>
            </a:pPr>
            <a:r>
              <a:rPr lang="en-US" dirty="0"/>
              <a:t>Validity period to be alive</a:t>
            </a:r>
            <a:endParaRPr lang="en-IN" dirty="0"/>
          </a:p>
        </p:txBody>
      </p:sp>
      <p:sp>
        <p:nvSpPr>
          <p:cNvPr id="2" name="TextBox 1"/>
          <p:cNvSpPr txBox="1"/>
          <p:nvPr/>
        </p:nvSpPr>
        <p:spPr>
          <a:xfrm>
            <a:off x="2933700" y="1430593"/>
            <a:ext cx="4897694" cy="769441"/>
          </a:xfrm>
          <a:prstGeom prst="rect">
            <a:avLst/>
          </a:prstGeom>
          <a:noFill/>
        </p:spPr>
        <p:txBody>
          <a:bodyPr wrap="square" rtlCol="0">
            <a:spAutoFit/>
          </a:bodyPr>
          <a:lstStyle/>
          <a:p>
            <a:r>
              <a:rPr lang="en-IN" sz="4400" dirty="0">
                <a:solidFill>
                  <a:schemeClr val="tx2">
                    <a:lumMod val="75000"/>
                    <a:lumOff val="25000"/>
                  </a:schemeClr>
                </a:solidFill>
                <a:latin typeface="+mj-lt"/>
                <a:ea typeface="+mj-ea"/>
                <a:cs typeface="+mj-cs"/>
              </a:rPr>
              <a:t>21.Insurance</a:t>
            </a:r>
          </a:p>
        </p:txBody>
      </p:sp>
      <p:sp>
        <p:nvSpPr>
          <p:cNvPr id="4" name="Footer Placeholder 3"/>
          <p:cNvSpPr>
            <a:spLocks noGrp="1"/>
          </p:cNvSpPr>
          <p:nvPr>
            <p:ph type="ftr" sz="quarter" idx="11"/>
          </p:nvPr>
        </p:nvSpPr>
        <p:spPr/>
        <p:txBody>
          <a:bodyPr/>
          <a:lstStyle/>
          <a:p>
            <a:r>
              <a:rPr lang="en-IN" dirty="0"/>
              <a:t>Statutory Audit (Bank) 2017</a:t>
            </a:r>
          </a:p>
        </p:txBody>
      </p:sp>
      <p:sp>
        <p:nvSpPr>
          <p:cNvPr id="5" name="Date Placeholder 4"/>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114231209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7" dur="500"/>
                                        <p:tgtEl>
                                          <p:spTgt spid="3">
                                            <p:txEl>
                                              <p:pRg st="0" end="0"/>
                                            </p:txEl>
                                          </p:spTgt>
                                        </p:tgtEl>
                                        <p:attrNameLst>
                                          <p:attrName>ppt_y</p:attrName>
                                        </p:attrNameLst>
                                      </p:cBhvr>
                                      <p:tavLst>
                                        <p:tav tm="0">
                                          <p:val>
                                            <p:strVal val="ppt_y"/>
                                          </p:val>
                                        </p:tav>
                                        <p:tav tm="100000">
                                          <p:val>
                                            <p:strVal val="1+ppt_h/2"/>
                                          </p:val>
                                        </p:tav>
                                      </p:tavLst>
                                    </p:anim>
                                    <p:set>
                                      <p:cBhvr>
                                        <p:cTn id="8"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0" nodeType="clickEffect">
                                  <p:stCondLst>
                                    <p:cond delay="0"/>
                                  </p:stCondLst>
                                  <p:childTnLst>
                                    <p:anim calcmode="lin" valueType="num">
                                      <p:cBhvr additive="base">
                                        <p:cTn id="12" dur="500"/>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p:tgtEl>
                                          <p:spTgt spid="3">
                                            <p:txEl>
                                              <p:pRg st="1" end="1"/>
                                            </p:txEl>
                                          </p:spTgt>
                                        </p:tgtEl>
                                        <p:attrNameLst>
                                          <p:attrName>ppt_y</p:attrName>
                                        </p:attrNameLst>
                                      </p:cBhvr>
                                      <p:tavLst>
                                        <p:tav tm="0">
                                          <p:val>
                                            <p:strVal val="ppt_y"/>
                                          </p:val>
                                        </p:tav>
                                        <p:tav tm="100000">
                                          <p:val>
                                            <p:strVal val="1+ppt_h/2"/>
                                          </p:val>
                                        </p:tav>
                                      </p:tavLst>
                                    </p:anim>
                                    <p:set>
                                      <p:cBhvr>
                                        <p:cTn id="14"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grpId="0" nodeType="clickEffect">
                                  <p:stCondLst>
                                    <p:cond delay="0"/>
                                  </p:stCondLst>
                                  <p:childTnLst>
                                    <p:anim calcmode="lin" valueType="num">
                                      <p:cBhvr additive="base">
                                        <p:cTn id="18" dur="500"/>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p:tgtEl>
                                          <p:spTgt spid="3">
                                            <p:txEl>
                                              <p:pRg st="2" end="2"/>
                                            </p:txEl>
                                          </p:spTgt>
                                        </p:tgtEl>
                                        <p:attrNameLst>
                                          <p:attrName>ppt_y</p:attrName>
                                        </p:attrNameLst>
                                      </p:cBhvr>
                                      <p:tavLst>
                                        <p:tav tm="0">
                                          <p:val>
                                            <p:strVal val="ppt_y"/>
                                          </p:val>
                                        </p:tav>
                                        <p:tav tm="100000">
                                          <p:val>
                                            <p:strVal val="1+ppt_h/2"/>
                                          </p:val>
                                        </p:tav>
                                      </p:tavLst>
                                    </p:anim>
                                    <p:set>
                                      <p:cBhvr>
                                        <p:cTn id="20"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grpId="0" nodeType="clickEffect">
                                  <p:stCondLst>
                                    <p:cond delay="0"/>
                                  </p:stCondLst>
                                  <p:childTnLst>
                                    <p:anim calcmode="lin" valueType="num">
                                      <p:cBhvr additive="base">
                                        <p:cTn id="24" dur="500"/>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p:tgtEl>
                                          <p:spTgt spid="3">
                                            <p:txEl>
                                              <p:pRg st="3" end="3"/>
                                            </p:txEl>
                                          </p:spTgt>
                                        </p:tgtEl>
                                        <p:attrNameLst>
                                          <p:attrName>ppt_y</p:attrName>
                                        </p:attrNameLst>
                                      </p:cBhvr>
                                      <p:tavLst>
                                        <p:tav tm="0">
                                          <p:val>
                                            <p:strVal val="ppt_y"/>
                                          </p:val>
                                        </p:tav>
                                        <p:tav tm="100000">
                                          <p:val>
                                            <p:strVal val="1+ppt_h/2"/>
                                          </p:val>
                                        </p:tav>
                                      </p:tavLst>
                                    </p:anim>
                                    <p:set>
                                      <p:cBhvr>
                                        <p:cTn id="26" dur="1" fill="hold">
                                          <p:stCondLst>
                                            <p:cond delay="499"/>
                                          </p:stCondLst>
                                        </p:cTn>
                                        <p:tgtEl>
                                          <p:spTgt spid="3">
                                            <p:txEl>
                                              <p:pRg st="3" end="3"/>
                                            </p:txEl>
                                          </p:spTgt>
                                        </p:tgtEl>
                                        <p:attrNameLst>
                                          <p:attrName>style.visibility</p:attrName>
                                        </p:attrNameLst>
                                      </p:cBhvr>
                                      <p:to>
                                        <p:strVal val="hidden"/>
                                      </p:to>
                                    </p:set>
                                  </p:childTnLst>
                                </p:cTn>
                              </p:par>
                              <p:par>
                                <p:cTn id="27" presetID="2" presetClass="exit" presetSubtype="4" fill="hold" grpId="0" nodeType="withEffect">
                                  <p:stCondLst>
                                    <p:cond delay="0"/>
                                  </p:stCondLst>
                                  <p:childTnLst>
                                    <p:anim calcmode="lin" valueType="num">
                                      <p:cBhvr additive="base">
                                        <p:cTn id="28" dur="500"/>
                                        <p:tgtEl>
                                          <p:spTgt spid="2"/>
                                        </p:tgtEl>
                                        <p:attrNameLst>
                                          <p:attrName>ppt_x</p:attrName>
                                        </p:attrNameLst>
                                      </p:cBhvr>
                                      <p:tavLst>
                                        <p:tav tm="0">
                                          <p:val>
                                            <p:strVal val="ppt_x"/>
                                          </p:val>
                                        </p:tav>
                                        <p:tav tm="100000">
                                          <p:val>
                                            <p:strVal val="ppt_x"/>
                                          </p:val>
                                        </p:tav>
                                      </p:tavLst>
                                    </p:anim>
                                    <p:anim calcmode="lin" valueType="num">
                                      <p:cBhvr additive="base">
                                        <p:cTn id="29" dur="500"/>
                                        <p:tgtEl>
                                          <p:spTgt spid="2"/>
                                        </p:tgtEl>
                                        <p:attrNameLst>
                                          <p:attrName>ppt_y</p:attrName>
                                        </p:attrNameLst>
                                      </p:cBhvr>
                                      <p:tavLst>
                                        <p:tav tm="0">
                                          <p:val>
                                            <p:strVal val="ppt_y"/>
                                          </p:val>
                                        </p:tav>
                                        <p:tav tm="100000">
                                          <p:val>
                                            <p:strVal val="1+ppt_h/2"/>
                                          </p:val>
                                        </p:tav>
                                      </p:tavLst>
                                    </p:anim>
                                    <p:set>
                                      <p:cBhvr>
                                        <p:cTn id="30" dur="1" fill="hold">
                                          <p:stCondLst>
                                            <p:cond delay="499"/>
                                          </p:stCondLst>
                                        </p:cTn>
                                        <p:tgtEl>
                                          <p:spTgt spid="2"/>
                                        </p:tgtEl>
                                        <p:attrNameLst>
                                          <p:attrName>style.visibility</p:attrName>
                                        </p:attrNameLst>
                                      </p:cBhvr>
                                      <p:to>
                                        <p:strVal val="hidden"/>
                                      </p:to>
                                    </p:set>
                                  </p:childTnLst>
                                </p:cTn>
                              </p:par>
                              <p:par>
                                <p:cTn id="31" presetID="2" presetClass="exit" presetSubtype="4" fill="hold" grpId="0" nodeType="withEffect">
                                  <p:stCondLst>
                                    <p:cond delay="0"/>
                                  </p:stCondLst>
                                  <p:childTnLst>
                                    <p:anim calcmode="lin" valueType="num">
                                      <p:cBhvr additive="base">
                                        <p:cTn id="32" dur="500"/>
                                        <p:tgtEl>
                                          <p:spTgt spid="4"/>
                                        </p:tgtEl>
                                        <p:attrNameLst>
                                          <p:attrName>ppt_x</p:attrName>
                                        </p:attrNameLst>
                                      </p:cBhvr>
                                      <p:tavLst>
                                        <p:tav tm="0">
                                          <p:val>
                                            <p:strVal val="ppt_x"/>
                                          </p:val>
                                        </p:tav>
                                        <p:tav tm="100000">
                                          <p:val>
                                            <p:strVal val="ppt_x"/>
                                          </p:val>
                                        </p:tav>
                                      </p:tavLst>
                                    </p:anim>
                                    <p:anim calcmode="lin" valueType="num">
                                      <p:cBhvr additive="base">
                                        <p:cTn id="33" dur="500"/>
                                        <p:tgtEl>
                                          <p:spTgt spid="4"/>
                                        </p:tgtEl>
                                        <p:attrNameLst>
                                          <p:attrName>ppt_y</p:attrName>
                                        </p:attrNameLst>
                                      </p:cBhvr>
                                      <p:tavLst>
                                        <p:tav tm="0">
                                          <p:val>
                                            <p:strVal val="ppt_y"/>
                                          </p:val>
                                        </p:tav>
                                        <p:tav tm="100000">
                                          <p:val>
                                            <p:strVal val="1+ppt_h/2"/>
                                          </p:val>
                                        </p:tav>
                                      </p:tavLst>
                                    </p:anim>
                                    <p:set>
                                      <p:cBhvr>
                                        <p:cTn id="34" dur="1" fill="hold">
                                          <p:stCondLst>
                                            <p:cond delay="499"/>
                                          </p:stCondLst>
                                        </p:cTn>
                                        <p:tgtEl>
                                          <p:spTgt spid="4"/>
                                        </p:tgtEl>
                                        <p:attrNameLst>
                                          <p:attrName>style.visibility</p:attrName>
                                        </p:attrNameLst>
                                      </p:cBhvr>
                                      <p:to>
                                        <p:strVal val="hidden"/>
                                      </p:to>
                                    </p:set>
                                  </p:childTnLst>
                                </p:cTn>
                              </p:par>
                              <p:par>
                                <p:cTn id="35" presetID="2" presetClass="exit" presetSubtype="4" fill="hold" grpId="0" nodeType="withEffect">
                                  <p:stCondLst>
                                    <p:cond delay="0"/>
                                  </p:stCondLst>
                                  <p:childTnLst>
                                    <p:anim calcmode="lin" valueType="num">
                                      <p:cBhvr additive="base">
                                        <p:cTn id="36" dur="500"/>
                                        <p:tgtEl>
                                          <p:spTgt spid="5"/>
                                        </p:tgtEl>
                                        <p:attrNameLst>
                                          <p:attrName>ppt_x</p:attrName>
                                        </p:attrNameLst>
                                      </p:cBhvr>
                                      <p:tavLst>
                                        <p:tav tm="0">
                                          <p:val>
                                            <p:strVal val="ppt_x"/>
                                          </p:val>
                                        </p:tav>
                                        <p:tav tm="100000">
                                          <p:val>
                                            <p:strVal val="ppt_x"/>
                                          </p:val>
                                        </p:tav>
                                      </p:tavLst>
                                    </p:anim>
                                    <p:anim calcmode="lin" valueType="num">
                                      <p:cBhvr additive="base">
                                        <p:cTn id="37" dur="500"/>
                                        <p:tgtEl>
                                          <p:spTgt spid="5"/>
                                        </p:tgtEl>
                                        <p:attrNameLst>
                                          <p:attrName>ppt_y</p:attrName>
                                        </p:attrNameLst>
                                      </p:cBhvr>
                                      <p:tavLst>
                                        <p:tav tm="0">
                                          <p:val>
                                            <p:strVal val="ppt_y"/>
                                          </p:val>
                                        </p:tav>
                                        <p:tav tm="100000">
                                          <p:val>
                                            <p:strVal val="1+ppt_h/2"/>
                                          </p:val>
                                        </p:tav>
                                      </p:tavLst>
                                    </p:anim>
                                    <p:set>
                                      <p:cBhvr>
                                        <p:cTn id="38"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4" grpId="0"/>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33701" y="958645"/>
            <a:ext cx="8001000" cy="904886"/>
          </a:xfrm>
        </p:spPr>
        <p:txBody>
          <a:bodyPr/>
          <a:lstStyle/>
          <a:p>
            <a:r>
              <a:rPr lang="en-US" dirty="0"/>
              <a:t>22.Revenue leakage exercise</a:t>
            </a:r>
            <a:endParaRPr lang="en-IN" dirty="0"/>
          </a:p>
        </p:txBody>
      </p:sp>
      <p:pic>
        <p:nvPicPr>
          <p:cNvPr id="4098" name="Picture 2" descr="C:\Users\kushagra.vyas\Desktop\rev-leakage-805x503.jpg"/>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24551"/>
          <a:stretch/>
        </p:blipFill>
        <p:spPr bwMode="auto">
          <a:xfrm>
            <a:off x="4011194" y="2419947"/>
            <a:ext cx="5634250" cy="3494156"/>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2729447663"/>
      </p:ext>
    </p:extLst>
  </p:cSld>
  <p:clrMapOvr>
    <a:masterClrMapping/>
  </p:clrMapOvr>
  <mc:AlternateContent xmlns:mc="http://schemas.openxmlformats.org/markup-compatibility/2006" xmlns:p14="http://schemas.microsoft.com/office/powerpoint/2010/main">
    <mc:Choice Requires="p14">
      <p:transition spd="slow" p14:dur="2500">
        <p:checker/>
        <p:sndAc>
          <p:stSnd>
            <p:snd r:embed="rId2" name="chimes.wav"/>
          </p:stSnd>
        </p:sndAc>
      </p:transition>
    </mc:Choice>
    <mc:Fallback xmlns="">
      <p:transition spd="slow">
        <p:checker/>
        <p:sndAc>
          <p:stSnd>
            <p:snd r:embed="rId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xit" presetSubtype="0" fill="hold" grpId="0" nodeType="clickEffect">
                                  <p:stCondLst>
                                    <p:cond delay="0"/>
                                  </p:stCondLst>
                                  <p:childTnLst>
                                    <p:animEffect transition="out" filter="wipe(down)">
                                      <p:cBhvr>
                                        <p:cTn id="6" dur="180" accel="50000">
                                          <p:stCondLst>
                                            <p:cond delay="1820"/>
                                          </p:stCondLst>
                                        </p:cTn>
                                        <p:tgtEl>
                                          <p:spTgt spid="2"/>
                                        </p:tgtEl>
                                      </p:cBhvr>
                                    </p:animEffect>
                                    <p:anim calcmode="lin" valueType="num">
                                      <p:cBhvr>
                                        <p:cTn id="7" dur="1822" tmFilter="0,0; 0.14,0.31; 0.43,0.73; 0.71,0.91; 1.0,1.0">
                                          <p:stCondLst>
                                            <p:cond delay="0"/>
                                          </p:stCondLst>
                                        </p:cTn>
                                        <p:tgtEl>
                                          <p:spTgt spid="2"/>
                                        </p:tgtEl>
                                        <p:attrNameLst>
                                          <p:attrName>ppt_x</p:attrName>
                                        </p:attrNameLst>
                                      </p:cBhvr>
                                      <p:tavLst>
                                        <p:tav tm="0">
                                          <p:val>
                                            <p:strVal val="ppt_x"/>
                                          </p:val>
                                        </p:tav>
                                        <p:tav tm="100000">
                                          <p:val>
                                            <p:strVal val="#ppt_x+0.25"/>
                                          </p:val>
                                        </p:tav>
                                      </p:tavLst>
                                    </p:anim>
                                    <p:anim calcmode="lin" valueType="num">
                                      <p:cBhvr>
                                        <p:cTn id="8" dur="178">
                                          <p:stCondLst>
                                            <p:cond delay="1822"/>
                                          </p:stCondLst>
                                        </p:cTn>
                                        <p:tgtEl>
                                          <p:spTgt spid="2"/>
                                        </p:tgtEl>
                                        <p:attrNameLst>
                                          <p:attrName>ppt_x</p:attrName>
                                        </p:attrNameLst>
                                      </p:cBhvr>
                                      <p:tavLst>
                                        <p:tav tm="0">
                                          <p:val>
                                            <p:strVal val="ppt_x"/>
                                          </p:val>
                                        </p:tav>
                                        <p:tav tm="100000">
                                          <p:val>
                                            <p:strVal val="ppt_x"/>
                                          </p:val>
                                        </p:tav>
                                      </p:tavLst>
                                    </p:anim>
                                    <p:anim calcmode="lin" valueType="num">
                                      <p:cBhvr>
                                        <p:cTn id="9" dur="664" tmFilter="0.0,0.0;0.25,0.07;0.50,0.2;0.75,0.467;1.0,1.0">
                                          <p:stCondLst>
                                            <p:cond delay="0"/>
                                          </p:stCondLst>
                                        </p:cTn>
                                        <p:tgtEl>
                                          <p:spTgt spid="2"/>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13" dur="180" accel="50000">
                                          <p:stCondLst>
                                            <p:cond delay="1820"/>
                                          </p:stCondLst>
                                        </p:cTn>
                                        <p:tgtEl>
                                          <p:spTgt spid="2"/>
                                        </p:tgtEl>
                                        <p:attrNameLst>
                                          <p:attrName>ppt_y</p:attrName>
                                        </p:attrNameLst>
                                      </p:cBhvr>
                                      <p:tavLst>
                                        <p:tav tm="0">
                                          <p:val>
                                            <p:strVal val="ppt_y"/>
                                          </p:val>
                                        </p:tav>
                                        <p:tav tm="100000">
                                          <p:val>
                                            <p:strVal val="ppt_y+ppt_h"/>
                                          </p:val>
                                        </p:tav>
                                      </p:tavLst>
                                    </p:anim>
                                    <p:animScale>
                                      <p:cBhvr>
                                        <p:cTn id="14" dur="26">
                                          <p:stCondLst>
                                            <p:cond delay="620"/>
                                          </p:stCondLst>
                                        </p:cTn>
                                        <p:tgtEl>
                                          <p:spTgt spid="2"/>
                                        </p:tgtEl>
                                      </p:cBhvr>
                                      <p:to x="100000" y="60000"/>
                                    </p:animScale>
                                    <p:animScale>
                                      <p:cBhvr>
                                        <p:cTn id="15" dur="166" decel="50000">
                                          <p:stCondLst>
                                            <p:cond delay="646"/>
                                          </p:stCondLst>
                                        </p:cTn>
                                        <p:tgtEl>
                                          <p:spTgt spid="2"/>
                                        </p:tgtEl>
                                      </p:cBhvr>
                                      <p:to x="100000" y="100000"/>
                                    </p:animScale>
                                    <p:animScale>
                                      <p:cBhvr>
                                        <p:cTn id="16" dur="26">
                                          <p:stCondLst>
                                            <p:cond delay="1312"/>
                                          </p:stCondLst>
                                        </p:cTn>
                                        <p:tgtEl>
                                          <p:spTgt spid="2"/>
                                        </p:tgtEl>
                                      </p:cBhvr>
                                      <p:to x="100000" y="80000"/>
                                    </p:animScale>
                                    <p:animScale>
                                      <p:cBhvr>
                                        <p:cTn id="17" dur="166" decel="50000">
                                          <p:stCondLst>
                                            <p:cond delay="1338"/>
                                          </p:stCondLst>
                                        </p:cTn>
                                        <p:tgtEl>
                                          <p:spTgt spid="2"/>
                                        </p:tgtEl>
                                      </p:cBhvr>
                                      <p:to x="100000" y="100000"/>
                                    </p:animScale>
                                    <p:animScale>
                                      <p:cBhvr>
                                        <p:cTn id="18" dur="26">
                                          <p:stCondLst>
                                            <p:cond delay="1642"/>
                                          </p:stCondLst>
                                        </p:cTn>
                                        <p:tgtEl>
                                          <p:spTgt spid="2"/>
                                        </p:tgtEl>
                                      </p:cBhvr>
                                      <p:to x="100000" y="90000"/>
                                    </p:animScale>
                                    <p:animScale>
                                      <p:cBhvr>
                                        <p:cTn id="19" dur="166" decel="50000">
                                          <p:stCondLst>
                                            <p:cond delay="1668"/>
                                          </p:stCondLst>
                                        </p:cTn>
                                        <p:tgtEl>
                                          <p:spTgt spid="2"/>
                                        </p:tgtEl>
                                      </p:cBhvr>
                                      <p:to x="100000" y="100000"/>
                                    </p:animScale>
                                    <p:animScale>
                                      <p:cBhvr>
                                        <p:cTn id="20" dur="26">
                                          <p:stCondLst>
                                            <p:cond delay="1808"/>
                                          </p:stCondLst>
                                        </p:cTn>
                                        <p:tgtEl>
                                          <p:spTgt spid="2"/>
                                        </p:tgtEl>
                                      </p:cBhvr>
                                      <p:to x="100000" y="95000"/>
                                    </p:animScale>
                                    <p:animScale>
                                      <p:cBhvr>
                                        <p:cTn id="21" dur="166" decel="50000">
                                          <p:stCondLst>
                                            <p:cond delay="1834"/>
                                          </p:stCondLst>
                                        </p:cTn>
                                        <p:tgtEl>
                                          <p:spTgt spid="2"/>
                                        </p:tgtEl>
                                      </p:cBhvr>
                                      <p:to x="100000" y="100000"/>
                                    </p:animScale>
                                    <p:set>
                                      <p:cBhvr>
                                        <p:cTn id="22" dur="1" fill="hold">
                                          <p:stCondLst>
                                            <p:cond delay="1999"/>
                                          </p:stCondLst>
                                        </p:cTn>
                                        <p:tgtEl>
                                          <p:spTgt spid="2"/>
                                        </p:tgtEl>
                                        <p:attrNameLst>
                                          <p:attrName>style.visibility</p:attrName>
                                        </p:attrNameLst>
                                      </p:cBhvr>
                                      <p:to>
                                        <p:strVal val="hidden"/>
                                      </p:to>
                                    </p:set>
                                  </p:childTnLst>
                                </p:cTn>
                              </p:par>
                              <p:par>
                                <p:cTn id="23" presetID="26" presetClass="exit" presetSubtype="0" fill="hold" nodeType="withEffect">
                                  <p:stCondLst>
                                    <p:cond delay="0"/>
                                  </p:stCondLst>
                                  <p:childTnLst>
                                    <p:animEffect transition="out" filter="wipe(down)">
                                      <p:cBhvr>
                                        <p:cTn id="24" dur="180" accel="50000">
                                          <p:stCondLst>
                                            <p:cond delay="1820"/>
                                          </p:stCondLst>
                                        </p:cTn>
                                        <p:tgtEl>
                                          <p:spTgt spid="4098"/>
                                        </p:tgtEl>
                                      </p:cBhvr>
                                    </p:animEffect>
                                    <p:anim calcmode="lin" valueType="num">
                                      <p:cBhvr>
                                        <p:cTn id="25" dur="1822" tmFilter="0,0; 0.14,0.31; 0.43,0.73; 0.71,0.91; 1.0,1.0">
                                          <p:stCondLst>
                                            <p:cond delay="0"/>
                                          </p:stCondLst>
                                        </p:cTn>
                                        <p:tgtEl>
                                          <p:spTgt spid="4098"/>
                                        </p:tgtEl>
                                        <p:attrNameLst>
                                          <p:attrName>ppt_x</p:attrName>
                                        </p:attrNameLst>
                                      </p:cBhvr>
                                      <p:tavLst>
                                        <p:tav tm="0">
                                          <p:val>
                                            <p:strVal val="ppt_x"/>
                                          </p:val>
                                        </p:tav>
                                        <p:tav tm="100000">
                                          <p:val>
                                            <p:strVal val="#ppt_x+0.25"/>
                                          </p:val>
                                        </p:tav>
                                      </p:tavLst>
                                    </p:anim>
                                    <p:anim calcmode="lin" valueType="num">
                                      <p:cBhvr>
                                        <p:cTn id="26" dur="178">
                                          <p:stCondLst>
                                            <p:cond delay="1822"/>
                                          </p:stCondLst>
                                        </p:cTn>
                                        <p:tgtEl>
                                          <p:spTgt spid="4098"/>
                                        </p:tgtEl>
                                        <p:attrNameLst>
                                          <p:attrName>ppt_x</p:attrName>
                                        </p:attrNameLst>
                                      </p:cBhvr>
                                      <p:tavLst>
                                        <p:tav tm="0">
                                          <p:val>
                                            <p:strVal val="ppt_x"/>
                                          </p:val>
                                        </p:tav>
                                        <p:tav tm="100000">
                                          <p:val>
                                            <p:strVal val="ppt_x"/>
                                          </p:val>
                                        </p:tav>
                                      </p:tavLst>
                                    </p:anim>
                                    <p:anim calcmode="lin" valueType="num">
                                      <p:cBhvr>
                                        <p:cTn id="27" dur="664" tmFilter="0.0,0.0;0.25,0.07;0.50,0.2;0.75,0.467;1.0,1.0">
                                          <p:stCondLst>
                                            <p:cond delay="0"/>
                                          </p:stCondLst>
                                        </p:cTn>
                                        <p:tgtEl>
                                          <p:spTgt spid="4098"/>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28" dur="664" tmFilter="0, 0; 0.125,0.2665; 0.25,0.4; 0.375,0.465; 0.5,0.5;  0.625,0.535; 0.75,0.6; 0.875,0.7335; 1,1">
                                          <p:stCondLst>
                                            <p:cond delay="664"/>
                                          </p:stCondLst>
                                        </p:cTn>
                                        <p:tgtEl>
                                          <p:spTgt spid="4098"/>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29" dur="332" tmFilter="0, 0; 0.125,0.2665; 0.25,0.4; 0.375,0.465; 0.5,0.5;  0.625,0.535; 0.75,0.6; 0.875,0.7335; 1,1">
                                          <p:stCondLst>
                                            <p:cond delay="1324"/>
                                          </p:stCondLst>
                                        </p:cTn>
                                        <p:tgtEl>
                                          <p:spTgt spid="4098"/>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30" dur="164" tmFilter="0, 0; 0.125,0.2665; 0.25,0.4; 0.375,0.465; 0.5,0.5;  0.625,0.535; 0.75,0.6; 0.875,0.7335; 1,1">
                                          <p:stCondLst>
                                            <p:cond delay="1656"/>
                                          </p:stCondLst>
                                        </p:cTn>
                                        <p:tgtEl>
                                          <p:spTgt spid="4098"/>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31" dur="180" accel="50000">
                                          <p:stCondLst>
                                            <p:cond delay="1820"/>
                                          </p:stCondLst>
                                        </p:cTn>
                                        <p:tgtEl>
                                          <p:spTgt spid="4098"/>
                                        </p:tgtEl>
                                        <p:attrNameLst>
                                          <p:attrName>ppt_y</p:attrName>
                                        </p:attrNameLst>
                                      </p:cBhvr>
                                      <p:tavLst>
                                        <p:tav tm="0">
                                          <p:val>
                                            <p:strVal val="ppt_y"/>
                                          </p:val>
                                        </p:tav>
                                        <p:tav tm="100000">
                                          <p:val>
                                            <p:strVal val="ppt_y+ppt_h"/>
                                          </p:val>
                                        </p:tav>
                                      </p:tavLst>
                                    </p:anim>
                                    <p:animScale>
                                      <p:cBhvr>
                                        <p:cTn id="32" dur="26">
                                          <p:stCondLst>
                                            <p:cond delay="620"/>
                                          </p:stCondLst>
                                        </p:cTn>
                                        <p:tgtEl>
                                          <p:spTgt spid="4098"/>
                                        </p:tgtEl>
                                      </p:cBhvr>
                                      <p:to x="100000" y="60000"/>
                                    </p:animScale>
                                    <p:animScale>
                                      <p:cBhvr>
                                        <p:cTn id="33" dur="166" decel="50000">
                                          <p:stCondLst>
                                            <p:cond delay="646"/>
                                          </p:stCondLst>
                                        </p:cTn>
                                        <p:tgtEl>
                                          <p:spTgt spid="4098"/>
                                        </p:tgtEl>
                                      </p:cBhvr>
                                      <p:to x="100000" y="100000"/>
                                    </p:animScale>
                                    <p:animScale>
                                      <p:cBhvr>
                                        <p:cTn id="34" dur="26">
                                          <p:stCondLst>
                                            <p:cond delay="1312"/>
                                          </p:stCondLst>
                                        </p:cTn>
                                        <p:tgtEl>
                                          <p:spTgt spid="4098"/>
                                        </p:tgtEl>
                                      </p:cBhvr>
                                      <p:to x="100000" y="80000"/>
                                    </p:animScale>
                                    <p:animScale>
                                      <p:cBhvr>
                                        <p:cTn id="35" dur="166" decel="50000">
                                          <p:stCondLst>
                                            <p:cond delay="1338"/>
                                          </p:stCondLst>
                                        </p:cTn>
                                        <p:tgtEl>
                                          <p:spTgt spid="4098"/>
                                        </p:tgtEl>
                                      </p:cBhvr>
                                      <p:to x="100000" y="100000"/>
                                    </p:animScale>
                                    <p:animScale>
                                      <p:cBhvr>
                                        <p:cTn id="36" dur="26">
                                          <p:stCondLst>
                                            <p:cond delay="1642"/>
                                          </p:stCondLst>
                                        </p:cTn>
                                        <p:tgtEl>
                                          <p:spTgt spid="4098"/>
                                        </p:tgtEl>
                                      </p:cBhvr>
                                      <p:to x="100000" y="90000"/>
                                    </p:animScale>
                                    <p:animScale>
                                      <p:cBhvr>
                                        <p:cTn id="37" dur="166" decel="50000">
                                          <p:stCondLst>
                                            <p:cond delay="1668"/>
                                          </p:stCondLst>
                                        </p:cTn>
                                        <p:tgtEl>
                                          <p:spTgt spid="4098"/>
                                        </p:tgtEl>
                                      </p:cBhvr>
                                      <p:to x="100000" y="100000"/>
                                    </p:animScale>
                                    <p:animScale>
                                      <p:cBhvr>
                                        <p:cTn id="38" dur="26">
                                          <p:stCondLst>
                                            <p:cond delay="1808"/>
                                          </p:stCondLst>
                                        </p:cTn>
                                        <p:tgtEl>
                                          <p:spTgt spid="4098"/>
                                        </p:tgtEl>
                                      </p:cBhvr>
                                      <p:to x="100000" y="95000"/>
                                    </p:animScale>
                                    <p:animScale>
                                      <p:cBhvr>
                                        <p:cTn id="39" dur="166" decel="50000">
                                          <p:stCondLst>
                                            <p:cond delay="1834"/>
                                          </p:stCondLst>
                                        </p:cTn>
                                        <p:tgtEl>
                                          <p:spTgt spid="4098"/>
                                        </p:tgtEl>
                                      </p:cBhvr>
                                      <p:to x="100000" y="100000"/>
                                    </p:animScale>
                                    <p:set>
                                      <p:cBhvr>
                                        <p:cTn id="40" dur="1" fill="hold">
                                          <p:stCondLst>
                                            <p:cond delay="1999"/>
                                          </p:stCondLst>
                                        </p:cTn>
                                        <p:tgtEl>
                                          <p:spTgt spid="4098"/>
                                        </p:tgtEl>
                                        <p:attrNameLst>
                                          <p:attrName>style.visibility</p:attrName>
                                        </p:attrNameLst>
                                      </p:cBhvr>
                                      <p:to>
                                        <p:strVal val="hidden"/>
                                      </p:to>
                                    </p:set>
                                  </p:childTnLst>
                                </p:cTn>
                              </p:par>
                              <p:par>
                                <p:cTn id="41" presetID="26" presetClass="exit" presetSubtype="0" fill="hold" grpId="0" nodeType="withEffect">
                                  <p:stCondLst>
                                    <p:cond delay="0"/>
                                  </p:stCondLst>
                                  <p:childTnLst>
                                    <p:animEffect transition="out" filter="wipe(down)">
                                      <p:cBhvr>
                                        <p:cTn id="42" dur="180" accel="50000">
                                          <p:stCondLst>
                                            <p:cond delay="1820"/>
                                          </p:stCondLst>
                                        </p:cTn>
                                        <p:tgtEl>
                                          <p:spTgt spid="3"/>
                                        </p:tgtEl>
                                      </p:cBhvr>
                                    </p:animEffect>
                                    <p:anim calcmode="lin" valueType="num">
                                      <p:cBhvr>
                                        <p:cTn id="43" dur="1822" tmFilter="0,0; 0.14,0.31; 0.43,0.73; 0.71,0.91; 1.0,1.0">
                                          <p:stCondLst>
                                            <p:cond delay="0"/>
                                          </p:stCondLst>
                                        </p:cTn>
                                        <p:tgtEl>
                                          <p:spTgt spid="3"/>
                                        </p:tgtEl>
                                        <p:attrNameLst>
                                          <p:attrName>ppt_x</p:attrName>
                                        </p:attrNameLst>
                                      </p:cBhvr>
                                      <p:tavLst>
                                        <p:tav tm="0">
                                          <p:val>
                                            <p:strVal val="ppt_x"/>
                                          </p:val>
                                        </p:tav>
                                        <p:tav tm="100000">
                                          <p:val>
                                            <p:strVal val="#ppt_x+0.25"/>
                                          </p:val>
                                        </p:tav>
                                      </p:tavLst>
                                    </p:anim>
                                    <p:anim calcmode="lin" valueType="num">
                                      <p:cBhvr>
                                        <p:cTn id="44" dur="178">
                                          <p:stCondLst>
                                            <p:cond delay="1822"/>
                                          </p:stCondLst>
                                        </p:cTn>
                                        <p:tgtEl>
                                          <p:spTgt spid="3"/>
                                        </p:tgtEl>
                                        <p:attrNameLst>
                                          <p:attrName>ppt_x</p:attrName>
                                        </p:attrNameLst>
                                      </p:cBhvr>
                                      <p:tavLst>
                                        <p:tav tm="0">
                                          <p:val>
                                            <p:strVal val="ppt_x"/>
                                          </p:val>
                                        </p:tav>
                                        <p:tav tm="100000">
                                          <p:val>
                                            <p:strVal val="ppt_x"/>
                                          </p:val>
                                        </p:tav>
                                      </p:tavLst>
                                    </p:anim>
                                    <p:anim calcmode="lin" valueType="num">
                                      <p:cBhvr>
                                        <p:cTn id="45" dur="664" tmFilter="0.0,0.0;0.25,0.07;0.50,0.2;0.75,0.467;1.0,1.0">
                                          <p:stCondLst>
                                            <p:cond delay="0"/>
                                          </p:stCondLst>
                                        </p:cTn>
                                        <p:tgtEl>
                                          <p:spTgt spid="3"/>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46" dur="664" tmFilter="0, 0; 0.125,0.2665; 0.25,0.4; 0.375,0.465; 0.5,0.5;  0.625,0.535; 0.75,0.6; 0.875,0.7335; 1,1">
                                          <p:stCondLst>
                                            <p:cond delay="664"/>
                                          </p:stCondLst>
                                        </p:cTn>
                                        <p:tgtEl>
                                          <p:spTgt spid="3"/>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47" dur="332" tmFilter="0, 0; 0.125,0.2665; 0.25,0.4; 0.375,0.465; 0.5,0.5;  0.625,0.535; 0.75,0.6; 0.875,0.7335; 1,1">
                                          <p:stCondLst>
                                            <p:cond delay="1324"/>
                                          </p:stCondLst>
                                        </p:cTn>
                                        <p:tgtEl>
                                          <p:spTgt spid="3"/>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48" dur="164" tmFilter="0, 0; 0.125,0.2665; 0.25,0.4; 0.375,0.465; 0.5,0.5;  0.625,0.535; 0.75,0.6; 0.875,0.7335; 1,1">
                                          <p:stCondLst>
                                            <p:cond delay="1656"/>
                                          </p:stCondLst>
                                        </p:cTn>
                                        <p:tgtEl>
                                          <p:spTgt spid="3"/>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49" dur="180" accel="50000">
                                          <p:stCondLst>
                                            <p:cond delay="1820"/>
                                          </p:stCondLst>
                                        </p:cTn>
                                        <p:tgtEl>
                                          <p:spTgt spid="3"/>
                                        </p:tgtEl>
                                        <p:attrNameLst>
                                          <p:attrName>ppt_y</p:attrName>
                                        </p:attrNameLst>
                                      </p:cBhvr>
                                      <p:tavLst>
                                        <p:tav tm="0">
                                          <p:val>
                                            <p:strVal val="ppt_y"/>
                                          </p:val>
                                        </p:tav>
                                        <p:tav tm="100000">
                                          <p:val>
                                            <p:strVal val="ppt_y+ppt_h"/>
                                          </p:val>
                                        </p:tav>
                                      </p:tavLst>
                                    </p:anim>
                                    <p:animScale>
                                      <p:cBhvr>
                                        <p:cTn id="50" dur="26">
                                          <p:stCondLst>
                                            <p:cond delay="620"/>
                                          </p:stCondLst>
                                        </p:cTn>
                                        <p:tgtEl>
                                          <p:spTgt spid="3"/>
                                        </p:tgtEl>
                                      </p:cBhvr>
                                      <p:to x="100000" y="60000"/>
                                    </p:animScale>
                                    <p:animScale>
                                      <p:cBhvr>
                                        <p:cTn id="51" dur="166" decel="50000">
                                          <p:stCondLst>
                                            <p:cond delay="646"/>
                                          </p:stCondLst>
                                        </p:cTn>
                                        <p:tgtEl>
                                          <p:spTgt spid="3"/>
                                        </p:tgtEl>
                                      </p:cBhvr>
                                      <p:to x="100000" y="100000"/>
                                    </p:animScale>
                                    <p:animScale>
                                      <p:cBhvr>
                                        <p:cTn id="52" dur="26">
                                          <p:stCondLst>
                                            <p:cond delay="1312"/>
                                          </p:stCondLst>
                                        </p:cTn>
                                        <p:tgtEl>
                                          <p:spTgt spid="3"/>
                                        </p:tgtEl>
                                      </p:cBhvr>
                                      <p:to x="100000" y="80000"/>
                                    </p:animScale>
                                    <p:animScale>
                                      <p:cBhvr>
                                        <p:cTn id="53" dur="166" decel="50000">
                                          <p:stCondLst>
                                            <p:cond delay="1338"/>
                                          </p:stCondLst>
                                        </p:cTn>
                                        <p:tgtEl>
                                          <p:spTgt spid="3"/>
                                        </p:tgtEl>
                                      </p:cBhvr>
                                      <p:to x="100000" y="100000"/>
                                    </p:animScale>
                                    <p:animScale>
                                      <p:cBhvr>
                                        <p:cTn id="54" dur="26">
                                          <p:stCondLst>
                                            <p:cond delay="1642"/>
                                          </p:stCondLst>
                                        </p:cTn>
                                        <p:tgtEl>
                                          <p:spTgt spid="3"/>
                                        </p:tgtEl>
                                      </p:cBhvr>
                                      <p:to x="100000" y="90000"/>
                                    </p:animScale>
                                    <p:animScale>
                                      <p:cBhvr>
                                        <p:cTn id="55" dur="166" decel="50000">
                                          <p:stCondLst>
                                            <p:cond delay="1668"/>
                                          </p:stCondLst>
                                        </p:cTn>
                                        <p:tgtEl>
                                          <p:spTgt spid="3"/>
                                        </p:tgtEl>
                                      </p:cBhvr>
                                      <p:to x="100000" y="100000"/>
                                    </p:animScale>
                                    <p:animScale>
                                      <p:cBhvr>
                                        <p:cTn id="56" dur="26">
                                          <p:stCondLst>
                                            <p:cond delay="1808"/>
                                          </p:stCondLst>
                                        </p:cTn>
                                        <p:tgtEl>
                                          <p:spTgt spid="3"/>
                                        </p:tgtEl>
                                      </p:cBhvr>
                                      <p:to x="100000" y="95000"/>
                                    </p:animScale>
                                    <p:animScale>
                                      <p:cBhvr>
                                        <p:cTn id="57" dur="166" decel="50000">
                                          <p:stCondLst>
                                            <p:cond delay="1834"/>
                                          </p:stCondLst>
                                        </p:cTn>
                                        <p:tgtEl>
                                          <p:spTgt spid="3"/>
                                        </p:tgtEl>
                                      </p:cBhvr>
                                      <p:to x="100000" y="100000"/>
                                    </p:animScale>
                                    <p:set>
                                      <p:cBhvr>
                                        <p:cTn id="58" dur="1" fill="hold">
                                          <p:stCondLst>
                                            <p:cond delay="1999"/>
                                          </p:stCondLst>
                                        </p:cTn>
                                        <p:tgtEl>
                                          <p:spTgt spid="3"/>
                                        </p:tgtEl>
                                        <p:attrNameLst>
                                          <p:attrName>style.visibility</p:attrName>
                                        </p:attrNameLst>
                                      </p:cBhvr>
                                      <p:to>
                                        <p:strVal val="hidden"/>
                                      </p:to>
                                    </p:set>
                                  </p:childTnLst>
                                </p:cTn>
                              </p:par>
                              <p:par>
                                <p:cTn id="59" presetID="26" presetClass="exit" presetSubtype="0" fill="hold" grpId="0" nodeType="withEffect">
                                  <p:stCondLst>
                                    <p:cond delay="0"/>
                                  </p:stCondLst>
                                  <p:childTnLst>
                                    <p:animEffect transition="out" filter="wipe(down)">
                                      <p:cBhvr>
                                        <p:cTn id="60" dur="180" accel="50000">
                                          <p:stCondLst>
                                            <p:cond delay="1820"/>
                                          </p:stCondLst>
                                        </p:cTn>
                                        <p:tgtEl>
                                          <p:spTgt spid="4"/>
                                        </p:tgtEl>
                                      </p:cBhvr>
                                    </p:animEffect>
                                    <p:anim calcmode="lin" valueType="num">
                                      <p:cBhvr>
                                        <p:cTn id="61" dur="1822" tmFilter="0,0; 0.14,0.31; 0.43,0.73; 0.71,0.91; 1.0,1.0">
                                          <p:stCondLst>
                                            <p:cond delay="0"/>
                                          </p:stCondLst>
                                        </p:cTn>
                                        <p:tgtEl>
                                          <p:spTgt spid="4"/>
                                        </p:tgtEl>
                                        <p:attrNameLst>
                                          <p:attrName>ppt_x</p:attrName>
                                        </p:attrNameLst>
                                      </p:cBhvr>
                                      <p:tavLst>
                                        <p:tav tm="0">
                                          <p:val>
                                            <p:strVal val="ppt_x"/>
                                          </p:val>
                                        </p:tav>
                                        <p:tav tm="100000">
                                          <p:val>
                                            <p:strVal val="#ppt_x+0.25"/>
                                          </p:val>
                                        </p:tav>
                                      </p:tavLst>
                                    </p:anim>
                                    <p:anim calcmode="lin" valueType="num">
                                      <p:cBhvr>
                                        <p:cTn id="62" dur="178">
                                          <p:stCondLst>
                                            <p:cond delay="1822"/>
                                          </p:stCondLst>
                                        </p:cTn>
                                        <p:tgtEl>
                                          <p:spTgt spid="4"/>
                                        </p:tgtEl>
                                        <p:attrNameLst>
                                          <p:attrName>ppt_x</p:attrName>
                                        </p:attrNameLst>
                                      </p:cBhvr>
                                      <p:tavLst>
                                        <p:tav tm="0">
                                          <p:val>
                                            <p:strVal val="ppt_x"/>
                                          </p:val>
                                        </p:tav>
                                        <p:tav tm="100000">
                                          <p:val>
                                            <p:strVal val="ppt_x"/>
                                          </p:val>
                                        </p:tav>
                                      </p:tavLst>
                                    </p:anim>
                                    <p:anim calcmode="lin" valueType="num">
                                      <p:cBhvr>
                                        <p:cTn id="63" dur="664" tmFilter="0.0,0.0;0.25,0.07;0.50,0.2;0.75,0.467;1.0,1.0">
                                          <p:stCondLst>
                                            <p:cond delay="0"/>
                                          </p:stCondLst>
                                        </p:cTn>
                                        <p:tgtEl>
                                          <p:spTgt spid="4"/>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64" dur="664" tmFilter="0, 0; 0.125,0.2665; 0.25,0.4; 0.375,0.465; 0.5,0.5;  0.625,0.535; 0.75,0.6; 0.875,0.7335; 1,1">
                                          <p:stCondLst>
                                            <p:cond delay="664"/>
                                          </p:stCondLst>
                                        </p:cTn>
                                        <p:tgtEl>
                                          <p:spTgt spid="4"/>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65" dur="332" tmFilter="0, 0; 0.125,0.2665; 0.25,0.4; 0.375,0.465; 0.5,0.5;  0.625,0.535; 0.75,0.6; 0.875,0.7335; 1,1">
                                          <p:stCondLst>
                                            <p:cond delay="1324"/>
                                          </p:stCondLst>
                                        </p:cTn>
                                        <p:tgtEl>
                                          <p:spTgt spid="4"/>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66" dur="164" tmFilter="0, 0; 0.125,0.2665; 0.25,0.4; 0.375,0.465; 0.5,0.5;  0.625,0.535; 0.75,0.6; 0.875,0.7335; 1,1">
                                          <p:stCondLst>
                                            <p:cond delay="1656"/>
                                          </p:stCondLst>
                                        </p:cTn>
                                        <p:tgtEl>
                                          <p:spTgt spid="4"/>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67" dur="180" accel="50000">
                                          <p:stCondLst>
                                            <p:cond delay="1820"/>
                                          </p:stCondLst>
                                        </p:cTn>
                                        <p:tgtEl>
                                          <p:spTgt spid="4"/>
                                        </p:tgtEl>
                                        <p:attrNameLst>
                                          <p:attrName>ppt_y</p:attrName>
                                        </p:attrNameLst>
                                      </p:cBhvr>
                                      <p:tavLst>
                                        <p:tav tm="0">
                                          <p:val>
                                            <p:strVal val="ppt_y"/>
                                          </p:val>
                                        </p:tav>
                                        <p:tav tm="100000">
                                          <p:val>
                                            <p:strVal val="ppt_y+ppt_h"/>
                                          </p:val>
                                        </p:tav>
                                      </p:tavLst>
                                    </p:anim>
                                    <p:animScale>
                                      <p:cBhvr>
                                        <p:cTn id="68" dur="26">
                                          <p:stCondLst>
                                            <p:cond delay="620"/>
                                          </p:stCondLst>
                                        </p:cTn>
                                        <p:tgtEl>
                                          <p:spTgt spid="4"/>
                                        </p:tgtEl>
                                      </p:cBhvr>
                                      <p:to x="100000" y="60000"/>
                                    </p:animScale>
                                    <p:animScale>
                                      <p:cBhvr>
                                        <p:cTn id="69" dur="166" decel="50000">
                                          <p:stCondLst>
                                            <p:cond delay="646"/>
                                          </p:stCondLst>
                                        </p:cTn>
                                        <p:tgtEl>
                                          <p:spTgt spid="4"/>
                                        </p:tgtEl>
                                      </p:cBhvr>
                                      <p:to x="100000" y="100000"/>
                                    </p:animScale>
                                    <p:animScale>
                                      <p:cBhvr>
                                        <p:cTn id="70" dur="26">
                                          <p:stCondLst>
                                            <p:cond delay="1312"/>
                                          </p:stCondLst>
                                        </p:cTn>
                                        <p:tgtEl>
                                          <p:spTgt spid="4"/>
                                        </p:tgtEl>
                                      </p:cBhvr>
                                      <p:to x="100000" y="80000"/>
                                    </p:animScale>
                                    <p:animScale>
                                      <p:cBhvr>
                                        <p:cTn id="71" dur="166" decel="50000">
                                          <p:stCondLst>
                                            <p:cond delay="1338"/>
                                          </p:stCondLst>
                                        </p:cTn>
                                        <p:tgtEl>
                                          <p:spTgt spid="4"/>
                                        </p:tgtEl>
                                      </p:cBhvr>
                                      <p:to x="100000" y="100000"/>
                                    </p:animScale>
                                    <p:animScale>
                                      <p:cBhvr>
                                        <p:cTn id="72" dur="26">
                                          <p:stCondLst>
                                            <p:cond delay="1642"/>
                                          </p:stCondLst>
                                        </p:cTn>
                                        <p:tgtEl>
                                          <p:spTgt spid="4"/>
                                        </p:tgtEl>
                                      </p:cBhvr>
                                      <p:to x="100000" y="90000"/>
                                    </p:animScale>
                                    <p:animScale>
                                      <p:cBhvr>
                                        <p:cTn id="73" dur="166" decel="50000">
                                          <p:stCondLst>
                                            <p:cond delay="1668"/>
                                          </p:stCondLst>
                                        </p:cTn>
                                        <p:tgtEl>
                                          <p:spTgt spid="4"/>
                                        </p:tgtEl>
                                      </p:cBhvr>
                                      <p:to x="100000" y="100000"/>
                                    </p:animScale>
                                    <p:animScale>
                                      <p:cBhvr>
                                        <p:cTn id="74" dur="26">
                                          <p:stCondLst>
                                            <p:cond delay="1808"/>
                                          </p:stCondLst>
                                        </p:cTn>
                                        <p:tgtEl>
                                          <p:spTgt spid="4"/>
                                        </p:tgtEl>
                                      </p:cBhvr>
                                      <p:to x="100000" y="95000"/>
                                    </p:animScale>
                                    <p:animScale>
                                      <p:cBhvr>
                                        <p:cTn id="75" dur="166" decel="50000">
                                          <p:stCondLst>
                                            <p:cond delay="1834"/>
                                          </p:stCondLst>
                                        </p:cTn>
                                        <p:tgtEl>
                                          <p:spTgt spid="4"/>
                                        </p:tgtEl>
                                      </p:cBhvr>
                                      <p:to x="100000" y="100000"/>
                                    </p:animScale>
                                    <p:set>
                                      <p:cBhvr>
                                        <p:cTn id="76"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2724698397"/>
              </p:ext>
            </p:extLst>
          </p:nvPr>
        </p:nvGraphicFramePr>
        <p:xfrm>
          <a:off x="2286000" y="152401"/>
          <a:ext cx="7239000" cy="27431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ounded Rectangle 6"/>
          <p:cNvSpPr/>
          <p:nvPr/>
        </p:nvSpPr>
        <p:spPr>
          <a:xfrm>
            <a:off x="2933701" y="2507226"/>
            <a:ext cx="7924800" cy="1683775"/>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100" b="1" u="sng" dirty="0">
                <a:solidFill>
                  <a:srgbClr val="526DB0">
                    <a:lumMod val="75000"/>
                  </a:srgbClr>
                </a:solidFill>
              </a:rPr>
              <a:t>Processing Fee:</a:t>
            </a:r>
          </a:p>
          <a:p>
            <a:pPr marL="285750" indent="-285750">
              <a:buBlip>
                <a:blip r:embed="rId8"/>
              </a:buBlip>
            </a:pPr>
            <a:r>
              <a:rPr lang="en-US" sz="2100" dirty="0">
                <a:solidFill>
                  <a:srgbClr val="526DB0">
                    <a:lumMod val="75000"/>
                  </a:srgbClr>
                </a:solidFill>
              </a:rPr>
              <a:t>Non charging of Processing fee</a:t>
            </a:r>
            <a:endParaRPr lang="en-IN" sz="2100" dirty="0">
              <a:solidFill>
                <a:srgbClr val="526DB0">
                  <a:lumMod val="75000"/>
                </a:srgbClr>
              </a:solidFill>
            </a:endParaRPr>
          </a:p>
          <a:p>
            <a:pPr marL="285750" indent="-285750">
              <a:buBlip>
                <a:blip r:embed="rId8"/>
              </a:buBlip>
            </a:pPr>
            <a:r>
              <a:rPr lang="en-US" sz="2100" dirty="0">
                <a:solidFill>
                  <a:srgbClr val="526DB0">
                    <a:lumMod val="75000"/>
                  </a:srgbClr>
                </a:solidFill>
              </a:rPr>
              <a:t>Non Charging of Processing fee for broken period</a:t>
            </a:r>
          </a:p>
          <a:p>
            <a:pPr marL="285750" indent="-285750">
              <a:buBlip>
                <a:blip r:embed="rId8"/>
              </a:buBlip>
            </a:pPr>
            <a:r>
              <a:rPr lang="en-US" sz="2100" dirty="0">
                <a:solidFill>
                  <a:srgbClr val="526DB0">
                    <a:lumMod val="75000"/>
                  </a:srgbClr>
                </a:solidFill>
              </a:rPr>
              <a:t>Non Charging of Processing fee on non fund based limits</a:t>
            </a:r>
            <a:endParaRPr lang="en-US" sz="2100" b="1" u="sng" dirty="0">
              <a:solidFill>
                <a:srgbClr val="526DB0">
                  <a:lumMod val="75000"/>
                </a:srgbClr>
              </a:solidFill>
            </a:endParaRPr>
          </a:p>
          <a:p>
            <a:pPr algn="ctr"/>
            <a:endParaRPr lang="en-IN" sz="2100" dirty="0">
              <a:solidFill>
                <a:srgbClr val="526DB0">
                  <a:lumMod val="75000"/>
                </a:srgbClr>
              </a:solidFill>
            </a:endParaRPr>
          </a:p>
        </p:txBody>
      </p:sp>
      <p:sp>
        <p:nvSpPr>
          <p:cNvPr id="8" name="Rounded Rectangle 7"/>
          <p:cNvSpPr/>
          <p:nvPr/>
        </p:nvSpPr>
        <p:spPr>
          <a:xfrm>
            <a:off x="2933701" y="4395019"/>
            <a:ext cx="7924800" cy="1496490"/>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100" b="1" u="sng" dirty="0">
              <a:solidFill>
                <a:srgbClr val="526DB0">
                  <a:lumMod val="75000"/>
                </a:srgbClr>
              </a:solidFill>
            </a:endParaRPr>
          </a:p>
          <a:p>
            <a:endParaRPr lang="en-US" sz="2100" b="1" u="sng" dirty="0">
              <a:solidFill>
                <a:srgbClr val="526DB0">
                  <a:lumMod val="75000"/>
                </a:srgbClr>
              </a:solidFill>
            </a:endParaRPr>
          </a:p>
          <a:p>
            <a:r>
              <a:rPr lang="en-US" sz="2100" b="1" u="sng" dirty="0">
                <a:solidFill>
                  <a:srgbClr val="526DB0">
                    <a:lumMod val="75000"/>
                  </a:srgbClr>
                </a:solidFill>
              </a:rPr>
              <a:t>Service Charges:</a:t>
            </a:r>
          </a:p>
          <a:p>
            <a:pPr marL="285750" indent="-285750">
              <a:buBlip>
                <a:blip r:embed="rId8"/>
              </a:buBlip>
            </a:pPr>
            <a:r>
              <a:rPr lang="en-US" sz="2100" dirty="0">
                <a:solidFill>
                  <a:srgbClr val="526DB0">
                    <a:lumMod val="75000"/>
                  </a:srgbClr>
                </a:solidFill>
              </a:rPr>
              <a:t>Non charging of commitment charges</a:t>
            </a:r>
            <a:endParaRPr lang="en-IN" sz="2100" dirty="0">
              <a:solidFill>
                <a:srgbClr val="526DB0">
                  <a:lumMod val="75000"/>
                </a:srgbClr>
              </a:solidFill>
            </a:endParaRPr>
          </a:p>
          <a:p>
            <a:pPr marL="285750" indent="-285750">
              <a:buBlip>
                <a:blip r:embed="rId8"/>
              </a:buBlip>
            </a:pPr>
            <a:r>
              <a:rPr lang="en-US" sz="2100" dirty="0">
                <a:solidFill>
                  <a:srgbClr val="526DB0">
                    <a:lumMod val="75000"/>
                  </a:srgbClr>
                </a:solidFill>
              </a:rPr>
              <a:t>Non Charging of annual lead bank charges</a:t>
            </a:r>
          </a:p>
          <a:p>
            <a:pPr marL="285750" indent="-285750">
              <a:buBlip>
                <a:blip r:embed="rId8"/>
              </a:buBlip>
            </a:pPr>
            <a:endParaRPr lang="en-US" sz="2100" b="1" u="sng" dirty="0">
              <a:solidFill>
                <a:srgbClr val="526DB0">
                  <a:lumMod val="75000"/>
                </a:srgbClr>
              </a:solidFill>
            </a:endParaRPr>
          </a:p>
          <a:p>
            <a:endParaRPr lang="en-US" sz="2100" b="1" u="sng" dirty="0">
              <a:solidFill>
                <a:srgbClr val="526DB0">
                  <a:lumMod val="75000"/>
                </a:srgbClr>
              </a:solidFill>
            </a:endParaRPr>
          </a:p>
          <a:p>
            <a:pPr algn="ctr"/>
            <a:endParaRPr lang="en-IN" sz="2100" dirty="0">
              <a:solidFill>
                <a:srgbClr val="526DB0">
                  <a:lumMod val="75000"/>
                </a:srgbClr>
              </a:solidFill>
            </a:endParaRPr>
          </a:p>
        </p:txBody>
      </p:sp>
      <p:sp>
        <p:nvSpPr>
          <p:cNvPr id="2" name="Footer Placeholder 1"/>
          <p:cNvSpPr>
            <a:spLocks noGrp="1"/>
          </p:cNvSpPr>
          <p:nvPr>
            <p:ph type="ftr" sz="quarter" idx="11"/>
          </p:nvPr>
        </p:nvSpPr>
        <p:spPr/>
        <p:txBody>
          <a:bodyPr/>
          <a:lstStyle/>
          <a:p>
            <a:r>
              <a:rPr lang="en-IN" dirty="0"/>
              <a:t>Statutory Audit (Bank) 2017</a:t>
            </a:r>
          </a:p>
        </p:txBody>
      </p:sp>
      <p:sp>
        <p:nvSpPr>
          <p:cNvPr id="3" name="Date Placeholder 2"/>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30416900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sndAc>
          <p:stSnd>
            <p:snd r:embed="rId2" name="chimes.wav"/>
          </p:stSnd>
        </p:sndAc>
      </p:transition>
    </mc:Choice>
    <mc:Fallback xmlns="">
      <p:transition spd="slow">
        <p:fade/>
        <p:sndAc>
          <p:stSnd>
            <p:snd r:embed="rId9"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7" grpId="0" animBg="1"/>
      <p:bldP spid="8" grpId="0" animBg="1"/>
      <p:bldP spid="2" grpId="0"/>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2933701" y="429219"/>
            <a:ext cx="7848600" cy="5867400"/>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900" b="1" u="sng" dirty="0">
                <a:solidFill>
                  <a:srgbClr val="526DB0">
                    <a:lumMod val="75000"/>
                  </a:srgbClr>
                </a:solidFill>
              </a:rPr>
              <a:t>Interest:</a:t>
            </a:r>
          </a:p>
          <a:p>
            <a:endParaRPr lang="en-US" sz="1900" dirty="0">
              <a:solidFill>
                <a:srgbClr val="526DB0">
                  <a:lumMod val="75000"/>
                </a:srgbClr>
              </a:solidFill>
            </a:endParaRPr>
          </a:p>
          <a:p>
            <a:pPr marL="285750" indent="-285750">
              <a:buBlip>
                <a:blip r:embed="rId3"/>
              </a:buBlip>
            </a:pPr>
            <a:r>
              <a:rPr lang="en-US" sz="1900" dirty="0">
                <a:solidFill>
                  <a:srgbClr val="526DB0">
                    <a:lumMod val="75000"/>
                  </a:srgbClr>
                </a:solidFill>
              </a:rPr>
              <a:t>Non Charging of interest in the account</a:t>
            </a:r>
            <a:endParaRPr lang="en-IN" sz="1900" dirty="0">
              <a:solidFill>
                <a:srgbClr val="526DB0">
                  <a:lumMod val="75000"/>
                </a:srgbClr>
              </a:solidFill>
            </a:endParaRPr>
          </a:p>
          <a:p>
            <a:pPr marL="285750" indent="-285750">
              <a:buBlip>
                <a:blip r:embed="rId3"/>
              </a:buBlip>
            </a:pPr>
            <a:r>
              <a:rPr lang="en-US" sz="1900" dirty="0">
                <a:solidFill>
                  <a:srgbClr val="526DB0">
                    <a:lumMod val="75000"/>
                  </a:srgbClr>
                </a:solidFill>
              </a:rPr>
              <a:t>Reversal of penal interest for non renewal due to back dated history change</a:t>
            </a:r>
          </a:p>
          <a:p>
            <a:pPr marL="285750" indent="-285750">
              <a:buBlip>
                <a:blip r:embed="rId3"/>
              </a:buBlip>
            </a:pPr>
            <a:r>
              <a:rPr lang="en-US" sz="1900" dirty="0">
                <a:solidFill>
                  <a:srgbClr val="526DB0">
                    <a:lumMod val="75000"/>
                  </a:srgbClr>
                </a:solidFill>
              </a:rPr>
              <a:t>Loan against FDR- Increase in rate of interest of FDR without corresponding change in the rate of interest of the Loan account</a:t>
            </a:r>
          </a:p>
          <a:p>
            <a:pPr marL="285750" indent="-285750">
              <a:buBlip>
                <a:blip r:embed="rId3"/>
              </a:buBlip>
            </a:pPr>
            <a:r>
              <a:rPr lang="en-US" sz="1900" dirty="0">
                <a:solidFill>
                  <a:srgbClr val="526DB0">
                    <a:lumMod val="75000"/>
                  </a:srgbClr>
                </a:solidFill>
              </a:rPr>
              <a:t>Non charging of penal interest for non submission of stock statement, non renewal of account</a:t>
            </a:r>
          </a:p>
          <a:p>
            <a:pPr marL="285750" indent="-285750">
              <a:buBlip>
                <a:blip r:embed="rId3"/>
              </a:buBlip>
            </a:pPr>
            <a:r>
              <a:rPr lang="en-US" sz="1900" dirty="0">
                <a:solidFill>
                  <a:srgbClr val="526DB0">
                    <a:lumMod val="75000"/>
                  </a:srgbClr>
                </a:solidFill>
              </a:rPr>
              <a:t>Non charging for penal interest for non compliance of terms of sanction like failure to obtain external rating </a:t>
            </a:r>
          </a:p>
          <a:p>
            <a:pPr marL="285750" indent="-285750">
              <a:buBlip>
                <a:blip r:embed="rId3"/>
              </a:buBlip>
            </a:pPr>
            <a:r>
              <a:rPr lang="en-US" sz="1900" dirty="0">
                <a:solidFill>
                  <a:srgbClr val="526DB0">
                    <a:lumMod val="75000"/>
                  </a:srgbClr>
                </a:solidFill>
              </a:rPr>
              <a:t>Continuation of charging concessional rate of interest/applicable charges after the lapse of sanction </a:t>
            </a:r>
          </a:p>
          <a:p>
            <a:pPr marL="285750" indent="-285750">
              <a:buBlip>
                <a:blip r:embed="rId3"/>
              </a:buBlip>
            </a:pPr>
            <a:r>
              <a:rPr lang="en-US" sz="1900" dirty="0">
                <a:solidFill>
                  <a:srgbClr val="526DB0">
                    <a:lumMod val="75000"/>
                  </a:srgbClr>
                </a:solidFill>
              </a:rPr>
              <a:t>Non charging commercial rate of interest from the date of release in export limits where export has not taken place</a:t>
            </a:r>
            <a:endParaRPr lang="en-IN" sz="1900" dirty="0">
              <a:solidFill>
                <a:srgbClr val="526DB0">
                  <a:lumMod val="75000"/>
                </a:srgbClr>
              </a:solidFill>
            </a:endParaRPr>
          </a:p>
          <a:p>
            <a:pPr marL="285750" indent="-285750">
              <a:buBlip>
                <a:blip r:embed="rId3"/>
              </a:buBlip>
            </a:pPr>
            <a:r>
              <a:rPr lang="en-US" sz="1900" dirty="0">
                <a:solidFill>
                  <a:srgbClr val="526DB0">
                    <a:lumMod val="75000"/>
                  </a:srgbClr>
                </a:solidFill>
              </a:rPr>
              <a:t>Charging of  rate of interest lower than applicable rate of interest</a:t>
            </a:r>
          </a:p>
          <a:p>
            <a:pPr marL="285750" indent="-285750">
              <a:buBlip>
                <a:blip r:embed="rId3"/>
              </a:buBlip>
            </a:pPr>
            <a:r>
              <a:rPr lang="en-US" sz="1900" dirty="0">
                <a:solidFill>
                  <a:srgbClr val="526DB0">
                    <a:lumMod val="75000"/>
                  </a:srgbClr>
                </a:solidFill>
              </a:rPr>
              <a:t>Continuation of charging simple interest instead of compounded interest in case of education loans where repayment has started</a:t>
            </a:r>
          </a:p>
          <a:p>
            <a:pPr algn="ctr"/>
            <a:endParaRPr lang="en-IN" sz="1900" dirty="0">
              <a:solidFill>
                <a:srgbClr val="FFFFFF"/>
              </a:solidFill>
            </a:endParaRPr>
          </a:p>
        </p:txBody>
      </p:sp>
      <p:sp>
        <p:nvSpPr>
          <p:cNvPr id="2" name="Footer Placeholder 1"/>
          <p:cNvSpPr>
            <a:spLocks noGrp="1"/>
          </p:cNvSpPr>
          <p:nvPr>
            <p:ph type="ftr" sz="quarter" idx="11"/>
          </p:nvPr>
        </p:nvSpPr>
        <p:spPr/>
        <p:txBody>
          <a:bodyPr/>
          <a:lstStyle/>
          <a:p>
            <a:r>
              <a:rPr lang="en-IN" dirty="0"/>
              <a:t>Statutory Audit (Bank) 2017</a:t>
            </a:r>
          </a:p>
        </p:txBody>
      </p:sp>
      <p:sp>
        <p:nvSpPr>
          <p:cNvPr id="3" name="Date Placeholder 2"/>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14636303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sndAc>
          <p:stSnd>
            <p:snd r:embed="rId2" name="chimes.wav"/>
          </p:stSnd>
        </p:sndAc>
      </p:transition>
    </mc:Choice>
    <mc:Fallback xmlns="">
      <p:transition spd="slow">
        <p:fade/>
        <p:sndAc>
          <p:stSnd>
            <p:snd r:embed="rId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down)">
                                      <p:cBhvr>
                                        <p:cTn id="23" dur="580">
                                          <p:stCondLst>
                                            <p:cond delay="0"/>
                                          </p:stCondLst>
                                        </p:cTn>
                                        <p:tgtEl>
                                          <p:spTgt spid="2"/>
                                        </p:tgtEl>
                                      </p:cBhvr>
                                    </p:animEffect>
                                    <p:anim calcmode="lin" valueType="num">
                                      <p:cBhvr>
                                        <p:cTn id="24"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9" dur="26">
                                          <p:stCondLst>
                                            <p:cond delay="650"/>
                                          </p:stCondLst>
                                        </p:cTn>
                                        <p:tgtEl>
                                          <p:spTgt spid="2"/>
                                        </p:tgtEl>
                                      </p:cBhvr>
                                      <p:to x="100000" y="60000"/>
                                    </p:animScale>
                                    <p:animScale>
                                      <p:cBhvr>
                                        <p:cTn id="30" dur="166" decel="50000">
                                          <p:stCondLst>
                                            <p:cond delay="676"/>
                                          </p:stCondLst>
                                        </p:cTn>
                                        <p:tgtEl>
                                          <p:spTgt spid="2"/>
                                        </p:tgtEl>
                                      </p:cBhvr>
                                      <p:to x="100000" y="100000"/>
                                    </p:animScale>
                                    <p:animScale>
                                      <p:cBhvr>
                                        <p:cTn id="31" dur="26">
                                          <p:stCondLst>
                                            <p:cond delay="1312"/>
                                          </p:stCondLst>
                                        </p:cTn>
                                        <p:tgtEl>
                                          <p:spTgt spid="2"/>
                                        </p:tgtEl>
                                      </p:cBhvr>
                                      <p:to x="100000" y="80000"/>
                                    </p:animScale>
                                    <p:animScale>
                                      <p:cBhvr>
                                        <p:cTn id="32" dur="166" decel="50000">
                                          <p:stCondLst>
                                            <p:cond delay="1338"/>
                                          </p:stCondLst>
                                        </p:cTn>
                                        <p:tgtEl>
                                          <p:spTgt spid="2"/>
                                        </p:tgtEl>
                                      </p:cBhvr>
                                      <p:to x="100000" y="100000"/>
                                    </p:animScale>
                                    <p:animScale>
                                      <p:cBhvr>
                                        <p:cTn id="33" dur="26">
                                          <p:stCondLst>
                                            <p:cond delay="1642"/>
                                          </p:stCondLst>
                                        </p:cTn>
                                        <p:tgtEl>
                                          <p:spTgt spid="2"/>
                                        </p:tgtEl>
                                      </p:cBhvr>
                                      <p:to x="100000" y="90000"/>
                                    </p:animScale>
                                    <p:animScale>
                                      <p:cBhvr>
                                        <p:cTn id="34" dur="166" decel="50000">
                                          <p:stCondLst>
                                            <p:cond delay="1668"/>
                                          </p:stCondLst>
                                        </p:cTn>
                                        <p:tgtEl>
                                          <p:spTgt spid="2"/>
                                        </p:tgtEl>
                                      </p:cBhvr>
                                      <p:to x="100000" y="100000"/>
                                    </p:animScale>
                                    <p:animScale>
                                      <p:cBhvr>
                                        <p:cTn id="35" dur="26">
                                          <p:stCondLst>
                                            <p:cond delay="1808"/>
                                          </p:stCondLst>
                                        </p:cTn>
                                        <p:tgtEl>
                                          <p:spTgt spid="2"/>
                                        </p:tgtEl>
                                      </p:cBhvr>
                                      <p:to x="100000" y="95000"/>
                                    </p:animScale>
                                    <p:animScale>
                                      <p:cBhvr>
                                        <p:cTn id="36" dur="166" decel="50000">
                                          <p:stCondLst>
                                            <p:cond delay="1834"/>
                                          </p:stCondLst>
                                        </p:cTn>
                                        <p:tgtEl>
                                          <p:spTgt spid="2"/>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down)">
                                      <p:cBhvr>
                                        <p:cTn id="39" dur="580">
                                          <p:stCondLst>
                                            <p:cond delay="0"/>
                                          </p:stCondLst>
                                        </p:cTn>
                                        <p:tgtEl>
                                          <p:spTgt spid="3"/>
                                        </p:tgtEl>
                                      </p:cBhvr>
                                    </p:animEffect>
                                    <p:anim calcmode="lin" valueType="num">
                                      <p:cBhvr>
                                        <p:cTn id="40"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gtEl>
                                      </p:cBhvr>
                                      <p:to x="100000" y="60000"/>
                                    </p:animScale>
                                    <p:animScale>
                                      <p:cBhvr>
                                        <p:cTn id="46" dur="166" decel="50000">
                                          <p:stCondLst>
                                            <p:cond delay="676"/>
                                          </p:stCondLst>
                                        </p:cTn>
                                        <p:tgtEl>
                                          <p:spTgt spid="3"/>
                                        </p:tgtEl>
                                      </p:cBhvr>
                                      <p:to x="100000" y="100000"/>
                                    </p:animScale>
                                    <p:animScale>
                                      <p:cBhvr>
                                        <p:cTn id="47" dur="26">
                                          <p:stCondLst>
                                            <p:cond delay="1312"/>
                                          </p:stCondLst>
                                        </p:cTn>
                                        <p:tgtEl>
                                          <p:spTgt spid="3"/>
                                        </p:tgtEl>
                                      </p:cBhvr>
                                      <p:to x="100000" y="80000"/>
                                    </p:animScale>
                                    <p:animScale>
                                      <p:cBhvr>
                                        <p:cTn id="48" dur="166" decel="50000">
                                          <p:stCondLst>
                                            <p:cond delay="1338"/>
                                          </p:stCondLst>
                                        </p:cTn>
                                        <p:tgtEl>
                                          <p:spTgt spid="3"/>
                                        </p:tgtEl>
                                      </p:cBhvr>
                                      <p:to x="100000" y="100000"/>
                                    </p:animScale>
                                    <p:animScale>
                                      <p:cBhvr>
                                        <p:cTn id="49" dur="26">
                                          <p:stCondLst>
                                            <p:cond delay="1642"/>
                                          </p:stCondLst>
                                        </p:cTn>
                                        <p:tgtEl>
                                          <p:spTgt spid="3"/>
                                        </p:tgtEl>
                                      </p:cBhvr>
                                      <p:to x="100000" y="90000"/>
                                    </p:animScale>
                                    <p:animScale>
                                      <p:cBhvr>
                                        <p:cTn id="50" dur="166" decel="50000">
                                          <p:stCondLst>
                                            <p:cond delay="1668"/>
                                          </p:stCondLst>
                                        </p:cTn>
                                        <p:tgtEl>
                                          <p:spTgt spid="3"/>
                                        </p:tgtEl>
                                      </p:cBhvr>
                                      <p:to x="100000" y="100000"/>
                                    </p:animScale>
                                    <p:animScale>
                                      <p:cBhvr>
                                        <p:cTn id="51" dur="26">
                                          <p:stCondLst>
                                            <p:cond delay="1808"/>
                                          </p:stCondLst>
                                        </p:cTn>
                                        <p:tgtEl>
                                          <p:spTgt spid="3"/>
                                        </p:tgtEl>
                                      </p:cBhvr>
                                      <p:to x="100000" y="95000"/>
                                    </p:animScale>
                                    <p:animScale>
                                      <p:cBhvr>
                                        <p:cTn id="52"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06706" y="147484"/>
            <a:ext cx="8897566" cy="1981577"/>
          </a:xfrm>
        </p:spPr>
        <p:txBody>
          <a:bodyPr>
            <a:noAutofit/>
          </a:bodyPr>
          <a:lstStyle/>
          <a:p>
            <a:r>
              <a:rPr lang="en-IN" dirty="0"/>
              <a:t>23. Operating Framework for Identifying and Dealing with Frauds</a:t>
            </a:r>
          </a:p>
        </p:txBody>
      </p:sp>
      <p:sp>
        <p:nvSpPr>
          <p:cNvPr id="5" name="TextBox 4"/>
          <p:cNvSpPr txBox="1"/>
          <p:nvPr/>
        </p:nvSpPr>
        <p:spPr>
          <a:xfrm>
            <a:off x="2806706" y="2521973"/>
            <a:ext cx="8800275" cy="3832588"/>
          </a:xfrm>
          <a:prstGeom prst="rect">
            <a:avLst/>
          </a:prstGeom>
          <a:noFill/>
        </p:spPr>
        <p:txBody>
          <a:bodyPr wrap="square" rtlCol="0">
            <a:spAutoFit/>
          </a:bodyPr>
          <a:lstStyle/>
          <a:p>
            <a:pPr defTabSz="914446">
              <a:lnSpc>
                <a:spcPct val="111000"/>
              </a:lnSpc>
            </a:pPr>
            <a:r>
              <a:rPr lang="en-IN" sz="2000" dirty="0">
                <a:solidFill>
                  <a:schemeClr val="tx2">
                    <a:lumMod val="75000"/>
                    <a:lumOff val="25000"/>
                  </a:schemeClr>
                </a:solidFill>
              </a:rPr>
              <a:t>There are certain areas wherein frauds had shown occurrence or increasing trend in banks. These areas include:-</a:t>
            </a:r>
          </a:p>
          <a:p>
            <a:pPr marL="342900" indent="-342900" defTabSz="914446">
              <a:lnSpc>
                <a:spcPct val="111000"/>
              </a:lnSpc>
              <a:buFont typeface="Wingdings" panose="05000000000000000000" pitchFamily="2" charset="2"/>
              <a:buChar char="§"/>
            </a:pPr>
            <a:r>
              <a:rPr lang="en-IN" sz="2000" dirty="0">
                <a:solidFill>
                  <a:schemeClr val="tx2">
                    <a:lumMod val="75000"/>
                    <a:lumOff val="25000"/>
                  </a:schemeClr>
                </a:solidFill>
              </a:rPr>
              <a:t> loans/ advances against hypothecation of stocks.</a:t>
            </a:r>
          </a:p>
          <a:p>
            <a:pPr marL="342900" indent="-342900" defTabSz="914446">
              <a:lnSpc>
                <a:spcPct val="111000"/>
              </a:lnSpc>
              <a:buFont typeface="Wingdings" panose="05000000000000000000" pitchFamily="2" charset="2"/>
              <a:buChar char="§"/>
            </a:pPr>
            <a:r>
              <a:rPr lang="en-IN" sz="2000" dirty="0">
                <a:solidFill>
                  <a:schemeClr val="tx2">
                    <a:lumMod val="75000"/>
                    <a:lumOff val="25000"/>
                  </a:schemeClr>
                </a:solidFill>
              </a:rPr>
              <a:t> housing loans cases.</a:t>
            </a:r>
          </a:p>
          <a:p>
            <a:pPr marL="342900" indent="-342900" defTabSz="914446">
              <a:lnSpc>
                <a:spcPct val="111000"/>
              </a:lnSpc>
              <a:buFont typeface="Wingdings" panose="05000000000000000000" pitchFamily="2" charset="2"/>
              <a:buChar char="§"/>
            </a:pPr>
            <a:r>
              <a:rPr lang="en-IN" sz="2000" dirty="0">
                <a:solidFill>
                  <a:schemeClr val="tx2">
                    <a:lumMod val="75000"/>
                    <a:lumOff val="25000"/>
                  </a:schemeClr>
                </a:solidFill>
              </a:rPr>
              <a:t> submission of forged documents including letters of credit.</a:t>
            </a:r>
          </a:p>
          <a:p>
            <a:pPr marL="342900" indent="-342900" defTabSz="914446">
              <a:lnSpc>
                <a:spcPct val="111000"/>
              </a:lnSpc>
              <a:buFont typeface="Wingdings" panose="05000000000000000000" pitchFamily="2" charset="2"/>
              <a:buChar char="§"/>
            </a:pPr>
            <a:r>
              <a:rPr lang="en-IN" sz="2000" dirty="0">
                <a:solidFill>
                  <a:schemeClr val="tx2">
                    <a:lumMod val="75000"/>
                    <a:lumOff val="25000"/>
                  </a:schemeClr>
                </a:solidFill>
              </a:rPr>
              <a:t> escalation of overall cost of the property to obtain higher loan amount.</a:t>
            </a:r>
          </a:p>
          <a:p>
            <a:pPr marL="342900" indent="-342900" defTabSz="914446">
              <a:lnSpc>
                <a:spcPct val="111000"/>
              </a:lnSpc>
              <a:buFont typeface="Wingdings" panose="05000000000000000000" pitchFamily="2" charset="2"/>
              <a:buChar char="§"/>
            </a:pPr>
            <a:r>
              <a:rPr lang="en-IN" sz="2000" dirty="0">
                <a:solidFill>
                  <a:schemeClr val="tx2">
                    <a:lumMod val="75000"/>
                    <a:lumOff val="25000"/>
                  </a:schemeClr>
                </a:solidFill>
              </a:rPr>
              <a:t> over valuation of mortgaged properties at the time of sanction.</a:t>
            </a:r>
          </a:p>
          <a:p>
            <a:pPr marL="342900" indent="-342900" defTabSz="914446">
              <a:lnSpc>
                <a:spcPct val="111000"/>
              </a:lnSpc>
              <a:buFont typeface="Wingdings" panose="05000000000000000000" pitchFamily="2" charset="2"/>
              <a:buChar char="§"/>
            </a:pPr>
            <a:r>
              <a:rPr lang="en-IN" sz="2000" dirty="0">
                <a:solidFill>
                  <a:schemeClr val="tx2">
                    <a:lumMod val="75000"/>
                    <a:lumOff val="25000"/>
                  </a:schemeClr>
                </a:solidFill>
              </a:rPr>
              <a:t> grant of loans against forged FDRs.</a:t>
            </a:r>
          </a:p>
          <a:p>
            <a:pPr marL="342900" indent="-342900" defTabSz="914446">
              <a:lnSpc>
                <a:spcPct val="111000"/>
              </a:lnSpc>
              <a:buFont typeface="Wingdings" panose="05000000000000000000" pitchFamily="2" charset="2"/>
              <a:buChar char="§"/>
            </a:pPr>
            <a:r>
              <a:rPr lang="en-IN" sz="2000" dirty="0">
                <a:solidFill>
                  <a:schemeClr val="tx2">
                    <a:lumMod val="75000"/>
                    <a:lumOff val="25000"/>
                  </a:schemeClr>
                </a:solidFill>
              </a:rPr>
              <a:t> over-invoicing of export bills resulting in concessional bank finance, exemptions from various duties, etc..</a:t>
            </a:r>
          </a:p>
          <a:p>
            <a:pPr marL="342900" indent="-342900" defTabSz="914446">
              <a:lnSpc>
                <a:spcPct val="111000"/>
              </a:lnSpc>
              <a:buFont typeface="Wingdings" panose="05000000000000000000" pitchFamily="2" charset="2"/>
              <a:buChar char="§"/>
            </a:pPr>
            <a:r>
              <a:rPr lang="en-IN" sz="2000" dirty="0">
                <a:solidFill>
                  <a:schemeClr val="tx2">
                    <a:lumMod val="75000"/>
                    <a:lumOff val="25000"/>
                  </a:schemeClr>
                </a:solidFill>
              </a:rPr>
              <a:t> frauds stemming from housekeeping deficiencies.</a:t>
            </a:r>
          </a:p>
        </p:txBody>
      </p:sp>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2828411857"/>
      </p:ext>
    </p:extLst>
  </p:cSld>
  <p:clrMapOvr>
    <a:masterClrMapping/>
  </p:clrMapOvr>
  <mc:AlternateContent xmlns:mc="http://schemas.openxmlformats.org/markup-compatibility/2006" xmlns:p14="http://schemas.microsoft.com/office/powerpoint/2010/main">
    <mc:Choice Requires="p14">
      <p:transition spd="slow" p14:dur="1400">
        <p14:ripple/>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grpId="0" nodeType="clickEffect">
                                  <p:stCondLst>
                                    <p:cond delay="0"/>
                                  </p:stCondLst>
                                  <p:childTnLst>
                                    <p:animEffect transition="out" filter="fade">
                                      <p:cBhvr>
                                        <p:cTn id="6" dur="1000"/>
                                        <p:tgtEl>
                                          <p:spTgt spid="2"/>
                                        </p:tgtEl>
                                      </p:cBhvr>
                                    </p:animEffect>
                                    <p:anim calcmode="lin" valueType="num">
                                      <p:cBhvr>
                                        <p:cTn id="7" dur="1000"/>
                                        <p:tgtEl>
                                          <p:spTgt spid="2"/>
                                        </p:tgtEl>
                                        <p:attrNameLst>
                                          <p:attrName>ppt_x</p:attrName>
                                        </p:attrNameLst>
                                      </p:cBhvr>
                                      <p:tavLst>
                                        <p:tav tm="0">
                                          <p:val>
                                            <p:strVal val="ppt_x"/>
                                          </p:val>
                                        </p:tav>
                                        <p:tav tm="100000">
                                          <p:val>
                                            <p:strVal val="ppt_x"/>
                                          </p:val>
                                        </p:tav>
                                      </p:tavLst>
                                    </p:anim>
                                    <p:anim calcmode="lin" valueType="num">
                                      <p:cBhvr>
                                        <p:cTn id="8" dur="1000"/>
                                        <p:tgtEl>
                                          <p:spTgt spid="2"/>
                                        </p:tgtEl>
                                        <p:attrNameLst>
                                          <p:attrName>ppt_y</p:attrName>
                                        </p:attrNameLst>
                                      </p:cBhvr>
                                      <p:tavLst>
                                        <p:tav tm="0">
                                          <p:val>
                                            <p:strVal val="ppt_y"/>
                                          </p:val>
                                        </p:tav>
                                        <p:tav tm="100000">
                                          <p:val>
                                            <p:strVal val="ppt_y+.1"/>
                                          </p:val>
                                        </p:tav>
                                      </p:tavLst>
                                    </p:anim>
                                    <p:set>
                                      <p:cBhvr>
                                        <p:cTn id="9" dur="1" fill="hold">
                                          <p:stCondLst>
                                            <p:cond delay="999"/>
                                          </p:stCondLst>
                                        </p:cTn>
                                        <p:tgtEl>
                                          <p:spTgt spid="2"/>
                                        </p:tgtEl>
                                        <p:attrNameLst>
                                          <p:attrName>style.visibility</p:attrName>
                                        </p:attrNameLst>
                                      </p:cBhvr>
                                      <p:to>
                                        <p:strVal val="hidden"/>
                                      </p:to>
                                    </p:set>
                                  </p:childTnLst>
                                </p:cTn>
                              </p:par>
                              <p:par>
                                <p:cTn id="10" presetID="42" presetClass="exit" presetSubtype="0" fill="hold" grpId="0" nodeType="withEffect">
                                  <p:stCondLst>
                                    <p:cond delay="0"/>
                                  </p:stCondLst>
                                  <p:childTnLst>
                                    <p:animEffect transition="out" filter="fade">
                                      <p:cBhvr>
                                        <p:cTn id="11" dur="1000"/>
                                        <p:tgtEl>
                                          <p:spTgt spid="5"/>
                                        </p:tgtEl>
                                      </p:cBhvr>
                                    </p:animEffect>
                                    <p:anim calcmode="lin" valueType="num">
                                      <p:cBhvr>
                                        <p:cTn id="12" dur="1000"/>
                                        <p:tgtEl>
                                          <p:spTgt spid="5"/>
                                        </p:tgtEl>
                                        <p:attrNameLst>
                                          <p:attrName>ppt_x</p:attrName>
                                        </p:attrNameLst>
                                      </p:cBhvr>
                                      <p:tavLst>
                                        <p:tav tm="0">
                                          <p:val>
                                            <p:strVal val="ppt_x"/>
                                          </p:val>
                                        </p:tav>
                                        <p:tav tm="100000">
                                          <p:val>
                                            <p:strVal val="ppt_x"/>
                                          </p:val>
                                        </p:tav>
                                      </p:tavLst>
                                    </p:anim>
                                    <p:anim calcmode="lin" valueType="num">
                                      <p:cBhvr>
                                        <p:cTn id="13" dur="1000"/>
                                        <p:tgtEl>
                                          <p:spTgt spid="5"/>
                                        </p:tgtEl>
                                        <p:attrNameLst>
                                          <p:attrName>ppt_y</p:attrName>
                                        </p:attrNameLst>
                                      </p:cBhvr>
                                      <p:tavLst>
                                        <p:tav tm="0">
                                          <p:val>
                                            <p:strVal val="ppt_y"/>
                                          </p:val>
                                        </p:tav>
                                        <p:tav tm="100000">
                                          <p:val>
                                            <p:strVal val="ppt_y+.1"/>
                                          </p:val>
                                        </p:tav>
                                      </p:tavLst>
                                    </p:anim>
                                    <p:set>
                                      <p:cBhvr>
                                        <p:cTn id="14" dur="1" fill="hold">
                                          <p:stCondLst>
                                            <p:cond delay="999"/>
                                          </p:stCondLst>
                                        </p:cTn>
                                        <p:tgtEl>
                                          <p:spTgt spid="5"/>
                                        </p:tgtEl>
                                        <p:attrNameLst>
                                          <p:attrName>style.visibility</p:attrName>
                                        </p:attrNameLst>
                                      </p:cBhvr>
                                      <p:to>
                                        <p:strVal val="hidden"/>
                                      </p:to>
                                    </p:set>
                                  </p:childTnLst>
                                </p:cTn>
                              </p:par>
                              <p:par>
                                <p:cTn id="15" presetID="42" presetClass="exit" presetSubtype="0" fill="hold" grpId="0" nodeType="withEffect">
                                  <p:stCondLst>
                                    <p:cond delay="0"/>
                                  </p:stCondLst>
                                  <p:childTnLst>
                                    <p:animEffect transition="out" filter="fade">
                                      <p:cBhvr>
                                        <p:cTn id="16" dur="1000"/>
                                        <p:tgtEl>
                                          <p:spTgt spid="3"/>
                                        </p:tgtEl>
                                      </p:cBhvr>
                                    </p:animEffect>
                                    <p:anim calcmode="lin" valueType="num">
                                      <p:cBhvr>
                                        <p:cTn id="17" dur="1000"/>
                                        <p:tgtEl>
                                          <p:spTgt spid="3"/>
                                        </p:tgtEl>
                                        <p:attrNameLst>
                                          <p:attrName>ppt_x</p:attrName>
                                        </p:attrNameLst>
                                      </p:cBhvr>
                                      <p:tavLst>
                                        <p:tav tm="0">
                                          <p:val>
                                            <p:strVal val="ppt_x"/>
                                          </p:val>
                                        </p:tav>
                                        <p:tav tm="100000">
                                          <p:val>
                                            <p:strVal val="ppt_x"/>
                                          </p:val>
                                        </p:tav>
                                      </p:tavLst>
                                    </p:anim>
                                    <p:anim calcmode="lin" valueType="num">
                                      <p:cBhvr>
                                        <p:cTn id="18" dur="1000"/>
                                        <p:tgtEl>
                                          <p:spTgt spid="3"/>
                                        </p:tgtEl>
                                        <p:attrNameLst>
                                          <p:attrName>ppt_y</p:attrName>
                                        </p:attrNameLst>
                                      </p:cBhvr>
                                      <p:tavLst>
                                        <p:tav tm="0">
                                          <p:val>
                                            <p:strVal val="ppt_y"/>
                                          </p:val>
                                        </p:tav>
                                        <p:tav tm="100000">
                                          <p:val>
                                            <p:strVal val="ppt_y+.1"/>
                                          </p:val>
                                        </p:tav>
                                      </p:tavLst>
                                    </p:anim>
                                    <p:set>
                                      <p:cBhvr>
                                        <p:cTn id="19" dur="1" fill="hold">
                                          <p:stCondLst>
                                            <p:cond delay="999"/>
                                          </p:stCondLst>
                                        </p:cTn>
                                        <p:tgtEl>
                                          <p:spTgt spid="3"/>
                                        </p:tgtEl>
                                        <p:attrNameLst>
                                          <p:attrName>style.visibility</p:attrName>
                                        </p:attrNameLst>
                                      </p:cBhvr>
                                      <p:to>
                                        <p:strVal val="hidden"/>
                                      </p:to>
                                    </p:set>
                                  </p:childTnLst>
                                </p:cTn>
                              </p:par>
                              <p:par>
                                <p:cTn id="20" presetID="42" presetClass="exit" presetSubtype="0" fill="hold" grpId="0" nodeType="withEffect">
                                  <p:stCondLst>
                                    <p:cond delay="0"/>
                                  </p:stCondLst>
                                  <p:childTnLst>
                                    <p:animEffect transition="out" filter="fade">
                                      <p:cBhvr>
                                        <p:cTn id="21" dur="1000"/>
                                        <p:tgtEl>
                                          <p:spTgt spid="4"/>
                                        </p:tgtEl>
                                      </p:cBhvr>
                                    </p:animEffect>
                                    <p:anim calcmode="lin" valueType="num">
                                      <p:cBhvr>
                                        <p:cTn id="22" dur="1000"/>
                                        <p:tgtEl>
                                          <p:spTgt spid="4"/>
                                        </p:tgtEl>
                                        <p:attrNameLst>
                                          <p:attrName>ppt_x</p:attrName>
                                        </p:attrNameLst>
                                      </p:cBhvr>
                                      <p:tavLst>
                                        <p:tav tm="0">
                                          <p:val>
                                            <p:strVal val="ppt_x"/>
                                          </p:val>
                                        </p:tav>
                                        <p:tav tm="100000">
                                          <p:val>
                                            <p:strVal val="ppt_x"/>
                                          </p:val>
                                        </p:tav>
                                      </p:tavLst>
                                    </p:anim>
                                    <p:anim calcmode="lin" valueType="num">
                                      <p:cBhvr>
                                        <p:cTn id="23" dur="1000"/>
                                        <p:tgtEl>
                                          <p:spTgt spid="4"/>
                                        </p:tgtEl>
                                        <p:attrNameLst>
                                          <p:attrName>ppt_y</p:attrName>
                                        </p:attrNameLst>
                                      </p:cBhvr>
                                      <p:tavLst>
                                        <p:tav tm="0">
                                          <p:val>
                                            <p:strVal val="ppt_y"/>
                                          </p:val>
                                        </p:tav>
                                        <p:tav tm="100000">
                                          <p:val>
                                            <p:strVal val="ppt_y+.1"/>
                                          </p:val>
                                        </p:tav>
                                      </p:tavLst>
                                    </p:anim>
                                    <p:set>
                                      <p:cBhvr>
                                        <p:cTn id="24"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3" grpId="0"/>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8846" y="304801"/>
            <a:ext cx="10525838" cy="1524000"/>
          </a:xfrm>
        </p:spPr>
        <p:txBody>
          <a:bodyPr>
            <a:normAutofit fontScale="90000"/>
          </a:bodyPr>
          <a:lstStyle/>
          <a:p>
            <a:r>
              <a:rPr lang="en-IN" dirty="0"/>
              <a:t>24. Common fraud risk factors in deposit taking, dealing and lending activities</a:t>
            </a:r>
          </a:p>
        </p:txBody>
      </p:sp>
      <p:graphicFrame>
        <p:nvGraphicFramePr>
          <p:cNvPr id="5" name="Diagram 4"/>
          <p:cNvGraphicFramePr/>
          <p:nvPr>
            <p:extLst>
              <p:ext uri="{D42A27DB-BD31-4B8C-83A1-F6EECF244321}">
                <p14:modId xmlns:p14="http://schemas.microsoft.com/office/powerpoint/2010/main" val="629764507"/>
              </p:ext>
            </p:extLst>
          </p:nvPr>
        </p:nvGraphicFramePr>
        <p:xfrm>
          <a:off x="1508846" y="2321151"/>
          <a:ext cx="10525838" cy="41580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3861399777"/>
      </p:ext>
    </p:extLst>
  </p:cSld>
  <p:clrMapOvr>
    <a:masterClrMapping/>
  </p:clrMapOvr>
  <mc:AlternateContent xmlns:mc="http://schemas.openxmlformats.org/markup-compatibility/2006" xmlns:p14="http://schemas.microsoft.com/office/powerpoint/2010/main">
    <mc:Choice Requires="p14">
      <p:transition spd="slow" p14:dur="4400">
        <p14:honeycomb/>
        <p:sndAc>
          <p:stSnd>
            <p:snd r:embed="rId2" name="chimes.wav"/>
          </p:stSnd>
        </p:sndAc>
      </p:transition>
    </mc:Choice>
    <mc:Fallback xmlns="">
      <p:transition spd="slow">
        <p:fade/>
        <p:sndAc>
          <p:stSnd>
            <p:snd r:embed="rId8"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fltVal val="0"/>
                                          </p:val>
                                        </p:tav>
                                        <p:tav tm="100000">
                                          <p:val>
                                            <p:strVal val="#ppt_w"/>
                                          </p:val>
                                        </p:tav>
                                      </p:tavLst>
                                    </p:anim>
                                    <p:anim calcmode="lin" valueType="num">
                                      <p:cBhvr>
                                        <p:cTn id="20" dur="1000" fill="hold"/>
                                        <p:tgtEl>
                                          <p:spTgt spid="3"/>
                                        </p:tgtEl>
                                        <p:attrNameLst>
                                          <p:attrName>ppt_h</p:attrName>
                                        </p:attrNameLst>
                                      </p:cBhvr>
                                      <p:tavLst>
                                        <p:tav tm="0">
                                          <p:val>
                                            <p:fltVal val="0"/>
                                          </p:val>
                                        </p:tav>
                                        <p:tav tm="100000">
                                          <p:val>
                                            <p:strVal val="#ppt_h"/>
                                          </p:val>
                                        </p:tav>
                                      </p:tavLst>
                                    </p:anim>
                                    <p:anim calcmode="lin" valueType="num">
                                      <p:cBhvr>
                                        <p:cTn id="21" dur="1000" fill="hold"/>
                                        <p:tgtEl>
                                          <p:spTgt spid="3"/>
                                        </p:tgtEl>
                                        <p:attrNameLst>
                                          <p:attrName>style.rotation</p:attrName>
                                        </p:attrNameLst>
                                      </p:cBhvr>
                                      <p:tavLst>
                                        <p:tav tm="0">
                                          <p:val>
                                            <p:fltVal val="90"/>
                                          </p:val>
                                        </p:tav>
                                        <p:tav tm="100000">
                                          <p:val>
                                            <p:fltVal val="0"/>
                                          </p:val>
                                        </p:tav>
                                      </p:tavLst>
                                    </p:anim>
                                    <p:animEffect transition="in" filter="fade">
                                      <p:cBhvr>
                                        <p:cTn id="22" dur="1000"/>
                                        <p:tgtEl>
                                          <p:spTgt spid="3"/>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1000" fill="hold"/>
                                        <p:tgtEl>
                                          <p:spTgt spid="4"/>
                                        </p:tgtEl>
                                        <p:attrNameLst>
                                          <p:attrName>ppt_w</p:attrName>
                                        </p:attrNameLst>
                                      </p:cBhvr>
                                      <p:tavLst>
                                        <p:tav tm="0">
                                          <p:val>
                                            <p:fltVal val="0"/>
                                          </p:val>
                                        </p:tav>
                                        <p:tav tm="100000">
                                          <p:val>
                                            <p:strVal val="#ppt_w"/>
                                          </p:val>
                                        </p:tav>
                                      </p:tavLst>
                                    </p:anim>
                                    <p:anim calcmode="lin" valueType="num">
                                      <p:cBhvr>
                                        <p:cTn id="26" dur="1000" fill="hold"/>
                                        <p:tgtEl>
                                          <p:spTgt spid="4"/>
                                        </p:tgtEl>
                                        <p:attrNameLst>
                                          <p:attrName>ppt_h</p:attrName>
                                        </p:attrNameLst>
                                      </p:cBhvr>
                                      <p:tavLst>
                                        <p:tav tm="0">
                                          <p:val>
                                            <p:fltVal val="0"/>
                                          </p:val>
                                        </p:tav>
                                        <p:tav tm="100000">
                                          <p:val>
                                            <p:strVal val="#ppt_h"/>
                                          </p:val>
                                        </p:tav>
                                      </p:tavLst>
                                    </p:anim>
                                    <p:anim calcmode="lin" valueType="num">
                                      <p:cBhvr>
                                        <p:cTn id="27" dur="1000" fill="hold"/>
                                        <p:tgtEl>
                                          <p:spTgt spid="4"/>
                                        </p:tgtEl>
                                        <p:attrNameLst>
                                          <p:attrName>style.rotation</p:attrName>
                                        </p:attrNameLst>
                                      </p:cBhvr>
                                      <p:tavLst>
                                        <p:tav tm="0">
                                          <p:val>
                                            <p:fltVal val="90"/>
                                          </p:val>
                                        </p:tav>
                                        <p:tav tm="100000">
                                          <p:val>
                                            <p:fltVal val="0"/>
                                          </p:val>
                                        </p:tav>
                                      </p:tavLst>
                                    </p:anim>
                                    <p:animEffect transition="in" filter="fade">
                                      <p:cBhvr>
                                        <p:cTn id="2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AsOne/>
      </p:bldGraphic>
      <p:bldP spid="3" grpId="0"/>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33702" y="568345"/>
            <a:ext cx="8770569" cy="1521712"/>
          </a:xfrm>
        </p:spPr>
        <p:txBody>
          <a:bodyPr>
            <a:normAutofit/>
          </a:bodyPr>
          <a:lstStyle/>
          <a:p>
            <a:r>
              <a:rPr lang="en-IN" dirty="0"/>
              <a:t>25. Money laundering</a:t>
            </a:r>
            <a:br>
              <a:rPr lang="en-IN" dirty="0"/>
            </a:br>
            <a:r>
              <a:rPr lang="en-IN" dirty="0"/>
              <a:t> (Three steps)</a:t>
            </a:r>
          </a:p>
        </p:txBody>
      </p:sp>
      <p:graphicFrame>
        <p:nvGraphicFramePr>
          <p:cNvPr id="4" name="Diagram 3"/>
          <p:cNvGraphicFramePr/>
          <p:nvPr>
            <p:extLst>
              <p:ext uri="{D42A27DB-BD31-4B8C-83A1-F6EECF244321}">
                <p14:modId xmlns:p14="http://schemas.microsoft.com/office/powerpoint/2010/main" val="1352376929"/>
              </p:ext>
            </p:extLst>
          </p:nvPr>
        </p:nvGraphicFramePr>
        <p:xfrm>
          <a:off x="2933701" y="2380343"/>
          <a:ext cx="8770569" cy="39162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Footer Placeholder 2"/>
          <p:cNvSpPr>
            <a:spLocks noGrp="1"/>
          </p:cNvSpPr>
          <p:nvPr>
            <p:ph type="ftr" sz="quarter" idx="11"/>
          </p:nvPr>
        </p:nvSpPr>
        <p:spPr/>
        <p:txBody>
          <a:bodyPr/>
          <a:lstStyle/>
          <a:p>
            <a:r>
              <a:rPr lang="en-IN" dirty="0"/>
              <a:t>Statutory Audit (Bank) 2017</a:t>
            </a:r>
          </a:p>
        </p:txBody>
      </p:sp>
      <p:sp>
        <p:nvSpPr>
          <p:cNvPr id="5" name="Date Placeholder 4"/>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3771315432"/>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himes.wav"/>
          </p:stSnd>
        </p:sndAc>
      </p:transition>
    </mc:Choice>
    <mc:Fallback xmlns="">
      <p:transition spd="slow">
        <p:circle/>
        <p:sndAc>
          <p:stSnd>
            <p:snd r:embed="rId8"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P spid="3" grpId="0"/>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26. Methods in which money laundering takes place</a:t>
            </a:r>
          </a:p>
        </p:txBody>
      </p:sp>
      <p:sp>
        <p:nvSpPr>
          <p:cNvPr id="3" name="Content Placeholder 2"/>
          <p:cNvSpPr>
            <a:spLocks noGrp="1"/>
          </p:cNvSpPr>
          <p:nvPr>
            <p:ph idx="1"/>
          </p:nvPr>
        </p:nvSpPr>
        <p:spPr/>
        <p:txBody>
          <a:bodyPr>
            <a:noAutofit/>
          </a:bodyPr>
          <a:lstStyle/>
          <a:p>
            <a:pPr>
              <a:buFont typeface="Wingdings" panose="05000000000000000000" pitchFamily="2" charset="2"/>
              <a:buChar char="§"/>
            </a:pPr>
            <a:r>
              <a:rPr lang="en-IN" dirty="0"/>
              <a:t>Breaking up of cash into smaller amounts and depositing it in to the bank below the monitored reporting thresholds.</a:t>
            </a:r>
          </a:p>
          <a:p>
            <a:pPr>
              <a:buFont typeface="Wingdings" panose="05000000000000000000" pitchFamily="2" charset="2"/>
              <a:buChar char="§"/>
            </a:pPr>
            <a:r>
              <a:rPr lang="en-IN" dirty="0"/>
              <a:t>Physically moving the cash into locations or jurisdictions and depositing it in off shore banks with lesser stringent enforcement laws and regulations.</a:t>
            </a:r>
          </a:p>
          <a:p>
            <a:pPr>
              <a:buFont typeface="Wingdings" panose="05000000000000000000" pitchFamily="2" charset="2"/>
              <a:buChar char="§"/>
            </a:pPr>
            <a:r>
              <a:rPr lang="en-IN" dirty="0"/>
              <a:t>Using business typically known to receive revenue in cash to be used to deposit criminally derived cash.</a:t>
            </a:r>
          </a:p>
          <a:p>
            <a:pPr>
              <a:buFont typeface="Wingdings" panose="05000000000000000000" pitchFamily="2" charset="2"/>
              <a:buChar char="§"/>
            </a:pPr>
            <a:r>
              <a:rPr lang="en-IN" dirty="0"/>
              <a:t>Trade based laundering – Over or Under Invoicing.</a:t>
            </a:r>
          </a:p>
        </p:txBody>
      </p:sp>
      <p:sp>
        <p:nvSpPr>
          <p:cNvPr id="4" name="Footer Placeholder 3"/>
          <p:cNvSpPr>
            <a:spLocks noGrp="1"/>
          </p:cNvSpPr>
          <p:nvPr>
            <p:ph type="ftr" sz="quarter" idx="11"/>
          </p:nvPr>
        </p:nvSpPr>
        <p:spPr/>
        <p:txBody>
          <a:bodyPr/>
          <a:lstStyle/>
          <a:p>
            <a:r>
              <a:rPr lang="en-IN" dirty="0"/>
              <a:t>Statutory Audit (Bank) 2017</a:t>
            </a:r>
          </a:p>
        </p:txBody>
      </p:sp>
      <p:sp>
        <p:nvSpPr>
          <p:cNvPr id="5" name="Date Placeholder 4"/>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2795711953"/>
      </p:ext>
    </p:extLst>
  </p:cSld>
  <p:clrMapOvr>
    <a:masterClrMapping/>
  </p:clrMapOvr>
  <mc:AlternateContent xmlns:mc="http://schemas.openxmlformats.org/markup-compatibility/2006" xmlns:p14="http://schemas.microsoft.com/office/powerpoint/2010/main">
    <mc:Choice Requires="p14">
      <p:transition spd="slow" p14:dur="800">
        <p14:flythrough/>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ppt_x"/>
                                          </p:val>
                                        </p:tav>
                                        <p:tav tm="100000">
                                          <p:val>
                                            <p:strVal val="#ppt_x"/>
                                          </p:val>
                                        </p:tav>
                                      </p:tavLst>
                                    </p:anim>
                                    <p:anim calcmode="lin" valueType="num">
                                      <p:cBhvr additive="base">
                                        <p:cTn id="34" dur="5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ppt_x"/>
                                          </p:val>
                                        </p:tav>
                                        <p:tav tm="100000">
                                          <p:val>
                                            <p:strVal val="#ppt_x"/>
                                          </p:val>
                                        </p:tav>
                                      </p:tavLst>
                                    </p:anim>
                                    <p:anim calcmode="lin" valueType="num">
                                      <p:cBhvr additive="base">
                                        <p:cTn id="3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i="1" dirty="0"/>
              <a:t>27.Window-dressing</a:t>
            </a:r>
            <a:endParaRPr lang="en-IN" dirty="0"/>
          </a:p>
        </p:txBody>
      </p:sp>
      <p:sp>
        <p:nvSpPr>
          <p:cNvPr id="3" name="Content Placeholder 2"/>
          <p:cNvSpPr>
            <a:spLocks noGrp="1"/>
          </p:cNvSpPr>
          <p:nvPr>
            <p:ph idx="1"/>
          </p:nvPr>
        </p:nvSpPr>
        <p:spPr>
          <a:xfrm>
            <a:off x="2933703" y="2438400"/>
            <a:ext cx="8770571" cy="4021394"/>
          </a:xfrm>
        </p:spPr>
        <p:txBody>
          <a:bodyPr>
            <a:normAutofit lnSpcReduction="10000"/>
          </a:bodyPr>
          <a:lstStyle/>
          <a:p>
            <a:pPr>
              <a:buFont typeface="Wingdings" panose="05000000000000000000" pitchFamily="2" charset="2"/>
              <a:buChar char="§"/>
            </a:pPr>
            <a:r>
              <a:rPr lang="en-IN" dirty="0"/>
              <a:t>There are several ways in which the deposits of a bank may be inflated for purposes of balance sheet presentation. </a:t>
            </a:r>
          </a:p>
          <a:p>
            <a:pPr>
              <a:buFont typeface="Wingdings" panose="05000000000000000000" pitchFamily="2" charset="2"/>
              <a:buChar char="§"/>
            </a:pPr>
            <a:r>
              <a:rPr lang="en-IN" dirty="0"/>
              <a:t>For example, some of the constituents may be allowed overdraft on or around the date of the balance sheet, the overdrawn amounts may be placed as deposits with the bank, and Borrowings and Deposits further advances may be given on the security of the deposit receipts, thus inflating deposits as well as advances.</a:t>
            </a:r>
          </a:p>
          <a:p>
            <a:pPr>
              <a:buFont typeface="Wingdings" panose="05000000000000000000" pitchFamily="2" charset="2"/>
              <a:buChar char="§"/>
            </a:pPr>
            <a:r>
              <a:rPr lang="en-IN" dirty="0"/>
              <a:t> The transactions may be reversed immediately after the close of the year. Where the auditor comes across transactions, which indicate the possibility of window-dressing, he may report the same in his long form audit report. In appropriate cases, the auditor should consider making a suitable qualification in his main audit report also.</a:t>
            </a:r>
          </a:p>
        </p:txBody>
      </p:sp>
      <p:sp>
        <p:nvSpPr>
          <p:cNvPr id="4" name="Footer Placeholder 3"/>
          <p:cNvSpPr>
            <a:spLocks noGrp="1"/>
          </p:cNvSpPr>
          <p:nvPr>
            <p:ph type="ftr" sz="quarter" idx="11"/>
          </p:nvPr>
        </p:nvSpPr>
        <p:spPr/>
        <p:txBody>
          <a:bodyPr/>
          <a:lstStyle/>
          <a:p>
            <a:r>
              <a:rPr lang="en-IN" dirty="0"/>
              <a:t>Statutory Audit (Bank) 2017</a:t>
            </a:r>
          </a:p>
        </p:txBody>
      </p:sp>
      <p:sp>
        <p:nvSpPr>
          <p:cNvPr id="5" name="Date Placeholder 4"/>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3148073960"/>
      </p:ext>
    </p:extLst>
  </p:cSld>
  <p:clrMapOvr>
    <a:masterClrMapping/>
  </p:clrMapOvr>
  <mc:AlternateContent xmlns:mc="http://schemas.openxmlformats.org/markup-compatibility/2006" xmlns:p14="http://schemas.microsoft.com/office/powerpoint/2010/main">
    <mc:Choice Requires="p14">
      <p:transition spd="slow" p14:dur="900">
        <p14:flythrough hasBounce="1"/>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grpId="0" nodeType="clickEffect">
                                  <p:stCondLst>
                                    <p:cond delay="0"/>
                                  </p:stCondLst>
                                  <p:childTnLst>
                                    <p:animEffect transition="out" filter="fade">
                                      <p:cBhvr>
                                        <p:cTn id="6" dur="2000"/>
                                        <p:tgtEl>
                                          <p:spTgt spid="2"/>
                                        </p:tgtEl>
                                      </p:cBhvr>
                                    </p:animEffect>
                                    <p:anim calcmode="lin" valueType="num">
                                      <p:cBhvr>
                                        <p:cTn id="7" dur="2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2"/>
                                        </p:tgtEl>
                                        <p:attrNameLst>
                                          <p:attrName>ppt_h</p:attrName>
                                        </p:attrNameLst>
                                      </p:cBhvr>
                                      <p:tavLst>
                                        <p:tav tm="0">
                                          <p:val>
                                            <p:strVal val="ppt_h"/>
                                          </p:val>
                                        </p:tav>
                                        <p:tav tm="100000">
                                          <p:val>
                                            <p:strVal val="ppt_h"/>
                                          </p:val>
                                        </p:tav>
                                      </p:tavLst>
                                    </p:anim>
                                    <p:set>
                                      <p:cBhvr>
                                        <p:cTn id="9" dur="1" fill="hold">
                                          <p:stCondLst>
                                            <p:cond delay="1999"/>
                                          </p:stCondLst>
                                        </p:cTn>
                                        <p:tgtEl>
                                          <p:spTgt spid="2"/>
                                        </p:tgtEl>
                                        <p:attrNameLst>
                                          <p:attrName>style.visibility</p:attrName>
                                        </p:attrNameLst>
                                      </p:cBhvr>
                                      <p:to>
                                        <p:strVal val="hidden"/>
                                      </p:to>
                                    </p:set>
                                  </p:childTnLst>
                                </p:cTn>
                              </p:par>
                              <p:par>
                                <p:cTn id="10" presetID="45" presetClass="exit" presetSubtype="0" fill="hold" grpId="0" nodeType="withEffect">
                                  <p:stCondLst>
                                    <p:cond delay="0"/>
                                  </p:stCondLst>
                                  <p:childTnLst>
                                    <p:animEffect transition="out" filter="fade">
                                      <p:cBhvr>
                                        <p:cTn id="11" dur="2000"/>
                                        <p:tgtEl>
                                          <p:spTgt spid="3">
                                            <p:txEl>
                                              <p:pRg st="0" end="0"/>
                                            </p:txEl>
                                          </p:spTgt>
                                        </p:tgtEl>
                                      </p:cBhvr>
                                    </p:animEffect>
                                    <p:anim calcmode="lin" valueType="num">
                                      <p:cBhvr>
                                        <p:cTn id="12" dur="2000"/>
                                        <p:tgtEl>
                                          <p:spTgt spid="3">
                                            <p:txEl>
                                              <p:pRg st="0" end="0"/>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 dur="2000"/>
                                        <p:tgtEl>
                                          <p:spTgt spid="3">
                                            <p:txEl>
                                              <p:pRg st="0" end="0"/>
                                            </p:txEl>
                                          </p:spTgt>
                                        </p:tgtEl>
                                        <p:attrNameLst>
                                          <p:attrName>ppt_h</p:attrName>
                                        </p:attrNameLst>
                                      </p:cBhvr>
                                      <p:tavLst>
                                        <p:tav tm="0">
                                          <p:val>
                                            <p:strVal val="ppt_h"/>
                                          </p:val>
                                        </p:tav>
                                        <p:tav tm="100000">
                                          <p:val>
                                            <p:strVal val="ppt_h"/>
                                          </p:val>
                                        </p:tav>
                                      </p:tavLst>
                                    </p:anim>
                                    <p:set>
                                      <p:cBhvr>
                                        <p:cTn id="14" dur="1" fill="hold">
                                          <p:stCondLst>
                                            <p:cond delay="1999"/>
                                          </p:stCondLst>
                                        </p:cTn>
                                        <p:tgtEl>
                                          <p:spTgt spid="3">
                                            <p:txEl>
                                              <p:pRg st="0" end="0"/>
                                            </p:txEl>
                                          </p:spTgt>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45" presetClass="exit" presetSubtype="0" fill="hold" grpId="0" nodeType="clickEffect">
                                  <p:stCondLst>
                                    <p:cond delay="0"/>
                                  </p:stCondLst>
                                  <p:childTnLst>
                                    <p:animEffect transition="out" filter="fade">
                                      <p:cBhvr>
                                        <p:cTn id="18" dur="2000"/>
                                        <p:tgtEl>
                                          <p:spTgt spid="3">
                                            <p:txEl>
                                              <p:pRg st="1" end="1"/>
                                            </p:txEl>
                                          </p:spTgt>
                                        </p:tgtEl>
                                      </p:cBhvr>
                                    </p:animEffect>
                                    <p:anim calcmode="lin" valueType="num">
                                      <p:cBhvr>
                                        <p:cTn id="19" dur="2000"/>
                                        <p:tgtEl>
                                          <p:spTgt spid="3">
                                            <p:txEl>
                                              <p:pRg st="1" end="1"/>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0" dur="2000"/>
                                        <p:tgtEl>
                                          <p:spTgt spid="3">
                                            <p:txEl>
                                              <p:pRg st="1" end="1"/>
                                            </p:txEl>
                                          </p:spTgt>
                                        </p:tgtEl>
                                        <p:attrNameLst>
                                          <p:attrName>ppt_h</p:attrName>
                                        </p:attrNameLst>
                                      </p:cBhvr>
                                      <p:tavLst>
                                        <p:tav tm="0">
                                          <p:val>
                                            <p:strVal val="ppt_h"/>
                                          </p:val>
                                        </p:tav>
                                        <p:tav tm="100000">
                                          <p:val>
                                            <p:strVal val="ppt_h"/>
                                          </p:val>
                                        </p:tav>
                                      </p:tavLst>
                                    </p:anim>
                                    <p:set>
                                      <p:cBhvr>
                                        <p:cTn id="21" dur="1" fill="hold">
                                          <p:stCondLst>
                                            <p:cond delay="1999"/>
                                          </p:stCondLst>
                                        </p:cTn>
                                        <p:tgtEl>
                                          <p:spTgt spid="3">
                                            <p:txEl>
                                              <p:pRg st="1" end="1"/>
                                            </p:txEl>
                                          </p:spTgt>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45" presetClass="exit" presetSubtype="0" fill="hold" grpId="0" nodeType="clickEffect">
                                  <p:stCondLst>
                                    <p:cond delay="0"/>
                                  </p:stCondLst>
                                  <p:childTnLst>
                                    <p:animEffect transition="out" filter="fade">
                                      <p:cBhvr>
                                        <p:cTn id="25" dur="2000"/>
                                        <p:tgtEl>
                                          <p:spTgt spid="3">
                                            <p:txEl>
                                              <p:pRg st="2" end="2"/>
                                            </p:txEl>
                                          </p:spTgt>
                                        </p:tgtEl>
                                      </p:cBhvr>
                                    </p:animEffect>
                                    <p:anim calcmode="lin" valueType="num">
                                      <p:cBhvr>
                                        <p:cTn id="26" dur="2000"/>
                                        <p:tgtEl>
                                          <p:spTgt spid="3">
                                            <p:txEl>
                                              <p:pRg st="2" end="2"/>
                                            </p:txEl>
                                          </p:spTgt>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7" dur="2000"/>
                                        <p:tgtEl>
                                          <p:spTgt spid="3">
                                            <p:txEl>
                                              <p:pRg st="2" end="2"/>
                                            </p:txEl>
                                          </p:spTgt>
                                        </p:tgtEl>
                                        <p:attrNameLst>
                                          <p:attrName>ppt_h</p:attrName>
                                        </p:attrNameLst>
                                      </p:cBhvr>
                                      <p:tavLst>
                                        <p:tav tm="0">
                                          <p:val>
                                            <p:strVal val="ppt_h"/>
                                          </p:val>
                                        </p:tav>
                                        <p:tav tm="100000">
                                          <p:val>
                                            <p:strVal val="ppt_h"/>
                                          </p:val>
                                        </p:tav>
                                      </p:tavLst>
                                    </p:anim>
                                    <p:set>
                                      <p:cBhvr>
                                        <p:cTn id="28" dur="1" fill="hold">
                                          <p:stCondLst>
                                            <p:cond delay="1999"/>
                                          </p:stCondLst>
                                        </p:cTn>
                                        <p:tgtEl>
                                          <p:spTgt spid="3">
                                            <p:txEl>
                                              <p:pRg st="2" end="2"/>
                                            </p:txEl>
                                          </p:spTgt>
                                        </p:tgtEl>
                                        <p:attrNameLst>
                                          <p:attrName>style.visibility</p:attrName>
                                        </p:attrNameLst>
                                      </p:cBhvr>
                                      <p:to>
                                        <p:strVal val="hidden"/>
                                      </p:to>
                                    </p:set>
                                  </p:childTnLst>
                                </p:cTn>
                              </p:par>
                              <p:par>
                                <p:cTn id="29" presetID="45" presetClass="exit" presetSubtype="0" fill="hold" grpId="0" nodeType="withEffect">
                                  <p:stCondLst>
                                    <p:cond delay="0"/>
                                  </p:stCondLst>
                                  <p:childTnLst>
                                    <p:animEffect transition="out" filter="fade">
                                      <p:cBhvr>
                                        <p:cTn id="30" dur="2000"/>
                                        <p:tgtEl>
                                          <p:spTgt spid="4"/>
                                        </p:tgtEl>
                                      </p:cBhvr>
                                    </p:animEffect>
                                    <p:anim calcmode="lin" valueType="num">
                                      <p:cBhvr>
                                        <p:cTn id="31"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strVal val="ppt_h"/>
                                          </p:val>
                                        </p:tav>
                                      </p:tavLst>
                                    </p:anim>
                                    <p:set>
                                      <p:cBhvr>
                                        <p:cTn id="33" dur="1" fill="hold">
                                          <p:stCondLst>
                                            <p:cond delay="1999"/>
                                          </p:stCondLst>
                                        </p:cTn>
                                        <p:tgtEl>
                                          <p:spTgt spid="4"/>
                                        </p:tgtEl>
                                        <p:attrNameLst>
                                          <p:attrName>style.visibility</p:attrName>
                                        </p:attrNameLst>
                                      </p:cBhvr>
                                      <p:to>
                                        <p:strVal val="hidden"/>
                                      </p:to>
                                    </p:set>
                                  </p:childTnLst>
                                </p:cTn>
                              </p:par>
                              <p:par>
                                <p:cTn id="34" presetID="45" presetClass="exit" presetSubtype="0" fill="hold" grpId="0" nodeType="withEffect">
                                  <p:stCondLst>
                                    <p:cond delay="0"/>
                                  </p:stCondLst>
                                  <p:childTnLst>
                                    <p:animEffect transition="out" filter="fade">
                                      <p:cBhvr>
                                        <p:cTn id="35" dur="2000"/>
                                        <p:tgtEl>
                                          <p:spTgt spid="5"/>
                                        </p:tgtEl>
                                      </p:cBhvr>
                                    </p:animEffect>
                                    <p:anim calcmode="lin" valueType="num">
                                      <p:cBhvr>
                                        <p:cTn id="36"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7" dur="2000"/>
                                        <p:tgtEl>
                                          <p:spTgt spid="5"/>
                                        </p:tgtEl>
                                        <p:attrNameLst>
                                          <p:attrName>ppt_h</p:attrName>
                                        </p:attrNameLst>
                                      </p:cBhvr>
                                      <p:tavLst>
                                        <p:tav tm="0">
                                          <p:val>
                                            <p:strVal val="ppt_h"/>
                                          </p:val>
                                        </p:tav>
                                        <p:tav tm="100000">
                                          <p:val>
                                            <p:strVal val="ppt_h"/>
                                          </p:val>
                                        </p:tav>
                                      </p:tavLst>
                                    </p:anim>
                                    <p:set>
                                      <p:cBhvr>
                                        <p:cTn id="38"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28.Inter Office Transactions</a:t>
            </a:r>
          </a:p>
        </p:txBody>
      </p:sp>
      <p:sp>
        <p:nvSpPr>
          <p:cNvPr id="3" name="Content Placeholder 2"/>
          <p:cNvSpPr>
            <a:spLocks noGrp="1"/>
          </p:cNvSpPr>
          <p:nvPr>
            <p:ph idx="1"/>
          </p:nvPr>
        </p:nvSpPr>
        <p:spPr>
          <a:xfrm>
            <a:off x="2133601" y="2438399"/>
            <a:ext cx="9570674" cy="4093029"/>
          </a:xfrm>
        </p:spPr>
        <p:txBody>
          <a:bodyPr>
            <a:noAutofit/>
          </a:bodyPr>
          <a:lstStyle/>
          <a:p>
            <a:pPr>
              <a:spcBef>
                <a:spcPts val="0"/>
              </a:spcBef>
              <a:buFont typeface="Wingdings" panose="05000000000000000000" pitchFamily="2" charset="2"/>
              <a:buChar char="§"/>
            </a:pPr>
            <a:r>
              <a:rPr lang="en-IN" dirty="0"/>
              <a:t>Issue of remittance instruments like drafts/TTs/MTs on other branches.</a:t>
            </a:r>
          </a:p>
          <a:p>
            <a:pPr>
              <a:spcBef>
                <a:spcPts val="0"/>
              </a:spcBef>
              <a:buFont typeface="Wingdings" panose="05000000000000000000" pitchFamily="2" charset="2"/>
              <a:buChar char="§"/>
            </a:pPr>
            <a:r>
              <a:rPr lang="en-IN" dirty="0"/>
              <a:t>Payment of remittance instruments like drafts/TTs/MTs drawn by other branches.</a:t>
            </a:r>
          </a:p>
          <a:p>
            <a:pPr>
              <a:spcBef>
                <a:spcPts val="0"/>
              </a:spcBef>
              <a:buFont typeface="Wingdings" panose="05000000000000000000" pitchFamily="2" charset="2"/>
              <a:buChar char="§"/>
            </a:pPr>
            <a:r>
              <a:rPr lang="en-IN" dirty="0"/>
              <a:t>Payment to / receipts from other branches of the proceeds of instruments received/sent for collection /realization/clearing. Payments made under LCs of other branches.</a:t>
            </a:r>
          </a:p>
          <a:p>
            <a:pPr>
              <a:spcBef>
                <a:spcPts val="0"/>
              </a:spcBef>
              <a:buFont typeface="Wingdings" panose="05000000000000000000" pitchFamily="2" charset="2"/>
              <a:buChar char="§"/>
            </a:pPr>
            <a:r>
              <a:rPr lang="en-IN" dirty="0"/>
              <a:t>Cash sent to/received from other branches. </a:t>
            </a:r>
          </a:p>
          <a:p>
            <a:pPr>
              <a:spcBef>
                <a:spcPts val="0"/>
              </a:spcBef>
              <a:buFont typeface="Wingdings" panose="05000000000000000000" pitchFamily="2" charset="2"/>
              <a:buChar char="§"/>
            </a:pPr>
            <a:r>
              <a:rPr lang="en-IN" dirty="0"/>
              <a:t>Payment of instruments like gift cheques/ banker’s cheques/ interest warrants/ dividend warrants/repurchase warrants/refund warrants / travellers cheques, etc. which are paid by the branch on behalf of other branches which have received the amount for payment of these instruments from the customers concerned. </a:t>
            </a:r>
          </a:p>
        </p:txBody>
      </p:sp>
      <p:sp>
        <p:nvSpPr>
          <p:cNvPr id="4" name="Footer Placeholder 3"/>
          <p:cNvSpPr>
            <a:spLocks noGrp="1"/>
          </p:cNvSpPr>
          <p:nvPr>
            <p:ph type="ftr" sz="quarter" idx="11"/>
          </p:nvPr>
        </p:nvSpPr>
        <p:spPr/>
        <p:txBody>
          <a:bodyPr/>
          <a:lstStyle/>
          <a:p>
            <a:r>
              <a:rPr lang="en-IN" dirty="0"/>
              <a:t>Statutory Audit (Bank) 2017</a:t>
            </a:r>
          </a:p>
        </p:txBody>
      </p:sp>
      <p:sp>
        <p:nvSpPr>
          <p:cNvPr id="5" name="Date Placeholder 4"/>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1663527712"/>
      </p:ext>
    </p:extLst>
  </p:cSld>
  <p:clrMapOvr>
    <a:masterClrMapping/>
  </p:clrMapOvr>
  <mc:AlternateContent xmlns:mc="http://schemas.openxmlformats.org/markup-compatibility/2006" xmlns:p14="http://schemas.microsoft.com/office/powerpoint/2010/main">
    <mc:Choice Requires="p14">
      <p:transition spd="slow" p14:dur="900">
        <p14:flythrough dir="out" hasBounce="1"/>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anim calcmode="lin" valueType="num">
                                      <p:cBhvr>
                                        <p:cTn id="13"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2000"/>
                                        <p:tgtEl>
                                          <p:spTgt spid="3">
                                            <p:txEl>
                                              <p:pRg st="1" end="1"/>
                                            </p:txEl>
                                          </p:spTgt>
                                        </p:tgtEl>
                                      </p:cBhvr>
                                    </p:animEffect>
                                    <p:anim calcmode="lin" valueType="num">
                                      <p:cBhvr>
                                        <p:cTn id="20"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1"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2000"/>
                                        <p:tgtEl>
                                          <p:spTgt spid="3">
                                            <p:txEl>
                                              <p:pRg st="2" end="2"/>
                                            </p:txEl>
                                          </p:spTgt>
                                        </p:tgtEl>
                                      </p:cBhvr>
                                    </p:animEffect>
                                    <p:anim calcmode="lin" valueType="num">
                                      <p:cBhvr>
                                        <p:cTn id="27"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8"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2000"/>
                                        <p:tgtEl>
                                          <p:spTgt spid="3">
                                            <p:txEl>
                                              <p:pRg st="3" end="3"/>
                                            </p:txEl>
                                          </p:spTgt>
                                        </p:tgtEl>
                                      </p:cBhvr>
                                    </p:animEffect>
                                    <p:anim calcmode="lin" valueType="num">
                                      <p:cBhvr>
                                        <p:cTn id="34"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5"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45" presetClass="entr" presetSubtype="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2000"/>
                                        <p:tgtEl>
                                          <p:spTgt spid="3">
                                            <p:txEl>
                                              <p:pRg st="4" end="4"/>
                                            </p:txEl>
                                          </p:spTgt>
                                        </p:tgtEl>
                                      </p:cBhvr>
                                    </p:animEffect>
                                    <p:anim calcmode="lin" valueType="num">
                                      <p:cBhvr>
                                        <p:cTn id="41"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4" end="4"/>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fade">
                                      <p:cBhvr>
                                        <p:cTn id="45" dur="2000"/>
                                        <p:tgtEl>
                                          <p:spTgt spid="4"/>
                                        </p:tgtEl>
                                      </p:cBhvr>
                                    </p:animEffect>
                                    <p:anim calcmode="lin" valueType="num">
                                      <p:cBhvr>
                                        <p:cTn id="46" dur="2000" fill="hold"/>
                                        <p:tgtEl>
                                          <p:spTgt spid="4"/>
                                        </p:tgtEl>
                                        <p:attrNameLst>
                                          <p:attrName>ppt_w</p:attrName>
                                        </p:attrNameLst>
                                      </p:cBhvr>
                                      <p:tavLst>
                                        <p:tav tm="0" fmla="#ppt_w*sin(2.5*pi*$)">
                                          <p:val>
                                            <p:fltVal val="0"/>
                                          </p:val>
                                        </p:tav>
                                        <p:tav tm="100000">
                                          <p:val>
                                            <p:fltVal val="1"/>
                                          </p:val>
                                        </p:tav>
                                      </p:tavLst>
                                    </p:anim>
                                    <p:anim calcmode="lin" valueType="num">
                                      <p:cBhvr>
                                        <p:cTn id="47" dur="2000" fill="hold"/>
                                        <p:tgtEl>
                                          <p:spTgt spid="4"/>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fade">
                                      <p:cBhvr>
                                        <p:cTn id="50" dur="2000"/>
                                        <p:tgtEl>
                                          <p:spTgt spid="5"/>
                                        </p:tgtEl>
                                      </p:cBhvr>
                                    </p:animEffect>
                                    <p:anim calcmode="lin" valueType="num">
                                      <p:cBhvr>
                                        <p:cTn id="51" dur="2000" fill="hold"/>
                                        <p:tgtEl>
                                          <p:spTgt spid="5"/>
                                        </p:tgtEl>
                                        <p:attrNameLst>
                                          <p:attrName>ppt_w</p:attrName>
                                        </p:attrNameLst>
                                      </p:cBhvr>
                                      <p:tavLst>
                                        <p:tav tm="0" fmla="#ppt_w*sin(2.5*pi*$)">
                                          <p:val>
                                            <p:fltVal val="0"/>
                                          </p:val>
                                        </p:tav>
                                        <p:tav tm="100000">
                                          <p:val>
                                            <p:fltVal val="1"/>
                                          </p:val>
                                        </p:tav>
                                      </p:tavLst>
                                    </p:anim>
                                    <p:anim calcmode="lin" valueType="num">
                                      <p:cBhvr>
                                        <p:cTn id="52"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09800" y="2663274"/>
            <a:ext cx="9467850" cy="3167021"/>
          </a:xfrm>
          <a:prstGeom prst="rect">
            <a:avLst/>
          </a:prstGeom>
        </p:spPr>
        <p:txBody>
          <a:bodyPr wrap="square">
            <a:spAutoFit/>
          </a:bodyPr>
          <a:lstStyle/>
          <a:p>
            <a:pPr marL="320057" indent="-320057" defTabSz="914446">
              <a:lnSpc>
                <a:spcPct val="111000"/>
              </a:lnSpc>
              <a:buFont typeface="Wingdings" panose="05000000000000000000" pitchFamily="2" charset="2"/>
              <a:buChar char="§"/>
            </a:pPr>
            <a:r>
              <a:rPr lang="en-IN" sz="2000" dirty="0">
                <a:solidFill>
                  <a:schemeClr val="tx2">
                    <a:lumMod val="75000"/>
                    <a:lumOff val="25000"/>
                  </a:schemeClr>
                </a:solidFill>
              </a:rPr>
              <a:t>Wrong identification of the nature of transaction.</a:t>
            </a:r>
          </a:p>
          <a:p>
            <a:pPr marL="320057" indent="-320057" defTabSz="914446">
              <a:lnSpc>
                <a:spcPct val="111000"/>
              </a:lnSpc>
              <a:buFont typeface="Wingdings" panose="05000000000000000000" pitchFamily="2" charset="2"/>
              <a:buChar char="§"/>
            </a:pPr>
            <a:r>
              <a:rPr lang="en-IN" sz="2000" dirty="0">
                <a:solidFill>
                  <a:schemeClr val="tx2">
                    <a:lumMod val="75000"/>
                    <a:lumOff val="25000"/>
                  </a:schemeClr>
                </a:solidFill>
              </a:rPr>
              <a:t>Recording of particulars in incorrect fields.</a:t>
            </a:r>
          </a:p>
          <a:p>
            <a:pPr marL="320057" indent="-320057" defTabSz="914446">
              <a:lnSpc>
                <a:spcPct val="111000"/>
              </a:lnSpc>
              <a:buFont typeface="Wingdings" panose="05000000000000000000" pitchFamily="2" charset="2"/>
              <a:buChar char="§"/>
            </a:pPr>
            <a:r>
              <a:rPr lang="en-IN" sz="2000" dirty="0">
                <a:solidFill>
                  <a:schemeClr val="tx2">
                    <a:lumMod val="75000"/>
                    <a:lumOff val="25000"/>
                  </a:schemeClr>
                </a:solidFill>
              </a:rPr>
              <a:t>Wrong accounting of bank charges, commission, etc.</a:t>
            </a:r>
          </a:p>
          <a:p>
            <a:pPr marL="320057" indent="-320057" defTabSz="914446">
              <a:lnSpc>
                <a:spcPct val="111000"/>
              </a:lnSpc>
              <a:buFont typeface="Wingdings" panose="05000000000000000000" pitchFamily="2" charset="2"/>
              <a:buChar char="§"/>
            </a:pPr>
            <a:r>
              <a:rPr lang="en-IN" sz="2000" dirty="0">
                <a:solidFill>
                  <a:schemeClr val="tx2">
                    <a:lumMod val="75000"/>
                    <a:lumOff val="25000"/>
                  </a:schemeClr>
                </a:solidFill>
              </a:rPr>
              <a:t>Errors in writing the amounts.</a:t>
            </a:r>
          </a:p>
          <a:p>
            <a:pPr marL="320057" indent="-320057" defTabSz="914446">
              <a:lnSpc>
                <a:spcPct val="111000"/>
              </a:lnSpc>
              <a:buFont typeface="Wingdings" panose="05000000000000000000" pitchFamily="2" charset="2"/>
              <a:buChar char="§"/>
            </a:pPr>
            <a:r>
              <a:rPr lang="en-IN" sz="2000" dirty="0">
                <a:solidFill>
                  <a:schemeClr val="tx2">
                    <a:lumMod val="75000"/>
                    <a:lumOff val="25000"/>
                  </a:schemeClr>
                </a:solidFill>
              </a:rPr>
              <a:t>Incorrect branch code numbers</a:t>
            </a:r>
          </a:p>
          <a:p>
            <a:pPr marL="320057" indent="-320057" defTabSz="914446">
              <a:lnSpc>
                <a:spcPct val="111000"/>
              </a:lnSpc>
              <a:buFont typeface="Wingdings" panose="05000000000000000000" pitchFamily="2" charset="2"/>
              <a:buChar char="§"/>
            </a:pPr>
            <a:r>
              <a:rPr lang="en-IN" sz="2000" dirty="0">
                <a:solidFill>
                  <a:schemeClr val="tx2">
                    <a:lumMod val="75000"/>
                    <a:lumOff val="25000"/>
                  </a:schemeClr>
                </a:solidFill>
              </a:rPr>
              <a:t>Incorrect schedule numbers.</a:t>
            </a:r>
          </a:p>
          <a:p>
            <a:pPr marL="320057" indent="-320057" defTabSz="914446">
              <a:lnSpc>
                <a:spcPct val="111000"/>
              </a:lnSpc>
              <a:buFont typeface="Wingdings" panose="05000000000000000000" pitchFamily="2" charset="2"/>
              <a:buChar char="§"/>
            </a:pPr>
            <a:r>
              <a:rPr lang="en-IN" sz="2000" dirty="0">
                <a:solidFill>
                  <a:schemeClr val="tx2">
                    <a:lumMod val="75000"/>
                    <a:lumOff val="25000"/>
                  </a:schemeClr>
                </a:solidFill>
              </a:rPr>
              <a:t>Recording the same transaction twice.</a:t>
            </a:r>
          </a:p>
          <a:p>
            <a:pPr marL="320057" indent="-320057" defTabSz="914446">
              <a:lnSpc>
                <a:spcPct val="111000"/>
              </a:lnSpc>
              <a:buFont typeface="Wingdings" panose="05000000000000000000" pitchFamily="2" charset="2"/>
              <a:buChar char="§"/>
            </a:pPr>
            <a:r>
              <a:rPr lang="en-IN" sz="2000" dirty="0">
                <a:solidFill>
                  <a:schemeClr val="tx2">
                    <a:lumMod val="75000"/>
                    <a:lumOff val="25000"/>
                  </a:schemeClr>
                </a:solidFill>
              </a:rPr>
              <a:t>Difference between the closing and opening balances in successive daily statements.</a:t>
            </a:r>
          </a:p>
          <a:p>
            <a:pPr marL="320057" indent="-320057" defTabSz="914446">
              <a:lnSpc>
                <a:spcPct val="111000"/>
              </a:lnSpc>
              <a:buFont typeface="Wingdings" panose="05000000000000000000" pitchFamily="2" charset="2"/>
              <a:buChar char="§"/>
            </a:pPr>
            <a:r>
              <a:rPr lang="en-IN" sz="2000" dirty="0">
                <a:solidFill>
                  <a:schemeClr val="tx2">
                    <a:lumMod val="75000"/>
                    <a:lumOff val="25000"/>
                  </a:schemeClr>
                </a:solidFill>
              </a:rPr>
              <a:t>Squaring off the transaction by same amount without checking the transactions</a:t>
            </a:r>
          </a:p>
        </p:txBody>
      </p:sp>
      <p:sp>
        <p:nvSpPr>
          <p:cNvPr id="3" name="Rectangle 2"/>
          <p:cNvSpPr/>
          <p:nvPr/>
        </p:nvSpPr>
        <p:spPr>
          <a:xfrm>
            <a:off x="2209800" y="349116"/>
            <a:ext cx="9467850" cy="2123658"/>
          </a:xfrm>
          <a:prstGeom prst="rect">
            <a:avLst/>
          </a:prstGeom>
        </p:spPr>
        <p:txBody>
          <a:bodyPr wrap="square">
            <a:spAutoFit/>
          </a:bodyPr>
          <a:lstStyle/>
          <a:p>
            <a:r>
              <a:rPr lang="en-IN" sz="4400" i="1" dirty="0">
                <a:solidFill>
                  <a:schemeClr val="tx2">
                    <a:lumMod val="75000"/>
                    <a:lumOff val="25000"/>
                  </a:schemeClr>
                </a:solidFill>
                <a:latin typeface="+mj-lt"/>
                <a:ea typeface="+mj-ea"/>
                <a:cs typeface="+mj-cs"/>
              </a:rPr>
              <a:t>29.Following are the most common types of error in inter branch transactions</a:t>
            </a:r>
            <a:r>
              <a:rPr lang="en-IN" sz="4400" dirty="0"/>
              <a:t>.</a:t>
            </a:r>
          </a:p>
        </p:txBody>
      </p:sp>
      <p:sp>
        <p:nvSpPr>
          <p:cNvPr id="4" name="Footer Placeholder 3"/>
          <p:cNvSpPr>
            <a:spLocks noGrp="1"/>
          </p:cNvSpPr>
          <p:nvPr>
            <p:ph type="ftr" sz="quarter" idx="11"/>
          </p:nvPr>
        </p:nvSpPr>
        <p:spPr/>
        <p:txBody>
          <a:bodyPr/>
          <a:lstStyle/>
          <a:p>
            <a:r>
              <a:rPr lang="en-IN" dirty="0"/>
              <a:t>Statutory Audit (Bank) 2017</a:t>
            </a:r>
          </a:p>
        </p:txBody>
      </p:sp>
      <p:sp>
        <p:nvSpPr>
          <p:cNvPr id="5" name="Date Placeholder 4"/>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2334742762"/>
      </p:ext>
    </p:extLst>
  </p:cSld>
  <p:clrMapOvr>
    <a:masterClrMapping/>
  </p:clrMapOvr>
  <mc:AlternateContent xmlns:mc="http://schemas.openxmlformats.org/markup-compatibility/2006" xmlns:p14="http://schemas.microsoft.com/office/powerpoint/2010/main">
    <mc:Choice Requires="p14">
      <p:transition spd="slow" p14:dur="3900">
        <p14:glitter pattern="hexagon"/>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down)">
                                      <p:cBhvr>
                                        <p:cTn id="23" dur="580">
                                          <p:stCondLst>
                                            <p:cond delay="0"/>
                                          </p:stCondLst>
                                        </p:cTn>
                                        <p:tgtEl>
                                          <p:spTgt spid="3"/>
                                        </p:tgtEl>
                                      </p:cBhvr>
                                    </p:animEffect>
                                    <p:anim calcmode="lin" valueType="num">
                                      <p:cBhvr>
                                        <p:cTn id="24"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gtEl>
                                      </p:cBhvr>
                                      <p:to x="100000" y="60000"/>
                                    </p:animScale>
                                    <p:animScale>
                                      <p:cBhvr>
                                        <p:cTn id="30" dur="166" decel="50000">
                                          <p:stCondLst>
                                            <p:cond delay="676"/>
                                          </p:stCondLst>
                                        </p:cTn>
                                        <p:tgtEl>
                                          <p:spTgt spid="3"/>
                                        </p:tgtEl>
                                      </p:cBhvr>
                                      <p:to x="100000" y="100000"/>
                                    </p:animScale>
                                    <p:animScale>
                                      <p:cBhvr>
                                        <p:cTn id="31" dur="26">
                                          <p:stCondLst>
                                            <p:cond delay="1312"/>
                                          </p:stCondLst>
                                        </p:cTn>
                                        <p:tgtEl>
                                          <p:spTgt spid="3"/>
                                        </p:tgtEl>
                                      </p:cBhvr>
                                      <p:to x="100000" y="80000"/>
                                    </p:animScale>
                                    <p:animScale>
                                      <p:cBhvr>
                                        <p:cTn id="32" dur="166" decel="50000">
                                          <p:stCondLst>
                                            <p:cond delay="1338"/>
                                          </p:stCondLst>
                                        </p:cTn>
                                        <p:tgtEl>
                                          <p:spTgt spid="3"/>
                                        </p:tgtEl>
                                      </p:cBhvr>
                                      <p:to x="100000" y="100000"/>
                                    </p:animScale>
                                    <p:animScale>
                                      <p:cBhvr>
                                        <p:cTn id="33" dur="26">
                                          <p:stCondLst>
                                            <p:cond delay="1642"/>
                                          </p:stCondLst>
                                        </p:cTn>
                                        <p:tgtEl>
                                          <p:spTgt spid="3"/>
                                        </p:tgtEl>
                                      </p:cBhvr>
                                      <p:to x="100000" y="90000"/>
                                    </p:animScale>
                                    <p:animScale>
                                      <p:cBhvr>
                                        <p:cTn id="34" dur="166" decel="50000">
                                          <p:stCondLst>
                                            <p:cond delay="1668"/>
                                          </p:stCondLst>
                                        </p:cTn>
                                        <p:tgtEl>
                                          <p:spTgt spid="3"/>
                                        </p:tgtEl>
                                      </p:cBhvr>
                                      <p:to x="100000" y="100000"/>
                                    </p:animScale>
                                    <p:animScale>
                                      <p:cBhvr>
                                        <p:cTn id="35" dur="26">
                                          <p:stCondLst>
                                            <p:cond delay="1808"/>
                                          </p:stCondLst>
                                        </p:cTn>
                                        <p:tgtEl>
                                          <p:spTgt spid="3"/>
                                        </p:tgtEl>
                                      </p:cBhvr>
                                      <p:to x="100000" y="95000"/>
                                    </p:animScale>
                                    <p:animScale>
                                      <p:cBhvr>
                                        <p:cTn id="36" dur="166" decel="50000">
                                          <p:stCondLst>
                                            <p:cond delay="1834"/>
                                          </p:stCondLst>
                                        </p:cTn>
                                        <p:tgtEl>
                                          <p:spTgt spid="3"/>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down)">
                                      <p:cBhvr>
                                        <p:cTn id="39" dur="580">
                                          <p:stCondLst>
                                            <p:cond delay="0"/>
                                          </p:stCondLst>
                                        </p:cTn>
                                        <p:tgtEl>
                                          <p:spTgt spid="4"/>
                                        </p:tgtEl>
                                      </p:cBhvr>
                                    </p:animEffect>
                                    <p:anim calcmode="lin" valueType="num">
                                      <p:cBhvr>
                                        <p:cTn id="40"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45" dur="26">
                                          <p:stCondLst>
                                            <p:cond delay="650"/>
                                          </p:stCondLst>
                                        </p:cTn>
                                        <p:tgtEl>
                                          <p:spTgt spid="4"/>
                                        </p:tgtEl>
                                      </p:cBhvr>
                                      <p:to x="100000" y="60000"/>
                                    </p:animScale>
                                    <p:animScale>
                                      <p:cBhvr>
                                        <p:cTn id="46" dur="166" decel="50000">
                                          <p:stCondLst>
                                            <p:cond delay="676"/>
                                          </p:stCondLst>
                                        </p:cTn>
                                        <p:tgtEl>
                                          <p:spTgt spid="4"/>
                                        </p:tgtEl>
                                      </p:cBhvr>
                                      <p:to x="100000" y="100000"/>
                                    </p:animScale>
                                    <p:animScale>
                                      <p:cBhvr>
                                        <p:cTn id="47" dur="26">
                                          <p:stCondLst>
                                            <p:cond delay="1312"/>
                                          </p:stCondLst>
                                        </p:cTn>
                                        <p:tgtEl>
                                          <p:spTgt spid="4"/>
                                        </p:tgtEl>
                                      </p:cBhvr>
                                      <p:to x="100000" y="80000"/>
                                    </p:animScale>
                                    <p:animScale>
                                      <p:cBhvr>
                                        <p:cTn id="48" dur="166" decel="50000">
                                          <p:stCondLst>
                                            <p:cond delay="1338"/>
                                          </p:stCondLst>
                                        </p:cTn>
                                        <p:tgtEl>
                                          <p:spTgt spid="4"/>
                                        </p:tgtEl>
                                      </p:cBhvr>
                                      <p:to x="100000" y="100000"/>
                                    </p:animScale>
                                    <p:animScale>
                                      <p:cBhvr>
                                        <p:cTn id="49" dur="26">
                                          <p:stCondLst>
                                            <p:cond delay="1642"/>
                                          </p:stCondLst>
                                        </p:cTn>
                                        <p:tgtEl>
                                          <p:spTgt spid="4"/>
                                        </p:tgtEl>
                                      </p:cBhvr>
                                      <p:to x="100000" y="90000"/>
                                    </p:animScale>
                                    <p:animScale>
                                      <p:cBhvr>
                                        <p:cTn id="50" dur="166" decel="50000">
                                          <p:stCondLst>
                                            <p:cond delay="1668"/>
                                          </p:stCondLst>
                                        </p:cTn>
                                        <p:tgtEl>
                                          <p:spTgt spid="4"/>
                                        </p:tgtEl>
                                      </p:cBhvr>
                                      <p:to x="100000" y="100000"/>
                                    </p:animScale>
                                    <p:animScale>
                                      <p:cBhvr>
                                        <p:cTn id="51" dur="26">
                                          <p:stCondLst>
                                            <p:cond delay="1808"/>
                                          </p:stCondLst>
                                        </p:cTn>
                                        <p:tgtEl>
                                          <p:spTgt spid="4"/>
                                        </p:tgtEl>
                                      </p:cBhvr>
                                      <p:to x="100000" y="95000"/>
                                    </p:animScale>
                                    <p:animScale>
                                      <p:cBhvr>
                                        <p:cTn id="52" dur="166" decel="50000">
                                          <p:stCondLst>
                                            <p:cond delay="1834"/>
                                          </p:stCondLst>
                                        </p:cTn>
                                        <p:tgtEl>
                                          <p:spTgt spid="4"/>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wipe(down)">
                                      <p:cBhvr>
                                        <p:cTn id="55" dur="580">
                                          <p:stCondLst>
                                            <p:cond delay="0"/>
                                          </p:stCondLst>
                                        </p:cTn>
                                        <p:tgtEl>
                                          <p:spTgt spid="5"/>
                                        </p:tgtEl>
                                      </p:cBhvr>
                                    </p:animEffect>
                                    <p:anim calcmode="lin" valueType="num">
                                      <p:cBhvr>
                                        <p:cTn id="5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61" dur="26">
                                          <p:stCondLst>
                                            <p:cond delay="650"/>
                                          </p:stCondLst>
                                        </p:cTn>
                                        <p:tgtEl>
                                          <p:spTgt spid="5"/>
                                        </p:tgtEl>
                                      </p:cBhvr>
                                      <p:to x="100000" y="60000"/>
                                    </p:animScale>
                                    <p:animScale>
                                      <p:cBhvr>
                                        <p:cTn id="62" dur="166" decel="50000">
                                          <p:stCondLst>
                                            <p:cond delay="676"/>
                                          </p:stCondLst>
                                        </p:cTn>
                                        <p:tgtEl>
                                          <p:spTgt spid="5"/>
                                        </p:tgtEl>
                                      </p:cBhvr>
                                      <p:to x="100000" y="100000"/>
                                    </p:animScale>
                                    <p:animScale>
                                      <p:cBhvr>
                                        <p:cTn id="63" dur="26">
                                          <p:stCondLst>
                                            <p:cond delay="1312"/>
                                          </p:stCondLst>
                                        </p:cTn>
                                        <p:tgtEl>
                                          <p:spTgt spid="5"/>
                                        </p:tgtEl>
                                      </p:cBhvr>
                                      <p:to x="100000" y="80000"/>
                                    </p:animScale>
                                    <p:animScale>
                                      <p:cBhvr>
                                        <p:cTn id="64" dur="166" decel="50000">
                                          <p:stCondLst>
                                            <p:cond delay="1338"/>
                                          </p:stCondLst>
                                        </p:cTn>
                                        <p:tgtEl>
                                          <p:spTgt spid="5"/>
                                        </p:tgtEl>
                                      </p:cBhvr>
                                      <p:to x="100000" y="100000"/>
                                    </p:animScale>
                                    <p:animScale>
                                      <p:cBhvr>
                                        <p:cTn id="65" dur="26">
                                          <p:stCondLst>
                                            <p:cond delay="1642"/>
                                          </p:stCondLst>
                                        </p:cTn>
                                        <p:tgtEl>
                                          <p:spTgt spid="5"/>
                                        </p:tgtEl>
                                      </p:cBhvr>
                                      <p:to x="100000" y="90000"/>
                                    </p:animScale>
                                    <p:animScale>
                                      <p:cBhvr>
                                        <p:cTn id="66" dur="166" decel="50000">
                                          <p:stCondLst>
                                            <p:cond delay="1668"/>
                                          </p:stCondLst>
                                        </p:cTn>
                                        <p:tgtEl>
                                          <p:spTgt spid="5"/>
                                        </p:tgtEl>
                                      </p:cBhvr>
                                      <p:to x="100000" y="100000"/>
                                    </p:animScale>
                                    <p:animScale>
                                      <p:cBhvr>
                                        <p:cTn id="67" dur="26">
                                          <p:stCondLst>
                                            <p:cond delay="1808"/>
                                          </p:stCondLst>
                                        </p:cTn>
                                        <p:tgtEl>
                                          <p:spTgt spid="5"/>
                                        </p:tgtEl>
                                      </p:cBhvr>
                                      <p:to x="100000" y="95000"/>
                                    </p:animScale>
                                    <p:animScale>
                                      <p:cBhvr>
                                        <p:cTn id="6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30.Service tax Liability of Banks</a:t>
            </a:r>
          </a:p>
        </p:txBody>
      </p:sp>
      <p:sp>
        <p:nvSpPr>
          <p:cNvPr id="3" name="Content Placeholder 2"/>
          <p:cNvSpPr>
            <a:spLocks noGrp="1"/>
          </p:cNvSpPr>
          <p:nvPr>
            <p:ph idx="1"/>
          </p:nvPr>
        </p:nvSpPr>
        <p:spPr/>
        <p:txBody>
          <a:bodyPr>
            <a:normAutofit lnSpcReduction="10000"/>
          </a:bodyPr>
          <a:lstStyle/>
          <a:p>
            <a:pPr marL="0" indent="0">
              <a:spcBef>
                <a:spcPts val="0"/>
              </a:spcBef>
              <a:buNone/>
            </a:pPr>
            <a:r>
              <a:rPr lang="en-IN" b="1" dirty="0"/>
              <a:t>Full Reverse Charge i.e. 100% amount of Service Tax</a:t>
            </a:r>
          </a:p>
          <a:p>
            <a:pPr>
              <a:spcBef>
                <a:spcPts val="0"/>
              </a:spcBef>
              <a:buFont typeface="Wingdings" panose="05000000000000000000" pitchFamily="2" charset="2"/>
              <a:buChar char="§"/>
            </a:pPr>
            <a:r>
              <a:rPr lang="en-IN" dirty="0"/>
              <a:t> Services provided by recovery agent; Sponsorship Services; Arbitral Tribunal and Legal Services; Services provided by Director; Import of Services; Services of Transport of Goods by a Goods Transport Agency; Services by way of supply of manpower for any purpose; Security Services; Services by way of renting of a motor vehicle designed to carry passengers after availing prescribed abatement [which is presently 60% of the total amount charged]; and</a:t>
            </a:r>
          </a:p>
          <a:p>
            <a:pPr>
              <a:spcBef>
                <a:spcPts val="0"/>
              </a:spcBef>
              <a:buFont typeface="Wingdings" panose="05000000000000000000" pitchFamily="2" charset="2"/>
              <a:buChar char="§"/>
            </a:pPr>
            <a:r>
              <a:rPr lang="en-IN" dirty="0"/>
              <a:t>Services by Government or a Local Authority excluding Renting of Immovable Property Services, Services by Department of Posts by way of speed post, express parcel post, life insurance and agency services, Services in relation to an aircraft or a vessel and Services of transport of goods or passengers</a:t>
            </a:r>
          </a:p>
        </p:txBody>
      </p:sp>
      <p:sp>
        <p:nvSpPr>
          <p:cNvPr id="4" name="Footer Placeholder 3"/>
          <p:cNvSpPr>
            <a:spLocks noGrp="1"/>
          </p:cNvSpPr>
          <p:nvPr>
            <p:ph type="ftr" sz="quarter" idx="11"/>
          </p:nvPr>
        </p:nvSpPr>
        <p:spPr/>
        <p:txBody>
          <a:bodyPr/>
          <a:lstStyle/>
          <a:p>
            <a:r>
              <a:rPr lang="en-IN" dirty="0"/>
              <a:t>Statutory Audit (Bank) 2017</a:t>
            </a:r>
          </a:p>
        </p:txBody>
      </p:sp>
      <p:sp>
        <p:nvSpPr>
          <p:cNvPr id="5" name="Date Placeholder 4"/>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293552580"/>
      </p:ext>
    </p:extLst>
  </p:cSld>
  <p:clrMapOvr>
    <a:masterClrMapping/>
  </p:clrMapOvr>
  <p:transition spd="slow">
    <p:wipe/>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anim calcmode="lin" valueType="num">
                                      <p:cBhvr>
                                        <p:cTn id="13"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2000"/>
                                        <p:tgtEl>
                                          <p:spTgt spid="3">
                                            <p:txEl>
                                              <p:pRg st="1" end="1"/>
                                            </p:txEl>
                                          </p:spTgt>
                                        </p:tgtEl>
                                      </p:cBhvr>
                                    </p:animEffect>
                                    <p:anim calcmode="lin" valueType="num">
                                      <p:cBhvr>
                                        <p:cTn id="20"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1"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2000"/>
                                        <p:tgtEl>
                                          <p:spTgt spid="3">
                                            <p:txEl>
                                              <p:pRg st="2" end="2"/>
                                            </p:txEl>
                                          </p:spTgt>
                                        </p:tgtEl>
                                      </p:cBhvr>
                                    </p:animEffect>
                                    <p:anim calcmode="lin" valueType="num">
                                      <p:cBhvr>
                                        <p:cTn id="27"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8" dur="2000" fill="hold"/>
                                        <p:tgtEl>
                                          <p:spTgt spid="3">
                                            <p:txEl>
                                              <p:pRg st="2" end="2"/>
                                            </p:txEl>
                                          </p:spTgt>
                                        </p:tgtEl>
                                        <p:attrNameLst>
                                          <p:attrName>ppt_h</p:attrName>
                                        </p:attrNameLst>
                                      </p:cBhvr>
                                      <p:tavLst>
                                        <p:tav tm="0">
                                          <p:val>
                                            <p:strVal val="#ppt_h"/>
                                          </p:val>
                                        </p:tav>
                                        <p:tav tm="100000">
                                          <p:val>
                                            <p:strVal val="#ppt_h"/>
                                          </p:val>
                                        </p:tav>
                                      </p:tavLst>
                                    </p:anim>
                                  </p:childTnLst>
                                </p:cTn>
                              </p:par>
                              <p:par>
                                <p:cTn id="29" presetID="45" presetClass="entr" presetSubtype="0" fill="hold" grpId="0"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2000"/>
                                        <p:tgtEl>
                                          <p:spTgt spid="4"/>
                                        </p:tgtEl>
                                      </p:cBhvr>
                                    </p:animEffect>
                                    <p:anim calcmode="lin" valueType="num">
                                      <p:cBhvr>
                                        <p:cTn id="32" dur="2000" fill="hold"/>
                                        <p:tgtEl>
                                          <p:spTgt spid="4"/>
                                        </p:tgtEl>
                                        <p:attrNameLst>
                                          <p:attrName>ppt_w</p:attrName>
                                        </p:attrNameLst>
                                      </p:cBhvr>
                                      <p:tavLst>
                                        <p:tav tm="0" fmla="#ppt_w*sin(2.5*pi*$)">
                                          <p:val>
                                            <p:fltVal val="0"/>
                                          </p:val>
                                        </p:tav>
                                        <p:tav tm="100000">
                                          <p:val>
                                            <p:fltVal val="1"/>
                                          </p:val>
                                        </p:tav>
                                      </p:tavLst>
                                    </p:anim>
                                    <p:anim calcmode="lin" valueType="num">
                                      <p:cBhvr>
                                        <p:cTn id="33" dur="2000" fill="hold"/>
                                        <p:tgtEl>
                                          <p:spTgt spid="4"/>
                                        </p:tgtEl>
                                        <p:attrNameLst>
                                          <p:attrName>ppt_h</p:attrName>
                                        </p:attrNameLst>
                                      </p:cBhvr>
                                      <p:tavLst>
                                        <p:tav tm="0">
                                          <p:val>
                                            <p:strVal val="#ppt_h"/>
                                          </p:val>
                                        </p:tav>
                                        <p:tav tm="100000">
                                          <p:val>
                                            <p:strVal val="#ppt_h"/>
                                          </p:val>
                                        </p:tav>
                                      </p:tavLst>
                                    </p:anim>
                                  </p:childTnLst>
                                </p:cTn>
                              </p:par>
                              <p:par>
                                <p:cTn id="34" presetID="45" presetClass="entr" presetSubtype="0" fill="hold" grpId="0"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2000"/>
                                        <p:tgtEl>
                                          <p:spTgt spid="5"/>
                                        </p:tgtEl>
                                      </p:cBhvr>
                                    </p:animEffect>
                                    <p:anim calcmode="lin" valueType="num">
                                      <p:cBhvr>
                                        <p:cTn id="37" dur="2000" fill="hold"/>
                                        <p:tgtEl>
                                          <p:spTgt spid="5"/>
                                        </p:tgtEl>
                                        <p:attrNameLst>
                                          <p:attrName>ppt_w</p:attrName>
                                        </p:attrNameLst>
                                      </p:cBhvr>
                                      <p:tavLst>
                                        <p:tav tm="0" fmla="#ppt_w*sin(2.5*pi*$)">
                                          <p:val>
                                            <p:fltVal val="0"/>
                                          </p:val>
                                        </p:tav>
                                        <p:tav tm="100000">
                                          <p:val>
                                            <p:fltVal val="1"/>
                                          </p:val>
                                        </p:tav>
                                      </p:tavLst>
                                    </p:anim>
                                    <p:anim calcmode="lin" valueType="num">
                                      <p:cBhvr>
                                        <p:cTn id="38"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94038" y="573686"/>
            <a:ext cx="9144000" cy="2554545"/>
          </a:xfrm>
          <a:prstGeom prst="rect">
            <a:avLst/>
          </a:prstGeom>
        </p:spPr>
        <p:txBody>
          <a:bodyPr wrap="square">
            <a:spAutoFit/>
          </a:bodyPr>
          <a:lstStyle/>
          <a:p>
            <a:pPr marL="342900" indent="-342900">
              <a:buFont typeface="Wingdings" panose="05000000000000000000" pitchFamily="2" charset="2"/>
              <a:buChar char="§"/>
            </a:pPr>
            <a:r>
              <a:rPr lang="en-IN" sz="2000" b="1" dirty="0">
                <a:solidFill>
                  <a:schemeClr val="tx2">
                    <a:lumMod val="75000"/>
                    <a:lumOff val="25000"/>
                  </a:schemeClr>
                </a:solidFill>
              </a:rPr>
              <a:t>Partial Reverse Charge:</a:t>
            </a:r>
          </a:p>
          <a:p>
            <a:pPr marL="342900" indent="-342900">
              <a:buFont typeface="Wingdings" panose="05000000000000000000" pitchFamily="2" charset="2"/>
              <a:buChar char="§"/>
            </a:pPr>
            <a:r>
              <a:rPr lang="en-IN" sz="2000" dirty="0">
                <a:solidFill>
                  <a:schemeClr val="tx2">
                    <a:lumMod val="75000"/>
                    <a:lumOff val="25000"/>
                  </a:schemeClr>
                </a:solidFill>
              </a:rPr>
              <a:t>In respect of the following taxable services 50% amount of applicable</a:t>
            </a:r>
          </a:p>
          <a:p>
            <a:pPr marL="342900" indent="-342900">
              <a:buFont typeface="Wingdings" panose="05000000000000000000" pitchFamily="2" charset="2"/>
              <a:buChar char="§"/>
            </a:pPr>
            <a:r>
              <a:rPr lang="en-IN" sz="2000" dirty="0">
                <a:solidFill>
                  <a:schemeClr val="tx2">
                    <a:lumMod val="75000"/>
                    <a:lumOff val="25000"/>
                  </a:schemeClr>
                </a:solidFill>
              </a:rPr>
              <a:t>Service Tax to be paid by Bank under Partial Reverse. The remaining 50%</a:t>
            </a:r>
          </a:p>
          <a:p>
            <a:pPr marL="342900" indent="-342900">
              <a:buFont typeface="Wingdings" panose="05000000000000000000" pitchFamily="2" charset="2"/>
              <a:buChar char="§"/>
            </a:pPr>
            <a:r>
              <a:rPr lang="en-IN" sz="2000" dirty="0">
                <a:solidFill>
                  <a:schemeClr val="tx2">
                    <a:lumMod val="75000"/>
                    <a:lumOff val="25000"/>
                  </a:schemeClr>
                </a:solidFill>
              </a:rPr>
              <a:t>of the applicable Service Tax shall be charged by the Service Provider in his/its invoice.</a:t>
            </a:r>
          </a:p>
          <a:p>
            <a:pPr marL="342900" indent="-342900">
              <a:buFont typeface="Wingdings" panose="05000000000000000000" pitchFamily="2" charset="2"/>
              <a:buChar char="§"/>
            </a:pPr>
            <a:r>
              <a:rPr lang="en-IN" sz="2000" dirty="0">
                <a:solidFill>
                  <a:schemeClr val="tx2">
                    <a:lumMod val="75000"/>
                    <a:lumOff val="25000"/>
                  </a:schemeClr>
                </a:solidFill>
              </a:rPr>
              <a:t>Works Contract Services</a:t>
            </a:r>
          </a:p>
          <a:p>
            <a:pPr marL="342900" indent="-342900">
              <a:buFont typeface="Wingdings" panose="05000000000000000000" pitchFamily="2" charset="2"/>
              <a:buChar char="§"/>
            </a:pPr>
            <a:r>
              <a:rPr lang="en-IN" sz="2000" dirty="0">
                <a:solidFill>
                  <a:schemeClr val="tx2">
                    <a:lumMod val="75000"/>
                    <a:lumOff val="25000"/>
                  </a:schemeClr>
                </a:solidFill>
              </a:rPr>
              <a:t>Services by way of Renting of a motor vehicle designed to carry passengers without availing the prescribed abatement i.e. on gross amount charged.</a:t>
            </a:r>
          </a:p>
        </p:txBody>
      </p:sp>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7916013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down)">
                                      <p:cBhvr>
                                        <p:cTn id="23" dur="580">
                                          <p:stCondLst>
                                            <p:cond delay="0"/>
                                          </p:stCondLst>
                                        </p:cTn>
                                        <p:tgtEl>
                                          <p:spTgt spid="3"/>
                                        </p:tgtEl>
                                      </p:cBhvr>
                                    </p:animEffect>
                                    <p:anim calcmode="lin" valueType="num">
                                      <p:cBhvr>
                                        <p:cTn id="24"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gtEl>
                                      </p:cBhvr>
                                      <p:to x="100000" y="60000"/>
                                    </p:animScale>
                                    <p:animScale>
                                      <p:cBhvr>
                                        <p:cTn id="30" dur="166" decel="50000">
                                          <p:stCondLst>
                                            <p:cond delay="676"/>
                                          </p:stCondLst>
                                        </p:cTn>
                                        <p:tgtEl>
                                          <p:spTgt spid="3"/>
                                        </p:tgtEl>
                                      </p:cBhvr>
                                      <p:to x="100000" y="100000"/>
                                    </p:animScale>
                                    <p:animScale>
                                      <p:cBhvr>
                                        <p:cTn id="31" dur="26">
                                          <p:stCondLst>
                                            <p:cond delay="1312"/>
                                          </p:stCondLst>
                                        </p:cTn>
                                        <p:tgtEl>
                                          <p:spTgt spid="3"/>
                                        </p:tgtEl>
                                      </p:cBhvr>
                                      <p:to x="100000" y="80000"/>
                                    </p:animScale>
                                    <p:animScale>
                                      <p:cBhvr>
                                        <p:cTn id="32" dur="166" decel="50000">
                                          <p:stCondLst>
                                            <p:cond delay="1338"/>
                                          </p:stCondLst>
                                        </p:cTn>
                                        <p:tgtEl>
                                          <p:spTgt spid="3"/>
                                        </p:tgtEl>
                                      </p:cBhvr>
                                      <p:to x="100000" y="100000"/>
                                    </p:animScale>
                                    <p:animScale>
                                      <p:cBhvr>
                                        <p:cTn id="33" dur="26">
                                          <p:stCondLst>
                                            <p:cond delay="1642"/>
                                          </p:stCondLst>
                                        </p:cTn>
                                        <p:tgtEl>
                                          <p:spTgt spid="3"/>
                                        </p:tgtEl>
                                      </p:cBhvr>
                                      <p:to x="100000" y="90000"/>
                                    </p:animScale>
                                    <p:animScale>
                                      <p:cBhvr>
                                        <p:cTn id="34" dur="166" decel="50000">
                                          <p:stCondLst>
                                            <p:cond delay="1668"/>
                                          </p:stCondLst>
                                        </p:cTn>
                                        <p:tgtEl>
                                          <p:spTgt spid="3"/>
                                        </p:tgtEl>
                                      </p:cBhvr>
                                      <p:to x="100000" y="100000"/>
                                    </p:animScale>
                                    <p:animScale>
                                      <p:cBhvr>
                                        <p:cTn id="35" dur="26">
                                          <p:stCondLst>
                                            <p:cond delay="1808"/>
                                          </p:stCondLst>
                                        </p:cTn>
                                        <p:tgtEl>
                                          <p:spTgt spid="3"/>
                                        </p:tgtEl>
                                      </p:cBhvr>
                                      <p:to x="100000" y="95000"/>
                                    </p:animScale>
                                    <p:animScale>
                                      <p:cBhvr>
                                        <p:cTn id="36" dur="166" decel="50000">
                                          <p:stCondLst>
                                            <p:cond delay="1834"/>
                                          </p:stCondLst>
                                        </p:cTn>
                                        <p:tgtEl>
                                          <p:spTgt spid="3"/>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down)">
                                      <p:cBhvr>
                                        <p:cTn id="39" dur="580">
                                          <p:stCondLst>
                                            <p:cond delay="0"/>
                                          </p:stCondLst>
                                        </p:cTn>
                                        <p:tgtEl>
                                          <p:spTgt spid="4"/>
                                        </p:tgtEl>
                                      </p:cBhvr>
                                    </p:animEffect>
                                    <p:anim calcmode="lin" valueType="num">
                                      <p:cBhvr>
                                        <p:cTn id="40"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45" dur="26">
                                          <p:stCondLst>
                                            <p:cond delay="650"/>
                                          </p:stCondLst>
                                        </p:cTn>
                                        <p:tgtEl>
                                          <p:spTgt spid="4"/>
                                        </p:tgtEl>
                                      </p:cBhvr>
                                      <p:to x="100000" y="60000"/>
                                    </p:animScale>
                                    <p:animScale>
                                      <p:cBhvr>
                                        <p:cTn id="46" dur="166" decel="50000">
                                          <p:stCondLst>
                                            <p:cond delay="676"/>
                                          </p:stCondLst>
                                        </p:cTn>
                                        <p:tgtEl>
                                          <p:spTgt spid="4"/>
                                        </p:tgtEl>
                                      </p:cBhvr>
                                      <p:to x="100000" y="100000"/>
                                    </p:animScale>
                                    <p:animScale>
                                      <p:cBhvr>
                                        <p:cTn id="47" dur="26">
                                          <p:stCondLst>
                                            <p:cond delay="1312"/>
                                          </p:stCondLst>
                                        </p:cTn>
                                        <p:tgtEl>
                                          <p:spTgt spid="4"/>
                                        </p:tgtEl>
                                      </p:cBhvr>
                                      <p:to x="100000" y="80000"/>
                                    </p:animScale>
                                    <p:animScale>
                                      <p:cBhvr>
                                        <p:cTn id="48" dur="166" decel="50000">
                                          <p:stCondLst>
                                            <p:cond delay="1338"/>
                                          </p:stCondLst>
                                        </p:cTn>
                                        <p:tgtEl>
                                          <p:spTgt spid="4"/>
                                        </p:tgtEl>
                                      </p:cBhvr>
                                      <p:to x="100000" y="100000"/>
                                    </p:animScale>
                                    <p:animScale>
                                      <p:cBhvr>
                                        <p:cTn id="49" dur="26">
                                          <p:stCondLst>
                                            <p:cond delay="1642"/>
                                          </p:stCondLst>
                                        </p:cTn>
                                        <p:tgtEl>
                                          <p:spTgt spid="4"/>
                                        </p:tgtEl>
                                      </p:cBhvr>
                                      <p:to x="100000" y="90000"/>
                                    </p:animScale>
                                    <p:animScale>
                                      <p:cBhvr>
                                        <p:cTn id="50" dur="166" decel="50000">
                                          <p:stCondLst>
                                            <p:cond delay="1668"/>
                                          </p:stCondLst>
                                        </p:cTn>
                                        <p:tgtEl>
                                          <p:spTgt spid="4"/>
                                        </p:tgtEl>
                                      </p:cBhvr>
                                      <p:to x="100000" y="100000"/>
                                    </p:animScale>
                                    <p:animScale>
                                      <p:cBhvr>
                                        <p:cTn id="51" dur="26">
                                          <p:stCondLst>
                                            <p:cond delay="1808"/>
                                          </p:stCondLst>
                                        </p:cTn>
                                        <p:tgtEl>
                                          <p:spTgt spid="4"/>
                                        </p:tgtEl>
                                      </p:cBhvr>
                                      <p:to x="100000" y="95000"/>
                                    </p:animScale>
                                    <p:animScale>
                                      <p:cBhvr>
                                        <p:cTn id="52"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31. Bank Audit in Computerised Environment</a:t>
            </a:r>
          </a:p>
        </p:txBody>
      </p:sp>
      <p:sp>
        <p:nvSpPr>
          <p:cNvPr id="3" name="Content Placeholder 2"/>
          <p:cNvSpPr>
            <a:spLocks noGrp="1"/>
          </p:cNvSpPr>
          <p:nvPr>
            <p:ph idx="1"/>
          </p:nvPr>
        </p:nvSpPr>
        <p:spPr/>
        <p:txBody>
          <a:bodyPr>
            <a:normAutofit/>
          </a:bodyPr>
          <a:lstStyle/>
          <a:p>
            <a:pPr>
              <a:spcBef>
                <a:spcPts val="0"/>
              </a:spcBef>
              <a:buFont typeface="Wingdings" panose="05000000000000000000" pitchFamily="2" charset="2"/>
              <a:buChar char="§"/>
            </a:pPr>
            <a:r>
              <a:rPr lang="en-IN" sz="2100" dirty="0"/>
              <a:t>Existing Installation of software's</a:t>
            </a:r>
          </a:p>
          <a:p>
            <a:pPr>
              <a:spcBef>
                <a:spcPts val="0"/>
              </a:spcBef>
              <a:buFont typeface="Wingdings" panose="05000000000000000000" pitchFamily="2" charset="2"/>
              <a:buChar char="§"/>
            </a:pPr>
            <a:r>
              <a:rPr lang="en-IN" sz="2100" i="1" dirty="0"/>
              <a:t>Purchases</a:t>
            </a:r>
          </a:p>
          <a:p>
            <a:pPr>
              <a:spcBef>
                <a:spcPts val="0"/>
              </a:spcBef>
              <a:buFont typeface="Wingdings" panose="05000000000000000000" pitchFamily="2" charset="2"/>
              <a:buChar char="§"/>
            </a:pPr>
            <a:r>
              <a:rPr lang="en-IN" sz="2100" i="1" dirty="0"/>
              <a:t>Password Controls</a:t>
            </a:r>
          </a:p>
          <a:p>
            <a:pPr>
              <a:spcBef>
                <a:spcPts val="0"/>
              </a:spcBef>
              <a:buFont typeface="Wingdings" panose="05000000000000000000" pitchFamily="2" charset="2"/>
              <a:buChar char="§"/>
            </a:pPr>
            <a:r>
              <a:rPr lang="en-IN" sz="2100" i="1" dirty="0"/>
              <a:t>Day Start-up Activities</a:t>
            </a:r>
          </a:p>
          <a:p>
            <a:pPr>
              <a:spcBef>
                <a:spcPts val="0"/>
              </a:spcBef>
              <a:buFont typeface="Wingdings" panose="05000000000000000000" pitchFamily="2" charset="2"/>
              <a:buChar char="§"/>
            </a:pPr>
            <a:r>
              <a:rPr lang="en-IN" sz="2100" i="1" dirty="0"/>
              <a:t>Transaction Controls</a:t>
            </a:r>
          </a:p>
          <a:p>
            <a:pPr>
              <a:spcBef>
                <a:spcPts val="0"/>
              </a:spcBef>
              <a:buFont typeface="Wingdings" panose="05000000000000000000" pitchFamily="2" charset="2"/>
              <a:buChar char="§"/>
            </a:pPr>
            <a:r>
              <a:rPr lang="en-IN" sz="2100" i="1" dirty="0"/>
              <a:t>Personnel Controls</a:t>
            </a:r>
          </a:p>
          <a:p>
            <a:pPr>
              <a:spcBef>
                <a:spcPts val="0"/>
              </a:spcBef>
              <a:buFont typeface="Wingdings" panose="05000000000000000000" pitchFamily="2" charset="2"/>
              <a:buChar char="§"/>
            </a:pPr>
            <a:r>
              <a:rPr lang="en-IN" sz="2100" i="1" dirty="0"/>
              <a:t>Day End Activities</a:t>
            </a:r>
            <a:endParaRPr lang="en-IN" sz="2100" dirty="0"/>
          </a:p>
        </p:txBody>
      </p:sp>
      <p:sp>
        <p:nvSpPr>
          <p:cNvPr id="4" name="Footer Placeholder 3"/>
          <p:cNvSpPr>
            <a:spLocks noGrp="1"/>
          </p:cNvSpPr>
          <p:nvPr>
            <p:ph type="ftr" sz="quarter" idx="11"/>
          </p:nvPr>
        </p:nvSpPr>
        <p:spPr/>
        <p:txBody>
          <a:bodyPr/>
          <a:lstStyle/>
          <a:p>
            <a:r>
              <a:rPr lang="en-IN" dirty="0"/>
              <a:t>Statutory Audit (Bank) 2017</a:t>
            </a:r>
          </a:p>
        </p:txBody>
      </p:sp>
      <p:sp>
        <p:nvSpPr>
          <p:cNvPr id="5" name="Date Placeholder 4"/>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2378694805"/>
      </p:ext>
    </p:extLst>
  </p:cSld>
  <p:clrMapOvr>
    <a:masterClrMapping/>
  </p:clrMapOvr>
  <p:transition spd="slow">
    <p:wheel spokes="1"/>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grpId="0" nodeType="clickEffect">
                                  <p:stCondLst>
                                    <p:cond delay="0"/>
                                  </p:stCondLst>
                                  <p:childTnLst>
                                    <p:animEffect transition="out" filter="fade">
                                      <p:cBhvr>
                                        <p:cTn id="6" dur="1000"/>
                                        <p:tgtEl>
                                          <p:spTgt spid="2"/>
                                        </p:tgtEl>
                                      </p:cBhvr>
                                    </p:animEffect>
                                    <p:anim calcmode="lin" valueType="num">
                                      <p:cBhvr>
                                        <p:cTn id="7" dur="1000"/>
                                        <p:tgtEl>
                                          <p:spTgt spid="2"/>
                                        </p:tgtEl>
                                        <p:attrNameLst>
                                          <p:attrName>ppt_x</p:attrName>
                                        </p:attrNameLst>
                                      </p:cBhvr>
                                      <p:tavLst>
                                        <p:tav tm="0">
                                          <p:val>
                                            <p:strVal val="ppt_x"/>
                                          </p:val>
                                        </p:tav>
                                        <p:tav tm="100000">
                                          <p:val>
                                            <p:strVal val="ppt_x"/>
                                          </p:val>
                                        </p:tav>
                                      </p:tavLst>
                                    </p:anim>
                                    <p:anim calcmode="lin" valueType="num">
                                      <p:cBhvr>
                                        <p:cTn id="8" dur="1000"/>
                                        <p:tgtEl>
                                          <p:spTgt spid="2"/>
                                        </p:tgtEl>
                                        <p:attrNameLst>
                                          <p:attrName>ppt_y</p:attrName>
                                        </p:attrNameLst>
                                      </p:cBhvr>
                                      <p:tavLst>
                                        <p:tav tm="0">
                                          <p:val>
                                            <p:strVal val="ppt_y"/>
                                          </p:val>
                                        </p:tav>
                                        <p:tav tm="100000">
                                          <p:val>
                                            <p:strVal val="ppt_y+.1"/>
                                          </p:val>
                                        </p:tav>
                                      </p:tavLst>
                                    </p:anim>
                                    <p:set>
                                      <p:cBhvr>
                                        <p:cTn id="9" dur="1" fill="hold">
                                          <p:stCondLst>
                                            <p:cond delay="999"/>
                                          </p:stCondLst>
                                        </p:cTn>
                                        <p:tgtEl>
                                          <p:spTgt spid="2"/>
                                        </p:tgtEl>
                                        <p:attrNameLst>
                                          <p:attrName>style.visibility</p:attrName>
                                        </p:attrNameLst>
                                      </p:cBhvr>
                                      <p:to>
                                        <p:strVal val="hidden"/>
                                      </p:to>
                                    </p:set>
                                  </p:childTnLst>
                                </p:cTn>
                              </p:par>
                              <p:par>
                                <p:cTn id="10" presetID="42" presetClass="exit" presetSubtype="0" fill="hold" grpId="0" nodeType="withEffect">
                                  <p:stCondLst>
                                    <p:cond delay="0"/>
                                  </p:stCondLst>
                                  <p:childTnLst>
                                    <p:animEffect transition="out" filter="fade">
                                      <p:cBhvr>
                                        <p:cTn id="11" dur="1000"/>
                                        <p:tgtEl>
                                          <p:spTgt spid="3">
                                            <p:txEl>
                                              <p:pRg st="0" end="0"/>
                                            </p:txEl>
                                          </p:spTgt>
                                        </p:tgtEl>
                                      </p:cBhvr>
                                    </p:animEffect>
                                    <p:anim calcmode="lin" valueType="num">
                                      <p:cBhvr>
                                        <p:cTn id="12" dur="1000"/>
                                        <p:tgtEl>
                                          <p:spTgt spid="3">
                                            <p:txEl>
                                              <p:pRg st="0" end="0"/>
                                            </p:txEl>
                                          </p:spTgt>
                                        </p:tgtEl>
                                        <p:attrNameLst>
                                          <p:attrName>ppt_x</p:attrName>
                                        </p:attrNameLst>
                                      </p:cBhvr>
                                      <p:tavLst>
                                        <p:tav tm="0">
                                          <p:val>
                                            <p:strVal val="ppt_x"/>
                                          </p:val>
                                        </p:tav>
                                        <p:tav tm="100000">
                                          <p:val>
                                            <p:strVal val="ppt_x"/>
                                          </p:val>
                                        </p:tav>
                                      </p:tavLst>
                                    </p:anim>
                                    <p:anim calcmode="lin" valueType="num">
                                      <p:cBhvr>
                                        <p:cTn id="13" dur="1000"/>
                                        <p:tgtEl>
                                          <p:spTgt spid="3">
                                            <p:txEl>
                                              <p:pRg st="0" end="0"/>
                                            </p:txEl>
                                          </p:spTgt>
                                        </p:tgtEl>
                                        <p:attrNameLst>
                                          <p:attrName>ppt_y</p:attrName>
                                        </p:attrNameLst>
                                      </p:cBhvr>
                                      <p:tavLst>
                                        <p:tav tm="0">
                                          <p:val>
                                            <p:strVal val="ppt_y"/>
                                          </p:val>
                                        </p:tav>
                                        <p:tav tm="100000">
                                          <p:val>
                                            <p:strVal val="ppt_y+.1"/>
                                          </p:val>
                                        </p:tav>
                                      </p:tavLst>
                                    </p:anim>
                                    <p:set>
                                      <p:cBhvr>
                                        <p:cTn id="14" dur="1" fill="hold">
                                          <p:stCondLst>
                                            <p:cond delay="999"/>
                                          </p:stCondLst>
                                        </p:cTn>
                                        <p:tgtEl>
                                          <p:spTgt spid="3">
                                            <p:txEl>
                                              <p:pRg st="0" end="0"/>
                                            </p:txEl>
                                          </p:spTgt>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42" presetClass="exit" presetSubtype="0" fill="hold" grpId="0" nodeType="clickEffect">
                                  <p:stCondLst>
                                    <p:cond delay="0"/>
                                  </p:stCondLst>
                                  <p:childTnLst>
                                    <p:animEffect transition="out" filter="fade">
                                      <p:cBhvr>
                                        <p:cTn id="18" dur="1000"/>
                                        <p:tgtEl>
                                          <p:spTgt spid="3">
                                            <p:txEl>
                                              <p:pRg st="1" end="1"/>
                                            </p:txEl>
                                          </p:spTgt>
                                        </p:tgtEl>
                                      </p:cBhvr>
                                    </p:animEffect>
                                    <p:anim calcmode="lin" valueType="num">
                                      <p:cBhvr>
                                        <p:cTn id="19" dur="1000"/>
                                        <p:tgtEl>
                                          <p:spTgt spid="3">
                                            <p:txEl>
                                              <p:pRg st="1" end="1"/>
                                            </p:txEl>
                                          </p:spTgt>
                                        </p:tgtEl>
                                        <p:attrNameLst>
                                          <p:attrName>ppt_x</p:attrName>
                                        </p:attrNameLst>
                                      </p:cBhvr>
                                      <p:tavLst>
                                        <p:tav tm="0">
                                          <p:val>
                                            <p:strVal val="ppt_x"/>
                                          </p:val>
                                        </p:tav>
                                        <p:tav tm="100000">
                                          <p:val>
                                            <p:strVal val="ppt_x"/>
                                          </p:val>
                                        </p:tav>
                                      </p:tavLst>
                                    </p:anim>
                                    <p:anim calcmode="lin" valueType="num">
                                      <p:cBhvr>
                                        <p:cTn id="20" dur="1000"/>
                                        <p:tgtEl>
                                          <p:spTgt spid="3">
                                            <p:txEl>
                                              <p:pRg st="1" end="1"/>
                                            </p:txEl>
                                          </p:spTgt>
                                        </p:tgtEl>
                                        <p:attrNameLst>
                                          <p:attrName>ppt_y</p:attrName>
                                        </p:attrNameLst>
                                      </p:cBhvr>
                                      <p:tavLst>
                                        <p:tav tm="0">
                                          <p:val>
                                            <p:strVal val="ppt_y"/>
                                          </p:val>
                                        </p:tav>
                                        <p:tav tm="100000">
                                          <p:val>
                                            <p:strVal val="ppt_y+.1"/>
                                          </p:val>
                                        </p:tav>
                                      </p:tavLst>
                                    </p:anim>
                                    <p:set>
                                      <p:cBhvr>
                                        <p:cTn id="21" dur="1" fill="hold">
                                          <p:stCondLst>
                                            <p:cond delay="999"/>
                                          </p:stCondLst>
                                        </p:cTn>
                                        <p:tgtEl>
                                          <p:spTgt spid="3">
                                            <p:txEl>
                                              <p:pRg st="1" end="1"/>
                                            </p:txEl>
                                          </p:spTgt>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42" presetClass="exit" presetSubtype="0" fill="hold" grpId="0" nodeType="clickEffect">
                                  <p:stCondLst>
                                    <p:cond delay="0"/>
                                  </p:stCondLst>
                                  <p:childTnLst>
                                    <p:animEffect transition="out" filter="fade">
                                      <p:cBhvr>
                                        <p:cTn id="25" dur="1000"/>
                                        <p:tgtEl>
                                          <p:spTgt spid="3">
                                            <p:txEl>
                                              <p:pRg st="2" end="2"/>
                                            </p:txEl>
                                          </p:spTgt>
                                        </p:tgtEl>
                                      </p:cBhvr>
                                    </p:animEffect>
                                    <p:anim calcmode="lin" valueType="num">
                                      <p:cBhvr>
                                        <p:cTn id="26" dur="1000"/>
                                        <p:tgtEl>
                                          <p:spTgt spid="3">
                                            <p:txEl>
                                              <p:pRg st="2" end="2"/>
                                            </p:txEl>
                                          </p:spTgt>
                                        </p:tgtEl>
                                        <p:attrNameLst>
                                          <p:attrName>ppt_x</p:attrName>
                                        </p:attrNameLst>
                                      </p:cBhvr>
                                      <p:tavLst>
                                        <p:tav tm="0">
                                          <p:val>
                                            <p:strVal val="ppt_x"/>
                                          </p:val>
                                        </p:tav>
                                        <p:tav tm="100000">
                                          <p:val>
                                            <p:strVal val="ppt_x"/>
                                          </p:val>
                                        </p:tav>
                                      </p:tavLst>
                                    </p:anim>
                                    <p:anim calcmode="lin" valueType="num">
                                      <p:cBhvr>
                                        <p:cTn id="27" dur="1000"/>
                                        <p:tgtEl>
                                          <p:spTgt spid="3">
                                            <p:txEl>
                                              <p:pRg st="2" end="2"/>
                                            </p:txEl>
                                          </p:spTgt>
                                        </p:tgtEl>
                                        <p:attrNameLst>
                                          <p:attrName>ppt_y</p:attrName>
                                        </p:attrNameLst>
                                      </p:cBhvr>
                                      <p:tavLst>
                                        <p:tav tm="0">
                                          <p:val>
                                            <p:strVal val="ppt_y"/>
                                          </p:val>
                                        </p:tav>
                                        <p:tav tm="100000">
                                          <p:val>
                                            <p:strVal val="ppt_y+.1"/>
                                          </p:val>
                                        </p:tav>
                                      </p:tavLst>
                                    </p:anim>
                                    <p:set>
                                      <p:cBhvr>
                                        <p:cTn id="28" dur="1" fill="hold">
                                          <p:stCondLst>
                                            <p:cond delay="999"/>
                                          </p:stCondLst>
                                        </p:cTn>
                                        <p:tgtEl>
                                          <p:spTgt spid="3">
                                            <p:txEl>
                                              <p:pRg st="2" end="2"/>
                                            </p:txEl>
                                          </p:spTgt>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42" presetClass="exit" presetSubtype="0" fill="hold" grpId="0" nodeType="clickEffect">
                                  <p:stCondLst>
                                    <p:cond delay="0"/>
                                  </p:stCondLst>
                                  <p:childTnLst>
                                    <p:animEffect transition="out" filter="fade">
                                      <p:cBhvr>
                                        <p:cTn id="32" dur="1000"/>
                                        <p:tgtEl>
                                          <p:spTgt spid="3">
                                            <p:txEl>
                                              <p:pRg st="3" end="3"/>
                                            </p:txEl>
                                          </p:spTgt>
                                        </p:tgtEl>
                                      </p:cBhvr>
                                    </p:animEffect>
                                    <p:anim calcmode="lin" valueType="num">
                                      <p:cBhvr>
                                        <p:cTn id="33" dur="1000"/>
                                        <p:tgtEl>
                                          <p:spTgt spid="3">
                                            <p:txEl>
                                              <p:pRg st="3" end="3"/>
                                            </p:txEl>
                                          </p:spTgt>
                                        </p:tgtEl>
                                        <p:attrNameLst>
                                          <p:attrName>ppt_x</p:attrName>
                                        </p:attrNameLst>
                                      </p:cBhvr>
                                      <p:tavLst>
                                        <p:tav tm="0">
                                          <p:val>
                                            <p:strVal val="ppt_x"/>
                                          </p:val>
                                        </p:tav>
                                        <p:tav tm="100000">
                                          <p:val>
                                            <p:strVal val="ppt_x"/>
                                          </p:val>
                                        </p:tav>
                                      </p:tavLst>
                                    </p:anim>
                                    <p:anim calcmode="lin" valueType="num">
                                      <p:cBhvr>
                                        <p:cTn id="34" dur="1000"/>
                                        <p:tgtEl>
                                          <p:spTgt spid="3">
                                            <p:txEl>
                                              <p:pRg st="3" end="3"/>
                                            </p:txEl>
                                          </p:spTgt>
                                        </p:tgtEl>
                                        <p:attrNameLst>
                                          <p:attrName>ppt_y</p:attrName>
                                        </p:attrNameLst>
                                      </p:cBhvr>
                                      <p:tavLst>
                                        <p:tav tm="0">
                                          <p:val>
                                            <p:strVal val="ppt_y"/>
                                          </p:val>
                                        </p:tav>
                                        <p:tav tm="100000">
                                          <p:val>
                                            <p:strVal val="ppt_y+.1"/>
                                          </p:val>
                                        </p:tav>
                                      </p:tavLst>
                                    </p:anim>
                                    <p:set>
                                      <p:cBhvr>
                                        <p:cTn id="35" dur="1" fill="hold">
                                          <p:stCondLst>
                                            <p:cond delay="999"/>
                                          </p:stCondLst>
                                        </p:cTn>
                                        <p:tgtEl>
                                          <p:spTgt spid="3">
                                            <p:txEl>
                                              <p:pRg st="3" end="3"/>
                                            </p:txEl>
                                          </p:spTgt>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42" presetClass="exit" presetSubtype="0" fill="hold" grpId="0" nodeType="clickEffect">
                                  <p:stCondLst>
                                    <p:cond delay="0"/>
                                  </p:stCondLst>
                                  <p:childTnLst>
                                    <p:animEffect transition="out" filter="fade">
                                      <p:cBhvr>
                                        <p:cTn id="39" dur="1000"/>
                                        <p:tgtEl>
                                          <p:spTgt spid="3">
                                            <p:txEl>
                                              <p:pRg st="4" end="4"/>
                                            </p:txEl>
                                          </p:spTgt>
                                        </p:tgtEl>
                                      </p:cBhvr>
                                    </p:animEffect>
                                    <p:anim calcmode="lin" valueType="num">
                                      <p:cBhvr>
                                        <p:cTn id="40" dur="1000"/>
                                        <p:tgtEl>
                                          <p:spTgt spid="3">
                                            <p:txEl>
                                              <p:pRg st="4" end="4"/>
                                            </p:txEl>
                                          </p:spTgt>
                                        </p:tgtEl>
                                        <p:attrNameLst>
                                          <p:attrName>ppt_x</p:attrName>
                                        </p:attrNameLst>
                                      </p:cBhvr>
                                      <p:tavLst>
                                        <p:tav tm="0">
                                          <p:val>
                                            <p:strVal val="ppt_x"/>
                                          </p:val>
                                        </p:tav>
                                        <p:tav tm="100000">
                                          <p:val>
                                            <p:strVal val="ppt_x"/>
                                          </p:val>
                                        </p:tav>
                                      </p:tavLst>
                                    </p:anim>
                                    <p:anim calcmode="lin" valueType="num">
                                      <p:cBhvr>
                                        <p:cTn id="41" dur="1000"/>
                                        <p:tgtEl>
                                          <p:spTgt spid="3">
                                            <p:txEl>
                                              <p:pRg st="4" end="4"/>
                                            </p:txEl>
                                          </p:spTgt>
                                        </p:tgtEl>
                                        <p:attrNameLst>
                                          <p:attrName>ppt_y</p:attrName>
                                        </p:attrNameLst>
                                      </p:cBhvr>
                                      <p:tavLst>
                                        <p:tav tm="0">
                                          <p:val>
                                            <p:strVal val="ppt_y"/>
                                          </p:val>
                                        </p:tav>
                                        <p:tav tm="100000">
                                          <p:val>
                                            <p:strVal val="ppt_y+.1"/>
                                          </p:val>
                                        </p:tav>
                                      </p:tavLst>
                                    </p:anim>
                                    <p:set>
                                      <p:cBhvr>
                                        <p:cTn id="42" dur="1" fill="hold">
                                          <p:stCondLst>
                                            <p:cond delay="999"/>
                                          </p:stCondLst>
                                        </p:cTn>
                                        <p:tgtEl>
                                          <p:spTgt spid="3">
                                            <p:txEl>
                                              <p:pRg st="4" end="4"/>
                                            </p:txEl>
                                          </p:spTgt>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42" presetClass="exit" presetSubtype="0" fill="hold" grpId="0" nodeType="clickEffect">
                                  <p:stCondLst>
                                    <p:cond delay="0"/>
                                  </p:stCondLst>
                                  <p:childTnLst>
                                    <p:animEffect transition="out" filter="fade">
                                      <p:cBhvr>
                                        <p:cTn id="46" dur="1000"/>
                                        <p:tgtEl>
                                          <p:spTgt spid="3">
                                            <p:txEl>
                                              <p:pRg st="5" end="5"/>
                                            </p:txEl>
                                          </p:spTgt>
                                        </p:tgtEl>
                                      </p:cBhvr>
                                    </p:animEffect>
                                    <p:anim calcmode="lin" valueType="num">
                                      <p:cBhvr>
                                        <p:cTn id="47" dur="1000"/>
                                        <p:tgtEl>
                                          <p:spTgt spid="3">
                                            <p:txEl>
                                              <p:pRg st="5" end="5"/>
                                            </p:txEl>
                                          </p:spTgt>
                                        </p:tgtEl>
                                        <p:attrNameLst>
                                          <p:attrName>ppt_x</p:attrName>
                                        </p:attrNameLst>
                                      </p:cBhvr>
                                      <p:tavLst>
                                        <p:tav tm="0">
                                          <p:val>
                                            <p:strVal val="ppt_x"/>
                                          </p:val>
                                        </p:tav>
                                        <p:tav tm="100000">
                                          <p:val>
                                            <p:strVal val="ppt_x"/>
                                          </p:val>
                                        </p:tav>
                                      </p:tavLst>
                                    </p:anim>
                                    <p:anim calcmode="lin" valueType="num">
                                      <p:cBhvr>
                                        <p:cTn id="48" dur="1000"/>
                                        <p:tgtEl>
                                          <p:spTgt spid="3">
                                            <p:txEl>
                                              <p:pRg st="5" end="5"/>
                                            </p:txEl>
                                          </p:spTgt>
                                        </p:tgtEl>
                                        <p:attrNameLst>
                                          <p:attrName>ppt_y</p:attrName>
                                        </p:attrNameLst>
                                      </p:cBhvr>
                                      <p:tavLst>
                                        <p:tav tm="0">
                                          <p:val>
                                            <p:strVal val="ppt_y"/>
                                          </p:val>
                                        </p:tav>
                                        <p:tav tm="100000">
                                          <p:val>
                                            <p:strVal val="ppt_y+.1"/>
                                          </p:val>
                                        </p:tav>
                                      </p:tavLst>
                                    </p:anim>
                                    <p:set>
                                      <p:cBhvr>
                                        <p:cTn id="49" dur="1" fill="hold">
                                          <p:stCondLst>
                                            <p:cond delay="999"/>
                                          </p:stCondLst>
                                        </p:cTn>
                                        <p:tgtEl>
                                          <p:spTgt spid="3">
                                            <p:txEl>
                                              <p:pRg st="5" end="5"/>
                                            </p:txEl>
                                          </p:spTgt>
                                        </p:tgtEl>
                                        <p:attrNameLst>
                                          <p:attrName>style.visibility</p:attrName>
                                        </p:attrNameLst>
                                      </p:cBhvr>
                                      <p:to>
                                        <p:strVal val="hidden"/>
                                      </p:to>
                                    </p:set>
                                  </p:childTnLst>
                                </p:cTn>
                              </p:par>
                            </p:childTnLst>
                          </p:cTn>
                        </p:par>
                      </p:childTnLst>
                    </p:cTn>
                  </p:par>
                  <p:par>
                    <p:cTn id="50" fill="hold">
                      <p:stCondLst>
                        <p:cond delay="indefinite"/>
                      </p:stCondLst>
                      <p:childTnLst>
                        <p:par>
                          <p:cTn id="51" fill="hold">
                            <p:stCondLst>
                              <p:cond delay="0"/>
                            </p:stCondLst>
                            <p:childTnLst>
                              <p:par>
                                <p:cTn id="52" presetID="42" presetClass="exit" presetSubtype="0" fill="hold" grpId="0" nodeType="clickEffect">
                                  <p:stCondLst>
                                    <p:cond delay="0"/>
                                  </p:stCondLst>
                                  <p:childTnLst>
                                    <p:animEffect transition="out" filter="fade">
                                      <p:cBhvr>
                                        <p:cTn id="53" dur="1000"/>
                                        <p:tgtEl>
                                          <p:spTgt spid="3">
                                            <p:txEl>
                                              <p:pRg st="6" end="6"/>
                                            </p:txEl>
                                          </p:spTgt>
                                        </p:tgtEl>
                                      </p:cBhvr>
                                    </p:animEffect>
                                    <p:anim calcmode="lin" valueType="num">
                                      <p:cBhvr>
                                        <p:cTn id="54" dur="1000"/>
                                        <p:tgtEl>
                                          <p:spTgt spid="3">
                                            <p:txEl>
                                              <p:pRg st="6" end="6"/>
                                            </p:txEl>
                                          </p:spTgt>
                                        </p:tgtEl>
                                        <p:attrNameLst>
                                          <p:attrName>ppt_x</p:attrName>
                                        </p:attrNameLst>
                                      </p:cBhvr>
                                      <p:tavLst>
                                        <p:tav tm="0">
                                          <p:val>
                                            <p:strVal val="ppt_x"/>
                                          </p:val>
                                        </p:tav>
                                        <p:tav tm="100000">
                                          <p:val>
                                            <p:strVal val="ppt_x"/>
                                          </p:val>
                                        </p:tav>
                                      </p:tavLst>
                                    </p:anim>
                                    <p:anim calcmode="lin" valueType="num">
                                      <p:cBhvr>
                                        <p:cTn id="55" dur="1000"/>
                                        <p:tgtEl>
                                          <p:spTgt spid="3">
                                            <p:txEl>
                                              <p:pRg st="6" end="6"/>
                                            </p:txEl>
                                          </p:spTgt>
                                        </p:tgtEl>
                                        <p:attrNameLst>
                                          <p:attrName>ppt_y</p:attrName>
                                        </p:attrNameLst>
                                      </p:cBhvr>
                                      <p:tavLst>
                                        <p:tav tm="0">
                                          <p:val>
                                            <p:strVal val="ppt_y"/>
                                          </p:val>
                                        </p:tav>
                                        <p:tav tm="100000">
                                          <p:val>
                                            <p:strVal val="ppt_y+.1"/>
                                          </p:val>
                                        </p:tav>
                                      </p:tavLst>
                                    </p:anim>
                                    <p:set>
                                      <p:cBhvr>
                                        <p:cTn id="56" dur="1" fill="hold">
                                          <p:stCondLst>
                                            <p:cond delay="999"/>
                                          </p:stCondLst>
                                        </p:cTn>
                                        <p:tgtEl>
                                          <p:spTgt spid="3">
                                            <p:txEl>
                                              <p:pRg st="6" end="6"/>
                                            </p:txEl>
                                          </p:spTgt>
                                        </p:tgtEl>
                                        <p:attrNameLst>
                                          <p:attrName>style.visibility</p:attrName>
                                        </p:attrNameLst>
                                      </p:cBhvr>
                                      <p:to>
                                        <p:strVal val="hidden"/>
                                      </p:to>
                                    </p:set>
                                  </p:childTnLst>
                                </p:cTn>
                              </p:par>
                              <p:par>
                                <p:cTn id="57" presetID="42" presetClass="exit" presetSubtype="0" fill="hold" grpId="0" nodeType="withEffect">
                                  <p:stCondLst>
                                    <p:cond delay="0"/>
                                  </p:stCondLst>
                                  <p:childTnLst>
                                    <p:animEffect transition="out" filter="fade">
                                      <p:cBhvr>
                                        <p:cTn id="58" dur="1000"/>
                                        <p:tgtEl>
                                          <p:spTgt spid="4"/>
                                        </p:tgtEl>
                                      </p:cBhvr>
                                    </p:animEffect>
                                    <p:anim calcmode="lin" valueType="num">
                                      <p:cBhvr>
                                        <p:cTn id="59" dur="1000"/>
                                        <p:tgtEl>
                                          <p:spTgt spid="4"/>
                                        </p:tgtEl>
                                        <p:attrNameLst>
                                          <p:attrName>ppt_x</p:attrName>
                                        </p:attrNameLst>
                                      </p:cBhvr>
                                      <p:tavLst>
                                        <p:tav tm="0">
                                          <p:val>
                                            <p:strVal val="ppt_x"/>
                                          </p:val>
                                        </p:tav>
                                        <p:tav tm="100000">
                                          <p:val>
                                            <p:strVal val="ppt_x"/>
                                          </p:val>
                                        </p:tav>
                                      </p:tavLst>
                                    </p:anim>
                                    <p:anim calcmode="lin" valueType="num">
                                      <p:cBhvr>
                                        <p:cTn id="60" dur="1000"/>
                                        <p:tgtEl>
                                          <p:spTgt spid="4"/>
                                        </p:tgtEl>
                                        <p:attrNameLst>
                                          <p:attrName>ppt_y</p:attrName>
                                        </p:attrNameLst>
                                      </p:cBhvr>
                                      <p:tavLst>
                                        <p:tav tm="0">
                                          <p:val>
                                            <p:strVal val="ppt_y"/>
                                          </p:val>
                                        </p:tav>
                                        <p:tav tm="100000">
                                          <p:val>
                                            <p:strVal val="ppt_y+.1"/>
                                          </p:val>
                                        </p:tav>
                                      </p:tavLst>
                                    </p:anim>
                                    <p:set>
                                      <p:cBhvr>
                                        <p:cTn id="61" dur="1" fill="hold">
                                          <p:stCondLst>
                                            <p:cond delay="999"/>
                                          </p:stCondLst>
                                        </p:cTn>
                                        <p:tgtEl>
                                          <p:spTgt spid="4"/>
                                        </p:tgtEl>
                                        <p:attrNameLst>
                                          <p:attrName>style.visibility</p:attrName>
                                        </p:attrNameLst>
                                      </p:cBhvr>
                                      <p:to>
                                        <p:strVal val="hidden"/>
                                      </p:to>
                                    </p:set>
                                  </p:childTnLst>
                                </p:cTn>
                              </p:par>
                              <p:par>
                                <p:cTn id="62" presetID="42" presetClass="exit" presetSubtype="0" fill="hold" grpId="0" nodeType="withEffect">
                                  <p:stCondLst>
                                    <p:cond delay="0"/>
                                  </p:stCondLst>
                                  <p:childTnLst>
                                    <p:animEffect transition="out" filter="fade">
                                      <p:cBhvr>
                                        <p:cTn id="63" dur="1000"/>
                                        <p:tgtEl>
                                          <p:spTgt spid="5"/>
                                        </p:tgtEl>
                                      </p:cBhvr>
                                    </p:animEffect>
                                    <p:anim calcmode="lin" valueType="num">
                                      <p:cBhvr>
                                        <p:cTn id="64" dur="1000"/>
                                        <p:tgtEl>
                                          <p:spTgt spid="5"/>
                                        </p:tgtEl>
                                        <p:attrNameLst>
                                          <p:attrName>ppt_x</p:attrName>
                                        </p:attrNameLst>
                                      </p:cBhvr>
                                      <p:tavLst>
                                        <p:tav tm="0">
                                          <p:val>
                                            <p:strVal val="ppt_x"/>
                                          </p:val>
                                        </p:tav>
                                        <p:tav tm="100000">
                                          <p:val>
                                            <p:strVal val="ppt_x"/>
                                          </p:val>
                                        </p:tav>
                                      </p:tavLst>
                                    </p:anim>
                                    <p:anim calcmode="lin" valueType="num">
                                      <p:cBhvr>
                                        <p:cTn id="65" dur="1000"/>
                                        <p:tgtEl>
                                          <p:spTgt spid="5"/>
                                        </p:tgtEl>
                                        <p:attrNameLst>
                                          <p:attrName>ppt_y</p:attrName>
                                        </p:attrNameLst>
                                      </p:cBhvr>
                                      <p:tavLst>
                                        <p:tav tm="0">
                                          <p:val>
                                            <p:strVal val="ppt_y"/>
                                          </p:val>
                                        </p:tav>
                                        <p:tav tm="100000">
                                          <p:val>
                                            <p:strVal val="ppt_y+.1"/>
                                          </p:val>
                                        </p:tav>
                                      </p:tavLst>
                                    </p:anim>
                                    <p:set>
                                      <p:cBhvr>
                                        <p:cTn id="66"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32.Illustrative list of data for Compiling LFAR</a:t>
            </a:r>
          </a:p>
        </p:txBody>
      </p:sp>
      <p:sp>
        <p:nvSpPr>
          <p:cNvPr id="3" name="Content Placeholder 2"/>
          <p:cNvSpPr>
            <a:spLocks noGrp="1"/>
          </p:cNvSpPr>
          <p:nvPr>
            <p:ph idx="1"/>
          </p:nvPr>
        </p:nvSpPr>
        <p:spPr>
          <a:xfrm>
            <a:off x="2933703" y="2438400"/>
            <a:ext cx="8770571" cy="3898900"/>
          </a:xfrm>
        </p:spPr>
        <p:txBody>
          <a:bodyPr>
            <a:noAutofit/>
          </a:bodyPr>
          <a:lstStyle/>
          <a:p>
            <a:pPr>
              <a:spcBef>
                <a:spcPts val="0"/>
              </a:spcBef>
              <a:buFont typeface="Wingdings" panose="05000000000000000000" pitchFamily="2" charset="2"/>
              <a:buChar char="§"/>
            </a:pPr>
            <a:r>
              <a:rPr lang="en-IN" dirty="0"/>
              <a:t>Branch closing instructions.</a:t>
            </a:r>
          </a:p>
          <a:p>
            <a:pPr>
              <a:spcBef>
                <a:spcPts val="0"/>
              </a:spcBef>
              <a:buFont typeface="Wingdings" panose="05000000000000000000" pitchFamily="2" charset="2"/>
              <a:buChar char="§"/>
            </a:pPr>
            <a:r>
              <a:rPr lang="en-IN" dirty="0"/>
              <a:t>Instructions of Controlling Authorities w.r.t. various issues.</a:t>
            </a:r>
          </a:p>
          <a:p>
            <a:pPr>
              <a:spcBef>
                <a:spcPts val="0"/>
              </a:spcBef>
              <a:buFont typeface="Wingdings" panose="05000000000000000000" pitchFamily="2" charset="2"/>
              <a:buChar char="§"/>
            </a:pPr>
            <a:r>
              <a:rPr lang="en-IN" dirty="0"/>
              <a:t>Organisation chart.</a:t>
            </a:r>
          </a:p>
          <a:p>
            <a:pPr>
              <a:spcBef>
                <a:spcPts val="0"/>
              </a:spcBef>
              <a:buFont typeface="Wingdings" panose="05000000000000000000" pitchFamily="2" charset="2"/>
              <a:buChar char="§"/>
            </a:pPr>
            <a:r>
              <a:rPr lang="en-IN" dirty="0"/>
              <a:t>Authorisation level and powers of branch officials.</a:t>
            </a:r>
          </a:p>
          <a:p>
            <a:pPr>
              <a:spcBef>
                <a:spcPts val="0"/>
              </a:spcBef>
              <a:buFont typeface="Wingdings" panose="05000000000000000000" pitchFamily="2" charset="2"/>
              <a:buChar char="§"/>
            </a:pPr>
            <a:r>
              <a:rPr lang="en-IN" dirty="0"/>
              <a:t>Previous years’ audit report / LFAR / Tax audit report, inspection report of the branch, concurrent audit report and compliance thereon.</a:t>
            </a:r>
          </a:p>
          <a:p>
            <a:pPr>
              <a:spcBef>
                <a:spcPts val="0"/>
              </a:spcBef>
              <a:buFont typeface="Wingdings" panose="05000000000000000000" pitchFamily="2" charset="2"/>
              <a:buChar char="§"/>
            </a:pPr>
            <a:r>
              <a:rPr lang="en-IN" dirty="0"/>
              <a:t>Various policies (Credit, Investment, Recovery etc.)</a:t>
            </a:r>
          </a:p>
          <a:p>
            <a:pPr>
              <a:spcBef>
                <a:spcPts val="0"/>
              </a:spcBef>
              <a:buFont typeface="Wingdings" panose="05000000000000000000" pitchFamily="2" charset="2"/>
              <a:buChar char="§"/>
            </a:pPr>
            <a:r>
              <a:rPr lang="en-IN" dirty="0"/>
              <a:t>Cash retention limit.</a:t>
            </a:r>
          </a:p>
          <a:p>
            <a:pPr>
              <a:spcBef>
                <a:spcPts val="0"/>
              </a:spcBef>
              <a:buFont typeface="Wingdings" panose="05000000000000000000" pitchFamily="2" charset="2"/>
              <a:buChar char="§"/>
            </a:pPr>
            <a:r>
              <a:rPr lang="en-IN" dirty="0"/>
              <a:t>Demonetization issues particularly non-compliances of RBI’s directives.</a:t>
            </a:r>
          </a:p>
          <a:p>
            <a:pPr>
              <a:spcBef>
                <a:spcPts val="0"/>
              </a:spcBef>
              <a:buFont typeface="Wingdings" panose="05000000000000000000" pitchFamily="2" charset="2"/>
              <a:buChar char="§"/>
            </a:pPr>
            <a:r>
              <a:rPr lang="en-IN" dirty="0"/>
              <a:t>Insurance for cash / cash-in-transit.</a:t>
            </a:r>
          </a:p>
          <a:p>
            <a:pPr>
              <a:spcBef>
                <a:spcPts val="0"/>
              </a:spcBef>
              <a:buFont typeface="Wingdings" panose="05000000000000000000" pitchFamily="2" charset="2"/>
              <a:buChar char="§"/>
            </a:pPr>
            <a:r>
              <a:rPr lang="en-IN" dirty="0"/>
              <a:t>Bank confirmations / bank reconciliations.</a:t>
            </a:r>
          </a:p>
        </p:txBody>
      </p:sp>
      <p:sp>
        <p:nvSpPr>
          <p:cNvPr id="4" name="Footer Placeholder 3"/>
          <p:cNvSpPr>
            <a:spLocks noGrp="1"/>
          </p:cNvSpPr>
          <p:nvPr>
            <p:ph type="ftr" sz="quarter" idx="11"/>
          </p:nvPr>
        </p:nvSpPr>
        <p:spPr/>
        <p:txBody>
          <a:bodyPr/>
          <a:lstStyle/>
          <a:p>
            <a:r>
              <a:rPr lang="en-IN" dirty="0"/>
              <a:t>Statutory Audit (Bank) 2017</a:t>
            </a:r>
          </a:p>
        </p:txBody>
      </p:sp>
      <p:sp>
        <p:nvSpPr>
          <p:cNvPr id="5" name="Date Placeholder 4"/>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1493918305"/>
      </p:ext>
    </p:extLst>
  </p:cSld>
  <p:clrMapOvr>
    <a:masterClrMapping/>
  </p:clrMapOvr>
  <p:transition spd="slow">
    <p:push dir="u"/>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grpId="0" nodeType="clickEffect">
                                  <p:stCondLst>
                                    <p:cond delay="0"/>
                                  </p:stCondLst>
                                  <p:childTnLst>
                                    <p:animEffect transition="out" filter="randombar(horizontal)">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par>
                                <p:cTn id="8" presetID="14" presetClass="exit" presetSubtype="10" fill="hold" grpId="0" nodeType="withEffect">
                                  <p:stCondLst>
                                    <p:cond delay="0"/>
                                  </p:stCondLst>
                                  <p:childTnLst>
                                    <p:animEffect transition="out" filter="randombar(horizontal)">
                                      <p:cBhvr>
                                        <p:cTn id="9" dur="500"/>
                                        <p:tgtEl>
                                          <p:spTgt spid="3">
                                            <p:txEl>
                                              <p:pRg st="0" end="0"/>
                                            </p:txEl>
                                          </p:spTgt>
                                        </p:tgtEl>
                                      </p:cBhvr>
                                    </p:animEffect>
                                    <p:set>
                                      <p:cBhvr>
                                        <p:cTn id="10"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4" presetClass="exit" presetSubtype="10" fill="hold" grpId="0" nodeType="clickEffect">
                                  <p:stCondLst>
                                    <p:cond delay="0"/>
                                  </p:stCondLst>
                                  <p:childTnLst>
                                    <p:animEffect transition="out" filter="randombar(horizontal)">
                                      <p:cBhvr>
                                        <p:cTn id="14" dur="500"/>
                                        <p:tgtEl>
                                          <p:spTgt spid="3">
                                            <p:txEl>
                                              <p:pRg st="1" end="1"/>
                                            </p:txEl>
                                          </p:spTgt>
                                        </p:tgtEl>
                                      </p:cBhvr>
                                    </p:animEffect>
                                    <p:set>
                                      <p:cBhvr>
                                        <p:cTn id="15"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4" presetClass="exit" presetSubtype="10" fill="hold" grpId="0" nodeType="clickEffect">
                                  <p:stCondLst>
                                    <p:cond delay="0"/>
                                  </p:stCondLst>
                                  <p:childTnLst>
                                    <p:animEffect transition="out" filter="randombar(horizontal)">
                                      <p:cBhvr>
                                        <p:cTn id="19" dur="500"/>
                                        <p:tgtEl>
                                          <p:spTgt spid="3">
                                            <p:txEl>
                                              <p:pRg st="2" end="2"/>
                                            </p:txEl>
                                          </p:spTgt>
                                        </p:tgtEl>
                                      </p:cBhvr>
                                    </p:animEffect>
                                    <p:set>
                                      <p:cBhvr>
                                        <p:cTn id="20"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4" presetClass="exit" presetSubtype="10" fill="hold" grpId="0" nodeType="clickEffect">
                                  <p:stCondLst>
                                    <p:cond delay="0"/>
                                  </p:stCondLst>
                                  <p:childTnLst>
                                    <p:animEffect transition="out" filter="randombar(horizontal)">
                                      <p:cBhvr>
                                        <p:cTn id="24" dur="500"/>
                                        <p:tgtEl>
                                          <p:spTgt spid="3">
                                            <p:txEl>
                                              <p:pRg st="3" end="3"/>
                                            </p:txEl>
                                          </p:spTgt>
                                        </p:tgtEl>
                                      </p:cBhvr>
                                    </p:animEffect>
                                    <p:set>
                                      <p:cBhvr>
                                        <p:cTn id="25" dur="1" fill="hold">
                                          <p:stCondLst>
                                            <p:cond delay="499"/>
                                          </p:stCondLst>
                                        </p:cTn>
                                        <p:tgtEl>
                                          <p:spTgt spid="3">
                                            <p:txEl>
                                              <p:pRg st="3" end="3"/>
                                            </p:txEl>
                                          </p:spTgt>
                                        </p:tgtEl>
                                        <p:attrNameLst>
                                          <p:attrName>style.visibility</p:attrName>
                                        </p:attrNameLst>
                                      </p:cBhvr>
                                      <p:to>
                                        <p:strVal val="hidden"/>
                                      </p:to>
                                    </p:set>
                                  </p:childTnLst>
                                </p:cTn>
                              </p:par>
                            </p:childTnLst>
                          </p:cTn>
                        </p:par>
                      </p:childTnLst>
                    </p:cTn>
                  </p:par>
                  <p:par>
                    <p:cTn id="26" fill="hold">
                      <p:stCondLst>
                        <p:cond delay="indefinite"/>
                      </p:stCondLst>
                      <p:childTnLst>
                        <p:par>
                          <p:cTn id="27" fill="hold">
                            <p:stCondLst>
                              <p:cond delay="0"/>
                            </p:stCondLst>
                            <p:childTnLst>
                              <p:par>
                                <p:cTn id="28" presetID="14" presetClass="exit" presetSubtype="10" fill="hold" grpId="0" nodeType="clickEffect">
                                  <p:stCondLst>
                                    <p:cond delay="0"/>
                                  </p:stCondLst>
                                  <p:childTnLst>
                                    <p:animEffect transition="out" filter="randombar(horizontal)">
                                      <p:cBhvr>
                                        <p:cTn id="29" dur="500"/>
                                        <p:tgtEl>
                                          <p:spTgt spid="3">
                                            <p:txEl>
                                              <p:pRg st="4" end="4"/>
                                            </p:txEl>
                                          </p:spTgt>
                                        </p:tgtEl>
                                      </p:cBhvr>
                                    </p:animEffect>
                                    <p:set>
                                      <p:cBhvr>
                                        <p:cTn id="30" dur="1" fill="hold">
                                          <p:stCondLst>
                                            <p:cond delay="499"/>
                                          </p:stCondLst>
                                        </p:cTn>
                                        <p:tgtEl>
                                          <p:spTgt spid="3">
                                            <p:txEl>
                                              <p:pRg st="4" end="4"/>
                                            </p:txEl>
                                          </p:spTgt>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4" presetClass="exit" presetSubtype="10" fill="hold" grpId="0" nodeType="clickEffect">
                                  <p:stCondLst>
                                    <p:cond delay="0"/>
                                  </p:stCondLst>
                                  <p:childTnLst>
                                    <p:animEffect transition="out" filter="randombar(horizontal)">
                                      <p:cBhvr>
                                        <p:cTn id="34" dur="500"/>
                                        <p:tgtEl>
                                          <p:spTgt spid="3">
                                            <p:txEl>
                                              <p:pRg st="5" end="5"/>
                                            </p:txEl>
                                          </p:spTgt>
                                        </p:tgtEl>
                                      </p:cBhvr>
                                    </p:animEffect>
                                    <p:set>
                                      <p:cBhvr>
                                        <p:cTn id="35" dur="1" fill="hold">
                                          <p:stCondLst>
                                            <p:cond delay="499"/>
                                          </p:stCondLst>
                                        </p:cTn>
                                        <p:tgtEl>
                                          <p:spTgt spid="3">
                                            <p:txEl>
                                              <p:pRg st="5" end="5"/>
                                            </p:txEl>
                                          </p:spTgt>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14" presetClass="exit" presetSubtype="10" fill="hold" grpId="0" nodeType="clickEffect">
                                  <p:stCondLst>
                                    <p:cond delay="0"/>
                                  </p:stCondLst>
                                  <p:childTnLst>
                                    <p:animEffect transition="out" filter="randombar(horizontal)">
                                      <p:cBhvr>
                                        <p:cTn id="39" dur="500"/>
                                        <p:tgtEl>
                                          <p:spTgt spid="3">
                                            <p:txEl>
                                              <p:pRg st="6" end="6"/>
                                            </p:txEl>
                                          </p:spTgt>
                                        </p:tgtEl>
                                      </p:cBhvr>
                                    </p:animEffect>
                                    <p:set>
                                      <p:cBhvr>
                                        <p:cTn id="40" dur="1" fill="hold">
                                          <p:stCondLst>
                                            <p:cond delay="499"/>
                                          </p:stCondLst>
                                        </p:cTn>
                                        <p:tgtEl>
                                          <p:spTgt spid="3">
                                            <p:txEl>
                                              <p:pRg st="6" end="6"/>
                                            </p:txEl>
                                          </p:spTgt>
                                        </p:tgtEl>
                                        <p:attrNameLst>
                                          <p:attrName>style.visibility</p:attrName>
                                        </p:attrNameLst>
                                      </p:cBhvr>
                                      <p:to>
                                        <p:strVal val="hidden"/>
                                      </p:to>
                                    </p:set>
                                  </p:childTnLst>
                                </p:cTn>
                              </p:par>
                            </p:childTnLst>
                          </p:cTn>
                        </p:par>
                      </p:childTnLst>
                    </p:cTn>
                  </p:par>
                  <p:par>
                    <p:cTn id="41" fill="hold">
                      <p:stCondLst>
                        <p:cond delay="indefinite"/>
                      </p:stCondLst>
                      <p:childTnLst>
                        <p:par>
                          <p:cTn id="42" fill="hold">
                            <p:stCondLst>
                              <p:cond delay="0"/>
                            </p:stCondLst>
                            <p:childTnLst>
                              <p:par>
                                <p:cTn id="43" presetID="14" presetClass="exit" presetSubtype="10" fill="hold" grpId="0" nodeType="clickEffect">
                                  <p:stCondLst>
                                    <p:cond delay="0"/>
                                  </p:stCondLst>
                                  <p:childTnLst>
                                    <p:animEffect transition="out" filter="randombar(horizontal)">
                                      <p:cBhvr>
                                        <p:cTn id="44" dur="500"/>
                                        <p:tgtEl>
                                          <p:spTgt spid="3">
                                            <p:txEl>
                                              <p:pRg st="7" end="7"/>
                                            </p:txEl>
                                          </p:spTgt>
                                        </p:tgtEl>
                                      </p:cBhvr>
                                    </p:animEffect>
                                    <p:set>
                                      <p:cBhvr>
                                        <p:cTn id="45" dur="1" fill="hold">
                                          <p:stCondLst>
                                            <p:cond delay="499"/>
                                          </p:stCondLst>
                                        </p:cTn>
                                        <p:tgtEl>
                                          <p:spTgt spid="3">
                                            <p:txEl>
                                              <p:pRg st="7" end="7"/>
                                            </p:txEl>
                                          </p:spTgt>
                                        </p:tgtEl>
                                        <p:attrNameLst>
                                          <p:attrName>style.visibility</p:attrName>
                                        </p:attrNameLst>
                                      </p:cBhvr>
                                      <p:to>
                                        <p:strVal val="hidden"/>
                                      </p:to>
                                    </p:set>
                                  </p:childTnLst>
                                </p:cTn>
                              </p:par>
                            </p:childTnLst>
                          </p:cTn>
                        </p:par>
                      </p:childTnLst>
                    </p:cTn>
                  </p:par>
                  <p:par>
                    <p:cTn id="46" fill="hold">
                      <p:stCondLst>
                        <p:cond delay="indefinite"/>
                      </p:stCondLst>
                      <p:childTnLst>
                        <p:par>
                          <p:cTn id="47" fill="hold">
                            <p:stCondLst>
                              <p:cond delay="0"/>
                            </p:stCondLst>
                            <p:childTnLst>
                              <p:par>
                                <p:cTn id="48" presetID="14" presetClass="exit" presetSubtype="10" fill="hold" grpId="0" nodeType="clickEffect">
                                  <p:stCondLst>
                                    <p:cond delay="0"/>
                                  </p:stCondLst>
                                  <p:childTnLst>
                                    <p:animEffect transition="out" filter="randombar(horizontal)">
                                      <p:cBhvr>
                                        <p:cTn id="49" dur="500"/>
                                        <p:tgtEl>
                                          <p:spTgt spid="3">
                                            <p:txEl>
                                              <p:pRg st="8" end="8"/>
                                            </p:txEl>
                                          </p:spTgt>
                                        </p:tgtEl>
                                      </p:cBhvr>
                                    </p:animEffect>
                                    <p:set>
                                      <p:cBhvr>
                                        <p:cTn id="50" dur="1" fill="hold">
                                          <p:stCondLst>
                                            <p:cond delay="499"/>
                                          </p:stCondLst>
                                        </p:cTn>
                                        <p:tgtEl>
                                          <p:spTgt spid="3">
                                            <p:txEl>
                                              <p:pRg st="8" end="8"/>
                                            </p:txEl>
                                          </p:spTgt>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14" presetClass="exit" presetSubtype="10" fill="hold" grpId="0" nodeType="clickEffect">
                                  <p:stCondLst>
                                    <p:cond delay="0"/>
                                  </p:stCondLst>
                                  <p:childTnLst>
                                    <p:animEffect transition="out" filter="randombar(horizontal)">
                                      <p:cBhvr>
                                        <p:cTn id="54" dur="500"/>
                                        <p:tgtEl>
                                          <p:spTgt spid="3">
                                            <p:txEl>
                                              <p:pRg st="9" end="9"/>
                                            </p:txEl>
                                          </p:spTgt>
                                        </p:tgtEl>
                                      </p:cBhvr>
                                    </p:animEffect>
                                    <p:set>
                                      <p:cBhvr>
                                        <p:cTn id="55" dur="1" fill="hold">
                                          <p:stCondLst>
                                            <p:cond delay="499"/>
                                          </p:stCondLst>
                                        </p:cTn>
                                        <p:tgtEl>
                                          <p:spTgt spid="3">
                                            <p:txEl>
                                              <p:pRg st="9" end="9"/>
                                            </p:txEl>
                                          </p:spTgt>
                                        </p:tgtEl>
                                        <p:attrNameLst>
                                          <p:attrName>style.visibility</p:attrName>
                                        </p:attrNameLst>
                                      </p:cBhvr>
                                      <p:to>
                                        <p:strVal val="hidden"/>
                                      </p:to>
                                    </p:set>
                                  </p:childTnLst>
                                </p:cTn>
                              </p:par>
                              <p:par>
                                <p:cTn id="56" presetID="14" presetClass="exit" presetSubtype="10" fill="hold" grpId="0" nodeType="withEffect">
                                  <p:stCondLst>
                                    <p:cond delay="0"/>
                                  </p:stCondLst>
                                  <p:childTnLst>
                                    <p:animEffect transition="out" filter="randombar(horizontal)">
                                      <p:cBhvr>
                                        <p:cTn id="57" dur="500"/>
                                        <p:tgtEl>
                                          <p:spTgt spid="4"/>
                                        </p:tgtEl>
                                      </p:cBhvr>
                                    </p:animEffect>
                                    <p:set>
                                      <p:cBhvr>
                                        <p:cTn id="58" dur="1" fill="hold">
                                          <p:stCondLst>
                                            <p:cond delay="499"/>
                                          </p:stCondLst>
                                        </p:cTn>
                                        <p:tgtEl>
                                          <p:spTgt spid="4"/>
                                        </p:tgtEl>
                                        <p:attrNameLst>
                                          <p:attrName>style.visibility</p:attrName>
                                        </p:attrNameLst>
                                      </p:cBhvr>
                                      <p:to>
                                        <p:strVal val="hidden"/>
                                      </p:to>
                                    </p:set>
                                  </p:childTnLst>
                                </p:cTn>
                              </p:par>
                              <p:par>
                                <p:cTn id="59" presetID="14" presetClass="exit" presetSubtype="10" fill="hold" grpId="0" nodeType="withEffect">
                                  <p:stCondLst>
                                    <p:cond delay="0"/>
                                  </p:stCondLst>
                                  <p:childTnLst>
                                    <p:animEffect transition="out" filter="randombar(horizontal)">
                                      <p:cBhvr>
                                        <p:cTn id="60" dur="500"/>
                                        <p:tgtEl>
                                          <p:spTgt spid="5"/>
                                        </p:tgtEl>
                                      </p:cBhvr>
                                    </p:animEffect>
                                    <p:set>
                                      <p:cBhvr>
                                        <p:cTn id="61"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71800" y="426988"/>
            <a:ext cx="8763000" cy="5324535"/>
          </a:xfrm>
          <a:prstGeom prst="rect">
            <a:avLst/>
          </a:prstGeom>
        </p:spPr>
        <p:txBody>
          <a:bodyPr wrap="square">
            <a:spAutoFit/>
          </a:bodyPr>
          <a:lstStyle/>
          <a:p>
            <a:pPr marL="342900" indent="-342900">
              <a:spcBef>
                <a:spcPts val="0"/>
              </a:spcBef>
              <a:buFont typeface="Wingdings" panose="05000000000000000000" pitchFamily="2" charset="2"/>
              <a:buChar char="§"/>
            </a:pPr>
            <a:r>
              <a:rPr lang="en-IN" sz="2000" dirty="0">
                <a:solidFill>
                  <a:schemeClr val="tx2">
                    <a:lumMod val="75000"/>
                    <a:lumOff val="25000"/>
                  </a:schemeClr>
                </a:solidFill>
              </a:rPr>
              <a:t>In case of advances of more than Rs. 2 crores sanctioned limit and outstanding balance. (both funded and non-funded)</a:t>
            </a:r>
          </a:p>
          <a:p>
            <a:pPr marL="342900" indent="-342900">
              <a:spcBef>
                <a:spcPts val="0"/>
              </a:spcBef>
              <a:buFont typeface="Wingdings" panose="05000000000000000000" pitchFamily="2" charset="2"/>
              <a:buChar char="§"/>
            </a:pPr>
            <a:r>
              <a:rPr lang="en-IN" sz="2000" dirty="0">
                <a:solidFill>
                  <a:schemeClr val="tx2">
                    <a:lumMod val="75000"/>
                    <a:lumOff val="25000"/>
                  </a:schemeClr>
                </a:solidFill>
              </a:rPr>
              <a:t>List of all advances party-wise and limit-wise.</a:t>
            </a:r>
          </a:p>
          <a:p>
            <a:pPr marL="342900" indent="-342900">
              <a:spcBef>
                <a:spcPts val="0"/>
              </a:spcBef>
              <a:buFont typeface="Wingdings" panose="05000000000000000000" pitchFamily="2" charset="2"/>
              <a:buChar char="§"/>
            </a:pPr>
            <a:r>
              <a:rPr lang="en-IN" sz="2000" dirty="0">
                <a:solidFill>
                  <a:schemeClr val="tx2">
                    <a:lumMod val="75000"/>
                    <a:lumOff val="25000"/>
                  </a:schemeClr>
                </a:solidFill>
              </a:rPr>
              <a:t>List of outstanding facility-wise.</a:t>
            </a:r>
          </a:p>
          <a:p>
            <a:pPr marL="342900" indent="-342900">
              <a:spcBef>
                <a:spcPts val="0"/>
              </a:spcBef>
              <a:buFont typeface="Wingdings" panose="05000000000000000000" pitchFamily="2" charset="2"/>
              <a:buChar char="§"/>
            </a:pPr>
            <a:r>
              <a:rPr lang="en-IN" sz="2000" dirty="0">
                <a:solidFill>
                  <a:schemeClr val="tx2">
                    <a:lumMod val="75000"/>
                    <a:lumOff val="25000"/>
                  </a:schemeClr>
                </a:solidFill>
              </a:rPr>
              <a:t>List of NPA’s and provisioning thereon.</a:t>
            </a:r>
          </a:p>
          <a:p>
            <a:pPr marL="342900" indent="-342900">
              <a:spcBef>
                <a:spcPts val="0"/>
              </a:spcBef>
              <a:buFont typeface="Wingdings" panose="05000000000000000000" pitchFamily="2" charset="2"/>
              <a:buChar char="§"/>
            </a:pPr>
            <a:r>
              <a:rPr lang="en-IN" sz="2000" dirty="0">
                <a:solidFill>
                  <a:schemeClr val="tx2">
                    <a:lumMod val="75000"/>
                    <a:lumOff val="25000"/>
                  </a:schemeClr>
                </a:solidFill>
              </a:rPr>
              <a:t>List of overdues / overdrawing's.</a:t>
            </a:r>
          </a:p>
          <a:p>
            <a:pPr marL="342900" indent="-342900">
              <a:spcBef>
                <a:spcPts val="0"/>
              </a:spcBef>
              <a:buFont typeface="Wingdings" panose="05000000000000000000" pitchFamily="2" charset="2"/>
              <a:buChar char="§"/>
            </a:pPr>
            <a:r>
              <a:rPr lang="en-IN" sz="2000" dirty="0">
                <a:solidFill>
                  <a:schemeClr val="tx2">
                    <a:lumMod val="75000"/>
                    <a:lumOff val="25000"/>
                  </a:schemeClr>
                </a:solidFill>
              </a:rPr>
              <a:t>Cases of sanctions not disbursed.</a:t>
            </a:r>
          </a:p>
          <a:p>
            <a:pPr marL="342900" indent="-342900">
              <a:spcBef>
                <a:spcPts val="0"/>
              </a:spcBef>
              <a:buFont typeface="Wingdings" panose="05000000000000000000" pitchFamily="2" charset="2"/>
              <a:buChar char="§"/>
            </a:pPr>
            <a:r>
              <a:rPr lang="en-IN" sz="2000" dirty="0">
                <a:solidFill>
                  <a:schemeClr val="tx2">
                    <a:lumMod val="75000"/>
                    <a:lumOff val="25000"/>
                  </a:schemeClr>
                </a:solidFill>
              </a:rPr>
              <a:t>Cases of overdue proposals for review/renewal</a:t>
            </a:r>
          </a:p>
          <a:p>
            <a:pPr marL="342900" indent="-342900">
              <a:buFont typeface="Wingdings" panose="05000000000000000000" pitchFamily="2" charset="2"/>
              <a:buChar char="§"/>
            </a:pPr>
            <a:r>
              <a:rPr lang="en-IN" sz="2000" dirty="0">
                <a:solidFill>
                  <a:schemeClr val="tx2">
                    <a:lumMod val="75000"/>
                    <a:lumOff val="25000"/>
                  </a:schemeClr>
                </a:solidFill>
              </a:rPr>
              <a:t>Cases wherein stock/ book debt statements and other periodic</a:t>
            </a:r>
          </a:p>
          <a:p>
            <a:pPr marL="342900" indent="-342900">
              <a:buFont typeface="Wingdings" panose="05000000000000000000" pitchFamily="2" charset="2"/>
              <a:buChar char="§"/>
            </a:pPr>
            <a:r>
              <a:rPr lang="en-IN" sz="2000" dirty="0">
                <a:solidFill>
                  <a:schemeClr val="tx2">
                    <a:lumMod val="75000"/>
                    <a:lumOff val="25000"/>
                  </a:schemeClr>
                </a:solidFill>
              </a:rPr>
              <a:t>operational data and financial statements etc. not received/ not received timely.</a:t>
            </a:r>
          </a:p>
          <a:p>
            <a:pPr marL="342900" indent="-342900">
              <a:buFont typeface="Wingdings" panose="05000000000000000000" pitchFamily="2" charset="2"/>
              <a:buChar char="§"/>
            </a:pPr>
            <a:r>
              <a:rPr lang="en-IN" sz="2000" dirty="0">
                <a:solidFill>
                  <a:schemeClr val="tx2">
                    <a:lumMod val="75000"/>
                    <a:lumOff val="25000"/>
                  </a:schemeClr>
                </a:solidFill>
              </a:rPr>
              <a:t>Stock audit reports/ unit inspection reports.</a:t>
            </a:r>
          </a:p>
          <a:p>
            <a:pPr marL="342900" indent="-342900">
              <a:buFont typeface="Wingdings" panose="05000000000000000000" pitchFamily="2" charset="2"/>
              <a:buChar char="§"/>
            </a:pPr>
            <a:r>
              <a:rPr lang="en-IN" sz="2000" dirty="0">
                <a:solidFill>
                  <a:schemeClr val="tx2">
                    <a:lumMod val="75000"/>
                    <a:lumOff val="25000"/>
                  </a:schemeClr>
                </a:solidFill>
              </a:rPr>
              <a:t>List of borrowers wherein inspection/ physical verification of securities charged to bank have been carried out by the branch.</a:t>
            </a:r>
          </a:p>
          <a:p>
            <a:pPr marL="342900" indent="-342900">
              <a:buFont typeface="Wingdings" panose="05000000000000000000" pitchFamily="2" charset="2"/>
              <a:buChar char="§"/>
            </a:pPr>
            <a:r>
              <a:rPr lang="en-IN" sz="2000" dirty="0">
                <a:solidFill>
                  <a:schemeClr val="tx2">
                    <a:lumMod val="75000"/>
                    <a:lumOff val="25000"/>
                  </a:schemeClr>
                </a:solidFill>
              </a:rPr>
              <a:t>List of non-corporate entities enjoying limit more than Rs.10 lakh.</a:t>
            </a:r>
          </a:p>
          <a:p>
            <a:pPr marL="342900" indent="-342900">
              <a:buFont typeface="Wingdings" panose="05000000000000000000" pitchFamily="2" charset="2"/>
              <a:buChar char="§"/>
            </a:pPr>
            <a:r>
              <a:rPr lang="en-IN" sz="2000" dirty="0">
                <a:solidFill>
                  <a:schemeClr val="tx2">
                    <a:lumMod val="75000"/>
                    <a:lumOff val="25000"/>
                  </a:schemeClr>
                </a:solidFill>
              </a:rPr>
              <a:t>Valuation reports of NPA accounts where outstanding is more than Rs.1 crore and valuation has been done prior to three years.</a:t>
            </a:r>
          </a:p>
        </p:txBody>
      </p:sp>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1098848868"/>
      </p:ext>
    </p:extLst>
  </p:cSld>
  <p:clrMapOvr>
    <a:masterClrMapping/>
  </p:clrMapOvr>
  <p:transition spd="slow">
    <p:push dir="r"/>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71800" y="404843"/>
            <a:ext cx="8915400" cy="5324535"/>
          </a:xfrm>
          <a:prstGeom prst="rect">
            <a:avLst/>
          </a:prstGeom>
        </p:spPr>
        <p:txBody>
          <a:bodyPr wrap="square">
            <a:spAutoFit/>
          </a:bodyPr>
          <a:lstStyle/>
          <a:p>
            <a:pPr marL="342900" indent="-342900">
              <a:buFont typeface="Wingdings" panose="05000000000000000000" pitchFamily="2" charset="2"/>
              <a:buChar char="§"/>
            </a:pPr>
            <a:r>
              <a:rPr lang="en-IN" sz="2000" dirty="0">
                <a:solidFill>
                  <a:schemeClr val="tx2">
                    <a:lumMod val="75000"/>
                    <a:lumOff val="25000"/>
                  </a:schemeClr>
                </a:solidFill>
              </a:rPr>
              <a:t>Status of claims lodged with ECGC/DICGC/CGST.</a:t>
            </a:r>
          </a:p>
          <a:p>
            <a:pPr marL="342900" indent="-342900">
              <a:buFont typeface="Wingdings" panose="05000000000000000000" pitchFamily="2" charset="2"/>
              <a:buChar char="§"/>
            </a:pPr>
            <a:r>
              <a:rPr lang="en-IN" sz="2000" dirty="0">
                <a:solidFill>
                  <a:schemeClr val="tx2">
                    <a:lumMod val="75000"/>
                    <a:lumOff val="25000"/>
                  </a:schemeClr>
                </a:solidFill>
              </a:rPr>
              <a:t>Details of cases of compromise / settlement and write off involving write off / waivers in excess of Rs. 50 Lakhs.</a:t>
            </a:r>
          </a:p>
          <a:p>
            <a:pPr marL="342900" indent="-342900">
              <a:buFont typeface="Wingdings" panose="05000000000000000000" pitchFamily="2" charset="2"/>
              <a:buChar char="§"/>
            </a:pPr>
            <a:r>
              <a:rPr lang="en-IN" sz="2000" dirty="0">
                <a:solidFill>
                  <a:schemeClr val="tx2">
                    <a:lumMod val="75000"/>
                    <a:lumOff val="25000"/>
                  </a:schemeClr>
                </a:solidFill>
              </a:rPr>
              <a:t>Report in desired format of advances of more than Rs. 2 crores.</a:t>
            </a:r>
          </a:p>
          <a:p>
            <a:pPr marL="342900" indent="-342900">
              <a:buFont typeface="Wingdings" panose="05000000000000000000" pitchFamily="2" charset="2"/>
              <a:buChar char="§"/>
            </a:pPr>
            <a:r>
              <a:rPr lang="en-IN" sz="2000" dirty="0">
                <a:solidFill>
                  <a:schemeClr val="tx2">
                    <a:lumMod val="75000"/>
                    <a:lumOff val="25000"/>
                  </a:schemeClr>
                </a:solidFill>
              </a:rPr>
              <a:t>List of accounts downgraded/ upgraded.(with outstanding in excess of</a:t>
            </a:r>
          </a:p>
          <a:p>
            <a:pPr marL="342900" indent="-342900">
              <a:buFont typeface="Wingdings" panose="05000000000000000000" pitchFamily="2" charset="2"/>
              <a:buChar char="§"/>
            </a:pPr>
            <a:r>
              <a:rPr lang="en-IN" sz="2000" dirty="0">
                <a:solidFill>
                  <a:schemeClr val="tx2">
                    <a:lumMod val="75000"/>
                    <a:lumOff val="25000"/>
                  </a:schemeClr>
                </a:solidFill>
              </a:rPr>
              <a:t>Rs. 1 Crore)</a:t>
            </a:r>
          </a:p>
          <a:p>
            <a:pPr marL="342900" indent="-342900">
              <a:buFont typeface="Wingdings" panose="05000000000000000000" pitchFamily="2" charset="2"/>
              <a:buChar char="§"/>
            </a:pPr>
            <a:r>
              <a:rPr lang="en-IN" sz="2000" dirty="0">
                <a:solidFill>
                  <a:schemeClr val="tx2">
                    <a:lumMod val="75000"/>
                    <a:lumOff val="25000"/>
                  </a:schemeClr>
                </a:solidFill>
              </a:rPr>
              <a:t>Listing of expired guarantees.</a:t>
            </a:r>
          </a:p>
          <a:p>
            <a:pPr marL="342900" indent="-342900">
              <a:buFont typeface="Wingdings" panose="05000000000000000000" pitchFamily="2" charset="2"/>
              <a:buChar char="§"/>
            </a:pPr>
            <a:r>
              <a:rPr lang="en-IN" sz="2000" dirty="0">
                <a:solidFill>
                  <a:schemeClr val="tx2">
                    <a:lumMod val="75000"/>
                    <a:lumOff val="25000"/>
                  </a:schemeClr>
                </a:solidFill>
              </a:rPr>
              <a:t>Details of outstanding amount of guarantees invoked and funded by the</a:t>
            </a:r>
          </a:p>
          <a:p>
            <a:pPr marL="342900" indent="-342900">
              <a:buFont typeface="Wingdings" panose="05000000000000000000" pitchFamily="2" charset="2"/>
              <a:buChar char="§"/>
            </a:pPr>
            <a:r>
              <a:rPr lang="en-IN" sz="2000" dirty="0">
                <a:solidFill>
                  <a:schemeClr val="tx2">
                    <a:lumMod val="75000"/>
                    <a:lumOff val="25000"/>
                  </a:schemeClr>
                </a:solidFill>
              </a:rPr>
              <a:t>Branch</a:t>
            </a:r>
          </a:p>
          <a:p>
            <a:pPr marL="342900" indent="-342900">
              <a:buFont typeface="Wingdings" panose="05000000000000000000" pitchFamily="2" charset="2"/>
              <a:buChar char="§"/>
            </a:pPr>
            <a:r>
              <a:rPr lang="en-IN" sz="2000" dirty="0">
                <a:solidFill>
                  <a:schemeClr val="tx2">
                    <a:lumMod val="75000"/>
                    <a:lumOff val="25000"/>
                  </a:schemeClr>
                </a:solidFill>
              </a:rPr>
              <a:t>Details of outstanding amount of letters of credit funded by the branch.</a:t>
            </a:r>
          </a:p>
          <a:p>
            <a:pPr marL="342900" indent="-342900">
              <a:buFont typeface="Wingdings" panose="05000000000000000000" pitchFamily="2" charset="2"/>
              <a:buChar char="§"/>
            </a:pPr>
            <a:r>
              <a:rPr lang="en-IN" sz="2000" dirty="0">
                <a:solidFill>
                  <a:schemeClr val="tx2">
                    <a:lumMod val="75000"/>
                    <a:lumOff val="25000"/>
                  </a:schemeClr>
                </a:solidFill>
              </a:rPr>
              <a:t>Stock register/ Insurance register/ Stationery draw power register/Cheque book issuance register/ Cash book/ Sanction register/ Custody register/ DD issued register/ Document register.</a:t>
            </a:r>
          </a:p>
          <a:p>
            <a:pPr marL="342900" indent="-342900">
              <a:buFont typeface="Wingdings" panose="05000000000000000000" pitchFamily="2" charset="2"/>
              <a:buChar char="§"/>
            </a:pPr>
            <a:r>
              <a:rPr lang="en-IN" sz="2000" dirty="0">
                <a:solidFill>
                  <a:schemeClr val="tx2">
                    <a:lumMod val="75000"/>
                    <a:lumOff val="25000"/>
                  </a:schemeClr>
                </a:solidFill>
              </a:rPr>
              <a:t>Break up of suspense accounts.</a:t>
            </a:r>
          </a:p>
          <a:p>
            <a:pPr marL="342900" indent="-342900">
              <a:buFont typeface="Wingdings" panose="05000000000000000000" pitchFamily="2" charset="2"/>
              <a:buChar char="§"/>
            </a:pPr>
            <a:r>
              <a:rPr lang="en-IN" sz="2000" dirty="0">
                <a:solidFill>
                  <a:schemeClr val="tx2">
                    <a:lumMod val="75000"/>
                    <a:lumOff val="25000"/>
                  </a:schemeClr>
                </a:solidFill>
              </a:rPr>
              <a:t>List of sundry deposits/ bills payables/suspense accounts.</a:t>
            </a:r>
          </a:p>
          <a:p>
            <a:pPr marL="342900" indent="-342900">
              <a:buFont typeface="Wingdings" panose="05000000000000000000" pitchFamily="2" charset="2"/>
              <a:buChar char="§"/>
            </a:pPr>
            <a:r>
              <a:rPr lang="en-IN" sz="2000" dirty="0">
                <a:solidFill>
                  <a:schemeClr val="tx2">
                    <a:lumMod val="75000"/>
                    <a:lumOff val="25000"/>
                  </a:schemeClr>
                </a:solidFill>
              </a:rPr>
              <a:t>List of provisions / prepaid expenses.</a:t>
            </a:r>
          </a:p>
          <a:p>
            <a:pPr marL="342900" indent="-342900">
              <a:buFont typeface="Wingdings" panose="05000000000000000000" pitchFamily="2" charset="2"/>
              <a:buChar char="§"/>
            </a:pPr>
            <a:r>
              <a:rPr lang="en-IN" sz="2000" dirty="0">
                <a:solidFill>
                  <a:schemeClr val="tx2">
                    <a:lumMod val="75000"/>
                    <a:lumOff val="25000"/>
                  </a:schemeClr>
                </a:solidFill>
              </a:rPr>
              <a:t>List of contingent liabilities</a:t>
            </a:r>
          </a:p>
        </p:txBody>
      </p:sp>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807482255"/>
      </p:ext>
    </p:extLst>
  </p:cSld>
  <p:clrMapOvr>
    <a:masterClrMapping/>
  </p:clrMapOvr>
  <mc:AlternateContent xmlns:mc="http://schemas.openxmlformats.org/markup-compatibility/2006" xmlns:p14="http://schemas.microsoft.com/office/powerpoint/2010/main">
    <mc:Choice Requires="p14">
      <p:transition spd="slow" p14:dur="800">
        <p:circle/>
        <p:sndAc>
          <p:stSnd>
            <p:snd r:embed="rId2" name="chimes.wav"/>
          </p:stSnd>
        </p:sndAc>
      </p:transition>
    </mc:Choice>
    <mc:Fallback xmlns="">
      <p:transition spd="slow">
        <p:circl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xit" presetSubtype="0" fill="hold" grpId="0" nodeType="clickEffect">
                                  <p:stCondLst>
                                    <p:cond delay="0"/>
                                  </p:stCondLst>
                                  <p:childTnLst>
                                    <p:animEffect transition="out" filter="wipe(down)">
                                      <p:cBhvr>
                                        <p:cTn id="6" dur="180" accel="50000">
                                          <p:stCondLst>
                                            <p:cond delay="1820"/>
                                          </p:stCondLst>
                                        </p:cTn>
                                        <p:tgtEl>
                                          <p:spTgt spid="2"/>
                                        </p:tgtEl>
                                      </p:cBhvr>
                                    </p:animEffect>
                                    <p:anim calcmode="lin" valueType="num">
                                      <p:cBhvr>
                                        <p:cTn id="7" dur="1822" tmFilter="0,0; 0.14,0.31; 0.43,0.73; 0.71,0.91; 1.0,1.0">
                                          <p:stCondLst>
                                            <p:cond delay="0"/>
                                          </p:stCondLst>
                                        </p:cTn>
                                        <p:tgtEl>
                                          <p:spTgt spid="2"/>
                                        </p:tgtEl>
                                        <p:attrNameLst>
                                          <p:attrName>ppt_x</p:attrName>
                                        </p:attrNameLst>
                                      </p:cBhvr>
                                      <p:tavLst>
                                        <p:tav tm="0">
                                          <p:val>
                                            <p:strVal val="ppt_x"/>
                                          </p:val>
                                        </p:tav>
                                        <p:tav tm="100000">
                                          <p:val>
                                            <p:strVal val="#ppt_x+0.25"/>
                                          </p:val>
                                        </p:tav>
                                      </p:tavLst>
                                    </p:anim>
                                    <p:anim calcmode="lin" valueType="num">
                                      <p:cBhvr>
                                        <p:cTn id="8" dur="178">
                                          <p:stCondLst>
                                            <p:cond delay="1822"/>
                                          </p:stCondLst>
                                        </p:cTn>
                                        <p:tgtEl>
                                          <p:spTgt spid="2"/>
                                        </p:tgtEl>
                                        <p:attrNameLst>
                                          <p:attrName>ppt_x</p:attrName>
                                        </p:attrNameLst>
                                      </p:cBhvr>
                                      <p:tavLst>
                                        <p:tav tm="0">
                                          <p:val>
                                            <p:strVal val="ppt_x"/>
                                          </p:val>
                                        </p:tav>
                                        <p:tav tm="100000">
                                          <p:val>
                                            <p:strVal val="ppt_x"/>
                                          </p:val>
                                        </p:tav>
                                      </p:tavLst>
                                    </p:anim>
                                    <p:anim calcmode="lin" valueType="num">
                                      <p:cBhvr>
                                        <p:cTn id="9" dur="664" tmFilter="0.0,0.0;0.25,0.07;0.50,0.2;0.75,0.467;1.0,1.0">
                                          <p:stCondLst>
                                            <p:cond delay="0"/>
                                          </p:stCondLst>
                                        </p:cTn>
                                        <p:tgtEl>
                                          <p:spTgt spid="2"/>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13" dur="180" accel="50000">
                                          <p:stCondLst>
                                            <p:cond delay="1820"/>
                                          </p:stCondLst>
                                        </p:cTn>
                                        <p:tgtEl>
                                          <p:spTgt spid="2"/>
                                        </p:tgtEl>
                                        <p:attrNameLst>
                                          <p:attrName>ppt_y</p:attrName>
                                        </p:attrNameLst>
                                      </p:cBhvr>
                                      <p:tavLst>
                                        <p:tav tm="0">
                                          <p:val>
                                            <p:strVal val="ppt_y"/>
                                          </p:val>
                                        </p:tav>
                                        <p:tav tm="100000">
                                          <p:val>
                                            <p:strVal val="ppt_y+ppt_h"/>
                                          </p:val>
                                        </p:tav>
                                      </p:tavLst>
                                    </p:anim>
                                    <p:animScale>
                                      <p:cBhvr>
                                        <p:cTn id="14" dur="26">
                                          <p:stCondLst>
                                            <p:cond delay="620"/>
                                          </p:stCondLst>
                                        </p:cTn>
                                        <p:tgtEl>
                                          <p:spTgt spid="2"/>
                                        </p:tgtEl>
                                      </p:cBhvr>
                                      <p:to x="100000" y="60000"/>
                                    </p:animScale>
                                    <p:animScale>
                                      <p:cBhvr>
                                        <p:cTn id="15" dur="166" decel="50000">
                                          <p:stCondLst>
                                            <p:cond delay="646"/>
                                          </p:stCondLst>
                                        </p:cTn>
                                        <p:tgtEl>
                                          <p:spTgt spid="2"/>
                                        </p:tgtEl>
                                      </p:cBhvr>
                                      <p:to x="100000" y="100000"/>
                                    </p:animScale>
                                    <p:animScale>
                                      <p:cBhvr>
                                        <p:cTn id="16" dur="26">
                                          <p:stCondLst>
                                            <p:cond delay="1312"/>
                                          </p:stCondLst>
                                        </p:cTn>
                                        <p:tgtEl>
                                          <p:spTgt spid="2"/>
                                        </p:tgtEl>
                                      </p:cBhvr>
                                      <p:to x="100000" y="80000"/>
                                    </p:animScale>
                                    <p:animScale>
                                      <p:cBhvr>
                                        <p:cTn id="17" dur="166" decel="50000">
                                          <p:stCondLst>
                                            <p:cond delay="1338"/>
                                          </p:stCondLst>
                                        </p:cTn>
                                        <p:tgtEl>
                                          <p:spTgt spid="2"/>
                                        </p:tgtEl>
                                      </p:cBhvr>
                                      <p:to x="100000" y="100000"/>
                                    </p:animScale>
                                    <p:animScale>
                                      <p:cBhvr>
                                        <p:cTn id="18" dur="26">
                                          <p:stCondLst>
                                            <p:cond delay="1642"/>
                                          </p:stCondLst>
                                        </p:cTn>
                                        <p:tgtEl>
                                          <p:spTgt spid="2"/>
                                        </p:tgtEl>
                                      </p:cBhvr>
                                      <p:to x="100000" y="90000"/>
                                    </p:animScale>
                                    <p:animScale>
                                      <p:cBhvr>
                                        <p:cTn id="19" dur="166" decel="50000">
                                          <p:stCondLst>
                                            <p:cond delay="1668"/>
                                          </p:stCondLst>
                                        </p:cTn>
                                        <p:tgtEl>
                                          <p:spTgt spid="2"/>
                                        </p:tgtEl>
                                      </p:cBhvr>
                                      <p:to x="100000" y="100000"/>
                                    </p:animScale>
                                    <p:animScale>
                                      <p:cBhvr>
                                        <p:cTn id="20" dur="26">
                                          <p:stCondLst>
                                            <p:cond delay="1808"/>
                                          </p:stCondLst>
                                        </p:cTn>
                                        <p:tgtEl>
                                          <p:spTgt spid="2"/>
                                        </p:tgtEl>
                                      </p:cBhvr>
                                      <p:to x="100000" y="95000"/>
                                    </p:animScale>
                                    <p:animScale>
                                      <p:cBhvr>
                                        <p:cTn id="21" dur="166" decel="50000">
                                          <p:stCondLst>
                                            <p:cond delay="1834"/>
                                          </p:stCondLst>
                                        </p:cTn>
                                        <p:tgtEl>
                                          <p:spTgt spid="2"/>
                                        </p:tgtEl>
                                      </p:cBhvr>
                                      <p:to x="100000" y="100000"/>
                                    </p:animScale>
                                    <p:set>
                                      <p:cBhvr>
                                        <p:cTn id="22" dur="1" fill="hold">
                                          <p:stCondLst>
                                            <p:cond delay="1999"/>
                                          </p:stCondLst>
                                        </p:cTn>
                                        <p:tgtEl>
                                          <p:spTgt spid="2"/>
                                        </p:tgtEl>
                                        <p:attrNameLst>
                                          <p:attrName>style.visibility</p:attrName>
                                        </p:attrNameLst>
                                      </p:cBhvr>
                                      <p:to>
                                        <p:strVal val="hidden"/>
                                      </p:to>
                                    </p:set>
                                  </p:childTnLst>
                                </p:cTn>
                              </p:par>
                              <p:par>
                                <p:cTn id="23" presetID="26" presetClass="exit" presetSubtype="0" fill="hold" grpId="0" nodeType="withEffect">
                                  <p:stCondLst>
                                    <p:cond delay="0"/>
                                  </p:stCondLst>
                                  <p:childTnLst>
                                    <p:animEffect transition="out" filter="wipe(down)">
                                      <p:cBhvr>
                                        <p:cTn id="24" dur="180" accel="50000">
                                          <p:stCondLst>
                                            <p:cond delay="1820"/>
                                          </p:stCondLst>
                                        </p:cTn>
                                        <p:tgtEl>
                                          <p:spTgt spid="3"/>
                                        </p:tgtEl>
                                      </p:cBhvr>
                                    </p:animEffect>
                                    <p:anim calcmode="lin" valueType="num">
                                      <p:cBhvr>
                                        <p:cTn id="25" dur="1822" tmFilter="0,0; 0.14,0.31; 0.43,0.73; 0.71,0.91; 1.0,1.0">
                                          <p:stCondLst>
                                            <p:cond delay="0"/>
                                          </p:stCondLst>
                                        </p:cTn>
                                        <p:tgtEl>
                                          <p:spTgt spid="3"/>
                                        </p:tgtEl>
                                        <p:attrNameLst>
                                          <p:attrName>ppt_x</p:attrName>
                                        </p:attrNameLst>
                                      </p:cBhvr>
                                      <p:tavLst>
                                        <p:tav tm="0">
                                          <p:val>
                                            <p:strVal val="ppt_x"/>
                                          </p:val>
                                        </p:tav>
                                        <p:tav tm="100000">
                                          <p:val>
                                            <p:strVal val="#ppt_x+0.25"/>
                                          </p:val>
                                        </p:tav>
                                      </p:tavLst>
                                    </p:anim>
                                    <p:anim calcmode="lin" valueType="num">
                                      <p:cBhvr>
                                        <p:cTn id="26" dur="178">
                                          <p:stCondLst>
                                            <p:cond delay="1822"/>
                                          </p:stCondLst>
                                        </p:cTn>
                                        <p:tgtEl>
                                          <p:spTgt spid="3"/>
                                        </p:tgtEl>
                                        <p:attrNameLst>
                                          <p:attrName>ppt_x</p:attrName>
                                        </p:attrNameLst>
                                      </p:cBhvr>
                                      <p:tavLst>
                                        <p:tav tm="0">
                                          <p:val>
                                            <p:strVal val="ppt_x"/>
                                          </p:val>
                                        </p:tav>
                                        <p:tav tm="100000">
                                          <p:val>
                                            <p:strVal val="ppt_x"/>
                                          </p:val>
                                        </p:tav>
                                      </p:tavLst>
                                    </p:anim>
                                    <p:anim calcmode="lin" valueType="num">
                                      <p:cBhvr>
                                        <p:cTn id="27" dur="664" tmFilter="0.0,0.0;0.25,0.07;0.50,0.2;0.75,0.467;1.0,1.0">
                                          <p:stCondLst>
                                            <p:cond delay="0"/>
                                          </p:stCondLst>
                                        </p:cTn>
                                        <p:tgtEl>
                                          <p:spTgt spid="3"/>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28" dur="664" tmFilter="0, 0; 0.125,0.2665; 0.25,0.4; 0.375,0.465; 0.5,0.5;  0.625,0.535; 0.75,0.6; 0.875,0.7335; 1,1">
                                          <p:stCondLst>
                                            <p:cond delay="664"/>
                                          </p:stCondLst>
                                        </p:cTn>
                                        <p:tgtEl>
                                          <p:spTgt spid="3"/>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29" dur="332" tmFilter="0, 0; 0.125,0.2665; 0.25,0.4; 0.375,0.465; 0.5,0.5;  0.625,0.535; 0.75,0.6; 0.875,0.7335; 1,1">
                                          <p:stCondLst>
                                            <p:cond delay="1324"/>
                                          </p:stCondLst>
                                        </p:cTn>
                                        <p:tgtEl>
                                          <p:spTgt spid="3"/>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30" dur="164" tmFilter="0, 0; 0.125,0.2665; 0.25,0.4; 0.375,0.465; 0.5,0.5;  0.625,0.535; 0.75,0.6; 0.875,0.7335; 1,1">
                                          <p:stCondLst>
                                            <p:cond delay="1656"/>
                                          </p:stCondLst>
                                        </p:cTn>
                                        <p:tgtEl>
                                          <p:spTgt spid="3"/>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31" dur="180" accel="50000">
                                          <p:stCondLst>
                                            <p:cond delay="1820"/>
                                          </p:stCondLst>
                                        </p:cTn>
                                        <p:tgtEl>
                                          <p:spTgt spid="3"/>
                                        </p:tgtEl>
                                        <p:attrNameLst>
                                          <p:attrName>ppt_y</p:attrName>
                                        </p:attrNameLst>
                                      </p:cBhvr>
                                      <p:tavLst>
                                        <p:tav tm="0">
                                          <p:val>
                                            <p:strVal val="ppt_y"/>
                                          </p:val>
                                        </p:tav>
                                        <p:tav tm="100000">
                                          <p:val>
                                            <p:strVal val="ppt_y+ppt_h"/>
                                          </p:val>
                                        </p:tav>
                                      </p:tavLst>
                                    </p:anim>
                                    <p:animScale>
                                      <p:cBhvr>
                                        <p:cTn id="32" dur="26">
                                          <p:stCondLst>
                                            <p:cond delay="620"/>
                                          </p:stCondLst>
                                        </p:cTn>
                                        <p:tgtEl>
                                          <p:spTgt spid="3"/>
                                        </p:tgtEl>
                                      </p:cBhvr>
                                      <p:to x="100000" y="60000"/>
                                    </p:animScale>
                                    <p:animScale>
                                      <p:cBhvr>
                                        <p:cTn id="33" dur="166" decel="50000">
                                          <p:stCondLst>
                                            <p:cond delay="646"/>
                                          </p:stCondLst>
                                        </p:cTn>
                                        <p:tgtEl>
                                          <p:spTgt spid="3"/>
                                        </p:tgtEl>
                                      </p:cBhvr>
                                      <p:to x="100000" y="100000"/>
                                    </p:animScale>
                                    <p:animScale>
                                      <p:cBhvr>
                                        <p:cTn id="34" dur="26">
                                          <p:stCondLst>
                                            <p:cond delay="1312"/>
                                          </p:stCondLst>
                                        </p:cTn>
                                        <p:tgtEl>
                                          <p:spTgt spid="3"/>
                                        </p:tgtEl>
                                      </p:cBhvr>
                                      <p:to x="100000" y="80000"/>
                                    </p:animScale>
                                    <p:animScale>
                                      <p:cBhvr>
                                        <p:cTn id="35" dur="166" decel="50000">
                                          <p:stCondLst>
                                            <p:cond delay="1338"/>
                                          </p:stCondLst>
                                        </p:cTn>
                                        <p:tgtEl>
                                          <p:spTgt spid="3"/>
                                        </p:tgtEl>
                                      </p:cBhvr>
                                      <p:to x="100000" y="100000"/>
                                    </p:animScale>
                                    <p:animScale>
                                      <p:cBhvr>
                                        <p:cTn id="36" dur="26">
                                          <p:stCondLst>
                                            <p:cond delay="1642"/>
                                          </p:stCondLst>
                                        </p:cTn>
                                        <p:tgtEl>
                                          <p:spTgt spid="3"/>
                                        </p:tgtEl>
                                      </p:cBhvr>
                                      <p:to x="100000" y="90000"/>
                                    </p:animScale>
                                    <p:animScale>
                                      <p:cBhvr>
                                        <p:cTn id="37" dur="166" decel="50000">
                                          <p:stCondLst>
                                            <p:cond delay="1668"/>
                                          </p:stCondLst>
                                        </p:cTn>
                                        <p:tgtEl>
                                          <p:spTgt spid="3"/>
                                        </p:tgtEl>
                                      </p:cBhvr>
                                      <p:to x="100000" y="100000"/>
                                    </p:animScale>
                                    <p:animScale>
                                      <p:cBhvr>
                                        <p:cTn id="38" dur="26">
                                          <p:stCondLst>
                                            <p:cond delay="1808"/>
                                          </p:stCondLst>
                                        </p:cTn>
                                        <p:tgtEl>
                                          <p:spTgt spid="3"/>
                                        </p:tgtEl>
                                      </p:cBhvr>
                                      <p:to x="100000" y="95000"/>
                                    </p:animScale>
                                    <p:animScale>
                                      <p:cBhvr>
                                        <p:cTn id="39" dur="166" decel="50000">
                                          <p:stCondLst>
                                            <p:cond delay="1834"/>
                                          </p:stCondLst>
                                        </p:cTn>
                                        <p:tgtEl>
                                          <p:spTgt spid="3"/>
                                        </p:tgtEl>
                                      </p:cBhvr>
                                      <p:to x="100000" y="100000"/>
                                    </p:animScale>
                                    <p:set>
                                      <p:cBhvr>
                                        <p:cTn id="40" dur="1" fill="hold">
                                          <p:stCondLst>
                                            <p:cond delay="1999"/>
                                          </p:stCondLst>
                                        </p:cTn>
                                        <p:tgtEl>
                                          <p:spTgt spid="3"/>
                                        </p:tgtEl>
                                        <p:attrNameLst>
                                          <p:attrName>style.visibility</p:attrName>
                                        </p:attrNameLst>
                                      </p:cBhvr>
                                      <p:to>
                                        <p:strVal val="hidden"/>
                                      </p:to>
                                    </p:set>
                                  </p:childTnLst>
                                </p:cTn>
                              </p:par>
                              <p:par>
                                <p:cTn id="41" presetID="26" presetClass="exit" presetSubtype="0" fill="hold" grpId="0" nodeType="withEffect">
                                  <p:stCondLst>
                                    <p:cond delay="0"/>
                                  </p:stCondLst>
                                  <p:childTnLst>
                                    <p:animEffect transition="out" filter="wipe(down)">
                                      <p:cBhvr>
                                        <p:cTn id="42" dur="180" accel="50000">
                                          <p:stCondLst>
                                            <p:cond delay="1820"/>
                                          </p:stCondLst>
                                        </p:cTn>
                                        <p:tgtEl>
                                          <p:spTgt spid="4"/>
                                        </p:tgtEl>
                                      </p:cBhvr>
                                    </p:animEffect>
                                    <p:anim calcmode="lin" valueType="num">
                                      <p:cBhvr>
                                        <p:cTn id="43" dur="1822" tmFilter="0,0; 0.14,0.31; 0.43,0.73; 0.71,0.91; 1.0,1.0">
                                          <p:stCondLst>
                                            <p:cond delay="0"/>
                                          </p:stCondLst>
                                        </p:cTn>
                                        <p:tgtEl>
                                          <p:spTgt spid="4"/>
                                        </p:tgtEl>
                                        <p:attrNameLst>
                                          <p:attrName>ppt_x</p:attrName>
                                        </p:attrNameLst>
                                      </p:cBhvr>
                                      <p:tavLst>
                                        <p:tav tm="0">
                                          <p:val>
                                            <p:strVal val="ppt_x"/>
                                          </p:val>
                                        </p:tav>
                                        <p:tav tm="100000">
                                          <p:val>
                                            <p:strVal val="#ppt_x+0.25"/>
                                          </p:val>
                                        </p:tav>
                                      </p:tavLst>
                                    </p:anim>
                                    <p:anim calcmode="lin" valueType="num">
                                      <p:cBhvr>
                                        <p:cTn id="44" dur="178">
                                          <p:stCondLst>
                                            <p:cond delay="1822"/>
                                          </p:stCondLst>
                                        </p:cTn>
                                        <p:tgtEl>
                                          <p:spTgt spid="4"/>
                                        </p:tgtEl>
                                        <p:attrNameLst>
                                          <p:attrName>ppt_x</p:attrName>
                                        </p:attrNameLst>
                                      </p:cBhvr>
                                      <p:tavLst>
                                        <p:tav tm="0">
                                          <p:val>
                                            <p:strVal val="ppt_x"/>
                                          </p:val>
                                        </p:tav>
                                        <p:tav tm="100000">
                                          <p:val>
                                            <p:strVal val="ppt_x"/>
                                          </p:val>
                                        </p:tav>
                                      </p:tavLst>
                                    </p:anim>
                                    <p:anim calcmode="lin" valueType="num">
                                      <p:cBhvr>
                                        <p:cTn id="45" dur="664" tmFilter="0.0,0.0;0.25,0.07;0.50,0.2;0.75,0.467;1.0,1.0">
                                          <p:stCondLst>
                                            <p:cond delay="0"/>
                                          </p:stCondLst>
                                        </p:cTn>
                                        <p:tgtEl>
                                          <p:spTgt spid="4"/>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46" dur="664" tmFilter="0, 0; 0.125,0.2665; 0.25,0.4; 0.375,0.465; 0.5,0.5;  0.625,0.535; 0.75,0.6; 0.875,0.7335; 1,1">
                                          <p:stCondLst>
                                            <p:cond delay="664"/>
                                          </p:stCondLst>
                                        </p:cTn>
                                        <p:tgtEl>
                                          <p:spTgt spid="4"/>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47" dur="332" tmFilter="0, 0; 0.125,0.2665; 0.25,0.4; 0.375,0.465; 0.5,0.5;  0.625,0.535; 0.75,0.6; 0.875,0.7335; 1,1">
                                          <p:stCondLst>
                                            <p:cond delay="1324"/>
                                          </p:stCondLst>
                                        </p:cTn>
                                        <p:tgtEl>
                                          <p:spTgt spid="4"/>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48" dur="164" tmFilter="0, 0; 0.125,0.2665; 0.25,0.4; 0.375,0.465; 0.5,0.5;  0.625,0.535; 0.75,0.6; 0.875,0.7335; 1,1">
                                          <p:stCondLst>
                                            <p:cond delay="1656"/>
                                          </p:stCondLst>
                                        </p:cTn>
                                        <p:tgtEl>
                                          <p:spTgt spid="4"/>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49" dur="180" accel="50000">
                                          <p:stCondLst>
                                            <p:cond delay="1820"/>
                                          </p:stCondLst>
                                        </p:cTn>
                                        <p:tgtEl>
                                          <p:spTgt spid="4"/>
                                        </p:tgtEl>
                                        <p:attrNameLst>
                                          <p:attrName>ppt_y</p:attrName>
                                        </p:attrNameLst>
                                      </p:cBhvr>
                                      <p:tavLst>
                                        <p:tav tm="0">
                                          <p:val>
                                            <p:strVal val="ppt_y"/>
                                          </p:val>
                                        </p:tav>
                                        <p:tav tm="100000">
                                          <p:val>
                                            <p:strVal val="ppt_y+ppt_h"/>
                                          </p:val>
                                        </p:tav>
                                      </p:tavLst>
                                    </p:anim>
                                    <p:animScale>
                                      <p:cBhvr>
                                        <p:cTn id="50" dur="26">
                                          <p:stCondLst>
                                            <p:cond delay="620"/>
                                          </p:stCondLst>
                                        </p:cTn>
                                        <p:tgtEl>
                                          <p:spTgt spid="4"/>
                                        </p:tgtEl>
                                      </p:cBhvr>
                                      <p:to x="100000" y="60000"/>
                                    </p:animScale>
                                    <p:animScale>
                                      <p:cBhvr>
                                        <p:cTn id="51" dur="166" decel="50000">
                                          <p:stCondLst>
                                            <p:cond delay="646"/>
                                          </p:stCondLst>
                                        </p:cTn>
                                        <p:tgtEl>
                                          <p:spTgt spid="4"/>
                                        </p:tgtEl>
                                      </p:cBhvr>
                                      <p:to x="100000" y="100000"/>
                                    </p:animScale>
                                    <p:animScale>
                                      <p:cBhvr>
                                        <p:cTn id="52" dur="26">
                                          <p:stCondLst>
                                            <p:cond delay="1312"/>
                                          </p:stCondLst>
                                        </p:cTn>
                                        <p:tgtEl>
                                          <p:spTgt spid="4"/>
                                        </p:tgtEl>
                                      </p:cBhvr>
                                      <p:to x="100000" y="80000"/>
                                    </p:animScale>
                                    <p:animScale>
                                      <p:cBhvr>
                                        <p:cTn id="53" dur="166" decel="50000">
                                          <p:stCondLst>
                                            <p:cond delay="1338"/>
                                          </p:stCondLst>
                                        </p:cTn>
                                        <p:tgtEl>
                                          <p:spTgt spid="4"/>
                                        </p:tgtEl>
                                      </p:cBhvr>
                                      <p:to x="100000" y="100000"/>
                                    </p:animScale>
                                    <p:animScale>
                                      <p:cBhvr>
                                        <p:cTn id="54" dur="26">
                                          <p:stCondLst>
                                            <p:cond delay="1642"/>
                                          </p:stCondLst>
                                        </p:cTn>
                                        <p:tgtEl>
                                          <p:spTgt spid="4"/>
                                        </p:tgtEl>
                                      </p:cBhvr>
                                      <p:to x="100000" y="90000"/>
                                    </p:animScale>
                                    <p:animScale>
                                      <p:cBhvr>
                                        <p:cTn id="55" dur="166" decel="50000">
                                          <p:stCondLst>
                                            <p:cond delay="1668"/>
                                          </p:stCondLst>
                                        </p:cTn>
                                        <p:tgtEl>
                                          <p:spTgt spid="4"/>
                                        </p:tgtEl>
                                      </p:cBhvr>
                                      <p:to x="100000" y="100000"/>
                                    </p:animScale>
                                    <p:animScale>
                                      <p:cBhvr>
                                        <p:cTn id="56" dur="26">
                                          <p:stCondLst>
                                            <p:cond delay="1808"/>
                                          </p:stCondLst>
                                        </p:cTn>
                                        <p:tgtEl>
                                          <p:spTgt spid="4"/>
                                        </p:tgtEl>
                                      </p:cBhvr>
                                      <p:to x="100000" y="95000"/>
                                    </p:animScale>
                                    <p:animScale>
                                      <p:cBhvr>
                                        <p:cTn id="57" dur="166" decel="50000">
                                          <p:stCondLst>
                                            <p:cond delay="1834"/>
                                          </p:stCondLst>
                                        </p:cTn>
                                        <p:tgtEl>
                                          <p:spTgt spid="4"/>
                                        </p:tgtEl>
                                      </p:cBhvr>
                                      <p:to x="100000" y="100000"/>
                                    </p:animScale>
                                    <p:set>
                                      <p:cBhvr>
                                        <p:cTn id="58"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33701" y="356531"/>
            <a:ext cx="8896350" cy="5940088"/>
          </a:xfrm>
          <a:prstGeom prst="rect">
            <a:avLst/>
          </a:prstGeom>
        </p:spPr>
        <p:txBody>
          <a:bodyPr wrap="square">
            <a:spAutoFit/>
          </a:bodyPr>
          <a:lstStyle/>
          <a:p>
            <a:pPr marL="342900" indent="-342900">
              <a:buFont typeface="Wingdings" panose="05000000000000000000" pitchFamily="2" charset="2"/>
              <a:buChar char="§"/>
            </a:pPr>
            <a:r>
              <a:rPr lang="en-IN" sz="2000" dirty="0">
                <a:solidFill>
                  <a:schemeClr val="tx2">
                    <a:lumMod val="75000"/>
                    <a:lumOff val="25000"/>
                  </a:schemeClr>
                </a:solidFill>
              </a:rPr>
              <a:t>List of frauds and follow-up action.</a:t>
            </a:r>
          </a:p>
          <a:p>
            <a:pPr marL="342900" indent="-342900">
              <a:buFont typeface="Wingdings" panose="05000000000000000000" pitchFamily="2" charset="2"/>
              <a:buChar char="§"/>
            </a:pPr>
            <a:r>
              <a:rPr lang="en-IN" sz="2000" dirty="0">
                <a:solidFill>
                  <a:schemeClr val="tx2">
                    <a:lumMod val="75000"/>
                    <a:lumOff val="25000"/>
                  </a:schemeClr>
                </a:solidFill>
              </a:rPr>
              <a:t>List of security items as at 31st March.</a:t>
            </a:r>
          </a:p>
          <a:p>
            <a:pPr marL="342900" indent="-342900">
              <a:buFont typeface="Wingdings" panose="05000000000000000000" pitchFamily="2" charset="2"/>
              <a:buChar char="§"/>
            </a:pPr>
            <a:r>
              <a:rPr lang="en-IN" sz="2000" dirty="0">
                <a:solidFill>
                  <a:schemeClr val="tx2">
                    <a:lumMod val="75000"/>
                    <a:lumOff val="25000"/>
                  </a:schemeClr>
                </a:solidFill>
              </a:rPr>
              <a:t>List of fixed assets.</a:t>
            </a:r>
          </a:p>
          <a:p>
            <a:pPr marL="342900" indent="-342900">
              <a:buFont typeface="Wingdings" panose="05000000000000000000" pitchFamily="2" charset="2"/>
              <a:buChar char="§"/>
            </a:pPr>
            <a:r>
              <a:rPr lang="en-IN" sz="2000" dirty="0">
                <a:solidFill>
                  <a:schemeClr val="tx2">
                    <a:lumMod val="75000"/>
                    <a:lumOff val="25000"/>
                  </a:schemeClr>
                </a:solidFill>
              </a:rPr>
              <a:t>Year-wise break-up of matured deposits.</a:t>
            </a:r>
          </a:p>
          <a:p>
            <a:pPr marL="342900" indent="-342900">
              <a:buFont typeface="Wingdings" panose="05000000000000000000" pitchFamily="2" charset="2"/>
              <a:buChar char="§"/>
            </a:pPr>
            <a:r>
              <a:rPr lang="en-IN" sz="2000" dirty="0">
                <a:solidFill>
                  <a:schemeClr val="tx2">
                    <a:lumMod val="75000"/>
                    <a:lumOff val="25000"/>
                  </a:schemeClr>
                </a:solidFill>
              </a:rPr>
              <a:t>Schedule of charges (for booking of Income).</a:t>
            </a:r>
          </a:p>
          <a:p>
            <a:pPr marL="342900" indent="-342900">
              <a:buFont typeface="Wingdings" panose="05000000000000000000" pitchFamily="2" charset="2"/>
              <a:buChar char="§"/>
            </a:pPr>
            <a:r>
              <a:rPr lang="en-IN" sz="2000" dirty="0">
                <a:solidFill>
                  <a:schemeClr val="tx2">
                    <a:lumMod val="75000"/>
                    <a:lumOff val="25000"/>
                  </a:schemeClr>
                </a:solidFill>
              </a:rPr>
              <a:t>System audit report, conducted, if any.</a:t>
            </a:r>
          </a:p>
          <a:p>
            <a:pPr marL="342900" indent="-342900">
              <a:buFont typeface="Wingdings" panose="05000000000000000000" pitchFamily="2" charset="2"/>
              <a:buChar char="§"/>
            </a:pPr>
            <a:r>
              <a:rPr lang="en-IN" sz="2000" dirty="0">
                <a:solidFill>
                  <a:schemeClr val="tx2">
                    <a:lumMod val="75000"/>
                    <a:lumOff val="25000"/>
                  </a:schemeClr>
                </a:solidFill>
              </a:rPr>
              <a:t>Financial statements of all the quarters of the year under audit.</a:t>
            </a:r>
          </a:p>
          <a:p>
            <a:pPr marL="342900" indent="-342900">
              <a:buFont typeface="Wingdings" panose="05000000000000000000" pitchFamily="2" charset="2"/>
              <a:buChar char="§"/>
            </a:pPr>
            <a:r>
              <a:rPr lang="en-IN" sz="2000" dirty="0">
                <a:solidFill>
                  <a:schemeClr val="tx2">
                    <a:lumMod val="75000"/>
                    <a:lumOff val="25000"/>
                  </a:schemeClr>
                </a:solidFill>
              </a:rPr>
              <a:t>List of computer system (configuration-wise) and accounting system in operation.</a:t>
            </a:r>
          </a:p>
          <a:p>
            <a:pPr marL="342900" indent="-342900">
              <a:buFont typeface="Wingdings" panose="05000000000000000000" pitchFamily="2" charset="2"/>
              <a:buChar char="§"/>
            </a:pPr>
            <a:r>
              <a:rPr lang="en-IN" sz="2000" dirty="0">
                <a:solidFill>
                  <a:schemeClr val="tx2">
                    <a:lumMod val="75000"/>
                    <a:lumOff val="25000"/>
                  </a:schemeClr>
                </a:solidFill>
              </a:rPr>
              <a:t>List of MIS reports / returns submitted to various authorities.</a:t>
            </a:r>
          </a:p>
          <a:p>
            <a:pPr marL="342900" indent="-342900">
              <a:buFont typeface="Wingdings" panose="05000000000000000000" pitchFamily="2" charset="2"/>
              <a:buChar char="§"/>
            </a:pPr>
            <a:r>
              <a:rPr lang="en-IN" sz="2000" dirty="0">
                <a:solidFill>
                  <a:schemeClr val="tx2">
                    <a:lumMod val="75000"/>
                    <a:lumOff val="25000"/>
                  </a:schemeClr>
                </a:solidFill>
              </a:rPr>
              <a:t>Overdue locker rents / vacant lockers.</a:t>
            </a:r>
          </a:p>
          <a:p>
            <a:pPr marL="342900" indent="-342900">
              <a:buFont typeface="Wingdings" panose="05000000000000000000" pitchFamily="2" charset="2"/>
              <a:buChar char="§"/>
            </a:pPr>
            <a:r>
              <a:rPr lang="en-IN" sz="2000" dirty="0">
                <a:solidFill>
                  <a:schemeClr val="tx2">
                    <a:lumMod val="75000"/>
                    <a:lumOff val="25000"/>
                  </a:schemeClr>
                </a:solidFill>
              </a:rPr>
              <a:t>Cash withdrawals / deposits of more than Rs.10 lakhs.</a:t>
            </a:r>
          </a:p>
          <a:p>
            <a:pPr marL="342900" indent="-342900">
              <a:buFont typeface="Wingdings" panose="05000000000000000000" pitchFamily="2" charset="2"/>
              <a:buChar char="§"/>
            </a:pPr>
            <a:r>
              <a:rPr lang="en-IN" sz="2000" dirty="0">
                <a:solidFill>
                  <a:schemeClr val="tx2">
                    <a:lumMod val="75000"/>
                    <a:lumOff val="25000"/>
                  </a:schemeClr>
                </a:solidFill>
              </a:rPr>
              <a:t>ATM cards / pin cards not issued and lying in stock.</a:t>
            </a:r>
          </a:p>
          <a:p>
            <a:pPr marL="342900" indent="-342900">
              <a:buFont typeface="Wingdings" panose="05000000000000000000" pitchFamily="2" charset="2"/>
              <a:buChar char="§"/>
            </a:pPr>
            <a:r>
              <a:rPr lang="en-IN" sz="2000" dirty="0">
                <a:solidFill>
                  <a:schemeClr val="tx2">
                    <a:lumMod val="75000"/>
                    <a:lumOff val="25000"/>
                  </a:schemeClr>
                </a:solidFill>
              </a:rPr>
              <a:t>Cheque books not issued and lying in stock.</a:t>
            </a:r>
          </a:p>
          <a:p>
            <a:pPr marL="342900" indent="-342900">
              <a:buFont typeface="Wingdings" panose="05000000000000000000" pitchFamily="2" charset="2"/>
              <a:buChar char="§"/>
            </a:pPr>
            <a:r>
              <a:rPr lang="en-IN" sz="2000" dirty="0">
                <a:solidFill>
                  <a:schemeClr val="tx2">
                    <a:lumMod val="75000"/>
                    <a:lumOff val="25000"/>
                  </a:schemeClr>
                </a:solidFill>
              </a:rPr>
              <a:t>Status of PC anti-virus upgrades.</a:t>
            </a:r>
          </a:p>
          <a:p>
            <a:pPr marL="342900" indent="-342900">
              <a:buFont typeface="Wingdings" panose="05000000000000000000" pitchFamily="2" charset="2"/>
              <a:buChar char="§"/>
            </a:pPr>
            <a:r>
              <a:rPr lang="en-IN" sz="2000" dirty="0">
                <a:solidFill>
                  <a:schemeClr val="tx2">
                    <a:lumMod val="75000"/>
                    <a:lumOff val="25000"/>
                  </a:schemeClr>
                </a:solidFill>
              </a:rPr>
              <a:t>Number of inoperative accounts and the process of allowing operations thereon.</a:t>
            </a:r>
          </a:p>
          <a:p>
            <a:pPr marL="342900" indent="-342900">
              <a:buFont typeface="Wingdings" panose="05000000000000000000" pitchFamily="2" charset="2"/>
              <a:buChar char="§"/>
            </a:pPr>
            <a:r>
              <a:rPr lang="en-IN" sz="2000" dirty="0">
                <a:solidFill>
                  <a:schemeClr val="tx2">
                    <a:lumMod val="75000"/>
                    <a:lumOff val="25000"/>
                  </a:schemeClr>
                </a:solidFill>
              </a:rPr>
              <a:t>Number of accounts maintaining balances below prescribed minimum.</a:t>
            </a:r>
          </a:p>
          <a:p>
            <a:pPr marL="342900" indent="-342900">
              <a:buFont typeface="Wingdings" panose="05000000000000000000" pitchFamily="2" charset="2"/>
              <a:buChar char="§"/>
            </a:pPr>
            <a:r>
              <a:rPr lang="en-IN" sz="2000" dirty="0">
                <a:solidFill>
                  <a:schemeClr val="tx2">
                    <a:lumMod val="75000"/>
                    <a:lumOff val="25000"/>
                  </a:schemeClr>
                </a:solidFill>
              </a:rPr>
              <a:t>Details of customers complaints.</a:t>
            </a:r>
          </a:p>
          <a:p>
            <a:pPr marL="342900" indent="-342900">
              <a:buFont typeface="Wingdings" panose="05000000000000000000" pitchFamily="2" charset="2"/>
              <a:buChar char="§"/>
            </a:pPr>
            <a:r>
              <a:rPr lang="en-IN" sz="2000" dirty="0">
                <a:solidFill>
                  <a:schemeClr val="tx2">
                    <a:lumMod val="75000"/>
                    <a:lumOff val="25000"/>
                  </a:schemeClr>
                </a:solidFill>
              </a:rPr>
              <a:t>System generated statement for documents time barred by limitation.</a:t>
            </a:r>
          </a:p>
        </p:txBody>
      </p:sp>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15970792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6" dur="2000" fill="hold"/>
                                        <p:tgtEl>
                                          <p:spTgt spid="2"/>
                                        </p:tgtEl>
                                        <p:attrNameLst>
                                          <p:attrName>ppt_x</p:attrName>
                                          <p:attrName>ppt_y</p:attrName>
                                        </p:attrNameLst>
                                      </p:cBhvr>
                                    </p:animMotion>
                                  </p:childTnLst>
                                </p:cTn>
                              </p:par>
                              <p:par>
                                <p:cTn id="7" presetID="1" presetClass="path" presetSubtype="0" accel="50000" decel="50000" fill="hold" grpId="0" nodeType="withEffect">
                                  <p:stCondLst>
                                    <p:cond delay="0"/>
                                  </p:stCondLst>
                                  <p:childTnLst>
                                    <p:animMotion origin="layout" path="M 0 0 C 0.069 0 0.125 0.056 0.125 0.125 C 0.125 0.194 0.069 0.25 0 0.25 C -0.069 0.25 -0.125 0.194 -0.125 0.125 C -0.125 0.056 -0.069 0 0 0 Z" pathEditMode="relative" ptsTypes="">
                                      <p:cBhvr>
                                        <p:cTn id="8" dur="2000" fill="hold"/>
                                        <p:tgtEl>
                                          <p:spTgt spid="3"/>
                                        </p:tgtEl>
                                        <p:attrNameLst>
                                          <p:attrName>ppt_x</p:attrName>
                                          <p:attrName>ppt_y</p:attrName>
                                        </p:attrNameLst>
                                      </p:cBhvr>
                                    </p:animMotion>
                                  </p:childTnLst>
                                </p:cTn>
                              </p:par>
                              <p:par>
                                <p:cTn id="9" presetID="1" presetClass="path" presetSubtype="0" accel="50000" decel="50000" fill="hold" grpId="0" nodeType="with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Any questions?</a:t>
            </a:r>
            <a:endParaRPr lang="en-IN" dirty="0"/>
          </a:p>
        </p:txBody>
      </p:sp>
      <p:pic>
        <p:nvPicPr>
          <p:cNvPr id="7170" name="Picture 2" descr="C:\Users\kushagra.vyas\Desktop\questions.pn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172201" y="2819400"/>
            <a:ext cx="3722335" cy="3315694"/>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1685904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sndAc>
          <p:stSnd>
            <p:snd r:embed="rId2" name="chimes.wav"/>
          </p:stSnd>
        </p:sndAc>
      </p:transition>
    </mc:Choice>
    <mc:Fallback xmlns="">
      <p:transition spd="slow">
        <p:fade/>
        <p:sndAc>
          <p:stSnd>
            <p:snd r:embed="rId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170"/>
                                        </p:tgtEl>
                                        <p:attrNameLst>
                                          <p:attrName>style.visibility</p:attrName>
                                        </p:attrNameLst>
                                      </p:cBhvr>
                                      <p:to>
                                        <p:strVal val="visible"/>
                                      </p:to>
                                    </p:set>
                                    <p:anim calcmode="lin" valueType="num">
                                      <p:cBhvr additive="base">
                                        <p:cTn id="25" dur="500" fill="hold"/>
                                        <p:tgtEl>
                                          <p:spTgt spid="7170"/>
                                        </p:tgtEl>
                                        <p:attrNameLst>
                                          <p:attrName>ppt_x</p:attrName>
                                        </p:attrNameLst>
                                      </p:cBhvr>
                                      <p:tavLst>
                                        <p:tav tm="0">
                                          <p:val>
                                            <p:strVal val="#ppt_x"/>
                                          </p:val>
                                        </p:tav>
                                        <p:tav tm="100000">
                                          <p:val>
                                            <p:strVal val="#ppt_x"/>
                                          </p:val>
                                        </p:tav>
                                      </p:tavLst>
                                    </p:anim>
                                    <p:anim calcmode="lin" valueType="num">
                                      <p:cBhvr additive="base">
                                        <p:cTn id="26" dur="500" fill="hold"/>
                                        <p:tgtEl>
                                          <p:spTgt spid="71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Contact details</a:t>
            </a:r>
            <a:endParaRPr lang="en-IN" dirty="0"/>
          </a:p>
        </p:txBody>
      </p:sp>
      <p:sp>
        <p:nvSpPr>
          <p:cNvPr id="3" name="Content Placeholder 2"/>
          <p:cNvSpPr>
            <a:spLocks noGrp="1"/>
          </p:cNvSpPr>
          <p:nvPr>
            <p:ph idx="1"/>
          </p:nvPr>
        </p:nvSpPr>
        <p:spPr/>
        <p:txBody>
          <a:bodyPr/>
          <a:lstStyle/>
          <a:p>
            <a:r>
              <a:rPr lang="en-US" dirty="0">
                <a:solidFill>
                  <a:schemeClr val="accent3">
                    <a:lumMod val="75000"/>
                  </a:schemeClr>
                </a:solidFill>
              </a:rPr>
              <a:t>Mr. Nikhil Gupta</a:t>
            </a:r>
          </a:p>
          <a:p>
            <a:r>
              <a:rPr lang="en-US" dirty="0">
                <a:solidFill>
                  <a:schemeClr val="accent3">
                    <a:lumMod val="75000"/>
                  </a:schemeClr>
                </a:solidFill>
              </a:rPr>
              <a:t>Email ID: nikhilg199@gmail.com</a:t>
            </a:r>
          </a:p>
          <a:p>
            <a:r>
              <a:rPr lang="en-US" dirty="0">
                <a:solidFill>
                  <a:schemeClr val="accent3">
                    <a:lumMod val="75000"/>
                  </a:schemeClr>
                </a:solidFill>
              </a:rPr>
              <a:t>Mobile: +91 7208568515</a:t>
            </a:r>
          </a:p>
          <a:p>
            <a:endParaRPr lang="en-US" dirty="0">
              <a:solidFill>
                <a:schemeClr val="accent3">
                  <a:lumMod val="75000"/>
                </a:schemeClr>
              </a:solidFill>
            </a:endParaRPr>
          </a:p>
          <a:p>
            <a:endParaRPr lang="en-US" dirty="0">
              <a:solidFill>
                <a:schemeClr val="accent3">
                  <a:lumMod val="75000"/>
                </a:schemeClr>
              </a:solidFill>
            </a:endParaRPr>
          </a:p>
        </p:txBody>
      </p:sp>
      <p:sp>
        <p:nvSpPr>
          <p:cNvPr id="4" name="Footer Placeholder 3"/>
          <p:cNvSpPr>
            <a:spLocks noGrp="1"/>
          </p:cNvSpPr>
          <p:nvPr>
            <p:ph type="ftr" sz="quarter" idx="11"/>
          </p:nvPr>
        </p:nvSpPr>
        <p:spPr/>
        <p:txBody>
          <a:bodyPr/>
          <a:lstStyle/>
          <a:p>
            <a:r>
              <a:rPr lang="en-IN" dirty="0"/>
              <a:t>Statutory Audit (Bank) 2017</a:t>
            </a:r>
          </a:p>
        </p:txBody>
      </p:sp>
      <p:sp>
        <p:nvSpPr>
          <p:cNvPr id="5" name="Date Placeholder 4"/>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28083217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Effect transition="in" filter="wipe(down)">
                                      <p:cBhvr>
                                        <p:cTn id="23" dur="580">
                                          <p:stCondLst>
                                            <p:cond delay="0"/>
                                          </p:stCondLst>
                                        </p:cTn>
                                        <p:tgtEl>
                                          <p:spTgt spid="3">
                                            <p:txEl>
                                              <p:pRg st="0" end="0"/>
                                            </p:txEl>
                                          </p:spTgt>
                                        </p:tgtEl>
                                      </p:cBhvr>
                                    </p:animEffect>
                                    <p:anim calcmode="lin" valueType="num">
                                      <p:cBhvr>
                                        <p:cTn id="24"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0" end="0"/>
                                            </p:txEl>
                                          </p:spTgt>
                                        </p:tgtEl>
                                      </p:cBhvr>
                                      <p:to x="100000" y="60000"/>
                                    </p:animScale>
                                    <p:animScale>
                                      <p:cBhvr>
                                        <p:cTn id="30" dur="166" decel="50000">
                                          <p:stCondLst>
                                            <p:cond delay="676"/>
                                          </p:stCondLst>
                                        </p:cTn>
                                        <p:tgtEl>
                                          <p:spTgt spid="3">
                                            <p:txEl>
                                              <p:pRg st="0" end="0"/>
                                            </p:txEl>
                                          </p:spTgt>
                                        </p:tgtEl>
                                      </p:cBhvr>
                                      <p:to x="100000" y="100000"/>
                                    </p:animScale>
                                    <p:animScale>
                                      <p:cBhvr>
                                        <p:cTn id="31" dur="26">
                                          <p:stCondLst>
                                            <p:cond delay="1312"/>
                                          </p:stCondLst>
                                        </p:cTn>
                                        <p:tgtEl>
                                          <p:spTgt spid="3">
                                            <p:txEl>
                                              <p:pRg st="0" end="0"/>
                                            </p:txEl>
                                          </p:spTgt>
                                        </p:tgtEl>
                                      </p:cBhvr>
                                      <p:to x="100000" y="80000"/>
                                    </p:animScale>
                                    <p:animScale>
                                      <p:cBhvr>
                                        <p:cTn id="32" dur="166" decel="50000">
                                          <p:stCondLst>
                                            <p:cond delay="1338"/>
                                          </p:stCondLst>
                                        </p:cTn>
                                        <p:tgtEl>
                                          <p:spTgt spid="3">
                                            <p:txEl>
                                              <p:pRg st="0" end="0"/>
                                            </p:txEl>
                                          </p:spTgt>
                                        </p:tgtEl>
                                      </p:cBhvr>
                                      <p:to x="100000" y="100000"/>
                                    </p:animScale>
                                    <p:animScale>
                                      <p:cBhvr>
                                        <p:cTn id="33" dur="26">
                                          <p:stCondLst>
                                            <p:cond delay="1642"/>
                                          </p:stCondLst>
                                        </p:cTn>
                                        <p:tgtEl>
                                          <p:spTgt spid="3">
                                            <p:txEl>
                                              <p:pRg st="0" end="0"/>
                                            </p:txEl>
                                          </p:spTgt>
                                        </p:tgtEl>
                                      </p:cBhvr>
                                      <p:to x="100000" y="90000"/>
                                    </p:animScale>
                                    <p:animScale>
                                      <p:cBhvr>
                                        <p:cTn id="34" dur="166" decel="50000">
                                          <p:stCondLst>
                                            <p:cond delay="1668"/>
                                          </p:stCondLst>
                                        </p:cTn>
                                        <p:tgtEl>
                                          <p:spTgt spid="3">
                                            <p:txEl>
                                              <p:pRg st="0" end="0"/>
                                            </p:txEl>
                                          </p:spTgt>
                                        </p:tgtEl>
                                      </p:cBhvr>
                                      <p:to x="100000" y="100000"/>
                                    </p:animScale>
                                    <p:animScale>
                                      <p:cBhvr>
                                        <p:cTn id="35" dur="26">
                                          <p:stCondLst>
                                            <p:cond delay="1808"/>
                                          </p:stCondLst>
                                        </p:cTn>
                                        <p:tgtEl>
                                          <p:spTgt spid="3">
                                            <p:txEl>
                                              <p:pRg st="0" end="0"/>
                                            </p:txEl>
                                          </p:spTgt>
                                        </p:tgtEl>
                                      </p:cBhvr>
                                      <p:to x="100000" y="95000"/>
                                    </p:animScale>
                                    <p:animScale>
                                      <p:cBhvr>
                                        <p:cTn id="36" dur="166" decel="50000">
                                          <p:stCondLst>
                                            <p:cond delay="1834"/>
                                          </p:stCondLst>
                                        </p:cTn>
                                        <p:tgtEl>
                                          <p:spTgt spid="3">
                                            <p:txEl>
                                              <p:pRg st="0" end="0"/>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6" presetClass="entr" presetSubtype="0" fill="hold" grpId="0" nodeType="clickEffect">
                                  <p:stCondLst>
                                    <p:cond delay="0"/>
                                  </p:stCondLst>
                                  <p:childTnLst>
                                    <p:set>
                                      <p:cBhvr>
                                        <p:cTn id="40" dur="1" fill="hold">
                                          <p:stCondLst>
                                            <p:cond delay="0"/>
                                          </p:stCondLst>
                                        </p:cTn>
                                        <p:tgtEl>
                                          <p:spTgt spid="3">
                                            <p:txEl>
                                              <p:pRg st="1" end="1"/>
                                            </p:txEl>
                                          </p:spTgt>
                                        </p:tgtEl>
                                        <p:attrNameLst>
                                          <p:attrName>style.visibility</p:attrName>
                                        </p:attrNameLst>
                                      </p:cBhvr>
                                      <p:to>
                                        <p:strVal val="visible"/>
                                      </p:to>
                                    </p:set>
                                    <p:animEffect transition="in" filter="wipe(down)">
                                      <p:cBhvr>
                                        <p:cTn id="41" dur="580">
                                          <p:stCondLst>
                                            <p:cond delay="0"/>
                                          </p:stCondLst>
                                        </p:cTn>
                                        <p:tgtEl>
                                          <p:spTgt spid="3">
                                            <p:txEl>
                                              <p:pRg st="1" end="1"/>
                                            </p:txEl>
                                          </p:spTgt>
                                        </p:tgtEl>
                                      </p:cBhvr>
                                    </p:animEffect>
                                    <p:anim calcmode="lin" valueType="num">
                                      <p:cBhvr>
                                        <p:cTn id="42"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47" dur="26">
                                          <p:stCondLst>
                                            <p:cond delay="650"/>
                                          </p:stCondLst>
                                        </p:cTn>
                                        <p:tgtEl>
                                          <p:spTgt spid="3">
                                            <p:txEl>
                                              <p:pRg st="1" end="1"/>
                                            </p:txEl>
                                          </p:spTgt>
                                        </p:tgtEl>
                                      </p:cBhvr>
                                      <p:to x="100000" y="60000"/>
                                    </p:animScale>
                                    <p:animScale>
                                      <p:cBhvr>
                                        <p:cTn id="48" dur="166" decel="50000">
                                          <p:stCondLst>
                                            <p:cond delay="676"/>
                                          </p:stCondLst>
                                        </p:cTn>
                                        <p:tgtEl>
                                          <p:spTgt spid="3">
                                            <p:txEl>
                                              <p:pRg st="1" end="1"/>
                                            </p:txEl>
                                          </p:spTgt>
                                        </p:tgtEl>
                                      </p:cBhvr>
                                      <p:to x="100000" y="100000"/>
                                    </p:animScale>
                                    <p:animScale>
                                      <p:cBhvr>
                                        <p:cTn id="49" dur="26">
                                          <p:stCondLst>
                                            <p:cond delay="1312"/>
                                          </p:stCondLst>
                                        </p:cTn>
                                        <p:tgtEl>
                                          <p:spTgt spid="3">
                                            <p:txEl>
                                              <p:pRg st="1" end="1"/>
                                            </p:txEl>
                                          </p:spTgt>
                                        </p:tgtEl>
                                      </p:cBhvr>
                                      <p:to x="100000" y="80000"/>
                                    </p:animScale>
                                    <p:animScale>
                                      <p:cBhvr>
                                        <p:cTn id="50" dur="166" decel="50000">
                                          <p:stCondLst>
                                            <p:cond delay="1338"/>
                                          </p:stCondLst>
                                        </p:cTn>
                                        <p:tgtEl>
                                          <p:spTgt spid="3">
                                            <p:txEl>
                                              <p:pRg st="1" end="1"/>
                                            </p:txEl>
                                          </p:spTgt>
                                        </p:tgtEl>
                                      </p:cBhvr>
                                      <p:to x="100000" y="100000"/>
                                    </p:animScale>
                                    <p:animScale>
                                      <p:cBhvr>
                                        <p:cTn id="51" dur="26">
                                          <p:stCondLst>
                                            <p:cond delay="1642"/>
                                          </p:stCondLst>
                                        </p:cTn>
                                        <p:tgtEl>
                                          <p:spTgt spid="3">
                                            <p:txEl>
                                              <p:pRg st="1" end="1"/>
                                            </p:txEl>
                                          </p:spTgt>
                                        </p:tgtEl>
                                      </p:cBhvr>
                                      <p:to x="100000" y="90000"/>
                                    </p:animScale>
                                    <p:animScale>
                                      <p:cBhvr>
                                        <p:cTn id="52" dur="166" decel="50000">
                                          <p:stCondLst>
                                            <p:cond delay="1668"/>
                                          </p:stCondLst>
                                        </p:cTn>
                                        <p:tgtEl>
                                          <p:spTgt spid="3">
                                            <p:txEl>
                                              <p:pRg st="1" end="1"/>
                                            </p:txEl>
                                          </p:spTgt>
                                        </p:tgtEl>
                                      </p:cBhvr>
                                      <p:to x="100000" y="100000"/>
                                    </p:animScale>
                                    <p:animScale>
                                      <p:cBhvr>
                                        <p:cTn id="53" dur="26">
                                          <p:stCondLst>
                                            <p:cond delay="1808"/>
                                          </p:stCondLst>
                                        </p:cTn>
                                        <p:tgtEl>
                                          <p:spTgt spid="3">
                                            <p:txEl>
                                              <p:pRg st="1" end="1"/>
                                            </p:txEl>
                                          </p:spTgt>
                                        </p:tgtEl>
                                      </p:cBhvr>
                                      <p:to x="100000" y="95000"/>
                                    </p:animScale>
                                    <p:animScale>
                                      <p:cBhvr>
                                        <p:cTn id="54" dur="166" decel="50000">
                                          <p:stCondLst>
                                            <p:cond delay="1834"/>
                                          </p:stCondLst>
                                        </p:cTn>
                                        <p:tgtEl>
                                          <p:spTgt spid="3">
                                            <p:txEl>
                                              <p:pRg st="1" end="1"/>
                                            </p:txEl>
                                          </p:spTgt>
                                        </p:tgtEl>
                                      </p:cBhvr>
                                      <p:to x="100000" y="100000"/>
                                    </p:animScale>
                                  </p:childTnLst>
                                </p:cTn>
                              </p:par>
                            </p:childTnLst>
                          </p:cTn>
                        </p:par>
                      </p:childTnLst>
                    </p:cTn>
                  </p:par>
                  <p:par>
                    <p:cTn id="55" fill="hold">
                      <p:stCondLst>
                        <p:cond delay="indefinite"/>
                      </p:stCondLst>
                      <p:childTnLst>
                        <p:par>
                          <p:cTn id="56" fill="hold">
                            <p:stCondLst>
                              <p:cond delay="0"/>
                            </p:stCondLst>
                            <p:childTnLst>
                              <p:par>
                                <p:cTn id="57" presetID="26" presetClass="entr" presetSubtype="0" fill="hold" grpId="0" nodeType="clickEffect">
                                  <p:stCondLst>
                                    <p:cond delay="0"/>
                                  </p:stCondLst>
                                  <p:childTnLst>
                                    <p:set>
                                      <p:cBhvr>
                                        <p:cTn id="58" dur="1" fill="hold">
                                          <p:stCondLst>
                                            <p:cond delay="0"/>
                                          </p:stCondLst>
                                        </p:cTn>
                                        <p:tgtEl>
                                          <p:spTgt spid="3">
                                            <p:txEl>
                                              <p:pRg st="2" end="2"/>
                                            </p:txEl>
                                          </p:spTgt>
                                        </p:tgtEl>
                                        <p:attrNameLst>
                                          <p:attrName>style.visibility</p:attrName>
                                        </p:attrNameLst>
                                      </p:cBhvr>
                                      <p:to>
                                        <p:strVal val="visible"/>
                                      </p:to>
                                    </p:set>
                                    <p:animEffect transition="in" filter="wipe(down)">
                                      <p:cBhvr>
                                        <p:cTn id="59" dur="580">
                                          <p:stCondLst>
                                            <p:cond delay="0"/>
                                          </p:stCondLst>
                                        </p:cTn>
                                        <p:tgtEl>
                                          <p:spTgt spid="3">
                                            <p:txEl>
                                              <p:pRg st="2" end="2"/>
                                            </p:txEl>
                                          </p:spTgt>
                                        </p:tgtEl>
                                      </p:cBhvr>
                                    </p:animEffect>
                                    <p:anim calcmode="lin" valueType="num">
                                      <p:cBhvr>
                                        <p:cTn id="60"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65" dur="26">
                                          <p:stCondLst>
                                            <p:cond delay="650"/>
                                          </p:stCondLst>
                                        </p:cTn>
                                        <p:tgtEl>
                                          <p:spTgt spid="3">
                                            <p:txEl>
                                              <p:pRg st="2" end="2"/>
                                            </p:txEl>
                                          </p:spTgt>
                                        </p:tgtEl>
                                      </p:cBhvr>
                                      <p:to x="100000" y="60000"/>
                                    </p:animScale>
                                    <p:animScale>
                                      <p:cBhvr>
                                        <p:cTn id="66" dur="166" decel="50000">
                                          <p:stCondLst>
                                            <p:cond delay="676"/>
                                          </p:stCondLst>
                                        </p:cTn>
                                        <p:tgtEl>
                                          <p:spTgt spid="3">
                                            <p:txEl>
                                              <p:pRg st="2" end="2"/>
                                            </p:txEl>
                                          </p:spTgt>
                                        </p:tgtEl>
                                      </p:cBhvr>
                                      <p:to x="100000" y="100000"/>
                                    </p:animScale>
                                    <p:animScale>
                                      <p:cBhvr>
                                        <p:cTn id="67" dur="26">
                                          <p:stCondLst>
                                            <p:cond delay="1312"/>
                                          </p:stCondLst>
                                        </p:cTn>
                                        <p:tgtEl>
                                          <p:spTgt spid="3">
                                            <p:txEl>
                                              <p:pRg st="2" end="2"/>
                                            </p:txEl>
                                          </p:spTgt>
                                        </p:tgtEl>
                                      </p:cBhvr>
                                      <p:to x="100000" y="80000"/>
                                    </p:animScale>
                                    <p:animScale>
                                      <p:cBhvr>
                                        <p:cTn id="68" dur="166" decel="50000">
                                          <p:stCondLst>
                                            <p:cond delay="1338"/>
                                          </p:stCondLst>
                                        </p:cTn>
                                        <p:tgtEl>
                                          <p:spTgt spid="3">
                                            <p:txEl>
                                              <p:pRg st="2" end="2"/>
                                            </p:txEl>
                                          </p:spTgt>
                                        </p:tgtEl>
                                      </p:cBhvr>
                                      <p:to x="100000" y="100000"/>
                                    </p:animScale>
                                    <p:animScale>
                                      <p:cBhvr>
                                        <p:cTn id="69" dur="26">
                                          <p:stCondLst>
                                            <p:cond delay="1642"/>
                                          </p:stCondLst>
                                        </p:cTn>
                                        <p:tgtEl>
                                          <p:spTgt spid="3">
                                            <p:txEl>
                                              <p:pRg st="2" end="2"/>
                                            </p:txEl>
                                          </p:spTgt>
                                        </p:tgtEl>
                                      </p:cBhvr>
                                      <p:to x="100000" y="90000"/>
                                    </p:animScale>
                                    <p:animScale>
                                      <p:cBhvr>
                                        <p:cTn id="70" dur="166" decel="50000">
                                          <p:stCondLst>
                                            <p:cond delay="1668"/>
                                          </p:stCondLst>
                                        </p:cTn>
                                        <p:tgtEl>
                                          <p:spTgt spid="3">
                                            <p:txEl>
                                              <p:pRg st="2" end="2"/>
                                            </p:txEl>
                                          </p:spTgt>
                                        </p:tgtEl>
                                      </p:cBhvr>
                                      <p:to x="100000" y="100000"/>
                                    </p:animScale>
                                    <p:animScale>
                                      <p:cBhvr>
                                        <p:cTn id="71" dur="26">
                                          <p:stCondLst>
                                            <p:cond delay="1808"/>
                                          </p:stCondLst>
                                        </p:cTn>
                                        <p:tgtEl>
                                          <p:spTgt spid="3">
                                            <p:txEl>
                                              <p:pRg st="2" end="2"/>
                                            </p:txEl>
                                          </p:spTgt>
                                        </p:tgtEl>
                                      </p:cBhvr>
                                      <p:to x="100000" y="95000"/>
                                    </p:animScale>
                                    <p:animScale>
                                      <p:cBhvr>
                                        <p:cTn id="72" dur="166" decel="50000">
                                          <p:stCondLst>
                                            <p:cond delay="1834"/>
                                          </p:stCondLst>
                                        </p:cTn>
                                        <p:tgtEl>
                                          <p:spTgt spid="3">
                                            <p:txEl>
                                              <p:pRg st="2" end="2"/>
                                            </p:txEl>
                                          </p:spTgt>
                                        </p:tgtEl>
                                      </p:cBhvr>
                                      <p:to x="100000" y="100000"/>
                                    </p:animScale>
                                  </p:childTnLst>
                                </p:cTn>
                              </p:par>
                              <p:par>
                                <p:cTn id="73" presetID="26" presetClass="entr" presetSubtype="0" fill="hold" grpId="0" nodeType="with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wipe(down)">
                                      <p:cBhvr>
                                        <p:cTn id="75" dur="580">
                                          <p:stCondLst>
                                            <p:cond delay="0"/>
                                          </p:stCondLst>
                                        </p:cTn>
                                        <p:tgtEl>
                                          <p:spTgt spid="4"/>
                                        </p:tgtEl>
                                      </p:cBhvr>
                                    </p:animEffect>
                                    <p:anim calcmode="lin" valueType="num">
                                      <p:cBhvr>
                                        <p:cTn id="7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81" dur="26">
                                          <p:stCondLst>
                                            <p:cond delay="650"/>
                                          </p:stCondLst>
                                        </p:cTn>
                                        <p:tgtEl>
                                          <p:spTgt spid="4"/>
                                        </p:tgtEl>
                                      </p:cBhvr>
                                      <p:to x="100000" y="60000"/>
                                    </p:animScale>
                                    <p:animScale>
                                      <p:cBhvr>
                                        <p:cTn id="82" dur="166" decel="50000">
                                          <p:stCondLst>
                                            <p:cond delay="676"/>
                                          </p:stCondLst>
                                        </p:cTn>
                                        <p:tgtEl>
                                          <p:spTgt spid="4"/>
                                        </p:tgtEl>
                                      </p:cBhvr>
                                      <p:to x="100000" y="100000"/>
                                    </p:animScale>
                                    <p:animScale>
                                      <p:cBhvr>
                                        <p:cTn id="83" dur="26">
                                          <p:stCondLst>
                                            <p:cond delay="1312"/>
                                          </p:stCondLst>
                                        </p:cTn>
                                        <p:tgtEl>
                                          <p:spTgt spid="4"/>
                                        </p:tgtEl>
                                      </p:cBhvr>
                                      <p:to x="100000" y="80000"/>
                                    </p:animScale>
                                    <p:animScale>
                                      <p:cBhvr>
                                        <p:cTn id="84" dur="166" decel="50000">
                                          <p:stCondLst>
                                            <p:cond delay="1338"/>
                                          </p:stCondLst>
                                        </p:cTn>
                                        <p:tgtEl>
                                          <p:spTgt spid="4"/>
                                        </p:tgtEl>
                                      </p:cBhvr>
                                      <p:to x="100000" y="100000"/>
                                    </p:animScale>
                                    <p:animScale>
                                      <p:cBhvr>
                                        <p:cTn id="85" dur="26">
                                          <p:stCondLst>
                                            <p:cond delay="1642"/>
                                          </p:stCondLst>
                                        </p:cTn>
                                        <p:tgtEl>
                                          <p:spTgt spid="4"/>
                                        </p:tgtEl>
                                      </p:cBhvr>
                                      <p:to x="100000" y="90000"/>
                                    </p:animScale>
                                    <p:animScale>
                                      <p:cBhvr>
                                        <p:cTn id="86" dur="166" decel="50000">
                                          <p:stCondLst>
                                            <p:cond delay="1668"/>
                                          </p:stCondLst>
                                        </p:cTn>
                                        <p:tgtEl>
                                          <p:spTgt spid="4"/>
                                        </p:tgtEl>
                                      </p:cBhvr>
                                      <p:to x="100000" y="100000"/>
                                    </p:animScale>
                                    <p:animScale>
                                      <p:cBhvr>
                                        <p:cTn id="87" dur="26">
                                          <p:stCondLst>
                                            <p:cond delay="1808"/>
                                          </p:stCondLst>
                                        </p:cTn>
                                        <p:tgtEl>
                                          <p:spTgt spid="4"/>
                                        </p:tgtEl>
                                      </p:cBhvr>
                                      <p:to x="100000" y="95000"/>
                                    </p:animScale>
                                    <p:animScale>
                                      <p:cBhvr>
                                        <p:cTn id="88" dur="166" decel="50000">
                                          <p:stCondLst>
                                            <p:cond delay="1834"/>
                                          </p:stCondLst>
                                        </p:cTn>
                                        <p:tgtEl>
                                          <p:spTgt spid="4"/>
                                        </p:tgtEl>
                                      </p:cBhvr>
                                      <p:to x="100000" y="100000"/>
                                    </p:animScale>
                                  </p:childTnLst>
                                </p:cTn>
                              </p:par>
                              <p:par>
                                <p:cTn id="89" presetID="26" presetClass="entr" presetSubtype="0" fill="hold" grpId="0" nodeType="withEffect">
                                  <p:stCondLst>
                                    <p:cond delay="0"/>
                                  </p:stCondLst>
                                  <p:childTnLst>
                                    <p:set>
                                      <p:cBhvr>
                                        <p:cTn id="90" dur="1" fill="hold">
                                          <p:stCondLst>
                                            <p:cond delay="0"/>
                                          </p:stCondLst>
                                        </p:cTn>
                                        <p:tgtEl>
                                          <p:spTgt spid="5"/>
                                        </p:tgtEl>
                                        <p:attrNameLst>
                                          <p:attrName>style.visibility</p:attrName>
                                        </p:attrNameLst>
                                      </p:cBhvr>
                                      <p:to>
                                        <p:strVal val="visible"/>
                                      </p:to>
                                    </p:set>
                                    <p:animEffect transition="in" filter="wipe(down)">
                                      <p:cBhvr>
                                        <p:cTn id="91" dur="580">
                                          <p:stCondLst>
                                            <p:cond delay="0"/>
                                          </p:stCondLst>
                                        </p:cTn>
                                        <p:tgtEl>
                                          <p:spTgt spid="5"/>
                                        </p:tgtEl>
                                      </p:cBhvr>
                                    </p:animEffect>
                                    <p:anim calcmode="lin" valueType="num">
                                      <p:cBhvr>
                                        <p:cTn id="9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9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9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9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97" dur="26">
                                          <p:stCondLst>
                                            <p:cond delay="650"/>
                                          </p:stCondLst>
                                        </p:cTn>
                                        <p:tgtEl>
                                          <p:spTgt spid="5"/>
                                        </p:tgtEl>
                                      </p:cBhvr>
                                      <p:to x="100000" y="60000"/>
                                    </p:animScale>
                                    <p:animScale>
                                      <p:cBhvr>
                                        <p:cTn id="98" dur="166" decel="50000">
                                          <p:stCondLst>
                                            <p:cond delay="676"/>
                                          </p:stCondLst>
                                        </p:cTn>
                                        <p:tgtEl>
                                          <p:spTgt spid="5"/>
                                        </p:tgtEl>
                                      </p:cBhvr>
                                      <p:to x="100000" y="100000"/>
                                    </p:animScale>
                                    <p:animScale>
                                      <p:cBhvr>
                                        <p:cTn id="99" dur="26">
                                          <p:stCondLst>
                                            <p:cond delay="1312"/>
                                          </p:stCondLst>
                                        </p:cTn>
                                        <p:tgtEl>
                                          <p:spTgt spid="5"/>
                                        </p:tgtEl>
                                      </p:cBhvr>
                                      <p:to x="100000" y="80000"/>
                                    </p:animScale>
                                    <p:animScale>
                                      <p:cBhvr>
                                        <p:cTn id="100" dur="166" decel="50000">
                                          <p:stCondLst>
                                            <p:cond delay="1338"/>
                                          </p:stCondLst>
                                        </p:cTn>
                                        <p:tgtEl>
                                          <p:spTgt spid="5"/>
                                        </p:tgtEl>
                                      </p:cBhvr>
                                      <p:to x="100000" y="100000"/>
                                    </p:animScale>
                                    <p:animScale>
                                      <p:cBhvr>
                                        <p:cTn id="101" dur="26">
                                          <p:stCondLst>
                                            <p:cond delay="1642"/>
                                          </p:stCondLst>
                                        </p:cTn>
                                        <p:tgtEl>
                                          <p:spTgt spid="5"/>
                                        </p:tgtEl>
                                      </p:cBhvr>
                                      <p:to x="100000" y="90000"/>
                                    </p:animScale>
                                    <p:animScale>
                                      <p:cBhvr>
                                        <p:cTn id="102" dur="166" decel="50000">
                                          <p:stCondLst>
                                            <p:cond delay="1668"/>
                                          </p:stCondLst>
                                        </p:cTn>
                                        <p:tgtEl>
                                          <p:spTgt spid="5"/>
                                        </p:tgtEl>
                                      </p:cBhvr>
                                      <p:to x="100000" y="100000"/>
                                    </p:animScale>
                                    <p:animScale>
                                      <p:cBhvr>
                                        <p:cTn id="103" dur="26">
                                          <p:stCondLst>
                                            <p:cond delay="1808"/>
                                          </p:stCondLst>
                                        </p:cTn>
                                        <p:tgtEl>
                                          <p:spTgt spid="5"/>
                                        </p:tgtEl>
                                      </p:cBhvr>
                                      <p:to x="100000" y="95000"/>
                                    </p:animScale>
                                    <p:animScale>
                                      <p:cBhvr>
                                        <p:cTn id="104"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Disclaimer</a:t>
            </a:r>
          </a:p>
        </p:txBody>
      </p:sp>
      <p:sp>
        <p:nvSpPr>
          <p:cNvPr id="3" name="Content Placeholder 2"/>
          <p:cNvSpPr>
            <a:spLocks noGrp="1"/>
          </p:cNvSpPr>
          <p:nvPr>
            <p:ph idx="1"/>
          </p:nvPr>
        </p:nvSpPr>
        <p:spPr/>
        <p:txBody>
          <a:bodyPr/>
          <a:lstStyle/>
          <a:p>
            <a:pPr>
              <a:buFont typeface="Wingdings" panose="05000000000000000000" pitchFamily="2" charset="2"/>
              <a:buChar char="§"/>
            </a:pPr>
            <a:r>
              <a:rPr lang="en-IN" dirty="0">
                <a:solidFill>
                  <a:schemeClr val="accent3">
                    <a:lumMod val="75000"/>
                  </a:schemeClr>
                </a:solidFill>
              </a:rPr>
              <a:t>The views expressed in the following presentation should not be construed as the view of ICAI or my firm.</a:t>
            </a:r>
          </a:p>
          <a:p>
            <a:pPr>
              <a:buFont typeface="Wingdings" panose="05000000000000000000" pitchFamily="2" charset="2"/>
              <a:buChar char="§"/>
            </a:pPr>
            <a:r>
              <a:rPr lang="en-IN" dirty="0">
                <a:solidFill>
                  <a:schemeClr val="accent3">
                    <a:lumMod val="75000"/>
                  </a:schemeClr>
                </a:solidFill>
              </a:rPr>
              <a:t>The views opined herein should not be considered as a professional advice</a:t>
            </a:r>
          </a:p>
          <a:p>
            <a:pPr>
              <a:buFont typeface="Wingdings" panose="05000000000000000000" pitchFamily="2" charset="2"/>
              <a:buChar char="§"/>
            </a:pPr>
            <a:r>
              <a:rPr lang="en-IN" dirty="0">
                <a:solidFill>
                  <a:schemeClr val="accent3">
                    <a:lumMod val="75000"/>
                  </a:schemeClr>
                </a:solidFill>
              </a:rPr>
              <a:t>This presentation should not be reproduced in part or in whole, in any manner or form, without my written permission.</a:t>
            </a:r>
          </a:p>
          <a:p>
            <a:pPr>
              <a:buFont typeface="Wingdings" panose="05000000000000000000" pitchFamily="2" charset="2"/>
              <a:buChar char="§"/>
            </a:pPr>
            <a:r>
              <a:rPr lang="en-IN" dirty="0">
                <a:solidFill>
                  <a:schemeClr val="accent3">
                    <a:lumMod val="75000"/>
                  </a:schemeClr>
                </a:solidFill>
              </a:rPr>
              <a:t>The failure of such may attract civil or criminal liabilities.</a:t>
            </a:r>
          </a:p>
          <a:p>
            <a:pPr>
              <a:buFont typeface="Wingdings" panose="05000000000000000000" pitchFamily="2" charset="2"/>
              <a:buChar char="§"/>
            </a:pPr>
            <a:endParaRPr lang="en-IN" dirty="0"/>
          </a:p>
        </p:txBody>
      </p:sp>
      <p:sp>
        <p:nvSpPr>
          <p:cNvPr id="4" name="Footer Placeholder 3"/>
          <p:cNvSpPr>
            <a:spLocks noGrp="1"/>
          </p:cNvSpPr>
          <p:nvPr>
            <p:ph type="ftr" sz="quarter" idx="11"/>
          </p:nvPr>
        </p:nvSpPr>
        <p:spPr/>
        <p:txBody>
          <a:bodyPr/>
          <a:lstStyle/>
          <a:p>
            <a:r>
              <a:rPr lang="en-IN" dirty="0"/>
              <a:t>Statutory Audit (Bank) 2017</a:t>
            </a:r>
          </a:p>
        </p:txBody>
      </p:sp>
      <p:sp>
        <p:nvSpPr>
          <p:cNvPr id="5" name="Date Placeholder 4"/>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1734182607"/>
      </p:ext>
    </p:extLst>
  </p:cSld>
  <p:clrMapOvr>
    <a:masterClrMapping/>
  </p:clrMapOvr>
  <p:transition spd="slow">
    <p:randomBar dir="vert"/>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Effect transition="in" filter="wipe(down)">
                                      <p:cBhvr>
                                        <p:cTn id="23" dur="580">
                                          <p:stCondLst>
                                            <p:cond delay="0"/>
                                          </p:stCondLst>
                                        </p:cTn>
                                        <p:tgtEl>
                                          <p:spTgt spid="3">
                                            <p:txEl>
                                              <p:pRg st="0" end="0"/>
                                            </p:txEl>
                                          </p:spTgt>
                                        </p:tgtEl>
                                      </p:cBhvr>
                                    </p:animEffect>
                                    <p:anim calcmode="lin" valueType="num">
                                      <p:cBhvr>
                                        <p:cTn id="24"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0" end="0"/>
                                            </p:txEl>
                                          </p:spTgt>
                                        </p:tgtEl>
                                      </p:cBhvr>
                                      <p:to x="100000" y="60000"/>
                                    </p:animScale>
                                    <p:animScale>
                                      <p:cBhvr>
                                        <p:cTn id="30" dur="166" decel="50000">
                                          <p:stCondLst>
                                            <p:cond delay="676"/>
                                          </p:stCondLst>
                                        </p:cTn>
                                        <p:tgtEl>
                                          <p:spTgt spid="3">
                                            <p:txEl>
                                              <p:pRg st="0" end="0"/>
                                            </p:txEl>
                                          </p:spTgt>
                                        </p:tgtEl>
                                      </p:cBhvr>
                                      <p:to x="100000" y="100000"/>
                                    </p:animScale>
                                    <p:animScale>
                                      <p:cBhvr>
                                        <p:cTn id="31" dur="26">
                                          <p:stCondLst>
                                            <p:cond delay="1312"/>
                                          </p:stCondLst>
                                        </p:cTn>
                                        <p:tgtEl>
                                          <p:spTgt spid="3">
                                            <p:txEl>
                                              <p:pRg st="0" end="0"/>
                                            </p:txEl>
                                          </p:spTgt>
                                        </p:tgtEl>
                                      </p:cBhvr>
                                      <p:to x="100000" y="80000"/>
                                    </p:animScale>
                                    <p:animScale>
                                      <p:cBhvr>
                                        <p:cTn id="32" dur="166" decel="50000">
                                          <p:stCondLst>
                                            <p:cond delay="1338"/>
                                          </p:stCondLst>
                                        </p:cTn>
                                        <p:tgtEl>
                                          <p:spTgt spid="3">
                                            <p:txEl>
                                              <p:pRg st="0" end="0"/>
                                            </p:txEl>
                                          </p:spTgt>
                                        </p:tgtEl>
                                      </p:cBhvr>
                                      <p:to x="100000" y="100000"/>
                                    </p:animScale>
                                    <p:animScale>
                                      <p:cBhvr>
                                        <p:cTn id="33" dur="26">
                                          <p:stCondLst>
                                            <p:cond delay="1642"/>
                                          </p:stCondLst>
                                        </p:cTn>
                                        <p:tgtEl>
                                          <p:spTgt spid="3">
                                            <p:txEl>
                                              <p:pRg st="0" end="0"/>
                                            </p:txEl>
                                          </p:spTgt>
                                        </p:tgtEl>
                                      </p:cBhvr>
                                      <p:to x="100000" y="90000"/>
                                    </p:animScale>
                                    <p:animScale>
                                      <p:cBhvr>
                                        <p:cTn id="34" dur="166" decel="50000">
                                          <p:stCondLst>
                                            <p:cond delay="1668"/>
                                          </p:stCondLst>
                                        </p:cTn>
                                        <p:tgtEl>
                                          <p:spTgt spid="3">
                                            <p:txEl>
                                              <p:pRg st="0" end="0"/>
                                            </p:txEl>
                                          </p:spTgt>
                                        </p:tgtEl>
                                      </p:cBhvr>
                                      <p:to x="100000" y="100000"/>
                                    </p:animScale>
                                    <p:animScale>
                                      <p:cBhvr>
                                        <p:cTn id="35" dur="26">
                                          <p:stCondLst>
                                            <p:cond delay="1808"/>
                                          </p:stCondLst>
                                        </p:cTn>
                                        <p:tgtEl>
                                          <p:spTgt spid="3">
                                            <p:txEl>
                                              <p:pRg st="0" end="0"/>
                                            </p:txEl>
                                          </p:spTgt>
                                        </p:tgtEl>
                                      </p:cBhvr>
                                      <p:to x="100000" y="95000"/>
                                    </p:animScale>
                                    <p:animScale>
                                      <p:cBhvr>
                                        <p:cTn id="36" dur="166" decel="50000">
                                          <p:stCondLst>
                                            <p:cond delay="1834"/>
                                          </p:stCondLst>
                                        </p:cTn>
                                        <p:tgtEl>
                                          <p:spTgt spid="3">
                                            <p:txEl>
                                              <p:pRg st="0" end="0"/>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6" presetClass="entr" presetSubtype="0" fill="hold" grpId="0" nodeType="clickEffect">
                                  <p:stCondLst>
                                    <p:cond delay="0"/>
                                  </p:stCondLst>
                                  <p:childTnLst>
                                    <p:set>
                                      <p:cBhvr>
                                        <p:cTn id="40" dur="1" fill="hold">
                                          <p:stCondLst>
                                            <p:cond delay="0"/>
                                          </p:stCondLst>
                                        </p:cTn>
                                        <p:tgtEl>
                                          <p:spTgt spid="3">
                                            <p:txEl>
                                              <p:pRg st="1" end="1"/>
                                            </p:txEl>
                                          </p:spTgt>
                                        </p:tgtEl>
                                        <p:attrNameLst>
                                          <p:attrName>style.visibility</p:attrName>
                                        </p:attrNameLst>
                                      </p:cBhvr>
                                      <p:to>
                                        <p:strVal val="visible"/>
                                      </p:to>
                                    </p:set>
                                    <p:animEffect transition="in" filter="wipe(down)">
                                      <p:cBhvr>
                                        <p:cTn id="41" dur="580">
                                          <p:stCondLst>
                                            <p:cond delay="0"/>
                                          </p:stCondLst>
                                        </p:cTn>
                                        <p:tgtEl>
                                          <p:spTgt spid="3">
                                            <p:txEl>
                                              <p:pRg st="1" end="1"/>
                                            </p:txEl>
                                          </p:spTgt>
                                        </p:tgtEl>
                                      </p:cBhvr>
                                    </p:animEffect>
                                    <p:anim calcmode="lin" valueType="num">
                                      <p:cBhvr>
                                        <p:cTn id="42"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47" dur="26">
                                          <p:stCondLst>
                                            <p:cond delay="650"/>
                                          </p:stCondLst>
                                        </p:cTn>
                                        <p:tgtEl>
                                          <p:spTgt spid="3">
                                            <p:txEl>
                                              <p:pRg st="1" end="1"/>
                                            </p:txEl>
                                          </p:spTgt>
                                        </p:tgtEl>
                                      </p:cBhvr>
                                      <p:to x="100000" y="60000"/>
                                    </p:animScale>
                                    <p:animScale>
                                      <p:cBhvr>
                                        <p:cTn id="48" dur="166" decel="50000">
                                          <p:stCondLst>
                                            <p:cond delay="676"/>
                                          </p:stCondLst>
                                        </p:cTn>
                                        <p:tgtEl>
                                          <p:spTgt spid="3">
                                            <p:txEl>
                                              <p:pRg st="1" end="1"/>
                                            </p:txEl>
                                          </p:spTgt>
                                        </p:tgtEl>
                                      </p:cBhvr>
                                      <p:to x="100000" y="100000"/>
                                    </p:animScale>
                                    <p:animScale>
                                      <p:cBhvr>
                                        <p:cTn id="49" dur="26">
                                          <p:stCondLst>
                                            <p:cond delay="1312"/>
                                          </p:stCondLst>
                                        </p:cTn>
                                        <p:tgtEl>
                                          <p:spTgt spid="3">
                                            <p:txEl>
                                              <p:pRg st="1" end="1"/>
                                            </p:txEl>
                                          </p:spTgt>
                                        </p:tgtEl>
                                      </p:cBhvr>
                                      <p:to x="100000" y="80000"/>
                                    </p:animScale>
                                    <p:animScale>
                                      <p:cBhvr>
                                        <p:cTn id="50" dur="166" decel="50000">
                                          <p:stCondLst>
                                            <p:cond delay="1338"/>
                                          </p:stCondLst>
                                        </p:cTn>
                                        <p:tgtEl>
                                          <p:spTgt spid="3">
                                            <p:txEl>
                                              <p:pRg st="1" end="1"/>
                                            </p:txEl>
                                          </p:spTgt>
                                        </p:tgtEl>
                                      </p:cBhvr>
                                      <p:to x="100000" y="100000"/>
                                    </p:animScale>
                                    <p:animScale>
                                      <p:cBhvr>
                                        <p:cTn id="51" dur="26">
                                          <p:stCondLst>
                                            <p:cond delay="1642"/>
                                          </p:stCondLst>
                                        </p:cTn>
                                        <p:tgtEl>
                                          <p:spTgt spid="3">
                                            <p:txEl>
                                              <p:pRg st="1" end="1"/>
                                            </p:txEl>
                                          </p:spTgt>
                                        </p:tgtEl>
                                      </p:cBhvr>
                                      <p:to x="100000" y="90000"/>
                                    </p:animScale>
                                    <p:animScale>
                                      <p:cBhvr>
                                        <p:cTn id="52" dur="166" decel="50000">
                                          <p:stCondLst>
                                            <p:cond delay="1668"/>
                                          </p:stCondLst>
                                        </p:cTn>
                                        <p:tgtEl>
                                          <p:spTgt spid="3">
                                            <p:txEl>
                                              <p:pRg st="1" end="1"/>
                                            </p:txEl>
                                          </p:spTgt>
                                        </p:tgtEl>
                                      </p:cBhvr>
                                      <p:to x="100000" y="100000"/>
                                    </p:animScale>
                                    <p:animScale>
                                      <p:cBhvr>
                                        <p:cTn id="53" dur="26">
                                          <p:stCondLst>
                                            <p:cond delay="1808"/>
                                          </p:stCondLst>
                                        </p:cTn>
                                        <p:tgtEl>
                                          <p:spTgt spid="3">
                                            <p:txEl>
                                              <p:pRg st="1" end="1"/>
                                            </p:txEl>
                                          </p:spTgt>
                                        </p:tgtEl>
                                      </p:cBhvr>
                                      <p:to x="100000" y="95000"/>
                                    </p:animScale>
                                    <p:animScale>
                                      <p:cBhvr>
                                        <p:cTn id="54" dur="166" decel="50000">
                                          <p:stCondLst>
                                            <p:cond delay="1834"/>
                                          </p:stCondLst>
                                        </p:cTn>
                                        <p:tgtEl>
                                          <p:spTgt spid="3">
                                            <p:txEl>
                                              <p:pRg st="1" end="1"/>
                                            </p:txEl>
                                          </p:spTgt>
                                        </p:tgtEl>
                                      </p:cBhvr>
                                      <p:to x="100000" y="100000"/>
                                    </p:animScale>
                                  </p:childTnLst>
                                </p:cTn>
                              </p:par>
                            </p:childTnLst>
                          </p:cTn>
                        </p:par>
                      </p:childTnLst>
                    </p:cTn>
                  </p:par>
                  <p:par>
                    <p:cTn id="55" fill="hold">
                      <p:stCondLst>
                        <p:cond delay="indefinite"/>
                      </p:stCondLst>
                      <p:childTnLst>
                        <p:par>
                          <p:cTn id="56" fill="hold">
                            <p:stCondLst>
                              <p:cond delay="0"/>
                            </p:stCondLst>
                            <p:childTnLst>
                              <p:par>
                                <p:cTn id="57" presetID="26" presetClass="entr" presetSubtype="0" fill="hold" grpId="0" nodeType="clickEffect">
                                  <p:stCondLst>
                                    <p:cond delay="0"/>
                                  </p:stCondLst>
                                  <p:childTnLst>
                                    <p:set>
                                      <p:cBhvr>
                                        <p:cTn id="58" dur="1" fill="hold">
                                          <p:stCondLst>
                                            <p:cond delay="0"/>
                                          </p:stCondLst>
                                        </p:cTn>
                                        <p:tgtEl>
                                          <p:spTgt spid="3">
                                            <p:txEl>
                                              <p:pRg st="2" end="2"/>
                                            </p:txEl>
                                          </p:spTgt>
                                        </p:tgtEl>
                                        <p:attrNameLst>
                                          <p:attrName>style.visibility</p:attrName>
                                        </p:attrNameLst>
                                      </p:cBhvr>
                                      <p:to>
                                        <p:strVal val="visible"/>
                                      </p:to>
                                    </p:set>
                                    <p:animEffect transition="in" filter="wipe(down)">
                                      <p:cBhvr>
                                        <p:cTn id="59" dur="580">
                                          <p:stCondLst>
                                            <p:cond delay="0"/>
                                          </p:stCondLst>
                                        </p:cTn>
                                        <p:tgtEl>
                                          <p:spTgt spid="3">
                                            <p:txEl>
                                              <p:pRg st="2" end="2"/>
                                            </p:txEl>
                                          </p:spTgt>
                                        </p:tgtEl>
                                      </p:cBhvr>
                                    </p:animEffect>
                                    <p:anim calcmode="lin" valueType="num">
                                      <p:cBhvr>
                                        <p:cTn id="60"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65" dur="26">
                                          <p:stCondLst>
                                            <p:cond delay="650"/>
                                          </p:stCondLst>
                                        </p:cTn>
                                        <p:tgtEl>
                                          <p:spTgt spid="3">
                                            <p:txEl>
                                              <p:pRg st="2" end="2"/>
                                            </p:txEl>
                                          </p:spTgt>
                                        </p:tgtEl>
                                      </p:cBhvr>
                                      <p:to x="100000" y="60000"/>
                                    </p:animScale>
                                    <p:animScale>
                                      <p:cBhvr>
                                        <p:cTn id="66" dur="166" decel="50000">
                                          <p:stCondLst>
                                            <p:cond delay="676"/>
                                          </p:stCondLst>
                                        </p:cTn>
                                        <p:tgtEl>
                                          <p:spTgt spid="3">
                                            <p:txEl>
                                              <p:pRg st="2" end="2"/>
                                            </p:txEl>
                                          </p:spTgt>
                                        </p:tgtEl>
                                      </p:cBhvr>
                                      <p:to x="100000" y="100000"/>
                                    </p:animScale>
                                    <p:animScale>
                                      <p:cBhvr>
                                        <p:cTn id="67" dur="26">
                                          <p:stCondLst>
                                            <p:cond delay="1312"/>
                                          </p:stCondLst>
                                        </p:cTn>
                                        <p:tgtEl>
                                          <p:spTgt spid="3">
                                            <p:txEl>
                                              <p:pRg st="2" end="2"/>
                                            </p:txEl>
                                          </p:spTgt>
                                        </p:tgtEl>
                                      </p:cBhvr>
                                      <p:to x="100000" y="80000"/>
                                    </p:animScale>
                                    <p:animScale>
                                      <p:cBhvr>
                                        <p:cTn id="68" dur="166" decel="50000">
                                          <p:stCondLst>
                                            <p:cond delay="1338"/>
                                          </p:stCondLst>
                                        </p:cTn>
                                        <p:tgtEl>
                                          <p:spTgt spid="3">
                                            <p:txEl>
                                              <p:pRg st="2" end="2"/>
                                            </p:txEl>
                                          </p:spTgt>
                                        </p:tgtEl>
                                      </p:cBhvr>
                                      <p:to x="100000" y="100000"/>
                                    </p:animScale>
                                    <p:animScale>
                                      <p:cBhvr>
                                        <p:cTn id="69" dur="26">
                                          <p:stCondLst>
                                            <p:cond delay="1642"/>
                                          </p:stCondLst>
                                        </p:cTn>
                                        <p:tgtEl>
                                          <p:spTgt spid="3">
                                            <p:txEl>
                                              <p:pRg st="2" end="2"/>
                                            </p:txEl>
                                          </p:spTgt>
                                        </p:tgtEl>
                                      </p:cBhvr>
                                      <p:to x="100000" y="90000"/>
                                    </p:animScale>
                                    <p:animScale>
                                      <p:cBhvr>
                                        <p:cTn id="70" dur="166" decel="50000">
                                          <p:stCondLst>
                                            <p:cond delay="1668"/>
                                          </p:stCondLst>
                                        </p:cTn>
                                        <p:tgtEl>
                                          <p:spTgt spid="3">
                                            <p:txEl>
                                              <p:pRg st="2" end="2"/>
                                            </p:txEl>
                                          </p:spTgt>
                                        </p:tgtEl>
                                      </p:cBhvr>
                                      <p:to x="100000" y="100000"/>
                                    </p:animScale>
                                    <p:animScale>
                                      <p:cBhvr>
                                        <p:cTn id="71" dur="26">
                                          <p:stCondLst>
                                            <p:cond delay="1808"/>
                                          </p:stCondLst>
                                        </p:cTn>
                                        <p:tgtEl>
                                          <p:spTgt spid="3">
                                            <p:txEl>
                                              <p:pRg st="2" end="2"/>
                                            </p:txEl>
                                          </p:spTgt>
                                        </p:tgtEl>
                                      </p:cBhvr>
                                      <p:to x="100000" y="95000"/>
                                    </p:animScale>
                                    <p:animScale>
                                      <p:cBhvr>
                                        <p:cTn id="72" dur="166" decel="50000">
                                          <p:stCondLst>
                                            <p:cond delay="1834"/>
                                          </p:stCondLst>
                                        </p:cTn>
                                        <p:tgtEl>
                                          <p:spTgt spid="3">
                                            <p:txEl>
                                              <p:pRg st="2" end="2"/>
                                            </p:txEl>
                                          </p:spTgt>
                                        </p:tgtEl>
                                      </p:cBhvr>
                                      <p:to x="100000" y="100000"/>
                                    </p:animScale>
                                  </p:childTnLst>
                                </p:cTn>
                              </p:par>
                            </p:childTnLst>
                          </p:cTn>
                        </p:par>
                      </p:childTnLst>
                    </p:cTn>
                  </p:par>
                  <p:par>
                    <p:cTn id="73" fill="hold">
                      <p:stCondLst>
                        <p:cond delay="indefinite"/>
                      </p:stCondLst>
                      <p:childTnLst>
                        <p:par>
                          <p:cTn id="74" fill="hold">
                            <p:stCondLst>
                              <p:cond delay="0"/>
                            </p:stCondLst>
                            <p:childTnLst>
                              <p:par>
                                <p:cTn id="75" presetID="26" presetClass="entr" presetSubtype="0" fill="hold" grpId="0" nodeType="clickEffect">
                                  <p:stCondLst>
                                    <p:cond delay="0"/>
                                  </p:stCondLst>
                                  <p:childTnLst>
                                    <p:set>
                                      <p:cBhvr>
                                        <p:cTn id="76" dur="1" fill="hold">
                                          <p:stCondLst>
                                            <p:cond delay="0"/>
                                          </p:stCondLst>
                                        </p:cTn>
                                        <p:tgtEl>
                                          <p:spTgt spid="3">
                                            <p:txEl>
                                              <p:pRg st="3" end="3"/>
                                            </p:txEl>
                                          </p:spTgt>
                                        </p:tgtEl>
                                        <p:attrNameLst>
                                          <p:attrName>style.visibility</p:attrName>
                                        </p:attrNameLst>
                                      </p:cBhvr>
                                      <p:to>
                                        <p:strVal val="visible"/>
                                      </p:to>
                                    </p:set>
                                    <p:animEffect transition="in" filter="wipe(down)">
                                      <p:cBhvr>
                                        <p:cTn id="77" dur="580">
                                          <p:stCondLst>
                                            <p:cond delay="0"/>
                                          </p:stCondLst>
                                        </p:cTn>
                                        <p:tgtEl>
                                          <p:spTgt spid="3">
                                            <p:txEl>
                                              <p:pRg st="3" end="3"/>
                                            </p:txEl>
                                          </p:spTgt>
                                        </p:tgtEl>
                                      </p:cBhvr>
                                    </p:animEffect>
                                    <p:anim calcmode="lin" valueType="num">
                                      <p:cBhvr>
                                        <p:cTn id="7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7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8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8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8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83" dur="26">
                                          <p:stCondLst>
                                            <p:cond delay="650"/>
                                          </p:stCondLst>
                                        </p:cTn>
                                        <p:tgtEl>
                                          <p:spTgt spid="3">
                                            <p:txEl>
                                              <p:pRg st="3" end="3"/>
                                            </p:txEl>
                                          </p:spTgt>
                                        </p:tgtEl>
                                      </p:cBhvr>
                                      <p:to x="100000" y="60000"/>
                                    </p:animScale>
                                    <p:animScale>
                                      <p:cBhvr>
                                        <p:cTn id="84" dur="166" decel="50000">
                                          <p:stCondLst>
                                            <p:cond delay="676"/>
                                          </p:stCondLst>
                                        </p:cTn>
                                        <p:tgtEl>
                                          <p:spTgt spid="3">
                                            <p:txEl>
                                              <p:pRg st="3" end="3"/>
                                            </p:txEl>
                                          </p:spTgt>
                                        </p:tgtEl>
                                      </p:cBhvr>
                                      <p:to x="100000" y="100000"/>
                                    </p:animScale>
                                    <p:animScale>
                                      <p:cBhvr>
                                        <p:cTn id="85" dur="26">
                                          <p:stCondLst>
                                            <p:cond delay="1312"/>
                                          </p:stCondLst>
                                        </p:cTn>
                                        <p:tgtEl>
                                          <p:spTgt spid="3">
                                            <p:txEl>
                                              <p:pRg st="3" end="3"/>
                                            </p:txEl>
                                          </p:spTgt>
                                        </p:tgtEl>
                                      </p:cBhvr>
                                      <p:to x="100000" y="80000"/>
                                    </p:animScale>
                                    <p:animScale>
                                      <p:cBhvr>
                                        <p:cTn id="86" dur="166" decel="50000">
                                          <p:stCondLst>
                                            <p:cond delay="1338"/>
                                          </p:stCondLst>
                                        </p:cTn>
                                        <p:tgtEl>
                                          <p:spTgt spid="3">
                                            <p:txEl>
                                              <p:pRg st="3" end="3"/>
                                            </p:txEl>
                                          </p:spTgt>
                                        </p:tgtEl>
                                      </p:cBhvr>
                                      <p:to x="100000" y="100000"/>
                                    </p:animScale>
                                    <p:animScale>
                                      <p:cBhvr>
                                        <p:cTn id="87" dur="26">
                                          <p:stCondLst>
                                            <p:cond delay="1642"/>
                                          </p:stCondLst>
                                        </p:cTn>
                                        <p:tgtEl>
                                          <p:spTgt spid="3">
                                            <p:txEl>
                                              <p:pRg st="3" end="3"/>
                                            </p:txEl>
                                          </p:spTgt>
                                        </p:tgtEl>
                                      </p:cBhvr>
                                      <p:to x="100000" y="90000"/>
                                    </p:animScale>
                                    <p:animScale>
                                      <p:cBhvr>
                                        <p:cTn id="88" dur="166" decel="50000">
                                          <p:stCondLst>
                                            <p:cond delay="1668"/>
                                          </p:stCondLst>
                                        </p:cTn>
                                        <p:tgtEl>
                                          <p:spTgt spid="3">
                                            <p:txEl>
                                              <p:pRg st="3" end="3"/>
                                            </p:txEl>
                                          </p:spTgt>
                                        </p:tgtEl>
                                      </p:cBhvr>
                                      <p:to x="100000" y="100000"/>
                                    </p:animScale>
                                    <p:animScale>
                                      <p:cBhvr>
                                        <p:cTn id="89" dur="26">
                                          <p:stCondLst>
                                            <p:cond delay="1808"/>
                                          </p:stCondLst>
                                        </p:cTn>
                                        <p:tgtEl>
                                          <p:spTgt spid="3">
                                            <p:txEl>
                                              <p:pRg st="3" end="3"/>
                                            </p:txEl>
                                          </p:spTgt>
                                        </p:tgtEl>
                                      </p:cBhvr>
                                      <p:to x="100000" y="95000"/>
                                    </p:animScale>
                                    <p:animScale>
                                      <p:cBhvr>
                                        <p:cTn id="90" dur="166" decel="50000">
                                          <p:stCondLst>
                                            <p:cond delay="1834"/>
                                          </p:stCondLst>
                                        </p:cTn>
                                        <p:tgtEl>
                                          <p:spTgt spid="3">
                                            <p:txEl>
                                              <p:pRg st="3" end="3"/>
                                            </p:txEl>
                                          </p:spTgt>
                                        </p:tgtEl>
                                      </p:cBhvr>
                                      <p:to x="100000" y="100000"/>
                                    </p:animScale>
                                  </p:childTnLst>
                                </p:cTn>
                              </p:par>
                              <p:par>
                                <p:cTn id="91" presetID="26" presetClass="entr" presetSubtype="0" fill="hold" grpId="0"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wipe(down)">
                                      <p:cBhvr>
                                        <p:cTn id="93" dur="580">
                                          <p:stCondLst>
                                            <p:cond delay="0"/>
                                          </p:stCondLst>
                                        </p:cTn>
                                        <p:tgtEl>
                                          <p:spTgt spid="4"/>
                                        </p:tgtEl>
                                      </p:cBhvr>
                                    </p:animEffect>
                                    <p:anim calcmode="lin" valueType="num">
                                      <p:cBhvr>
                                        <p:cTn id="9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9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9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9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99" dur="26">
                                          <p:stCondLst>
                                            <p:cond delay="650"/>
                                          </p:stCondLst>
                                        </p:cTn>
                                        <p:tgtEl>
                                          <p:spTgt spid="4"/>
                                        </p:tgtEl>
                                      </p:cBhvr>
                                      <p:to x="100000" y="60000"/>
                                    </p:animScale>
                                    <p:animScale>
                                      <p:cBhvr>
                                        <p:cTn id="100" dur="166" decel="50000">
                                          <p:stCondLst>
                                            <p:cond delay="676"/>
                                          </p:stCondLst>
                                        </p:cTn>
                                        <p:tgtEl>
                                          <p:spTgt spid="4"/>
                                        </p:tgtEl>
                                      </p:cBhvr>
                                      <p:to x="100000" y="100000"/>
                                    </p:animScale>
                                    <p:animScale>
                                      <p:cBhvr>
                                        <p:cTn id="101" dur="26">
                                          <p:stCondLst>
                                            <p:cond delay="1312"/>
                                          </p:stCondLst>
                                        </p:cTn>
                                        <p:tgtEl>
                                          <p:spTgt spid="4"/>
                                        </p:tgtEl>
                                      </p:cBhvr>
                                      <p:to x="100000" y="80000"/>
                                    </p:animScale>
                                    <p:animScale>
                                      <p:cBhvr>
                                        <p:cTn id="102" dur="166" decel="50000">
                                          <p:stCondLst>
                                            <p:cond delay="1338"/>
                                          </p:stCondLst>
                                        </p:cTn>
                                        <p:tgtEl>
                                          <p:spTgt spid="4"/>
                                        </p:tgtEl>
                                      </p:cBhvr>
                                      <p:to x="100000" y="100000"/>
                                    </p:animScale>
                                    <p:animScale>
                                      <p:cBhvr>
                                        <p:cTn id="103" dur="26">
                                          <p:stCondLst>
                                            <p:cond delay="1642"/>
                                          </p:stCondLst>
                                        </p:cTn>
                                        <p:tgtEl>
                                          <p:spTgt spid="4"/>
                                        </p:tgtEl>
                                      </p:cBhvr>
                                      <p:to x="100000" y="90000"/>
                                    </p:animScale>
                                    <p:animScale>
                                      <p:cBhvr>
                                        <p:cTn id="104" dur="166" decel="50000">
                                          <p:stCondLst>
                                            <p:cond delay="1668"/>
                                          </p:stCondLst>
                                        </p:cTn>
                                        <p:tgtEl>
                                          <p:spTgt spid="4"/>
                                        </p:tgtEl>
                                      </p:cBhvr>
                                      <p:to x="100000" y="100000"/>
                                    </p:animScale>
                                    <p:animScale>
                                      <p:cBhvr>
                                        <p:cTn id="105" dur="26">
                                          <p:stCondLst>
                                            <p:cond delay="1808"/>
                                          </p:stCondLst>
                                        </p:cTn>
                                        <p:tgtEl>
                                          <p:spTgt spid="4"/>
                                        </p:tgtEl>
                                      </p:cBhvr>
                                      <p:to x="100000" y="95000"/>
                                    </p:animScale>
                                    <p:animScale>
                                      <p:cBhvr>
                                        <p:cTn id="106" dur="166" decel="50000">
                                          <p:stCondLst>
                                            <p:cond delay="1834"/>
                                          </p:stCondLst>
                                        </p:cTn>
                                        <p:tgtEl>
                                          <p:spTgt spid="4"/>
                                        </p:tgtEl>
                                      </p:cBhvr>
                                      <p:to x="100000" y="100000"/>
                                    </p:animScale>
                                  </p:childTnLst>
                                </p:cTn>
                              </p:par>
                              <p:par>
                                <p:cTn id="107" presetID="26" presetClass="entr" presetSubtype="0" fill="hold" grpId="0" nodeType="withEffect">
                                  <p:stCondLst>
                                    <p:cond delay="0"/>
                                  </p:stCondLst>
                                  <p:childTnLst>
                                    <p:set>
                                      <p:cBhvr>
                                        <p:cTn id="108" dur="1" fill="hold">
                                          <p:stCondLst>
                                            <p:cond delay="0"/>
                                          </p:stCondLst>
                                        </p:cTn>
                                        <p:tgtEl>
                                          <p:spTgt spid="5"/>
                                        </p:tgtEl>
                                        <p:attrNameLst>
                                          <p:attrName>style.visibility</p:attrName>
                                        </p:attrNameLst>
                                      </p:cBhvr>
                                      <p:to>
                                        <p:strVal val="visible"/>
                                      </p:to>
                                    </p:set>
                                    <p:animEffect transition="in" filter="wipe(down)">
                                      <p:cBhvr>
                                        <p:cTn id="109" dur="580">
                                          <p:stCondLst>
                                            <p:cond delay="0"/>
                                          </p:stCondLst>
                                        </p:cTn>
                                        <p:tgtEl>
                                          <p:spTgt spid="5"/>
                                        </p:tgtEl>
                                      </p:cBhvr>
                                    </p:animEffect>
                                    <p:anim calcmode="lin" valueType="num">
                                      <p:cBhvr>
                                        <p:cTn id="110"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11"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12"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3"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14"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15" dur="26">
                                          <p:stCondLst>
                                            <p:cond delay="650"/>
                                          </p:stCondLst>
                                        </p:cTn>
                                        <p:tgtEl>
                                          <p:spTgt spid="5"/>
                                        </p:tgtEl>
                                      </p:cBhvr>
                                      <p:to x="100000" y="60000"/>
                                    </p:animScale>
                                    <p:animScale>
                                      <p:cBhvr>
                                        <p:cTn id="116" dur="166" decel="50000">
                                          <p:stCondLst>
                                            <p:cond delay="676"/>
                                          </p:stCondLst>
                                        </p:cTn>
                                        <p:tgtEl>
                                          <p:spTgt spid="5"/>
                                        </p:tgtEl>
                                      </p:cBhvr>
                                      <p:to x="100000" y="100000"/>
                                    </p:animScale>
                                    <p:animScale>
                                      <p:cBhvr>
                                        <p:cTn id="117" dur="26">
                                          <p:stCondLst>
                                            <p:cond delay="1312"/>
                                          </p:stCondLst>
                                        </p:cTn>
                                        <p:tgtEl>
                                          <p:spTgt spid="5"/>
                                        </p:tgtEl>
                                      </p:cBhvr>
                                      <p:to x="100000" y="80000"/>
                                    </p:animScale>
                                    <p:animScale>
                                      <p:cBhvr>
                                        <p:cTn id="118" dur="166" decel="50000">
                                          <p:stCondLst>
                                            <p:cond delay="1338"/>
                                          </p:stCondLst>
                                        </p:cTn>
                                        <p:tgtEl>
                                          <p:spTgt spid="5"/>
                                        </p:tgtEl>
                                      </p:cBhvr>
                                      <p:to x="100000" y="100000"/>
                                    </p:animScale>
                                    <p:animScale>
                                      <p:cBhvr>
                                        <p:cTn id="119" dur="26">
                                          <p:stCondLst>
                                            <p:cond delay="1642"/>
                                          </p:stCondLst>
                                        </p:cTn>
                                        <p:tgtEl>
                                          <p:spTgt spid="5"/>
                                        </p:tgtEl>
                                      </p:cBhvr>
                                      <p:to x="100000" y="90000"/>
                                    </p:animScale>
                                    <p:animScale>
                                      <p:cBhvr>
                                        <p:cTn id="120" dur="166" decel="50000">
                                          <p:stCondLst>
                                            <p:cond delay="1668"/>
                                          </p:stCondLst>
                                        </p:cTn>
                                        <p:tgtEl>
                                          <p:spTgt spid="5"/>
                                        </p:tgtEl>
                                      </p:cBhvr>
                                      <p:to x="100000" y="100000"/>
                                    </p:animScale>
                                    <p:animScale>
                                      <p:cBhvr>
                                        <p:cTn id="121" dur="26">
                                          <p:stCondLst>
                                            <p:cond delay="1808"/>
                                          </p:stCondLst>
                                        </p:cTn>
                                        <p:tgtEl>
                                          <p:spTgt spid="5"/>
                                        </p:tgtEl>
                                      </p:cBhvr>
                                      <p:to x="100000" y="95000"/>
                                    </p:animScale>
                                    <p:animScale>
                                      <p:cBhvr>
                                        <p:cTn id="122"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a:t>
            </a:r>
            <a:endParaRPr lang="en-IN" dirty="0"/>
          </a:p>
        </p:txBody>
      </p:sp>
      <p:sp>
        <p:nvSpPr>
          <p:cNvPr id="3" name="Footer Placeholder 2"/>
          <p:cNvSpPr>
            <a:spLocks noGrp="1"/>
          </p:cNvSpPr>
          <p:nvPr>
            <p:ph type="ftr" sz="quarter" idx="11"/>
          </p:nvPr>
        </p:nvSpPr>
        <p:spPr/>
        <p:txBody>
          <a:bodyPr/>
          <a:lstStyle/>
          <a:p>
            <a:r>
              <a:rPr lang="en-IN" dirty="0"/>
              <a:t>Statutory Audit (Bank) 2017</a:t>
            </a:r>
          </a:p>
        </p:txBody>
      </p:sp>
      <p:sp>
        <p:nvSpPr>
          <p:cNvPr id="4" name="Date Placeholder 3"/>
          <p:cNvSpPr>
            <a:spLocks noGrp="1"/>
          </p:cNvSpPr>
          <p:nvPr>
            <p:ph type="dt" sz="half" idx="10"/>
          </p:nvPr>
        </p:nvSpPr>
        <p:spPr/>
        <p:txBody>
          <a:bodyPr/>
          <a:lstStyle/>
          <a:p>
            <a:r>
              <a:rPr lang="en-US"/>
              <a:t>Friday, 31 March 2017</a:t>
            </a:r>
            <a:endParaRPr lang="en-IN" dirty="0"/>
          </a:p>
        </p:txBody>
      </p:sp>
    </p:spTree>
    <p:extLst>
      <p:ext uri="{BB962C8B-B14F-4D97-AF65-F5344CB8AC3E}">
        <p14:creationId xmlns:p14="http://schemas.microsoft.com/office/powerpoint/2010/main" val="37335681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sndAc>
          <p:stSnd>
            <p:snd r:embed="rId2" name="chimes.wav"/>
          </p:stSnd>
        </p:sndAc>
      </p:transition>
    </mc:Choice>
    <mc:Fallback xmlns="">
      <p:transition spd="slow">
        <p:fade/>
        <p:sndAc>
          <p:stSnd>
            <p:snd r:embed="rId3"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theme/theme1.xml><?xml version="1.0" encoding="utf-8"?>
<a:theme xmlns:a="http://schemas.openxmlformats.org/drawingml/2006/main" name="Feathered">
  <a:themeElements>
    <a:clrScheme name="Feathered">
      <a:dk1>
        <a:sysClr val="windowText" lastClr="000000"/>
      </a:dk1>
      <a:lt1>
        <a:sysClr val="window" lastClr="FFFFFF"/>
      </a:lt1>
      <a:dk2>
        <a:srgbClr val="1E1217"/>
      </a:dk2>
      <a:lt2>
        <a:srgbClr val="FAFDFD"/>
      </a:lt2>
      <a:accent1>
        <a:srgbClr val="78475D"/>
      </a:accent1>
      <a:accent2>
        <a:srgbClr val="A7D068"/>
      </a:accent2>
      <a:accent3>
        <a:srgbClr val="78C5CF"/>
      </a:accent3>
      <a:accent4>
        <a:srgbClr val="D36E88"/>
      </a:accent4>
      <a:accent5>
        <a:srgbClr val="D3C588"/>
      </a:accent5>
      <a:accent6>
        <a:srgbClr val="ED9E57"/>
      </a:accent6>
      <a:hlink>
        <a:srgbClr val="78C5CF"/>
      </a:hlink>
      <a:folHlink>
        <a:srgbClr val="D36E88"/>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E2D42CFC-65DC-41E3-8961-A8E5A29913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668</TotalTime>
  <Words>5740</Words>
  <Application>Microsoft Office PowerPoint</Application>
  <PresentationFormat>Widescreen</PresentationFormat>
  <Paragraphs>573</Paragraphs>
  <Slides>59</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59</vt:i4>
      </vt:variant>
    </vt:vector>
  </HeadingPairs>
  <TitlesOfParts>
    <vt:vector size="64" baseType="lpstr">
      <vt:lpstr>Calibri</vt:lpstr>
      <vt:lpstr>Century Schoolbook</vt:lpstr>
      <vt:lpstr>Corbel</vt:lpstr>
      <vt:lpstr>Wingdings</vt:lpstr>
      <vt:lpstr>Feathered</vt:lpstr>
      <vt:lpstr>Statutory Audit of Bank Branches 2017 (Overview) </vt:lpstr>
      <vt:lpstr>1. Co-ordination with Branch Management </vt:lpstr>
      <vt:lpstr>2.Reliance on / review of other reports</vt:lpstr>
      <vt:lpstr>3.CLASSIFICATION OF ADVANCES</vt:lpstr>
      <vt:lpstr>PowerPoint Presentation</vt:lpstr>
      <vt:lpstr>Sector wise classification</vt:lpstr>
      <vt:lpstr>Security wise classification</vt:lpstr>
      <vt:lpstr>PRUDENTIAL NORMS CLASSIFICATION</vt:lpstr>
      <vt:lpstr>Sub classification of NPA accounts</vt:lpstr>
      <vt:lpstr>4. Type of Advances and Nature of Security</vt:lpstr>
      <vt:lpstr>PowerPoint Presentation</vt:lpstr>
      <vt:lpstr>PowerPoint Presentation</vt:lpstr>
      <vt:lpstr>PowerPoint Presentation</vt:lpstr>
      <vt:lpstr>5. Early Warning signals for wrong doings in the loan accounts</vt:lpstr>
      <vt:lpstr>PowerPoint Presentation</vt:lpstr>
      <vt:lpstr>PowerPoint Presentation</vt:lpstr>
      <vt:lpstr>PowerPoint Presentation</vt:lpstr>
      <vt:lpstr>PowerPoint Presentation</vt:lpstr>
      <vt:lpstr>PowerPoint Presentation</vt:lpstr>
      <vt:lpstr>PowerPoint Presentation</vt:lpstr>
      <vt:lpstr>9.Types of Securities</vt:lpstr>
      <vt:lpstr>10.Procedure for Sanction, Disbursement, Supervision and Renewal of Advances</vt:lpstr>
      <vt:lpstr>11.Stages of loan</vt:lpstr>
      <vt:lpstr>12.Pre-sanction</vt:lpstr>
      <vt:lpstr>PowerPoint Presentation</vt:lpstr>
      <vt:lpstr>13.Documentation</vt:lpstr>
      <vt:lpstr>Documentation</vt:lpstr>
      <vt:lpstr>14.POST SANCTION</vt:lpstr>
      <vt:lpstr>POST SANCTION</vt:lpstr>
      <vt:lpstr>15.Loan to Value (LTV) ratio</vt:lpstr>
      <vt:lpstr>PowerPoint Presentation</vt:lpstr>
      <vt:lpstr>16.Criteria for Classification of Various Types of Credit Facilities</vt:lpstr>
      <vt:lpstr>PowerPoint Presentation</vt:lpstr>
      <vt:lpstr>17.Cash credit</vt:lpstr>
      <vt:lpstr>PowerPoint Presentation</vt:lpstr>
      <vt:lpstr>PowerPoint Presentation</vt:lpstr>
      <vt:lpstr>PowerPoint Presentation</vt:lpstr>
      <vt:lpstr>PowerPoint Presentation</vt:lpstr>
      <vt:lpstr>22.Revenue leakage exercise</vt:lpstr>
      <vt:lpstr>PowerPoint Presentation</vt:lpstr>
      <vt:lpstr>PowerPoint Presentation</vt:lpstr>
      <vt:lpstr>23. Operating Framework for Identifying and Dealing with Frauds</vt:lpstr>
      <vt:lpstr>24. Common fraud risk factors in deposit taking, dealing and lending activities</vt:lpstr>
      <vt:lpstr>25. Money laundering  (Three steps)</vt:lpstr>
      <vt:lpstr>26. Methods in which money laundering takes place</vt:lpstr>
      <vt:lpstr>27.Window-dressing</vt:lpstr>
      <vt:lpstr>28.Inter Office Transactions</vt:lpstr>
      <vt:lpstr>PowerPoint Presentation</vt:lpstr>
      <vt:lpstr>30.Service tax Liability of Banks</vt:lpstr>
      <vt:lpstr>PowerPoint Presentation</vt:lpstr>
      <vt:lpstr>31. Bank Audit in Computerised Environment</vt:lpstr>
      <vt:lpstr>32.Illustrative list of data for Compiling LFAR</vt:lpstr>
      <vt:lpstr>PowerPoint Presentation</vt:lpstr>
      <vt:lpstr>PowerPoint Presentation</vt:lpstr>
      <vt:lpstr>PowerPoint Presentation</vt:lpstr>
      <vt:lpstr>Any questions?</vt:lpstr>
      <vt:lpstr>Contact details</vt:lpstr>
      <vt:lpstr>Disclaimer</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Statutory Audit of Bank Branches</dc:title>
  <dc:creator>NIKHIL GUPTA</dc:creator>
  <cp:lastModifiedBy>NIKHIL GUPTA</cp:lastModifiedBy>
  <cp:revision>149</cp:revision>
  <dcterms:created xsi:type="dcterms:W3CDTF">2017-03-29T16:31:54Z</dcterms:created>
  <dcterms:modified xsi:type="dcterms:W3CDTF">2017-04-01T07:07:22Z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