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15"/>
  </p:notesMasterIdLst>
  <p:handoutMasterIdLst>
    <p:handoutMasterId r:id="rId16"/>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3" autoAdjust="0"/>
    <p:restoredTop sz="94662" autoAdjust="0"/>
  </p:normalViewPr>
  <p:slideViewPr>
    <p:cSldViewPr>
      <p:cViewPr varScale="1">
        <p:scale>
          <a:sx n="70" d="100"/>
          <a:sy n="70" d="100"/>
        </p:scale>
        <p:origin x="-135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Akshanss Garg</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833702-DCC3-48F4-B2E6-F79C843B73D8}" type="datetimeFigureOut">
              <a:rPr lang="en-US" smtClean="0"/>
              <a:t>9/4/2017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0D0496-74AA-478D-902E-C4C9BADD5FEA}" type="slidenum">
              <a:rPr lang="en-US" smtClean="0"/>
              <a:t>‹#›</a:t>
            </a:fld>
            <a:endParaRPr lang="en-US"/>
          </a:p>
        </p:txBody>
      </p:sp>
    </p:spTree>
    <p:extLst>
      <p:ext uri="{BB962C8B-B14F-4D97-AF65-F5344CB8AC3E}">
        <p14:creationId xmlns:p14="http://schemas.microsoft.com/office/powerpoint/2010/main" val="32288287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Akshanss Garg</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426B00-089B-4E4B-B8EE-BEB1050F9AD0}" type="datetimeFigureOut">
              <a:rPr lang="en-US" smtClean="0"/>
              <a:t>9/4/2017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87B748-49F8-4049-9552-1EB056EEF777}" type="slidenum">
              <a:rPr lang="en-US" smtClean="0"/>
              <a:t>‹#›</a:t>
            </a:fld>
            <a:endParaRPr lang="en-US"/>
          </a:p>
        </p:txBody>
      </p:sp>
    </p:spTree>
    <p:extLst>
      <p:ext uri="{BB962C8B-B14F-4D97-AF65-F5344CB8AC3E}">
        <p14:creationId xmlns:p14="http://schemas.microsoft.com/office/powerpoint/2010/main" val="12517536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587B748-49F8-4049-9552-1EB056EEF777}" type="slidenum">
              <a:rPr lang="en-US" smtClean="0"/>
              <a:t>1</a:t>
            </a:fld>
            <a:endParaRPr lang="en-US"/>
          </a:p>
        </p:txBody>
      </p:sp>
    </p:spTree>
    <p:extLst>
      <p:ext uri="{BB962C8B-B14F-4D97-AF65-F5344CB8AC3E}">
        <p14:creationId xmlns:p14="http://schemas.microsoft.com/office/powerpoint/2010/main" val="30051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55D2BE-B394-425A-9E9A-A51D9EBFCF67}" type="datetime1">
              <a:rPr lang="en-US" smtClean="0"/>
              <a:t>9/4/2017</a:t>
            </a:fld>
            <a:endParaRPr lang="en-US"/>
          </a:p>
        </p:txBody>
      </p:sp>
      <p:sp>
        <p:nvSpPr>
          <p:cNvPr id="5" name="Footer Placeholder 4"/>
          <p:cNvSpPr>
            <a:spLocks noGrp="1"/>
          </p:cNvSpPr>
          <p:nvPr>
            <p:ph type="ftr" sz="quarter" idx="11"/>
          </p:nvPr>
        </p:nvSpPr>
        <p:spPr/>
        <p:txBody>
          <a:bodyPr/>
          <a:lstStyle/>
          <a:p>
            <a:r>
              <a:rPr lang="en-US" smtClean="0"/>
              <a:t>akshanss.garg@gmail.com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489010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CAD168-6ECA-46DF-A563-149F9CFE3DBE}" type="datetime1">
              <a:rPr lang="en-US" smtClean="0"/>
              <a:t>9/4/2017</a:t>
            </a:fld>
            <a:endParaRPr lang="en-US"/>
          </a:p>
        </p:txBody>
      </p:sp>
      <p:sp>
        <p:nvSpPr>
          <p:cNvPr id="5" name="Footer Placeholder 4"/>
          <p:cNvSpPr>
            <a:spLocks noGrp="1"/>
          </p:cNvSpPr>
          <p:nvPr>
            <p:ph type="ftr" sz="quarter" idx="11"/>
          </p:nvPr>
        </p:nvSpPr>
        <p:spPr/>
        <p:txBody>
          <a:bodyPr/>
          <a:lstStyle/>
          <a:p>
            <a:r>
              <a:rPr lang="en-US" smtClean="0"/>
              <a:t>akshanss.garg@gmail.com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73459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55D2BE-B394-425A-9E9A-A51D9EBFCF67}" type="datetime1">
              <a:rPr lang="en-US" smtClean="0"/>
              <a:t>9/4/2017</a:t>
            </a:fld>
            <a:endParaRPr lang="en-US"/>
          </a:p>
        </p:txBody>
      </p:sp>
      <p:sp>
        <p:nvSpPr>
          <p:cNvPr id="5" name="Footer Placeholder 4"/>
          <p:cNvSpPr>
            <a:spLocks noGrp="1"/>
          </p:cNvSpPr>
          <p:nvPr>
            <p:ph type="ftr" sz="quarter" idx="11"/>
          </p:nvPr>
        </p:nvSpPr>
        <p:spPr/>
        <p:txBody>
          <a:bodyPr/>
          <a:lstStyle/>
          <a:p>
            <a:r>
              <a:rPr lang="en-US" smtClean="0"/>
              <a:t>akshanss.garg@gmail.com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CAD168-6ECA-46DF-A563-149F9CFE3DBE}" type="datetime1">
              <a:rPr lang="en-US" smtClean="0"/>
              <a:t>9/4/2017</a:t>
            </a:fld>
            <a:endParaRPr lang="en-US"/>
          </a:p>
        </p:txBody>
      </p:sp>
      <p:sp>
        <p:nvSpPr>
          <p:cNvPr id="5" name="Footer Placeholder 4"/>
          <p:cNvSpPr>
            <a:spLocks noGrp="1"/>
          </p:cNvSpPr>
          <p:nvPr>
            <p:ph type="ftr" sz="quarter" idx="11"/>
          </p:nvPr>
        </p:nvSpPr>
        <p:spPr/>
        <p:txBody>
          <a:bodyPr/>
          <a:lstStyle/>
          <a:p>
            <a:r>
              <a:rPr lang="en-US" smtClean="0"/>
              <a:t>akshanss.garg@gmail.com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474726-ABF1-4BC7-B44C-5E2DE8EA0534}" type="datetime1">
              <a:rPr lang="en-US" smtClean="0"/>
              <a:t>9/4/2017</a:t>
            </a:fld>
            <a:endParaRPr lang="en-US"/>
          </a:p>
        </p:txBody>
      </p:sp>
      <p:sp>
        <p:nvSpPr>
          <p:cNvPr id="5" name="Footer Placeholder 4"/>
          <p:cNvSpPr>
            <a:spLocks noGrp="1"/>
          </p:cNvSpPr>
          <p:nvPr>
            <p:ph type="ftr" sz="quarter" idx="11"/>
          </p:nvPr>
        </p:nvSpPr>
        <p:spPr/>
        <p:txBody>
          <a:bodyPr/>
          <a:lstStyle/>
          <a:p>
            <a:r>
              <a:rPr lang="en-US" smtClean="0"/>
              <a:t>akshanss.garg@gmail.com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474726-ABF1-4BC7-B44C-5E2DE8EA0534}" type="datetime1">
              <a:rPr lang="en-US" smtClean="0"/>
              <a:t>9/4/2017</a:t>
            </a:fld>
            <a:endParaRPr lang="en-US"/>
          </a:p>
        </p:txBody>
      </p:sp>
      <p:sp>
        <p:nvSpPr>
          <p:cNvPr id="6" name="Footer Placeholder 5"/>
          <p:cNvSpPr>
            <a:spLocks noGrp="1"/>
          </p:cNvSpPr>
          <p:nvPr>
            <p:ph type="ftr" sz="quarter" idx="11"/>
          </p:nvPr>
        </p:nvSpPr>
        <p:spPr/>
        <p:txBody>
          <a:bodyPr/>
          <a:lstStyle/>
          <a:p>
            <a:r>
              <a:rPr lang="en-US" smtClean="0"/>
              <a:t>akshanss.garg@gmail.com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474726-ABF1-4BC7-B44C-5E2DE8EA0534}" type="datetime1">
              <a:rPr lang="en-US" smtClean="0"/>
              <a:t>9/4/2017</a:t>
            </a:fld>
            <a:endParaRPr lang="en-US"/>
          </a:p>
        </p:txBody>
      </p:sp>
      <p:sp>
        <p:nvSpPr>
          <p:cNvPr id="8" name="Footer Placeholder 7"/>
          <p:cNvSpPr>
            <a:spLocks noGrp="1"/>
          </p:cNvSpPr>
          <p:nvPr>
            <p:ph type="ftr" sz="quarter" idx="11"/>
          </p:nvPr>
        </p:nvSpPr>
        <p:spPr/>
        <p:txBody>
          <a:bodyPr/>
          <a:lstStyle/>
          <a:p>
            <a:r>
              <a:rPr lang="en-US" smtClean="0"/>
              <a:t>akshanss.garg@gmail.com</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474726-ABF1-4BC7-B44C-5E2DE8EA0534}" type="datetime1">
              <a:rPr lang="en-US" smtClean="0"/>
              <a:t>9/4/2017</a:t>
            </a:fld>
            <a:endParaRPr lang="en-US"/>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474726-ABF1-4BC7-B44C-5E2DE8EA0534}" type="datetime1">
              <a:rPr lang="en-US" smtClean="0"/>
              <a:t>9/4/2017</a:t>
            </a:fld>
            <a:endParaRPr lang="en-US"/>
          </a:p>
        </p:txBody>
      </p:sp>
      <p:sp>
        <p:nvSpPr>
          <p:cNvPr id="3" name="Footer Placeholder 2"/>
          <p:cNvSpPr>
            <a:spLocks noGrp="1"/>
          </p:cNvSpPr>
          <p:nvPr>
            <p:ph type="ftr" sz="quarter" idx="11"/>
          </p:nvPr>
        </p:nvSpPr>
        <p:spPr/>
        <p:txBody>
          <a:bodyPr/>
          <a:lstStyle/>
          <a:p>
            <a:r>
              <a:rPr lang="en-US" smtClean="0"/>
              <a:t>akshanss.garg@gmail.com</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474726-ABF1-4BC7-B44C-5E2DE8EA0534}" type="datetime1">
              <a:rPr lang="en-US" smtClean="0"/>
              <a:t>9/4/2017</a:t>
            </a:fld>
            <a:endParaRPr lang="en-US"/>
          </a:p>
        </p:txBody>
      </p:sp>
      <p:sp>
        <p:nvSpPr>
          <p:cNvPr id="6" name="Footer Placeholder 5"/>
          <p:cNvSpPr>
            <a:spLocks noGrp="1"/>
          </p:cNvSpPr>
          <p:nvPr>
            <p:ph type="ftr" sz="quarter" idx="11"/>
          </p:nvPr>
        </p:nvSpPr>
        <p:spPr/>
        <p:txBody>
          <a:bodyPr/>
          <a:lstStyle/>
          <a:p>
            <a:r>
              <a:rPr lang="en-US" smtClean="0"/>
              <a:t>akshanss.garg@gmail.com</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78474726-ABF1-4BC7-B44C-5E2DE8EA0534}" type="datetime1">
              <a:rPr lang="en-US" smtClean="0"/>
              <a:t>9/4/2017</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r>
              <a:rPr lang="en-US" smtClean="0"/>
              <a:t>akshanss.garg@gmail.com</a:t>
            </a:r>
            <a:endParaRPr lang="en-US"/>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474726-ABF1-4BC7-B44C-5E2DE8EA0534}" type="datetime1">
              <a:rPr lang="en-US" smtClean="0"/>
              <a:t>9/4/2017</a:t>
            </a:fld>
            <a:endParaRPr lang="en-US"/>
          </a:p>
        </p:txBody>
      </p:sp>
      <p:sp>
        <p:nvSpPr>
          <p:cNvPr id="5" name="Footer Placeholder 4"/>
          <p:cNvSpPr>
            <a:spLocks noGrp="1"/>
          </p:cNvSpPr>
          <p:nvPr>
            <p:ph type="ftr" sz="quarter" idx="11"/>
          </p:nvPr>
        </p:nvSpPr>
        <p:spPr/>
        <p:txBody>
          <a:bodyPr/>
          <a:lstStyle/>
          <a:p>
            <a:r>
              <a:rPr lang="en-US" smtClean="0"/>
              <a:t>akshanss.garg@gmail.com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474726-ABF1-4BC7-B44C-5E2DE8EA0534}" type="datetime1">
              <a:rPr lang="en-US" smtClean="0"/>
              <a:t>9/4/2017</a:t>
            </a:fld>
            <a:endParaRPr lang="en-US"/>
          </a:p>
        </p:txBody>
      </p:sp>
      <p:sp>
        <p:nvSpPr>
          <p:cNvPr id="5" name="Footer Placeholder 4"/>
          <p:cNvSpPr>
            <a:spLocks noGrp="1"/>
          </p:cNvSpPr>
          <p:nvPr>
            <p:ph type="ftr" sz="quarter" idx="11"/>
          </p:nvPr>
        </p:nvSpPr>
        <p:spPr/>
        <p:txBody>
          <a:bodyPr/>
          <a:lstStyle/>
          <a:p>
            <a:r>
              <a:rPr lang="en-US" smtClean="0"/>
              <a:t>akshanss.garg@gmail.com</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487362"/>
          </a:xfrm>
          <a:prstGeom prst="rect">
            <a:avLst/>
          </a:prstGeom>
        </p:spPr>
        <p:txBody>
          <a:bodyPr vert="horz" lIns="91440" tIns="45720" rIns="91440" bIns="45720" rtlCol="0" anchor="ctr">
            <a:normAutofit/>
          </a:bodyPr>
          <a:lstStyle/>
          <a:p>
            <a:r>
              <a:rPr lang="en-US" dirty="0" smtClean="0"/>
              <a:t>Key Provisions of the Rules:-</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74726-ABF1-4BC7-B44C-5E2DE8EA0534}" type="datetime1">
              <a:rPr lang="en-US" smtClean="0"/>
              <a:t>9/4/2017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akshanss.garg@gmail.com</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7364618"/>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hf hdr="0" dt="0"/>
  <p:txStyles>
    <p:titleStyle>
      <a:lvl1pPr algn="ctr" defTabSz="914400" rtl="0" eaLnBrk="1" latinLnBrk="0" hangingPunct="1">
        <a:spcBef>
          <a:spcPct val="0"/>
        </a:spcBef>
        <a:buNone/>
        <a:defRPr sz="4400" b="1" kern="1200">
          <a:solidFill>
            <a:schemeClr val="tx2">
              <a:lumMod val="60000"/>
              <a:lumOff val="40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r>
              <a:rPr lang="en-US" smtClean="0"/>
              <a:t>akshanss.garg@gmail.com</a:t>
            </a:r>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8474726-ABF1-4BC7-B44C-5E2DE8EA0534}" type="datetime1">
              <a:rPr lang="en-US" smtClean="0"/>
              <a:t>9/4/2017</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GST E-Way Bill Rules</a:t>
            </a:r>
            <a:endParaRPr lang="en-US" dirty="0"/>
          </a:p>
        </p:txBody>
      </p:sp>
      <p:sp>
        <p:nvSpPr>
          <p:cNvPr id="3" name="Subtitle 2"/>
          <p:cNvSpPr>
            <a:spLocks noGrp="1"/>
          </p:cNvSpPr>
          <p:nvPr>
            <p:ph type="subTitle" idx="1"/>
          </p:nvPr>
        </p:nvSpPr>
        <p:spPr/>
        <p:txBody>
          <a:bodyPr/>
          <a:lstStyle/>
          <a:p>
            <a:r>
              <a:rPr lang="en-US" dirty="0" smtClean="0"/>
              <a:t>Finalized in GST Council meeting and later notified vide notification No. 27/2017-Central Tax </a:t>
            </a:r>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769183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66351"/>
            <a:ext cx="8229600" cy="4525963"/>
          </a:xfrm>
        </p:spPr>
        <p:txBody>
          <a:bodyPr>
            <a:normAutofit/>
          </a:bodyPr>
          <a:lstStyle/>
          <a:p>
            <a:r>
              <a:rPr lang="en-US" sz="2000" dirty="0" smtClean="0">
                <a:latin typeface="Arial" pitchFamily="34" charset="0"/>
                <a:cs typeface="Arial" pitchFamily="34" charset="0"/>
              </a:rPr>
              <a:t>In the GST Council meeting held on 5</a:t>
            </a:r>
            <a:r>
              <a:rPr lang="en-US" sz="2000" baseline="30000" dirty="0" smtClean="0">
                <a:latin typeface="Arial" pitchFamily="34" charset="0"/>
                <a:cs typeface="Arial" pitchFamily="34" charset="0"/>
              </a:rPr>
              <a:t>th</a:t>
            </a:r>
            <a:r>
              <a:rPr lang="en-US" sz="2000" dirty="0" smtClean="0">
                <a:latin typeface="Arial" pitchFamily="34" charset="0"/>
                <a:cs typeface="Arial" pitchFamily="34" charset="0"/>
              </a:rPr>
              <a:t> August 2017,The electronic way (e-way) bill rules (rules) was finalized and later it was notified vide notification no. 27/2017-Central Tax dated 30</a:t>
            </a:r>
            <a:r>
              <a:rPr lang="en-US" sz="2000" baseline="30000" dirty="0" smtClean="0">
                <a:latin typeface="Arial" pitchFamily="34" charset="0"/>
                <a:cs typeface="Arial" pitchFamily="34" charset="0"/>
              </a:rPr>
              <a:t>th</a:t>
            </a:r>
            <a:r>
              <a:rPr lang="en-US" sz="2000" dirty="0" smtClean="0">
                <a:latin typeface="Arial" pitchFamily="34" charset="0"/>
                <a:cs typeface="Arial" pitchFamily="34" charset="0"/>
              </a:rPr>
              <a:t> August 2017.</a:t>
            </a:r>
            <a:endParaRPr lang="en-US" sz="2000" dirty="0">
              <a:latin typeface="Arial" pitchFamily="34" charset="0"/>
              <a:cs typeface="Arial" pitchFamily="34" charset="0"/>
            </a:endParaRPr>
          </a:p>
          <a:p>
            <a:r>
              <a:rPr lang="en-US" sz="2000" dirty="0">
                <a:latin typeface="Arial" pitchFamily="34" charset="0"/>
                <a:cs typeface="Arial" pitchFamily="34" charset="0"/>
              </a:rPr>
              <a:t>The effective date of implementation of the Rules is yet to be notified</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a:p>
            <a:r>
              <a:rPr lang="en-US" sz="2000" dirty="0">
                <a:latin typeface="Arial" pitchFamily="34" charset="0"/>
                <a:cs typeface="Arial" pitchFamily="34" charset="0"/>
              </a:rPr>
              <a:t>E-way bill is an electronic way bill for movement of goods which can be generated online through the GST portal. The facility of generation and cancellation of e-way bill may also be made available through SMS. </a:t>
            </a:r>
          </a:p>
        </p:txBody>
      </p:sp>
      <p:sp>
        <p:nvSpPr>
          <p:cNvPr id="4" name="Footer Placeholder 3"/>
          <p:cNvSpPr>
            <a:spLocks noGrp="1"/>
          </p:cNvSpPr>
          <p:nvPr>
            <p:ph type="ftr" sz="quarter" idx="11"/>
          </p:nvPr>
        </p:nvSpPr>
        <p:spPr/>
        <p:txBody>
          <a:bodyPr/>
          <a:lstStyle/>
          <a:p>
            <a:r>
              <a:rPr lang="en-US" dirty="0" smtClean="0"/>
              <a:t>akshanss.garg@gmail.com</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pic>
        <p:nvPicPr>
          <p:cNvPr id="1027" name="Picture 3" descr="C:\Users\AKSHANSS\AppData\Local\Microsoft\Windows\INetCache\IE\UORZZDGW\cyberscooty-cartoon-truck[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73" y="4495800"/>
            <a:ext cx="2714114" cy="19202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KSHANSS\AppData\Local\Microsoft\Windows\INetCache\IE\KQK2T23T\REVOLUCIÃ“N_INDUSTRIAL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724400"/>
            <a:ext cx="3048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19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8"/>
            <a:ext cx="8229600" cy="334962"/>
          </a:xfrm>
        </p:spPr>
        <p:txBody>
          <a:bodyPr>
            <a:normAutofit fontScale="90000"/>
          </a:bodyPr>
          <a:lstStyle/>
          <a:p>
            <a:r>
              <a:rPr lang="en-US" b="1" dirty="0" smtClean="0">
                <a:solidFill>
                  <a:schemeClr val="tx2">
                    <a:lumMod val="60000"/>
                    <a:lumOff val="40000"/>
                  </a:schemeClr>
                </a:solidFill>
              </a:rPr>
              <a:t>Key Provisions of Rules:-</a:t>
            </a:r>
            <a:endParaRPr lang="en-US" b="1" dirty="0">
              <a:solidFill>
                <a:schemeClr val="tx2">
                  <a:lumMod val="60000"/>
                  <a:lumOff val="40000"/>
                </a:schemeClr>
              </a:solidFill>
            </a:endParaRPr>
          </a:p>
        </p:txBody>
      </p:sp>
      <p:sp>
        <p:nvSpPr>
          <p:cNvPr id="10" name="Content Placeholder 9"/>
          <p:cNvSpPr>
            <a:spLocks noGrp="1"/>
          </p:cNvSpPr>
          <p:nvPr>
            <p:ph idx="1"/>
          </p:nvPr>
        </p:nvSpPr>
        <p:spPr>
          <a:xfrm>
            <a:off x="457200" y="838200"/>
            <a:ext cx="8229600" cy="5287963"/>
          </a:xfrm>
        </p:spPr>
        <p:txBody>
          <a:bodyPr>
            <a:normAutofit/>
          </a:bodyPr>
          <a:lstStyle/>
          <a:p>
            <a:pPr marL="0" indent="0">
              <a:buNone/>
            </a:pPr>
            <a:r>
              <a:rPr lang="en-US" sz="2400" dirty="0" smtClean="0">
                <a:latin typeface="Arial" pitchFamily="34" charset="0"/>
                <a:cs typeface="Arial" pitchFamily="34" charset="0"/>
              </a:rPr>
              <a:t>1. A registered dealer / supplier of goods can cause movement of goods of more than </a:t>
            </a:r>
            <a:r>
              <a:rPr lang="en-US" sz="2400" dirty="0" err="1" smtClean="0">
                <a:latin typeface="Arial" pitchFamily="34" charset="0"/>
                <a:cs typeface="Arial" pitchFamily="34" charset="0"/>
              </a:rPr>
              <a:t>Rs</a:t>
            </a:r>
            <a:r>
              <a:rPr lang="en-US" sz="2400" dirty="0" smtClean="0">
                <a:latin typeface="Arial" pitchFamily="34" charset="0"/>
                <a:cs typeface="Arial" pitchFamily="34" charset="0"/>
              </a:rPr>
              <a:t>. 50,000 in value by generating an e-way bill on GST common portal. The movement of goods may be: </a:t>
            </a:r>
          </a:p>
          <a:p>
            <a:r>
              <a:rPr lang="en-US" sz="2400" dirty="0" smtClean="0">
                <a:latin typeface="Arial" pitchFamily="34" charset="0"/>
                <a:cs typeface="Arial" pitchFamily="34" charset="0"/>
              </a:rPr>
              <a:t>in relation to supply; or </a:t>
            </a:r>
          </a:p>
          <a:p>
            <a:r>
              <a:rPr lang="en-US" sz="2400" dirty="0" smtClean="0">
                <a:latin typeface="Arial" pitchFamily="34" charset="0"/>
                <a:cs typeface="Arial" pitchFamily="34" charset="0"/>
              </a:rPr>
              <a:t>for reasons other than supply; or </a:t>
            </a:r>
          </a:p>
          <a:p>
            <a:r>
              <a:rPr lang="en-US" sz="2400" dirty="0" smtClean="0">
                <a:latin typeface="Arial" pitchFamily="34" charset="0"/>
                <a:cs typeface="Arial" pitchFamily="34" charset="0"/>
              </a:rPr>
              <a:t>due to inward supply from an unregistered person </a:t>
            </a:r>
          </a:p>
          <a:p>
            <a:pPr marL="0" indent="0">
              <a:buNone/>
            </a:pPr>
            <a:endParaRPr lang="en-US" sz="2400" dirty="0" smtClean="0">
              <a:latin typeface="Arial" pitchFamily="34" charset="0"/>
              <a:cs typeface="Arial" pitchFamily="34" charset="0"/>
            </a:endParaRPr>
          </a:p>
          <a:p>
            <a:endParaRPr lang="en-US" sz="2600" dirty="0" smtClean="0">
              <a:latin typeface="Arial" pitchFamily="34" charset="0"/>
              <a:cs typeface="Arial" pitchFamily="34" charset="0"/>
            </a:endParaRPr>
          </a:p>
          <a:p>
            <a:endParaRPr lang="en-US" sz="2600" dirty="0" smtClean="0">
              <a:latin typeface="Arial" pitchFamily="34" charset="0"/>
              <a:cs typeface="Arial" pitchFamily="34" charset="0"/>
            </a:endParaRPr>
          </a:p>
          <a:p>
            <a:pPr marL="0" indent="0">
              <a:buNone/>
            </a:pPr>
            <a:endParaRPr lang="en-US" sz="2000" dirty="0">
              <a:latin typeface="Arial" pitchFamily="34" charset="0"/>
              <a:cs typeface="Arial" pitchFamily="34" charset="0"/>
            </a:endParaRPr>
          </a:p>
          <a:p>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pic>
        <p:nvPicPr>
          <p:cNvPr id="2052" name="Picture 4" descr="C:\Users\AKSHANSS\AppData\Local\Microsoft\Windows\INetCache\IE\KQK2T23T\INDIAN-RUPEE-SYMB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3886200"/>
            <a:ext cx="2192565" cy="27432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071012" y="4114800"/>
            <a:ext cx="4264309" cy="1846659"/>
          </a:xfrm>
          <a:prstGeom prst="rect">
            <a:avLst/>
          </a:prstGeom>
          <a:noFill/>
        </p:spPr>
        <p:txBody>
          <a:bodyPr wrap="none" lIns="91440" tIns="45720" rIns="91440" bIns="45720">
            <a:spAutoFit/>
          </a:bodyPr>
          <a:lstStyle/>
          <a:p>
            <a:pPr algn="ctr"/>
            <a:r>
              <a:rPr lang="en-US" sz="11400" b="1" cap="none" spc="0" dirty="0" smtClean="0">
                <a:ln w="10541" cmpd="sng">
                  <a:solidFill>
                    <a:schemeClr val="accent1">
                      <a:shade val="88000"/>
                      <a:satMod val="110000"/>
                    </a:schemeClr>
                  </a:solidFill>
                  <a:prstDash val="solid"/>
                </a:ln>
                <a:solidFill>
                  <a:srgbClr val="FFC000"/>
                </a:solidFill>
                <a:effectLst/>
              </a:rPr>
              <a:t>50,000</a:t>
            </a:r>
            <a:endParaRPr lang="en-US" sz="11400" b="1" cap="none" spc="0" dirty="0">
              <a:ln w="10541" cmpd="sng">
                <a:solidFill>
                  <a:schemeClr val="accent1">
                    <a:shade val="88000"/>
                    <a:satMod val="110000"/>
                  </a:schemeClr>
                </a:solidFill>
                <a:prstDash val="solid"/>
              </a:ln>
              <a:solidFill>
                <a:srgbClr val="FFC000"/>
              </a:solidFill>
              <a:effectLst/>
            </a:endParaRPr>
          </a:p>
        </p:txBody>
      </p:sp>
    </p:spTree>
    <p:extLst>
      <p:ext uri="{BB962C8B-B14F-4D97-AF65-F5344CB8AC3E}">
        <p14:creationId xmlns:p14="http://schemas.microsoft.com/office/powerpoint/2010/main" val="3798592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solidFill>
                  <a:schemeClr val="tx2">
                    <a:lumMod val="60000"/>
                    <a:lumOff val="40000"/>
                  </a:schemeClr>
                </a:solidFill>
              </a:rPr>
              <a:t>Key Provisions of Rules:-</a:t>
            </a:r>
            <a:endParaRPr lang="en-US" dirty="0"/>
          </a:p>
        </p:txBody>
      </p:sp>
      <p:sp>
        <p:nvSpPr>
          <p:cNvPr id="3" name="Content Placeholder 2"/>
          <p:cNvSpPr>
            <a:spLocks noGrp="1"/>
          </p:cNvSpPr>
          <p:nvPr>
            <p:ph idx="1"/>
          </p:nvPr>
        </p:nvSpPr>
        <p:spPr>
          <a:xfrm>
            <a:off x="457200" y="1066800"/>
            <a:ext cx="8229600" cy="4525963"/>
          </a:xfrm>
        </p:spPr>
        <p:txBody>
          <a:bodyPr>
            <a:normAutofit lnSpcReduction="10000"/>
          </a:bodyPr>
          <a:lstStyle/>
          <a:p>
            <a:pPr marL="0" indent="0">
              <a:buNone/>
            </a:pPr>
            <a:r>
              <a:rPr lang="en-US" sz="2400" dirty="0" smtClean="0">
                <a:latin typeface="Arial" pitchFamily="34" charset="0"/>
                <a:cs typeface="Arial" pitchFamily="34" charset="0"/>
              </a:rPr>
              <a:t>2. E-Way Bill is not required in the following cases where the goods are transported: </a:t>
            </a:r>
          </a:p>
          <a:p>
            <a:r>
              <a:rPr lang="en-US" sz="2400" dirty="0" smtClean="0">
                <a:latin typeface="Arial" pitchFamily="34" charset="0"/>
                <a:cs typeface="Arial" pitchFamily="34" charset="0"/>
              </a:rPr>
              <a:t>for a distance of less than 10 km within the State or Union Territory when the transportation is by road. </a:t>
            </a:r>
          </a:p>
          <a:p>
            <a:r>
              <a:rPr lang="en-US" sz="2400" dirty="0" smtClean="0">
                <a:latin typeface="Arial" pitchFamily="34" charset="0"/>
                <a:cs typeface="Arial" pitchFamily="34" charset="0"/>
              </a:rPr>
              <a:t>is specified in the Annexure to the rules (e.g. poultry, meat, live animals, various exempt goods, etc.) </a:t>
            </a:r>
          </a:p>
          <a:p>
            <a:r>
              <a:rPr lang="en-US" sz="2400" dirty="0" smtClean="0">
                <a:latin typeface="Arial" pitchFamily="34" charset="0"/>
                <a:cs typeface="Arial" pitchFamily="34" charset="0"/>
              </a:rPr>
              <a:t>by a non-motorized conveyance; </a:t>
            </a:r>
          </a:p>
          <a:p>
            <a:r>
              <a:rPr lang="en-US" sz="2400" dirty="0" smtClean="0">
                <a:latin typeface="Arial" pitchFamily="34" charset="0"/>
                <a:cs typeface="Arial" pitchFamily="34" charset="0"/>
              </a:rPr>
              <a:t>from the port, airport, air cargo complex and land customs station to an inland container depot or a container freight station for clearance by Customs; </a:t>
            </a:r>
          </a:p>
          <a:p>
            <a:r>
              <a:rPr lang="en-US" sz="2400" dirty="0" smtClean="0">
                <a:latin typeface="Arial" pitchFamily="34" charset="0"/>
                <a:cs typeface="Arial" pitchFamily="34" charset="0"/>
              </a:rPr>
              <a:t>within such areas as notified by the concerned State.</a:t>
            </a:r>
            <a:r>
              <a:rPr lang="en-US" dirty="0" smtClean="0">
                <a:latin typeface="Arial" pitchFamily="34" charset="0"/>
                <a:cs typeface="Arial" pitchFamily="34" charset="0"/>
              </a:rPr>
              <a:t> </a:t>
            </a:r>
          </a:p>
          <a:p>
            <a:endParaRPr lang="en-US" dirty="0"/>
          </a:p>
        </p:txBody>
      </p:sp>
      <p:sp>
        <p:nvSpPr>
          <p:cNvPr id="4" name="Footer Placeholder 3"/>
          <p:cNvSpPr>
            <a:spLocks noGrp="1"/>
          </p:cNvSpPr>
          <p:nvPr>
            <p:ph type="ftr" sz="quarter" idx="11"/>
          </p:nvPr>
        </p:nvSpPr>
        <p:spPr>
          <a:xfrm>
            <a:off x="3475630" y="6523514"/>
            <a:ext cx="2895600" cy="365125"/>
          </a:xfrm>
        </p:spPr>
        <p:txBody>
          <a:bodyPr/>
          <a:lstStyle/>
          <a:p>
            <a:r>
              <a:rPr lang="en-US" dirty="0" smtClean="0"/>
              <a:t>akshanss.garg@gmail.com</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pic>
        <p:nvPicPr>
          <p:cNvPr id="3074" name="Picture 2" descr="C:\Users\AKSHANSS\AppData\Local\Microsoft\Windows\INetCache\IE\KQK2T23T\Road[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2400" y="5578817"/>
            <a:ext cx="2628215" cy="914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32830" y="5551816"/>
            <a:ext cx="990600" cy="369332"/>
          </a:xfrm>
          <a:prstGeom prst="rect">
            <a:avLst/>
          </a:prstGeom>
          <a:noFill/>
        </p:spPr>
        <p:txBody>
          <a:bodyPr wrap="square" rtlCol="0">
            <a:spAutoFit/>
          </a:bodyPr>
          <a:lstStyle/>
          <a:p>
            <a:r>
              <a:rPr lang="en-US" dirty="0"/>
              <a:t>&lt;</a:t>
            </a:r>
            <a:r>
              <a:rPr lang="en-US" dirty="0" smtClean="0"/>
              <a:t>10 Km.</a:t>
            </a:r>
            <a:endParaRPr lang="en-US" dirty="0"/>
          </a:p>
        </p:txBody>
      </p:sp>
      <p:pic>
        <p:nvPicPr>
          <p:cNvPr id="3076" name="Picture 4" descr="C:\Users\AKSHANSS\AppData\Local\Microsoft\Windows\INetCache\IE\UMYF42AW\rugby471-Tango-Style-Chicken-Le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5460467"/>
            <a:ext cx="100584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AKSHANSS\AppData\Local\Microsoft\Windows\INetCache\IE\KQK2T23T\girl-on-bike-clipart[1].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486400" y="5142453"/>
            <a:ext cx="1874520" cy="1563624"/>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C:\Users\AKSHANSS\AppData\Local\Microsoft\Windows\INetCache\IE\UMYF42AW\airport[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 y="5235348"/>
            <a:ext cx="2650433"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629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Provisions of Rules:-</a:t>
            </a:r>
          </a:p>
        </p:txBody>
      </p:sp>
      <p:sp>
        <p:nvSpPr>
          <p:cNvPr id="3" name="Content Placeholder 2"/>
          <p:cNvSpPr>
            <a:spLocks noGrp="1"/>
          </p:cNvSpPr>
          <p:nvPr>
            <p:ph idx="1"/>
          </p:nvPr>
        </p:nvSpPr>
        <p:spPr>
          <a:xfrm>
            <a:off x="457200" y="914400"/>
            <a:ext cx="8229600" cy="4525963"/>
          </a:xfrm>
        </p:spPr>
        <p:txBody>
          <a:bodyPr>
            <a:normAutofit fontScale="77500" lnSpcReduction="20000"/>
          </a:bodyPr>
          <a:lstStyle/>
          <a:p>
            <a:endParaRPr lang="en-US" dirty="0"/>
          </a:p>
          <a:p>
            <a:pPr marL="0" indent="0">
              <a:buNone/>
            </a:pPr>
            <a:r>
              <a:rPr lang="en-US" sz="3100" dirty="0" smtClean="0">
                <a:latin typeface="Arial" pitchFamily="34" charset="0"/>
                <a:cs typeface="Arial" pitchFamily="34" charset="0"/>
              </a:rPr>
              <a:t>3. Information </a:t>
            </a:r>
            <a:r>
              <a:rPr lang="en-US" sz="3100" dirty="0">
                <a:latin typeface="Arial" pitchFamily="34" charset="0"/>
                <a:cs typeface="Arial" pitchFamily="34" charset="0"/>
              </a:rPr>
              <a:t>relating to the Goods needs to be furnished in Part A of FORM GST EWB-01 before commencement of movement of </a:t>
            </a:r>
            <a:r>
              <a:rPr lang="en-US" sz="3100" dirty="0" smtClean="0">
                <a:latin typeface="Arial" pitchFamily="34" charset="0"/>
                <a:cs typeface="Arial" pitchFamily="34" charset="0"/>
              </a:rPr>
              <a:t>goods.</a:t>
            </a:r>
          </a:p>
          <a:p>
            <a:pPr marL="0" indent="0">
              <a:buNone/>
            </a:pPr>
            <a:r>
              <a:rPr lang="en-US" sz="3100" dirty="0" smtClean="0">
                <a:latin typeface="Arial" pitchFamily="34" charset="0"/>
                <a:cs typeface="Arial" pitchFamily="34" charset="0"/>
              </a:rPr>
              <a:t> </a:t>
            </a:r>
            <a:endParaRPr lang="en-US" sz="3100" dirty="0">
              <a:latin typeface="Arial" pitchFamily="34" charset="0"/>
              <a:cs typeface="Arial" pitchFamily="34" charset="0"/>
            </a:endParaRPr>
          </a:p>
          <a:p>
            <a:pPr marL="0" indent="0">
              <a:buNone/>
            </a:pPr>
            <a:r>
              <a:rPr lang="en-US" sz="3100" dirty="0">
                <a:latin typeface="Arial" pitchFamily="34" charset="0"/>
                <a:cs typeface="Arial" pitchFamily="34" charset="0"/>
              </a:rPr>
              <a:t>4</a:t>
            </a:r>
            <a:r>
              <a:rPr lang="en-US" sz="3100" dirty="0" smtClean="0">
                <a:latin typeface="Arial" pitchFamily="34" charset="0"/>
                <a:cs typeface="Arial" pitchFamily="34" charset="0"/>
              </a:rPr>
              <a:t>. In </a:t>
            </a:r>
            <a:r>
              <a:rPr lang="en-US" sz="3100" dirty="0">
                <a:latin typeface="Arial" pitchFamily="34" charset="0"/>
                <a:cs typeface="Arial" pitchFamily="34" charset="0"/>
              </a:rPr>
              <a:t>case of inward supply from an unregistered person where e-way bill is not generated and the goods are handed over to a transporter for transportation by road, the registered person shall furnish the information relating to the transporter in Part B of FORM GST EWB-01 on the GST portal and the e-way bill shall be generated by the transporter on the said portal on the basis of the information furnished by the registered </a:t>
            </a:r>
            <a:r>
              <a:rPr lang="en-US" sz="3100" dirty="0" smtClean="0">
                <a:latin typeface="Arial" pitchFamily="34" charset="0"/>
                <a:cs typeface="Arial" pitchFamily="34" charset="0"/>
              </a:rPr>
              <a:t>person. </a:t>
            </a:r>
            <a:endParaRPr lang="en-US" sz="3100" dirty="0">
              <a:latin typeface="Arial" pitchFamily="34" charset="0"/>
              <a:cs typeface="Arial" pitchFamily="34" charset="0"/>
            </a:endParaRPr>
          </a:p>
          <a:p>
            <a:pPr marL="0" indent="0">
              <a:buNone/>
            </a:pPr>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pic>
        <p:nvPicPr>
          <p:cNvPr id="4099" name="Picture 3" descr="C:\Users\AKSHANSS\AppData\Local\Microsoft\Windows\INetCache\IE\UMYF42AW\big[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5472112"/>
            <a:ext cx="1828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2241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Provisions of Rules:-</a:t>
            </a:r>
            <a:endParaRPr lang="en-US" dirty="0"/>
          </a:p>
        </p:txBody>
      </p:sp>
      <p:sp>
        <p:nvSpPr>
          <p:cNvPr id="3" name="Content Placeholder 2"/>
          <p:cNvSpPr>
            <a:spLocks noGrp="1"/>
          </p:cNvSpPr>
          <p:nvPr>
            <p:ph idx="1"/>
          </p:nvPr>
        </p:nvSpPr>
        <p:spPr>
          <a:xfrm>
            <a:off x="457200" y="990600"/>
            <a:ext cx="8229600" cy="4525963"/>
          </a:xfrm>
        </p:spPr>
        <p:txBody>
          <a:bodyPr>
            <a:normAutofit/>
          </a:bodyPr>
          <a:lstStyle/>
          <a:p>
            <a:endParaRPr lang="en-US" sz="2600" dirty="0" smtClean="0">
              <a:latin typeface="Arial" pitchFamily="34" charset="0"/>
              <a:cs typeface="Arial" pitchFamily="34" charset="0"/>
            </a:endParaRPr>
          </a:p>
          <a:p>
            <a:pPr marL="0" indent="0">
              <a:buNone/>
            </a:pPr>
            <a:r>
              <a:rPr lang="en-US" sz="2600" dirty="0" smtClean="0">
                <a:latin typeface="Arial" pitchFamily="34" charset="0"/>
                <a:cs typeface="Arial" pitchFamily="34" charset="0"/>
              </a:rPr>
              <a:t>5. Where </a:t>
            </a:r>
            <a:r>
              <a:rPr lang="en-US" sz="2600" dirty="0">
                <a:latin typeface="Arial" pitchFamily="34" charset="0"/>
                <a:cs typeface="Arial" pitchFamily="34" charset="0"/>
              </a:rPr>
              <a:t>an E-Way Bill has been generated but the goods are either not transported or are not transported as per the details furnished in the e-way bill, the e-way bill may be cancelled electronically either on the common portal or through a Facilitation Centre within 24 hours of generation of e-way bill. However e-way bill cannot be cancelled if the goods have been verified in </a:t>
            </a:r>
            <a:r>
              <a:rPr lang="en-US" sz="2600" dirty="0" smtClean="0">
                <a:latin typeface="Arial" pitchFamily="34" charset="0"/>
                <a:cs typeface="Arial" pitchFamily="34" charset="0"/>
              </a:rPr>
              <a:t>transit. </a:t>
            </a:r>
            <a:endParaRPr lang="en-US" sz="2600" dirty="0">
              <a:latin typeface="Arial" pitchFamily="34" charset="0"/>
              <a:cs typeface="Arial" pitchFamily="34" charset="0"/>
            </a:endParaRPr>
          </a:p>
          <a:p>
            <a:pPr marL="0" indent="0">
              <a:buNone/>
            </a:pPr>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pic>
        <p:nvPicPr>
          <p:cNvPr id="7" name="Picture 2" descr="C:\Users\AKSHANSS\AppData\Local\Microsoft\Windows\INetCache\IE\UMYF42AW\Icon_Clock.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4648200"/>
            <a:ext cx="2377440" cy="237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636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Provisions of Rules:-</a:t>
            </a:r>
            <a:endParaRPr lang="en-US" dirty="0"/>
          </a:p>
        </p:txBody>
      </p:sp>
      <p:sp>
        <p:nvSpPr>
          <p:cNvPr id="3" name="Content Placeholder 2"/>
          <p:cNvSpPr>
            <a:spLocks noGrp="1"/>
          </p:cNvSpPr>
          <p:nvPr>
            <p:ph idx="1"/>
          </p:nvPr>
        </p:nvSpPr>
        <p:spPr>
          <a:xfrm>
            <a:off x="457200" y="914400"/>
            <a:ext cx="8229600" cy="4525963"/>
          </a:xfrm>
        </p:spPr>
        <p:txBody>
          <a:bodyPr>
            <a:normAutofit fontScale="85000" lnSpcReduction="20000"/>
          </a:bodyPr>
          <a:lstStyle/>
          <a:p>
            <a:endParaRPr lang="en-US" dirty="0"/>
          </a:p>
          <a:p>
            <a:pPr marL="0" indent="0">
              <a:buNone/>
            </a:pPr>
            <a:r>
              <a:rPr lang="en-US" sz="3100" dirty="0" smtClean="0">
                <a:latin typeface="Arial" pitchFamily="34" charset="0"/>
                <a:cs typeface="Arial" pitchFamily="34" charset="0"/>
              </a:rPr>
              <a:t>6. E-way </a:t>
            </a:r>
            <a:r>
              <a:rPr lang="en-US" sz="3100" dirty="0">
                <a:latin typeface="Arial" pitchFamily="34" charset="0"/>
                <a:cs typeface="Arial" pitchFamily="34" charset="0"/>
              </a:rPr>
              <a:t>bill generated for transport of goods up to 100 km will be valid for one day and the validity will be extended by one day for every 100 km or part </a:t>
            </a:r>
            <a:r>
              <a:rPr lang="en-US" sz="3100" dirty="0" smtClean="0">
                <a:latin typeface="Arial" pitchFamily="34" charset="0"/>
                <a:cs typeface="Arial" pitchFamily="34" charset="0"/>
              </a:rPr>
              <a:t>thereof. </a:t>
            </a:r>
          </a:p>
          <a:p>
            <a:pPr marL="0" indent="0">
              <a:buNone/>
            </a:pPr>
            <a:endParaRPr lang="en-US" sz="3100" dirty="0">
              <a:latin typeface="Arial" pitchFamily="34" charset="0"/>
              <a:cs typeface="Arial" pitchFamily="34" charset="0"/>
            </a:endParaRPr>
          </a:p>
          <a:p>
            <a:pPr marL="0" indent="0">
              <a:buNone/>
            </a:pPr>
            <a:r>
              <a:rPr lang="en-US" sz="3100" dirty="0">
                <a:latin typeface="Arial" pitchFamily="34" charset="0"/>
                <a:cs typeface="Arial" pitchFamily="34" charset="0"/>
              </a:rPr>
              <a:t>7</a:t>
            </a:r>
            <a:r>
              <a:rPr lang="en-US" sz="3100" dirty="0" smtClean="0">
                <a:latin typeface="Arial" pitchFamily="34" charset="0"/>
                <a:cs typeface="Arial" pitchFamily="34" charset="0"/>
              </a:rPr>
              <a:t>. The </a:t>
            </a:r>
            <a:r>
              <a:rPr lang="en-US" sz="3100" dirty="0">
                <a:latin typeface="Arial" pitchFamily="34" charset="0"/>
                <a:cs typeface="Arial" pitchFamily="34" charset="0"/>
              </a:rPr>
              <a:t>details of e-way bill generated shall be made available to the recipient, if registered, on the common portal, who shall communicate his acceptance or rejection within 72 hours of the details being made available to him on the common portal. Otherwise, it shall be deemed that the recipient has accepted the said </a:t>
            </a:r>
            <a:r>
              <a:rPr lang="en-US" sz="3100" dirty="0" smtClean="0">
                <a:latin typeface="Arial" pitchFamily="34" charset="0"/>
                <a:cs typeface="Arial" pitchFamily="34" charset="0"/>
              </a:rPr>
              <a:t>details.</a:t>
            </a:r>
            <a:endParaRPr lang="en-US" sz="3100" dirty="0">
              <a:latin typeface="Arial" pitchFamily="34" charset="0"/>
              <a:cs typeface="Arial" pitchFamily="34" charset="0"/>
            </a:endParaRPr>
          </a:p>
          <a:p>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pic>
        <p:nvPicPr>
          <p:cNvPr id="5123" name="Picture 3" descr="C:\Users\AKSHANSS\AppData\Local\Microsoft\Windows\INetCache\IE\UORZZDGW\768px-RomanianTrafficSign_C29-SpeedLimit-100_2011.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5060101"/>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513320" y="5698395"/>
            <a:ext cx="543354" cy="369332"/>
          </a:xfrm>
          <a:prstGeom prst="rect">
            <a:avLst/>
          </a:prstGeom>
          <a:noFill/>
        </p:spPr>
        <p:txBody>
          <a:bodyPr wrap="none" rtlCol="0">
            <a:spAutoFit/>
          </a:bodyPr>
          <a:lstStyle/>
          <a:p>
            <a:r>
              <a:rPr lang="en-US" dirty="0" smtClean="0"/>
              <a:t>Km.</a:t>
            </a:r>
            <a:endParaRPr lang="en-US" dirty="0"/>
          </a:p>
        </p:txBody>
      </p:sp>
    </p:spTree>
    <p:extLst>
      <p:ext uri="{BB962C8B-B14F-4D97-AF65-F5344CB8AC3E}">
        <p14:creationId xmlns:p14="http://schemas.microsoft.com/office/powerpoint/2010/main" val="581094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Provisions of Rules:-</a:t>
            </a:r>
            <a:endParaRPr lang="en-US" dirty="0"/>
          </a:p>
        </p:txBody>
      </p:sp>
      <p:sp>
        <p:nvSpPr>
          <p:cNvPr id="3" name="Content Placeholder 2"/>
          <p:cNvSpPr>
            <a:spLocks noGrp="1"/>
          </p:cNvSpPr>
          <p:nvPr>
            <p:ph idx="1"/>
          </p:nvPr>
        </p:nvSpPr>
        <p:spPr>
          <a:xfrm>
            <a:off x="457200" y="914400"/>
            <a:ext cx="8229600" cy="5410200"/>
          </a:xfrm>
        </p:spPr>
        <p:txBody>
          <a:bodyPr>
            <a:normAutofit/>
          </a:bodyPr>
          <a:lstStyle/>
          <a:p>
            <a:endParaRPr lang="en-US" dirty="0"/>
          </a:p>
          <a:p>
            <a:pPr marL="0" indent="0">
              <a:buNone/>
            </a:pPr>
            <a:r>
              <a:rPr lang="en-US" sz="2400" dirty="0">
                <a:latin typeface="Arial" pitchFamily="34" charset="0"/>
                <a:cs typeface="Arial" pitchFamily="34" charset="0"/>
              </a:rPr>
              <a:t>8</a:t>
            </a:r>
            <a:r>
              <a:rPr lang="en-US" sz="2400" dirty="0" smtClean="0">
                <a:latin typeface="Arial" pitchFamily="34" charset="0"/>
                <a:cs typeface="Arial" pitchFamily="34" charset="0"/>
              </a:rPr>
              <a:t>. When </a:t>
            </a:r>
            <a:r>
              <a:rPr lang="en-US" sz="2400" dirty="0">
                <a:latin typeface="Arial" pitchFamily="34" charset="0"/>
                <a:cs typeface="Arial" pitchFamily="34" charset="0"/>
              </a:rPr>
              <a:t>the goods are transferred from one conveyance to another conveyance, the transporter is required to update the details of conveyance in e-way </a:t>
            </a:r>
            <a:r>
              <a:rPr lang="en-US" sz="2400" dirty="0" smtClean="0">
                <a:latin typeface="Arial" pitchFamily="34" charset="0"/>
                <a:cs typeface="Arial" pitchFamily="34" charset="0"/>
              </a:rPr>
              <a:t>bill.</a:t>
            </a:r>
          </a:p>
          <a:p>
            <a:pPr marL="0" indent="0">
              <a:buNone/>
            </a:pPr>
            <a:endParaRPr lang="en-US" sz="2400" dirty="0">
              <a:latin typeface="Arial" pitchFamily="34" charset="0"/>
              <a:cs typeface="Arial" pitchFamily="34" charset="0"/>
            </a:endParaRPr>
          </a:p>
          <a:p>
            <a:pPr marL="0" indent="0">
              <a:buNone/>
            </a:pPr>
            <a:r>
              <a:rPr lang="en-US" sz="2400" dirty="0">
                <a:latin typeface="Arial" pitchFamily="34" charset="0"/>
                <a:cs typeface="Arial" pitchFamily="34" charset="0"/>
              </a:rPr>
              <a:t>9</a:t>
            </a:r>
            <a:r>
              <a:rPr lang="en-US" sz="2400" dirty="0" smtClean="0">
                <a:latin typeface="Arial" pitchFamily="34" charset="0"/>
                <a:cs typeface="Arial" pitchFamily="34" charset="0"/>
              </a:rPr>
              <a:t>. In </a:t>
            </a:r>
            <a:r>
              <a:rPr lang="en-US" sz="2400" dirty="0">
                <a:latin typeface="Arial" pitchFamily="34" charset="0"/>
                <a:cs typeface="Arial" pitchFamily="34" charset="0"/>
              </a:rPr>
              <a:t>case of multiple consignments carried in one conveyance, the transporter may generate a consolidated e-way bill in Form GST EWB 2 indicating the serial numbers of e-way bills for each of the </a:t>
            </a:r>
            <a:r>
              <a:rPr lang="en-US" sz="2400" dirty="0" smtClean="0">
                <a:latin typeface="Arial" pitchFamily="34" charset="0"/>
                <a:cs typeface="Arial" pitchFamily="34" charset="0"/>
              </a:rPr>
              <a:t>consignments. </a:t>
            </a:r>
          </a:p>
          <a:p>
            <a:pPr marL="0" indent="0">
              <a:buNone/>
            </a:pPr>
            <a:endParaRPr lang="en-US" sz="3400" dirty="0">
              <a:latin typeface="Arial" pitchFamily="34" charset="0"/>
              <a:cs typeface="Arial" pitchFamily="34" charset="0"/>
            </a:endParaRPr>
          </a:p>
          <a:p>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pic>
        <p:nvPicPr>
          <p:cNvPr id="6" name="Picture 3" descr="C:\Users\AKSHANSS\AppData\Local\Microsoft\Windows\INetCache\IE\UMYF42AW\big[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5472112"/>
            <a:ext cx="1828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628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Provisions of Rules:-</a:t>
            </a:r>
            <a:endParaRPr lang="en-US" dirty="0"/>
          </a:p>
        </p:txBody>
      </p:sp>
      <p:sp>
        <p:nvSpPr>
          <p:cNvPr id="3" name="Content Placeholder 2"/>
          <p:cNvSpPr>
            <a:spLocks noGrp="1"/>
          </p:cNvSpPr>
          <p:nvPr>
            <p:ph idx="1"/>
          </p:nvPr>
        </p:nvSpPr>
        <p:spPr>
          <a:xfrm>
            <a:off x="457200" y="914400"/>
            <a:ext cx="8229600" cy="4525963"/>
          </a:xfrm>
        </p:spPr>
        <p:txBody>
          <a:bodyPr>
            <a:normAutofit fontScale="92500" lnSpcReduction="20000"/>
          </a:bodyPr>
          <a:lstStyle/>
          <a:p>
            <a:endParaRPr lang="en-US" dirty="0"/>
          </a:p>
          <a:p>
            <a:endParaRPr lang="en-US" dirty="0"/>
          </a:p>
          <a:p>
            <a:pPr marL="0" indent="0">
              <a:buNone/>
            </a:pPr>
            <a:r>
              <a:rPr lang="en-US" sz="2800" dirty="0">
                <a:latin typeface="Arial" pitchFamily="34" charset="0"/>
                <a:cs typeface="Arial" pitchFamily="34" charset="0"/>
              </a:rPr>
              <a:t>10</a:t>
            </a:r>
            <a:r>
              <a:rPr lang="en-US" sz="2800" dirty="0" smtClean="0">
                <a:latin typeface="Arial" pitchFamily="34" charset="0"/>
                <a:cs typeface="Arial" pitchFamily="34" charset="0"/>
              </a:rPr>
              <a:t>. Where </a:t>
            </a:r>
            <a:r>
              <a:rPr lang="en-US" sz="2800" dirty="0">
                <a:latin typeface="Arial" pitchFamily="34" charset="0"/>
                <a:cs typeface="Arial" pitchFamily="34" charset="0"/>
              </a:rPr>
              <a:t>the consignor or consignee has not generated e-way bill and the value of goods carried in the conveyance is more than INR 50,000, the transporter will have to generate e-way bill on the basis of invoice, or bill of supply, or delivery challan and may also generate a consolidated e-way bill in Form GST EWB </a:t>
            </a:r>
            <a:r>
              <a:rPr lang="en-US" sz="2800" dirty="0" smtClean="0">
                <a:latin typeface="Arial" pitchFamily="34" charset="0"/>
                <a:cs typeface="Arial" pitchFamily="34" charset="0"/>
              </a:rPr>
              <a:t>2.</a:t>
            </a:r>
          </a:p>
          <a:p>
            <a:pPr marL="0" indent="0">
              <a:buNone/>
            </a:pPr>
            <a:endParaRPr lang="en-US" sz="2800" dirty="0">
              <a:latin typeface="Arial" pitchFamily="34" charset="0"/>
              <a:cs typeface="Arial" pitchFamily="34" charset="0"/>
            </a:endParaRPr>
          </a:p>
          <a:p>
            <a:pPr marL="0" indent="0">
              <a:buNone/>
            </a:pPr>
            <a:r>
              <a:rPr lang="en-US" sz="2800" dirty="0">
                <a:latin typeface="Arial" pitchFamily="34" charset="0"/>
                <a:cs typeface="Arial" pitchFamily="34" charset="0"/>
              </a:rPr>
              <a:t>11</a:t>
            </a:r>
            <a:r>
              <a:rPr lang="en-US" sz="2800" dirty="0" smtClean="0">
                <a:latin typeface="Arial" pitchFamily="34" charset="0"/>
                <a:cs typeface="Arial" pitchFamily="34" charset="0"/>
              </a:rPr>
              <a:t>. The </a:t>
            </a:r>
            <a:r>
              <a:rPr lang="en-US" sz="2800" dirty="0">
                <a:latin typeface="Arial" pitchFamily="34" charset="0"/>
                <a:cs typeface="Arial" pitchFamily="34" charset="0"/>
              </a:rPr>
              <a:t>e-way bill generated in one State will be valid in all the States and Union </a:t>
            </a:r>
            <a:r>
              <a:rPr lang="en-US" sz="2800" dirty="0" smtClean="0">
                <a:latin typeface="Arial" pitchFamily="34" charset="0"/>
                <a:cs typeface="Arial" pitchFamily="34" charset="0"/>
              </a:rPr>
              <a:t>Territories. </a:t>
            </a:r>
            <a:endParaRPr lang="en-US" sz="2800" dirty="0">
              <a:latin typeface="Arial" pitchFamily="34" charset="0"/>
              <a:cs typeface="Arial" pitchFamily="34" charset="0"/>
            </a:endParaRPr>
          </a:p>
          <a:p>
            <a:pPr marL="0" indent="0">
              <a:buNone/>
            </a:pPr>
            <a:endParaRPr lang="en-US" dirty="0" smtClean="0">
              <a:latin typeface="Arial" pitchFamily="34" charset="0"/>
              <a:cs typeface="Arial" pitchFamily="34" charset="0"/>
            </a:endParaRPr>
          </a:p>
          <a:p>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pic>
        <p:nvPicPr>
          <p:cNvPr id="6" name="Picture 3" descr="C:\Users\AKSHANSS\AppData\Local\Microsoft\Windows\INetCache\IE\UMYF42AW\big[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5472112"/>
            <a:ext cx="1828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9593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Provisions of Rules:-</a:t>
            </a:r>
            <a:endParaRPr lang="en-US" dirty="0"/>
          </a:p>
        </p:txBody>
      </p:sp>
      <p:sp>
        <p:nvSpPr>
          <p:cNvPr id="3" name="Content Placeholder 2"/>
          <p:cNvSpPr>
            <a:spLocks noGrp="1"/>
          </p:cNvSpPr>
          <p:nvPr>
            <p:ph idx="1"/>
          </p:nvPr>
        </p:nvSpPr>
        <p:spPr>
          <a:xfrm>
            <a:off x="457200" y="914400"/>
            <a:ext cx="8229600" cy="4525963"/>
          </a:xfrm>
        </p:spPr>
        <p:txBody>
          <a:bodyPr>
            <a:normAutofit fontScale="77500" lnSpcReduction="20000"/>
          </a:bodyPr>
          <a:lstStyle/>
          <a:p>
            <a:endParaRPr lang="en-US" dirty="0"/>
          </a:p>
          <a:p>
            <a:endParaRPr lang="en-US" dirty="0"/>
          </a:p>
          <a:p>
            <a:pPr marL="0" indent="0">
              <a:buNone/>
            </a:pPr>
            <a:r>
              <a:rPr lang="en-US" sz="3100" dirty="0">
                <a:latin typeface="Arial" pitchFamily="34" charset="0"/>
                <a:cs typeface="Arial" pitchFamily="34" charset="0"/>
              </a:rPr>
              <a:t>12</a:t>
            </a:r>
            <a:r>
              <a:rPr lang="en-US" sz="3100" dirty="0" smtClean="0">
                <a:latin typeface="Arial" pitchFamily="34" charset="0"/>
                <a:cs typeface="Arial" pitchFamily="34" charset="0"/>
              </a:rPr>
              <a:t>. The </a:t>
            </a:r>
            <a:r>
              <a:rPr lang="en-US" sz="3100" dirty="0">
                <a:latin typeface="Arial" pitchFamily="34" charset="0"/>
                <a:cs typeface="Arial" pitchFamily="34" charset="0"/>
              </a:rPr>
              <a:t>person in charge of a conveyance shall carry: </a:t>
            </a:r>
            <a:endParaRPr lang="en-US" sz="3100" dirty="0" smtClean="0">
              <a:latin typeface="Arial" pitchFamily="34" charset="0"/>
              <a:cs typeface="Arial" pitchFamily="34" charset="0"/>
            </a:endParaRPr>
          </a:p>
          <a:p>
            <a:pPr marL="0" indent="0">
              <a:buNone/>
            </a:pPr>
            <a:endParaRPr lang="en-US" sz="3100" dirty="0">
              <a:latin typeface="Arial" pitchFamily="34" charset="0"/>
              <a:cs typeface="Arial" pitchFamily="34" charset="0"/>
            </a:endParaRPr>
          </a:p>
          <a:p>
            <a:r>
              <a:rPr lang="en-US" sz="3100" dirty="0" smtClean="0">
                <a:latin typeface="Arial" pitchFamily="34" charset="0"/>
                <a:cs typeface="Arial" pitchFamily="34" charset="0"/>
              </a:rPr>
              <a:t>the </a:t>
            </a:r>
            <a:r>
              <a:rPr lang="en-US" sz="3100" dirty="0">
                <a:latin typeface="Arial" pitchFamily="34" charset="0"/>
                <a:cs typeface="Arial" pitchFamily="34" charset="0"/>
              </a:rPr>
              <a:t>invoice or bill of supply or delivery challan, as the case may be; and </a:t>
            </a:r>
          </a:p>
          <a:p>
            <a:r>
              <a:rPr lang="en-US" sz="3100" dirty="0" smtClean="0">
                <a:latin typeface="Arial" pitchFamily="34" charset="0"/>
                <a:cs typeface="Arial" pitchFamily="34" charset="0"/>
              </a:rPr>
              <a:t>a </a:t>
            </a:r>
            <a:r>
              <a:rPr lang="en-US" sz="3100" dirty="0">
                <a:latin typeface="Arial" pitchFamily="34" charset="0"/>
                <a:cs typeface="Arial" pitchFamily="34" charset="0"/>
              </a:rPr>
              <a:t>copy of the e-way bill or the e-way bill number, either physically or mapped to a Radio Frequency Identification Device (‘RFID’) embedded on to the conveyance. Certain category of transporters may be notified to obtain a unique RFID and get the said device embedded on to the conveyance and map the e-way bill to the RFID prior to the movement of </a:t>
            </a:r>
            <a:r>
              <a:rPr lang="en-US" sz="3100" dirty="0" smtClean="0">
                <a:latin typeface="Arial" pitchFamily="34" charset="0"/>
                <a:cs typeface="Arial" pitchFamily="34" charset="0"/>
              </a:rPr>
              <a:t>goods. </a:t>
            </a:r>
            <a:endParaRPr lang="en-US" sz="3100" dirty="0">
              <a:latin typeface="Arial" pitchFamily="34" charset="0"/>
              <a:cs typeface="Arial" pitchFamily="34" charset="0"/>
            </a:endParaRPr>
          </a:p>
          <a:p>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pic>
        <p:nvPicPr>
          <p:cNvPr id="6146" name="Picture 2" descr="C:\Users\AKSHANSS\AppData\Local\Microsoft\Windows\INetCache\IE\KQK2T23T\primary-template-invoic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9800" y="54102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264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Provisions of Rules:-</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r>
              <a:rPr lang="en-US" sz="2400" dirty="0">
                <a:latin typeface="Arial" pitchFamily="34" charset="0"/>
                <a:cs typeface="Arial" pitchFamily="34" charset="0"/>
              </a:rPr>
              <a:t>13</a:t>
            </a:r>
            <a:r>
              <a:rPr lang="en-US" sz="2400" dirty="0" smtClean="0">
                <a:latin typeface="Arial" pitchFamily="34" charset="0"/>
                <a:cs typeface="Arial" pitchFamily="34" charset="0"/>
              </a:rPr>
              <a:t>. The </a:t>
            </a:r>
            <a:r>
              <a:rPr lang="en-US" sz="2400" dirty="0">
                <a:latin typeface="Arial" pitchFamily="34" charset="0"/>
                <a:cs typeface="Arial" pitchFamily="34" charset="0"/>
              </a:rPr>
              <a:t>Government may authorize a proper officer to intercept any conveyance to verify the e-way bill or the e-way bill number in physical form for all inter-State and intra-state movement of </a:t>
            </a:r>
            <a:r>
              <a:rPr lang="en-US" sz="2400" dirty="0" smtClean="0">
                <a:latin typeface="Arial" pitchFamily="34" charset="0"/>
                <a:cs typeface="Arial" pitchFamily="34" charset="0"/>
              </a:rPr>
              <a:t>goods. </a:t>
            </a:r>
            <a:endParaRPr lang="en-US" sz="2400" dirty="0">
              <a:latin typeface="Arial" pitchFamily="34" charset="0"/>
              <a:cs typeface="Arial" pitchFamily="34" charset="0"/>
            </a:endParaRPr>
          </a:p>
          <a:p>
            <a:endParaRPr lang="en-US" dirty="0"/>
          </a:p>
        </p:txBody>
      </p:sp>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pic>
        <p:nvPicPr>
          <p:cNvPr id="7171" name="Picture 3" descr="C:\Users\AKSHANSS\AppData\Local\Microsoft\Windows\INetCache\IE\5WOTJZRH\Government[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4495800"/>
            <a:ext cx="1724025" cy="154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659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akshanss.garg@gmail.com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pic>
        <p:nvPicPr>
          <p:cNvPr id="8194" name="Picture 2" descr="C:\Users\AKSHANSS\AppData\Local\Microsoft\Windows\INetCache\IE\5WOTJZRH\thankyou[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84" y="1143000"/>
            <a:ext cx="9129215" cy="4800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622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55</TotalTime>
  <Words>905</Words>
  <Application>Microsoft Office PowerPoint</Application>
  <PresentationFormat>On-screen Show (4:3)</PresentationFormat>
  <Paragraphs>83</Paragraphs>
  <Slides>12</Slides>
  <Notes>1</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Adjacency</vt:lpstr>
      <vt:lpstr>GST E-Way Bill Rules</vt:lpstr>
      <vt:lpstr>PowerPoint Presentation</vt:lpstr>
      <vt:lpstr>Key Provisions of Rules:-</vt:lpstr>
      <vt:lpstr>Key Provisions of Rules:-</vt:lpstr>
      <vt:lpstr>Key Provisions of Rules:-</vt:lpstr>
      <vt:lpstr>Key Provisions of Rules:-</vt:lpstr>
      <vt:lpstr>Key Provisions of Rules:-</vt:lpstr>
      <vt:lpstr>Key Provisions of Rules:-</vt:lpstr>
      <vt:lpstr>Key Provisions of Rules:-</vt:lpstr>
      <vt:lpstr>Key Provisions of Rules:-</vt:lpstr>
      <vt:lpstr>Key Provisions of Rules:-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GST E-Way Bill Rules</dc:title>
  <dc:creator>AKSHANSS</dc:creator>
  <cp:lastModifiedBy>AKSHANSS</cp:lastModifiedBy>
  <cp:revision>28</cp:revision>
  <dcterms:created xsi:type="dcterms:W3CDTF">2006-08-16T00:00:00Z</dcterms:created>
  <dcterms:modified xsi:type="dcterms:W3CDTF">2017-09-04T14:56:15Z</dcterms:modified>
  <cp:contentStatus/>
</cp:coreProperties>
</file>