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52"/>
  </p:notesMasterIdLst>
  <p:handoutMasterIdLst>
    <p:handoutMasterId r:id="rId53"/>
  </p:handoutMasterIdLst>
  <p:sldIdLst>
    <p:sldId id="270" r:id="rId2"/>
    <p:sldId id="272" r:id="rId3"/>
    <p:sldId id="273" r:id="rId4"/>
    <p:sldId id="302" r:id="rId5"/>
    <p:sldId id="274" r:id="rId6"/>
    <p:sldId id="275" r:id="rId7"/>
    <p:sldId id="276" r:id="rId8"/>
    <p:sldId id="277" r:id="rId9"/>
    <p:sldId id="278" r:id="rId10"/>
    <p:sldId id="279" r:id="rId11"/>
    <p:sldId id="280" r:id="rId12"/>
    <p:sldId id="285" r:id="rId13"/>
    <p:sldId id="281" r:id="rId14"/>
    <p:sldId id="282" r:id="rId15"/>
    <p:sldId id="283" r:id="rId16"/>
    <p:sldId id="305" r:id="rId17"/>
    <p:sldId id="310" r:id="rId18"/>
    <p:sldId id="304" r:id="rId19"/>
    <p:sldId id="256" r:id="rId20"/>
    <p:sldId id="257" r:id="rId21"/>
    <p:sldId id="258" r:id="rId22"/>
    <p:sldId id="259" r:id="rId23"/>
    <p:sldId id="260" r:id="rId24"/>
    <p:sldId id="261" r:id="rId25"/>
    <p:sldId id="262" r:id="rId26"/>
    <p:sldId id="263" r:id="rId27"/>
    <p:sldId id="264" r:id="rId28"/>
    <p:sldId id="265" r:id="rId29"/>
    <p:sldId id="266" r:id="rId30"/>
    <p:sldId id="307" r:id="rId31"/>
    <p:sldId id="267" r:id="rId32"/>
    <p:sldId id="268" r:id="rId33"/>
    <p:sldId id="269" r:id="rId34"/>
    <p:sldId id="309" r:id="rId35"/>
    <p:sldId id="288" r:id="rId36"/>
    <p:sldId id="286" r:id="rId37"/>
    <p:sldId id="287" r:id="rId38"/>
    <p:sldId id="289" r:id="rId39"/>
    <p:sldId id="290" r:id="rId40"/>
    <p:sldId id="291" r:id="rId41"/>
    <p:sldId id="292" r:id="rId42"/>
    <p:sldId id="294" r:id="rId43"/>
    <p:sldId id="293" r:id="rId44"/>
    <p:sldId id="296" r:id="rId45"/>
    <p:sldId id="295" r:id="rId46"/>
    <p:sldId id="297" r:id="rId47"/>
    <p:sldId id="298" r:id="rId48"/>
    <p:sldId id="299" r:id="rId49"/>
    <p:sldId id="300" r:id="rId50"/>
    <p:sldId id="301"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34" autoAdjust="0"/>
    <p:restoredTop sz="94624" autoAdjust="0"/>
  </p:normalViewPr>
  <p:slideViewPr>
    <p:cSldViewPr>
      <p:cViewPr varScale="1">
        <p:scale>
          <a:sx n="69" d="100"/>
          <a:sy n="69" d="100"/>
        </p:scale>
        <p:origin x="-140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FF6B211-19EE-402E-9C81-C15B1308B02F}" type="datetimeFigureOut">
              <a:rPr lang="en-US" smtClean="0"/>
              <a:t>9/3/2017</a:t>
            </a:fld>
            <a:endParaRPr lang="en-IN"/>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IN" smtClean="0"/>
              <a:t>8889939393</a:t>
            </a:r>
            <a:endParaRPr lang="en-IN"/>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7E00667-D4F7-496B-8B15-BB9AFBBA8F5E}" type="slidenum">
              <a:rPr lang="en-IN" smtClean="0"/>
              <a:t>‹#›</a:t>
            </a:fld>
            <a:endParaRPr lang="en-IN"/>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D02B12-9A17-4DF7-983C-8925DFD77CBE}" type="datetimeFigureOut">
              <a:rPr lang="en-US" smtClean="0"/>
              <a:pPr/>
              <a:t>9/3/2017</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IN" smtClean="0"/>
              <a:t>8889939393</a:t>
            </a:r>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CB226C-6859-440D-81E0-9BB27C3FE884}" type="slidenum">
              <a:rPr lang="en-IN" smtClean="0"/>
              <a:pPr/>
              <a:t>‹#›</a:t>
            </a:fld>
            <a:endParaRPr lang="en-IN"/>
          </a:p>
        </p:txBody>
      </p:sp>
    </p:spTree>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a:p>
        </p:txBody>
      </p:sp>
      <p:sp>
        <p:nvSpPr>
          <p:cNvPr id="4" name="Slide Number Placeholder 3"/>
          <p:cNvSpPr>
            <a:spLocks noGrp="1"/>
          </p:cNvSpPr>
          <p:nvPr>
            <p:ph type="sldNum" sz="quarter" idx="10"/>
          </p:nvPr>
        </p:nvSpPr>
        <p:spPr/>
        <p:txBody>
          <a:bodyPr/>
          <a:lstStyle/>
          <a:p>
            <a:fld id="{56CB226C-6859-440D-81E0-9BB27C3FE884}" type="slidenum">
              <a:rPr lang="en-IN" smtClean="0"/>
              <a:pPr/>
              <a:t>1</a:t>
            </a:fld>
            <a:endParaRPr lang="en-IN"/>
          </a:p>
        </p:txBody>
      </p:sp>
      <p:sp>
        <p:nvSpPr>
          <p:cNvPr id="5" name="Footer Placeholder 4"/>
          <p:cNvSpPr>
            <a:spLocks noGrp="1"/>
          </p:cNvSpPr>
          <p:nvPr>
            <p:ph type="ftr" sz="quarter" idx="11"/>
          </p:nvPr>
        </p:nvSpPr>
        <p:spPr/>
        <p:txBody>
          <a:bodyPr/>
          <a:lstStyle/>
          <a:p>
            <a:r>
              <a:rPr lang="en-IN" smtClean="0"/>
              <a:t>8889939393</a:t>
            </a:r>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E34F16-8759-4CAE-B4D5-BFEFF7DE1F0A}" type="slidenum">
              <a:rPr lang="en-US" smtClean="0">
                <a:solidFill>
                  <a:prstClr val="black"/>
                </a:solidFill>
              </a:rPr>
              <a:pPr/>
              <a:t>18</a:t>
            </a:fld>
            <a:endParaRPr lang="en-US">
              <a:solidFill>
                <a:prstClr val="black"/>
              </a:solidFill>
            </a:endParaRPr>
          </a:p>
        </p:txBody>
      </p:sp>
      <p:sp>
        <p:nvSpPr>
          <p:cNvPr id="5" name="Footer Placeholder 4"/>
          <p:cNvSpPr>
            <a:spLocks noGrp="1"/>
          </p:cNvSpPr>
          <p:nvPr>
            <p:ph type="ftr" sz="quarter" idx="11"/>
          </p:nvPr>
        </p:nvSpPr>
        <p:spPr/>
        <p:txBody>
          <a:bodyPr/>
          <a:lstStyle/>
          <a:p>
            <a:r>
              <a:rPr lang="en-IN" smtClean="0"/>
              <a:t>8889939393</a:t>
            </a:r>
            <a:endParaRPr lang="en-IN"/>
          </a:p>
        </p:txBody>
      </p:sp>
    </p:spTree>
    <p:extLst>
      <p:ext uri="{BB962C8B-B14F-4D97-AF65-F5344CB8AC3E}">
        <p14:creationId xmlns="" xmlns:p14="http://schemas.microsoft.com/office/powerpoint/2010/main" val="2671068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smtClean="0"/>
              <a:t>h</a:t>
            </a:r>
            <a:endParaRPr lang="en-IN" dirty="0"/>
          </a:p>
        </p:txBody>
      </p:sp>
      <p:sp>
        <p:nvSpPr>
          <p:cNvPr id="4" name="Slide Number Placeholder 3"/>
          <p:cNvSpPr>
            <a:spLocks noGrp="1"/>
          </p:cNvSpPr>
          <p:nvPr>
            <p:ph type="sldNum" sz="quarter" idx="10"/>
          </p:nvPr>
        </p:nvSpPr>
        <p:spPr/>
        <p:txBody>
          <a:bodyPr/>
          <a:lstStyle/>
          <a:p>
            <a:fld id="{56CB226C-6859-440D-81E0-9BB27C3FE884}" type="slidenum">
              <a:rPr lang="en-IN" smtClean="0"/>
              <a:pPr/>
              <a:t>19</a:t>
            </a:fld>
            <a:endParaRPr lang="en-IN"/>
          </a:p>
        </p:txBody>
      </p:sp>
      <p:sp>
        <p:nvSpPr>
          <p:cNvPr id="5" name="Footer Placeholder 4"/>
          <p:cNvSpPr>
            <a:spLocks noGrp="1"/>
          </p:cNvSpPr>
          <p:nvPr>
            <p:ph type="ftr" sz="quarter" idx="11"/>
          </p:nvPr>
        </p:nvSpPr>
        <p:spPr/>
        <p:txBody>
          <a:bodyPr/>
          <a:lstStyle/>
          <a:p>
            <a:r>
              <a:rPr lang="en-IN" smtClean="0"/>
              <a:t>8889939393</a:t>
            </a:r>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E34F16-8759-4CAE-B4D5-BFEFF7DE1F0A}" type="slidenum">
              <a:rPr lang="en-US" smtClean="0">
                <a:solidFill>
                  <a:prstClr val="black"/>
                </a:solidFill>
              </a:rPr>
              <a:pPr/>
              <a:t>30</a:t>
            </a:fld>
            <a:endParaRPr lang="en-US">
              <a:solidFill>
                <a:prstClr val="black"/>
              </a:solidFill>
            </a:endParaRPr>
          </a:p>
        </p:txBody>
      </p:sp>
      <p:sp>
        <p:nvSpPr>
          <p:cNvPr id="5" name="Footer Placeholder 4"/>
          <p:cNvSpPr>
            <a:spLocks noGrp="1"/>
          </p:cNvSpPr>
          <p:nvPr>
            <p:ph type="ftr" sz="quarter" idx="11"/>
          </p:nvPr>
        </p:nvSpPr>
        <p:spPr/>
        <p:txBody>
          <a:bodyPr/>
          <a:lstStyle/>
          <a:p>
            <a:r>
              <a:rPr lang="en-IN" smtClean="0"/>
              <a:t>8889939393</a:t>
            </a:r>
            <a:endParaRPr lang="en-IN"/>
          </a:p>
        </p:txBody>
      </p:sp>
    </p:spTree>
    <p:extLst>
      <p:ext uri="{BB962C8B-B14F-4D97-AF65-F5344CB8AC3E}">
        <p14:creationId xmlns="" xmlns:p14="http://schemas.microsoft.com/office/powerpoint/2010/main" val="2671068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432F6544-D3A6-4358-9287-05DF65F15F10}"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
        <p:nvSpPr>
          <p:cNvPr id="6" name="Slide Number Placeholder 5"/>
          <p:cNvSpPr>
            <a:spLocks noGrp="1"/>
          </p:cNvSpPr>
          <p:nvPr>
            <p:ph type="sldNum" sz="quarter" idx="12"/>
          </p:nvPr>
        </p:nvSpPr>
        <p:spPr/>
        <p:txBody>
          <a:bodyPr/>
          <a:lstStyle/>
          <a:p>
            <a:fld id="{57E7F9A9-52A1-44F8-8FF6-A90B740E527D}" type="slidenum">
              <a:rPr lang="en-IN" smtClean="0"/>
              <a:pPr/>
              <a:t>‹#›</a:t>
            </a:fld>
            <a:endParaRPr lang="en-IN"/>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F6142D7-45C8-4DBA-881D-B2DEDB164DBD}"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
        <p:nvSpPr>
          <p:cNvPr id="6" name="Slide Number Placeholder 5"/>
          <p:cNvSpPr>
            <a:spLocks noGrp="1"/>
          </p:cNvSpPr>
          <p:nvPr>
            <p:ph type="sldNum" sz="quarter" idx="12"/>
          </p:nvPr>
        </p:nvSpPr>
        <p:spPr/>
        <p:txBody>
          <a:bodyPr/>
          <a:lstStyle/>
          <a:p>
            <a:fld id="{57E7F9A9-52A1-44F8-8FF6-A90B740E527D}" type="slidenum">
              <a:rPr lang="en-IN" smtClean="0"/>
              <a:pPr/>
              <a:t>‹#›</a:t>
            </a:fld>
            <a:endParaRPr lang="en-IN"/>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2460648-5EDB-4E51-BFA9-E6AE1769B3F4}"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
        <p:nvSpPr>
          <p:cNvPr id="6" name="Slide Number Placeholder 5"/>
          <p:cNvSpPr>
            <a:spLocks noGrp="1"/>
          </p:cNvSpPr>
          <p:nvPr>
            <p:ph type="sldNum" sz="quarter" idx="12"/>
          </p:nvPr>
        </p:nvSpPr>
        <p:spPr/>
        <p:txBody>
          <a:bodyPr/>
          <a:lstStyle/>
          <a:p>
            <a:fld id="{57E7F9A9-52A1-44F8-8FF6-A90B740E527D}"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B214F40-C0C1-4CEC-87E7-0E4C3E1D899E}" type="datetime1">
              <a:rPr lang="en-US" smtClean="0"/>
              <a:t>9/3/2017</a:t>
            </a:fld>
            <a:endParaRPr lang="en-IN"/>
          </a:p>
        </p:txBody>
      </p:sp>
      <p:sp>
        <p:nvSpPr>
          <p:cNvPr id="6" name="Footer Placeholder 5"/>
          <p:cNvSpPr>
            <a:spLocks noGrp="1"/>
          </p:cNvSpPr>
          <p:nvPr>
            <p:ph type="ftr" sz="quarter" idx="11"/>
          </p:nvPr>
        </p:nvSpPr>
        <p:spPr/>
        <p:txBody>
          <a:bodyPr/>
          <a:lstStyle/>
          <a:p>
            <a:r>
              <a:rPr lang="en-IN" smtClean="0"/>
              <a:t>CA PRAVESH JAIN</a:t>
            </a:r>
            <a:endParaRPr lang="en-IN"/>
          </a:p>
        </p:txBody>
      </p:sp>
      <p:sp>
        <p:nvSpPr>
          <p:cNvPr id="7" name="Slide Number Placeholder 6"/>
          <p:cNvSpPr>
            <a:spLocks noGrp="1"/>
          </p:cNvSpPr>
          <p:nvPr>
            <p:ph type="sldNum" sz="quarter" idx="12"/>
          </p:nvPr>
        </p:nvSpPr>
        <p:spPr/>
        <p:txBody>
          <a:bodyPr/>
          <a:lstStyle/>
          <a:p>
            <a:fld id="{57E7F9A9-52A1-44F8-8FF6-A90B740E527D}" type="slidenum">
              <a:rPr lang="en-IN" smtClean="0"/>
              <a:pPr/>
              <a:t>‹#›</a:t>
            </a:fld>
            <a:endParaRPr lang="en-IN"/>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0D0A09E-EB27-4C91-B8CC-9C2CCDAEBB59}" type="datetime1">
              <a:rPr lang="en-US" smtClean="0"/>
              <a:t>9/3/2017</a:t>
            </a:fld>
            <a:endParaRPr lang="en-IN"/>
          </a:p>
        </p:txBody>
      </p:sp>
      <p:sp>
        <p:nvSpPr>
          <p:cNvPr id="8" name="Footer Placeholder 7"/>
          <p:cNvSpPr>
            <a:spLocks noGrp="1"/>
          </p:cNvSpPr>
          <p:nvPr>
            <p:ph type="ftr" sz="quarter" idx="11"/>
          </p:nvPr>
        </p:nvSpPr>
        <p:spPr/>
        <p:txBody>
          <a:bodyPr/>
          <a:lstStyle/>
          <a:p>
            <a:r>
              <a:rPr lang="en-IN" smtClean="0"/>
              <a:t>CA PRAVESH JAIN</a:t>
            </a:r>
            <a:endParaRPr lang="en-IN"/>
          </a:p>
        </p:txBody>
      </p:sp>
      <p:sp>
        <p:nvSpPr>
          <p:cNvPr id="9" name="Slide Number Placeholder 8"/>
          <p:cNvSpPr>
            <a:spLocks noGrp="1"/>
          </p:cNvSpPr>
          <p:nvPr>
            <p:ph type="sldNum" sz="quarter" idx="12"/>
          </p:nvPr>
        </p:nvSpPr>
        <p:spPr/>
        <p:txBody>
          <a:bodyPr/>
          <a:lstStyle/>
          <a:p>
            <a:fld id="{57E7F9A9-52A1-44F8-8FF6-A90B740E527D}" type="slidenum">
              <a:rPr lang="en-IN" smtClean="0"/>
              <a:pPr/>
              <a:t>‹#›</a:t>
            </a:fld>
            <a:endParaRPr lang="en-IN"/>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B0FBF76-E303-4EAB-98BC-48E61937408E}" type="datetime1">
              <a:rPr lang="en-US" smtClean="0"/>
              <a:t>9/3/2017</a:t>
            </a:fld>
            <a:endParaRPr lang="en-IN"/>
          </a:p>
        </p:txBody>
      </p:sp>
      <p:sp>
        <p:nvSpPr>
          <p:cNvPr id="4" name="Footer Placeholder 3"/>
          <p:cNvSpPr>
            <a:spLocks noGrp="1"/>
          </p:cNvSpPr>
          <p:nvPr>
            <p:ph type="ftr" sz="quarter" idx="11"/>
          </p:nvPr>
        </p:nvSpPr>
        <p:spPr/>
        <p:txBody>
          <a:bodyPr/>
          <a:lstStyle/>
          <a:p>
            <a:r>
              <a:rPr lang="en-IN" smtClean="0"/>
              <a:t>CA PRAVESH JAIN</a:t>
            </a:r>
            <a:endParaRPr lang="en-IN"/>
          </a:p>
        </p:txBody>
      </p:sp>
      <p:sp>
        <p:nvSpPr>
          <p:cNvPr id="5" name="Slide Number Placeholder 4"/>
          <p:cNvSpPr>
            <a:spLocks noGrp="1"/>
          </p:cNvSpPr>
          <p:nvPr>
            <p:ph type="sldNum" sz="quarter" idx="12"/>
          </p:nvPr>
        </p:nvSpPr>
        <p:spPr/>
        <p:txBody>
          <a:bodyPr/>
          <a:lstStyle/>
          <a:p>
            <a:fld id="{57E7F9A9-52A1-44F8-8FF6-A90B740E527D}" type="slidenum">
              <a:rPr lang="en-IN" smtClean="0"/>
              <a:pPr/>
              <a:t>‹#›</a:t>
            </a:fld>
            <a:endParaRPr lang="en-IN"/>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A054F-2062-4E60-9791-D4DF356C2D5D}" type="datetime1">
              <a:rPr lang="en-US" smtClean="0"/>
              <a:t>9/3/2017</a:t>
            </a:fld>
            <a:endParaRPr lang="en-IN"/>
          </a:p>
        </p:txBody>
      </p:sp>
      <p:sp>
        <p:nvSpPr>
          <p:cNvPr id="3" name="Footer Placeholder 2"/>
          <p:cNvSpPr>
            <a:spLocks noGrp="1"/>
          </p:cNvSpPr>
          <p:nvPr>
            <p:ph type="ftr" sz="quarter" idx="11"/>
          </p:nvPr>
        </p:nvSpPr>
        <p:spPr/>
        <p:txBody>
          <a:bodyPr/>
          <a:lstStyle/>
          <a:p>
            <a:r>
              <a:rPr lang="en-IN" smtClean="0"/>
              <a:t>CA PRAVESH JAIN</a:t>
            </a:r>
            <a:endParaRPr lang="en-IN"/>
          </a:p>
        </p:txBody>
      </p:sp>
      <p:sp>
        <p:nvSpPr>
          <p:cNvPr id="4" name="Slide Number Placeholder 3"/>
          <p:cNvSpPr>
            <a:spLocks noGrp="1"/>
          </p:cNvSpPr>
          <p:nvPr>
            <p:ph type="sldNum" sz="quarter" idx="12"/>
          </p:nvPr>
        </p:nvSpPr>
        <p:spPr/>
        <p:txBody>
          <a:bodyPr/>
          <a:lstStyle/>
          <a:p>
            <a:fld id="{57E7F9A9-52A1-44F8-8FF6-A90B740E527D}" type="slidenum">
              <a:rPr lang="en-IN" smtClean="0"/>
              <a:pPr/>
              <a:t>‹#›</a:t>
            </a:fld>
            <a:endParaRPr lang="en-IN"/>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E1B9DD1-ACFC-4571-8B1A-711B34F75E31}" type="datetime1">
              <a:rPr lang="en-US" smtClean="0"/>
              <a:t>9/3/2017</a:t>
            </a:fld>
            <a:endParaRPr lang="en-IN"/>
          </a:p>
        </p:txBody>
      </p:sp>
      <p:sp>
        <p:nvSpPr>
          <p:cNvPr id="6" name="Footer Placeholder 5"/>
          <p:cNvSpPr>
            <a:spLocks noGrp="1"/>
          </p:cNvSpPr>
          <p:nvPr>
            <p:ph type="ftr" sz="quarter" idx="11"/>
          </p:nvPr>
        </p:nvSpPr>
        <p:spPr/>
        <p:txBody>
          <a:bodyPr/>
          <a:lstStyle/>
          <a:p>
            <a:r>
              <a:rPr lang="en-IN" smtClean="0"/>
              <a:t>CA PRAVESH JAIN</a:t>
            </a:r>
            <a:endParaRPr lang="en-IN"/>
          </a:p>
        </p:txBody>
      </p:sp>
      <p:sp>
        <p:nvSpPr>
          <p:cNvPr id="7" name="Slide Number Placeholder 6"/>
          <p:cNvSpPr>
            <a:spLocks noGrp="1"/>
          </p:cNvSpPr>
          <p:nvPr>
            <p:ph type="sldNum" sz="quarter" idx="12"/>
          </p:nvPr>
        </p:nvSpPr>
        <p:spPr/>
        <p:txBody>
          <a:bodyPr/>
          <a:lstStyle/>
          <a:p>
            <a:fld id="{57E7F9A9-52A1-44F8-8FF6-A90B740E527D}" type="slidenum">
              <a:rPr lang="en-IN" smtClean="0"/>
              <a:pPr/>
              <a:t>‹#›</a:t>
            </a:fld>
            <a:endParaRPr lang="en-IN"/>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F01B72F0-17D1-4F4B-9C7E-F9CB3AAFBF43}" type="datetime1">
              <a:rPr lang="en-US" smtClean="0"/>
              <a:t>9/3/2017</a:t>
            </a:fld>
            <a:endParaRPr lang="en-IN"/>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IN" smtClean="0"/>
              <a:t>CA PRAVESH JAIN</a:t>
            </a:r>
            <a:endParaRPr lang="en-IN"/>
          </a:p>
        </p:txBody>
      </p:sp>
      <p:sp>
        <p:nvSpPr>
          <p:cNvPr id="7" name="Slide Number Placeholder 6"/>
          <p:cNvSpPr>
            <a:spLocks noGrp="1"/>
          </p:cNvSpPr>
          <p:nvPr>
            <p:ph type="sldNum" sz="quarter" idx="12"/>
          </p:nvPr>
        </p:nvSpPr>
        <p:spPr>
          <a:xfrm>
            <a:off x="8339328" y="1170432"/>
            <a:ext cx="733864" cy="201168"/>
          </a:xfrm>
        </p:spPr>
        <p:txBody>
          <a:bodyPr/>
          <a:lstStyle/>
          <a:p>
            <a:fld id="{57E7F9A9-52A1-44F8-8FF6-A90B740E527D}"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009BD9F-9F17-479B-B8DB-3B5AC3C1EF16}"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
        <p:nvSpPr>
          <p:cNvPr id="6" name="Slide Number Placeholder 5"/>
          <p:cNvSpPr>
            <a:spLocks noGrp="1"/>
          </p:cNvSpPr>
          <p:nvPr>
            <p:ph type="sldNum" sz="quarter" idx="12"/>
          </p:nvPr>
        </p:nvSpPr>
        <p:spPr/>
        <p:txBody>
          <a:bodyPr/>
          <a:lstStyle/>
          <a:p>
            <a:fld id="{57E7F9A9-52A1-44F8-8FF6-A90B740E527D}" type="slidenum">
              <a:rPr lang="en-IN" smtClean="0"/>
              <a:pPr/>
              <a:t>‹#›</a:t>
            </a:fld>
            <a:endParaRPr lang="en-IN"/>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0D58EE-BBAB-4E56-8308-D4FA2FAD3D58}" type="datetime1">
              <a:rPr lang="en-US" smtClean="0"/>
              <a:t>9/3/2017</a:t>
            </a:fld>
            <a:endParaRPr lang="en-IN"/>
          </a:p>
        </p:txBody>
      </p:sp>
      <p:sp>
        <p:nvSpPr>
          <p:cNvPr id="5" name="Footer Placeholder 4"/>
          <p:cNvSpPr>
            <a:spLocks noGrp="1"/>
          </p:cNvSpPr>
          <p:nvPr>
            <p:ph type="ftr" sz="quarter" idx="11"/>
          </p:nvPr>
        </p:nvSpPr>
        <p:spPr>
          <a:xfrm>
            <a:off x="2640597" y="6377459"/>
            <a:ext cx="3836404" cy="365125"/>
          </a:xfrm>
        </p:spPr>
        <p:txBody>
          <a:bodyPr/>
          <a:lstStyle/>
          <a:p>
            <a:r>
              <a:rPr lang="en-IN" smtClean="0"/>
              <a:t>CA PRAVESH JAIN</a:t>
            </a:r>
            <a:endParaRPr lang="en-IN"/>
          </a:p>
        </p:txBody>
      </p:sp>
      <p:sp>
        <p:nvSpPr>
          <p:cNvPr id="6" name="Slide Number Placeholder 5"/>
          <p:cNvSpPr>
            <a:spLocks noGrp="1"/>
          </p:cNvSpPr>
          <p:nvPr>
            <p:ph type="sldNum" sz="quarter" idx="12"/>
          </p:nvPr>
        </p:nvSpPr>
        <p:spPr/>
        <p:txBody>
          <a:bodyPr/>
          <a:lstStyle/>
          <a:p>
            <a:fld id="{57E7F9A9-52A1-44F8-8FF6-A90B740E527D}" type="slidenum">
              <a:rPr lang="en-IN" smtClean="0"/>
              <a:pPr/>
              <a:t>‹#›</a:t>
            </a:fld>
            <a:endParaRPr lang="en-IN"/>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C0DEF7FF-8B05-4082-976D-07D95C61A736}" type="datetime1">
              <a:rPr lang="en-US" smtClean="0"/>
              <a:t>9/3/2017</a:t>
            </a:fld>
            <a:endParaRPr lang="en-IN"/>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r>
              <a:rPr lang="en-IN" smtClean="0"/>
              <a:t>CA PRAVESH JAIN</a:t>
            </a:r>
            <a:endParaRPr lang="en-IN"/>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57E7F9A9-52A1-44F8-8FF6-A90B740E527D}"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p:fade thruBlk="1"/>
  </p:transition>
  <p:hf sldNum="0" hdr="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WHAT IS A RETURN</a:t>
            </a:r>
            <a:endParaRPr lang="en-IN" dirty="0"/>
          </a:p>
        </p:txBody>
      </p:sp>
      <p:sp>
        <p:nvSpPr>
          <p:cNvPr id="3" name="Content Placeholder 2"/>
          <p:cNvSpPr>
            <a:spLocks noGrp="1"/>
          </p:cNvSpPr>
          <p:nvPr>
            <p:ph idx="1"/>
          </p:nvPr>
        </p:nvSpPr>
        <p:spPr/>
        <p:txBody>
          <a:bodyPr/>
          <a:lstStyle/>
          <a:p>
            <a:r>
              <a:rPr lang="en-IN" b="1" i="1" dirty="0" smtClean="0"/>
              <a:t>A return is a document containing details of income/sales/purchases etc. which a taxpayer is required to file with the tax administrative authorities. This is used by tax authorities to calculate tax liability</a:t>
            </a:r>
            <a:r>
              <a:rPr lang="en-IN" dirty="0" smtClean="0"/>
              <a:t>.</a:t>
            </a:r>
            <a:endParaRPr lang="en-IN" dirty="0"/>
          </a:p>
        </p:txBody>
      </p:sp>
      <p:sp>
        <p:nvSpPr>
          <p:cNvPr id="4" name="Date Placeholder 3"/>
          <p:cNvSpPr>
            <a:spLocks noGrp="1"/>
          </p:cNvSpPr>
          <p:nvPr>
            <p:ph type="dt" sz="half" idx="10"/>
          </p:nvPr>
        </p:nvSpPr>
        <p:spPr/>
        <p:txBody>
          <a:bodyPr/>
          <a:lstStyle/>
          <a:p>
            <a:fld id="{E329A635-DC93-4455-B69F-7D8CEC7E04D0}"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CHAPTER-IX- RETURNS</a:t>
            </a:r>
            <a:endParaRPr lang="en-IN" dirty="0"/>
          </a:p>
        </p:txBody>
      </p:sp>
      <p:sp>
        <p:nvSpPr>
          <p:cNvPr id="3" name="Content Placeholder 2"/>
          <p:cNvSpPr>
            <a:spLocks noGrp="1"/>
          </p:cNvSpPr>
          <p:nvPr>
            <p:ph idx="1"/>
          </p:nvPr>
        </p:nvSpPr>
        <p:spPr/>
        <p:txBody>
          <a:bodyPr/>
          <a:lstStyle/>
          <a:p>
            <a:r>
              <a:rPr lang="en-IN" b="1" dirty="0" smtClean="0">
                <a:latin typeface="Arial Black" pitchFamily="34" charset="0"/>
              </a:rPr>
              <a:t>CONSISTS OF 12 SECTIONS</a:t>
            </a:r>
          </a:p>
          <a:p>
            <a:r>
              <a:rPr lang="en-IN" b="1" dirty="0" smtClean="0">
                <a:latin typeface="Arial Black" pitchFamily="34" charset="0"/>
              </a:rPr>
              <a:t>25 RULES</a:t>
            </a:r>
          </a:p>
          <a:p>
            <a:r>
              <a:rPr lang="en-IN" b="1" dirty="0" smtClean="0">
                <a:latin typeface="Arial Black" pitchFamily="34" charset="0"/>
              </a:rPr>
              <a:t>23 FORMS</a:t>
            </a:r>
            <a:endParaRPr lang="en-IN" b="1" dirty="0">
              <a:latin typeface="Arial Black" pitchFamily="34" charset="0"/>
            </a:endParaRPr>
          </a:p>
        </p:txBody>
      </p:sp>
      <p:sp>
        <p:nvSpPr>
          <p:cNvPr id="4" name="Date Placeholder 3"/>
          <p:cNvSpPr>
            <a:spLocks noGrp="1"/>
          </p:cNvSpPr>
          <p:nvPr>
            <p:ph type="dt" sz="half" idx="10"/>
          </p:nvPr>
        </p:nvSpPr>
        <p:spPr/>
        <p:txBody>
          <a:bodyPr/>
          <a:lstStyle/>
          <a:p>
            <a:fld id="{9FEF7D0D-2CCA-4FBA-8422-0FEDA24D7732}"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SECTIONS</a:t>
            </a:r>
            <a:endParaRPr lang="en-IN" dirty="0"/>
          </a:p>
        </p:txBody>
      </p:sp>
      <p:sp>
        <p:nvSpPr>
          <p:cNvPr id="3" name="Content Placeholder 2"/>
          <p:cNvSpPr>
            <a:spLocks noGrp="1"/>
          </p:cNvSpPr>
          <p:nvPr>
            <p:ph idx="1"/>
          </p:nvPr>
        </p:nvSpPr>
        <p:spPr/>
        <p:txBody>
          <a:bodyPr>
            <a:normAutofit/>
          </a:bodyPr>
          <a:lstStyle/>
          <a:p>
            <a:r>
              <a:rPr lang="en-IN" sz="3600" b="1" dirty="0" smtClean="0">
                <a:latin typeface="Arial Black" pitchFamily="34" charset="0"/>
              </a:rPr>
              <a:t>S.37-Furnishing details of outward supplies</a:t>
            </a:r>
          </a:p>
          <a:p>
            <a:r>
              <a:rPr lang="en-IN" sz="3600" b="1" dirty="0" smtClean="0">
                <a:latin typeface="Arial Black" pitchFamily="34" charset="0"/>
              </a:rPr>
              <a:t>S-38-Furnishing details of inward supplies</a:t>
            </a:r>
          </a:p>
          <a:p>
            <a:r>
              <a:rPr lang="en-IN" sz="3600" b="1" dirty="0" smtClean="0">
                <a:latin typeface="Arial Black" pitchFamily="34" charset="0"/>
              </a:rPr>
              <a:t>S-39-Furnishing of Returns</a:t>
            </a:r>
          </a:p>
          <a:p>
            <a:r>
              <a:rPr lang="en-IN" sz="3600" b="1" dirty="0" smtClean="0">
                <a:latin typeface="Arial Black" pitchFamily="34" charset="0"/>
              </a:rPr>
              <a:t>S-40-First Return</a:t>
            </a:r>
          </a:p>
          <a:p>
            <a:endParaRPr lang="en-IN" dirty="0"/>
          </a:p>
        </p:txBody>
      </p:sp>
      <p:sp>
        <p:nvSpPr>
          <p:cNvPr id="4" name="Date Placeholder 3"/>
          <p:cNvSpPr>
            <a:spLocks noGrp="1"/>
          </p:cNvSpPr>
          <p:nvPr>
            <p:ph type="dt" sz="half" idx="10"/>
          </p:nvPr>
        </p:nvSpPr>
        <p:spPr/>
        <p:txBody>
          <a:bodyPr/>
          <a:lstStyle/>
          <a:p>
            <a:fld id="{E7F8CE14-D72C-4E04-9F3A-2BC9EE1AFACC}"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SECTIONS</a:t>
            </a:r>
            <a:endParaRPr lang="en-IN" dirty="0"/>
          </a:p>
        </p:txBody>
      </p:sp>
      <p:sp>
        <p:nvSpPr>
          <p:cNvPr id="3" name="Content Placeholder 2"/>
          <p:cNvSpPr>
            <a:spLocks noGrp="1"/>
          </p:cNvSpPr>
          <p:nvPr>
            <p:ph idx="1"/>
          </p:nvPr>
        </p:nvSpPr>
        <p:spPr/>
        <p:txBody>
          <a:bodyPr/>
          <a:lstStyle/>
          <a:p>
            <a:r>
              <a:rPr lang="en-IN" b="1" dirty="0" smtClean="0">
                <a:latin typeface="Arial Black" pitchFamily="34" charset="0"/>
              </a:rPr>
              <a:t>S.41-Claim of input tax credit and provisional acceptance thereof</a:t>
            </a:r>
          </a:p>
          <a:p>
            <a:r>
              <a:rPr lang="en-IN" b="1" dirty="0" smtClean="0">
                <a:latin typeface="Arial Black" pitchFamily="34" charset="0"/>
              </a:rPr>
              <a:t>S.42-Matching, reversal and reclaim of input tax credit</a:t>
            </a:r>
          </a:p>
          <a:p>
            <a:r>
              <a:rPr lang="en-IN" b="1" dirty="0" smtClean="0">
                <a:latin typeface="Arial Black" pitchFamily="34" charset="0"/>
              </a:rPr>
              <a:t>S-43-Matching, reversal and reclaim of reduction in output tax liability</a:t>
            </a:r>
          </a:p>
          <a:p>
            <a:r>
              <a:rPr lang="en-IN" b="1" dirty="0" smtClean="0">
                <a:latin typeface="Arial Black" pitchFamily="34" charset="0"/>
              </a:rPr>
              <a:t>S-44-Annual return-31st DEC</a:t>
            </a:r>
          </a:p>
          <a:p>
            <a:endParaRPr lang="en-IN" dirty="0"/>
          </a:p>
        </p:txBody>
      </p:sp>
      <p:sp>
        <p:nvSpPr>
          <p:cNvPr id="4" name="Date Placeholder 3"/>
          <p:cNvSpPr>
            <a:spLocks noGrp="1"/>
          </p:cNvSpPr>
          <p:nvPr>
            <p:ph type="dt" sz="half" idx="10"/>
          </p:nvPr>
        </p:nvSpPr>
        <p:spPr/>
        <p:txBody>
          <a:bodyPr/>
          <a:lstStyle/>
          <a:p>
            <a:fld id="{6704ED03-E987-43F3-806F-6646CFF97273}"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SECTIONS</a:t>
            </a:r>
            <a:endParaRPr lang="en-IN" dirty="0"/>
          </a:p>
        </p:txBody>
      </p:sp>
      <p:sp>
        <p:nvSpPr>
          <p:cNvPr id="3" name="Content Placeholder 2"/>
          <p:cNvSpPr>
            <a:spLocks noGrp="1"/>
          </p:cNvSpPr>
          <p:nvPr>
            <p:ph idx="1"/>
          </p:nvPr>
        </p:nvSpPr>
        <p:spPr/>
        <p:txBody>
          <a:bodyPr/>
          <a:lstStyle/>
          <a:p>
            <a:r>
              <a:rPr lang="en-IN" b="1" dirty="0" smtClean="0">
                <a:latin typeface="Arial Black" pitchFamily="34" charset="0"/>
              </a:rPr>
              <a:t>S.45-Final return-closure</a:t>
            </a:r>
          </a:p>
          <a:p>
            <a:r>
              <a:rPr lang="en-IN" b="1" dirty="0" smtClean="0">
                <a:latin typeface="Arial Black" pitchFamily="34" charset="0"/>
              </a:rPr>
              <a:t>S-46-Notice to return defaulters</a:t>
            </a:r>
          </a:p>
          <a:p>
            <a:r>
              <a:rPr lang="en-IN" b="1" dirty="0" smtClean="0">
                <a:latin typeface="Arial Black" pitchFamily="34" charset="0"/>
              </a:rPr>
              <a:t>S-47-Levy of late fee-(GSTR-3B waived)</a:t>
            </a:r>
          </a:p>
          <a:p>
            <a:r>
              <a:rPr lang="en-IN" b="1" dirty="0" smtClean="0">
                <a:latin typeface="Arial Black" pitchFamily="34" charset="0"/>
              </a:rPr>
              <a:t>S-48-Goods and services tax practitioners</a:t>
            </a:r>
          </a:p>
        </p:txBody>
      </p:sp>
      <p:sp>
        <p:nvSpPr>
          <p:cNvPr id="4" name="Date Placeholder 3"/>
          <p:cNvSpPr>
            <a:spLocks noGrp="1"/>
          </p:cNvSpPr>
          <p:nvPr>
            <p:ph type="dt" sz="half" idx="10"/>
          </p:nvPr>
        </p:nvSpPr>
        <p:spPr/>
        <p:txBody>
          <a:bodyPr/>
          <a:lstStyle/>
          <a:p>
            <a:fld id="{434160A6-0D05-4D9F-90D9-E91D820D5939}"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t>RULES</a:t>
            </a:r>
            <a:endParaRPr lang="en-IN" dirty="0"/>
          </a:p>
        </p:txBody>
      </p:sp>
      <p:sp>
        <p:nvSpPr>
          <p:cNvPr id="3" name="Content Placeholder 2"/>
          <p:cNvSpPr>
            <a:spLocks noGrp="1"/>
          </p:cNvSpPr>
          <p:nvPr>
            <p:ph idx="1"/>
          </p:nvPr>
        </p:nvSpPr>
        <p:spPr/>
        <p:txBody>
          <a:bodyPr>
            <a:normAutofit fontScale="92500" lnSpcReduction="10000"/>
          </a:bodyPr>
          <a:lstStyle/>
          <a:p>
            <a:r>
              <a:rPr lang="en-IN" b="1" dirty="0" smtClean="0">
                <a:latin typeface="Arial Black" pitchFamily="34" charset="0"/>
              </a:rPr>
              <a:t>Rule 1-Form and manner of furnishing details of outward supplies</a:t>
            </a:r>
          </a:p>
          <a:p>
            <a:r>
              <a:rPr lang="en-IN" b="1" dirty="0" smtClean="0">
                <a:latin typeface="Arial Black" pitchFamily="34" charset="0"/>
              </a:rPr>
              <a:t>RULE 2-Form and manner of furnishing details of inward supplies</a:t>
            </a:r>
          </a:p>
          <a:p>
            <a:r>
              <a:rPr lang="en-IN" b="1" dirty="0" smtClean="0">
                <a:latin typeface="Arial Black" pitchFamily="34" charset="0"/>
              </a:rPr>
              <a:t>RULE-3-Form and manner of submission of monthly returns</a:t>
            </a:r>
          </a:p>
          <a:p>
            <a:r>
              <a:rPr lang="en-IN" b="1" dirty="0" smtClean="0">
                <a:latin typeface="Arial Black" pitchFamily="34" charset="0"/>
              </a:rPr>
              <a:t>RULE-4-Form and manner of submission of quarterly return by the composition supplier</a:t>
            </a:r>
          </a:p>
        </p:txBody>
      </p:sp>
      <p:sp>
        <p:nvSpPr>
          <p:cNvPr id="4" name="Date Placeholder 3"/>
          <p:cNvSpPr>
            <a:spLocks noGrp="1"/>
          </p:cNvSpPr>
          <p:nvPr>
            <p:ph type="dt" sz="half" idx="10"/>
          </p:nvPr>
        </p:nvSpPr>
        <p:spPr/>
        <p:txBody>
          <a:bodyPr/>
          <a:lstStyle/>
          <a:p>
            <a:fld id="{47DD2E3C-3E92-4E2E-89A4-D1EBEF996AA6}"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RULES</a:t>
            </a:r>
            <a:endParaRPr lang="en-IN" dirty="0"/>
          </a:p>
        </p:txBody>
      </p:sp>
      <p:sp>
        <p:nvSpPr>
          <p:cNvPr id="3" name="Content Placeholder 2"/>
          <p:cNvSpPr>
            <a:spLocks noGrp="1"/>
          </p:cNvSpPr>
          <p:nvPr>
            <p:ph idx="1"/>
          </p:nvPr>
        </p:nvSpPr>
        <p:spPr>
          <a:scene3d>
            <a:camera prst="orthographicFront"/>
            <a:lightRig rig="threePt" dir="t"/>
          </a:scene3d>
          <a:sp3d>
            <a:bevelT prst="relaxedInset"/>
          </a:sp3d>
        </p:spPr>
        <p:txBody>
          <a:bodyPr>
            <a:normAutofit fontScale="85000" lnSpcReduction="10000"/>
          </a:bodyPr>
          <a:lstStyle/>
          <a:p>
            <a:r>
              <a:rPr lang="en-IN" b="1" dirty="0" smtClean="0">
                <a:latin typeface="Arial Black" pitchFamily="34" charset="0"/>
              </a:rPr>
              <a:t>Rule 5-Form and manner of submission of return by non-resident taxable </a:t>
            </a:r>
            <a:r>
              <a:rPr lang="en-IN" sz="1600" b="1" dirty="0" smtClean="0">
                <a:latin typeface="Arial Black" pitchFamily="34" charset="0"/>
              </a:rPr>
              <a:t>person-</a:t>
            </a:r>
            <a:r>
              <a:rPr lang="en-IN" sz="1600" dirty="0" smtClean="0">
                <a:latin typeface="Arial Black" pitchFamily="34" charset="0"/>
              </a:rPr>
              <a:t>The Goods and Services Tax Law has defined a ‘non-resident taxable person’ as any person who occasionally undertakes transactions involving the supply of goods or services, or both, whether as principal or agent or in any other capacity, but who has no fixed place of business or residence in India.</a:t>
            </a:r>
            <a:endParaRPr lang="en-IN" sz="1600" b="1" dirty="0" smtClean="0">
              <a:latin typeface="Arial Black" pitchFamily="34" charset="0"/>
            </a:endParaRPr>
          </a:p>
          <a:p>
            <a:r>
              <a:rPr lang="en-IN" b="1" dirty="0" smtClean="0">
                <a:latin typeface="Arial Black" pitchFamily="34" charset="0"/>
              </a:rPr>
              <a:t>Rule 6-Form and manner of submission of return by ISD</a:t>
            </a:r>
          </a:p>
          <a:p>
            <a:r>
              <a:rPr lang="en-IN" b="1" dirty="0" smtClean="0">
                <a:latin typeface="Arial Black" pitchFamily="34" charset="0"/>
              </a:rPr>
              <a:t>RULE 7-Form and manner of return by person required to deduct tax at source</a:t>
            </a:r>
          </a:p>
          <a:p>
            <a:r>
              <a:rPr lang="en-IN" b="1" dirty="0" smtClean="0">
                <a:latin typeface="Arial Black" pitchFamily="34" charset="0"/>
              </a:rPr>
              <a:t>RULE 8-Form and manner of submission of statement of supplies effected through e-commerce</a:t>
            </a:r>
            <a:endParaRPr lang="en-IN" b="1" dirty="0">
              <a:latin typeface="Arial Black" pitchFamily="34" charset="0"/>
            </a:endParaRPr>
          </a:p>
        </p:txBody>
      </p:sp>
      <p:sp>
        <p:nvSpPr>
          <p:cNvPr id="4" name="Date Placeholder 3"/>
          <p:cNvSpPr>
            <a:spLocks noGrp="1"/>
          </p:cNvSpPr>
          <p:nvPr>
            <p:ph type="dt" sz="half" idx="10"/>
          </p:nvPr>
        </p:nvSpPr>
        <p:spPr/>
        <p:txBody>
          <a:bodyPr/>
          <a:lstStyle/>
          <a:p>
            <a:fld id="{83F9C1F8-B4D4-4F82-B2AC-318B5187F00A}"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t>RULES</a:t>
            </a:r>
            <a:endParaRPr lang="en-IN" dirty="0"/>
          </a:p>
        </p:txBody>
      </p:sp>
      <p:sp>
        <p:nvSpPr>
          <p:cNvPr id="3" name="Content Placeholder 2"/>
          <p:cNvSpPr>
            <a:spLocks noGrp="1"/>
          </p:cNvSpPr>
          <p:nvPr>
            <p:ph idx="1"/>
          </p:nvPr>
        </p:nvSpPr>
        <p:spPr/>
        <p:txBody>
          <a:bodyPr>
            <a:normAutofit fontScale="92500" lnSpcReduction="20000"/>
          </a:bodyPr>
          <a:lstStyle/>
          <a:p>
            <a:r>
              <a:rPr lang="en-IN" b="1" dirty="0" smtClean="0">
                <a:latin typeface="Arial Black" pitchFamily="34" charset="0"/>
              </a:rPr>
              <a:t>Rule 9- Notice to non-filers of returns</a:t>
            </a:r>
          </a:p>
          <a:p>
            <a:r>
              <a:rPr lang="en-IN" b="1" dirty="0" smtClean="0">
                <a:latin typeface="Arial Black" pitchFamily="34" charset="0"/>
              </a:rPr>
              <a:t>Rule 10 -Matching of claim of input tax credit</a:t>
            </a:r>
          </a:p>
          <a:p>
            <a:r>
              <a:rPr lang="en-IN" b="1" dirty="0" smtClean="0">
                <a:latin typeface="Arial Black" pitchFamily="34" charset="0"/>
              </a:rPr>
              <a:t>Rule 11-Final acceptance of input tax credit and communication thereof</a:t>
            </a:r>
          </a:p>
          <a:p>
            <a:r>
              <a:rPr lang="en-IN" b="1" dirty="0" smtClean="0">
                <a:latin typeface="Arial Black" pitchFamily="34" charset="0"/>
              </a:rPr>
              <a:t>RULE-12-Communication and rectification of discrepancy in claim of input tax credit and reversal of claim of input tax credit</a:t>
            </a:r>
          </a:p>
        </p:txBody>
      </p:sp>
      <p:sp>
        <p:nvSpPr>
          <p:cNvPr id="4" name="Date Placeholder 3"/>
          <p:cNvSpPr>
            <a:spLocks noGrp="1"/>
          </p:cNvSpPr>
          <p:nvPr>
            <p:ph type="dt" sz="half" idx="10"/>
          </p:nvPr>
        </p:nvSpPr>
        <p:spPr/>
        <p:txBody>
          <a:bodyPr/>
          <a:lstStyle/>
          <a:p>
            <a:fld id="{D620E6FD-569F-4EFD-BE45-EB6EF9A183C9}"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RULES</a:t>
            </a:r>
            <a:endParaRPr lang="en-IN" dirty="0"/>
          </a:p>
        </p:txBody>
      </p:sp>
      <p:sp>
        <p:nvSpPr>
          <p:cNvPr id="3" name="Content Placeholder 2"/>
          <p:cNvSpPr>
            <a:spLocks noGrp="1"/>
          </p:cNvSpPr>
          <p:nvPr>
            <p:ph idx="1"/>
          </p:nvPr>
        </p:nvSpPr>
        <p:spPr>
          <a:xfrm>
            <a:off x="571472" y="1928802"/>
            <a:ext cx="8229600" cy="4625609"/>
          </a:xfrm>
        </p:spPr>
        <p:txBody>
          <a:bodyPr>
            <a:normAutofit fontScale="92500" lnSpcReduction="20000"/>
          </a:bodyPr>
          <a:lstStyle/>
          <a:p>
            <a:r>
              <a:rPr lang="en-IN" b="1" dirty="0" smtClean="0">
                <a:latin typeface="Arial Black" pitchFamily="34" charset="0"/>
              </a:rPr>
              <a:t>Rule 13 -Claim of input tax credit on the same invoice more than once </a:t>
            </a:r>
          </a:p>
          <a:p>
            <a:r>
              <a:rPr lang="en-IN" b="1" dirty="0" smtClean="0">
                <a:latin typeface="Arial Black" pitchFamily="34" charset="0"/>
              </a:rPr>
              <a:t>Rule 14- Matching of claim of reduction in the output tax liability </a:t>
            </a:r>
          </a:p>
          <a:p>
            <a:r>
              <a:rPr lang="en-IN" b="1" dirty="0" smtClean="0">
                <a:latin typeface="Arial Black" pitchFamily="34" charset="0"/>
              </a:rPr>
              <a:t>Rule 15- Final acceptance of reduction of output tax  liability and communication thereof </a:t>
            </a:r>
          </a:p>
          <a:p>
            <a:r>
              <a:rPr lang="en-IN" b="1" dirty="0" smtClean="0">
                <a:latin typeface="Arial Black" pitchFamily="34" charset="0"/>
              </a:rPr>
              <a:t>Rule 16 -Communication and rectification of </a:t>
            </a:r>
          </a:p>
          <a:p>
            <a:r>
              <a:rPr lang="en-IN" b="1" dirty="0" smtClean="0">
                <a:latin typeface="Arial Black" pitchFamily="34" charset="0"/>
              </a:rPr>
              <a:t>discrepancy in reduction in output tax liability </a:t>
            </a:r>
          </a:p>
          <a:p>
            <a:r>
              <a:rPr lang="en-IN" b="1" dirty="0" smtClean="0">
                <a:latin typeface="Arial Black" pitchFamily="34" charset="0"/>
              </a:rPr>
              <a:t>and reversal of claim of reduction </a:t>
            </a:r>
            <a:endParaRPr lang="en-IN" b="1" dirty="0">
              <a:latin typeface="Arial Black" pitchFamily="34" charset="0"/>
            </a:endParaRPr>
          </a:p>
        </p:txBody>
      </p:sp>
      <p:sp>
        <p:nvSpPr>
          <p:cNvPr id="4" name="Date Placeholder 3"/>
          <p:cNvSpPr>
            <a:spLocks noGrp="1"/>
          </p:cNvSpPr>
          <p:nvPr>
            <p:ph type="dt" sz="half" idx="10"/>
          </p:nvPr>
        </p:nvSpPr>
        <p:spPr/>
        <p:txBody>
          <a:bodyPr/>
          <a:lstStyle/>
          <a:p>
            <a:fld id="{DA6DAFB9-F185-4F5A-9C4F-86BDFE0C7EAC}"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RULES</a:t>
            </a:r>
            <a:endParaRPr lang="en-IN" dirty="0"/>
          </a:p>
        </p:txBody>
      </p:sp>
      <p:sp>
        <p:nvSpPr>
          <p:cNvPr id="3" name="Content Placeholder 2"/>
          <p:cNvSpPr>
            <a:spLocks noGrp="1"/>
          </p:cNvSpPr>
          <p:nvPr>
            <p:ph idx="1"/>
          </p:nvPr>
        </p:nvSpPr>
        <p:spPr/>
        <p:txBody>
          <a:bodyPr>
            <a:normAutofit fontScale="92500" lnSpcReduction="20000"/>
          </a:bodyPr>
          <a:lstStyle/>
          <a:p>
            <a:r>
              <a:rPr lang="en-IN" b="1" dirty="0" smtClean="0">
                <a:latin typeface="Arial Black" pitchFamily="34" charset="0"/>
              </a:rPr>
              <a:t>Rule 17 -Claim of reduction in output tax liability more than once </a:t>
            </a:r>
          </a:p>
          <a:p>
            <a:r>
              <a:rPr lang="en-IN" b="1" dirty="0" smtClean="0">
                <a:latin typeface="Arial Black" pitchFamily="34" charset="0"/>
              </a:rPr>
              <a:t>Rule-18-Refund of interest paid on reclaim of reversal</a:t>
            </a:r>
          </a:p>
          <a:p>
            <a:r>
              <a:rPr lang="en-IN" b="1" dirty="0" smtClean="0">
                <a:latin typeface="Arial Black" pitchFamily="34" charset="0"/>
              </a:rPr>
              <a:t>Rule-19-Matching of details furnished by e-commerce operator with the details furnished by supplier </a:t>
            </a:r>
          </a:p>
          <a:p>
            <a:r>
              <a:rPr lang="en-IN" b="1" dirty="0" smtClean="0">
                <a:latin typeface="Arial Black" pitchFamily="34" charset="0"/>
              </a:rPr>
              <a:t>Rule-20-Communication and rectification of discrepancy in details furnished by e-commerce operator and supplier </a:t>
            </a:r>
            <a:endParaRPr lang="en-IN" b="1" dirty="0">
              <a:latin typeface="Arial Black" pitchFamily="34" charset="0"/>
            </a:endParaRPr>
          </a:p>
        </p:txBody>
      </p:sp>
      <p:sp>
        <p:nvSpPr>
          <p:cNvPr id="4" name="Date Placeholder 3"/>
          <p:cNvSpPr>
            <a:spLocks noGrp="1"/>
          </p:cNvSpPr>
          <p:nvPr>
            <p:ph type="dt" sz="half" idx="10"/>
          </p:nvPr>
        </p:nvSpPr>
        <p:spPr/>
        <p:txBody>
          <a:bodyPr/>
          <a:lstStyle/>
          <a:p>
            <a:fld id="{C8DE6C41-AC82-4E5C-800D-606250DEF07E}"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t>RULES</a:t>
            </a:r>
            <a:endParaRPr lang="en-IN" dirty="0"/>
          </a:p>
        </p:txBody>
      </p:sp>
      <p:sp>
        <p:nvSpPr>
          <p:cNvPr id="3" name="Content Placeholder 2"/>
          <p:cNvSpPr>
            <a:spLocks noGrp="1"/>
          </p:cNvSpPr>
          <p:nvPr>
            <p:ph idx="1"/>
          </p:nvPr>
        </p:nvSpPr>
        <p:spPr/>
        <p:txBody>
          <a:bodyPr>
            <a:normAutofit/>
          </a:bodyPr>
          <a:lstStyle/>
          <a:p>
            <a:r>
              <a:rPr lang="en-IN" b="1" dirty="0" smtClean="0">
                <a:latin typeface="Arial Black" pitchFamily="34" charset="0"/>
              </a:rPr>
              <a:t>RULE-21-Annual return </a:t>
            </a:r>
          </a:p>
          <a:p>
            <a:r>
              <a:rPr lang="en-IN" b="1" dirty="0" smtClean="0">
                <a:latin typeface="Arial Black" pitchFamily="34" charset="0"/>
              </a:rPr>
              <a:t>RULE-22-Final return </a:t>
            </a:r>
          </a:p>
          <a:p>
            <a:r>
              <a:rPr lang="en-IN" b="1" dirty="0" smtClean="0">
                <a:latin typeface="Arial Black" pitchFamily="34" charset="0"/>
              </a:rPr>
              <a:t>RULE-23-Details of inward supplies of persons having Unique Identity Number (UIN) </a:t>
            </a:r>
          </a:p>
          <a:p>
            <a:r>
              <a:rPr lang="en-IN" b="1" dirty="0" smtClean="0">
                <a:latin typeface="Arial Black" pitchFamily="34" charset="0"/>
              </a:rPr>
              <a:t>RULE-24-Provisions relating to a GST Practitioners </a:t>
            </a:r>
          </a:p>
          <a:p>
            <a:r>
              <a:rPr lang="en-IN" b="1" dirty="0" smtClean="0">
                <a:latin typeface="Arial Black" pitchFamily="34" charset="0"/>
              </a:rPr>
              <a:t>RULE-25-Conditions for purposes of appearance</a:t>
            </a:r>
            <a:endParaRPr lang="en-IN" b="1" dirty="0">
              <a:latin typeface="Arial Black" pitchFamily="34" charset="0"/>
            </a:endParaRPr>
          </a:p>
        </p:txBody>
      </p:sp>
      <p:sp>
        <p:nvSpPr>
          <p:cNvPr id="4" name="Date Placeholder 3"/>
          <p:cNvSpPr>
            <a:spLocks noGrp="1"/>
          </p:cNvSpPr>
          <p:nvPr>
            <p:ph type="dt" sz="half" idx="10"/>
          </p:nvPr>
        </p:nvSpPr>
        <p:spPr/>
        <p:txBody>
          <a:bodyPr/>
          <a:lstStyle/>
          <a:p>
            <a:fld id="{AD9AD4A2-816D-467E-8F04-EB8D026E4CEC}"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FORMS</a:t>
            </a:r>
            <a:endParaRPr lang="en-IN" dirty="0"/>
          </a:p>
        </p:txBody>
      </p:sp>
      <p:sp>
        <p:nvSpPr>
          <p:cNvPr id="3" name="Content Placeholder 2"/>
          <p:cNvSpPr>
            <a:spLocks noGrp="1"/>
          </p:cNvSpPr>
          <p:nvPr>
            <p:ph idx="1"/>
          </p:nvPr>
        </p:nvSpPr>
        <p:spPr/>
        <p:txBody>
          <a:bodyPr>
            <a:noAutofit/>
          </a:bodyPr>
          <a:lstStyle/>
          <a:p>
            <a:r>
              <a:rPr lang="en-IN" sz="1800" b="1" dirty="0" smtClean="0">
                <a:latin typeface="Arial Black" pitchFamily="34" charset="0"/>
              </a:rPr>
              <a:t>GSTR-1-Details of outward supplies-10th of next month</a:t>
            </a:r>
          </a:p>
          <a:p>
            <a:endParaRPr lang="en-IN" sz="1800" b="1" dirty="0" smtClean="0">
              <a:latin typeface="Arial Black" pitchFamily="34" charset="0"/>
            </a:endParaRPr>
          </a:p>
          <a:p>
            <a:r>
              <a:rPr lang="en-IN" sz="1800" b="1" dirty="0" smtClean="0">
                <a:latin typeface="Arial Black" pitchFamily="34" charset="0"/>
              </a:rPr>
              <a:t>GSTR-1A-Details of outward supplies as added, corrected or</a:t>
            </a:r>
          </a:p>
          <a:p>
            <a:r>
              <a:rPr lang="en-IN" sz="1800" b="1" dirty="0" smtClean="0">
                <a:latin typeface="Arial Black" pitchFamily="34" charset="0"/>
              </a:rPr>
              <a:t>deleted by recipient</a:t>
            </a:r>
          </a:p>
          <a:p>
            <a:endParaRPr lang="en-IN" sz="1800" b="1" dirty="0" smtClean="0">
              <a:latin typeface="Arial Black" pitchFamily="34" charset="0"/>
            </a:endParaRPr>
          </a:p>
          <a:p>
            <a:r>
              <a:rPr lang="en-IN" sz="1800" b="1" dirty="0" smtClean="0">
                <a:latin typeface="Arial Black" pitchFamily="34" charset="0"/>
              </a:rPr>
              <a:t>GSTR-2-Details of inward supplies of taxable goods and/or</a:t>
            </a:r>
          </a:p>
          <a:p>
            <a:r>
              <a:rPr lang="en-IN" sz="1800" b="1" dirty="0" smtClean="0">
                <a:latin typeface="Arial Black" pitchFamily="34" charset="0"/>
              </a:rPr>
              <a:t>services claiming input tax credit-15th of next month</a:t>
            </a:r>
          </a:p>
          <a:p>
            <a:endParaRPr lang="en-IN" sz="1800" b="1" dirty="0" smtClean="0">
              <a:latin typeface="Arial Black" pitchFamily="34" charset="0"/>
            </a:endParaRPr>
          </a:p>
          <a:p>
            <a:r>
              <a:rPr lang="en-IN" sz="1800" b="1" dirty="0" smtClean="0">
                <a:latin typeface="Arial Black" pitchFamily="34" charset="0"/>
              </a:rPr>
              <a:t>GSTR-2A-Details of inward supplies made available to the</a:t>
            </a:r>
          </a:p>
          <a:p>
            <a:r>
              <a:rPr lang="en-IN" sz="1800" b="1" dirty="0" smtClean="0">
                <a:latin typeface="Arial Black" pitchFamily="34" charset="0"/>
              </a:rPr>
              <a:t>recipient on the basis of FORM GSTR-1</a:t>
            </a:r>
          </a:p>
          <a:p>
            <a:endParaRPr lang="en-IN" sz="1800" b="1" dirty="0" smtClean="0">
              <a:latin typeface="Arial Black" pitchFamily="34" charset="0"/>
            </a:endParaRPr>
          </a:p>
          <a:p>
            <a:r>
              <a:rPr lang="en-IN" sz="1800" b="1" dirty="0" smtClean="0">
                <a:latin typeface="Arial Black" pitchFamily="34" charset="0"/>
              </a:rPr>
              <a:t>GSTR-3- Monthly return-20th of next month</a:t>
            </a:r>
          </a:p>
        </p:txBody>
      </p:sp>
      <p:sp>
        <p:nvSpPr>
          <p:cNvPr id="4" name="Date Placeholder 3"/>
          <p:cNvSpPr>
            <a:spLocks noGrp="1"/>
          </p:cNvSpPr>
          <p:nvPr>
            <p:ph type="dt" sz="half" idx="10"/>
          </p:nvPr>
        </p:nvSpPr>
        <p:spPr/>
        <p:txBody>
          <a:bodyPr/>
          <a:lstStyle/>
          <a:p>
            <a:fld id="{0B34731A-8962-44B6-BCC5-9552558EB0AE}"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 calcmode="lin" valueType="num">
                                      <p:cBhvr additive="base">
                                        <p:cTn id="4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FORMS</a:t>
            </a:r>
            <a:endParaRPr lang="en-IN" dirty="0"/>
          </a:p>
        </p:txBody>
      </p:sp>
      <p:sp>
        <p:nvSpPr>
          <p:cNvPr id="3" name="Content Placeholder 2"/>
          <p:cNvSpPr>
            <a:spLocks noGrp="1"/>
          </p:cNvSpPr>
          <p:nvPr>
            <p:ph idx="1"/>
          </p:nvPr>
        </p:nvSpPr>
        <p:spPr/>
        <p:txBody>
          <a:bodyPr>
            <a:normAutofit fontScale="62500" lnSpcReduction="20000"/>
          </a:bodyPr>
          <a:lstStyle/>
          <a:p>
            <a:r>
              <a:rPr lang="en-IN" b="1" dirty="0" smtClean="0">
                <a:latin typeface="Arial Black" pitchFamily="34" charset="0"/>
              </a:rPr>
              <a:t>GSTR-3A-Notice to a registered person who fails to furnish</a:t>
            </a:r>
          </a:p>
          <a:p>
            <a:r>
              <a:rPr lang="en-IN" b="1" dirty="0" smtClean="0">
                <a:latin typeface="Arial Black" pitchFamily="34" charset="0"/>
              </a:rPr>
              <a:t>return</a:t>
            </a:r>
          </a:p>
          <a:p>
            <a:endParaRPr lang="en-IN" b="1" dirty="0" smtClean="0">
              <a:latin typeface="Arial Black" pitchFamily="34" charset="0"/>
            </a:endParaRPr>
          </a:p>
          <a:p>
            <a:r>
              <a:rPr lang="en-IN" b="1" dirty="0" smtClean="0">
                <a:latin typeface="Arial Black" pitchFamily="34" charset="0"/>
              </a:rPr>
              <a:t>GSTR-4-Quarterly Return for composition taxpayer-18th of</a:t>
            </a:r>
          </a:p>
          <a:p>
            <a:r>
              <a:rPr lang="en-IN" b="1" dirty="0" smtClean="0">
                <a:latin typeface="Arial Black" pitchFamily="34" charset="0"/>
              </a:rPr>
              <a:t>month next to quarter</a:t>
            </a:r>
          </a:p>
          <a:p>
            <a:endParaRPr lang="en-IN" b="1" dirty="0" smtClean="0">
              <a:latin typeface="Arial Black" pitchFamily="34" charset="0"/>
            </a:endParaRPr>
          </a:p>
          <a:p>
            <a:r>
              <a:rPr lang="en-IN" b="1" dirty="0" smtClean="0">
                <a:latin typeface="Arial Black" pitchFamily="34" charset="0"/>
              </a:rPr>
              <a:t>GSTR-4A-Details of inward supplies made available to the</a:t>
            </a:r>
          </a:p>
          <a:p>
            <a:r>
              <a:rPr lang="en-IN" b="1" dirty="0" smtClean="0">
                <a:latin typeface="Arial Black" pitchFamily="34" charset="0"/>
              </a:rPr>
              <a:t>recipient registered under composition scheme</a:t>
            </a:r>
          </a:p>
          <a:p>
            <a:endParaRPr lang="en-IN" b="1" dirty="0" smtClean="0">
              <a:latin typeface="Arial Black" pitchFamily="34" charset="0"/>
            </a:endParaRPr>
          </a:p>
          <a:p>
            <a:r>
              <a:rPr lang="en-IN" b="1" dirty="0" smtClean="0">
                <a:latin typeface="Arial Black" pitchFamily="34" charset="0"/>
              </a:rPr>
              <a:t>GSTR-5-Return for Non-Resident foreign taxable person-last</a:t>
            </a:r>
          </a:p>
          <a:p>
            <a:r>
              <a:rPr lang="en-IN" b="1" dirty="0" smtClean="0">
                <a:latin typeface="Arial Black" pitchFamily="34" charset="0"/>
              </a:rPr>
              <a:t>day of registration</a:t>
            </a:r>
          </a:p>
          <a:p>
            <a:endParaRPr lang="en-IN" b="1" dirty="0" smtClean="0">
              <a:latin typeface="Arial Black" pitchFamily="34" charset="0"/>
            </a:endParaRPr>
          </a:p>
          <a:p>
            <a:r>
              <a:rPr lang="en-IN" b="1" dirty="0" smtClean="0">
                <a:latin typeface="Arial Black" pitchFamily="34" charset="0"/>
              </a:rPr>
              <a:t>GSTR-6- ISD return-13th of next month</a:t>
            </a:r>
          </a:p>
          <a:p>
            <a:pPr>
              <a:buNone/>
            </a:pPr>
            <a:endParaRPr lang="en-IN" dirty="0"/>
          </a:p>
        </p:txBody>
      </p:sp>
      <p:sp>
        <p:nvSpPr>
          <p:cNvPr id="4" name="Date Placeholder 3"/>
          <p:cNvSpPr>
            <a:spLocks noGrp="1"/>
          </p:cNvSpPr>
          <p:nvPr>
            <p:ph type="dt" sz="half" idx="10"/>
          </p:nvPr>
        </p:nvSpPr>
        <p:spPr/>
        <p:txBody>
          <a:bodyPr/>
          <a:lstStyle/>
          <a:p>
            <a:fld id="{B5446A37-24EE-4DFF-815A-C2A6DEA81FCE}"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 calcmode="lin" valueType="num">
                                      <p:cBhvr additive="base">
                                        <p:cTn id="5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FORMS</a:t>
            </a:r>
            <a:endParaRPr lang="en-IN" dirty="0"/>
          </a:p>
        </p:txBody>
      </p:sp>
      <p:sp>
        <p:nvSpPr>
          <p:cNvPr id="3" name="Content Placeholder 2"/>
          <p:cNvSpPr>
            <a:spLocks noGrp="1"/>
          </p:cNvSpPr>
          <p:nvPr>
            <p:ph idx="1"/>
          </p:nvPr>
        </p:nvSpPr>
        <p:spPr/>
        <p:txBody>
          <a:bodyPr>
            <a:normAutofit fontScale="85000" lnSpcReduction="20000"/>
          </a:bodyPr>
          <a:lstStyle/>
          <a:p>
            <a:r>
              <a:rPr lang="en-IN" b="1" dirty="0" smtClean="0">
                <a:latin typeface="Arial Black" pitchFamily="34" charset="0"/>
              </a:rPr>
              <a:t>GSTR-6A-Details of inward supplies made available to the ISD recipient on the basis of FORM GSTR-1 furnished by the supplier</a:t>
            </a:r>
          </a:p>
          <a:p>
            <a:endParaRPr lang="en-IN" b="1" dirty="0" smtClean="0">
              <a:latin typeface="Arial Black" pitchFamily="34" charset="0"/>
            </a:endParaRPr>
          </a:p>
          <a:p>
            <a:endParaRPr lang="en-IN" b="1" dirty="0" smtClean="0">
              <a:latin typeface="Arial Black" pitchFamily="34" charset="0"/>
            </a:endParaRPr>
          </a:p>
          <a:p>
            <a:r>
              <a:rPr lang="en-IN" b="1" dirty="0" smtClean="0">
                <a:latin typeface="Arial Black" pitchFamily="34" charset="0"/>
              </a:rPr>
              <a:t>GSTR-7-TDS Return-10th of next month</a:t>
            </a:r>
          </a:p>
          <a:p>
            <a:endParaRPr lang="en-IN" b="1" dirty="0" smtClean="0">
              <a:latin typeface="Arial Black" pitchFamily="34" charset="0"/>
            </a:endParaRPr>
          </a:p>
          <a:p>
            <a:r>
              <a:rPr lang="en-IN" b="1" dirty="0" smtClean="0">
                <a:latin typeface="Arial Black" pitchFamily="34" charset="0"/>
              </a:rPr>
              <a:t>GSTR-7A-TDS Certificate</a:t>
            </a:r>
          </a:p>
          <a:p>
            <a:endParaRPr lang="en-IN" b="1" dirty="0" smtClean="0">
              <a:latin typeface="Arial Black" pitchFamily="34" charset="0"/>
            </a:endParaRPr>
          </a:p>
          <a:p>
            <a:r>
              <a:rPr lang="en-IN" b="1" dirty="0" smtClean="0">
                <a:latin typeface="Arial Black" pitchFamily="34" charset="0"/>
              </a:rPr>
              <a:t>GSTR-8-Details of supplies effected through e-commerce operator and the amount of TCS</a:t>
            </a:r>
          </a:p>
          <a:p>
            <a:endParaRPr lang="en-IN" b="1" dirty="0" smtClean="0">
              <a:latin typeface="Arial Black" pitchFamily="34" charset="0"/>
            </a:endParaRPr>
          </a:p>
          <a:p>
            <a:endParaRPr lang="en-IN" dirty="0"/>
          </a:p>
        </p:txBody>
      </p:sp>
      <p:sp>
        <p:nvSpPr>
          <p:cNvPr id="4" name="Date Placeholder 3"/>
          <p:cNvSpPr>
            <a:spLocks noGrp="1"/>
          </p:cNvSpPr>
          <p:nvPr>
            <p:ph type="dt" sz="half" idx="10"/>
          </p:nvPr>
        </p:nvSpPr>
        <p:spPr/>
        <p:txBody>
          <a:bodyPr/>
          <a:lstStyle/>
          <a:p>
            <a:fld id="{E2253247-E1DC-42EB-965F-9A10490A1843}"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GST MIS FORMS</a:t>
            </a:r>
            <a:endParaRPr lang="en-IN" dirty="0"/>
          </a:p>
        </p:txBody>
      </p:sp>
      <p:sp>
        <p:nvSpPr>
          <p:cNvPr id="3" name="Content Placeholder 2"/>
          <p:cNvSpPr>
            <a:spLocks noGrp="1"/>
          </p:cNvSpPr>
          <p:nvPr>
            <p:ph idx="1"/>
          </p:nvPr>
        </p:nvSpPr>
        <p:spPr/>
        <p:txBody>
          <a:bodyPr>
            <a:normAutofit fontScale="92500" lnSpcReduction="20000"/>
          </a:bodyPr>
          <a:lstStyle/>
          <a:p>
            <a:r>
              <a:rPr lang="en-IN" dirty="0" smtClean="0">
                <a:latin typeface="Arial Black" pitchFamily="34" charset="0"/>
              </a:rPr>
              <a:t>GST-MIS-1-Communication of discrepancy of duplication of ITC claim to recipient</a:t>
            </a:r>
          </a:p>
          <a:p>
            <a:r>
              <a:rPr lang="en-IN" dirty="0" smtClean="0">
                <a:latin typeface="Arial Black" pitchFamily="34" charset="0"/>
              </a:rPr>
              <a:t>GST-MIS-2-Communication of discrepancy of duplication of ITC claim to supplier</a:t>
            </a:r>
          </a:p>
          <a:p>
            <a:r>
              <a:rPr lang="en-IN" dirty="0" smtClean="0">
                <a:latin typeface="Arial Black" pitchFamily="34" charset="0"/>
              </a:rPr>
              <a:t>GST-MIS-3-Communication of reduction in output tax liability to supplier</a:t>
            </a:r>
          </a:p>
          <a:p>
            <a:r>
              <a:rPr lang="en-IN" dirty="0" smtClean="0">
                <a:latin typeface="Arial Black" pitchFamily="34" charset="0"/>
              </a:rPr>
              <a:t>GST-MIS-4-Communication of reduction in output tax liability of recipient</a:t>
            </a:r>
            <a:r>
              <a:rPr lang="en-IN" dirty="0" smtClean="0"/>
              <a:t>.</a:t>
            </a:r>
            <a:endParaRPr lang="en-IN" dirty="0"/>
          </a:p>
        </p:txBody>
      </p:sp>
      <p:sp>
        <p:nvSpPr>
          <p:cNvPr id="4" name="Date Placeholder 3"/>
          <p:cNvSpPr>
            <a:spLocks noGrp="1"/>
          </p:cNvSpPr>
          <p:nvPr>
            <p:ph type="dt" sz="half" idx="10"/>
          </p:nvPr>
        </p:nvSpPr>
        <p:spPr/>
        <p:txBody>
          <a:bodyPr/>
          <a:lstStyle/>
          <a:p>
            <a:fld id="{95BD0485-B458-4873-9CC6-A9C289404CDF}"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FORMS</a:t>
            </a:r>
            <a:endParaRPr lang="en-IN" dirty="0"/>
          </a:p>
        </p:txBody>
      </p:sp>
      <p:sp>
        <p:nvSpPr>
          <p:cNvPr id="3" name="Content Placeholder 2"/>
          <p:cNvSpPr>
            <a:spLocks noGrp="1"/>
          </p:cNvSpPr>
          <p:nvPr>
            <p:ph idx="1"/>
          </p:nvPr>
        </p:nvSpPr>
        <p:spPr/>
        <p:txBody>
          <a:bodyPr>
            <a:normAutofit fontScale="92500" lnSpcReduction="10000"/>
          </a:bodyPr>
          <a:lstStyle/>
          <a:p>
            <a:r>
              <a:rPr lang="en-IN" b="1" dirty="0" smtClean="0">
                <a:latin typeface="Arial Black" pitchFamily="34" charset="0"/>
              </a:rPr>
              <a:t>GSTR-9- Annual return-By 31st December Of next FY</a:t>
            </a:r>
          </a:p>
          <a:p>
            <a:r>
              <a:rPr lang="en-IN" b="1" dirty="0" smtClean="0">
                <a:latin typeface="Arial Black" pitchFamily="34" charset="0"/>
              </a:rPr>
              <a:t>GSTR-9A-Simplified Annual return by Compounding persons registered under section 9</a:t>
            </a:r>
          </a:p>
          <a:p>
            <a:r>
              <a:rPr lang="en-IN" b="1" dirty="0" smtClean="0">
                <a:latin typeface="Arial Black" pitchFamily="34" charset="0"/>
              </a:rPr>
              <a:t>GSTR-9B-Reconciliation Statement</a:t>
            </a:r>
          </a:p>
          <a:p>
            <a:r>
              <a:rPr lang="en-IN" b="1" dirty="0" smtClean="0">
                <a:latin typeface="Arial Black" pitchFamily="34" charset="0"/>
              </a:rPr>
              <a:t>GSTR-10- Final return</a:t>
            </a:r>
          </a:p>
          <a:p>
            <a:r>
              <a:rPr lang="en-IN" b="1" dirty="0" smtClean="0">
                <a:latin typeface="Arial Black" pitchFamily="34" charset="0"/>
              </a:rPr>
              <a:t>GSTR-11-Details of inward supplies to be furnished by a person having UIN</a:t>
            </a:r>
          </a:p>
          <a:p>
            <a:endParaRPr lang="en-IN" dirty="0"/>
          </a:p>
        </p:txBody>
      </p:sp>
      <p:sp>
        <p:nvSpPr>
          <p:cNvPr id="4" name="Date Placeholder 3"/>
          <p:cNvSpPr>
            <a:spLocks noGrp="1"/>
          </p:cNvSpPr>
          <p:nvPr>
            <p:ph type="dt" sz="half" idx="10"/>
          </p:nvPr>
        </p:nvSpPr>
        <p:spPr/>
        <p:txBody>
          <a:bodyPr/>
          <a:lstStyle/>
          <a:p>
            <a:fld id="{6657D006-AD8D-4C86-BE4D-AD85174D0410}"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GSTR-1 AND GSTR-2</a:t>
            </a:r>
            <a:endParaRPr lang="en-IN" dirty="0"/>
          </a:p>
        </p:txBody>
      </p:sp>
      <p:sp>
        <p:nvSpPr>
          <p:cNvPr id="3" name="Content Placeholder 2"/>
          <p:cNvSpPr>
            <a:spLocks noGrp="1"/>
          </p:cNvSpPr>
          <p:nvPr>
            <p:ph idx="1"/>
          </p:nvPr>
        </p:nvSpPr>
        <p:spPr/>
        <p:txBody>
          <a:bodyPr>
            <a:normAutofit lnSpcReduction="10000"/>
          </a:bodyPr>
          <a:lstStyle/>
          <a:p>
            <a:r>
              <a:rPr lang="en-IN" dirty="0" smtClean="0">
                <a:latin typeface="Arial Black" pitchFamily="34" charset="0"/>
              </a:rPr>
              <a:t>S.37-Furnishing details of outward supplies AND Rule 1-Form and manner of furnishing details of outward supplies – GSTR-1</a:t>
            </a:r>
          </a:p>
          <a:p>
            <a:endParaRPr lang="en-IN" dirty="0" smtClean="0">
              <a:latin typeface="Arial Black" pitchFamily="34" charset="0"/>
            </a:endParaRPr>
          </a:p>
          <a:p>
            <a:r>
              <a:rPr lang="en-IN" dirty="0" smtClean="0">
                <a:latin typeface="Arial Black" pitchFamily="34" charset="0"/>
              </a:rPr>
              <a:t>S-38-Furnishing details of inward supplies AND RULE 2-Form and manner of furnishing details of inward supplies-GSTR-2</a:t>
            </a:r>
          </a:p>
          <a:p>
            <a:endParaRPr lang="en-IN" b="1" dirty="0" smtClean="0"/>
          </a:p>
          <a:p>
            <a:endParaRPr lang="en-IN" b="1" dirty="0" smtClean="0"/>
          </a:p>
          <a:p>
            <a:endParaRPr lang="en-IN" b="1" dirty="0" smtClean="0"/>
          </a:p>
          <a:p>
            <a:endParaRPr lang="en-IN" b="1" dirty="0" smtClean="0"/>
          </a:p>
        </p:txBody>
      </p:sp>
      <p:sp>
        <p:nvSpPr>
          <p:cNvPr id="4" name="Date Placeholder 3"/>
          <p:cNvSpPr>
            <a:spLocks noGrp="1"/>
          </p:cNvSpPr>
          <p:nvPr>
            <p:ph type="dt" sz="half" idx="10"/>
          </p:nvPr>
        </p:nvSpPr>
        <p:spPr/>
        <p:txBody>
          <a:bodyPr/>
          <a:lstStyle/>
          <a:p>
            <a:fld id="{C5385E86-9854-48FA-AAC6-E5E52B56743B}"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90304" y="285728"/>
            <a:ext cx="8386763" cy="781072"/>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ln>
                  <a:solidFill>
                    <a:prstClr val="black"/>
                  </a:solidFill>
                </a:ln>
                <a:solidFill>
                  <a:srgbClr val="4F81BD">
                    <a:lumMod val="50000"/>
                  </a:srgbClr>
                </a:solidFill>
                <a:latin typeface="Arial Black" pitchFamily="34" charset="0"/>
                <a:cs typeface="Arial" panose="020B0604020202020204" pitchFamily="34" charset="0"/>
              </a:rPr>
              <a:t>GSTR-1 AND GSTR-2</a:t>
            </a:r>
            <a:endParaRPr lang="en-US" dirty="0">
              <a:ln>
                <a:solidFill>
                  <a:prstClr val="black"/>
                </a:solidFill>
              </a:ln>
              <a:solidFill>
                <a:srgbClr val="4F81BD">
                  <a:lumMod val="50000"/>
                </a:srgbClr>
              </a:solidFill>
              <a:latin typeface="Arial Black" pitchFamily="34" charset="0"/>
              <a:cs typeface="Arial" panose="020B0604020202020204" pitchFamily="34" charset="0"/>
            </a:endParaRPr>
          </a:p>
        </p:txBody>
      </p:sp>
      <p:sp>
        <p:nvSpPr>
          <p:cNvPr id="101382" name="AutoShape 6" descr="Image result for suppliers ic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1384" name="AutoShape 8" descr="Image result for suppliers ic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1386" name="AutoShape 10" descr="Image result for suppliers icon"/>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1390" name="AutoShape 14" descr="Image result for business supplie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1392" name="AutoShape 16" descr="Image result for business supplier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 name="TextBox 34"/>
          <p:cNvSpPr txBox="1"/>
          <p:nvPr/>
        </p:nvSpPr>
        <p:spPr>
          <a:xfrm>
            <a:off x="642910" y="3286124"/>
            <a:ext cx="1785950" cy="523220"/>
          </a:xfrm>
          <a:prstGeom prst="rect">
            <a:avLst/>
          </a:prstGeom>
          <a:noFill/>
        </p:spPr>
        <p:txBody>
          <a:bodyPr wrap="square" rtlCol="0">
            <a:spAutoFit/>
          </a:bodyPr>
          <a:lstStyle/>
          <a:p>
            <a:r>
              <a:rPr lang="en-US" sz="2800" b="1" dirty="0"/>
              <a:t>SUPPLIER</a:t>
            </a:r>
          </a:p>
        </p:txBody>
      </p:sp>
      <p:sp>
        <p:nvSpPr>
          <p:cNvPr id="36" name="TextBox 35"/>
          <p:cNvSpPr txBox="1"/>
          <p:nvPr/>
        </p:nvSpPr>
        <p:spPr>
          <a:xfrm>
            <a:off x="7010400" y="2171700"/>
            <a:ext cx="1919318" cy="461665"/>
          </a:xfrm>
          <a:prstGeom prst="rect">
            <a:avLst/>
          </a:prstGeom>
          <a:noFill/>
        </p:spPr>
        <p:txBody>
          <a:bodyPr wrap="square" rtlCol="0">
            <a:spAutoFit/>
          </a:bodyPr>
          <a:lstStyle/>
          <a:p>
            <a:r>
              <a:rPr lang="en-US" sz="2400" b="1" dirty="0"/>
              <a:t>RECIPIENT</a:t>
            </a:r>
          </a:p>
        </p:txBody>
      </p:sp>
      <p:cxnSp>
        <p:nvCxnSpPr>
          <p:cNvPr id="41" name="Straight Arrow Connector 40"/>
          <p:cNvCxnSpPr/>
          <p:nvPr/>
        </p:nvCxnSpPr>
        <p:spPr>
          <a:xfrm>
            <a:off x="2514600" y="2476500"/>
            <a:ext cx="4495800"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2667000" y="2019300"/>
            <a:ext cx="4191000" cy="1077218"/>
          </a:xfrm>
          <a:prstGeom prst="rect">
            <a:avLst/>
          </a:prstGeom>
          <a:noFill/>
        </p:spPr>
        <p:txBody>
          <a:bodyPr wrap="square" rtlCol="0">
            <a:spAutoFit/>
          </a:bodyPr>
          <a:lstStyle/>
          <a:p>
            <a:pPr algn="ctr"/>
            <a:r>
              <a:rPr lang="en-US" sz="1600" b="1" dirty="0"/>
              <a:t>2. Details of supplier made available to </a:t>
            </a:r>
          </a:p>
          <a:p>
            <a:pPr algn="ctr"/>
            <a:endParaRPr lang="en-US" sz="1600" b="1" dirty="0"/>
          </a:p>
          <a:p>
            <a:pPr algn="ctr"/>
            <a:r>
              <a:rPr lang="en-US" sz="1600" b="1" dirty="0"/>
              <a:t>recipient from 11</a:t>
            </a:r>
            <a:r>
              <a:rPr lang="en-US" sz="1600" b="1" baseline="30000" dirty="0"/>
              <a:t>th</a:t>
            </a:r>
            <a:r>
              <a:rPr lang="en-US" sz="1600" b="1" dirty="0"/>
              <a:t> to 15</a:t>
            </a:r>
            <a:r>
              <a:rPr lang="en-US" sz="1600" b="1" baseline="30000" dirty="0"/>
              <a:t>th</a:t>
            </a:r>
            <a:r>
              <a:rPr lang="en-US" sz="1600" b="1" dirty="0"/>
              <a:t> </a:t>
            </a:r>
          </a:p>
          <a:p>
            <a:pPr algn="ctr"/>
            <a:r>
              <a:rPr lang="en-US" sz="1600" b="1" dirty="0"/>
              <a:t> in FORM GSTR-2A</a:t>
            </a:r>
          </a:p>
        </p:txBody>
      </p:sp>
      <p:sp>
        <p:nvSpPr>
          <p:cNvPr id="45" name="Rounded Rectangle 44"/>
          <p:cNvSpPr/>
          <p:nvPr/>
        </p:nvSpPr>
        <p:spPr>
          <a:xfrm>
            <a:off x="6743700" y="3848100"/>
            <a:ext cx="2400300" cy="1524000"/>
          </a:xfrm>
          <a:prstGeom prst="roundRect">
            <a:avLst/>
          </a:prstGeom>
          <a:ln>
            <a:solidFill>
              <a:schemeClr val="accent3">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3</a:t>
            </a:r>
            <a:r>
              <a:rPr lang="en-US" b="1" dirty="0"/>
              <a:t>. Validate details of supplier in GSTR-2 to claim ITC after 10</a:t>
            </a:r>
            <a:r>
              <a:rPr lang="en-US" b="1" baseline="30000" dirty="0"/>
              <a:t>th</a:t>
            </a:r>
            <a:r>
              <a:rPr lang="en-US" b="1" dirty="0"/>
              <a:t> but on or before 15</a:t>
            </a:r>
            <a:r>
              <a:rPr lang="en-US" b="1" baseline="30000" dirty="0"/>
              <a:t>th</a:t>
            </a:r>
            <a:r>
              <a:rPr lang="en-US" b="1" dirty="0"/>
              <a:t> </a:t>
            </a:r>
          </a:p>
        </p:txBody>
      </p:sp>
      <p:cxnSp>
        <p:nvCxnSpPr>
          <p:cNvPr id="47" name="Straight Arrow Connector 46"/>
          <p:cNvCxnSpPr/>
          <p:nvPr/>
        </p:nvCxnSpPr>
        <p:spPr>
          <a:xfrm rot="10800000">
            <a:off x="2514600" y="3595756"/>
            <a:ext cx="4495800" cy="158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48" name="TextBox 47"/>
          <p:cNvSpPr txBox="1"/>
          <p:nvPr/>
        </p:nvSpPr>
        <p:spPr>
          <a:xfrm>
            <a:off x="2133600" y="3238092"/>
            <a:ext cx="4876800" cy="830997"/>
          </a:xfrm>
          <a:prstGeom prst="rect">
            <a:avLst/>
          </a:prstGeom>
          <a:noFill/>
        </p:spPr>
        <p:txBody>
          <a:bodyPr wrap="square" rtlCol="0">
            <a:spAutoFit/>
          </a:bodyPr>
          <a:lstStyle/>
          <a:p>
            <a:pPr algn="ctr">
              <a:lnSpc>
                <a:spcPct val="150000"/>
              </a:lnSpc>
            </a:pPr>
            <a:r>
              <a:rPr lang="en-US" sz="1600" b="1" dirty="0"/>
              <a:t>4. Changes made by recipient  are made </a:t>
            </a:r>
          </a:p>
          <a:p>
            <a:pPr algn="ctr">
              <a:lnSpc>
                <a:spcPct val="150000"/>
              </a:lnSpc>
            </a:pPr>
            <a:r>
              <a:rPr lang="en-US" sz="1600" b="1" dirty="0"/>
              <a:t>available to supplier in FORM GSTR-1A</a:t>
            </a:r>
          </a:p>
        </p:txBody>
      </p:sp>
      <p:sp>
        <p:nvSpPr>
          <p:cNvPr id="55" name="Rounded Rectangle 54"/>
          <p:cNvSpPr/>
          <p:nvPr/>
        </p:nvSpPr>
        <p:spPr>
          <a:xfrm>
            <a:off x="228600" y="1524000"/>
            <a:ext cx="2209800" cy="1333500"/>
          </a:xfrm>
          <a:prstGeom prst="roundRect">
            <a:avLst/>
          </a:prstGeom>
          <a:ln>
            <a:solidFill>
              <a:schemeClr val="accent1">
                <a:lumMod val="60000"/>
                <a:lumOff val="4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000" b="1" dirty="0"/>
              <a:t>1. Furnish details in  GSTR-1 on or before 10</a:t>
            </a:r>
            <a:r>
              <a:rPr lang="en-US" sz="2000" b="1" baseline="30000" dirty="0"/>
              <a:t>th</a:t>
            </a:r>
            <a:endParaRPr lang="en-US" sz="2000" b="1" dirty="0"/>
          </a:p>
        </p:txBody>
      </p:sp>
      <p:sp>
        <p:nvSpPr>
          <p:cNvPr id="56" name="Rounded Rectangle 55"/>
          <p:cNvSpPr/>
          <p:nvPr/>
        </p:nvSpPr>
        <p:spPr>
          <a:xfrm>
            <a:off x="228600" y="4305300"/>
            <a:ext cx="2819400" cy="1066800"/>
          </a:xfrm>
          <a:prstGeom prst="roundRect">
            <a:avLst/>
          </a:prstGeom>
          <a:ln>
            <a:solidFill>
              <a:schemeClr val="accent4">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a:t>5. Supplier may accept or reject changes made by recipient after 15</a:t>
            </a:r>
            <a:r>
              <a:rPr lang="en-US" b="1" baseline="30000" dirty="0"/>
              <a:t>th</a:t>
            </a:r>
            <a:r>
              <a:rPr lang="en-US" b="1" dirty="0"/>
              <a:t> but before 17</a:t>
            </a:r>
            <a:r>
              <a:rPr lang="en-US" b="1" baseline="30000" dirty="0"/>
              <a:t>th</a:t>
            </a:r>
            <a:endParaRPr lang="en-US" b="1" dirty="0"/>
          </a:p>
        </p:txBody>
      </p:sp>
      <p:sp>
        <p:nvSpPr>
          <p:cNvPr id="24" name="Snip Diagonal Corner Rectangle 23"/>
          <p:cNvSpPr/>
          <p:nvPr/>
        </p:nvSpPr>
        <p:spPr>
          <a:xfrm>
            <a:off x="1752600" y="5657850"/>
            <a:ext cx="5410200" cy="742950"/>
          </a:xfrm>
          <a:prstGeom prst="snip2DiagRect">
            <a:avLst/>
          </a:prstGeom>
        </p:spPr>
        <p:style>
          <a:lnRef idx="1">
            <a:schemeClr val="accent4"/>
          </a:lnRef>
          <a:fillRef idx="3">
            <a:schemeClr val="accent4"/>
          </a:fillRef>
          <a:effectRef idx="2">
            <a:schemeClr val="accent4"/>
          </a:effectRef>
          <a:fontRef idx="minor">
            <a:schemeClr val="lt1"/>
          </a:fontRef>
        </p:style>
        <p:txBody>
          <a:bodyPr rtlCol="0" anchor="ctr"/>
          <a:lstStyle/>
          <a:p>
            <a:r>
              <a:rPr lang="en-US" sz="2000" dirty="0" smtClean="0">
                <a:ln>
                  <a:solidFill>
                    <a:prstClr val="black"/>
                  </a:solidFill>
                </a:ln>
                <a:solidFill>
                  <a:srgbClr val="4F81BD">
                    <a:lumMod val="50000"/>
                  </a:srgbClr>
                </a:solidFill>
                <a:latin typeface="Arial Black" pitchFamily="34" charset="0"/>
                <a:cs typeface="Arial" panose="020B0604020202020204" pitchFamily="34" charset="0"/>
              </a:rPr>
              <a:t>S.37 AND S.38 READ WITH RULE-1 AND 2 </a:t>
            </a:r>
            <a:endParaRPr lang="en-US" sz="2000" dirty="0">
              <a:ln>
                <a:solidFill>
                  <a:prstClr val="black"/>
                </a:solidFill>
              </a:ln>
              <a:solidFill>
                <a:srgbClr val="4F81BD">
                  <a:lumMod val="50000"/>
                </a:srgbClr>
              </a:solidFill>
              <a:latin typeface="Arial Black" pitchFamily="34" charset="0"/>
              <a:cs typeface="Arial" panose="020B0604020202020204" pitchFamily="34" charset="0"/>
            </a:endParaRPr>
          </a:p>
        </p:txBody>
      </p:sp>
      <p:sp>
        <p:nvSpPr>
          <p:cNvPr id="18" name="Date Placeholder 17"/>
          <p:cNvSpPr>
            <a:spLocks noGrp="1"/>
          </p:cNvSpPr>
          <p:nvPr>
            <p:ph type="dt" sz="half" idx="10"/>
          </p:nvPr>
        </p:nvSpPr>
        <p:spPr/>
        <p:txBody>
          <a:bodyPr/>
          <a:lstStyle/>
          <a:p>
            <a:fld id="{94F74B8D-FA25-40E0-9BB1-C6C27BE62CD5}" type="datetime1">
              <a:rPr lang="en-US" smtClean="0"/>
              <a:t>9/3/2017</a:t>
            </a:fld>
            <a:endParaRPr lang="en-IN"/>
          </a:p>
        </p:txBody>
      </p:sp>
      <p:sp>
        <p:nvSpPr>
          <p:cNvPr id="19" name="Footer Placeholder 18"/>
          <p:cNvSpPr>
            <a:spLocks noGrp="1"/>
          </p:cNvSpPr>
          <p:nvPr>
            <p:ph type="ftr" sz="quarter" idx="11"/>
          </p:nvPr>
        </p:nvSpPr>
        <p:spPr/>
        <p:txBody>
          <a:bodyPr/>
          <a:lstStyle/>
          <a:p>
            <a:r>
              <a:rPr lang="en-IN" smtClean="0"/>
              <a:t>CA PRAVESH JAIN</a:t>
            </a:r>
            <a:endParaRPr lang="en-IN"/>
          </a:p>
        </p:txBody>
      </p:sp>
    </p:spTree>
    <p:extLst>
      <p:ext uri="{BB962C8B-B14F-4D97-AF65-F5344CB8AC3E}">
        <p14:creationId xmlns="" xmlns:p14="http://schemas.microsoft.com/office/powerpoint/2010/main" val="2061818612"/>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dissolve">
                                      <p:cBhvr>
                                        <p:cTn id="12" dur="500"/>
                                        <p:tgtEl>
                                          <p:spTgt spid="5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dissolve">
                                      <p:cBhvr>
                                        <p:cTn id="17" dur="500"/>
                                        <p:tgtEl>
                                          <p:spTgt spid="42"/>
                                        </p:tgtEl>
                                      </p:cBhvr>
                                    </p:animEffect>
                                  </p:childTnLst>
                                </p:cTn>
                              </p:par>
                              <p:par>
                                <p:cTn id="18" presetID="9" presetClass="entr" presetSubtype="0" fill="hold" nodeType="with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dissolve">
                                      <p:cBhvr>
                                        <p:cTn id="20" dur="500"/>
                                        <p:tgtEl>
                                          <p:spTgt spid="41"/>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dissolve">
                                      <p:cBhvr>
                                        <p:cTn id="25" dur="500"/>
                                        <p:tgtEl>
                                          <p:spTgt spid="36"/>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dissolve">
                                      <p:cBhvr>
                                        <p:cTn id="30" dur="500"/>
                                        <p:tgtEl>
                                          <p:spTgt spid="45"/>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dissolve">
                                      <p:cBhvr>
                                        <p:cTn id="35" dur="500"/>
                                        <p:tgtEl>
                                          <p:spTgt spid="47"/>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dissolve">
                                      <p:cBhvr>
                                        <p:cTn id="38" dur="500"/>
                                        <p:tgtEl>
                                          <p:spTgt spid="48"/>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dissolve">
                                      <p:cBhvr>
                                        <p:cTn id="43" dur="500"/>
                                        <p:tgtEl>
                                          <p:spTgt spid="56"/>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dissolve">
                                      <p:cBhvr>
                                        <p:cTn id="4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42" grpId="0"/>
      <p:bldP spid="45" grpId="0" animBg="1"/>
      <p:bldP spid="48" grpId="0"/>
      <p:bldP spid="55" grpId="0" animBg="1"/>
      <p:bldP spid="56" grpId="0" animBg="1"/>
      <p:bldP spid="2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214290"/>
            <a:ext cx="7772400" cy="1470025"/>
          </a:xfrm>
        </p:spPr>
        <p:txBody>
          <a:bodyPr/>
          <a:lstStyle/>
          <a:p>
            <a:r>
              <a:rPr lang="en-IN" b="1" dirty="0" smtClean="0">
                <a:latin typeface="+mn-lt"/>
              </a:rPr>
              <a:t>GST PORTAL</a:t>
            </a:r>
            <a:endParaRPr lang="en-IN" b="1" dirty="0">
              <a:latin typeface="+mn-lt"/>
            </a:endParaRPr>
          </a:p>
        </p:txBody>
      </p:sp>
      <p:sp>
        <p:nvSpPr>
          <p:cNvPr id="3" name="Subtitle 2"/>
          <p:cNvSpPr>
            <a:spLocks noGrp="1"/>
          </p:cNvSpPr>
          <p:nvPr>
            <p:ph type="subTitle" idx="1"/>
          </p:nvPr>
        </p:nvSpPr>
        <p:spPr/>
        <p:txBody>
          <a:bodyPr/>
          <a:lstStyle/>
          <a:p>
            <a:endParaRPr lang="en-IN" dirty="0"/>
          </a:p>
        </p:txBody>
      </p:sp>
      <p:pic>
        <p:nvPicPr>
          <p:cNvPr id="4" name="Picture 3"/>
          <p:cNvPicPr/>
          <p:nvPr/>
        </p:nvPicPr>
        <p:blipFill>
          <a:blip r:embed="rId3"/>
          <a:srcRect/>
          <a:stretch>
            <a:fillRect/>
          </a:stretch>
        </p:blipFill>
        <p:spPr bwMode="auto">
          <a:xfrm>
            <a:off x="428596" y="1571612"/>
            <a:ext cx="8715404" cy="507209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0BB5EADC-0C5A-440E-82BD-A6D70FFF02F1}" type="datetime1">
              <a:rPr lang="en-US" smtClean="0"/>
              <a:t>9/3/2017</a:t>
            </a:fld>
            <a:endParaRPr lang="en-IN"/>
          </a:p>
        </p:txBody>
      </p:sp>
      <p:sp>
        <p:nvSpPr>
          <p:cNvPr id="6" name="Footer Placeholder 5"/>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GST PORTAL</a:t>
            </a:r>
            <a:endParaRPr lang="en-IN" b="1" dirty="0"/>
          </a:p>
        </p:txBody>
      </p:sp>
      <p:pic>
        <p:nvPicPr>
          <p:cNvPr id="4" name="Content Placeholder 3"/>
          <p:cNvPicPr>
            <a:picLocks noGrp="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BF37ABD4-F07A-4775-A25A-0FC26B06517C}" type="datetime1">
              <a:rPr lang="en-US" smtClean="0"/>
              <a:t>9/3/2017</a:t>
            </a:fld>
            <a:endParaRPr lang="en-IN"/>
          </a:p>
        </p:txBody>
      </p:sp>
      <p:sp>
        <p:nvSpPr>
          <p:cNvPr id="6" name="Footer Placeholder 5"/>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LOG IN</a:t>
            </a:r>
            <a:endParaRPr lang="en-IN" b="1" dirty="0"/>
          </a:p>
        </p:txBody>
      </p:sp>
      <p:pic>
        <p:nvPicPr>
          <p:cNvPr id="4" name="Content Placeholder 3"/>
          <p:cNvPicPr>
            <a:picLocks noGrp="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40EA9BE5-D66C-4EAE-BEB0-A13B62642B0E}" type="datetime1">
              <a:rPr lang="en-US" smtClean="0"/>
              <a:t>9/3/2017</a:t>
            </a:fld>
            <a:endParaRPr lang="en-IN"/>
          </a:p>
        </p:txBody>
      </p:sp>
      <p:sp>
        <p:nvSpPr>
          <p:cNvPr id="6" name="Footer Placeholder 5"/>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t>DASHBOARD</a:t>
            </a:r>
            <a:endParaRPr lang="en-IN" b="1" dirty="0"/>
          </a:p>
        </p:txBody>
      </p:sp>
      <p:pic>
        <p:nvPicPr>
          <p:cNvPr id="4" name="Content Placeholder 3"/>
          <p:cNvPicPr>
            <a:picLocks noGrp="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p:spPr>
      </p:pic>
      <p:sp>
        <p:nvSpPr>
          <p:cNvPr id="5" name="Rectangle 4"/>
          <p:cNvSpPr/>
          <p:nvPr/>
        </p:nvSpPr>
        <p:spPr>
          <a:xfrm>
            <a:off x="2571736" y="3286124"/>
            <a:ext cx="714380" cy="2143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p:cNvSpPr/>
          <p:nvPr/>
        </p:nvSpPr>
        <p:spPr>
          <a:xfrm>
            <a:off x="6286512" y="3357562"/>
            <a:ext cx="1071570" cy="285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p:cNvSpPr/>
          <p:nvPr/>
        </p:nvSpPr>
        <p:spPr>
          <a:xfrm>
            <a:off x="7286644" y="2071678"/>
            <a:ext cx="785818" cy="2143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Date Placeholder 7"/>
          <p:cNvSpPr>
            <a:spLocks noGrp="1"/>
          </p:cNvSpPr>
          <p:nvPr>
            <p:ph type="dt" sz="half" idx="10"/>
          </p:nvPr>
        </p:nvSpPr>
        <p:spPr/>
        <p:txBody>
          <a:bodyPr/>
          <a:lstStyle/>
          <a:p>
            <a:fld id="{20A06EBC-8189-403C-9628-BA30427DD261}" type="datetime1">
              <a:rPr lang="en-US" smtClean="0"/>
              <a:t>9/3/2017</a:t>
            </a:fld>
            <a:endParaRPr lang="en-IN"/>
          </a:p>
        </p:txBody>
      </p:sp>
      <p:sp>
        <p:nvSpPr>
          <p:cNvPr id="9" name="Footer Placeholder 8"/>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RETURN DASHBOARD</a:t>
            </a:r>
            <a:endParaRPr lang="en-IN" dirty="0"/>
          </a:p>
        </p:txBody>
      </p:sp>
      <p:pic>
        <p:nvPicPr>
          <p:cNvPr id="4" name="Content Placeholder 3"/>
          <p:cNvPicPr>
            <a:picLocks noGrp="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p:spPr>
      </p:pic>
      <p:sp>
        <p:nvSpPr>
          <p:cNvPr id="5" name="Rectangle 4"/>
          <p:cNvSpPr/>
          <p:nvPr/>
        </p:nvSpPr>
        <p:spPr>
          <a:xfrm>
            <a:off x="7215206" y="2143116"/>
            <a:ext cx="857256" cy="2143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Date Placeholder 5"/>
          <p:cNvSpPr>
            <a:spLocks noGrp="1"/>
          </p:cNvSpPr>
          <p:nvPr>
            <p:ph type="dt" sz="half" idx="10"/>
          </p:nvPr>
        </p:nvSpPr>
        <p:spPr/>
        <p:txBody>
          <a:bodyPr/>
          <a:lstStyle/>
          <a:p>
            <a:fld id="{7C868AFD-F64F-4C73-A431-D18BFBE83263}" type="datetime1">
              <a:rPr lang="en-US" smtClean="0"/>
              <a:t>9/3/2017</a:t>
            </a:fld>
            <a:endParaRPr lang="en-IN"/>
          </a:p>
        </p:txBody>
      </p:sp>
      <p:sp>
        <p:nvSpPr>
          <p:cNvPr id="7" name="Footer Placeholder 6"/>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RETURN DASHBOARD-FORMS</a:t>
            </a:r>
            <a:endParaRPr lang="en-IN" dirty="0"/>
          </a:p>
        </p:txBody>
      </p:sp>
      <p:pic>
        <p:nvPicPr>
          <p:cNvPr id="4" name="Content Placeholder 3"/>
          <p:cNvPicPr>
            <a:picLocks noGrp="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C6B15703-DCD9-4D8B-A88B-DC401EED403E}" type="datetime1">
              <a:rPr lang="en-US" smtClean="0"/>
              <a:t>9/3/2017</a:t>
            </a:fld>
            <a:endParaRPr lang="en-IN"/>
          </a:p>
        </p:txBody>
      </p:sp>
      <p:sp>
        <p:nvSpPr>
          <p:cNvPr id="6" name="Footer Placeholder 5"/>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latin typeface="AR JULIAN" pitchFamily="2" charset="0"/>
              </a:rPr>
              <a:t>FORM GSTR- </a:t>
            </a:r>
            <a:r>
              <a:rPr lang="en-IN" sz="4400" dirty="0" smtClean="0">
                <a:latin typeface="AR JULIAN" pitchFamily="2" charset="0"/>
              </a:rPr>
              <a:t>3B</a:t>
            </a:r>
            <a:endParaRPr lang="en-IN" sz="6000" dirty="0">
              <a:latin typeface="AR JULIAN" pitchFamily="2" charset="0"/>
            </a:endParaRPr>
          </a:p>
        </p:txBody>
      </p:sp>
      <p:pic>
        <p:nvPicPr>
          <p:cNvPr id="4" name="Content Placeholder 3"/>
          <p:cNvPicPr>
            <a:picLocks noGrp="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p:spPr>
      </p:pic>
      <p:sp>
        <p:nvSpPr>
          <p:cNvPr id="5" name="Rectangle 4"/>
          <p:cNvSpPr/>
          <p:nvPr/>
        </p:nvSpPr>
        <p:spPr>
          <a:xfrm>
            <a:off x="7215206" y="2071678"/>
            <a:ext cx="785818" cy="2143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p:cNvSpPr/>
          <p:nvPr/>
        </p:nvSpPr>
        <p:spPr>
          <a:xfrm>
            <a:off x="3286116" y="3357562"/>
            <a:ext cx="1428760" cy="1428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p:cNvSpPr/>
          <p:nvPr/>
        </p:nvSpPr>
        <p:spPr>
          <a:xfrm>
            <a:off x="1500166" y="3429000"/>
            <a:ext cx="928694" cy="71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Date Placeholder 7"/>
          <p:cNvSpPr>
            <a:spLocks noGrp="1"/>
          </p:cNvSpPr>
          <p:nvPr>
            <p:ph type="dt" sz="half" idx="10"/>
          </p:nvPr>
        </p:nvSpPr>
        <p:spPr/>
        <p:txBody>
          <a:bodyPr/>
          <a:lstStyle/>
          <a:p>
            <a:fld id="{931D0CDC-1363-4AA1-BE8B-AAB8EFB73FFE}" type="datetime1">
              <a:rPr lang="en-US" smtClean="0"/>
              <a:t>9/3/2017</a:t>
            </a:fld>
            <a:endParaRPr lang="en-IN"/>
          </a:p>
        </p:txBody>
      </p:sp>
      <p:sp>
        <p:nvSpPr>
          <p:cNvPr id="9" name="Footer Placeholder 8"/>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FORM GSTR-3B</a:t>
            </a:r>
            <a:endParaRPr lang="en-IN" dirty="0"/>
          </a:p>
        </p:txBody>
      </p:sp>
      <p:pic>
        <p:nvPicPr>
          <p:cNvPr id="4" name="Content Placeholder 3"/>
          <p:cNvPicPr>
            <a:picLocks noGrp="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03A0C5F1-764D-4C1B-8E6D-6B071DFECDED}" type="datetime1">
              <a:rPr lang="en-US" smtClean="0"/>
              <a:t>9/3/2017</a:t>
            </a:fld>
            <a:endParaRPr lang="en-IN"/>
          </a:p>
        </p:txBody>
      </p:sp>
      <p:sp>
        <p:nvSpPr>
          <p:cNvPr id="6" name="Footer Placeholder 5"/>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FORM GSTR-3B</a:t>
            </a:r>
            <a:endParaRPr lang="en-IN" dirty="0"/>
          </a:p>
        </p:txBody>
      </p:sp>
      <p:pic>
        <p:nvPicPr>
          <p:cNvPr id="4" name="Content Placeholder 3"/>
          <p:cNvPicPr>
            <a:picLocks noGrp="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CAF9A5DC-6E20-4FDC-AFE7-521F10F053BD}" type="datetime1">
              <a:rPr lang="en-US" smtClean="0"/>
              <a:t>9/3/2017</a:t>
            </a:fld>
            <a:endParaRPr lang="en-IN"/>
          </a:p>
        </p:txBody>
      </p:sp>
      <p:sp>
        <p:nvSpPr>
          <p:cNvPr id="6" name="Footer Placeholder 5"/>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FORM GSTR-1</a:t>
            </a:r>
            <a:endParaRPr lang="en-IN" dirty="0"/>
          </a:p>
        </p:txBody>
      </p:sp>
      <p:pic>
        <p:nvPicPr>
          <p:cNvPr id="4" name="Content Placeholder 3"/>
          <p:cNvPicPr>
            <a:picLocks noGrp="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60154B69-3E36-4369-ADE1-EA34170DDE22}" type="datetime1">
              <a:rPr lang="en-US" smtClean="0"/>
              <a:t>9/3/2017</a:t>
            </a:fld>
            <a:endParaRPr lang="en-IN"/>
          </a:p>
        </p:txBody>
      </p:sp>
      <p:sp>
        <p:nvSpPr>
          <p:cNvPr id="6" name="Footer Placeholder 5"/>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FORM GSTR-1</a:t>
            </a:r>
            <a:endParaRPr lang="en-IN" dirty="0"/>
          </a:p>
        </p:txBody>
      </p:sp>
      <p:pic>
        <p:nvPicPr>
          <p:cNvPr id="4" name="Content Placeholder 3"/>
          <p:cNvPicPr>
            <a:picLocks noGrp="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B22DE826-D589-47AE-95C8-EB7672EDFBC7}" type="datetime1">
              <a:rPr lang="en-US" smtClean="0"/>
              <a:t>9/3/2017</a:t>
            </a:fld>
            <a:endParaRPr lang="en-IN"/>
          </a:p>
        </p:txBody>
      </p:sp>
      <p:sp>
        <p:nvSpPr>
          <p:cNvPr id="6" name="Footer Placeholder 5"/>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76237" y="533400"/>
            <a:ext cx="8386763" cy="5334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600" dirty="0">
                <a:ln>
                  <a:solidFill>
                    <a:prstClr val="black"/>
                  </a:solidFill>
                </a:ln>
                <a:solidFill>
                  <a:srgbClr val="4F81BD">
                    <a:lumMod val="50000"/>
                  </a:srgbClr>
                </a:solidFill>
                <a:latin typeface="+mn-lt"/>
                <a:cs typeface="Arial" panose="020B0604020202020204" pitchFamily="34" charset="0"/>
              </a:rPr>
              <a:t>DETAILS INCLUDED IN FORM GSTR-2 (RULE 2)</a:t>
            </a:r>
          </a:p>
        </p:txBody>
      </p:sp>
      <p:sp>
        <p:nvSpPr>
          <p:cNvPr id="33" name="Rounded Rectangle 32"/>
          <p:cNvSpPr/>
          <p:nvPr/>
        </p:nvSpPr>
        <p:spPr>
          <a:xfrm>
            <a:off x="214282" y="2928934"/>
            <a:ext cx="2743200" cy="457200"/>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b="1" dirty="0">
                <a:solidFill>
                  <a:schemeClr val="tx1"/>
                </a:solidFill>
              </a:rPr>
              <a:t>PART A OF FORM GSTR-2A</a:t>
            </a:r>
          </a:p>
        </p:txBody>
      </p:sp>
      <p:sp>
        <p:nvSpPr>
          <p:cNvPr id="41" name="Rounded Rectangle 40"/>
          <p:cNvSpPr/>
          <p:nvPr/>
        </p:nvSpPr>
        <p:spPr>
          <a:xfrm>
            <a:off x="142844" y="3714752"/>
            <a:ext cx="2743200" cy="45720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b="1" dirty="0">
                <a:solidFill>
                  <a:schemeClr val="tx1"/>
                </a:solidFill>
              </a:rPr>
              <a:t>PART B OF FORM GSTR-2A</a:t>
            </a:r>
          </a:p>
        </p:txBody>
      </p:sp>
      <p:sp>
        <p:nvSpPr>
          <p:cNvPr id="42" name="Rounded Rectangle 41"/>
          <p:cNvSpPr/>
          <p:nvPr/>
        </p:nvSpPr>
        <p:spPr>
          <a:xfrm>
            <a:off x="142844" y="4572008"/>
            <a:ext cx="2743200" cy="45720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a:solidFill>
                  <a:schemeClr val="tx1"/>
                </a:solidFill>
              </a:rPr>
              <a:t>PART C OF FORM GSTR-2A</a:t>
            </a:r>
          </a:p>
        </p:txBody>
      </p:sp>
      <p:sp>
        <p:nvSpPr>
          <p:cNvPr id="43" name="Rounded Rectangle 42"/>
          <p:cNvSpPr/>
          <p:nvPr/>
        </p:nvSpPr>
        <p:spPr>
          <a:xfrm>
            <a:off x="214282" y="5572140"/>
            <a:ext cx="2743200" cy="45720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700" b="1" dirty="0">
                <a:solidFill>
                  <a:schemeClr val="tx1"/>
                </a:solidFill>
              </a:rPr>
              <a:t>PART D OF FORM GSTR-2A</a:t>
            </a:r>
          </a:p>
        </p:txBody>
      </p:sp>
      <p:cxnSp>
        <p:nvCxnSpPr>
          <p:cNvPr id="45" name="Straight Arrow Connector 44"/>
          <p:cNvCxnSpPr/>
          <p:nvPr/>
        </p:nvCxnSpPr>
        <p:spPr>
          <a:xfrm flipV="1">
            <a:off x="3214678" y="3857628"/>
            <a:ext cx="313509" cy="914"/>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46" name="Straight Arrow Connector 45"/>
          <p:cNvCxnSpPr/>
          <p:nvPr/>
        </p:nvCxnSpPr>
        <p:spPr>
          <a:xfrm flipV="1">
            <a:off x="3143240" y="4786322"/>
            <a:ext cx="313509" cy="914"/>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47" name="Straight Arrow Connector 46"/>
          <p:cNvCxnSpPr/>
          <p:nvPr/>
        </p:nvCxnSpPr>
        <p:spPr>
          <a:xfrm flipV="1">
            <a:off x="3143240" y="5715016"/>
            <a:ext cx="313509" cy="914"/>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48" name="Straight Arrow Connector 47"/>
          <p:cNvCxnSpPr/>
          <p:nvPr/>
        </p:nvCxnSpPr>
        <p:spPr>
          <a:xfrm flipV="1">
            <a:off x="3214678" y="3071810"/>
            <a:ext cx="313509" cy="914"/>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49" name="Rounded Rectangle 48"/>
          <p:cNvSpPr/>
          <p:nvPr/>
        </p:nvSpPr>
        <p:spPr>
          <a:xfrm>
            <a:off x="3857620" y="2643182"/>
            <a:ext cx="2899954" cy="6858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b="1" dirty="0"/>
              <a:t>GSTR-1: Outward supplies</a:t>
            </a:r>
          </a:p>
        </p:txBody>
      </p:sp>
      <p:sp>
        <p:nvSpPr>
          <p:cNvPr id="50" name="Rounded Rectangle 49"/>
          <p:cNvSpPr/>
          <p:nvPr/>
        </p:nvSpPr>
        <p:spPr>
          <a:xfrm>
            <a:off x="3857620" y="3643314"/>
            <a:ext cx="2899954" cy="6096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a:t>GSTR-6: ISD</a:t>
            </a:r>
          </a:p>
        </p:txBody>
      </p:sp>
      <p:sp>
        <p:nvSpPr>
          <p:cNvPr id="51" name="Rounded Rectangle 50"/>
          <p:cNvSpPr/>
          <p:nvPr/>
        </p:nvSpPr>
        <p:spPr>
          <a:xfrm>
            <a:off x="3857620" y="4429132"/>
            <a:ext cx="2899954" cy="6096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dirty="0"/>
              <a:t>GSTR-7: TDS Deductor</a:t>
            </a:r>
          </a:p>
        </p:txBody>
      </p:sp>
      <p:sp>
        <p:nvSpPr>
          <p:cNvPr id="52" name="Rounded Rectangle 51"/>
          <p:cNvSpPr/>
          <p:nvPr/>
        </p:nvSpPr>
        <p:spPr>
          <a:xfrm>
            <a:off x="3857620" y="5429264"/>
            <a:ext cx="2899954" cy="6096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t>GSTR-8: TCS Collector</a:t>
            </a:r>
          </a:p>
        </p:txBody>
      </p:sp>
      <p:sp>
        <p:nvSpPr>
          <p:cNvPr id="65" name="Oval 64"/>
          <p:cNvSpPr/>
          <p:nvPr/>
        </p:nvSpPr>
        <p:spPr>
          <a:xfrm>
            <a:off x="3428992" y="1071546"/>
            <a:ext cx="1500198" cy="1214446"/>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000" b="1" dirty="0">
                <a:solidFill>
                  <a:sysClr val="windowText" lastClr="000000"/>
                </a:solidFill>
              </a:rPr>
              <a:t>FORM </a:t>
            </a:r>
          </a:p>
          <a:p>
            <a:pPr algn="ctr"/>
            <a:r>
              <a:rPr lang="en-US" sz="2000" b="1" dirty="0">
                <a:solidFill>
                  <a:sysClr val="windowText" lastClr="000000"/>
                </a:solidFill>
              </a:rPr>
              <a:t>GSTR-2</a:t>
            </a:r>
          </a:p>
        </p:txBody>
      </p:sp>
      <p:sp>
        <p:nvSpPr>
          <p:cNvPr id="16" name="Date Placeholder 15"/>
          <p:cNvSpPr>
            <a:spLocks noGrp="1"/>
          </p:cNvSpPr>
          <p:nvPr>
            <p:ph type="dt" sz="half" idx="10"/>
          </p:nvPr>
        </p:nvSpPr>
        <p:spPr/>
        <p:txBody>
          <a:bodyPr/>
          <a:lstStyle/>
          <a:p>
            <a:fld id="{5127A73D-BF1B-491F-95BD-0A3F1FE04FC7}" type="datetime1">
              <a:rPr lang="en-US" smtClean="0"/>
              <a:t>9/3/2017</a:t>
            </a:fld>
            <a:endParaRPr lang="en-IN"/>
          </a:p>
        </p:txBody>
      </p:sp>
      <p:sp>
        <p:nvSpPr>
          <p:cNvPr id="17" name="Footer Placeholder 16"/>
          <p:cNvSpPr>
            <a:spLocks noGrp="1"/>
          </p:cNvSpPr>
          <p:nvPr>
            <p:ph type="ftr" sz="quarter" idx="11"/>
          </p:nvPr>
        </p:nvSpPr>
        <p:spPr/>
        <p:txBody>
          <a:bodyPr/>
          <a:lstStyle/>
          <a:p>
            <a:r>
              <a:rPr lang="en-IN" smtClean="0"/>
              <a:t>CA PRAVESH JAIN</a:t>
            </a:r>
            <a:endParaRPr lang="en-IN"/>
          </a:p>
        </p:txBody>
      </p:sp>
    </p:spTree>
    <p:extLst>
      <p:ext uri="{BB962C8B-B14F-4D97-AF65-F5344CB8AC3E}">
        <p14:creationId xmlns="" xmlns:p14="http://schemas.microsoft.com/office/powerpoint/2010/main" val="2061818612"/>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41" grpId="0" animBg="1"/>
      <p:bldP spid="42" grpId="0" animBg="1"/>
      <p:bldP spid="43" grpId="0" animBg="1"/>
      <p:bldP spid="49" grpId="0" animBg="1"/>
      <p:bldP spid="50" grpId="0" animBg="1"/>
      <p:bldP spid="51" grpId="0" animBg="1"/>
      <p:bldP spid="52" grpId="0" animBg="1"/>
      <p:bldP spid="6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FORM GSTR-2</a:t>
            </a:r>
            <a:endParaRPr lang="en-IN" dirty="0"/>
          </a:p>
        </p:txBody>
      </p:sp>
      <p:pic>
        <p:nvPicPr>
          <p:cNvPr id="4" name="Content Placeholder 3"/>
          <p:cNvPicPr>
            <a:picLocks noGrp="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428501DD-249F-4791-99F7-957F4E462AD5}" type="datetime1">
              <a:rPr lang="en-US" smtClean="0"/>
              <a:t>9/3/2017</a:t>
            </a:fld>
            <a:endParaRPr lang="en-IN"/>
          </a:p>
        </p:txBody>
      </p:sp>
      <p:sp>
        <p:nvSpPr>
          <p:cNvPr id="6" name="Footer Placeholder 5"/>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FORM GSTR-2</a:t>
            </a:r>
            <a:endParaRPr lang="en-IN" dirty="0"/>
          </a:p>
        </p:txBody>
      </p:sp>
      <p:pic>
        <p:nvPicPr>
          <p:cNvPr id="4" name="Content Placeholder 3"/>
          <p:cNvPicPr>
            <a:picLocks noGrp="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9F03F54B-3A94-4B16-9929-6810CFF58069}" type="datetime1">
              <a:rPr lang="en-US" smtClean="0"/>
              <a:t>9/3/2017</a:t>
            </a:fld>
            <a:endParaRPr lang="en-IN"/>
          </a:p>
        </p:txBody>
      </p:sp>
      <p:sp>
        <p:nvSpPr>
          <p:cNvPr id="6" name="Footer Placeholder 5"/>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FORM GSTR-2A(AUTODRAFTED)</a:t>
            </a:r>
            <a:endParaRPr lang="en-IN" dirty="0"/>
          </a:p>
        </p:txBody>
      </p:sp>
      <p:pic>
        <p:nvPicPr>
          <p:cNvPr id="4" name="Content Placeholder 3"/>
          <p:cNvPicPr>
            <a:picLocks noGrp="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p:spPr>
      </p:pic>
      <p:sp>
        <p:nvSpPr>
          <p:cNvPr id="5" name="Rectangle 4"/>
          <p:cNvSpPr/>
          <p:nvPr/>
        </p:nvSpPr>
        <p:spPr>
          <a:xfrm>
            <a:off x="7143768" y="2143116"/>
            <a:ext cx="928694" cy="1428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p:cNvSpPr/>
          <p:nvPr/>
        </p:nvSpPr>
        <p:spPr>
          <a:xfrm>
            <a:off x="1571604" y="3286124"/>
            <a:ext cx="928694" cy="1428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Date Placeholder 6"/>
          <p:cNvSpPr>
            <a:spLocks noGrp="1"/>
          </p:cNvSpPr>
          <p:nvPr>
            <p:ph type="dt" sz="half" idx="10"/>
          </p:nvPr>
        </p:nvSpPr>
        <p:spPr/>
        <p:txBody>
          <a:bodyPr/>
          <a:lstStyle/>
          <a:p>
            <a:fld id="{7A5F8C69-F0B2-4A57-84A2-429D2BF05C6D}" type="datetime1">
              <a:rPr lang="en-US" smtClean="0"/>
              <a:t>9/3/2017</a:t>
            </a:fld>
            <a:endParaRPr lang="en-IN"/>
          </a:p>
        </p:txBody>
      </p:sp>
      <p:sp>
        <p:nvSpPr>
          <p:cNvPr id="8" name="Footer Placeholder 7"/>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Straight Arrow Connector 23"/>
          <p:cNvCxnSpPr/>
          <p:nvPr/>
        </p:nvCxnSpPr>
        <p:spPr>
          <a:xfrm rot="5400000">
            <a:off x="7049294" y="4571206"/>
            <a:ext cx="3048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3" name="Title 1"/>
          <p:cNvSpPr txBox="1">
            <a:spLocks/>
          </p:cNvSpPr>
          <p:nvPr/>
        </p:nvSpPr>
        <p:spPr>
          <a:xfrm>
            <a:off x="376237" y="533400"/>
            <a:ext cx="8386763" cy="5334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600" dirty="0">
                <a:ln>
                  <a:solidFill>
                    <a:prstClr val="black"/>
                  </a:solidFill>
                </a:ln>
                <a:solidFill>
                  <a:srgbClr val="4F81BD">
                    <a:lumMod val="50000"/>
                  </a:srgbClr>
                </a:solidFill>
                <a:latin typeface="+mn-lt"/>
                <a:cs typeface="Arial" panose="020B0604020202020204" pitchFamily="34" charset="0"/>
              </a:rPr>
              <a:t>MONTHLY </a:t>
            </a:r>
            <a:r>
              <a:rPr lang="en-US" sz="2600" dirty="0" smtClean="0">
                <a:ln>
                  <a:solidFill>
                    <a:prstClr val="black"/>
                  </a:solidFill>
                </a:ln>
                <a:solidFill>
                  <a:srgbClr val="4F81BD">
                    <a:lumMod val="50000"/>
                  </a:srgbClr>
                </a:solidFill>
                <a:latin typeface="+mn-lt"/>
                <a:cs typeface="Arial" panose="020B0604020202020204" pitchFamily="34" charset="0"/>
              </a:rPr>
              <a:t>RETURN-GSTR-3</a:t>
            </a:r>
            <a:endParaRPr lang="en-US" sz="2600" dirty="0">
              <a:ln>
                <a:solidFill>
                  <a:prstClr val="black"/>
                </a:solidFill>
              </a:ln>
              <a:solidFill>
                <a:srgbClr val="4F81BD">
                  <a:lumMod val="50000"/>
                </a:srgbClr>
              </a:solidFill>
              <a:latin typeface="+mn-lt"/>
              <a:cs typeface="Arial" panose="020B0604020202020204" pitchFamily="34" charset="0"/>
            </a:endParaRPr>
          </a:p>
        </p:txBody>
      </p:sp>
      <p:sp>
        <p:nvSpPr>
          <p:cNvPr id="10" name="TextBox 9"/>
          <p:cNvSpPr txBox="1"/>
          <p:nvPr/>
        </p:nvSpPr>
        <p:spPr>
          <a:xfrm>
            <a:off x="304800" y="3276600"/>
            <a:ext cx="2590800" cy="1200329"/>
          </a:xfrm>
          <a:prstGeom prst="rect">
            <a:avLst/>
          </a:prstGeom>
          <a:noFill/>
        </p:spPr>
        <p:txBody>
          <a:bodyPr wrap="square" rtlCol="0">
            <a:spAutoFit/>
          </a:bodyPr>
          <a:lstStyle/>
          <a:p>
            <a:pPr algn="ctr"/>
            <a:r>
              <a:rPr lang="en-US" b="1" dirty="0"/>
              <a:t>Every registered person to file monthly return on or before 20</a:t>
            </a:r>
            <a:r>
              <a:rPr lang="en-US" b="1" baseline="30000" dirty="0"/>
              <a:t>th</a:t>
            </a:r>
            <a:r>
              <a:rPr lang="en-US" b="1" dirty="0"/>
              <a:t> of succeeding month</a:t>
            </a:r>
          </a:p>
        </p:txBody>
      </p:sp>
      <p:sp>
        <p:nvSpPr>
          <p:cNvPr id="12" name="Rectangle 11"/>
          <p:cNvSpPr/>
          <p:nvPr/>
        </p:nvSpPr>
        <p:spPr>
          <a:xfrm>
            <a:off x="928662" y="1357298"/>
            <a:ext cx="1714512" cy="62390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1600" b="1" dirty="0"/>
              <a:t>FORM GSTR-3</a:t>
            </a:r>
          </a:p>
        </p:txBody>
      </p:sp>
      <p:sp>
        <p:nvSpPr>
          <p:cNvPr id="14" name="Rectangle 13"/>
          <p:cNvSpPr/>
          <p:nvPr/>
        </p:nvSpPr>
        <p:spPr>
          <a:xfrm>
            <a:off x="5334000" y="1600200"/>
            <a:ext cx="1371600" cy="381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600" b="1" dirty="0"/>
              <a:t>FORM GSTR-3</a:t>
            </a:r>
          </a:p>
        </p:txBody>
      </p:sp>
      <p:cxnSp>
        <p:nvCxnSpPr>
          <p:cNvPr id="15" name="Straight Arrow Connector 14"/>
          <p:cNvCxnSpPr/>
          <p:nvPr/>
        </p:nvCxnSpPr>
        <p:spPr>
          <a:xfrm rot="10800000" flipV="1">
            <a:off x="5181600" y="1981201"/>
            <a:ext cx="838200" cy="45720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16" name="Straight Arrow Connector 15"/>
          <p:cNvCxnSpPr/>
          <p:nvPr/>
        </p:nvCxnSpPr>
        <p:spPr>
          <a:xfrm>
            <a:off x="6019800" y="1981201"/>
            <a:ext cx="762000" cy="45720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17" name="Rectangle 16"/>
          <p:cNvSpPr/>
          <p:nvPr/>
        </p:nvSpPr>
        <p:spPr>
          <a:xfrm>
            <a:off x="4419600" y="2514600"/>
            <a:ext cx="1371600" cy="381000"/>
          </a:xfrm>
          <a:prstGeom prst="rect">
            <a:avLst/>
          </a:prstGeom>
          <a:solidFill>
            <a:schemeClr val="accent2"/>
          </a:solidFill>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en-US" sz="1600" b="1" dirty="0"/>
              <a:t>PART A</a:t>
            </a:r>
          </a:p>
        </p:txBody>
      </p:sp>
      <p:sp>
        <p:nvSpPr>
          <p:cNvPr id="18" name="Rectangle 17"/>
          <p:cNvSpPr/>
          <p:nvPr/>
        </p:nvSpPr>
        <p:spPr>
          <a:xfrm>
            <a:off x="6477000" y="2514600"/>
            <a:ext cx="1219200" cy="381000"/>
          </a:xfrm>
          <a:prstGeom prst="rect">
            <a:avLst/>
          </a:prstGeom>
          <a:solidFill>
            <a:schemeClr val="accent2"/>
          </a:solidFill>
          <a:effectLst>
            <a:outerShdw blurRad="50800" dist="38100" dir="18900000" algn="b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rtlCol="0" anchor="ctr"/>
          <a:lstStyle/>
          <a:p>
            <a:pPr algn="ctr"/>
            <a:r>
              <a:rPr lang="en-US" sz="1600" b="1" dirty="0"/>
              <a:t>PART B</a:t>
            </a:r>
          </a:p>
        </p:txBody>
      </p:sp>
      <p:cxnSp>
        <p:nvCxnSpPr>
          <p:cNvPr id="19" name="Straight Arrow Connector 18"/>
          <p:cNvCxnSpPr/>
          <p:nvPr/>
        </p:nvCxnSpPr>
        <p:spPr>
          <a:xfrm rot="5400000">
            <a:off x="6896894" y="3085306"/>
            <a:ext cx="3810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0" name="Straight Arrow Connector 19"/>
          <p:cNvCxnSpPr/>
          <p:nvPr/>
        </p:nvCxnSpPr>
        <p:spPr>
          <a:xfrm rot="5400000">
            <a:off x="4839494" y="3085306"/>
            <a:ext cx="3810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1" name="TextBox 20"/>
          <p:cNvSpPr txBox="1"/>
          <p:nvPr/>
        </p:nvSpPr>
        <p:spPr>
          <a:xfrm>
            <a:off x="3829050" y="3299936"/>
            <a:ext cx="2190750" cy="1015663"/>
          </a:xfrm>
          <a:prstGeom prst="rect">
            <a:avLst/>
          </a:prstGeom>
          <a:solidFill>
            <a:srgbClr val="FFFF00"/>
          </a:solidFill>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n-US" sz="2000" b="1" dirty="0"/>
              <a:t>Auto populated on the basis of </a:t>
            </a:r>
          </a:p>
          <a:p>
            <a:pPr algn="ctr"/>
            <a:r>
              <a:rPr lang="en-US" sz="2000" b="1" dirty="0"/>
              <a:t>GSTR-1 &amp; 2</a:t>
            </a:r>
          </a:p>
        </p:txBody>
      </p:sp>
      <p:sp>
        <p:nvSpPr>
          <p:cNvPr id="22" name="TextBox 21"/>
          <p:cNvSpPr txBox="1"/>
          <p:nvPr/>
        </p:nvSpPr>
        <p:spPr>
          <a:xfrm>
            <a:off x="6477000" y="3313093"/>
            <a:ext cx="2438400" cy="1200329"/>
          </a:xfrm>
          <a:prstGeom prst="rect">
            <a:avLst/>
          </a:prstGeom>
          <a:solidFill>
            <a:srgbClr val="FFC000"/>
          </a:solidFill>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n-US" b="1" dirty="0"/>
              <a:t>Tax, Interest or other dues</a:t>
            </a:r>
          </a:p>
          <a:p>
            <a:pPr algn="ctr"/>
            <a:r>
              <a:rPr lang="en-US" b="1" dirty="0"/>
              <a:t>paid through credit/ cash ledger</a:t>
            </a:r>
          </a:p>
        </p:txBody>
      </p:sp>
      <p:sp>
        <p:nvSpPr>
          <p:cNvPr id="23" name="Snip Diagonal Corner Rectangle 22"/>
          <p:cNvSpPr/>
          <p:nvPr/>
        </p:nvSpPr>
        <p:spPr>
          <a:xfrm>
            <a:off x="5410200" y="4743450"/>
            <a:ext cx="3448080" cy="1543070"/>
          </a:xfrm>
          <a:prstGeom prst="snip2DiagRect">
            <a:avLst/>
          </a:prstGeom>
          <a:scene3d>
            <a:camera prst="orthographicFront"/>
            <a:lightRig rig="threePt" dir="t"/>
          </a:scene3d>
          <a:sp3d>
            <a:bevelT/>
          </a:sp3d>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b="1" dirty="0"/>
          </a:p>
          <a:p>
            <a:pPr algn="ctr"/>
            <a:r>
              <a:rPr lang="en-US" sz="1600" b="1" dirty="0"/>
              <a:t>Person can claim refund of balance in electronic cash ledger in PART B of FORM GSTR-3</a:t>
            </a:r>
          </a:p>
          <a:p>
            <a:pPr algn="ctr"/>
            <a:r>
              <a:rPr lang="en-US" sz="1600" b="1" dirty="0"/>
              <a:t>(Deemed application for refund)</a:t>
            </a:r>
          </a:p>
          <a:p>
            <a:pPr algn="ctr"/>
            <a:endParaRPr lang="en-US" b="1" dirty="0"/>
          </a:p>
        </p:txBody>
      </p:sp>
      <p:sp>
        <p:nvSpPr>
          <p:cNvPr id="25" name="Date Placeholder 24"/>
          <p:cNvSpPr>
            <a:spLocks noGrp="1"/>
          </p:cNvSpPr>
          <p:nvPr>
            <p:ph type="dt" sz="half" idx="10"/>
          </p:nvPr>
        </p:nvSpPr>
        <p:spPr>
          <a:xfrm>
            <a:off x="457200" y="5572140"/>
            <a:ext cx="4614866" cy="1179179"/>
          </a:xfrm>
        </p:spPr>
        <p:txBody>
          <a:bodyPr/>
          <a:lstStyle/>
          <a:p>
            <a:fld id="{41E10403-14A5-4866-8070-748786CBEAE7}" type="datetime1">
              <a:rPr lang="en-US" sz="4000" smtClean="0"/>
              <a:t>9/3/2017</a:t>
            </a:fld>
            <a:endParaRPr lang="en-US" sz="4000" dirty="0"/>
          </a:p>
        </p:txBody>
      </p:sp>
      <p:cxnSp>
        <p:nvCxnSpPr>
          <p:cNvPr id="28" name="Straight Arrow Connector 27"/>
          <p:cNvCxnSpPr/>
          <p:nvPr/>
        </p:nvCxnSpPr>
        <p:spPr>
          <a:xfrm rot="5400000">
            <a:off x="1000100" y="2643182"/>
            <a:ext cx="114300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9" name="Down Arrow 28"/>
          <p:cNvSpPr/>
          <p:nvPr/>
        </p:nvSpPr>
        <p:spPr>
          <a:xfrm>
            <a:off x="1428728" y="2071678"/>
            <a:ext cx="428628" cy="12858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Footer Placeholder 25"/>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dissolve">
                                      <p:cBhvr>
                                        <p:cTn id="15" dur="500"/>
                                        <p:tgtEl>
                                          <p:spTgt spid="14"/>
                                        </p:tgtEl>
                                      </p:cBhvr>
                                    </p:animEffect>
                                  </p:childTnLst>
                                </p:cTn>
                              </p:par>
                              <p:par>
                                <p:cTn id="16" presetID="9"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dissolve">
                                      <p:cBhvr>
                                        <p:cTn id="18" dur="500"/>
                                        <p:tgtEl>
                                          <p:spTgt spid="15"/>
                                        </p:tgtEl>
                                      </p:cBhvr>
                                    </p:animEffect>
                                  </p:childTnLst>
                                </p:cTn>
                              </p:par>
                              <p:par>
                                <p:cTn id="19" presetID="9"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dissolve">
                                      <p:cBhvr>
                                        <p:cTn id="21" dur="500"/>
                                        <p:tgtEl>
                                          <p:spTgt spid="16"/>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dissolve">
                                      <p:cBhvr>
                                        <p:cTn id="24" dur="500"/>
                                        <p:tgtEl>
                                          <p:spTgt spid="17"/>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dissolv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dissolve">
                                      <p:cBhvr>
                                        <p:cTn id="32" dur="500"/>
                                        <p:tgtEl>
                                          <p:spTgt spid="20"/>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dissolve">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dissolve">
                                      <p:cBhvr>
                                        <p:cTn id="40" dur="500"/>
                                        <p:tgtEl>
                                          <p:spTgt spid="19"/>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dissolve">
                                      <p:cBhvr>
                                        <p:cTn id="43" dur="500"/>
                                        <p:tgtEl>
                                          <p:spTgt spid="22"/>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dissolve">
                                      <p:cBhvr>
                                        <p:cTn id="48" dur="500"/>
                                        <p:tgtEl>
                                          <p:spTgt spid="24"/>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dissolve">
                                      <p:cBhvr>
                                        <p:cTn id="5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P spid="14" grpId="0" animBg="1"/>
      <p:bldP spid="17" grpId="0" animBg="1"/>
      <p:bldP spid="18" grpId="0" animBg="1"/>
      <p:bldP spid="21" grpId="0" animBg="1"/>
      <p:bldP spid="22" grpId="0" animBg="1"/>
      <p:bldP spid="2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OFFLINE UTILITY</a:t>
            </a:r>
            <a:endParaRPr lang="en-IN" dirty="0"/>
          </a:p>
        </p:txBody>
      </p:sp>
      <p:pic>
        <p:nvPicPr>
          <p:cNvPr id="2050" name="Picture 2"/>
          <p:cNvPicPr>
            <a:picLocks noGrp="1" noChangeAspect="1" noChangeArrowheads="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a:effectLst/>
        </p:spPr>
      </p:pic>
      <p:sp>
        <p:nvSpPr>
          <p:cNvPr id="4" name="Date Placeholder 3"/>
          <p:cNvSpPr>
            <a:spLocks noGrp="1"/>
          </p:cNvSpPr>
          <p:nvPr>
            <p:ph type="dt" sz="half" idx="10"/>
          </p:nvPr>
        </p:nvSpPr>
        <p:spPr/>
        <p:txBody>
          <a:bodyPr/>
          <a:lstStyle/>
          <a:p>
            <a:fld id="{D8F4F8AE-DCA5-42EA-8584-487AAF81635F}"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OFFLINE UTILITY</a:t>
            </a:r>
            <a:endParaRPr lang="en-IN" dirty="0"/>
          </a:p>
        </p:txBody>
      </p:sp>
      <p:pic>
        <p:nvPicPr>
          <p:cNvPr id="3074" name="Picture 2"/>
          <p:cNvPicPr>
            <a:picLocks noGrp="1" noChangeAspect="1" noChangeArrowheads="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a:effectLst/>
        </p:spPr>
      </p:pic>
      <p:sp>
        <p:nvSpPr>
          <p:cNvPr id="4" name="Date Placeholder 3"/>
          <p:cNvSpPr>
            <a:spLocks noGrp="1"/>
          </p:cNvSpPr>
          <p:nvPr>
            <p:ph type="dt" sz="half" idx="10"/>
          </p:nvPr>
        </p:nvSpPr>
        <p:spPr/>
        <p:txBody>
          <a:bodyPr/>
          <a:lstStyle/>
          <a:p>
            <a:fld id="{672EB418-3E1A-4EE2-91E1-125D425F61FA}"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OFFLINE RETURN</a:t>
            </a:r>
            <a:endParaRPr lang="en-IN" dirty="0"/>
          </a:p>
        </p:txBody>
      </p:sp>
      <p:pic>
        <p:nvPicPr>
          <p:cNvPr id="4098" name="Picture 2"/>
          <p:cNvPicPr>
            <a:picLocks noGrp="1" noChangeAspect="1" noChangeArrowheads="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a:effectLst/>
        </p:spPr>
      </p:pic>
      <p:sp>
        <p:nvSpPr>
          <p:cNvPr id="4" name="Date Placeholder 3"/>
          <p:cNvSpPr>
            <a:spLocks noGrp="1"/>
          </p:cNvSpPr>
          <p:nvPr>
            <p:ph type="dt" sz="half" idx="10"/>
          </p:nvPr>
        </p:nvSpPr>
        <p:spPr/>
        <p:txBody>
          <a:bodyPr/>
          <a:lstStyle/>
          <a:p>
            <a:fld id="{324D24AA-B7D5-493C-9A65-AC373D400F75}"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OFFLINE UTILITY</a:t>
            </a:r>
            <a:endParaRPr lang="en-IN" dirty="0"/>
          </a:p>
        </p:txBody>
      </p:sp>
      <p:pic>
        <p:nvPicPr>
          <p:cNvPr id="5122" name="Picture 2"/>
          <p:cNvPicPr>
            <a:picLocks noGrp="1" noChangeAspect="1" noChangeArrowheads="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a:effectLst/>
        </p:spPr>
      </p:pic>
      <p:sp>
        <p:nvSpPr>
          <p:cNvPr id="4" name="Date Placeholder 3"/>
          <p:cNvSpPr>
            <a:spLocks noGrp="1"/>
          </p:cNvSpPr>
          <p:nvPr>
            <p:ph type="dt" sz="half" idx="10"/>
          </p:nvPr>
        </p:nvSpPr>
        <p:spPr/>
        <p:txBody>
          <a:bodyPr/>
          <a:lstStyle/>
          <a:p>
            <a:fld id="{094E5816-7762-4A5C-9B1C-2411781C2CA5}"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OFFLINE UTILITY</a:t>
            </a:r>
            <a:endParaRPr lang="en-IN" dirty="0"/>
          </a:p>
        </p:txBody>
      </p:sp>
      <p:pic>
        <p:nvPicPr>
          <p:cNvPr id="6146" name="Picture 2"/>
          <p:cNvPicPr>
            <a:picLocks noGrp="1" noChangeAspect="1" noChangeArrowheads="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a:effectLst/>
        </p:spPr>
      </p:pic>
      <p:sp>
        <p:nvSpPr>
          <p:cNvPr id="4" name="Date Placeholder 3"/>
          <p:cNvSpPr>
            <a:spLocks noGrp="1"/>
          </p:cNvSpPr>
          <p:nvPr>
            <p:ph type="dt" sz="half" idx="10"/>
          </p:nvPr>
        </p:nvSpPr>
        <p:spPr/>
        <p:txBody>
          <a:bodyPr/>
          <a:lstStyle/>
          <a:p>
            <a:fld id="{75CD0091-5F59-4EA0-AC93-05C60AA28E10}"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OFFLINE UTILITY</a:t>
            </a:r>
            <a:endParaRPr lang="en-IN" dirty="0"/>
          </a:p>
        </p:txBody>
      </p:sp>
      <p:pic>
        <p:nvPicPr>
          <p:cNvPr id="7170" name="Picture 2"/>
          <p:cNvPicPr>
            <a:picLocks noGrp="1" noChangeAspect="1" noChangeArrowheads="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a:effectLst/>
        </p:spPr>
      </p:pic>
      <p:sp>
        <p:nvSpPr>
          <p:cNvPr id="4" name="Date Placeholder 3"/>
          <p:cNvSpPr>
            <a:spLocks noGrp="1"/>
          </p:cNvSpPr>
          <p:nvPr>
            <p:ph type="dt" sz="half" idx="10"/>
          </p:nvPr>
        </p:nvSpPr>
        <p:spPr/>
        <p:txBody>
          <a:bodyPr/>
          <a:lstStyle/>
          <a:p>
            <a:fld id="{48754D2D-2251-416E-BBB1-16004F98EFF8}"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EXCEL UTILITY</a:t>
            </a:r>
            <a:endParaRPr lang="en-IN" dirty="0"/>
          </a:p>
        </p:txBody>
      </p:sp>
      <p:pic>
        <p:nvPicPr>
          <p:cNvPr id="8194" name="Picture 2"/>
          <p:cNvPicPr>
            <a:picLocks noGrp="1" noChangeAspect="1" noChangeArrowheads="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a:effectLst/>
        </p:spPr>
      </p:pic>
      <p:sp>
        <p:nvSpPr>
          <p:cNvPr id="4" name="Date Placeholder 3"/>
          <p:cNvSpPr>
            <a:spLocks noGrp="1"/>
          </p:cNvSpPr>
          <p:nvPr>
            <p:ph type="dt" sz="half" idx="10"/>
          </p:nvPr>
        </p:nvSpPr>
        <p:spPr/>
        <p:txBody>
          <a:bodyPr/>
          <a:lstStyle/>
          <a:p>
            <a:fld id="{29601E96-25B6-4881-98EE-70FF83924688}"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OFFLINE UTILITY</a:t>
            </a:r>
            <a:endParaRPr lang="en-IN" dirty="0"/>
          </a:p>
        </p:txBody>
      </p:sp>
      <p:pic>
        <p:nvPicPr>
          <p:cNvPr id="3074" name="Picture 2"/>
          <p:cNvPicPr>
            <a:picLocks noGrp="1" noChangeAspect="1" noChangeArrowheads="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a:effectLst/>
        </p:spPr>
      </p:pic>
      <p:sp>
        <p:nvSpPr>
          <p:cNvPr id="4" name="Date Placeholder 3"/>
          <p:cNvSpPr>
            <a:spLocks noGrp="1"/>
          </p:cNvSpPr>
          <p:nvPr>
            <p:ph type="dt" sz="half" idx="10"/>
          </p:nvPr>
        </p:nvSpPr>
        <p:spPr/>
        <p:txBody>
          <a:bodyPr/>
          <a:lstStyle/>
          <a:p>
            <a:fld id="{35D5325E-9412-4D27-A1B1-BBD4BA2FE98E}"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EXCEL UTILITY</a:t>
            </a:r>
            <a:endParaRPr lang="en-IN" dirty="0"/>
          </a:p>
        </p:txBody>
      </p:sp>
      <p:pic>
        <p:nvPicPr>
          <p:cNvPr id="9218" name="Picture 2"/>
          <p:cNvPicPr>
            <a:picLocks noGrp="1" noChangeAspect="1" noChangeArrowheads="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a:effectLst/>
        </p:spPr>
      </p:pic>
      <p:sp>
        <p:nvSpPr>
          <p:cNvPr id="4" name="Date Placeholder 3"/>
          <p:cNvSpPr>
            <a:spLocks noGrp="1"/>
          </p:cNvSpPr>
          <p:nvPr>
            <p:ph type="dt" sz="half" idx="10"/>
          </p:nvPr>
        </p:nvSpPr>
        <p:spPr/>
        <p:txBody>
          <a:bodyPr/>
          <a:lstStyle/>
          <a:p>
            <a:fld id="{3B68D2A0-B5D2-4E56-8960-63D4D591954D}"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EXCEL UTILITY</a:t>
            </a:r>
            <a:endParaRPr lang="en-IN" dirty="0"/>
          </a:p>
        </p:txBody>
      </p:sp>
      <p:pic>
        <p:nvPicPr>
          <p:cNvPr id="11266" name="Picture 2"/>
          <p:cNvPicPr>
            <a:picLocks noGrp="1" noChangeAspect="1" noChangeArrowheads="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a:effectLst/>
        </p:spPr>
      </p:pic>
      <p:sp>
        <p:nvSpPr>
          <p:cNvPr id="4" name="Date Placeholder 3"/>
          <p:cNvSpPr>
            <a:spLocks noGrp="1"/>
          </p:cNvSpPr>
          <p:nvPr>
            <p:ph type="dt" sz="half" idx="10"/>
          </p:nvPr>
        </p:nvSpPr>
        <p:spPr/>
        <p:txBody>
          <a:bodyPr/>
          <a:lstStyle/>
          <a:p>
            <a:fld id="{47F83374-565A-413A-9B1D-DDEE9AE8CBB6}"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EXCEL UTILITY</a:t>
            </a:r>
            <a:endParaRPr lang="en-IN" dirty="0"/>
          </a:p>
        </p:txBody>
      </p:sp>
      <p:pic>
        <p:nvPicPr>
          <p:cNvPr id="10242" name="Picture 2"/>
          <p:cNvPicPr>
            <a:picLocks noGrp="1" noChangeAspect="1" noChangeArrowheads="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a:effectLst/>
        </p:spPr>
      </p:pic>
      <p:sp>
        <p:nvSpPr>
          <p:cNvPr id="4" name="Date Placeholder 3"/>
          <p:cNvSpPr>
            <a:spLocks noGrp="1"/>
          </p:cNvSpPr>
          <p:nvPr>
            <p:ph type="dt" sz="half" idx="10"/>
          </p:nvPr>
        </p:nvSpPr>
        <p:spPr/>
        <p:txBody>
          <a:bodyPr/>
          <a:lstStyle/>
          <a:p>
            <a:fld id="{F29FC76E-34DB-4E99-B371-96B9446D04D5}"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EXCEL UTILITY</a:t>
            </a:r>
            <a:endParaRPr lang="en-IN" dirty="0"/>
          </a:p>
        </p:txBody>
      </p:sp>
      <p:pic>
        <p:nvPicPr>
          <p:cNvPr id="12290" name="Picture 2"/>
          <p:cNvPicPr>
            <a:picLocks noGrp="1" noChangeAspect="1" noChangeArrowheads="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a:effectLst/>
        </p:spPr>
      </p:pic>
      <p:sp>
        <p:nvSpPr>
          <p:cNvPr id="4" name="Date Placeholder 3"/>
          <p:cNvSpPr>
            <a:spLocks noGrp="1"/>
          </p:cNvSpPr>
          <p:nvPr>
            <p:ph type="dt" sz="half" idx="10"/>
          </p:nvPr>
        </p:nvSpPr>
        <p:spPr/>
        <p:txBody>
          <a:bodyPr/>
          <a:lstStyle/>
          <a:p>
            <a:fld id="{C1A4C199-DD27-4BBD-B89A-3DF97DC12EDE}"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EXCEL UTILITY</a:t>
            </a:r>
            <a:endParaRPr lang="en-IN" dirty="0"/>
          </a:p>
        </p:txBody>
      </p:sp>
      <p:pic>
        <p:nvPicPr>
          <p:cNvPr id="13314" name="Picture 2"/>
          <p:cNvPicPr>
            <a:picLocks noGrp="1" noChangeAspect="1" noChangeArrowheads="1"/>
          </p:cNvPicPr>
          <p:nvPr>
            <p:ph idx="1"/>
          </p:nvPr>
        </p:nvPicPr>
        <p:blipFill>
          <a:blip r:embed="rId2"/>
          <a:stretch>
            <a:fillRect/>
          </a:stretch>
        </p:blipFill>
        <p:spPr bwMode="auto">
          <a:xfrm>
            <a:off x="458014" y="1774825"/>
            <a:ext cx="8227971" cy="4625975"/>
          </a:xfrm>
          <a:prstGeom prst="rect">
            <a:avLst/>
          </a:prstGeom>
          <a:noFill/>
          <a:ln w="9525">
            <a:noFill/>
            <a:miter lim="800000"/>
            <a:headEnd/>
            <a:tailEnd/>
          </a:ln>
          <a:effectLst/>
        </p:spPr>
      </p:pic>
      <p:sp>
        <p:nvSpPr>
          <p:cNvPr id="4" name="Date Placeholder 3"/>
          <p:cNvSpPr>
            <a:spLocks noGrp="1"/>
          </p:cNvSpPr>
          <p:nvPr>
            <p:ph type="dt" sz="half" idx="10"/>
          </p:nvPr>
        </p:nvSpPr>
        <p:spPr/>
        <p:txBody>
          <a:bodyPr/>
          <a:lstStyle/>
          <a:p>
            <a:fld id="{BBA8C287-A055-42B2-83C3-A5C0EFC7BAE2}"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14338"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
        <p:nvSpPr>
          <p:cNvPr id="5" name="Date Placeholder 4"/>
          <p:cNvSpPr>
            <a:spLocks noGrp="1"/>
          </p:cNvSpPr>
          <p:nvPr>
            <p:ph type="dt" sz="half" idx="10"/>
          </p:nvPr>
        </p:nvSpPr>
        <p:spPr/>
        <p:txBody>
          <a:bodyPr/>
          <a:lstStyle/>
          <a:p>
            <a:fld id="{BAE60713-7B3F-4374-9220-60AF8DAE3EBF}" type="datetime1">
              <a:rPr lang="en-US" smtClean="0"/>
              <a:t>9/3/2017</a:t>
            </a:fld>
            <a:endParaRPr lang="en-IN"/>
          </a:p>
        </p:txBody>
      </p:sp>
      <p:sp>
        <p:nvSpPr>
          <p:cNvPr id="6" name="Footer Placeholder 5"/>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15362" name="Picture 2"/>
          <p:cNvPicPr>
            <a:picLocks noChangeAspect="1" noChangeArrowheads="1"/>
          </p:cNvPicPr>
          <p:nvPr/>
        </p:nvPicPr>
        <p:blipFill>
          <a:blip r:embed="rId2"/>
          <a:srcRect/>
          <a:stretch>
            <a:fillRect/>
          </a:stretch>
        </p:blipFill>
        <p:spPr bwMode="auto">
          <a:xfrm>
            <a:off x="0" y="0"/>
            <a:ext cx="13011150" cy="7315200"/>
          </a:xfrm>
          <a:prstGeom prst="rect">
            <a:avLst/>
          </a:prstGeom>
          <a:noFill/>
          <a:ln w="9525">
            <a:noFill/>
            <a:miter lim="800000"/>
            <a:headEnd/>
            <a:tailEnd/>
          </a:ln>
          <a:effectLst/>
        </p:spPr>
      </p:pic>
      <p:sp>
        <p:nvSpPr>
          <p:cNvPr id="5" name="Date Placeholder 4"/>
          <p:cNvSpPr>
            <a:spLocks noGrp="1"/>
          </p:cNvSpPr>
          <p:nvPr>
            <p:ph type="dt" sz="half" idx="10"/>
          </p:nvPr>
        </p:nvSpPr>
        <p:spPr/>
        <p:txBody>
          <a:bodyPr/>
          <a:lstStyle/>
          <a:p>
            <a:fld id="{D439C89F-AF33-401C-BAFD-ED9E7B61C6D3}" type="datetime1">
              <a:rPr lang="en-US" smtClean="0"/>
              <a:t>9/3/2017</a:t>
            </a:fld>
            <a:endParaRPr lang="en-IN"/>
          </a:p>
        </p:txBody>
      </p:sp>
      <p:sp>
        <p:nvSpPr>
          <p:cNvPr id="6" name="Footer Placeholder 5"/>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THANK YOU</a:t>
            </a:r>
            <a:endParaRPr lang="en-IN" dirty="0"/>
          </a:p>
        </p:txBody>
      </p:sp>
      <p:sp>
        <p:nvSpPr>
          <p:cNvPr id="3" name="Content Placeholder 2"/>
          <p:cNvSpPr>
            <a:spLocks noGrp="1"/>
          </p:cNvSpPr>
          <p:nvPr>
            <p:ph idx="1"/>
          </p:nvPr>
        </p:nvSpPr>
        <p:spPr/>
        <p:txBody>
          <a:bodyPr/>
          <a:lstStyle/>
          <a:p>
            <a:r>
              <a:rPr lang="en-IN" dirty="0" smtClean="0"/>
              <a:t>CA PRAVESH JAIN</a:t>
            </a:r>
            <a:endParaRPr lang="en-IN" dirty="0"/>
          </a:p>
        </p:txBody>
      </p:sp>
      <p:sp>
        <p:nvSpPr>
          <p:cNvPr id="4" name="Date Placeholder 3"/>
          <p:cNvSpPr>
            <a:spLocks noGrp="1"/>
          </p:cNvSpPr>
          <p:nvPr>
            <p:ph type="dt" sz="half" idx="10"/>
          </p:nvPr>
        </p:nvSpPr>
        <p:spPr/>
        <p:txBody>
          <a:bodyPr/>
          <a:lstStyle/>
          <a:p>
            <a:fld id="{CC034C1F-D894-4E88-8789-A6B4FB197C0C}" type="datetime1">
              <a:rPr lang="en-US" smtClean="0"/>
              <a:t>9/3/2017</a:t>
            </a:fld>
            <a:endParaRPr lang="en-IN"/>
          </a:p>
        </p:txBody>
      </p:sp>
      <p:sp>
        <p:nvSpPr>
          <p:cNvPr id="5" name="Footer Placeholder 4"/>
          <p:cNvSpPr>
            <a:spLocks noGrp="1"/>
          </p:cNvSpPr>
          <p:nvPr>
            <p:ph type="ftr" sz="quarter" idx="11"/>
          </p:nvPr>
        </p:nvSpPr>
        <p:spPr/>
        <p:txBody>
          <a:bodyPr/>
          <a:lstStyle/>
          <a:p>
            <a:r>
              <a:rPr lang="en-IN" smtClean="0"/>
              <a:t>CA PRAVESH JAIN</a:t>
            </a:r>
            <a:endParaRPr lang="en-IN"/>
          </a:p>
        </p:txBody>
      </p:sp>
    </p:spTree>
  </p:cSld>
  <p:clrMapOvr>
    <a:masterClrMapping/>
  </p:clrMapOvr>
  <p:transition>
    <p:fade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296</TotalTime>
  <Words>1180</Words>
  <Application>Microsoft Office PowerPoint</Application>
  <PresentationFormat>On-screen Show (4:3)</PresentationFormat>
  <Paragraphs>282</Paragraphs>
  <Slides>50</Slides>
  <Notes>4</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Module</vt:lpstr>
      <vt:lpstr>WHAT IS A RETURN</vt:lpstr>
      <vt:lpstr>CHAPTER-IX- RETURNS</vt:lpstr>
      <vt:lpstr>SECTIONS</vt:lpstr>
      <vt:lpstr>SECTIONS</vt:lpstr>
      <vt:lpstr>SECTIONS</vt:lpstr>
      <vt:lpstr>RULES</vt:lpstr>
      <vt:lpstr>RULES</vt:lpstr>
      <vt:lpstr>RULES</vt:lpstr>
      <vt:lpstr>RULES</vt:lpstr>
      <vt:lpstr>RULES</vt:lpstr>
      <vt:lpstr>RULES</vt:lpstr>
      <vt:lpstr>FORMS</vt:lpstr>
      <vt:lpstr>FORMS</vt:lpstr>
      <vt:lpstr>FORMS</vt:lpstr>
      <vt:lpstr>GST MIS FORMS</vt:lpstr>
      <vt:lpstr>FORMS</vt:lpstr>
      <vt:lpstr>GSTR-1 AND GSTR-2</vt:lpstr>
      <vt:lpstr>Slide 18</vt:lpstr>
      <vt:lpstr>GST PORTAL</vt:lpstr>
      <vt:lpstr>GST PORTAL</vt:lpstr>
      <vt:lpstr>LOG IN</vt:lpstr>
      <vt:lpstr>DASHBOARD</vt:lpstr>
      <vt:lpstr>RETURN DASHBOARD</vt:lpstr>
      <vt:lpstr>RETURN DASHBOARD-FORMS</vt:lpstr>
      <vt:lpstr>FORM GSTR- 3B</vt:lpstr>
      <vt:lpstr>FORM GSTR-3B</vt:lpstr>
      <vt:lpstr>FORM GSTR-3B</vt:lpstr>
      <vt:lpstr>FORM GSTR-1</vt:lpstr>
      <vt:lpstr>FORM GSTR-1</vt:lpstr>
      <vt:lpstr>Slide 30</vt:lpstr>
      <vt:lpstr>FORM GSTR-2</vt:lpstr>
      <vt:lpstr>FORM GSTR-2</vt:lpstr>
      <vt:lpstr>FORM GSTR-2A(AUTODRAFTED)</vt:lpstr>
      <vt:lpstr>Slide 34</vt:lpstr>
      <vt:lpstr>OFFLINE UTILITY</vt:lpstr>
      <vt:lpstr>OFFLINE UTILITY</vt:lpstr>
      <vt:lpstr>OFFLINE RETURN</vt:lpstr>
      <vt:lpstr>OFFLINE UTILITY</vt:lpstr>
      <vt:lpstr>OFFLINE UTILITY</vt:lpstr>
      <vt:lpstr>OFFLINE UTILITY</vt:lpstr>
      <vt:lpstr>EXCEL UTILITY</vt:lpstr>
      <vt:lpstr>OFFLINE UTILITY</vt:lpstr>
      <vt:lpstr>EXCEL UTILITY</vt:lpstr>
      <vt:lpstr>EXCEL UTILITY</vt:lpstr>
      <vt:lpstr>EXCEL UTILITY</vt:lpstr>
      <vt:lpstr>EXCEL UTILITY</vt:lpstr>
      <vt:lpstr>EXCEL UTILITY</vt:lpstr>
      <vt:lpstr>Slide 48</vt:lpstr>
      <vt:lpstr>Slide 49</vt:lpstr>
      <vt:lpstr>THANK YOU</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hp</cp:lastModifiedBy>
  <cp:revision>64</cp:revision>
  <dcterms:created xsi:type="dcterms:W3CDTF">2017-09-01T11:53:14Z</dcterms:created>
  <dcterms:modified xsi:type="dcterms:W3CDTF">2017-09-03T02:14:54Z</dcterms:modified>
</cp:coreProperties>
</file>