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commentAuthors.xml" ContentType="application/vnd.openxmlformats-officedocument.presentationml.commentAuthors+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792" r:id="rId2"/>
    <p:sldMasterId id="2147483852" r:id="rId3"/>
    <p:sldMasterId id="2147483876" r:id="rId4"/>
  </p:sldMasterIdLst>
  <p:notesMasterIdLst>
    <p:notesMasterId r:id="rId46"/>
  </p:notesMasterIdLst>
  <p:handoutMasterIdLst>
    <p:handoutMasterId r:id="rId47"/>
  </p:handoutMasterIdLst>
  <p:sldIdLst>
    <p:sldId id="307" r:id="rId5"/>
    <p:sldId id="306" r:id="rId6"/>
    <p:sldId id="257" r:id="rId7"/>
    <p:sldId id="258" r:id="rId8"/>
    <p:sldId id="276" r:id="rId9"/>
    <p:sldId id="296" r:id="rId10"/>
    <p:sldId id="277" r:id="rId11"/>
    <p:sldId id="261" r:id="rId12"/>
    <p:sldId id="264" r:id="rId13"/>
    <p:sldId id="262" r:id="rId14"/>
    <p:sldId id="263" r:id="rId15"/>
    <p:sldId id="301" r:id="rId16"/>
    <p:sldId id="265" r:id="rId17"/>
    <p:sldId id="266" r:id="rId18"/>
    <p:sldId id="267" r:id="rId19"/>
    <p:sldId id="278" r:id="rId20"/>
    <p:sldId id="268" r:id="rId21"/>
    <p:sldId id="308" r:id="rId22"/>
    <p:sldId id="269" r:id="rId23"/>
    <p:sldId id="302" r:id="rId24"/>
    <p:sldId id="303" r:id="rId25"/>
    <p:sldId id="270" r:id="rId26"/>
    <p:sldId id="271" r:id="rId27"/>
    <p:sldId id="304" r:id="rId28"/>
    <p:sldId id="295" r:id="rId29"/>
    <p:sldId id="280" r:id="rId30"/>
    <p:sldId id="281" r:id="rId31"/>
    <p:sldId id="282" r:id="rId32"/>
    <p:sldId id="283" r:id="rId33"/>
    <p:sldId id="284" r:id="rId34"/>
    <p:sldId id="285" r:id="rId35"/>
    <p:sldId id="286" r:id="rId36"/>
    <p:sldId id="305" r:id="rId37"/>
    <p:sldId id="287" r:id="rId38"/>
    <p:sldId id="297" r:id="rId39"/>
    <p:sldId id="290" r:id="rId40"/>
    <p:sldId id="292" r:id="rId41"/>
    <p:sldId id="298" r:id="rId42"/>
    <p:sldId id="299" r:id="rId43"/>
    <p:sldId id="300" r:id="rId44"/>
    <p:sldId id="294" r:id="rId45"/>
  </p:sldIdLst>
  <p:sldSz cx="9144000" cy="6858000" type="screen4x3"/>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alani" initials="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FFFF"/>
    <a:srgbClr val="D9D9D9"/>
  </p:clrMru>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110" autoAdjust="0"/>
    <p:restoredTop sz="94660" autoAdjust="0"/>
  </p:normalViewPr>
  <p:slideViewPr>
    <p:cSldViewPr>
      <p:cViewPr varScale="1">
        <p:scale>
          <a:sx n="73" d="100"/>
          <a:sy n="73" d="100"/>
        </p:scale>
        <p:origin x="-1272"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1788" y="-102"/>
      </p:cViewPr>
      <p:guideLst>
        <p:guide orient="horz" pos="2926"/>
        <p:guide pos="2206"/>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4503"/>
          </a:xfrm>
          <a:prstGeom prst="rect">
            <a:avLst/>
          </a:prstGeom>
        </p:spPr>
        <p:txBody>
          <a:bodyPr vert="horz" lIns="93100" tIns="46550" rIns="93100" bIns="46550" rtlCol="0"/>
          <a:lstStyle>
            <a:lvl1pPr algn="l">
              <a:defRPr sz="1200"/>
            </a:lvl1pPr>
          </a:lstStyle>
          <a:p>
            <a:endParaRPr lang="en-US"/>
          </a:p>
        </p:txBody>
      </p:sp>
      <p:sp>
        <p:nvSpPr>
          <p:cNvPr id="3" name="Date Placeholder 2"/>
          <p:cNvSpPr>
            <a:spLocks noGrp="1"/>
          </p:cNvSpPr>
          <p:nvPr>
            <p:ph type="dt" sz="quarter" idx="1"/>
          </p:nvPr>
        </p:nvSpPr>
        <p:spPr>
          <a:xfrm>
            <a:off x="3967341" y="0"/>
            <a:ext cx="3035088" cy="464503"/>
          </a:xfrm>
          <a:prstGeom prst="rect">
            <a:avLst/>
          </a:prstGeom>
        </p:spPr>
        <p:txBody>
          <a:bodyPr vert="horz" lIns="93100" tIns="46550" rIns="93100" bIns="46550" rtlCol="0"/>
          <a:lstStyle>
            <a:lvl1pPr algn="r">
              <a:defRPr sz="1200"/>
            </a:lvl1pPr>
          </a:lstStyle>
          <a:p>
            <a:fld id="{5574D6D5-59A0-4392-8D1A-D93C01095527}" type="datetimeFigureOut">
              <a:rPr lang="en-US" smtClean="0"/>
              <a:pPr/>
              <a:t>1/3/2014</a:t>
            </a:fld>
            <a:endParaRPr lang="en-US"/>
          </a:p>
        </p:txBody>
      </p:sp>
      <p:sp>
        <p:nvSpPr>
          <p:cNvPr id="4" name="Footer Placeholder 3"/>
          <p:cNvSpPr>
            <a:spLocks noGrp="1"/>
          </p:cNvSpPr>
          <p:nvPr>
            <p:ph type="ftr" sz="quarter" idx="2"/>
          </p:nvPr>
        </p:nvSpPr>
        <p:spPr>
          <a:xfrm>
            <a:off x="0" y="8823935"/>
            <a:ext cx="3035088" cy="464503"/>
          </a:xfrm>
          <a:prstGeom prst="rect">
            <a:avLst/>
          </a:prstGeom>
        </p:spPr>
        <p:txBody>
          <a:bodyPr vert="horz" lIns="93100" tIns="46550" rIns="93100" bIns="46550" rtlCol="0" anchor="b"/>
          <a:lstStyle>
            <a:lvl1pPr algn="l">
              <a:defRPr sz="1200"/>
            </a:lvl1pPr>
          </a:lstStyle>
          <a:p>
            <a:endParaRPr lang="en-US"/>
          </a:p>
        </p:txBody>
      </p:sp>
      <p:sp>
        <p:nvSpPr>
          <p:cNvPr id="5" name="Slide Number Placeholder 4"/>
          <p:cNvSpPr>
            <a:spLocks noGrp="1"/>
          </p:cNvSpPr>
          <p:nvPr>
            <p:ph type="sldNum" sz="quarter" idx="3"/>
          </p:nvPr>
        </p:nvSpPr>
        <p:spPr>
          <a:xfrm>
            <a:off x="3967341" y="8823935"/>
            <a:ext cx="3035088" cy="464503"/>
          </a:xfrm>
          <a:prstGeom prst="rect">
            <a:avLst/>
          </a:prstGeom>
        </p:spPr>
        <p:txBody>
          <a:bodyPr vert="horz" lIns="93100" tIns="46550" rIns="93100" bIns="46550" rtlCol="0" anchor="b"/>
          <a:lstStyle>
            <a:lvl1pPr algn="r">
              <a:defRPr sz="1200"/>
            </a:lvl1pPr>
          </a:lstStyle>
          <a:p>
            <a:fld id="{B90FFDB7-D1BB-4168-BD85-C76B9108C660}"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5088" cy="464503"/>
          </a:xfrm>
          <a:prstGeom prst="rect">
            <a:avLst/>
          </a:prstGeom>
        </p:spPr>
        <p:txBody>
          <a:bodyPr vert="horz" lIns="93100" tIns="46550" rIns="93100" bIns="46550" rtlCol="0"/>
          <a:lstStyle>
            <a:lvl1pPr algn="l">
              <a:defRPr sz="1200"/>
            </a:lvl1pPr>
          </a:lstStyle>
          <a:p>
            <a:endParaRPr lang="hi-IN"/>
          </a:p>
        </p:txBody>
      </p:sp>
      <p:sp>
        <p:nvSpPr>
          <p:cNvPr id="3" name="Date Placeholder 2"/>
          <p:cNvSpPr>
            <a:spLocks noGrp="1"/>
          </p:cNvSpPr>
          <p:nvPr>
            <p:ph type="dt" idx="1"/>
          </p:nvPr>
        </p:nvSpPr>
        <p:spPr>
          <a:xfrm>
            <a:off x="3967341" y="0"/>
            <a:ext cx="3035088" cy="464503"/>
          </a:xfrm>
          <a:prstGeom prst="rect">
            <a:avLst/>
          </a:prstGeom>
        </p:spPr>
        <p:txBody>
          <a:bodyPr vert="horz" lIns="93100" tIns="46550" rIns="93100" bIns="46550" rtlCol="0"/>
          <a:lstStyle>
            <a:lvl1pPr algn="r">
              <a:defRPr sz="1200"/>
            </a:lvl1pPr>
          </a:lstStyle>
          <a:p>
            <a:fld id="{F01F8198-B2EB-4068-B85E-2240E47F2D7D}" type="datetimeFigureOut">
              <a:rPr lang="hi-IN" smtClean="0"/>
              <a:pPr/>
              <a:t>शुक्रवार, 13 पौसा 1935</a:t>
            </a:fld>
            <a:endParaRPr lang="hi-IN"/>
          </a:p>
        </p:txBody>
      </p:sp>
      <p:sp>
        <p:nvSpPr>
          <p:cNvPr id="4" name="Slide Image Placeholder 3"/>
          <p:cNvSpPr>
            <a:spLocks noGrp="1" noRot="1" noChangeAspect="1"/>
          </p:cNvSpPr>
          <p:nvPr>
            <p:ph type="sldImg" idx="2"/>
          </p:nvPr>
        </p:nvSpPr>
        <p:spPr>
          <a:xfrm>
            <a:off x="1181100" y="696913"/>
            <a:ext cx="4641850" cy="3482975"/>
          </a:xfrm>
          <a:prstGeom prst="rect">
            <a:avLst/>
          </a:prstGeom>
          <a:noFill/>
          <a:ln w="12700">
            <a:solidFill>
              <a:prstClr val="black"/>
            </a:solidFill>
          </a:ln>
        </p:spPr>
        <p:txBody>
          <a:bodyPr vert="horz" lIns="93100" tIns="46550" rIns="93100" bIns="46550" rtlCol="0" anchor="ctr"/>
          <a:lstStyle/>
          <a:p>
            <a:endParaRPr lang="hi-IN" dirty="0"/>
          </a:p>
        </p:txBody>
      </p:sp>
      <p:sp>
        <p:nvSpPr>
          <p:cNvPr id="5" name="Notes Placeholder 4"/>
          <p:cNvSpPr>
            <a:spLocks noGrp="1"/>
          </p:cNvSpPr>
          <p:nvPr>
            <p:ph type="body" sz="quarter" idx="3"/>
          </p:nvPr>
        </p:nvSpPr>
        <p:spPr>
          <a:xfrm>
            <a:off x="700405" y="4412773"/>
            <a:ext cx="5603240" cy="4180523"/>
          </a:xfrm>
          <a:prstGeom prst="rect">
            <a:avLst/>
          </a:prstGeom>
        </p:spPr>
        <p:txBody>
          <a:bodyPr vert="horz" lIns="93100" tIns="46550" rIns="93100" bIns="4655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i-IN"/>
          </a:p>
        </p:txBody>
      </p:sp>
      <p:sp>
        <p:nvSpPr>
          <p:cNvPr id="6" name="Footer Placeholder 5"/>
          <p:cNvSpPr>
            <a:spLocks noGrp="1"/>
          </p:cNvSpPr>
          <p:nvPr>
            <p:ph type="ftr" sz="quarter" idx="4"/>
          </p:nvPr>
        </p:nvSpPr>
        <p:spPr>
          <a:xfrm>
            <a:off x="0" y="8823935"/>
            <a:ext cx="3035088" cy="464503"/>
          </a:xfrm>
          <a:prstGeom prst="rect">
            <a:avLst/>
          </a:prstGeom>
        </p:spPr>
        <p:txBody>
          <a:bodyPr vert="horz" lIns="93100" tIns="46550" rIns="93100" bIns="46550" rtlCol="0" anchor="b"/>
          <a:lstStyle>
            <a:lvl1pPr algn="l">
              <a:defRPr sz="1200"/>
            </a:lvl1pPr>
          </a:lstStyle>
          <a:p>
            <a:endParaRPr lang="hi-IN"/>
          </a:p>
        </p:txBody>
      </p:sp>
      <p:sp>
        <p:nvSpPr>
          <p:cNvPr id="7" name="Slide Number Placeholder 6"/>
          <p:cNvSpPr>
            <a:spLocks noGrp="1"/>
          </p:cNvSpPr>
          <p:nvPr>
            <p:ph type="sldNum" sz="quarter" idx="5"/>
          </p:nvPr>
        </p:nvSpPr>
        <p:spPr>
          <a:xfrm>
            <a:off x="3967341" y="8823935"/>
            <a:ext cx="3035088" cy="464503"/>
          </a:xfrm>
          <a:prstGeom prst="rect">
            <a:avLst/>
          </a:prstGeom>
        </p:spPr>
        <p:txBody>
          <a:bodyPr vert="horz" lIns="93100" tIns="46550" rIns="93100" bIns="46550" rtlCol="0" anchor="b"/>
          <a:lstStyle>
            <a:lvl1pPr algn="r">
              <a:defRPr sz="1200"/>
            </a:lvl1pPr>
          </a:lstStyle>
          <a:p>
            <a:fld id="{65FB450C-948A-4F60-B509-52EBAAA08988}" type="slidenum">
              <a:rPr lang="hi-IN" smtClean="0"/>
              <a:pPr/>
              <a:t>‹#›</a:t>
            </a:fld>
            <a:endParaRPr lang="hi-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65FB450C-948A-4F60-B509-52EBAAA08988}" type="slidenum">
              <a:rPr lang="hi-IN" smtClean="0"/>
              <a:pPr/>
              <a:t>1</a:t>
            </a:fld>
            <a:endParaRPr lang="hi-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hi-IN" dirty="0">
              <a:latin typeface="+mn-lt"/>
            </a:endParaRPr>
          </a:p>
        </p:txBody>
      </p:sp>
      <p:sp>
        <p:nvSpPr>
          <p:cNvPr id="4" name="Slide Number Placeholder 3"/>
          <p:cNvSpPr>
            <a:spLocks noGrp="1"/>
          </p:cNvSpPr>
          <p:nvPr>
            <p:ph type="sldNum" sz="quarter" idx="10"/>
          </p:nvPr>
        </p:nvSpPr>
        <p:spPr/>
        <p:txBody>
          <a:bodyPr/>
          <a:lstStyle/>
          <a:p>
            <a:fld id="{65FB450C-948A-4F60-B509-52EBAAA08988}" type="slidenum">
              <a:rPr lang="hi-IN" smtClean="0"/>
              <a:pPr/>
              <a:t>4</a:t>
            </a:fld>
            <a:endParaRPr lang="hi-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5FB450C-948A-4F60-B509-52EBAAA08988}" type="slidenum">
              <a:rPr lang="hi-IN" smtClean="0"/>
              <a:pPr/>
              <a:t>19</a:t>
            </a:fld>
            <a:endParaRPr lang="hi-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hi-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hi-IN"/>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i-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i-IN"/>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hi-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i-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i-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i-IN"/>
          </a:p>
        </p:txBody>
      </p:sp>
      <p:sp>
        <p:nvSpPr>
          <p:cNvPr id="5" name="Date Placeholder 4"/>
          <p:cNvSpPr>
            <a:spLocks noGrp="1"/>
          </p:cNvSpPr>
          <p:nvPr>
            <p:ph type="dt" sz="half" idx="10"/>
          </p:nvPr>
        </p:nvSpPr>
        <p:spPr/>
        <p:txBody>
          <a:bodyPr/>
          <a:lstStyle/>
          <a:p>
            <a:fld id="{1D8BD707-D9CF-40AE-B4C6-C98DA3205C09}" type="datetimeFigureOut">
              <a:rPr lang="en-US" smtClean="0"/>
              <a:pPr/>
              <a:t>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hi-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i-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i-IN"/>
          </a:p>
        </p:txBody>
      </p:sp>
      <p:sp>
        <p:nvSpPr>
          <p:cNvPr id="7" name="Date Placeholder 6"/>
          <p:cNvSpPr>
            <a:spLocks noGrp="1"/>
          </p:cNvSpPr>
          <p:nvPr>
            <p:ph type="dt" sz="half" idx="10"/>
          </p:nvPr>
        </p:nvSpPr>
        <p:spPr/>
        <p:txBody>
          <a:bodyPr/>
          <a:lstStyle/>
          <a:p>
            <a:fld id="{1D8BD707-D9CF-40AE-B4C6-C98DA3205C09}" type="datetimeFigureOut">
              <a:rPr lang="en-US" smtClean="0"/>
              <a:pPr/>
              <a:t>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i-IN"/>
          </a:p>
        </p:txBody>
      </p:sp>
      <p:sp>
        <p:nvSpPr>
          <p:cNvPr id="3" name="Date Placeholder 2"/>
          <p:cNvSpPr>
            <a:spLocks noGrp="1"/>
          </p:cNvSpPr>
          <p:nvPr>
            <p:ph type="dt" sz="half" idx="10"/>
          </p:nvPr>
        </p:nvSpPr>
        <p:spPr/>
        <p:txBody>
          <a:bodyPr/>
          <a:lstStyle/>
          <a:p>
            <a:fld id="{1D8BD707-D9CF-40AE-B4C6-C98DA3205C09}" type="datetimeFigureOut">
              <a:rPr lang="en-US" smtClean="0"/>
              <a:pPr/>
              <a:t>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hi-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i-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hi-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i-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hi-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i-IN"/>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hi-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i-IN"/>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1/3/2014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transition spd="med">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1/3/2014</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transition spd="med">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1D8BD707-D9CF-40AE-B4C6-C98DA3205C09}" type="datetimeFigureOut">
              <a:rPr lang="en-US" smtClean="0"/>
              <a:pPr/>
              <a:t>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1/3/2014</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spd="med">
    <p:wipe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1/3/2014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1/3/2014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1/3/2014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1/3/2014</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1/3/2014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1/3/2014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transition spd="med">
    <p:wipe dir="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hi-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hi-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ransition spd="med">
    <p:wipe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i-I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1D8BD707-D9CF-40AE-B4C6-C98DA3205C09}" type="datetimeFigureOut">
              <a:rPr lang="en-US" smtClean="0"/>
              <a:pPr/>
              <a:t>1/3/2014</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ransition spd="med">
    <p:wipe dir="r"/>
  </p:transition>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1/3/2014</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ransition spd="med">
    <p:wipe dir="r"/>
  </p:transition>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ransition spd="med">
    <p:wipe dir="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 (1).jpg"/>
          <p:cNvPicPr>
            <a:picLocks noChangeAspect="1"/>
          </p:cNvPicPr>
          <p:nvPr/>
        </p:nvPicPr>
        <p:blipFill>
          <a:blip r:embed="rId3"/>
          <a:stretch>
            <a:fillRect/>
          </a:stretch>
        </p:blipFill>
        <p:spPr>
          <a:xfrm>
            <a:off x="0" y="838200"/>
            <a:ext cx="9144000" cy="5334000"/>
          </a:xfrm>
          <a:prstGeom prst="rect">
            <a:avLst/>
          </a:prstGeom>
        </p:spPr>
      </p:pic>
      <p:sp>
        <p:nvSpPr>
          <p:cNvPr id="2" name="TextBox 1"/>
          <p:cNvSpPr txBox="1"/>
          <p:nvPr/>
        </p:nvSpPr>
        <p:spPr>
          <a:xfrm>
            <a:off x="0" y="0"/>
            <a:ext cx="9144000" cy="769441"/>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4400" dirty="0" smtClean="0">
                <a:solidFill>
                  <a:schemeClr val="tx2">
                    <a:lumMod val="50000"/>
                  </a:schemeClr>
                </a:solidFill>
                <a:latin typeface="Comic Sans MS" pitchFamily="66" charset="0"/>
              </a:rPr>
              <a:t>Money Laundering</a:t>
            </a:r>
            <a:endParaRPr lang="en-US" sz="4400" dirty="0">
              <a:solidFill>
                <a:schemeClr val="tx2">
                  <a:lumMod val="50000"/>
                </a:schemeClr>
              </a:solidFill>
              <a:latin typeface="Comic Sans MS" pitchFamily="66" charset="0"/>
            </a:endParaRPr>
          </a:p>
        </p:txBody>
      </p:sp>
      <p:sp>
        <p:nvSpPr>
          <p:cNvPr id="3" name="TextBox 2"/>
          <p:cNvSpPr txBox="1"/>
          <p:nvPr/>
        </p:nvSpPr>
        <p:spPr>
          <a:xfrm>
            <a:off x="0" y="5780782"/>
            <a:ext cx="9144000" cy="1077218"/>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en-US" sz="3200" dirty="0" smtClean="0">
                <a:solidFill>
                  <a:schemeClr val="tx2">
                    <a:lumMod val="50000"/>
                  </a:schemeClr>
                </a:solidFill>
                <a:latin typeface="Comic Sans MS" pitchFamily="66" charset="0"/>
              </a:rPr>
              <a:t>Presented By</a:t>
            </a:r>
          </a:p>
          <a:p>
            <a:pPr algn="ctr"/>
            <a:r>
              <a:rPr lang="en-US" sz="3200" dirty="0" err="1" smtClean="0">
                <a:solidFill>
                  <a:schemeClr val="tx2">
                    <a:lumMod val="50000"/>
                  </a:schemeClr>
                </a:solidFill>
                <a:latin typeface="Comic Sans MS" pitchFamily="66" charset="0"/>
              </a:rPr>
              <a:t>Raunak</a:t>
            </a:r>
            <a:r>
              <a:rPr lang="en-US" sz="3200" dirty="0" smtClean="0">
                <a:solidFill>
                  <a:schemeClr val="tx2">
                    <a:lumMod val="50000"/>
                  </a:schemeClr>
                </a:solidFill>
                <a:latin typeface="Comic Sans MS" pitchFamily="66" charset="0"/>
              </a:rPr>
              <a:t> Jain</a:t>
            </a:r>
          </a:p>
        </p:txBody>
      </p:sp>
    </p:spTree>
  </p:cSld>
  <p:clrMapOvr>
    <a:masterClrMapping/>
  </p:clrMapOvr>
  <p:transition spd="med">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s 1596.jpg"/>
          <p:cNvPicPr>
            <a:picLocks noChangeAspect="1"/>
          </p:cNvPicPr>
          <p:nvPr/>
        </p:nvPicPr>
        <p:blipFill>
          <a:blip r:embed="rId2"/>
          <a:stretch>
            <a:fillRect/>
          </a:stretch>
        </p:blipFill>
        <p:spPr>
          <a:xfrm>
            <a:off x="685800" y="609600"/>
            <a:ext cx="7848600" cy="5715000"/>
          </a:xfrm>
          <a:prstGeom prst="rect">
            <a:avLst/>
          </a:prstGeom>
        </p:spPr>
      </p:pic>
    </p:spTree>
  </p:cSld>
  <p:clrMapOvr>
    <a:masterClrMapping/>
  </p:clrMapOvr>
  <p:transition spd="med">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8900000" scaled="1"/>
        </a:gradFill>
        <a:effectLst/>
      </p:bgPr>
    </p:bg>
    <p:spTree>
      <p:nvGrpSpPr>
        <p:cNvPr id="1" name=""/>
        <p:cNvGrpSpPr/>
        <p:nvPr/>
      </p:nvGrpSpPr>
      <p:grpSpPr>
        <a:xfrm>
          <a:off x="0" y="0"/>
          <a:ext cx="0" cy="0"/>
          <a:chOff x="0" y="0"/>
          <a:chExt cx="0" cy="0"/>
        </a:xfrm>
      </p:grpSpPr>
      <p:sp>
        <p:nvSpPr>
          <p:cNvPr id="3" name="Rectangle 2"/>
          <p:cNvSpPr/>
          <p:nvPr/>
        </p:nvSpPr>
        <p:spPr>
          <a:xfrm>
            <a:off x="0" y="2590800"/>
            <a:ext cx="91440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smtClean="0">
                <a:ln w="11430"/>
                <a:solidFill>
                  <a:srgbClr val="FF0000"/>
                </a:solidFill>
                <a:effectLst>
                  <a:outerShdw blurRad="50800" dist="39000" dir="5460000" algn="tl">
                    <a:srgbClr val="000000">
                      <a:alpha val="38000"/>
                    </a:srgbClr>
                  </a:outerShdw>
                </a:effectLst>
                <a:latin typeface="Comic Sans MS" pitchFamily="66" charset="0"/>
              </a:rPr>
              <a:t>INTRODUCTION :</a:t>
            </a:r>
          </a:p>
        </p:txBody>
      </p:sp>
    </p:spTree>
  </p:cSld>
  <p:clrMapOvr>
    <a:masterClrMapping/>
  </p:clrMapOvr>
  <p:transition spd="med">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228600"/>
            <a:ext cx="9144000" cy="954107"/>
          </a:xfrm>
          <a:prstGeom prst="rect">
            <a:avLst/>
          </a:prstGeom>
        </p:spPr>
        <p:txBody>
          <a:bodyPr wrap="square">
            <a:spAutoFit/>
          </a:bodyPr>
          <a:lstStyle/>
          <a:p>
            <a:pPr algn="ctr"/>
            <a:r>
              <a:rPr lang="en-IN" sz="2400" dirty="0" smtClean="0">
                <a:solidFill>
                  <a:srgbClr val="0033CC"/>
                </a:solidFill>
                <a:latin typeface="Consolas" pitchFamily="49" charset="0"/>
              </a:rPr>
              <a:t>“</a:t>
            </a:r>
            <a:r>
              <a:rPr lang="en-IN" sz="2800" b="1" dirty="0" smtClean="0">
                <a:solidFill>
                  <a:srgbClr val="0033CC"/>
                </a:solidFill>
                <a:latin typeface="Consolas" pitchFamily="49" charset="0"/>
              </a:rPr>
              <a:t>Earth provides enough to satisfy every man's need, but not every man's greed”</a:t>
            </a:r>
            <a:endParaRPr lang="hi-IN" sz="2800" b="1" dirty="0">
              <a:solidFill>
                <a:srgbClr val="0033CC"/>
              </a:solidFill>
              <a:latin typeface="Consolas" pitchFamily="49" charset="0"/>
            </a:endParaRPr>
          </a:p>
        </p:txBody>
      </p:sp>
      <p:sp>
        <p:nvSpPr>
          <p:cNvPr id="4" name="Rectangle 3"/>
          <p:cNvSpPr/>
          <p:nvPr/>
        </p:nvSpPr>
        <p:spPr>
          <a:xfrm>
            <a:off x="0" y="1143000"/>
            <a:ext cx="9144000" cy="5940088"/>
          </a:xfrm>
          <a:prstGeom prst="rect">
            <a:avLst/>
          </a:prstGeom>
        </p:spPr>
        <p:txBody>
          <a:bodyPr wrap="square">
            <a:spAutoFit/>
          </a:bodyPr>
          <a:lstStyle/>
          <a:p>
            <a:endParaRPr lang="en-IN" sz="2000" b="1" dirty="0" smtClean="0"/>
          </a:p>
          <a:p>
            <a:pPr algn="just"/>
            <a:r>
              <a:rPr lang="en-IN" sz="2000" dirty="0" smtClean="0"/>
              <a:t>Man’s </a:t>
            </a:r>
            <a:r>
              <a:rPr lang="en-IN" sz="2000" b="1" dirty="0" smtClean="0"/>
              <a:t>greed for more money is the root cause for money laundering. </a:t>
            </a:r>
            <a:r>
              <a:rPr lang="en-IN" sz="2000" dirty="0" smtClean="0"/>
              <a:t>In fact, money laundering is one of the most potentially delirious areas for the bankers, financial institutions, intermediaries and their professional advisors</a:t>
            </a:r>
          </a:p>
          <a:p>
            <a:endParaRPr lang="en-IN" sz="2000" b="1" dirty="0" smtClean="0"/>
          </a:p>
          <a:p>
            <a:endParaRPr lang="en-IN" sz="2000" b="1" dirty="0" smtClean="0"/>
          </a:p>
          <a:p>
            <a:endParaRPr lang="en-IN" sz="2000" b="1" dirty="0" smtClean="0"/>
          </a:p>
          <a:p>
            <a:endParaRPr lang="en-IN" sz="2000" b="1" dirty="0" smtClean="0"/>
          </a:p>
          <a:p>
            <a:endParaRPr lang="en-IN" sz="2000" b="1" dirty="0" smtClean="0"/>
          </a:p>
          <a:p>
            <a:endParaRPr lang="en-IN" sz="2000" b="1" dirty="0" smtClean="0"/>
          </a:p>
          <a:p>
            <a:endParaRPr lang="en-IN" sz="2000" b="1" dirty="0" smtClean="0"/>
          </a:p>
          <a:p>
            <a:pPr algn="just"/>
            <a:r>
              <a:rPr lang="en-IN" sz="2000" dirty="0" smtClean="0"/>
              <a:t>Money is the root cause of many evils like </a:t>
            </a:r>
            <a:r>
              <a:rPr lang="en-IN" sz="2000" b="1" dirty="0" smtClean="0"/>
              <a:t>corruption, black marketing, smuggling, drug  trafficking, tax evasion etc.</a:t>
            </a:r>
            <a:r>
              <a:rPr lang="en-IN" sz="2000" dirty="0" smtClean="0"/>
              <a:t> The more developed the nation, the more the standard of living of the people.  People want more money to cater to their needs and at a point of time they don’t hesitate to have money from any source i.e. black or white money. This is the point where the concept of money laundering enters and then prospers.</a:t>
            </a:r>
          </a:p>
          <a:p>
            <a:endParaRPr lang="en-IN" sz="2000" b="1" dirty="0" smtClean="0"/>
          </a:p>
          <a:p>
            <a:endParaRPr lang="en-IN" sz="2000" dirty="0" smtClean="0"/>
          </a:p>
        </p:txBody>
      </p:sp>
      <p:pic>
        <p:nvPicPr>
          <p:cNvPr id="5" name="Picture 4" descr="images258.jpg"/>
          <p:cNvPicPr>
            <a:picLocks noChangeAspect="1"/>
          </p:cNvPicPr>
          <p:nvPr/>
        </p:nvPicPr>
        <p:blipFill>
          <a:blip r:embed="rId4"/>
          <a:stretch>
            <a:fillRect/>
          </a:stretch>
        </p:blipFill>
        <p:spPr>
          <a:xfrm>
            <a:off x="2057400" y="2438400"/>
            <a:ext cx="4895850" cy="2057400"/>
          </a:xfrm>
          <a:prstGeom prst="rect">
            <a:avLst/>
          </a:prstGeom>
        </p:spPr>
      </p:pic>
    </p:spTree>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8900000" scaled="1"/>
        </a:gradFill>
        <a:effectLst/>
      </p:bgPr>
    </p:bg>
    <p:spTree>
      <p:nvGrpSpPr>
        <p:cNvPr id="1" name=""/>
        <p:cNvGrpSpPr/>
        <p:nvPr/>
      </p:nvGrpSpPr>
      <p:grpSpPr>
        <a:xfrm>
          <a:off x="0" y="0"/>
          <a:ext cx="0" cy="0"/>
          <a:chOff x="0" y="0"/>
          <a:chExt cx="0" cy="0"/>
        </a:xfrm>
      </p:grpSpPr>
      <p:sp>
        <p:nvSpPr>
          <p:cNvPr id="4" name="Rectangle 3"/>
          <p:cNvSpPr/>
          <p:nvPr/>
        </p:nvSpPr>
        <p:spPr>
          <a:xfrm>
            <a:off x="0" y="2667000"/>
            <a:ext cx="9144001" cy="1569660"/>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4800" b="1" cap="none" spc="0" dirty="0" smtClean="0">
                <a:ln>
                  <a:prstDash val="solid"/>
                </a:ln>
                <a:solidFill>
                  <a:srgbClr val="FF0000"/>
                </a:solidFill>
                <a:effectLst>
                  <a:outerShdw blurRad="38100" dist="38100" dir="2700000" algn="tl">
                    <a:srgbClr val="000000">
                      <a:alpha val="43137"/>
                    </a:srgbClr>
                  </a:outerShdw>
                </a:effectLst>
                <a:latin typeface="Comic Sans MS" pitchFamily="66" charset="0"/>
              </a:rPr>
              <a:t>HISTORY OF MONEY LAUNDERING</a:t>
            </a:r>
            <a:endParaRPr lang="hi-IN" sz="4800" b="1" cap="none" spc="0" dirty="0">
              <a:ln>
                <a:prstDash val="solid"/>
              </a:ln>
              <a:solidFill>
                <a:srgbClr val="FF0000"/>
              </a:solidFill>
              <a:effectLst>
                <a:outerShdw blurRad="38100" dist="38100" dir="2700000" algn="tl">
                  <a:srgbClr val="000000">
                    <a:alpha val="43137"/>
                  </a:srgbClr>
                </a:outerShdw>
              </a:effectLst>
              <a:latin typeface="Comic Sans MS" pitchFamily="66" charset="0"/>
            </a:endParaRPr>
          </a:p>
        </p:txBody>
      </p:sp>
    </p:spTree>
  </p:cSld>
  <p:clrMapOvr>
    <a:masterClrMapping/>
  </p:clrMapOvr>
  <p:transition spd="med">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381000" y="381000"/>
            <a:ext cx="8382000" cy="5940088"/>
          </a:xfrm>
          <a:prstGeom prst="rect">
            <a:avLst/>
          </a:prstGeom>
        </p:spPr>
        <p:txBody>
          <a:bodyPr wrap="square">
            <a:spAutoFit/>
          </a:bodyPr>
          <a:lstStyle/>
          <a:p>
            <a:pPr lvl="0" algn="just" fontAlgn="base">
              <a:spcBef>
                <a:spcPct val="0"/>
              </a:spcBef>
              <a:spcAft>
                <a:spcPct val="0"/>
              </a:spcAft>
            </a:pPr>
            <a:r>
              <a:rPr lang="en-US" sz="2000" dirty="0" smtClean="0">
                <a:ea typeface="Times New Roman" pitchFamily="18" charset="0"/>
                <a:cs typeface="Mangal" pitchFamily="2"/>
              </a:rPr>
              <a:t>Money laundering has fairly benign origins in the </a:t>
            </a:r>
            <a:r>
              <a:rPr lang="en-US" sz="2000" i="1" dirty="0" err="1" smtClean="0">
                <a:ea typeface="Times New Roman" pitchFamily="18" charset="0"/>
                <a:cs typeface="Mangal" pitchFamily="2"/>
              </a:rPr>
              <a:t>hawala</a:t>
            </a:r>
            <a:r>
              <a:rPr lang="en-US" sz="2000" i="1" dirty="0" smtClean="0">
                <a:ea typeface="Times New Roman" pitchFamily="18" charset="0"/>
                <a:cs typeface="Mangal" pitchFamily="2"/>
              </a:rPr>
              <a:t> </a:t>
            </a:r>
            <a:r>
              <a:rPr lang="en-US" sz="2000" dirty="0" smtClean="0">
                <a:ea typeface="Times New Roman" pitchFamily="18" charset="0"/>
                <a:cs typeface="Mangal" pitchFamily="2"/>
              </a:rPr>
              <a:t>and </a:t>
            </a:r>
            <a:r>
              <a:rPr lang="en-US" sz="2000" i="1" dirty="0" err="1" smtClean="0">
                <a:ea typeface="Times New Roman" pitchFamily="18" charset="0"/>
                <a:cs typeface="Mangal" pitchFamily="2"/>
              </a:rPr>
              <a:t>hundi</a:t>
            </a:r>
            <a:r>
              <a:rPr lang="en-US" sz="2000" i="1" dirty="0" smtClean="0">
                <a:ea typeface="Times New Roman" pitchFamily="18" charset="0"/>
                <a:cs typeface="Mangal" pitchFamily="2"/>
              </a:rPr>
              <a:t> </a:t>
            </a:r>
            <a:r>
              <a:rPr lang="en-US" sz="2000" dirty="0" smtClean="0">
                <a:ea typeface="Times New Roman" pitchFamily="18" charset="0"/>
                <a:cs typeface="Mangal" pitchFamily="2"/>
              </a:rPr>
              <a:t>systems of South Asia, which were informal financial systems which allowed people to execute financial transactions in confidence and secrecy. These systems were perfectly legitimate to begin with, and merely reflected institutional underdevelopment or unfamiliarity or lack of confidence in the formal banking system. However, these systems soon attracted criminal organizations, which began to use them along with other means in order to launder money to remove the taint of illegality. In the past century, money laundering has become an international problem.</a:t>
            </a:r>
          </a:p>
          <a:p>
            <a:pPr lvl="0" algn="just" fontAlgn="base">
              <a:spcBef>
                <a:spcPct val="0"/>
              </a:spcBef>
              <a:spcAft>
                <a:spcPct val="0"/>
              </a:spcAft>
            </a:pPr>
            <a:endParaRPr lang="en-US" sz="2000" dirty="0" smtClean="0">
              <a:cs typeface="Mangal" pitchFamily="2"/>
            </a:endParaRPr>
          </a:p>
          <a:p>
            <a:pPr lvl="0" algn="just" fontAlgn="base">
              <a:spcBef>
                <a:spcPct val="0"/>
              </a:spcBef>
              <a:spcAft>
                <a:spcPct val="0"/>
              </a:spcAft>
            </a:pPr>
            <a:endParaRPr lang="en-US" sz="2000" dirty="0" smtClean="0">
              <a:cs typeface="Mangal" pitchFamily="2"/>
            </a:endParaRPr>
          </a:p>
          <a:p>
            <a:pPr algn="just" fontAlgn="base">
              <a:spcBef>
                <a:spcPct val="0"/>
              </a:spcBef>
              <a:spcAft>
                <a:spcPct val="0"/>
              </a:spcAft>
            </a:pPr>
            <a:r>
              <a:rPr lang="en-IN" sz="2000" dirty="0" smtClean="0"/>
              <a:t>In India money laundering is popularly known as </a:t>
            </a:r>
            <a:r>
              <a:rPr lang="en-IN" sz="2000" dirty="0" err="1" smtClean="0"/>
              <a:t>Hawala</a:t>
            </a:r>
            <a:r>
              <a:rPr lang="en-IN" sz="2000" dirty="0" smtClean="0"/>
              <a:t> transactions. It gained popularity during early 90’s when many of the politicians were caught in its net. </a:t>
            </a:r>
            <a:r>
              <a:rPr lang="en-IN" sz="2000" dirty="0" err="1" smtClean="0"/>
              <a:t>Hawala</a:t>
            </a:r>
            <a:r>
              <a:rPr lang="en-IN" sz="2000" dirty="0" smtClean="0"/>
              <a:t> is an alternative or parallel remittance system. The </a:t>
            </a:r>
            <a:r>
              <a:rPr lang="en-IN" sz="2000" dirty="0" err="1" smtClean="0"/>
              <a:t>Hawala</a:t>
            </a:r>
            <a:r>
              <a:rPr lang="en-IN" sz="2000" dirty="0" smtClean="0"/>
              <a:t> Mechanism facilitated the conversion of money from black into white. "</a:t>
            </a:r>
            <a:r>
              <a:rPr lang="en-IN" sz="2000" dirty="0" err="1" smtClean="0"/>
              <a:t>Hawala</a:t>
            </a:r>
            <a:r>
              <a:rPr lang="en-IN" sz="2000" dirty="0" smtClean="0"/>
              <a:t>" is an Arabic word meaning the transfer of money or information between two persons using a third person. The system dates to the Arabic traders as a means of avoiding robbery. It predates western banking by several centuries.  </a:t>
            </a:r>
            <a:endParaRPr lang="en-US" sz="2000" dirty="0" smtClean="0"/>
          </a:p>
        </p:txBody>
      </p:sp>
    </p:spTree>
  </p:cSld>
  <p:clrMapOvr>
    <a:masterClrMapping/>
  </p:clrMapOvr>
  <p:transition spd="med">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6" name="Picture 5" descr="images15.jpg"/>
          <p:cNvPicPr>
            <a:picLocks noChangeAspect="1"/>
          </p:cNvPicPr>
          <p:nvPr/>
        </p:nvPicPr>
        <p:blipFill>
          <a:blip r:embed="rId3">
            <a:clrChange>
              <a:clrFrom>
                <a:srgbClr val="FFFFFF"/>
              </a:clrFrom>
              <a:clrTo>
                <a:srgbClr val="FFFFFF">
                  <a:alpha val="0"/>
                </a:srgbClr>
              </a:clrTo>
            </a:clrChange>
          </a:blip>
          <a:stretch>
            <a:fillRect/>
          </a:stretch>
        </p:blipFill>
        <p:spPr>
          <a:xfrm>
            <a:off x="4267200" y="4191000"/>
            <a:ext cx="4171950" cy="1828800"/>
          </a:xfrm>
          <a:prstGeom prst="rect">
            <a:avLst/>
          </a:prstGeom>
        </p:spPr>
      </p:pic>
      <p:sp>
        <p:nvSpPr>
          <p:cNvPr id="4" name="Rectangle 3"/>
          <p:cNvSpPr/>
          <p:nvPr/>
        </p:nvSpPr>
        <p:spPr>
          <a:xfrm>
            <a:off x="228600" y="1447800"/>
            <a:ext cx="8458200" cy="3108543"/>
          </a:xfrm>
          <a:prstGeom prst="rect">
            <a:avLst/>
          </a:prstGeom>
        </p:spPr>
        <p:txBody>
          <a:bodyPr wrap="square">
            <a:spAutoFit/>
          </a:bodyPr>
          <a:lstStyle/>
          <a:p>
            <a:pPr algn="just"/>
            <a:r>
              <a:rPr lang="en-IN" sz="2800" dirty="0" smtClean="0"/>
              <a:t>Money laundering involves disguising financial assets so that they can be used without detection of the illegal activity that produced them. Through money  laundering, the launderer transforms the monetary proceeds derived from criminal activity into funds with an apparently legal source.</a:t>
            </a:r>
            <a:endParaRPr lang="en-US" sz="2800" dirty="0" smtClean="0"/>
          </a:p>
          <a:p>
            <a:pPr algn="just"/>
            <a:endParaRPr lang="en-US" sz="2800" dirty="0"/>
          </a:p>
        </p:txBody>
      </p:sp>
      <p:sp>
        <p:nvSpPr>
          <p:cNvPr id="5" name="Rectangle 4"/>
          <p:cNvSpPr/>
          <p:nvPr/>
        </p:nvSpPr>
        <p:spPr>
          <a:xfrm>
            <a:off x="0" y="0"/>
            <a:ext cx="9144000" cy="923330"/>
          </a:xfrm>
          <a:prstGeom prst="rect">
            <a:avLst/>
          </a:prstGeom>
          <a:noFill/>
        </p:spPr>
        <p:txBody>
          <a:bodyPr wrap="square" lIns="91440" tIns="45720" rIns="91440" bIns="45720">
            <a:spAutoFit/>
          </a:bodyPr>
          <a:lstStyle/>
          <a:p>
            <a:pPr algn="ctr"/>
            <a:r>
              <a:rPr lang="en-US" sz="5400" b="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What is </a:t>
            </a:r>
            <a:r>
              <a:rPr lang="en-US" sz="5400" b="1" i="1" u="sng"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Money laundering</a:t>
            </a:r>
            <a:endParaRPr lang="en-US" sz="5400" b="1" u="sng"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med">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457200" y="1600200"/>
            <a:ext cx="8305800" cy="3847207"/>
          </a:xfrm>
          <a:prstGeom prst="rect">
            <a:avLst/>
          </a:prstGeom>
        </p:spPr>
        <p:txBody>
          <a:bodyPr wrap="square">
            <a:spAutoFit/>
          </a:bodyPr>
          <a:lstStyle/>
          <a:p>
            <a:r>
              <a:rPr lang="en-US" sz="2800" b="1" dirty="0" smtClean="0"/>
              <a:t>There are several reasons why people launder money. These include:</a:t>
            </a:r>
          </a:p>
          <a:p>
            <a:endParaRPr lang="en-US" sz="2000" b="1" dirty="0" smtClean="0"/>
          </a:p>
          <a:p>
            <a:pPr algn="just">
              <a:buFont typeface="Wingdings" pitchFamily="2" charset="2"/>
              <a:buChar char="v"/>
            </a:pPr>
            <a:r>
              <a:rPr lang="en-US" sz="2000" b="1" dirty="0" smtClean="0"/>
              <a:t>  </a:t>
            </a:r>
            <a:r>
              <a:rPr lang="en-US" sz="2400" b="1" dirty="0" smtClean="0"/>
              <a:t>Hiding Wealth</a:t>
            </a:r>
          </a:p>
          <a:p>
            <a:pPr algn="just"/>
            <a:endParaRPr lang="en-US" sz="2400" b="1" dirty="0" smtClean="0"/>
          </a:p>
          <a:p>
            <a:pPr algn="just">
              <a:buFont typeface="Wingdings" pitchFamily="2" charset="2"/>
              <a:buChar char="v"/>
            </a:pPr>
            <a:r>
              <a:rPr lang="en-US" sz="2400" b="1" dirty="0" smtClean="0"/>
              <a:t> Avoiding Prosecution</a:t>
            </a:r>
          </a:p>
          <a:p>
            <a:pPr algn="just"/>
            <a:endParaRPr lang="en-US" sz="2400" b="1" dirty="0" smtClean="0"/>
          </a:p>
          <a:p>
            <a:pPr algn="just">
              <a:buFont typeface="Wingdings" pitchFamily="2" charset="2"/>
              <a:buChar char="v"/>
            </a:pPr>
            <a:r>
              <a:rPr lang="en-US" sz="2400" b="1" dirty="0" smtClean="0"/>
              <a:t> Evading Taxes</a:t>
            </a:r>
          </a:p>
          <a:p>
            <a:pPr algn="just"/>
            <a:endParaRPr lang="en-US" sz="2400" b="1" dirty="0" smtClean="0"/>
          </a:p>
          <a:p>
            <a:pPr algn="just">
              <a:buFont typeface="Wingdings" pitchFamily="2" charset="2"/>
              <a:buChar char="v"/>
            </a:pPr>
            <a:r>
              <a:rPr lang="en-US" sz="2400" b="1" dirty="0" smtClean="0"/>
              <a:t> Increasing Profits</a:t>
            </a:r>
            <a:endParaRPr lang="hi-IN" sz="2400" b="1" dirty="0"/>
          </a:p>
        </p:txBody>
      </p:sp>
      <p:sp>
        <p:nvSpPr>
          <p:cNvPr id="4" name="Rectangle 3"/>
          <p:cNvSpPr/>
          <p:nvPr/>
        </p:nvSpPr>
        <p:spPr>
          <a:xfrm>
            <a:off x="381000" y="228600"/>
            <a:ext cx="8180766" cy="923330"/>
          </a:xfrm>
          <a:prstGeom prst="rect">
            <a:avLst/>
          </a:prstGeom>
          <a:noFill/>
          <a:ln>
            <a:noFill/>
          </a:ln>
        </p:spPr>
        <p:txBody>
          <a:bodyPr wrap="none" lIns="91440" tIns="45720" rIns="91440" bIns="45720">
            <a:spAutoFit/>
          </a:bodyPr>
          <a:lstStyle/>
          <a:p>
            <a:pPr algn="ctr"/>
            <a:r>
              <a:rPr lang="en-US" sz="5400" b="1" u="sng" dirty="0" smtClean="0">
                <a:ln w="17780" cmpd="sng">
                  <a:solidFill>
                    <a:srgbClr val="FFFFFF"/>
                  </a:solidFill>
                  <a:prstDash val="solid"/>
                  <a:miter lim="800000"/>
                </a:ln>
                <a:solidFill>
                  <a:srgbClr val="0033CC"/>
                </a:solidFill>
                <a:effectLst>
                  <a:outerShdw blurRad="50800" algn="tl" rotWithShape="0">
                    <a:srgbClr val="000000"/>
                  </a:outerShdw>
                </a:effectLst>
                <a:latin typeface="Times New Roman" pitchFamily="18" charset="0"/>
                <a:cs typeface="Times New Roman" pitchFamily="18" charset="0"/>
              </a:rPr>
              <a:t>Why is money laundered?</a:t>
            </a:r>
            <a:endParaRPr lang="hi-IN" sz="5400" b="1" dirty="0">
              <a:ln w="17780" cmpd="sng">
                <a:solidFill>
                  <a:srgbClr val="FFFFFF"/>
                </a:solidFill>
                <a:prstDash val="solid"/>
                <a:miter lim="800000"/>
              </a:ln>
              <a:solidFill>
                <a:srgbClr val="0033CC"/>
              </a:solidFill>
              <a:effectLst>
                <a:outerShdw blurRad="50800" algn="tl" rotWithShape="0">
                  <a:srgbClr val="000000"/>
                </a:outerShdw>
              </a:effectLst>
            </a:endParaRPr>
          </a:p>
        </p:txBody>
      </p:sp>
    </p:spTree>
  </p:cSld>
  <p:clrMapOvr>
    <a:masterClrMapping/>
  </p:clrMapOvr>
  <p:transition spd="med">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228600" y="838200"/>
            <a:ext cx="8686800" cy="5940088"/>
          </a:xfrm>
          <a:prstGeom prst="rect">
            <a:avLst/>
          </a:prstGeom>
        </p:spPr>
        <p:txBody>
          <a:bodyPr wrap="square">
            <a:spAutoFit/>
          </a:bodyPr>
          <a:lstStyle/>
          <a:p>
            <a:pPr algn="just"/>
            <a:r>
              <a:rPr lang="en-GB" sz="2000" dirty="0" smtClean="0"/>
              <a:t>The socio-economic effects of money laundering are crippling: Illicit funds generated from criminal activities such as gun running, drug and human trafficking and other forms of organised crime is laundered into clean currency, and in turn used to fund new criminal operations or expand existing ones. This translates into more drug trafficking and dealing, more illegal firearms, more violent crimes, and – most disconcertingly more </a:t>
            </a:r>
            <a:r>
              <a:rPr lang="en-GB" sz="2000" b="1" dirty="0" smtClean="0"/>
              <a:t>international terrorism.</a:t>
            </a:r>
          </a:p>
          <a:p>
            <a:pPr algn="just"/>
            <a:endParaRPr lang="en-GB" sz="2000" b="1" dirty="0" smtClean="0"/>
          </a:p>
          <a:p>
            <a:pPr algn="just"/>
            <a:endParaRPr lang="en-GB" sz="2000" b="1" dirty="0" smtClean="0"/>
          </a:p>
          <a:p>
            <a:pPr algn="just"/>
            <a:endParaRPr lang="en-GB" sz="2000" b="1" dirty="0" smtClean="0"/>
          </a:p>
          <a:p>
            <a:pPr algn="just"/>
            <a:endParaRPr lang="en-GB" sz="2000" b="1" dirty="0" smtClean="0"/>
          </a:p>
          <a:p>
            <a:pPr algn="just"/>
            <a:endParaRPr lang="en-GB" sz="2000" b="1" dirty="0" smtClean="0"/>
          </a:p>
          <a:p>
            <a:pPr algn="just"/>
            <a:endParaRPr lang="en-GB" sz="2000" b="1" dirty="0" smtClean="0"/>
          </a:p>
          <a:p>
            <a:pPr algn="just"/>
            <a:endParaRPr lang="en-GB" sz="2000" b="1" dirty="0" smtClean="0"/>
          </a:p>
          <a:p>
            <a:pPr algn="just"/>
            <a:r>
              <a:rPr lang="en-GB" sz="2000" dirty="0" smtClean="0"/>
              <a:t>Moreover, the amounts of money generated from criminal activities and laundered throughout the world amount several billions of dollars – up to as much as </a:t>
            </a:r>
            <a:r>
              <a:rPr lang="en-GB" sz="2000" b="1" dirty="0" smtClean="0"/>
              <a:t>5% of the global GDP</a:t>
            </a:r>
            <a:r>
              <a:rPr lang="en-GB" sz="2000" dirty="0" smtClean="0"/>
              <a:t>. This gives the beneficiaries of money laundering a lot of muscle, and certainly enough means to threaten political stability worldwide.</a:t>
            </a:r>
            <a:endParaRPr lang="en-US" sz="2000" dirty="0" smtClean="0"/>
          </a:p>
          <a:p>
            <a:pPr algn="just"/>
            <a:r>
              <a:rPr lang="en-GB" sz="2000" b="1" dirty="0" smtClean="0"/>
              <a:t/>
            </a:r>
            <a:br>
              <a:rPr lang="en-GB" sz="2000" b="1" dirty="0" smtClean="0"/>
            </a:br>
            <a:endParaRPr lang="hi-IN" sz="2000" dirty="0"/>
          </a:p>
        </p:txBody>
      </p:sp>
      <p:sp>
        <p:nvSpPr>
          <p:cNvPr id="4" name="Rectangle 3"/>
          <p:cNvSpPr/>
          <p:nvPr/>
        </p:nvSpPr>
        <p:spPr>
          <a:xfrm>
            <a:off x="0" y="0"/>
            <a:ext cx="9144000" cy="707886"/>
          </a:xfrm>
          <a:prstGeom prst="rect">
            <a:avLst/>
          </a:prstGeom>
          <a:noFill/>
        </p:spPr>
        <p:txBody>
          <a:bodyPr wrap="square" lIns="91440" tIns="45720" rIns="91440" bIns="45720">
            <a:spAutoFit/>
          </a:bodyPr>
          <a:lstStyle/>
          <a:p>
            <a:pPr algn="ctr"/>
            <a:r>
              <a:rPr lang="en-IN" sz="4000" b="1" u="sng" cap="none" spc="0" dirty="0" smtClean="0">
                <a:ln w="1905"/>
                <a:solidFill>
                  <a:srgbClr val="0033CC"/>
                </a:solidFill>
                <a:effectLst>
                  <a:innerShdw blurRad="69850" dist="43180" dir="5400000">
                    <a:srgbClr val="000000">
                      <a:alpha val="65000"/>
                    </a:srgbClr>
                  </a:innerShdw>
                </a:effectLst>
                <a:latin typeface="Times New Roman" pitchFamily="18" charset="0"/>
                <a:cs typeface="Times New Roman" pitchFamily="18" charset="0"/>
              </a:rPr>
              <a:t>Why is money laundering punishable?</a:t>
            </a:r>
            <a:endParaRPr lang="hi-IN" sz="4000" b="1" u="sng" cap="none" spc="0" dirty="0">
              <a:ln w="1905"/>
              <a:solidFill>
                <a:srgbClr val="0033CC"/>
              </a:solidFill>
              <a:effectLst>
                <a:innerShdw blurRad="69850" dist="43180" dir="5400000">
                  <a:srgbClr val="000000">
                    <a:alpha val="65000"/>
                  </a:srgbClr>
                </a:innerShdw>
              </a:effectLst>
            </a:endParaRPr>
          </a:p>
        </p:txBody>
      </p:sp>
      <p:pic>
        <p:nvPicPr>
          <p:cNvPr id="5" name="Picture 4" descr="images 259.jpg"/>
          <p:cNvPicPr>
            <a:picLocks noChangeAspect="1"/>
          </p:cNvPicPr>
          <p:nvPr/>
        </p:nvPicPr>
        <p:blipFill>
          <a:blip r:embed="rId3"/>
          <a:stretch>
            <a:fillRect/>
          </a:stretch>
        </p:blipFill>
        <p:spPr>
          <a:xfrm>
            <a:off x="1295399" y="2819400"/>
            <a:ext cx="6553201" cy="1847850"/>
          </a:xfrm>
          <a:prstGeom prst="rect">
            <a:avLst/>
          </a:prstGeom>
        </p:spPr>
      </p:pic>
    </p:spTree>
  </p:cSld>
  <p:clrMapOvr>
    <a:masterClrMapping/>
  </p:clrMapOvr>
  <p:transition spd="med">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914400" y="2590800"/>
            <a:ext cx="7391400" cy="258532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ea typeface="Times New Roman" pitchFamily="18" charset="0"/>
                <a:cs typeface="Mangal" pitchFamily="2"/>
              </a:rPr>
              <a:t>Money laundering is not a single act but is in fact a process that is accomplished in three basic steps. These steps can be taken at the same time in the course of a single transaction, but they can also appear in well separable forms one by one as well. The steps are explained hereunder – </a:t>
            </a:r>
            <a:endParaRPr kumimoji="0" lang="en-US" sz="2400" b="0" i="0" u="none" strike="noStrike" cap="none" normalizeH="0" baseline="0" dirty="0" smtClean="0">
              <a:ln>
                <a:noFill/>
              </a:ln>
              <a:solidFill>
                <a:schemeClr val="tx1"/>
              </a:solidFill>
              <a:effectLst/>
              <a:cs typeface="Mangal" pitchFamily="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Mangal" pitchFamily="2"/>
            </a:endParaRPr>
          </a:p>
        </p:txBody>
      </p:sp>
      <p:sp>
        <p:nvSpPr>
          <p:cNvPr id="5" name="Rectangle 4"/>
          <p:cNvSpPr/>
          <p:nvPr/>
        </p:nvSpPr>
        <p:spPr>
          <a:xfrm>
            <a:off x="381000" y="457201"/>
            <a:ext cx="8458200" cy="1323439"/>
          </a:xfrm>
          <a:prstGeom prst="rect">
            <a:avLst/>
          </a:prstGeom>
          <a:noFill/>
        </p:spPr>
        <p:txBody>
          <a:bodyPr wrap="square" lIns="91440" tIns="45720" rIns="91440" bIns="45720">
            <a:spAutoFit/>
          </a:bodyPr>
          <a:lstStyle/>
          <a:p>
            <a:pPr algn="ctr"/>
            <a:r>
              <a:rPr kumimoji="0" lang="en-US" sz="4000" b="1" i="0" u="sng" strike="noStrike" normalizeH="0" baseline="0" dirty="0" smtClean="0">
                <a:ln w="10541" cmpd="sng">
                  <a:solidFill>
                    <a:schemeClr val="accent1">
                      <a:shade val="88000"/>
                      <a:satMod val="110000"/>
                    </a:schemeClr>
                  </a:solidFill>
                  <a:prstDash val="solid"/>
                </a:ln>
                <a:solidFill>
                  <a:srgbClr val="0033CC"/>
                </a:solidFill>
                <a:latin typeface="Times New Roman" pitchFamily="18" charset="0"/>
                <a:ea typeface="Times New Roman" pitchFamily="18" charset="0"/>
                <a:cs typeface="Times New Roman" pitchFamily="18" charset="0"/>
              </a:rPr>
              <a:t>MONEY LAUNDERING PROCESS AND METHODS</a:t>
            </a:r>
            <a:endParaRPr lang="hi-IN" sz="4000" b="1" dirty="0">
              <a:ln w="10541" cmpd="sng">
                <a:solidFill>
                  <a:schemeClr val="accent1">
                    <a:shade val="88000"/>
                    <a:satMod val="110000"/>
                  </a:schemeClr>
                </a:solidFill>
                <a:prstDash val="solid"/>
              </a:ln>
              <a:solidFill>
                <a:srgbClr val="0033CC"/>
              </a:solidFill>
            </a:endParaRPr>
          </a:p>
        </p:txBody>
      </p:sp>
    </p:spTree>
  </p:cSld>
  <p:clrMapOvr>
    <a:masterClrMapping/>
  </p:clrMapOvr>
  <p:transition spd="med">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2310.jpg"/>
          <p:cNvPicPr>
            <a:picLocks noChangeAspect="1"/>
          </p:cNvPicPr>
          <p:nvPr/>
        </p:nvPicPr>
        <p:blipFill>
          <a:blip r:embed="rId2">
            <a:clrChange>
              <a:clrFrom>
                <a:srgbClr val="FFFFFF"/>
              </a:clrFrom>
              <a:clrTo>
                <a:srgbClr val="FFFFFF">
                  <a:alpha val="0"/>
                </a:srgbClr>
              </a:clrTo>
            </a:clrChange>
          </a:blip>
          <a:stretch>
            <a:fillRect/>
          </a:stretch>
        </p:blipFill>
        <p:spPr>
          <a:xfrm>
            <a:off x="457199" y="304801"/>
            <a:ext cx="8382001" cy="6156692"/>
          </a:xfrm>
          <a:prstGeom prst="rect">
            <a:avLst/>
          </a:prstGeom>
        </p:spPr>
      </p:pic>
    </p:spTree>
  </p:cSld>
  <p:clrMapOvr>
    <a:masterClrMapping/>
  </p:clrMapOvr>
  <p:transition spd="med">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18900000" scaled="1"/>
          <a:tileRect/>
        </a:gradFill>
        <a:effectLst/>
      </p:bgPr>
    </p:bg>
    <p:spTree>
      <p:nvGrpSpPr>
        <p:cNvPr id="1" name=""/>
        <p:cNvGrpSpPr/>
        <p:nvPr/>
      </p:nvGrpSpPr>
      <p:grpSpPr>
        <a:xfrm>
          <a:off x="0" y="0"/>
          <a:ext cx="0" cy="0"/>
          <a:chOff x="0" y="0"/>
          <a:chExt cx="0" cy="0"/>
        </a:xfrm>
      </p:grpSpPr>
      <p:sp>
        <p:nvSpPr>
          <p:cNvPr id="2" name="Rectangle 1"/>
          <p:cNvSpPr/>
          <p:nvPr/>
        </p:nvSpPr>
        <p:spPr>
          <a:xfrm>
            <a:off x="0" y="2209800"/>
            <a:ext cx="9144000" cy="2123658"/>
          </a:xfrm>
          <a:prstGeom prst="rect">
            <a:avLst/>
          </a:prstGeom>
        </p:spPr>
        <p:txBody>
          <a:bodyPr wrap="square" anchor="t">
            <a:spAutoFit/>
          </a:bodyPr>
          <a:lstStyle/>
          <a:p>
            <a:pPr algn="ctr"/>
            <a:r>
              <a:rPr lang="en-IN" sz="4400" b="1" dirty="0" smtClean="0">
                <a:solidFill>
                  <a:srgbClr val="FF0000"/>
                </a:solidFill>
                <a:latin typeface="Comic Sans MS" pitchFamily="66" charset="0"/>
                <a:cs typeface="Times New Roman" pitchFamily="18" charset="0"/>
              </a:rPr>
              <a:t>OVERVIEW OF THE PREVENTION OF MONEY LAUNDERING ACT</a:t>
            </a:r>
            <a:endParaRPr lang="hi-IN" sz="4400" dirty="0">
              <a:solidFill>
                <a:srgbClr val="FF0000"/>
              </a:solidFill>
              <a:latin typeface="Comic Sans MS" pitchFamily="66" charset="0"/>
            </a:endParaRPr>
          </a:p>
        </p:txBody>
      </p:sp>
    </p:spTree>
  </p:cSld>
  <p:clrMapOvr>
    <a:masterClrMapping/>
  </p:clrMapOvr>
  <p:transition spd="med">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304800" y="609601"/>
            <a:ext cx="8305800" cy="5847755"/>
          </a:xfrm>
          <a:prstGeom prst="rect">
            <a:avLst/>
          </a:prstGeom>
        </p:spPr>
        <p:txBody>
          <a:bodyPr wrap="square">
            <a:spAutoFit/>
          </a:bodyPr>
          <a:lstStyle/>
          <a:p>
            <a:pPr lvl="0" algn="just" fontAlgn="base">
              <a:spcBef>
                <a:spcPct val="0"/>
              </a:spcBef>
              <a:spcAft>
                <a:spcPct val="0"/>
              </a:spcAft>
            </a:pPr>
            <a:r>
              <a:rPr lang="en-US" sz="2200" dirty="0" smtClean="0">
                <a:ea typeface="Times New Roman" pitchFamily="18" charset="0"/>
                <a:cs typeface="Mangal" pitchFamily="2"/>
              </a:rPr>
              <a:t>In India, before the enactment of the Prevention of Money Laundering Act 2002, the following statutes addressed inadequately the issue of money laundering -  </a:t>
            </a:r>
          </a:p>
          <a:p>
            <a:pPr lvl="0" algn="just" fontAlgn="base">
              <a:spcBef>
                <a:spcPct val="0"/>
              </a:spcBef>
              <a:spcAft>
                <a:spcPct val="0"/>
              </a:spcAft>
            </a:pPr>
            <a:endParaRPr lang="en-US" sz="2200" dirty="0" smtClean="0">
              <a:cs typeface="Mangal" pitchFamily="2"/>
            </a:endParaRPr>
          </a:p>
          <a:p>
            <a:pPr marL="176213" lvl="0" indent="-176213" algn="just" eaLnBrk="0" fontAlgn="base" hangingPunct="0">
              <a:spcBef>
                <a:spcPct val="0"/>
              </a:spcBef>
              <a:spcAft>
                <a:spcPct val="0"/>
              </a:spcAft>
              <a:buFontTx/>
              <a:buChar char="•"/>
            </a:pPr>
            <a:r>
              <a:rPr lang="en-US" sz="2200" dirty="0" smtClean="0">
                <a:ea typeface="Times New Roman" pitchFamily="18" charset="0"/>
                <a:cs typeface="Mangal" pitchFamily="2"/>
              </a:rPr>
              <a:t> The Conservation of Foreign Exchange and Prevention of Smuggling  Activities  Act, 1974  </a:t>
            </a:r>
          </a:p>
          <a:p>
            <a:pPr lvl="0" algn="just" eaLnBrk="0" fontAlgn="base" hangingPunct="0">
              <a:spcBef>
                <a:spcPct val="0"/>
              </a:spcBef>
              <a:spcAft>
                <a:spcPct val="0"/>
              </a:spcAft>
              <a:buFontTx/>
              <a:buChar char="•"/>
            </a:pPr>
            <a:endParaRPr lang="en-US" sz="2200" dirty="0" smtClean="0">
              <a:ea typeface="Times New Roman" pitchFamily="18" charset="0"/>
              <a:cs typeface="Mangal" pitchFamily="2"/>
            </a:endParaRPr>
          </a:p>
          <a:p>
            <a:pPr lvl="0" algn="just" eaLnBrk="0" fontAlgn="base" hangingPunct="0">
              <a:spcBef>
                <a:spcPct val="0"/>
              </a:spcBef>
              <a:spcAft>
                <a:spcPct val="0"/>
              </a:spcAft>
              <a:buFontTx/>
              <a:buChar char="•"/>
            </a:pPr>
            <a:r>
              <a:rPr lang="en-US" sz="2200" dirty="0" smtClean="0">
                <a:ea typeface="Times New Roman" pitchFamily="18" charset="0"/>
                <a:cs typeface="Mangal" pitchFamily="2"/>
              </a:rPr>
              <a:t> The Income Tax Act, 1961  </a:t>
            </a:r>
          </a:p>
          <a:p>
            <a:pPr lvl="0" algn="just" eaLnBrk="0" fontAlgn="base" hangingPunct="0">
              <a:spcBef>
                <a:spcPct val="0"/>
              </a:spcBef>
              <a:spcAft>
                <a:spcPct val="0"/>
              </a:spcAft>
            </a:pPr>
            <a:endParaRPr lang="en-US" sz="2200" dirty="0" smtClean="0">
              <a:ea typeface="Times New Roman" pitchFamily="18" charset="0"/>
              <a:cs typeface="Mangal" pitchFamily="2"/>
            </a:endParaRPr>
          </a:p>
          <a:p>
            <a:pPr lvl="0" algn="just" eaLnBrk="0" fontAlgn="base" hangingPunct="0">
              <a:spcBef>
                <a:spcPct val="0"/>
              </a:spcBef>
              <a:spcAft>
                <a:spcPct val="0"/>
              </a:spcAft>
              <a:buFontTx/>
              <a:buChar char="•"/>
            </a:pPr>
            <a:r>
              <a:rPr lang="en-US" sz="2200" dirty="0" smtClean="0">
                <a:ea typeface="Times New Roman" pitchFamily="18" charset="0"/>
                <a:cs typeface="Mangal" pitchFamily="2"/>
              </a:rPr>
              <a:t> The </a:t>
            </a:r>
            <a:r>
              <a:rPr lang="en-US" sz="2200" dirty="0" err="1" smtClean="0">
                <a:ea typeface="Times New Roman" pitchFamily="18" charset="0"/>
                <a:cs typeface="Mangal" pitchFamily="2"/>
              </a:rPr>
              <a:t>Benami</a:t>
            </a:r>
            <a:r>
              <a:rPr lang="en-US" sz="2200" dirty="0" smtClean="0">
                <a:ea typeface="Times New Roman" pitchFamily="18" charset="0"/>
                <a:cs typeface="Mangal" pitchFamily="2"/>
              </a:rPr>
              <a:t> Transactions (Prohibition) Act, 1988 </a:t>
            </a:r>
          </a:p>
          <a:p>
            <a:pPr lvl="0" algn="just" eaLnBrk="0" fontAlgn="base" hangingPunct="0">
              <a:spcBef>
                <a:spcPct val="0"/>
              </a:spcBef>
              <a:spcAft>
                <a:spcPct val="0"/>
              </a:spcAft>
            </a:pPr>
            <a:endParaRPr lang="en-US" sz="2200" dirty="0" smtClean="0">
              <a:ea typeface="Times New Roman" pitchFamily="18" charset="0"/>
              <a:cs typeface="Mangal" pitchFamily="2"/>
            </a:endParaRPr>
          </a:p>
          <a:p>
            <a:pPr lvl="0" algn="just" eaLnBrk="0" fontAlgn="base" hangingPunct="0">
              <a:spcBef>
                <a:spcPct val="0"/>
              </a:spcBef>
              <a:spcAft>
                <a:spcPct val="0"/>
              </a:spcAft>
              <a:buFontTx/>
              <a:buChar char="•"/>
            </a:pPr>
            <a:r>
              <a:rPr lang="en-US" sz="2200" dirty="0" smtClean="0">
                <a:ea typeface="Times New Roman" pitchFamily="18" charset="0"/>
                <a:cs typeface="Mangal" pitchFamily="2"/>
              </a:rPr>
              <a:t> The Indian Penal Code and Code of Criminal Procedure, 1973  </a:t>
            </a:r>
          </a:p>
          <a:p>
            <a:pPr lvl="0" algn="just" eaLnBrk="0" fontAlgn="base" hangingPunct="0">
              <a:spcBef>
                <a:spcPct val="0"/>
              </a:spcBef>
              <a:spcAft>
                <a:spcPct val="0"/>
              </a:spcAft>
            </a:pPr>
            <a:endParaRPr lang="en-US" sz="2200" dirty="0" smtClean="0">
              <a:ea typeface="Times New Roman" pitchFamily="18" charset="0"/>
              <a:cs typeface="Mangal" pitchFamily="2"/>
            </a:endParaRPr>
          </a:p>
          <a:p>
            <a:pPr lvl="0" algn="just" eaLnBrk="0" fontAlgn="base" hangingPunct="0">
              <a:spcBef>
                <a:spcPct val="0"/>
              </a:spcBef>
              <a:spcAft>
                <a:spcPct val="0"/>
              </a:spcAft>
              <a:buFontTx/>
              <a:buChar char="•"/>
            </a:pPr>
            <a:r>
              <a:rPr lang="en-US" sz="2200" dirty="0" smtClean="0">
                <a:ea typeface="Times New Roman" pitchFamily="18" charset="0"/>
                <a:cs typeface="Mangal" pitchFamily="2"/>
              </a:rPr>
              <a:t> The Narcotic Drugs and Psychotropic Substances Act, 1985  </a:t>
            </a:r>
          </a:p>
          <a:p>
            <a:pPr lvl="0" algn="just" eaLnBrk="0" fontAlgn="base" hangingPunct="0">
              <a:spcBef>
                <a:spcPct val="0"/>
              </a:spcBef>
              <a:spcAft>
                <a:spcPct val="0"/>
              </a:spcAft>
            </a:pPr>
            <a:endParaRPr lang="en-US" sz="2200" dirty="0" smtClean="0">
              <a:ea typeface="Times New Roman" pitchFamily="18" charset="0"/>
              <a:cs typeface="Mangal" pitchFamily="2"/>
            </a:endParaRPr>
          </a:p>
          <a:p>
            <a:pPr marL="117475" lvl="0" indent="-117475" algn="just" eaLnBrk="0" fontAlgn="base" hangingPunct="0">
              <a:spcBef>
                <a:spcPct val="0"/>
              </a:spcBef>
              <a:spcAft>
                <a:spcPct val="0"/>
              </a:spcAft>
              <a:buFontTx/>
              <a:buChar char="•"/>
            </a:pPr>
            <a:r>
              <a:rPr lang="en-US" sz="2200" dirty="0" smtClean="0">
                <a:ea typeface="Times New Roman" pitchFamily="18" charset="0"/>
                <a:cs typeface="Mangal" pitchFamily="2"/>
              </a:rPr>
              <a:t> The Prevention of Illicit Traffic in Narcotic Drugs and Psychotropic  Substances Act, 1988</a:t>
            </a:r>
            <a:endParaRPr lang="en-US" sz="2200" dirty="0" smtClean="0">
              <a:cs typeface="Mangal" pitchFamily="2"/>
            </a:endParaRPr>
          </a:p>
        </p:txBody>
      </p:sp>
    </p:spTree>
  </p:cSld>
  <p:clrMapOvr>
    <a:masterClrMapping/>
  </p:clrMapOvr>
  <p:transition spd="med">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1265" name="Rectangle 1"/>
          <p:cNvSpPr>
            <a:spLocks noChangeArrowheads="1"/>
          </p:cNvSpPr>
          <p:nvPr/>
        </p:nvSpPr>
        <p:spPr bwMode="auto">
          <a:xfrm>
            <a:off x="304800" y="533400"/>
            <a:ext cx="84582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ea typeface="Times New Roman" pitchFamily="18" charset="0"/>
                <a:cs typeface="Mangal" pitchFamily="2"/>
              </a:rPr>
              <a:t>This was not sufficient to tackle the growing menace of money laundering in India. In view of the urgent need for the enactment of a comprehensive legislation inter alia for preventing money laundering and connected activities, confiscation of proceeds of crime, setting up of agencies and mechanisms for coordinating measures for combating money-laundering etc., </a:t>
            </a:r>
            <a:r>
              <a:rPr kumimoji="0" lang="en-US" sz="2200" b="1" i="0" u="none" strike="noStrike" cap="none" normalizeH="0" baseline="0" dirty="0" smtClean="0">
                <a:ln>
                  <a:noFill/>
                </a:ln>
                <a:solidFill>
                  <a:schemeClr val="tx1"/>
                </a:solidFill>
                <a:effectLst/>
                <a:ea typeface="Times New Roman" pitchFamily="18" charset="0"/>
                <a:cs typeface="Mangal" pitchFamily="2"/>
              </a:rPr>
              <a:t>the PML Bill was introduced in the </a:t>
            </a:r>
            <a:r>
              <a:rPr kumimoji="0" lang="en-US" sz="2200" b="1" i="0" u="none" strike="noStrike" cap="none" normalizeH="0" baseline="0" dirty="0" err="1" smtClean="0">
                <a:ln>
                  <a:noFill/>
                </a:ln>
                <a:solidFill>
                  <a:schemeClr val="tx1"/>
                </a:solidFill>
                <a:effectLst/>
                <a:ea typeface="Times New Roman" pitchFamily="18" charset="0"/>
                <a:cs typeface="Mangal" pitchFamily="2"/>
              </a:rPr>
              <a:t>Lok</a:t>
            </a:r>
            <a:r>
              <a:rPr kumimoji="0" lang="en-US" sz="2200" b="1" i="0" u="none" strike="noStrike" cap="none" normalizeH="0" baseline="0" dirty="0" smtClean="0">
                <a:ln>
                  <a:noFill/>
                </a:ln>
                <a:solidFill>
                  <a:schemeClr val="tx1"/>
                </a:solidFill>
                <a:effectLst/>
                <a:ea typeface="Times New Roman" pitchFamily="18" charset="0"/>
                <a:cs typeface="Mangal" pitchFamily="2"/>
              </a:rPr>
              <a:t> </a:t>
            </a:r>
            <a:r>
              <a:rPr kumimoji="0" lang="en-US" sz="2200" b="1" i="0" u="none" strike="noStrike" cap="none" normalizeH="0" baseline="0" dirty="0" err="1" smtClean="0">
                <a:ln>
                  <a:noFill/>
                </a:ln>
                <a:solidFill>
                  <a:schemeClr val="tx1"/>
                </a:solidFill>
                <a:effectLst/>
                <a:ea typeface="Times New Roman" pitchFamily="18" charset="0"/>
                <a:cs typeface="Mangal" pitchFamily="2"/>
              </a:rPr>
              <a:t>Sabha</a:t>
            </a:r>
            <a:r>
              <a:rPr kumimoji="0" lang="en-US" sz="2200" b="1" i="0" u="none" strike="noStrike" cap="none" normalizeH="0" baseline="0" dirty="0" smtClean="0">
                <a:ln>
                  <a:noFill/>
                </a:ln>
                <a:solidFill>
                  <a:schemeClr val="tx1"/>
                </a:solidFill>
                <a:effectLst/>
                <a:ea typeface="Times New Roman" pitchFamily="18" charset="0"/>
                <a:cs typeface="Mangal" pitchFamily="2"/>
              </a:rPr>
              <a:t> on 4</a:t>
            </a:r>
            <a:r>
              <a:rPr kumimoji="0" lang="en-US" sz="2200" b="1" i="0" u="none" strike="noStrike" cap="none" normalizeH="0" baseline="30000" dirty="0" smtClean="0">
                <a:ln>
                  <a:noFill/>
                </a:ln>
                <a:solidFill>
                  <a:schemeClr val="tx1"/>
                </a:solidFill>
                <a:effectLst/>
                <a:ea typeface="Times New Roman" pitchFamily="18" charset="0"/>
                <a:cs typeface="Mangal" pitchFamily="2"/>
              </a:rPr>
              <a:t>th</a:t>
            </a:r>
            <a:r>
              <a:rPr kumimoji="0" lang="en-US" sz="2200" b="1" i="0" u="none" strike="noStrike" cap="none" normalizeH="0" baseline="0" dirty="0" smtClean="0">
                <a:ln>
                  <a:noFill/>
                </a:ln>
                <a:solidFill>
                  <a:schemeClr val="tx1"/>
                </a:solidFill>
                <a:effectLst/>
                <a:ea typeface="Times New Roman" pitchFamily="18" charset="0"/>
                <a:cs typeface="Mangal" pitchFamily="2"/>
              </a:rPr>
              <a:t> August 1998, which ultimately was passed on 17</a:t>
            </a:r>
            <a:r>
              <a:rPr kumimoji="0" lang="en-US" sz="2200" b="1" i="0" u="none" strike="noStrike" cap="none" normalizeH="0" baseline="30000" dirty="0" smtClean="0">
                <a:ln>
                  <a:noFill/>
                </a:ln>
                <a:solidFill>
                  <a:schemeClr val="tx1"/>
                </a:solidFill>
                <a:effectLst/>
                <a:ea typeface="Times New Roman" pitchFamily="18" charset="0"/>
                <a:cs typeface="Mangal" pitchFamily="2"/>
              </a:rPr>
              <a:t>th</a:t>
            </a:r>
            <a:r>
              <a:rPr kumimoji="0" lang="en-US" sz="2200" b="1" i="0" u="none" strike="noStrike" cap="none" normalizeH="0" baseline="0" dirty="0" smtClean="0">
                <a:ln>
                  <a:noFill/>
                </a:ln>
                <a:solidFill>
                  <a:schemeClr val="tx1"/>
                </a:solidFill>
                <a:effectLst/>
                <a:ea typeface="Times New Roman" pitchFamily="18" charset="0"/>
                <a:cs typeface="Mangal" pitchFamily="2"/>
              </a:rPr>
              <a:t> January 2003.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cs typeface="Mangal" pitchFamily="2"/>
            </a:endParaRPr>
          </a:p>
          <a:p>
            <a:pPr lvl="0" algn="just" eaLnBrk="0" fontAlgn="base" hangingPunct="0">
              <a:spcBef>
                <a:spcPct val="0"/>
              </a:spcBef>
              <a:spcAft>
                <a:spcPct val="0"/>
              </a:spcAft>
            </a:pPr>
            <a:r>
              <a:rPr kumimoji="0" lang="en-US" sz="2200" b="0" i="0" u="none" strike="noStrike" cap="none" normalizeH="0" baseline="0" dirty="0" smtClean="0">
                <a:ln>
                  <a:noFill/>
                </a:ln>
                <a:solidFill>
                  <a:schemeClr val="tx1"/>
                </a:solidFill>
                <a:effectLst/>
                <a:ea typeface="Times New Roman" pitchFamily="18" charset="0"/>
                <a:cs typeface="Mangal" pitchFamily="2"/>
              </a:rPr>
              <a:t>The Prevention of Money Laundering Act, 2002 (PMLA 2002) and the Rules notified </a:t>
            </a:r>
            <a:r>
              <a:rPr kumimoji="0" lang="en-US" sz="2200" b="0" i="0" u="none" strike="noStrike" cap="none" normalizeH="0" baseline="0" dirty="0" err="1" smtClean="0">
                <a:ln>
                  <a:noFill/>
                </a:ln>
                <a:solidFill>
                  <a:schemeClr val="tx1"/>
                </a:solidFill>
                <a:effectLst/>
                <a:ea typeface="Times New Roman" pitchFamily="18" charset="0"/>
                <a:cs typeface="Mangal" pitchFamily="2"/>
              </a:rPr>
              <a:t>thereunder</a:t>
            </a:r>
            <a:r>
              <a:rPr kumimoji="0" lang="en-US" sz="2200" b="0" i="0" u="none" strike="noStrike" cap="none" normalizeH="0" baseline="0" dirty="0" smtClean="0">
                <a:ln>
                  <a:noFill/>
                </a:ln>
                <a:solidFill>
                  <a:schemeClr val="tx1"/>
                </a:solidFill>
                <a:effectLst/>
                <a:ea typeface="Times New Roman" pitchFamily="18" charset="0"/>
                <a:cs typeface="Mangal" pitchFamily="2"/>
              </a:rPr>
              <a:t> came into effect on </a:t>
            </a:r>
            <a:r>
              <a:rPr kumimoji="0" lang="en-US" sz="2200" b="1" i="0" u="none" strike="noStrike" cap="none" normalizeH="0" baseline="0" dirty="0" smtClean="0">
                <a:ln>
                  <a:noFill/>
                </a:ln>
                <a:solidFill>
                  <a:schemeClr val="tx1"/>
                </a:solidFill>
                <a:effectLst/>
                <a:ea typeface="Times New Roman" pitchFamily="18" charset="0"/>
                <a:cs typeface="Mangal" pitchFamily="2"/>
              </a:rPr>
              <a:t>July 1, 2005</a:t>
            </a:r>
            <a:r>
              <a:rPr kumimoji="0" lang="en-US" sz="2200" b="0" i="0" u="none" strike="noStrike" cap="none" normalizeH="0" baseline="0" dirty="0" smtClean="0">
                <a:ln>
                  <a:noFill/>
                </a:ln>
                <a:solidFill>
                  <a:schemeClr val="tx1"/>
                </a:solidFill>
                <a:effectLst/>
                <a:ea typeface="Times New Roman" pitchFamily="18" charset="0"/>
                <a:cs typeface="Mangal" pitchFamily="2"/>
              </a:rPr>
              <a:t>. The Prevention of Money Laundering Act, 2002 consists of ten chapters containing 75 sections and one Schedule. Amendments were made to this Act vide The Prevention of Money laundering (Amendment) Act, 2005(20 of 2005),</a:t>
            </a:r>
            <a:r>
              <a:rPr kumimoji="0" lang="en-US" sz="2200" b="0" i="0" u="none" strike="noStrike" cap="none" normalizeH="0" dirty="0" smtClean="0">
                <a:ln>
                  <a:noFill/>
                </a:ln>
                <a:solidFill>
                  <a:schemeClr val="tx1"/>
                </a:solidFill>
                <a:effectLst/>
                <a:ea typeface="Times New Roman" pitchFamily="18" charset="0"/>
                <a:cs typeface="Mangal" pitchFamily="2"/>
              </a:rPr>
              <a:t> </a:t>
            </a:r>
            <a:r>
              <a:rPr kumimoji="0" lang="en-US" sz="2200" b="0" i="0" u="none" strike="noStrike" cap="none" normalizeH="0" baseline="0" dirty="0" smtClean="0">
                <a:ln>
                  <a:noFill/>
                </a:ln>
                <a:solidFill>
                  <a:schemeClr val="tx1"/>
                </a:solidFill>
                <a:effectLst/>
                <a:ea typeface="Times New Roman" pitchFamily="18" charset="0"/>
                <a:cs typeface="Mangal" pitchFamily="2"/>
              </a:rPr>
              <a:t>Prevention of Money laundering (Amendment) Act, 2009 (21 of 2009)</a:t>
            </a:r>
            <a:r>
              <a:rPr kumimoji="0" lang="en-US" sz="2200" b="0" i="0" u="none" strike="noStrike" cap="none" normalizeH="0" dirty="0" smtClean="0">
                <a:ln>
                  <a:noFill/>
                </a:ln>
                <a:solidFill>
                  <a:schemeClr val="tx1"/>
                </a:solidFill>
                <a:effectLst/>
                <a:ea typeface="Times New Roman" pitchFamily="18" charset="0"/>
                <a:cs typeface="Mangal" pitchFamily="2"/>
              </a:rPr>
              <a:t> and </a:t>
            </a:r>
            <a:r>
              <a:rPr lang="en-US" sz="2200" dirty="0" smtClean="0">
                <a:ea typeface="Times New Roman" pitchFamily="18" charset="0"/>
                <a:cs typeface="Mangal" pitchFamily="2"/>
              </a:rPr>
              <a:t>Prevention of Money laundering (Amendment) Act 2012</a:t>
            </a:r>
            <a:endParaRPr kumimoji="0" lang="en-US" sz="2200" b="0" i="0" u="none" strike="noStrike" cap="none" normalizeH="0" baseline="0" dirty="0" smtClean="0">
              <a:ln>
                <a:noFill/>
              </a:ln>
              <a:solidFill>
                <a:schemeClr val="tx1"/>
              </a:solidFill>
              <a:effectLst/>
              <a:cs typeface="Mangal" pitchFamily="2"/>
            </a:endParaRPr>
          </a:p>
        </p:txBody>
      </p:sp>
    </p:spTree>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762000"/>
          <a:ext cx="8458200" cy="5761810"/>
        </p:xfrm>
        <a:graphic>
          <a:graphicData uri="http://schemas.openxmlformats.org/drawingml/2006/table">
            <a:tbl>
              <a:tblPr/>
              <a:tblGrid>
                <a:gridCol w="1604178"/>
                <a:gridCol w="2051854"/>
                <a:gridCol w="4802168"/>
              </a:tblGrid>
              <a:tr h="376294">
                <a:tc>
                  <a:txBody>
                    <a:bodyPr/>
                    <a:lstStyle/>
                    <a:p>
                      <a:pPr marL="228600" algn="ctr">
                        <a:lnSpc>
                          <a:spcPct val="150000"/>
                        </a:lnSpc>
                        <a:spcAft>
                          <a:spcPts val="0"/>
                        </a:spcAft>
                      </a:pPr>
                      <a:r>
                        <a:rPr lang="en-AU" sz="1800" b="1" dirty="0">
                          <a:latin typeface="Times New Roman"/>
                          <a:ea typeface="Times New Roman"/>
                        </a:rPr>
                        <a:t>Chapter No</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b="1" dirty="0">
                          <a:latin typeface="Times New Roman"/>
                          <a:ea typeface="Times New Roman"/>
                        </a:rPr>
                        <a:t>Sections</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b="1" dirty="0">
                          <a:latin typeface="Times New Roman"/>
                          <a:ea typeface="Times New Roman"/>
                        </a:rPr>
                        <a:t>Title</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294">
                <a:tc>
                  <a:txBody>
                    <a:bodyPr/>
                    <a:lstStyle/>
                    <a:p>
                      <a:pPr marL="228600" algn="ctr">
                        <a:lnSpc>
                          <a:spcPct val="150000"/>
                        </a:lnSpc>
                        <a:spcAft>
                          <a:spcPts val="0"/>
                        </a:spcAft>
                      </a:pPr>
                      <a:r>
                        <a:rPr lang="en-AU" sz="1800" dirty="0">
                          <a:latin typeface="Times New Roman"/>
                          <a:ea typeface="Times New Roman"/>
                        </a:rPr>
                        <a:t>I</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a:latin typeface="Times New Roman"/>
                          <a:ea typeface="Times New Roman"/>
                        </a:rPr>
                        <a:t>1-2</a:t>
                      </a:r>
                      <a:endParaRPr lang="en-US" sz="180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Preliminary</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294">
                <a:tc>
                  <a:txBody>
                    <a:bodyPr/>
                    <a:lstStyle/>
                    <a:p>
                      <a:pPr marL="228600" algn="ctr">
                        <a:lnSpc>
                          <a:spcPct val="150000"/>
                        </a:lnSpc>
                        <a:spcAft>
                          <a:spcPts val="0"/>
                        </a:spcAft>
                      </a:pPr>
                      <a:r>
                        <a:rPr lang="en-AU" sz="1800" dirty="0">
                          <a:latin typeface="Times New Roman"/>
                          <a:ea typeface="Times New Roman"/>
                        </a:rPr>
                        <a:t>II</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a:latin typeface="Times New Roman"/>
                          <a:ea typeface="Times New Roman"/>
                        </a:rPr>
                        <a:t>3-4</a:t>
                      </a:r>
                      <a:endParaRPr lang="en-US" sz="180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Offence of Money Laundering</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3395">
                <a:tc>
                  <a:txBody>
                    <a:bodyPr/>
                    <a:lstStyle/>
                    <a:p>
                      <a:pPr marL="228600" algn="ctr">
                        <a:lnSpc>
                          <a:spcPct val="150000"/>
                        </a:lnSpc>
                        <a:spcAft>
                          <a:spcPts val="0"/>
                        </a:spcAft>
                      </a:pPr>
                      <a:r>
                        <a:rPr lang="en-AU" sz="1800" dirty="0">
                          <a:latin typeface="Times New Roman"/>
                          <a:ea typeface="Times New Roman"/>
                        </a:rPr>
                        <a:t>III</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5-11</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Attachment, Adjudication and confiscation</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570">
                <a:tc>
                  <a:txBody>
                    <a:bodyPr/>
                    <a:lstStyle/>
                    <a:p>
                      <a:pPr marL="228600" algn="ctr">
                        <a:lnSpc>
                          <a:spcPct val="100000"/>
                        </a:lnSpc>
                        <a:spcAft>
                          <a:spcPts val="0"/>
                        </a:spcAft>
                      </a:pPr>
                      <a:r>
                        <a:rPr lang="en-AU" sz="1800" dirty="0">
                          <a:latin typeface="Times New Roman"/>
                          <a:ea typeface="Times New Roman"/>
                        </a:rPr>
                        <a:t>IV</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00000"/>
                        </a:lnSpc>
                        <a:spcAft>
                          <a:spcPts val="0"/>
                        </a:spcAft>
                      </a:pPr>
                      <a:r>
                        <a:rPr lang="en-AU" sz="1800" dirty="0">
                          <a:latin typeface="Times New Roman"/>
                          <a:ea typeface="Times New Roman"/>
                        </a:rPr>
                        <a:t>12-15</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00000"/>
                        </a:lnSpc>
                        <a:spcAft>
                          <a:spcPts val="0"/>
                        </a:spcAft>
                      </a:pPr>
                      <a:r>
                        <a:rPr lang="en-AU" sz="1800" dirty="0">
                          <a:latin typeface="Times New Roman"/>
                          <a:ea typeface="Times New Roman"/>
                        </a:rPr>
                        <a:t>Obligation of </a:t>
                      </a:r>
                      <a:r>
                        <a:rPr lang="en-AU" sz="1800" dirty="0" smtClean="0">
                          <a:latin typeface="Times New Roman"/>
                          <a:ea typeface="Times New Roman"/>
                        </a:rPr>
                        <a:t>the Reporting Entities</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294">
                <a:tc>
                  <a:txBody>
                    <a:bodyPr/>
                    <a:lstStyle/>
                    <a:p>
                      <a:pPr marL="228600" algn="ctr">
                        <a:lnSpc>
                          <a:spcPct val="150000"/>
                        </a:lnSpc>
                        <a:spcAft>
                          <a:spcPts val="0"/>
                        </a:spcAft>
                      </a:pPr>
                      <a:r>
                        <a:rPr lang="en-AU" sz="1800">
                          <a:latin typeface="Times New Roman"/>
                          <a:ea typeface="Times New Roman"/>
                        </a:rPr>
                        <a:t>V</a:t>
                      </a:r>
                      <a:endParaRPr lang="en-US" sz="180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16-24</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US" sz="1800" dirty="0">
                          <a:latin typeface="Times New Roman"/>
                          <a:ea typeface="Times New Roman"/>
                        </a:rPr>
                        <a:t>Summons, Searches And Seizures, Etc. </a:t>
                      </a: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294">
                <a:tc>
                  <a:txBody>
                    <a:bodyPr/>
                    <a:lstStyle/>
                    <a:p>
                      <a:pPr marL="228600" algn="ctr">
                        <a:lnSpc>
                          <a:spcPct val="150000"/>
                        </a:lnSpc>
                        <a:spcAft>
                          <a:spcPts val="0"/>
                        </a:spcAft>
                      </a:pPr>
                      <a:r>
                        <a:rPr lang="en-AU" sz="1800">
                          <a:latin typeface="Times New Roman"/>
                          <a:ea typeface="Times New Roman"/>
                        </a:rPr>
                        <a:t>VI</a:t>
                      </a:r>
                      <a:endParaRPr lang="en-US" sz="180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25-42</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US" sz="1800" dirty="0">
                          <a:latin typeface="Times New Roman"/>
                          <a:ea typeface="Times New Roman"/>
                        </a:rPr>
                        <a:t>Appellate Tribunal </a:t>
                      </a: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294">
                <a:tc>
                  <a:txBody>
                    <a:bodyPr/>
                    <a:lstStyle/>
                    <a:p>
                      <a:pPr marL="228600" algn="ctr">
                        <a:lnSpc>
                          <a:spcPct val="150000"/>
                        </a:lnSpc>
                        <a:spcAft>
                          <a:spcPts val="0"/>
                        </a:spcAft>
                      </a:pPr>
                      <a:r>
                        <a:rPr lang="en-AU" sz="1800">
                          <a:latin typeface="Times New Roman"/>
                          <a:ea typeface="Times New Roman"/>
                        </a:rPr>
                        <a:t>VII</a:t>
                      </a:r>
                      <a:endParaRPr lang="en-US" sz="180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43-47</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Special Courts</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294">
                <a:tc>
                  <a:txBody>
                    <a:bodyPr/>
                    <a:lstStyle/>
                    <a:p>
                      <a:pPr marL="228600" algn="ctr">
                        <a:lnSpc>
                          <a:spcPct val="150000"/>
                        </a:lnSpc>
                        <a:spcAft>
                          <a:spcPts val="0"/>
                        </a:spcAft>
                      </a:pPr>
                      <a:r>
                        <a:rPr lang="en-AU" sz="1800">
                          <a:latin typeface="Times New Roman"/>
                          <a:ea typeface="Times New Roman"/>
                        </a:rPr>
                        <a:t>VIII</a:t>
                      </a:r>
                      <a:endParaRPr lang="en-US" sz="180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48-54</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Authorities</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1725">
                <a:tc>
                  <a:txBody>
                    <a:bodyPr/>
                    <a:lstStyle/>
                    <a:p>
                      <a:pPr marL="228600" algn="ctr">
                        <a:lnSpc>
                          <a:spcPct val="100000"/>
                        </a:lnSpc>
                        <a:spcAft>
                          <a:spcPts val="0"/>
                        </a:spcAft>
                      </a:pPr>
                      <a:r>
                        <a:rPr lang="en-AU" sz="1800" dirty="0">
                          <a:latin typeface="Times New Roman"/>
                          <a:ea typeface="Times New Roman"/>
                        </a:rPr>
                        <a:t>IX</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00000"/>
                        </a:lnSpc>
                        <a:spcAft>
                          <a:spcPts val="0"/>
                        </a:spcAft>
                      </a:pPr>
                      <a:r>
                        <a:rPr lang="en-AU" sz="1800" dirty="0">
                          <a:latin typeface="Times New Roman"/>
                          <a:ea typeface="Times New Roman"/>
                        </a:rPr>
                        <a:t>55-61</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00000"/>
                        </a:lnSpc>
                        <a:spcAft>
                          <a:spcPts val="0"/>
                        </a:spcAft>
                      </a:pPr>
                      <a:r>
                        <a:rPr lang="en-AU" sz="1800" dirty="0">
                          <a:latin typeface="Times New Roman"/>
                          <a:ea typeface="Times New Roman"/>
                        </a:rPr>
                        <a:t>Reciprocal, arrangements for assistance in certain matters and procedure for confiscation of property.</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6294">
                <a:tc>
                  <a:txBody>
                    <a:bodyPr/>
                    <a:lstStyle/>
                    <a:p>
                      <a:pPr marL="228600" algn="ctr">
                        <a:lnSpc>
                          <a:spcPct val="150000"/>
                        </a:lnSpc>
                        <a:spcAft>
                          <a:spcPts val="0"/>
                        </a:spcAft>
                      </a:pPr>
                      <a:r>
                        <a:rPr lang="en-AU" sz="1800">
                          <a:latin typeface="Times New Roman"/>
                          <a:ea typeface="Times New Roman"/>
                        </a:rPr>
                        <a:t>X</a:t>
                      </a:r>
                      <a:endParaRPr lang="en-US" sz="180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62-75</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Miscellaneous</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3749">
                <a:tc>
                  <a:txBody>
                    <a:bodyPr/>
                    <a:lstStyle/>
                    <a:p>
                      <a:pPr marL="228600" algn="ctr">
                        <a:lnSpc>
                          <a:spcPct val="150000"/>
                        </a:lnSpc>
                        <a:spcAft>
                          <a:spcPts val="0"/>
                        </a:spcAft>
                      </a:pPr>
                      <a:r>
                        <a:rPr lang="en-AU" sz="1800" dirty="0">
                          <a:latin typeface="Times New Roman"/>
                          <a:ea typeface="Times New Roman"/>
                        </a:rPr>
                        <a:t>Schedule </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Part </a:t>
                      </a:r>
                      <a:r>
                        <a:rPr lang="en-AU" sz="1800" dirty="0" smtClean="0">
                          <a:latin typeface="Times New Roman"/>
                          <a:ea typeface="Times New Roman"/>
                        </a:rPr>
                        <a:t>A and</a:t>
                      </a:r>
                      <a:r>
                        <a:rPr lang="en-AU" sz="1800" baseline="0" dirty="0" smtClean="0">
                          <a:latin typeface="Times New Roman"/>
                          <a:ea typeface="Times New Roman"/>
                        </a:rPr>
                        <a:t> B</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28600" algn="ctr">
                        <a:lnSpc>
                          <a:spcPct val="150000"/>
                        </a:lnSpc>
                        <a:spcAft>
                          <a:spcPts val="0"/>
                        </a:spcAft>
                      </a:pPr>
                      <a:r>
                        <a:rPr lang="en-AU" sz="1800" dirty="0">
                          <a:latin typeface="Times New Roman"/>
                          <a:ea typeface="Times New Roman"/>
                        </a:rPr>
                        <a:t>Offences which are covered regardless of the value</a:t>
                      </a:r>
                      <a:endParaRPr lang="en-US" sz="1800" dirty="0">
                        <a:latin typeface="Times New Roman"/>
                        <a:ea typeface="Times New Roman"/>
                      </a:endParaRPr>
                    </a:p>
                  </a:txBody>
                  <a:tcPr marL="44456" marR="4445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2"/>
          <p:cNvSpPr/>
          <p:nvPr/>
        </p:nvSpPr>
        <p:spPr>
          <a:xfrm>
            <a:off x="0" y="0"/>
            <a:ext cx="9144000" cy="769441"/>
          </a:xfrm>
          <a:prstGeom prst="rect">
            <a:avLst/>
          </a:prstGeom>
        </p:spPr>
        <p:txBody>
          <a:bodyPr wrap="square">
            <a:spAutoFit/>
          </a:bodyPr>
          <a:lstStyle/>
          <a:p>
            <a:pPr algn="ctr"/>
            <a:r>
              <a:rPr lang="en-IN" sz="2200" b="1" u="sng" dirty="0" smtClean="0">
                <a:solidFill>
                  <a:srgbClr val="0033CC"/>
                </a:solidFill>
                <a:latin typeface="Comic Sans MS" pitchFamily="66" charset="0"/>
                <a:cs typeface="Times New Roman" pitchFamily="18" charset="0"/>
              </a:rPr>
              <a:t>The following table provides an insight into the scheme of the Act</a:t>
            </a:r>
            <a:endParaRPr lang="hi-IN" sz="2200" b="1" u="sng" dirty="0">
              <a:solidFill>
                <a:srgbClr val="0033CC"/>
              </a:solidFill>
              <a:latin typeface="Comic Sans MS" pitchFamily="66" charset="0"/>
            </a:endParaRPr>
          </a:p>
        </p:txBody>
      </p:sp>
    </p:spTree>
  </p:cSld>
  <p:clrMapOvr>
    <a:masterClrMapping/>
  </p:clrMapOvr>
  <p:transition spd="med">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Box 2"/>
          <p:cNvSpPr txBox="1"/>
          <p:nvPr/>
        </p:nvSpPr>
        <p:spPr>
          <a:xfrm>
            <a:off x="0" y="1524000"/>
            <a:ext cx="9144000" cy="3416320"/>
          </a:xfrm>
          <a:prstGeom prst="rect">
            <a:avLst/>
          </a:prstGeom>
          <a:noFill/>
        </p:spPr>
        <p:txBody>
          <a:bodyPr wrap="square" rtlCol="0">
            <a:spAutoFit/>
          </a:bodyPr>
          <a:lstStyle/>
          <a:p>
            <a:pPr algn="just">
              <a:buFont typeface="Wingdings" pitchFamily="2" charset="2"/>
              <a:buChar char="v"/>
            </a:pPr>
            <a:r>
              <a:rPr lang="en-US" b="1" dirty="0" smtClean="0">
                <a:latin typeface="Calibri" pitchFamily="34" charset="0"/>
              </a:rPr>
              <a:t> </a:t>
            </a:r>
            <a:r>
              <a:rPr lang="en-US" sz="2400" b="1" dirty="0" smtClean="0">
                <a:latin typeface="Calibri" pitchFamily="34" charset="0"/>
              </a:rPr>
              <a:t>To prevent money-laundering</a:t>
            </a:r>
          </a:p>
          <a:p>
            <a:pPr algn="just"/>
            <a:endParaRPr lang="en-US" sz="2400" b="1" dirty="0" smtClean="0">
              <a:latin typeface="Calibri" pitchFamily="34" charset="0"/>
            </a:endParaRPr>
          </a:p>
          <a:p>
            <a:pPr marL="280988" indent="-280988" algn="just">
              <a:buFont typeface="Wingdings" pitchFamily="2" charset="2"/>
              <a:buChar char="v"/>
              <a:tabLst>
                <a:tab pos="236538" algn="l"/>
              </a:tabLst>
            </a:pPr>
            <a:r>
              <a:rPr lang="en-US" sz="2400" b="1" dirty="0" smtClean="0">
                <a:latin typeface="Calibri" pitchFamily="34" charset="0"/>
              </a:rPr>
              <a:t>Combat channelizing of money into illegal activities and economic crimes</a:t>
            </a:r>
          </a:p>
          <a:p>
            <a:pPr algn="just">
              <a:buFont typeface="Wingdings" pitchFamily="2" charset="2"/>
              <a:buChar char="v"/>
            </a:pPr>
            <a:endParaRPr lang="en-US" sz="2400" b="1" dirty="0" smtClean="0">
              <a:latin typeface="Calibri" pitchFamily="34" charset="0"/>
            </a:endParaRPr>
          </a:p>
          <a:p>
            <a:pPr marL="339725" indent="-339725" algn="just">
              <a:buFont typeface="Wingdings" pitchFamily="2" charset="2"/>
              <a:buChar char="v"/>
            </a:pPr>
            <a:r>
              <a:rPr lang="en-US" sz="2400" b="1" dirty="0" smtClean="0">
                <a:latin typeface="Calibri" pitchFamily="34" charset="0"/>
              </a:rPr>
              <a:t>Provide for confiscation of property derived from, or involved in, money-laundering</a:t>
            </a:r>
          </a:p>
          <a:p>
            <a:pPr algn="just">
              <a:buFont typeface="Wingdings" pitchFamily="2" charset="2"/>
              <a:buChar char="v"/>
            </a:pPr>
            <a:endParaRPr lang="en-US" sz="2400" b="1" dirty="0" smtClean="0">
              <a:latin typeface="Calibri" pitchFamily="34" charset="0"/>
            </a:endParaRPr>
          </a:p>
          <a:p>
            <a:pPr algn="just">
              <a:buFont typeface="Wingdings" pitchFamily="2" charset="2"/>
              <a:buChar char="v"/>
            </a:pPr>
            <a:r>
              <a:rPr lang="en-US" sz="2400" b="1" dirty="0" smtClean="0">
                <a:latin typeface="Calibri" pitchFamily="34" charset="0"/>
              </a:rPr>
              <a:t> Provide for matters connected therewith or incidental thereto</a:t>
            </a:r>
            <a:endParaRPr lang="en-US" sz="2400" b="1" dirty="0">
              <a:latin typeface="Calibri" pitchFamily="34" charset="0"/>
            </a:endParaRPr>
          </a:p>
        </p:txBody>
      </p:sp>
      <p:sp>
        <p:nvSpPr>
          <p:cNvPr id="4" name="Rectangle 3"/>
          <p:cNvSpPr/>
          <p:nvPr/>
        </p:nvSpPr>
        <p:spPr>
          <a:xfrm>
            <a:off x="228600" y="152400"/>
            <a:ext cx="8915400" cy="923330"/>
          </a:xfrm>
          <a:prstGeom prst="rect">
            <a:avLst/>
          </a:prstGeom>
          <a:noFill/>
        </p:spPr>
        <p:txBody>
          <a:bodyPr wrap="square" lIns="91440" tIns="45720" rIns="91440" bIns="45720">
            <a:spAutoFit/>
          </a:bodyPr>
          <a:lstStyle/>
          <a:p>
            <a:pPr algn="ctr"/>
            <a:r>
              <a:rPr lang="en-US" sz="5400" b="1" u="sng" cap="none" spc="0" dirty="0" smtClean="0">
                <a:ln w="10541" cmpd="sng">
                  <a:solidFill>
                    <a:schemeClr val="accent1">
                      <a:shade val="88000"/>
                      <a:satMod val="110000"/>
                    </a:schemeClr>
                  </a:solidFill>
                  <a:prstDash val="solid"/>
                </a:ln>
                <a:solidFill>
                  <a:srgbClr val="0033CC"/>
                </a:solidFill>
                <a:effectLst/>
                <a:latin typeface="Times New Roman" pitchFamily="18" charset="0"/>
                <a:cs typeface="Times New Roman" pitchFamily="18" charset="0"/>
              </a:rPr>
              <a:t>OBJECTIVES</a:t>
            </a:r>
            <a:endParaRPr lang="en-US" sz="5400" b="1" u="sng" cap="none" spc="0" dirty="0">
              <a:ln w="10541" cmpd="sng">
                <a:solidFill>
                  <a:schemeClr val="accent1">
                    <a:shade val="88000"/>
                    <a:satMod val="110000"/>
                  </a:schemeClr>
                </a:solidFill>
                <a:prstDash val="solid"/>
              </a:ln>
              <a:solidFill>
                <a:srgbClr val="0033CC"/>
              </a:solidFill>
              <a:effectLst/>
            </a:endParaRPr>
          </a:p>
        </p:txBody>
      </p:sp>
    </p:spTree>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9217" name="Rectangle 1"/>
          <p:cNvSpPr>
            <a:spLocks noChangeArrowheads="1"/>
          </p:cNvSpPr>
          <p:nvPr/>
        </p:nvSpPr>
        <p:spPr bwMode="auto">
          <a:xfrm>
            <a:off x="0" y="609600"/>
            <a:ext cx="9144000" cy="34778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endParaRPr lang="en-US" sz="2000" dirty="0" smtClean="0">
              <a:cs typeface="Mangal" pitchFamily="2"/>
            </a:endParaRPr>
          </a:p>
          <a:p>
            <a:pPr lvl="0" algn="just" fontAlgn="base">
              <a:spcBef>
                <a:spcPct val="0"/>
              </a:spcBef>
              <a:spcAft>
                <a:spcPct val="0"/>
              </a:spcAft>
            </a:pPr>
            <a:endParaRPr kumimoji="0" lang="en-US" sz="2000" b="0" u="none" strike="noStrike" cap="none" normalizeH="0" baseline="0" dirty="0" smtClean="0">
              <a:ln>
                <a:noFill/>
              </a:ln>
              <a:solidFill>
                <a:schemeClr val="tx1"/>
              </a:solidFill>
              <a:effectLst/>
              <a:cs typeface="Mangal" pitchFamily="2"/>
            </a:endParaRPr>
          </a:p>
          <a:p>
            <a:pPr lvl="0" algn="just" fontAlgn="base">
              <a:spcBef>
                <a:spcPct val="0"/>
              </a:spcBef>
              <a:spcAft>
                <a:spcPct val="0"/>
              </a:spcAft>
            </a:pPr>
            <a:endParaRPr lang="en-US" sz="2000" dirty="0" smtClean="0">
              <a:cs typeface="Mangal" pitchFamily="2"/>
            </a:endParaRPr>
          </a:p>
          <a:p>
            <a:pPr lvl="0" algn="just" fontAlgn="base">
              <a:spcBef>
                <a:spcPct val="0"/>
              </a:spcBef>
              <a:spcAft>
                <a:spcPct val="0"/>
              </a:spcAft>
            </a:pPr>
            <a:r>
              <a:rPr lang="en-US" sz="2000" dirty="0" smtClean="0">
                <a:ea typeface="Times New Roman" pitchFamily="18" charset="0"/>
                <a:cs typeface="Mangal" pitchFamily="2"/>
              </a:rPr>
              <a:t>The Director, </a:t>
            </a:r>
            <a:r>
              <a:rPr lang="en-US" sz="2000" b="1" dirty="0" smtClean="0">
                <a:ea typeface="Times New Roman" pitchFamily="18" charset="0"/>
                <a:cs typeface="Mangal" pitchFamily="2"/>
              </a:rPr>
              <a:t>Financial Intelligence Unit, India</a:t>
            </a:r>
            <a:r>
              <a:rPr lang="en-US" sz="2000" dirty="0" smtClean="0">
                <a:ea typeface="Times New Roman" pitchFamily="18" charset="0"/>
                <a:cs typeface="Mangal" pitchFamily="2"/>
              </a:rPr>
              <a:t>, under the Ministry of Finance, Department of Revenue, will act as the Director to exercise the exclusive powers conferred under this act.</a:t>
            </a:r>
            <a:endParaRPr lang="en-US" sz="2000" dirty="0" smtClean="0">
              <a:cs typeface="Mangal" pitchFamily="2"/>
            </a:endParaRPr>
          </a:p>
          <a:p>
            <a:pPr lvl="0" algn="just" eaLnBrk="0" fontAlgn="base" hangingPunct="0">
              <a:spcBef>
                <a:spcPct val="0"/>
              </a:spcBef>
              <a:spcAft>
                <a:spcPct val="0"/>
              </a:spcAft>
            </a:pPr>
            <a:r>
              <a:rPr lang="en-US" sz="2000" dirty="0" smtClean="0">
                <a:ea typeface="Times New Roman" pitchFamily="18" charset="0"/>
                <a:cs typeface="Mangal" pitchFamily="2"/>
              </a:rPr>
              <a:t>The Director, FIU-IND is the competent authority for the purpose of the provisions relating to maintenance of records and filing of information. The Directorate of Enforcement is the competent authority for the provisions relating to search, seizure, confiscation of property, prosecution, etc.</a:t>
            </a:r>
            <a:r>
              <a:rPr lang="en-US" sz="2000" dirty="0" smtClean="0">
                <a:cs typeface="Mangal" pitchFamily="2"/>
              </a:rPr>
              <a:t> </a:t>
            </a:r>
            <a:endParaRPr lang="en-US" sz="3200" dirty="0" smtClean="0">
              <a:cs typeface="Mangal" pitchFamily="2"/>
            </a:endParaRPr>
          </a:p>
          <a:p>
            <a:pPr lvl="0" algn="just" fontAlgn="base">
              <a:spcBef>
                <a:spcPct val="0"/>
              </a:spcBef>
              <a:spcAft>
                <a:spcPct val="0"/>
              </a:spcAft>
            </a:pPr>
            <a:endParaRPr lang="en-US" sz="2000" dirty="0" smtClean="0">
              <a:cs typeface="Mangal" pitchFamily="2"/>
            </a:endParaRPr>
          </a:p>
        </p:txBody>
      </p:sp>
      <p:sp>
        <p:nvSpPr>
          <p:cNvPr id="6" name="Rectangle 5"/>
          <p:cNvSpPr/>
          <p:nvPr/>
        </p:nvSpPr>
        <p:spPr>
          <a:xfrm>
            <a:off x="0" y="533400"/>
            <a:ext cx="9144000" cy="584775"/>
          </a:xfrm>
          <a:prstGeom prst="rect">
            <a:avLst/>
          </a:prstGeom>
        </p:spPr>
        <p:txBody>
          <a:bodyPr wrap="square">
            <a:spAutoFit/>
          </a:bodyPr>
          <a:lstStyle/>
          <a:p>
            <a:pPr algn="ctr"/>
            <a:r>
              <a:rPr lang="en-US" sz="3200" b="1" u="sng" dirty="0" smtClean="0">
                <a:solidFill>
                  <a:srgbClr val="0033CC"/>
                </a:solidFill>
                <a:latin typeface="Comic Sans MS" pitchFamily="66" charset="0"/>
                <a:cs typeface="Times New Roman" pitchFamily="18" charset="0"/>
              </a:rPr>
              <a:t>Authorities under this </a:t>
            </a:r>
            <a:r>
              <a:rPr lang="en-US" sz="3200" b="1" u="sng" dirty="0" smtClean="0">
                <a:solidFill>
                  <a:srgbClr val="0033CC"/>
                </a:solidFill>
                <a:latin typeface="Comic Sans MS" pitchFamily="66" charset="0"/>
                <a:cs typeface="Times New Roman" pitchFamily="18" charset="0"/>
              </a:rPr>
              <a:t>act</a:t>
            </a:r>
            <a:endParaRPr lang="hi-IN" sz="3200" b="1" u="sng" dirty="0">
              <a:solidFill>
                <a:srgbClr val="0033CC"/>
              </a:solidFill>
              <a:latin typeface="Comic Sans MS" pitchFamily="66" charset="0"/>
            </a:endParaRPr>
          </a:p>
        </p:txBody>
      </p:sp>
    </p:spTree>
  </p:cSld>
  <p:clrMapOvr>
    <a:masterClrMapping/>
  </p:clrMapOvr>
  <p:transition spd="med">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2" name="Picture 1" descr="Chart"/>
          <p:cNvPicPr/>
          <p:nvPr/>
        </p:nvPicPr>
        <p:blipFill>
          <a:blip r:embed="rId3"/>
          <a:srcRect/>
          <a:stretch>
            <a:fillRect/>
          </a:stretch>
        </p:blipFill>
        <p:spPr bwMode="auto">
          <a:xfrm>
            <a:off x="609600" y="0"/>
            <a:ext cx="8153400" cy="6553200"/>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3" name="TextBox 2"/>
          <p:cNvSpPr txBox="1"/>
          <p:nvPr/>
        </p:nvSpPr>
        <p:spPr>
          <a:xfrm>
            <a:off x="0" y="0"/>
            <a:ext cx="9144000" cy="523220"/>
          </a:xfrm>
          <a:prstGeom prst="rect">
            <a:avLst/>
          </a:prstGeom>
          <a:noFill/>
        </p:spPr>
        <p:txBody>
          <a:bodyPr wrap="square" rtlCol="0">
            <a:spAutoFit/>
          </a:bodyPr>
          <a:lstStyle/>
          <a:p>
            <a:pPr algn="ctr"/>
            <a:r>
              <a:rPr lang="en-US" sz="2800" b="1" u="sng" dirty="0" smtClean="0">
                <a:solidFill>
                  <a:srgbClr val="0033CC"/>
                </a:solidFill>
                <a:latin typeface="Comic Sans MS" pitchFamily="66" charset="0"/>
                <a:cs typeface="Times New Roman" pitchFamily="18" charset="0"/>
              </a:rPr>
              <a:t>Reporting Entities</a:t>
            </a:r>
            <a:endParaRPr lang="hi-IN" sz="2800" b="1" u="sng" dirty="0">
              <a:solidFill>
                <a:srgbClr val="0033CC"/>
              </a:solidFill>
              <a:latin typeface="Comic Sans MS" pitchFamily="66" charset="0"/>
            </a:endParaRPr>
          </a:p>
        </p:txBody>
      </p:sp>
      <p:sp>
        <p:nvSpPr>
          <p:cNvPr id="4" name="TextBox 3"/>
          <p:cNvSpPr txBox="1"/>
          <p:nvPr/>
        </p:nvSpPr>
        <p:spPr>
          <a:xfrm>
            <a:off x="0" y="609600"/>
            <a:ext cx="9144000" cy="7417415"/>
          </a:xfrm>
          <a:prstGeom prst="rect">
            <a:avLst/>
          </a:prstGeom>
          <a:noFill/>
        </p:spPr>
        <p:txBody>
          <a:bodyPr wrap="square" rtlCol="0">
            <a:spAutoFit/>
          </a:bodyPr>
          <a:lstStyle/>
          <a:p>
            <a:pPr lvl="0" algn="just"/>
            <a:r>
              <a:rPr lang="en-US" sz="2000" b="1" dirty="0" smtClean="0"/>
              <a:t>Means:</a:t>
            </a:r>
          </a:p>
          <a:p>
            <a:pPr algn="just">
              <a:buFont typeface="Wingdings" pitchFamily="2" charset="2"/>
              <a:buChar char="v"/>
            </a:pPr>
            <a:r>
              <a:rPr lang="en-US" sz="2000" i="1" dirty="0" smtClean="0"/>
              <a:t>Banking </a:t>
            </a:r>
            <a:r>
              <a:rPr lang="en-US" sz="2000" i="1" dirty="0" smtClean="0"/>
              <a:t>Company</a:t>
            </a:r>
          </a:p>
          <a:p>
            <a:pPr lvl="0" algn="just"/>
            <a:endParaRPr lang="en-US" sz="2000" i="1" dirty="0" smtClean="0"/>
          </a:p>
          <a:p>
            <a:pPr marL="812800" indent="-293688" algn="just">
              <a:buFont typeface="Wingdings" pitchFamily="2" charset="2"/>
              <a:buChar char="Ø"/>
              <a:defRPr/>
            </a:pPr>
            <a:r>
              <a:rPr lang="en-US" sz="2000" dirty="0" smtClean="0"/>
              <a:t>Public sector banks</a:t>
            </a:r>
          </a:p>
          <a:p>
            <a:pPr marL="812800" indent="-293688" algn="just">
              <a:buFont typeface="Wingdings" pitchFamily="2" charset="2"/>
              <a:buChar char="Ø"/>
              <a:defRPr/>
            </a:pPr>
            <a:r>
              <a:rPr lang="en-US" sz="2000" dirty="0" smtClean="0"/>
              <a:t>Private sector banks</a:t>
            </a:r>
          </a:p>
          <a:p>
            <a:pPr marL="812800" indent="-293688" algn="just">
              <a:buFont typeface="Wingdings" pitchFamily="2" charset="2"/>
              <a:buChar char="Ø"/>
              <a:defRPr/>
            </a:pPr>
            <a:r>
              <a:rPr lang="en-US" sz="2000" dirty="0" smtClean="0"/>
              <a:t>Private foreign banks</a:t>
            </a:r>
          </a:p>
          <a:p>
            <a:pPr marL="812800" indent="-293688" algn="just">
              <a:buFont typeface="Wingdings" pitchFamily="2" charset="2"/>
              <a:buChar char="Ø"/>
              <a:defRPr/>
            </a:pPr>
            <a:r>
              <a:rPr lang="en-US" sz="2000" dirty="0" smtClean="0"/>
              <a:t>Co-operative banks</a:t>
            </a:r>
          </a:p>
          <a:p>
            <a:pPr marL="812800" indent="-293688" algn="just">
              <a:buFont typeface="Wingdings" pitchFamily="2" charset="2"/>
              <a:buChar char="Ø"/>
              <a:defRPr/>
            </a:pPr>
            <a:r>
              <a:rPr lang="en-US" sz="2000" dirty="0" smtClean="0"/>
              <a:t>Regional rural banks</a:t>
            </a:r>
          </a:p>
          <a:p>
            <a:pPr lvl="0" algn="just"/>
            <a:endParaRPr lang="en-US" sz="2000" dirty="0" smtClean="0"/>
          </a:p>
          <a:p>
            <a:pPr algn="just">
              <a:buFont typeface="Wingdings" pitchFamily="2" charset="2"/>
              <a:buChar char="v"/>
            </a:pPr>
            <a:r>
              <a:rPr lang="en-US" sz="2000" i="1" dirty="0" smtClean="0"/>
              <a:t>Financial Institution</a:t>
            </a:r>
          </a:p>
          <a:p>
            <a:pPr lvl="0" algn="just">
              <a:buFont typeface="Wingdings" pitchFamily="2" charset="2"/>
              <a:buChar char="v"/>
            </a:pPr>
            <a:endParaRPr lang="en-US" sz="2000" dirty="0" smtClean="0"/>
          </a:p>
          <a:p>
            <a:pPr lvl="1" algn="just">
              <a:buFont typeface="Wingdings" pitchFamily="2" charset="2"/>
              <a:buChar char="Ø"/>
              <a:defRPr/>
            </a:pPr>
            <a:r>
              <a:rPr lang="en-US" sz="2000" dirty="0" smtClean="0"/>
              <a:t>Financial Institution as defined under Section 45-I of the RBI Act</a:t>
            </a:r>
          </a:p>
          <a:p>
            <a:pPr lvl="1" algn="just">
              <a:buFont typeface="Wingdings" pitchFamily="2" charset="2"/>
              <a:buChar char="Ø"/>
              <a:defRPr/>
            </a:pPr>
            <a:r>
              <a:rPr lang="en-US" sz="2000" dirty="0" smtClean="0"/>
              <a:t>Insurance Companies</a:t>
            </a:r>
          </a:p>
          <a:p>
            <a:pPr lvl="1" algn="just">
              <a:buFont typeface="Wingdings" pitchFamily="2" charset="2"/>
              <a:buChar char="Ø"/>
              <a:defRPr/>
            </a:pPr>
            <a:r>
              <a:rPr lang="en-US" sz="2000" dirty="0" smtClean="0"/>
              <a:t>Hire purchase companies</a:t>
            </a:r>
          </a:p>
          <a:p>
            <a:pPr lvl="1" algn="just">
              <a:buFont typeface="Wingdings" pitchFamily="2" charset="2"/>
              <a:buChar char="Ø"/>
              <a:defRPr/>
            </a:pPr>
            <a:r>
              <a:rPr lang="en-US" sz="2000" dirty="0" smtClean="0"/>
              <a:t>Chit fund Companies</a:t>
            </a:r>
          </a:p>
          <a:p>
            <a:pPr lvl="1" algn="just">
              <a:buFont typeface="Wingdings" pitchFamily="2" charset="2"/>
              <a:buChar char="Ø"/>
              <a:defRPr/>
            </a:pPr>
            <a:r>
              <a:rPr lang="en-US" sz="2000" dirty="0" smtClean="0"/>
              <a:t>Housing finance institutions</a:t>
            </a:r>
          </a:p>
          <a:p>
            <a:pPr lvl="1" algn="just">
              <a:buFont typeface="Wingdings" pitchFamily="2" charset="2"/>
              <a:buChar char="Ø"/>
              <a:defRPr/>
            </a:pPr>
            <a:r>
              <a:rPr lang="en-US" sz="2000" dirty="0" smtClean="0"/>
              <a:t>Non-banking financial companies.</a:t>
            </a:r>
          </a:p>
          <a:p>
            <a:pPr lvl="1" algn="just">
              <a:buFont typeface="Wingdings" pitchFamily="2" charset="2"/>
              <a:buChar char="Ø"/>
              <a:defRPr/>
            </a:pPr>
            <a:r>
              <a:rPr lang="en-US" sz="2000" b="1" dirty="0" smtClean="0"/>
              <a:t>authorized dealer, a payment system operator and the department of posts in the Government of India </a:t>
            </a:r>
            <a:r>
              <a:rPr lang="en-US" sz="2000" dirty="0" smtClean="0">
                <a:solidFill>
                  <a:srgbClr val="FF0000"/>
                </a:solidFill>
              </a:rPr>
              <a:t>(This is a new a insertion in the definition of FI)</a:t>
            </a:r>
          </a:p>
          <a:p>
            <a:pPr lvl="0" algn="just"/>
            <a:endParaRPr lang="en-US" sz="2000" dirty="0" smtClean="0"/>
          </a:p>
          <a:p>
            <a:pPr lvl="0" algn="just"/>
            <a:endParaRPr lang="en-US" sz="2000" dirty="0" smtClean="0"/>
          </a:p>
          <a:p>
            <a:pPr lvl="0" algn="just"/>
            <a:endParaRPr lang="en-US" sz="2000" b="1" dirty="0" smtClean="0"/>
          </a:p>
          <a:p>
            <a:pPr lvl="0" algn="just" eaLnBrk="0" fontAlgn="base" hangingPunct="0">
              <a:spcBef>
                <a:spcPct val="0"/>
              </a:spcBef>
              <a:spcAft>
                <a:spcPct val="0"/>
              </a:spcAft>
            </a:pPr>
            <a:endParaRPr lang="en-US" sz="2000" b="1" i="1" dirty="0" smtClean="0">
              <a:solidFill>
                <a:srgbClr val="231F20"/>
              </a:solidFill>
              <a:ea typeface="Times New Roman" pitchFamily="18" charset="0"/>
              <a:cs typeface="Times New Roman" pitchFamily="18" charset="0"/>
            </a:endParaRPr>
          </a:p>
        </p:txBody>
      </p:sp>
    </p:spTree>
  </p:cSld>
  <p:clrMapOvr>
    <a:masterClrMapping/>
  </p:clrMapOvr>
  <p:transition spd="med">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1"/>
            <a:ext cx="9144000" cy="6708042"/>
          </a:xfrm>
          <a:prstGeom prst="rect">
            <a:avLst/>
          </a:prstGeom>
        </p:spPr>
        <p:txBody>
          <a:bodyPr wrap="square">
            <a:spAutoFit/>
          </a:bodyPr>
          <a:lstStyle/>
          <a:p>
            <a:pPr algn="just">
              <a:buFont typeface="Wingdings" pitchFamily="2" charset="2"/>
              <a:buChar char="v"/>
            </a:pPr>
            <a:r>
              <a:rPr lang="en-US" sz="2000" i="1" dirty="0" smtClean="0"/>
              <a:t>Intermediary</a:t>
            </a:r>
          </a:p>
          <a:p>
            <a:pPr marL="463550">
              <a:buFont typeface="Wingdings" pitchFamily="2" charset="2"/>
              <a:buChar char="Ø"/>
              <a:defRPr/>
            </a:pPr>
            <a:r>
              <a:rPr lang="en-US" sz="2000" dirty="0" smtClean="0"/>
              <a:t> Stock Brokers</a:t>
            </a:r>
          </a:p>
          <a:p>
            <a:pPr marL="463550">
              <a:buFont typeface="Wingdings" pitchFamily="2" charset="2"/>
              <a:buChar char="Ø"/>
              <a:defRPr/>
            </a:pPr>
            <a:r>
              <a:rPr lang="en-US" sz="2000" dirty="0" smtClean="0"/>
              <a:t> Sub-brokers</a:t>
            </a:r>
          </a:p>
          <a:p>
            <a:pPr marL="463550">
              <a:buFont typeface="Wingdings" pitchFamily="2" charset="2"/>
              <a:buChar char="Ø"/>
              <a:defRPr/>
            </a:pPr>
            <a:r>
              <a:rPr lang="en-US" sz="2000" dirty="0" smtClean="0"/>
              <a:t> Share-transfer agents</a:t>
            </a:r>
          </a:p>
          <a:p>
            <a:pPr marL="463550">
              <a:buFont typeface="Wingdings" pitchFamily="2" charset="2"/>
              <a:buChar char="Ø"/>
              <a:defRPr/>
            </a:pPr>
            <a:r>
              <a:rPr lang="en-US" sz="2000" dirty="0" smtClean="0"/>
              <a:t> Bankers to an issue</a:t>
            </a:r>
          </a:p>
          <a:p>
            <a:pPr marL="463550">
              <a:buFont typeface="Wingdings" pitchFamily="2" charset="2"/>
              <a:buChar char="Ø"/>
              <a:defRPr/>
            </a:pPr>
            <a:r>
              <a:rPr lang="en-US" sz="2000" dirty="0" smtClean="0"/>
              <a:t> Trustees to trust deed</a:t>
            </a:r>
          </a:p>
          <a:p>
            <a:pPr marL="463550">
              <a:buFont typeface="Wingdings" pitchFamily="2" charset="2"/>
              <a:buChar char="Ø"/>
              <a:defRPr/>
            </a:pPr>
            <a:r>
              <a:rPr lang="en-US" sz="2000" dirty="0" smtClean="0"/>
              <a:t> Registrar to an Issue</a:t>
            </a:r>
          </a:p>
          <a:p>
            <a:pPr marL="463550">
              <a:buFont typeface="Wingdings" pitchFamily="2" charset="2"/>
              <a:buChar char="Ø"/>
              <a:defRPr/>
            </a:pPr>
            <a:r>
              <a:rPr lang="en-US" sz="2000" dirty="0" smtClean="0"/>
              <a:t> Merchant Bankers</a:t>
            </a:r>
          </a:p>
          <a:p>
            <a:pPr marL="463550">
              <a:buFont typeface="Wingdings" pitchFamily="2" charset="2"/>
              <a:buChar char="Ø"/>
              <a:defRPr/>
            </a:pPr>
            <a:r>
              <a:rPr lang="en-US" sz="2000" b="1" dirty="0" smtClean="0"/>
              <a:t> </a:t>
            </a:r>
            <a:r>
              <a:rPr lang="en-US" sz="2000" dirty="0" smtClean="0"/>
              <a:t>Portfolio </a:t>
            </a:r>
            <a:r>
              <a:rPr lang="en-US" sz="2000" dirty="0" smtClean="0"/>
              <a:t>manager</a:t>
            </a:r>
          </a:p>
          <a:p>
            <a:pPr marL="463550">
              <a:defRPr/>
            </a:pPr>
            <a:r>
              <a:rPr lang="en-US" sz="2000" dirty="0" smtClean="0"/>
              <a:t> </a:t>
            </a:r>
            <a:endParaRPr lang="en-US" sz="2000" dirty="0" smtClean="0"/>
          </a:p>
          <a:p>
            <a:pPr marL="463550">
              <a:defRPr/>
            </a:pPr>
            <a:r>
              <a:rPr lang="en-US" sz="2000" dirty="0" smtClean="0">
                <a:solidFill>
                  <a:srgbClr val="FF0000"/>
                </a:solidFill>
              </a:rPr>
              <a:t>Apart from above some more additions have been made in this definition </a:t>
            </a:r>
            <a:r>
              <a:rPr lang="en-US" sz="2000" dirty="0" smtClean="0">
                <a:solidFill>
                  <a:srgbClr val="FF0000"/>
                </a:solidFill>
              </a:rPr>
              <a:t>recently</a:t>
            </a:r>
          </a:p>
          <a:p>
            <a:pPr marL="463550">
              <a:defRPr/>
            </a:pPr>
            <a:endParaRPr lang="en-US" sz="2000" dirty="0" smtClean="0">
              <a:solidFill>
                <a:srgbClr val="FF0000"/>
              </a:solidFill>
            </a:endParaRPr>
          </a:p>
          <a:p>
            <a:pPr marL="395288" lvl="0" indent="68263">
              <a:buFont typeface="Wingdings" pitchFamily="2" charset="2"/>
              <a:buChar char="Ø"/>
            </a:pPr>
            <a:r>
              <a:rPr lang="en-US" sz="2000" b="1" dirty="0" smtClean="0"/>
              <a:t> an association </a:t>
            </a:r>
            <a:r>
              <a:rPr lang="en-US" sz="2000" b="1" dirty="0" err="1" smtClean="0"/>
              <a:t>recognised</a:t>
            </a:r>
            <a:r>
              <a:rPr lang="en-US" sz="2000" b="1" dirty="0" smtClean="0"/>
              <a:t> or registered under the Forward Contracts (Regulation) Act, 1952 or any member of such association; or.</a:t>
            </a:r>
          </a:p>
          <a:p>
            <a:pPr marL="395288" lvl="0" indent="68263"/>
            <a:endParaRPr lang="en-US" sz="2000" b="1" dirty="0" smtClean="0"/>
          </a:p>
          <a:p>
            <a:pPr marL="395288" lvl="0" indent="231775">
              <a:buFont typeface="Wingdings" pitchFamily="2" charset="2"/>
              <a:buChar char="Ø"/>
            </a:pPr>
            <a:r>
              <a:rPr lang="en-US" sz="2000" b="1" dirty="0" smtClean="0"/>
              <a:t> intermediary registered by the Pension Fund Regulatory and                               Development Authority; or</a:t>
            </a:r>
          </a:p>
          <a:p>
            <a:pPr marL="395288" lvl="0" indent="231775"/>
            <a:endParaRPr lang="en-US" sz="2000" b="1" dirty="0" smtClean="0"/>
          </a:p>
          <a:p>
            <a:pPr marL="395288" indent="68263">
              <a:buFont typeface="Wingdings" pitchFamily="2" charset="2"/>
              <a:buChar char="Ø"/>
            </a:pPr>
            <a:r>
              <a:rPr lang="en-US" sz="2000" b="1" dirty="0" smtClean="0"/>
              <a:t>a </a:t>
            </a:r>
            <a:r>
              <a:rPr lang="en-US" sz="2000" b="1" dirty="0" err="1" smtClean="0"/>
              <a:t>recognised</a:t>
            </a:r>
            <a:r>
              <a:rPr lang="en-US" sz="2000" b="1" dirty="0" smtClean="0"/>
              <a:t> stock exchange referred to in clause (</a:t>
            </a:r>
            <a:r>
              <a:rPr lang="en-US" sz="2000" b="1" i="1" dirty="0" smtClean="0"/>
              <a:t>f</a:t>
            </a:r>
            <a:r>
              <a:rPr lang="en-US" sz="2000" b="1" dirty="0" smtClean="0"/>
              <a:t>) of section 2 of the Securities Contracts (Regulation) Act, 1956</a:t>
            </a:r>
          </a:p>
          <a:p>
            <a:pPr marL="463550">
              <a:buFont typeface="Wingdings" pitchFamily="2" charset="2"/>
              <a:buChar char="Ø"/>
              <a:defRPr/>
            </a:pPr>
            <a:endParaRPr lang="en-US" sz="2000" b="1" dirty="0" smtClean="0"/>
          </a:p>
        </p:txBody>
      </p:sp>
    </p:spTree>
  </p:cSld>
  <p:clrMapOvr>
    <a:masterClrMapping/>
  </p:clrMapOvr>
  <p:transition spd="med">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457200" y="304800"/>
            <a:ext cx="7772400" cy="6370975"/>
          </a:xfrm>
          <a:prstGeom prst="rect">
            <a:avLst/>
          </a:prstGeom>
        </p:spPr>
        <p:txBody>
          <a:bodyPr wrap="square">
            <a:spAutoFit/>
          </a:bodyPr>
          <a:lstStyle/>
          <a:p>
            <a:pPr lvl="0" algn="just"/>
            <a:r>
              <a:rPr lang="en-US" sz="2400" b="1" dirty="0" smtClean="0">
                <a:solidFill>
                  <a:srgbClr val="0033CC"/>
                </a:solidFill>
              </a:rPr>
              <a:t>A new class of persons have been inserted in the definition of </a:t>
            </a:r>
            <a:r>
              <a:rPr lang="en-US" sz="2400" b="1" u="sng" dirty="0" smtClean="0">
                <a:solidFill>
                  <a:srgbClr val="0033CC"/>
                </a:solidFill>
              </a:rPr>
              <a:t>REPORTING </a:t>
            </a:r>
            <a:r>
              <a:rPr lang="en-US" sz="2400" b="1" u="sng" dirty="0" smtClean="0">
                <a:solidFill>
                  <a:srgbClr val="0033CC"/>
                </a:solidFill>
                <a:cs typeface="Times New Roman" pitchFamily="18" charset="0"/>
              </a:rPr>
              <a:t>ENTITIES</a:t>
            </a:r>
            <a:endParaRPr lang="en-US" sz="2000" u="sng" dirty="0" smtClean="0">
              <a:solidFill>
                <a:srgbClr val="0033CC"/>
              </a:solidFill>
            </a:endParaRPr>
          </a:p>
          <a:p>
            <a:pPr lvl="0" algn="just"/>
            <a:endParaRPr lang="en-US" sz="2000" b="1" dirty="0" smtClean="0"/>
          </a:p>
          <a:p>
            <a:pPr lvl="0" algn="just">
              <a:buFont typeface="Wingdings" pitchFamily="2" charset="2"/>
              <a:buChar char="v"/>
            </a:pPr>
            <a:r>
              <a:rPr lang="en-US" sz="2000" b="1" dirty="0" smtClean="0"/>
              <a:t>Person Carrying on designated Business or profession:</a:t>
            </a:r>
          </a:p>
          <a:p>
            <a:pPr lvl="0"/>
            <a:endParaRPr lang="en-US" sz="2000" dirty="0" smtClean="0"/>
          </a:p>
          <a:p>
            <a:pPr lvl="1" algn="just">
              <a:buFont typeface="Wingdings" pitchFamily="2" charset="2"/>
              <a:buChar char="Ø"/>
            </a:pPr>
            <a:r>
              <a:rPr lang="en-US" sz="2000" dirty="0" smtClean="0"/>
              <a:t>  </a:t>
            </a:r>
            <a:r>
              <a:rPr lang="en-US" sz="2000" b="1" i="1" dirty="0" smtClean="0"/>
              <a:t>person Carry on activity for playing games of chance</a:t>
            </a:r>
          </a:p>
          <a:p>
            <a:pPr marL="736600" lvl="1" indent="-279400" algn="just">
              <a:buFont typeface="Wingdings" pitchFamily="2" charset="2"/>
              <a:buChar char="Ø"/>
            </a:pPr>
            <a:r>
              <a:rPr lang="en-US" sz="2000" b="1" i="1" dirty="0" smtClean="0"/>
              <a:t>  A registrar or sub-registrar appointed u/s 6 of the Registration Act, 1908.</a:t>
            </a:r>
          </a:p>
          <a:p>
            <a:pPr lvl="1" algn="just">
              <a:buFont typeface="Wingdings" pitchFamily="2" charset="2"/>
              <a:buChar char="Ø"/>
            </a:pPr>
            <a:r>
              <a:rPr lang="en-US" sz="2000" b="1" i="1" dirty="0" smtClean="0"/>
              <a:t>  Real estate agent</a:t>
            </a:r>
          </a:p>
          <a:p>
            <a:pPr marL="736600" lvl="1" indent="-279400" algn="just">
              <a:buFont typeface="Wingdings" pitchFamily="2" charset="2"/>
              <a:buChar char="Ø"/>
            </a:pPr>
            <a:r>
              <a:rPr lang="en-US" sz="2000" b="1" i="1" dirty="0" smtClean="0"/>
              <a:t> Dealers in precious stones, precious metals and other high value goods </a:t>
            </a:r>
          </a:p>
          <a:p>
            <a:pPr marL="736600" lvl="1" algn="just"/>
            <a:r>
              <a:rPr lang="en-US" sz="2000" b="1" i="1" dirty="0" smtClean="0"/>
              <a:t>(</a:t>
            </a:r>
            <a:r>
              <a:rPr lang="en-US" sz="2000" b="1" i="1" dirty="0" smtClean="0">
                <a:solidFill>
                  <a:srgbClr val="FF0000"/>
                </a:solidFill>
              </a:rPr>
              <a:t>Note: </a:t>
            </a:r>
            <a:r>
              <a:rPr lang="en-US" sz="2000" b="1" i="1" dirty="0" smtClean="0"/>
              <a:t>“</a:t>
            </a:r>
            <a:r>
              <a:rPr lang="en-US" sz="2000" b="1" i="1" dirty="0" smtClean="0">
                <a:solidFill>
                  <a:srgbClr val="231F20"/>
                </a:solidFill>
                <a:ea typeface="Times New Roman" pitchFamily="18" charset="0"/>
                <a:cs typeface="Times New Roman" pitchFamily="18" charset="0"/>
              </a:rPr>
              <a:t>Precious stone</a:t>
            </a:r>
            <a:r>
              <a:rPr lang="en-US" sz="2000" b="1" dirty="0" smtClean="0">
                <a:solidFill>
                  <a:srgbClr val="231F20"/>
                </a:solidFill>
                <a:ea typeface="Times New Roman" pitchFamily="18" charset="0"/>
                <a:cs typeface="Times New Roman" pitchFamily="18" charset="0"/>
              </a:rPr>
              <a:t>” </a:t>
            </a:r>
            <a:r>
              <a:rPr lang="en-US" sz="2000" dirty="0" smtClean="0">
                <a:solidFill>
                  <a:srgbClr val="231F20"/>
                </a:solidFill>
                <a:ea typeface="Times New Roman" pitchFamily="18" charset="0"/>
                <a:cs typeface="Times New Roman" pitchFamily="18" charset="0"/>
              </a:rPr>
              <a:t>means diamond, emerald, ruby, sapphire or any such other stone as may be notified by the Central Government and  </a:t>
            </a:r>
            <a:r>
              <a:rPr lang="en-US" sz="2000" b="1" i="1" dirty="0" smtClean="0"/>
              <a:t>“Precious metal” </a:t>
            </a:r>
            <a:r>
              <a:rPr lang="en-US" sz="2000" dirty="0" smtClean="0"/>
              <a:t>means gold, silver, platinum, palladium or rhodium or such other metal as may be notified by the Central Government</a:t>
            </a:r>
            <a:r>
              <a:rPr lang="en-US" sz="2000" b="1" dirty="0" smtClean="0">
                <a:solidFill>
                  <a:srgbClr val="231F20"/>
                </a:solidFill>
                <a:ea typeface="Times New Roman" pitchFamily="18" charset="0"/>
                <a:cs typeface="Times New Roman" pitchFamily="18" charset="0"/>
              </a:rPr>
              <a:t>)</a:t>
            </a:r>
            <a:endParaRPr lang="en-US" sz="2000" b="1" i="1" dirty="0" smtClean="0"/>
          </a:p>
          <a:p>
            <a:pPr marL="693738" lvl="1" indent="-236538" algn="just">
              <a:buFont typeface="Wingdings" pitchFamily="2" charset="2"/>
              <a:buChar char="Ø"/>
            </a:pPr>
            <a:r>
              <a:rPr lang="en-US" sz="2000" b="1" i="1" dirty="0" smtClean="0"/>
              <a:t> Person engaged in safekeeping and administration of cash and liquid securities on behalf of other persons</a:t>
            </a:r>
          </a:p>
          <a:p>
            <a:pPr marL="633413" lvl="1" indent="-176213" algn="just">
              <a:buFont typeface="Wingdings" pitchFamily="2" charset="2"/>
              <a:buChar char="Ø"/>
            </a:pPr>
            <a:r>
              <a:rPr lang="en-US" sz="2000" b="1" i="1" dirty="0" smtClean="0"/>
              <a:t>  Person carrying on such other activities as the Central Government may, by notification, so designate, from time to time</a:t>
            </a:r>
          </a:p>
        </p:txBody>
      </p:sp>
    </p:spTree>
  </p:cSld>
  <p:clrMapOvr>
    <a:masterClrMapping/>
  </p:clrMapOvr>
  <p:transition spd="med">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381000"/>
            <a:ext cx="9144000" cy="523220"/>
          </a:xfrm>
          <a:prstGeom prst="rect">
            <a:avLst/>
          </a:prstGeom>
        </p:spPr>
        <p:txBody>
          <a:bodyPr wrap="square">
            <a:spAutoFit/>
          </a:bodyPr>
          <a:lstStyle/>
          <a:p>
            <a:pPr algn="ctr"/>
            <a:r>
              <a:rPr lang="en-US" sz="2800" b="1" u="sng" dirty="0" smtClean="0">
                <a:solidFill>
                  <a:srgbClr val="0033CC"/>
                </a:solidFill>
                <a:latin typeface="Comic Sans MS" pitchFamily="66" charset="0"/>
                <a:cs typeface="Times New Roman" pitchFamily="18" charset="0"/>
              </a:rPr>
              <a:t>Obligations of the Reporting Authority</a:t>
            </a:r>
            <a:endParaRPr lang="hi-IN" sz="2800" u="sng" dirty="0">
              <a:solidFill>
                <a:srgbClr val="0033CC"/>
              </a:solidFill>
              <a:latin typeface="Comic Sans MS" pitchFamily="66" charset="0"/>
            </a:endParaRPr>
          </a:p>
        </p:txBody>
      </p:sp>
      <p:sp>
        <p:nvSpPr>
          <p:cNvPr id="7169" name="Rectangle 1"/>
          <p:cNvSpPr>
            <a:spLocks noChangeArrowheads="1"/>
          </p:cNvSpPr>
          <p:nvPr/>
        </p:nvSpPr>
        <p:spPr bwMode="auto">
          <a:xfrm>
            <a:off x="228600" y="1143001"/>
            <a:ext cx="8458200" cy="51053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855663" lvl="1" indent="-398463" algn="just" eaLnBrk="0" fontAlgn="base" hangingPunct="0">
              <a:spcBef>
                <a:spcPct val="0"/>
              </a:spcBef>
              <a:spcAft>
                <a:spcPct val="0"/>
              </a:spcAft>
              <a:buFont typeface="Wingdings" pitchFamily="2" charset="2"/>
              <a:buChar char="Ø"/>
            </a:pPr>
            <a:r>
              <a:rPr lang="en-US" sz="2000" dirty="0" smtClean="0">
                <a:ea typeface="Times New Roman" pitchFamily="18" charset="0"/>
                <a:cs typeface="Mangal" pitchFamily="2"/>
              </a:rPr>
              <a:t>M</a:t>
            </a:r>
            <a:r>
              <a:rPr kumimoji="0" lang="en-US" sz="2000" b="0" i="0" u="none" strike="noStrike" cap="none" normalizeH="0" baseline="0" dirty="0" smtClean="0">
                <a:ln>
                  <a:noFill/>
                </a:ln>
                <a:solidFill>
                  <a:schemeClr val="tx1"/>
                </a:solidFill>
                <a:effectLst/>
                <a:ea typeface="Times New Roman" pitchFamily="18" charset="0"/>
                <a:cs typeface="Mangal" pitchFamily="2"/>
              </a:rPr>
              <a:t>aintain a record of all transactions, the nature and value of which may be prescribed, whether such transactions comprise of a single transaction or a series of transactions integrally connected to each other, and where such series of transactions take place within a month;</a:t>
            </a:r>
          </a:p>
          <a:p>
            <a:pPr marL="0" marR="0" lvl="0" indent="0" algn="just" defTabSz="914400" rtl="0" eaLnBrk="0" fontAlgn="base" latinLnBrk="0" hangingPunct="0">
              <a:lnSpc>
                <a:spcPct val="100000"/>
              </a:lnSpc>
              <a:spcBef>
                <a:spcPct val="0"/>
              </a:spcBef>
              <a:spcAft>
                <a:spcPct val="0"/>
              </a:spcAft>
              <a:buClrTx/>
              <a:buSzTx/>
              <a:tabLst/>
            </a:pPr>
            <a:endParaRPr kumimoji="0" lang="en-US" sz="2000" b="0" i="0" u="none" strike="noStrike" cap="none" normalizeH="0" baseline="0" dirty="0" smtClean="0">
              <a:ln>
                <a:noFill/>
              </a:ln>
              <a:solidFill>
                <a:schemeClr val="tx1"/>
              </a:solidFill>
              <a:effectLst/>
              <a:ea typeface="Times New Roman" pitchFamily="18" charset="0"/>
              <a:cs typeface="Mangal" pitchFamily="2"/>
            </a:endParaRPr>
          </a:p>
          <a:p>
            <a:pPr marL="855663" lvl="1" indent="-398463" algn="just" eaLnBrk="0" fontAlgn="base" hangingPunct="0">
              <a:spcBef>
                <a:spcPct val="0"/>
              </a:spcBef>
              <a:spcAft>
                <a:spcPct val="0"/>
              </a:spcAft>
              <a:buFont typeface="Wingdings" pitchFamily="2" charset="2"/>
              <a:buChar char="Ø"/>
              <a:tabLst>
                <a:tab pos="855663" algn="l"/>
              </a:tabLst>
            </a:pPr>
            <a:r>
              <a:rPr kumimoji="0" lang="en-US" sz="2000" b="0" i="0" u="none" strike="noStrike" cap="none" normalizeH="0" baseline="0" dirty="0" smtClean="0">
                <a:ln>
                  <a:noFill/>
                </a:ln>
                <a:solidFill>
                  <a:schemeClr val="tx1"/>
                </a:solidFill>
                <a:effectLst/>
                <a:ea typeface="Times New Roman" pitchFamily="18" charset="0"/>
                <a:cs typeface="Mangal" pitchFamily="2"/>
              </a:rPr>
              <a:t> Furnish information of such transactions to the Director;</a:t>
            </a:r>
          </a:p>
          <a:p>
            <a:pPr marL="0" marR="0" lvl="0" indent="0" algn="just" defTabSz="914400" rtl="0" eaLnBrk="0" fontAlgn="base" latinLnBrk="0" hangingPunct="0">
              <a:lnSpc>
                <a:spcPct val="100000"/>
              </a:lnSpc>
              <a:spcBef>
                <a:spcPct val="0"/>
              </a:spcBef>
              <a:spcAft>
                <a:spcPct val="0"/>
              </a:spcAft>
              <a:buClrTx/>
              <a:buSzTx/>
              <a:tabLst/>
            </a:pPr>
            <a:endParaRPr kumimoji="0" lang="en-US" sz="2000" b="0" i="0" u="none" strike="noStrike" cap="none" normalizeH="0" baseline="0" dirty="0" smtClean="0">
              <a:ln>
                <a:noFill/>
              </a:ln>
              <a:solidFill>
                <a:schemeClr val="tx1"/>
              </a:solidFill>
              <a:effectLst/>
              <a:cs typeface="Mangal" pitchFamily="2"/>
            </a:endParaRPr>
          </a:p>
          <a:p>
            <a:pPr marL="855663" lvl="1" indent="-398463" algn="just" eaLnBrk="0" fontAlgn="base" hangingPunct="0">
              <a:spcBef>
                <a:spcPct val="0"/>
              </a:spcBef>
              <a:spcAft>
                <a:spcPct val="0"/>
              </a:spcAft>
              <a:buFont typeface="Wingdings" pitchFamily="2" charset="2"/>
              <a:buChar char="Ø"/>
            </a:pPr>
            <a:r>
              <a:rPr kumimoji="0" lang="en-US" sz="2000" b="0" i="0" u="none" strike="noStrike" cap="none" normalizeH="0" baseline="0" dirty="0" smtClean="0">
                <a:ln>
                  <a:noFill/>
                </a:ln>
                <a:solidFill>
                  <a:schemeClr val="tx1"/>
                </a:solidFill>
                <a:effectLst/>
                <a:ea typeface="Times New Roman" pitchFamily="18" charset="0"/>
                <a:cs typeface="Mangal" pitchFamily="2"/>
              </a:rPr>
              <a:t> Verify and maintain the records of the identity of all its clients.</a:t>
            </a:r>
          </a:p>
          <a:p>
            <a:pPr marL="855663" lvl="1" indent="-398463" algn="just" eaLnBrk="0" fontAlgn="base" hangingPunct="0">
              <a:spcBef>
                <a:spcPct val="0"/>
              </a:spcBef>
              <a:spcAft>
                <a:spcPct val="0"/>
              </a:spcAft>
            </a:pPr>
            <a:endParaRPr lang="en-US" sz="2000" dirty="0" smtClean="0">
              <a:ea typeface="Times New Roman" pitchFamily="18" charset="0"/>
              <a:cs typeface="Mangal" pitchFamily="2"/>
            </a:endParaRPr>
          </a:p>
          <a:p>
            <a:pPr marL="860425" indent="-396875" algn="just">
              <a:buFont typeface="Wingdings" pitchFamily="2" charset="2"/>
              <a:buChar char="Ø"/>
            </a:pPr>
            <a:r>
              <a:rPr lang="en-US" sz="2000" b="1" dirty="0" smtClean="0"/>
              <a:t>Identify the beneficial owner, if any, of such of its clients, as may be prescribed;</a:t>
            </a:r>
          </a:p>
          <a:p>
            <a:pPr algn="just"/>
            <a:r>
              <a:rPr lang="en-US" sz="2000" b="1" dirty="0" smtClean="0"/>
              <a:t> </a:t>
            </a:r>
          </a:p>
          <a:p>
            <a:pPr marL="860425" indent="-396875" algn="just">
              <a:buFont typeface="Wingdings" pitchFamily="2" charset="2"/>
              <a:buChar char="Ø"/>
            </a:pPr>
            <a:r>
              <a:rPr lang="en-US" b="1" i="1" dirty="0" smtClean="0"/>
              <a:t> </a:t>
            </a:r>
            <a:r>
              <a:rPr lang="en-US" sz="2000" b="1" dirty="0" smtClean="0"/>
              <a:t>Maintain record of documents evidencing identity of its clients and beneficial owners as well as account files and business correspondence relating to its clients</a:t>
            </a:r>
            <a:endParaRPr kumimoji="0" lang="en-US" sz="4400" b="1" u="none" strike="noStrike" cap="none" normalizeH="0" baseline="0" dirty="0" smtClean="0">
              <a:ln>
                <a:noFill/>
              </a:ln>
              <a:solidFill>
                <a:schemeClr val="tx1"/>
              </a:solidFill>
              <a:effectLst/>
              <a:ea typeface="Times New Roman" pitchFamily="18" charset="0"/>
              <a:cs typeface="Mangal" pitchFamily="2"/>
            </a:endParaRPr>
          </a:p>
          <a:p>
            <a:pPr lvl="1" algn="just" eaLnBrk="0" fontAlgn="base" hangingPunct="0">
              <a:spcBef>
                <a:spcPct val="0"/>
              </a:spcBef>
              <a:spcAft>
                <a:spcPct val="0"/>
              </a:spcAft>
            </a:pPr>
            <a:endParaRPr lang="en-US" sz="2400" dirty="0" smtClean="0">
              <a:cs typeface="Mangal" pitchFamily="2"/>
            </a:endParaRPr>
          </a:p>
        </p:txBody>
      </p:sp>
    </p:spTree>
  </p:cSld>
  <p:clrMapOvr>
    <a:masterClrMapping/>
  </p:clrMapOvr>
  <p:transition spd="med">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304800" y="425470"/>
            <a:ext cx="8305800" cy="6432530"/>
          </a:xfrm>
          <a:prstGeom prst="rect">
            <a:avLst/>
          </a:prstGeom>
          <a:noFill/>
        </p:spPr>
        <p:txBody>
          <a:bodyPr wrap="square" rtlCol="0">
            <a:spAutoFit/>
          </a:bodyPr>
          <a:lstStyle/>
          <a:p>
            <a:pPr algn="ctr"/>
            <a:r>
              <a:rPr lang="en-US" sz="2800" b="1" u="sng" dirty="0" smtClean="0">
                <a:solidFill>
                  <a:srgbClr val="0033CC"/>
                </a:solidFill>
                <a:latin typeface="Comic Sans MS" pitchFamily="66" charset="0"/>
                <a:cs typeface="Times New Roman" pitchFamily="18" charset="0"/>
              </a:rPr>
              <a:t>Transactions which are to be recorded:</a:t>
            </a:r>
          </a:p>
          <a:p>
            <a:endParaRPr lang="en-US" sz="2400" dirty="0" smtClean="0">
              <a:latin typeface="Times New Roman" pitchFamily="18" charset="0"/>
              <a:cs typeface="Times New Roman" pitchFamily="18" charset="0"/>
            </a:endParaRPr>
          </a:p>
          <a:p>
            <a:pPr lvl="0">
              <a:buFont typeface="Wingdings" pitchFamily="2" charset="2"/>
              <a:buChar char="ü"/>
            </a:pPr>
            <a:r>
              <a:rPr lang="en-US" sz="2000" b="1" i="1" dirty="0" smtClean="0"/>
              <a:t> </a:t>
            </a:r>
            <a:r>
              <a:rPr lang="en-US" sz="2000" b="1" dirty="0" smtClean="0"/>
              <a:t>all cash transactions</a:t>
            </a:r>
            <a:r>
              <a:rPr lang="en-US" sz="2000" dirty="0" smtClean="0"/>
              <a:t> of the value of more than rupees </a:t>
            </a:r>
            <a:r>
              <a:rPr lang="en-US" sz="2000" b="1" dirty="0" smtClean="0"/>
              <a:t>ten </a:t>
            </a:r>
            <a:r>
              <a:rPr lang="en-US" sz="2000" b="1" dirty="0" err="1" smtClean="0"/>
              <a:t>lakhs</a:t>
            </a:r>
            <a:r>
              <a:rPr lang="en-US" sz="2000" dirty="0" smtClean="0"/>
              <a:t> or its equivalent in foreign currency;</a:t>
            </a:r>
          </a:p>
          <a:p>
            <a:pPr lvl="0"/>
            <a:endParaRPr lang="en-US" sz="2000" dirty="0" smtClean="0"/>
          </a:p>
          <a:p>
            <a:pPr lvl="0">
              <a:buFont typeface="Wingdings" pitchFamily="2" charset="2"/>
              <a:buChar char="ü"/>
            </a:pPr>
            <a:r>
              <a:rPr lang="en-US" sz="2000" b="1" dirty="0" smtClean="0"/>
              <a:t> all series of cash transactions</a:t>
            </a:r>
            <a:r>
              <a:rPr lang="en-US" sz="2000" dirty="0" smtClean="0"/>
              <a:t> integrally connected to each other which have been valued </a:t>
            </a:r>
            <a:r>
              <a:rPr lang="en-US" sz="2000" b="1" dirty="0" smtClean="0"/>
              <a:t>below rupees ten </a:t>
            </a:r>
            <a:r>
              <a:rPr lang="en-US" sz="2000" b="1" dirty="0" err="1" smtClean="0"/>
              <a:t>lakhs</a:t>
            </a:r>
            <a:r>
              <a:rPr lang="en-US" sz="2000" dirty="0" smtClean="0"/>
              <a:t> or its equivalent in foreign currency where such series of transactions </a:t>
            </a:r>
            <a:r>
              <a:rPr lang="en-US" sz="2000" b="1" dirty="0" smtClean="0"/>
              <a:t>have taken place within a month;</a:t>
            </a:r>
          </a:p>
          <a:p>
            <a:pPr lvl="0"/>
            <a:endParaRPr lang="en-US" sz="2000" dirty="0" smtClean="0"/>
          </a:p>
          <a:p>
            <a:pPr lvl="0">
              <a:buFont typeface="Wingdings" pitchFamily="2" charset="2"/>
              <a:buChar char="ü"/>
            </a:pPr>
            <a:r>
              <a:rPr lang="en-US" sz="2000" b="1" dirty="0" smtClean="0"/>
              <a:t> all  transactions</a:t>
            </a:r>
            <a:r>
              <a:rPr lang="en-US" sz="2000" dirty="0" smtClean="0"/>
              <a:t> involving receipts by </a:t>
            </a:r>
            <a:r>
              <a:rPr lang="en-US" sz="2000" b="1" dirty="0" smtClean="0"/>
              <a:t>non-profit </a:t>
            </a:r>
            <a:r>
              <a:rPr lang="en-US" sz="2000" b="1" dirty="0" err="1" smtClean="0"/>
              <a:t>organisations</a:t>
            </a:r>
            <a:r>
              <a:rPr lang="en-US" sz="2000" b="1" dirty="0" smtClean="0"/>
              <a:t> of  value  more than  rupees ten </a:t>
            </a:r>
            <a:r>
              <a:rPr lang="en-US" sz="2000" b="1" dirty="0" err="1" smtClean="0"/>
              <a:t>lakh</a:t>
            </a:r>
            <a:r>
              <a:rPr lang="en-US" sz="2000" dirty="0" smtClean="0"/>
              <a:t>, or its equivalent in foreign currency;</a:t>
            </a:r>
          </a:p>
          <a:p>
            <a:pPr lvl="0"/>
            <a:endParaRPr lang="en-US" sz="2000" dirty="0" smtClean="0"/>
          </a:p>
          <a:p>
            <a:pPr lvl="0">
              <a:buFont typeface="Wingdings" pitchFamily="2" charset="2"/>
              <a:buChar char="ü"/>
            </a:pPr>
            <a:r>
              <a:rPr lang="en-US" sz="2000" dirty="0" smtClean="0"/>
              <a:t> all cash transactions where forged or counterfeit currency notes or bank notes have been used as genuine or where any forgery of a valuable security or a document has taken place facilitating the transactions;</a:t>
            </a:r>
          </a:p>
          <a:p>
            <a:pPr lvl="0">
              <a:buFont typeface="Wingdings" pitchFamily="2" charset="2"/>
              <a:buChar char="ü"/>
            </a:pPr>
            <a:endParaRPr lang="en-US" sz="2000" dirty="0" smtClean="0"/>
          </a:p>
          <a:p>
            <a:pPr lvl="0">
              <a:buFont typeface="Wingdings" pitchFamily="2" charset="2"/>
              <a:buChar char="ü"/>
            </a:pPr>
            <a:r>
              <a:rPr lang="en-US" sz="2000" dirty="0" smtClean="0"/>
              <a:t>all suspicious transactions whether or not made in cash</a:t>
            </a:r>
          </a:p>
          <a:p>
            <a:pPr lvl="0"/>
            <a:endParaRPr lang="en-US" sz="2000" dirty="0" smtClean="0"/>
          </a:p>
          <a:p>
            <a:pPr lvl="0"/>
            <a:endParaRPr lang="en-US" sz="2000" dirty="0" smtClean="0"/>
          </a:p>
          <a:p>
            <a:endParaRPr lang="hi-IN" sz="2000" dirty="0">
              <a:latin typeface="Times New Roman" pitchFamily="18" charset="0"/>
            </a:endParaRPr>
          </a:p>
        </p:txBody>
      </p:sp>
    </p:spTree>
  </p:cSld>
  <p:clrMapOvr>
    <a:masterClrMapping/>
  </p:clrMapOvr>
  <p:transition spd="med">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extBox 1"/>
          <p:cNvSpPr txBox="1"/>
          <p:nvPr/>
        </p:nvSpPr>
        <p:spPr>
          <a:xfrm>
            <a:off x="0" y="48697"/>
            <a:ext cx="9144000" cy="7571303"/>
          </a:xfrm>
          <a:prstGeom prst="rect">
            <a:avLst/>
          </a:prstGeom>
          <a:noFill/>
        </p:spPr>
        <p:txBody>
          <a:bodyPr wrap="square" rtlCol="0">
            <a:spAutoFit/>
          </a:bodyPr>
          <a:lstStyle/>
          <a:p>
            <a:r>
              <a:rPr lang="en-US" sz="2400" b="1" dirty="0" smtClean="0"/>
              <a:t>Suspicious Transaction means : </a:t>
            </a:r>
          </a:p>
          <a:p>
            <a:pPr marL="395288" indent="395288">
              <a:defRPr/>
            </a:pPr>
            <a:endParaRPr lang="en-US" sz="2000" dirty="0" smtClean="0"/>
          </a:p>
          <a:p>
            <a:pPr marL="860425" indent="-465138">
              <a:buFont typeface="Wingdings" pitchFamily="2" charset="2"/>
              <a:buChar char="Ø"/>
              <a:defRPr/>
            </a:pPr>
            <a:r>
              <a:rPr lang="en-US" sz="2000" dirty="0" smtClean="0"/>
              <a:t> Gives rise to a reasonable ground of suspicion that it may involve the proceeds of crime; or</a:t>
            </a:r>
          </a:p>
          <a:p>
            <a:pPr marL="860425" indent="-465138">
              <a:buFont typeface="Wingdings" pitchFamily="2" charset="2"/>
              <a:buChar char="Ø"/>
              <a:defRPr/>
            </a:pPr>
            <a:r>
              <a:rPr lang="en-US" sz="2000" dirty="0" smtClean="0"/>
              <a:t>Appears to be made in circumstances of unusual or unjustified complexity; or</a:t>
            </a:r>
          </a:p>
          <a:p>
            <a:pPr marL="860425" indent="-465138">
              <a:buFont typeface="Wingdings" pitchFamily="2" charset="2"/>
              <a:buChar char="Ø"/>
              <a:defRPr/>
            </a:pPr>
            <a:r>
              <a:rPr lang="en-US" sz="2000" dirty="0" smtClean="0"/>
              <a:t>Appears to have no economic rationale or </a:t>
            </a:r>
            <a:r>
              <a:rPr lang="en-US" sz="2000" dirty="0" err="1" smtClean="0"/>
              <a:t>bonafide</a:t>
            </a:r>
            <a:r>
              <a:rPr lang="en-US" sz="2000" dirty="0" smtClean="0"/>
              <a:t> purpose</a:t>
            </a:r>
          </a:p>
          <a:p>
            <a:pPr marL="395288" indent="231775">
              <a:buFont typeface="Wingdings" pitchFamily="2" charset="2"/>
              <a:buChar char="Ø"/>
              <a:defRPr/>
            </a:pPr>
            <a:endParaRPr lang="en-US" sz="2000" dirty="0" smtClean="0"/>
          </a:p>
          <a:p>
            <a:pPr indent="53975">
              <a:defRPr/>
            </a:pPr>
            <a:r>
              <a:rPr lang="en-US" sz="2000" b="1" dirty="0" smtClean="0"/>
              <a:t>Some Examples of Suspicious Transaction  are </a:t>
            </a:r>
            <a:r>
              <a:rPr lang="en-US" sz="2000" dirty="0" smtClean="0"/>
              <a:t>:</a:t>
            </a:r>
          </a:p>
          <a:p>
            <a:pPr marL="395288" indent="231775">
              <a:defRPr/>
            </a:pPr>
            <a:endParaRPr lang="en-US" sz="2000" dirty="0" smtClean="0"/>
          </a:p>
          <a:p>
            <a:pPr marL="860425" indent="-465138">
              <a:buFont typeface="Wingdings" pitchFamily="2" charset="2"/>
              <a:buChar char="Ø"/>
              <a:defRPr/>
            </a:pPr>
            <a:r>
              <a:rPr lang="en-US" sz="2000" dirty="0" smtClean="0"/>
              <a:t>False Identification documents</a:t>
            </a:r>
          </a:p>
          <a:p>
            <a:pPr marL="860425" indent="-465138">
              <a:buFont typeface="Wingdings" pitchFamily="2" charset="2"/>
              <a:buChar char="Ø"/>
              <a:defRPr/>
            </a:pPr>
            <a:r>
              <a:rPr lang="en-US" sz="2000" dirty="0" smtClean="0"/>
              <a:t>Identification documents which could not be verified within reasonable time</a:t>
            </a:r>
          </a:p>
          <a:p>
            <a:pPr marL="860425" indent="-465138">
              <a:buFont typeface="Wingdings" pitchFamily="2" charset="2"/>
              <a:buChar char="Ø"/>
              <a:defRPr/>
            </a:pPr>
            <a:r>
              <a:rPr lang="en-US" sz="2000" dirty="0" smtClean="0"/>
              <a:t>Multiple </a:t>
            </a:r>
            <a:r>
              <a:rPr lang="en-US" sz="2000" dirty="0" err="1" smtClean="0"/>
              <a:t>Demat</a:t>
            </a:r>
            <a:r>
              <a:rPr lang="en-US" sz="2000" dirty="0" smtClean="0"/>
              <a:t> Accounts</a:t>
            </a:r>
          </a:p>
          <a:p>
            <a:pPr marL="860425" indent="-465138">
              <a:buFont typeface="Wingdings" pitchFamily="2" charset="2"/>
              <a:buChar char="Ø"/>
              <a:defRPr/>
            </a:pPr>
            <a:r>
              <a:rPr lang="en-US" sz="2000" dirty="0" smtClean="0"/>
              <a:t>Multiple Trading Account with the broker</a:t>
            </a:r>
          </a:p>
          <a:p>
            <a:pPr marL="860425" indent="-465138">
              <a:buFont typeface="Wingdings" pitchFamily="2" charset="2"/>
              <a:buChar char="Ø"/>
              <a:defRPr/>
            </a:pPr>
            <a:r>
              <a:rPr lang="en-US" sz="2000" dirty="0" smtClean="0"/>
              <a:t>Multiple Bank accounts</a:t>
            </a:r>
          </a:p>
          <a:p>
            <a:pPr marL="860425" indent="-465138">
              <a:buFont typeface="Wingdings" pitchFamily="2" charset="2"/>
              <a:buChar char="Ø"/>
              <a:defRPr/>
            </a:pPr>
            <a:r>
              <a:rPr lang="en-US" sz="2000" dirty="0" smtClean="0"/>
              <a:t>Huge withdrawals/deposits</a:t>
            </a:r>
          </a:p>
          <a:p>
            <a:pPr marL="860425" indent="-465138">
              <a:buFont typeface="Wingdings" pitchFamily="2" charset="2"/>
              <a:buChar char="Ø"/>
              <a:defRPr/>
            </a:pPr>
            <a:r>
              <a:rPr lang="en-US" sz="2000" dirty="0" smtClean="0"/>
              <a:t>Nature of transactions inconsistent with what would be expected from declared business</a:t>
            </a:r>
          </a:p>
          <a:p>
            <a:pPr marL="860425" indent="-465138">
              <a:buFont typeface="Wingdings" pitchFamily="2" charset="2"/>
              <a:buChar char="Ø"/>
              <a:defRPr/>
            </a:pPr>
            <a:r>
              <a:rPr lang="en-US" sz="2000" dirty="0" smtClean="0"/>
              <a:t>Foreclosure of home loan accounts by substantial cash payments</a:t>
            </a:r>
          </a:p>
          <a:p>
            <a:pPr marL="860425" indent="-465138">
              <a:buFont typeface="Wingdings" pitchFamily="2" charset="2"/>
              <a:buChar char="Ø"/>
              <a:defRPr/>
            </a:pPr>
            <a:r>
              <a:rPr lang="en-US" sz="2000" dirty="0" smtClean="0"/>
              <a:t>Large number of accounts with common account holders , introducer or </a:t>
            </a:r>
            <a:r>
              <a:rPr lang="en-US" sz="2000" dirty="0" err="1" smtClean="0"/>
              <a:t>authorised</a:t>
            </a:r>
            <a:r>
              <a:rPr lang="en-US" sz="2000" dirty="0" smtClean="0"/>
              <a:t> signatory</a:t>
            </a:r>
          </a:p>
          <a:p>
            <a:pPr marL="860425" indent="-465138">
              <a:buFont typeface="Wingdings" pitchFamily="2" charset="2"/>
              <a:buChar char="Ø"/>
              <a:defRPr/>
            </a:pPr>
            <a:r>
              <a:rPr lang="en-US" sz="2000" dirty="0" smtClean="0"/>
              <a:t>Unexplained transfers between multiple accounts with no rationale</a:t>
            </a:r>
          </a:p>
          <a:p>
            <a:pPr marL="627063" indent="-231775">
              <a:buFont typeface="Wingdings" pitchFamily="2" charset="2"/>
              <a:buChar char="Ø"/>
              <a:defRPr/>
            </a:pPr>
            <a:endParaRPr lang="en-US" sz="2000" dirty="0" smtClean="0"/>
          </a:p>
          <a:p>
            <a:pPr marL="395288" indent="231775">
              <a:defRPr/>
            </a:pPr>
            <a:endParaRPr lang="en-US" sz="2000" dirty="0" smtClean="0"/>
          </a:p>
          <a:p>
            <a:pPr>
              <a:buFont typeface="Wingdings" pitchFamily="2" charset="2"/>
              <a:buChar char="Ø"/>
            </a:pPr>
            <a:endParaRPr lang="en-US" sz="2400" dirty="0"/>
          </a:p>
        </p:txBody>
      </p:sp>
    </p:spTree>
  </p:cSld>
  <p:clrMapOvr>
    <a:masterClrMapping/>
  </p:clrMapOvr>
  <p:transition spd="med">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88065" name="Rectangle 1"/>
          <p:cNvSpPr>
            <a:spLocks noChangeArrowheads="1"/>
          </p:cNvSpPr>
          <p:nvPr/>
        </p:nvSpPr>
        <p:spPr bwMode="auto">
          <a:xfrm>
            <a:off x="457200" y="304800"/>
            <a:ext cx="8305800" cy="62324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900" b="1" i="0" u="none" strike="noStrike" cap="none" normalizeH="0" baseline="0" dirty="0" smtClean="0">
                <a:ln>
                  <a:noFill/>
                </a:ln>
                <a:solidFill>
                  <a:schemeClr val="tx1"/>
                </a:solidFill>
                <a:effectLst/>
                <a:ea typeface="Times New Roman" pitchFamily="18" charset="0"/>
                <a:cs typeface="Mangal" pitchFamily="2"/>
              </a:rPr>
              <a:t>Apart from the records of transactions to be maintained, the records should also contain the following information :</a:t>
            </a:r>
            <a:endParaRPr kumimoji="0" lang="en-US" sz="1900" b="0" i="0" u="none" strike="noStrike" cap="none" normalizeH="0" baseline="0" dirty="0" smtClean="0">
              <a:ln>
                <a:noFill/>
              </a:ln>
              <a:solidFill>
                <a:schemeClr val="tx1"/>
              </a:solidFill>
              <a:effectLst/>
              <a:ea typeface="Times New Roman" pitchFamily="18" charset="0"/>
              <a:cs typeface="Mangal" pitchFamily="2"/>
            </a:endParaRP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1900" b="0" i="0" u="none" strike="noStrike" cap="none" normalizeH="0" baseline="0" dirty="0" smtClean="0">
              <a:ln>
                <a:noFill/>
              </a:ln>
              <a:solidFill>
                <a:schemeClr val="tx1"/>
              </a:solidFill>
              <a:effectLst/>
              <a:cs typeface="Mangal" pitchFamily="2"/>
            </a:endParaRPr>
          </a:p>
          <a:p>
            <a:pPr marL="287338" marR="0" lvl="0" indent="-287338"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1900" b="0" i="0" u="none" strike="noStrike" cap="none" normalizeH="0" baseline="0" dirty="0" smtClean="0">
                <a:ln>
                  <a:noFill/>
                </a:ln>
                <a:solidFill>
                  <a:schemeClr val="tx1"/>
                </a:solidFill>
                <a:effectLst/>
                <a:ea typeface="Times New Roman" pitchFamily="18" charset="0"/>
                <a:cs typeface="Mangal" pitchFamily="2"/>
              </a:rPr>
              <a:t>The nature of the transaction(s); </a:t>
            </a:r>
          </a:p>
          <a:p>
            <a:pPr marL="0" marR="0" lvl="0" indent="0" algn="just" defTabSz="914400" rtl="0" eaLnBrk="0" fontAlgn="base" latinLnBrk="0" hangingPunct="0">
              <a:lnSpc>
                <a:spcPct val="100000"/>
              </a:lnSpc>
              <a:spcBef>
                <a:spcPct val="0"/>
              </a:spcBef>
              <a:spcAft>
                <a:spcPct val="0"/>
              </a:spcAft>
              <a:buClrTx/>
              <a:buSzTx/>
              <a:tabLst/>
            </a:pPr>
            <a:endParaRPr kumimoji="0" lang="en-US" sz="1900" b="0" i="0" u="none" strike="noStrike" cap="none" normalizeH="0" baseline="0" dirty="0" smtClean="0">
              <a:ln>
                <a:noFill/>
              </a:ln>
              <a:solidFill>
                <a:schemeClr val="tx1"/>
              </a:solidFill>
              <a:effectLst/>
              <a:cs typeface="Mangal" pitchFamily="2"/>
            </a:endParaRPr>
          </a:p>
          <a:p>
            <a:pPr marL="287338" marR="0" lvl="0" indent="-287338" algn="just" defTabSz="914400" rtl="0" eaLnBrk="0" fontAlgn="base" latinLnBrk="0" hangingPunct="0">
              <a:lnSpc>
                <a:spcPct val="100000"/>
              </a:lnSpc>
              <a:spcBef>
                <a:spcPct val="0"/>
              </a:spcBef>
              <a:spcAft>
                <a:spcPct val="0"/>
              </a:spcAft>
              <a:buClrTx/>
              <a:buSzTx/>
              <a:buFont typeface="Wingdings" pitchFamily="2" charset="2"/>
              <a:buChar char="Ø"/>
              <a:tabLst/>
            </a:pPr>
            <a:r>
              <a:rPr lang="en-US" sz="1900" dirty="0" smtClean="0">
                <a:ea typeface="Times New Roman" pitchFamily="18" charset="0"/>
                <a:cs typeface="Mangal" pitchFamily="2"/>
              </a:rPr>
              <a:t>T</a:t>
            </a:r>
            <a:r>
              <a:rPr kumimoji="0" lang="en-US" sz="1900" b="0" i="0" u="none" strike="noStrike" cap="none" normalizeH="0" baseline="0" dirty="0" smtClean="0">
                <a:ln>
                  <a:noFill/>
                </a:ln>
                <a:solidFill>
                  <a:schemeClr val="tx1"/>
                </a:solidFill>
                <a:effectLst/>
                <a:ea typeface="Times New Roman" pitchFamily="18" charset="0"/>
                <a:cs typeface="Mangal" pitchFamily="2"/>
              </a:rPr>
              <a:t>he amount of the transaction and the currency in which it was denominated; </a:t>
            </a:r>
          </a:p>
          <a:p>
            <a:pPr marL="0" marR="0" lvl="0" indent="0" algn="just" defTabSz="914400" rtl="0" eaLnBrk="0" fontAlgn="base" latinLnBrk="0" hangingPunct="0">
              <a:lnSpc>
                <a:spcPct val="100000"/>
              </a:lnSpc>
              <a:spcBef>
                <a:spcPct val="0"/>
              </a:spcBef>
              <a:spcAft>
                <a:spcPct val="0"/>
              </a:spcAft>
              <a:buClrTx/>
              <a:buSzTx/>
              <a:tabLst/>
            </a:pPr>
            <a:endParaRPr kumimoji="0" lang="en-US" sz="1900" b="0" i="0" u="none" strike="noStrike" cap="none" normalizeH="0" baseline="0" dirty="0" smtClean="0">
              <a:ln>
                <a:noFill/>
              </a:ln>
              <a:solidFill>
                <a:schemeClr val="tx1"/>
              </a:solidFill>
              <a:effectLst/>
              <a:cs typeface="Mangal" pitchFamily="2"/>
            </a:endParaRPr>
          </a:p>
          <a:p>
            <a:pPr marL="287338" marR="0" lvl="0" indent="-287338" algn="just" defTabSz="914400" rtl="0" eaLnBrk="0" fontAlgn="base" latinLnBrk="0" hangingPunct="0">
              <a:lnSpc>
                <a:spcPct val="100000"/>
              </a:lnSpc>
              <a:spcBef>
                <a:spcPct val="0"/>
              </a:spcBef>
              <a:spcAft>
                <a:spcPct val="0"/>
              </a:spcAft>
              <a:buClrTx/>
              <a:buSzTx/>
              <a:buFont typeface="Wingdings" pitchFamily="2" charset="2"/>
              <a:buChar char="Ø"/>
              <a:tabLst/>
            </a:pPr>
            <a:r>
              <a:rPr lang="en-US" sz="1900" dirty="0" smtClean="0">
                <a:ea typeface="Times New Roman" pitchFamily="18" charset="0"/>
                <a:cs typeface="Mangal" pitchFamily="2"/>
              </a:rPr>
              <a:t>T</a:t>
            </a:r>
            <a:r>
              <a:rPr kumimoji="0" lang="en-US" sz="1900" b="0" i="0" u="none" strike="noStrike" cap="none" normalizeH="0" baseline="0" dirty="0" smtClean="0">
                <a:ln>
                  <a:noFill/>
                </a:ln>
                <a:solidFill>
                  <a:schemeClr val="tx1"/>
                </a:solidFill>
                <a:effectLst/>
                <a:ea typeface="Times New Roman" pitchFamily="18" charset="0"/>
                <a:cs typeface="Mangal" pitchFamily="2"/>
              </a:rPr>
              <a:t>he date on which the transaction was conducted; and </a:t>
            </a:r>
          </a:p>
          <a:p>
            <a:pPr marL="0" marR="0" lvl="0" indent="0" algn="just" defTabSz="914400" rtl="0" eaLnBrk="0" fontAlgn="base" latinLnBrk="0" hangingPunct="0">
              <a:lnSpc>
                <a:spcPct val="100000"/>
              </a:lnSpc>
              <a:spcBef>
                <a:spcPct val="0"/>
              </a:spcBef>
              <a:spcAft>
                <a:spcPct val="0"/>
              </a:spcAft>
              <a:buClrTx/>
              <a:buSzTx/>
              <a:tabLst/>
            </a:pPr>
            <a:endParaRPr kumimoji="0" lang="en-US" sz="1900" b="0" i="0" u="none" strike="noStrike" cap="none" normalizeH="0" baseline="0" dirty="0" smtClean="0">
              <a:ln>
                <a:noFill/>
              </a:ln>
              <a:solidFill>
                <a:schemeClr val="tx1"/>
              </a:solidFill>
              <a:effectLst/>
              <a:cs typeface="Mangal" pitchFamily="2"/>
            </a:endParaRPr>
          </a:p>
          <a:p>
            <a:pPr marL="287338" marR="0" lvl="0" indent="-287338" algn="just" defTabSz="914400" rtl="0" eaLnBrk="0" fontAlgn="base" latinLnBrk="0" hangingPunct="0">
              <a:lnSpc>
                <a:spcPct val="100000"/>
              </a:lnSpc>
              <a:spcBef>
                <a:spcPct val="0"/>
              </a:spcBef>
              <a:spcAft>
                <a:spcPct val="0"/>
              </a:spcAft>
              <a:buClrTx/>
              <a:buSzTx/>
              <a:buFont typeface="Wingdings" pitchFamily="2" charset="2"/>
              <a:buChar char="Ø"/>
              <a:tabLst/>
            </a:pPr>
            <a:r>
              <a:rPr lang="en-US" sz="1900" dirty="0" smtClean="0">
                <a:ea typeface="Times New Roman" pitchFamily="18" charset="0"/>
                <a:cs typeface="Mangal" pitchFamily="2"/>
              </a:rPr>
              <a:t>T</a:t>
            </a:r>
            <a:r>
              <a:rPr kumimoji="0" lang="en-US" sz="1900" b="0" i="0" u="none" strike="noStrike" cap="none" normalizeH="0" baseline="0" dirty="0" smtClean="0">
                <a:ln>
                  <a:noFill/>
                </a:ln>
                <a:solidFill>
                  <a:schemeClr val="tx1"/>
                </a:solidFill>
                <a:effectLst/>
                <a:ea typeface="Times New Roman" pitchFamily="18" charset="0"/>
                <a:cs typeface="Mangal" pitchFamily="2"/>
              </a:rPr>
              <a:t>he parties to the transaction.</a:t>
            </a:r>
          </a:p>
          <a:p>
            <a:pPr marL="0" marR="0" lvl="0" indent="0" algn="just" defTabSz="914400" rtl="0" eaLnBrk="0" fontAlgn="base" latinLnBrk="0" hangingPunct="0">
              <a:lnSpc>
                <a:spcPct val="100000"/>
              </a:lnSpc>
              <a:spcBef>
                <a:spcPct val="0"/>
              </a:spcBef>
              <a:spcAft>
                <a:spcPct val="0"/>
              </a:spcAft>
              <a:buClrTx/>
              <a:buSzTx/>
              <a:tabLst/>
            </a:pPr>
            <a:endParaRPr lang="en-US" sz="1900" dirty="0" smtClean="0">
              <a:cs typeface="Mangal" pitchFamily="2"/>
            </a:endParaRPr>
          </a:p>
          <a:p>
            <a:pPr lvl="0" algn="just" eaLnBrk="0" fontAlgn="base" hangingPunct="0">
              <a:spcBef>
                <a:spcPct val="0"/>
              </a:spcBef>
              <a:spcAft>
                <a:spcPct val="0"/>
              </a:spcAft>
            </a:pPr>
            <a:r>
              <a:rPr lang="en-US" sz="1900" b="1" dirty="0" smtClean="0"/>
              <a:t>Maintenance of  Records :</a:t>
            </a:r>
          </a:p>
          <a:p>
            <a:pPr algn="just" eaLnBrk="0" fontAlgn="base" hangingPunct="0">
              <a:spcBef>
                <a:spcPct val="0"/>
              </a:spcBef>
              <a:spcAft>
                <a:spcPct val="0"/>
              </a:spcAft>
            </a:pPr>
            <a:endParaRPr lang="en-US" sz="1900" b="1" dirty="0" smtClean="0">
              <a:cs typeface="Mangal" pitchFamily="2"/>
            </a:endParaRPr>
          </a:p>
          <a:p>
            <a:pPr marL="287338" indent="-287338" algn="just" eaLnBrk="0" fontAlgn="base" hangingPunct="0">
              <a:spcBef>
                <a:spcPct val="0"/>
              </a:spcBef>
              <a:spcAft>
                <a:spcPct val="0"/>
              </a:spcAft>
              <a:buFont typeface="Wingdings" pitchFamily="2" charset="2"/>
              <a:buChar char="Ø"/>
            </a:pPr>
            <a:r>
              <a:rPr lang="en-US" sz="1900" dirty="0" smtClean="0"/>
              <a:t>All the transactions should be preserved for a period of 5 years </a:t>
            </a:r>
            <a:r>
              <a:rPr lang="en-US" sz="1900" dirty="0" smtClean="0">
                <a:solidFill>
                  <a:srgbClr val="FF0000"/>
                </a:solidFill>
              </a:rPr>
              <a:t>(earlier it was 10 years)</a:t>
            </a:r>
            <a:r>
              <a:rPr lang="en-US" sz="1900" dirty="0" smtClean="0"/>
              <a:t> from the date of transactions between the client and the reporting entity </a:t>
            </a:r>
          </a:p>
          <a:p>
            <a:pPr algn="just" eaLnBrk="0" fontAlgn="base" hangingPunct="0">
              <a:spcBef>
                <a:spcPct val="0"/>
              </a:spcBef>
              <a:spcAft>
                <a:spcPct val="0"/>
              </a:spcAft>
              <a:buFont typeface="Wingdings" pitchFamily="2" charset="2"/>
              <a:buChar char="Ø"/>
            </a:pPr>
            <a:endParaRPr lang="en-US" sz="1900" dirty="0" smtClean="0"/>
          </a:p>
          <a:p>
            <a:pPr marL="287338" indent="-287338" algn="just" eaLnBrk="0" fontAlgn="base" hangingPunct="0">
              <a:spcBef>
                <a:spcPct val="0"/>
              </a:spcBef>
              <a:spcAft>
                <a:spcPct val="0"/>
              </a:spcAft>
              <a:buFont typeface="Wingdings" pitchFamily="2" charset="2"/>
              <a:buChar char="Ø"/>
            </a:pPr>
            <a:r>
              <a:rPr lang="en-US" sz="1900" dirty="0" smtClean="0"/>
              <a:t>Identity of the clients and of their beneficial owner should be maintained for a period of 5 years </a:t>
            </a:r>
            <a:r>
              <a:rPr lang="en-US" sz="1900" dirty="0" smtClean="0">
                <a:solidFill>
                  <a:srgbClr val="FF0000"/>
                </a:solidFill>
              </a:rPr>
              <a:t>(earlier it was 10 years) </a:t>
            </a:r>
            <a:r>
              <a:rPr lang="en-US" sz="1900" dirty="0" smtClean="0"/>
              <a:t>after the business relationship between a client and the reporting entity has ended or the account has been closed, whichever is later</a:t>
            </a:r>
          </a:p>
          <a:p>
            <a:pPr lvl="0" algn="just" eaLnBrk="0" fontAlgn="base" hangingPunct="0">
              <a:spcBef>
                <a:spcPct val="0"/>
              </a:spcBef>
              <a:spcAft>
                <a:spcPct val="0"/>
              </a:spcAft>
            </a:pPr>
            <a:endParaRPr kumimoji="0" lang="en-US" sz="1900" b="1" i="0" u="none" strike="noStrike" cap="none" normalizeH="0" baseline="0" dirty="0" smtClean="0">
              <a:ln>
                <a:noFill/>
              </a:ln>
              <a:solidFill>
                <a:schemeClr val="tx1"/>
              </a:solidFill>
              <a:effectLst/>
              <a:cs typeface="Mangal" pitchFamily="2"/>
            </a:endParaRPr>
          </a:p>
        </p:txBody>
      </p:sp>
    </p:spTree>
  </p:cSld>
  <p:clrMapOvr>
    <a:masterClrMapping/>
  </p:clrMapOvr>
  <p:transition spd="med">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685800"/>
          <a:ext cx="8077199" cy="5776552"/>
        </p:xfrm>
        <a:graphic>
          <a:graphicData uri="http://schemas.openxmlformats.org/drawingml/2006/table">
            <a:tbl>
              <a:tblPr>
                <a:tableStyleId>{5940675A-B579-460E-94D1-54222C63F5DA}</a:tableStyleId>
              </a:tblPr>
              <a:tblGrid>
                <a:gridCol w="5674120"/>
                <a:gridCol w="2403079"/>
              </a:tblGrid>
              <a:tr h="431853">
                <a:tc>
                  <a:txBody>
                    <a:bodyPr/>
                    <a:lstStyle/>
                    <a:p>
                      <a:pPr algn="ctr">
                        <a:lnSpc>
                          <a:spcPct val="150000"/>
                        </a:lnSpc>
                        <a:spcAft>
                          <a:spcPts val="0"/>
                        </a:spcAft>
                      </a:pPr>
                      <a:r>
                        <a:rPr lang="en-US" sz="1600" b="1" u="none" dirty="0">
                          <a:solidFill>
                            <a:schemeClr val="tx1"/>
                          </a:solidFill>
                        </a:rPr>
                        <a:t>Description </a:t>
                      </a:r>
                      <a:endParaRPr lang="en-US" sz="1600" b="1" u="none" dirty="0">
                        <a:solidFill>
                          <a:schemeClr val="tx1"/>
                        </a:solidFill>
                        <a:latin typeface="Calibri"/>
                        <a:ea typeface="Times New Roman"/>
                        <a:cs typeface="Mangal"/>
                      </a:endParaRPr>
                    </a:p>
                  </a:txBody>
                  <a:tcPr marL="34852" marR="34852" marT="34852" marB="34852"/>
                </a:tc>
                <a:tc>
                  <a:txBody>
                    <a:bodyPr/>
                    <a:lstStyle/>
                    <a:p>
                      <a:pPr algn="ctr">
                        <a:lnSpc>
                          <a:spcPct val="150000"/>
                        </a:lnSpc>
                        <a:spcAft>
                          <a:spcPts val="0"/>
                        </a:spcAft>
                      </a:pPr>
                      <a:r>
                        <a:rPr lang="en-US" sz="1600" b="1" u="none" dirty="0">
                          <a:solidFill>
                            <a:schemeClr val="tx1"/>
                          </a:solidFill>
                        </a:rPr>
                        <a:t>Due Date </a:t>
                      </a:r>
                      <a:endParaRPr lang="en-US" sz="1600" b="1" u="none" dirty="0">
                        <a:solidFill>
                          <a:schemeClr val="tx1"/>
                        </a:solidFill>
                        <a:latin typeface="Calibri"/>
                        <a:ea typeface="Times New Roman"/>
                        <a:cs typeface="Mangal"/>
                      </a:endParaRPr>
                    </a:p>
                  </a:txBody>
                  <a:tcPr marL="34852" marR="34852" marT="34852" marB="34852"/>
                </a:tc>
              </a:tr>
              <a:tr h="625307">
                <a:tc>
                  <a:txBody>
                    <a:bodyPr/>
                    <a:lstStyle/>
                    <a:p>
                      <a:pPr algn="just">
                        <a:lnSpc>
                          <a:spcPct val="115000"/>
                        </a:lnSpc>
                        <a:spcAft>
                          <a:spcPts val="0"/>
                        </a:spcAft>
                      </a:pPr>
                      <a:r>
                        <a:rPr lang="en-US" sz="1600" dirty="0">
                          <a:solidFill>
                            <a:schemeClr val="tx1"/>
                          </a:solidFill>
                        </a:rPr>
                        <a:t>All </a:t>
                      </a:r>
                      <a:r>
                        <a:rPr lang="en-US" sz="1600" b="1" dirty="0">
                          <a:solidFill>
                            <a:schemeClr val="tx1"/>
                          </a:solidFill>
                        </a:rPr>
                        <a:t>cash transactions of the value of more than rupees ten </a:t>
                      </a:r>
                      <a:r>
                        <a:rPr lang="en-US" sz="1600" b="1" dirty="0" err="1">
                          <a:solidFill>
                            <a:schemeClr val="tx1"/>
                          </a:solidFill>
                        </a:rPr>
                        <a:t>lakhs</a:t>
                      </a:r>
                      <a:r>
                        <a:rPr lang="en-US" sz="1600" b="1" dirty="0">
                          <a:solidFill>
                            <a:schemeClr val="tx1"/>
                          </a:solidFill>
                        </a:rPr>
                        <a:t> </a:t>
                      </a:r>
                      <a:r>
                        <a:rPr lang="en-US" sz="1600" dirty="0">
                          <a:solidFill>
                            <a:schemeClr val="tx1"/>
                          </a:solidFill>
                        </a:rPr>
                        <a:t>or its equivalent in foreign currency. </a:t>
                      </a:r>
                      <a:endParaRPr lang="en-US" sz="1600" dirty="0">
                        <a:solidFill>
                          <a:schemeClr val="tx1"/>
                        </a:solidFill>
                        <a:latin typeface="Calibri"/>
                        <a:ea typeface="Times New Roman"/>
                        <a:cs typeface="Mangal"/>
                      </a:endParaRPr>
                    </a:p>
                  </a:txBody>
                  <a:tcPr marL="34852" marR="34852" marT="34852" marB="34852"/>
                </a:tc>
                <a:tc rowSpan="3">
                  <a:txBody>
                    <a:bodyPr/>
                    <a:lstStyle/>
                    <a:p>
                      <a:pPr algn="just">
                        <a:lnSpc>
                          <a:spcPct val="115000"/>
                        </a:lnSpc>
                        <a:spcAft>
                          <a:spcPts val="0"/>
                        </a:spcAft>
                      </a:pPr>
                      <a:r>
                        <a:rPr lang="en-US" sz="1600" b="1" dirty="0">
                          <a:solidFill>
                            <a:schemeClr val="tx1"/>
                          </a:solidFill>
                        </a:rPr>
                        <a:t>15th day of the succeeding month </a:t>
                      </a:r>
                      <a:endParaRPr lang="en-US" sz="1600" b="1" dirty="0">
                        <a:solidFill>
                          <a:schemeClr val="tx1"/>
                        </a:solidFill>
                        <a:latin typeface="Calibri"/>
                        <a:ea typeface="Times New Roman"/>
                        <a:cs typeface="Mangal"/>
                      </a:endParaRPr>
                    </a:p>
                  </a:txBody>
                  <a:tcPr marL="34852" marR="34852" marT="34852" marB="34852"/>
                </a:tc>
              </a:tr>
              <a:tr h="1181488">
                <a:tc>
                  <a:txBody>
                    <a:bodyPr/>
                    <a:lstStyle/>
                    <a:p>
                      <a:pPr algn="just">
                        <a:lnSpc>
                          <a:spcPct val="115000"/>
                        </a:lnSpc>
                        <a:spcAft>
                          <a:spcPts val="0"/>
                        </a:spcAft>
                      </a:pPr>
                      <a:r>
                        <a:rPr lang="en-US" sz="1600" dirty="0">
                          <a:solidFill>
                            <a:schemeClr val="tx1"/>
                          </a:solidFill>
                        </a:rPr>
                        <a:t>All </a:t>
                      </a:r>
                      <a:r>
                        <a:rPr lang="en-US" sz="1600" b="1" dirty="0">
                          <a:solidFill>
                            <a:schemeClr val="tx1"/>
                          </a:solidFill>
                        </a:rPr>
                        <a:t>series of cash transactions </a:t>
                      </a:r>
                      <a:r>
                        <a:rPr lang="en-US" sz="1600" dirty="0">
                          <a:solidFill>
                            <a:schemeClr val="tx1"/>
                          </a:solidFill>
                        </a:rPr>
                        <a:t>integrally connected to each other which have been valued below rupees ten </a:t>
                      </a:r>
                      <a:r>
                        <a:rPr lang="en-US" sz="1600" dirty="0" err="1">
                          <a:solidFill>
                            <a:schemeClr val="tx1"/>
                          </a:solidFill>
                        </a:rPr>
                        <a:t>lakhs</a:t>
                      </a:r>
                      <a:r>
                        <a:rPr lang="en-US" sz="1600" dirty="0">
                          <a:solidFill>
                            <a:schemeClr val="tx1"/>
                          </a:solidFill>
                        </a:rPr>
                        <a:t> or its equivalent in foreign currency where such series of transactions have taken place within a month</a:t>
                      </a:r>
                      <a:endParaRPr lang="en-US" sz="1600" dirty="0">
                        <a:solidFill>
                          <a:schemeClr val="tx1"/>
                        </a:solidFill>
                        <a:latin typeface="Calibri"/>
                        <a:ea typeface="Times New Roman"/>
                        <a:cs typeface="Mangal"/>
                      </a:endParaRPr>
                    </a:p>
                  </a:txBody>
                  <a:tcPr marL="34852" marR="34852" marT="34852" marB="34852"/>
                </a:tc>
                <a:tc vMerge="1">
                  <a:txBody>
                    <a:bodyPr/>
                    <a:lstStyle/>
                    <a:p>
                      <a:endParaRPr lang="hi-IN"/>
                    </a:p>
                  </a:txBody>
                  <a:tcPr/>
                </a:tc>
              </a:tr>
              <a:tr h="903397">
                <a:tc>
                  <a:txBody>
                    <a:bodyPr/>
                    <a:lstStyle/>
                    <a:p>
                      <a:pPr algn="just">
                        <a:lnSpc>
                          <a:spcPct val="115000"/>
                        </a:lnSpc>
                        <a:spcAft>
                          <a:spcPts val="0"/>
                        </a:spcAft>
                      </a:pPr>
                      <a:r>
                        <a:rPr lang="en-US" sz="1600" dirty="0">
                          <a:solidFill>
                            <a:schemeClr val="tx1"/>
                          </a:solidFill>
                        </a:rPr>
                        <a:t>All transactions involving receipts by </a:t>
                      </a:r>
                      <a:r>
                        <a:rPr lang="en-US" sz="1600" b="1" dirty="0">
                          <a:solidFill>
                            <a:schemeClr val="tx1"/>
                          </a:solidFill>
                        </a:rPr>
                        <a:t>non-profit </a:t>
                      </a:r>
                      <a:r>
                        <a:rPr lang="en-US" sz="1600" b="1" dirty="0" err="1">
                          <a:solidFill>
                            <a:schemeClr val="tx1"/>
                          </a:solidFill>
                        </a:rPr>
                        <a:t>organisations</a:t>
                      </a:r>
                      <a:r>
                        <a:rPr lang="en-US" sz="1600" b="1" dirty="0">
                          <a:solidFill>
                            <a:schemeClr val="tx1"/>
                          </a:solidFill>
                        </a:rPr>
                        <a:t> of  value  more than  rupees ten </a:t>
                      </a:r>
                      <a:r>
                        <a:rPr lang="en-US" sz="1600" b="1" dirty="0" err="1">
                          <a:solidFill>
                            <a:schemeClr val="tx1"/>
                          </a:solidFill>
                        </a:rPr>
                        <a:t>lakh</a:t>
                      </a:r>
                      <a:r>
                        <a:rPr lang="en-US" sz="1600" b="1" dirty="0">
                          <a:solidFill>
                            <a:schemeClr val="tx1"/>
                          </a:solidFill>
                        </a:rPr>
                        <a:t>, </a:t>
                      </a:r>
                      <a:r>
                        <a:rPr lang="en-US" sz="1600" dirty="0">
                          <a:solidFill>
                            <a:schemeClr val="tx1"/>
                          </a:solidFill>
                        </a:rPr>
                        <a:t>or its equivalent in foreign currency</a:t>
                      </a:r>
                      <a:endParaRPr lang="en-US" sz="1600" dirty="0">
                        <a:solidFill>
                          <a:schemeClr val="tx1"/>
                        </a:solidFill>
                        <a:latin typeface="Calibri"/>
                        <a:ea typeface="Times New Roman"/>
                        <a:cs typeface="Mangal"/>
                      </a:endParaRPr>
                    </a:p>
                  </a:txBody>
                  <a:tcPr marL="34852" marR="34852" marT="34852" marB="34852"/>
                </a:tc>
                <a:tc vMerge="1">
                  <a:txBody>
                    <a:bodyPr/>
                    <a:lstStyle/>
                    <a:p>
                      <a:endParaRPr lang="hi-IN"/>
                    </a:p>
                  </a:txBody>
                  <a:tcPr/>
                </a:tc>
              </a:tr>
              <a:tr h="1304116">
                <a:tc>
                  <a:txBody>
                    <a:bodyPr/>
                    <a:lstStyle/>
                    <a:p>
                      <a:pPr algn="just">
                        <a:lnSpc>
                          <a:spcPct val="115000"/>
                        </a:lnSpc>
                        <a:spcAft>
                          <a:spcPts val="0"/>
                        </a:spcAft>
                      </a:pPr>
                      <a:r>
                        <a:rPr lang="en-US" sz="1600" dirty="0">
                          <a:solidFill>
                            <a:schemeClr val="tx1"/>
                          </a:solidFill>
                        </a:rPr>
                        <a:t>All cash transactions </a:t>
                      </a:r>
                      <a:r>
                        <a:rPr lang="en-US" sz="1600" b="1" dirty="0">
                          <a:solidFill>
                            <a:schemeClr val="tx1"/>
                          </a:solidFill>
                        </a:rPr>
                        <a:t>where forged or counterfeit currency notes or bank notes have been used as genuine</a:t>
                      </a:r>
                      <a:r>
                        <a:rPr lang="en-US" sz="1600" dirty="0">
                          <a:solidFill>
                            <a:schemeClr val="tx1"/>
                          </a:solidFill>
                        </a:rPr>
                        <a:t>   or where any forgery of a valuable security or a document has taken place for facilitating the transactions</a:t>
                      </a:r>
                      <a:endParaRPr lang="en-US" sz="1600" dirty="0">
                        <a:solidFill>
                          <a:schemeClr val="tx1"/>
                        </a:solidFill>
                        <a:latin typeface="Calibri"/>
                        <a:ea typeface="Times New Roman"/>
                        <a:cs typeface="Mangal"/>
                      </a:endParaRPr>
                    </a:p>
                  </a:txBody>
                  <a:tcPr marL="34852" marR="34852" marT="34852" marB="34852"/>
                </a:tc>
                <a:tc>
                  <a:txBody>
                    <a:bodyPr/>
                    <a:lstStyle/>
                    <a:p>
                      <a:pPr algn="just">
                        <a:lnSpc>
                          <a:spcPct val="115000"/>
                        </a:lnSpc>
                        <a:spcAft>
                          <a:spcPts val="0"/>
                        </a:spcAft>
                      </a:pPr>
                      <a:r>
                        <a:rPr lang="en-US" sz="1600" b="1" dirty="0">
                          <a:solidFill>
                            <a:schemeClr val="tx1"/>
                          </a:solidFill>
                        </a:rPr>
                        <a:t>Not later than seven working days </a:t>
                      </a:r>
                      <a:r>
                        <a:rPr lang="en-US" sz="1600" dirty="0">
                          <a:solidFill>
                            <a:schemeClr val="tx1"/>
                          </a:solidFill>
                        </a:rPr>
                        <a:t>from the date of occurrence of such transaction</a:t>
                      </a:r>
                      <a:endParaRPr lang="en-US" sz="1600" dirty="0">
                        <a:solidFill>
                          <a:schemeClr val="tx1"/>
                        </a:solidFill>
                        <a:latin typeface="Calibri"/>
                        <a:ea typeface="Times New Roman"/>
                        <a:cs typeface="Mangal"/>
                      </a:endParaRPr>
                    </a:p>
                  </a:txBody>
                  <a:tcPr marL="34852" marR="34852" marT="34852" marB="34852"/>
                </a:tc>
              </a:tr>
              <a:tr h="1304116">
                <a:tc>
                  <a:txBody>
                    <a:bodyPr/>
                    <a:lstStyle/>
                    <a:p>
                      <a:pPr algn="just">
                        <a:lnSpc>
                          <a:spcPct val="115000"/>
                        </a:lnSpc>
                        <a:spcAft>
                          <a:spcPts val="0"/>
                        </a:spcAft>
                      </a:pPr>
                      <a:r>
                        <a:rPr lang="en-US" sz="1600" dirty="0">
                          <a:solidFill>
                            <a:schemeClr val="tx1"/>
                          </a:solidFill>
                        </a:rPr>
                        <a:t>All </a:t>
                      </a:r>
                      <a:r>
                        <a:rPr lang="en-US" sz="1600" b="1" dirty="0">
                          <a:solidFill>
                            <a:schemeClr val="tx1"/>
                          </a:solidFill>
                        </a:rPr>
                        <a:t>suspicious transactions </a:t>
                      </a:r>
                      <a:r>
                        <a:rPr lang="en-US" sz="1600" dirty="0">
                          <a:solidFill>
                            <a:schemeClr val="tx1"/>
                          </a:solidFill>
                        </a:rPr>
                        <a:t>whether or not made in cash </a:t>
                      </a:r>
                      <a:endParaRPr lang="en-US" sz="1600" dirty="0">
                        <a:solidFill>
                          <a:schemeClr val="tx1"/>
                        </a:solidFill>
                        <a:latin typeface="Calibri"/>
                        <a:ea typeface="Times New Roman"/>
                        <a:cs typeface="Mangal"/>
                      </a:endParaRPr>
                    </a:p>
                  </a:txBody>
                  <a:tcPr marL="34852" marR="34852" marT="34852" marB="34852"/>
                </a:tc>
                <a:tc>
                  <a:txBody>
                    <a:bodyPr/>
                    <a:lstStyle/>
                    <a:p>
                      <a:pPr algn="just">
                        <a:lnSpc>
                          <a:spcPct val="115000"/>
                        </a:lnSpc>
                        <a:spcAft>
                          <a:spcPts val="0"/>
                        </a:spcAft>
                      </a:pPr>
                      <a:r>
                        <a:rPr lang="en-US" sz="1600" b="1" dirty="0">
                          <a:solidFill>
                            <a:schemeClr val="tx1"/>
                          </a:solidFill>
                        </a:rPr>
                        <a:t>Not later than seven working </a:t>
                      </a:r>
                      <a:r>
                        <a:rPr lang="en-US" sz="1600" dirty="0">
                          <a:solidFill>
                            <a:schemeClr val="tx1"/>
                          </a:solidFill>
                        </a:rPr>
                        <a:t>days on being satisfied that the transaction is suspicious</a:t>
                      </a:r>
                      <a:endParaRPr lang="en-US" sz="1600" dirty="0">
                        <a:solidFill>
                          <a:schemeClr val="tx1"/>
                        </a:solidFill>
                        <a:latin typeface="Calibri"/>
                        <a:ea typeface="Times New Roman"/>
                        <a:cs typeface="Mangal"/>
                      </a:endParaRPr>
                    </a:p>
                  </a:txBody>
                  <a:tcPr marL="34852" marR="34852" marT="34852" marB="34852"/>
                </a:tc>
              </a:tr>
            </a:tbl>
          </a:graphicData>
        </a:graphic>
      </p:graphicFrame>
      <p:sp>
        <p:nvSpPr>
          <p:cNvPr id="37889" name="Rectangle 1"/>
          <p:cNvSpPr>
            <a:spLocks noChangeArrowheads="1"/>
          </p:cNvSpPr>
          <p:nvPr/>
        </p:nvSpPr>
        <p:spPr bwMode="auto">
          <a:xfrm>
            <a:off x="0" y="0"/>
            <a:ext cx="91440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sng" strike="noStrike" cap="none" normalizeH="0" baseline="0" dirty="0" smtClean="0">
                <a:ln>
                  <a:noFill/>
                </a:ln>
                <a:solidFill>
                  <a:srgbClr val="0033CC"/>
                </a:solidFill>
                <a:effectLst/>
                <a:latin typeface="Comic Sans MS" pitchFamily="66" charset="0"/>
                <a:ea typeface="Times New Roman" pitchFamily="18" charset="0"/>
                <a:cs typeface="Mangal" pitchFamily="2"/>
              </a:rPr>
              <a:t>Due dates for furnishing information to the Director</a:t>
            </a:r>
            <a:endParaRPr kumimoji="0" lang="en-US" sz="2400" b="0" i="0" u="sng" strike="noStrike" cap="none" normalizeH="0" baseline="0" dirty="0" smtClean="0">
              <a:ln>
                <a:noFill/>
              </a:ln>
              <a:solidFill>
                <a:srgbClr val="0033CC"/>
              </a:solidFill>
              <a:effectLst/>
              <a:latin typeface="Comic Sans MS" pitchFamily="66" charset="0"/>
              <a:cs typeface="Mangal" pitchFamily="2"/>
            </a:endParaRPr>
          </a:p>
        </p:txBody>
      </p:sp>
    </p:spTree>
  </p:cSld>
  <p:clrMapOvr>
    <a:masterClrMapping/>
  </p:clrMapOvr>
  <p:transition spd="med">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2362200" y="381000"/>
            <a:ext cx="6781800" cy="954107"/>
          </a:xfrm>
          <a:prstGeom prst="rect">
            <a:avLst/>
          </a:prstGeom>
        </p:spPr>
        <p:txBody>
          <a:bodyPr wrap="square">
            <a:spAutoFit/>
          </a:bodyPr>
          <a:lstStyle/>
          <a:p>
            <a:pPr algn="ctr"/>
            <a:r>
              <a:rPr lang="en-US" sz="2800" b="1" u="sng" dirty="0" smtClean="0">
                <a:solidFill>
                  <a:srgbClr val="0033CC"/>
                </a:solidFill>
                <a:latin typeface="Comic Sans MS" pitchFamily="66" charset="0"/>
                <a:cs typeface="Times New Roman" pitchFamily="18" charset="0"/>
              </a:rPr>
              <a:t>Identity of the clients </a:t>
            </a:r>
          </a:p>
          <a:p>
            <a:pPr algn="ctr"/>
            <a:r>
              <a:rPr lang="en-US" sz="2800" b="1" u="sng" dirty="0" smtClean="0">
                <a:solidFill>
                  <a:srgbClr val="0033CC"/>
                </a:solidFill>
                <a:latin typeface="Comic Sans MS" pitchFamily="66" charset="0"/>
                <a:cs typeface="Times New Roman" pitchFamily="18" charset="0"/>
              </a:rPr>
              <a:t>(Know Your Customer) </a:t>
            </a:r>
            <a:endParaRPr lang="hi-IN" sz="2800" b="1" u="sng" dirty="0">
              <a:solidFill>
                <a:srgbClr val="0033CC"/>
              </a:solidFill>
              <a:latin typeface="Comic Sans MS" pitchFamily="66" charset="0"/>
            </a:endParaRPr>
          </a:p>
        </p:txBody>
      </p:sp>
      <p:sp>
        <p:nvSpPr>
          <p:cNvPr id="39937" name="Rectangle 1"/>
          <p:cNvSpPr>
            <a:spLocks noChangeArrowheads="1"/>
          </p:cNvSpPr>
          <p:nvPr/>
        </p:nvSpPr>
        <p:spPr bwMode="auto">
          <a:xfrm>
            <a:off x="0" y="2133600"/>
            <a:ext cx="91440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en-US" sz="2000" b="0" i="0" u="none" strike="noStrike" cap="none" normalizeH="0" baseline="0" dirty="0" smtClean="0">
                <a:ln>
                  <a:noFill/>
                </a:ln>
                <a:solidFill>
                  <a:schemeClr val="tx1"/>
                </a:solidFill>
                <a:effectLst/>
                <a:latin typeface="Calibri" pitchFamily="34" charset="0"/>
                <a:ea typeface="Times New Roman" pitchFamily="18" charset="0"/>
                <a:cs typeface="Mangal" pitchFamily="2"/>
              </a:rPr>
              <a:t>It is mandatory for every Reporting Entity, at the time of opening an account or executing any transaction with it, to verify the record of identity and current address or addresses including permanent address or addresses of the client, the nature of business of the client and his financial status. If it is not possible to verify the identity of the client at the time of opening an account or executing any transaction, the </a:t>
            </a:r>
            <a:r>
              <a:rPr lang="en-US" sz="2000" dirty="0" smtClean="0">
                <a:latin typeface="Calibri" pitchFamily="34" charset="0"/>
                <a:ea typeface="Times New Roman" pitchFamily="18" charset="0"/>
                <a:cs typeface="Mangal" pitchFamily="2"/>
              </a:rPr>
              <a:t>Reporting Entity</a:t>
            </a:r>
            <a:r>
              <a:rPr kumimoji="0" lang="en-US" sz="2000" b="0" i="0" u="none" strike="noStrike" cap="none" normalizeH="0" baseline="0" dirty="0" smtClean="0">
                <a:ln>
                  <a:noFill/>
                </a:ln>
                <a:solidFill>
                  <a:schemeClr val="tx1"/>
                </a:solidFill>
                <a:effectLst/>
                <a:latin typeface="Calibri" pitchFamily="34" charset="0"/>
                <a:ea typeface="Times New Roman" pitchFamily="18" charset="0"/>
                <a:cs typeface="Mangal" pitchFamily="2"/>
              </a:rPr>
              <a:t> are required to verify the identity of the client within a reasonable time after the account has been opened or the transaction has been executed. </a:t>
            </a:r>
          </a:p>
          <a:p>
            <a:pPr marL="0" marR="0" lvl="0" indent="0" algn="just" defTabSz="914400" rtl="0" eaLnBrk="1" fontAlgn="base" latinLnBrk="0" hangingPunct="1">
              <a:lnSpc>
                <a:spcPct val="100000"/>
              </a:lnSpc>
              <a:spcBef>
                <a:spcPct val="0"/>
              </a:spcBef>
              <a:spcAft>
                <a:spcPct val="0"/>
              </a:spcAft>
              <a:buClrTx/>
              <a:buSzTx/>
              <a:tabLst/>
            </a:pPr>
            <a:endParaRPr lang="en-US" sz="2000" dirty="0" smtClean="0">
              <a:latin typeface="Calibri" pitchFamily="34" charset="0"/>
              <a:cs typeface="Mangal" pitchFamily="2"/>
            </a:endParaRPr>
          </a:p>
          <a:p>
            <a:pPr lvl="0" algn="just" fontAlgn="base">
              <a:spcBef>
                <a:spcPct val="0"/>
              </a:spcBef>
              <a:spcAft>
                <a:spcPct val="0"/>
              </a:spcAft>
            </a:pPr>
            <a:r>
              <a:rPr lang="en-US" sz="2000" dirty="0" smtClean="0"/>
              <a:t>Every reporting entity should exercise ongoing due diligence with respect to the business relationship with every client and closely examine the transactions in order to ensure that they are consistent with their knowledge of the customer, his business and risk profile. No reporting entity, should keep any anonymous account or account in fictitious names .</a:t>
            </a:r>
            <a:endParaRPr kumimoji="0" lang="en-US" sz="2000" b="0" i="0" u="none" strike="noStrike" cap="none" normalizeH="0" baseline="0" dirty="0" smtClean="0">
              <a:ln>
                <a:noFill/>
              </a:ln>
              <a:solidFill>
                <a:schemeClr val="tx1"/>
              </a:solidFill>
              <a:effectLst/>
              <a:latin typeface="Arial" pitchFamily="34" charset="0"/>
              <a:cs typeface="Mangal" pitchFamily="2"/>
            </a:endParaRPr>
          </a:p>
        </p:txBody>
      </p:sp>
      <p:pic>
        <p:nvPicPr>
          <p:cNvPr id="5" name="Picture 4" descr="images 2589.jpg"/>
          <p:cNvPicPr>
            <a:picLocks noChangeAspect="1"/>
          </p:cNvPicPr>
          <p:nvPr/>
        </p:nvPicPr>
        <p:blipFill>
          <a:blip r:embed="rId3"/>
          <a:stretch>
            <a:fillRect/>
          </a:stretch>
        </p:blipFill>
        <p:spPr>
          <a:xfrm>
            <a:off x="228600" y="152400"/>
            <a:ext cx="3352800" cy="19526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spd="med">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9144000" cy="7232749"/>
          </a:xfrm>
          <a:prstGeom prst="rect">
            <a:avLst/>
          </a:prstGeom>
        </p:spPr>
        <p:txBody>
          <a:bodyPr wrap="square">
            <a:spAutoFit/>
          </a:bodyPr>
          <a:lstStyle/>
          <a:p>
            <a:pPr algn="ctr"/>
            <a:r>
              <a:rPr lang="en-US" sz="2400" b="1" u="sng" dirty="0" smtClean="0">
                <a:solidFill>
                  <a:srgbClr val="0033CC"/>
                </a:solidFill>
                <a:latin typeface="Comic Sans MS" pitchFamily="66" charset="0"/>
              </a:rPr>
              <a:t>Documents required for verification of clients</a:t>
            </a:r>
          </a:p>
          <a:p>
            <a:pPr algn="ctr"/>
            <a:endParaRPr lang="en-US" sz="2000" dirty="0" smtClean="0">
              <a:solidFill>
                <a:srgbClr val="0033CC"/>
              </a:solidFill>
            </a:endParaRPr>
          </a:p>
          <a:p>
            <a:pPr>
              <a:buFont typeface="Wingdings" pitchFamily="2" charset="2"/>
              <a:buChar char="Ø"/>
            </a:pPr>
            <a:r>
              <a:rPr lang="en-US" sz="2000" b="1" dirty="0" smtClean="0"/>
              <a:t> Individual:</a:t>
            </a:r>
          </a:p>
          <a:p>
            <a:pPr marL="398463" lvl="0" indent="117475" algn="just">
              <a:buFont typeface="Wingdings" pitchFamily="2" charset="2"/>
              <a:buChar char="ü"/>
            </a:pPr>
            <a:r>
              <a:rPr lang="en-US" sz="2000" dirty="0" smtClean="0"/>
              <a:t> One certified copy of an officially valid document containing details of his/her identity and address; </a:t>
            </a:r>
          </a:p>
          <a:p>
            <a:pPr marL="398463" lvl="0" indent="117475" algn="just"/>
            <a:endParaRPr lang="en-US" sz="2000" dirty="0" smtClean="0"/>
          </a:p>
          <a:p>
            <a:pPr marL="398463" lvl="0" indent="117475" algn="just">
              <a:buFont typeface="Wingdings" pitchFamily="2" charset="2"/>
              <a:buChar char="ü"/>
            </a:pPr>
            <a:r>
              <a:rPr lang="en-US" sz="2000" dirty="0" smtClean="0"/>
              <a:t>One recent photograph; and </a:t>
            </a:r>
          </a:p>
          <a:p>
            <a:pPr marL="398463" lvl="0" indent="117475" algn="just"/>
            <a:endParaRPr lang="en-US" sz="2000" dirty="0" smtClean="0"/>
          </a:p>
          <a:p>
            <a:pPr marL="398463" lvl="0" indent="117475" algn="just">
              <a:buFont typeface="Wingdings" pitchFamily="2" charset="2"/>
              <a:buChar char="ü"/>
            </a:pPr>
            <a:r>
              <a:rPr lang="en-US" sz="2000" dirty="0" smtClean="0"/>
              <a:t>Such other documents including the ones related to the nature of business and financial status of the client, as may be required by the banking company or the financial institution or the intermediary.</a:t>
            </a:r>
          </a:p>
          <a:p>
            <a:pPr marL="398463" lvl="0" indent="117475" algn="just">
              <a:buFont typeface="Wingdings" pitchFamily="2" charset="2"/>
              <a:buChar char="ü"/>
            </a:pPr>
            <a:endParaRPr lang="en-US" sz="2000" b="1" dirty="0" smtClean="0"/>
          </a:p>
          <a:p>
            <a:pPr marL="58738" lvl="0" indent="222250" algn="just">
              <a:buFont typeface="Wingdings" pitchFamily="2" charset="2"/>
              <a:buChar char="Ø"/>
            </a:pPr>
            <a:r>
              <a:rPr lang="en-US" sz="2000" b="1" dirty="0" smtClean="0"/>
              <a:t> Company</a:t>
            </a:r>
          </a:p>
          <a:p>
            <a:pPr marL="574675" lvl="0" indent="-176213">
              <a:buFont typeface="Wingdings" pitchFamily="2" charset="2"/>
              <a:buChar char="ü"/>
            </a:pPr>
            <a:r>
              <a:rPr lang="en-US" sz="2000" dirty="0" smtClean="0"/>
              <a:t>Certificate of incorporation; </a:t>
            </a:r>
          </a:p>
          <a:p>
            <a:pPr marL="574675" lvl="0" indent="-176213"/>
            <a:endParaRPr lang="en-US" sz="2000" dirty="0" smtClean="0"/>
          </a:p>
          <a:p>
            <a:pPr marL="574675" lvl="0" indent="-176213">
              <a:buFont typeface="Wingdings" pitchFamily="2" charset="2"/>
              <a:buChar char="ü"/>
            </a:pPr>
            <a:r>
              <a:rPr lang="en-US" sz="2000" dirty="0" smtClean="0"/>
              <a:t>Memorandum and Articles of Association; </a:t>
            </a:r>
          </a:p>
          <a:p>
            <a:pPr marL="574675" lvl="0" indent="-176213"/>
            <a:endParaRPr lang="en-US" sz="2000" dirty="0" smtClean="0"/>
          </a:p>
          <a:p>
            <a:pPr marL="574675" lvl="0" indent="-117475">
              <a:buFont typeface="Wingdings" pitchFamily="2" charset="2"/>
              <a:buChar char="ü"/>
            </a:pPr>
            <a:r>
              <a:rPr lang="en-US" sz="2000" dirty="0" smtClean="0"/>
              <a:t>A resolution from the Board of Directors and power of attorney granted to its managers, officers or employees to transact on its behalf; and </a:t>
            </a:r>
          </a:p>
          <a:p>
            <a:pPr marL="574675" lvl="0" indent="-117475"/>
            <a:endParaRPr lang="en-US" sz="2000" dirty="0" smtClean="0"/>
          </a:p>
          <a:p>
            <a:pPr marL="574675" indent="-117475">
              <a:buFont typeface="Wingdings" pitchFamily="2" charset="2"/>
              <a:buChar char="ü"/>
            </a:pPr>
            <a:r>
              <a:rPr lang="en-US" sz="2000" dirty="0" smtClean="0"/>
              <a:t>An officially valid document in respect of managers, officers or employees holding an attorney to transact on its behalf</a:t>
            </a:r>
            <a:endParaRPr lang="en-US" sz="2000" b="1" dirty="0" smtClean="0"/>
          </a:p>
          <a:p>
            <a:pPr marL="855663"/>
            <a:endParaRPr lang="hi-IN" sz="2000" dirty="0"/>
          </a:p>
        </p:txBody>
      </p:sp>
    </p:spTree>
  </p:cSld>
  <p:clrMapOvr>
    <a:masterClrMapping/>
  </p:clrMapOvr>
  <p:transition spd="med">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9144000" cy="7786747"/>
          </a:xfrm>
          <a:prstGeom prst="rect">
            <a:avLst/>
          </a:prstGeom>
        </p:spPr>
        <p:txBody>
          <a:bodyPr wrap="square">
            <a:spAutoFit/>
          </a:bodyPr>
          <a:lstStyle/>
          <a:p>
            <a:pPr>
              <a:buFont typeface="Wingdings" pitchFamily="2" charset="2"/>
              <a:buChar char="Ø"/>
            </a:pPr>
            <a:r>
              <a:rPr lang="en-US" sz="2000" b="1" dirty="0" smtClean="0"/>
              <a:t> Partnership Firm:</a:t>
            </a:r>
          </a:p>
          <a:p>
            <a:pPr marL="515938" lvl="0" algn="just">
              <a:buFont typeface="Wingdings" pitchFamily="2" charset="2"/>
              <a:buChar char="ü"/>
            </a:pPr>
            <a:r>
              <a:rPr lang="en-US" sz="2000" dirty="0" smtClean="0"/>
              <a:t>Registration certificate; </a:t>
            </a:r>
          </a:p>
          <a:p>
            <a:pPr marL="515938" lvl="0" algn="just">
              <a:buFont typeface="Wingdings" pitchFamily="2" charset="2"/>
              <a:buChar char="ü"/>
            </a:pPr>
            <a:r>
              <a:rPr lang="en-US" sz="2000" dirty="0" smtClean="0"/>
              <a:t>Partnership deed; and </a:t>
            </a:r>
          </a:p>
          <a:p>
            <a:pPr marL="515938" lvl="0" algn="just">
              <a:buFont typeface="Wingdings" pitchFamily="2" charset="2"/>
              <a:buChar char="ü"/>
            </a:pPr>
            <a:r>
              <a:rPr lang="en-US" sz="2000" dirty="0" smtClean="0"/>
              <a:t>An officially valid document in respect of the person holding an attorney to transact on its behalf.</a:t>
            </a:r>
          </a:p>
          <a:p>
            <a:pPr marL="515938" lvl="0"/>
            <a:r>
              <a:rPr lang="en-US" sz="2000" dirty="0" smtClean="0"/>
              <a:t> </a:t>
            </a:r>
          </a:p>
          <a:p>
            <a:pPr marL="58738" lvl="0" indent="177800">
              <a:buFont typeface="Wingdings" pitchFamily="2" charset="2"/>
              <a:buChar char="Ø"/>
            </a:pPr>
            <a:r>
              <a:rPr lang="en-US" sz="2000" b="1" dirty="0" smtClean="0"/>
              <a:t>Trust:</a:t>
            </a:r>
          </a:p>
          <a:p>
            <a:pPr marL="574675" lvl="0">
              <a:buFont typeface="Wingdings" pitchFamily="2" charset="2"/>
              <a:buChar char="ü"/>
              <a:tabLst>
                <a:tab pos="574675" algn="l"/>
              </a:tabLst>
            </a:pPr>
            <a:r>
              <a:rPr lang="en-US" sz="2000" dirty="0" smtClean="0"/>
              <a:t>Registration certificate; </a:t>
            </a:r>
          </a:p>
          <a:p>
            <a:pPr marL="574675" lvl="0">
              <a:buFont typeface="Wingdings" pitchFamily="2" charset="2"/>
              <a:buChar char="ü"/>
            </a:pPr>
            <a:r>
              <a:rPr lang="en-US" sz="2000" dirty="0" smtClean="0"/>
              <a:t>Trust deed; and </a:t>
            </a:r>
          </a:p>
          <a:p>
            <a:pPr marL="574675">
              <a:buFont typeface="Wingdings" pitchFamily="2" charset="2"/>
              <a:buChar char="ü"/>
            </a:pPr>
            <a:r>
              <a:rPr lang="en-US" sz="2000" dirty="0" smtClean="0"/>
              <a:t>An officially valid document in respect of the person holding an attorney to transact on its behalf</a:t>
            </a:r>
          </a:p>
          <a:p>
            <a:pPr marL="574675"/>
            <a:endParaRPr lang="en-US" sz="2000" dirty="0" smtClean="0"/>
          </a:p>
          <a:p>
            <a:pPr marL="280988" indent="-222250">
              <a:buFont typeface="Wingdings" pitchFamily="2" charset="2"/>
              <a:buChar char="Ø"/>
            </a:pPr>
            <a:r>
              <a:rPr lang="en-US" sz="2000" b="1" dirty="0" smtClean="0"/>
              <a:t>An Association of Persons (AOP) or a Body of Individuals (BOI):</a:t>
            </a:r>
          </a:p>
          <a:p>
            <a:pPr marL="738188" lvl="0" indent="-163513">
              <a:buFont typeface="Wingdings" pitchFamily="2" charset="2"/>
              <a:buChar char="ü"/>
            </a:pPr>
            <a:r>
              <a:rPr lang="en-US" sz="2000" dirty="0" smtClean="0"/>
              <a:t>Resolution of the managing body of such an association or a body of individuals; </a:t>
            </a:r>
          </a:p>
          <a:p>
            <a:pPr marL="738188" lvl="0" indent="-163513">
              <a:buFont typeface="Wingdings" pitchFamily="2" charset="2"/>
              <a:buChar char="ü"/>
            </a:pPr>
            <a:r>
              <a:rPr lang="en-US" sz="2000" dirty="0" smtClean="0"/>
              <a:t>Power of attorney granted to (the authorized person) to transact on its behalf; </a:t>
            </a:r>
          </a:p>
          <a:p>
            <a:pPr marL="738188" lvl="0" indent="-163513">
              <a:buFont typeface="Wingdings" pitchFamily="2" charset="2"/>
              <a:buChar char="ü"/>
            </a:pPr>
            <a:r>
              <a:rPr lang="en-US" sz="2000" dirty="0" smtClean="0"/>
              <a:t>An officially valid document in respect of the person holding an attorney to transact on its behalf; and </a:t>
            </a:r>
          </a:p>
          <a:p>
            <a:pPr marL="738188" indent="-163513">
              <a:buFont typeface="Wingdings" pitchFamily="2" charset="2"/>
              <a:buChar char="ü"/>
            </a:pPr>
            <a:r>
              <a:rPr lang="en-US" sz="2000" dirty="0" smtClean="0"/>
              <a:t>Such information as may be required by the banking company or the financial institution or the intermediary to collectively establish the legal existence of such an association or a body of individuals</a:t>
            </a:r>
          </a:p>
          <a:p>
            <a:pPr marL="58738" lvl="0" indent="177800"/>
            <a:endParaRPr lang="en-US" sz="2000" dirty="0" smtClean="0"/>
          </a:p>
          <a:p>
            <a:pPr marL="515938" lvl="0"/>
            <a:endParaRPr lang="en-US" sz="2000" dirty="0" smtClean="0"/>
          </a:p>
          <a:p>
            <a:pPr marL="58738" lvl="0" indent="457200"/>
            <a:endParaRPr lang="en-US" sz="2000" dirty="0" smtClean="0"/>
          </a:p>
          <a:p>
            <a:r>
              <a:rPr lang="en-US" sz="2000" b="1" dirty="0" smtClean="0"/>
              <a:t> </a:t>
            </a:r>
            <a:endParaRPr lang="hi-IN" sz="2000" dirty="0"/>
          </a:p>
        </p:txBody>
      </p:sp>
    </p:spTree>
  </p:cSld>
  <p:clrMapOvr>
    <a:masterClrMapping/>
  </p:clrMapOvr>
  <p:transition spd="med">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0"/>
            <a:ext cx="9144000" cy="6494085"/>
          </a:xfrm>
          <a:prstGeom prst="rect">
            <a:avLst/>
          </a:prstGeom>
        </p:spPr>
        <p:txBody>
          <a:bodyPr wrap="square">
            <a:spAutoFit/>
          </a:bodyPr>
          <a:lstStyle/>
          <a:p>
            <a:pPr algn="ctr"/>
            <a:r>
              <a:rPr lang="en-US" sz="2400" b="1" u="sng" dirty="0" smtClean="0">
                <a:solidFill>
                  <a:srgbClr val="0033CC"/>
                </a:solidFill>
                <a:latin typeface="Comic Sans MS" pitchFamily="66" charset="0"/>
                <a:cs typeface="Times New Roman" pitchFamily="18" charset="0"/>
              </a:rPr>
              <a:t>Preparation of report by Reporting Entities</a:t>
            </a:r>
          </a:p>
          <a:p>
            <a:pPr algn="ctr"/>
            <a:endParaRPr lang="en-US" sz="2400" b="1" dirty="0" smtClean="0">
              <a:latin typeface="Times New Roman" pitchFamily="18" charset="0"/>
              <a:cs typeface="Times New Roman" pitchFamily="18" charset="0"/>
            </a:endParaRPr>
          </a:p>
          <a:p>
            <a:pPr lvl="0" algn="just"/>
            <a:r>
              <a:rPr lang="en-US" sz="2000" dirty="0" smtClean="0"/>
              <a:t>The reporting entities are required to submit reports to FIU-IND which is compliant with the XML format specifications. Reporting entities which have necessary technical capabilities may generate XML reports directly from their systems. The reporting format guide, 2011 also specifies text file format specifications to assist in the extraction of data from the information system of reporting entities before preparation of XML reports. Reporting entities are encouraged to shift to the fixed width data structure version 2.0 before generating XML reports at their end. FIU-IND has developed a Report Generation Utility to assist the reporting entities in generation of XML reports. </a:t>
            </a:r>
          </a:p>
          <a:p>
            <a:pPr algn="ctr"/>
            <a:r>
              <a:rPr lang="en-IN" sz="2400" b="1" u="sng" dirty="0" smtClean="0">
                <a:solidFill>
                  <a:srgbClr val="0033CC"/>
                </a:solidFill>
                <a:latin typeface="Comic Sans MS" pitchFamily="66" charset="0"/>
                <a:cs typeface="Times New Roman" pitchFamily="18" charset="0"/>
              </a:rPr>
              <a:t>Submission of reports</a:t>
            </a:r>
          </a:p>
          <a:p>
            <a:pPr algn="ctr"/>
            <a:endParaRPr lang="en-IN" sz="2400" b="1" dirty="0" smtClean="0">
              <a:latin typeface="Times New Roman" pitchFamily="18" charset="0"/>
              <a:cs typeface="Times New Roman" pitchFamily="18" charset="0"/>
            </a:endParaRPr>
          </a:p>
          <a:p>
            <a:pPr algn="just"/>
            <a:r>
              <a:rPr lang="en-IN" sz="2000" dirty="0" smtClean="0"/>
              <a:t>With the implementation of Project </a:t>
            </a:r>
            <a:r>
              <a:rPr lang="en-IN" sz="2000" dirty="0" err="1" smtClean="0"/>
              <a:t>FINnet</a:t>
            </a:r>
            <a:r>
              <a:rPr lang="en-IN" sz="2000" dirty="0" smtClean="0"/>
              <a:t> (Financial Intelligence Network) by FIU-IND in 2010, the primary mode of submission of reports to FIU-IND will be through the </a:t>
            </a:r>
            <a:r>
              <a:rPr lang="en-IN" sz="2000" dirty="0" err="1" smtClean="0"/>
              <a:t>FINnet</a:t>
            </a:r>
            <a:r>
              <a:rPr lang="en-IN" sz="2000" dirty="0" smtClean="0"/>
              <a:t> Gateway Portal. The </a:t>
            </a:r>
            <a:r>
              <a:rPr lang="en-IN" sz="2000" dirty="0" err="1" smtClean="0"/>
              <a:t>FINnet</a:t>
            </a:r>
            <a:r>
              <a:rPr lang="en-IN" sz="2000" dirty="0" smtClean="0"/>
              <a:t> Gateway Portal is designed as a comprehensive interface between the reporting entities and FIU-IND. The user guide for the </a:t>
            </a:r>
            <a:r>
              <a:rPr lang="en-IN" sz="2000" dirty="0" err="1" smtClean="0"/>
              <a:t>FINnet</a:t>
            </a:r>
            <a:r>
              <a:rPr lang="en-IN" sz="2000" dirty="0" smtClean="0"/>
              <a:t> Gateway Portal provides detailed documentation on using the portal</a:t>
            </a:r>
            <a:endParaRPr lang="en-US" sz="2000" dirty="0" smtClean="0">
              <a:latin typeface="Times New Roman" pitchFamily="18" charset="0"/>
              <a:cs typeface="Times New Roman" pitchFamily="18" charset="0"/>
            </a:endParaRPr>
          </a:p>
          <a:p>
            <a:pPr lvl="0" algn="just"/>
            <a:endParaRPr lang="en-US" sz="2000" dirty="0" smtClean="0"/>
          </a:p>
          <a:p>
            <a:endParaRPr lang="hi-IN" sz="2000" dirty="0">
              <a:latin typeface="Times New Roman" pitchFamily="18" charset="0"/>
            </a:endParaRPr>
          </a:p>
        </p:txBody>
      </p:sp>
    </p:spTree>
  </p:cSld>
  <p:clrMapOvr>
    <a:masterClrMapping/>
  </p:clrMapOvr>
  <p:transition spd="med">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Picture 4" descr="images 25889.jpg"/>
          <p:cNvPicPr>
            <a:picLocks noChangeAspect="1"/>
          </p:cNvPicPr>
          <p:nvPr/>
        </p:nvPicPr>
        <p:blipFill>
          <a:blip r:embed="rId3"/>
          <a:stretch>
            <a:fillRect/>
          </a:stretch>
        </p:blipFill>
        <p:spPr>
          <a:xfrm>
            <a:off x="457200" y="228600"/>
            <a:ext cx="3429000" cy="115718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2" name="Rectangle 1"/>
          <p:cNvSpPr/>
          <p:nvPr/>
        </p:nvSpPr>
        <p:spPr>
          <a:xfrm>
            <a:off x="0" y="1676400"/>
            <a:ext cx="9144000" cy="5324535"/>
          </a:xfrm>
          <a:prstGeom prst="rect">
            <a:avLst/>
          </a:prstGeom>
        </p:spPr>
        <p:txBody>
          <a:bodyPr wrap="square">
            <a:spAutoFit/>
          </a:bodyPr>
          <a:lstStyle/>
          <a:p>
            <a:pPr lvl="0" algn="just">
              <a:buFont typeface="Wingdings" pitchFamily="2" charset="2"/>
              <a:buChar char="Ø"/>
            </a:pPr>
            <a:r>
              <a:rPr lang="en-US" sz="2000" b="1" dirty="0" smtClean="0"/>
              <a:t>The director may call for any reporting entity any of the records and any additional information as he thinks fit. Every reporting entity shall furnish the information in the specified time limit and in prescribed manner. Every information call by the director should be kept confidential </a:t>
            </a:r>
            <a:r>
              <a:rPr lang="en-US" sz="2000" b="1" dirty="0" smtClean="0">
                <a:solidFill>
                  <a:srgbClr val="FF0000"/>
                </a:solidFill>
              </a:rPr>
              <a:t>( Newly Inserted )</a:t>
            </a:r>
          </a:p>
          <a:p>
            <a:pPr lvl="0" algn="just"/>
            <a:endParaRPr lang="en-US" sz="2000" dirty="0" smtClean="0"/>
          </a:p>
          <a:p>
            <a:pPr lvl="0" algn="just">
              <a:buFont typeface="Wingdings" pitchFamily="2" charset="2"/>
              <a:buChar char="Ø"/>
            </a:pPr>
            <a:r>
              <a:rPr lang="en-US" sz="2000" dirty="0" smtClean="0"/>
              <a:t>The director on his own or on an application made by an authority, officer or person make such inquiry as he thinks fit to be necessary with regard to the obligation of the reporting entity. If at any stage of the inquiry director is having complexity regarding the case he may direct the reporting authority to audit its accounts by the panel of accountants maintained by the Central Government for this purpose and all the expenses relating to audit will be borne by the Central Government</a:t>
            </a:r>
          </a:p>
          <a:p>
            <a:pPr lvl="0" algn="just"/>
            <a:endParaRPr lang="en-US" sz="2000" dirty="0" smtClean="0"/>
          </a:p>
          <a:p>
            <a:pPr algn="just"/>
            <a:r>
              <a:rPr lang="en-US" sz="2000" dirty="0" smtClean="0"/>
              <a:t>(</a:t>
            </a:r>
            <a:r>
              <a:rPr lang="en-US" sz="2000" dirty="0" smtClean="0">
                <a:solidFill>
                  <a:srgbClr val="FF0000"/>
                </a:solidFill>
              </a:rPr>
              <a:t>Note:</a:t>
            </a:r>
            <a:r>
              <a:rPr lang="en-US" sz="2000" dirty="0" smtClean="0"/>
              <a:t> Here “accountants” means a chartered accountant within the meaning of the Chartered Accountants Act, 1949 )</a:t>
            </a:r>
          </a:p>
          <a:p>
            <a:pPr algn="just"/>
            <a:endParaRPr lang="en-US" sz="2000" i="1" dirty="0" smtClean="0"/>
          </a:p>
          <a:p>
            <a:pPr lvl="0" algn="just"/>
            <a:endParaRPr lang="en-US" sz="2000" dirty="0" smtClean="0"/>
          </a:p>
          <a:p>
            <a:pPr algn="ctr"/>
            <a:endParaRPr lang="hi-IN" sz="2000" dirty="0">
              <a:latin typeface="Times New Roman" pitchFamily="18" charset="0"/>
            </a:endParaRPr>
          </a:p>
        </p:txBody>
      </p:sp>
      <p:sp>
        <p:nvSpPr>
          <p:cNvPr id="4" name="Rectangle 3"/>
          <p:cNvSpPr/>
          <p:nvPr/>
        </p:nvSpPr>
        <p:spPr>
          <a:xfrm>
            <a:off x="3810000" y="533400"/>
            <a:ext cx="5334000" cy="584775"/>
          </a:xfrm>
          <a:prstGeom prst="rect">
            <a:avLst/>
          </a:prstGeom>
        </p:spPr>
        <p:txBody>
          <a:bodyPr wrap="square">
            <a:spAutoFit/>
          </a:bodyPr>
          <a:lstStyle/>
          <a:p>
            <a:pPr algn="ctr"/>
            <a:r>
              <a:rPr lang="en-US" sz="3200" b="1" u="sng" dirty="0" smtClean="0">
                <a:solidFill>
                  <a:srgbClr val="0033CC"/>
                </a:solidFill>
                <a:latin typeface="Comic Sans MS" pitchFamily="66" charset="0"/>
                <a:cs typeface="Times New Roman" pitchFamily="18" charset="0"/>
              </a:rPr>
              <a:t>Powers of the Directors</a:t>
            </a:r>
          </a:p>
        </p:txBody>
      </p:sp>
    </p:spTree>
  </p:cSld>
  <p:clrMapOvr>
    <a:masterClrMapping/>
  </p:clrMapOvr>
  <p:transition spd="med">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0" y="304800"/>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Ø"/>
              <a:tabLst/>
            </a:pPr>
            <a:r>
              <a:rPr kumimoji="0" lang="en-US" sz="2000" b="0"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 If the Director, in the course of any inquiry, finds that </a:t>
            </a:r>
            <a:r>
              <a:rPr kumimoji="0" lang="en-US" sz="2000" b="1"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a reporting entity or its designated director</a:t>
            </a:r>
            <a:r>
              <a:rPr kumimoji="0" lang="en-US" sz="2000" b="0"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 on the Board or any of its employees has failed to comply with the obligations then he may:-</a:t>
            </a:r>
          </a:p>
          <a:p>
            <a:pPr marL="0" marR="0" lvl="0" indent="0" algn="just" defTabSz="914400" rtl="0" eaLnBrk="1" fontAlgn="base" latinLnBrk="0" hangingPunct="1">
              <a:lnSpc>
                <a:spcPct val="100000"/>
              </a:lnSpc>
              <a:spcBef>
                <a:spcPct val="0"/>
              </a:spcBef>
              <a:spcAft>
                <a:spcPct val="0"/>
              </a:spcAft>
              <a:buClrTx/>
              <a:buSzTx/>
              <a:tabLst/>
            </a:pPr>
            <a:endParaRPr kumimoji="0" lang="en-US" sz="2000" b="0" i="0" u="none" strike="noStrike" cap="none" normalizeH="0" baseline="0" dirty="0" smtClean="0">
              <a:ln>
                <a:noFill/>
              </a:ln>
              <a:solidFill>
                <a:schemeClr val="tx1"/>
              </a:solidFill>
              <a:effectLst/>
              <a:latin typeface="Arial" pitchFamily="34" charset="0"/>
              <a:cs typeface="Mangal" pitchFamily="2"/>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000" b="1"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 Issue a warning in writing</a:t>
            </a:r>
            <a:r>
              <a:rPr kumimoji="0" lang="en-US" sz="2000" b="0"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 or</a:t>
            </a:r>
          </a:p>
          <a:p>
            <a:pPr marL="0" marR="0" lvl="0" indent="0" algn="just" defTabSz="914400" rtl="0" eaLnBrk="0" fontAlgn="base" latinLnBrk="0" hangingPunct="0">
              <a:lnSpc>
                <a:spcPct val="100000"/>
              </a:lnSpc>
              <a:spcBef>
                <a:spcPct val="0"/>
              </a:spcBef>
              <a:spcAft>
                <a:spcPct val="0"/>
              </a:spcAft>
              <a:buClrTx/>
              <a:buSzTx/>
              <a:tabLst/>
            </a:pPr>
            <a:endParaRPr kumimoji="0" lang="en-US" sz="2000" b="0" i="0" u="none" strike="noStrike" cap="none" normalizeH="0" baseline="0" dirty="0" smtClean="0">
              <a:ln>
                <a:noFill/>
              </a:ln>
              <a:solidFill>
                <a:schemeClr val="tx1"/>
              </a:solidFill>
              <a:effectLst/>
              <a:latin typeface="Arial" pitchFamily="34" charset="0"/>
              <a:cs typeface="Mangal" pitchFamily="2"/>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000" b="0"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Direct such reporting entity or its designated director on the Board or any of its employees, </a:t>
            </a:r>
            <a:r>
              <a:rPr kumimoji="0" lang="en-US" sz="2000" b="1"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to comply with specific instructions</a:t>
            </a:r>
            <a:r>
              <a:rPr kumimoji="0" lang="en-US" sz="2000" b="0"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 or</a:t>
            </a:r>
          </a:p>
          <a:p>
            <a:pPr marL="0" marR="0" lvl="0" indent="0" algn="just" defTabSz="914400" rtl="0" eaLnBrk="0" fontAlgn="base" latinLnBrk="0" hangingPunct="0">
              <a:lnSpc>
                <a:spcPct val="100000"/>
              </a:lnSpc>
              <a:spcBef>
                <a:spcPct val="0"/>
              </a:spcBef>
              <a:spcAft>
                <a:spcPct val="0"/>
              </a:spcAft>
              <a:buClrTx/>
              <a:buSzTx/>
              <a:tabLst/>
            </a:pPr>
            <a:endParaRPr kumimoji="0" lang="en-US" sz="2000" b="0" i="0" u="none" strike="noStrike" cap="none" normalizeH="0" baseline="0" dirty="0" smtClean="0">
              <a:ln>
                <a:noFill/>
              </a:ln>
              <a:solidFill>
                <a:schemeClr val="tx1"/>
              </a:solidFill>
              <a:effectLst/>
              <a:latin typeface="Arial" pitchFamily="34" charset="0"/>
              <a:cs typeface="Mangal" pitchFamily="2"/>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000" b="0"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direct such reporting entity or its designated director on the Board or any of its employees, </a:t>
            </a:r>
            <a:r>
              <a:rPr kumimoji="0" lang="en-US" sz="2000" b="1"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to send reports at such interval as may be prescribed on the measures it is taking</a:t>
            </a:r>
            <a:r>
              <a:rPr kumimoji="0" lang="en-US" sz="2000" b="0"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 or</a:t>
            </a:r>
          </a:p>
          <a:p>
            <a:pPr marL="0" marR="0" lvl="0" indent="0" algn="just" defTabSz="914400" rtl="0" eaLnBrk="0" fontAlgn="base" latinLnBrk="0" hangingPunct="0">
              <a:lnSpc>
                <a:spcPct val="100000"/>
              </a:lnSpc>
              <a:spcBef>
                <a:spcPct val="0"/>
              </a:spcBef>
              <a:spcAft>
                <a:spcPct val="0"/>
              </a:spcAft>
              <a:buClrTx/>
              <a:buSzTx/>
              <a:tabLst/>
            </a:pPr>
            <a:endParaRPr kumimoji="0" lang="en-US" sz="2000" b="0" i="0" u="none" strike="noStrike" cap="none" normalizeH="0" baseline="0" dirty="0" smtClean="0">
              <a:ln>
                <a:noFill/>
              </a:ln>
              <a:solidFill>
                <a:schemeClr val="tx1"/>
              </a:solidFill>
              <a:effectLst/>
              <a:latin typeface="Arial" pitchFamily="34" charset="0"/>
              <a:cs typeface="Mangal" pitchFamily="2"/>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ü"/>
              <a:tabLst/>
            </a:pPr>
            <a:r>
              <a:rPr kumimoji="0" lang="en-US" sz="2000" b="0"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by an order, impose a monetary penalty on such reporting entity or its designated director on the Board or any of its employees, which shall not be less than </a:t>
            </a:r>
            <a:r>
              <a:rPr kumimoji="0" lang="en-US" sz="2000" b="1"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ten thousand rupees but may extend to one </a:t>
            </a:r>
            <a:r>
              <a:rPr kumimoji="0" lang="en-US" sz="2000" b="1" i="0" u="none" strike="noStrike" cap="none" normalizeH="0" baseline="0" dirty="0" err="1" smtClean="0">
                <a:ln>
                  <a:noFill/>
                </a:ln>
                <a:solidFill>
                  <a:srgbClr val="231F20"/>
                </a:solidFill>
                <a:effectLst/>
                <a:latin typeface="Calibri" pitchFamily="34" charset="0"/>
                <a:ea typeface="Times New Roman" pitchFamily="18" charset="0"/>
                <a:cs typeface="Times New Roman" pitchFamily="18" charset="0"/>
              </a:rPr>
              <a:t>lakh</a:t>
            </a:r>
            <a:r>
              <a:rPr kumimoji="0" lang="en-US" sz="2000" b="1"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 rupees</a:t>
            </a:r>
            <a:r>
              <a:rPr kumimoji="0" lang="en-US" sz="2000" b="0" i="0" u="none" strike="noStrike" cap="none" normalizeH="0" baseline="0" dirty="0" smtClean="0">
                <a:ln>
                  <a:noFill/>
                </a:ln>
                <a:solidFill>
                  <a:srgbClr val="231F20"/>
                </a:solidFill>
                <a:effectLst/>
                <a:latin typeface="Calibri" pitchFamily="34" charset="0"/>
                <a:ea typeface="Times New Roman" pitchFamily="18" charset="0"/>
                <a:cs typeface="Times New Roman" pitchFamily="18" charset="0"/>
              </a:rPr>
              <a:t> for each failure</a:t>
            </a:r>
            <a:endParaRPr kumimoji="0" lang="en-US" sz="2000" b="0" i="0" u="none" strike="noStrike" cap="none" normalizeH="0" baseline="0" dirty="0" smtClean="0">
              <a:ln>
                <a:noFill/>
              </a:ln>
              <a:solidFill>
                <a:schemeClr val="tx1"/>
              </a:solidFill>
              <a:effectLst/>
              <a:latin typeface="Arial" pitchFamily="34" charset="0"/>
              <a:cs typeface="Mangal" pitchFamily="2"/>
            </a:endParaRPr>
          </a:p>
        </p:txBody>
      </p:sp>
    </p:spTree>
  </p:cSld>
  <p:clrMapOvr>
    <a:masterClrMapping/>
  </p:clrMapOvr>
  <p:transition spd="med">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381000" y="457200"/>
            <a:ext cx="8610600" cy="4401205"/>
          </a:xfrm>
          <a:prstGeom prst="rect">
            <a:avLst/>
          </a:prstGeom>
        </p:spPr>
        <p:txBody>
          <a:bodyPr wrap="square">
            <a:spAutoFit/>
          </a:bodyPr>
          <a:lstStyle/>
          <a:p>
            <a:pPr marL="287338" lvl="0" indent="-233363" algn="just" fontAlgn="base">
              <a:spcBef>
                <a:spcPct val="0"/>
              </a:spcBef>
              <a:spcAft>
                <a:spcPct val="0"/>
              </a:spcAft>
              <a:buFont typeface="Wingdings" pitchFamily="2" charset="2"/>
              <a:buChar char="Ø"/>
            </a:pPr>
            <a:r>
              <a:rPr lang="en-US" sz="2000" dirty="0" smtClean="0">
                <a:ea typeface="Times New Roman" pitchFamily="18" charset="0"/>
                <a:cs typeface="Times New Roman" pitchFamily="18" charset="0"/>
              </a:rPr>
              <a:t> Where the Director, or any other officer not below the rank of Deputy Director </a:t>
            </a:r>
            <a:r>
              <a:rPr lang="en-US" sz="2000" dirty="0" err="1" smtClean="0">
                <a:ea typeface="Times New Roman" pitchFamily="18" charset="0"/>
                <a:cs typeface="Times New Roman" pitchFamily="18" charset="0"/>
              </a:rPr>
              <a:t>authorised</a:t>
            </a:r>
            <a:r>
              <a:rPr lang="en-US" sz="2000" dirty="0" smtClean="0">
                <a:ea typeface="Times New Roman" pitchFamily="18" charset="0"/>
                <a:cs typeface="Times New Roman" pitchFamily="18" charset="0"/>
              </a:rPr>
              <a:t> by him for the purposes of this section, has reason to believe in writing on the basis of evidences he has, that—</a:t>
            </a:r>
          </a:p>
          <a:p>
            <a:pPr lvl="0" indent="236538" algn="just" fontAlgn="base">
              <a:spcBef>
                <a:spcPct val="0"/>
              </a:spcBef>
              <a:spcAft>
                <a:spcPct val="0"/>
              </a:spcAft>
            </a:pPr>
            <a:endParaRPr lang="en-US" sz="2000" dirty="0" smtClean="0">
              <a:ea typeface="Times New Roman" pitchFamily="18" charset="0"/>
              <a:cs typeface="Times New Roman" pitchFamily="18" charset="0"/>
            </a:endParaRPr>
          </a:p>
          <a:p>
            <a:pPr lvl="0" indent="457200" algn="just" eaLnBrk="0" fontAlgn="base" hangingPunct="0">
              <a:spcBef>
                <a:spcPct val="0"/>
              </a:spcBef>
              <a:spcAft>
                <a:spcPct val="0"/>
              </a:spcAft>
            </a:pPr>
            <a:r>
              <a:rPr lang="en-US" sz="2000" b="1" dirty="0" smtClean="0">
                <a:ea typeface="Times New Roman" pitchFamily="18" charset="0"/>
                <a:cs typeface="Times New Roman" pitchFamily="18" charset="0"/>
              </a:rPr>
              <a:t>(a) any person is in possession of any proceeds of crime;</a:t>
            </a:r>
            <a:endParaRPr lang="en-US" sz="2000" dirty="0" smtClean="0"/>
          </a:p>
          <a:p>
            <a:pPr marL="682625" lvl="0" indent="-225425" algn="just" eaLnBrk="0" fontAlgn="base" hangingPunct="0">
              <a:spcBef>
                <a:spcPct val="0"/>
              </a:spcBef>
              <a:spcAft>
                <a:spcPct val="0"/>
              </a:spcAft>
            </a:pPr>
            <a:r>
              <a:rPr lang="en-US" sz="2000" b="1" strike="sngStrike" dirty="0" smtClean="0">
                <a:ea typeface="Times New Roman" pitchFamily="18" charset="0"/>
                <a:cs typeface="Times New Roman" pitchFamily="18" charset="0"/>
              </a:rPr>
              <a:t>(b) such person has been charged of having committed a scheduled offence; (</a:t>
            </a:r>
            <a:r>
              <a:rPr lang="en-US" sz="2000" b="1" dirty="0" smtClean="0">
                <a:solidFill>
                  <a:srgbClr val="FF0000"/>
                </a:solidFill>
                <a:ea typeface="Times New Roman" pitchFamily="18" charset="0"/>
                <a:cs typeface="Times New Roman" pitchFamily="18" charset="0"/>
              </a:rPr>
              <a:t>deleted) </a:t>
            </a:r>
            <a:r>
              <a:rPr lang="en-US" sz="2000" b="1" dirty="0" smtClean="0">
                <a:ea typeface="Times New Roman" pitchFamily="18" charset="0"/>
                <a:cs typeface="Times New Roman" pitchFamily="18" charset="0"/>
              </a:rPr>
              <a:t>and</a:t>
            </a:r>
            <a:endParaRPr lang="en-US" sz="2000" dirty="0" smtClean="0"/>
          </a:p>
          <a:p>
            <a:pPr marL="685800" lvl="0" indent="-228600" algn="just" eaLnBrk="0" fontAlgn="base" hangingPunct="0">
              <a:spcBef>
                <a:spcPct val="0"/>
              </a:spcBef>
              <a:spcAft>
                <a:spcPct val="0"/>
              </a:spcAft>
            </a:pPr>
            <a:r>
              <a:rPr lang="en-US" sz="2000" b="1" dirty="0" smtClean="0">
                <a:ea typeface="Times New Roman" pitchFamily="18" charset="0"/>
                <a:cs typeface="Times New Roman" pitchFamily="18" charset="0"/>
              </a:rPr>
              <a:t>(b) such proceeds of crime are likely to be concealed, transferred or dealt with in any manner which may result in frustrating any proceedings relating to confiscation of such proceeds of crime under this Chapter</a:t>
            </a:r>
            <a:r>
              <a:rPr lang="en-US" sz="2000" dirty="0" smtClean="0">
                <a:ea typeface="Times New Roman" pitchFamily="18" charset="0"/>
                <a:cs typeface="Times New Roman" pitchFamily="18" charset="0"/>
              </a:rPr>
              <a:t>,</a:t>
            </a:r>
          </a:p>
          <a:p>
            <a:pPr marL="685800" lvl="0" indent="-228600" algn="just" eaLnBrk="0" fontAlgn="base" hangingPunct="0">
              <a:spcBef>
                <a:spcPct val="0"/>
              </a:spcBef>
              <a:spcAft>
                <a:spcPct val="0"/>
              </a:spcAft>
            </a:pPr>
            <a:endParaRPr lang="en-US" sz="2000" dirty="0" smtClean="0">
              <a:ea typeface="Times New Roman" pitchFamily="18" charset="0"/>
              <a:cs typeface="Times New Roman" pitchFamily="18" charset="0"/>
            </a:endParaRPr>
          </a:p>
          <a:p>
            <a:pPr marL="53975" lvl="0" indent="-53975" algn="just" eaLnBrk="0" fontAlgn="base" hangingPunct="0">
              <a:spcBef>
                <a:spcPct val="0"/>
              </a:spcBef>
              <a:spcAft>
                <a:spcPct val="0"/>
              </a:spcAft>
            </a:pPr>
            <a:r>
              <a:rPr lang="en-US" sz="2000" dirty="0" smtClean="0">
                <a:ea typeface="Times New Roman" pitchFamily="18" charset="0"/>
                <a:cs typeface="Times New Roman" pitchFamily="18" charset="0"/>
              </a:rPr>
              <a:t> he may, by order in writing, provisionally attach such property for a period not exceeding</a:t>
            </a:r>
            <a:r>
              <a:rPr lang="en-US" sz="2000" i="1" dirty="0" smtClean="0">
                <a:ea typeface="Times New Roman" pitchFamily="18" charset="0"/>
                <a:cs typeface="Times New Roman" pitchFamily="18" charset="0"/>
              </a:rPr>
              <a:t> </a:t>
            </a:r>
            <a:r>
              <a:rPr lang="en-US" sz="2000" b="1" i="1" dirty="0" smtClean="0">
                <a:ea typeface="Times New Roman" pitchFamily="18" charset="0"/>
                <a:cs typeface="Times New Roman" pitchFamily="18" charset="0"/>
              </a:rPr>
              <a:t>one hundred eighty days </a:t>
            </a:r>
            <a:r>
              <a:rPr lang="en-US" sz="2000" b="1" i="1" dirty="0" smtClean="0">
                <a:solidFill>
                  <a:srgbClr val="FF0000"/>
                </a:solidFill>
                <a:ea typeface="Times New Roman" pitchFamily="18" charset="0"/>
                <a:cs typeface="Times New Roman" pitchFamily="18" charset="0"/>
              </a:rPr>
              <a:t>(</a:t>
            </a:r>
            <a:r>
              <a:rPr lang="en-US" sz="2000" b="1" dirty="0" smtClean="0">
                <a:solidFill>
                  <a:srgbClr val="FF0000"/>
                </a:solidFill>
                <a:ea typeface="Times New Roman" pitchFamily="18" charset="0"/>
                <a:cs typeface="Times New Roman" pitchFamily="18" charset="0"/>
              </a:rPr>
              <a:t>earlier it was 150 days)</a:t>
            </a:r>
            <a:r>
              <a:rPr lang="en-US" sz="2000" dirty="0" smtClean="0">
                <a:solidFill>
                  <a:srgbClr val="FF0000"/>
                </a:solidFill>
                <a:ea typeface="Times New Roman" pitchFamily="18" charset="0"/>
                <a:cs typeface="Times New Roman" pitchFamily="18" charset="0"/>
              </a:rPr>
              <a:t> </a:t>
            </a:r>
            <a:r>
              <a:rPr lang="en-US" sz="2000" dirty="0" smtClean="0">
                <a:ea typeface="Times New Roman" pitchFamily="18" charset="0"/>
                <a:cs typeface="Times New Roman" pitchFamily="18" charset="0"/>
              </a:rPr>
              <a:t>from the date of the order, </a:t>
            </a:r>
            <a:r>
              <a:rPr lang="en-US" sz="2000" dirty="0" smtClean="0">
                <a:solidFill>
                  <a:srgbClr val="231F20"/>
                </a:solidFill>
                <a:ea typeface="Times New Roman" pitchFamily="18" charset="0"/>
                <a:cs typeface="Times New Roman" pitchFamily="18" charset="0"/>
              </a:rPr>
              <a:t>in such manner as may be</a:t>
            </a:r>
            <a:r>
              <a:rPr lang="en-US" sz="2000" dirty="0" smtClean="0">
                <a:ea typeface="Times New Roman" pitchFamily="18" charset="0"/>
                <a:cs typeface="Times New Roman" pitchFamily="18" charset="0"/>
              </a:rPr>
              <a:t> </a:t>
            </a:r>
            <a:r>
              <a:rPr lang="en-US" sz="2000" dirty="0" smtClean="0">
                <a:solidFill>
                  <a:srgbClr val="231F20"/>
                </a:solidFill>
                <a:ea typeface="Times New Roman" pitchFamily="18" charset="0"/>
                <a:cs typeface="Times New Roman" pitchFamily="18" charset="0"/>
              </a:rPr>
              <a:t>Prescribed.</a:t>
            </a:r>
          </a:p>
        </p:txBody>
      </p:sp>
    </p:spTree>
  </p:cSld>
  <p:clrMapOvr>
    <a:masterClrMapping/>
  </p:clrMapOvr>
  <p:transition spd="med">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3505200" y="152400"/>
            <a:ext cx="5410200" cy="954107"/>
          </a:xfrm>
          <a:prstGeom prst="rect">
            <a:avLst/>
          </a:prstGeom>
        </p:spPr>
        <p:txBody>
          <a:bodyPr wrap="square">
            <a:spAutoFit/>
          </a:bodyPr>
          <a:lstStyle/>
          <a:p>
            <a:pPr algn="ctr"/>
            <a:r>
              <a:rPr lang="en-US" sz="2800" b="1" u="sng" dirty="0" smtClean="0">
                <a:solidFill>
                  <a:srgbClr val="0033CC"/>
                </a:solidFill>
                <a:latin typeface="Comic Sans MS" pitchFamily="66" charset="0"/>
              </a:rPr>
              <a:t>Offence and punishment of Money laundering</a:t>
            </a:r>
            <a:endParaRPr lang="hi-IN" sz="2800" u="sng" dirty="0">
              <a:solidFill>
                <a:srgbClr val="0033CC"/>
              </a:solidFill>
              <a:latin typeface="Comic Sans MS" pitchFamily="66" charset="0"/>
            </a:endParaRPr>
          </a:p>
        </p:txBody>
      </p:sp>
      <p:sp>
        <p:nvSpPr>
          <p:cNvPr id="40961" name="Rectangle 1"/>
          <p:cNvSpPr>
            <a:spLocks noChangeArrowheads="1"/>
          </p:cNvSpPr>
          <p:nvPr/>
        </p:nvSpPr>
        <p:spPr bwMode="auto">
          <a:xfrm>
            <a:off x="0" y="1066800"/>
            <a:ext cx="91440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en-US" sz="2000" b="0" i="0" u="none" strike="noStrike" cap="none" normalizeH="0" baseline="0" dirty="0" smtClean="0">
                <a:ln>
                  <a:noFill/>
                </a:ln>
                <a:solidFill>
                  <a:schemeClr val="tx1"/>
                </a:solidFill>
                <a:effectLst/>
                <a:ea typeface="Times New Roman" pitchFamily="18" charset="0"/>
                <a:cs typeface="Times New Roman" pitchFamily="18" charset="0"/>
              </a:rPr>
              <a:t>Any person directly or indirectly attempts to indulge or knowingly assists or knowingly is a party or is actually involved in any process or activity connected with the </a:t>
            </a:r>
            <a:r>
              <a:rPr kumimoji="0" lang="en-US" sz="2000" b="1" i="0" u="none" strike="noStrike" cap="none" normalizeH="0" baseline="0" dirty="0" smtClean="0">
                <a:ln>
                  <a:noFill/>
                </a:ln>
                <a:solidFill>
                  <a:srgbClr val="231F20"/>
                </a:solidFill>
                <a:effectLst/>
                <a:ea typeface="Times New Roman" pitchFamily="18" charset="0"/>
                <a:cs typeface="Times New Roman" pitchFamily="18" charset="0"/>
              </a:rPr>
              <a:t>proceeds of crime including its concealment, possession, acquisition or use and projecting or claiming</a:t>
            </a:r>
            <a:r>
              <a:rPr kumimoji="0" lang="en-US" sz="2000" b="0" i="0" u="none" strike="noStrike" cap="none" normalizeH="0" baseline="0" dirty="0" smtClean="0">
                <a:ln>
                  <a:noFill/>
                </a:ln>
                <a:solidFill>
                  <a:schemeClr val="tx1"/>
                </a:solidFill>
                <a:effectLst/>
                <a:ea typeface="Times New Roman" pitchFamily="18" charset="0"/>
                <a:cs typeface="Times New Roman" pitchFamily="18" charset="0"/>
              </a:rPr>
              <a:t> it as untainted property shall be guilty of offence of money  laundering and shall be punishable with rigorous imprisonment for a term which shall not be less than three years but which may extend to seven years. And shall also be liable to fine</a:t>
            </a:r>
            <a:r>
              <a:rPr kumimoji="0" lang="en-US" sz="20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r>
              <a:rPr kumimoji="0" lang="en-US" sz="2000" b="0" i="0" u="none" strike="noStrike" cap="none" normalizeH="0" baseline="0" dirty="0" smtClean="0">
                <a:ln>
                  <a:noFill/>
                </a:ln>
                <a:solidFill>
                  <a:schemeClr val="tx1"/>
                </a:solidFill>
                <a:effectLst/>
                <a:latin typeface="Calibri" pitchFamily="34" charset="0"/>
                <a:ea typeface="Calibri" pitchFamily="34" charset="0"/>
                <a:cs typeface="Mangal" pitchFamily="2"/>
              </a:rPr>
              <a:t> </a:t>
            </a:r>
            <a:r>
              <a:rPr kumimoji="0" lang="en-US" sz="2000" b="0" i="0" u="none" strike="noStrike" cap="none" normalizeH="0" baseline="0" dirty="0" smtClean="0">
                <a:ln>
                  <a:noFill/>
                </a:ln>
                <a:solidFill>
                  <a:srgbClr val="FF0000"/>
                </a:solidFill>
                <a:effectLst/>
                <a:latin typeface="Calibri" pitchFamily="34" charset="0"/>
                <a:ea typeface="Calibri" pitchFamily="34" charset="0"/>
                <a:cs typeface="Mangal" pitchFamily="2"/>
              </a:rPr>
              <a:t>(earlier the limit of fine was </a:t>
            </a:r>
            <a:r>
              <a:rPr kumimoji="0" lang="en-US" sz="2000" b="0" i="0" u="none" strike="noStrike" cap="none" normalizeH="0" baseline="0" dirty="0" err="1" smtClean="0">
                <a:ln>
                  <a:noFill/>
                </a:ln>
                <a:solidFill>
                  <a:srgbClr val="FF0000"/>
                </a:solidFill>
                <a:effectLst/>
                <a:latin typeface="Calibri" pitchFamily="34" charset="0"/>
                <a:ea typeface="Calibri" pitchFamily="34" charset="0"/>
                <a:cs typeface="Mangal" pitchFamily="2"/>
              </a:rPr>
              <a:t>upto</a:t>
            </a:r>
            <a:r>
              <a:rPr kumimoji="0" lang="en-US" sz="2000" b="0" i="0" u="none" strike="noStrike" cap="none" normalizeH="0" baseline="0" dirty="0" smtClean="0">
                <a:ln>
                  <a:noFill/>
                </a:ln>
                <a:solidFill>
                  <a:srgbClr val="FF0000"/>
                </a:solidFill>
                <a:effectLst/>
                <a:latin typeface="Calibri" pitchFamily="34" charset="0"/>
                <a:ea typeface="Calibri" pitchFamily="34" charset="0"/>
                <a:cs typeface="Mangal" pitchFamily="2"/>
              </a:rPr>
              <a:t> Rs.</a:t>
            </a:r>
            <a:r>
              <a:rPr kumimoji="0" lang="en-US" sz="2000" b="0" i="0" u="none" strike="noStrike" cap="none" normalizeH="0" dirty="0" smtClean="0">
                <a:ln>
                  <a:noFill/>
                </a:ln>
                <a:solidFill>
                  <a:srgbClr val="FF0000"/>
                </a:solidFill>
                <a:effectLst/>
                <a:latin typeface="Calibri" pitchFamily="34" charset="0"/>
                <a:ea typeface="Calibri" pitchFamily="34" charset="0"/>
                <a:cs typeface="Mangal" pitchFamily="2"/>
              </a:rPr>
              <a:t> 5 </a:t>
            </a:r>
            <a:r>
              <a:rPr kumimoji="0" lang="en-US" sz="2000" b="0" i="0" u="none" strike="noStrike" cap="none" normalizeH="0" dirty="0" err="1" smtClean="0">
                <a:ln>
                  <a:noFill/>
                </a:ln>
                <a:solidFill>
                  <a:srgbClr val="FF0000"/>
                </a:solidFill>
                <a:effectLst/>
                <a:latin typeface="Calibri" pitchFamily="34" charset="0"/>
                <a:ea typeface="Calibri" pitchFamily="34" charset="0"/>
                <a:cs typeface="Mangal" pitchFamily="2"/>
              </a:rPr>
              <a:t>Lakhs</a:t>
            </a:r>
            <a:r>
              <a:rPr kumimoji="0" lang="en-US" sz="2000" b="0" i="0" u="none" strike="noStrike" cap="none" normalizeH="0" dirty="0" smtClean="0">
                <a:ln>
                  <a:noFill/>
                </a:ln>
                <a:solidFill>
                  <a:srgbClr val="FF0000"/>
                </a:solidFill>
                <a:effectLst/>
                <a:latin typeface="Calibri" pitchFamily="34" charset="0"/>
                <a:ea typeface="Calibri" pitchFamily="34" charset="0"/>
                <a:cs typeface="Mangal" pitchFamily="2"/>
              </a:rPr>
              <a:t> )</a:t>
            </a:r>
          </a:p>
          <a:p>
            <a:pPr marL="0" marR="0" lvl="0" indent="0" algn="just" defTabSz="914400" rtl="0" eaLnBrk="1" fontAlgn="base" latinLnBrk="0" hangingPunct="1">
              <a:lnSpc>
                <a:spcPct val="100000"/>
              </a:lnSpc>
              <a:spcBef>
                <a:spcPct val="0"/>
              </a:spcBef>
              <a:spcAft>
                <a:spcPct val="0"/>
              </a:spcAft>
              <a:buClrTx/>
              <a:buSzTx/>
              <a:tabLst/>
            </a:pPr>
            <a:endParaRPr kumimoji="0" lang="en-US" sz="2000" b="0" i="0" u="none" strike="noStrike" cap="none" normalizeH="0" baseline="0" dirty="0" smtClean="0">
              <a:ln>
                <a:noFill/>
              </a:ln>
              <a:solidFill>
                <a:srgbClr val="FF0000"/>
              </a:solidFill>
              <a:effectLst/>
              <a:latin typeface="Arial" pitchFamily="34" charset="0"/>
              <a:cs typeface="Mangal" pitchFamily="2"/>
            </a:endParaRPr>
          </a:p>
        </p:txBody>
      </p:sp>
      <p:sp>
        <p:nvSpPr>
          <p:cNvPr id="4" name="Rectangle 3"/>
          <p:cNvSpPr/>
          <p:nvPr/>
        </p:nvSpPr>
        <p:spPr>
          <a:xfrm>
            <a:off x="0" y="3200400"/>
            <a:ext cx="9144000" cy="1631216"/>
          </a:xfrm>
          <a:prstGeom prst="rect">
            <a:avLst/>
          </a:prstGeom>
        </p:spPr>
        <p:txBody>
          <a:bodyPr wrap="square">
            <a:spAutoFit/>
          </a:bodyPr>
          <a:lstStyle/>
          <a:p>
            <a:pPr algn="just"/>
            <a:endParaRPr lang="en-US" sz="2000" dirty="0" smtClean="0"/>
          </a:p>
          <a:p>
            <a:pPr algn="just"/>
            <a:r>
              <a:rPr lang="en-US" sz="2000" dirty="0" smtClean="0"/>
              <a:t>Any person </a:t>
            </a:r>
            <a:r>
              <a:rPr lang="en-US" sz="2000" b="1" dirty="0" smtClean="0"/>
              <a:t>who willfully and maliciously gives false information</a:t>
            </a:r>
            <a:r>
              <a:rPr lang="en-US" sz="2000" dirty="0" smtClean="0"/>
              <a:t> and causes </a:t>
            </a:r>
            <a:r>
              <a:rPr lang="en-US" sz="2000" b="1" dirty="0" smtClean="0"/>
              <a:t>an arrest or a search to be made under this Act</a:t>
            </a:r>
            <a:r>
              <a:rPr lang="en-US" sz="2000" dirty="0" smtClean="0"/>
              <a:t> shall on conviction be </a:t>
            </a:r>
            <a:r>
              <a:rPr lang="en-US" sz="2000" b="1" dirty="0" smtClean="0"/>
              <a:t>liable for imprisonment for a term which may extend to two years or with fine which may extend to fifty thousand rupees or both</a:t>
            </a:r>
            <a:endParaRPr lang="hi-IN" sz="2000" dirty="0"/>
          </a:p>
        </p:txBody>
      </p:sp>
      <p:sp>
        <p:nvSpPr>
          <p:cNvPr id="40962" name="Rectangle 2"/>
          <p:cNvSpPr>
            <a:spLocks noChangeArrowheads="1"/>
          </p:cNvSpPr>
          <p:nvPr/>
        </p:nvSpPr>
        <p:spPr bwMode="auto">
          <a:xfrm>
            <a:off x="0" y="4648200"/>
            <a:ext cx="9144000"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ea typeface="Times New Roman" pitchFamily="18" charset="0"/>
              <a:cs typeface="Mangal" pitchFamily="2"/>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ea typeface="Times New Roman" pitchFamily="18" charset="0"/>
                <a:cs typeface="Mangal" pitchFamily="2"/>
              </a:rPr>
              <a:t>If any person </a:t>
            </a:r>
            <a:r>
              <a:rPr kumimoji="0" lang="en-US" sz="2000" b="1" i="0" u="none" strike="noStrike" cap="none" normalizeH="0" baseline="0" dirty="0" smtClean="0">
                <a:ln>
                  <a:noFill/>
                </a:ln>
                <a:solidFill>
                  <a:schemeClr val="tx1"/>
                </a:solidFill>
                <a:effectLst/>
                <a:ea typeface="Times New Roman" pitchFamily="18" charset="0"/>
                <a:cs typeface="Mangal" pitchFamily="2"/>
              </a:rPr>
              <a:t>legally bound to give information relating to any offence </a:t>
            </a:r>
            <a:r>
              <a:rPr kumimoji="0" lang="en-US" sz="2000" b="0" i="0" u="none" strike="noStrike" cap="none" normalizeH="0" baseline="0" dirty="0" smtClean="0">
                <a:ln>
                  <a:noFill/>
                </a:ln>
                <a:solidFill>
                  <a:schemeClr val="tx1"/>
                </a:solidFill>
                <a:effectLst/>
                <a:ea typeface="Times New Roman" pitchFamily="18" charset="0"/>
                <a:cs typeface="Mangal" pitchFamily="2"/>
              </a:rPr>
              <a:t>of money laundering, </a:t>
            </a:r>
            <a:r>
              <a:rPr kumimoji="0" lang="en-US" sz="2000" b="1" i="0" u="none" strike="noStrike" cap="none" normalizeH="0" baseline="0" dirty="0" smtClean="0">
                <a:ln>
                  <a:noFill/>
                </a:ln>
                <a:solidFill>
                  <a:schemeClr val="tx1"/>
                </a:solidFill>
                <a:effectLst/>
                <a:ea typeface="Times New Roman" pitchFamily="18" charset="0"/>
                <a:cs typeface="Mangal" pitchFamily="2"/>
              </a:rPr>
              <a:t>refuses to answer any question</a:t>
            </a:r>
            <a:r>
              <a:rPr kumimoji="0" lang="en-US" sz="2000" b="0" i="0" u="none" strike="noStrike" cap="none" normalizeH="0" baseline="0" dirty="0" smtClean="0">
                <a:ln>
                  <a:noFill/>
                </a:ln>
                <a:solidFill>
                  <a:schemeClr val="tx1"/>
                </a:solidFill>
                <a:effectLst/>
                <a:ea typeface="Times New Roman" pitchFamily="18" charset="0"/>
                <a:cs typeface="Mangal" pitchFamily="2"/>
              </a:rPr>
              <a:t> put forth by the authorities or give evidence or produce books of accounts or other documents at a certain place or time, </a:t>
            </a:r>
            <a:r>
              <a:rPr kumimoji="0" lang="en-US" sz="2000" b="1" i="0" u="none" strike="noStrike" cap="none" normalizeH="0" baseline="0" dirty="0" smtClean="0">
                <a:ln>
                  <a:noFill/>
                </a:ln>
                <a:solidFill>
                  <a:schemeClr val="tx1"/>
                </a:solidFill>
                <a:effectLst/>
                <a:ea typeface="Times New Roman" pitchFamily="18" charset="0"/>
                <a:cs typeface="Mangal" pitchFamily="2"/>
              </a:rPr>
              <a:t>shall pay by way of penalty </a:t>
            </a:r>
            <a:r>
              <a:rPr kumimoji="0" lang="en-US" sz="2000" b="1" i="0" u="none" strike="noStrike" cap="none" normalizeH="0" baseline="0" dirty="0" smtClean="0">
                <a:ln>
                  <a:noFill/>
                </a:ln>
                <a:solidFill>
                  <a:schemeClr val="tx1"/>
                </a:solidFill>
                <a:effectLst/>
                <a:ea typeface="Calibri" pitchFamily="34" charset="0"/>
                <a:cs typeface="Mangal" pitchFamily="2"/>
              </a:rPr>
              <a:t>a sum which shall not be less than five hundred rupees but which may extend to ten thousand rupees</a:t>
            </a:r>
            <a:r>
              <a:rPr kumimoji="0" lang="en-US" sz="2000" b="0" i="0" u="none" strike="noStrike" cap="none" normalizeH="0" baseline="0" dirty="0" smtClean="0">
                <a:ln>
                  <a:noFill/>
                </a:ln>
                <a:solidFill>
                  <a:schemeClr val="tx1"/>
                </a:solidFill>
                <a:effectLst/>
                <a:ea typeface="Calibri" pitchFamily="34" charset="0"/>
                <a:cs typeface="Mangal" pitchFamily="2"/>
              </a:rPr>
              <a:t> for each such default or failure</a:t>
            </a:r>
            <a:endParaRPr kumimoji="0" lang="en-US" sz="2000" b="0" i="0" u="none" strike="noStrike" cap="none" normalizeH="0" baseline="0" dirty="0" smtClean="0">
              <a:ln>
                <a:noFill/>
              </a:ln>
              <a:solidFill>
                <a:schemeClr val="tx1"/>
              </a:solidFill>
              <a:effectLst/>
              <a:cs typeface="Mangal" pitchFamily="2"/>
            </a:endParaRPr>
          </a:p>
        </p:txBody>
      </p:sp>
      <p:pic>
        <p:nvPicPr>
          <p:cNvPr id="7" name="Picture 6" descr="images 2587.jpg"/>
          <p:cNvPicPr>
            <a:picLocks noChangeAspect="1"/>
          </p:cNvPicPr>
          <p:nvPr/>
        </p:nvPicPr>
        <p:blipFill>
          <a:blip r:embed="rId3"/>
          <a:stretch>
            <a:fillRect/>
          </a:stretch>
        </p:blipFill>
        <p:spPr>
          <a:xfrm>
            <a:off x="304800" y="0"/>
            <a:ext cx="3124200" cy="1021079"/>
          </a:xfrm>
          <a:prstGeom prst="ellipse">
            <a:avLst/>
          </a:prstGeom>
          <a:ln>
            <a:noFill/>
          </a:ln>
          <a:effectLst>
            <a:softEdge rad="112500"/>
          </a:effectLst>
        </p:spPr>
      </p:pic>
    </p:spTree>
  </p:cSld>
  <p:clrMapOvr>
    <a:masterClrMapping/>
  </p:clrMapOvr>
  <p:transition spd="med">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18900000" scaled="1"/>
        </a:gradFill>
        <a:effectLst/>
      </p:bgPr>
    </p:bg>
    <p:spTree>
      <p:nvGrpSpPr>
        <p:cNvPr id="1" name=""/>
        <p:cNvGrpSpPr/>
        <p:nvPr/>
      </p:nvGrpSpPr>
      <p:grpSpPr>
        <a:xfrm>
          <a:off x="0" y="0"/>
          <a:ext cx="0" cy="0"/>
          <a:chOff x="0" y="0"/>
          <a:chExt cx="0" cy="0"/>
        </a:xfrm>
      </p:grpSpPr>
      <p:sp>
        <p:nvSpPr>
          <p:cNvPr id="2" name="Rectangle 1"/>
          <p:cNvSpPr/>
          <p:nvPr/>
        </p:nvSpPr>
        <p:spPr>
          <a:xfrm>
            <a:off x="0" y="2286000"/>
            <a:ext cx="9144000" cy="1938992"/>
          </a:xfrm>
          <a:prstGeom prst="rect">
            <a:avLst/>
          </a:prstGeom>
        </p:spPr>
        <p:txBody>
          <a:bodyPr wrap="square">
            <a:spAutoFit/>
          </a:bodyPr>
          <a:lstStyle/>
          <a:p>
            <a:pPr algn="ctr"/>
            <a:r>
              <a:rPr lang="en-US" sz="4000" b="1" dirty="0" smtClean="0">
                <a:solidFill>
                  <a:srgbClr val="FF0000"/>
                </a:solidFill>
                <a:effectLst>
                  <a:outerShdw blurRad="38100" dist="38100" dir="2700000" algn="tl">
                    <a:srgbClr val="000000">
                      <a:alpha val="43137"/>
                    </a:srgbClr>
                  </a:outerShdw>
                </a:effectLst>
                <a:latin typeface="Comic Sans MS" pitchFamily="66" charset="0"/>
                <a:cs typeface="Latha" pitchFamily="2"/>
              </a:rPr>
              <a:t>Other Amendments  made under The Prevention Of Money Laundering (Amendment) Act 2012</a:t>
            </a:r>
            <a:endParaRPr lang="hi-IN" sz="4000" b="1" dirty="0">
              <a:solidFill>
                <a:srgbClr val="FF0000"/>
              </a:solidFill>
              <a:effectLst>
                <a:outerShdw blurRad="38100" dist="38100" dir="2700000" algn="tl">
                  <a:srgbClr val="000000">
                    <a:alpha val="43137"/>
                  </a:srgbClr>
                </a:outerShdw>
              </a:effectLst>
              <a:latin typeface="Comic Sans MS" pitchFamily="66" charset="0"/>
            </a:endParaRPr>
          </a:p>
        </p:txBody>
      </p:sp>
    </p:spTree>
  </p:cSld>
  <p:clrMapOvr>
    <a:masterClrMapping/>
  </p:clrMapOvr>
  <p:transition spd="med">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86916"/>
            <a:ext cx="9144000" cy="7386638"/>
          </a:xfrm>
          <a:prstGeom prst="rect">
            <a:avLst/>
          </a:prstGeom>
        </p:spPr>
        <p:txBody>
          <a:bodyPr wrap="square">
            <a:spAutoFit/>
          </a:bodyPr>
          <a:lstStyle/>
          <a:p>
            <a:r>
              <a:rPr lang="en-IN" sz="2400" b="1" dirty="0" smtClean="0">
                <a:solidFill>
                  <a:srgbClr val="0033CC"/>
                </a:solidFill>
              </a:rPr>
              <a:t>The Prevention of Money Laundering (amendment) Bill of 2011 </a:t>
            </a:r>
            <a:r>
              <a:rPr lang="en-IN" sz="2200" dirty="0" smtClean="0"/>
              <a:t>was introduced in the </a:t>
            </a:r>
            <a:r>
              <a:rPr lang="en-IN" sz="2200" dirty="0" err="1" smtClean="0"/>
              <a:t>Lok</a:t>
            </a:r>
            <a:r>
              <a:rPr lang="en-IN" sz="2200" dirty="0" smtClean="0"/>
              <a:t> </a:t>
            </a:r>
            <a:r>
              <a:rPr lang="en-IN" sz="2200" dirty="0" err="1" smtClean="0"/>
              <a:t>Sabha</a:t>
            </a:r>
            <a:r>
              <a:rPr lang="en-IN" sz="2200" dirty="0" smtClean="0"/>
              <a:t> on 27</a:t>
            </a:r>
            <a:r>
              <a:rPr lang="en-IN" sz="2200" baseline="30000" dirty="0" smtClean="0"/>
              <a:t>th</a:t>
            </a:r>
            <a:r>
              <a:rPr lang="en-IN" sz="2200" dirty="0" smtClean="0"/>
              <a:t> December, 2011. It was referred to the Standing Committee on Finance on 5</a:t>
            </a:r>
            <a:r>
              <a:rPr lang="en-IN" sz="2200" baseline="30000" dirty="0" smtClean="0"/>
              <a:t>th</a:t>
            </a:r>
            <a:r>
              <a:rPr lang="en-IN" sz="2200" dirty="0" smtClean="0"/>
              <a:t> January, 2012 and its comes into the enforcement on 15</a:t>
            </a:r>
            <a:r>
              <a:rPr lang="en-IN" sz="2200" baseline="30000" dirty="0" smtClean="0"/>
              <a:t>th</a:t>
            </a:r>
            <a:r>
              <a:rPr lang="en-IN" sz="2200" dirty="0" smtClean="0"/>
              <a:t> February 2013.</a:t>
            </a:r>
          </a:p>
          <a:p>
            <a:endParaRPr lang="en-IN" sz="2200" dirty="0" smtClean="0"/>
          </a:p>
          <a:p>
            <a:r>
              <a:rPr lang="en-US" sz="2000" dirty="0" smtClean="0"/>
              <a:t>The Prevention of Money-Laundering (Amendment) Bill, 2011, some of the amendments are :</a:t>
            </a:r>
          </a:p>
          <a:p>
            <a:pPr lvl="0"/>
            <a:endParaRPr lang="en-US" sz="2000" dirty="0" smtClean="0"/>
          </a:p>
          <a:p>
            <a:pPr marL="341313" indent="-341313">
              <a:buFont typeface="Wingdings" pitchFamily="2" charset="2"/>
              <a:buChar char="Ø"/>
            </a:pPr>
            <a:r>
              <a:rPr lang="en-US" sz="2000" dirty="0" smtClean="0">
                <a:ea typeface="Times New Roman" pitchFamily="18" charset="0"/>
                <a:cs typeface="Mangal" pitchFamily="2"/>
              </a:rPr>
              <a:t> make provision for attachment and confiscation of the proceeds of crime even if there is no conviction so long as it is proved that offence of money-laundering has taken place and property in question is involved in money-laundering; </a:t>
            </a:r>
          </a:p>
          <a:p>
            <a:pPr>
              <a:buFont typeface="Wingdings" pitchFamily="2" charset="2"/>
              <a:buChar char="Ø"/>
            </a:pPr>
            <a:endParaRPr lang="en-US" sz="2000" dirty="0" smtClean="0">
              <a:ea typeface="Times New Roman" pitchFamily="18" charset="0"/>
              <a:cs typeface="Mangal" pitchFamily="2"/>
            </a:endParaRPr>
          </a:p>
          <a:p>
            <a:pPr marL="339725" lvl="0" indent="-339725" algn="just" eaLnBrk="0" fontAlgn="base" hangingPunct="0">
              <a:spcBef>
                <a:spcPct val="0"/>
              </a:spcBef>
              <a:spcAft>
                <a:spcPct val="0"/>
              </a:spcAft>
              <a:buFont typeface="Wingdings" pitchFamily="2" charset="2"/>
              <a:buChar char="Ø"/>
            </a:pPr>
            <a:r>
              <a:rPr lang="en-US" sz="2000" dirty="0" smtClean="0">
                <a:ea typeface="Times New Roman" pitchFamily="18" charset="0"/>
                <a:cs typeface="Mangal" pitchFamily="2"/>
              </a:rPr>
              <a:t>make the reporting entity, its designated directors on the Board and employees responsible for omissions or commissions in relation to the reporting obligations under Chapter IV of the Act; </a:t>
            </a:r>
          </a:p>
          <a:p>
            <a:pPr lvl="0" algn="just" eaLnBrk="0" fontAlgn="base" hangingPunct="0">
              <a:spcBef>
                <a:spcPct val="0"/>
              </a:spcBef>
              <a:spcAft>
                <a:spcPct val="0"/>
              </a:spcAft>
            </a:pPr>
            <a:endParaRPr lang="en-US" sz="2000" dirty="0" smtClean="0">
              <a:cs typeface="Mangal" pitchFamily="2"/>
            </a:endParaRPr>
          </a:p>
          <a:p>
            <a:pPr marL="339725" lvl="0" indent="-339725" algn="just" eaLnBrk="0" fontAlgn="base" hangingPunct="0">
              <a:spcBef>
                <a:spcPct val="0"/>
              </a:spcBef>
              <a:spcAft>
                <a:spcPct val="0"/>
              </a:spcAft>
              <a:buFont typeface="Wingdings" pitchFamily="2" charset="2"/>
              <a:buChar char="Ø"/>
            </a:pPr>
            <a:r>
              <a:rPr lang="en-US" sz="2000" dirty="0" smtClean="0">
                <a:ea typeface="Times New Roman" pitchFamily="18" charset="0"/>
                <a:cs typeface="Mangal" pitchFamily="2"/>
              </a:rPr>
              <a:t>provide that in any proceedings relating to proceeds of crime under the aforesaid Act, unless the contrary is proved, it shall be presumed that such proceeds of crime is involved in money-laundering; </a:t>
            </a:r>
            <a:endParaRPr lang="en-US" sz="2000" dirty="0" smtClean="0"/>
          </a:p>
          <a:p>
            <a:endParaRPr lang="en-US" sz="2000" dirty="0" smtClean="0">
              <a:ea typeface="Times New Roman" pitchFamily="18" charset="0"/>
              <a:cs typeface="Mangal" pitchFamily="2"/>
            </a:endParaRPr>
          </a:p>
          <a:p>
            <a:pPr lvl="0"/>
            <a:r>
              <a:rPr lang="en-US" sz="2000" dirty="0" smtClean="0"/>
              <a:t> </a:t>
            </a:r>
          </a:p>
          <a:p>
            <a:r>
              <a:rPr lang="en-US" sz="2000" dirty="0" smtClean="0"/>
              <a:t> </a:t>
            </a:r>
          </a:p>
          <a:p>
            <a:endParaRPr lang="hi-IN" sz="2200" dirty="0"/>
          </a:p>
        </p:txBody>
      </p:sp>
    </p:spTree>
  </p:cSld>
  <p:clrMapOvr>
    <a:masterClrMapping/>
  </p:clrMapOvr>
  <p:transition spd="med">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0" y="304800"/>
            <a:ext cx="9144000" cy="3785652"/>
          </a:xfrm>
          <a:prstGeom prst="rect">
            <a:avLst/>
          </a:prstGeom>
        </p:spPr>
        <p:txBody>
          <a:bodyPr wrap="square">
            <a:spAutoFit/>
          </a:bodyPr>
          <a:lstStyle/>
          <a:p>
            <a:pPr marL="339725" lvl="0" indent="-339725">
              <a:buFont typeface="Wingdings" pitchFamily="2" charset="2"/>
              <a:buChar char="Ø"/>
            </a:pPr>
            <a:endParaRPr lang="en-US" sz="2000" dirty="0" smtClean="0"/>
          </a:p>
          <a:p>
            <a:pPr marL="339725" lvl="0" indent="-339725">
              <a:buFont typeface="Wingdings" pitchFamily="2" charset="2"/>
              <a:buChar char="Ø"/>
            </a:pPr>
            <a:r>
              <a:rPr lang="en-US" sz="2000" dirty="0" smtClean="0"/>
              <a:t>Provide for appeal against the orders of the Appellate Tribunal directly to the Supreme Court; </a:t>
            </a:r>
          </a:p>
          <a:p>
            <a:pPr lvl="0"/>
            <a:endParaRPr lang="en-US" sz="2000" dirty="0" smtClean="0"/>
          </a:p>
          <a:p>
            <a:pPr marL="339725" lvl="0" indent="-280988">
              <a:buFont typeface="Wingdings" pitchFamily="2" charset="2"/>
              <a:buChar char="Ø"/>
            </a:pPr>
            <a:r>
              <a:rPr lang="en-IN" sz="2000" dirty="0" smtClean="0"/>
              <a:t> Provide for the process of transfer of the cases of Scheduled offence pending in a court which had taken cognizance of the offence to the Special Court for trial of offence of money-laundering and also provide that the Special Court shall, on receipt of such case proceed to deal with it from the stage at which it is committed;</a:t>
            </a:r>
          </a:p>
          <a:p>
            <a:pPr lvl="0"/>
            <a:endParaRPr lang="en-US" sz="2000" dirty="0" smtClean="0"/>
          </a:p>
          <a:p>
            <a:pPr marL="398463" indent="-398463">
              <a:buFont typeface="Wingdings" pitchFamily="2" charset="2"/>
              <a:buChar char="Ø"/>
            </a:pPr>
            <a:r>
              <a:rPr lang="en-IN" sz="2000" dirty="0" smtClean="0"/>
              <a:t>Putting all the offences listed in Part A and Part B of the Schedule to the aforesaid Act into Part A of that Schedule instead of keeping them in two Parts so that the provision of monetary threshold does not apply to the offences</a:t>
            </a:r>
            <a:endParaRPr lang="hi-IN" sz="2000" dirty="0"/>
          </a:p>
        </p:txBody>
      </p:sp>
    </p:spTree>
  </p:cSld>
  <p:clrMapOvr>
    <a:masterClrMapping/>
  </p:clrMapOvr>
  <p:transition spd="med">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5E9EFF"/>
            </a:gs>
            <a:gs pos="39999">
              <a:srgbClr val="85C2FF"/>
            </a:gs>
            <a:gs pos="70000">
              <a:srgbClr val="C4D6EB"/>
            </a:gs>
            <a:gs pos="100000">
              <a:srgbClr val="FFEBFA"/>
            </a:gs>
          </a:gsLst>
          <a:lin ang="18900000" scaled="0"/>
          <a:tileRect/>
        </a:gradFill>
        <a:effectLst/>
      </p:bgPr>
    </p:bg>
    <p:spTree>
      <p:nvGrpSpPr>
        <p:cNvPr id="1" name=""/>
        <p:cNvGrpSpPr/>
        <p:nvPr/>
      </p:nvGrpSpPr>
      <p:grpSpPr>
        <a:xfrm>
          <a:off x="0" y="0"/>
          <a:ext cx="0" cy="0"/>
          <a:chOff x="0" y="0"/>
          <a:chExt cx="0" cy="0"/>
        </a:xfrm>
      </p:grpSpPr>
      <p:sp>
        <p:nvSpPr>
          <p:cNvPr id="2" name="TextBox 1"/>
          <p:cNvSpPr txBox="1"/>
          <p:nvPr/>
        </p:nvSpPr>
        <p:spPr>
          <a:xfrm>
            <a:off x="0" y="2209800"/>
            <a:ext cx="9171777" cy="2123658"/>
          </a:xfrm>
          <a:prstGeom prst="rect">
            <a:avLst/>
          </a:prstGeom>
          <a:noFill/>
        </p:spPr>
        <p:txBody>
          <a:bodyPr wrap="square" rtlCol="0">
            <a:spAutoFit/>
          </a:bodyPr>
          <a:lstStyle/>
          <a:p>
            <a:pPr algn="ctr"/>
            <a:r>
              <a:rPr lang="en-US" sz="4400" b="1" dirty="0" smtClean="0">
                <a:solidFill>
                  <a:srgbClr val="FF0000"/>
                </a:solidFill>
                <a:effectLst>
                  <a:outerShdw blurRad="38100" dist="38100" dir="2700000" algn="tl">
                    <a:srgbClr val="000000">
                      <a:alpha val="43137"/>
                    </a:srgbClr>
                  </a:outerShdw>
                </a:effectLst>
                <a:latin typeface="Comic Sans MS" pitchFamily="66" charset="0"/>
              </a:rPr>
              <a:t>Role of the Chartered Accountant in Prevention of Money Laundering</a:t>
            </a:r>
            <a:endParaRPr lang="hi-IN" sz="4400" b="1" dirty="0">
              <a:solidFill>
                <a:srgbClr val="FF0000"/>
              </a:solidFill>
              <a:effectLst>
                <a:outerShdw blurRad="38100" dist="38100" dir="2700000" algn="tl">
                  <a:srgbClr val="000000">
                    <a:alpha val="43137"/>
                  </a:srgbClr>
                </a:outerShdw>
              </a:effectLst>
              <a:latin typeface="Comic Sans MS" pitchFamily="66" charset="0"/>
            </a:endParaRPr>
          </a:p>
        </p:txBody>
      </p:sp>
    </p:spTree>
  </p:cSld>
  <p:clrMapOvr>
    <a:masterClrMapping/>
  </p:clrMapOvr>
  <p:transition spd="med">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28600" y="457200"/>
            <a:ext cx="8305800" cy="5562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ea typeface="Times New Roman" pitchFamily="18" charset="0"/>
              <a:cs typeface="Mangal" pitchFamily="2"/>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33CC"/>
                </a:solidFill>
                <a:effectLst/>
                <a:ea typeface="Times New Roman" pitchFamily="18" charset="0"/>
                <a:cs typeface="Mangal" pitchFamily="2"/>
              </a:rPr>
              <a:t>There are several opportunities available for professionals under the anti-money laundering laws:</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dirty="0" smtClean="0">
              <a:ln>
                <a:noFill/>
              </a:ln>
              <a:solidFill>
                <a:schemeClr val="tx1"/>
              </a:solidFill>
              <a:effectLst/>
              <a:cs typeface="Mangal" pitchFamily="2"/>
            </a:endParaRPr>
          </a:p>
          <a:p>
            <a:pPr marL="0" marR="0" lvl="0" indent="0" algn="just"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2000" b="0" i="0" u="none" strike="noStrike" cap="none" normalizeH="0" baseline="0" dirty="0" smtClean="0">
                <a:ln>
                  <a:noFill/>
                </a:ln>
                <a:solidFill>
                  <a:schemeClr val="tx1"/>
                </a:solidFill>
                <a:effectLst/>
                <a:ea typeface="Times New Roman" pitchFamily="18" charset="0"/>
                <a:cs typeface="Mangal" pitchFamily="2"/>
              </a:rPr>
              <a:t>As a consultant can provide:</a:t>
            </a:r>
          </a:p>
          <a:p>
            <a:pPr marL="0" marR="0" lvl="0" indent="0" algn="just" defTabSz="914400" rtl="0" eaLnBrk="0" fontAlgn="base" latinLnBrk="0" hangingPunct="0">
              <a:lnSpc>
                <a:spcPct val="100000"/>
              </a:lnSpc>
              <a:spcBef>
                <a:spcPct val="0"/>
              </a:spcBef>
              <a:spcAft>
                <a:spcPct val="0"/>
              </a:spcAft>
              <a:buClrTx/>
              <a:buSzTx/>
              <a:tabLst/>
            </a:pPr>
            <a:endParaRPr lang="en-US" sz="2000" dirty="0" smtClean="0">
              <a:ea typeface="Times New Roman" pitchFamily="18" charset="0"/>
              <a:cs typeface="Mangal" pitchFamily="2"/>
            </a:endParaRPr>
          </a:p>
          <a:p>
            <a:pPr lvl="1" algn="just" eaLnBrk="0" fontAlgn="base" hangingPunct="0">
              <a:spcBef>
                <a:spcPct val="0"/>
              </a:spcBef>
              <a:spcAft>
                <a:spcPct val="0"/>
              </a:spcAft>
              <a:buFont typeface="Wingdings" pitchFamily="2" charset="2"/>
              <a:buChar char="ü"/>
            </a:pPr>
            <a:r>
              <a:rPr kumimoji="0" lang="en-US" sz="2000" b="0" i="0" u="none" strike="noStrike" cap="none" normalizeH="0" baseline="0" dirty="0" smtClean="0">
                <a:ln>
                  <a:noFill/>
                </a:ln>
                <a:solidFill>
                  <a:schemeClr val="tx1"/>
                </a:solidFill>
                <a:effectLst/>
                <a:ea typeface="Times New Roman" pitchFamily="18" charset="0"/>
                <a:cs typeface="Mangal" pitchFamily="2"/>
              </a:rPr>
              <a:t>His vast expertise in handling huge quantitative data for verification of the exact nature of transactions.</a:t>
            </a:r>
          </a:p>
          <a:p>
            <a:pPr lvl="1" algn="just" eaLnBrk="0" fontAlgn="base" hangingPunct="0">
              <a:spcBef>
                <a:spcPct val="0"/>
              </a:spcBef>
              <a:spcAft>
                <a:spcPct val="0"/>
              </a:spcAft>
            </a:pPr>
            <a:endParaRPr lang="en-US" sz="2000" dirty="0" smtClean="0">
              <a:ea typeface="Times New Roman" pitchFamily="18" charset="0"/>
              <a:cs typeface="Mangal" pitchFamily="2"/>
            </a:endParaRPr>
          </a:p>
          <a:p>
            <a:pPr lvl="1" algn="just" eaLnBrk="0" fontAlgn="base" hangingPunct="0">
              <a:spcBef>
                <a:spcPct val="0"/>
              </a:spcBef>
              <a:spcAft>
                <a:spcPct val="0"/>
              </a:spcAft>
              <a:buFont typeface="Wingdings" pitchFamily="2" charset="2"/>
              <a:buChar char="ü"/>
            </a:pPr>
            <a:r>
              <a:rPr kumimoji="0" lang="en-US" sz="2000" b="0" i="0" u="none" strike="noStrike" cap="none" normalizeH="0" baseline="0" dirty="0" smtClean="0">
                <a:ln>
                  <a:noFill/>
                </a:ln>
                <a:solidFill>
                  <a:schemeClr val="tx1"/>
                </a:solidFill>
                <a:effectLst/>
                <a:ea typeface="Times New Roman" pitchFamily="18" charset="0"/>
                <a:cs typeface="Mangal" pitchFamily="2"/>
              </a:rPr>
              <a:t>Build effective anti money laundering (AML) programs for Reporting Entities</a:t>
            </a:r>
            <a:r>
              <a:rPr kumimoji="0" lang="en-US" sz="2000" b="0" i="0" u="none" strike="noStrike" cap="none" normalizeH="0" dirty="0" smtClean="0">
                <a:ln>
                  <a:noFill/>
                </a:ln>
                <a:solidFill>
                  <a:schemeClr val="tx1"/>
                </a:solidFill>
                <a:effectLst/>
                <a:ea typeface="Times New Roman" pitchFamily="18" charset="0"/>
                <a:cs typeface="Mangal" pitchFamily="2"/>
              </a:rPr>
              <a:t> </a:t>
            </a:r>
            <a:r>
              <a:rPr kumimoji="0" lang="en-US" sz="2000" b="0" i="0" u="none" strike="noStrike" cap="none" normalizeH="0" baseline="0" dirty="0" smtClean="0">
                <a:ln>
                  <a:noFill/>
                </a:ln>
                <a:solidFill>
                  <a:schemeClr val="tx1"/>
                </a:solidFill>
                <a:effectLst/>
                <a:ea typeface="Times New Roman" pitchFamily="18" charset="0"/>
                <a:cs typeface="Mangal" pitchFamily="2"/>
              </a:rPr>
              <a:t>to protect them from potential threats.</a:t>
            </a:r>
          </a:p>
          <a:p>
            <a:pPr lvl="1" algn="just" eaLnBrk="0" fontAlgn="base" hangingPunct="0">
              <a:spcBef>
                <a:spcPct val="0"/>
              </a:spcBef>
              <a:spcAft>
                <a:spcPct val="0"/>
              </a:spcAft>
            </a:pPr>
            <a:endParaRPr lang="en-US" sz="2000" dirty="0" smtClean="0">
              <a:ea typeface="Times New Roman" pitchFamily="18" charset="0"/>
              <a:cs typeface="Mangal" pitchFamily="2"/>
            </a:endParaRPr>
          </a:p>
          <a:p>
            <a:pPr lvl="1" algn="just" eaLnBrk="0" fontAlgn="base" hangingPunct="0">
              <a:spcBef>
                <a:spcPct val="0"/>
              </a:spcBef>
              <a:spcAft>
                <a:spcPct val="0"/>
              </a:spcAft>
              <a:buFont typeface="Wingdings" pitchFamily="2" charset="2"/>
              <a:buChar char="ü"/>
            </a:pPr>
            <a:r>
              <a:rPr kumimoji="0" lang="en-US" sz="2000" b="0" i="0" u="none" strike="noStrike" cap="none" normalizeH="0" baseline="0" dirty="0" smtClean="0">
                <a:ln>
                  <a:noFill/>
                </a:ln>
                <a:solidFill>
                  <a:schemeClr val="tx1"/>
                </a:solidFill>
                <a:effectLst/>
                <a:ea typeface="Times New Roman" pitchFamily="18" charset="0"/>
                <a:cs typeface="Mangal" pitchFamily="2"/>
              </a:rPr>
              <a:t>Evaluate AML software.</a:t>
            </a:r>
          </a:p>
          <a:p>
            <a:pPr lvl="1" algn="just" eaLnBrk="0" fontAlgn="base" hangingPunct="0">
              <a:spcBef>
                <a:spcPct val="0"/>
              </a:spcBef>
              <a:spcAft>
                <a:spcPct val="0"/>
              </a:spcAft>
            </a:pPr>
            <a:endParaRPr lang="en-US" sz="2000" dirty="0" smtClean="0">
              <a:cs typeface="Mangal" pitchFamily="2"/>
            </a:endParaRPr>
          </a:p>
          <a:p>
            <a:pPr marL="0" lvl="1" indent="228600" algn="just" eaLnBrk="0" fontAlgn="base" hangingPunct="0">
              <a:spcBef>
                <a:spcPct val="0"/>
              </a:spcBef>
              <a:spcAft>
                <a:spcPct val="0"/>
              </a:spcAft>
              <a:buFont typeface="Wingdings" pitchFamily="2" charset="2"/>
              <a:buChar char="Ø"/>
            </a:pPr>
            <a:r>
              <a:rPr lang="en-US" sz="2000" dirty="0" smtClean="0"/>
              <a:t>As the trusted partner of the government, can ensure implementation of the Act in letter and spirit and assist the Financial Intelligence Unit (FIU-IND).</a:t>
            </a:r>
          </a:p>
          <a:p>
            <a:pPr lvl="1" algn="just" eaLnBrk="0" fontAlgn="base" hangingPunct="0">
              <a:spcBef>
                <a:spcPct val="0"/>
              </a:spcBef>
              <a:spcAft>
                <a:spcPct val="0"/>
              </a:spcAft>
            </a:pPr>
            <a:endParaRPr kumimoji="0" lang="en-US" sz="2000" b="0" i="0" u="none" strike="noStrike" cap="none" normalizeH="0" baseline="0" dirty="0" smtClean="0">
              <a:ln>
                <a:noFill/>
              </a:ln>
              <a:solidFill>
                <a:schemeClr val="tx1"/>
              </a:solidFill>
              <a:effectLst/>
              <a:cs typeface="Mangal" pitchFamily="2"/>
            </a:endParaRPr>
          </a:p>
        </p:txBody>
      </p:sp>
    </p:spTree>
  </p:cSld>
  <p:clrMapOvr>
    <a:masterClrMapping/>
  </p:clrMapOvr>
  <p:transition spd="med">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228600" y="228600"/>
            <a:ext cx="8610600" cy="7171194"/>
          </a:xfrm>
          <a:prstGeom prst="rect">
            <a:avLst/>
          </a:prstGeom>
        </p:spPr>
        <p:txBody>
          <a:bodyPr wrap="square">
            <a:spAutoFit/>
          </a:bodyPr>
          <a:lstStyle/>
          <a:p>
            <a:pPr lvl="0">
              <a:buFont typeface="Wingdings" pitchFamily="2" charset="2"/>
              <a:buChar char="Ø"/>
            </a:pPr>
            <a:r>
              <a:rPr lang="en-US" sz="2000" dirty="0" smtClean="0"/>
              <a:t>Conduct KYC audit:</a:t>
            </a:r>
          </a:p>
          <a:p>
            <a:pPr lvl="0"/>
            <a:endParaRPr lang="en-US" sz="2000" dirty="0" smtClean="0"/>
          </a:p>
          <a:p>
            <a:pPr lvl="1">
              <a:buFont typeface="Wingdings" pitchFamily="2" charset="2"/>
              <a:buChar char="ü"/>
            </a:pPr>
            <a:r>
              <a:rPr lang="en-US" sz="2000" dirty="0" smtClean="0"/>
              <a:t>Customers due diligence procedures to confirm identity of Client from the records produced by him.</a:t>
            </a:r>
          </a:p>
          <a:p>
            <a:pPr lvl="1"/>
            <a:endParaRPr lang="en-US" sz="2000" dirty="0" smtClean="0"/>
          </a:p>
          <a:p>
            <a:pPr lvl="1">
              <a:buFont typeface="Wingdings" pitchFamily="2" charset="2"/>
              <a:buChar char="ü"/>
            </a:pPr>
            <a:r>
              <a:rPr lang="en-US" sz="2000" dirty="0" smtClean="0"/>
              <a:t>Systems audit for checking Identity from external database.</a:t>
            </a:r>
          </a:p>
          <a:p>
            <a:pPr lvl="1"/>
            <a:endParaRPr lang="en-US" sz="2000" dirty="0" smtClean="0"/>
          </a:p>
          <a:p>
            <a:pPr marL="633413" indent="-176213">
              <a:buFont typeface="Wingdings" pitchFamily="2" charset="2"/>
              <a:buChar char="ü"/>
            </a:pPr>
            <a:r>
              <a:rPr lang="en-IN" sz="2000" dirty="0" smtClean="0"/>
              <a:t>Formulate and implement the programme of KYC which is to be forwarded to Director in PMLA</a:t>
            </a:r>
          </a:p>
          <a:p>
            <a:pPr marL="633413" indent="-176213"/>
            <a:endParaRPr lang="en-IN" sz="2000" dirty="0" smtClean="0"/>
          </a:p>
          <a:p>
            <a:pPr lvl="0">
              <a:buFont typeface="Wingdings" pitchFamily="2" charset="2"/>
              <a:buChar char="Ø"/>
            </a:pPr>
            <a:r>
              <a:rPr lang="en-US" sz="2000" dirty="0" smtClean="0"/>
              <a:t>Risk Advisory services to identify the risk and its’ mitigating controls in the systems for proper internal control environment.</a:t>
            </a:r>
          </a:p>
          <a:p>
            <a:pPr lvl="0"/>
            <a:endParaRPr lang="en-US" sz="2000" dirty="0" smtClean="0"/>
          </a:p>
          <a:p>
            <a:pPr lvl="0">
              <a:buFont typeface="Wingdings" pitchFamily="2" charset="2"/>
              <a:buChar char="Ø"/>
            </a:pPr>
            <a:r>
              <a:rPr lang="en-US" sz="2000" dirty="0" smtClean="0"/>
              <a:t>Management Advisory service to create proper administrative and </a:t>
            </a:r>
            <a:r>
              <a:rPr lang="en-US" sz="2000" dirty="0" err="1" smtClean="0"/>
              <a:t>organisation</a:t>
            </a:r>
            <a:r>
              <a:rPr lang="en-US" sz="2000" dirty="0" smtClean="0"/>
              <a:t> structure to ensure free flow of information. </a:t>
            </a:r>
          </a:p>
          <a:p>
            <a:pPr lvl="0"/>
            <a:endParaRPr lang="en-US" sz="2000" dirty="0" smtClean="0"/>
          </a:p>
          <a:p>
            <a:pPr lvl="0">
              <a:buFont typeface="Wingdings" pitchFamily="2" charset="2"/>
              <a:buChar char="Ø"/>
            </a:pPr>
            <a:r>
              <a:rPr lang="en-IN" sz="2000" dirty="0" smtClean="0"/>
              <a:t>Assistance in preparation and furnishing information under the PMLA 2002 - Cash Transaction Reports; Suspicious Transaction Reports; Due dates and Reporting formats for furnishing Information etc</a:t>
            </a:r>
          </a:p>
          <a:p>
            <a:pPr lvl="0"/>
            <a:endParaRPr lang="en-IN" sz="2000" dirty="0" smtClean="0"/>
          </a:p>
          <a:p>
            <a:pPr>
              <a:buFont typeface="Wingdings" pitchFamily="2" charset="2"/>
              <a:buChar char="Ø"/>
            </a:pPr>
            <a:r>
              <a:rPr lang="en-US" sz="2000" dirty="0" smtClean="0"/>
              <a:t>Assistance in maintenance of Records </a:t>
            </a:r>
          </a:p>
          <a:p>
            <a:pPr lvl="0"/>
            <a:endParaRPr lang="en-US" sz="2000" dirty="0" smtClean="0"/>
          </a:p>
          <a:p>
            <a:pPr marL="633413" indent="-176213"/>
            <a:endParaRPr lang="hi-IN" sz="2000" dirty="0"/>
          </a:p>
        </p:txBody>
      </p:sp>
    </p:spTree>
  </p:cSld>
  <p:clrMapOvr>
    <a:masterClrMapping/>
  </p:clrMapOvr>
  <p:transition spd="med">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shadeToTitle="1">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Picture 3" descr="images250.jpg"/>
          <p:cNvPicPr>
            <a:picLocks noChangeAspect="1"/>
          </p:cNvPicPr>
          <p:nvPr/>
        </p:nvPicPr>
        <p:blipFill>
          <a:blip r:embed="rId3">
            <a:clrChange>
              <a:clrFrom>
                <a:srgbClr val="FFFFFF"/>
              </a:clrFrom>
              <a:clrTo>
                <a:srgbClr val="FFFFFF">
                  <a:alpha val="0"/>
                </a:srgbClr>
              </a:clrTo>
            </a:clrChange>
            <a:duotone>
              <a:prstClr val="black"/>
              <a:schemeClr val="tx2">
                <a:tint val="45000"/>
                <a:satMod val="400000"/>
              </a:schemeClr>
            </a:duotone>
          </a:blip>
          <a:stretch>
            <a:fillRect/>
          </a:stretch>
        </p:blipFill>
        <p:spPr>
          <a:xfrm rot="20759971">
            <a:off x="219729" y="782210"/>
            <a:ext cx="6301850" cy="2770595"/>
          </a:xfrm>
          <a:prstGeom prst="rect">
            <a:avLst/>
          </a:prstGeom>
          <a:ln>
            <a:noFill/>
          </a:ln>
        </p:spPr>
      </p:pic>
      <p:sp>
        <p:nvSpPr>
          <p:cNvPr id="3" name="Rectangle 2"/>
          <p:cNvSpPr/>
          <p:nvPr/>
        </p:nvSpPr>
        <p:spPr>
          <a:xfrm>
            <a:off x="3581400" y="3886200"/>
            <a:ext cx="4572000" cy="2062103"/>
          </a:xfrm>
          <a:prstGeom prst="rect">
            <a:avLst/>
          </a:prstGeom>
        </p:spPr>
        <p:txBody>
          <a:bodyPr>
            <a:spAutoFit/>
          </a:bodyPr>
          <a:lstStyle/>
          <a:p>
            <a:pPr algn="r"/>
            <a:r>
              <a:rPr lang="en-US" sz="3200" b="1" dirty="0" smtClean="0">
                <a:solidFill>
                  <a:srgbClr val="7030A0"/>
                </a:solidFill>
                <a:latin typeface="Comic Sans MS" pitchFamily="66" charset="0"/>
              </a:rPr>
              <a:t>C.A</a:t>
            </a:r>
            <a:r>
              <a:rPr lang="en-US" sz="3200" b="1" dirty="0" smtClean="0">
                <a:solidFill>
                  <a:srgbClr val="7030A0"/>
                </a:solidFill>
                <a:latin typeface="Comic Sans MS" pitchFamily="66" charset="0"/>
              </a:rPr>
              <a:t>. </a:t>
            </a:r>
            <a:r>
              <a:rPr lang="en-US" sz="3200" b="1" dirty="0" err="1" smtClean="0">
                <a:solidFill>
                  <a:srgbClr val="7030A0"/>
                </a:solidFill>
                <a:latin typeface="Comic Sans MS" pitchFamily="66" charset="0"/>
              </a:rPr>
              <a:t>Raunak</a:t>
            </a:r>
            <a:r>
              <a:rPr lang="en-US" sz="3200" b="1" dirty="0" smtClean="0">
                <a:solidFill>
                  <a:srgbClr val="7030A0"/>
                </a:solidFill>
                <a:latin typeface="Comic Sans MS" pitchFamily="66" charset="0"/>
              </a:rPr>
              <a:t> Jain</a:t>
            </a:r>
          </a:p>
          <a:p>
            <a:pPr algn="r"/>
            <a:endParaRPr lang="en-US" sz="2400" i="1" dirty="0" smtClean="0">
              <a:solidFill>
                <a:srgbClr val="7030A0"/>
              </a:solidFill>
              <a:latin typeface="Consolas" pitchFamily="49" charset="0"/>
              <a:ea typeface="Cambria Math" pitchFamily="18" charset="0"/>
              <a:cs typeface="Lucida Sans Unicode" pitchFamily="34" charset="0"/>
            </a:endParaRPr>
          </a:p>
          <a:p>
            <a:pPr algn="r"/>
            <a:r>
              <a:rPr lang="en-US" sz="2400" i="1" dirty="0" smtClean="0">
                <a:solidFill>
                  <a:srgbClr val="7030A0"/>
                </a:solidFill>
                <a:latin typeface="Consolas" pitchFamily="49" charset="0"/>
                <a:ea typeface="Cambria Math" pitchFamily="18" charset="0"/>
                <a:cs typeface="Lucida Sans Unicode" pitchFamily="34" charset="0"/>
              </a:rPr>
              <a:t>Contact:</a:t>
            </a:r>
          </a:p>
          <a:p>
            <a:pPr algn="r"/>
            <a:r>
              <a:rPr lang="en-US" sz="2400" i="1" dirty="0" smtClean="0">
                <a:solidFill>
                  <a:srgbClr val="7030A0"/>
                </a:solidFill>
                <a:latin typeface="Consolas" pitchFamily="49" charset="0"/>
                <a:ea typeface="Cambria Math" pitchFamily="18" charset="0"/>
                <a:cs typeface="Lucida Sans Unicode" pitchFamily="34" charset="0"/>
              </a:rPr>
              <a:t>+91-9929660063</a:t>
            </a:r>
          </a:p>
          <a:p>
            <a:pPr algn="r"/>
            <a:r>
              <a:rPr lang="en-US" sz="2400" dirty="0" smtClean="0">
                <a:solidFill>
                  <a:srgbClr val="7030A0"/>
                </a:solidFill>
                <a:latin typeface="Consolas" pitchFamily="49" charset="0"/>
                <a:ea typeface="Cambria Math" pitchFamily="18" charset="0"/>
                <a:cs typeface="Lucida Sans Unicode" pitchFamily="34" charset="0"/>
              </a:rPr>
              <a:t>cajainraunak@yahoo.in</a:t>
            </a:r>
            <a:endParaRPr lang="en-US" sz="2400" dirty="0">
              <a:solidFill>
                <a:srgbClr val="7030A0"/>
              </a:solidFill>
              <a:latin typeface="Consolas" pitchFamily="49" charset="0"/>
              <a:ea typeface="Cambria Math" pitchFamily="18" charset="0"/>
              <a:cs typeface="Lucida Sans Unicode" pitchFamily="34" charset="0"/>
            </a:endParaRPr>
          </a:p>
        </p:txBody>
      </p:sp>
    </p:spTree>
  </p:cSld>
  <p:clrMapOvr>
    <a:masterClrMapping/>
  </p:clrMapOvr>
  <p:transition spd="med">
    <p:wipe dir="r"/>
  </p:transition>
  <p:timing>
    <p:tnLst>
      <p:par>
        <p:cTn id="1" dur="indefinite" restart="never" nodeType="tmRoot"/>
      </p:par>
    </p:tn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chnic">
  <a:themeElements>
    <a:clrScheme name="Custom 1">
      <a:dk1>
        <a:srgbClr val="4B7B8A"/>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3.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1398</TotalTime>
  <Words>3674</Words>
  <Application>Microsoft Office PowerPoint</Application>
  <PresentationFormat>On-screen Show (4:3)</PresentationFormat>
  <Paragraphs>360</Paragraphs>
  <Slides>41</Slides>
  <Notes>3</Notes>
  <HiddenSlides>0</HiddenSlides>
  <MMClips>0</MMClips>
  <ScaleCrop>false</ScaleCrop>
  <HeadingPairs>
    <vt:vector size="4" baseType="variant">
      <vt:variant>
        <vt:lpstr>Theme</vt:lpstr>
      </vt:variant>
      <vt:variant>
        <vt:i4>4</vt:i4>
      </vt:variant>
      <vt:variant>
        <vt:lpstr>Slide Titles</vt:lpstr>
      </vt:variant>
      <vt:variant>
        <vt:i4>41</vt:i4>
      </vt:variant>
    </vt:vector>
  </HeadingPairs>
  <TitlesOfParts>
    <vt:vector size="45" baseType="lpstr">
      <vt:lpstr>Office Theme</vt:lpstr>
      <vt:lpstr>Technic</vt:lpstr>
      <vt:lpstr>Opulent</vt:lpstr>
      <vt:lpstr>1_Office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 Raunak Jain</dc:creator>
  <cp:lastModifiedBy>DELL</cp:lastModifiedBy>
  <cp:revision>164</cp:revision>
  <dcterms:created xsi:type="dcterms:W3CDTF">2006-08-16T00:00:00Z</dcterms:created>
  <dcterms:modified xsi:type="dcterms:W3CDTF">2014-01-03T12:16:08Z</dcterms:modified>
</cp:coreProperties>
</file>