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32" r:id="rId1"/>
  </p:sldMasterIdLst>
  <p:sldIdLst>
    <p:sldId id="256" r:id="rId2"/>
    <p:sldId id="257" r:id="rId3"/>
    <p:sldId id="271" r:id="rId4"/>
    <p:sldId id="264" r:id="rId5"/>
    <p:sldId id="267" r:id="rId6"/>
    <p:sldId id="265" r:id="rId7"/>
    <p:sldId id="269" r:id="rId8"/>
    <p:sldId id="259" r:id="rId9"/>
    <p:sldId id="260" r:id="rId10"/>
    <p:sldId id="273" r:id="rId11"/>
    <p:sldId id="261" r:id="rId12"/>
    <p:sldId id="276" r:id="rId13"/>
    <p:sldId id="262" r:id="rId14"/>
    <p:sldId id="263" r:id="rId15"/>
    <p:sldId id="272" r:id="rId16"/>
    <p:sldId id="274" r:id="rId17"/>
    <p:sldId id="275"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55159B"/>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80" d="100"/>
          <a:sy n="80" d="100"/>
        </p:scale>
        <p:origin x="-1086" y="-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BF90A62D-DDDF-4AC8-8103-0ACEFDFCDAAC}" type="datetimeFigureOut">
              <a:rPr lang="en-US" smtClean="0"/>
              <a:pPr/>
              <a:t>07/07/2013</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a:lstStyle/>
          <a:p>
            <a:fld id="{7C23D8CE-C076-4D90-AA6C-6544E7C80478}" type="slidenum">
              <a:rPr lang="en-US" smtClean="0"/>
              <a:pPr/>
              <a:t>‹#›</a:t>
            </a:fld>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F90A62D-DDDF-4AC8-8103-0ACEFDFCDAAC}" type="datetimeFigureOut">
              <a:rPr lang="en-US" smtClean="0"/>
              <a:pPr/>
              <a:t>07/07/2013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23D8CE-C076-4D90-AA6C-6544E7C8047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F90A62D-DDDF-4AC8-8103-0ACEFDFCDAAC}" type="datetimeFigureOut">
              <a:rPr lang="en-US" smtClean="0"/>
              <a:pPr/>
              <a:t>07/07/2013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23D8CE-C076-4D90-AA6C-6544E7C8047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F90A62D-DDDF-4AC8-8103-0ACEFDFCDAAC}" type="datetimeFigureOut">
              <a:rPr lang="en-US" smtClean="0"/>
              <a:pPr/>
              <a:t>07/07/2013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23D8CE-C076-4D90-AA6C-6544E7C80478}"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BF90A62D-DDDF-4AC8-8103-0ACEFDFCDAAC}" type="datetimeFigureOut">
              <a:rPr lang="en-US" smtClean="0"/>
              <a:pPr/>
              <a:t>07/07/2013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924800" y="6416675"/>
            <a:ext cx="762000" cy="365125"/>
          </a:xfrm>
        </p:spPr>
        <p:txBody>
          <a:bodyPr/>
          <a:lstStyle/>
          <a:p>
            <a:fld id="{7C23D8CE-C076-4D90-AA6C-6544E7C80478}"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BF90A62D-DDDF-4AC8-8103-0ACEFDFCDAAC}" type="datetimeFigureOut">
              <a:rPr lang="en-US" smtClean="0"/>
              <a:pPr/>
              <a:t>07/07/2013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23D8CE-C076-4D90-AA6C-6544E7C8047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BF90A62D-DDDF-4AC8-8103-0ACEFDFCDAAC}" type="datetimeFigureOut">
              <a:rPr lang="en-US" smtClean="0"/>
              <a:pPr/>
              <a:t>07/07/2013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C23D8CE-C076-4D90-AA6C-6544E7C8047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BF90A62D-DDDF-4AC8-8103-0ACEFDFCDAAC}" type="datetimeFigureOut">
              <a:rPr lang="en-US" smtClean="0"/>
              <a:pPr/>
              <a:t>07/07/2013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C23D8CE-C076-4D90-AA6C-6544E7C8047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90A62D-DDDF-4AC8-8103-0ACEFDFCDAAC}" type="datetimeFigureOut">
              <a:rPr lang="en-US" smtClean="0"/>
              <a:pPr/>
              <a:t>07/07/2013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C23D8CE-C076-4D90-AA6C-6544E7C8047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BF90A62D-DDDF-4AC8-8103-0ACEFDFCDAAC}" type="datetimeFigureOut">
              <a:rPr lang="en-US" smtClean="0"/>
              <a:pPr/>
              <a:t>07/07/2013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23D8CE-C076-4D90-AA6C-6544E7C8047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F90A62D-DDDF-4AC8-8103-0ACEFDFCDAAC}" type="datetimeFigureOut">
              <a:rPr lang="en-US" smtClean="0"/>
              <a:pPr/>
              <a:t>07/07/2013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23D8CE-C076-4D90-AA6C-6544E7C80478}"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BF90A62D-DDDF-4AC8-8103-0ACEFDFCDAAC}" type="datetimeFigureOut">
              <a:rPr lang="en-US" smtClean="0"/>
              <a:pPr/>
              <a:t>07/07/2013</a:t>
            </a:fld>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7C23D8CE-C076-4D90-AA6C-6544E7C80478}"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4033" r:id="rId1"/>
    <p:sldLayoutId id="2147484034" r:id="rId2"/>
    <p:sldLayoutId id="2147484035" r:id="rId3"/>
    <p:sldLayoutId id="2147484036" r:id="rId4"/>
    <p:sldLayoutId id="2147484037" r:id="rId5"/>
    <p:sldLayoutId id="2147484038" r:id="rId6"/>
    <p:sldLayoutId id="2147484039" r:id="rId7"/>
    <p:sldLayoutId id="2147484040" r:id="rId8"/>
    <p:sldLayoutId id="2147484041" r:id="rId9"/>
    <p:sldLayoutId id="2147484042" r:id="rId10"/>
    <p:sldLayoutId id="2147484043"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mailto:Sudhir@halakhandi.com"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mailto:sudhir@halakhandi.com" TargetMode="External"/><Relationship Id="rId2" Type="http://schemas.openxmlformats.org/officeDocument/2006/relationships/hyperlink" Target="http://www.halakhandi.com/" TargetMode="External"/><Relationship Id="rId1" Type="http://schemas.openxmlformats.org/officeDocument/2006/relationships/slideLayout" Target="../slideLayouts/slideLayout2.xml"/><Relationship Id="rId4" Type="http://schemas.openxmlformats.org/officeDocument/2006/relationships/hyperlink" Target="mailto:-sudhir@halakhandi.co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2057400"/>
            <a:ext cx="7848600" cy="1752600"/>
          </a:xfrm>
        </p:spPr>
        <p:style>
          <a:lnRef idx="1">
            <a:schemeClr val="accent5"/>
          </a:lnRef>
          <a:fillRef idx="2">
            <a:schemeClr val="accent5"/>
          </a:fillRef>
          <a:effectRef idx="1">
            <a:schemeClr val="accent5"/>
          </a:effectRef>
          <a:fontRef idx="minor">
            <a:schemeClr val="dk1"/>
          </a:fontRef>
        </p:style>
        <p:txBody>
          <a:bodyPr/>
          <a:lstStyle/>
          <a:p>
            <a:r>
              <a:rPr lang="en-US" dirty="0" smtClean="0">
                <a:solidFill>
                  <a:srgbClr val="55159B"/>
                </a:solidFill>
              </a:rPr>
              <a:t>E-filing of Tax audit report</a:t>
            </a:r>
            <a:r>
              <a:rPr lang="en-US" dirty="0" smtClean="0"/>
              <a:t>	</a:t>
            </a:r>
            <a:endParaRPr lang="en-US" dirty="0"/>
          </a:p>
        </p:txBody>
      </p:sp>
      <p:sp>
        <p:nvSpPr>
          <p:cNvPr id="3" name="Subtitle 2"/>
          <p:cNvSpPr>
            <a:spLocks noGrp="1"/>
          </p:cNvSpPr>
          <p:nvPr>
            <p:ph type="subTitle" idx="1"/>
          </p:nvPr>
        </p:nvSpPr>
        <p:spPr>
          <a:xfrm>
            <a:off x="1371600" y="3886200"/>
            <a:ext cx="6400800" cy="2438400"/>
          </a:xfrm>
        </p:spPr>
        <p:style>
          <a:lnRef idx="1">
            <a:schemeClr val="accent5"/>
          </a:lnRef>
          <a:fillRef idx="2">
            <a:schemeClr val="accent5"/>
          </a:fillRef>
          <a:effectRef idx="1">
            <a:schemeClr val="accent5"/>
          </a:effectRef>
          <a:fontRef idx="minor">
            <a:schemeClr val="dk1"/>
          </a:fontRef>
        </p:style>
        <p:txBody>
          <a:bodyPr>
            <a:normAutofit fontScale="25000" lnSpcReduction="20000"/>
          </a:bodyPr>
          <a:lstStyle/>
          <a:p>
            <a:r>
              <a:rPr lang="en-US" sz="7200" b="1" dirty="0" smtClean="0">
                <a:solidFill>
                  <a:srgbClr val="0000FF"/>
                </a:solidFill>
              </a:rPr>
              <a:t>- CA SUDHIR HALAKHANDI</a:t>
            </a:r>
          </a:p>
          <a:p>
            <a:r>
              <a:rPr lang="en-US" sz="7200" b="1" dirty="0" smtClean="0">
                <a:solidFill>
                  <a:srgbClr val="0000FF"/>
                </a:solidFill>
              </a:rPr>
              <a:t>CA ABHAS HALAKHANDI</a:t>
            </a:r>
          </a:p>
          <a:p>
            <a:r>
              <a:rPr lang="en-US" sz="7200" b="1" dirty="0" smtClean="0">
                <a:solidFill>
                  <a:srgbClr val="0000FF"/>
                </a:solidFill>
              </a:rPr>
              <a:t>“HALAKHANDI” </a:t>
            </a:r>
          </a:p>
          <a:p>
            <a:r>
              <a:rPr lang="en-US" sz="7200" b="1" dirty="0" smtClean="0">
                <a:solidFill>
                  <a:srgbClr val="0000FF"/>
                </a:solidFill>
              </a:rPr>
              <a:t>LAXMI MARKET</a:t>
            </a:r>
          </a:p>
          <a:p>
            <a:r>
              <a:rPr lang="en-US" sz="7200" b="1" dirty="0" smtClean="0">
                <a:solidFill>
                  <a:srgbClr val="0000FF"/>
                </a:solidFill>
              </a:rPr>
              <a:t>BEAWAR-305901</a:t>
            </a:r>
          </a:p>
          <a:p>
            <a:r>
              <a:rPr lang="en-US" sz="7200" b="1" dirty="0" smtClean="0">
                <a:solidFill>
                  <a:srgbClr val="0000FF"/>
                </a:solidFill>
              </a:rPr>
              <a:t>(RAJSTHAN)</a:t>
            </a:r>
          </a:p>
          <a:p>
            <a:r>
              <a:rPr lang="en-US" sz="7200" b="1" dirty="0" smtClean="0">
                <a:solidFill>
                  <a:srgbClr val="0000FF"/>
                </a:solidFill>
              </a:rPr>
              <a:t>CELL- 9828067256- 9530044440</a:t>
            </a:r>
          </a:p>
          <a:p>
            <a:r>
              <a:rPr lang="en-US" sz="7200" b="1" dirty="0" smtClean="0">
                <a:solidFill>
                  <a:srgbClr val="0000FF"/>
                </a:solidFill>
              </a:rPr>
              <a:t>E-MAIL- </a:t>
            </a:r>
            <a:r>
              <a:rPr lang="en-US" sz="7200" b="1" dirty="0" smtClean="0">
                <a:solidFill>
                  <a:srgbClr val="0000FF"/>
                </a:solidFill>
                <a:hlinkClick r:id="rId2"/>
              </a:rPr>
              <a:t>Sudhir@halakhandi.com</a:t>
            </a:r>
            <a:endParaRPr lang="en-US" sz="7200" b="1" dirty="0" smtClean="0">
              <a:solidFill>
                <a:srgbClr val="0000FF"/>
              </a:solidFill>
            </a:endParaRPr>
          </a:p>
          <a:p>
            <a:r>
              <a:rPr lang="en-US" sz="7200" b="1" dirty="0" smtClean="0">
                <a:solidFill>
                  <a:srgbClr val="0000FF"/>
                </a:solidFill>
              </a:rPr>
              <a:t>Visit us- www.halakhandi.com</a:t>
            </a:r>
          </a:p>
          <a:p>
            <a:endParaRPr lang="en-US" sz="7200" b="1" dirty="0" smtClean="0">
              <a:solidFill>
                <a:schemeClr val="accent2"/>
              </a:solidFill>
            </a:endParaRPr>
          </a:p>
          <a:p>
            <a:endParaRPr lang="en-US" dirty="0"/>
          </a:p>
          <a:p>
            <a:r>
              <a:rPr lang="en-US" dirty="0" smtClean="0"/>
              <a:t>								</a:t>
            </a:r>
            <a:endParaRPr lang="en-US" dirty="0"/>
          </a:p>
        </p:txBody>
      </p:sp>
      <p:pic>
        <p:nvPicPr>
          <p:cNvPr id="1026" name="Picture 2" descr="C:\Documents and Settings\user\Desktop\AUDITED.jpg"/>
          <p:cNvPicPr>
            <a:picLocks noChangeAspect="1" noChangeArrowheads="1"/>
          </p:cNvPicPr>
          <p:nvPr/>
        </p:nvPicPr>
        <p:blipFill>
          <a:blip r:embed="rId3"/>
          <a:srcRect/>
          <a:stretch>
            <a:fillRect/>
          </a:stretch>
        </p:blipFill>
        <p:spPr bwMode="auto">
          <a:xfrm>
            <a:off x="3505200" y="609600"/>
            <a:ext cx="2143125" cy="1143000"/>
          </a:xfrm>
          <a:prstGeom prst="rect">
            <a:avLst/>
          </a:prstGeom>
          <a:noFill/>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1026" name="Picture 2"/>
          <p:cNvPicPr>
            <a:picLocks noGrp="1" noChangeAspect="1" noChangeArrowheads="1"/>
          </p:cNvPicPr>
          <p:nvPr>
            <p:ph idx="1"/>
          </p:nvPr>
        </p:nvPicPr>
        <p:blipFill>
          <a:blip r:embed="rId2"/>
          <a:srcRect/>
          <a:stretch>
            <a:fillRect/>
          </a:stretch>
        </p:blipFill>
        <p:spPr bwMode="auto">
          <a:xfrm>
            <a:off x="0" y="0"/>
            <a:ext cx="9144000" cy="63087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295400"/>
          </a:xfrm>
        </p:spPr>
        <p:style>
          <a:lnRef idx="1">
            <a:schemeClr val="accent6"/>
          </a:lnRef>
          <a:fillRef idx="2">
            <a:schemeClr val="accent6"/>
          </a:fillRef>
          <a:effectRef idx="1">
            <a:schemeClr val="accent6"/>
          </a:effectRef>
          <a:fontRef idx="minor">
            <a:schemeClr val="dk1"/>
          </a:fontRef>
        </p:style>
        <p:txBody>
          <a:bodyPr>
            <a:normAutofit fontScale="90000"/>
          </a:bodyPr>
          <a:lstStyle/>
          <a:p>
            <a:r>
              <a:rPr lang="en-US" dirty="0" smtClean="0"/>
              <a:t>DOWNLOAD AND FILL TAX AUDIT REPORT</a:t>
            </a:r>
            <a:endParaRPr lang="en-US" dirty="0"/>
          </a:p>
        </p:txBody>
      </p:sp>
      <p:sp>
        <p:nvSpPr>
          <p:cNvPr id="3" name="Content Placeholder 2"/>
          <p:cNvSpPr>
            <a:spLocks noGrp="1"/>
          </p:cNvSpPr>
          <p:nvPr>
            <p:ph idx="1"/>
          </p:nvPr>
        </p:nvSpPr>
        <p:spPr/>
        <p:style>
          <a:lnRef idx="1">
            <a:schemeClr val="accent5"/>
          </a:lnRef>
          <a:fillRef idx="2">
            <a:schemeClr val="accent5"/>
          </a:fillRef>
          <a:effectRef idx="1">
            <a:schemeClr val="accent5"/>
          </a:effectRef>
          <a:fontRef idx="minor">
            <a:schemeClr val="dk1"/>
          </a:fontRef>
        </p:style>
        <p:txBody>
          <a:bodyPr>
            <a:normAutofit lnSpcReduction="10000"/>
          </a:bodyPr>
          <a:lstStyle/>
          <a:p>
            <a:pPr algn="just"/>
            <a:r>
              <a:rPr lang="en-US" dirty="0" smtClean="0"/>
              <a:t>Download </a:t>
            </a:r>
            <a:r>
              <a:rPr lang="en-US" dirty="0"/>
              <a:t>the form 3CD/CB </a:t>
            </a:r>
            <a:r>
              <a:rPr lang="en-US" dirty="0" smtClean="0"/>
              <a:t>from </a:t>
            </a:r>
            <a:r>
              <a:rPr lang="en-US" dirty="0"/>
              <a:t>“other F</a:t>
            </a:r>
            <a:r>
              <a:rPr lang="en-US" dirty="0" smtClean="0"/>
              <a:t>orms</a:t>
            </a:r>
            <a:r>
              <a:rPr lang="en-US" dirty="0"/>
              <a:t>” from the site as mentioned above </a:t>
            </a:r>
            <a:r>
              <a:rPr lang="en-US" dirty="0" smtClean="0"/>
              <a:t>. </a:t>
            </a:r>
          </a:p>
          <a:p>
            <a:pPr algn="just"/>
            <a:r>
              <a:rPr lang="en-US" dirty="0" smtClean="0"/>
              <a:t>It </a:t>
            </a:r>
            <a:r>
              <a:rPr lang="en-US" dirty="0"/>
              <a:t>has 4 pages and each page has save button so that the information can be filled and saved page wise. After filling the form you have to validate the form and if there is any mistake in filling the </a:t>
            </a:r>
            <a:r>
              <a:rPr lang="en-US" dirty="0" smtClean="0"/>
              <a:t>Form </a:t>
            </a:r>
            <a:r>
              <a:rPr lang="en-US" dirty="0"/>
              <a:t>, the same will be highlighted and after successful validating the </a:t>
            </a:r>
            <a:r>
              <a:rPr lang="en-US" dirty="0" smtClean="0"/>
              <a:t>Form </a:t>
            </a:r>
            <a:r>
              <a:rPr lang="en-US" dirty="0"/>
              <a:t>a button for generating the XML file will appear and you can save the XML file of form 3CD/CB to upload the same on the IT site. </a:t>
            </a:r>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p:cNvPicPr>
            <a:picLocks noGrp="1" noChangeAspect="1" noChangeArrowheads="1"/>
          </p:cNvPicPr>
          <p:nvPr>
            <p:ph idx="1"/>
          </p:nvPr>
        </p:nvPicPr>
        <p:blipFill>
          <a:blip r:embed="rId2"/>
          <a:srcRect/>
          <a:stretch>
            <a:fillRect/>
          </a:stretch>
        </p:blipFill>
        <p:spPr bwMode="auto">
          <a:xfrm>
            <a:off x="457200" y="1"/>
            <a:ext cx="8229600" cy="6267908"/>
          </a:xfrm>
          <a:prstGeom prst="rect">
            <a:avLst/>
          </a:prstGeom>
          <a:noFill/>
          <a:ln w="9525">
            <a:noFill/>
            <a:miter lim="800000"/>
            <a:headEnd/>
            <a:tailEnd/>
          </a:ln>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6"/>
          </a:lnRef>
          <a:fillRef idx="2">
            <a:schemeClr val="accent6"/>
          </a:fillRef>
          <a:effectRef idx="1">
            <a:schemeClr val="accent6"/>
          </a:effectRef>
          <a:fontRef idx="minor">
            <a:schemeClr val="dk1"/>
          </a:fontRef>
        </p:style>
        <p:txBody>
          <a:bodyPr>
            <a:normAutofit/>
          </a:bodyPr>
          <a:lstStyle/>
          <a:p>
            <a:r>
              <a:rPr lang="en-US" dirty="0" smtClean="0">
                <a:solidFill>
                  <a:srgbClr val="55159B"/>
                </a:solidFill>
              </a:rPr>
              <a:t>Upload the 3CD/CB/BS/PL</a:t>
            </a:r>
            <a:endParaRPr lang="en-US" dirty="0">
              <a:solidFill>
                <a:srgbClr val="55159B"/>
              </a:solidFill>
            </a:endParaRPr>
          </a:p>
        </p:txBody>
      </p:sp>
      <p:sp>
        <p:nvSpPr>
          <p:cNvPr id="3" name="Content Placeholder 2"/>
          <p:cNvSpPr>
            <a:spLocks noGrp="1"/>
          </p:cNvSpPr>
          <p:nvPr>
            <p:ph idx="1"/>
          </p:nvPr>
        </p:nvSpPr>
        <p:spPr/>
        <p:style>
          <a:lnRef idx="1">
            <a:schemeClr val="accent5"/>
          </a:lnRef>
          <a:fillRef idx="2">
            <a:schemeClr val="accent5"/>
          </a:fillRef>
          <a:effectRef idx="1">
            <a:schemeClr val="accent5"/>
          </a:effectRef>
          <a:fontRef idx="minor">
            <a:schemeClr val="dk1"/>
          </a:fontRef>
        </p:style>
        <p:txBody>
          <a:bodyPr>
            <a:normAutofit lnSpcReduction="10000"/>
          </a:bodyPr>
          <a:lstStyle/>
          <a:p>
            <a:pPr algn="just"/>
            <a:r>
              <a:rPr lang="en-US" b="1" dirty="0" smtClean="0">
                <a:solidFill>
                  <a:srgbClr val="55159B"/>
                </a:solidFill>
              </a:rPr>
              <a:t>Now </a:t>
            </a:r>
            <a:r>
              <a:rPr lang="en-US" b="1" dirty="0">
                <a:solidFill>
                  <a:srgbClr val="55159B"/>
                </a:solidFill>
              </a:rPr>
              <a:t>login to the IT site with CA user ID and password and select the Form 3CB/CD and then upload the XML file with digital </a:t>
            </a:r>
            <a:r>
              <a:rPr lang="en-US" b="1" dirty="0" smtClean="0">
                <a:solidFill>
                  <a:srgbClr val="55159B"/>
                </a:solidFill>
              </a:rPr>
              <a:t>(CAs) . </a:t>
            </a:r>
            <a:endParaRPr lang="en-US" b="1" dirty="0">
              <a:solidFill>
                <a:srgbClr val="55159B"/>
              </a:solidFill>
            </a:endParaRPr>
          </a:p>
          <a:p>
            <a:pPr algn="just"/>
            <a:r>
              <a:rPr lang="en-US" b="1" dirty="0">
                <a:solidFill>
                  <a:srgbClr val="55159B"/>
                </a:solidFill>
              </a:rPr>
              <a:t>(iii). Further </a:t>
            </a:r>
            <a:r>
              <a:rPr lang="en-US" b="1" dirty="0" smtClean="0">
                <a:solidFill>
                  <a:srgbClr val="55159B"/>
                </a:solidFill>
              </a:rPr>
              <a:t>prepare PDF </a:t>
            </a:r>
            <a:r>
              <a:rPr lang="en-US" b="1" dirty="0">
                <a:solidFill>
                  <a:srgbClr val="55159B"/>
                </a:solidFill>
              </a:rPr>
              <a:t>format of the Balance sheet and profit and loss account and upload the </a:t>
            </a:r>
            <a:r>
              <a:rPr lang="en-US" b="1" dirty="0" smtClean="0">
                <a:solidFill>
                  <a:srgbClr val="55159B"/>
                </a:solidFill>
              </a:rPr>
              <a:t>same with the same site page.  </a:t>
            </a:r>
            <a:r>
              <a:rPr lang="en-US" b="1" dirty="0">
                <a:solidFill>
                  <a:srgbClr val="55159B"/>
                </a:solidFill>
              </a:rPr>
              <a:t>upload the same.  </a:t>
            </a:r>
            <a:r>
              <a:rPr lang="en-US" b="1" dirty="0" smtClean="0">
                <a:solidFill>
                  <a:srgbClr val="55159B"/>
                </a:solidFill>
              </a:rPr>
              <a:t>The </a:t>
            </a:r>
            <a:r>
              <a:rPr lang="en-US" b="1" dirty="0">
                <a:solidFill>
                  <a:srgbClr val="55159B"/>
                </a:solidFill>
              </a:rPr>
              <a:t>maximum size of the PDF documents to be loaded is given 20MB .</a:t>
            </a:r>
          </a:p>
          <a:p>
            <a:pPr algn="just"/>
            <a:r>
              <a:rPr lang="en-US" b="1" dirty="0">
                <a:solidFill>
                  <a:srgbClr val="55159B"/>
                </a:solidFill>
              </a:rPr>
              <a:t>Both XML file of 3CB/CD and PDF files of the profit and loss account and Balance sheet are to be uploaded in a single action. </a:t>
            </a:r>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6"/>
          </a:lnRef>
          <a:fillRef idx="2">
            <a:schemeClr val="accent6"/>
          </a:fillRef>
          <a:effectRef idx="1">
            <a:schemeClr val="accent6"/>
          </a:effectRef>
          <a:fontRef idx="minor">
            <a:schemeClr val="dk1"/>
          </a:fontRef>
        </p:style>
        <p:txBody>
          <a:bodyPr/>
          <a:lstStyle/>
          <a:p>
            <a:r>
              <a:rPr lang="en-US" dirty="0" smtClean="0">
                <a:solidFill>
                  <a:srgbClr val="55159B"/>
                </a:solidFill>
              </a:rPr>
              <a:t>Approval by Assessee</a:t>
            </a:r>
            <a:endParaRPr lang="en-US" dirty="0">
              <a:solidFill>
                <a:srgbClr val="55159B"/>
              </a:solidFill>
            </a:endParaRPr>
          </a:p>
        </p:txBody>
      </p:sp>
      <p:sp>
        <p:nvSpPr>
          <p:cNvPr id="3" name="Content Placeholder 2"/>
          <p:cNvSpPr>
            <a:spLocks noGrp="1"/>
          </p:cNvSpPr>
          <p:nvPr>
            <p:ph idx="1"/>
          </p:nvPr>
        </p:nvSpPr>
        <p:spPr/>
        <p:style>
          <a:lnRef idx="1">
            <a:schemeClr val="accent5"/>
          </a:lnRef>
          <a:fillRef idx="2">
            <a:schemeClr val="accent5"/>
          </a:fillRef>
          <a:effectRef idx="1">
            <a:schemeClr val="accent5"/>
          </a:effectRef>
          <a:fontRef idx="minor">
            <a:schemeClr val="dk1"/>
          </a:fontRef>
        </p:style>
        <p:txBody>
          <a:bodyPr>
            <a:normAutofit fontScale="85000" lnSpcReduction="20000"/>
          </a:bodyPr>
          <a:lstStyle/>
          <a:p>
            <a:pPr algn="just"/>
            <a:r>
              <a:rPr lang="en-US" b="1" dirty="0" smtClean="0">
                <a:solidFill>
                  <a:srgbClr val="55159B"/>
                </a:solidFill>
              </a:rPr>
              <a:t>Assessee </a:t>
            </a:r>
            <a:r>
              <a:rPr lang="en-US" b="1" dirty="0">
                <a:solidFill>
                  <a:srgbClr val="55159B"/>
                </a:solidFill>
              </a:rPr>
              <a:t>will login to his account on IT site with the user ID and password which he is using at the time of filing of ITR. </a:t>
            </a:r>
          </a:p>
          <a:p>
            <a:pPr algn="just"/>
            <a:r>
              <a:rPr lang="en-US" b="1" dirty="0" smtClean="0">
                <a:solidFill>
                  <a:srgbClr val="55159B"/>
                </a:solidFill>
              </a:rPr>
              <a:t>Go </a:t>
            </a:r>
            <a:r>
              <a:rPr lang="en-US" b="1" dirty="0">
                <a:solidFill>
                  <a:srgbClr val="55159B"/>
                </a:solidFill>
              </a:rPr>
              <a:t>to work list and the form 3CB/CD will appear along with the name of CA and the assessee can view the form 3CB/CD along with Balance sheet and profit and Loss account. Assessee will approve the audit report by clicking at the “approve” with his own digital signatures. </a:t>
            </a:r>
          </a:p>
          <a:p>
            <a:pPr algn="just"/>
            <a:r>
              <a:rPr lang="en-US" b="1" dirty="0" smtClean="0">
                <a:solidFill>
                  <a:srgbClr val="55159B"/>
                </a:solidFill>
              </a:rPr>
              <a:t>Now </a:t>
            </a:r>
            <a:r>
              <a:rPr lang="en-US" b="1" dirty="0">
                <a:solidFill>
                  <a:srgbClr val="55159B"/>
                </a:solidFill>
              </a:rPr>
              <a:t>the work list will show that statement “Successfully E-filed. </a:t>
            </a:r>
          </a:p>
          <a:p>
            <a:pPr algn="just"/>
            <a:r>
              <a:rPr lang="en-US" b="1" dirty="0">
                <a:solidFill>
                  <a:srgbClr val="55159B"/>
                </a:solidFill>
              </a:rPr>
              <a:t>Now the E-filing procedure of the Form 3CB/CD and profit and loss account and Balance sheet is </a:t>
            </a:r>
            <a:r>
              <a:rPr lang="en-US" b="1" dirty="0" smtClean="0">
                <a:solidFill>
                  <a:srgbClr val="55159B"/>
                </a:solidFill>
              </a:rPr>
              <a:t>complete.</a:t>
            </a:r>
          </a:p>
          <a:p>
            <a:pPr algn="just"/>
            <a:r>
              <a:rPr lang="en-US" b="1" dirty="0" smtClean="0">
                <a:solidFill>
                  <a:srgbClr val="55159B"/>
                </a:solidFill>
              </a:rPr>
              <a:t>E-file </a:t>
            </a:r>
            <a:r>
              <a:rPr lang="en-US" b="1" dirty="0">
                <a:solidFill>
                  <a:srgbClr val="55159B"/>
                </a:solidFill>
              </a:rPr>
              <a:t>the ITR-4 (Or any other </a:t>
            </a:r>
            <a:r>
              <a:rPr lang="en-US" b="1" dirty="0" smtClean="0">
                <a:solidFill>
                  <a:srgbClr val="55159B"/>
                </a:solidFill>
              </a:rPr>
              <a:t>form as the case may). </a:t>
            </a:r>
            <a:endParaRPr lang="en-US" b="1" dirty="0">
              <a:solidFill>
                <a:srgbClr val="55159B"/>
              </a:solidFill>
            </a:endParaRPr>
          </a:p>
          <a:p>
            <a:endParaRPr lang="en-US" dirty="0">
              <a:solidFill>
                <a:srgbClr val="C00000"/>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 List </a:t>
            </a:r>
            <a:r>
              <a:rPr lang="en-US" smtClean="0"/>
              <a:t>at List</a:t>
            </a:r>
            <a:endParaRPr lang="en-US"/>
          </a:p>
        </p:txBody>
      </p:sp>
      <p:pic>
        <p:nvPicPr>
          <p:cNvPr id="1026" name="Picture 2"/>
          <p:cNvPicPr>
            <a:picLocks noGrp="1" noChangeAspect="1" noChangeArrowheads="1"/>
          </p:cNvPicPr>
          <p:nvPr>
            <p:ph idx="1"/>
          </p:nvPr>
        </p:nvPicPr>
        <p:blipFill>
          <a:blip r:embed="rId2"/>
          <a:stretch>
            <a:fillRect/>
          </a:stretch>
        </p:blipFill>
        <p:spPr bwMode="auto">
          <a:xfrm>
            <a:off x="457200" y="2294324"/>
            <a:ext cx="8229600" cy="332027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p:cNvPicPr>
            <a:picLocks noGrp="1" noChangeAspect="1" noChangeArrowheads="1"/>
          </p:cNvPicPr>
          <p:nvPr>
            <p:ph idx="1"/>
          </p:nvPr>
        </p:nvPicPr>
        <p:blipFill>
          <a:blip r:embed="rId2"/>
          <a:srcRect/>
          <a:stretch>
            <a:fillRect/>
          </a:stretch>
        </p:blipFill>
        <p:spPr bwMode="auto">
          <a:xfrm>
            <a:off x="0" y="0"/>
            <a:ext cx="9144000" cy="590269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4"/>
          </a:lnRef>
          <a:fillRef idx="2">
            <a:schemeClr val="accent4"/>
          </a:fillRef>
          <a:effectRef idx="1">
            <a:schemeClr val="accent4"/>
          </a:effectRef>
          <a:fontRef idx="minor">
            <a:schemeClr val="dk1"/>
          </a:fontRef>
        </p:style>
        <p:txBody>
          <a:bodyPr/>
          <a:lstStyle/>
          <a:p>
            <a:r>
              <a:rPr lang="en-US" dirty="0" smtClean="0"/>
              <a:t>E-filing of Audit Report</a:t>
            </a:r>
            <a:endParaRPr lang="en-US" dirty="0"/>
          </a:p>
        </p:txBody>
      </p:sp>
      <p:sp>
        <p:nvSpPr>
          <p:cNvPr id="3" name="Content Placeholder 2"/>
          <p:cNvSpPr>
            <a:spLocks noGrp="1"/>
          </p:cNvSpPr>
          <p:nvPr>
            <p:ph idx="1"/>
          </p:nvPr>
        </p:nvSpPr>
        <p:spPr/>
        <p:style>
          <a:lnRef idx="1">
            <a:schemeClr val="accent5"/>
          </a:lnRef>
          <a:fillRef idx="2">
            <a:schemeClr val="accent5"/>
          </a:fillRef>
          <a:effectRef idx="1">
            <a:schemeClr val="accent5"/>
          </a:effectRef>
          <a:fontRef idx="minor">
            <a:schemeClr val="dk1"/>
          </a:fontRef>
        </p:style>
        <p:txBody>
          <a:bodyPr>
            <a:normAutofit/>
          </a:bodyPr>
          <a:lstStyle/>
          <a:p>
            <a:r>
              <a:rPr lang="en-US" dirty="0" smtClean="0">
                <a:solidFill>
                  <a:srgbClr val="0000FF"/>
                </a:solidFill>
                <a:effectLst>
                  <a:outerShdw blurRad="50800" dist="38100" dir="2700000" algn="tl" rotWithShape="0">
                    <a:prstClr val="black">
                      <a:alpha val="40000"/>
                    </a:prstClr>
                  </a:outerShdw>
                </a:effectLst>
              </a:rPr>
              <a:t>Prepared by :-</a:t>
            </a:r>
          </a:p>
          <a:p>
            <a:r>
              <a:rPr lang="en-US" dirty="0" smtClean="0">
                <a:solidFill>
                  <a:srgbClr val="0000FF"/>
                </a:solidFill>
                <a:effectLst>
                  <a:outerShdw blurRad="50800" dist="38100" dir="2700000" algn="tl" rotWithShape="0">
                    <a:prstClr val="black">
                      <a:alpha val="40000"/>
                    </a:prstClr>
                  </a:outerShdw>
                </a:effectLst>
              </a:rPr>
              <a:t>CA SUDHIR HALAKHANDI</a:t>
            </a:r>
          </a:p>
          <a:p>
            <a:r>
              <a:rPr lang="en-US" dirty="0" smtClean="0">
                <a:solidFill>
                  <a:srgbClr val="0000FF"/>
                </a:solidFill>
                <a:effectLst>
                  <a:outerShdw blurRad="50800" dist="38100" dir="2700000" algn="tl" rotWithShape="0">
                    <a:prstClr val="black">
                      <a:alpha val="40000"/>
                    </a:prstClr>
                  </a:outerShdw>
                </a:effectLst>
              </a:rPr>
              <a:t>CA ABHAS HALAKHANDI</a:t>
            </a:r>
          </a:p>
          <a:p>
            <a:pPr>
              <a:buNone/>
            </a:pPr>
            <a:r>
              <a:rPr lang="en-US" dirty="0" smtClean="0">
                <a:solidFill>
                  <a:srgbClr val="0000FF"/>
                </a:solidFill>
                <a:effectLst>
                  <a:outerShdw blurRad="50800" dist="38100" dir="2700000" algn="tl" rotWithShape="0">
                    <a:prstClr val="black">
                      <a:alpha val="40000"/>
                    </a:prstClr>
                  </a:outerShdw>
                </a:effectLst>
              </a:rPr>
              <a:t>                  HALAKHANDI </a:t>
            </a:r>
          </a:p>
          <a:p>
            <a:pPr>
              <a:buNone/>
            </a:pPr>
            <a:r>
              <a:rPr lang="en-US" dirty="0" smtClean="0">
                <a:solidFill>
                  <a:srgbClr val="0000FF"/>
                </a:solidFill>
                <a:effectLst>
                  <a:outerShdw blurRad="50800" dist="38100" dir="2700000" algn="tl" rotWithShape="0">
                    <a:prstClr val="black">
                      <a:alpha val="40000"/>
                    </a:prstClr>
                  </a:outerShdw>
                </a:effectLst>
              </a:rPr>
              <a:t>                LAXMI MARKET</a:t>
            </a:r>
          </a:p>
          <a:p>
            <a:pPr>
              <a:buNone/>
            </a:pPr>
            <a:r>
              <a:rPr lang="en-US" dirty="0" smtClean="0">
                <a:solidFill>
                  <a:srgbClr val="0000FF"/>
                </a:solidFill>
                <a:effectLst>
                  <a:outerShdw blurRad="50800" dist="38100" dir="2700000" algn="tl" rotWithShape="0">
                    <a:prstClr val="black">
                      <a:alpha val="40000"/>
                    </a:prstClr>
                  </a:outerShdw>
                </a:effectLst>
              </a:rPr>
              <a:t>           BEAWAR-305901(RAJ)</a:t>
            </a:r>
          </a:p>
          <a:p>
            <a:pPr>
              <a:buNone/>
            </a:pPr>
            <a:r>
              <a:rPr lang="en-US" dirty="0" smtClean="0"/>
              <a:t>VISIT US </a:t>
            </a:r>
            <a:r>
              <a:rPr lang="en-US" dirty="0" smtClean="0">
                <a:hlinkClick r:id="rId2"/>
              </a:rPr>
              <a:t>www.Halakhandi.com</a:t>
            </a:r>
            <a:endParaRPr lang="en-US" dirty="0" smtClean="0"/>
          </a:p>
          <a:p>
            <a:pPr>
              <a:buNone/>
            </a:pPr>
            <a:r>
              <a:rPr lang="en-US" dirty="0" smtClean="0">
                <a:hlinkClick r:id="rId3"/>
              </a:rPr>
              <a:t>E-mail </a:t>
            </a:r>
            <a:r>
              <a:rPr lang="en-US" dirty="0" smtClean="0">
                <a:hlinkClick r:id="rId4"/>
              </a:rPr>
              <a:t>-sudhir@halakhandi.com</a:t>
            </a:r>
            <a:endParaRPr lang="en-US" dirty="0" smtClean="0"/>
          </a:p>
          <a:p>
            <a:pPr>
              <a:buNone/>
            </a:pPr>
            <a:r>
              <a:rPr lang="en-US" dirty="0" smtClean="0"/>
              <a:t>Cell</a:t>
            </a:r>
            <a:r>
              <a:rPr lang="en-US" smtClean="0"/>
              <a:t>:- 91+9828067256</a:t>
            </a:r>
            <a:endParaRPr lang="en-US" dirty="0" smtClean="0"/>
          </a:p>
          <a:p>
            <a:pPr>
              <a:buNone/>
            </a:pPr>
            <a:endParaRPr lang="en-US" dirty="0" smtClean="0"/>
          </a:p>
          <a:p>
            <a:pPr>
              <a:buNone/>
            </a:pPr>
            <a:endParaRPr lang="en-US" dirty="0" smtClean="0"/>
          </a:p>
          <a:p>
            <a:pPr>
              <a:buNone/>
            </a:pPr>
            <a:endParaRPr lang="en-US" dirty="0" smtClean="0"/>
          </a:p>
          <a:p>
            <a:pPr>
              <a:buNone/>
            </a:pPr>
            <a:endParaRPr lang="en-US" dirty="0"/>
          </a:p>
        </p:txBody>
      </p:sp>
    </p:spTree>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r>
              <a:rPr lang="en-US" dirty="0" smtClean="0">
                <a:solidFill>
                  <a:srgbClr val="55159B"/>
                </a:solidFill>
              </a:rPr>
              <a:t>Registration of CA</a:t>
            </a:r>
            <a:endParaRPr lang="en-US" dirty="0">
              <a:solidFill>
                <a:srgbClr val="55159B"/>
              </a:solidFill>
            </a:endParaRPr>
          </a:p>
        </p:txBody>
      </p:sp>
      <p:sp>
        <p:nvSpPr>
          <p:cNvPr id="3" name="Content Placeholder 2"/>
          <p:cNvSpPr>
            <a:spLocks noGrp="1"/>
          </p:cNvSpPr>
          <p:nvPr>
            <p:ph idx="1"/>
          </p:nvPr>
        </p:nvSpPr>
        <p:spPr/>
        <p:style>
          <a:lnRef idx="1">
            <a:schemeClr val="accent5"/>
          </a:lnRef>
          <a:fillRef idx="2">
            <a:schemeClr val="accent5"/>
          </a:fillRef>
          <a:effectRef idx="1">
            <a:schemeClr val="accent5"/>
          </a:effectRef>
          <a:fontRef idx="minor">
            <a:schemeClr val="dk1"/>
          </a:fontRef>
        </p:style>
        <p:txBody>
          <a:bodyPr>
            <a:normAutofit/>
          </a:bodyPr>
          <a:lstStyle/>
          <a:p>
            <a:pPr algn="just"/>
            <a:r>
              <a:rPr lang="en-US" b="1" dirty="0" smtClean="0">
                <a:solidFill>
                  <a:srgbClr val="55159B"/>
                </a:solidFill>
              </a:rPr>
              <a:t>Go </a:t>
            </a:r>
            <a:r>
              <a:rPr lang="en-US" b="1" dirty="0">
                <a:solidFill>
                  <a:srgbClr val="55159B"/>
                </a:solidFill>
              </a:rPr>
              <a:t>to incometaxindiaefiling.gov.in and click on ‘REGISTER YOURSELF’ and select the option Tax professional – Chartered Accountant. </a:t>
            </a:r>
            <a:endParaRPr lang="en-US" b="1" dirty="0" smtClean="0">
              <a:solidFill>
                <a:srgbClr val="55159B"/>
              </a:solidFill>
            </a:endParaRPr>
          </a:p>
          <a:p>
            <a:pPr algn="just"/>
            <a:r>
              <a:rPr lang="en-US" b="1" dirty="0" smtClean="0">
                <a:solidFill>
                  <a:srgbClr val="55159B"/>
                </a:solidFill>
              </a:rPr>
              <a:t>The </a:t>
            </a:r>
            <a:r>
              <a:rPr lang="en-US" b="1" dirty="0">
                <a:solidFill>
                  <a:srgbClr val="55159B"/>
                </a:solidFill>
              </a:rPr>
              <a:t>Registration </a:t>
            </a:r>
            <a:r>
              <a:rPr lang="en-US" b="1" dirty="0" smtClean="0">
                <a:solidFill>
                  <a:srgbClr val="55159B"/>
                </a:solidFill>
              </a:rPr>
              <a:t>Form will </a:t>
            </a:r>
            <a:r>
              <a:rPr lang="en-US" b="1" dirty="0">
                <a:solidFill>
                  <a:srgbClr val="55159B"/>
                </a:solidFill>
              </a:rPr>
              <a:t>require your Membership Number, enrolment date as CA, Name (Surname, First Name and middle name), Date of Birth, your PAN and E-mail ID. </a:t>
            </a:r>
            <a:endParaRPr lang="en-US" b="1" dirty="0" smtClean="0">
              <a:solidFill>
                <a:srgbClr val="55159B"/>
              </a:solidFill>
            </a:endParaRPr>
          </a:p>
          <a:p>
            <a:pPr algn="just"/>
            <a:r>
              <a:rPr lang="en-US" b="1" dirty="0" smtClean="0">
                <a:solidFill>
                  <a:srgbClr val="55159B"/>
                </a:solidFill>
              </a:rPr>
              <a:t>Press CONTINUE  </a:t>
            </a:r>
            <a:endParaRPr lang="en-US" b="1" dirty="0">
              <a:solidFill>
                <a:srgbClr val="55159B"/>
              </a:solidFill>
            </a:endParaRPr>
          </a:p>
          <a:p>
            <a:endParaRPr lang="en-US" dirty="0">
              <a:solidFill>
                <a:srgbClr val="55159B"/>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lstStyle/>
          <a:p>
            <a:r>
              <a:rPr lang="en-US" dirty="0" smtClean="0">
                <a:solidFill>
                  <a:srgbClr val="55159B"/>
                </a:solidFill>
              </a:rPr>
              <a:t>Pass Word and Details</a:t>
            </a:r>
            <a:endParaRPr lang="en-US" dirty="0">
              <a:solidFill>
                <a:srgbClr val="55159B"/>
              </a:solidFill>
            </a:endParaRPr>
          </a:p>
        </p:txBody>
      </p:sp>
      <p:sp>
        <p:nvSpPr>
          <p:cNvPr id="3" name="Content Placeholder 2"/>
          <p:cNvSpPr>
            <a:spLocks noGrp="1"/>
          </p:cNvSpPr>
          <p:nvPr>
            <p:ph idx="1"/>
          </p:nvPr>
        </p:nvSpPr>
        <p:spPr/>
        <p:style>
          <a:lnRef idx="1">
            <a:schemeClr val="accent5"/>
          </a:lnRef>
          <a:fillRef idx="2">
            <a:schemeClr val="accent5"/>
          </a:fillRef>
          <a:effectRef idx="1">
            <a:schemeClr val="accent5"/>
          </a:effectRef>
          <a:fontRef idx="minor">
            <a:schemeClr val="dk1"/>
          </a:fontRef>
        </p:style>
        <p:txBody>
          <a:bodyPr>
            <a:normAutofit fontScale="85000" lnSpcReduction="20000"/>
          </a:bodyPr>
          <a:lstStyle/>
          <a:p>
            <a:pPr algn="ctr">
              <a:buNone/>
            </a:pPr>
            <a:r>
              <a:rPr lang="en-US" b="1" dirty="0" smtClean="0">
                <a:solidFill>
                  <a:srgbClr val="55159B"/>
                </a:solidFill>
              </a:rPr>
              <a:t>Page </a:t>
            </a:r>
            <a:r>
              <a:rPr lang="en-US" sz="3800" b="1" dirty="0" smtClean="0">
                <a:solidFill>
                  <a:srgbClr val="55159B"/>
                </a:solidFill>
              </a:rPr>
              <a:t>TWO</a:t>
            </a:r>
            <a:r>
              <a:rPr lang="en-US" sz="4700" b="1" dirty="0" smtClean="0">
                <a:solidFill>
                  <a:srgbClr val="55159B"/>
                </a:solidFill>
              </a:rPr>
              <a:t> </a:t>
            </a:r>
            <a:r>
              <a:rPr lang="en-US" b="1" dirty="0">
                <a:solidFill>
                  <a:srgbClr val="55159B"/>
                </a:solidFill>
              </a:rPr>
              <a:t>of the Registration form </a:t>
            </a:r>
            <a:r>
              <a:rPr lang="en-US" b="1" dirty="0" smtClean="0">
                <a:solidFill>
                  <a:srgbClr val="55159B"/>
                </a:solidFill>
              </a:rPr>
              <a:t>:-</a:t>
            </a:r>
          </a:p>
          <a:p>
            <a:pPr algn="just">
              <a:buNone/>
            </a:pPr>
            <a:r>
              <a:rPr lang="en-US" b="1" dirty="0" smtClean="0">
                <a:solidFill>
                  <a:srgbClr val="55159B"/>
                </a:solidFill>
              </a:rPr>
              <a:t>CA to fill  </a:t>
            </a:r>
            <a:r>
              <a:rPr lang="en-US" b="1" dirty="0">
                <a:solidFill>
                  <a:srgbClr val="55159B"/>
                </a:solidFill>
              </a:rPr>
              <a:t>PASSWORD DETAILS and </a:t>
            </a:r>
            <a:r>
              <a:rPr lang="en-US" b="1" dirty="0" smtClean="0">
                <a:solidFill>
                  <a:srgbClr val="55159B"/>
                </a:solidFill>
              </a:rPr>
              <a:t>CONTACT DETAILS</a:t>
            </a:r>
            <a:r>
              <a:rPr lang="en-US" b="1" dirty="0">
                <a:solidFill>
                  <a:srgbClr val="55159B"/>
                </a:solidFill>
              </a:rPr>
              <a:t>.</a:t>
            </a:r>
          </a:p>
          <a:p>
            <a:pPr algn="just">
              <a:buNone/>
            </a:pPr>
            <a:r>
              <a:rPr lang="en-US" b="1" dirty="0" smtClean="0">
                <a:solidFill>
                  <a:srgbClr val="55159B"/>
                </a:solidFill>
              </a:rPr>
              <a:t>The </a:t>
            </a:r>
            <a:r>
              <a:rPr lang="en-US" b="1" dirty="0">
                <a:solidFill>
                  <a:srgbClr val="55159B"/>
                </a:solidFill>
              </a:rPr>
              <a:t>password shall have 8-14 characters and must have </a:t>
            </a:r>
            <a:r>
              <a:rPr lang="en-US" b="1" dirty="0" smtClean="0">
                <a:solidFill>
                  <a:srgbClr val="55159B"/>
                </a:solidFill>
              </a:rPr>
              <a:t>at least </a:t>
            </a:r>
            <a:r>
              <a:rPr lang="en-US" b="1" dirty="0">
                <a:solidFill>
                  <a:srgbClr val="55159B"/>
                </a:solidFill>
              </a:rPr>
              <a:t>one alphabet, one number and one special character. Then you need to select and answer one primary question and one secondary question. </a:t>
            </a:r>
          </a:p>
          <a:p>
            <a:pPr algn="just"/>
            <a:r>
              <a:rPr lang="en-US" b="1" dirty="0" smtClean="0">
                <a:solidFill>
                  <a:srgbClr val="55159B"/>
                </a:solidFill>
              </a:rPr>
              <a:t>Contact details:- </a:t>
            </a:r>
            <a:r>
              <a:rPr lang="en-US" b="1" dirty="0">
                <a:solidFill>
                  <a:srgbClr val="55159B"/>
                </a:solidFill>
              </a:rPr>
              <a:t>Landline number, Mobile number, Alternate number, E-mail ID, Alternate E-mail ID and Fax number, out of which, Mobile number and E-mail ID needs to be mandatorily filled. All the future communications will be sent to this mobile number and E-mail ID by the department. </a:t>
            </a:r>
          </a:p>
          <a:p>
            <a:r>
              <a:rPr lang="en-US" b="1" dirty="0" smtClean="0">
                <a:solidFill>
                  <a:srgbClr val="55159B"/>
                </a:solidFill>
              </a:rPr>
              <a:t> </a:t>
            </a:r>
            <a:r>
              <a:rPr lang="en-US" b="1" dirty="0">
                <a:solidFill>
                  <a:srgbClr val="55159B"/>
                </a:solidFill>
              </a:rPr>
              <a:t>press “Submit” button.</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a:stretch>
            <a:fillRect/>
          </a:stretch>
        </p:blipFill>
        <p:spPr bwMode="auto">
          <a:xfrm>
            <a:off x="0" y="-64714"/>
            <a:ext cx="9144000" cy="6743137"/>
          </a:xfrm>
          <a:prstGeom prst="rect">
            <a:avLst/>
          </a:prstGeom>
          <a:solidFill>
            <a:srgbClr val="FFFFFF"/>
          </a:solid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srcRect/>
          <a:stretch>
            <a:fillRect/>
          </a:stretch>
        </p:blipFill>
        <p:spPr bwMode="auto">
          <a:xfrm>
            <a:off x="1" y="0"/>
            <a:ext cx="9144000" cy="6858000"/>
          </a:xfrm>
          <a:prstGeom prst="rect">
            <a:avLst/>
          </a:prstGeom>
          <a:solidFill>
            <a:srgbClr val="FFFFFF"/>
          </a:solid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a:srcRect/>
          <a:stretch>
            <a:fillRect/>
          </a:stretch>
        </p:blipFill>
        <p:spPr bwMode="auto">
          <a:xfrm>
            <a:off x="0" y="0"/>
            <a:ext cx="9144000" cy="6340350"/>
          </a:xfrm>
          <a:prstGeom prst="rect">
            <a:avLst/>
          </a:prstGeom>
          <a:solidFill>
            <a:srgbClr val="FFFFFF"/>
          </a:solid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2"/>
          <p:cNvPicPr>
            <a:picLocks noChangeAspect="1" noChangeArrowheads="1"/>
          </p:cNvPicPr>
          <p:nvPr/>
        </p:nvPicPr>
        <p:blipFill>
          <a:blip r:embed="rId2"/>
          <a:srcRect/>
          <a:stretch>
            <a:fillRect/>
          </a:stretch>
        </p:blipFill>
        <p:spPr bwMode="auto">
          <a:xfrm>
            <a:off x="0" y="0"/>
            <a:ext cx="9144000" cy="8001000"/>
          </a:xfrm>
          <a:prstGeom prst="rect">
            <a:avLst/>
          </a:prstGeom>
          <a:solidFill>
            <a:srgbClr val="FFFFFF"/>
          </a:solid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lstStyle/>
          <a:p>
            <a:r>
              <a:rPr lang="en-US" dirty="0" smtClean="0">
                <a:solidFill>
                  <a:srgbClr val="55159B"/>
                </a:solidFill>
              </a:rPr>
              <a:t>Activate your Account</a:t>
            </a:r>
            <a:r>
              <a:rPr lang="en-US" dirty="0" smtClean="0">
                <a:solidFill>
                  <a:srgbClr val="C00000"/>
                </a:solidFill>
              </a:rPr>
              <a:t> </a:t>
            </a:r>
            <a:endParaRPr lang="en-US" dirty="0">
              <a:solidFill>
                <a:srgbClr val="C00000"/>
              </a:solidFill>
            </a:endParaRPr>
          </a:p>
        </p:txBody>
      </p:sp>
      <p:sp>
        <p:nvSpPr>
          <p:cNvPr id="3" name="Content Placeholder 2"/>
          <p:cNvSpPr>
            <a:spLocks noGrp="1"/>
          </p:cNvSpPr>
          <p:nvPr>
            <p:ph idx="1"/>
          </p:nvPr>
        </p:nvSpPr>
        <p:spPr/>
        <p:style>
          <a:lnRef idx="1">
            <a:schemeClr val="accent5"/>
          </a:lnRef>
          <a:fillRef idx="2">
            <a:schemeClr val="accent5"/>
          </a:fillRef>
          <a:effectRef idx="1">
            <a:schemeClr val="accent5"/>
          </a:effectRef>
          <a:fontRef idx="minor">
            <a:schemeClr val="dk1"/>
          </a:fontRef>
        </p:style>
        <p:txBody>
          <a:bodyPr>
            <a:normAutofit fontScale="85000" lnSpcReduction="10000"/>
          </a:bodyPr>
          <a:lstStyle/>
          <a:p>
            <a:pPr>
              <a:buNone/>
            </a:pPr>
            <a:r>
              <a:rPr lang="en-US" b="1" dirty="0" smtClean="0">
                <a:solidFill>
                  <a:srgbClr val="C00000"/>
                </a:solidFill>
              </a:rPr>
              <a:t> </a:t>
            </a:r>
            <a:r>
              <a:rPr lang="en-US" b="1" dirty="0">
                <a:solidFill>
                  <a:srgbClr val="55159B"/>
                </a:solidFill>
              </a:rPr>
              <a:t>After successful submission of the Registration form</a:t>
            </a:r>
            <a:r>
              <a:rPr lang="en-US" b="1" dirty="0" smtClean="0">
                <a:solidFill>
                  <a:srgbClr val="55159B"/>
                </a:solidFill>
              </a:rPr>
              <a:t>:-</a:t>
            </a:r>
          </a:p>
          <a:p>
            <a:pPr>
              <a:buNone/>
            </a:pPr>
            <a:r>
              <a:rPr lang="en-US" b="1" dirty="0" smtClean="0">
                <a:solidFill>
                  <a:srgbClr val="55159B"/>
                </a:solidFill>
              </a:rPr>
              <a:t>A </a:t>
            </a:r>
            <a:r>
              <a:rPr lang="en-US" b="1" dirty="0">
                <a:solidFill>
                  <a:srgbClr val="55159B"/>
                </a:solidFill>
              </a:rPr>
              <a:t>Transaction ID will be generated.</a:t>
            </a:r>
          </a:p>
          <a:p>
            <a:pPr lvl="0">
              <a:buNone/>
            </a:pPr>
            <a:r>
              <a:rPr lang="en-US" b="1" dirty="0" smtClean="0">
                <a:solidFill>
                  <a:srgbClr val="55159B"/>
                </a:solidFill>
              </a:rPr>
              <a:t>An </a:t>
            </a:r>
            <a:r>
              <a:rPr lang="en-US" b="1" dirty="0">
                <a:solidFill>
                  <a:srgbClr val="55159B"/>
                </a:solidFill>
              </a:rPr>
              <a:t>Activation link will be sent on your E-mail ID.</a:t>
            </a:r>
          </a:p>
          <a:p>
            <a:pPr lvl="0" algn="just">
              <a:buNone/>
            </a:pPr>
            <a:r>
              <a:rPr lang="en-US" b="1" dirty="0" smtClean="0">
                <a:solidFill>
                  <a:srgbClr val="55159B"/>
                </a:solidFill>
              </a:rPr>
              <a:t>User </a:t>
            </a:r>
            <a:r>
              <a:rPr lang="en-US" b="1" dirty="0">
                <a:solidFill>
                  <a:srgbClr val="55159B"/>
                </a:solidFill>
              </a:rPr>
              <a:t>ID will be sent to you with the activation Link E-mail </a:t>
            </a:r>
            <a:r>
              <a:rPr lang="en-US" b="1" dirty="0" smtClean="0">
                <a:solidFill>
                  <a:srgbClr val="55159B"/>
                </a:solidFill>
              </a:rPr>
              <a:t>ID provided by you at the time of registration. </a:t>
            </a:r>
            <a:endParaRPr lang="en-US" b="1" dirty="0">
              <a:solidFill>
                <a:srgbClr val="55159B"/>
              </a:solidFill>
            </a:endParaRPr>
          </a:p>
          <a:p>
            <a:pPr algn="just">
              <a:buNone/>
            </a:pPr>
            <a:r>
              <a:rPr lang="en-US" b="1" dirty="0" smtClean="0">
                <a:solidFill>
                  <a:srgbClr val="55159B"/>
                </a:solidFill>
              </a:rPr>
              <a:t>On </a:t>
            </a:r>
            <a:r>
              <a:rPr lang="en-US" b="1" dirty="0">
                <a:solidFill>
                  <a:srgbClr val="55159B"/>
                </a:solidFill>
              </a:rPr>
              <a:t>clicking activation link, CA’s account will get </a:t>
            </a:r>
            <a:r>
              <a:rPr lang="en-US" b="1" dirty="0" smtClean="0">
                <a:solidFill>
                  <a:srgbClr val="55159B"/>
                </a:solidFill>
              </a:rPr>
              <a:t>activated. Alternatively </a:t>
            </a:r>
            <a:r>
              <a:rPr lang="en-US" b="1" dirty="0">
                <a:solidFill>
                  <a:srgbClr val="55159B"/>
                </a:solidFill>
              </a:rPr>
              <a:t>you will have to select the activation Link in your e-mail, copy it and paste it on the IT site to activate your registration. Now you have both User ID (received on E-mail) and Password (entered by you in registration form) and by using these two you will upload the required form 3CD/CB , Balance sheet and Profit and loss account. </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6"/>
          </a:lnRef>
          <a:fillRef idx="2">
            <a:schemeClr val="accent6"/>
          </a:fillRef>
          <a:effectRef idx="1">
            <a:schemeClr val="accent6"/>
          </a:effectRef>
          <a:fontRef idx="minor">
            <a:schemeClr val="dk1"/>
          </a:fontRef>
        </p:style>
        <p:txBody>
          <a:bodyPr/>
          <a:lstStyle/>
          <a:p>
            <a:r>
              <a:rPr lang="en-US" dirty="0" smtClean="0">
                <a:solidFill>
                  <a:srgbClr val="55159B"/>
                </a:solidFill>
              </a:rPr>
              <a:t>ADD CA by Assessee</a:t>
            </a:r>
            <a:endParaRPr lang="en-US" dirty="0">
              <a:solidFill>
                <a:srgbClr val="55159B"/>
              </a:solidFill>
            </a:endParaRPr>
          </a:p>
        </p:txBody>
      </p:sp>
      <p:sp>
        <p:nvSpPr>
          <p:cNvPr id="3" name="Content Placeholder 2"/>
          <p:cNvSpPr>
            <a:spLocks noGrp="1"/>
          </p:cNvSpPr>
          <p:nvPr>
            <p:ph idx="1"/>
          </p:nvPr>
        </p:nvSpPr>
        <p:spPr/>
        <p:style>
          <a:lnRef idx="1">
            <a:schemeClr val="accent5"/>
          </a:lnRef>
          <a:fillRef idx="2">
            <a:schemeClr val="accent5"/>
          </a:fillRef>
          <a:effectRef idx="1">
            <a:schemeClr val="accent5"/>
          </a:effectRef>
          <a:fontRef idx="minor">
            <a:schemeClr val="dk1"/>
          </a:fontRef>
        </p:style>
        <p:txBody>
          <a:bodyPr>
            <a:normAutofit fontScale="85000" lnSpcReduction="20000"/>
          </a:bodyPr>
          <a:lstStyle/>
          <a:p>
            <a:r>
              <a:rPr lang="en-US" b="1" dirty="0" smtClean="0">
                <a:solidFill>
                  <a:srgbClr val="55159B"/>
                </a:solidFill>
              </a:rPr>
              <a:t>Assessee </a:t>
            </a:r>
            <a:r>
              <a:rPr lang="en-US" b="1" dirty="0">
                <a:solidFill>
                  <a:srgbClr val="55159B"/>
                </a:solidFill>
              </a:rPr>
              <a:t>will log in to incometaxindiaefiling.gov.in by his own user ID and password which he uses for E-filing his ITR </a:t>
            </a:r>
            <a:r>
              <a:rPr lang="en-US" b="1" dirty="0" smtClean="0">
                <a:solidFill>
                  <a:srgbClr val="55159B"/>
                </a:solidFill>
              </a:rPr>
              <a:t>.</a:t>
            </a:r>
          </a:p>
          <a:p>
            <a:pPr algn="just"/>
            <a:r>
              <a:rPr lang="en-US" b="1" dirty="0" smtClean="0">
                <a:solidFill>
                  <a:srgbClr val="55159B"/>
                </a:solidFill>
              </a:rPr>
              <a:t>User </a:t>
            </a:r>
            <a:r>
              <a:rPr lang="en-US" b="1" dirty="0">
                <a:solidFill>
                  <a:srgbClr val="55159B"/>
                </a:solidFill>
              </a:rPr>
              <a:t>will go to My account and then select Add CA option and fill Membership Number of CA and if the CA has registered himself as CHARTERED ACCOUNTANT (as mentioned above), then his name will automatically appear and select the form name 3CB/CD or 3CA/CD and submit it then the Success message will appear with transaction ID. </a:t>
            </a:r>
            <a:r>
              <a:rPr lang="en-US" b="1" dirty="0" smtClean="0">
                <a:solidFill>
                  <a:srgbClr val="55159B"/>
                </a:solidFill>
              </a:rPr>
              <a:t>(</a:t>
            </a:r>
            <a:r>
              <a:rPr lang="en-US" b="1" dirty="0">
                <a:solidFill>
                  <a:srgbClr val="55159B"/>
                </a:solidFill>
              </a:rPr>
              <a:t>ii) E-mail will be sent to selected CA about the adding his as CA of a particular assessee.  </a:t>
            </a:r>
          </a:p>
          <a:p>
            <a:r>
              <a:rPr lang="en-US" b="1" dirty="0" smtClean="0">
                <a:solidFill>
                  <a:srgbClr val="55159B"/>
                </a:solidFill>
              </a:rPr>
              <a:t>E-mail </a:t>
            </a:r>
            <a:r>
              <a:rPr lang="en-US" b="1" dirty="0">
                <a:solidFill>
                  <a:srgbClr val="55159B"/>
                </a:solidFill>
              </a:rPr>
              <a:t>will be sent to assessee also regarding the addition/change in Chartered Accountant.</a:t>
            </a:r>
          </a:p>
          <a:p>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254</TotalTime>
  <Words>825</Words>
  <Application>Microsoft Office PowerPoint</Application>
  <PresentationFormat>On-screen Show (4:3)</PresentationFormat>
  <Paragraphs>59</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Apex</vt:lpstr>
      <vt:lpstr>E-filing of Tax audit report </vt:lpstr>
      <vt:lpstr>Registration of CA</vt:lpstr>
      <vt:lpstr>Pass Word and Details</vt:lpstr>
      <vt:lpstr>Slide 4</vt:lpstr>
      <vt:lpstr>Slide 5</vt:lpstr>
      <vt:lpstr>Slide 6</vt:lpstr>
      <vt:lpstr>Slide 7</vt:lpstr>
      <vt:lpstr>Activate your Account </vt:lpstr>
      <vt:lpstr>ADD CA by Assessee</vt:lpstr>
      <vt:lpstr>Slide 10</vt:lpstr>
      <vt:lpstr>DOWNLOAD AND FILL TAX AUDIT REPORT</vt:lpstr>
      <vt:lpstr>Slide 12</vt:lpstr>
      <vt:lpstr>Upload the 3CD/CB/BS/PL</vt:lpstr>
      <vt:lpstr>Approval by Assessee</vt:lpstr>
      <vt:lpstr>Work List at List</vt:lpstr>
      <vt:lpstr>Slide 16</vt:lpstr>
      <vt:lpstr>E-filing of Audit Report</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E-filing of Tax audit report </dc:title>
  <dc:creator>user</dc:creator>
  <cp:lastModifiedBy>user</cp:lastModifiedBy>
  <cp:revision>38</cp:revision>
  <dcterms:created xsi:type="dcterms:W3CDTF">2013-07-05T10:22:53Z</dcterms:created>
  <dcterms:modified xsi:type="dcterms:W3CDTF">2013-07-07T05:36:36Z</dcterms:modified>
</cp:coreProperties>
</file>