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5" r:id="rId10"/>
    <p:sldId id="28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5ACFB49-D1A5-4F24-A454-818C2960AC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6" r:id="rId12"/>
  </p:sldLayoutIdLst>
  <p:transition>
    <p:wheel spokes="8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5" descr="Lawyer_handshake_blue_sky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1752600" y="381000"/>
            <a:ext cx="5867400" cy="258532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LIMITED LIABILITY PARTNERSHIP</a:t>
            </a:r>
            <a:endParaRPr lang="en-US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0" y="9144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0420" name="Picture 4" descr="thank-yo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381000" y="381000"/>
            <a:ext cx="2209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chemeClr val="bg2"/>
                </a:solidFill>
                <a:latin typeface="Monotype Corsiva" pitchFamily="66" charset="0"/>
              </a:rPr>
              <a:t>Made  by</a:t>
            </a:r>
          </a:p>
        </p:txBody>
      </p:sp>
      <p:sp>
        <p:nvSpPr>
          <p:cNvPr id="60423" name="Text Box 7"/>
          <p:cNvSpPr txBox="1">
            <a:spLocks noChangeArrowheads="1"/>
          </p:cNvSpPr>
          <p:nvPr/>
        </p:nvSpPr>
        <p:spPr bwMode="auto">
          <a:xfrm>
            <a:off x="2438400" y="6216650"/>
            <a:ext cx="4343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smtClean="0">
                <a:solidFill>
                  <a:schemeClr val="bg1"/>
                </a:solidFill>
                <a:latin typeface="Monotype Corsiva" pitchFamily="66" charset="0"/>
              </a:rPr>
              <a:t>LALIT AGGARWAL</a:t>
            </a:r>
            <a:endParaRPr lang="en-US" sz="36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7" name="Picture 6" descr="Photo-01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81800" y="5562600"/>
            <a:ext cx="2362200" cy="129540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0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1000"/>
                                        <p:tgtEl>
                                          <p:spTgt spid="60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icture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565"/>
            <a:ext cx="9144000" cy="685856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CONTENTS: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5400" y="1295400"/>
            <a:ext cx="6324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1.   MEANING  &amp;   FEATURES.</a:t>
            </a:r>
          </a:p>
          <a:p>
            <a:endParaRPr lang="en-US" sz="2400" b="1" dirty="0" smtClean="0">
              <a:solidFill>
                <a:srgbClr val="C00000"/>
              </a:solidFill>
            </a:endParaRPr>
          </a:p>
          <a:p>
            <a:r>
              <a:rPr lang="en-US" sz="2400" b="1" dirty="0" smtClean="0">
                <a:solidFill>
                  <a:srgbClr val="C00000"/>
                </a:solidFill>
              </a:rPr>
              <a:t>2.   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MEMBERS  &amp;  PARTNERS</a:t>
            </a:r>
            <a:r>
              <a:rPr lang="en-US" sz="2400" b="1" dirty="0" smtClean="0">
                <a:solidFill>
                  <a:srgbClr val="FF0000"/>
                </a:solidFill>
              </a:rPr>
              <a:t> .</a:t>
            </a:r>
          </a:p>
          <a:p>
            <a:endParaRPr lang="en-US" sz="2400" b="1" dirty="0" smtClean="0">
              <a:solidFill>
                <a:srgbClr val="FF0000"/>
              </a:solidFill>
            </a:endParaRPr>
          </a:p>
          <a:p>
            <a:pPr marL="457200" indent="-457200">
              <a:buAutoNum type="arabicPeriod" startAt="3"/>
            </a:pPr>
            <a:r>
              <a:rPr lang="en-US" sz="2400" b="1" dirty="0" smtClean="0">
                <a:solidFill>
                  <a:srgbClr val="C00000"/>
                </a:solidFill>
              </a:rPr>
              <a:t>INCORPORATION  ( BRIEF ).</a:t>
            </a:r>
          </a:p>
          <a:p>
            <a:pPr marL="457200" indent="-457200">
              <a:buAutoNum type="arabicPeriod" startAt="3"/>
            </a:pPr>
            <a:endParaRPr lang="en-US" sz="2400" b="1" dirty="0" smtClean="0">
              <a:solidFill>
                <a:srgbClr val="C00000"/>
              </a:solidFill>
            </a:endParaRPr>
          </a:p>
          <a:p>
            <a:pPr marL="457200" indent="-457200">
              <a:buAutoNum type="arabicPeriod" startAt="3"/>
            </a:pPr>
            <a:r>
              <a:rPr lang="en-US" sz="2400" b="1" dirty="0" smtClean="0">
                <a:solidFill>
                  <a:srgbClr val="C00000"/>
                </a:solidFill>
              </a:rPr>
              <a:t>CONVERSION  INTO  LLP.</a:t>
            </a:r>
          </a:p>
          <a:p>
            <a:pPr marL="457200" indent="-457200">
              <a:buAutoNum type="arabicPeriod" startAt="3"/>
            </a:pPr>
            <a:endParaRPr lang="en-US" sz="2400" b="1" dirty="0" smtClean="0">
              <a:solidFill>
                <a:srgbClr val="C00000"/>
              </a:solidFill>
            </a:endParaRPr>
          </a:p>
          <a:p>
            <a:pPr marL="457200" indent="-457200">
              <a:buAutoNum type="arabicPeriod" startAt="3"/>
            </a:pPr>
            <a:r>
              <a:rPr lang="en-US" sz="2400" b="1" dirty="0" smtClean="0">
                <a:solidFill>
                  <a:srgbClr val="C00000"/>
                </a:solidFill>
              </a:rPr>
              <a:t>RIGHT &amp; DUTIES OF PARTNERS &amp; LLP.</a:t>
            </a:r>
          </a:p>
          <a:p>
            <a:pPr marL="457200" indent="-457200">
              <a:buAutoNum type="arabicPeriod" startAt="3"/>
            </a:pPr>
            <a:endParaRPr lang="en-US" sz="2400" b="1" dirty="0" smtClean="0">
              <a:solidFill>
                <a:srgbClr val="C00000"/>
              </a:solidFill>
            </a:endParaRPr>
          </a:p>
          <a:p>
            <a:pPr marL="457200" indent="-457200">
              <a:buAutoNum type="arabicPeriod" startAt="3"/>
            </a:pPr>
            <a:r>
              <a:rPr lang="en-US" sz="2400" b="1" dirty="0" smtClean="0">
                <a:solidFill>
                  <a:srgbClr val="C00000"/>
                </a:solidFill>
              </a:rPr>
              <a:t>TAX IMPLICATIONS.</a:t>
            </a:r>
          </a:p>
          <a:p>
            <a:pPr marL="457200" indent="-457200">
              <a:buAutoNum type="arabicPeriod" startAt="3"/>
            </a:pPr>
            <a:endParaRPr lang="en-US" sz="2400" b="1" dirty="0" smtClean="0">
              <a:solidFill>
                <a:srgbClr val="C00000"/>
              </a:solidFill>
            </a:endParaRPr>
          </a:p>
          <a:p>
            <a:pPr marL="457200" indent="-457200">
              <a:buAutoNum type="arabicPeriod" startAt="3"/>
            </a:pPr>
            <a:r>
              <a:rPr lang="en-US" sz="2400" b="1" dirty="0" smtClean="0">
                <a:solidFill>
                  <a:srgbClr val="C00000"/>
                </a:solidFill>
              </a:rPr>
              <a:t>COMPARISION.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LLP BACKGROUND.jpg"/>
          <p:cNvPicPr>
            <a:picLocks noGrp="1" noChangeAspect="1"/>
          </p:cNvPicPr>
          <p:nvPr>
            <p:ph idx="1"/>
          </p:nvPr>
        </p:nvPicPr>
        <p:blipFill>
          <a:blip r:embed="rId2">
            <a:grayscl/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1. MEANING &amp; FEATURES :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1600200"/>
            <a:ext cx="8382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► </a:t>
            </a:r>
            <a:r>
              <a:rPr lang="en-US" sz="2400" b="1" dirty="0" smtClean="0">
                <a:solidFill>
                  <a:schemeClr val="bg1"/>
                </a:solidFill>
              </a:rPr>
              <a:t>Special type of partnership wherein Liabilities of 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     partners are limited.</a:t>
            </a: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rgbClr val="FF0000"/>
                </a:solidFill>
              </a:rPr>
              <a:t>► </a:t>
            </a:r>
            <a:r>
              <a:rPr lang="en-US" sz="2400" b="1" dirty="0" smtClean="0">
                <a:solidFill>
                  <a:schemeClr val="bg1"/>
                </a:solidFill>
              </a:rPr>
              <a:t>LLP is a Body Corporate having Separate legal entity.</a:t>
            </a: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rgbClr val="FF0000"/>
                </a:solidFill>
              </a:rPr>
              <a:t>► </a:t>
            </a:r>
            <a:r>
              <a:rPr lang="en-US" sz="2400" b="1" dirty="0" smtClean="0">
                <a:solidFill>
                  <a:schemeClr val="bg1"/>
                </a:solidFill>
              </a:rPr>
              <a:t>LLP shall have perpetual succession i.e. change of 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     partners does not effect the existence of partnership.</a:t>
            </a: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rgbClr val="FF0000"/>
                </a:solidFill>
              </a:rPr>
              <a:t>► </a:t>
            </a:r>
            <a:r>
              <a:rPr lang="en-US" sz="2400" b="1" dirty="0" smtClean="0">
                <a:solidFill>
                  <a:schemeClr val="bg1"/>
                </a:solidFill>
              </a:rPr>
              <a:t>Minimum two partners.</a:t>
            </a: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rgbClr val="FF0000"/>
                </a:solidFill>
              </a:rPr>
              <a:t>►</a:t>
            </a:r>
            <a:r>
              <a:rPr lang="en-US" sz="2400" b="1" dirty="0" smtClean="0">
                <a:solidFill>
                  <a:schemeClr val="bg1"/>
                </a:solidFill>
              </a:rPr>
              <a:t> No Limit on Maximum number of partners.</a:t>
            </a:r>
            <a:endParaRPr lang="en-US" sz="2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icture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/>
                </a:solidFill>
              </a:rPr>
              <a:t>MEMBERS AND PARTNERS: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524000"/>
            <a:ext cx="8153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► </a:t>
            </a:r>
            <a:r>
              <a:rPr lang="en-US" sz="2400" b="1" dirty="0" smtClean="0">
                <a:solidFill>
                  <a:schemeClr val="bg1"/>
                </a:solidFill>
              </a:rPr>
              <a:t>Individuals And body corporate  (including foreign  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    Body corporate) can become partners .</a:t>
            </a:r>
            <a:endParaRPr lang="en-US" sz="2400" dirty="0" smtClean="0">
              <a:solidFill>
                <a:srgbClr val="FF0000"/>
              </a:solidFill>
            </a:endParaRPr>
          </a:p>
          <a:p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>
                <a:solidFill>
                  <a:srgbClr val="FF0000"/>
                </a:solidFill>
              </a:rPr>
              <a:t>► </a:t>
            </a:r>
            <a:r>
              <a:rPr lang="en-US" sz="2400" b="1" dirty="0" smtClean="0">
                <a:solidFill>
                  <a:schemeClr val="bg1"/>
                </a:solidFill>
              </a:rPr>
              <a:t>At least one partner should be Resident in India.</a:t>
            </a: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rgbClr val="FF0000"/>
                </a:solidFill>
              </a:rPr>
              <a:t>► </a:t>
            </a:r>
            <a:r>
              <a:rPr lang="en-US" sz="2400" b="1" dirty="0" smtClean="0">
                <a:solidFill>
                  <a:schemeClr val="bg1"/>
                </a:solidFill>
              </a:rPr>
              <a:t>The following persons disqualified from becoming  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     partners:</a:t>
            </a:r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      </a:t>
            </a:r>
            <a:r>
              <a:rPr lang="en-US" sz="2400" dirty="0" smtClean="0">
                <a:solidFill>
                  <a:schemeClr val="bg1"/>
                </a:solidFill>
              </a:rPr>
              <a:t>►Person of unsound mind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      </a:t>
            </a:r>
            <a:r>
              <a:rPr lang="en-US" sz="2400" dirty="0" smtClean="0">
                <a:solidFill>
                  <a:schemeClr val="bg1"/>
                </a:solidFill>
              </a:rPr>
              <a:t>►who is applied to be adjudicated as insolvent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      </a:t>
            </a:r>
            <a:r>
              <a:rPr lang="en-US" sz="2400" dirty="0" smtClean="0">
                <a:solidFill>
                  <a:schemeClr val="bg1"/>
                </a:solidFill>
              </a:rPr>
              <a:t>►</a:t>
            </a:r>
            <a:r>
              <a:rPr lang="en-US" sz="2400" dirty="0" err="1" smtClean="0">
                <a:solidFill>
                  <a:schemeClr val="bg1"/>
                </a:solidFill>
              </a:rPr>
              <a:t>Undischarged</a:t>
            </a:r>
            <a:r>
              <a:rPr lang="en-US" sz="2400" dirty="0" smtClean="0">
                <a:solidFill>
                  <a:schemeClr val="bg1"/>
                </a:solidFill>
              </a:rPr>
              <a:t> insolvent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icture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/>
                </a:solidFill>
              </a:rPr>
              <a:t>INCORPORATION (BRIEF) :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38200" y="2667000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Documents</a:t>
            </a:r>
            <a:endParaRPr lang="en-US" dirty="0"/>
          </a:p>
        </p:txBody>
      </p:sp>
      <p:sp>
        <p:nvSpPr>
          <p:cNvPr id="10" name="Striped Right Arrow 9"/>
          <p:cNvSpPr/>
          <p:nvPr/>
        </p:nvSpPr>
        <p:spPr>
          <a:xfrm flipV="1">
            <a:off x="2286000" y="2895600"/>
            <a:ext cx="533400" cy="228599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19400" y="2590800"/>
            <a:ext cx="18288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R.O.C.</a:t>
            </a:r>
            <a:endParaRPr lang="en-US" dirty="0"/>
          </a:p>
        </p:txBody>
      </p:sp>
      <p:sp>
        <p:nvSpPr>
          <p:cNvPr id="12" name="Right Arrow 11"/>
          <p:cNvSpPr/>
          <p:nvPr/>
        </p:nvSpPr>
        <p:spPr>
          <a:xfrm>
            <a:off x="4648200" y="2895600"/>
            <a:ext cx="12954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943600" y="2590800"/>
            <a:ext cx="23622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Incorporation Certificate with in 14 days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38200" y="1371600"/>
            <a:ext cx="769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The incorporation of a LLP is same as a company.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icture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90632" y="0"/>
            <a:ext cx="9234632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/>
                </a:solidFill>
              </a:rPr>
              <a:t>CONVERSION INTO LLP: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1752600"/>
            <a:ext cx="22098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Firm/Company</a:t>
            </a:r>
            <a:endParaRPr lang="en-US" sz="2000" dirty="0"/>
          </a:p>
        </p:txBody>
      </p:sp>
      <p:sp>
        <p:nvSpPr>
          <p:cNvPr id="7" name="Striped Right Arrow 6"/>
          <p:cNvSpPr/>
          <p:nvPr/>
        </p:nvSpPr>
        <p:spPr>
          <a:xfrm>
            <a:off x="2743200" y="2133600"/>
            <a:ext cx="2514600" cy="3048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257800" y="1752600"/>
            <a:ext cx="2362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LLP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533400" y="3429000"/>
            <a:ext cx="80010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chemeClr val="bg1"/>
                </a:solidFill>
              </a:rPr>
              <a:t>Conditions</a:t>
            </a:r>
            <a:r>
              <a:rPr lang="en-US" sz="2400" b="1" dirty="0" smtClean="0">
                <a:solidFill>
                  <a:schemeClr val="bg1"/>
                </a:solidFill>
              </a:rPr>
              <a:t>:</a:t>
            </a: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*</a:t>
            </a:r>
            <a:r>
              <a:rPr lang="en-US" sz="2000" b="1" dirty="0" smtClean="0">
                <a:solidFill>
                  <a:schemeClr val="bg1"/>
                </a:solidFill>
              </a:rPr>
              <a:t> All partners/shareholders must become the partners of LLP.</a:t>
            </a:r>
          </a:p>
          <a:p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*</a:t>
            </a:r>
            <a:r>
              <a:rPr lang="en-US" sz="2000" b="1" dirty="0" smtClean="0">
                <a:solidFill>
                  <a:schemeClr val="bg1"/>
                </a:solidFill>
              </a:rPr>
              <a:t> Every correspondence of LLP bears the “fact of conversion” for 12  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  months from the date of conversion.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icture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33041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RIGHT AND DUTIES OF PARTNERS &amp; LLP :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447800"/>
            <a:ext cx="8915400" cy="34163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► </a:t>
            </a:r>
            <a:r>
              <a:rPr lang="en-US" b="1" dirty="0" smtClean="0">
                <a:solidFill>
                  <a:schemeClr val="bg1"/>
                </a:solidFill>
              </a:rPr>
              <a:t>As per LLP agreement.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► </a:t>
            </a:r>
            <a:r>
              <a:rPr lang="en-US" b="1" dirty="0" smtClean="0">
                <a:solidFill>
                  <a:schemeClr val="bg1"/>
                </a:solidFill>
              </a:rPr>
              <a:t>In the absence as per schedule-1 of LLP Act.</a:t>
            </a:r>
          </a:p>
          <a:p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► </a:t>
            </a:r>
            <a:r>
              <a:rPr lang="en-US" b="1" dirty="0" smtClean="0">
                <a:solidFill>
                  <a:schemeClr val="bg1"/>
                </a:solidFill>
              </a:rPr>
              <a:t>Agreement and changes in agreement has to be filed with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   ROC.</a:t>
            </a:r>
          </a:p>
          <a:p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► </a:t>
            </a:r>
            <a:r>
              <a:rPr lang="en-US" b="1" dirty="0" smtClean="0">
                <a:solidFill>
                  <a:schemeClr val="bg1"/>
                </a:solidFill>
              </a:rPr>
              <a:t>A partner would be personally liable for his wrongful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   acts , But would not be liable for other partners wrongful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   acts.</a:t>
            </a:r>
          </a:p>
          <a:p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►                                 </a:t>
            </a:r>
            <a:r>
              <a:rPr lang="en-US" b="1" dirty="0" smtClean="0">
                <a:solidFill>
                  <a:schemeClr val="bg1"/>
                </a:solidFill>
              </a:rPr>
              <a:t>Person Cease to be Partner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3429794" y="4952206"/>
            <a:ext cx="304800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9600" y="5105400"/>
            <a:ext cx="66294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343694" y="5371306"/>
            <a:ext cx="532606" cy="79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2629694" y="5371306"/>
            <a:ext cx="533400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>
            <a:off x="4915694" y="5371306"/>
            <a:ext cx="533400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6972300" y="5372100"/>
            <a:ext cx="534194" cy="79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0" y="5638800"/>
            <a:ext cx="17526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As per agreement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2057400" y="5638800"/>
            <a:ext cx="17526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Dissolution of LLP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4343400" y="5638800"/>
            <a:ext cx="17526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Death of such partner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6477000" y="5638800"/>
            <a:ext cx="17526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After giving  30 days notice</a:t>
            </a: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icture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/>
                </a:solidFill>
              </a:rPr>
              <a:t>TAX IMPLICATIONS :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524000"/>
            <a:ext cx="8610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► </a:t>
            </a:r>
            <a:r>
              <a:rPr lang="en-US" sz="2400" b="1" dirty="0" smtClean="0">
                <a:solidFill>
                  <a:schemeClr val="bg1"/>
                </a:solidFill>
              </a:rPr>
              <a:t>Tax status will be same as Partnership Firm.</a:t>
            </a: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► </a:t>
            </a:r>
            <a:r>
              <a:rPr lang="en-US" sz="2400" b="1" dirty="0" smtClean="0">
                <a:solidFill>
                  <a:schemeClr val="bg1"/>
                </a:solidFill>
              </a:rPr>
              <a:t>LLP is taxed same as normal firm i.e. after </a:t>
            </a:r>
            <a:r>
              <a:rPr lang="en-US" sz="2400" b="1" dirty="0" err="1" smtClean="0">
                <a:solidFill>
                  <a:schemeClr val="bg1"/>
                </a:solidFill>
              </a:rPr>
              <a:t>Exp.,intt</a:t>
            </a:r>
            <a:r>
              <a:rPr lang="en-US" sz="2400" b="1" dirty="0" smtClean="0">
                <a:solidFill>
                  <a:schemeClr val="bg1"/>
                </a:solidFill>
              </a:rPr>
              <a:t>. &amp; 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   salary to partners.</a:t>
            </a: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► </a:t>
            </a:r>
            <a:r>
              <a:rPr lang="en-US" sz="2400" b="1" dirty="0" smtClean="0">
                <a:solidFill>
                  <a:schemeClr val="bg1"/>
                </a:solidFill>
              </a:rPr>
              <a:t>Partners are liable to pay tax on interest &amp; salary as per 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   normal provision.</a:t>
            </a: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► </a:t>
            </a:r>
            <a:r>
              <a:rPr lang="en-US" sz="2400" b="1" dirty="0" smtClean="0">
                <a:solidFill>
                  <a:schemeClr val="bg1"/>
                </a:solidFill>
              </a:rPr>
              <a:t>Share of profit of LLP is exempt in the hands of partners.</a:t>
            </a:r>
          </a:p>
          <a:p>
            <a:pPr>
              <a:spcBef>
                <a:spcPct val="50000"/>
              </a:spcBef>
            </a:pPr>
            <a:r>
              <a:rPr lang="en-US" dirty="0" smtClean="0">
                <a:solidFill>
                  <a:srgbClr val="FF0000"/>
                </a:solidFill>
              </a:rPr>
              <a:t>►</a:t>
            </a:r>
            <a:r>
              <a:rPr lang="en-US" sz="2400" b="1" dirty="0" smtClean="0">
                <a:solidFill>
                  <a:schemeClr val="bg1"/>
                </a:solidFill>
                <a:latin typeface="Book Antiqua" pitchFamily="18" charset="0"/>
              </a:rPr>
              <a:t> LLP </a:t>
            </a:r>
            <a:r>
              <a:rPr lang="en-US" sz="2400" b="1" dirty="0" smtClean="0">
                <a:solidFill>
                  <a:schemeClr val="bg1"/>
                </a:solidFill>
                <a:latin typeface="Book Antiqua" pitchFamily="18" charset="0"/>
              </a:rPr>
              <a:t>are taxable @ 30 </a:t>
            </a:r>
            <a:r>
              <a:rPr lang="en-US" sz="2400" b="1" dirty="0" smtClean="0">
                <a:solidFill>
                  <a:schemeClr val="bg1"/>
                </a:solidFill>
                <a:latin typeface="Book Antiqua" pitchFamily="18" charset="0"/>
              </a:rPr>
              <a:t>%</a:t>
            </a:r>
          </a:p>
          <a:p>
            <a:pPr>
              <a:spcBef>
                <a:spcPct val="50000"/>
              </a:spcBef>
            </a:pPr>
            <a:r>
              <a:rPr lang="en-US" dirty="0" smtClean="0">
                <a:solidFill>
                  <a:srgbClr val="FF0000"/>
                </a:solidFill>
              </a:rPr>
              <a:t>►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Book Antiqua" pitchFamily="18" charset="0"/>
              </a:rPr>
              <a:t>Surcharge </a:t>
            </a:r>
            <a:r>
              <a:rPr lang="en-US" sz="2400" b="1" dirty="0" smtClean="0">
                <a:solidFill>
                  <a:schemeClr val="bg1"/>
                </a:solidFill>
                <a:latin typeface="Book Antiqua" pitchFamily="18" charset="0"/>
              </a:rPr>
              <a:t>is not applicable.</a:t>
            </a:r>
          </a:p>
          <a:p>
            <a:pPr>
              <a:spcBef>
                <a:spcPct val="50000"/>
              </a:spcBef>
            </a:pPr>
            <a:r>
              <a:rPr lang="en-US" dirty="0" smtClean="0">
                <a:solidFill>
                  <a:srgbClr val="FF0000"/>
                </a:solidFill>
              </a:rPr>
              <a:t>►</a:t>
            </a:r>
            <a:r>
              <a:rPr lang="en-US" sz="2400" b="1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Book Antiqua" pitchFamily="18" charset="0"/>
              </a:rPr>
              <a:t>Education </a:t>
            </a:r>
            <a:r>
              <a:rPr lang="en-US" sz="2400" b="1" dirty="0" err="1" smtClean="0">
                <a:solidFill>
                  <a:schemeClr val="bg1"/>
                </a:solidFill>
                <a:latin typeface="Book Antiqua" pitchFamily="18" charset="0"/>
              </a:rPr>
              <a:t>cess</a:t>
            </a:r>
            <a:r>
              <a:rPr lang="en-US" sz="2400" b="1" dirty="0" smtClean="0">
                <a:solidFill>
                  <a:schemeClr val="bg1"/>
                </a:solidFill>
                <a:latin typeface="Book Antiqua" pitchFamily="18" charset="0"/>
              </a:rPr>
              <a:t> is applicable @ 3% on Income Tax.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1524000" y="53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chemeClr val="bg2"/>
                </a:solidFill>
                <a:latin typeface="Georgia" pitchFamily="18" charset="0"/>
              </a:rPr>
              <a:t>COMPARISON OF LLP WITH PARTNERSHIP AND COMPANY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flipV="1">
            <a:off x="838200" y="0"/>
            <a:ext cx="7848600" cy="274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61498" name="Group 5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530918"/>
        </p:xfrm>
        <a:graphic>
          <a:graphicData uri="http://schemas.openxmlformats.org/drawingml/2006/table">
            <a:tbl>
              <a:tblPr/>
              <a:tblGrid>
                <a:gridCol w="1419409"/>
                <a:gridCol w="1983214"/>
                <a:gridCol w="2352492"/>
                <a:gridCol w="2474485"/>
              </a:tblGrid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DETAILS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PARTNERSHIP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COMPANY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LLP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4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Applicable Law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Indian Partnership Act, 1932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Companies Act, 1956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LLP Act, 2008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Liability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Unlimited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Limited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Limited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6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Perpetual Succession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Depends upon Partnership Deed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Perpetual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Perpetual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Common Seal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Not required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Mandatory required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             Optional</a:t>
                      </a:r>
                    </a:p>
                  </a:txBody>
                  <a:tcPr marL="94957" marR="9495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Accounting Standards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Not Applicable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Applicable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Applicability not yet clarified.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marL="94957" marR="949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</TotalTime>
  <Words>464</Words>
  <Application>Microsoft Office PowerPoint</Application>
  <PresentationFormat>On-screen Show (4:3)</PresentationFormat>
  <Paragraphs>110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Apex</vt:lpstr>
      <vt:lpstr>Slide 1</vt:lpstr>
      <vt:lpstr>CONTENTS:</vt:lpstr>
      <vt:lpstr>1. MEANING &amp; FEATURES :</vt:lpstr>
      <vt:lpstr>MEMBERS AND PARTNERS:</vt:lpstr>
      <vt:lpstr>INCORPORATION (BRIEF) :</vt:lpstr>
      <vt:lpstr>CONVERSION INTO LLP:</vt:lpstr>
      <vt:lpstr>RIGHT AND DUTIES OF PARTNERS &amp; LLP :</vt:lpstr>
      <vt:lpstr>TAX IMPLICATIONS :</vt:lpstr>
      <vt:lpstr>  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abc</cp:lastModifiedBy>
  <cp:revision>31</cp:revision>
  <dcterms:created xsi:type="dcterms:W3CDTF">2006-08-16T00:00:00Z</dcterms:created>
  <dcterms:modified xsi:type="dcterms:W3CDTF">2010-06-06T17:20:50Z</dcterms:modified>
</cp:coreProperties>
</file>