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7112000" cy="10020300"/>
  <p:notesSz cx="7112000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1986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2923" y="3102356"/>
            <a:ext cx="6039802" cy="21015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65847" y="5604256"/>
            <a:ext cx="4973955" cy="2501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Content Digitized by eGyanKosh,</a:t>
            </a:r>
            <a:r>
              <a:rPr spc="-70" dirty="0"/>
              <a:t> </a:t>
            </a:r>
            <a:r>
              <a:rPr dirty="0"/>
              <a:t>IGNOU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833376" y="473633"/>
            <a:ext cx="4872321" cy="490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7346717"/>
            <a:ext cx="1833407" cy="736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812707" y="7421224"/>
            <a:ext cx="4867689" cy="981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25333" y="7722559"/>
            <a:ext cx="75865" cy="1013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812707" y="7912120"/>
            <a:ext cx="4867689" cy="736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88509" y="8394526"/>
            <a:ext cx="1213842" cy="51113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310892" y="474012"/>
            <a:ext cx="1080107" cy="2209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310892" y="9311848"/>
            <a:ext cx="171825" cy="19638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2679" y="9703683"/>
            <a:ext cx="6770658" cy="29985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857755" y="515111"/>
            <a:ext cx="4796155" cy="0"/>
          </a:xfrm>
          <a:custGeom>
            <a:avLst/>
            <a:gdLst/>
            <a:ahLst/>
            <a:cxnLst/>
            <a:rect l="l" t="t" r="r" b="b"/>
            <a:pathLst>
              <a:path w="4796155">
                <a:moveTo>
                  <a:pt x="0" y="0"/>
                </a:moveTo>
                <a:lnTo>
                  <a:pt x="4796028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860804" y="975359"/>
            <a:ext cx="4790440" cy="0"/>
          </a:xfrm>
          <a:custGeom>
            <a:avLst/>
            <a:gdLst/>
            <a:ahLst/>
            <a:cxnLst/>
            <a:rect l="l" t="t" r="r" b="b"/>
            <a:pathLst>
              <a:path w="4790440">
                <a:moveTo>
                  <a:pt x="0" y="0"/>
                </a:moveTo>
                <a:lnTo>
                  <a:pt x="478993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866900" y="7488935"/>
            <a:ext cx="4799330" cy="0"/>
          </a:xfrm>
          <a:custGeom>
            <a:avLst/>
            <a:gdLst/>
            <a:ahLst/>
            <a:cxnLst/>
            <a:rect l="l" t="t" r="r" b="b"/>
            <a:pathLst>
              <a:path w="4799330">
                <a:moveTo>
                  <a:pt x="0" y="0"/>
                </a:moveTo>
                <a:lnTo>
                  <a:pt x="4799076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866900" y="7964423"/>
            <a:ext cx="4805680" cy="0"/>
          </a:xfrm>
          <a:custGeom>
            <a:avLst/>
            <a:gdLst/>
            <a:ahLst/>
            <a:cxnLst/>
            <a:rect l="l" t="t" r="r" b="b"/>
            <a:pathLst>
              <a:path w="4805680">
                <a:moveTo>
                  <a:pt x="0" y="0"/>
                </a:moveTo>
                <a:lnTo>
                  <a:pt x="480517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873001" y="572181"/>
            <a:ext cx="319123" cy="12581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Content Digitized by eGyanKosh,</a:t>
            </a:r>
            <a:r>
              <a:rPr spc="-70" dirty="0"/>
              <a:t> </a:t>
            </a:r>
            <a:r>
              <a:rPr dirty="0"/>
              <a:t>IGNOU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55282" y="2301748"/>
            <a:ext cx="3090957" cy="66050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659409" y="2301748"/>
            <a:ext cx="3090957" cy="66050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Content Digitized by eGyanKosh,</a:t>
            </a:r>
            <a:r>
              <a:rPr spc="-70" dirty="0"/>
              <a:t> </a:t>
            </a:r>
            <a:r>
              <a:rPr dirty="0"/>
              <a:t>IGNOU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Content Digitized by eGyanKosh,</a:t>
            </a:r>
            <a:r>
              <a:rPr spc="-70" dirty="0"/>
              <a:t> </a:t>
            </a:r>
            <a:r>
              <a:rPr dirty="0"/>
              <a:t>IGNOU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Content Digitized by eGyanKosh,</a:t>
            </a:r>
            <a:r>
              <a:rPr spc="-70" dirty="0"/>
              <a:t> </a:t>
            </a:r>
            <a:r>
              <a:rPr dirty="0"/>
              <a:t>IGNOU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68753" y="421567"/>
            <a:ext cx="3830320" cy="347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23905" y="1944556"/>
            <a:ext cx="4869180" cy="444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49440" y="9585421"/>
            <a:ext cx="1882775" cy="139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Content Digitized by eGyanKosh,</a:t>
            </a:r>
            <a:r>
              <a:rPr spc="-70" dirty="0"/>
              <a:t> </a:t>
            </a:r>
            <a:r>
              <a:rPr dirty="0"/>
              <a:t>IGNOU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55282" y="9307068"/>
            <a:ext cx="1634299" cy="500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116068" y="9307068"/>
            <a:ext cx="1634299" cy="500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3.png"/><Relationship Id="rId18" Type="http://schemas.openxmlformats.org/officeDocument/2006/relationships/image" Target="../media/image318.png"/><Relationship Id="rId26" Type="http://schemas.openxmlformats.org/officeDocument/2006/relationships/image" Target="../media/image326.png"/><Relationship Id="rId39" Type="http://schemas.openxmlformats.org/officeDocument/2006/relationships/image" Target="../media/image339.png"/><Relationship Id="rId21" Type="http://schemas.openxmlformats.org/officeDocument/2006/relationships/image" Target="../media/image321.png"/><Relationship Id="rId34" Type="http://schemas.openxmlformats.org/officeDocument/2006/relationships/image" Target="../media/image334.png"/><Relationship Id="rId42" Type="http://schemas.openxmlformats.org/officeDocument/2006/relationships/image" Target="../media/image342.png"/><Relationship Id="rId7" Type="http://schemas.openxmlformats.org/officeDocument/2006/relationships/image" Target="../media/image307.png"/><Relationship Id="rId2" Type="http://schemas.openxmlformats.org/officeDocument/2006/relationships/image" Target="../media/image302.png"/><Relationship Id="rId16" Type="http://schemas.openxmlformats.org/officeDocument/2006/relationships/image" Target="../media/image316.png"/><Relationship Id="rId20" Type="http://schemas.openxmlformats.org/officeDocument/2006/relationships/image" Target="../media/image320.png"/><Relationship Id="rId29" Type="http://schemas.openxmlformats.org/officeDocument/2006/relationships/image" Target="../media/image329.png"/><Relationship Id="rId41" Type="http://schemas.openxmlformats.org/officeDocument/2006/relationships/image" Target="../media/image3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6.png"/><Relationship Id="rId11" Type="http://schemas.openxmlformats.org/officeDocument/2006/relationships/image" Target="../media/image311.png"/><Relationship Id="rId24" Type="http://schemas.openxmlformats.org/officeDocument/2006/relationships/image" Target="../media/image324.png"/><Relationship Id="rId32" Type="http://schemas.openxmlformats.org/officeDocument/2006/relationships/image" Target="../media/image332.png"/><Relationship Id="rId37" Type="http://schemas.openxmlformats.org/officeDocument/2006/relationships/image" Target="../media/image337.png"/><Relationship Id="rId40" Type="http://schemas.openxmlformats.org/officeDocument/2006/relationships/image" Target="../media/image340.png"/><Relationship Id="rId5" Type="http://schemas.openxmlformats.org/officeDocument/2006/relationships/image" Target="../media/image305.png"/><Relationship Id="rId15" Type="http://schemas.openxmlformats.org/officeDocument/2006/relationships/image" Target="../media/image315.png"/><Relationship Id="rId23" Type="http://schemas.openxmlformats.org/officeDocument/2006/relationships/image" Target="../media/image323.png"/><Relationship Id="rId28" Type="http://schemas.openxmlformats.org/officeDocument/2006/relationships/image" Target="../media/image328.png"/><Relationship Id="rId36" Type="http://schemas.openxmlformats.org/officeDocument/2006/relationships/image" Target="../media/image336.png"/><Relationship Id="rId10" Type="http://schemas.openxmlformats.org/officeDocument/2006/relationships/image" Target="../media/image310.png"/><Relationship Id="rId19" Type="http://schemas.openxmlformats.org/officeDocument/2006/relationships/image" Target="../media/image319.png"/><Relationship Id="rId31" Type="http://schemas.openxmlformats.org/officeDocument/2006/relationships/image" Target="../media/image331.png"/><Relationship Id="rId4" Type="http://schemas.openxmlformats.org/officeDocument/2006/relationships/image" Target="../media/image304.png"/><Relationship Id="rId9" Type="http://schemas.openxmlformats.org/officeDocument/2006/relationships/image" Target="../media/image309.png"/><Relationship Id="rId14" Type="http://schemas.openxmlformats.org/officeDocument/2006/relationships/image" Target="../media/image314.png"/><Relationship Id="rId22" Type="http://schemas.openxmlformats.org/officeDocument/2006/relationships/image" Target="../media/image322.png"/><Relationship Id="rId27" Type="http://schemas.openxmlformats.org/officeDocument/2006/relationships/image" Target="../media/image327.png"/><Relationship Id="rId30" Type="http://schemas.openxmlformats.org/officeDocument/2006/relationships/image" Target="../media/image330.png"/><Relationship Id="rId35" Type="http://schemas.openxmlformats.org/officeDocument/2006/relationships/image" Target="../media/image335.png"/><Relationship Id="rId8" Type="http://schemas.openxmlformats.org/officeDocument/2006/relationships/image" Target="../media/image308.png"/><Relationship Id="rId3" Type="http://schemas.openxmlformats.org/officeDocument/2006/relationships/image" Target="../media/image303.png"/><Relationship Id="rId12" Type="http://schemas.openxmlformats.org/officeDocument/2006/relationships/image" Target="../media/image312.png"/><Relationship Id="rId17" Type="http://schemas.openxmlformats.org/officeDocument/2006/relationships/image" Target="../media/image317.png"/><Relationship Id="rId25" Type="http://schemas.openxmlformats.org/officeDocument/2006/relationships/image" Target="../media/image325.png"/><Relationship Id="rId33" Type="http://schemas.openxmlformats.org/officeDocument/2006/relationships/image" Target="../media/image333.png"/><Relationship Id="rId38" Type="http://schemas.openxmlformats.org/officeDocument/2006/relationships/image" Target="../media/image3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9.png"/><Relationship Id="rId13" Type="http://schemas.openxmlformats.org/officeDocument/2006/relationships/image" Target="../media/image354.png"/><Relationship Id="rId18" Type="http://schemas.openxmlformats.org/officeDocument/2006/relationships/image" Target="../media/image359.png"/><Relationship Id="rId3" Type="http://schemas.openxmlformats.org/officeDocument/2006/relationships/image" Target="../media/image344.png"/><Relationship Id="rId7" Type="http://schemas.openxmlformats.org/officeDocument/2006/relationships/image" Target="../media/image348.png"/><Relationship Id="rId12" Type="http://schemas.openxmlformats.org/officeDocument/2006/relationships/image" Target="../media/image353.png"/><Relationship Id="rId17" Type="http://schemas.openxmlformats.org/officeDocument/2006/relationships/image" Target="../media/image358.png"/><Relationship Id="rId2" Type="http://schemas.openxmlformats.org/officeDocument/2006/relationships/image" Target="../media/image343.png"/><Relationship Id="rId16" Type="http://schemas.openxmlformats.org/officeDocument/2006/relationships/image" Target="../media/image357.png"/><Relationship Id="rId20" Type="http://schemas.openxmlformats.org/officeDocument/2006/relationships/image" Target="../media/image3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7.png"/><Relationship Id="rId11" Type="http://schemas.openxmlformats.org/officeDocument/2006/relationships/image" Target="../media/image352.png"/><Relationship Id="rId5" Type="http://schemas.openxmlformats.org/officeDocument/2006/relationships/image" Target="../media/image346.png"/><Relationship Id="rId15" Type="http://schemas.openxmlformats.org/officeDocument/2006/relationships/image" Target="../media/image356.png"/><Relationship Id="rId10" Type="http://schemas.openxmlformats.org/officeDocument/2006/relationships/image" Target="../media/image351.png"/><Relationship Id="rId19" Type="http://schemas.openxmlformats.org/officeDocument/2006/relationships/image" Target="../media/image360.png"/><Relationship Id="rId4" Type="http://schemas.openxmlformats.org/officeDocument/2006/relationships/image" Target="../media/image345.png"/><Relationship Id="rId9" Type="http://schemas.openxmlformats.org/officeDocument/2006/relationships/image" Target="../media/image350.png"/><Relationship Id="rId14" Type="http://schemas.openxmlformats.org/officeDocument/2006/relationships/image" Target="../media/image355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3.png"/><Relationship Id="rId18" Type="http://schemas.openxmlformats.org/officeDocument/2006/relationships/image" Target="../media/image378.png"/><Relationship Id="rId26" Type="http://schemas.openxmlformats.org/officeDocument/2006/relationships/image" Target="../media/image386.png"/><Relationship Id="rId39" Type="http://schemas.openxmlformats.org/officeDocument/2006/relationships/image" Target="../media/image399.png"/><Relationship Id="rId21" Type="http://schemas.openxmlformats.org/officeDocument/2006/relationships/image" Target="../media/image381.png"/><Relationship Id="rId34" Type="http://schemas.openxmlformats.org/officeDocument/2006/relationships/image" Target="../media/image394.png"/><Relationship Id="rId7" Type="http://schemas.openxmlformats.org/officeDocument/2006/relationships/image" Target="../media/image367.png"/><Relationship Id="rId12" Type="http://schemas.openxmlformats.org/officeDocument/2006/relationships/image" Target="../media/image372.png"/><Relationship Id="rId17" Type="http://schemas.openxmlformats.org/officeDocument/2006/relationships/image" Target="../media/image377.png"/><Relationship Id="rId25" Type="http://schemas.openxmlformats.org/officeDocument/2006/relationships/image" Target="../media/image385.png"/><Relationship Id="rId33" Type="http://schemas.openxmlformats.org/officeDocument/2006/relationships/image" Target="../media/image393.png"/><Relationship Id="rId38" Type="http://schemas.openxmlformats.org/officeDocument/2006/relationships/image" Target="../media/image398.png"/><Relationship Id="rId2" Type="http://schemas.openxmlformats.org/officeDocument/2006/relationships/image" Target="../media/image362.png"/><Relationship Id="rId16" Type="http://schemas.openxmlformats.org/officeDocument/2006/relationships/image" Target="../media/image376.png"/><Relationship Id="rId20" Type="http://schemas.openxmlformats.org/officeDocument/2006/relationships/image" Target="../media/image380.png"/><Relationship Id="rId29" Type="http://schemas.openxmlformats.org/officeDocument/2006/relationships/image" Target="../media/image38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6.png"/><Relationship Id="rId11" Type="http://schemas.openxmlformats.org/officeDocument/2006/relationships/image" Target="../media/image371.png"/><Relationship Id="rId24" Type="http://schemas.openxmlformats.org/officeDocument/2006/relationships/image" Target="../media/image384.png"/><Relationship Id="rId32" Type="http://schemas.openxmlformats.org/officeDocument/2006/relationships/image" Target="../media/image392.png"/><Relationship Id="rId37" Type="http://schemas.openxmlformats.org/officeDocument/2006/relationships/image" Target="../media/image397.png"/><Relationship Id="rId40" Type="http://schemas.openxmlformats.org/officeDocument/2006/relationships/image" Target="../media/image400.png"/><Relationship Id="rId5" Type="http://schemas.openxmlformats.org/officeDocument/2006/relationships/image" Target="../media/image365.png"/><Relationship Id="rId15" Type="http://schemas.openxmlformats.org/officeDocument/2006/relationships/image" Target="../media/image375.png"/><Relationship Id="rId23" Type="http://schemas.openxmlformats.org/officeDocument/2006/relationships/image" Target="../media/image383.png"/><Relationship Id="rId28" Type="http://schemas.openxmlformats.org/officeDocument/2006/relationships/image" Target="../media/image388.png"/><Relationship Id="rId36" Type="http://schemas.openxmlformats.org/officeDocument/2006/relationships/image" Target="../media/image396.png"/><Relationship Id="rId10" Type="http://schemas.openxmlformats.org/officeDocument/2006/relationships/image" Target="../media/image370.png"/><Relationship Id="rId19" Type="http://schemas.openxmlformats.org/officeDocument/2006/relationships/image" Target="../media/image379.png"/><Relationship Id="rId31" Type="http://schemas.openxmlformats.org/officeDocument/2006/relationships/image" Target="../media/image391.png"/><Relationship Id="rId4" Type="http://schemas.openxmlformats.org/officeDocument/2006/relationships/image" Target="../media/image364.png"/><Relationship Id="rId9" Type="http://schemas.openxmlformats.org/officeDocument/2006/relationships/image" Target="../media/image369.png"/><Relationship Id="rId14" Type="http://schemas.openxmlformats.org/officeDocument/2006/relationships/image" Target="../media/image374.png"/><Relationship Id="rId22" Type="http://schemas.openxmlformats.org/officeDocument/2006/relationships/image" Target="../media/image382.png"/><Relationship Id="rId27" Type="http://schemas.openxmlformats.org/officeDocument/2006/relationships/image" Target="../media/image387.png"/><Relationship Id="rId30" Type="http://schemas.openxmlformats.org/officeDocument/2006/relationships/image" Target="../media/image390.png"/><Relationship Id="rId35" Type="http://schemas.openxmlformats.org/officeDocument/2006/relationships/image" Target="../media/image395.png"/><Relationship Id="rId8" Type="http://schemas.openxmlformats.org/officeDocument/2006/relationships/image" Target="../media/image368.png"/><Relationship Id="rId3" Type="http://schemas.openxmlformats.org/officeDocument/2006/relationships/image" Target="../media/image36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7.png"/><Relationship Id="rId13" Type="http://schemas.openxmlformats.org/officeDocument/2006/relationships/image" Target="../media/image412.png"/><Relationship Id="rId18" Type="http://schemas.openxmlformats.org/officeDocument/2006/relationships/image" Target="../media/image417.png"/><Relationship Id="rId26" Type="http://schemas.openxmlformats.org/officeDocument/2006/relationships/image" Target="../media/image425.png"/><Relationship Id="rId3" Type="http://schemas.openxmlformats.org/officeDocument/2006/relationships/image" Target="../media/image402.png"/><Relationship Id="rId21" Type="http://schemas.openxmlformats.org/officeDocument/2006/relationships/image" Target="../media/image420.png"/><Relationship Id="rId7" Type="http://schemas.openxmlformats.org/officeDocument/2006/relationships/image" Target="../media/image406.png"/><Relationship Id="rId12" Type="http://schemas.openxmlformats.org/officeDocument/2006/relationships/image" Target="../media/image411.png"/><Relationship Id="rId17" Type="http://schemas.openxmlformats.org/officeDocument/2006/relationships/image" Target="../media/image416.png"/><Relationship Id="rId25" Type="http://schemas.openxmlformats.org/officeDocument/2006/relationships/image" Target="../media/image424.png"/><Relationship Id="rId2" Type="http://schemas.openxmlformats.org/officeDocument/2006/relationships/image" Target="../media/image401.png"/><Relationship Id="rId16" Type="http://schemas.openxmlformats.org/officeDocument/2006/relationships/image" Target="../media/image415.png"/><Relationship Id="rId20" Type="http://schemas.openxmlformats.org/officeDocument/2006/relationships/image" Target="../media/image4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5.png"/><Relationship Id="rId11" Type="http://schemas.openxmlformats.org/officeDocument/2006/relationships/image" Target="../media/image410.png"/><Relationship Id="rId24" Type="http://schemas.openxmlformats.org/officeDocument/2006/relationships/image" Target="../media/image423.png"/><Relationship Id="rId5" Type="http://schemas.openxmlformats.org/officeDocument/2006/relationships/image" Target="../media/image404.png"/><Relationship Id="rId15" Type="http://schemas.openxmlformats.org/officeDocument/2006/relationships/image" Target="../media/image414.png"/><Relationship Id="rId23" Type="http://schemas.openxmlformats.org/officeDocument/2006/relationships/image" Target="../media/image422.png"/><Relationship Id="rId10" Type="http://schemas.openxmlformats.org/officeDocument/2006/relationships/image" Target="../media/image409.png"/><Relationship Id="rId19" Type="http://schemas.openxmlformats.org/officeDocument/2006/relationships/image" Target="../media/image418.png"/><Relationship Id="rId4" Type="http://schemas.openxmlformats.org/officeDocument/2006/relationships/image" Target="../media/image403.png"/><Relationship Id="rId9" Type="http://schemas.openxmlformats.org/officeDocument/2006/relationships/image" Target="../media/image408.png"/><Relationship Id="rId14" Type="http://schemas.openxmlformats.org/officeDocument/2006/relationships/image" Target="../media/image413.png"/><Relationship Id="rId22" Type="http://schemas.openxmlformats.org/officeDocument/2006/relationships/image" Target="../media/image421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37.png"/><Relationship Id="rId18" Type="http://schemas.openxmlformats.org/officeDocument/2006/relationships/image" Target="../media/image442.png"/><Relationship Id="rId26" Type="http://schemas.openxmlformats.org/officeDocument/2006/relationships/image" Target="../media/image450.png"/><Relationship Id="rId21" Type="http://schemas.openxmlformats.org/officeDocument/2006/relationships/image" Target="../media/image445.png"/><Relationship Id="rId34" Type="http://schemas.openxmlformats.org/officeDocument/2006/relationships/image" Target="../media/image458.png"/><Relationship Id="rId7" Type="http://schemas.openxmlformats.org/officeDocument/2006/relationships/image" Target="../media/image431.png"/><Relationship Id="rId12" Type="http://schemas.openxmlformats.org/officeDocument/2006/relationships/image" Target="../media/image436.png"/><Relationship Id="rId17" Type="http://schemas.openxmlformats.org/officeDocument/2006/relationships/image" Target="../media/image441.png"/><Relationship Id="rId25" Type="http://schemas.openxmlformats.org/officeDocument/2006/relationships/image" Target="../media/image449.png"/><Relationship Id="rId33" Type="http://schemas.openxmlformats.org/officeDocument/2006/relationships/image" Target="../media/image457.png"/><Relationship Id="rId38" Type="http://schemas.openxmlformats.org/officeDocument/2006/relationships/image" Target="../media/image462.png"/><Relationship Id="rId2" Type="http://schemas.openxmlformats.org/officeDocument/2006/relationships/image" Target="../media/image426.png"/><Relationship Id="rId16" Type="http://schemas.openxmlformats.org/officeDocument/2006/relationships/image" Target="../media/image440.png"/><Relationship Id="rId20" Type="http://schemas.openxmlformats.org/officeDocument/2006/relationships/image" Target="../media/image444.png"/><Relationship Id="rId29" Type="http://schemas.openxmlformats.org/officeDocument/2006/relationships/image" Target="../media/image4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0.png"/><Relationship Id="rId11" Type="http://schemas.openxmlformats.org/officeDocument/2006/relationships/image" Target="../media/image435.png"/><Relationship Id="rId24" Type="http://schemas.openxmlformats.org/officeDocument/2006/relationships/image" Target="../media/image448.png"/><Relationship Id="rId32" Type="http://schemas.openxmlformats.org/officeDocument/2006/relationships/image" Target="../media/image456.png"/><Relationship Id="rId37" Type="http://schemas.openxmlformats.org/officeDocument/2006/relationships/image" Target="../media/image461.png"/><Relationship Id="rId5" Type="http://schemas.openxmlformats.org/officeDocument/2006/relationships/image" Target="../media/image429.png"/><Relationship Id="rId15" Type="http://schemas.openxmlformats.org/officeDocument/2006/relationships/image" Target="../media/image439.png"/><Relationship Id="rId23" Type="http://schemas.openxmlformats.org/officeDocument/2006/relationships/image" Target="../media/image447.png"/><Relationship Id="rId28" Type="http://schemas.openxmlformats.org/officeDocument/2006/relationships/image" Target="../media/image452.png"/><Relationship Id="rId36" Type="http://schemas.openxmlformats.org/officeDocument/2006/relationships/image" Target="../media/image460.png"/><Relationship Id="rId10" Type="http://schemas.openxmlformats.org/officeDocument/2006/relationships/image" Target="../media/image434.png"/><Relationship Id="rId19" Type="http://schemas.openxmlformats.org/officeDocument/2006/relationships/image" Target="../media/image443.png"/><Relationship Id="rId31" Type="http://schemas.openxmlformats.org/officeDocument/2006/relationships/image" Target="../media/image455.png"/><Relationship Id="rId4" Type="http://schemas.openxmlformats.org/officeDocument/2006/relationships/image" Target="../media/image428.png"/><Relationship Id="rId9" Type="http://schemas.openxmlformats.org/officeDocument/2006/relationships/image" Target="../media/image433.png"/><Relationship Id="rId14" Type="http://schemas.openxmlformats.org/officeDocument/2006/relationships/image" Target="../media/image438.png"/><Relationship Id="rId22" Type="http://schemas.openxmlformats.org/officeDocument/2006/relationships/image" Target="../media/image446.png"/><Relationship Id="rId27" Type="http://schemas.openxmlformats.org/officeDocument/2006/relationships/image" Target="../media/image451.png"/><Relationship Id="rId30" Type="http://schemas.openxmlformats.org/officeDocument/2006/relationships/image" Target="../media/image454.png"/><Relationship Id="rId35" Type="http://schemas.openxmlformats.org/officeDocument/2006/relationships/image" Target="../media/image459.png"/><Relationship Id="rId8" Type="http://schemas.openxmlformats.org/officeDocument/2006/relationships/image" Target="../media/image432.png"/><Relationship Id="rId3" Type="http://schemas.openxmlformats.org/officeDocument/2006/relationships/image" Target="../media/image4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9.png"/><Relationship Id="rId13" Type="http://schemas.openxmlformats.org/officeDocument/2006/relationships/image" Target="../media/image474.png"/><Relationship Id="rId18" Type="http://schemas.openxmlformats.org/officeDocument/2006/relationships/image" Target="../media/image479.png"/><Relationship Id="rId3" Type="http://schemas.openxmlformats.org/officeDocument/2006/relationships/image" Target="../media/image464.png"/><Relationship Id="rId7" Type="http://schemas.openxmlformats.org/officeDocument/2006/relationships/image" Target="../media/image468.png"/><Relationship Id="rId12" Type="http://schemas.openxmlformats.org/officeDocument/2006/relationships/image" Target="../media/image473.png"/><Relationship Id="rId17" Type="http://schemas.openxmlformats.org/officeDocument/2006/relationships/image" Target="../media/image478.png"/><Relationship Id="rId2" Type="http://schemas.openxmlformats.org/officeDocument/2006/relationships/image" Target="../media/image463.png"/><Relationship Id="rId16" Type="http://schemas.openxmlformats.org/officeDocument/2006/relationships/image" Target="../media/image4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7.png"/><Relationship Id="rId11" Type="http://schemas.openxmlformats.org/officeDocument/2006/relationships/image" Target="../media/image472.png"/><Relationship Id="rId5" Type="http://schemas.openxmlformats.org/officeDocument/2006/relationships/image" Target="../media/image466.png"/><Relationship Id="rId15" Type="http://schemas.openxmlformats.org/officeDocument/2006/relationships/image" Target="../media/image476.png"/><Relationship Id="rId10" Type="http://schemas.openxmlformats.org/officeDocument/2006/relationships/image" Target="../media/image471.png"/><Relationship Id="rId4" Type="http://schemas.openxmlformats.org/officeDocument/2006/relationships/image" Target="../media/image465.png"/><Relationship Id="rId9" Type="http://schemas.openxmlformats.org/officeDocument/2006/relationships/image" Target="../media/image470.png"/><Relationship Id="rId14" Type="http://schemas.openxmlformats.org/officeDocument/2006/relationships/image" Target="../media/image47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6.png"/><Relationship Id="rId13" Type="http://schemas.openxmlformats.org/officeDocument/2006/relationships/image" Target="../media/image490.png"/><Relationship Id="rId18" Type="http://schemas.openxmlformats.org/officeDocument/2006/relationships/image" Target="../media/image495.png"/><Relationship Id="rId3" Type="http://schemas.openxmlformats.org/officeDocument/2006/relationships/image" Target="../media/image481.png"/><Relationship Id="rId21" Type="http://schemas.openxmlformats.org/officeDocument/2006/relationships/image" Target="../media/image498.png"/><Relationship Id="rId7" Type="http://schemas.openxmlformats.org/officeDocument/2006/relationships/image" Target="../media/image485.png"/><Relationship Id="rId12" Type="http://schemas.openxmlformats.org/officeDocument/2006/relationships/image" Target="../media/image489.png"/><Relationship Id="rId17" Type="http://schemas.openxmlformats.org/officeDocument/2006/relationships/image" Target="../media/image494.png"/><Relationship Id="rId2" Type="http://schemas.openxmlformats.org/officeDocument/2006/relationships/image" Target="../media/image480.png"/><Relationship Id="rId16" Type="http://schemas.openxmlformats.org/officeDocument/2006/relationships/image" Target="../media/image493.png"/><Relationship Id="rId20" Type="http://schemas.openxmlformats.org/officeDocument/2006/relationships/image" Target="../media/image4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4.png"/><Relationship Id="rId11" Type="http://schemas.openxmlformats.org/officeDocument/2006/relationships/image" Target="../media/image474.png"/><Relationship Id="rId5" Type="http://schemas.openxmlformats.org/officeDocument/2006/relationships/image" Target="../media/image483.png"/><Relationship Id="rId15" Type="http://schemas.openxmlformats.org/officeDocument/2006/relationships/image" Target="../media/image492.png"/><Relationship Id="rId23" Type="http://schemas.openxmlformats.org/officeDocument/2006/relationships/image" Target="../media/image500.png"/><Relationship Id="rId10" Type="http://schemas.openxmlformats.org/officeDocument/2006/relationships/image" Target="../media/image488.png"/><Relationship Id="rId19" Type="http://schemas.openxmlformats.org/officeDocument/2006/relationships/image" Target="../media/image496.png"/><Relationship Id="rId4" Type="http://schemas.openxmlformats.org/officeDocument/2006/relationships/image" Target="../media/image482.png"/><Relationship Id="rId9" Type="http://schemas.openxmlformats.org/officeDocument/2006/relationships/image" Target="../media/image487.png"/><Relationship Id="rId14" Type="http://schemas.openxmlformats.org/officeDocument/2006/relationships/image" Target="../media/image491.png"/><Relationship Id="rId22" Type="http://schemas.openxmlformats.org/officeDocument/2006/relationships/image" Target="../media/image49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7.png"/><Relationship Id="rId13" Type="http://schemas.openxmlformats.org/officeDocument/2006/relationships/image" Target="../media/image512.png"/><Relationship Id="rId3" Type="http://schemas.openxmlformats.org/officeDocument/2006/relationships/image" Target="../media/image502.png"/><Relationship Id="rId7" Type="http://schemas.openxmlformats.org/officeDocument/2006/relationships/image" Target="../media/image506.png"/><Relationship Id="rId12" Type="http://schemas.openxmlformats.org/officeDocument/2006/relationships/image" Target="../media/image511.png"/><Relationship Id="rId2" Type="http://schemas.openxmlformats.org/officeDocument/2006/relationships/image" Target="../media/image5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5.png"/><Relationship Id="rId11" Type="http://schemas.openxmlformats.org/officeDocument/2006/relationships/image" Target="../media/image510.png"/><Relationship Id="rId5" Type="http://schemas.openxmlformats.org/officeDocument/2006/relationships/image" Target="../media/image504.png"/><Relationship Id="rId10" Type="http://schemas.openxmlformats.org/officeDocument/2006/relationships/image" Target="../media/image509.png"/><Relationship Id="rId4" Type="http://schemas.openxmlformats.org/officeDocument/2006/relationships/image" Target="../media/image503.png"/><Relationship Id="rId9" Type="http://schemas.openxmlformats.org/officeDocument/2006/relationships/image" Target="../media/image508.png"/><Relationship Id="rId14" Type="http://schemas.openxmlformats.org/officeDocument/2006/relationships/image" Target="../media/image513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5.png"/><Relationship Id="rId18" Type="http://schemas.openxmlformats.org/officeDocument/2006/relationships/image" Target="../media/image530.png"/><Relationship Id="rId26" Type="http://schemas.openxmlformats.org/officeDocument/2006/relationships/image" Target="../media/image538.png"/><Relationship Id="rId39" Type="http://schemas.openxmlformats.org/officeDocument/2006/relationships/image" Target="../media/image551.png"/><Relationship Id="rId21" Type="http://schemas.openxmlformats.org/officeDocument/2006/relationships/image" Target="../media/image533.png"/><Relationship Id="rId34" Type="http://schemas.openxmlformats.org/officeDocument/2006/relationships/image" Target="../media/image546.png"/><Relationship Id="rId42" Type="http://schemas.openxmlformats.org/officeDocument/2006/relationships/image" Target="../media/image554.png"/><Relationship Id="rId47" Type="http://schemas.openxmlformats.org/officeDocument/2006/relationships/image" Target="../media/image559.png"/><Relationship Id="rId50" Type="http://schemas.openxmlformats.org/officeDocument/2006/relationships/image" Target="../media/image562.png"/><Relationship Id="rId7" Type="http://schemas.openxmlformats.org/officeDocument/2006/relationships/image" Target="../media/image519.png"/><Relationship Id="rId2" Type="http://schemas.openxmlformats.org/officeDocument/2006/relationships/image" Target="../media/image514.png"/><Relationship Id="rId16" Type="http://schemas.openxmlformats.org/officeDocument/2006/relationships/image" Target="../media/image528.png"/><Relationship Id="rId29" Type="http://schemas.openxmlformats.org/officeDocument/2006/relationships/image" Target="../media/image541.png"/><Relationship Id="rId11" Type="http://schemas.openxmlformats.org/officeDocument/2006/relationships/image" Target="../media/image523.png"/><Relationship Id="rId24" Type="http://schemas.openxmlformats.org/officeDocument/2006/relationships/image" Target="../media/image536.png"/><Relationship Id="rId32" Type="http://schemas.openxmlformats.org/officeDocument/2006/relationships/image" Target="../media/image544.png"/><Relationship Id="rId37" Type="http://schemas.openxmlformats.org/officeDocument/2006/relationships/image" Target="../media/image549.png"/><Relationship Id="rId40" Type="http://schemas.openxmlformats.org/officeDocument/2006/relationships/image" Target="../media/image552.png"/><Relationship Id="rId45" Type="http://schemas.openxmlformats.org/officeDocument/2006/relationships/image" Target="../media/image557.png"/><Relationship Id="rId53" Type="http://schemas.openxmlformats.org/officeDocument/2006/relationships/image" Target="../media/image565.png"/><Relationship Id="rId5" Type="http://schemas.openxmlformats.org/officeDocument/2006/relationships/image" Target="../media/image517.png"/><Relationship Id="rId10" Type="http://schemas.openxmlformats.org/officeDocument/2006/relationships/image" Target="../media/image522.png"/><Relationship Id="rId19" Type="http://schemas.openxmlformats.org/officeDocument/2006/relationships/image" Target="../media/image531.png"/><Relationship Id="rId31" Type="http://schemas.openxmlformats.org/officeDocument/2006/relationships/image" Target="../media/image543.png"/><Relationship Id="rId44" Type="http://schemas.openxmlformats.org/officeDocument/2006/relationships/image" Target="../media/image556.png"/><Relationship Id="rId52" Type="http://schemas.openxmlformats.org/officeDocument/2006/relationships/image" Target="../media/image564.png"/><Relationship Id="rId4" Type="http://schemas.openxmlformats.org/officeDocument/2006/relationships/image" Target="../media/image516.png"/><Relationship Id="rId9" Type="http://schemas.openxmlformats.org/officeDocument/2006/relationships/image" Target="../media/image521.png"/><Relationship Id="rId14" Type="http://schemas.openxmlformats.org/officeDocument/2006/relationships/image" Target="../media/image526.png"/><Relationship Id="rId22" Type="http://schemas.openxmlformats.org/officeDocument/2006/relationships/image" Target="../media/image534.png"/><Relationship Id="rId27" Type="http://schemas.openxmlformats.org/officeDocument/2006/relationships/image" Target="../media/image539.png"/><Relationship Id="rId30" Type="http://schemas.openxmlformats.org/officeDocument/2006/relationships/image" Target="../media/image542.png"/><Relationship Id="rId35" Type="http://schemas.openxmlformats.org/officeDocument/2006/relationships/image" Target="../media/image547.png"/><Relationship Id="rId43" Type="http://schemas.openxmlformats.org/officeDocument/2006/relationships/image" Target="../media/image555.png"/><Relationship Id="rId48" Type="http://schemas.openxmlformats.org/officeDocument/2006/relationships/image" Target="../media/image560.png"/><Relationship Id="rId8" Type="http://schemas.openxmlformats.org/officeDocument/2006/relationships/image" Target="../media/image520.png"/><Relationship Id="rId51" Type="http://schemas.openxmlformats.org/officeDocument/2006/relationships/image" Target="../media/image563.png"/><Relationship Id="rId3" Type="http://schemas.openxmlformats.org/officeDocument/2006/relationships/image" Target="../media/image515.png"/><Relationship Id="rId12" Type="http://schemas.openxmlformats.org/officeDocument/2006/relationships/image" Target="../media/image524.png"/><Relationship Id="rId17" Type="http://schemas.openxmlformats.org/officeDocument/2006/relationships/image" Target="../media/image529.png"/><Relationship Id="rId25" Type="http://schemas.openxmlformats.org/officeDocument/2006/relationships/image" Target="../media/image537.png"/><Relationship Id="rId33" Type="http://schemas.openxmlformats.org/officeDocument/2006/relationships/image" Target="../media/image545.png"/><Relationship Id="rId38" Type="http://schemas.openxmlformats.org/officeDocument/2006/relationships/image" Target="../media/image550.png"/><Relationship Id="rId46" Type="http://schemas.openxmlformats.org/officeDocument/2006/relationships/image" Target="../media/image558.png"/><Relationship Id="rId20" Type="http://schemas.openxmlformats.org/officeDocument/2006/relationships/image" Target="../media/image532.png"/><Relationship Id="rId41" Type="http://schemas.openxmlformats.org/officeDocument/2006/relationships/image" Target="../media/image553.png"/><Relationship Id="rId54" Type="http://schemas.openxmlformats.org/officeDocument/2006/relationships/image" Target="../media/image5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8.png"/><Relationship Id="rId15" Type="http://schemas.openxmlformats.org/officeDocument/2006/relationships/image" Target="../media/image527.png"/><Relationship Id="rId23" Type="http://schemas.openxmlformats.org/officeDocument/2006/relationships/image" Target="../media/image535.png"/><Relationship Id="rId28" Type="http://schemas.openxmlformats.org/officeDocument/2006/relationships/image" Target="../media/image540.png"/><Relationship Id="rId36" Type="http://schemas.openxmlformats.org/officeDocument/2006/relationships/image" Target="../media/image548.png"/><Relationship Id="rId49" Type="http://schemas.openxmlformats.org/officeDocument/2006/relationships/image" Target="../media/image56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3.png"/><Relationship Id="rId13" Type="http://schemas.openxmlformats.org/officeDocument/2006/relationships/image" Target="../media/image578.png"/><Relationship Id="rId18" Type="http://schemas.openxmlformats.org/officeDocument/2006/relationships/image" Target="../media/image583.png"/><Relationship Id="rId26" Type="http://schemas.openxmlformats.org/officeDocument/2006/relationships/image" Target="../media/image591.png"/><Relationship Id="rId3" Type="http://schemas.openxmlformats.org/officeDocument/2006/relationships/image" Target="../media/image568.png"/><Relationship Id="rId21" Type="http://schemas.openxmlformats.org/officeDocument/2006/relationships/image" Target="../media/image586.png"/><Relationship Id="rId7" Type="http://schemas.openxmlformats.org/officeDocument/2006/relationships/image" Target="../media/image572.png"/><Relationship Id="rId12" Type="http://schemas.openxmlformats.org/officeDocument/2006/relationships/image" Target="../media/image577.png"/><Relationship Id="rId17" Type="http://schemas.openxmlformats.org/officeDocument/2006/relationships/image" Target="../media/image582.png"/><Relationship Id="rId25" Type="http://schemas.openxmlformats.org/officeDocument/2006/relationships/image" Target="../media/image590.png"/><Relationship Id="rId2" Type="http://schemas.openxmlformats.org/officeDocument/2006/relationships/image" Target="../media/image567.png"/><Relationship Id="rId16" Type="http://schemas.openxmlformats.org/officeDocument/2006/relationships/image" Target="../media/image581.png"/><Relationship Id="rId20" Type="http://schemas.openxmlformats.org/officeDocument/2006/relationships/image" Target="../media/image5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1.png"/><Relationship Id="rId11" Type="http://schemas.openxmlformats.org/officeDocument/2006/relationships/image" Target="../media/image576.png"/><Relationship Id="rId24" Type="http://schemas.openxmlformats.org/officeDocument/2006/relationships/image" Target="../media/image589.png"/><Relationship Id="rId5" Type="http://schemas.openxmlformats.org/officeDocument/2006/relationships/image" Target="../media/image570.png"/><Relationship Id="rId15" Type="http://schemas.openxmlformats.org/officeDocument/2006/relationships/image" Target="../media/image580.png"/><Relationship Id="rId23" Type="http://schemas.openxmlformats.org/officeDocument/2006/relationships/image" Target="../media/image588.png"/><Relationship Id="rId28" Type="http://schemas.openxmlformats.org/officeDocument/2006/relationships/image" Target="../media/image593.png"/><Relationship Id="rId10" Type="http://schemas.openxmlformats.org/officeDocument/2006/relationships/image" Target="../media/image575.png"/><Relationship Id="rId19" Type="http://schemas.openxmlformats.org/officeDocument/2006/relationships/image" Target="../media/image584.png"/><Relationship Id="rId4" Type="http://schemas.openxmlformats.org/officeDocument/2006/relationships/image" Target="../media/image569.png"/><Relationship Id="rId9" Type="http://schemas.openxmlformats.org/officeDocument/2006/relationships/image" Target="../media/image574.png"/><Relationship Id="rId14" Type="http://schemas.openxmlformats.org/officeDocument/2006/relationships/image" Target="../media/image579.png"/><Relationship Id="rId22" Type="http://schemas.openxmlformats.org/officeDocument/2006/relationships/image" Target="../media/image587.png"/><Relationship Id="rId27" Type="http://schemas.openxmlformats.org/officeDocument/2006/relationships/image" Target="../media/image592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50.png"/><Relationship Id="rId39" Type="http://schemas.openxmlformats.org/officeDocument/2006/relationships/image" Target="../media/image63.png"/><Relationship Id="rId21" Type="http://schemas.openxmlformats.org/officeDocument/2006/relationships/image" Target="../media/image45.png"/><Relationship Id="rId34" Type="http://schemas.openxmlformats.org/officeDocument/2006/relationships/image" Target="../media/image58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33" Type="http://schemas.openxmlformats.org/officeDocument/2006/relationships/image" Target="../media/image57.png"/><Relationship Id="rId38" Type="http://schemas.openxmlformats.org/officeDocument/2006/relationships/image" Target="../media/image62.pn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8.png"/><Relationship Id="rId32" Type="http://schemas.openxmlformats.org/officeDocument/2006/relationships/image" Target="../media/image56.png"/><Relationship Id="rId37" Type="http://schemas.openxmlformats.org/officeDocument/2006/relationships/image" Target="../media/image61.png"/><Relationship Id="rId40" Type="http://schemas.openxmlformats.org/officeDocument/2006/relationships/image" Target="../media/image64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36" Type="http://schemas.openxmlformats.org/officeDocument/2006/relationships/image" Target="../media/image60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31" Type="http://schemas.openxmlformats.org/officeDocument/2006/relationships/image" Target="../media/image55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Relationship Id="rId30" Type="http://schemas.openxmlformats.org/officeDocument/2006/relationships/image" Target="../media/image54.png"/><Relationship Id="rId35" Type="http://schemas.openxmlformats.org/officeDocument/2006/relationships/image" Target="../media/image59.png"/><Relationship Id="rId8" Type="http://schemas.openxmlformats.org/officeDocument/2006/relationships/image" Target="../media/image32.png"/><Relationship Id="rId3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0.png"/><Relationship Id="rId13" Type="http://schemas.openxmlformats.org/officeDocument/2006/relationships/image" Target="../media/image605.png"/><Relationship Id="rId18" Type="http://schemas.openxmlformats.org/officeDocument/2006/relationships/image" Target="../media/image610.png"/><Relationship Id="rId26" Type="http://schemas.openxmlformats.org/officeDocument/2006/relationships/image" Target="../media/image618.png"/><Relationship Id="rId3" Type="http://schemas.openxmlformats.org/officeDocument/2006/relationships/image" Target="../media/image595.png"/><Relationship Id="rId21" Type="http://schemas.openxmlformats.org/officeDocument/2006/relationships/image" Target="../media/image613.png"/><Relationship Id="rId7" Type="http://schemas.openxmlformats.org/officeDocument/2006/relationships/image" Target="../media/image599.png"/><Relationship Id="rId12" Type="http://schemas.openxmlformats.org/officeDocument/2006/relationships/image" Target="../media/image604.png"/><Relationship Id="rId17" Type="http://schemas.openxmlformats.org/officeDocument/2006/relationships/image" Target="../media/image609.png"/><Relationship Id="rId25" Type="http://schemas.openxmlformats.org/officeDocument/2006/relationships/image" Target="../media/image617.png"/><Relationship Id="rId2" Type="http://schemas.openxmlformats.org/officeDocument/2006/relationships/image" Target="../media/image594.png"/><Relationship Id="rId16" Type="http://schemas.openxmlformats.org/officeDocument/2006/relationships/image" Target="../media/image608.png"/><Relationship Id="rId20" Type="http://schemas.openxmlformats.org/officeDocument/2006/relationships/image" Target="../media/image612.png"/><Relationship Id="rId29" Type="http://schemas.openxmlformats.org/officeDocument/2006/relationships/image" Target="../media/image6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8.png"/><Relationship Id="rId11" Type="http://schemas.openxmlformats.org/officeDocument/2006/relationships/image" Target="../media/image603.png"/><Relationship Id="rId24" Type="http://schemas.openxmlformats.org/officeDocument/2006/relationships/image" Target="../media/image616.png"/><Relationship Id="rId5" Type="http://schemas.openxmlformats.org/officeDocument/2006/relationships/image" Target="../media/image597.png"/><Relationship Id="rId15" Type="http://schemas.openxmlformats.org/officeDocument/2006/relationships/image" Target="../media/image607.png"/><Relationship Id="rId23" Type="http://schemas.openxmlformats.org/officeDocument/2006/relationships/image" Target="../media/image615.png"/><Relationship Id="rId28" Type="http://schemas.openxmlformats.org/officeDocument/2006/relationships/image" Target="../media/image620.png"/><Relationship Id="rId10" Type="http://schemas.openxmlformats.org/officeDocument/2006/relationships/image" Target="../media/image602.png"/><Relationship Id="rId19" Type="http://schemas.openxmlformats.org/officeDocument/2006/relationships/image" Target="../media/image611.png"/><Relationship Id="rId4" Type="http://schemas.openxmlformats.org/officeDocument/2006/relationships/image" Target="../media/image596.png"/><Relationship Id="rId9" Type="http://schemas.openxmlformats.org/officeDocument/2006/relationships/image" Target="../media/image601.png"/><Relationship Id="rId14" Type="http://schemas.openxmlformats.org/officeDocument/2006/relationships/image" Target="../media/image606.png"/><Relationship Id="rId22" Type="http://schemas.openxmlformats.org/officeDocument/2006/relationships/image" Target="../media/image614.png"/><Relationship Id="rId27" Type="http://schemas.openxmlformats.org/officeDocument/2006/relationships/image" Target="../media/image6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26" Type="http://schemas.openxmlformats.org/officeDocument/2006/relationships/image" Target="../media/image89.png"/><Relationship Id="rId3" Type="http://schemas.openxmlformats.org/officeDocument/2006/relationships/image" Target="../media/image66.png"/><Relationship Id="rId21" Type="http://schemas.openxmlformats.org/officeDocument/2006/relationships/image" Target="../media/image84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5" Type="http://schemas.openxmlformats.org/officeDocument/2006/relationships/image" Target="../media/image88.png"/><Relationship Id="rId2" Type="http://schemas.openxmlformats.org/officeDocument/2006/relationships/image" Target="../media/image65.pn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29" Type="http://schemas.openxmlformats.org/officeDocument/2006/relationships/image" Target="../media/image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24" Type="http://schemas.openxmlformats.org/officeDocument/2006/relationships/image" Target="../media/image87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23" Type="http://schemas.openxmlformats.org/officeDocument/2006/relationships/image" Target="../media/image86.png"/><Relationship Id="rId28" Type="http://schemas.openxmlformats.org/officeDocument/2006/relationships/image" Target="../media/image91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31" Type="http://schemas.openxmlformats.org/officeDocument/2006/relationships/image" Target="../media/image94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Relationship Id="rId22" Type="http://schemas.openxmlformats.org/officeDocument/2006/relationships/image" Target="../media/image85.png"/><Relationship Id="rId27" Type="http://schemas.openxmlformats.org/officeDocument/2006/relationships/image" Target="../media/image90.png"/><Relationship Id="rId30" Type="http://schemas.openxmlformats.org/officeDocument/2006/relationships/image" Target="../media/image9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0.png"/><Relationship Id="rId21" Type="http://schemas.openxmlformats.org/officeDocument/2006/relationships/image" Target="../media/image135.png"/><Relationship Id="rId42" Type="http://schemas.openxmlformats.org/officeDocument/2006/relationships/image" Target="../media/image156.png"/><Relationship Id="rId47" Type="http://schemas.openxmlformats.org/officeDocument/2006/relationships/image" Target="../media/image161.png"/><Relationship Id="rId63" Type="http://schemas.openxmlformats.org/officeDocument/2006/relationships/image" Target="../media/image177.png"/><Relationship Id="rId68" Type="http://schemas.openxmlformats.org/officeDocument/2006/relationships/image" Target="../media/image182.png"/><Relationship Id="rId84" Type="http://schemas.openxmlformats.org/officeDocument/2006/relationships/image" Target="../media/image198.png"/><Relationship Id="rId89" Type="http://schemas.openxmlformats.org/officeDocument/2006/relationships/image" Target="../media/image203.png"/><Relationship Id="rId16" Type="http://schemas.openxmlformats.org/officeDocument/2006/relationships/image" Target="../media/image130.png"/><Relationship Id="rId11" Type="http://schemas.openxmlformats.org/officeDocument/2006/relationships/image" Target="../media/image125.png"/><Relationship Id="rId32" Type="http://schemas.openxmlformats.org/officeDocument/2006/relationships/image" Target="../media/image146.png"/><Relationship Id="rId37" Type="http://schemas.openxmlformats.org/officeDocument/2006/relationships/image" Target="../media/image151.png"/><Relationship Id="rId53" Type="http://schemas.openxmlformats.org/officeDocument/2006/relationships/image" Target="../media/image167.png"/><Relationship Id="rId58" Type="http://schemas.openxmlformats.org/officeDocument/2006/relationships/image" Target="../media/image172.png"/><Relationship Id="rId74" Type="http://schemas.openxmlformats.org/officeDocument/2006/relationships/image" Target="../media/image188.png"/><Relationship Id="rId79" Type="http://schemas.openxmlformats.org/officeDocument/2006/relationships/image" Target="../media/image193.png"/><Relationship Id="rId5" Type="http://schemas.openxmlformats.org/officeDocument/2006/relationships/image" Target="../media/image119.png"/><Relationship Id="rId90" Type="http://schemas.openxmlformats.org/officeDocument/2006/relationships/image" Target="../media/image204.png"/><Relationship Id="rId14" Type="http://schemas.openxmlformats.org/officeDocument/2006/relationships/image" Target="../media/image128.png"/><Relationship Id="rId22" Type="http://schemas.openxmlformats.org/officeDocument/2006/relationships/image" Target="../media/image136.png"/><Relationship Id="rId27" Type="http://schemas.openxmlformats.org/officeDocument/2006/relationships/image" Target="../media/image141.png"/><Relationship Id="rId30" Type="http://schemas.openxmlformats.org/officeDocument/2006/relationships/image" Target="../media/image144.png"/><Relationship Id="rId35" Type="http://schemas.openxmlformats.org/officeDocument/2006/relationships/image" Target="../media/image149.png"/><Relationship Id="rId43" Type="http://schemas.openxmlformats.org/officeDocument/2006/relationships/image" Target="../media/image157.png"/><Relationship Id="rId48" Type="http://schemas.openxmlformats.org/officeDocument/2006/relationships/image" Target="../media/image162.png"/><Relationship Id="rId56" Type="http://schemas.openxmlformats.org/officeDocument/2006/relationships/image" Target="../media/image170.png"/><Relationship Id="rId64" Type="http://schemas.openxmlformats.org/officeDocument/2006/relationships/image" Target="../media/image178.png"/><Relationship Id="rId69" Type="http://schemas.openxmlformats.org/officeDocument/2006/relationships/image" Target="../media/image183.png"/><Relationship Id="rId77" Type="http://schemas.openxmlformats.org/officeDocument/2006/relationships/image" Target="../media/image191.png"/><Relationship Id="rId8" Type="http://schemas.openxmlformats.org/officeDocument/2006/relationships/image" Target="../media/image122.png"/><Relationship Id="rId51" Type="http://schemas.openxmlformats.org/officeDocument/2006/relationships/image" Target="../media/image165.png"/><Relationship Id="rId72" Type="http://schemas.openxmlformats.org/officeDocument/2006/relationships/image" Target="../media/image186.png"/><Relationship Id="rId80" Type="http://schemas.openxmlformats.org/officeDocument/2006/relationships/image" Target="../media/image194.png"/><Relationship Id="rId85" Type="http://schemas.openxmlformats.org/officeDocument/2006/relationships/image" Target="../media/image199.png"/><Relationship Id="rId3" Type="http://schemas.openxmlformats.org/officeDocument/2006/relationships/image" Target="../media/image117.png"/><Relationship Id="rId12" Type="http://schemas.openxmlformats.org/officeDocument/2006/relationships/image" Target="../media/image126.png"/><Relationship Id="rId17" Type="http://schemas.openxmlformats.org/officeDocument/2006/relationships/image" Target="../media/image131.png"/><Relationship Id="rId25" Type="http://schemas.openxmlformats.org/officeDocument/2006/relationships/image" Target="../media/image139.png"/><Relationship Id="rId33" Type="http://schemas.openxmlformats.org/officeDocument/2006/relationships/image" Target="../media/image147.png"/><Relationship Id="rId38" Type="http://schemas.openxmlformats.org/officeDocument/2006/relationships/image" Target="../media/image152.png"/><Relationship Id="rId46" Type="http://schemas.openxmlformats.org/officeDocument/2006/relationships/image" Target="../media/image160.png"/><Relationship Id="rId59" Type="http://schemas.openxmlformats.org/officeDocument/2006/relationships/image" Target="../media/image173.png"/><Relationship Id="rId67" Type="http://schemas.openxmlformats.org/officeDocument/2006/relationships/image" Target="../media/image181.png"/><Relationship Id="rId20" Type="http://schemas.openxmlformats.org/officeDocument/2006/relationships/image" Target="../media/image134.png"/><Relationship Id="rId41" Type="http://schemas.openxmlformats.org/officeDocument/2006/relationships/image" Target="../media/image155.png"/><Relationship Id="rId54" Type="http://schemas.openxmlformats.org/officeDocument/2006/relationships/image" Target="../media/image168.png"/><Relationship Id="rId62" Type="http://schemas.openxmlformats.org/officeDocument/2006/relationships/image" Target="../media/image176.png"/><Relationship Id="rId70" Type="http://schemas.openxmlformats.org/officeDocument/2006/relationships/image" Target="../media/image184.png"/><Relationship Id="rId75" Type="http://schemas.openxmlformats.org/officeDocument/2006/relationships/image" Target="../media/image189.png"/><Relationship Id="rId83" Type="http://schemas.openxmlformats.org/officeDocument/2006/relationships/image" Target="../media/image197.png"/><Relationship Id="rId88" Type="http://schemas.openxmlformats.org/officeDocument/2006/relationships/image" Target="../media/image202.png"/><Relationship Id="rId91" Type="http://schemas.openxmlformats.org/officeDocument/2006/relationships/image" Target="../media/image20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0.png"/><Relationship Id="rId15" Type="http://schemas.openxmlformats.org/officeDocument/2006/relationships/image" Target="../media/image129.png"/><Relationship Id="rId23" Type="http://schemas.openxmlformats.org/officeDocument/2006/relationships/image" Target="../media/image137.png"/><Relationship Id="rId28" Type="http://schemas.openxmlformats.org/officeDocument/2006/relationships/image" Target="../media/image142.png"/><Relationship Id="rId36" Type="http://schemas.openxmlformats.org/officeDocument/2006/relationships/image" Target="../media/image150.png"/><Relationship Id="rId49" Type="http://schemas.openxmlformats.org/officeDocument/2006/relationships/image" Target="../media/image163.png"/><Relationship Id="rId57" Type="http://schemas.openxmlformats.org/officeDocument/2006/relationships/image" Target="../media/image171.png"/><Relationship Id="rId10" Type="http://schemas.openxmlformats.org/officeDocument/2006/relationships/image" Target="../media/image124.png"/><Relationship Id="rId31" Type="http://schemas.openxmlformats.org/officeDocument/2006/relationships/image" Target="../media/image145.png"/><Relationship Id="rId44" Type="http://schemas.openxmlformats.org/officeDocument/2006/relationships/image" Target="../media/image158.png"/><Relationship Id="rId52" Type="http://schemas.openxmlformats.org/officeDocument/2006/relationships/image" Target="../media/image166.png"/><Relationship Id="rId60" Type="http://schemas.openxmlformats.org/officeDocument/2006/relationships/image" Target="../media/image174.png"/><Relationship Id="rId65" Type="http://schemas.openxmlformats.org/officeDocument/2006/relationships/image" Target="../media/image179.png"/><Relationship Id="rId73" Type="http://schemas.openxmlformats.org/officeDocument/2006/relationships/image" Target="../media/image187.png"/><Relationship Id="rId78" Type="http://schemas.openxmlformats.org/officeDocument/2006/relationships/image" Target="../media/image192.png"/><Relationship Id="rId81" Type="http://schemas.openxmlformats.org/officeDocument/2006/relationships/image" Target="../media/image195.png"/><Relationship Id="rId86" Type="http://schemas.openxmlformats.org/officeDocument/2006/relationships/image" Target="../media/image200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Relationship Id="rId13" Type="http://schemas.openxmlformats.org/officeDocument/2006/relationships/image" Target="../media/image127.png"/><Relationship Id="rId18" Type="http://schemas.openxmlformats.org/officeDocument/2006/relationships/image" Target="../media/image132.png"/><Relationship Id="rId39" Type="http://schemas.openxmlformats.org/officeDocument/2006/relationships/image" Target="../media/image153.png"/><Relationship Id="rId34" Type="http://schemas.openxmlformats.org/officeDocument/2006/relationships/image" Target="../media/image148.png"/><Relationship Id="rId50" Type="http://schemas.openxmlformats.org/officeDocument/2006/relationships/image" Target="../media/image164.png"/><Relationship Id="rId55" Type="http://schemas.openxmlformats.org/officeDocument/2006/relationships/image" Target="../media/image169.png"/><Relationship Id="rId76" Type="http://schemas.openxmlformats.org/officeDocument/2006/relationships/image" Target="../media/image190.png"/><Relationship Id="rId7" Type="http://schemas.openxmlformats.org/officeDocument/2006/relationships/image" Target="../media/image121.png"/><Relationship Id="rId71" Type="http://schemas.openxmlformats.org/officeDocument/2006/relationships/image" Target="../media/image185.png"/><Relationship Id="rId92" Type="http://schemas.openxmlformats.org/officeDocument/2006/relationships/image" Target="../media/image206.png"/><Relationship Id="rId2" Type="http://schemas.openxmlformats.org/officeDocument/2006/relationships/image" Target="../media/image116.png"/><Relationship Id="rId29" Type="http://schemas.openxmlformats.org/officeDocument/2006/relationships/image" Target="../media/image143.png"/><Relationship Id="rId24" Type="http://schemas.openxmlformats.org/officeDocument/2006/relationships/image" Target="../media/image138.png"/><Relationship Id="rId40" Type="http://schemas.openxmlformats.org/officeDocument/2006/relationships/image" Target="../media/image154.png"/><Relationship Id="rId45" Type="http://schemas.openxmlformats.org/officeDocument/2006/relationships/image" Target="../media/image159.png"/><Relationship Id="rId66" Type="http://schemas.openxmlformats.org/officeDocument/2006/relationships/image" Target="../media/image180.png"/><Relationship Id="rId87" Type="http://schemas.openxmlformats.org/officeDocument/2006/relationships/image" Target="../media/image201.png"/><Relationship Id="rId61" Type="http://schemas.openxmlformats.org/officeDocument/2006/relationships/image" Target="../media/image175.png"/><Relationship Id="rId82" Type="http://schemas.openxmlformats.org/officeDocument/2006/relationships/image" Target="../media/image196.png"/><Relationship Id="rId19" Type="http://schemas.openxmlformats.org/officeDocument/2006/relationships/image" Target="../media/image1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13" Type="http://schemas.openxmlformats.org/officeDocument/2006/relationships/image" Target="../media/image218.png"/><Relationship Id="rId18" Type="http://schemas.openxmlformats.org/officeDocument/2006/relationships/image" Target="../media/image223.png"/><Relationship Id="rId26" Type="http://schemas.openxmlformats.org/officeDocument/2006/relationships/image" Target="../media/image231.png"/><Relationship Id="rId3" Type="http://schemas.openxmlformats.org/officeDocument/2006/relationships/image" Target="../media/image208.png"/><Relationship Id="rId21" Type="http://schemas.openxmlformats.org/officeDocument/2006/relationships/image" Target="../media/image226.png"/><Relationship Id="rId7" Type="http://schemas.openxmlformats.org/officeDocument/2006/relationships/image" Target="../media/image212.png"/><Relationship Id="rId12" Type="http://schemas.openxmlformats.org/officeDocument/2006/relationships/image" Target="../media/image217.png"/><Relationship Id="rId17" Type="http://schemas.openxmlformats.org/officeDocument/2006/relationships/image" Target="../media/image222.png"/><Relationship Id="rId25" Type="http://schemas.openxmlformats.org/officeDocument/2006/relationships/image" Target="../media/image230.png"/><Relationship Id="rId2" Type="http://schemas.openxmlformats.org/officeDocument/2006/relationships/image" Target="../media/image207.png"/><Relationship Id="rId16" Type="http://schemas.openxmlformats.org/officeDocument/2006/relationships/image" Target="../media/image221.png"/><Relationship Id="rId20" Type="http://schemas.openxmlformats.org/officeDocument/2006/relationships/image" Target="../media/image225.png"/><Relationship Id="rId29" Type="http://schemas.openxmlformats.org/officeDocument/2006/relationships/image" Target="../media/image2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1" Type="http://schemas.openxmlformats.org/officeDocument/2006/relationships/image" Target="../media/image216.png"/><Relationship Id="rId24" Type="http://schemas.openxmlformats.org/officeDocument/2006/relationships/image" Target="../media/image229.png"/><Relationship Id="rId32" Type="http://schemas.openxmlformats.org/officeDocument/2006/relationships/image" Target="../media/image237.png"/><Relationship Id="rId5" Type="http://schemas.openxmlformats.org/officeDocument/2006/relationships/image" Target="../media/image210.png"/><Relationship Id="rId15" Type="http://schemas.openxmlformats.org/officeDocument/2006/relationships/image" Target="../media/image220.png"/><Relationship Id="rId23" Type="http://schemas.openxmlformats.org/officeDocument/2006/relationships/image" Target="../media/image228.png"/><Relationship Id="rId28" Type="http://schemas.openxmlformats.org/officeDocument/2006/relationships/image" Target="../media/image233.png"/><Relationship Id="rId10" Type="http://schemas.openxmlformats.org/officeDocument/2006/relationships/image" Target="../media/image215.png"/><Relationship Id="rId19" Type="http://schemas.openxmlformats.org/officeDocument/2006/relationships/image" Target="../media/image224.png"/><Relationship Id="rId31" Type="http://schemas.openxmlformats.org/officeDocument/2006/relationships/image" Target="../media/image236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Relationship Id="rId14" Type="http://schemas.openxmlformats.org/officeDocument/2006/relationships/image" Target="../media/image219.png"/><Relationship Id="rId22" Type="http://schemas.openxmlformats.org/officeDocument/2006/relationships/image" Target="../media/image227.png"/><Relationship Id="rId27" Type="http://schemas.openxmlformats.org/officeDocument/2006/relationships/image" Target="../media/image232.png"/><Relationship Id="rId30" Type="http://schemas.openxmlformats.org/officeDocument/2006/relationships/image" Target="../media/image235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9.png"/><Relationship Id="rId18" Type="http://schemas.openxmlformats.org/officeDocument/2006/relationships/image" Target="../media/image254.png"/><Relationship Id="rId26" Type="http://schemas.openxmlformats.org/officeDocument/2006/relationships/image" Target="../media/image262.png"/><Relationship Id="rId39" Type="http://schemas.openxmlformats.org/officeDocument/2006/relationships/image" Target="../media/image275.png"/><Relationship Id="rId21" Type="http://schemas.openxmlformats.org/officeDocument/2006/relationships/image" Target="../media/image257.png"/><Relationship Id="rId34" Type="http://schemas.openxmlformats.org/officeDocument/2006/relationships/image" Target="../media/image270.png"/><Relationship Id="rId42" Type="http://schemas.openxmlformats.org/officeDocument/2006/relationships/image" Target="../media/image278.png"/><Relationship Id="rId47" Type="http://schemas.openxmlformats.org/officeDocument/2006/relationships/image" Target="../media/image283.png"/><Relationship Id="rId7" Type="http://schemas.openxmlformats.org/officeDocument/2006/relationships/image" Target="../media/image243.png"/><Relationship Id="rId2" Type="http://schemas.openxmlformats.org/officeDocument/2006/relationships/image" Target="../media/image238.png"/><Relationship Id="rId16" Type="http://schemas.openxmlformats.org/officeDocument/2006/relationships/image" Target="../media/image252.png"/><Relationship Id="rId29" Type="http://schemas.openxmlformats.org/officeDocument/2006/relationships/image" Target="../media/image2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2.png"/><Relationship Id="rId11" Type="http://schemas.openxmlformats.org/officeDocument/2006/relationships/image" Target="../media/image247.png"/><Relationship Id="rId24" Type="http://schemas.openxmlformats.org/officeDocument/2006/relationships/image" Target="../media/image260.png"/><Relationship Id="rId32" Type="http://schemas.openxmlformats.org/officeDocument/2006/relationships/image" Target="../media/image268.png"/><Relationship Id="rId37" Type="http://schemas.openxmlformats.org/officeDocument/2006/relationships/image" Target="../media/image273.png"/><Relationship Id="rId40" Type="http://schemas.openxmlformats.org/officeDocument/2006/relationships/image" Target="../media/image276.png"/><Relationship Id="rId45" Type="http://schemas.openxmlformats.org/officeDocument/2006/relationships/image" Target="../media/image281.png"/><Relationship Id="rId5" Type="http://schemas.openxmlformats.org/officeDocument/2006/relationships/image" Target="../media/image241.png"/><Relationship Id="rId15" Type="http://schemas.openxmlformats.org/officeDocument/2006/relationships/image" Target="../media/image251.png"/><Relationship Id="rId23" Type="http://schemas.openxmlformats.org/officeDocument/2006/relationships/image" Target="../media/image259.png"/><Relationship Id="rId28" Type="http://schemas.openxmlformats.org/officeDocument/2006/relationships/image" Target="../media/image264.png"/><Relationship Id="rId36" Type="http://schemas.openxmlformats.org/officeDocument/2006/relationships/image" Target="../media/image272.png"/><Relationship Id="rId10" Type="http://schemas.openxmlformats.org/officeDocument/2006/relationships/image" Target="../media/image246.png"/><Relationship Id="rId19" Type="http://schemas.openxmlformats.org/officeDocument/2006/relationships/image" Target="../media/image255.png"/><Relationship Id="rId31" Type="http://schemas.openxmlformats.org/officeDocument/2006/relationships/image" Target="../media/image267.png"/><Relationship Id="rId44" Type="http://schemas.openxmlformats.org/officeDocument/2006/relationships/image" Target="../media/image280.png"/><Relationship Id="rId4" Type="http://schemas.openxmlformats.org/officeDocument/2006/relationships/image" Target="../media/image240.png"/><Relationship Id="rId9" Type="http://schemas.openxmlformats.org/officeDocument/2006/relationships/image" Target="../media/image245.png"/><Relationship Id="rId14" Type="http://schemas.openxmlformats.org/officeDocument/2006/relationships/image" Target="../media/image250.png"/><Relationship Id="rId22" Type="http://schemas.openxmlformats.org/officeDocument/2006/relationships/image" Target="../media/image258.png"/><Relationship Id="rId27" Type="http://schemas.openxmlformats.org/officeDocument/2006/relationships/image" Target="../media/image263.png"/><Relationship Id="rId30" Type="http://schemas.openxmlformats.org/officeDocument/2006/relationships/image" Target="../media/image266.png"/><Relationship Id="rId35" Type="http://schemas.openxmlformats.org/officeDocument/2006/relationships/image" Target="../media/image271.png"/><Relationship Id="rId43" Type="http://schemas.openxmlformats.org/officeDocument/2006/relationships/image" Target="../media/image279.png"/><Relationship Id="rId48" Type="http://schemas.openxmlformats.org/officeDocument/2006/relationships/image" Target="../media/image284.png"/><Relationship Id="rId8" Type="http://schemas.openxmlformats.org/officeDocument/2006/relationships/image" Target="../media/image244.png"/><Relationship Id="rId3" Type="http://schemas.openxmlformats.org/officeDocument/2006/relationships/image" Target="../media/image239.png"/><Relationship Id="rId12" Type="http://schemas.openxmlformats.org/officeDocument/2006/relationships/image" Target="../media/image248.png"/><Relationship Id="rId17" Type="http://schemas.openxmlformats.org/officeDocument/2006/relationships/image" Target="../media/image253.png"/><Relationship Id="rId25" Type="http://schemas.openxmlformats.org/officeDocument/2006/relationships/image" Target="../media/image261.png"/><Relationship Id="rId33" Type="http://schemas.openxmlformats.org/officeDocument/2006/relationships/image" Target="../media/image269.png"/><Relationship Id="rId38" Type="http://schemas.openxmlformats.org/officeDocument/2006/relationships/image" Target="../media/image274.png"/><Relationship Id="rId46" Type="http://schemas.openxmlformats.org/officeDocument/2006/relationships/image" Target="../media/image282.png"/><Relationship Id="rId20" Type="http://schemas.openxmlformats.org/officeDocument/2006/relationships/image" Target="../media/image256.png"/><Relationship Id="rId41" Type="http://schemas.openxmlformats.org/officeDocument/2006/relationships/image" Target="../media/image27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13" Type="http://schemas.openxmlformats.org/officeDocument/2006/relationships/image" Target="../media/image296.png"/><Relationship Id="rId18" Type="http://schemas.openxmlformats.org/officeDocument/2006/relationships/image" Target="../media/image301.png"/><Relationship Id="rId3" Type="http://schemas.openxmlformats.org/officeDocument/2006/relationships/image" Target="../media/image286.png"/><Relationship Id="rId7" Type="http://schemas.openxmlformats.org/officeDocument/2006/relationships/image" Target="../media/image290.png"/><Relationship Id="rId12" Type="http://schemas.openxmlformats.org/officeDocument/2006/relationships/image" Target="../media/image295.png"/><Relationship Id="rId17" Type="http://schemas.openxmlformats.org/officeDocument/2006/relationships/image" Target="../media/image300.png"/><Relationship Id="rId2" Type="http://schemas.openxmlformats.org/officeDocument/2006/relationships/image" Target="../media/image285.png"/><Relationship Id="rId16" Type="http://schemas.openxmlformats.org/officeDocument/2006/relationships/image" Target="../media/image29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9.png"/><Relationship Id="rId11" Type="http://schemas.openxmlformats.org/officeDocument/2006/relationships/image" Target="../media/image294.png"/><Relationship Id="rId5" Type="http://schemas.openxmlformats.org/officeDocument/2006/relationships/image" Target="../media/image288.png"/><Relationship Id="rId15" Type="http://schemas.openxmlformats.org/officeDocument/2006/relationships/image" Target="../media/image298.png"/><Relationship Id="rId10" Type="http://schemas.openxmlformats.org/officeDocument/2006/relationships/image" Target="../media/image293.png"/><Relationship Id="rId4" Type="http://schemas.openxmlformats.org/officeDocument/2006/relationships/image" Target="../media/image287.png"/><Relationship Id="rId9" Type="http://schemas.openxmlformats.org/officeDocument/2006/relationships/image" Target="../media/image292.png"/><Relationship Id="rId14" Type="http://schemas.openxmlformats.org/officeDocument/2006/relationships/image" Target="../media/image29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100570" cy="1210310"/>
            <a:chOff x="0" y="0"/>
            <a:chExt cx="7100570" cy="121031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7100316" cy="54711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28030" y="547229"/>
              <a:ext cx="2272285" cy="4921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038596"/>
              <a:ext cx="7100316" cy="17146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2348479" y="1432135"/>
            <a:ext cx="4751836" cy="80761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4248874"/>
            <a:ext cx="777875" cy="4275455"/>
            <a:chOff x="0" y="4248874"/>
            <a:chExt cx="777875" cy="4275455"/>
          </a:xfrm>
        </p:grpSpPr>
        <p:sp>
          <p:nvSpPr>
            <p:cNvPr id="8" name="object 8"/>
            <p:cNvSpPr/>
            <p:nvPr/>
          </p:nvSpPr>
          <p:spPr>
            <a:xfrm>
              <a:off x="0" y="4248874"/>
              <a:ext cx="385093" cy="613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546" y="4253834"/>
              <a:ext cx="765313" cy="427039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3305561" y="5382957"/>
            <a:ext cx="785522" cy="15710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04982" y="1314082"/>
            <a:ext cx="77043" cy="10396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81086" y="485530"/>
            <a:ext cx="849630" cy="3035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00" b="1" spc="-10" dirty="0">
                <a:latin typeface="Times New Roman"/>
                <a:cs typeface="Times New Roman"/>
              </a:rPr>
              <a:t>UNIT</a:t>
            </a:r>
            <a:r>
              <a:rPr sz="1800" b="1" spc="-260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19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900167" y="559698"/>
            <a:ext cx="1920875" cy="168910"/>
            <a:chOff x="2900167" y="559698"/>
            <a:chExt cx="1920875" cy="168910"/>
          </a:xfrm>
        </p:grpSpPr>
        <p:sp>
          <p:nvSpPr>
            <p:cNvPr id="15" name="object 15"/>
            <p:cNvSpPr/>
            <p:nvPr/>
          </p:nvSpPr>
          <p:spPr>
            <a:xfrm>
              <a:off x="2900167" y="568909"/>
              <a:ext cx="1396138" cy="15956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338823" y="559698"/>
              <a:ext cx="481746" cy="16877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425266" y="454289"/>
            <a:ext cx="2194560" cy="64452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800" b="1" spc="-20" dirty="0">
                <a:latin typeface="Times New Roman"/>
                <a:cs typeface="Times New Roman"/>
              </a:rPr>
              <a:t>FACTORING,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800" b="1" spc="-10" dirty="0">
                <a:latin typeface="Times New Roman"/>
                <a:cs typeface="Times New Roman"/>
              </a:rPr>
              <a:t>BILL</a:t>
            </a:r>
            <a:r>
              <a:rPr sz="1800" b="1" spc="-260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DISCOUNTING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6240" y="1796795"/>
            <a:ext cx="65531" cy="6402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93179" y="2174747"/>
            <a:ext cx="65544" cy="6400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6240" y="2391168"/>
            <a:ext cx="65531" cy="6551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6240" y="2612148"/>
            <a:ext cx="65531" cy="6551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6240" y="2996196"/>
            <a:ext cx="66040" cy="60960"/>
          </a:xfrm>
          <a:custGeom>
            <a:avLst/>
            <a:gdLst/>
            <a:ahLst/>
            <a:cxnLst/>
            <a:rect l="l" t="t" r="r" b="b"/>
            <a:pathLst>
              <a:path w="66040" h="60960">
                <a:moveTo>
                  <a:pt x="32003" y="0"/>
                </a:moveTo>
                <a:lnTo>
                  <a:pt x="19288" y="2404"/>
                </a:lnTo>
                <a:lnTo>
                  <a:pt x="9143" y="8951"/>
                </a:lnTo>
                <a:lnTo>
                  <a:pt x="2428" y="18639"/>
                </a:lnTo>
                <a:lnTo>
                  <a:pt x="0" y="30467"/>
                </a:lnTo>
                <a:lnTo>
                  <a:pt x="2428" y="42309"/>
                </a:lnTo>
                <a:lnTo>
                  <a:pt x="9143" y="52004"/>
                </a:lnTo>
                <a:lnTo>
                  <a:pt x="19288" y="58554"/>
                </a:lnTo>
                <a:lnTo>
                  <a:pt x="32003" y="60960"/>
                </a:lnTo>
                <a:lnTo>
                  <a:pt x="44957" y="58554"/>
                </a:lnTo>
                <a:lnTo>
                  <a:pt x="55625" y="52004"/>
                </a:lnTo>
                <a:lnTo>
                  <a:pt x="62864" y="42309"/>
                </a:lnTo>
                <a:lnTo>
                  <a:pt x="65531" y="30467"/>
                </a:lnTo>
                <a:lnTo>
                  <a:pt x="62864" y="18639"/>
                </a:lnTo>
                <a:lnTo>
                  <a:pt x="55625" y="8951"/>
                </a:lnTo>
                <a:lnTo>
                  <a:pt x="44957" y="2404"/>
                </a:lnTo>
                <a:lnTo>
                  <a:pt x="320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6240" y="3374135"/>
            <a:ext cx="65531" cy="6400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9912" y="6724574"/>
            <a:ext cx="549256" cy="12581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66786" y="1174642"/>
            <a:ext cx="4575810" cy="830770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660"/>
              </a:spcBef>
            </a:pPr>
            <a:r>
              <a:rPr sz="1200" spc="25" dirty="0">
                <a:latin typeface="Times New Roman"/>
                <a:cs typeface="Times New Roman"/>
              </a:rPr>
              <a:t>Objectives</a:t>
            </a:r>
            <a:endParaRPr sz="1200">
              <a:latin typeface="Times New Roman"/>
              <a:cs typeface="Times New Roman"/>
            </a:endParaRPr>
          </a:p>
          <a:p>
            <a:pPr marL="31115">
              <a:lnSpc>
                <a:spcPct val="100000"/>
              </a:lnSpc>
              <a:spcBef>
                <a:spcPts val="520"/>
              </a:spcBef>
            </a:pPr>
            <a:r>
              <a:rPr sz="1100" spc="-5" dirty="0">
                <a:latin typeface="Times New Roman"/>
                <a:cs typeface="Times New Roman"/>
              </a:rPr>
              <a:t>After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reading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this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unit,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you</a:t>
            </a:r>
            <a:r>
              <a:rPr sz="1100" spc="-5" dirty="0">
                <a:latin typeface="Times New Roman"/>
                <a:cs typeface="Times New Roman"/>
              </a:rPr>
              <a:t> will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able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to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000" spc="125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309880" marR="81280" indent="-1270">
              <a:lnSpc>
                <a:spcPts val="1270"/>
              </a:lnSpc>
              <a:spcBef>
                <a:spcPts val="455"/>
              </a:spcBef>
            </a:pPr>
            <a:r>
              <a:rPr sz="1100" spc="10" dirty="0">
                <a:latin typeface="Times New Roman"/>
                <a:cs typeface="Times New Roman"/>
              </a:rPr>
              <a:t>explain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meaningand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scope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Factoring,Forfaiting</a:t>
            </a:r>
            <a:r>
              <a:rPr sz="1100" spc="-1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Bill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Discounting  </a:t>
            </a:r>
            <a:r>
              <a:rPr sz="1100" spc="10" dirty="0">
                <a:latin typeface="Times New Roman"/>
                <a:cs typeface="Times New Roman"/>
              </a:rPr>
              <a:t>Services;</a:t>
            </a:r>
            <a:endParaRPr sz="1100">
              <a:latin typeface="Times New Roman"/>
              <a:cs typeface="Times New Roman"/>
            </a:endParaRPr>
          </a:p>
          <a:p>
            <a:pPr marL="313690">
              <a:lnSpc>
                <a:spcPct val="100000"/>
              </a:lnSpc>
              <a:spcBef>
                <a:spcPts val="340"/>
              </a:spcBef>
            </a:pPr>
            <a:r>
              <a:rPr sz="1100" spc="10" dirty="0">
                <a:latin typeface="Times New Roman"/>
                <a:cs typeface="Times New Roman"/>
              </a:rPr>
              <a:t>appreciate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operations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in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respect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Forfaiting</a:t>
            </a:r>
            <a:r>
              <a:rPr sz="1100" spc="-2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Services;</a:t>
            </a:r>
            <a:endParaRPr sz="1100">
              <a:latin typeface="Times New Roman"/>
              <a:cs typeface="Times New Roman"/>
            </a:endParaRPr>
          </a:p>
          <a:p>
            <a:pPr marL="313690">
              <a:lnSpc>
                <a:spcPct val="100000"/>
              </a:lnSpc>
              <a:spcBef>
                <a:spcPts val="830"/>
              </a:spcBef>
            </a:pPr>
            <a:r>
              <a:rPr sz="1100" spc="10" dirty="0">
                <a:latin typeface="Times New Roman"/>
                <a:cs typeface="Times New Roman"/>
              </a:rPr>
              <a:t>distinguish</a:t>
            </a:r>
            <a:r>
              <a:rPr sz="1100" spc="-1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between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Factoringand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ForfaitingServices;</a:t>
            </a:r>
            <a:endParaRPr sz="1100">
              <a:latin typeface="Times New Roman"/>
              <a:cs typeface="Times New Roman"/>
            </a:endParaRPr>
          </a:p>
          <a:p>
            <a:pPr marL="316230" marR="5080" indent="-3175">
              <a:lnSpc>
                <a:spcPts val="1310"/>
              </a:lnSpc>
              <a:spcBef>
                <a:spcPts val="65"/>
              </a:spcBef>
            </a:pPr>
            <a:r>
              <a:rPr sz="1100" spc="10" dirty="0">
                <a:latin typeface="Times New Roman"/>
                <a:cs typeface="Times New Roman"/>
              </a:rPr>
              <a:t>appreciate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various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aspects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Discounting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Rediscounting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Commercial  </a:t>
            </a:r>
            <a:r>
              <a:rPr sz="1100" spc="-35" dirty="0">
                <a:latin typeface="Times New Roman"/>
                <a:cs typeface="Times New Roman"/>
              </a:rPr>
              <a:t>Bills;</a:t>
            </a:r>
            <a:endParaRPr sz="1100">
              <a:latin typeface="Times New Roman"/>
              <a:cs typeface="Times New Roman"/>
            </a:endParaRPr>
          </a:p>
          <a:p>
            <a:pPr marL="314960" marR="132715" indent="-1270">
              <a:lnSpc>
                <a:spcPct val="72700"/>
              </a:lnSpc>
              <a:spcBef>
                <a:spcPts val="690"/>
              </a:spcBef>
            </a:pPr>
            <a:r>
              <a:rPr sz="1100" spc="-5" dirty="0">
                <a:latin typeface="Times New Roman"/>
                <a:cs typeface="Times New Roman"/>
              </a:rPr>
              <a:t>understand</a:t>
            </a:r>
            <a:r>
              <a:rPr sz="1100" spc="10" dirty="0">
                <a:latin typeface="Times New Roman"/>
                <a:cs typeface="Times New Roman"/>
              </a:rPr>
              <a:t> 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reasons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Growth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Forfaiting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Business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70" dirty="0">
                <a:latin typeface="Times New Roman"/>
                <a:cs typeface="Times New Roman"/>
              </a:rPr>
              <a:t>in  </a:t>
            </a:r>
            <a:r>
              <a:rPr sz="1100" spc="-5" dirty="0">
                <a:latin typeface="Times New Roman"/>
                <a:cs typeface="Times New Roman"/>
              </a:rPr>
              <a:t>Indian </a:t>
            </a:r>
            <a:r>
              <a:rPr sz="1100" spc="10" dirty="0">
                <a:latin typeface="Times New Roman"/>
                <a:cs typeface="Times New Roman"/>
              </a:rPr>
              <a:t>market;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endParaRPr sz="1100">
              <a:latin typeface="Times New Roman"/>
              <a:cs typeface="Times New Roman"/>
            </a:endParaRPr>
          </a:p>
          <a:p>
            <a:pPr marL="311150">
              <a:lnSpc>
                <a:spcPct val="100000"/>
              </a:lnSpc>
              <a:spcBef>
                <a:spcPts val="695"/>
              </a:spcBef>
            </a:pPr>
            <a:r>
              <a:rPr sz="1100" spc="15" dirty="0">
                <a:latin typeface="Times New Roman"/>
                <a:cs typeface="Times New Roman"/>
              </a:rPr>
              <a:t>understanddevelopments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in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Commercial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Bill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Market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India.</a:t>
            </a:r>
            <a:endParaRPr sz="110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  <a:spcBef>
                <a:spcPts val="900"/>
              </a:spcBef>
            </a:pPr>
            <a:r>
              <a:rPr sz="1100" b="1" spc="-25" dirty="0">
                <a:latin typeface="Arial"/>
                <a:cs typeface="Arial"/>
              </a:rPr>
              <a:t>Structure</a:t>
            </a:r>
            <a:endParaRPr sz="1100">
              <a:latin typeface="Arial"/>
              <a:cs typeface="Arial"/>
            </a:endParaRPr>
          </a:p>
          <a:p>
            <a:pPr marL="455295" lvl="1" indent="-427990">
              <a:lnSpc>
                <a:spcPct val="100000"/>
              </a:lnSpc>
              <a:spcBef>
                <a:spcPts val="565"/>
              </a:spcBef>
              <a:buAutoNum type="arabicPeriod"/>
              <a:tabLst>
                <a:tab pos="455295" algn="l"/>
                <a:tab pos="455930" algn="l"/>
              </a:tabLst>
            </a:pPr>
            <a:r>
              <a:rPr sz="1100" spc="-15" dirty="0">
                <a:latin typeface="Times New Roman"/>
                <a:cs typeface="Times New Roman"/>
              </a:rPr>
              <a:t>Introduction</a:t>
            </a:r>
            <a:endParaRPr sz="1100">
              <a:latin typeface="Times New Roman"/>
              <a:cs typeface="Times New Roman"/>
            </a:endParaRPr>
          </a:p>
          <a:p>
            <a:pPr marL="456565" lvl="1" indent="-435609">
              <a:lnSpc>
                <a:spcPct val="100000"/>
              </a:lnSpc>
              <a:spcBef>
                <a:spcPts val="395"/>
              </a:spcBef>
              <a:buAutoNum type="arabicPeriod"/>
              <a:tabLst>
                <a:tab pos="456565" algn="l"/>
                <a:tab pos="457200" algn="l"/>
              </a:tabLst>
            </a:pPr>
            <a:r>
              <a:rPr sz="1100" spc="-5" dirty="0">
                <a:latin typeface="Times New Roman"/>
                <a:cs typeface="Times New Roman"/>
              </a:rPr>
              <a:t>Factoring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</a:t>
            </a:r>
            <a:endParaRPr sz="1100">
              <a:latin typeface="Times New Roman"/>
              <a:cs typeface="Times New Roman"/>
            </a:endParaRPr>
          </a:p>
          <a:p>
            <a:pPr marL="451484">
              <a:lnSpc>
                <a:spcPct val="100000"/>
              </a:lnSpc>
              <a:spcBef>
                <a:spcPts val="370"/>
              </a:spcBef>
            </a:pPr>
            <a:r>
              <a:rPr sz="1100" spc="-10" dirty="0">
                <a:latin typeface="Times New Roman"/>
                <a:cs typeface="Times New Roman"/>
              </a:rPr>
              <a:t>Types of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</a:t>
            </a:r>
            <a:endParaRPr sz="1100">
              <a:latin typeface="Times New Roman"/>
              <a:cs typeface="Times New Roman"/>
            </a:endParaRPr>
          </a:p>
          <a:p>
            <a:pPr marL="453390" marR="1647825" indent="-2540">
              <a:lnSpc>
                <a:spcPct val="127299"/>
              </a:lnSpc>
              <a:spcBef>
                <a:spcPts val="15"/>
              </a:spcBef>
            </a:pPr>
            <a:r>
              <a:rPr sz="1100" dirty="0">
                <a:latin typeface="Times New Roman"/>
                <a:cs typeface="Times New Roman"/>
              </a:rPr>
              <a:t>Terms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Conditions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Contract  Factoring: Advantages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10" dirty="0">
                <a:latin typeface="Times New Roman"/>
                <a:cs typeface="Times New Roman"/>
              </a:rPr>
              <a:t>Disadvantages  Mechanism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-1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endParaRPr sz="1100">
              <a:latin typeface="Times New Roman"/>
              <a:cs typeface="Times New Roman"/>
            </a:endParaRPr>
          </a:p>
          <a:p>
            <a:pPr marL="449580" marR="1705610" indent="3175">
              <a:lnSpc>
                <a:spcPts val="1739"/>
              </a:lnSpc>
              <a:spcBef>
                <a:spcPts val="114"/>
              </a:spcBef>
            </a:pPr>
            <a:r>
              <a:rPr sz="1100" dirty="0">
                <a:latin typeface="Times New Roman"/>
                <a:cs typeface="Times New Roman"/>
              </a:rPr>
              <a:t>Main </a:t>
            </a:r>
            <a:r>
              <a:rPr sz="1100" spc="5" dirty="0">
                <a:latin typeface="Times New Roman"/>
                <a:cs typeface="Times New Roman"/>
              </a:rPr>
              <a:t>Characteristics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2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  Export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Factoring</a:t>
            </a:r>
            <a:endParaRPr sz="1100">
              <a:latin typeface="Times New Roman"/>
              <a:cs typeface="Times New Roman"/>
            </a:endParaRPr>
          </a:p>
          <a:p>
            <a:pPr marL="453390">
              <a:lnSpc>
                <a:spcPct val="100000"/>
              </a:lnSpc>
              <a:spcBef>
                <a:spcPts val="244"/>
              </a:spcBef>
            </a:pP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India</a:t>
            </a:r>
            <a:endParaRPr sz="1100">
              <a:latin typeface="Times New Roman"/>
              <a:cs typeface="Times New Roman"/>
            </a:endParaRPr>
          </a:p>
          <a:p>
            <a:pPr marL="450215" marR="2216150" indent="2540">
              <a:lnSpc>
                <a:spcPct val="129099"/>
              </a:lnSpc>
              <a:spcBef>
                <a:spcPts val="10"/>
              </a:spcBef>
            </a:pPr>
            <a:r>
              <a:rPr sz="1100" spc="-5" dirty="0">
                <a:latin typeface="Times New Roman"/>
                <a:cs typeface="Times New Roman"/>
              </a:rPr>
              <a:t>Forfaiting: </a:t>
            </a:r>
            <a:r>
              <a:rPr sz="1100" spc="-35" dirty="0">
                <a:latin typeface="Times New Roman"/>
                <a:cs typeface="Times New Roman"/>
              </a:rPr>
              <a:t>An </a:t>
            </a:r>
            <a:r>
              <a:rPr sz="1100" spc="-5" dirty="0">
                <a:latin typeface="Times New Roman"/>
                <a:cs typeface="Times New Roman"/>
              </a:rPr>
              <a:t>Introduction  </a:t>
            </a:r>
            <a:r>
              <a:rPr sz="1100" spc="10" dirty="0">
                <a:latin typeface="Times New Roman"/>
                <a:cs typeface="Times New Roman"/>
              </a:rPr>
              <a:t>Benefits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Forfaiting Services  Mechanism</a:t>
            </a:r>
            <a:r>
              <a:rPr sz="1100" spc="-1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Forfaiting</a:t>
            </a:r>
            <a:r>
              <a:rPr sz="1100" spc="-1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</a:t>
            </a:r>
            <a:endParaRPr sz="1100">
              <a:latin typeface="Times New Roman"/>
              <a:cs typeface="Times New Roman"/>
            </a:endParaRPr>
          </a:p>
          <a:p>
            <a:pPr marL="450215">
              <a:lnSpc>
                <a:spcPct val="100000"/>
              </a:lnSpc>
              <a:spcBef>
                <a:spcPts val="565"/>
              </a:spcBef>
            </a:pPr>
            <a:r>
              <a:rPr sz="1100" spc="-5" dirty="0">
                <a:latin typeface="Times New Roman"/>
                <a:cs typeface="Times New Roman"/>
              </a:rPr>
              <a:t>Market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Growth</a:t>
            </a:r>
            <a:endParaRPr sz="1100">
              <a:latin typeface="Times New Roman"/>
              <a:cs typeface="Times New Roman"/>
            </a:endParaRPr>
          </a:p>
          <a:p>
            <a:pPr marL="1030605">
              <a:lnSpc>
                <a:spcPct val="100000"/>
              </a:lnSpc>
              <a:spcBef>
                <a:spcPts val="585"/>
              </a:spcBef>
            </a:pPr>
            <a:r>
              <a:rPr sz="1100" spc="10" dirty="0">
                <a:latin typeface="Times New Roman"/>
                <a:cs typeface="Times New Roman"/>
              </a:rPr>
              <a:t>Services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India</a:t>
            </a:r>
            <a:endParaRPr sz="1100">
              <a:latin typeface="Times New Roman"/>
              <a:cs typeface="Times New Roman"/>
            </a:endParaRPr>
          </a:p>
          <a:p>
            <a:pPr marL="447040" marR="1062355">
              <a:lnSpc>
                <a:spcPct val="139100"/>
              </a:lnSpc>
              <a:spcBef>
                <a:spcPts val="25"/>
              </a:spcBef>
            </a:pPr>
            <a:r>
              <a:rPr sz="1100" spc="10" dirty="0">
                <a:latin typeface="Times New Roman"/>
                <a:cs typeface="Times New Roman"/>
              </a:rPr>
              <a:t>Difference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Between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Forfaiting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  </a:t>
            </a:r>
            <a:r>
              <a:rPr sz="1100" spc="-10" dirty="0">
                <a:latin typeface="Times New Roman"/>
                <a:cs typeface="Times New Roman"/>
              </a:rPr>
              <a:t>Bill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Discounting: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An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Introduction</a:t>
            </a:r>
            <a:endParaRPr sz="1100">
              <a:latin typeface="Times New Roman"/>
              <a:cs typeface="Times New Roman"/>
            </a:endParaRPr>
          </a:p>
          <a:p>
            <a:pPr marL="440690" marR="1591945" indent="6350">
              <a:lnSpc>
                <a:spcPct val="140900"/>
              </a:lnSpc>
            </a:pPr>
            <a:r>
              <a:rPr sz="1100" spc="10" dirty="0">
                <a:latin typeface="Times New Roman"/>
                <a:cs typeface="Times New Roman"/>
              </a:rPr>
              <a:t>Benefits</a:t>
            </a:r>
            <a:r>
              <a:rPr sz="1100" spc="-18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Finance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Through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Bill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Discounting  </a:t>
            </a:r>
            <a:r>
              <a:rPr sz="1100" spc="10" dirty="0">
                <a:latin typeface="Times New Roman"/>
                <a:cs typeface="Times New Roman"/>
              </a:rPr>
              <a:t>Scheme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Rediscounting</a:t>
            </a:r>
            <a:r>
              <a:rPr sz="1100" spc="-18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Bills</a:t>
            </a:r>
            <a:endParaRPr sz="1100">
              <a:latin typeface="Times New Roman"/>
              <a:cs typeface="Times New Roman"/>
            </a:endParaRPr>
          </a:p>
          <a:p>
            <a:pPr marL="447040" marR="1098550">
              <a:lnSpc>
                <a:spcPct val="142700"/>
              </a:lnSpc>
              <a:spcBef>
                <a:spcPts val="15"/>
              </a:spcBef>
            </a:pPr>
            <a:r>
              <a:rPr sz="1100" spc="10" dirty="0">
                <a:latin typeface="Times New Roman"/>
                <a:cs typeface="Times New Roman"/>
              </a:rPr>
              <a:t>Developments 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00" spc="10" dirty="0">
                <a:latin typeface="Times New Roman"/>
                <a:cs typeface="Times New Roman"/>
              </a:rPr>
              <a:t>Commercial </a:t>
            </a:r>
            <a:r>
              <a:rPr sz="1100" spc="-5" dirty="0">
                <a:latin typeface="Times New Roman"/>
                <a:cs typeface="Times New Roman"/>
              </a:rPr>
              <a:t>Bill </a:t>
            </a:r>
            <a:r>
              <a:rPr sz="1100" spc="10" dirty="0">
                <a:latin typeface="Times New Roman"/>
                <a:cs typeface="Times New Roman"/>
              </a:rPr>
              <a:t>Market 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00" spc="10" dirty="0">
                <a:latin typeface="Times New Roman"/>
                <a:cs typeface="Times New Roman"/>
              </a:rPr>
              <a:t>India  Reasons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Non-Development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of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Bill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Market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India  Revitalising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Bill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Market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India</a:t>
            </a:r>
            <a:endParaRPr sz="1100">
              <a:latin typeface="Times New Roman"/>
              <a:cs typeface="Times New Roman"/>
            </a:endParaRPr>
          </a:p>
          <a:p>
            <a:pPr marL="443865" lvl="1" indent="-426084">
              <a:lnSpc>
                <a:spcPct val="100000"/>
              </a:lnSpc>
              <a:spcBef>
                <a:spcPts val="585"/>
              </a:spcBef>
              <a:buAutoNum type="arabicPeriod" startAt="22"/>
              <a:tabLst>
                <a:tab pos="444500" algn="l"/>
              </a:tabLst>
            </a:pPr>
            <a:r>
              <a:rPr sz="1100" spc="-15" dirty="0">
                <a:latin typeface="Times New Roman"/>
                <a:cs typeface="Times New Roman"/>
              </a:rPr>
              <a:t>Summary</a:t>
            </a:r>
            <a:endParaRPr sz="1100">
              <a:latin typeface="Times New Roman"/>
              <a:cs typeface="Times New Roman"/>
            </a:endParaRPr>
          </a:p>
          <a:p>
            <a:pPr marL="450215" lvl="1" indent="-438150">
              <a:lnSpc>
                <a:spcPct val="100000"/>
              </a:lnSpc>
              <a:spcBef>
                <a:spcPts val="565"/>
              </a:spcBef>
              <a:buAutoNum type="arabicPeriod" startAt="22"/>
              <a:tabLst>
                <a:tab pos="450215" algn="l"/>
                <a:tab pos="450850" algn="l"/>
              </a:tabLst>
            </a:pPr>
            <a:r>
              <a:rPr sz="1100" spc="-20" dirty="0">
                <a:latin typeface="Times New Roman"/>
                <a:cs typeface="Times New Roman"/>
              </a:rPr>
              <a:t>Key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Words</a:t>
            </a:r>
            <a:endParaRPr sz="1100">
              <a:latin typeface="Times New Roman"/>
              <a:cs typeface="Times New Roman"/>
            </a:endParaRPr>
          </a:p>
          <a:p>
            <a:pPr marL="440690" lvl="1" indent="-422909">
              <a:lnSpc>
                <a:spcPct val="100000"/>
              </a:lnSpc>
              <a:spcBef>
                <a:spcPts val="540"/>
              </a:spcBef>
              <a:buAutoNum type="arabicPeriod" startAt="22"/>
              <a:tabLst>
                <a:tab pos="441325" algn="l"/>
              </a:tabLst>
            </a:pPr>
            <a:r>
              <a:rPr sz="1100" spc="10" dirty="0">
                <a:latin typeface="Times New Roman"/>
                <a:cs typeface="Times New Roman"/>
              </a:rPr>
              <a:t>Self </a:t>
            </a:r>
            <a:r>
              <a:rPr sz="1100" spc="-5" dirty="0">
                <a:latin typeface="Times New Roman"/>
                <a:cs typeface="Times New Roman"/>
              </a:rPr>
              <a:t>Assessment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Questions</a:t>
            </a:r>
            <a:endParaRPr sz="1100">
              <a:latin typeface="Times New Roman"/>
              <a:cs typeface="Times New Roman"/>
            </a:endParaRPr>
          </a:p>
          <a:p>
            <a:pPr marL="444500" lvl="1" indent="-429895">
              <a:lnSpc>
                <a:spcPct val="100000"/>
              </a:lnSpc>
              <a:spcBef>
                <a:spcPts val="565"/>
              </a:spcBef>
              <a:buAutoNum type="arabicPeriod" startAt="22"/>
              <a:tabLst>
                <a:tab pos="445134" algn="l"/>
              </a:tabLst>
            </a:pPr>
            <a:r>
              <a:rPr sz="1100" spc="10" dirty="0">
                <a:latin typeface="Times New Roman"/>
                <a:cs typeface="Times New Roman"/>
              </a:rPr>
              <a:t>Further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Readings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7863" y="3727991"/>
            <a:ext cx="4835501" cy="743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27863" y="4001895"/>
            <a:ext cx="4835501" cy="991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1379" y="9506446"/>
            <a:ext cx="223171" cy="1983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921" y="9977263"/>
            <a:ext cx="6595904" cy="140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72055" y="3794759"/>
            <a:ext cx="4785360" cy="0"/>
          </a:xfrm>
          <a:custGeom>
            <a:avLst/>
            <a:gdLst/>
            <a:ahLst/>
            <a:cxnLst/>
            <a:rect l="l" t="t" r="r" b="b"/>
            <a:pathLst>
              <a:path w="4785359">
                <a:moveTo>
                  <a:pt x="0" y="0"/>
                </a:moveTo>
                <a:lnTo>
                  <a:pt x="4785360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62911" y="4049267"/>
            <a:ext cx="4798060" cy="0"/>
          </a:xfrm>
          <a:custGeom>
            <a:avLst/>
            <a:gdLst/>
            <a:ahLst/>
            <a:cxnLst/>
            <a:rect l="l" t="t" r="r" b="b"/>
            <a:pathLst>
              <a:path w="4798059">
                <a:moveTo>
                  <a:pt x="0" y="0"/>
                </a:moveTo>
                <a:lnTo>
                  <a:pt x="4797539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8248" y="666070"/>
            <a:ext cx="1038377" cy="8678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934536" y="635386"/>
            <a:ext cx="16637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b="1" i="1" spc="60" dirty="0">
                <a:latin typeface="Arial"/>
                <a:cs typeface="Arial"/>
              </a:rPr>
              <a:t>2)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30831" y="614038"/>
            <a:ext cx="4500245" cy="177482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4604" marR="108585" indent="635">
              <a:lnSpc>
                <a:spcPct val="96700"/>
              </a:lnSpc>
              <a:spcBef>
                <a:spcPts val="165"/>
              </a:spcBef>
            </a:pP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10" dirty="0">
                <a:latin typeface="Times New Roman"/>
                <a:cs typeface="Times New Roman"/>
              </a:rPr>
              <a:t>activities </a:t>
            </a:r>
            <a:r>
              <a:rPr sz="1100" dirty="0">
                <a:latin typeface="Times New Roman"/>
                <a:cs typeface="Times New Roman"/>
              </a:rPr>
              <a:t>like factoring services requires </a:t>
            </a:r>
            <a:r>
              <a:rPr sz="1100" spc="10" dirty="0">
                <a:latin typeface="Times New Roman"/>
                <a:cs typeface="Times New Roman"/>
              </a:rPr>
              <a:t>skilled </a:t>
            </a:r>
            <a:r>
              <a:rPr sz="1100" dirty="0">
                <a:latin typeface="Times New Roman"/>
                <a:cs typeface="Times New Roman"/>
              </a:rPr>
              <a:t>personnel and </a:t>
            </a:r>
            <a:r>
              <a:rPr sz="1100" spc="15" dirty="0">
                <a:latin typeface="Times New Roman"/>
                <a:cs typeface="Times New Roman"/>
              </a:rPr>
              <a:t>adequate  </a:t>
            </a:r>
            <a:r>
              <a:rPr sz="1100" dirty="0">
                <a:latin typeface="Times New Roman"/>
                <a:cs typeface="Times New Roman"/>
              </a:rPr>
              <a:t>infrastructure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facilities,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should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undertaken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only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by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certain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select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branches 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banks. </a:t>
            </a:r>
            <a:r>
              <a:rPr sz="1100" spc="15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spc="5" dirty="0">
                <a:latin typeface="Times New Roman"/>
                <a:cs typeface="Times New Roman"/>
              </a:rPr>
              <a:t>have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050" spc="15" dirty="0">
                <a:latin typeface="Times New Roman"/>
                <a:cs typeface="Times New Roman"/>
              </a:rPr>
              <a:t>be </a:t>
            </a:r>
            <a:r>
              <a:rPr sz="1100" dirty="0">
                <a:latin typeface="Times New Roman"/>
                <a:cs typeface="Times New Roman"/>
              </a:rPr>
              <a:t>suitably published </a:t>
            </a:r>
            <a:r>
              <a:rPr sz="1100" spc="10" dirty="0">
                <a:latin typeface="Times New Roman"/>
                <a:cs typeface="Times New Roman"/>
              </a:rPr>
              <a:t>for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benefit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banks  </a:t>
            </a:r>
            <a:r>
              <a:rPr sz="1100" spc="15" dirty="0">
                <a:latin typeface="Times New Roman"/>
                <a:cs typeface="Times New Roman"/>
              </a:rPr>
              <a:t>customers.</a:t>
            </a:r>
            <a:endParaRPr sz="1100">
              <a:latin typeface="Times New Roman"/>
              <a:cs typeface="Times New Roman"/>
            </a:endParaRPr>
          </a:p>
          <a:p>
            <a:pPr marL="14604" marR="5080" indent="-2540">
              <a:lnSpc>
                <a:spcPct val="98600"/>
              </a:lnSpc>
              <a:spcBef>
                <a:spcPts val="355"/>
              </a:spcBef>
            </a:pP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activities </a:t>
            </a:r>
            <a:r>
              <a:rPr sz="1100" spc="10" dirty="0">
                <a:latin typeface="Times New Roman"/>
                <a:cs typeface="Times New Roman"/>
              </a:rPr>
              <a:t>like </a:t>
            </a:r>
            <a:r>
              <a:rPr sz="1100" dirty="0">
                <a:latin typeface="Times New Roman"/>
                <a:cs typeface="Times New Roman"/>
              </a:rPr>
              <a:t>factoring services shall </a:t>
            </a:r>
            <a:r>
              <a:rPr sz="1050" spc="35" dirty="0">
                <a:latin typeface="Times New Roman"/>
                <a:cs typeface="Times New Roman"/>
              </a:rPr>
              <a:t>be </a:t>
            </a:r>
            <a:r>
              <a:rPr sz="1100" dirty="0">
                <a:latin typeface="Times New Roman"/>
                <a:cs typeface="Times New Roman"/>
              </a:rPr>
              <a:t>treated </a:t>
            </a:r>
            <a:r>
              <a:rPr sz="1100" spc="-15" dirty="0">
                <a:latin typeface="Times New Roman"/>
                <a:cs typeface="Times New Roman"/>
              </a:rPr>
              <a:t>on </a:t>
            </a:r>
            <a:r>
              <a:rPr sz="1100" spc="5" dirty="0">
                <a:latin typeface="Times New Roman"/>
                <a:cs typeface="Times New Roman"/>
              </a:rPr>
              <a:t>par </a:t>
            </a:r>
            <a:r>
              <a:rPr sz="1100" spc="-5" dirty="0">
                <a:latin typeface="Times New Roman"/>
                <a:cs typeface="Times New Roman"/>
              </a:rPr>
              <a:t>with </a:t>
            </a:r>
            <a:r>
              <a:rPr sz="1100" dirty="0">
                <a:latin typeface="Times New Roman"/>
                <a:cs typeface="Times New Roman"/>
              </a:rPr>
              <a:t>loans </a:t>
            </a:r>
            <a:r>
              <a:rPr sz="1100" spc="-10" dirty="0">
                <a:latin typeface="Times New Roman"/>
                <a:cs typeface="Times New Roman"/>
              </a:rPr>
              <a:t>and  </a:t>
            </a:r>
            <a:r>
              <a:rPr sz="1100" dirty="0">
                <a:latin typeface="Times New Roman"/>
                <a:cs typeface="Times New Roman"/>
              </a:rPr>
              <a:t>advances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15" dirty="0">
                <a:latin typeface="Times New Roman"/>
                <a:cs typeface="Times New Roman"/>
              </a:rPr>
              <a:t> thereforeshould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accordingly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given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risk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weight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100%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for  </a:t>
            </a:r>
            <a:r>
              <a:rPr sz="1100" dirty="0">
                <a:latin typeface="Times New Roman"/>
                <a:cs typeface="Times New Roman"/>
              </a:rPr>
              <a:t>calculation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capital to </a:t>
            </a:r>
            <a:r>
              <a:rPr sz="1100" spc="-5" dirty="0">
                <a:latin typeface="Times New Roman"/>
                <a:cs typeface="Times New Roman"/>
              </a:rPr>
              <a:t>risk </a:t>
            </a:r>
            <a:r>
              <a:rPr sz="1100" dirty="0">
                <a:latin typeface="Times New Roman"/>
                <a:cs typeface="Times New Roman"/>
              </a:rPr>
              <a:t>asset ratio. Further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spc="15" dirty="0">
                <a:latin typeface="Times New Roman"/>
                <a:cs typeface="Times New Roman"/>
              </a:rPr>
              <a:t>guidelines </a:t>
            </a:r>
            <a:r>
              <a:rPr sz="1100" spc="10" dirty="0">
                <a:latin typeface="Times New Roman"/>
                <a:cs typeface="Times New Roman"/>
              </a:rPr>
              <a:t>on </a:t>
            </a:r>
            <a:r>
              <a:rPr sz="1100" spc="-25" dirty="0">
                <a:latin typeface="Times New Roman"/>
                <a:cs typeface="Times New Roman"/>
              </a:rPr>
              <a:t>income.  </a:t>
            </a:r>
            <a:r>
              <a:rPr sz="1100" dirty="0">
                <a:latin typeface="Times New Roman"/>
                <a:cs typeface="Times New Roman"/>
              </a:rPr>
              <a:t>recognition,asset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classification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and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provisioning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norms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would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also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000" spc="15" dirty="0">
                <a:latin typeface="Arial"/>
                <a:cs typeface="Arial"/>
              </a:rPr>
              <a:t>be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applicable  </a:t>
            </a:r>
            <a:r>
              <a:rPr sz="1100" spc="-15" dirty="0">
                <a:latin typeface="Times New Roman"/>
                <a:cs typeface="Times New Roman"/>
              </a:rPr>
              <a:t>to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portfolio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factoring.</a:t>
            </a:r>
            <a:endParaRPr sz="1100">
              <a:latin typeface="Times New Roman"/>
              <a:cs typeface="Times New Roman"/>
            </a:endParaRPr>
          </a:p>
          <a:p>
            <a:pPr marL="15240">
              <a:lnSpc>
                <a:spcPct val="100000"/>
              </a:lnSpc>
              <a:spcBef>
                <a:spcPts val="409"/>
              </a:spcBef>
            </a:pP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facilities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extended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by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prepayment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under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factoring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services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would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be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43313" y="1331778"/>
            <a:ext cx="139700" cy="198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00" b="1" spc="-10" dirty="0">
                <a:latin typeface="Times New Roman"/>
                <a:cs typeface="Times New Roman"/>
              </a:rPr>
              <a:t>3)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40156" y="2209676"/>
            <a:ext cx="142875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b="1" spc="-30" dirty="0">
                <a:latin typeface="Arial"/>
                <a:cs typeface="Arial"/>
              </a:rPr>
              <a:t>4)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62861" y="2425930"/>
            <a:ext cx="247965" cy="1084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230268" y="2352927"/>
            <a:ext cx="448437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2614295" algn="l"/>
              </a:tabLst>
            </a:pPr>
            <a:r>
              <a:rPr sz="1100" dirty="0">
                <a:latin typeface="Times New Roman"/>
                <a:cs typeface="Times New Roman"/>
              </a:rPr>
              <a:t>covered </a:t>
            </a:r>
            <a:r>
              <a:rPr sz="1100" spc="-5" dirty="0">
                <a:latin typeface="Times New Roman"/>
                <a:cs typeface="Times New Roman"/>
              </a:rPr>
              <a:t>within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exposureselling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fixed	25%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bank's </a:t>
            </a:r>
            <a:r>
              <a:rPr sz="1100" spc="10" dirty="0">
                <a:latin typeface="Times New Roman"/>
                <a:cs typeface="Times New Roman"/>
              </a:rPr>
              <a:t>capital </a:t>
            </a:r>
            <a:r>
              <a:rPr sz="1100" spc="15" dirty="0">
                <a:latin typeface="Times New Roman"/>
                <a:cs typeface="Times New Roman"/>
              </a:rPr>
              <a:t>funds </a:t>
            </a:r>
            <a:r>
              <a:rPr sz="1100" dirty="0">
                <a:latin typeface="Times New Roman"/>
                <a:cs typeface="Times New Roman"/>
              </a:rPr>
              <a:t>to</a:t>
            </a:r>
            <a:r>
              <a:rPr sz="1100" spc="-2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45305" y="2569029"/>
            <a:ext cx="511444" cy="1177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946344" y="2752265"/>
            <a:ext cx="13970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-10" dirty="0">
                <a:latin typeface="Times New Roman"/>
                <a:cs typeface="Times New Roman"/>
              </a:rPr>
              <a:t>5)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919979" y="2785644"/>
            <a:ext cx="480442" cy="1053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373056" y="2466472"/>
            <a:ext cx="3194685" cy="461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9690" marR="5080" indent="-47625">
              <a:lnSpc>
                <a:spcPct val="130000"/>
              </a:lnSpc>
              <a:spcBef>
                <a:spcPts val="95"/>
              </a:spcBef>
            </a:pP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20" dirty="0">
                <a:latin typeface="Times New Roman"/>
                <a:cs typeface="Times New Roman"/>
              </a:rPr>
              <a:t>50%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spc="-10" dirty="0">
                <a:latin typeface="Times New Roman"/>
                <a:cs typeface="Times New Roman"/>
              </a:rPr>
              <a:t>bank's </a:t>
            </a:r>
            <a:r>
              <a:rPr sz="1100" dirty="0">
                <a:latin typeface="Times New Roman"/>
                <a:cs typeface="Times New Roman"/>
              </a:rPr>
              <a:t>capital </a:t>
            </a:r>
            <a:r>
              <a:rPr sz="1100" spc="15" dirty="0">
                <a:latin typeface="Times New Roman"/>
                <a:cs typeface="Times New Roman"/>
              </a:rPr>
              <a:t>funds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15" dirty="0">
                <a:latin typeface="Times New Roman"/>
                <a:cs typeface="Times New Roman"/>
              </a:rPr>
              <a:t>a group</a:t>
            </a:r>
            <a:r>
              <a:rPr sz="1100" spc="-21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borrowers.  </a:t>
            </a:r>
            <a:r>
              <a:rPr sz="1100" spc="15" dirty="0">
                <a:latin typeface="Times New Roman"/>
                <a:cs typeface="Times New Roman"/>
              </a:rPr>
              <a:t>a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balanced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portfolio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financing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receivables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under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232674" y="2466371"/>
            <a:ext cx="678180" cy="62928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5240" indent="-1905">
              <a:lnSpc>
                <a:spcPct val="100000"/>
              </a:lnSpc>
              <a:spcBef>
                <a:spcPts val="490"/>
              </a:spcBef>
            </a:pPr>
            <a:r>
              <a:rPr sz="1100" dirty="0">
                <a:latin typeface="Times New Roman"/>
                <a:cs typeface="Times New Roman"/>
              </a:rPr>
              <a:t>individual</a:t>
            </a:r>
            <a:endParaRPr sz="1100">
              <a:latin typeface="Times New Roman"/>
              <a:cs typeface="Times New Roman"/>
            </a:endParaRPr>
          </a:p>
          <a:p>
            <a:pPr marL="12700" marR="5080" indent="3175">
              <a:lnSpc>
                <a:spcPct val="100000"/>
              </a:lnSpc>
              <a:spcBef>
                <a:spcPts val="395"/>
              </a:spcBef>
            </a:pPr>
            <a:r>
              <a:rPr sz="1100" spc="5" dirty="0">
                <a:latin typeface="Times New Roman"/>
                <a:cs typeface="Times New Roman"/>
              </a:rPr>
              <a:t>Banks</a:t>
            </a:r>
            <a:r>
              <a:rPr sz="1100" spc="-1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shall  </a:t>
            </a:r>
            <a:r>
              <a:rPr sz="1100" dirty="0">
                <a:latin typeface="Times New Roman"/>
                <a:cs typeface="Times New Roman"/>
              </a:rPr>
              <a:t>factoring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790443" y="2953076"/>
            <a:ext cx="440147" cy="1177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256601" y="2898518"/>
            <a:ext cx="3041015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dirty="0">
                <a:latin typeface="Times New Roman"/>
                <a:cs typeface="Times New Roman"/>
              </a:rPr>
              <a:t>vis-a-viz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spc="15" dirty="0">
                <a:latin typeface="Times New Roman"/>
                <a:cs typeface="Times New Roman"/>
              </a:rPr>
              <a:t>aggregate </a:t>
            </a:r>
            <a:r>
              <a:rPr sz="1100" dirty="0">
                <a:latin typeface="Times New Roman"/>
                <a:cs typeface="Times New Roman"/>
              </a:rPr>
              <a:t>credit portfolio.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19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exposure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541513" y="3855071"/>
            <a:ext cx="192182" cy="13019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941271" y="3064681"/>
            <a:ext cx="4584065" cy="124587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05435" marR="125095" indent="2540">
              <a:lnSpc>
                <a:spcPct val="97300"/>
              </a:lnSpc>
              <a:spcBef>
                <a:spcPts val="160"/>
              </a:spcBef>
            </a:pPr>
            <a:r>
              <a:rPr sz="1100" dirty="0">
                <a:latin typeface="Times New Roman"/>
                <a:cs typeface="Times New Roman"/>
              </a:rPr>
              <a:t>towards prepayment 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00" spc="-10" dirty="0">
                <a:latin typeface="Times New Roman"/>
                <a:cs typeface="Times New Roman"/>
              </a:rPr>
              <a:t>respect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purchase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receivables </a:t>
            </a:r>
            <a:r>
              <a:rPr sz="1100" spc="5" dirty="0">
                <a:latin typeface="Times New Roman"/>
                <a:cs typeface="Times New Roman"/>
              </a:rPr>
              <a:t>under </a:t>
            </a:r>
            <a:r>
              <a:rPr sz="1100" spc="15" dirty="0">
                <a:latin typeface="Times New Roman"/>
                <a:cs typeface="Times New Roman"/>
              </a:rPr>
              <a:t>factoring  </a:t>
            </a:r>
            <a:r>
              <a:rPr sz="1100" dirty="0">
                <a:latin typeface="Times New Roman"/>
                <a:cs typeface="Times New Roman"/>
              </a:rPr>
              <a:t>services should </a:t>
            </a:r>
            <a:r>
              <a:rPr sz="1100" spc="-15" dirty="0">
                <a:latin typeface="Times New Roman"/>
                <a:cs typeface="Times New Roman"/>
              </a:rPr>
              <a:t>not </a:t>
            </a:r>
            <a:r>
              <a:rPr sz="1100" spc="-5" dirty="0">
                <a:latin typeface="Times New Roman"/>
                <a:cs typeface="Times New Roman"/>
              </a:rPr>
              <a:t>exceed </a:t>
            </a:r>
            <a:r>
              <a:rPr sz="1100" spc="65" dirty="0">
                <a:latin typeface="Times New Roman"/>
                <a:cs typeface="Times New Roman"/>
              </a:rPr>
              <a:t>10%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total gross advances </a:t>
            </a:r>
            <a:r>
              <a:rPr sz="1100" spc="15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on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spc="15" dirty="0">
                <a:latin typeface="Times New Roman"/>
                <a:cs typeface="Times New Roman"/>
              </a:rPr>
              <a:t>date </a:t>
            </a:r>
            <a:r>
              <a:rPr sz="1100" spc="-25" dirty="0">
                <a:latin typeface="Times New Roman"/>
                <a:cs typeface="Times New Roman"/>
              </a:rPr>
              <a:t>of  </a:t>
            </a:r>
            <a:r>
              <a:rPr sz="1100" dirty="0">
                <a:latin typeface="Times New Roman"/>
                <a:cs typeface="Times New Roman"/>
              </a:rPr>
              <a:t>previous balance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sheet.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00">
              <a:latin typeface="Times New Roman"/>
              <a:cs typeface="Times New Roman"/>
            </a:endParaRPr>
          </a:p>
          <a:p>
            <a:pPr marL="17780">
              <a:lnSpc>
                <a:spcPct val="100000"/>
              </a:lnSpc>
              <a:tabLst>
                <a:tab pos="515620" algn="l"/>
                <a:tab pos="2852420" algn="l"/>
              </a:tabLst>
            </a:pPr>
            <a:r>
              <a:rPr sz="1450" b="1" spc="-30" dirty="0">
                <a:latin typeface="Times New Roman"/>
                <a:cs typeface="Times New Roman"/>
              </a:rPr>
              <a:t>19.9	</a:t>
            </a:r>
            <a:r>
              <a:rPr sz="1450" b="1" spc="-35" dirty="0">
                <a:latin typeface="Times New Roman"/>
                <a:cs typeface="Times New Roman"/>
              </a:rPr>
              <a:t>FACTORING</a:t>
            </a:r>
            <a:r>
              <a:rPr sz="1450" b="1" spc="-30" dirty="0">
                <a:latin typeface="Times New Roman"/>
                <a:cs typeface="Times New Roman"/>
              </a:rPr>
              <a:t> </a:t>
            </a:r>
            <a:r>
              <a:rPr sz="1450" b="1" spc="-35" dirty="0">
                <a:latin typeface="Times New Roman"/>
                <a:cs typeface="Times New Roman"/>
              </a:rPr>
              <a:t>SERVICES	</a:t>
            </a:r>
            <a:r>
              <a:rPr sz="1500" b="1" spc="-65" dirty="0">
                <a:latin typeface="Times New Roman"/>
                <a:cs typeface="Times New Roman"/>
              </a:rPr>
              <a:t>INDIA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100" spc="5" dirty="0">
                <a:latin typeface="Times New Roman"/>
                <a:cs typeface="Times New Roman"/>
              </a:rPr>
              <a:t>Though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factoring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services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have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been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introduced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since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1991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India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still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is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quite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910840" y="4329238"/>
            <a:ext cx="207671" cy="11778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809487" y="4352106"/>
            <a:ext cx="269678" cy="1177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137936" y="4280791"/>
            <a:ext cx="3096895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2978785" algn="l"/>
              </a:tabLst>
            </a:pPr>
            <a:r>
              <a:rPr sz="1100" spc="-5" dirty="0">
                <a:latin typeface="Times New Roman"/>
                <a:cs typeface="Times New Roman"/>
              </a:rPr>
              <a:t>factorin</a:t>
            </a:r>
            <a:r>
              <a:rPr sz="1100" spc="15" dirty="0">
                <a:latin typeface="Times New Roman"/>
                <a:cs typeface="Times New Roman"/>
              </a:rPr>
              <a:t>g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produc</a:t>
            </a:r>
            <a:r>
              <a:rPr sz="1100" spc="10" dirty="0">
                <a:latin typeface="Times New Roman"/>
                <a:cs typeface="Times New Roman"/>
              </a:rPr>
              <a:t>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</a:t>
            </a:r>
            <a:r>
              <a:rPr sz="1100" spc="10" dirty="0">
                <a:latin typeface="Times New Roman"/>
                <a:cs typeface="Times New Roman"/>
              </a:rPr>
              <a:t>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widel</a:t>
            </a:r>
            <a:r>
              <a:rPr sz="1100" spc="15" dirty="0">
                <a:latin typeface="Times New Roman"/>
                <a:cs typeface="Times New Roman"/>
              </a:rPr>
              <a:t>y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know</a:t>
            </a:r>
            <a:r>
              <a:rPr sz="1100" spc="15" dirty="0">
                <a:latin typeface="Times New Roman"/>
                <a:cs typeface="Times New Roman"/>
              </a:rPr>
              <a:t>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i</a:t>
            </a:r>
            <a:r>
              <a:rPr sz="1100" spc="15" dirty="0">
                <a:latin typeface="Times New Roman"/>
                <a:cs typeface="Times New Roman"/>
              </a:rPr>
              <a:t>n</a:t>
            </a:r>
            <a:r>
              <a:rPr sz="1100" spc="5" dirty="0">
                <a:latin typeface="Times New Roman"/>
                <a:cs typeface="Times New Roman"/>
              </a:rPr>
              <a:t> man</a:t>
            </a:r>
            <a:r>
              <a:rPr sz="1100" spc="15" dirty="0">
                <a:latin typeface="Times New Roman"/>
                <a:cs typeface="Times New Roman"/>
              </a:rPr>
              <a:t>y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-50" dirty="0">
                <a:latin typeface="Times New Roman"/>
                <a:cs typeface="Times New Roman"/>
              </a:rPr>
              <a:t>of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271263" y="4335656"/>
            <a:ext cx="167374" cy="9918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2476495" y="4499669"/>
            <a:ext cx="927100" cy="283210"/>
            <a:chOff x="2476495" y="4499669"/>
            <a:chExt cx="927100" cy="283210"/>
          </a:xfrm>
        </p:grpSpPr>
        <p:sp>
          <p:nvSpPr>
            <p:cNvPr id="29" name="object 29"/>
            <p:cNvSpPr/>
            <p:nvPr/>
          </p:nvSpPr>
          <p:spPr>
            <a:xfrm>
              <a:off x="2476495" y="4499669"/>
              <a:ext cx="691232" cy="13328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749297" y="4667617"/>
              <a:ext cx="654032" cy="11469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187811" y="4448432"/>
            <a:ext cx="3575050" cy="36004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44475" marR="5080" indent="-232410">
              <a:lnSpc>
                <a:spcPts val="1280"/>
              </a:lnSpc>
              <a:spcBef>
                <a:spcPts val="200"/>
              </a:spcBef>
            </a:pP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utility of </a:t>
            </a:r>
            <a:r>
              <a:rPr sz="1100" dirty="0">
                <a:latin typeface="Times New Roman"/>
                <a:cs typeface="Times New Roman"/>
              </a:rPr>
              <a:t>factoring </a:t>
            </a:r>
            <a:r>
              <a:rPr sz="1100" spc="15" dirty="0">
                <a:latin typeface="Times New Roman"/>
                <a:cs typeface="Times New Roman"/>
              </a:rPr>
              <a:t>services </a:t>
            </a:r>
            <a:r>
              <a:rPr sz="1100" spc="10" dirty="0">
                <a:latin typeface="Times New Roman"/>
                <a:cs typeface="Times New Roman"/>
              </a:rPr>
              <a:t>for </a:t>
            </a:r>
            <a:r>
              <a:rPr sz="1100" spc="15" dirty="0">
                <a:latin typeface="Times New Roman"/>
                <a:cs typeface="Times New Roman"/>
              </a:rPr>
              <a:t>small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20" dirty="0">
                <a:latin typeface="Times New Roman"/>
                <a:cs typeface="Times New Roman"/>
              </a:rPr>
              <a:t>medium </a:t>
            </a:r>
            <a:r>
              <a:rPr sz="1100" spc="10" dirty="0">
                <a:latin typeface="Times New Roman"/>
                <a:cs typeface="Times New Roman"/>
              </a:rPr>
              <a:t>size  enterprises</a:t>
            </a:r>
            <a:r>
              <a:rPr sz="1100" spc="-19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r>
              <a:rPr sz="1100" dirty="0">
                <a:latin typeface="Times New Roman"/>
                <a:cs typeface="Times New Roman"/>
              </a:rPr>
              <a:t> India,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first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time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Vaghul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Committee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48327" y="4280743"/>
            <a:ext cx="960119" cy="69278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indent="3810">
              <a:lnSpc>
                <a:spcPct val="98500"/>
              </a:lnSpc>
              <a:spcBef>
                <a:spcPts val="145"/>
              </a:spcBef>
            </a:pPr>
            <a:r>
              <a:rPr sz="1100" dirty="0">
                <a:latin typeface="Times New Roman"/>
                <a:cs typeface="Times New Roman"/>
              </a:rPr>
              <a:t>new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sense  </a:t>
            </a:r>
            <a:r>
              <a:rPr sz="1100" dirty="0">
                <a:latin typeface="Times New Roman"/>
                <a:cs typeface="Times New Roman"/>
              </a:rPr>
              <a:t>country.  </a:t>
            </a:r>
            <a:r>
              <a:rPr sz="1100" spc="10" dirty="0">
                <a:latin typeface="Times New Roman"/>
                <a:cs typeface="Times New Roman"/>
              </a:rPr>
              <a:t>industrial </a:t>
            </a:r>
            <a:r>
              <a:rPr sz="1100" spc="-25" dirty="0">
                <a:latin typeface="Times New Roman"/>
                <a:cs typeface="Times New Roman"/>
              </a:rPr>
              <a:t>and  </a:t>
            </a:r>
            <a:r>
              <a:rPr sz="1100" spc="-15" dirty="0">
                <a:latin typeface="Times New Roman"/>
                <a:cs typeface="Times New Roman"/>
              </a:rPr>
              <a:t>which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submitted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926077" y="4832258"/>
            <a:ext cx="120886" cy="1115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3074005" y="4776082"/>
            <a:ext cx="3674745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dirty="0">
                <a:latin typeface="Times New Roman"/>
                <a:cs typeface="Times New Roman"/>
              </a:rPr>
              <a:t>report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on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Money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Market, </a:t>
            </a:r>
            <a:r>
              <a:rPr sz="1100" spc="5" dirty="0">
                <a:latin typeface="Times New Roman"/>
                <a:cs typeface="Times New Roman"/>
              </a:rPr>
              <a:t>recommended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development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15" dirty="0">
                <a:latin typeface="Times New Roman"/>
                <a:cs typeface="Times New Roman"/>
              </a:rPr>
              <a:t> a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613663" y="5156936"/>
            <a:ext cx="588939" cy="10848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542030" y="5485340"/>
            <a:ext cx="495947" cy="1549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945120" y="5849029"/>
            <a:ext cx="313071" cy="9609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156198" y="6793398"/>
            <a:ext cx="1001182" cy="12708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016001" y="7525327"/>
            <a:ext cx="226270" cy="10228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777479" y="7531424"/>
            <a:ext cx="399857" cy="10228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969010" y="7713143"/>
            <a:ext cx="238674" cy="8059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102857" y="7860706"/>
            <a:ext cx="158083" cy="9609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233676" y="7854512"/>
            <a:ext cx="685015" cy="10228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1944348" y="4940674"/>
            <a:ext cx="4804410" cy="305752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indent="7620">
              <a:lnSpc>
                <a:spcPct val="97700"/>
              </a:lnSpc>
              <a:spcBef>
                <a:spcPts val="155"/>
              </a:spcBef>
              <a:tabLst>
                <a:tab pos="1120140" algn="l"/>
                <a:tab pos="1270000" algn="l"/>
                <a:tab pos="2239010" algn="l"/>
                <a:tab pos="4332605" algn="l"/>
              </a:tabLst>
            </a:pPr>
            <a:r>
              <a:rPr sz="1100" dirty="0">
                <a:latin typeface="Times New Roman"/>
                <a:cs typeface="Times New Roman"/>
              </a:rPr>
              <a:t>system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factoring </a:t>
            </a:r>
            <a:r>
              <a:rPr sz="1100" spc="-5" dirty="0">
                <a:latin typeface="Times New Roman"/>
                <a:cs typeface="Times New Roman"/>
              </a:rPr>
              <a:t>of open </a:t>
            </a:r>
            <a:r>
              <a:rPr sz="1100" dirty="0">
                <a:latin typeface="Times New Roman"/>
                <a:cs typeface="Times New Roman"/>
              </a:rPr>
              <a:t>account </a:t>
            </a:r>
            <a:r>
              <a:rPr sz="1100" spc="10" dirty="0">
                <a:latin typeface="Times New Roman"/>
                <a:cs typeface="Times New Roman"/>
              </a:rPr>
              <a:t>sales </a:t>
            </a:r>
            <a:r>
              <a:rPr sz="1100" dirty="0">
                <a:latin typeface="Times New Roman"/>
                <a:cs typeface="Times New Roman"/>
              </a:rPr>
              <a:t>particularly </a:t>
            </a:r>
            <a:r>
              <a:rPr sz="1100" spc="10" dirty="0">
                <a:latin typeface="Times New Roman"/>
                <a:cs typeface="Times New Roman"/>
              </a:rPr>
              <a:t>for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small </a:t>
            </a:r>
            <a:r>
              <a:rPr sz="1100" spc="15" dirty="0">
                <a:latin typeface="Times New Roman"/>
                <a:cs typeface="Times New Roman"/>
              </a:rPr>
              <a:t>scale </a:t>
            </a:r>
            <a:r>
              <a:rPr sz="1100" spc="10" dirty="0">
                <a:latin typeface="Times New Roman"/>
                <a:cs typeface="Times New Roman"/>
              </a:rPr>
              <a:t>industrial  </a:t>
            </a:r>
            <a:r>
              <a:rPr sz="1100" dirty="0">
                <a:latin typeface="Times New Roman"/>
                <a:cs typeface="Times New Roman"/>
              </a:rPr>
              <a:t>units.</a:t>
            </a:r>
            <a:r>
              <a:rPr sz="1100" spc="1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This		</a:t>
            </a:r>
            <a:r>
              <a:rPr sz="1100" spc="10" dirty="0">
                <a:latin typeface="Times New Roman"/>
                <a:cs typeface="Times New Roman"/>
              </a:rPr>
              <a:t>further </a:t>
            </a:r>
            <a:r>
              <a:rPr sz="1100" dirty="0">
                <a:latin typeface="Times New Roman"/>
                <a:cs typeface="Times New Roman"/>
              </a:rPr>
              <a:t>observed </a:t>
            </a:r>
            <a:r>
              <a:rPr sz="1100" spc="10" dirty="0">
                <a:latin typeface="Times New Roman"/>
                <a:cs typeface="Times New Roman"/>
              </a:rPr>
              <a:t>that </a:t>
            </a:r>
            <a:r>
              <a:rPr sz="1100" spc="-5" dirty="0">
                <a:latin typeface="Times New Roman"/>
                <a:cs typeface="Times New Roman"/>
              </a:rPr>
              <a:t>both </a:t>
            </a:r>
            <a:r>
              <a:rPr sz="1100" spc="15" dirty="0">
                <a:latin typeface="Times New Roman"/>
                <a:cs typeface="Times New Roman"/>
              </a:rPr>
              <a:t>banks </a:t>
            </a:r>
            <a:r>
              <a:rPr sz="1100" spc="5" dirty="0">
                <a:latin typeface="Times New Roman"/>
                <a:cs typeface="Times New Roman"/>
              </a:rPr>
              <a:t>and </a:t>
            </a:r>
            <a:r>
              <a:rPr sz="1100" dirty="0">
                <a:latin typeface="Times New Roman"/>
                <a:cs typeface="Times New Roman"/>
              </a:rPr>
              <a:t>non-bank </a:t>
            </a:r>
            <a:r>
              <a:rPr sz="1100" spc="10" dirty="0">
                <a:latin typeface="Times New Roman"/>
                <a:cs typeface="Times New Roman"/>
              </a:rPr>
              <a:t>financial  </a:t>
            </a:r>
            <a:r>
              <a:rPr sz="1100" dirty="0">
                <a:latin typeface="Times New Roman"/>
                <a:cs typeface="Times New Roman"/>
              </a:rPr>
              <a:t>institutions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private sector </a:t>
            </a:r>
            <a:r>
              <a:rPr sz="1100" dirty="0">
                <a:latin typeface="Times New Roman"/>
                <a:cs typeface="Times New Roman"/>
              </a:rPr>
              <a:t>should </a:t>
            </a:r>
            <a:r>
              <a:rPr sz="1100" spc="-5" dirty="0">
                <a:latin typeface="Times New Roman"/>
                <a:cs typeface="Times New Roman"/>
              </a:rPr>
              <a:t>be </a:t>
            </a:r>
            <a:r>
              <a:rPr sz="1100" dirty="0">
                <a:latin typeface="Times New Roman"/>
                <a:cs typeface="Times New Roman"/>
              </a:rPr>
              <a:t>encouraged </a:t>
            </a:r>
            <a:r>
              <a:rPr sz="1100" spc="10" dirty="0">
                <a:latin typeface="Times New Roman"/>
                <a:cs typeface="Times New Roman"/>
              </a:rPr>
              <a:t>to set </a:t>
            </a:r>
            <a:r>
              <a:rPr sz="1100" spc="15" dirty="0">
                <a:latin typeface="Times New Roman"/>
                <a:cs typeface="Times New Roman"/>
              </a:rPr>
              <a:t>up institutionsfor  </a:t>
            </a:r>
            <a:r>
              <a:rPr sz="1100" dirty="0">
                <a:latin typeface="Times New Roman"/>
                <a:cs typeface="Times New Roman"/>
              </a:rPr>
              <a:t>providing	services. Later,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Kalyanasundaram </a:t>
            </a:r>
            <a:r>
              <a:rPr sz="1100" spc="15" dirty="0">
                <a:latin typeface="Times New Roman"/>
                <a:cs typeface="Times New Roman"/>
              </a:rPr>
              <a:t>Committee, </a:t>
            </a:r>
            <a:r>
              <a:rPr sz="1100" spc="-5" dirty="0">
                <a:latin typeface="Times New Roman"/>
                <a:cs typeface="Times New Roman"/>
              </a:rPr>
              <a:t>which </a:t>
            </a:r>
            <a:r>
              <a:rPr sz="1100" spc="-10" dirty="0">
                <a:latin typeface="Times New Roman"/>
                <a:cs typeface="Times New Roman"/>
              </a:rPr>
              <a:t>was  </a:t>
            </a:r>
            <a:r>
              <a:rPr sz="1100" dirty="0">
                <a:latin typeface="Times New Roman"/>
                <a:cs typeface="Times New Roman"/>
              </a:rPr>
              <a:t>appointed </a:t>
            </a:r>
            <a:r>
              <a:rPr sz="1100" spc="-10" dirty="0">
                <a:latin typeface="Times New Roman"/>
                <a:cs typeface="Times New Roman"/>
              </a:rPr>
              <a:t>by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Reserve </a:t>
            </a:r>
            <a:r>
              <a:rPr sz="1100" spc="5" dirty="0">
                <a:latin typeface="Times New Roman"/>
                <a:cs typeface="Times New Roman"/>
              </a:rPr>
              <a:t>Bank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India </a:t>
            </a:r>
            <a:r>
              <a:rPr sz="1100" spc="5" dirty="0">
                <a:latin typeface="Times New Roman"/>
                <a:cs typeface="Times New Roman"/>
              </a:rPr>
              <a:t>(RBI) </a:t>
            </a:r>
            <a:r>
              <a:rPr sz="1100" spc="-25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1988 </a:t>
            </a:r>
            <a:r>
              <a:rPr sz="1100" dirty="0">
                <a:latin typeface="Times New Roman"/>
                <a:cs typeface="Times New Roman"/>
              </a:rPr>
              <a:t>specifically </a:t>
            </a:r>
            <a:r>
              <a:rPr sz="1100" spc="10" dirty="0">
                <a:latin typeface="Times New Roman"/>
                <a:cs typeface="Times New Roman"/>
              </a:rPr>
              <a:t>for </a:t>
            </a:r>
            <a:r>
              <a:rPr sz="1100" spc="15" dirty="0">
                <a:latin typeface="Times New Roman"/>
                <a:cs typeface="Times New Roman"/>
              </a:rPr>
              <a:t>exploring </a:t>
            </a:r>
            <a:r>
              <a:rPr sz="1100" dirty="0">
                <a:latin typeface="Times New Roman"/>
                <a:cs typeface="Times New Roman"/>
              </a:rPr>
              <a:t>the  </a:t>
            </a:r>
            <a:r>
              <a:rPr sz="1100" spc="-5" dirty="0">
                <a:latin typeface="Times New Roman"/>
                <a:cs typeface="Times New Roman"/>
              </a:rPr>
              <a:t>possibilities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of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launching</a:t>
            </a:r>
            <a:r>
              <a:rPr sz="1100" spc="-1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factoring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services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India,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found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abundant	</a:t>
            </a:r>
            <a:r>
              <a:rPr sz="1100" dirty="0">
                <a:latin typeface="Times New Roman"/>
                <a:cs typeface="Times New Roman"/>
              </a:rPr>
              <a:t>for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such  </a:t>
            </a:r>
            <a:r>
              <a:rPr sz="1100" spc="15" dirty="0">
                <a:latin typeface="Times New Roman"/>
                <a:cs typeface="Times New Roman"/>
              </a:rPr>
              <a:t>services </a:t>
            </a:r>
            <a:r>
              <a:rPr sz="1100" spc="5" dirty="0">
                <a:latin typeface="Times New Roman"/>
                <a:cs typeface="Times New Roman"/>
              </a:rPr>
              <a:t>and hence </a:t>
            </a:r>
            <a:r>
              <a:rPr sz="1100" dirty="0">
                <a:latin typeface="Times New Roman"/>
                <a:cs typeface="Times New Roman"/>
              </a:rPr>
              <a:t>strongly advocated </a:t>
            </a:r>
            <a:r>
              <a:rPr sz="1100" spc="10" dirty="0">
                <a:latin typeface="Times New Roman"/>
                <a:cs typeface="Times New Roman"/>
              </a:rPr>
              <a:t>for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introduction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spc="15" dirty="0">
                <a:latin typeface="Times New Roman"/>
                <a:cs typeface="Times New Roman"/>
              </a:rPr>
              <a:t>factoring services </a:t>
            </a:r>
            <a:r>
              <a:rPr sz="1100" spc="-30" dirty="0">
                <a:latin typeface="Times New Roman"/>
                <a:cs typeface="Times New Roman"/>
              </a:rPr>
              <a:t>in  </a:t>
            </a:r>
            <a:r>
              <a:rPr sz="1100" dirty="0">
                <a:latin typeface="Times New Roman"/>
                <a:cs typeface="Times New Roman"/>
              </a:rPr>
              <a:t>India. </a:t>
            </a:r>
            <a:r>
              <a:rPr sz="1100" spc="5" dirty="0">
                <a:latin typeface="Times New Roman"/>
                <a:cs typeface="Times New Roman"/>
              </a:rPr>
              <a:t>This </a:t>
            </a:r>
            <a:r>
              <a:rPr sz="1100" dirty="0">
                <a:latin typeface="Times New Roman"/>
                <a:cs typeface="Times New Roman"/>
              </a:rPr>
              <a:t>committee also observed </a:t>
            </a:r>
            <a:r>
              <a:rPr sz="1100" spc="-5" dirty="0">
                <a:latin typeface="Times New Roman"/>
                <a:cs typeface="Times New Roman"/>
              </a:rPr>
              <a:t>that </a:t>
            </a:r>
            <a:r>
              <a:rPr sz="1100" spc="5" dirty="0">
                <a:latin typeface="Times New Roman"/>
                <a:cs typeface="Times New Roman"/>
              </a:rPr>
              <a:t>banks </a:t>
            </a:r>
            <a:r>
              <a:rPr sz="1100" spc="-5" dirty="0">
                <a:latin typeface="Times New Roman"/>
                <a:cs typeface="Times New Roman"/>
              </a:rPr>
              <a:t>were </a:t>
            </a:r>
            <a:r>
              <a:rPr sz="1100" dirty="0">
                <a:latin typeface="Times New Roman"/>
                <a:cs typeface="Times New Roman"/>
              </a:rPr>
              <a:t>ideally suited </a:t>
            </a:r>
            <a:r>
              <a:rPr sz="1100" spc="10" dirty="0">
                <a:latin typeface="Times New Roman"/>
                <a:cs typeface="Times New Roman"/>
              </a:rPr>
              <a:t>for </a:t>
            </a:r>
            <a:r>
              <a:rPr sz="1100" dirty="0">
                <a:latin typeface="Times New Roman"/>
                <a:cs typeface="Times New Roman"/>
              </a:rPr>
              <a:t>providing  factoring </a:t>
            </a:r>
            <a:r>
              <a:rPr sz="1100" spc="15" dirty="0">
                <a:latin typeface="Times New Roman"/>
                <a:cs typeface="Times New Roman"/>
              </a:rPr>
              <a:t>services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industries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economy. </a:t>
            </a:r>
            <a:r>
              <a:rPr sz="1100" spc="5" dirty="0">
                <a:latin typeface="Times New Roman"/>
                <a:cs typeface="Times New Roman"/>
              </a:rPr>
              <a:t>However, the </a:t>
            </a:r>
            <a:r>
              <a:rPr sz="1100" dirty="0">
                <a:latin typeface="Times New Roman"/>
                <a:cs typeface="Times New Roman"/>
              </a:rPr>
              <a:t>said </a:t>
            </a:r>
            <a:r>
              <a:rPr sz="1100" spc="15" dirty="0">
                <a:latin typeface="Times New Roman"/>
                <a:cs typeface="Times New Roman"/>
              </a:rPr>
              <a:t>Committee  </a:t>
            </a:r>
            <a:r>
              <a:rPr sz="1100" dirty="0">
                <a:latin typeface="Times New Roman"/>
                <a:cs typeface="Times New Roman"/>
              </a:rPr>
              <a:t>expressed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view that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begin </a:t>
            </a:r>
            <a:r>
              <a:rPr sz="1100" spc="-15" dirty="0">
                <a:latin typeface="Times New Roman"/>
                <a:cs typeface="Times New Roman"/>
              </a:rPr>
              <a:t>with </a:t>
            </a:r>
            <a:r>
              <a:rPr sz="1100" spc="5" dirty="0">
                <a:latin typeface="Times New Roman"/>
                <a:cs typeface="Times New Roman"/>
              </a:rPr>
              <a:t>only </a:t>
            </a:r>
            <a:r>
              <a:rPr sz="1100" dirty="0">
                <a:latin typeface="Times New Roman"/>
                <a:cs typeface="Times New Roman"/>
              </a:rPr>
              <a:t>four </a:t>
            </a:r>
            <a:r>
              <a:rPr sz="1100" spc="20" dirty="0">
                <a:latin typeface="Times New Roman"/>
                <a:cs typeface="Times New Roman"/>
              </a:rPr>
              <a:t>or </a:t>
            </a:r>
            <a:r>
              <a:rPr sz="1100" spc="10" dirty="0">
                <a:latin typeface="Times New Roman"/>
                <a:cs typeface="Times New Roman"/>
              </a:rPr>
              <a:t>five </a:t>
            </a:r>
            <a:r>
              <a:rPr sz="1100" spc="15" dirty="0">
                <a:latin typeface="Times New Roman"/>
                <a:cs typeface="Times New Roman"/>
              </a:rPr>
              <a:t>banks </a:t>
            </a:r>
            <a:r>
              <a:rPr sz="1100" spc="10" dirty="0">
                <a:latin typeface="Times New Roman"/>
                <a:cs typeface="Times New Roman"/>
              </a:rPr>
              <a:t>either </a:t>
            </a:r>
            <a:r>
              <a:rPr sz="1100" dirty="0">
                <a:latin typeface="Times New Roman"/>
                <a:cs typeface="Times New Roman"/>
              </a:rPr>
              <a:t>individually </a:t>
            </a:r>
            <a:r>
              <a:rPr sz="1100" spc="-10" dirty="0">
                <a:latin typeface="Times New Roman"/>
                <a:cs typeface="Times New Roman"/>
              </a:rPr>
              <a:t>or  </a:t>
            </a:r>
            <a:r>
              <a:rPr sz="1100" dirty="0">
                <a:latin typeface="Times New Roman"/>
                <a:cs typeface="Times New Roman"/>
              </a:rPr>
              <a:t>jointly should </a:t>
            </a:r>
            <a:r>
              <a:rPr sz="1100" spc="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allowed </a:t>
            </a:r>
            <a:r>
              <a:rPr sz="1100" spc="-15" dirty="0">
                <a:latin typeface="Times New Roman"/>
                <a:cs typeface="Times New Roman"/>
              </a:rPr>
              <a:t>on </a:t>
            </a:r>
            <a:r>
              <a:rPr sz="1100" dirty="0">
                <a:latin typeface="Times New Roman"/>
                <a:cs typeface="Times New Roman"/>
              </a:rPr>
              <a:t>zonal basis to undertake </a:t>
            </a:r>
            <a:r>
              <a:rPr sz="1100" spc="15" dirty="0">
                <a:latin typeface="Times New Roman"/>
                <a:cs typeface="Times New Roman"/>
              </a:rPr>
              <a:t>factoring </a:t>
            </a:r>
            <a:r>
              <a:rPr sz="1100" dirty="0">
                <a:latin typeface="Times New Roman"/>
                <a:cs typeface="Times New Roman"/>
              </a:rPr>
              <a:t>services. </a:t>
            </a:r>
            <a:r>
              <a:rPr sz="1100" spc="15" dirty="0">
                <a:latin typeface="Times New Roman"/>
                <a:cs typeface="Times New Roman"/>
              </a:rPr>
              <a:t>The  </a:t>
            </a:r>
            <a:r>
              <a:rPr sz="1100" dirty="0">
                <a:latin typeface="Times New Roman"/>
                <a:cs typeface="Times New Roman"/>
              </a:rPr>
              <a:t>recommendations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		</a:t>
            </a:r>
            <a:r>
              <a:rPr sz="1100" spc="15" dirty="0">
                <a:latin typeface="Times New Roman"/>
                <a:cs typeface="Times New Roman"/>
              </a:rPr>
              <a:t>Committee </a:t>
            </a:r>
            <a:r>
              <a:rPr sz="1100" spc="5" dirty="0">
                <a:latin typeface="Times New Roman"/>
                <a:cs typeface="Times New Roman"/>
              </a:rPr>
              <a:t>were </a:t>
            </a:r>
            <a:r>
              <a:rPr sz="1100" dirty="0">
                <a:latin typeface="Times New Roman"/>
                <a:cs typeface="Times New Roman"/>
              </a:rPr>
              <a:t>accepted </a:t>
            </a:r>
            <a:r>
              <a:rPr sz="1100" spc="-20" dirty="0">
                <a:latin typeface="Times New Roman"/>
                <a:cs typeface="Times New Roman"/>
              </a:rPr>
              <a:t>by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RBI.  Subsequently </a:t>
            </a:r>
            <a:r>
              <a:rPr sz="1100" spc="15" dirty="0">
                <a:latin typeface="Times New Roman"/>
                <a:cs typeface="Times New Roman"/>
              </a:rPr>
              <a:t>a </a:t>
            </a:r>
            <a:r>
              <a:rPr sz="1100" spc="10" dirty="0">
                <a:latin typeface="Times New Roman"/>
                <a:cs typeface="Times New Roman"/>
              </a:rPr>
              <a:t>suitable </a:t>
            </a:r>
            <a:r>
              <a:rPr sz="1100" spc="5" dirty="0">
                <a:latin typeface="Times New Roman"/>
                <a:cs typeface="Times New Roman"/>
              </a:rPr>
              <a:t>amendment </a:t>
            </a:r>
            <a:r>
              <a:rPr sz="1100" spc="-10" dirty="0">
                <a:latin typeface="Times New Roman"/>
                <a:cs typeface="Times New Roman"/>
              </a:rPr>
              <a:t>was </a:t>
            </a:r>
            <a:r>
              <a:rPr sz="1100" spc="5" dirty="0">
                <a:latin typeface="Times New Roman"/>
                <a:cs typeface="Times New Roman"/>
              </a:rPr>
              <a:t>made 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the Banking </a:t>
            </a:r>
            <a:r>
              <a:rPr sz="1100" spc="15" dirty="0">
                <a:latin typeface="Times New Roman"/>
                <a:cs typeface="Times New Roman"/>
              </a:rPr>
              <a:t>Regulation </a:t>
            </a:r>
            <a:r>
              <a:rPr sz="1100" dirty="0">
                <a:latin typeface="Times New Roman"/>
                <a:cs typeface="Times New Roman"/>
              </a:rPr>
              <a:t>Act </a:t>
            </a:r>
            <a:r>
              <a:rPr sz="1100" spc="15" dirty="0">
                <a:latin typeface="Times New Roman"/>
                <a:cs typeface="Times New Roman"/>
              </a:rPr>
              <a:t>1949,  </a:t>
            </a:r>
            <a:r>
              <a:rPr sz="1100" spc="20" dirty="0">
                <a:latin typeface="Times New Roman"/>
                <a:cs typeface="Times New Roman"/>
              </a:rPr>
              <a:t>so as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allow </a:t>
            </a:r>
            <a:r>
              <a:rPr sz="1100" spc="5" dirty="0">
                <a:latin typeface="Times New Roman"/>
                <a:cs typeface="Times New Roman"/>
              </a:rPr>
              <a:t>banks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set </a:t>
            </a:r>
            <a:r>
              <a:rPr sz="1100" spc="15" dirty="0">
                <a:latin typeface="Times New Roman"/>
                <a:cs typeface="Times New Roman"/>
              </a:rPr>
              <a:t>up </a:t>
            </a:r>
            <a:r>
              <a:rPr sz="1100" dirty="0">
                <a:latin typeface="Times New Roman"/>
                <a:cs typeface="Times New Roman"/>
              </a:rPr>
              <a:t>subsidiary </a:t>
            </a:r>
            <a:r>
              <a:rPr sz="1100" spc="5" dirty="0">
                <a:latin typeface="Times New Roman"/>
                <a:cs typeface="Times New Roman"/>
              </a:rPr>
              <a:t>company </a:t>
            </a:r>
            <a:r>
              <a:rPr sz="1100" spc="10" dirty="0">
                <a:latin typeface="Times New Roman"/>
                <a:cs typeface="Times New Roman"/>
              </a:rPr>
              <a:t>for </a:t>
            </a:r>
            <a:r>
              <a:rPr sz="1100" dirty="0">
                <a:latin typeface="Times New Roman"/>
                <a:cs typeface="Times New Roman"/>
              </a:rPr>
              <a:t>undertaking </a:t>
            </a:r>
            <a:r>
              <a:rPr sz="1100" spc="15" dirty="0">
                <a:latin typeface="Times New Roman"/>
                <a:cs typeface="Times New Roman"/>
              </a:rPr>
              <a:t>factoring  </a:t>
            </a:r>
            <a:r>
              <a:rPr sz="1100" spc="10" dirty="0">
                <a:latin typeface="Times New Roman"/>
                <a:cs typeface="Times New Roman"/>
              </a:rPr>
              <a:t>services.</a:t>
            </a:r>
            <a:endParaRPr sz="1100">
              <a:latin typeface="Times New Roman"/>
              <a:cs typeface="Times New Roman"/>
            </a:endParaRPr>
          </a:p>
          <a:p>
            <a:pPr marL="291465" marR="88900" indent="-274955">
              <a:lnSpc>
                <a:spcPts val="1300"/>
              </a:lnSpc>
              <a:spcBef>
                <a:spcPts val="625"/>
              </a:spcBef>
              <a:tabLst>
                <a:tab pos="1341755" algn="l"/>
                <a:tab pos="4271010" algn="l"/>
              </a:tabLst>
            </a:pP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begin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with,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	</a:t>
            </a:r>
            <a:r>
              <a:rPr sz="1100" dirty="0">
                <a:latin typeface="Times New Roman"/>
                <a:cs typeface="Times New Roman"/>
              </a:rPr>
              <a:t>permitted  </a:t>
            </a:r>
            <a:r>
              <a:rPr sz="1100" spc="5" dirty="0">
                <a:latin typeface="Times New Roman"/>
                <a:cs typeface="Times New Roman"/>
              </a:rPr>
              <a:t>both </a:t>
            </a:r>
            <a:r>
              <a:rPr sz="1100" spc="15" dirty="0">
                <a:latin typeface="Times New Roman"/>
                <a:cs typeface="Times New Roman"/>
              </a:rPr>
              <a:t>the State </a:t>
            </a:r>
            <a:r>
              <a:rPr sz="1100" spc="5" dirty="0">
                <a:latin typeface="Times New Roman"/>
                <a:cs typeface="Times New Roman"/>
              </a:rPr>
              <a:t>Bank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India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	</a:t>
            </a:r>
            <a:r>
              <a:rPr sz="1100" spc="-15" dirty="0">
                <a:latin typeface="Times New Roman"/>
                <a:cs typeface="Times New Roman"/>
              </a:rPr>
              <a:t>Bank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to  </a:t>
            </a:r>
            <a:r>
              <a:rPr sz="1100" dirty="0">
                <a:latin typeface="Times New Roman"/>
                <a:cs typeface="Times New Roman"/>
              </a:rPr>
              <a:t>factoring services through their </a:t>
            </a:r>
            <a:r>
              <a:rPr sz="1100" spc="10" dirty="0">
                <a:latin typeface="Times New Roman"/>
                <a:cs typeface="Times New Roman"/>
              </a:rPr>
              <a:t>own subsidiaries.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Accordingly, </a:t>
            </a:r>
            <a:r>
              <a:rPr sz="1100" spc="5" dirty="0">
                <a:latin typeface="Times New Roman"/>
                <a:cs typeface="Times New Roman"/>
              </a:rPr>
              <a:t>two </a:t>
            </a:r>
            <a:r>
              <a:rPr sz="1100" spc="15" dirty="0">
                <a:latin typeface="Times New Roman"/>
                <a:cs typeface="Times New Roman"/>
              </a:rPr>
              <a:t>factoring</a:t>
            </a:r>
            <a:endParaRPr sz="1100">
              <a:latin typeface="Times New Roman"/>
              <a:cs typeface="Times New Roman"/>
            </a:endParaRPr>
          </a:p>
          <a:p>
            <a:pPr marL="19685">
              <a:lnSpc>
                <a:spcPts val="1240"/>
              </a:lnSpc>
              <a:tabLst>
                <a:tab pos="1350010" algn="l"/>
                <a:tab pos="3011170" algn="l"/>
              </a:tabLst>
            </a:pPr>
            <a:r>
              <a:rPr sz="1100" dirty="0">
                <a:latin typeface="Times New Roman"/>
                <a:cs typeface="Times New Roman"/>
              </a:rPr>
              <a:t>companies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India,	</a:t>
            </a:r>
            <a:r>
              <a:rPr sz="1100" spc="15" dirty="0">
                <a:latin typeface="Times New Roman"/>
                <a:cs typeface="Times New Roman"/>
              </a:rPr>
              <a:t>SBI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Factors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	</a:t>
            </a:r>
            <a:r>
              <a:rPr sz="1100" spc="15" dirty="0">
                <a:latin typeface="Times New Roman"/>
                <a:cs typeface="Times New Roman"/>
              </a:rPr>
              <a:t>Services </a:t>
            </a:r>
            <a:r>
              <a:rPr sz="1100" dirty="0">
                <a:latin typeface="Times New Roman"/>
                <a:cs typeface="Times New Roman"/>
              </a:rPr>
              <a:t>Ltd.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arid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010656" y="7860609"/>
            <a:ext cx="499045" cy="10228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950930" y="7965822"/>
            <a:ext cx="305816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15" dirty="0">
                <a:latin typeface="Times New Roman"/>
                <a:cs typeface="Times New Roman"/>
              </a:rPr>
              <a:t>Factors </a:t>
            </a:r>
            <a:r>
              <a:rPr sz="1100" dirty="0">
                <a:latin typeface="Times New Roman"/>
                <a:cs typeface="Times New Roman"/>
              </a:rPr>
              <a:t>Ltd; sponsored </a:t>
            </a:r>
            <a:r>
              <a:rPr sz="1100" spc="-10" dirty="0">
                <a:latin typeface="Times New Roman"/>
                <a:cs typeface="Times New Roman"/>
              </a:rPr>
              <a:t>by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spc="15" dirty="0">
                <a:latin typeface="Times New Roman"/>
                <a:cs typeface="Times New Roman"/>
              </a:rPr>
              <a:t>State </a:t>
            </a:r>
            <a:r>
              <a:rPr sz="1100" dirty="0">
                <a:latin typeface="Times New Roman"/>
                <a:cs typeface="Times New Roman"/>
              </a:rPr>
              <a:t>Bank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India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033776" y="8019110"/>
            <a:ext cx="396754" cy="10228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806445" y="8021678"/>
            <a:ext cx="700518" cy="13019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327898" y="8182230"/>
            <a:ext cx="201476" cy="9918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809545" y="8197676"/>
            <a:ext cx="102282" cy="8678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951383" y="7965822"/>
            <a:ext cx="4558030" cy="3619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17265">
              <a:lnSpc>
                <a:spcPts val="1310"/>
              </a:lnSpc>
              <a:spcBef>
                <a:spcPts val="125"/>
              </a:spcBef>
            </a:pPr>
            <a:r>
              <a:rPr sz="1100" spc="-10" dirty="0">
                <a:latin typeface="Times New Roman"/>
                <a:cs typeface="Times New Roman"/>
              </a:rPr>
              <a:t>Bank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10"/>
              </a:lnSpc>
              <a:tabLst>
                <a:tab pos="3590290" algn="l"/>
                <a:tab pos="3988435" algn="l"/>
              </a:tabLst>
            </a:pPr>
            <a:r>
              <a:rPr sz="1100" spc="5" dirty="0">
                <a:latin typeface="Times New Roman"/>
                <a:cs typeface="Times New Roman"/>
              </a:rPr>
              <a:t>commenced </a:t>
            </a:r>
            <a:r>
              <a:rPr sz="1100" dirty="0">
                <a:latin typeface="Times New Roman"/>
                <a:cs typeface="Times New Roman"/>
              </a:rPr>
              <a:t>operations 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00" spc="-10" dirty="0">
                <a:latin typeface="Times New Roman"/>
                <a:cs typeface="Times New Roman"/>
              </a:rPr>
              <a:t>1991.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beginning </a:t>
            </a:r>
            <a:r>
              <a:rPr sz="1100" spc="-5" dirty="0">
                <a:latin typeface="Times New Roman"/>
                <a:cs typeface="Times New Roman"/>
              </a:rPr>
              <a:t>they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were	</a:t>
            </a:r>
            <a:r>
              <a:rPr sz="1100" spc="-15" dirty="0">
                <a:latin typeface="Times New Roman"/>
                <a:cs typeface="Times New Roman"/>
              </a:rPr>
              <a:t>wed	</a:t>
            </a:r>
            <a:r>
              <a:rPr sz="1100" spc="15" dirty="0">
                <a:latin typeface="Times New Roman"/>
                <a:cs typeface="Times New Roman"/>
              </a:rPr>
              <a:t>operate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in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080812" y="8349816"/>
            <a:ext cx="226279" cy="10228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1951379" y="8293411"/>
            <a:ext cx="4707890" cy="3638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250"/>
              </a:lnSpc>
              <a:spcBef>
                <a:spcPts val="135"/>
              </a:spcBef>
              <a:tabLst>
                <a:tab pos="4399280" algn="l"/>
              </a:tabLst>
            </a:pPr>
            <a:r>
              <a:rPr sz="1100" spc="-10" dirty="0">
                <a:latin typeface="Times New Roman"/>
                <a:cs typeface="Times New Roman"/>
              </a:rPr>
              <a:t>Wester</a:t>
            </a:r>
            <a:r>
              <a:rPr sz="1100" spc="15" dirty="0">
                <a:latin typeface="Times New Roman"/>
                <a:cs typeface="Times New Roman"/>
              </a:rPr>
              <a:t>n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an</a:t>
            </a:r>
            <a:r>
              <a:rPr sz="1100" spc="15" dirty="0">
                <a:latin typeface="Times New Roman"/>
                <a:cs typeface="Times New Roman"/>
              </a:rPr>
              <a:t>d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Souther</a:t>
            </a:r>
            <a:r>
              <a:rPr sz="1100" spc="15" dirty="0">
                <a:latin typeface="Times New Roman"/>
                <a:cs typeface="Times New Roman"/>
              </a:rPr>
              <a:t>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Zon</a:t>
            </a:r>
            <a:r>
              <a:rPr sz="1100" spc="15" dirty="0">
                <a:latin typeface="Times New Roman"/>
                <a:cs typeface="Times New Roman"/>
              </a:rPr>
              <a:t>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75" dirty="0">
                <a:latin typeface="Times New Roman"/>
                <a:cs typeface="Times New Roman"/>
              </a:rPr>
              <a:t>o</a:t>
            </a:r>
            <a:r>
              <a:rPr sz="1100" spc="10" dirty="0">
                <a:latin typeface="Times New Roman"/>
                <a:cs typeface="Times New Roman"/>
              </a:rPr>
              <a:t>f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Indi</a:t>
            </a:r>
            <a:r>
              <a:rPr sz="1100" spc="15" dirty="0">
                <a:latin typeface="Times New Roman"/>
                <a:cs typeface="Times New Roman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respectively</a:t>
            </a:r>
            <a:r>
              <a:rPr sz="1100" spc="5" dirty="0">
                <a:latin typeface="Times New Roman"/>
                <a:cs typeface="Times New Roman"/>
              </a:rPr>
              <a:t>.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However</a:t>
            </a:r>
            <a:r>
              <a:rPr sz="1100" spc="5" dirty="0">
                <a:latin typeface="Times New Roman"/>
                <a:cs typeface="Times New Roman"/>
              </a:rPr>
              <a:t>,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later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on,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</a:t>
            </a:r>
            <a:r>
              <a:rPr sz="1100" spc="15" dirty="0">
                <a:latin typeface="Times New Roman"/>
                <a:cs typeface="Times New Roman"/>
              </a:rPr>
              <a:t>e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-5" dirty="0">
                <a:latin typeface="Times New Roman"/>
                <a:cs typeface="Times New Roman"/>
              </a:rPr>
              <a:t>lifted</a:t>
            </a:r>
            <a:endParaRPr sz="1100">
              <a:latin typeface="Times New Roman"/>
              <a:cs typeface="Times New Roman"/>
            </a:endParaRPr>
          </a:p>
          <a:p>
            <a:pPr marL="15875">
              <a:lnSpc>
                <a:spcPts val="1370"/>
              </a:lnSpc>
            </a:pPr>
            <a:r>
              <a:rPr sz="1100" spc="15" dirty="0">
                <a:latin typeface="Times New Roman"/>
                <a:cs typeface="Times New Roman"/>
              </a:rPr>
              <a:t>these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area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restrictions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on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their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operations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accordingly,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both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these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companies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795829" y="8697028"/>
            <a:ext cx="263476" cy="11778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6082103" y="8619362"/>
            <a:ext cx="352425" cy="2044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50" spc="40" dirty="0">
                <a:latin typeface="Times New Roman"/>
                <a:cs typeface="Times New Roman"/>
              </a:rPr>
              <a:t>of</a:t>
            </a:r>
            <a:r>
              <a:rPr sz="1150" spc="-1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6097569" y="8852780"/>
            <a:ext cx="229375" cy="9918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690610" y="9015900"/>
            <a:ext cx="440148" cy="9609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6149573" y="8954896"/>
            <a:ext cx="35433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10" dirty="0">
                <a:latin typeface="Times New Roman"/>
                <a:cs typeface="Times New Roman"/>
              </a:rPr>
              <a:t>either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845305" y="9205348"/>
            <a:ext cx="114690" cy="6818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1951428" y="8625712"/>
            <a:ext cx="4117340" cy="69088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indent="6985">
              <a:lnSpc>
                <a:spcPct val="98200"/>
              </a:lnSpc>
              <a:spcBef>
                <a:spcPts val="145"/>
              </a:spcBef>
              <a:tabLst>
                <a:tab pos="1038225" algn="l"/>
              </a:tabLst>
            </a:pPr>
            <a:r>
              <a:rPr sz="1100" spc="5" dirty="0">
                <a:latin typeface="Times New Roman"/>
                <a:cs typeface="Times New Roman"/>
              </a:rPr>
              <a:t>were </a:t>
            </a:r>
            <a:r>
              <a:rPr sz="1100" dirty="0">
                <a:latin typeface="Times New Roman"/>
                <a:cs typeface="Times New Roman"/>
              </a:rPr>
              <a:t>given permission to </a:t>
            </a:r>
            <a:r>
              <a:rPr sz="1100" spc="5" dirty="0">
                <a:latin typeface="Times New Roman"/>
                <a:cs typeface="Times New Roman"/>
              </a:rPr>
              <a:t>expand </a:t>
            </a:r>
            <a:r>
              <a:rPr sz="1100" dirty="0">
                <a:latin typeface="Times New Roman"/>
                <a:cs typeface="Times New Roman"/>
              </a:rPr>
              <a:t>and operate </a:t>
            </a:r>
            <a:r>
              <a:rPr sz="1100" spc="10" dirty="0">
                <a:latin typeface="Times New Roman"/>
                <a:cs typeface="Times New Roman"/>
              </a:rPr>
              <a:t>their </a:t>
            </a:r>
            <a:r>
              <a:rPr sz="1100" dirty="0">
                <a:latin typeface="Times New Roman"/>
                <a:cs typeface="Times New Roman"/>
              </a:rPr>
              <a:t>business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15" dirty="0">
                <a:latin typeface="Times New Roman"/>
                <a:cs typeface="Times New Roman"/>
              </a:rPr>
              <a:t>other  </a:t>
            </a:r>
            <a:r>
              <a:rPr sz="1100" dirty="0">
                <a:latin typeface="Times New Roman"/>
                <a:cs typeface="Times New Roman"/>
              </a:rPr>
              <a:t>country.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view of </a:t>
            </a:r>
            <a:r>
              <a:rPr sz="1100" spc="-10" dirty="0">
                <a:latin typeface="Times New Roman"/>
                <a:cs typeface="Times New Roman"/>
              </a:rPr>
              <a:t>this, </a:t>
            </a:r>
            <a:r>
              <a:rPr sz="1100" spc="-5" dirty="0">
                <a:latin typeface="Times New Roman"/>
                <a:cs typeface="Times New Roman"/>
              </a:rPr>
              <a:t>they </a:t>
            </a:r>
            <a:r>
              <a:rPr sz="1100" spc="5" dirty="0">
                <a:latin typeface="Times New Roman"/>
                <a:cs typeface="Times New Roman"/>
              </a:rPr>
              <a:t>can </a:t>
            </a:r>
            <a:r>
              <a:rPr sz="1100" dirty="0">
                <a:latin typeface="Times New Roman"/>
                <a:cs typeface="Times New Roman"/>
              </a:rPr>
              <a:t>operate </a:t>
            </a:r>
            <a:r>
              <a:rPr sz="1100" spc="-15" dirty="0">
                <a:latin typeface="Times New Roman"/>
                <a:cs typeface="Times New Roman"/>
              </a:rPr>
              <a:t>on </a:t>
            </a:r>
            <a:r>
              <a:rPr sz="1100" spc="10" dirty="0">
                <a:latin typeface="Times New Roman"/>
                <a:cs typeface="Times New Roman"/>
              </a:rPr>
              <a:t>all-India basis.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25" dirty="0">
                <a:latin typeface="Times New Roman"/>
                <a:cs typeface="Times New Roman"/>
              </a:rPr>
              <a:t>1993 </a:t>
            </a:r>
            <a:r>
              <a:rPr sz="1100" dirty="0">
                <a:latin typeface="Times New Roman"/>
                <a:cs typeface="Times New Roman"/>
              </a:rPr>
              <a:t>the  allowed </a:t>
            </a:r>
            <a:r>
              <a:rPr sz="1100" spc="15" dirty="0">
                <a:latin typeface="Times New Roman"/>
                <a:cs typeface="Times New Roman"/>
              </a:rPr>
              <a:t>all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scheduled commercial </a:t>
            </a:r>
            <a:r>
              <a:rPr sz="1100" spc="5" dirty="0">
                <a:latin typeface="Times New Roman"/>
                <a:cs typeface="Times New Roman"/>
              </a:rPr>
              <a:t>banks </a:t>
            </a:r>
            <a:r>
              <a:rPr sz="1100" spc="-15" dirty="0">
                <a:latin typeface="Times New Roman"/>
                <a:cs typeface="Times New Roman"/>
              </a:rPr>
              <a:t>to </a:t>
            </a:r>
            <a:r>
              <a:rPr sz="1100" spc="15" dirty="0">
                <a:latin typeface="Times New Roman"/>
                <a:cs typeface="Times New Roman"/>
              </a:rPr>
              <a:t>introduce factoring  </a:t>
            </a:r>
            <a:r>
              <a:rPr sz="1100" dirty="0">
                <a:latin typeface="Times New Roman"/>
                <a:cs typeface="Times New Roman"/>
              </a:rPr>
              <a:t>departmentally	through </a:t>
            </a:r>
            <a:r>
              <a:rPr sz="1100" spc="15" dirty="0">
                <a:latin typeface="Times New Roman"/>
                <a:cs typeface="Times New Roman"/>
              </a:rPr>
              <a:t>a </a:t>
            </a:r>
            <a:r>
              <a:rPr sz="1100" dirty="0">
                <a:latin typeface="Times New Roman"/>
                <a:cs typeface="Times New Roman"/>
              </a:rPr>
              <a:t>subsidiary </a:t>
            </a:r>
            <a:r>
              <a:rPr sz="1100" spc="5" dirty="0">
                <a:latin typeface="Times New Roman"/>
                <a:cs typeface="Times New Roman"/>
              </a:rPr>
              <a:t>set-up. </a:t>
            </a:r>
            <a:r>
              <a:rPr sz="1100" dirty="0">
                <a:latin typeface="Times New Roman"/>
                <a:cs typeface="Times New Roman"/>
              </a:rPr>
              <a:t>Besides </a:t>
            </a:r>
            <a:r>
              <a:rPr sz="1100" spc="15" dirty="0">
                <a:latin typeface="Times New Roman"/>
                <a:cs typeface="Times New Roman"/>
              </a:rPr>
              <a:t>SBI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Factors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5756146" y="9174249"/>
            <a:ext cx="946150" cy="105410"/>
            <a:chOff x="5756146" y="9174249"/>
            <a:chExt cx="946150" cy="105410"/>
          </a:xfrm>
        </p:grpSpPr>
        <p:sp>
          <p:nvSpPr>
            <p:cNvPr id="62" name="object 62"/>
            <p:cNvSpPr/>
            <p:nvPr/>
          </p:nvSpPr>
          <p:spPr>
            <a:xfrm>
              <a:off x="5756146" y="9177402"/>
              <a:ext cx="213881" cy="99189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004559" y="9174249"/>
              <a:ext cx="697419" cy="105384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/>
          <p:nvPr/>
        </p:nvSpPr>
        <p:spPr>
          <a:xfrm>
            <a:off x="2721866" y="9335751"/>
            <a:ext cx="492849" cy="10848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071673" y="9338374"/>
            <a:ext cx="598228" cy="133289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1952702" y="9274623"/>
            <a:ext cx="741680" cy="3727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5240" marR="5080" indent="-3175">
              <a:lnSpc>
                <a:spcPct val="100000"/>
              </a:lnSpc>
              <a:spcBef>
                <a:spcPts val="135"/>
              </a:spcBef>
            </a:pPr>
            <a:r>
              <a:rPr sz="1150" spc="-15" dirty="0">
                <a:latin typeface="Times New Roman"/>
                <a:cs typeface="Times New Roman"/>
              </a:rPr>
              <a:t>Services</a:t>
            </a:r>
            <a:r>
              <a:rPr sz="1150" spc="-1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  </a:t>
            </a:r>
            <a:r>
              <a:rPr sz="1100" spc="5" dirty="0">
                <a:latin typeface="Times New Roman"/>
                <a:cs typeface="Times New Roman"/>
              </a:rPr>
              <a:t>such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2410973" y="9506532"/>
            <a:ext cx="468055" cy="102286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2898858" y="9282560"/>
            <a:ext cx="3400425" cy="3644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6350" indent="340995">
              <a:lnSpc>
                <a:spcPct val="100000"/>
              </a:lnSpc>
              <a:spcBef>
                <a:spcPts val="125"/>
              </a:spcBef>
            </a:pPr>
            <a:r>
              <a:rPr sz="1100" dirty="0">
                <a:latin typeface="Times New Roman"/>
                <a:cs typeface="Times New Roman"/>
              </a:rPr>
              <a:t>Factors Ltd., there </a:t>
            </a:r>
            <a:r>
              <a:rPr sz="1100" spc="15" dirty="0">
                <a:latin typeface="Times New Roman"/>
                <a:cs typeface="Times New Roman"/>
              </a:rPr>
              <a:t>are a </a:t>
            </a:r>
            <a:r>
              <a:rPr sz="1100" dirty="0">
                <a:latin typeface="Times New Roman"/>
                <a:cs typeface="Times New Roman"/>
              </a:rPr>
              <a:t>few </a:t>
            </a:r>
            <a:r>
              <a:rPr sz="1100" spc="5" dirty="0">
                <a:latin typeface="Times New Roman"/>
                <a:cs typeface="Times New Roman"/>
              </a:rPr>
              <a:t>non-banking </a:t>
            </a:r>
            <a:r>
              <a:rPr sz="1100" spc="15" dirty="0">
                <a:latin typeface="Times New Roman"/>
                <a:cs typeface="Times New Roman"/>
              </a:rPr>
              <a:t>finance  </a:t>
            </a:r>
            <a:r>
              <a:rPr sz="1100" dirty="0">
                <a:latin typeface="Times New Roman"/>
                <a:cs typeface="Times New Roman"/>
              </a:rPr>
              <a:t>Factors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Ltd.,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Global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Trade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Finance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Pvt.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Ltd.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(a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subsidiary</a:t>
            </a:r>
            <a:r>
              <a:rPr sz="1100" spc="-35" dirty="0">
                <a:latin typeface="Times New Roman"/>
                <a:cs typeface="Times New Roman"/>
              </a:rPr>
              <a:t> of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6338364" y="9506364"/>
            <a:ext cx="347163" cy="11159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088505" cy="9989820"/>
            <a:chOff x="0" y="0"/>
            <a:chExt cx="7088505" cy="9989820"/>
          </a:xfrm>
        </p:grpSpPr>
        <p:sp>
          <p:nvSpPr>
            <p:cNvPr id="3" name="object 3"/>
            <p:cNvSpPr/>
            <p:nvPr/>
          </p:nvSpPr>
          <p:spPr>
            <a:xfrm>
              <a:off x="7016501" y="0"/>
              <a:ext cx="71621" cy="235609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356067"/>
              <a:ext cx="7088123" cy="140515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39540" y="3761654"/>
              <a:ext cx="3148583" cy="14283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879527"/>
              <a:ext cx="169691" cy="2496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8960" y="3904126"/>
              <a:ext cx="6073723" cy="8113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16501" y="3985863"/>
              <a:ext cx="71621" cy="600395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31405" y="680188"/>
              <a:ext cx="496211" cy="10923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42176" y="655306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4" h="26034">
                  <a:moveTo>
                    <a:pt x="19812" y="0"/>
                  </a:moveTo>
                  <a:lnTo>
                    <a:pt x="4572" y="0"/>
                  </a:lnTo>
                  <a:lnTo>
                    <a:pt x="0" y="4584"/>
                  </a:lnTo>
                  <a:lnTo>
                    <a:pt x="0" y="19811"/>
                  </a:lnTo>
                  <a:lnTo>
                    <a:pt x="4572" y="25907"/>
                  </a:lnTo>
                  <a:lnTo>
                    <a:pt x="19812" y="25907"/>
                  </a:lnTo>
                  <a:lnTo>
                    <a:pt x="25907" y="19811"/>
                  </a:lnTo>
                  <a:lnTo>
                    <a:pt x="25907" y="45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77512" y="855753"/>
              <a:ext cx="461889" cy="9674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376401" y="623760"/>
            <a:ext cx="1297940" cy="3155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22225" algn="r">
              <a:lnSpc>
                <a:spcPts val="1135"/>
              </a:lnSpc>
              <a:spcBef>
                <a:spcPts val="110"/>
              </a:spcBef>
              <a:tabLst>
                <a:tab pos="1066800" algn="l"/>
              </a:tabLst>
            </a:pPr>
            <a:r>
              <a:rPr sz="950" b="1" spc="-10" dirty="0">
                <a:latin typeface="Times New Roman"/>
                <a:cs typeface="Times New Roman"/>
              </a:rPr>
              <a:t>Factoring</a:t>
            </a:r>
            <a:r>
              <a:rPr sz="950" b="1" spc="5" dirty="0">
                <a:latin typeface="Times New Roman"/>
                <a:cs typeface="Times New Roman"/>
              </a:rPr>
              <a:t>,</a:t>
            </a:r>
            <a:r>
              <a:rPr sz="950" b="1" dirty="0">
                <a:latin typeface="Times New Roman"/>
                <a:cs typeface="Times New Roman"/>
              </a:rPr>
              <a:t>	</a:t>
            </a:r>
            <a:r>
              <a:rPr sz="1000" b="1" spc="-50" dirty="0">
                <a:latin typeface="Times New Roman"/>
                <a:cs typeface="Times New Roman"/>
              </a:rPr>
              <a:t>and</a:t>
            </a:r>
            <a:endParaRPr sz="1000">
              <a:latin typeface="Times New Roman"/>
              <a:cs typeface="Times New Roman"/>
            </a:endParaRPr>
          </a:p>
          <a:p>
            <a:pPr marR="5080" algn="r">
              <a:lnSpc>
                <a:spcPts val="1135"/>
              </a:lnSpc>
            </a:pPr>
            <a:r>
              <a:rPr sz="1000" b="1" spc="-15" dirty="0">
                <a:latin typeface="Times New Roman"/>
                <a:cs typeface="Times New Roman"/>
              </a:rPr>
              <a:t>Bill</a:t>
            </a:r>
            <a:r>
              <a:rPr sz="1000" b="1" spc="30" dirty="0">
                <a:latin typeface="Times New Roman"/>
                <a:cs typeface="Times New Roman"/>
              </a:rPr>
              <a:t> </a:t>
            </a:r>
            <a:r>
              <a:rPr sz="950" b="1" dirty="0">
                <a:latin typeface="Times New Roman"/>
                <a:cs typeface="Times New Roman"/>
              </a:rPr>
              <a:t>Discounting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242815" y="1014172"/>
            <a:ext cx="427549" cy="998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699669" y="955348"/>
            <a:ext cx="313055" cy="198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00" dirty="0">
                <a:latin typeface="Times New Roman"/>
                <a:cs typeface="Times New Roman"/>
              </a:rPr>
              <a:t>these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6364" y="627698"/>
            <a:ext cx="4394200" cy="68834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3335" marR="5080" indent="-1270">
              <a:lnSpc>
                <a:spcPct val="97700"/>
              </a:lnSpc>
              <a:spcBef>
                <a:spcPts val="165"/>
              </a:spcBef>
            </a:pPr>
            <a:r>
              <a:rPr sz="1100" dirty="0">
                <a:latin typeface="Times New Roman"/>
                <a:cs typeface="Times New Roman"/>
              </a:rPr>
              <a:t>Bank) and Integrated Financial </a:t>
            </a:r>
            <a:r>
              <a:rPr sz="1100" spc="5" dirty="0">
                <a:latin typeface="Times New Roman"/>
                <a:cs typeface="Times New Roman"/>
              </a:rPr>
              <a:t>Services </a:t>
            </a:r>
            <a:r>
              <a:rPr sz="1100" spc="-15" dirty="0">
                <a:latin typeface="Times New Roman"/>
                <a:cs typeface="Times New Roman"/>
              </a:rPr>
              <a:t>Ltd., which </a:t>
            </a:r>
            <a:r>
              <a:rPr sz="1100" dirty="0">
                <a:latin typeface="Times New Roman"/>
                <a:cs typeface="Times New Roman"/>
              </a:rPr>
              <a:t>are </a:t>
            </a:r>
            <a:r>
              <a:rPr sz="1100" spc="5" dirty="0">
                <a:latin typeface="Times New Roman"/>
                <a:cs typeface="Times New Roman"/>
              </a:rPr>
              <a:t>also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the business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of  </a:t>
            </a:r>
            <a:r>
              <a:rPr sz="1100" dirty="0">
                <a:latin typeface="Times New Roman"/>
                <a:cs typeface="Times New Roman"/>
              </a:rPr>
              <a:t>domestic factoring </a:t>
            </a:r>
            <a:r>
              <a:rPr sz="1100" spc="-25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India. </a:t>
            </a:r>
            <a:r>
              <a:rPr sz="1050" spc="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these, Global Trade Finance Pvt. </a:t>
            </a:r>
            <a:r>
              <a:rPr sz="1100" spc="5" dirty="0">
                <a:latin typeface="Times New Roman"/>
                <a:cs typeface="Times New Roman"/>
              </a:rPr>
              <a:t>Ltd. </a:t>
            </a:r>
            <a:r>
              <a:rPr sz="1100" dirty="0">
                <a:latin typeface="Times New Roman"/>
                <a:cs typeface="Times New Roman"/>
              </a:rPr>
              <a:t>and  Factors Ltd. have undertaken the business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export factoring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also.</a:t>
            </a:r>
            <a:endParaRPr sz="1100">
              <a:latin typeface="Times New Roman"/>
              <a:cs typeface="Times New Roman"/>
            </a:endParaRPr>
          </a:p>
          <a:p>
            <a:pPr marL="19685">
              <a:lnSpc>
                <a:spcPts val="1270"/>
              </a:lnSpc>
            </a:pPr>
            <a:r>
              <a:rPr sz="1100" spc="-10" dirty="0">
                <a:latin typeface="Times New Roman"/>
                <a:cs typeface="Times New Roman"/>
              </a:rPr>
              <a:t>non-banking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finance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companies,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Small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Industries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Development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Bank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India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22954" y="2131192"/>
            <a:ext cx="165409" cy="1029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27992" y="1283023"/>
            <a:ext cx="4806315" cy="991235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1270">
              <a:lnSpc>
                <a:spcPct val="95900"/>
              </a:lnSpc>
              <a:spcBef>
                <a:spcPts val="190"/>
              </a:spcBef>
            </a:pPr>
            <a:r>
              <a:rPr sz="1100" dirty="0">
                <a:latin typeface="Times New Roman"/>
                <a:cs typeface="Times New Roman"/>
              </a:rPr>
              <a:t>(SIDBI), Hongkong and Shanghai Banking Corporation have </a:t>
            </a:r>
            <a:r>
              <a:rPr sz="1100" spc="-15" dirty="0">
                <a:latin typeface="Times New Roman"/>
                <a:cs typeface="Times New Roman"/>
              </a:rPr>
              <a:t>been </a:t>
            </a:r>
            <a:r>
              <a:rPr sz="1100" dirty="0">
                <a:latin typeface="Times New Roman"/>
                <a:cs typeface="Times New Roman"/>
              </a:rPr>
              <a:t>offering factoring  services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their clients.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Almost all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them </a:t>
            </a:r>
            <a:r>
              <a:rPr sz="1100" spc="-15" dirty="0">
                <a:latin typeface="Times New Roman"/>
                <a:cs typeface="Times New Roman"/>
              </a:rPr>
              <a:t>have </a:t>
            </a:r>
            <a:r>
              <a:rPr sz="1100" spc="-20" dirty="0">
                <a:latin typeface="Times New Roman"/>
                <a:cs typeface="Times New Roman"/>
              </a:rPr>
              <a:t>been </a:t>
            </a:r>
            <a:r>
              <a:rPr sz="1100" dirty="0">
                <a:latin typeface="Times New Roman"/>
                <a:cs typeface="Times New Roman"/>
              </a:rPr>
              <a:t>providing factoring services to  the </a:t>
            </a:r>
            <a:r>
              <a:rPr sz="1100" spc="15" dirty="0">
                <a:latin typeface="Times New Roman"/>
                <a:cs typeface="Times New Roman"/>
              </a:rPr>
              <a:t>SSI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non-SSI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units.</a:t>
            </a:r>
            <a:endParaRPr sz="1100">
              <a:latin typeface="Times New Roman"/>
              <a:cs typeface="Times New Roman"/>
            </a:endParaRPr>
          </a:p>
          <a:p>
            <a:pPr marL="15240">
              <a:lnSpc>
                <a:spcPct val="100000"/>
              </a:lnSpc>
              <a:spcBef>
                <a:spcPts val="465"/>
              </a:spcBef>
            </a:pPr>
            <a:r>
              <a:rPr sz="1150" b="1" spc="-20" dirty="0">
                <a:latin typeface="Times New Roman"/>
                <a:cs typeface="Times New Roman"/>
              </a:rPr>
              <a:t>Activity</a:t>
            </a:r>
            <a:r>
              <a:rPr sz="1150" b="1" spc="75" dirty="0">
                <a:latin typeface="Times New Roman"/>
                <a:cs typeface="Times New Roman"/>
              </a:rPr>
              <a:t> </a:t>
            </a:r>
            <a:r>
              <a:rPr sz="1050" b="1" spc="80" dirty="0">
                <a:latin typeface="Times New Roman"/>
                <a:cs typeface="Times New Roman"/>
              </a:rPr>
              <a:t>2</a:t>
            </a: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  <a:tabLst>
                <a:tab pos="702310" algn="l"/>
              </a:tabLst>
            </a:pPr>
            <a:r>
              <a:rPr sz="1100" dirty="0">
                <a:latin typeface="Times New Roman"/>
                <a:cs typeface="Times New Roman"/>
              </a:rPr>
              <a:t>Identify	reasons </a:t>
            </a:r>
            <a:r>
              <a:rPr sz="1100" spc="5" dirty="0">
                <a:latin typeface="Times New Roman"/>
                <a:cs typeface="Times New Roman"/>
              </a:rPr>
              <a:t>for the </a:t>
            </a:r>
            <a:r>
              <a:rPr sz="1100" dirty="0">
                <a:latin typeface="Times New Roman"/>
                <a:cs typeface="Times New Roman"/>
              </a:rPr>
              <a:t>need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an Import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Factor.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943351" y="3770362"/>
            <a:ext cx="2903220" cy="2406650"/>
            <a:chOff x="943351" y="3770362"/>
            <a:chExt cx="2903220" cy="2406650"/>
          </a:xfrm>
        </p:grpSpPr>
        <p:sp>
          <p:nvSpPr>
            <p:cNvPr id="19" name="object 19"/>
            <p:cNvSpPr/>
            <p:nvPr/>
          </p:nvSpPr>
          <p:spPr>
            <a:xfrm>
              <a:off x="943351" y="3770362"/>
              <a:ext cx="1167175" cy="13107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93033" y="3773556"/>
              <a:ext cx="252778" cy="124834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165350" y="4084966"/>
              <a:ext cx="449403" cy="10298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517907" y="4440925"/>
              <a:ext cx="134196" cy="6553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599682" y="5751998"/>
              <a:ext cx="246541" cy="112347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49397" y="6067538"/>
              <a:ext cx="246541" cy="109234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20095" y="3698366"/>
            <a:ext cx="4810125" cy="28086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25"/>
              </a:spcBef>
              <a:tabLst>
                <a:tab pos="2193290" algn="l"/>
              </a:tabLst>
            </a:pPr>
            <a:r>
              <a:rPr sz="1450" b="1" spc="-10" dirty="0">
                <a:latin typeface="Times New Roman"/>
                <a:cs typeface="Times New Roman"/>
              </a:rPr>
              <a:t>19.10	</a:t>
            </a:r>
            <a:r>
              <a:rPr sz="1450" b="1" spc="-35" dirty="0">
                <a:latin typeface="Times New Roman"/>
                <a:cs typeface="Times New Roman"/>
              </a:rPr>
              <a:t>INTRODUCTION</a:t>
            </a:r>
            <a:endParaRPr sz="1450">
              <a:latin typeface="Times New Roman"/>
              <a:cs typeface="Times New Roman"/>
            </a:endParaRPr>
          </a:p>
          <a:p>
            <a:pPr marL="12700" marR="5080" indent="5715">
              <a:lnSpc>
                <a:spcPct val="97700"/>
              </a:lnSpc>
              <a:spcBef>
                <a:spcPts val="885"/>
              </a:spcBef>
              <a:tabLst>
                <a:tab pos="1363345" algn="l"/>
                <a:tab pos="3331845" algn="l"/>
                <a:tab pos="3495675" algn="l"/>
                <a:tab pos="3555365" algn="l"/>
              </a:tabLst>
            </a:pPr>
            <a:r>
              <a:rPr sz="1100" dirty="0">
                <a:latin typeface="Times New Roman"/>
                <a:cs typeface="Times New Roman"/>
              </a:rPr>
              <a:t>Forfaiting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purchase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receivables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alongwith	negotiable instruments  like promissory note </a:t>
            </a:r>
            <a:r>
              <a:rPr sz="1100" spc="10" dirty="0">
                <a:latin typeface="Times New Roman"/>
                <a:cs typeface="Times New Roman"/>
              </a:rPr>
              <a:t>or </a:t>
            </a:r>
            <a:r>
              <a:rPr sz="1100" dirty="0">
                <a:latin typeface="Times New Roman"/>
                <a:cs typeface="Times New Roman"/>
              </a:rPr>
              <a:t>bills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exchange (without recourse </a:t>
            </a:r>
            <a:r>
              <a:rPr sz="1100" spc="25" dirty="0">
                <a:latin typeface="Times New Roman"/>
                <a:cs typeface="Times New Roman"/>
              </a:rPr>
              <a:t>to </a:t>
            </a:r>
            <a:r>
              <a:rPr sz="1100" spc="-20" dirty="0">
                <a:latin typeface="Times New Roman"/>
                <a:cs typeface="Times New Roman"/>
              </a:rPr>
              <a:t>any </a:t>
            </a:r>
            <a:r>
              <a:rPr sz="1100" dirty="0">
                <a:latin typeface="Times New Roman"/>
                <a:cs typeface="Times New Roman"/>
              </a:rPr>
              <a:t>previous holder </a:t>
            </a:r>
            <a:r>
              <a:rPr sz="1100" spc="-25" dirty="0">
                <a:latin typeface="Times New Roman"/>
                <a:cs typeface="Times New Roman"/>
              </a:rPr>
              <a:t>of  </a:t>
            </a:r>
            <a:r>
              <a:rPr sz="1100" dirty="0">
                <a:latin typeface="Times New Roman"/>
                <a:cs typeface="Times New Roman"/>
              </a:rPr>
              <a:t>the instruments)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due	</a:t>
            </a:r>
            <a:r>
              <a:rPr sz="1100" dirty="0">
                <a:latin typeface="Times New Roman"/>
                <a:cs typeface="Times New Roman"/>
              </a:rPr>
              <a:t>a specific </a:t>
            </a:r>
            <a:r>
              <a:rPr sz="1100" spc="5" dirty="0">
                <a:latin typeface="Times New Roman"/>
                <a:cs typeface="Times New Roman"/>
              </a:rPr>
              <a:t>date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be matured </a:t>
            </a:r>
            <a:r>
              <a:rPr sz="1100" spc="5" dirty="0">
                <a:latin typeface="Times New Roman"/>
                <a:cs typeface="Times New Roman"/>
              </a:rPr>
              <a:t>in future </a:t>
            </a:r>
            <a:r>
              <a:rPr sz="1100" dirty="0">
                <a:latin typeface="Times New Roman"/>
                <a:cs typeface="Times New Roman"/>
              </a:rPr>
              <a:t>and arising </a:t>
            </a:r>
            <a:r>
              <a:rPr sz="1100" spc="5" dirty="0">
                <a:latin typeface="Times New Roman"/>
                <a:cs typeface="Times New Roman"/>
              </a:rPr>
              <a:t>from </a:t>
            </a:r>
            <a:r>
              <a:rPr sz="1100" dirty="0">
                <a:latin typeface="Times New Roman"/>
                <a:cs typeface="Times New Roman"/>
              </a:rPr>
              <a:t>the  exports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goods </a:t>
            </a:r>
            <a:r>
              <a:rPr sz="1100" spc="-10" dirty="0">
                <a:latin typeface="Times New Roman"/>
                <a:cs typeface="Times New Roman"/>
              </a:rPr>
              <a:t>on </a:t>
            </a:r>
            <a:r>
              <a:rPr sz="1100" dirty="0">
                <a:latin typeface="Times New Roman"/>
                <a:cs typeface="Times New Roman"/>
              </a:rPr>
              <a:t>credit. Thus, Forfaiting </a:t>
            </a:r>
            <a:r>
              <a:rPr sz="1100" spc="-10" dirty="0">
                <a:latin typeface="Times New Roman"/>
                <a:cs typeface="Times New Roman"/>
              </a:rPr>
              <a:t>is </a:t>
            </a:r>
            <a:r>
              <a:rPr sz="1100" dirty="0">
                <a:latin typeface="Times New Roman"/>
                <a:cs typeface="Times New Roman"/>
              </a:rPr>
              <a:t>a source of trade finance </a:t>
            </a:r>
            <a:r>
              <a:rPr sz="1100" spc="-15" dirty="0">
                <a:latin typeface="Times New Roman"/>
                <a:cs typeface="Times New Roman"/>
              </a:rPr>
              <a:t>which  </a:t>
            </a:r>
            <a:r>
              <a:rPr sz="1100" dirty="0">
                <a:latin typeface="Times New Roman"/>
                <a:cs typeface="Times New Roman"/>
              </a:rPr>
              <a:t>enables exporters to get funds </a:t>
            </a:r>
            <a:r>
              <a:rPr sz="1100" spc="5" dirty="0">
                <a:latin typeface="Times New Roman"/>
                <a:cs typeface="Times New Roman"/>
              </a:rPr>
              <a:t>from </a:t>
            </a:r>
            <a:r>
              <a:rPr sz="1100" dirty="0">
                <a:latin typeface="Times New Roman"/>
                <a:cs typeface="Times New Roman"/>
              </a:rPr>
              <a:t>the institution called forfaiter </a:t>
            </a:r>
            <a:r>
              <a:rPr sz="1100" spc="10" dirty="0">
                <a:latin typeface="Times New Roman"/>
                <a:cs typeface="Times New Roman"/>
              </a:rPr>
              <a:t>on </a:t>
            </a:r>
            <a:r>
              <a:rPr sz="1100" dirty="0">
                <a:latin typeface="Times New Roman"/>
                <a:cs typeface="Times New Roman"/>
              </a:rPr>
              <a:t>transferring the  right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recover the </a:t>
            </a:r>
            <a:r>
              <a:rPr sz="1100" spc="5" dirty="0">
                <a:latin typeface="Times New Roman"/>
                <a:cs typeface="Times New Roman"/>
              </a:rPr>
              <a:t>debts </a:t>
            </a:r>
            <a:r>
              <a:rPr sz="1100" dirty="0">
                <a:latin typeface="Times New Roman"/>
                <a:cs typeface="Times New Roman"/>
              </a:rPr>
              <a:t>from </a:t>
            </a:r>
            <a:r>
              <a:rPr sz="1100" spc="-10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importer.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debt instrument is purchased </a:t>
            </a:r>
            <a:r>
              <a:rPr sz="1100" spc="-35" dirty="0">
                <a:latin typeface="Times New Roman"/>
                <a:cs typeface="Times New Roman"/>
              </a:rPr>
              <a:t>by </a:t>
            </a:r>
            <a:r>
              <a:rPr sz="1100" spc="10" dirty="0">
                <a:latin typeface="Times New Roman"/>
                <a:cs typeface="Times New Roman"/>
              </a:rPr>
              <a:t>the  </a:t>
            </a:r>
            <a:r>
              <a:rPr sz="1100" dirty="0">
                <a:latin typeface="Times New Roman"/>
                <a:cs typeface="Times New Roman"/>
              </a:rPr>
              <a:t>forfaiter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at</a:t>
            </a:r>
            <a:r>
              <a:rPr sz="1100" spc="-15" dirty="0">
                <a:latin typeface="Times New Roman"/>
                <a:cs typeface="Times New Roman"/>
              </a:rPr>
              <a:t> 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appropriate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discount.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This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facility</a:t>
            </a:r>
            <a:r>
              <a:rPr sz="1100" spc="-10" dirty="0">
                <a:latin typeface="Times New Roman"/>
                <a:cs typeface="Times New Roman"/>
              </a:rPr>
              <a:t> is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always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provided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with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non-recourse  feature. Normally </a:t>
            </a:r>
            <a:r>
              <a:rPr sz="1100" spc="5" dirty="0">
                <a:latin typeface="Times New Roman"/>
                <a:cs typeface="Times New Roman"/>
              </a:rPr>
              <a:t>all </a:t>
            </a:r>
            <a:r>
              <a:rPr sz="1100" dirty="0">
                <a:latin typeface="Times New Roman"/>
                <a:cs typeface="Times New Roman"/>
              </a:rPr>
              <a:t>exports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capital goods </a:t>
            </a:r>
            <a:r>
              <a:rPr sz="1100" spc="-10" dirty="0">
                <a:latin typeface="Times New Roman"/>
                <a:cs typeface="Times New Roman"/>
              </a:rPr>
              <a:t>and </a:t>
            </a:r>
            <a:r>
              <a:rPr sz="1100" dirty="0">
                <a:latin typeface="Times New Roman"/>
                <a:cs typeface="Times New Roman"/>
              </a:rPr>
              <a:t>other </a:t>
            </a:r>
            <a:r>
              <a:rPr sz="1100" spc="5" dirty="0">
                <a:latin typeface="Times New Roman"/>
                <a:cs typeface="Times New Roman"/>
              </a:rPr>
              <a:t>goods </a:t>
            </a:r>
            <a:r>
              <a:rPr sz="1100" dirty="0">
                <a:latin typeface="Times New Roman"/>
                <a:cs typeface="Times New Roman"/>
              </a:rPr>
              <a:t>made </a:t>
            </a:r>
            <a:r>
              <a:rPr sz="1100" spc="-10" dirty="0">
                <a:latin typeface="Times New Roman"/>
                <a:cs typeface="Times New Roman"/>
              </a:rPr>
              <a:t>on </a:t>
            </a:r>
            <a:r>
              <a:rPr sz="1100" dirty="0">
                <a:latin typeface="Times New Roman"/>
                <a:cs typeface="Times New Roman"/>
              </a:rPr>
              <a:t>medium </a:t>
            </a:r>
            <a:r>
              <a:rPr sz="1100" spc="25" dirty="0">
                <a:latin typeface="Times New Roman"/>
                <a:cs typeface="Times New Roman"/>
              </a:rPr>
              <a:t>to  </a:t>
            </a:r>
            <a:r>
              <a:rPr sz="1100" dirty="0">
                <a:latin typeface="Times New Roman"/>
                <a:cs typeface="Times New Roman"/>
              </a:rPr>
              <a:t>long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term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credit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are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considered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providing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finance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through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Forfaiting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arrangement.  </a:t>
            </a:r>
            <a:r>
              <a:rPr sz="1100" spc="5" dirty="0">
                <a:latin typeface="Times New Roman"/>
                <a:cs typeface="Times New Roman"/>
              </a:rPr>
              <a:t>Now-a-days, </a:t>
            </a:r>
            <a:r>
              <a:rPr sz="1100" spc="-25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many developed countries, </a:t>
            </a:r>
            <a:r>
              <a:rPr sz="1100" spc="45" dirty="0">
                <a:latin typeface="Times New Roman"/>
                <a:cs typeface="Times New Roman"/>
              </a:rPr>
              <a:t>a </a:t>
            </a:r>
            <a:r>
              <a:rPr sz="1100" dirty="0">
                <a:latin typeface="Times New Roman"/>
                <a:cs typeface="Times New Roman"/>
              </a:rPr>
              <a:t>forfaiter provides a </a:t>
            </a:r>
            <a:r>
              <a:rPr sz="1100" spc="5" dirty="0">
                <a:latin typeface="Times New Roman"/>
                <a:cs typeface="Times New Roman"/>
              </a:rPr>
              <a:t>finance </a:t>
            </a:r>
            <a:r>
              <a:rPr sz="1100" dirty="0">
                <a:latin typeface="Times New Roman"/>
                <a:cs typeface="Times New Roman"/>
              </a:rPr>
              <a:t>even </a:t>
            </a:r>
            <a:r>
              <a:rPr sz="1100" spc="-25" dirty="0">
                <a:latin typeface="Times New Roman"/>
                <a:cs typeface="Times New Roman"/>
              </a:rPr>
              <a:t>in  </a:t>
            </a:r>
            <a:r>
              <a:rPr sz="1100" dirty="0">
                <a:latin typeface="Times New Roman"/>
                <a:cs typeface="Times New Roman"/>
              </a:rPr>
              <a:t>respect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commodity </a:t>
            </a:r>
            <a:r>
              <a:rPr sz="1100" spc="5" dirty="0">
                <a:latin typeface="Times New Roman"/>
                <a:cs typeface="Times New Roman"/>
              </a:rPr>
              <a:t>exports </a:t>
            </a:r>
            <a:r>
              <a:rPr sz="1100" dirty="0">
                <a:latin typeface="Times New Roman"/>
                <a:cs typeface="Times New Roman"/>
              </a:rPr>
              <a:t>wherein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credit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period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is			</a:t>
            </a:r>
            <a:r>
              <a:rPr sz="1100" dirty="0">
                <a:latin typeface="Times New Roman"/>
                <a:cs typeface="Times New Roman"/>
              </a:rPr>
              <a:t>180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360 </a:t>
            </a:r>
            <a:r>
              <a:rPr sz="1100" dirty="0">
                <a:latin typeface="Times New Roman"/>
                <a:cs typeface="Times New Roman"/>
              </a:rPr>
              <a:t>days. (It  </a:t>
            </a:r>
            <a:r>
              <a:rPr sz="1100" spc="-10" dirty="0">
                <a:latin typeface="Times New Roman"/>
                <a:cs typeface="Times New Roman"/>
              </a:rPr>
              <a:t>is </a:t>
            </a:r>
            <a:r>
              <a:rPr sz="1100" dirty="0">
                <a:latin typeface="Times New Roman"/>
                <a:cs typeface="Times New Roman"/>
              </a:rPr>
              <a:t>estimated </a:t>
            </a:r>
            <a:r>
              <a:rPr sz="1100" spc="5" dirty="0">
                <a:latin typeface="Times New Roman"/>
                <a:cs typeface="Times New Roman"/>
              </a:rPr>
              <a:t>that about </a:t>
            </a:r>
            <a:r>
              <a:rPr sz="1100" spc="40" dirty="0">
                <a:latin typeface="Times New Roman"/>
                <a:cs typeface="Times New Roman"/>
              </a:rPr>
              <a:t>15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15" dirty="0">
                <a:latin typeface="Times New Roman"/>
                <a:cs typeface="Times New Roman"/>
              </a:rPr>
              <a:t>20 </a:t>
            </a:r>
            <a:r>
              <a:rPr sz="1100" dirty="0">
                <a:latin typeface="Times New Roman"/>
                <a:cs typeface="Times New Roman"/>
              </a:rPr>
              <a:t>per cent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Forfaiting market worldwide </a:t>
            </a:r>
            <a:r>
              <a:rPr sz="1100" spc="-15" dirty="0">
                <a:latin typeface="Times New Roman"/>
                <a:cs typeface="Times New Roman"/>
              </a:rPr>
              <a:t>is  </a:t>
            </a:r>
            <a:r>
              <a:rPr sz="1100" dirty="0">
                <a:latin typeface="Times New Roman"/>
                <a:cs typeface="Times New Roman"/>
              </a:rPr>
              <a:t>represented </a:t>
            </a:r>
            <a:r>
              <a:rPr sz="1100" spc="-35" dirty="0">
                <a:latin typeface="Times New Roman"/>
                <a:cs typeface="Times New Roman"/>
              </a:rPr>
              <a:t>by </a:t>
            </a:r>
            <a:r>
              <a:rPr sz="1100" dirty="0">
                <a:latin typeface="Times New Roman"/>
                <a:cs typeface="Times New Roman"/>
              </a:rPr>
              <a:t>transactions involving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commodity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exports		</a:t>
            </a:r>
            <a:r>
              <a:rPr sz="1100" spc="15" dirty="0">
                <a:latin typeface="Times New Roman"/>
                <a:cs typeface="Times New Roman"/>
              </a:rPr>
              <a:t>180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to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360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days).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Times New Roman"/>
              <a:cs typeface="Times New Roman"/>
            </a:endParaRPr>
          </a:p>
          <a:p>
            <a:pPr marL="17780">
              <a:lnSpc>
                <a:spcPct val="100000"/>
              </a:lnSpc>
            </a:pPr>
            <a:r>
              <a:rPr sz="1150" b="1" spc="-20" dirty="0">
                <a:latin typeface="Times New Roman"/>
                <a:cs typeface="Times New Roman"/>
              </a:rPr>
              <a:t>Features </a:t>
            </a:r>
            <a:r>
              <a:rPr sz="1150" b="1" spc="-35" dirty="0">
                <a:latin typeface="Times New Roman"/>
                <a:cs typeface="Times New Roman"/>
              </a:rPr>
              <a:t>of </a:t>
            </a:r>
            <a:r>
              <a:rPr sz="1100" b="1" spc="75" dirty="0">
                <a:latin typeface="Times New Roman"/>
                <a:cs typeface="Times New Roman"/>
              </a:rPr>
              <a:t>a </a:t>
            </a:r>
            <a:r>
              <a:rPr sz="1150" b="1" spc="-10" dirty="0">
                <a:latin typeface="Times New Roman"/>
                <a:cs typeface="Times New Roman"/>
              </a:rPr>
              <a:t>Forfaiting</a:t>
            </a:r>
            <a:r>
              <a:rPr sz="1150" b="1" spc="-55" dirty="0">
                <a:latin typeface="Times New Roman"/>
                <a:cs typeface="Times New Roman"/>
              </a:rPr>
              <a:t> </a:t>
            </a:r>
            <a:r>
              <a:rPr sz="1150" b="1" spc="-20" dirty="0">
                <a:latin typeface="Times New Roman"/>
                <a:cs typeface="Times New Roman"/>
              </a:rPr>
              <a:t>Arrangement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20909" y="6512331"/>
            <a:ext cx="165735" cy="68453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29209">
              <a:lnSpc>
                <a:spcPct val="100000"/>
              </a:lnSpc>
              <a:spcBef>
                <a:spcPts val="640"/>
              </a:spcBef>
            </a:pPr>
            <a:r>
              <a:rPr sz="1050" b="1" spc="-45" dirty="0">
                <a:latin typeface="Times New Roman"/>
                <a:cs typeface="Times New Roman"/>
              </a:rPr>
              <a:t>1)</a:t>
            </a: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000" b="1" i="1" spc="55" dirty="0">
                <a:latin typeface="Arial"/>
                <a:cs typeface="Arial"/>
              </a:rPr>
              <a:t>2)</a:t>
            </a:r>
            <a:r>
              <a:rPr sz="1000" b="1" i="1" spc="-180" dirty="0">
                <a:latin typeface="Arial"/>
                <a:cs typeface="Arial"/>
              </a:rPr>
              <a:t> </a:t>
            </a:r>
            <a:endParaRPr sz="1000">
              <a:latin typeface="Arial"/>
              <a:cs typeface="Arial"/>
            </a:endParaRPr>
          </a:p>
          <a:p>
            <a:pPr marL="17780">
              <a:lnSpc>
                <a:spcPct val="100000"/>
              </a:lnSpc>
              <a:spcBef>
                <a:spcPts val="415"/>
              </a:spcBef>
            </a:pPr>
            <a:r>
              <a:rPr sz="1050" b="1" spc="25" dirty="0">
                <a:latin typeface="Times New Roman"/>
                <a:cs typeface="Times New Roman"/>
              </a:rPr>
              <a:t>3)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23273" y="7388727"/>
            <a:ext cx="138430" cy="1816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000" b="1" dirty="0">
                <a:latin typeface="Arial"/>
                <a:cs typeface="Arial"/>
              </a:rPr>
              <a:t>4)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447543" y="7961719"/>
            <a:ext cx="762000" cy="309245"/>
            <a:chOff x="2447543" y="7961719"/>
            <a:chExt cx="762000" cy="309245"/>
          </a:xfrm>
        </p:grpSpPr>
        <p:sp>
          <p:nvSpPr>
            <p:cNvPr id="29" name="object 29"/>
            <p:cNvSpPr/>
            <p:nvPr/>
          </p:nvSpPr>
          <p:spPr>
            <a:xfrm>
              <a:off x="2965702" y="7961719"/>
              <a:ext cx="243415" cy="11547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47543" y="8167758"/>
              <a:ext cx="159158" cy="102984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3949" y="8174079"/>
              <a:ext cx="193486" cy="9362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23442" y="7886031"/>
            <a:ext cx="179070" cy="45085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530"/>
              </a:spcBef>
            </a:pPr>
            <a:r>
              <a:rPr sz="1000" b="1" i="1" spc="15" dirty="0">
                <a:latin typeface="Arial"/>
                <a:cs typeface="Arial"/>
              </a:rPr>
              <a:t>5)</a:t>
            </a:r>
            <a:r>
              <a:rPr sz="1000" b="1" i="1" spc="-155" dirty="0">
                <a:latin typeface="Arial"/>
                <a:cs typeface="Arial"/>
              </a:rPr>
              <a:t> 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050" b="1" i="1" spc="90" dirty="0">
                <a:latin typeface="Times New Roman"/>
                <a:cs typeface="Times New Roman"/>
              </a:rPr>
              <a:t>6)</a:t>
            </a:r>
            <a:r>
              <a:rPr sz="1050" b="1" i="1" spc="-114" dirty="0">
                <a:latin typeface="Times New Roman"/>
                <a:cs typeface="Times New Roman"/>
              </a:rPr>
              <a:t> 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27238" y="8522082"/>
            <a:ext cx="14605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b="1" spc="10" dirty="0">
                <a:latin typeface="Times New Roman"/>
                <a:cs typeface="Times New Roman"/>
              </a:rPr>
              <a:t>7)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08691" y="6497775"/>
            <a:ext cx="4497705" cy="236474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500"/>
              </a:spcBef>
            </a:pPr>
            <a:r>
              <a:rPr sz="1100" dirty="0">
                <a:latin typeface="Times New Roman"/>
                <a:cs typeface="Times New Roman"/>
              </a:rPr>
              <a:t>It is a specific </a:t>
            </a:r>
            <a:r>
              <a:rPr sz="1100" spc="5" dirty="0">
                <a:latin typeface="Times New Roman"/>
                <a:cs typeface="Times New Roman"/>
              </a:rPr>
              <a:t>form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export trade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finance.</a:t>
            </a:r>
            <a:endParaRPr sz="1100">
              <a:latin typeface="Times New Roman"/>
              <a:cs typeface="Times New Roman"/>
            </a:endParaRPr>
          </a:p>
          <a:p>
            <a:pPr marL="17780">
              <a:lnSpc>
                <a:spcPct val="100000"/>
              </a:lnSpc>
              <a:spcBef>
                <a:spcPts val="405"/>
              </a:spcBef>
            </a:pPr>
            <a:r>
              <a:rPr sz="1100" dirty="0">
                <a:latin typeface="Times New Roman"/>
                <a:cs typeface="Times New Roman"/>
              </a:rPr>
              <a:t>Export receivables </a:t>
            </a:r>
            <a:r>
              <a:rPr sz="1100" spc="15" dirty="0">
                <a:latin typeface="Times New Roman"/>
                <a:cs typeface="Times New Roman"/>
              </a:rPr>
              <a:t>are </a:t>
            </a:r>
            <a:r>
              <a:rPr sz="1100" dirty="0">
                <a:latin typeface="Times New Roman"/>
                <a:cs typeface="Times New Roman"/>
              </a:rPr>
              <a:t>discounted at </a:t>
            </a:r>
            <a:r>
              <a:rPr sz="1100" spc="45" dirty="0">
                <a:latin typeface="Times New Roman"/>
                <a:cs typeface="Times New Roman"/>
              </a:rPr>
              <a:t>a </a:t>
            </a:r>
            <a:r>
              <a:rPr sz="1100" dirty="0">
                <a:latin typeface="Times New Roman"/>
                <a:cs typeface="Times New Roman"/>
              </a:rPr>
              <a:t>specific </a:t>
            </a:r>
            <a:r>
              <a:rPr sz="1100" spc="-20" dirty="0">
                <a:latin typeface="Times New Roman"/>
                <a:cs typeface="Times New Roman"/>
              </a:rPr>
              <a:t>but </a:t>
            </a:r>
            <a:r>
              <a:rPr sz="1100" spc="-5" dirty="0">
                <a:latin typeface="Times New Roman"/>
                <a:cs typeface="Times New Roman"/>
              </a:rPr>
              <a:t>fixed </a:t>
            </a:r>
            <a:r>
              <a:rPr sz="1100" dirty="0">
                <a:latin typeface="Times New Roman"/>
                <a:cs typeface="Times New Roman"/>
              </a:rPr>
              <a:t>discount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rate.</a:t>
            </a:r>
            <a:endParaRPr sz="1100">
              <a:latin typeface="Times New Roman"/>
              <a:cs typeface="Times New Roman"/>
            </a:endParaRPr>
          </a:p>
          <a:p>
            <a:pPr marL="15240" marR="198120" indent="-635">
              <a:lnSpc>
                <a:spcPts val="1270"/>
              </a:lnSpc>
              <a:spcBef>
                <a:spcPts val="459"/>
              </a:spcBef>
            </a:pPr>
            <a:r>
              <a:rPr sz="1100" dirty="0">
                <a:latin typeface="Times New Roman"/>
                <a:cs typeface="Times New Roman"/>
              </a:rPr>
              <a:t>Debt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instruments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most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commonly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in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Forfaiting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arrangement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are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bill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of  exchange and a promissory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note.</a:t>
            </a:r>
            <a:endParaRPr sz="1100">
              <a:latin typeface="Times New Roman"/>
              <a:cs typeface="Times New Roman"/>
            </a:endParaRPr>
          </a:p>
          <a:p>
            <a:pPr marL="12700" marR="5080" indent="2540">
              <a:lnSpc>
                <a:spcPct val="95000"/>
              </a:lnSpc>
              <a:spcBef>
                <a:spcPts val="390"/>
              </a:spcBef>
            </a:pPr>
            <a:r>
              <a:rPr sz="1100" dirty="0">
                <a:latin typeface="Times New Roman"/>
                <a:cs typeface="Times New Roman"/>
              </a:rPr>
              <a:t>Payment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respect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export receivables </a:t>
            </a:r>
            <a:r>
              <a:rPr sz="1100" spc="-15" dirty="0">
                <a:latin typeface="Times New Roman"/>
                <a:cs typeface="Times New Roman"/>
              </a:rPr>
              <a:t>which </a:t>
            </a:r>
            <a:r>
              <a:rPr sz="1100" dirty="0">
                <a:latin typeface="Times New Roman"/>
                <a:cs typeface="Times New Roman"/>
              </a:rPr>
              <a:t>is further evidenced </a:t>
            </a:r>
            <a:r>
              <a:rPr sz="1100" spc="-20" dirty="0">
                <a:latin typeface="Times New Roman"/>
                <a:cs typeface="Times New Roman"/>
              </a:rPr>
              <a:t>by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-50" dirty="0">
                <a:latin typeface="Times New Roman"/>
                <a:cs typeface="Times New Roman"/>
              </a:rPr>
              <a:t>of  </a:t>
            </a:r>
            <a:r>
              <a:rPr sz="1100" spc="5" dirty="0">
                <a:latin typeface="Times New Roman"/>
                <a:cs typeface="Times New Roman"/>
              </a:rPr>
              <a:t>exchange </a:t>
            </a:r>
            <a:r>
              <a:rPr sz="1100" spc="10" dirty="0">
                <a:latin typeface="Times New Roman"/>
                <a:cs typeface="Times New Roman"/>
              </a:rPr>
              <a:t>or </a:t>
            </a:r>
            <a:r>
              <a:rPr sz="1100" dirty="0">
                <a:latin typeface="Times New Roman"/>
                <a:cs typeface="Times New Roman"/>
              </a:rPr>
              <a:t>promissory </a:t>
            </a:r>
            <a:r>
              <a:rPr sz="1100" spc="5" dirty="0">
                <a:latin typeface="Times New Roman"/>
                <a:cs typeface="Times New Roman"/>
              </a:rPr>
              <a:t>notes, </a:t>
            </a:r>
            <a:r>
              <a:rPr sz="1100" dirty="0">
                <a:latin typeface="Times New Roman"/>
                <a:cs typeface="Times New Roman"/>
              </a:rPr>
              <a:t>must </a:t>
            </a:r>
            <a:r>
              <a:rPr sz="1100" spc="10" dirty="0">
                <a:latin typeface="Times New Roman"/>
                <a:cs typeface="Times New Roman"/>
              </a:rPr>
              <a:t>be </a:t>
            </a:r>
            <a:r>
              <a:rPr sz="1100" dirty="0">
                <a:latin typeface="Times New Roman"/>
                <a:cs typeface="Times New Roman"/>
              </a:rPr>
              <a:t>guaranteed </a:t>
            </a:r>
            <a:r>
              <a:rPr sz="1100" spc="-40" dirty="0">
                <a:latin typeface="Times New Roman"/>
                <a:cs typeface="Times New Roman"/>
              </a:rPr>
              <a:t>by </a:t>
            </a:r>
            <a:r>
              <a:rPr sz="1100" dirty="0">
                <a:latin typeface="Times New Roman"/>
                <a:cs typeface="Times New Roman"/>
              </a:rPr>
              <a:t>the importers' bank. </a:t>
            </a:r>
            <a:r>
              <a:rPr sz="1100" spc="25" dirty="0">
                <a:latin typeface="Times New Roman"/>
                <a:cs typeface="Times New Roman"/>
              </a:rPr>
              <a:t>The  </a:t>
            </a:r>
            <a:r>
              <a:rPr sz="1100" spc="-15" dirty="0">
                <a:latin typeface="Times New Roman"/>
                <a:cs typeface="Times New Roman"/>
              </a:rPr>
              <a:t>most </a:t>
            </a:r>
            <a:r>
              <a:rPr sz="1100" dirty="0">
                <a:latin typeface="Times New Roman"/>
                <a:cs typeface="Times New Roman"/>
              </a:rPr>
              <a:t>usual </a:t>
            </a:r>
            <a:r>
              <a:rPr sz="1100" spc="15" dirty="0">
                <a:latin typeface="Times New Roman"/>
                <a:cs typeface="Times New Roman"/>
              </a:rPr>
              <a:t>form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guarantee attached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a Forfaiting agreement </a:t>
            </a:r>
            <a:r>
              <a:rPr sz="1200" spc="-40" dirty="0">
                <a:latin typeface="Times New Roman"/>
                <a:cs typeface="Times New Roman"/>
              </a:rPr>
              <a:t>is </a:t>
            </a:r>
            <a:r>
              <a:rPr sz="1100" dirty="0">
                <a:latin typeface="Times New Roman"/>
                <a:cs typeface="Times New Roman"/>
              </a:rPr>
              <a:t>an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aval.</a:t>
            </a:r>
            <a:endParaRPr sz="1100">
              <a:latin typeface="Times New Roman"/>
              <a:cs typeface="Times New Roman"/>
            </a:endParaRPr>
          </a:p>
          <a:p>
            <a:pPr marL="13970">
              <a:lnSpc>
                <a:spcPct val="100000"/>
              </a:lnSpc>
              <a:spcBef>
                <a:spcPts val="380"/>
              </a:spcBef>
              <a:tabLst>
                <a:tab pos="2641600" algn="l"/>
              </a:tabLst>
            </a:pPr>
            <a:r>
              <a:rPr sz="1100" spc="15" dirty="0">
                <a:latin typeface="Times New Roman"/>
                <a:cs typeface="Times New Roman"/>
              </a:rPr>
              <a:t>It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5" dirty="0">
                <a:latin typeface="Times New Roman"/>
                <a:cs typeface="Times New Roman"/>
              </a:rPr>
              <a:t>always </a:t>
            </a:r>
            <a:r>
              <a:rPr sz="1100" dirty="0">
                <a:latin typeface="Times New Roman"/>
                <a:cs typeface="Times New Roman"/>
              </a:rPr>
              <a:t>without recourse to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seller	Exporter).</a:t>
            </a:r>
            <a:endParaRPr sz="1100">
              <a:latin typeface="Times New Roman"/>
              <a:cs typeface="Times New Roman"/>
            </a:endParaRPr>
          </a:p>
          <a:p>
            <a:pPr marL="19050" marR="125095" indent="-1270">
              <a:lnSpc>
                <a:spcPct val="100899"/>
              </a:lnSpc>
              <a:spcBef>
                <a:spcPts val="335"/>
              </a:spcBef>
              <a:tabLst>
                <a:tab pos="2285365" algn="l"/>
              </a:tabLst>
            </a:pPr>
            <a:r>
              <a:rPr sz="1100" dirty="0">
                <a:latin typeface="Times New Roman"/>
                <a:cs typeface="Times New Roman"/>
              </a:rPr>
              <a:t>Full value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export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receivables	per </a:t>
            </a:r>
            <a:r>
              <a:rPr sz="1100" spc="5" dirty="0">
                <a:latin typeface="Times New Roman"/>
                <a:cs typeface="Times New Roman"/>
              </a:rPr>
              <a:t>cent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contract value </a:t>
            </a:r>
            <a:r>
              <a:rPr sz="1100" spc="-20" dirty="0">
                <a:latin typeface="Times New Roman"/>
                <a:cs typeface="Times New Roman"/>
              </a:rPr>
              <a:t>is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taken  </a:t>
            </a:r>
            <a:r>
              <a:rPr sz="1100" spc="5" dirty="0">
                <a:latin typeface="Times New Roman"/>
                <a:cs typeface="Times New Roman"/>
              </a:rPr>
              <a:t>into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account.</a:t>
            </a:r>
            <a:endParaRPr sz="1100">
              <a:latin typeface="Times New Roman"/>
              <a:cs typeface="Times New Roman"/>
            </a:endParaRPr>
          </a:p>
          <a:p>
            <a:pPr marL="25400">
              <a:lnSpc>
                <a:spcPts val="1370"/>
              </a:lnSpc>
              <a:spcBef>
                <a:spcPts val="320"/>
              </a:spcBef>
            </a:pPr>
            <a:r>
              <a:rPr sz="1100" dirty="0">
                <a:latin typeface="Times New Roman"/>
                <a:cs typeface="Times New Roman"/>
              </a:rPr>
              <a:t>Normally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export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receivables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carrying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medium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long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term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maturities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are</a:t>
            </a:r>
            <a:endParaRPr sz="1150">
              <a:latin typeface="Times New Roman"/>
              <a:cs typeface="Times New Roman"/>
            </a:endParaRPr>
          </a:p>
          <a:p>
            <a:pPr marL="18415">
              <a:lnSpc>
                <a:spcPts val="1310"/>
              </a:lnSpc>
            </a:pPr>
            <a:r>
              <a:rPr sz="1100" dirty="0">
                <a:latin typeface="Times New Roman"/>
                <a:cs typeface="Times New Roman"/>
              </a:rPr>
              <a:t>considered.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03549" y="8886949"/>
            <a:ext cx="6548120" cy="801501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10"/>
              </a:spcBef>
            </a:pPr>
            <a:r>
              <a:rPr sz="1150" b="1" spc="-15" dirty="0">
                <a:latin typeface="Times New Roman"/>
                <a:cs typeface="Times New Roman"/>
              </a:rPr>
              <a:t>Cost </a:t>
            </a:r>
            <a:r>
              <a:rPr sz="1150" b="1" spc="-35" dirty="0">
                <a:latin typeface="Times New Roman"/>
                <a:cs typeface="Times New Roman"/>
              </a:rPr>
              <a:t>of </a:t>
            </a:r>
            <a:r>
              <a:rPr sz="1150" b="1" spc="-10" dirty="0">
                <a:latin typeface="Times New Roman"/>
                <a:cs typeface="Times New Roman"/>
              </a:rPr>
              <a:t>Forfaiting</a:t>
            </a:r>
            <a:r>
              <a:rPr sz="1150" b="1" spc="75" dirty="0">
                <a:latin typeface="Times New Roman"/>
                <a:cs typeface="Times New Roman"/>
              </a:rPr>
              <a:t> </a:t>
            </a:r>
            <a:r>
              <a:rPr sz="1150" b="1" spc="5" dirty="0">
                <a:latin typeface="Times New Roman"/>
                <a:cs typeface="Times New Roman"/>
              </a:rPr>
              <a:t>Services</a:t>
            </a:r>
            <a:endParaRPr sz="1150" dirty="0">
              <a:latin typeface="Times New Roman"/>
              <a:cs typeface="Times New Roman"/>
            </a:endParaRPr>
          </a:p>
          <a:p>
            <a:pPr marL="43180" marR="1872614" indent="-635">
              <a:lnSpc>
                <a:spcPts val="1300"/>
              </a:lnSpc>
              <a:spcBef>
                <a:spcPts val="600"/>
              </a:spcBef>
            </a:pPr>
            <a:r>
              <a:rPr sz="1050" dirty="0">
                <a:latin typeface="Times New Roman"/>
                <a:cs typeface="Times New Roman"/>
              </a:rPr>
              <a:t>A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Forfaiting service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subjected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various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costs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such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commitment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fee,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discount  rate </a:t>
            </a:r>
            <a:r>
              <a:rPr sz="1100" spc="-10" dirty="0">
                <a:latin typeface="Times New Roman"/>
                <a:cs typeface="Times New Roman"/>
              </a:rPr>
              <a:t>and </a:t>
            </a:r>
            <a:r>
              <a:rPr sz="1100" dirty="0">
                <a:latin typeface="Times New Roman"/>
                <a:cs typeface="Times New Roman"/>
              </a:rPr>
              <a:t>documentation </a:t>
            </a:r>
            <a:r>
              <a:rPr sz="1100" spc="5" dirty="0">
                <a:latin typeface="Times New Roman"/>
                <a:cs typeface="Times New Roman"/>
              </a:rPr>
              <a:t>fee.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-15" dirty="0">
                <a:latin typeface="Times New Roman"/>
                <a:cs typeface="Times New Roman"/>
              </a:rPr>
              <a:t>these, </a:t>
            </a:r>
            <a:r>
              <a:rPr sz="1100" dirty="0">
                <a:latin typeface="Times New Roman"/>
                <a:cs typeface="Times New Roman"/>
              </a:rPr>
              <a:t>discount rate, </a:t>
            </a:r>
            <a:r>
              <a:rPr sz="1100" spc="-15" dirty="0">
                <a:latin typeface="Times New Roman"/>
                <a:cs typeface="Times New Roman"/>
              </a:rPr>
              <a:t>which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5" dirty="0">
                <a:latin typeface="Times New Roman"/>
                <a:cs typeface="Times New Roman"/>
              </a:rPr>
              <a:t>fixed, forms </a:t>
            </a:r>
            <a:r>
              <a:rPr sz="1100" dirty="0">
                <a:latin typeface="Times New Roman"/>
                <a:cs typeface="Times New Roman"/>
              </a:rPr>
              <a:t>a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larger</a:t>
            </a:r>
          </a:p>
          <a:p>
            <a:pPr marR="30480" algn="r">
              <a:lnSpc>
                <a:spcPct val="100000"/>
              </a:lnSpc>
              <a:spcBef>
                <a:spcPts val="75"/>
              </a:spcBef>
            </a:pPr>
            <a:endParaRPr sz="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35607" cy="9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34545" y="2770663"/>
            <a:ext cx="4851901" cy="746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34545" y="5035818"/>
            <a:ext cx="4851901" cy="497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34545" y="5284776"/>
            <a:ext cx="4851901" cy="995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558"/>
            <a:ext cx="168533" cy="97038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6638" y="631598"/>
            <a:ext cx="1094786" cy="30963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2308854" y="6227011"/>
            <a:ext cx="579120" cy="264160"/>
            <a:chOff x="2308854" y="6227011"/>
            <a:chExt cx="579120" cy="264160"/>
          </a:xfrm>
        </p:grpSpPr>
        <p:sp>
          <p:nvSpPr>
            <p:cNvPr id="9" name="object 9"/>
            <p:cNvSpPr/>
            <p:nvPr/>
          </p:nvSpPr>
          <p:spPr>
            <a:xfrm>
              <a:off x="2347073" y="6227011"/>
              <a:ext cx="458633" cy="31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08854" y="6229452"/>
              <a:ext cx="578504" cy="26126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3366520" y="6226913"/>
            <a:ext cx="3321709" cy="1053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97942" y="6245010"/>
            <a:ext cx="15557" cy="24570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2308854" y="6332103"/>
            <a:ext cx="4379595" cy="2784475"/>
            <a:chOff x="2308854" y="6332103"/>
            <a:chExt cx="4379595" cy="2784475"/>
          </a:xfrm>
        </p:grpSpPr>
        <p:sp>
          <p:nvSpPr>
            <p:cNvPr id="14" name="object 14"/>
            <p:cNvSpPr/>
            <p:nvPr/>
          </p:nvSpPr>
          <p:spPr>
            <a:xfrm>
              <a:off x="5636924" y="6332103"/>
              <a:ext cx="1012585" cy="15861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308854" y="6490966"/>
              <a:ext cx="4379202" cy="56668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08854" y="6659666"/>
              <a:ext cx="307907" cy="39798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345938" y="6659666"/>
              <a:ext cx="342118" cy="39798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366520" y="6827614"/>
              <a:ext cx="2298501" cy="230038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08854" y="7057622"/>
              <a:ext cx="4366490" cy="205895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/>
          <p:nvPr/>
        </p:nvSpPr>
        <p:spPr>
          <a:xfrm>
            <a:off x="542548" y="9538320"/>
            <a:ext cx="174170" cy="19905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57632" y="9663127"/>
            <a:ext cx="992160" cy="2798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73017" y="9681544"/>
            <a:ext cx="34211" cy="2176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81783" y="2572524"/>
            <a:ext cx="4790440" cy="0"/>
          </a:xfrm>
          <a:custGeom>
            <a:avLst/>
            <a:gdLst/>
            <a:ahLst/>
            <a:cxnLst/>
            <a:rect l="l" t="t" r="r" b="b"/>
            <a:pathLst>
              <a:path w="4790440">
                <a:moveTo>
                  <a:pt x="0" y="0"/>
                </a:moveTo>
                <a:lnTo>
                  <a:pt x="478993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081783" y="2831592"/>
            <a:ext cx="4792980" cy="0"/>
          </a:xfrm>
          <a:custGeom>
            <a:avLst/>
            <a:gdLst/>
            <a:ahLst/>
            <a:cxnLst/>
            <a:rect l="l" t="t" r="r" b="b"/>
            <a:pathLst>
              <a:path w="4792980">
                <a:moveTo>
                  <a:pt x="0" y="0"/>
                </a:moveTo>
                <a:lnTo>
                  <a:pt x="4792967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093976" y="5076444"/>
            <a:ext cx="4790440" cy="0"/>
          </a:xfrm>
          <a:custGeom>
            <a:avLst/>
            <a:gdLst/>
            <a:ahLst/>
            <a:cxnLst/>
            <a:rect l="l" t="t" r="r" b="b"/>
            <a:pathLst>
              <a:path w="4790440">
                <a:moveTo>
                  <a:pt x="0" y="0"/>
                </a:moveTo>
                <a:lnTo>
                  <a:pt x="478993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101595" y="5338572"/>
            <a:ext cx="4776470" cy="0"/>
          </a:xfrm>
          <a:custGeom>
            <a:avLst/>
            <a:gdLst/>
            <a:ahLst/>
            <a:cxnLst/>
            <a:rect l="l" t="t" r="r" b="b"/>
            <a:pathLst>
              <a:path w="4776470">
                <a:moveTo>
                  <a:pt x="0" y="0"/>
                </a:moveTo>
                <a:lnTo>
                  <a:pt x="4776215" y="0"/>
                </a:lnTo>
              </a:path>
            </a:pathLst>
          </a:custGeom>
          <a:ln w="213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3372617" y="9626236"/>
            <a:ext cx="2242820" cy="43815"/>
            <a:chOff x="3372617" y="9626236"/>
            <a:chExt cx="2242820" cy="43815"/>
          </a:xfrm>
        </p:grpSpPr>
        <p:sp>
          <p:nvSpPr>
            <p:cNvPr id="28" name="object 28"/>
            <p:cNvSpPr/>
            <p:nvPr/>
          </p:nvSpPr>
          <p:spPr>
            <a:xfrm>
              <a:off x="3404615" y="9636252"/>
              <a:ext cx="1193800" cy="0"/>
            </a:xfrm>
            <a:custGeom>
              <a:avLst/>
              <a:gdLst/>
              <a:ahLst/>
              <a:cxnLst/>
              <a:rect l="l" t="t" r="r" b="b"/>
              <a:pathLst>
                <a:path w="1193800">
                  <a:moveTo>
                    <a:pt x="0" y="0"/>
                  </a:moveTo>
                  <a:lnTo>
                    <a:pt x="1193292" y="0"/>
                  </a:lnTo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372617" y="9626236"/>
              <a:ext cx="2242448" cy="4354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/>
          <p:nvPr/>
        </p:nvSpPr>
        <p:spPr>
          <a:xfrm>
            <a:off x="2087886" y="1076298"/>
            <a:ext cx="34211" cy="5908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087886" y="1443573"/>
            <a:ext cx="34211" cy="5908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069426" y="606239"/>
            <a:ext cx="4765675" cy="110045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241935">
              <a:lnSpc>
                <a:spcPts val="1300"/>
              </a:lnSpc>
              <a:spcBef>
                <a:spcPts val="220"/>
              </a:spcBef>
            </a:pPr>
            <a:r>
              <a:rPr sz="1150" spc="-25" dirty="0">
                <a:latin typeface="Times New Roman"/>
                <a:cs typeface="Times New Roman"/>
              </a:rPr>
              <a:t>portion of cost of </a:t>
            </a:r>
            <a:r>
              <a:rPr sz="1150" spc="-20" dirty="0">
                <a:latin typeface="Times New Roman"/>
                <a:cs typeface="Times New Roman"/>
              </a:rPr>
              <a:t>Forfaiting service. </a:t>
            </a:r>
            <a:r>
              <a:rPr sz="1150" spc="-5" dirty="0">
                <a:latin typeface="Times New Roman"/>
                <a:cs typeface="Times New Roman"/>
              </a:rPr>
              <a:t>The </a:t>
            </a:r>
            <a:r>
              <a:rPr sz="1150" spc="-25" dirty="0">
                <a:latin typeface="Times New Roman"/>
                <a:cs typeface="Times New Roman"/>
              </a:rPr>
              <a:t>discount </a:t>
            </a:r>
            <a:r>
              <a:rPr sz="1150" spc="-20" dirty="0">
                <a:latin typeface="Times New Roman"/>
                <a:cs typeface="Times New Roman"/>
              </a:rPr>
              <a:t>rate </a:t>
            </a:r>
            <a:r>
              <a:rPr sz="1150" spc="-25" dirty="0">
                <a:latin typeface="Times New Roman"/>
                <a:cs typeface="Times New Roman"/>
              </a:rPr>
              <a:t>charged </a:t>
            </a:r>
            <a:r>
              <a:rPr sz="1150" spc="-60" dirty="0">
                <a:latin typeface="Times New Roman"/>
                <a:cs typeface="Times New Roman"/>
              </a:rPr>
              <a:t>by </a:t>
            </a:r>
            <a:r>
              <a:rPr sz="1150" spc="-25" dirty="0">
                <a:latin typeface="Times New Roman"/>
                <a:cs typeface="Times New Roman"/>
              </a:rPr>
              <a:t>the </a:t>
            </a:r>
            <a:r>
              <a:rPr sz="1150" spc="-20" dirty="0">
                <a:latin typeface="Times New Roman"/>
                <a:cs typeface="Times New Roman"/>
              </a:rPr>
              <a:t>forfaiter </a:t>
            </a:r>
            <a:r>
              <a:rPr sz="1150" spc="30" dirty="0">
                <a:latin typeface="Times New Roman"/>
                <a:cs typeface="Times New Roman"/>
              </a:rPr>
              <a:t>is  </a:t>
            </a:r>
            <a:r>
              <a:rPr sz="1150" spc="-25" dirty="0">
                <a:latin typeface="Times New Roman"/>
                <a:cs typeface="Times New Roman"/>
              </a:rPr>
              <a:t>based</a:t>
            </a:r>
            <a:r>
              <a:rPr sz="1150" spc="-15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on</a:t>
            </a:r>
            <a:r>
              <a:rPr sz="1150" spc="-120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the</a:t>
            </a:r>
            <a:r>
              <a:rPr sz="1150" spc="-9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following</a:t>
            </a:r>
            <a:r>
              <a:rPr sz="1150" spc="-75" dirty="0">
                <a:latin typeface="Times New Roman"/>
                <a:cs typeface="Times New Roman"/>
              </a:rPr>
              <a:t> </a:t>
            </a:r>
            <a:r>
              <a:rPr sz="1150" spc="15" dirty="0">
                <a:latin typeface="Times New Roman"/>
                <a:cs typeface="Times New Roman"/>
              </a:rPr>
              <a:t>elements</a:t>
            </a:r>
            <a:r>
              <a:rPr sz="1000" spc="15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296545" marR="50165" indent="4445">
              <a:lnSpc>
                <a:spcPts val="1360"/>
              </a:lnSpc>
              <a:spcBef>
                <a:spcPts val="185"/>
              </a:spcBef>
            </a:pPr>
            <a:r>
              <a:rPr sz="1100" b="1" spc="-85" dirty="0">
                <a:latin typeface="Arial"/>
                <a:cs typeface="Arial"/>
              </a:rPr>
              <a:t>A </a:t>
            </a:r>
            <a:r>
              <a:rPr sz="1150" spc="-25" dirty="0">
                <a:latin typeface="Times New Roman"/>
                <a:cs typeface="Times New Roman"/>
              </a:rPr>
              <a:t>charge </a:t>
            </a:r>
            <a:r>
              <a:rPr sz="1150" spc="-20" dirty="0">
                <a:latin typeface="Times New Roman"/>
                <a:cs typeface="Times New Roman"/>
              </a:rPr>
              <a:t>for </a:t>
            </a:r>
            <a:r>
              <a:rPr sz="1150" spc="-15" dirty="0">
                <a:latin typeface="Times New Roman"/>
                <a:cs typeface="Times New Roman"/>
              </a:rPr>
              <a:t>the credit </a:t>
            </a:r>
            <a:r>
              <a:rPr sz="1150" spc="-25" dirty="0">
                <a:latin typeface="Times New Roman"/>
                <a:cs typeface="Times New Roman"/>
              </a:rPr>
              <a:t>extended </a:t>
            </a:r>
            <a:r>
              <a:rPr sz="1150" spc="5" dirty="0">
                <a:latin typeface="Times New Roman"/>
                <a:cs typeface="Times New Roman"/>
              </a:rPr>
              <a:t>or </a:t>
            </a:r>
            <a:r>
              <a:rPr sz="1150" spc="-15" dirty="0">
                <a:latin typeface="Times New Roman"/>
                <a:cs typeface="Times New Roman"/>
              </a:rPr>
              <a:t>finance </a:t>
            </a:r>
            <a:r>
              <a:rPr sz="1150" spc="-25" dirty="0">
                <a:latin typeface="Times New Roman"/>
                <a:cs typeface="Times New Roman"/>
              </a:rPr>
              <a:t>provided. </a:t>
            </a:r>
            <a:r>
              <a:rPr sz="1150" spc="-5" dirty="0">
                <a:latin typeface="Times New Roman"/>
                <a:cs typeface="Times New Roman"/>
              </a:rPr>
              <a:t>This </a:t>
            </a:r>
            <a:r>
              <a:rPr sz="1150" spc="-20" dirty="0">
                <a:latin typeface="Times New Roman"/>
                <a:cs typeface="Times New Roman"/>
              </a:rPr>
              <a:t>is </a:t>
            </a:r>
            <a:r>
              <a:rPr sz="1150" spc="-15" dirty="0">
                <a:latin typeface="Times New Roman"/>
                <a:cs typeface="Times New Roman"/>
              </a:rPr>
              <a:t>the </a:t>
            </a:r>
            <a:r>
              <a:rPr sz="1150" spc="-25" dirty="0">
                <a:latin typeface="Times New Roman"/>
                <a:cs typeface="Times New Roman"/>
              </a:rPr>
              <a:t>main element  </a:t>
            </a:r>
            <a:r>
              <a:rPr sz="1150" spc="-35" dirty="0">
                <a:latin typeface="Times New Roman"/>
                <a:cs typeface="Times New Roman"/>
              </a:rPr>
              <a:t>and </a:t>
            </a:r>
            <a:r>
              <a:rPr sz="1150" spc="-20" dirty="0">
                <a:latin typeface="Times New Roman"/>
                <a:cs typeface="Times New Roman"/>
              </a:rPr>
              <a:t>is </a:t>
            </a:r>
            <a:r>
              <a:rPr sz="1150" spc="-25" dirty="0">
                <a:latin typeface="Times New Roman"/>
                <a:cs typeface="Times New Roman"/>
              </a:rPr>
              <a:t>roughly equivalent </a:t>
            </a:r>
            <a:r>
              <a:rPr sz="1150" spc="-10" dirty="0">
                <a:latin typeface="Times New Roman"/>
                <a:cs typeface="Times New Roman"/>
              </a:rPr>
              <a:t>to </a:t>
            </a:r>
            <a:r>
              <a:rPr sz="1150" spc="-5" dirty="0">
                <a:latin typeface="Times New Roman"/>
                <a:cs typeface="Times New Roman"/>
              </a:rPr>
              <a:t>the </a:t>
            </a:r>
            <a:r>
              <a:rPr sz="1150" spc="-10" dirty="0">
                <a:latin typeface="Times New Roman"/>
                <a:cs typeface="Times New Roman"/>
              </a:rPr>
              <a:t>forfaiter's </a:t>
            </a:r>
            <a:r>
              <a:rPr sz="1150" spc="-40" dirty="0">
                <a:latin typeface="Times New Roman"/>
                <a:cs typeface="Times New Roman"/>
              </a:rPr>
              <a:t>own </a:t>
            </a:r>
            <a:r>
              <a:rPr sz="1150" spc="-20" dirty="0">
                <a:latin typeface="Times New Roman"/>
                <a:cs typeface="Times New Roman"/>
              </a:rPr>
              <a:t>costs of raising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185" dirty="0">
                <a:latin typeface="Times New Roman"/>
                <a:cs typeface="Times New Roman"/>
              </a:rPr>
              <a:t> </a:t>
            </a:r>
            <a:r>
              <a:rPr sz="1150" spc="-50" dirty="0">
                <a:latin typeface="Times New Roman"/>
                <a:cs typeface="Times New Roman"/>
              </a:rPr>
              <a:t>money.</a:t>
            </a:r>
            <a:endParaRPr sz="1150">
              <a:latin typeface="Times New Roman"/>
              <a:cs typeface="Times New Roman"/>
            </a:endParaRPr>
          </a:p>
          <a:p>
            <a:pPr marL="299720" marR="5080" indent="1270">
              <a:lnSpc>
                <a:spcPts val="1340"/>
              </a:lnSpc>
              <a:spcBef>
                <a:spcPts val="190"/>
              </a:spcBef>
            </a:pPr>
            <a:r>
              <a:rPr sz="1050" b="1" spc="-50" dirty="0">
                <a:latin typeface="Arial"/>
                <a:cs typeface="Arial"/>
              </a:rPr>
              <a:t>A </a:t>
            </a:r>
            <a:r>
              <a:rPr sz="1150" spc="-25" dirty="0">
                <a:latin typeface="Times New Roman"/>
                <a:cs typeface="Times New Roman"/>
              </a:rPr>
              <a:t>charge based </a:t>
            </a:r>
            <a:r>
              <a:rPr sz="1150" spc="-40" dirty="0">
                <a:latin typeface="Times New Roman"/>
                <a:cs typeface="Times New Roman"/>
              </a:rPr>
              <a:t>on </a:t>
            </a:r>
            <a:r>
              <a:rPr sz="1150" spc="-5" dirty="0">
                <a:latin typeface="Times New Roman"/>
                <a:cs typeface="Times New Roman"/>
              </a:rPr>
              <a:t>the </a:t>
            </a:r>
            <a:r>
              <a:rPr sz="1150" spc="-20" dirty="0">
                <a:latin typeface="Times New Roman"/>
                <a:cs typeface="Times New Roman"/>
              </a:rPr>
              <a:t>risk of interest </a:t>
            </a:r>
            <a:r>
              <a:rPr sz="1150" spc="-15" dirty="0">
                <a:latin typeface="Times New Roman"/>
                <a:cs typeface="Times New Roman"/>
              </a:rPr>
              <a:t>rate </a:t>
            </a:r>
            <a:r>
              <a:rPr sz="1150" spc="-25" dirty="0">
                <a:latin typeface="Times New Roman"/>
                <a:cs typeface="Times New Roman"/>
              </a:rPr>
              <a:t>and exchange </a:t>
            </a:r>
            <a:r>
              <a:rPr sz="1150" spc="-20" dirty="0">
                <a:latin typeface="Times New Roman"/>
                <a:cs typeface="Times New Roman"/>
              </a:rPr>
              <a:t>rate </a:t>
            </a:r>
            <a:r>
              <a:rPr sz="1150" spc="-30" dirty="0">
                <a:latin typeface="Times New Roman"/>
                <a:cs typeface="Times New Roman"/>
              </a:rPr>
              <a:t>movements </a:t>
            </a:r>
            <a:r>
              <a:rPr sz="1150" spc="-60" dirty="0">
                <a:latin typeface="Times New Roman"/>
                <a:cs typeface="Times New Roman"/>
              </a:rPr>
              <a:t>in </a:t>
            </a:r>
            <a:r>
              <a:rPr sz="1150" spc="-15" dirty="0">
                <a:latin typeface="Times New Roman"/>
                <a:cs typeface="Times New Roman"/>
              </a:rPr>
              <a:t>the  </a:t>
            </a:r>
            <a:r>
              <a:rPr sz="1150" spc="-25" dirty="0">
                <a:latin typeface="Times New Roman"/>
                <a:cs typeface="Times New Roman"/>
              </a:rPr>
              <a:t>currency </a:t>
            </a:r>
            <a:r>
              <a:rPr sz="1150" spc="-45" dirty="0">
                <a:latin typeface="Times New Roman"/>
                <a:cs typeface="Times New Roman"/>
              </a:rPr>
              <a:t>in </a:t>
            </a:r>
            <a:r>
              <a:rPr sz="1150" spc="-25" dirty="0">
                <a:latin typeface="Times New Roman"/>
                <a:cs typeface="Times New Roman"/>
              </a:rPr>
              <a:t>which </a:t>
            </a:r>
            <a:r>
              <a:rPr sz="1150" spc="-5" dirty="0">
                <a:latin typeface="Times New Roman"/>
                <a:cs typeface="Times New Roman"/>
              </a:rPr>
              <a:t>the </a:t>
            </a:r>
            <a:r>
              <a:rPr sz="1150" spc="-20" dirty="0">
                <a:latin typeface="Times New Roman"/>
                <a:cs typeface="Times New Roman"/>
              </a:rPr>
              <a:t>credit </a:t>
            </a:r>
            <a:r>
              <a:rPr sz="1150" spc="-25" dirty="0">
                <a:latin typeface="Times New Roman"/>
                <a:cs typeface="Times New Roman"/>
              </a:rPr>
              <a:t>is</a:t>
            </a:r>
            <a:r>
              <a:rPr sz="1150" spc="-4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extended.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071822" y="1762135"/>
            <a:ext cx="72390" cy="1358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00" b="1" spc="-55" dirty="0">
                <a:latin typeface="Courier New"/>
                <a:cs typeface="Courier New"/>
              </a:rPr>
              <a:t>1</a:t>
            </a:r>
            <a:endParaRPr sz="700">
              <a:latin typeface="Courier New"/>
              <a:cs typeface="Courier New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178297" y="1791831"/>
            <a:ext cx="189727" cy="9641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361689" y="1703516"/>
            <a:ext cx="4242435" cy="53213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5875" marR="5080" indent="-3810">
              <a:lnSpc>
                <a:spcPct val="93900"/>
              </a:lnSpc>
              <a:spcBef>
                <a:spcPts val="195"/>
              </a:spcBef>
              <a:tabLst>
                <a:tab pos="4034154" algn="l"/>
              </a:tabLst>
            </a:pPr>
            <a:r>
              <a:rPr sz="1100" b="1" spc="-85" dirty="0">
                <a:latin typeface="Arial"/>
                <a:cs typeface="Arial"/>
              </a:rPr>
              <a:t>A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charge</a:t>
            </a:r>
            <a:r>
              <a:rPr sz="1150" spc="3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based</a:t>
            </a:r>
            <a:r>
              <a:rPr sz="1150" spc="-50" dirty="0">
                <a:latin typeface="Times New Roman"/>
                <a:cs typeface="Times New Roman"/>
              </a:rPr>
              <a:t> </a:t>
            </a:r>
            <a:r>
              <a:rPr sz="1150" spc="-75" dirty="0">
                <a:latin typeface="Times New Roman"/>
                <a:cs typeface="Times New Roman"/>
              </a:rPr>
              <a:t>o</a:t>
            </a:r>
            <a:r>
              <a:rPr sz="1150" spc="-25" dirty="0">
                <a:latin typeface="Times New Roman"/>
                <a:cs typeface="Times New Roman"/>
              </a:rPr>
              <a:t>n</a:t>
            </a:r>
            <a:r>
              <a:rPr sz="1150" spc="2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the</a:t>
            </a:r>
            <a:r>
              <a:rPr sz="1150" spc="-7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sovereign</a:t>
            </a:r>
            <a:r>
              <a:rPr sz="1150" spc="4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risk,</a:t>
            </a:r>
            <a:r>
              <a:rPr sz="1150" spc="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political</a:t>
            </a:r>
            <a:r>
              <a:rPr sz="1150" spc="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risk</a:t>
            </a:r>
            <a:r>
              <a:rPr sz="1150" spc="-9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and</a:t>
            </a:r>
            <a:r>
              <a:rPr sz="1150" spc="1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transfer</a:t>
            </a:r>
            <a:r>
              <a:rPr sz="1150" spc="50" dirty="0">
                <a:latin typeface="Times New Roman"/>
                <a:cs typeface="Times New Roman"/>
              </a:rPr>
              <a:t> </a:t>
            </a:r>
            <a:r>
              <a:rPr sz="1150" spc="-45" dirty="0">
                <a:latin typeface="Times New Roman"/>
                <a:cs typeface="Times New Roman"/>
              </a:rPr>
              <a:t>ris</a:t>
            </a:r>
            <a:r>
              <a:rPr sz="1150" spc="-25" dirty="0">
                <a:latin typeface="Times New Roman"/>
                <a:cs typeface="Times New Roman"/>
              </a:rPr>
              <a:t>k</a:t>
            </a:r>
            <a:r>
              <a:rPr sz="1150" dirty="0">
                <a:latin typeface="Times New Roman"/>
                <a:cs typeface="Times New Roman"/>
              </a:rPr>
              <a:t>	</a:t>
            </a:r>
            <a:r>
              <a:rPr sz="1150" spc="40" dirty="0">
                <a:latin typeface="Times New Roman"/>
                <a:cs typeface="Times New Roman"/>
              </a:rPr>
              <a:t>the  </a:t>
            </a:r>
            <a:r>
              <a:rPr sz="1150" spc="-20" dirty="0">
                <a:latin typeface="Times New Roman"/>
                <a:cs typeface="Times New Roman"/>
              </a:rPr>
              <a:t>probability</a:t>
            </a:r>
            <a:r>
              <a:rPr sz="1150" spc="-140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of</a:t>
            </a:r>
            <a:r>
              <a:rPr sz="1150" spc="-114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a</a:t>
            </a:r>
            <a:r>
              <a:rPr sz="1150" spc="-7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change</a:t>
            </a:r>
            <a:r>
              <a:rPr sz="1150" spc="-70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of</a:t>
            </a:r>
            <a:r>
              <a:rPr sz="1150" spc="-9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government</a:t>
            </a:r>
            <a:r>
              <a:rPr sz="1150" spc="-11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and</a:t>
            </a:r>
            <a:r>
              <a:rPr sz="1150" spc="1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imposition</a:t>
            </a:r>
            <a:r>
              <a:rPr sz="1150" spc="-130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of</a:t>
            </a:r>
            <a:r>
              <a:rPr sz="1150" spc="-12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exchange</a:t>
            </a:r>
            <a:r>
              <a:rPr sz="1150" spc="-12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controls  preventing </a:t>
            </a:r>
            <a:r>
              <a:rPr sz="1150" spc="-5" dirty="0">
                <a:latin typeface="Times New Roman"/>
                <a:cs typeface="Times New Roman"/>
              </a:rPr>
              <a:t>the </a:t>
            </a:r>
            <a:r>
              <a:rPr sz="1150" spc="-25" dirty="0">
                <a:latin typeface="Times New Roman"/>
                <a:cs typeface="Times New Roman"/>
              </a:rPr>
              <a:t>discharge </a:t>
            </a:r>
            <a:r>
              <a:rPr sz="1150" spc="-20" dirty="0">
                <a:latin typeface="Times New Roman"/>
                <a:cs typeface="Times New Roman"/>
              </a:rPr>
              <a:t>of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16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debt.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090928" y="2332133"/>
            <a:ext cx="37323" cy="5597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2072420" y="2229294"/>
            <a:ext cx="4546600" cy="5905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04800">
              <a:lnSpc>
                <a:spcPct val="100000"/>
              </a:lnSpc>
              <a:spcBef>
                <a:spcPts val="110"/>
              </a:spcBef>
            </a:pPr>
            <a:r>
              <a:rPr sz="1050" b="1" spc="-50" dirty="0">
                <a:latin typeface="Arial"/>
                <a:cs typeface="Arial"/>
              </a:rPr>
              <a:t>A </a:t>
            </a:r>
            <a:r>
              <a:rPr sz="1150" spc="-25" dirty="0">
                <a:latin typeface="Times New Roman"/>
                <a:cs typeface="Times New Roman"/>
              </a:rPr>
              <a:t>charge based on </a:t>
            </a:r>
            <a:r>
              <a:rPr sz="1150" spc="-5" dirty="0">
                <a:latin typeface="Times New Roman"/>
                <a:cs typeface="Times New Roman"/>
              </a:rPr>
              <a:t>the </a:t>
            </a:r>
            <a:r>
              <a:rPr sz="1150" spc="-20" dirty="0">
                <a:latin typeface="Times New Roman"/>
                <a:cs typeface="Times New Roman"/>
              </a:rPr>
              <a:t>credit risk </a:t>
            </a:r>
            <a:r>
              <a:rPr sz="1150" spc="-25" dirty="0">
                <a:latin typeface="Times New Roman"/>
                <a:cs typeface="Times New Roman"/>
              </a:rPr>
              <a:t>attached </a:t>
            </a:r>
            <a:r>
              <a:rPr sz="1150" spc="-10" dirty="0">
                <a:latin typeface="Times New Roman"/>
                <a:cs typeface="Times New Roman"/>
              </a:rPr>
              <a:t>to </a:t>
            </a:r>
            <a:r>
              <a:rPr sz="1150" spc="-15" dirty="0">
                <a:latin typeface="Times New Roman"/>
                <a:cs typeface="Times New Roman"/>
              </a:rPr>
              <a:t>the </a:t>
            </a:r>
            <a:r>
              <a:rPr sz="1150" spc="-25" dirty="0">
                <a:latin typeface="Times New Roman"/>
                <a:cs typeface="Times New Roman"/>
              </a:rPr>
              <a:t>importer </a:t>
            </a:r>
            <a:r>
              <a:rPr sz="1150" spc="-5" dirty="0">
                <a:latin typeface="Times New Roman"/>
                <a:cs typeface="Times New Roman"/>
              </a:rPr>
              <a:t>as </a:t>
            </a:r>
            <a:r>
              <a:rPr sz="1150" spc="-25" dirty="0">
                <a:latin typeface="Times New Roman"/>
                <a:cs typeface="Times New Roman"/>
              </a:rPr>
              <a:t>well </a:t>
            </a:r>
            <a:r>
              <a:rPr sz="1150" spc="-20" dirty="0">
                <a:latin typeface="Times New Roman"/>
                <a:cs typeface="Times New Roman"/>
              </a:rPr>
              <a:t>as avalor.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605790" algn="l"/>
              </a:tabLst>
            </a:pPr>
            <a:r>
              <a:rPr sz="1450" b="1" spc="-35" dirty="0">
                <a:latin typeface="Times New Roman"/>
                <a:cs typeface="Times New Roman"/>
              </a:rPr>
              <a:t>19.11	</a:t>
            </a:r>
            <a:r>
              <a:rPr sz="1450" b="1" spc="-20" dirty="0">
                <a:latin typeface="Times New Roman"/>
                <a:cs typeface="Times New Roman"/>
              </a:rPr>
              <a:t>BENEFITS </a:t>
            </a:r>
            <a:r>
              <a:rPr sz="1450" b="1" spc="-10" dirty="0">
                <a:latin typeface="Times New Roman"/>
                <a:cs typeface="Times New Roman"/>
              </a:rPr>
              <a:t>OF </a:t>
            </a:r>
            <a:r>
              <a:rPr sz="1450" b="1" spc="-30" dirty="0">
                <a:latin typeface="Times New Roman"/>
                <a:cs typeface="Times New Roman"/>
              </a:rPr>
              <a:t>FORFAITING</a:t>
            </a:r>
            <a:r>
              <a:rPr sz="1450" b="1" spc="185" dirty="0">
                <a:latin typeface="Times New Roman"/>
                <a:cs typeface="Times New Roman"/>
              </a:rPr>
              <a:t> </a:t>
            </a:r>
            <a:r>
              <a:rPr sz="1450" b="1" spc="-20" dirty="0">
                <a:latin typeface="Times New Roman"/>
                <a:cs typeface="Times New Roman"/>
              </a:rPr>
              <a:t>SERVICES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324104" y="2920919"/>
            <a:ext cx="426101" cy="10574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091679" y="2917878"/>
            <a:ext cx="407432" cy="10574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2070966" y="2859978"/>
            <a:ext cx="4810760" cy="4749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99135" algn="l"/>
                <a:tab pos="3456304" algn="l"/>
              </a:tabLst>
            </a:pPr>
            <a:r>
              <a:rPr sz="1150" spc="-20" dirty="0">
                <a:latin typeface="Times New Roman"/>
                <a:cs typeface="Times New Roman"/>
              </a:rPr>
              <a:t>The	accruingto</a:t>
            </a:r>
            <a:r>
              <a:rPr sz="1150" spc="-130" dirty="0">
                <a:latin typeface="Times New Roman"/>
                <a:cs typeface="Times New Roman"/>
              </a:rPr>
              <a:t> </a:t>
            </a:r>
            <a:r>
              <a:rPr sz="1150" spc="-35" dirty="0">
                <a:latin typeface="Times New Roman"/>
                <a:cs typeface="Times New Roman"/>
              </a:rPr>
              <a:t>the</a:t>
            </a:r>
            <a:r>
              <a:rPr sz="1150" spc="-140" dirty="0">
                <a:latin typeface="Times New Roman"/>
                <a:cs typeface="Times New Roman"/>
              </a:rPr>
              <a:t> </a:t>
            </a:r>
            <a:r>
              <a:rPr sz="1150" spc="-35" dirty="0">
                <a:latin typeface="Times New Roman"/>
                <a:cs typeface="Times New Roman"/>
              </a:rPr>
              <a:t>exporter</a:t>
            </a:r>
            <a:r>
              <a:rPr sz="1150" spc="-9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are</a:t>
            </a:r>
            <a:r>
              <a:rPr sz="1150" spc="-125" dirty="0">
                <a:latin typeface="Times New Roman"/>
                <a:cs typeface="Times New Roman"/>
              </a:rPr>
              <a:t> </a:t>
            </a:r>
            <a:r>
              <a:rPr sz="1150" spc="-40" dirty="0">
                <a:latin typeface="Times New Roman"/>
                <a:cs typeface="Times New Roman"/>
              </a:rPr>
              <a:t>numerous.</a:t>
            </a:r>
            <a:r>
              <a:rPr sz="1150" spc="-95" dirty="0">
                <a:latin typeface="Times New Roman"/>
                <a:cs typeface="Times New Roman"/>
              </a:rPr>
              <a:t> </a:t>
            </a:r>
            <a:r>
              <a:rPr sz="1150" spc="-65" dirty="0">
                <a:latin typeface="Times New Roman"/>
                <a:cs typeface="Times New Roman"/>
              </a:rPr>
              <a:t>Few	</a:t>
            </a:r>
            <a:r>
              <a:rPr sz="1150" spc="-35" dirty="0">
                <a:latin typeface="Times New Roman"/>
                <a:cs typeface="Times New Roman"/>
              </a:rPr>
              <a:t>benefits</a:t>
            </a:r>
            <a:r>
              <a:rPr sz="1150" spc="-18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are</a:t>
            </a:r>
            <a:r>
              <a:rPr sz="1200" spc="-135" dirty="0">
                <a:latin typeface="Times New Roman"/>
                <a:cs typeface="Times New Roman"/>
              </a:rPr>
              <a:t> </a:t>
            </a:r>
            <a:r>
              <a:rPr sz="1150" spc="-35" dirty="0">
                <a:latin typeface="Times New Roman"/>
                <a:cs typeface="Times New Roman"/>
              </a:rPr>
              <a:t>stated</a:t>
            </a:r>
            <a:r>
              <a:rPr sz="1150" spc="-110" dirty="0">
                <a:latin typeface="Times New Roman"/>
                <a:cs typeface="Times New Roman"/>
              </a:rPr>
              <a:t> </a:t>
            </a:r>
            <a:r>
              <a:rPr sz="1150" spc="-50" dirty="0">
                <a:latin typeface="Times New Roman"/>
                <a:cs typeface="Times New Roman"/>
              </a:rPr>
              <a:t>below:</a:t>
            </a:r>
            <a:endParaRPr sz="1150">
              <a:latin typeface="Times New Roman"/>
              <a:cs typeface="Times New Roman"/>
            </a:endParaRPr>
          </a:p>
          <a:p>
            <a:pPr marL="23495">
              <a:lnSpc>
                <a:spcPct val="100000"/>
              </a:lnSpc>
              <a:spcBef>
                <a:spcPts val="825"/>
              </a:spcBef>
            </a:pPr>
            <a:r>
              <a:rPr sz="1050" b="1" spc="-110" dirty="0">
                <a:latin typeface="Arial"/>
                <a:cs typeface="Arial"/>
              </a:rPr>
              <a:t>1)</a:t>
            </a:r>
            <a:endParaRPr sz="105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360033" y="3105603"/>
            <a:ext cx="4408170" cy="126936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9050" marR="5080" indent="-5080">
              <a:lnSpc>
                <a:spcPts val="1310"/>
              </a:lnSpc>
              <a:spcBef>
                <a:spcPts val="215"/>
              </a:spcBef>
            </a:pPr>
            <a:r>
              <a:rPr sz="1150" spc="-25" dirty="0">
                <a:latin typeface="Times New Roman"/>
                <a:cs typeface="Times New Roman"/>
              </a:rPr>
              <a:t>Exporter can convert </a:t>
            </a:r>
            <a:r>
              <a:rPr sz="1150" spc="-15" dirty="0">
                <a:latin typeface="Times New Roman"/>
                <a:cs typeface="Times New Roman"/>
              </a:rPr>
              <a:t>export </a:t>
            </a:r>
            <a:r>
              <a:rPr sz="1150" spc="-20" dirty="0">
                <a:latin typeface="Times New Roman"/>
                <a:cs typeface="Times New Roman"/>
              </a:rPr>
              <a:t>transaction </a:t>
            </a:r>
            <a:r>
              <a:rPr sz="1150" spc="-25" dirty="0">
                <a:latin typeface="Times New Roman"/>
                <a:cs typeface="Times New Roman"/>
              </a:rPr>
              <a:t>under deferred payment arrangement  </a:t>
            </a:r>
            <a:r>
              <a:rPr sz="1150" spc="-20" dirty="0">
                <a:latin typeface="Times New Roman"/>
                <a:cs typeface="Times New Roman"/>
              </a:rPr>
              <a:t>into</a:t>
            </a:r>
            <a:r>
              <a:rPr sz="1150" spc="-10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a</a:t>
            </a:r>
            <a:r>
              <a:rPr sz="1150" spc="-9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cash</a:t>
            </a:r>
            <a:r>
              <a:rPr sz="1150" spc="-8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transaction.</a:t>
            </a:r>
            <a:r>
              <a:rPr sz="1150" spc="-4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Thus</a:t>
            </a:r>
            <a:r>
              <a:rPr sz="1150" spc="-90" dirty="0">
                <a:latin typeface="Times New Roman"/>
                <a:cs typeface="Times New Roman"/>
              </a:rPr>
              <a:t> </a:t>
            </a:r>
            <a:r>
              <a:rPr sz="1150" spc="-35" dirty="0">
                <a:latin typeface="Times New Roman"/>
                <a:cs typeface="Times New Roman"/>
              </a:rPr>
              <a:t>he</a:t>
            </a:r>
            <a:r>
              <a:rPr sz="1150" spc="-14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can</a:t>
            </a:r>
            <a:r>
              <a:rPr sz="1150" spc="-25" dirty="0">
                <a:latin typeface="Times New Roman"/>
                <a:cs typeface="Times New Roman"/>
              </a:rPr>
              <a:t> improve</a:t>
            </a:r>
            <a:r>
              <a:rPr sz="1150" spc="-9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his</a:t>
            </a:r>
            <a:r>
              <a:rPr sz="1150" spc="-105" dirty="0">
                <a:latin typeface="Times New Roman"/>
                <a:cs typeface="Times New Roman"/>
              </a:rPr>
              <a:t> </a:t>
            </a:r>
            <a:r>
              <a:rPr sz="1150" spc="-30" dirty="0">
                <a:latin typeface="Times New Roman"/>
                <a:cs typeface="Times New Roman"/>
              </a:rPr>
              <a:t>own</a:t>
            </a:r>
            <a:r>
              <a:rPr sz="1150" spc="-1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liquidity</a:t>
            </a:r>
            <a:r>
              <a:rPr sz="1150" spc="-10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position.</a:t>
            </a:r>
            <a:endParaRPr sz="1150">
              <a:latin typeface="Times New Roman"/>
              <a:cs typeface="Times New Roman"/>
            </a:endParaRPr>
          </a:p>
          <a:p>
            <a:pPr marL="12700" marR="234950" indent="1905">
              <a:lnSpc>
                <a:spcPct val="95200"/>
              </a:lnSpc>
              <a:spcBef>
                <a:spcPts val="210"/>
              </a:spcBef>
            </a:pPr>
            <a:r>
              <a:rPr sz="1150" spc="-25" dirty="0">
                <a:latin typeface="Times New Roman"/>
                <a:cs typeface="Times New Roman"/>
              </a:rPr>
              <a:t>Since </a:t>
            </a:r>
            <a:r>
              <a:rPr sz="1150" spc="-15" dirty="0">
                <a:latin typeface="Times New Roman"/>
                <a:cs typeface="Times New Roman"/>
              </a:rPr>
              <a:t>the </a:t>
            </a:r>
            <a:r>
              <a:rPr sz="1150" spc="-20" dirty="0">
                <a:latin typeface="Times New Roman"/>
                <a:cs typeface="Times New Roman"/>
              </a:rPr>
              <a:t>forfaiter </a:t>
            </a:r>
            <a:r>
              <a:rPr sz="1150" spc="-25" dirty="0">
                <a:latin typeface="Times New Roman"/>
                <a:cs typeface="Times New Roman"/>
              </a:rPr>
              <a:t>takes </a:t>
            </a:r>
            <a:r>
              <a:rPr sz="1150" spc="-20" dirty="0">
                <a:latin typeface="Times New Roman"/>
                <a:cs typeface="Times New Roman"/>
              </a:rPr>
              <a:t>all risks, naturally </a:t>
            </a:r>
            <a:r>
              <a:rPr sz="1150" spc="-15" dirty="0">
                <a:latin typeface="Times New Roman"/>
                <a:cs typeface="Times New Roman"/>
              </a:rPr>
              <a:t>exporter </a:t>
            </a:r>
            <a:r>
              <a:rPr sz="1150" spc="-20" dirty="0">
                <a:latin typeface="Times New Roman"/>
                <a:cs typeface="Times New Roman"/>
              </a:rPr>
              <a:t>is </a:t>
            </a:r>
            <a:r>
              <a:rPr sz="1150" spc="-25" dirty="0">
                <a:latin typeface="Times New Roman"/>
                <a:cs typeface="Times New Roman"/>
              </a:rPr>
              <a:t>relieved </a:t>
            </a:r>
            <a:r>
              <a:rPr sz="1150" spc="-5" dirty="0">
                <a:latin typeface="Times New Roman"/>
                <a:cs typeface="Times New Roman"/>
              </a:rPr>
              <a:t>of </a:t>
            </a:r>
            <a:r>
              <a:rPr sz="1150" spc="-15" dirty="0">
                <a:latin typeface="Times New Roman"/>
                <a:cs typeface="Times New Roman"/>
              </a:rPr>
              <a:t>the </a:t>
            </a:r>
            <a:r>
              <a:rPr sz="1150" spc="-20" dirty="0">
                <a:latin typeface="Times New Roman"/>
                <a:cs typeface="Times New Roman"/>
              </a:rPr>
              <a:t>risks  </a:t>
            </a:r>
            <a:r>
              <a:rPr sz="1150" spc="-15" dirty="0">
                <a:latin typeface="Times New Roman"/>
                <a:cs typeface="Times New Roman"/>
              </a:rPr>
              <a:t>arising </a:t>
            </a:r>
            <a:r>
              <a:rPr sz="1150" spc="-5" dirty="0">
                <a:latin typeface="Times New Roman"/>
                <a:cs typeface="Times New Roman"/>
              </a:rPr>
              <a:t>out of </a:t>
            </a:r>
            <a:r>
              <a:rPr sz="1150" spc="-15" dirty="0">
                <a:latin typeface="Times New Roman"/>
                <a:cs typeface="Times New Roman"/>
              </a:rPr>
              <a:t>the </a:t>
            </a:r>
            <a:r>
              <a:rPr sz="1150" spc="-20" dirty="0">
                <a:latin typeface="Times New Roman"/>
                <a:cs typeface="Times New Roman"/>
              </a:rPr>
              <a:t>default </a:t>
            </a:r>
            <a:r>
              <a:rPr sz="1150" spc="-60" dirty="0">
                <a:latin typeface="Times New Roman"/>
                <a:cs typeface="Times New Roman"/>
              </a:rPr>
              <a:t>by </a:t>
            </a:r>
            <a:r>
              <a:rPr sz="1150" spc="-15" dirty="0">
                <a:latin typeface="Times New Roman"/>
                <a:cs typeface="Times New Roman"/>
              </a:rPr>
              <a:t>the </a:t>
            </a:r>
            <a:r>
              <a:rPr sz="1150" spc="-25" dirty="0">
                <a:latin typeface="Times New Roman"/>
                <a:cs typeface="Times New Roman"/>
              </a:rPr>
              <a:t>buyer (importer) </a:t>
            </a:r>
            <a:r>
              <a:rPr sz="1150" spc="10" dirty="0">
                <a:latin typeface="Times New Roman"/>
                <a:cs typeface="Times New Roman"/>
              </a:rPr>
              <a:t>as </a:t>
            </a:r>
            <a:r>
              <a:rPr sz="1150" spc="-15" dirty="0">
                <a:latin typeface="Times New Roman"/>
                <a:cs typeface="Times New Roman"/>
              </a:rPr>
              <a:t>also the </a:t>
            </a:r>
            <a:r>
              <a:rPr sz="1150" spc="-20" dirty="0">
                <a:latin typeface="Times New Roman"/>
                <a:cs typeface="Times New Roman"/>
              </a:rPr>
              <a:t>political </a:t>
            </a:r>
            <a:r>
              <a:rPr sz="1150" spc="-25" dirty="0">
                <a:latin typeface="Times New Roman"/>
                <a:cs typeface="Times New Roman"/>
              </a:rPr>
              <a:t>and  exchange</a:t>
            </a:r>
            <a:r>
              <a:rPr sz="1150" spc="-1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risk.</a:t>
            </a:r>
            <a:endParaRPr sz="1150">
              <a:latin typeface="Times New Roman"/>
              <a:cs typeface="Times New Roman"/>
            </a:endParaRPr>
          </a:p>
          <a:p>
            <a:pPr marL="19050" marR="265430" indent="-5080">
              <a:lnSpc>
                <a:spcPts val="1320"/>
              </a:lnSpc>
              <a:spcBef>
                <a:spcPts val="300"/>
              </a:spcBef>
            </a:pPr>
            <a:r>
              <a:rPr sz="1150" spc="-25" dirty="0">
                <a:latin typeface="Times New Roman"/>
                <a:cs typeface="Times New Roman"/>
              </a:rPr>
              <a:t>Since </a:t>
            </a:r>
            <a:r>
              <a:rPr sz="1150" spc="-15" dirty="0">
                <a:latin typeface="Times New Roman"/>
                <a:cs typeface="Times New Roman"/>
              </a:rPr>
              <a:t>the </a:t>
            </a:r>
            <a:r>
              <a:rPr sz="1150" spc="-20" dirty="0">
                <a:latin typeface="Times New Roman"/>
                <a:cs typeface="Times New Roman"/>
              </a:rPr>
              <a:t>Forfaiting </a:t>
            </a:r>
            <a:r>
              <a:rPr sz="1150" spc="5" dirty="0">
                <a:latin typeface="Times New Roman"/>
                <a:cs typeface="Times New Roman"/>
              </a:rPr>
              <a:t>is </a:t>
            </a:r>
            <a:r>
              <a:rPr sz="1200" spc="-25" dirty="0">
                <a:latin typeface="Times New Roman"/>
                <a:cs typeface="Times New Roman"/>
              </a:rPr>
              <a:t>a </a:t>
            </a:r>
            <a:r>
              <a:rPr sz="1150" spc="-25" dirty="0">
                <a:latin typeface="Times New Roman"/>
                <a:cs typeface="Times New Roman"/>
              </a:rPr>
              <a:t>fixed </a:t>
            </a:r>
            <a:r>
              <a:rPr sz="1150" spc="-20" dirty="0">
                <a:latin typeface="Times New Roman"/>
                <a:cs typeface="Times New Roman"/>
              </a:rPr>
              <a:t>rate contract, </a:t>
            </a:r>
            <a:r>
              <a:rPr sz="1150" spc="-15" dirty="0">
                <a:latin typeface="Times New Roman"/>
                <a:cs typeface="Times New Roman"/>
              </a:rPr>
              <a:t>the exporter </a:t>
            </a:r>
            <a:r>
              <a:rPr sz="1150" spc="-25" dirty="0">
                <a:latin typeface="Times New Roman"/>
                <a:cs typeface="Times New Roman"/>
              </a:rPr>
              <a:t>is hedged</a:t>
            </a:r>
            <a:r>
              <a:rPr sz="1150" spc="-19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against  </a:t>
            </a:r>
            <a:r>
              <a:rPr sz="1150" spc="-20" dirty="0">
                <a:latin typeface="Times New Roman"/>
                <a:cs typeface="Times New Roman"/>
              </a:rPr>
              <a:t>interest </a:t>
            </a:r>
            <a:r>
              <a:rPr sz="1150" spc="-15" dirty="0">
                <a:latin typeface="Times New Roman"/>
                <a:cs typeface="Times New Roman"/>
              </a:rPr>
              <a:t>rate </a:t>
            </a:r>
            <a:r>
              <a:rPr sz="1150" spc="-20" dirty="0">
                <a:latin typeface="Times New Roman"/>
                <a:cs typeface="Times New Roman"/>
              </a:rPr>
              <a:t>risk </a:t>
            </a:r>
            <a:r>
              <a:rPr sz="1150" spc="-35" dirty="0">
                <a:latin typeface="Times New Roman"/>
                <a:cs typeface="Times New Roman"/>
              </a:rPr>
              <a:t>and </a:t>
            </a:r>
            <a:r>
              <a:rPr sz="1150" spc="-15" dirty="0">
                <a:latin typeface="Times New Roman"/>
                <a:cs typeface="Times New Roman"/>
              </a:rPr>
              <a:t>exchange rate</a:t>
            </a:r>
            <a:r>
              <a:rPr sz="1150" spc="6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risk.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071279" y="3494026"/>
            <a:ext cx="1435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40" dirty="0">
                <a:latin typeface="Times New Roman"/>
                <a:cs typeface="Times New Roman"/>
              </a:rPr>
              <a:t>2)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076006" y="4032317"/>
            <a:ext cx="144145" cy="198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00" b="1" dirty="0">
                <a:latin typeface="Times New Roman"/>
                <a:cs typeface="Times New Roman"/>
              </a:rPr>
              <a:t>3)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075877" y="4404235"/>
            <a:ext cx="13208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b="1" spc="-70" dirty="0">
                <a:latin typeface="Arial"/>
                <a:cs typeface="Arial"/>
              </a:rPr>
              <a:t>4)</a:t>
            </a:r>
            <a:endParaRPr sz="11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614932" y="4447784"/>
            <a:ext cx="242592" cy="1150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2364929" y="4370335"/>
            <a:ext cx="4287520" cy="37211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7145" marR="5080" indent="-5080">
              <a:lnSpc>
                <a:spcPts val="1300"/>
              </a:lnSpc>
              <a:spcBef>
                <a:spcPts val="260"/>
              </a:spcBef>
              <a:tabLst>
                <a:tab pos="1530985" algn="l"/>
              </a:tabLst>
            </a:pPr>
            <a:r>
              <a:rPr sz="1150" spc="-25" dirty="0">
                <a:latin typeface="Times New Roman"/>
                <a:cs typeface="Times New Roman"/>
              </a:rPr>
              <a:t>Exporter</a:t>
            </a:r>
            <a:r>
              <a:rPr sz="1150" spc="2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gets</a:t>
            </a:r>
            <a:r>
              <a:rPr sz="1150" spc="1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finance	</a:t>
            </a:r>
            <a:r>
              <a:rPr sz="1100" dirty="0">
                <a:latin typeface="Times New Roman"/>
                <a:cs typeface="Times New Roman"/>
              </a:rPr>
              <a:t>100 </a:t>
            </a:r>
            <a:r>
              <a:rPr sz="1150" spc="-25" dirty="0">
                <a:latin typeface="Times New Roman"/>
                <a:cs typeface="Times New Roman"/>
              </a:rPr>
              <a:t>per </a:t>
            </a:r>
            <a:r>
              <a:rPr sz="1150" spc="-15" dirty="0">
                <a:latin typeface="Times New Roman"/>
                <a:cs typeface="Times New Roman"/>
              </a:rPr>
              <a:t>cent </a:t>
            </a:r>
            <a:r>
              <a:rPr sz="1150" spc="-5" dirty="0">
                <a:latin typeface="Times New Roman"/>
                <a:cs typeface="Times New Roman"/>
              </a:rPr>
              <a:t>of </a:t>
            </a:r>
            <a:r>
              <a:rPr sz="1150" spc="-15" dirty="0">
                <a:latin typeface="Times New Roman"/>
                <a:cs typeface="Times New Roman"/>
              </a:rPr>
              <a:t>the contract </a:t>
            </a:r>
            <a:r>
              <a:rPr sz="1150" spc="-25" dirty="0">
                <a:latin typeface="Times New Roman"/>
                <a:cs typeface="Times New Roman"/>
              </a:rPr>
              <a:t>value (which </a:t>
            </a:r>
            <a:r>
              <a:rPr sz="1200" spc="-15" dirty="0">
                <a:latin typeface="Times New Roman"/>
                <a:cs typeface="Times New Roman"/>
              </a:rPr>
              <a:t>is </a:t>
            </a:r>
            <a:r>
              <a:rPr sz="1150" spc="-10" dirty="0">
                <a:latin typeface="Times New Roman"/>
                <a:cs typeface="Times New Roman"/>
              </a:rPr>
              <a:t>to</a:t>
            </a:r>
            <a:r>
              <a:rPr sz="1150" spc="-18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be  reduced </a:t>
            </a:r>
            <a:r>
              <a:rPr sz="1150" spc="-10" dirty="0">
                <a:latin typeface="Times New Roman"/>
                <a:cs typeface="Times New Roman"/>
              </a:rPr>
              <a:t>to </a:t>
            </a:r>
            <a:r>
              <a:rPr sz="1150" spc="-15" dirty="0">
                <a:latin typeface="Times New Roman"/>
                <a:cs typeface="Times New Roman"/>
              </a:rPr>
              <a:t>the extent </a:t>
            </a:r>
            <a:r>
              <a:rPr sz="1150" spc="-5" dirty="0">
                <a:latin typeface="Times New Roman"/>
                <a:cs typeface="Times New Roman"/>
              </a:rPr>
              <a:t>of</a:t>
            </a:r>
            <a:r>
              <a:rPr sz="1150" spc="-20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Forfaiting </a:t>
            </a:r>
            <a:r>
              <a:rPr sz="1150" spc="-35" dirty="0">
                <a:latin typeface="Times New Roman"/>
                <a:cs typeface="Times New Roman"/>
              </a:rPr>
              <a:t>cost).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077487" y="4778127"/>
            <a:ext cx="156845" cy="1816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000" b="1" i="1" dirty="0">
                <a:latin typeface="Arial"/>
                <a:cs typeface="Arial"/>
              </a:rPr>
              <a:t>5)</a:t>
            </a:r>
            <a:r>
              <a:rPr sz="1000" b="1" i="1" spc="-145" dirty="0">
                <a:latin typeface="Arial"/>
                <a:cs typeface="Arial"/>
              </a:rPr>
              <a:t> </a:t>
            </a:r>
            <a:endParaRPr sz="10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364929" y="4739331"/>
            <a:ext cx="3861435" cy="2025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25" dirty="0">
                <a:latin typeface="Times New Roman"/>
                <a:cs typeface="Times New Roman"/>
              </a:rPr>
              <a:t>Exporter </a:t>
            </a:r>
            <a:r>
              <a:rPr sz="1150" spc="-20" dirty="0">
                <a:latin typeface="Times New Roman"/>
                <a:cs typeface="Times New Roman"/>
              </a:rPr>
              <a:t>is </a:t>
            </a:r>
            <a:r>
              <a:rPr sz="1150" spc="-25" dirty="0">
                <a:latin typeface="Times New Roman"/>
                <a:cs typeface="Times New Roman"/>
              </a:rPr>
              <a:t>freed from </a:t>
            </a:r>
            <a:r>
              <a:rPr sz="1150" spc="-20" dirty="0">
                <a:latin typeface="Times New Roman"/>
                <a:cs typeface="Times New Roman"/>
              </a:rPr>
              <a:t>credit </a:t>
            </a:r>
            <a:r>
              <a:rPr sz="1150" spc="-25" dirty="0">
                <a:latin typeface="Times New Roman"/>
                <a:cs typeface="Times New Roman"/>
              </a:rPr>
              <a:t>administration and </a:t>
            </a:r>
            <a:r>
              <a:rPr sz="1150" spc="-20" dirty="0">
                <a:latin typeface="Times New Roman"/>
                <a:cs typeface="Times New Roman"/>
              </a:rPr>
              <a:t>collection</a:t>
            </a:r>
            <a:r>
              <a:rPr sz="1150" spc="-4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problems.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073624" y="4987706"/>
            <a:ext cx="4502785" cy="98171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770"/>
              </a:spcBef>
              <a:tabLst>
                <a:tab pos="638175" algn="l"/>
              </a:tabLst>
            </a:pPr>
            <a:r>
              <a:rPr sz="1450" b="1" spc="-15" dirty="0">
                <a:latin typeface="Times New Roman"/>
                <a:cs typeface="Times New Roman"/>
              </a:rPr>
              <a:t>19.12	</a:t>
            </a:r>
            <a:r>
              <a:rPr sz="1450" b="1" spc="-35" dirty="0">
                <a:latin typeface="Times New Roman"/>
                <a:cs typeface="Times New Roman"/>
              </a:rPr>
              <a:t>MECHANISM </a:t>
            </a:r>
            <a:r>
              <a:rPr sz="1450" b="1" spc="5" dirty="0">
                <a:latin typeface="Times New Roman"/>
                <a:cs typeface="Times New Roman"/>
              </a:rPr>
              <a:t>OF </a:t>
            </a:r>
            <a:r>
              <a:rPr sz="1450" b="1" spc="-40" dirty="0">
                <a:latin typeface="Times New Roman"/>
                <a:cs typeface="Times New Roman"/>
              </a:rPr>
              <a:t>FORFAITING</a:t>
            </a:r>
            <a:r>
              <a:rPr sz="1450" b="1" spc="229" dirty="0">
                <a:latin typeface="Times New Roman"/>
                <a:cs typeface="Times New Roman"/>
              </a:rPr>
              <a:t> </a:t>
            </a:r>
            <a:r>
              <a:rPr sz="1450" b="1" spc="-35" dirty="0">
                <a:latin typeface="Times New Roman"/>
                <a:cs typeface="Times New Roman"/>
              </a:rPr>
              <a:t>SERVICES</a:t>
            </a:r>
            <a:endParaRPr sz="1450">
              <a:latin typeface="Times New Roman"/>
              <a:cs typeface="Times New Roman"/>
            </a:endParaRPr>
          </a:p>
          <a:p>
            <a:pPr marL="15875" marR="5080" indent="-3810">
              <a:lnSpc>
                <a:spcPts val="1320"/>
              </a:lnSpc>
              <a:spcBef>
                <a:spcPts val="660"/>
              </a:spcBef>
            </a:pPr>
            <a:r>
              <a:rPr sz="1150" spc="-20" dirty="0">
                <a:latin typeface="Times New Roman"/>
                <a:cs typeface="Times New Roman"/>
              </a:rPr>
              <a:t>The</a:t>
            </a:r>
            <a:r>
              <a:rPr sz="1150" spc="-10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communication</a:t>
            </a:r>
            <a:r>
              <a:rPr sz="1150" spc="-7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channels</a:t>
            </a:r>
            <a:r>
              <a:rPr sz="1150" spc="-11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and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module</a:t>
            </a:r>
            <a:r>
              <a:rPr sz="1150" spc="-9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of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transactions</a:t>
            </a:r>
            <a:r>
              <a:rPr sz="1150" spc="15" dirty="0">
                <a:latin typeface="Times New Roman"/>
                <a:cs typeface="Times New Roman"/>
              </a:rPr>
              <a:t> </a:t>
            </a:r>
            <a:r>
              <a:rPr sz="1150" spc="-45" dirty="0">
                <a:latin typeface="Times New Roman"/>
                <a:cs typeface="Times New Roman"/>
              </a:rPr>
              <a:t>in</a:t>
            </a:r>
            <a:r>
              <a:rPr sz="1150" spc="-7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Forfaiting</a:t>
            </a:r>
            <a:r>
              <a:rPr sz="1150" spc="-15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are</a:t>
            </a:r>
            <a:r>
              <a:rPr sz="1150" spc="-100" dirty="0">
                <a:latin typeface="Times New Roman"/>
                <a:cs typeface="Times New Roman"/>
              </a:rPr>
              <a:t> </a:t>
            </a:r>
            <a:r>
              <a:rPr sz="1150" spc="-30" dirty="0">
                <a:latin typeface="Times New Roman"/>
                <a:cs typeface="Times New Roman"/>
              </a:rPr>
              <a:t>shown  </a:t>
            </a:r>
            <a:r>
              <a:rPr sz="1150" spc="-5" dirty="0">
                <a:latin typeface="Times New Roman"/>
                <a:cs typeface="Times New Roman"/>
              </a:rPr>
              <a:t>the </a:t>
            </a:r>
            <a:r>
              <a:rPr sz="1150" spc="-15" dirty="0">
                <a:latin typeface="Times New Roman"/>
                <a:cs typeface="Times New Roman"/>
              </a:rPr>
              <a:t>Figure</a:t>
            </a:r>
            <a:r>
              <a:rPr sz="1150" spc="-240" dirty="0">
                <a:latin typeface="Times New Roman"/>
                <a:cs typeface="Times New Roman"/>
              </a:rPr>
              <a:t> </a:t>
            </a:r>
            <a:r>
              <a:rPr sz="1150" spc="-45" dirty="0">
                <a:latin typeface="Times New Roman"/>
                <a:cs typeface="Times New Roman"/>
              </a:rPr>
              <a:t>19.2.</a:t>
            </a:r>
            <a:endParaRPr sz="1150">
              <a:latin typeface="Times New Roman"/>
              <a:cs typeface="Times New Roman"/>
            </a:endParaRPr>
          </a:p>
          <a:p>
            <a:pPr marL="1433195">
              <a:lnSpc>
                <a:spcPct val="100000"/>
              </a:lnSpc>
              <a:spcBef>
                <a:spcPts val="495"/>
              </a:spcBef>
            </a:pPr>
            <a:r>
              <a:rPr sz="1100" b="1" spc="-50" dirty="0">
                <a:latin typeface="Times New Roman"/>
                <a:cs typeface="Times New Roman"/>
              </a:rPr>
              <a:t>Figure</a:t>
            </a:r>
            <a:r>
              <a:rPr sz="1100" b="1" spc="-175" dirty="0">
                <a:latin typeface="Times New Roman"/>
                <a:cs typeface="Times New Roman"/>
              </a:rPr>
              <a:t> </a:t>
            </a:r>
            <a:r>
              <a:rPr sz="1050" b="1" spc="-35" dirty="0">
                <a:latin typeface="Times New Roman"/>
                <a:cs typeface="Times New Roman"/>
              </a:rPr>
              <a:t>19.2:</a:t>
            </a:r>
            <a:r>
              <a:rPr sz="1050" b="1" spc="-105" dirty="0">
                <a:latin typeface="Times New Roman"/>
                <a:cs typeface="Times New Roman"/>
              </a:rPr>
              <a:t> </a:t>
            </a:r>
            <a:r>
              <a:rPr sz="1050" b="1" spc="-45" dirty="0">
                <a:latin typeface="Times New Roman"/>
                <a:cs typeface="Times New Roman"/>
              </a:rPr>
              <a:t>Mechanism</a:t>
            </a:r>
            <a:r>
              <a:rPr sz="1050" b="1" spc="-110" dirty="0">
                <a:latin typeface="Times New Roman"/>
                <a:cs typeface="Times New Roman"/>
              </a:rPr>
              <a:t> </a:t>
            </a:r>
            <a:r>
              <a:rPr sz="1050" b="1" spc="-5" dirty="0">
                <a:latin typeface="Times New Roman"/>
                <a:cs typeface="Times New Roman"/>
              </a:rPr>
              <a:t>of</a:t>
            </a:r>
            <a:r>
              <a:rPr sz="1050" b="1" spc="-70" dirty="0">
                <a:latin typeface="Times New Roman"/>
                <a:cs typeface="Times New Roman"/>
              </a:rPr>
              <a:t> </a:t>
            </a:r>
            <a:r>
              <a:rPr sz="1050" b="1" spc="-35" dirty="0">
                <a:latin typeface="Times New Roman"/>
                <a:cs typeface="Times New Roman"/>
              </a:rPr>
              <a:t>Forfaiting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597392" y="5427901"/>
            <a:ext cx="102635" cy="10574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886451" y="6229801"/>
            <a:ext cx="426101" cy="1555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631438" y="6153327"/>
            <a:ext cx="81329" cy="10574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337554" y="6313127"/>
            <a:ext cx="55978" cy="4043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2601405" y="6568384"/>
            <a:ext cx="49339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b="1" spc="-80" dirty="0">
                <a:latin typeface="Times New Roman"/>
                <a:cs typeface="Times New Roman"/>
              </a:rPr>
              <a:t>Exporter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855082" y="6568384"/>
            <a:ext cx="511809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b="1" spc="-55" dirty="0">
                <a:latin typeface="Times New Roman"/>
                <a:cs typeface="Times New Roman"/>
              </a:rPr>
              <a:t>importer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699111" y="6110421"/>
            <a:ext cx="1574165" cy="963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110"/>
              </a:spcBef>
            </a:pPr>
            <a:r>
              <a:rPr sz="950" b="1" spc="-30" dirty="0">
                <a:latin typeface="Times New Roman"/>
                <a:cs typeface="Times New Roman"/>
              </a:rPr>
              <a:t>Agreement</a:t>
            </a:r>
            <a:r>
              <a:rPr sz="950" b="1" spc="30" dirty="0">
                <a:latin typeface="Times New Roman"/>
                <a:cs typeface="Times New Roman"/>
              </a:rPr>
              <a:t> </a:t>
            </a:r>
            <a:r>
              <a:rPr sz="850" spc="120" dirty="0">
                <a:latin typeface="Arial"/>
                <a:cs typeface="Arial"/>
              </a:rPr>
              <a:t>)</a:t>
            </a:r>
            <a:endParaRPr sz="850">
              <a:latin typeface="Arial"/>
              <a:cs typeface="Arial"/>
            </a:endParaRPr>
          </a:p>
          <a:p>
            <a:pPr marL="48260" algn="ctr">
              <a:lnSpc>
                <a:spcPct val="100000"/>
              </a:lnSpc>
              <a:spcBef>
                <a:spcPts val="100"/>
              </a:spcBef>
            </a:pPr>
            <a:r>
              <a:rPr sz="950" b="1" spc="-25" dirty="0">
                <a:latin typeface="Times New Roman"/>
                <a:cs typeface="Times New Roman"/>
              </a:rPr>
              <a:t>Delivery </a:t>
            </a:r>
            <a:r>
              <a:rPr sz="950" b="1" spc="25" dirty="0">
                <a:latin typeface="Times New Roman"/>
                <a:cs typeface="Times New Roman"/>
              </a:rPr>
              <a:t>of </a:t>
            </a:r>
            <a:r>
              <a:rPr sz="950" b="1" spc="-20" dirty="0">
                <a:latin typeface="Times New Roman"/>
                <a:cs typeface="Times New Roman"/>
              </a:rPr>
              <a:t>goods </a:t>
            </a:r>
            <a:r>
              <a:rPr sz="1450" spc="-155" dirty="0">
                <a:latin typeface="Arial"/>
                <a:cs typeface="Arial"/>
              </a:rPr>
              <a:t>- </a:t>
            </a:r>
            <a:r>
              <a:rPr sz="950" b="1" spc="-25" dirty="0">
                <a:latin typeface="Times New Roman"/>
                <a:cs typeface="Times New Roman"/>
              </a:rPr>
              <a:t>export</a:t>
            </a:r>
            <a:r>
              <a:rPr sz="950" b="1" spc="-70" dirty="0">
                <a:latin typeface="Times New Roman"/>
                <a:cs typeface="Times New Roman"/>
              </a:rPr>
              <a:t> </a:t>
            </a:r>
            <a:r>
              <a:rPr sz="950" b="1" spc="40" dirty="0">
                <a:latin typeface="Times New Roman"/>
                <a:cs typeface="Times New Roman"/>
              </a:rPr>
              <a:t>(2)</a:t>
            </a:r>
            <a:endParaRPr sz="9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775"/>
              </a:spcBef>
            </a:pPr>
            <a:r>
              <a:rPr sz="950" b="1" spc="-25" dirty="0">
                <a:latin typeface="Times New Roman"/>
                <a:cs typeface="Times New Roman"/>
              </a:rPr>
              <a:t>Delivery</a:t>
            </a:r>
            <a:r>
              <a:rPr sz="950" b="1" spc="-45" dirty="0">
                <a:latin typeface="Times New Roman"/>
                <a:cs typeface="Times New Roman"/>
              </a:rPr>
              <a:t> </a:t>
            </a:r>
            <a:r>
              <a:rPr sz="950" b="1" spc="40" dirty="0">
                <a:latin typeface="Times New Roman"/>
                <a:cs typeface="Times New Roman"/>
              </a:rPr>
              <a:t>of</a:t>
            </a:r>
            <a:r>
              <a:rPr sz="950" b="1" spc="-110" dirty="0">
                <a:latin typeface="Times New Roman"/>
                <a:cs typeface="Times New Roman"/>
              </a:rPr>
              <a:t> </a:t>
            </a:r>
            <a:r>
              <a:rPr sz="950" b="1" spc="-10" dirty="0">
                <a:latin typeface="Times New Roman"/>
                <a:cs typeface="Times New Roman"/>
              </a:rPr>
              <a:t>bills</a:t>
            </a:r>
            <a:r>
              <a:rPr sz="950" b="1" spc="-55" dirty="0">
                <a:latin typeface="Times New Roman"/>
                <a:cs typeface="Times New Roman"/>
              </a:rPr>
              <a:t> </a:t>
            </a:r>
            <a:r>
              <a:rPr sz="950" b="1" spc="5" dirty="0">
                <a:latin typeface="Times New Roman"/>
                <a:cs typeface="Times New Roman"/>
              </a:rPr>
              <a:t>ofexchange</a:t>
            </a:r>
            <a:r>
              <a:rPr sz="950" b="1" spc="-135" dirty="0">
                <a:latin typeface="Times New Roman"/>
                <a:cs typeface="Times New Roman"/>
              </a:rPr>
              <a:t> </a:t>
            </a:r>
            <a:r>
              <a:rPr sz="950" b="1" spc="-40" dirty="0">
                <a:latin typeface="Times New Roman"/>
                <a:cs typeface="Times New Roman"/>
              </a:rPr>
              <a:t>or</a:t>
            </a:r>
            <a:endParaRPr sz="950">
              <a:latin typeface="Times New Roman"/>
              <a:cs typeface="Times New Roman"/>
            </a:endParaRPr>
          </a:p>
          <a:p>
            <a:pPr marL="12700" marR="5080" algn="ctr">
              <a:lnSpc>
                <a:spcPts val="1100"/>
              </a:lnSpc>
              <a:spcBef>
                <a:spcPts val="300"/>
              </a:spcBef>
            </a:pPr>
            <a:r>
              <a:rPr sz="950" b="1" spc="-40" dirty="0">
                <a:latin typeface="Times New Roman"/>
                <a:cs typeface="Times New Roman"/>
              </a:rPr>
              <a:t>promissory </a:t>
            </a:r>
            <a:r>
              <a:rPr sz="950" b="1" spc="-5" dirty="0">
                <a:latin typeface="Times New Roman"/>
                <a:cs typeface="Times New Roman"/>
              </a:rPr>
              <a:t>note </a:t>
            </a:r>
            <a:r>
              <a:rPr sz="950" b="1" spc="-25" dirty="0">
                <a:latin typeface="Times New Roman"/>
                <a:cs typeface="Times New Roman"/>
              </a:rPr>
              <a:t>with </a:t>
            </a:r>
            <a:r>
              <a:rPr sz="950" b="1" spc="-40" dirty="0">
                <a:latin typeface="Times New Roman"/>
                <a:cs typeface="Times New Roman"/>
              </a:rPr>
              <a:t>guarantee  </a:t>
            </a:r>
            <a:r>
              <a:rPr sz="950" b="1" spc="-60" dirty="0">
                <a:latin typeface="Times New Roman"/>
                <a:cs typeface="Times New Roman"/>
              </a:rPr>
              <a:t>from </a:t>
            </a:r>
            <a:r>
              <a:rPr sz="950" b="1" spc="-35" dirty="0">
                <a:latin typeface="Times New Roman"/>
                <a:cs typeface="Times New Roman"/>
              </a:rPr>
              <a:t>the </a:t>
            </a:r>
            <a:r>
              <a:rPr sz="950" b="1" spc="-40" dirty="0">
                <a:latin typeface="Times New Roman"/>
                <a:cs typeface="Times New Roman"/>
              </a:rPr>
              <a:t>importers </a:t>
            </a:r>
            <a:r>
              <a:rPr sz="950" b="1" spc="-60" dirty="0">
                <a:latin typeface="Times New Roman"/>
                <a:cs typeface="Times New Roman"/>
              </a:rPr>
              <a:t>bank</a:t>
            </a:r>
            <a:r>
              <a:rPr sz="950" b="1" spc="-10" dirty="0">
                <a:latin typeface="Times New Roman"/>
                <a:cs typeface="Times New Roman"/>
              </a:rPr>
              <a:t> </a:t>
            </a:r>
            <a:r>
              <a:rPr sz="950" b="1" spc="25" dirty="0">
                <a:latin typeface="Times New Roman"/>
                <a:cs typeface="Times New Roman"/>
              </a:rPr>
              <a:t>(4)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450225" y="9089591"/>
            <a:ext cx="55880" cy="882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" b="1" spc="125" dirty="0">
                <a:latin typeface="Arial"/>
                <a:cs typeface="Arial"/>
              </a:rPr>
              <a:t>I</a:t>
            </a:r>
            <a:endParaRPr sz="4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192402" y="9089591"/>
            <a:ext cx="52705" cy="882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" spc="100" dirty="0">
                <a:latin typeface="Arial"/>
                <a:cs typeface="Arial"/>
              </a:rPr>
              <a:t>I</a:t>
            </a:r>
            <a:endParaRPr sz="4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6109720" y="9115695"/>
            <a:ext cx="18654" cy="4354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585198" y="9166050"/>
            <a:ext cx="27988" cy="4043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542782" y="9306135"/>
            <a:ext cx="43546" cy="4665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613663" y="9355373"/>
            <a:ext cx="482074" cy="9952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511040" y="9342439"/>
            <a:ext cx="422988" cy="13684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847591" y="9356406"/>
            <a:ext cx="519402" cy="124401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963412" y="9494062"/>
            <a:ext cx="292365" cy="9952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513579" y="9517015"/>
            <a:ext cx="24877" cy="1865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7" name="object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506584"/>
              </p:ext>
            </p:extLst>
          </p:nvPr>
        </p:nvGraphicFramePr>
        <p:xfrm>
          <a:off x="2360676" y="9157716"/>
          <a:ext cx="4309743" cy="5283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9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6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3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26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ts val="810"/>
                        </a:lnSpc>
                      </a:pPr>
                      <a:r>
                        <a:rPr sz="950" b="1" spc="-25" dirty="0">
                          <a:latin typeface="Times New Roman"/>
                          <a:cs typeface="Times New Roman"/>
                        </a:rPr>
                        <a:t>Presentation </a:t>
                      </a:r>
                      <a:r>
                        <a:rPr sz="950" b="1" spc="25" dirty="0"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sz="950" b="1" spc="-10" dirty="0">
                          <a:latin typeface="Times New Roman"/>
                          <a:cs typeface="Times New Roman"/>
                        </a:rPr>
                        <a:t>bills </a:t>
                      </a:r>
                      <a:r>
                        <a:rPr sz="950" b="1" spc="-25" dirty="0">
                          <a:latin typeface="Times New Roman"/>
                          <a:cs typeface="Times New Roman"/>
                        </a:rPr>
                        <a:t>on </a:t>
                      </a:r>
                      <a:r>
                        <a:rPr sz="950" b="1" spc="-40" dirty="0">
                          <a:latin typeface="Times New Roman"/>
                          <a:cs typeface="Times New Roman"/>
                        </a:rPr>
                        <a:t>maturity</a:t>
                      </a:r>
                      <a:r>
                        <a:rPr sz="950" b="1" spc="-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(8)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67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46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37845">
                        <a:lnSpc>
                          <a:spcPts val="1065"/>
                        </a:lnSpc>
                        <a:spcBef>
                          <a:spcPts val="200"/>
                        </a:spcBef>
                        <a:tabLst>
                          <a:tab pos="1627505" algn="l"/>
                        </a:tabLst>
                      </a:pPr>
                      <a:r>
                        <a:rPr sz="950" b="1" spc="-40" dirty="0">
                          <a:latin typeface="Times New Roman"/>
                          <a:cs typeface="Times New Roman"/>
                        </a:rPr>
                        <a:t>Payment</a:t>
                      </a:r>
                      <a:r>
                        <a:rPr sz="950" b="1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b="1" spc="-25" dirty="0">
                          <a:latin typeface="Times New Roman"/>
                          <a:cs typeface="Times New Roman"/>
                        </a:rPr>
                        <a:t>on	</a:t>
                      </a:r>
                      <a:r>
                        <a:rPr sz="950" b="1" spc="50" dirty="0">
                          <a:latin typeface="Times New Roman"/>
                          <a:cs typeface="Times New Roman"/>
                        </a:rPr>
                        <a:t>of</a:t>
                      </a: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607060">
                        <a:lnSpc>
                          <a:spcPts val="1065"/>
                        </a:lnSpc>
                      </a:pPr>
                      <a:r>
                        <a:rPr sz="950" b="1" spc="-25" dirty="0">
                          <a:latin typeface="Times New Roman"/>
                          <a:cs typeface="Times New Roman"/>
                        </a:rPr>
                        <a:t>negotiable </a:t>
                      </a:r>
                      <a:r>
                        <a:rPr sz="950" b="1" spc="-40" dirty="0" smtClean="0">
                          <a:latin typeface="Times New Roman"/>
                          <a:cs typeface="Times New Roman"/>
                        </a:rPr>
                        <a:t>instrument</a:t>
                      </a:r>
                      <a:r>
                        <a:rPr sz="950" b="1" spc="-3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50" b="1" spc="-80" dirty="0" smtClean="0">
                          <a:latin typeface="Times New Roman"/>
                          <a:cs typeface="Times New Roman"/>
                        </a:rPr>
                        <a:t>(9</a:t>
                      </a:r>
                      <a:r>
                        <a:rPr sz="1050" b="1" spc="-80" dirty="0">
                          <a:latin typeface="Times New Roman"/>
                          <a:cs typeface="Times New Roman"/>
                        </a:rPr>
                        <a:t>)</a:t>
                      </a: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R="42545" algn="r">
                        <a:lnSpc>
                          <a:spcPts val="555"/>
                        </a:lnSpc>
                      </a:pPr>
                      <a:r>
                        <a:rPr sz="800" spc="-5" dirty="0">
                          <a:latin typeface="Arial"/>
                          <a:cs typeface="Arial"/>
                        </a:rPr>
                        <a:t>Content</a:t>
                      </a:r>
                      <a:r>
                        <a:rPr sz="8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Digiti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181" y="3959898"/>
            <a:ext cx="4541305" cy="981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4046" y="4818405"/>
            <a:ext cx="4835870" cy="736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4046" y="5089183"/>
            <a:ext cx="4835870" cy="1472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4046" y="7863344"/>
            <a:ext cx="4835870" cy="7364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4046" y="8132603"/>
            <a:ext cx="4835870" cy="14728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21197" y="9385493"/>
            <a:ext cx="171825" cy="12274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26397" y="9973540"/>
            <a:ext cx="4583062" cy="4523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2148" y="5135879"/>
            <a:ext cx="4792980" cy="0"/>
          </a:xfrm>
          <a:custGeom>
            <a:avLst/>
            <a:gdLst/>
            <a:ahLst/>
            <a:cxnLst/>
            <a:rect l="l" t="t" r="r" b="b"/>
            <a:pathLst>
              <a:path w="4792980">
                <a:moveTo>
                  <a:pt x="0" y="0"/>
                </a:moveTo>
                <a:lnTo>
                  <a:pt x="4792980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2148" y="7921752"/>
            <a:ext cx="4796155" cy="0"/>
          </a:xfrm>
          <a:custGeom>
            <a:avLst/>
            <a:gdLst/>
            <a:ahLst/>
            <a:cxnLst/>
            <a:rect l="l" t="t" r="r" b="b"/>
            <a:pathLst>
              <a:path w="4796155">
                <a:moveTo>
                  <a:pt x="0" y="0"/>
                </a:moveTo>
                <a:lnTo>
                  <a:pt x="4796028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2148" y="8182356"/>
            <a:ext cx="4796155" cy="0"/>
          </a:xfrm>
          <a:custGeom>
            <a:avLst/>
            <a:gdLst/>
            <a:ahLst/>
            <a:cxnLst/>
            <a:rect l="l" t="t" r="r" b="b"/>
            <a:pathLst>
              <a:path w="4796155">
                <a:moveTo>
                  <a:pt x="0" y="0"/>
                </a:moveTo>
                <a:lnTo>
                  <a:pt x="4796028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93298" y="476952"/>
            <a:ext cx="122872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10" dirty="0">
                <a:latin typeface="Times New Roman"/>
                <a:cs typeface="Times New Roman"/>
              </a:rPr>
              <a:t>Details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are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as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under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950" spc="135" dirty="0">
                <a:latin typeface="Arial"/>
                <a:cs typeface="Arial"/>
              </a:rPr>
              <a:t>:</a:t>
            </a:r>
            <a:endParaRPr sz="9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5257" y="686138"/>
            <a:ext cx="137160" cy="68580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515"/>
              </a:spcBef>
            </a:pPr>
            <a:r>
              <a:rPr sz="1100" spc="-30" dirty="0">
                <a:latin typeface="Times New Roman"/>
                <a:cs typeface="Times New Roman"/>
              </a:rPr>
              <a:t>1)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100" b="1" spc="-35" dirty="0">
                <a:latin typeface="Times New Roman"/>
                <a:cs typeface="Times New Roman"/>
              </a:rPr>
              <a:t>2)</a:t>
            </a:r>
            <a:endParaRPr sz="1100">
              <a:latin typeface="Times New Roman"/>
              <a:cs typeface="Times New Roman"/>
            </a:endParaRPr>
          </a:p>
          <a:p>
            <a:pPr marL="16510">
              <a:lnSpc>
                <a:spcPct val="100000"/>
              </a:lnSpc>
              <a:spcBef>
                <a:spcPts val="395"/>
              </a:spcBef>
            </a:pPr>
            <a:r>
              <a:rPr sz="1100" b="1" spc="-40" dirty="0">
                <a:latin typeface="Times New Roman"/>
                <a:cs typeface="Times New Roman"/>
              </a:rPr>
              <a:t>3)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044701" y="1207866"/>
            <a:ext cx="331389" cy="10125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77054" y="667844"/>
            <a:ext cx="3616960" cy="8489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240" marR="264160" indent="-3175">
              <a:lnSpc>
                <a:spcPct val="130000"/>
              </a:lnSpc>
              <a:spcBef>
                <a:spcPts val="95"/>
              </a:spcBef>
            </a:pPr>
            <a:r>
              <a:rPr sz="1100" spc="10" dirty="0">
                <a:latin typeface="Times New Roman"/>
                <a:cs typeface="Times New Roman"/>
              </a:rPr>
              <a:t>Commercial contract </a:t>
            </a:r>
            <a:r>
              <a:rPr sz="1100" spc="-5" dirty="0">
                <a:latin typeface="Times New Roman"/>
                <a:cs typeface="Times New Roman"/>
              </a:rPr>
              <a:t>between </a:t>
            </a:r>
            <a:r>
              <a:rPr sz="1100" spc="10" dirty="0">
                <a:latin typeface="Times New Roman"/>
                <a:cs typeface="Times New Roman"/>
              </a:rPr>
              <a:t>exporter </a:t>
            </a:r>
            <a:r>
              <a:rPr sz="1100" spc="-15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importer.  Delivery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goods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by </a:t>
            </a:r>
            <a:r>
              <a:rPr sz="1100" spc="10" dirty="0">
                <a:latin typeface="Times New Roman"/>
                <a:cs typeface="Times New Roman"/>
              </a:rPr>
              <a:t>exporter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importer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credit.</a:t>
            </a:r>
            <a:endParaRPr sz="1100">
              <a:latin typeface="Times New Roman"/>
              <a:cs typeface="Times New Roman"/>
            </a:endParaRPr>
          </a:p>
          <a:p>
            <a:pPr marL="15240">
              <a:lnSpc>
                <a:spcPts val="1315"/>
              </a:lnSpc>
              <a:spcBef>
                <a:spcPts val="420"/>
              </a:spcBef>
            </a:pPr>
            <a:r>
              <a:rPr sz="1100" spc="10" dirty="0">
                <a:latin typeface="Times New Roman"/>
                <a:cs typeface="Times New Roman"/>
              </a:rPr>
              <a:t>Contract </a:t>
            </a:r>
            <a:r>
              <a:rPr sz="1100" spc="-5" dirty="0">
                <a:latin typeface="Times New Roman"/>
                <a:cs typeface="Times New Roman"/>
              </a:rPr>
              <a:t>between </a:t>
            </a:r>
            <a:r>
              <a:rPr sz="1100" spc="10" dirty="0">
                <a:latin typeface="Times New Roman"/>
                <a:cs typeface="Times New Roman"/>
              </a:rPr>
              <a:t>importer </a:t>
            </a:r>
            <a:r>
              <a:rPr sz="1100" spc="-5" dirty="0">
                <a:latin typeface="Times New Roman"/>
                <a:cs typeface="Times New Roman"/>
              </a:rPr>
              <a:t>and his </a:t>
            </a:r>
            <a:r>
              <a:rPr sz="1100" dirty="0">
                <a:latin typeface="Times New Roman"/>
                <a:cs typeface="Times New Roman"/>
              </a:rPr>
              <a:t>bank </a:t>
            </a:r>
            <a:r>
              <a:rPr sz="1100" spc="-20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have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guarantees</a:t>
            </a:r>
            <a:endParaRPr sz="1100">
              <a:latin typeface="Times New Roman"/>
              <a:cs typeface="Times New Roman"/>
            </a:endParaRPr>
          </a:p>
          <a:p>
            <a:pPr marL="19685">
              <a:lnSpc>
                <a:spcPts val="1315"/>
              </a:lnSpc>
            </a:pPr>
            <a:r>
              <a:rPr sz="1100" spc="-5" dirty="0">
                <a:latin typeface="Times New Roman"/>
                <a:cs typeface="Times New Roman"/>
              </a:rPr>
              <a:t>in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respect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payment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against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negotiable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instrument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due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date.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05990" y="1155133"/>
            <a:ext cx="74612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10" dirty="0">
                <a:latin typeface="Times New Roman"/>
                <a:cs typeface="Times New Roman"/>
              </a:rPr>
              <a:t>will </a:t>
            </a:r>
            <a:r>
              <a:rPr sz="1100" dirty="0">
                <a:latin typeface="Times New Roman"/>
                <a:cs typeface="Times New Roman"/>
              </a:rPr>
              <a:t>be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given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6368" y="1570172"/>
            <a:ext cx="13525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-15" dirty="0">
                <a:latin typeface="Arial"/>
                <a:cs typeface="Arial"/>
              </a:rPr>
              <a:t>4)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25803" y="1968356"/>
            <a:ext cx="95117" cy="981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96440" y="2477876"/>
            <a:ext cx="14478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10" dirty="0">
                <a:latin typeface="Times New Roman"/>
                <a:cs typeface="Times New Roman"/>
              </a:rPr>
              <a:t>7)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99012" y="2819791"/>
            <a:ext cx="141605" cy="4552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100" spc="-5" dirty="0">
                <a:latin typeface="Times New Roman"/>
                <a:cs typeface="Times New Roman"/>
              </a:rPr>
              <a:t>8)</a:t>
            </a:r>
            <a:endParaRPr sz="1100">
              <a:latin typeface="Times New Roman"/>
              <a:cs typeface="Times New Roman"/>
            </a:endParaRPr>
          </a:p>
          <a:p>
            <a:pPr marL="15240">
              <a:lnSpc>
                <a:spcPct val="100000"/>
              </a:lnSpc>
              <a:spcBef>
                <a:spcPts val="370"/>
              </a:spcBef>
            </a:pPr>
            <a:r>
              <a:rPr sz="1100" spc="-30" dirty="0">
                <a:latin typeface="Times New Roman"/>
                <a:cs typeface="Times New Roman"/>
              </a:rPr>
              <a:t>9)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94632" y="1533083"/>
            <a:ext cx="4754245" cy="171767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05435" marR="5080" indent="-1905">
              <a:lnSpc>
                <a:spcPts val="1310"/>
              </a:lnSpc>
              <a:spcBef>
                <a:spcPts val="165"/>
              </a:spcBef>
            </a:pPr>
            <a:r>
              <a:rPr sz="1100" spc="-5" dirty="0">
                <a:latin typeface="Times New Roman"/>
                <a:cs typeface="Times New Roman"/>
              </a:rPr>
              <a:t>Delivery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availised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negotiable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instrument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either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bill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exchange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or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promissory  </a:t>
            </a:r>
            <a:r>
              <a:rPr sz="1100" spc="10" dirty="0">
                <a:latin typeface="Times New Roman"/>
                <a:cs typeface="Times New Roman"/>
              </a:rPr>
              <a:t>note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exporter.</a:t>
            </a:r>
            <a:endParaRPr sz="1100">
              <a:latin typeface="Times New Roman"/>
              <a:cs typeface="Times New Roman"/>
            </a:endParaRPr>
          </a:p>
          <a:p>
            <a:pPr marL="303530" marR="256540" indent="-291465">
              <a:lnSpc>
                <a:spcPct val="97400"/>
              </a:lnSpc>
              <a:spcBef>
                <a:spcPts val="290"/>
              </a:spcBef>
              <a:tabLst>
                <a:tab pos="258445" algn="l"/>
              </a:tabLst>
            </a:pPr>
            <a:r>
              <a:rPr sz="1150" spc="15" dirty="0">
                <a:latin typeface="Times New Roman"/>
                <a:cs typeface="Times New Roman"/>
              </a:rPr>
              <a:t>5	</a:t>
            </a:r>
            <a:r>
              <a:rPr sz="1100" spc="35" dirty="0">
                <a:latin typeface="Times New Roman"/>
                <a:cs typeface="Times New Roman"/>
              </a:rPr>
              <a:t>6) </a:t>
            </a:r>
            <a:r>
              <a:rPr sz="1100" spc="10" dirty="0">
                <a:latin typeface="Times New Roman"/>
                <a:cs typeface="Times New Roman"/>
              </a:rPr>
              <a:t>Forfaiting contract </a:t>
            </a:r>
            <a:r>
              <a:rPr sz="1100" spc="-5" dirty="0">
                <a:latin typeface="Times New Roman"/>
                <a:cs typeface="Times New Roman"/>
              </a:rPr>
              <a:t>between </a:t>
            </a:r>
            <a:r>
              <a:rPr sz="1100" spc="10" dirty="0">
                <a:latin typeface="Times New Roman"/>
                <a:cs typeface="Times New Roman"/>
              </a:rPr>
              <a:t>exporter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spc="5" dirty="0">
                <a:latin typeface="Times New Roman"/>
                <a:cs typeface="Times New Roman"/>
              </a:rPr>
              <a:t>forfaiter </a:t>
            </a:r>
            <a:r>
              <a:rPr sz="1100" spc="10" dirty="0">
                <a:latin typeface="Times New Roman"/>
                <a:cs typeface="Times New Roman"/>
              </a:rPr>
              <a:t>under </a:t>
            </a:r>
            <a:r>
              <a:rPr sz="1100" spc="-10" dirty="0">
                <a:latin typeface="Times New Roman"/>
                <a:cs typeface="Times New Roman"/>
              </a:rPr>
              <a:t>which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availised  </a:t>
            </a:r>
            <a:r>
              <a:rPr sz="1100" spc="10" dirty="0">
                <a:latin typeface="Times New Roman"/>
                <a:cs typeface="Times New Roman"/>
              </a:rPr>
              <a:t>negotiable instrument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10" dirty="0">
                <a:latin typeface="Times New Roman"/>
                <a:cs typeface="Times New Roman"/>
              </a:rPr>
              <a:t>endorsed </a:t>
            </a:r>
            <a:r>
              <a:rPr sz="1100" spc="-5" dirty="0">
                <a:latin typeface="Times New Roman"/>
                <a:cs typeface="Times New Roman"/>
              </a:rPr>
              <a:t>without </a:t>
            </a:r>
            <a:r>
              <a:rPr sz="1100" spc="10" dirty="0">
                <a:latin typeface="Times New Roman"/>
                <a:cs typeface="Times New Roman"/>
              </a:rPr>
              <a:t>recourse </a:t>
            </a:r>
            <a:r>
              <a:rPr sz="1100" spc="-5" dirty="0">
                <a:latin typeface="Times New Roman"/>
                <a:cs typeface="Times New Roman"/>
              </a:rPr>
              <a:t>in favour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the  </a:t>
            </a:r>
            <a:r>
              <a:rPr sz="1100" spc="-10" dirty="0">
                <a:latin typeface="Times New Roman"/>
                <a:cs typeface="Times New Roman"/>
              </a:rPr>
              <a:t>forfaiter.</a:t>
            </a:r>
            <a:endParaRPr sz="1100">
              <a:latin typeface="Times New Roman"/>
              <a:cs typeface="Times New Roman"/>
            </a:endParaRPr>
          </a:p>
          <a:p>
            <a:pPr marL="300355" marR="304800">
              <a:lnSpc>
                <a:spcPts val="1310"/>
              </a:lnSpc>
              <a:spcBef>
                <a:spcPts val="470"/>
              </a:spcBef>
            </a:pPr>
            <a:r>
              <a:rPr sz="1100" spc="10" dirty="0">
                <a:latin typeface="Times New Roman"/>
                <a:cs typeface="Times New Roman"/>
              </a:rPr>
              <a:t>Cash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payment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discounted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availised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negotiable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instrument</a:t>
            </a:r>
            <a:r>
              <a:rPr sz="1100" spc="-17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by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forfaiter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  </a:t>
            </a:r>
            <a:r>
              <a:rPr sz="1100" spc="10" dirty="0">
                <a:latin typeface="Times New Roman"/>
                <a:cs typeface="Times New Roman"/>
              </a:rPr>
              <a:t>exporter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(face</a:t>
            </a:r>
            <a:r>
              <a:rPr sz="1100" spc="-5" dirty="0">
                <a:latin typeface="Times New Roman"/>
                <a:cs typeface="Times New Roman"/>
              </a:rPr>
              <a:t> value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bill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less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discount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amount).</a:t>
            </a:r>
            <a:endParaRPr sz="1100">
              <a:latin typeface="Times New Roman"/>
              <a:cs typeface="Times New Roman"/>
            </a:endParaRPr>
          </a:p>
          <a:p>
            <a:pPr marL="306705" marR="473075">
              <a:lnSpc>
                <a:spcPts val="1689"/>
              </a:lnSpc>
              <a:spcBef>
                <a:spcPts val="75"/>
              </a:spcBef>
            </a:pPr>
            <a:r>
              <a:rPr sz="1100" spc="10" dirty="0">
                <a:latin typeface="Times New Roman"/>
                <a:cs typeface="Times New Roman"/>
              </a:rPr>
              <a:t>Presentation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availised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negotiable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instrument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importer's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bank.  Payment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presentation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availised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negotiableinstrument</a:t>
            </a:r>
            <a:r>
              <a:rPr sz="1100" spc="-18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on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maturity.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99722" y="3226096"/>
            <a:ext cx="2004695" cy="46228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509"/>
              </a:spcBef>
            </a:pPr>
            <a:r>
              <a:rPr sz="1100" b="1" spc="-10" dirty="0">
                <a:latin typeface="Times New Roman"/>
                <a:cs typeface="Times New Roman"/>
              </a:rPr>
              <a:t>Activity</a:t>
            </a:r>
            <a:r>
              <a:rPr sz="1100" b="1" spc="185" dirty="0">
                <a:latin typeface="Times New Roman"/>
                <a:cs typeface="Times New Roman"/>
              </a:rPr>
              <a:t> </a:t>
            </a:r>
            <a:r>
              <a:rPr sz="1100" b="1" spc="65" dirty="0">
                <a:latin typeface="Times New Roman"/>
                <a:cs typeface="Times New Roman"/>
              </a:rPr>
              <a:t>3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100" spc="10" dirty="0">
                <a:latin typeface="Times New Roman"/>
                <a:cs typeface="Times New Roman"/>
              </a:rPr>
              <a:t>Complete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following</a:t>
            </a:r>
            <a:r>
              <a:rPr sz="1100" spc="-1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statements: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3722" y="3729173"/>
            <a:ext cx="8763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95" dirty="0">
                <a:latin typeface="Times New Roman"/>
                <a:cs typeface="Times New Roman"/>
              </a:rPr>
              <a:t>i)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92044" y="3707838"/>
            <a:ext cx="4094479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does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not </a:t>
            </a:r>
            <a:r>
              <a:rPr sz="1100" spc="10" dirty="0">
                <a:latin typeface="Times New Roman"/>
                <a:cs typeface="Times New Roman"/>
              </a:rPr>
              <a:t>involve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use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any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negotiable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instrument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whereas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812794" y="3843394"/>
            <a:ext cx="365139" cy="2147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20630" y="4174965"/>
            <a:ext cx="95129" cy="1196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90676" y="4224371"/>
            <a:ext cx="2077344" cy="2454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20630" y="4383752"/>
            <a:ext cx="125811" cy="1196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049781" y="4600813"/>
            <a:ext cx="3148230" cy="2147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17389" y="5429363"/>
            <a:ext cx="322194" cy="9818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44169" y="5991695"/>
            <a:ext cx="383559" cy="10125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467356" y="6156268"/>
            <a:ext cx="1199781" cy="10432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52138" y="6727795"/>
            <a:ext cx="352876" cy="10125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08735" y="6893845"/>
            <a:ext cx="589145" cy="11046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23671" y="7212427"/>
            <a:ext cx="343669" cy="10125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682240" y="7375462"/>
            <a:ext cx="346739" cy="10432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09135" y="520519"/>
            <a:ext cx="503229" cy="10432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452596" y="476375"/>
            <a:ext cx="1297940" cy="3048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R="14604" algn="r">
              <a:lnSpc>
                <a:spcPts val="1025"/>
              </a:lnSpc>
              <a:spcBef>
                <a:spcPts val="125"/>
              </a:spcBef>
              <a:tabLst>
                <a:tab pos="1064895" algn="l"/>
              </a:tabLst>
            </a:pPr>
            <a:r>
              <a:rPr sz="900" b="1" spc="15" dirty="0">
                <a:latin typeface="Times New Roman"/>
                <a:cs typeface="Times New Roman"/>
              </a:rPr>
              <a:t>Factoring</a:t>
            </a:r>
            <a:r>
              <a:rPr sz="900" b="1" spc="20" dirty="0">
                <a:latin typeface="Times New Roman"/>
                <a:cs typeface="Times New Roman"/>
              </a:rPr>
              <a:t>,</a:t>
            </a:r>
            <a:r>
              <a:rPr sz="900" b="1" dirty="0">
                <a:latin typeface="Times New Roman"/>
                <a:cs typeface="Times New Roman"/>
              </a:rPr>
              <a:t>	</a:t>
            </a:r>
            <a:r>
              <a:rPr sz="900" b="1" spc="30" dirty="0">
                <a:latin typeface="Times New Roman"/>
                <a:cs typeface="Times New Roman"/>
              </a:rPr>
              <a:t>and</a:t>
            </a:r>
            <a:endParaRPr sz="900">
              <a:latin typeface="Times New Roman"/>
              <a:cs typeface="Times New Roman"/>
            </a:endParaRPr>
          </a:p>
          <a:p>
            <a:pPr marR="5080" algn="r">
              <a:lnSpc>
                <a:spcPts val="1145"/>
              </a:lnSpc>
            </a:pPr>
            <a:r>
              <a:rPr sz="1000" b="1" spc="-25" dirty="0">
                <a:latin typeface="Times New Roman"/>
                <a:cs typeface="Times New Roman"/>
              </a:rPr>
              <a:t>Bill</a:t>
            </a:r>
            <a:r>
              <a:rPr sz="1000" b="1" spc="35" dirty="0">
                <a:latin typeface="Times New Roman"/>
                <a:cs typeface="Times New Roman"/>
              </a:rPr>
              <a:t> </a:t>
            </a:r>
            <a:r>
              <a:rPr sz="900" b="1" spc="25" dirty="0">
                <a:latin typeface="Times New Roman"/>
                <a:cs typeface="Times New Roman"/>
              </a:rPr>
              <a:t>Discounting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23671" y="8308000"/>
            <a:ext cx="696548" cy="12581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402607" y="4046532"/>
            <a:ext cx="4830445" cy="456565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470"/>
              </a:spcBef>
            </a:pPr>
            <a:r>
              <a:rPr sz="1100" spc="5" dirty="0">
                <a:latin typeface="Times New Roman"/>
                <a:cs typeface="Times New Roman"/>
              </a:rPr>
              <a:t>Farfaiting </a:t>
            </a:r>
            <a:r>
              <a:rPr sz="1100" spc="10" dirty="0">
                <a:latin typeface="Times New Roman"/>
                <a:cs typeface="Times New Roman"/>
              </a:rPr>
              <a:t>services involve cost </a:t>
            </a:r>
            <a:r>
              <a:rPr sz="1100" dirty="0">
                <a:latin typeface="Times New Roman"/>
                <a:cs typeface="Times New Roman"/>
              </a:rPr>
              <a:t>such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as</a:t>
            </a:r>
            <a:endParaRPr sz="1100">
              <a:latin typeface="Times New Roman"/>
              <a:cs typeface="Times New Roman"/>
            </a:endParaRPr>
          </a:p>
          <a:p>
            <a:pPr marL="309245" marR="395605" indent="-5715">
              <a:lnSpc>
                <a:spcPts val="1280"/>
              </a:lnSpc>
              <a:spcBef>
                <a:spcPts val="445"/>
              </a:spcBef>
            </a:pPr>
            <a:r>
              <a:rPr sz="1100" spc="-15" dirty="0">
                <a:latin typeface="Times New Roman"/>
                <a:cs typeface="Times New Roman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usually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80-90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per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cent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invoice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value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paid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client  </a:t>
            </a:r>
            <a:r>
              <a:rPr sz="1100" spc="10" dirty="0">
                <a:latin typeface="Times New Roman"/>
                <a:cs typeface="Times New Roman"/>
              </a:rPr>
              <a:t>whereas </a:t>
            </a:r>
            <a:r>
              <a:rPr sz="1100" spc="-5" dirty="0">
                <a:latin typeface="Times New Roman"/>
                <a:cs typeface="Times New Roman"/>
              </a:rPr>
              <a:t>in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Forfaiting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600710" lvl="1" indent="-587375">
              <a:lnSpc>
                <a:spcPct val="100000"/>
              </a:lnSpc>
              <a:buAutoNum type="arabicPeriod" startAt="13"/>
              <a:tabLst>
                <a:tab pos="600710" algn="l"/>
                <a:tab pos="601345" algn="l"/>
              </a:tabLst>
            </a:pPr>
            <a:r>
              <a:rPr sz="1450" b="1" spc="-20" dirty="0">
                <a:latin typeface="Times New Roman"/>
                <a:cs typeface="Times New Roman"/>
              </a:rPr>
              <a:t>MARKET</a:t>
            </a:r>
            <a:r>
              <a:rPr sz="1450" b="1" spc="55" dirty="0">
                <a:latin typeface="Times New Roman"/>
                <a:cs typeface="Times New Roman"/>
              </a:rPr>
              <a:t> </a:t>
            </a:r>
            <a:r>
              <a:rPr sz="1450" b="1" spc="-45" dirty="0">
                <a:latin typeface="Times New Roman"/>
                <a:cs typeface="Times New Roman"/>
              </a:rPr>
              <a:t>GROWTH</a:t>
            </a:r>
            <a:endParaRPr sz="1450">
              <a:latin typeface="Times New Roman"/>
              <a:cs typeface="Times New Roman"/>
            </a:endParaRPr>
          </a:p>
          <a:p>
            <a:pPr marL="15875" marR="5080" indent="1905">
              <a:lnSpc>
                <a:spcPct val="98200"/>
              </a:lnSpc>
              <a:spcBef>
                <a:spcPts val="900"/>
              </a:spcBef>
              <a:tabLst>
                <a:tab pos="3464560" algn="l"/>
              </a:tabLst>
            </a:pPr>
            <a:r>
              <a:rPr sz="1100" spc="-5" dirty="0">
                <a:latin typeface="Times New Roman"/>
                <a:cs typeface="Times New Roman"/>
              </a:rPr>
              <a:t>During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period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1970-1980, </a:t>
            </a:r>
            <a:r>
              <a:rPr sz="1100" spc="-5" dirty="0">
                <a:latin typeface="Times New Roman"/>
                <a:cs typeface="Times New Roman"/>
              </a:rPr>
              <a:t>both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primary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secondary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markets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non-  </a:t>
            </a:r>
            <a:r>
              <a:rPr sz="1100" spc="10" dirty="0">
                <a:latin typeface="Times New Roman"/>
                <a:cs typeface="Times New Roman"/>
              </a:rPr>
              <a:t>recourse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trade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paper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increased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considerably.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Specialist	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00" spc="10" dirty="0">
                <a:latin typeface="Times New Roman"/>
                <a:cs typeface="Times New Roman"/>
              </a:rPr>
              <a:t>addition</a:t>
            </a:r>
            <a:r>
              <a:rPr sz="1100" spc="-2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 traditional  </a:t>
            </a:r>
            <a:r>
              <a:rPr sz="1100" spc="10" dirty="0">
                <a:latin typeface="Times New Roman"/>
                <a:cs typeface="Times New Roman"/>
              </a:rPr>
              <a:t>deposit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10" dirty="0">
                <a:latin typeface="Times New Roman"/>
                <a:cs typeface="Times New Roman"/>
              </a:rPr>
              <a:t>clearing </a:t>
            </a:r>
            <a:r>
              <a:rPr sz="1100" spc="-5" dirty="0">
                <a:latin typeface="Times New Roman"/>
                <a:cs typeface="Times New Roman"/>
              </a:rPr>
              <a:t>banks </a:t>
            </a:r>
            <a:r>
              <a:rPr sz="1100" spc="10" dirty="0">
                <a:latin typeface="Times New Roman"/>
                <a:cs typeface="Times New Roman"/>
              </a:rPr>
              <a:t>developed Forfaitingdepartments, </a:t>
            </a:r>
            <a:r>
              <a:rPr sz="1100" spc="-5" dirty="0">
                <a:latin typeface="Times New Roman"/>
                <a:cs typeface="Times New Roman"/>
              </a:rPr>
              <a:t>usually within </a:t>
            </a:r>
            <a:r>
              <a:rPr sz="1100" spc="5" dirty="0">
                <a:latin typeface="Times New Roman"/>
                <a:cs typeface="Times New Roman"/>
              </a:rPr>
              <a:t>their  </a:t>
            </a:r>
            <a:r>
              <a:rPr sz="1100" spc="10" dirty="0">
                <a:latin typeface="Times New Roman"/>
                <a:cs typeface="Times New Roman"/>
              </a:rPr>
              <a:t>trade finance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departments.</a:t>
            </a:r>
            <a:endParaRPr sz="1100">
              <a:latin typeface="Times New Roman"/>
              <a:cs typeface="Times New Roman"/>
            </a:endParaRPr>
          </a:p>
          <a:p>
            <a:pPr marL="13335" marR="83820" indent="4445">
              <a:lnSpc>
                <a:spcPct val="97600"/>
              </a:lnSpc>
              <a:spcBef>
                <a:spcPts val="575"/>
              </a:spcBef>
              <a:tabLst>
                <a:tab pos="1365250" algn="l"/>
                <a:tab pos="3304540" algn="l"/>
              </a:tabLst>
            </a:pPr>
            <a:r>
              <a:rPr sz="1100" spc="-5" dirty="0">
                <a:latin typeface="Times New Roman"/>
                <a:cs typeface="Times New Roman"/>
              </a:rPr>
              <a:t>Later, </a:t>
            </a:r>
            <a:r>
              <a:rPr sz="1100" spc="5" dirty="0">
                <a:latin typeface="Times New Roman"/>
                <a:cs typeface="Times New Roman"/>
              </a:rPr>
              <a:t>specialist	</a:t>
            </a:r>
            <a:r>
              <a:rPr sz="1100" spc="10" dirty="0">
                <a:latin typeface="Times New Roman"/>
                <a:cs typeface="Times New Roman"/>
              </a:rPr>
              <a:t>Houses </a:t>
            </a:r>
            <a:r>
              <a:rPr sz="1100" dirty="0">
                <a:latin typeface="Times New Roman"/>
                <a:cs typeface="Times New Roman"/>
              </a:rPr>
              <a:t>were </a:t>
            </a:r>
            <a:r>
              <a:rPr sz="1100" spc="5" dirty="0">
                <a:latin typeface="Times New Roman"/>
                <a:cs typeface="Times New Roman"/>
              </a:rPr>
              <a:t>set </a:t>
            </a:r>
            <a:r>
              <a:rPr sz="1100" spc="10" dirty="0">
                <a:latin typeface="Times New Roman"/>
                <a:cs typeface="Times New Roman"/>
              </a:rPr>
              <a:t>up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spc="10" dirty="0">
                <a:latin typeface="Times New Roman"/>
                <a:cs typeface="Times New Roman"/>
              </a:rPr>
              <a:t>there </a:t>
            </a:r>
            <a:r>
              <a:rPr sz="1100" spc="-5" dirty="0">
                <a:latin typeface="Times New Roman"/>
                <a:cs typeface="Times New Roman"/>
              </a:rPr>
              <a:t>was </a:t>
            </a:r>
            <a:r>
              <a:rPr sz="1100" spc="10" dirty="0">
                <a:latin typeface="Times New Roman"/>
                <a:cs typeface="Times New Roman"/>
              </a:rPr>
              <a:t>a perceptible geographic  growth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spc="5" dirty="0">
                <a:latin typeface="Times New Roman"/>
                <a:cs typeface="Times New Roman"/>
              </a:rPr>
              <a:t>shift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market </a:t>
            </a:r>
            <a:r>
              <a:rPr sz="1100" spc="10" dirty="0">
                <a:latin typeface="Times New Roman"/>
                <a:cs typeface="Times New Roman"/>
              </a:rPr>
              <a:t>from	</a:t>
            </a:r>
            <a:r>
              <a:rPr sz="1100" spc="-5" dirty="0">
                <a:latin typeface="Times New Roman"/>
                <a:cs typeface="Times New Roman"/>
              </a:rPr>
              <a:t>Italy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spc="-10" dirty="0">
                <a:latin typeface="Times New Roman"/>
                <a:cs typeface="Times New Roman"/>
              </a:rPr>
              <a:t>Western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Germany  </a:t>
            </a:r>
            <a:r>
              <a:rPr sz="1100" dirty="0">
                <a:latin typeface="Times New Roman"/>
                <a:cs typeface="Times New Roman"/>
              </a:rPr>
              <a:t>and more </a:t>
            </a:r>
            <a:r>
              <a:rPr sz="1100" spc="-5" dirty="0">
                <a:latin typeface="Times New Roman"/>
                <a:cs typeface="Times New Roman"/>
              </a:rPr>
              <a:t>markedly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spc="10" dirty="0">
                <a:latin typeface="Times New Roman"/>
                <a:cs typeface="Times New Roman"/>
              </a:rPr>
              <a:t>London.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spc="10" dirty="0">
                <a:latin typeface="Times New Roman"/>
                <a:cs typeface="Times New Roman"/>
              </a:rPr>
              <a:t>1984 </a:t>
            </a:r>
            <a:r>
              <a:rPr sz="1100" dirty="0">
                <a:latin typeface="Times New Roman"/>
                <a:cs typeface="Times New Roman"/>
              </a:rPr>
              <a:t>London </a:t>
            </a:r>
            <a:r>
              <a:rPr sz="1100" spc="10" dirty="0">
                <a:latin typeface="Times New Roman"/>
                <a:cs typeface="Times New Roman"/>
              </a:rPr>
              <a:t>Forfaiting </a:t>
            </a:r>
            <a:r>
              <a:rPr sz="1100" dirty="0">
                <a:latin typeface="Times New Roman"/>
                <a:cs typeface="Times New Roman"/>
              </a:rPr>
              <a:t>Company </a:t>
            </a:r>
            <a:r>
              <a:rPr sz="1100" spc="10" dirty="0">
                <a:latin typeface="Times New Roman"/>
                <a:cs typeface="Times New Roman"/>
              </a:rPr>
              <a:t>PLC, the </a:t>
            </a:r>
            <a:r>
              <a:rPr sz="1100" spc="-5" dirty="0">
                <a:latin typeface="Times New Roman"/>
                <a:cs typeface="Times New Roman"/>
              </a:rPr>
              <a:t>only  </a:t>
            </a:r>
            <a:r>
              <a:rPr sz="1100" spc="-25" dirty="0">
                <a:latin typeface="Times New Roman"/>
                <a:cs typeface="Times New Roman"/>
              </a:rPr>
              <a:t>publicly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owned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and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50" spc="-55" dirty="0">
                <a:latin typeface="Times New Roman"/>
                <a:cs typeface="Times New Roman"/>
              </a:rPr>
              <a:t>U.K.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Stock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market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quoted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specialist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Forfaiting</a:t>
            </a:r>
            <a:r>
              <a:rPr sz="1100" spc="-204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Company,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was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set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up.</a:t>
            </a:r>
            <a:endParaRPr sz="1100">
              <a:latin typeface="Times New Roman"/>
              <a:cs typeface="Times New Roman"/>
            </a:endParaRPr>
          </a:p>
          <a:p>
            <a:pPr marL="12700" marR="61594" indent="635">
              <a:lnSpc>
                <a:spcPct val="97300"/>
              </a:lnSpc>
              <a:spcBef>
                <a:spcPts val="585"/>
              </a:spcBef>
              <a:tabLst>
                <a:tab pos="1139825" algn="l"/>
                <a:tab pos="3028950" algn="l"/>
              </a:tabLst>
            </a:pP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5" dirty="0">
                <a:latin typeface="Times New Roman"/>
                <a:cs typeface="Times New Roman"/>
              </a:rPr>
              <a:t> primary	market </a:t>
            </a:r>
            <a:r>
              <a:rPr sz="1100" dirty="0">
                <a:latin typeface="Times New Roman"/>
                <a:cs typeface="Times New Roman"/>
              </a:rPr>
              <a:t>has </a:t>
            </a:r>
            <a:r>
              <a:rPr sz="1100" spc="10" dirty="0">
                <a:latin typeface="Times New Roman"/>
                <a:cs typeface="Times New Roman"/>
              </a:rPr>
              <a:t>developed along side </a:t>
            </a:r>
            <a:r>
              <a:rPr sz="1100" spc="5" dirty="0">
                <a:latin typeface="Times New Roman"/>
                <a:cs typeface="Times New Roman"/>
              </a:rPr>
              <a:t>state </a:t>
            </a:r>
            <a:r>
              <a:rPr sz="1100" spc="-5" dirty="0">
                <a:latin typeface="Times New Roman"/>
                <a:cs typeface="Times New Roman"/>
              </a:rPr>
              <a:t>backed </a:t>
            </a:r>
            <a:r>
              <a:rPr sz="1100" spc="5" dirty="0">
                <a:latin typeface="Times New Roman"/>
                <a:cs typeface="Times New Roman"/>
              </a:rPr>
              <a:t>credit </a:t>
            </a:r>
            <a:r>
              <a:rPr sz="1100" spc="10" dirty="0">
                <a:latin typeface="Times New Roman"/>
                <a:cs typeface="Times New Roman"/>
              </a:rPr>
              <a:t>export  </a:t>
            </a:r>
            <a:r>
              <a:rPr sz="1100" spc="-5" dirty="0">
                <a:latin typeface="Times New Roman"/>
                <a:cs typeface="Times New Roman"/>
              </a:rPr>
              <a:t>schemes, </a:t>
            </a:r>
            <a:r>
              <a:rPr sz="1100" spc="10" dirty="0">
                <a:latin typeface="Times New Roman"/>
                <a:cs typeface="Times New Roman"/>
              </a:rPr>
              <a:t>sometimes as </a:t>
            </a:r>
            <a:r>
              <a:rPr sz="1100" spc="35" dirty="0">
                <a:latin typeface="Times New Roman"/>
                <a:cs typeface="Times New Roman"/>
              </a:rPr>
              <a:t>a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competition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and	as </a:t>
            </a:r>
            <a:r>
              <a:rPr sz="1100" spc="-25" dirty="0">
                <a:latin typeface="Times New Roman"/>
                <a:cs typeface="Times New Roman"/>
              </a:rPr>
              <a:t>an </a:t>
            </a:r>
            <a:r>
              <a:rPr sz="1100" spc="10" dirty="0">
                <a:latin typeface="Times New Roman"/>
                <a:cs typeface="Times New Roman"/>
              </a:rPr>
              <a:t>adjunct </a:t>
            </a:r>
            <a:r>
              <a:rPr sz="1100" spc="-5" dirty="0">
                <a:latin typeface="Times New Roman"/>
                <a:cs typeface="Times New Roman"/>
              </a:rPr>
              <a:t>to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state</a:t>
            </a:r>
            <a:r>
              <a:rPr sz="1100" spc="-1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credit  </a:t>
            </a:r>
            <a:r>
              <a:rPr sz="1100" spc="10" dirty="0">
                <a:latin typeface="Times New Roman"/>
                <a:cs typeface="Times New Roman"/>
              </a:rPr>
              <a:t>export schemes.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Between market professionals a </a:t>
            </a:r>
            <a:r>
              <a:rPr sz="1100" spc="-5" dirty="0">
                <a:latin typeface="Times New Roman"/>
                <a:cs typeface="Times New Roman"/>
              </a:rPr>
              <a:t>secondary market also </a:t>
            </a:r>
            <a:r>
              <a:rPr sz="1100" spc="10" dirty="0">
                <a:latin typeface="Times New Roman"/>
                <a:cs typeface="Times New Roman"/>
              </a:rPr>
              <a:t>evolved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endParaRPr sz="1100">
              <a:latin typeface="Times New Roman"/>
              <a:cs typeface="Times New Roman"/>
            </a:endParaRPr>
          </a:p>
          <a:p>
            <a:pPr marL="15875" marR="53340" indent="385445">
              <a:lnSpc>
                <a:spcPts val="1280"/>
              </a:lnSpc>
              <a:spcBef>
                <a:spcPts val="30"/>
              </a:spcBef>
              <a:tabLst>
                <a:tab pos="2665095" algn="l"/>
              </a:tabLst>
            </a:pPr>
            <a:r>
              <a:rPr sz="1100" spc="-5" dirty="0">
                <a:latin typeface="Times New Roman"/>
                <a:cs typeface="Times New Roman"/>
              </a:rPr>
              <a:t>paper, </a:t>
            </a:r>
            <a:r>
              <a:rPr sz="1100" dirty="0">
                <a:latin typeface="Times New Roman"/>
                <a:cs typeface="Times New Roman"/>
              </a:rPr>
              <a:t>which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effect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securities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these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exporter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receivables.</a:t>
            </a:r>
            <a:r>
              <a:rPr sz="1100" spc="2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During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period  </a:t>
            </a:r>
            <a:r>
              <a:rPr sz="1100" spc="5" dirty="0">
                <a:latin typeface="Times New Roman"/>
                <a:cs typeface="Times New Roman"/>
              </a:rPr>
              <a:t>1980-90 </a:t>
            </a:r>
            <a:r>
              <a:rPr sz="1100" spc="10" dirty="0">
                <a:latin typeface="Times New Roman"/>
                <a:cs typeface="Times New Roman"/>
              </a:rPr>
              <a:t>an increasing awareness</a:t>
            </a:r>
            <a:r>
              <a:rPr sz="1100" spc="-204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	</a:t>
            </a:r>
            <a:r>
              <a:rPr sz="1100" spc="-5" dirty="0">
                <a:latin typeface="Times New Roman"/>
                <a:cs typeface="Times New Roman"/>
              </a:rPr>
              <a:t>market was </a:t>
            </a:r>
            <a:r>
              <a:rPr sz="1100" spc="10" dirty="0">
                <a:latin typeface="Times New Roman"/>
                <a:cs typeface="Times New Roman"/>
              </a:rPr>
              <a:t>developed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many</a:t>
            </a:r>
            <a:endParaRPr sz="1100">
              <a:latin typeface="Times New Roman"/>
              <a:cs typeface="Times New Roman"/>
            </a:endParaRPr>
          </a:p>
          <a:p>
            <a:pPr marL="15875">
              <a:lnSpc>
                <a:spcPts val="1275"/>
              </a:lnSpc>
            </a:pPr>
            <a:r>
              <a:rPr sz="1100" spc="15" dirty="0">
                <a:latin typeface="Times New Roman"/>
                <a:cs typeface="Times New Roman"/>
              </a:rPr>
              <a:t>developedcountries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among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business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community.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Times New Roman"/>
              <a:cs typeface="Times New Roman"/>
            </a:endParaRPr>
          </a:p>
          <a:p>
            <a:pPr marL="600075" lvl="1" indent="-583565">
              <a:lnSpc>
                <a:spcPct val="100000"/>
              </a:lnSpc>
              <a:buAutoNum type="arabicPeriod" startAt="14"/>
              <a:tabLst>
                <a:tab pos="600075" algn="l"/>
                <a:tab pos="600710" algn="l"/>
              </a:tabLst>
            </a:pPr>
            <a:r>
              <a:rPr sz="1450" b="1" spc="-30" dirty="0">
                <a:latin typeface="Times New Roman"/>
                <a:cs typeface="Times New Roman"/>
              </a:rPr>
              <a:t>FORFAITING SERVICES </a:t>
            </a:r>
            <a:r>
              <a:rPr sz="1450" b="1" spc="-25" dirty="0">
                <a:latin typeface="Times New Roman"/>
                <a:cs typeface="Times New Roman"/>
              </a:rPr>
              <a:t>IN</a:t>
            </a:r>
            <a:r>
              <a:rPr sz="1450" b="1" spc="-15" dirty="0">
                <a:latin typeface="Times New Roman"/>
                <a:cs typeface="Times New Roman"/>
              </a:rPr>
              <a:t> </a:t>
            </a:r>
            <a:r>
              <a:rPr sz="1450" b="1" spc="-40" dirty="0">
                <a:latin typeface="Times New Roman"/>
                <a:cs typeface="Times New Roman"/>
              </a:rPr>
              <a:t>INDIA</a:t>
            </a:r>
            <a:endParaRPr sz="1450">
              <a:latin typeface="Times New Roman"/>
              <a:cs typeface="Times New Roman"/>
            </a:endParaRPr>
          </a:p>
          <a:p>
            <a:pPr marL="22860" marR="102870" indent="727710">
              <a:lnSpc>
                <a:spcPts val="1300"/>
              </a:lnSpc>
              <a:spcBef>
                <a:spcPts val="965"/>
              </a:spcBef>
            </a:pP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utility</a:t>
            </a:r>
            <a:r>
              <a:rPr sz="1100" spc="1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Forfaiting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to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Indian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exporters,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RBI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decided</a:t>
            </a:r>
            <a:r>
              <a:rPr sz="1100" spc="-45" dirty="0">
                <a:latin typeface="Times New Roman"/>
                <a:cs typeface="Times New Roman"/>
              </a:rPr>
              <a:t> to  </a:t>
            </a:r>
            <a:r>
              <a:rPr sz="1100" dirty="0">
                <a:latin typeface="Times New Roman"/>
                <a:cs typeface="Times New Roman"/>
              </a:rPr>
              <a:t>make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available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such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exporters.</a:t>
            </a:r>
            <a:r>
              <a:rPr sz="1100" spc="20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At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beginning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RBI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authorised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08604" y="8551415"/>
            <a:ext cx="1632585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b="1" spc="-114" dirty="0">
                <a:latin typeface="Courier New"/>
                <a:cs typeface="Courier New"/>
              </a:rPr>
              <a:t>EXIM</a:t>
            </a:r>
            <a:r>
              <a:rPr sz="1350" b="1" spc="-645" dirty="0">
                <a:latin typeface="Courier New"/>
                <a:cs typeface="Courier New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Bank in </a:t>
            </a:r>
            <a:r>
              <a:rPr sz="1100" spc="10" dirty="0">
                <a:latin typeface="Times New Roman"/>
                <a:cs typeface="Times New Roman"/>
              </a:rPr>
              <a:t>1992 to </a:t>
            </a:r>
            <a:r>
              <a:rPr sz="1100" spc="5" dirty="0">
                <a:latin typeface="Times New Roman"/>
                <a:cs typeface="Times New Roman"/>
              </a:rPr>
              <a:t>offer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060441" y="8632580"/>
            <a:ext cx="561527" cy="13195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2641245" y="8581577"/>
            <a:ext cx="141097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5" dirty="0">
                <a:latin typeface="Times New Roman"/>
                <a:cs typeface="Times New Roman"/>
              </a:rPr>
              <a:t>services.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role </a:t>
            </a:r>
            <a:r>
              <a:rPr sz="1100" spc="-35" dirty="0">
                <a:latin typeface="Times New Roman"/>
                <a:cs typeface="Times New Roman"/>
              </a:rPr>
              <a:t>of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075214" y="8638888"/>
            <a:ext cx="343672" cy="10125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4447261" y="8565702"/>
            <a:ext cx="537845" cy="2139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spc="-30" dirty="0">
                <a:latin typeface="Times New Roman"/>
                <a:cs typeface="Times New Roman"/>
              </a:rPr>
              <a:t>Bank</a:t>
            </a:r>
            <a:r>
              <a:rPr sz="1150" spc="-80" dirty="0">
                <a:latin typeface="Times New Roman"/>
                <a:cs typeface="Times New Roman"/>
              </a:rPr>
              <a:t> </a:t>
            </a:r>
            <a:r>
              <a:rPr sz="1200" spc="-55" dirty="0">
                <a:latin typeface="Times New Roman"/>
                <a:cs typeface="Times New Roman"/>
              </a:rPr>
              <a:t>has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08674" y="8739827"/>
            <a:ext cx="4632325" cy="69977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5080">
              <a:lnSpc>
                <a:spcPct val="96000"/>
              </a:lnSpc>
              <a:spcBef>
                <a:spcPts val="165"/>
              </a:spcBef>
            </a:pPr>
            <a:r>
              <a:rPr sz="1100" spc="-10" dirty="0">
                <a:latin typeface="Times New Roman"/>
                <a:cs typeface="Times New Roman"/>
              </a:rPr>
              <a:t>been </a:t>
            </a:r>
            <a:r>
              <a:rPr sz="1100" spc="5" dirty="0">
                <a:latin typeface="Times New Roman"/>
                <a:cs typeface="Times New Roman"/>
              </a:rPr>
              <a:t>that </a:t>
            </a:r>
            <a:r>
              <a:rPr sz="1100" spc="10" dirty="0">
                <a:latin typeface="Times New Roman"/>
                <a:cs typeface="Times New Roman"/>
              </a:rPr>
              <a:t>of </a:t>
            </a:r>
            <a:r>
              <a:rPr sz="1150" spc="-15" dirty="0">
                <a:latin typeface="Times New Roman"/>
                <a:cs typeface="Times New Roman"/>
              </a:rPr>
              <a:t>a </a:t>
            </a:r>
            <a:r>
              <a:rPr sz="1100" spc="5" dirty="0">
                <a:latin typeface="Times New Roman"/>
                <a:cs typeface="Times New Roman"/>
              </a:rPr>
              <a:t>facilitator </a:t>
            </a:r>
            <a:r>
              <a:rPr sz="1100" spc="-5" dirty="0">
                <a:latin typeface="Times New Roman"/>
                <a:cs typeface="Times New Roman"/>
              </a:rPr>
              <a:t>between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Indian </a:t>
            </a:r>
            <a:r>
              <a:rPr sz="1100" spc="10" dirty="0">
                <a:latin typeface="Times New Roman"/>
                <a:cs typeface="Times New Roman"/>
              </a:rPr>
              <a:t>exporter </a:t>
            </a:r>
            <a:r>
              <a:rPr sz="1000" b="1" spc="-50" dirty="0">
                <a:latin typeface="Arial"/>
                <a:cs typeface="Arial"/>
              </a:rPr>
              <a:t>and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overseas Forfaiting  </a:t>
            </a:r>
            <a:r>
              <a:rPr sz="1100" spc="-5" dirty="0">
                <a:latin typeface="Times New Roman"/>
                <a:cs typeface="Times New Roman"/>
              </a:rPr>
              <a:t>agency.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Scheduled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commercial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banks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have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also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been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permitted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offer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Forfaiting  services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Times New Roman"/>
                <a:cs typeface="Times New Roman"/>
              </a:rPr>
              <a:t>by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acting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an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agent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or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facilitator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between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Indian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exporter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50" spc="-65" dirty="0">
                <a:latin typeface="Times New Roman"/>
                <a:cs typeface="Times New Roman"/>
              </a:rPr>
              <a:t>the.</a:t>
            </a: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spc="10" dirty="0">
                <a:latin typeface="Times New Roman"/>
                <a:cs typeface="Times New Roman"/>
              </a:rPr>
              <a:t>Forfaiting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agency</a:t>
            </a:r>
            <a:r>
              <a:rPr sz="1100" spc="10" dirty="0">
                <a:latin typeface="Times New Roman"/>
                <a:cs typeface="Times New Roman"/>
              </a:rPr>
              <a:t> operating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some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other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country. </a:t>
            </a:r>
            <a:r>
              <a:rPr sz="1100" spc="1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That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means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other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b="1" spc="-120" dirty="0">
                <a:latin typeface="Arial"/>
                <a:cs typeface="Arial"/>
              </a:rPr>
              <a:t>words,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240527"/>
            <a:ext cx="7106920" cy="6772275"/>
            <a:chOff x="0" y="3240527"/>
            <a:chExt cx="7106920" cy="6772275"/>
          </a:xfrm>
        </p:grpSpPr>
        <p:sp>
          <p:nvSpPr>
            <p:cNvPr id="3" name="object 3"/>
            <p:cNvSpPr/>
            <p:nvPr/>
          </p:nvSpPr>
          <p:spPr>
            <a:xfrm>
              <a:off x="0" y="3240527"/>
              <a:ext cx="65966" cy="182279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089465"/>
              <a:ext cx="7106411" cy="492321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8435" y="5089728"/>
              <a:ext cx="1276469" cy="29456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30905" y="8942346"/>
              <a:ext cx="4835870" cy="7364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17922" y="9126520"/>
              <a:ext cx="472544" cy="10739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8435" y="9384726"/>
              <a:ext cx="1104642" cy="46641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965960" y="3855720"/>
              <a:ext cx="4802505" cy="4886325"/>
            </a:xfrm>
            <a:custGeom>
              <a:avLst/>
              <a:gdLst/>
              <a:ahLst/>
              <a:cxnLst/>
              <a:rect l="l" t="t" r="r" b="b"/>
              <a:pathLst>
                <a:path w="4802505" h="4886325">
                  <a:moveTo>
                    <a:pt x="0" y="0"/>
                  </a:moveTo>
                  <a:lnTo>
                    <a:pt x="4796028" y="0"/>
                  </a:lnTo>
                </a:path>
                <a:path w="4802505" h="4886325">
                  <a:moveTo>
                    <a:pt x="9143" y="469391"/>
                  </a:moveTo>
                  <a:lnTo>
                    <a:pt x="4796028" y="469391"/>
                  </a:lnTo>
                </a:path>
                <a:path w="4802505" h="4886325">
                  <a:moveTo>
                    <a:pt x="6095" y="4885943"/>
                  </a:moveTo>
                  <a:lnTo>
                    <a:pt x="4802123" y="4885943"/>
                  </a:lnTo>
                </a:path>
              </a:pathLst>
            </a:custGeom>
            <a:ln w="182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999488" y="9005316"/>
              <a:ext cx="4768850" cy="0"/>
            </a:xfrm>
            <a:custGeom>
              <a:avLst/>
              <a:gdLst/>
              <a:ahLst/>
              <a:cxnLst/>
              <a:rect l="l" t="t" r="r" b="b"/>
              <a:pathLst>
                <a:path w="4768850">
                  <a:moveTo>
                    <a:pt x="0" y="0"/>
                  </a:moveTo>
                  <a:lnTo>
                    <a:pt x="4768595" y="0"/>
                  </a:lnTo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35866" y="526729"/>
            <a:ext cx="1037590" cy="89535"/>
            <a:chOff x="435866" y="526729"/>
            <a:chExt cx="1037590" cy="89535"/>
          </a:xfrm>
        </p:grpSpPr>
        <p:sp>
          <p:nvSpPr>
            <p:cNvPr id="12" name="object 12"/>
            <p:cNvSpPr/>
            <p:nvPr/>
          </p:nvSpPr>
          <p:spPr>
            <a:xfrm>
              <a:off x="435866" y="529798"/>
              <a:ext cx="260816" cy="8285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7620" y="529785"/>
              <a:ext cx="294566" cy="8591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65269" y="526729"/>
              <a:ext cx="408098" cy="8591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947673" y="462666"/>
            <a:ext cx="4439285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5" dirty="0">
                <a:latin typeface="Times New Roman"/>
                <a:cs typeface="Times New Roman"/>
              </a:rPr>
              <a:t>scheduled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commercial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banks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can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undertake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Forfaiting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services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part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35" dirty="0">
                <a:latin typeface="Times New Roman"/>
                <a:cs typeface="Times New Roman"/>
              </a:rPr>
              <a:t>fee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397758" y="532728"/>
            <a:ext cx="322194" cy="10125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04504" y="694272"/>
            <a:ext cx="343669" cy="10125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11392" y="857155"/>
            <a:ext cx="540047" cy="12888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271618" y="640018"/>
            <a:ext cx="2095500" cy="35496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614680" marR="5080" indent="-602615">
              <a:lnSpc>
                <a:spcPts val="1260"/>
              </a:lnSpc>
              <a:spcBef>
                <a:spcPts val="204"/>
              </a:spcBef>
            </a:pPr>
            <a:r>
              <a:rPr sz="1100" spc="-10" dirty="0">
                <a:latin typeface="Times New Roman"/>
                <a:cs typeface="Times New Roman"/>
              </a:rPr>
              <a:t>bank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namely;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Global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Trade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Financial  Forfaiting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services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45772" y="640018"/>
            <a:ext cx="2338070" cy="52006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ct val="96800"/>
              </a:lnSpc>
              <a:spcBef>
                <a:spcPts val="155"/>
              </a:spcBef>
            </a:pPr>
            <a:r>
              <a:rPr sz="1100" spc="5" dirty="0">
                <a:latin typeface="Times New Roman"/>
                <a:cs typeface="Times New Roman"/>
              </a:rPr>
              <a:t>financial services. </a:t>
            </a:r>
            <a:r>
              <a:rPr sz="1100" spc="35" dirty="0">
                <a:latin typeface="Times New Roman"/>
                <a:cs typeface="Times New Roman"/>
              </a:rPr>
              <a:t>A </a:t>
            </a:r>
            <a:r>
              <a:rPr sz="1100" spc="5" dirty="0">
                <a:latin typeface="Times New Roman"/>
                <a:cs typeface="Times New Roman"/>
              </a:rPr>
              <a:t>subsidiary </a:t>
            </a:r>
            <a:r>
              <a:rPr sz="1100" spc="-70" dirty="0">
                <a:latin typeface="Times New Roman"/>
                <a:cs typeface="Times New Roman"/>
              </a:rPr>
              <a:t>of  </a:t>
            </a:r>
            <a:r>
              <a:rPr sz="1100" spc="5" dirty="0">
                <a:latin typeface="Times New Roman"/>
                <a:cs typeface="Times New Roman"/>
              </a:rPr>
              <a:t>Services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Private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Ltd.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has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been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engaged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in  </a:t>
            </a:r>
            <a:r>
              <a:rPr sz="1100" spc="5" dirty="0">
                <a:latin typeface="Times New Roman"/>
                <a:cs typeface="Times New Roman"/>
              </a:rPr>
              <a:t>exporters in India. As </a:t>
            </a:r>
            <a:r>
              <a:rPr sz="1100" dirty="0">
                <a:latin typeface="Times New Roman"/>
                <a:cs typeface="Times New Roman"/>
              </a:rPr>
              <a:t>per </a:t>
            </a:r>
            <a:r>
              <a:rPr sz="1100" spc="-10" dirty="0">
                <a:latin typeface="Times New Roman"/>
                <a:cs typeface="Times New Roman"/>
              </a:rPr>
              <a:t>the </a:t>
            </a:r>
            <a:r>
              <a:rPr sz="1100" spc="20" dirty="0">
                <a:latin typeface="Times New Roman"/>
                <a:cs typeface="Times New Roman"/>
              </a:rPr>
              <a:t>RBI's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35" dirty="0">
                <a:latin typeface="Times New Roman"/>
                <a:cs typeface="Times New Roman"/>
              </a:rPr>
              <a:t>A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177306" y="1023456"/>
            <a:ext cx="95117" cy="10125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527546" y="1023289"/>
            <a:ext cx="512436" cy="12581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290385" y="964626"/>
            <a:ext cx="196850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777364" algn="l"/>
              </a:tabLst>
            </a:pPr>
            <a:r>
              <a:rPr sz="1100" spc="5" dirty="0">
                <a:latin typeface="Times New Roman"/>
                <a:cs typeface="Times New Roman"/>
              </a:rPr>
              <a:t>Circula</a:t>
            </a:r>
            <a:r>
              <a:rPr sz="1100" spc="15" dirty="0">
                <a:latin typeface="Times New Roman"/>
                <a:cs typeface="Times New Roman"/>
              </a:rPr>
              <a:t>r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No</a:t>
            </a:r>
            <a:r>
              <a:rPr sz="1100" spc="10" dirty="0">
                <a:latin typeface="Times New Roman"/>
                <a:cs typeface="Times New Roman"/>
              </a:rPr>
              <a:t>.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3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Date</a:t>
            </a:r>
            <a:r>
              <a:rPr sz="1100" spc="25" dirty="0">
                <a:latin typeface="Times New Roman"/>
                <a:cs typeface="Times New Roman"/>
              </a:rPr>
              <a:t>d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5" dirty="0">
                <a:latin typeface="Times New Roman"/>
                <a:cs typeface="Times New Roman"/>
              </a:rPr>
              <a:t>13,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300242" y="1020289"/>
            <a:ext cx="288429" cy="1196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8249" y="2029414"/>
            <a:ext cx="334458" cy="8285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5858278" y="2010815"/>
            <a:ext cx="737235" cy="267970"/>
            <a:chOff x="5858278" y="2010815"/>
            <a:chExt cx="737235" cy="267970"/>
          </a:xfrm>
        </p:grpSpPr>
        <p:sp>
          <p:nvSpPr>
            <p:cNvPr id="27" name="object 27"/>
            <p:cNvSpPr/>
            <p:nvPr/>
          </p:nvSpPr>
          <p:spPr>
            <a:xfrm>
              <a:off x="6039607" y="2010815"/>
              <a:ext cx="555386" cy="12888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858278" y="2177131"/>
              <a:ext cx="273097" cy="101253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/>
          <p:nvPr/>
        </p:nvSpPr>
        <p:spPr>
          <a:xfrm>
            <a:off x="1967489" y="2337153"/>
            <a:ext cx="441848" cy="10125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521197" y="2498697"/>
            <a:ext cx="196382" cy="10125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303284" y="2661719"/>
            <a:ext cx="128881" cy="10739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033510" y="3155321"/>
            <a:ext cx="613689" cy="13195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858251" y="3352320"/>
            <a:ext cx="567660" cy="7364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572517" y="4135257"/>
            <a:ext cx="1132257" cy="13195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949380" y="1127570"/>
            <a:ext cx="4767580" cy="318770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17145">
              <a:lnSpc>
                <a:spcPct val="98000"/>
              </a:lnSpc>
              <a:spcBef>
                <a:spcPts val="160"/>
              </a:spcBef>
              <a:tabLst>
                <a:tab pos="1207135" algn="l"/>
              </a:tabLst>
            </a:pPr>
            <a:r>
              <a:rPr sz="1100" spc="5" dirty="0">
                <a:latin typeface="Times New Roman"/>
                <a:cs typeface="Times New Roman"/>
              </a:rPr>
              <a:t>discount fee, </a:t>
            </a:r>
            <a:r>
              <a:rPr sz="1100" spc="-5" dirty="0">
                <a:latin typeface="Times New Roman"/>
                <a:cs typeface="Times New Roman"/>
              </a:rPr>
              <a:t>documentation </a:t>
            </a:r>
            <a:r>
              <a:rPr sz="1100" spc="20" dirty="0">
                <a:latin typeface="Times New Roman"/>
                <a:cs typeface="Times New Roman"/>
              </a:rPr>
              <a:t>fee </a:t>
            </a:r>
            <a:r>
              <a:rPr sz="1100" spc="-5" dirty="0">
                <a:latin typeface="Times New Roman"/>
                <a:cs typeface="Times New Roman"/>
              </a:rPr>
              <a:t>and any </a:t>
            </a:r>
            <a:r>
              <a:rPr sz="1100" dirty="0">
                <a:latin typeface="Times New Roman"/>
                <a:cs typeface="Times New Roman"/>
              </a:rPr>
              <a:t>other </a:t>
            </a:r>
            <a:r>
              <a:rPr sz="1100" spc="5" dirty="0">
                <a:latin typeface="Times New Roman"/>
                <a:cs typeface="Times New Roman"/>
              </a:rPr>
              <a:t>costs levied </a:t>
            </a:r>
            <a:r>
              <a:rPr sz="1100" spc="-15" dirty="0">
                <a:latin typeface="Times New Roman"/>
                <a:cs typeface="Times New Roman"/>
              </a:rPr>
              <a:t>by </a:t>
            </a:r>
            <a:r>
              <a:rPr sz="1100" spc="20" dirty="0">
                <a:latin typeface="Times New Roman"/>
                <a:cs typeface="Times New Roman"/>
              </a:rPr>
              <a:t>a </a:t>
            </a:r>
            <a:r>
              <a:rPr sz="1100" dirty="0">
                <a:latin typeface="Times New Roman"/>
                <a:cs typeface="Times New Roman"/>
              </a:rPr>
              <a:t>forfaiter </a:t>
            </a:r>
            <a:r>
              <a:rPr sz="1100" spc="20" dirty="0">
                <a:latin typeface="Times New Roman"/>
                <a:cs typeface="Times New Roman"/>
              </a:rPr>
              <a:t>must </a:t>
            </a:r>
            <a:r>
              <a:rPr sz="1100" spc="-30" dirty="0">
                <a:latin typeface="Times New Roman"/>
                <a:cs typeface="Times New Roman"/>
              </a:rPr>
              <a:t>be  </a:t>
            </a:r>
            <a:r>
              <a:rPr sz="1100" spc="5" dirty="0">
                <a:latin typeface="Times New Roman"/>
                <a:cs typeface="Times New Roman"/>
              </a:rPr>
              <a:t>transferred </a:t>
            </a:r>
            <a:r>
              <a:rPr sz="1100" spc="15" dirty="0">
                <a:latin typeface="Times New Roman"/>
                <a:cs typeface="Times New Roman"/>
              </a:rPr>
              <a:t>to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overseas </a:t>
            </a:r>
            <a:r>
              <a:rPr sz="1100" dirty="0">
                <a:latin typeface="Times New Roman"/>
                <a:cs typeface="Times New Roman"/>
              </a:rPr>
              <a:t>buyer. </a:t>
            </a:r>
            <a:r>
              <a:rPr sz="1150" spc="-25" dirty="0">
                <a:latin typeface="Times New Roman"/>
                <a:cs typeface="Times New Roman"/>
              </a:rPr>
              <a:t>In </a:t>
            </a:r>
            <a:r>
              <a:rPr sz="1100" spc="-10" dirty="0">
                <a:latin typeface="Times New Roman"/>
                <a:cs typeface="Times New Roman"/>
              </a:rPr>
              <a:t>view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this,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exporter, </a:t>
            </a:r>
            <a:r>
              <a:rPr sz="1100" spc="15" dirty="0">
                <a:latin typeface="Times New Roman"/>
                <a:cs typeface="Times New Roman"/>
              </a:rPr>
              <a:t>who </a:t>
            </a:r>
            <a:r>
              <a:rPr sz="1100" spc="5" dirty="0">
                <a:latin typeface="Times New Roman"/>
                <a:cs typeface="Times New Roman"/>
              </a:rPr>
              <a:t>intends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avail  </a:t>
            </a:r>
            <a:r>
              <a:rPr sz="1100" spc="5" dirty="0">
                <a:latin typeface="Times New Roman"/>
                <a:cs typeface="Times New Roman"/>
              </a:rPr>
              <a:t>Forfaiting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facility,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should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finalise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the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export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contract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manner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which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ensures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that  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amount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received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foreign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exchange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by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him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after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payment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Forfaiting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discount  </a:t>
            </a:r>
            <a:r>
              <a:rPr sz="1100" spc="10" dirty="0">
                <a:latin typeface="Times New Roman"/>
                <a:cs typeface="Times New Roman"/>
              </a:rPr>
              <a:t>and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other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fees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is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equivalent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price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which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would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obtain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if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goods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were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sold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Times New Roman"/>
                <a:cs typeface="Times New Roman"/>
              </a:rPr>
              <a:t>on  </a:t>
            </a:r>
            <a:r>
              <a:rPr sz="1100" dirty="0">
                <a:latin typeface="Times New Roman"/>
                <a:cs typeface="Times New Roman"/>
              </a:rPr>
              <a:t>cash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payment	</a:t>
            </a:r>
            <a:r>
              <a:rPr sz="1100" spc="-35" dirty="0">
                <a:latin typeface="Times New Roman"/>
                <a:cs typeface="Times New Roman"/>
              </a:rPr>
              <a:t>If </a:t>
            </a:r>
            <a:r>
              <a:rPr sz="1100" dirty="0">
                <a:latin typeface="Times New Roman"/>
                <a:cs typeface="Times New Roman"/>
              </a:rPr>
              <a:t>the banks </a:t>
            </a:r>
            <a:r>
              <a:rPr sz="1100" spc="20" dirty="0">
                <a:latin typeface="Times New Roman"/>
                <a:cs typeface="Times New Roman"/>
              </a:rPr>
              <a:t>are </a:t>
            </a:r>
            <a:r>
              <a:rPr sz="1100" spc="5" dirty="0">
                <a:latin typeface="Times New Roman"/>
                <a:cs typeface="Times New Roman"/>
              </a:rPr>
              <a:t>able </a:t>
            </a:r>
            <a:r>
              <a:rPr sz="1100" spc="15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act </a:t>
            </a:r>
            <a:r>
              <a:rPr sz="1100" spc="-5" dirty="0">
                <a:latin typeface="Times New Roman"/>
                <a:cs typeface="Times New Roman"/>
              </a:rPr>
              <a:t>as </a:t>
            </a:r>
            <a:r>
              <a:rPr sz="1100" spc="-10" dirty="0">
                <a:latin typeface="Times New Roman"/>
                <a:cs typeface="Times New Roman"/>
              </a:rPr>
              <a:t>an </a:t>
            </a:r>
            <a:r>
              <a:rPr sz="1100" dirty="0">
                <a:latin typeface="Times New Roman"/>
                <a:cs typeface="Times New Roman"/>
              </a:rPr>
              <a:t>agent </a:t>
            </a:r>
            <a:r>
              <a:rPr sz="1100" spc="-5" dirty="0">
                <a:latin typeface="Times New Roman"/>
                <a:cs typeface="Times New Roman"/>
              </a:rPr>
              <a:t>to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structure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240"/>
              </a:lnSpc>
              <a:tabLst>
                <a:tab pos="4221480" algn="l"/>
              </a:tabLst>
            </a:pPr>
            <a:r>
              <a:rPr sz="1100" spc="5" dirty="0">
                <a:latin typeface="Times New Roman"/>
                <a:cs typeface="Times New Roman"/>
              </a:rPr>
              <a:t>deals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keeping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view 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requirements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our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Indian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exporters,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then	</a:t>
            </a:r>
            <a:r>
              <a:rPr sz="1100" spc="5" dirty="0">
                <a:latin typeface="Times New Roman"/>
                <a:cs typeface="Times New Roman"/>
              </a:rPr>
              <a:t>will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000" spc="-30" dirty="0">
                <a:latin typeface="Arial"/>
                <a:cs typeface="Arial"/>
              </a:rPr>
              <a:t>be</a:t>
            </a:r>
            <a:endParaRPr sz="1000">
              <a:latin typeface="Arial"/>
              <a:cs typeface="Arial"/>
            </a:endParaRPr>
          </a:p>
          <a:p>
            <a:pPr marL="494030">
              <a:lnSpc>
                <a:spcPts val="1285"/>
              </a:lnSpc>
            </a:pPr>
            <a:r>
              <a:rPr sz="1100" spc="5" dirty="0">
                <a:latin typeface="Times New Roman"/>
                <a:cs typeface="Times New Roman"/>
              </a:rPr>
              <a:t>for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such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product.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this,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commercial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banks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others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may </a:t>
            </a:r>
            <a:r>
              <a:rPr sz="1100" spc="10" dirty="0">
                <a:latin typeface="Times New Roman"/>
                <a:cs typeface="Times New Roman"/>
              </a:rPr>
              <a:t>have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endParaRPr sz="1100">
              <a:latin typeface="Times New Roman"/>
              <a:cs typeface="Times New Roman"/>
            </a:endParaRPr>
          </a:p>
          <a:p>
            <a:pPr marL="12700" marR="5080" indent="635">
              <a:lnSpc>
                <a:spcPct val="95800"/>
              </a:lnSpc>
              <a:spcBef>
                <a:spcPts val="50"/>
              </a:spcBef>
              <a:tabLst>
                <a:tab pos="4515485" algn="l"/>
              </a:tabLst>
            </a:pPr>
            <a:r>
              <a:rPr sz="1100" spc="5" dirty="0">
                <a:latin typeface="Times New Roman"/>
                <a:cs typeface="Times New Roman"/>
              </a:rPr>
              <a:t>introduce </a:t>
            </a:r>
            <a:r>
              <a:rPr sz="1100" spc="20" dirty="0">
                <a:latin typeface="Times New Roman"/>
                <a:cs typeface="Times New Roman"/>
              </a:rPr>
              <a:t>a </a:t>
            </a:r>
            <a:r>
              <a:rPr sz="1100" spc="5" dirty="0">
                <a:latin typeface="Times New Roman"/>
                <a:cs typeface="Times New Roman"/>
              </a:rPr>
              <a:t>lot </a:t>
            </a:r>
            <a:r>
              <a:rPr sz="1100" b="1" i="1" spc="-170" dirty="0">
                <a:latin typeface="Courier New"/>
                <a:cs typeface="Courier New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flexibility while </a:t>
            </a:r>
            <a:r>
              <a:rPr sz="1100" spc="-5" dirty="0">
                <a:latin typeface="Times New Roman"/>
                <a:cs typeface="Times New Roman"/>
              </a:rPr>
              <a:t>acting </a:t>
            </a:r>
            <a:r>
              <a:rPr sz="1100" spc="50" dirty="0">
                <a:latin typeface="Times New Roman"/>
                <a:cs typeface="Times New Roman"/>
              </a:rPr>
              <a:t>as </a:t>
            </a:r>
            <a:r>
              <a:rPr sz="1100" spc="-10" dirty="0">
                <a:latin typeface="Times New Roman"/>
                <a:cs typeface="Times New Roman"/>
              </a:rPr>
              <a:t>an </a:t>
            </a:r>
            <a:r>
              <a:rPr sz="1100" dirty="0">
                <a:latin typeface="Times New Roman"/>
                <a:cs typeface="Times New Roman"/>
              </a:rPr>
              <a:t>agent </a:t>
            </a:r>
            <a:r>
              <a:rPr sz="1100" spc="5" dirty="0">
                <a:latin typeface="Times New Roman"/>
                <a:cs typeface="Times New Roman"/>
              </a:rPr>
              <a:t>or </a:t>
            </a:r>
            <a:r>
              <a:rPr sz="1100" spc="20" dirty="0">
                <a:latin typeface="Times New Roman"/>
                <a:cs typeface="Times New Roman"/>
              </a:rPr>
              <a:t>a </a:t>
            </a:r>
            <a:r>
              <a:rPr sz="1100" dirty="0">
                <a:latin typeface="Times New Roman"/>
                <a:cs typeface="Times New Roman"/>
              </a:rPr>
              <a:t>facilitator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15" dirty="0">
                <a:latin typeface="Times New Roman"/>
                <a:cs typeface="Times New Roman"/>
              </a:rPr>
              <a:t>this </a:t>
            </a:r>
            <a:r>
              <a:rPr sz="1100" spc="-5" dirty="0">
                <a:latin typeface="Times New Roman"/>
                <a:cs typeface="Times New Roman"/>
              </a:rPr>
              <a:t>regard.  </a:t>
            </a:r>
            <a:r>
              <a:rPr sz="1100" spc="5" dirty="0">
                <a:latin typeface="Times New Roman"/>
                <a:cs typeface="Times New Roman"/>
              </a:rPr>
              <a:t>example</a:t>
            </a:r>
            <a:r>
              <a:rPr sz="1100" spc="10" dirty="0">
                <a:latin typeface="Times New Roman"/>
                <a:cs typeface="Times New Roman"/>
              </a:rPr>
              <a:t>,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</a:t>
            </a:r>
            <a:r>
              <a:rPr sz="1100" spc="20" dirty="0">
                <a:latin typeface="Times New Roman"/>
                <a:cs typeface="Times New Roman"/>
              </a:rPr>
              <a:t>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minimu</a:t>
            </a:r>
            <a:r>
              <a:rPr sz="1100" spc="35" dirty="0">
                <a:latin typeface="Times New Roman"/>
                <a:cs typeface="Times New Roman"/>
              </a:rPr>
              <a:t>m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valu</a:t>
            </a:r>
            <a:r>
              <a:rPr sz="1100" spc="20" dirty="0">
                <a:latin typeface="Times New Roman"/>
                <a:cs typeface="Times New Roman"/>
              </a:rPr>
              <a:t>e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Times New Roman"/>
                <a:cs typeface="Times New Roman"/>
              </a:rPr>
              <a:t>o</a:t>
            </a:r>
            <a:r>
              <a:rPr sz="1100" spc="15" dirty="0">
                <a:latin typeface="Times New Roman"/>
                <a:cs typeface="Times New Roman"/>
              </a:rPr>
              <a:t>f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th</a:t>
            </a:r>
            <a:r>
              <a:rPr sz="1100" spc="20" dirty="0">
                <a:latin typeface="Times New Roman"/>
                <a:cs typeface="Times New Roman"/>
              </a:rPr>
              <a:t>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Forfaitin</a:t>
            </a:r>
            <a:r>
              <a:rPr sz="1100" spc="25" dirty="0">
                <a:latin typeface="Times New Roman"/>
                <a:cs typeface="Times New Roman"/>
              </a:rPr>
              <a:t>g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transactio</a:t>
            </a:r>
            <a:r>
              <a:rPr sz="1100" spc="25" dirty="0">
                <a:latin typeface="Times New Roman"/>
                <a:cs typeface="Times New Roman"/>
              </a:rPr>
              <a:t>n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ma</a:t>
            </a:r>
            <a:r>
              <a:rPr sz="1100" spc="25" dirty="0">
                <a:latin typeface="Times New Roman"/>
                <a:cs typeface="Times New Roman"/>
              </a:rPr>
              <a:t>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b</a:t>
            </a:r>
            <a:r>
              <a:rPr sz="1050" spc="30" dirty="0">
                <a:latin typeface="Times New Roman"/>
                <a:cs typeface="Times New Roman"/>
              </a:rPr>
              <a:t>e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require</a:t>
            </a:r>
            <a:r>
              <a:rPr sz="1100" spc="25" dirty="0">
                <a:latin typeface="Times New Roman"/>
                <a:cs typeface="Times New Roman"/>
              </a:rPr>
              <a:t>d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</a:t>
            </a:r>
            <a:r>
              <a:rPr sz="1100" spc="25" dirty="0">
                <a:latin typeface="Times New Roman"/>
                <a:cs typeface="Times New Roman"/>
              </a:rPr>
              <a:t>o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-10" dirty="0">
                <a:latin typeface="Times New Roman"/>
                <a:cs typeface="Times New Roman"/>
              </a:rPr>
              <a:t>kept  </a:t>
            </a:r>
            <a:r>
              <a:rPr sz="1100" spc="10" dirty="0">
                <a:latin typeface="Times New Roman"/>
                <a:cs typeface="Times New Roman"/>
              </a:rPr>
              <a:t>at </a:t>
            </a:r>
            <a:r>
              <a:rPr sz="1200" spc="-35" dirty="0">
                <a:latin typeface="Times New Roman"/>
                <a:cs typeface="Times New Roman"/>
              </a:rPr>
              <a:t>a </a:t>
            </a:r>
            <a:r>
              <a:rPr sz="1100" spc="5" dirty="0">
                <a:latin typeface="Times New Roman"/>
                <a:cs typeface="Times New Roman"/>
              </a:rPr>
              <a:t>reasonable level. </a:t>
            </a:r>
            <a:r>
              <a:rPr sz="1100" spc="-5" dirty="0">
                <a:latin typeface="Times New Roman"/>
                <a:cs typeface="Times New Roman"/>
              </a:rPr>
              <a:t>Instead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acting </a:t>
            </a:r>
            <a:r>
              <a:rPr sz="1100" dirty="0">
                <a:latin typeface="Times New Roman"/>
                <a:cs typeface="Times New Roman"/>
              </a:rPr>
              <a:t>simply </a:t>
            </a:r>
            <a:r>
              <a:rPr sz="1100" spc="-5" dirty="0">
                <a:latin typeface="Times New Roman"/>
                <a:cs typeface="Times New Roman"/>
              </a:rPr>
              <a:t>as </a:t>
            </a:r>
            <a:r>
              <a:rPr sz="1100" dirty="0">
                <a:latin typeface="Times New Roman"/>
                <a:cs typeface="Times New Roman"/>
              </a:rPr>
              <a:t>an </a:t>
            </a:r>
            <a:r>
              <a:rPr sz="1100" spc="5" dirty="0">
                <a:latin typeface="Times New Roman"/>
                <a:cs typeface="Times New Roman"/>
              </a:rPr>
              <a:t>agent, </a:t>
            </a:r>
            <a:r>
              <a:rPr sz="1100" spc="-20" dirty="0">
                <a:latin typeface="Times New Roman"/>
                <a:cs typeface="Times New Roman"/>
              </a:rPr>
              <a:t>with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permission from 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RBI,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banks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financial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institutions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India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must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explore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possibility</a:t>
            </a:r>
            <a:r>
              <a:rPr sz="1100" spc="-17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taking  </a:t>
            </a:r>
            <a:r>
              <a:rPr sz="1100" spc="15" dirty="0">
                <a:latin typeface="Times New Roman"/>
                <a:cs typeface="Times New Roman"/>
              </a:rPr>
              <a:t>up</a:t>
            </a:r>
            <a:r>
              <a:rPr sz="1100" spc="1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Forfaiting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activity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fund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based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activity.</a:t>
            </a:r>
            <a:r>
              <a:rPr sz="1100" spc="1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With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dissemination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endParaRPr sz="1100">
              <a:latin typeface="Times New Roman"/>
              <a:cs typeface="Times New Roman"/>
            </a:endParaRPr>
          </a:p>
          <a:p>
            <a:pPr marL="18415" marR="881380" indent="-3175">
              <a:lnSpc>
                <a:spcPts val="1280"/>
              </a:lnSpc>
              <a:spcBef>
                <a:spcPts val="55"/>
              </a:spcBef>
            </a:pPr>
            <a:r>
              <a:rPr sz="1100" spc="10" dirty="0">
                <a:latin typeface="Times New Roman"/>
                <a:cs typeface="Times New Roman"/>
              </a:rPr>
              <a:t>about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Forfaiting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among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Indian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exporters,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it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may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possible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create  </a:t>
            </a:r>
            <a:r>
              <a:rPr sz="1100" dirty="0">
                <a:latin typeface="Times New Roman"/>
                <a:cs typeface="Times New Roman"/>
              </a:rPr>
              <a:t>about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subsequently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demand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same.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812289" marR="245745" indent="-1795780">
              <a:lnSpc>
                <a:spcPts val="1670"/>
              </a:lnSpc>
              <a:spcBef>
                <a:spcPts val="705"/>
              </a:spcBef>
              <a:tabLst>
                <a:tab pos="617220" algn="l"/>
              </a:tabLst>
            </a:pPr>
            <a:r>
              <a:rPr sz="1450" b="1" spc="25" dirty="0">
                <a:latin typeface="Times New Roman"/>
                <a:cs typeface="Times New Roman"/>
              </a:rPr>
              <a:t>19.15	</a:t>
            </a:r>
            <a:r>
              <a:rPr sz="1500" b="1" spc="-45" dirty="0">
                <a:latin typeface="Times New Roman"/>
                <a:cs typeface="Times New Roman"/>
              </a:rPr>
              <a:t>DIFFERENCES </a:t>
            </a:r>
            <a:r>
              <a:rPr sz="1500" b="1" spc="-55" dirty="0">
                <a:latin typeface="Times New Roman"/>
                <a:cs typeface="Times New Roman"/>
              </a:rPr>
              <a:t>BETWEEN </a:t>
            </a:r>
            <a:r>
              <a:rPr sz="1500" b="1" spc="-45" dirty="0">
                <a:latin typeface="Times New Roman"/>
                <a:cs typeface="Times New Roman"/>
              </a:rPr>
              <a:t>FACTORING </a:t>
            </a:r>
            <a:r>
              <a:rPr sz="1500" b="1" spc="-60" dirty="0">
                <a:latin typeface="Times New Roman"/>
                <a:cs typeface="Times New Roman"/>
              </a:rPr>
              <a:t>AND  </a:t>
            </a:r>
            <a:r>
              <a:rPr sz="1500" b="1" spc="-50" dirty="0">
                <a:latin typeface="Times New Roman"/>
                <a:cs typeface="Times New Roman"/>
              </a:rPr>
              <a:t>SERVICES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960001" y="4425819"/>
            <a:ext cx="119380" cy="1892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050" b="1" spc="-100" dirty="0">
                <a:latin typeface="Arial"/>
                <a:cs typeface="Arial"/>
              </a:rPr>
              <a:t>1)</a:t>
            </a:r>
            <a:endParaRPr sz="105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243519" y="4398203"/>
            <a:ext cx="432371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5" dirty="0">
                <a:latin typeface="Times New Roman"/>
                <a:cs typeface="Times New Roman"/>
              </a:rPr>
              <a:t>Factoring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services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mainly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meant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financing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and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collecting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receivables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849364" y="4635250"/>
            <a:ext cx="245484" cy="11353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2240441" y="4564357"/>
            <a:ext cx="4363720" cy="521334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indent="3175">
              <a:lnSpc>
                <a:spcPct val="97300"/>
              </a:lnSpc>
              <a:spcBef>
                <a:spcPts val="145"/>
              </a:spcBef>
              <a:tabLst>
                <a:tab pos="2891790" algn="l"/>
              </a:tabLst>
            </a:pPr>
            <a:r>
              <a:rPr sz="1100" spc="5" dirty="0">
                <a:latin typeface="Times New Roman"/>
                <a:cs typeface="Times New Roman"/>
              </a:rPr>
              <a:t>arising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from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short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term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credit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transactions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say	</a:t>
            </a:r>
            <a:r>
              <a:rPr sz="1100" spc="5" dirty="0">
                <a:latin typeface="Times New Roman"/>
                <a:cs typeface="Times New Roman"/>
              </a:rPr>
              <a:t>180 </a:t>
            </a:r>
            <a:r>
              <a:rPr sz="1100" spc="20" dirty="0">
                <a:latin typeface="Times New Roman"/>
                <a:cs typeface="Times New Roman"/>
              </a:rPr>
              <a:t>days. </a:t>
            </a:r>
            <a:r>
              <a:rPr sz="1100" spc="-20" dirty="0">
                <a:latin typeface="Times New Roman"/>
                <a:cs typeface="Times New Roman"/>
              </a:rPr>
              <a:t>As </a:t>
            </a:r>
            <a:r>
              <a:rPr sz="1100" spc="5" dirty="0">
                <a:latin typeface="Times New Roman"/>
                <a:cs typeface="Times New Roman"/>
              </a:rPr>
              <a:t>against </a:t>
            </a:r>
            <a:r>
              <a:rPr sz="1100" spc="-10" dirty="0">
                <a:latin typeface="Times New Roman"/>
                <a:cs typeface="Times New Roman"/>
              </a:rPr>
              <a:t>this,  </a:t>
            </a:r>
            <a:r>
              <a:rPr sz="1100" spc="5" dirty="0">
                <a:latin typeface="Times New Roman"/>
                <a:cs typeface="Times New Roman"/>
              </a:rPr>
              <a:t>Forfaiting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is </a:t>
            </a:r>
            <a:r>
              <a:rPr sz="1100" spc="-10" dirty="0">
                <a:latin typeface="Times New Roman"/>
                <a:cs typeface="Times New Roman"/>
              </a:rPr>
              <a:t>meant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financing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credit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transactions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having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deferred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credit  </a:t>
            </a:r>
            <a:r>
              <a:rPr sz="1100" dirty="0">
                <a:latin typeface="Times New Roman"/>
                <a:cs typeface="Times New Roman"/>
              </a:rPr>
              <a:t>period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more </a:t>
            </a:r>
            <a:r>
              <a:rPr sz="1100" spc="-10" dirty="0">
                <a:latin typeface="Times New Roman"/>
                <a:cs typeface="Times New Roman"/>
              </a:rPr>
              <a:t>than </a:t>
            </a:r>
            <a:r>
              <a:rPr sz="1050" spc="125" dirty="0">
                <a:latin typeface="Times New Roman"/>
                <a:cs typeface="Times New Roman"/>
              </a:rPr>
              <a:t>1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year.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954757" y="5126684"/>
            <a:ext cx="13779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20" dirty="0">
                <a:latin typeface="Times New Roman"/>
                <a:cs typeface="Times New Roman"/>
              </a:rPr>
              <a:t>2)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352035" y="5484185"/>
            <a:ext cx="325252" cy="10432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955010" y="5838319"/>
            <a:ext cx="13779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20" dirty="0">
                <a:latin typeface="Times New Roman"/>
                <a:cs typeface="Times New Roman"/>
              </a:rPr>
              <a:t>3)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579366" y="6037210"/>
            <a:ext cx="1024857" cy="13195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452120" y="6218706"/>
            <a:ext cx="355946" cy="11046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2240354" y="5105350"/>
            <a:ext cx="4401185" cy="123761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5240" marR="5080">
              <a:lnSpc>
                <a:spcPts val="1270"/>
              </a:lnSpc>
              <a:spcBef>
                <a:spcPts val="195"/>
              </a:spcBef>
            </a:pPr>
            <a:r>
              <a:rPr sz="1100" spc="5" dirty="0">
                <a:latin typeface="Times New Roman"/>
                <a:cs typeface="Times New Roman"/>
              </a:rPr>
              <a:t>Factoring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arrangement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can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be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with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recourse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or </a:t>
            </a:r>
            <a:r>
              <a:rPr sz="1100" dirty="0">
                <a:latin typeface="Times New Roman"/>
                <a:cs typeface="Times New Roman"/>
              </a:rPr>
              <a:t>without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recourse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depending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on 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terms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50" b="1" i="1" spc="-215" dirty="0">
                <a:latin typeface="Courier New"/>
                <a:cs typeface="Courier New"/>
              </a:rPr>
              <a:t>of</a:t>
            </a:r>
            <a:r>
              <a:rPr sz="1150" b="1" i="1" spc="-390" dirty="0">
                <a:latin typeface="Courier New"/>
                <a:cs typeface="Courier New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factoring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contract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between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client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and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factor.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against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this,</a:t>
            </a:r>
            <a:endParaRPr sz="1150">
              <a:latin typeface="Times New Roman"/>
              <a:cs typeface="Times New Roman"/>
            </a:endParaRPr>
          </a:p>
          <a:p>
            <a:pPr marL="20320" marR="312420" indent="-5080">
              <a:lnSpc>
                <a:spcPts val="1310"/>
              </a:lnSpc>
              <a:spcBef>
                <a:spcPts val="10"/>
              </a:spcBef>
            </a:pPr>
            <a:r>
              <a:rPr sz="1100" spc="5" dirty="0">
                <a:latin typeface="Times New Roman"/>
                <a:cs typeface="Times New Roman"/>
              </a:rPr>
              <a:t>Forfaiting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transaction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is</a:t>
            </a:r>
            <a:r>
              <a:rPr sz="1100" dirty="0">
                <a:latin typeface="Times New Roman"/>
                <a:cs typeface="Times New Roman"/>
              </a:rPr>
              <a:t> always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without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recourse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where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forfeiter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absorbs  </a:t>
            </a:r>
            <a:r>
              <a:rPr sz="1100" dirty="0">
                <a:latin typeface="Times New Roman"/>
                <a:cs typeface="Times New Roman"/>
              </a:rPr>
              <a:t>risk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also.</a:t>
            </a:r>
            <a:endParaRPr sz="1100">
              <a:latin typeface="Times New Roman"/>
              <a:cs typeface="Times New Roman"/>
            </a:endParaRPr>
          </a:p>
          <a:p>
            <a:pPr marL="12700" marR="220345">
              <a:lnSpc>
                <a:spcPts val="1300"/>
              </a:lnSpc>
              <a:spcBef>
                <a:spcPts val="434"/>
              </a:spcBef>
            </a:pPr>
            <a:r>
              <a:rPr sz="1100" spc="5" dirty="0">
                <a:latin typeface="Times New Roman"/>
                <a:cs typeface="Times New Roman"/>
              </a:rPr>
              <a:t>Factoring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services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can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Arial"/>
                <a:cs typeface="Arial"/>
              </a:rPr>
              <a:t>be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considered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either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domestic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transaction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  </a:t>
            </a:r>
            <a:r>
              <a:rPr sz="1100" spc="5" dirty="0">
                <a:latin typeface="Times New Roman"/>
                <a:cs typeface="Times New Roman"/>
              </a:rPr>
              <a:t>export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transaction.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against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this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Forfaiting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transaction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is</a:t>
            </a:r>
            <a:endParaRPr sz="1100">
              <a:latin typeface="Times New Roman"/>
              <a:cs typeface="Times New Roman"/>
            </a:endParaRPr>
          </a:p>
          <a:p>
            <a:pPr marL="15240">
              <a:lnSpc>
                <a:spcPts val="1240"/>
              </a:lnSpc>
              <a:tabLst>
                <a:tab pos="596900" algn="l"/>
              </a:tabLst>
            </a:pPr>
            <a:r>
              <a:rPr sz="1100" spc="5" dirty="0">
                <a:latin typeface="Times New Roman"/>
                <a:cs typeface="Times New Roman"/>
              </a:rPr>
              <a:t>for	transactions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only.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52379" y="6393495"/>
            <a:ext cx="141605" cy="1835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b="1" spc="10" dirty="0">
                <a:latin typeface="Arial"/>
                <a:cs typeface="Arial"/>
              </a:rPr>
              <a:t>4)</a:t>
            </a:r>
            <a:endParaRPr sz="10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54194" y="6929570"/>
            <a:ext cx="14097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5" dirty="0">
                <a:latin typeface="Times New Roman"/>
                <a:cs typeface="Times New Roman"/>
              </a:rPr>
              <a:t>5)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48887" y="7641217"/>
            <a:ext cx="18161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b="1" i="1" spc="90" dirty="0">
                <a:latin typeface="Times New Roman"/>
                <a:cs typeface="Times New Roman"/>
              </a:rPr>
              <a:t>6)</a:t>
            </a:r>
            <a:r>
              <a:rPr sz="1100" b="1" i="1" spc="-150" dirty="0">
                <a:latin typeface="Times New Roman"/>
                <a:cs typeface="Times New Roman"/>
              </a:rPr>
              <a:t> 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239430" y="6365692"/>
            <a:ext cx="4433570" cy="14465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7780" marR="169545" indent="-1905">
              <a:lnSpc>
                <a:spcPct val="97700"/>
              </a:lnSpc>
              <a:spcBef>
                <a:spcPts val="140"/>
              </a:spcBef>
            </a:pPr>
            <a:r>
              <a:rPr sz="1100" spc="5" dirty="0">
                <a:latin typeface="Times New Roman"/>
                <a:cs typeface="Times New Roman"/>
              </a:rPr>
              <a:t>Factoring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done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strength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sales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invoices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only.</a:t>
            </a:r>
            <a:r>
              <a:rPr sz="1100" spc="1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Whereas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Forfaiting  </a:t>
            </a:r>
            <a:r>
              <a:rPr sz="1100" spc="5" dirty="0">
                <a:latin typeface="Times New Roman"/>
                <a:cs typeface="Times New Roman"/>
              </a:rPr>
              <a:t>involves use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availised negotiable instruments like </a:t>
            </a:r>
            <a:r>
              <a:rPr sz="1100" spc="-5" dirty="0">
                <a:latin typeface="Times New Roman"/>
                <a:cs typeface="Times New Roman"/>
              </a:rPr>
              <a:t>bill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exchange </a:t>
            </a:r>
            <a:r>
              <a:rPr sz="1100" spc="-5" dirty="0">
                <a:latin typeface="Times New Roman"/>
                <a:cs typeface="Times New Roman"/>
              </a:rPr>
              <a:t>or  </a:t>
            </a:r>
            <a:r>
              <a:rPr sz="1100" dirty="0">
                <a:latin typeface="Times New Roman"/>
                <a:cs typeface="Times New Roman"/>
              </a:rPr>
              <a:t>promissory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note.</a:t>
            </a:r>
            <a:endParaRPr sz="1100">
              <a:latin typeface="Times New Roman"/>
              <a:cs typeface="Times New Roman"/>
            </a:endParaRPr>
          </a:p>
          <a:p>
            <a:pPr marL="13970" marR="88900" indent="-1905">
              <a:lnSpc>
                <a:spcPts val="1310"/>
              </a:lnSpc>
              <a:spcBef>
                <a:spcPts val="450"/>
              </a:spcBef>
            </a:pPr>
            <a:r>
              <a:rPr sz="1100" spc="20" dirty="0">
                <a:latin typeface="Times New Roman"/>
                <a:cs typeface="Times New Roman"/>
              </a:rPr>
              <a:t>In a </a:t>
            </a:r>
            <a:r>
              <a:rPr sz="1100" spc="5" dirty="0">
                <a:latin typeface="Times New Roman"/>
                <a:cs typeface="Times New Roman"/>
              </a:rPr>
              <a:t>factoring arrangement, </a:t>
            </a:r>
            <a:r>
              <a:rPr sz="1100" spc="20" dirty="0">
                <a:latin typeface="Times New Roman"/>
                <a:cs typeface="Times New Roman"/>
              </a:rPr>
              <a:t>a </a:t>
            </a:r>
            <a:r>
              <a:rPr sz="1100" dirty="0">
                <a:latin typeface="Times New Roman"/>
                <a:cs typeface="Times New Roman"/>
              </a:rPr>
              <a:t>margin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25" dirty="0">
                <a:latin typeface="Times New Roman"/>
                <a:cs typeface="Times New Roman"/>
              </a:rPr>
              <a:t>5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spc="15" dirty="0">
                <a:latin typeface="Times New Roman"/>
                <a:cs typeface="Times New Roman"/>
              </a:rPr>
              <a:t>20 </a:t>
            </a:r>
            <a:r>
              <a:rPr sz="1100" spc="10" dirty="0">
                <a:latin typeface="Times New Roman"/>
                <a:cs typeface="Times New Roman"/>
              </a:rPr>
              <a:t>per </a:t>
            </a:r>
            <a:r>
              <a:rPr sz="1100" spc="5" dirty="0">
                <a:latin typeface="Times New Roman"/>
                <a:cs typeface="Times New Roman"/>
              </a:rPr>
              <a:t>cent is kept.</a:t>
            </a:r>
            <a:r>
              <a:rPr sz="1100" spc="2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other  </a:t>
            </a:r>
            <a:r>
              <a:rPr sz="1100" dirty="0">
                <a:latin typeface="Times New Roman"/>
                <a:cs typeface="Times New Roman"/>
              </a:rPr>
              <a:t>words,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finance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provided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immediate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purchase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invoice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extent  </a:t>
            </a:r>
            <a:r>
              <a:rPr sz="1100" spc="15" dirty="0">
                <a:latin typeface="Times New Roman"/>
                <a:cs typeface="Times New Roman"/>
              </a:rPr>
              <a:t>80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spc="30" dirty="0">
                <a:latin typeface="Times New Roman"/>
                <a:cs typeface="Times New Roman"/>
              </a:rPr>
              <a:t>95 </a:t>
            </a:r>
            <a:r>
              <a:rPr sz="1100" dirty="0">
                <a:latin typeface="Times New Roman"/>
                <a:cs typeface="Times New Roman"/>
              </a:rPr>
              <a:t>per </a:t>
            </a:r>
            <a:r>
              <a:rPr sz="1100" spc="5" dirty="0">
                <a:latin typeface="Times New Roman"/>
                <a:cs typeface="Times New Roman"/>
              </a:rPr>
              <a:t>cent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invoice </a:t>
            </a:r>
            <a:r>
              <a:rPr sz="1100" spc="-5" dirty="0">
                <a:latin typeface="Times New Roman"/>
                <a:cs typeface="Times New Roman"/>
              </a:rPr>
              <a:t>value. </a:t>
            </a:r>
            <a:r>
              <a:rPr sz="1100" spc="5" dirty="0">
                <a:latin typeface="Times New Roman"/>
                <a:cs typeface="Times New Roman"/>
              </a:rPr>
              <a:t>As against this; </a:t>
            </a:r>
            <a:r>
              <a:rPr sz="1100" spc="20" dirty="0">
                <a:latin typeface="Times New Roman"/>
                <a:cs typeface="Times New Roman"/>
              </a:rPr>
              <a:t>a </a:t>
            </a:r>
            <a:r>
              <a:rPr sz="1100" dirty="0">
                <a:latin typeface="Times New Roman"/>
                <a:cs typeface="Times New Roman"/>
              </a:rPr>
              <a:t>forfaiter </a:t>
            </a:r>
            <a:r>
              <a:rPr sz="1100" spc="5" dirty="0">
                <a:latin typeface="Times New Roman"/>
                <a:cs typeface="Times New Roman"/>
              </a:rPr>
              <a:t>discounts the  </a:t>
            </a:r>
            <a:r>
              <a:rPr sz="1100" spc="15" dirty="0">
                <a:latin typeface="Times New Roman"/>
                <a:cs typeface="Times New Roman"/>
              </a:rPr>
              <a:t>entire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sale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value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export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transaction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without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keeping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margin.</a:t>
            </a:r>
            <a:endParaRPr sz="1100">
              <a:latin typeface="Times New Roman"/>
              <a:cs typeface="Times New Roman"/>
            </a:endParaRPr>
          </a:p>
          <a:p>
            <a:pPr marL="16510">
              <a:lnSpc>
                <a:spcPct val="100000"/>
              </a:lnSpc>
              <a:spcBef>
                <a:spcPts val="265"/>
              </a:spcBef>
            </a:pPr>
            <a:r>
              <a:rPr sz="1100" spc="5" dirty="0">
                <a:latin typeface="Times New Roman"/>
                <a:cs typeface="Times New Roman"/>
              </a:rPr>
              <a:t>Factoring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services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include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sales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ledger,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administration,collection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receivables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5760722" y="7866249"/>
            <a:ext cx="248537" cy="9818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6024341" y="7783000"/>
            <a:ext cx="52197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dirty="0">
                <a:latin typeface="Times New Roman"/>
                <a:cs typeface="Times New Roman"/>
              </a:rPr>
              <a:t>financial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246758" y="7767125"/>
            <a:ext cx="3496945" cy="3740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280"/>
              </a:lnSpc>
              <a:spcBef>
                <a:spcPts val="310"/>
              </a:spcBef>
            </a:pPr>
            <a:r>
              <a:rPr sz="1100" spc="5" dirty="0">
                <a:latin typeface="Times New Roman"/>
                <a:cs typeface="Times New Roman"/>
              </a:rPr>
              <a:t>and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other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advisory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services.</a:t>
            </a:r>
            <a:r>
              <a:rPr sz="1100" spc="1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200" b="1" spc="-250" dirty="0">
                <a:latin typeface="Courier New"/>
                <a:cs typeface="Courier New"/>
              </a:rPr>
              <a:t>the</a:t>
            </a:r>
            <a:r>
              <a:rPr sz="1200" b="1" spc="-525" dirty="0">
                <a:latin typeface="Courier New"/>
                <a:cs typeface="Courier New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other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hand,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Forfaiting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is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  </a:t>
            </a:r>
            <a:r>
              <a:rPr sz="1100" spc="5" dirty="0">
                <a:latin typeface="Times New Roman"/>
                <a:cs typeface="Times New Roman"/>
              </a:rPr>
              <a:t>arrangement.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959284" y="8172639"/>
            <a:ext cx="144145" cy="210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b="1" spc="-40" dirty="0">
                <a:latin typeface="Times New Roman"/>
                <a:cs typeface="Times New Roman"/>
              </a:rPr>
              <a:t>7)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246561" y="8162418"/>
            <a:ext cx="4373880" cy="3657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6510" marR="5080" indent="-4445">
              <a:lnSpc>
                <a:spcPct val="100899"/>
              </a:lnSpc>
              <a:spcBef>
                <a:spcPts val="110"/>
              </a:spcBef>
            </a:pPr>
            <a:r>
              <a:rPr sz="1100" spc="5" dirty="0">
                <a:latin typeface="Times New Roman"/>
                <a:cs typeface="Times New Roman"/>
              </a:rPr>
              <a:t>Factoring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done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whole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turnover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basis,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whereas,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Forfaiting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can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be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done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on  </a:t>
            </a:r>
            <a:r>
              <a:rPr sz="1100" spc="5" dirty="0">
                <a:latin typeface="Times New Roman"/>
                <a:cs typeface="Times New Roman"/>
              </a:rPr>
              <a:t>transaction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basis.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959909" y="8733350"/>
            <a:ext cx="4244340" cy="259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598805" algn="l"/>
              </a:tabLst>
            </a:pPr>
            <a:r>
              <a:rPr sz="1450" b="1" spc="-25" dirty="0">
                <a:latin typeface="Times New Roman"/>
                <a:cs typeface="Times New Roman"/>
              </a:rPr>
              <a:t>19.16	</a:t>
            </a:r>
            <a:r>
              <a:rPr sz="1500" b="1" spc="-45" dirty="0">
                <a:latin typeface="Times New Roman"/>
                <a:cs typeface="Times New Roman"/>
              </a:rPr>
              <a:t>BILL </a:t>
            </a:r>
            <a:r>
              <a:rPr sz="1500" b="1" spc="-65" dirty="0">
                <a:latin typeface="Times New Roman"/>
                <a:cs typeface="Times New Roman"/>
              </a:rPr>
              <a:t>DISCOUNTING: </a:t>
            </a:r>
            <a:r>
              <a:rPr sz="1500" b="1" spc="-55" dirty="0">
                <a:latin typeface="Times New Roman"/>
                <a:cs typeface="Times New Roman"/>
              </a:rPr>
              <a:t>AN</a:t>
            </a:r>
            <a:r>
              <a:rPr sz="1500" b="1" spc="220" dirty="0">
                <a:latin typeface="Times New Roman"/>
                <a:cs typeface="Times New Roman"/>
              </a:rPr>
              <a:t> </a:t>
            </a:r>
            <a:r>
              <a:rPr sz="1500" b="1" spc="-60" dirty="0">
                <a:latin typeface="Times New Roman"/>
                <a:cs typeface="Times New Roman"/>
              </a:rPr>
              <a:t>INTRODUCTION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2215901" y="9126422"/>
            <a:ext cx="527775" cy="12274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897125" y="9126563"/>
            <a:ext cx="601416" cy="10125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671315" y="9129576"/>
            <a:ext cx="131951" cy="10739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995923" y="9126380"/>
            <a:ext cx="629023" cy="12888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3521557" y="9072309"/>
            <a:ext cx="213296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08610" algn="l"/>
                <a:tab pos="1134110" algn="l"/>
              </a:tabLst>
            </a:pPr>
            <a:r>
              <a:rPr sz="1100" spc="10" dirty="0">
                <a:latin typeface="Times New Roman"/>
                <a:cs typeface="Times New Roman"/>
              </a:rPr>
              <a:t>to	</a:t>
            </a:r>
            <a:r>
              <a:rPr sz="1100" spc="-10" dirty="0">
                <a:latin typeface="Times New Roman"/>
                <a:cs typeface="Times New Roman"/>
              </a:rPr>
              <a:t>an	</a:t>
            </a:r>
            <a:r>
              <a:rPr sz="1100" spc="10" dirty="0">
                <a:latin typeface="Times New Roman"/>
                <a:cs typeface="Times New Roman"/>
              </a:rPr>
              <a:t>form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-2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financing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5670798" y="9123450"/>
            <a:ext cx="521634" cy="110463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1961507" y="9072309"/>
            <a:ext cx="909319" cy="3644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808355" algn="l"/>
              </a:tabLst>
            </a:pPr>
            <a:r>
              <a:rPr sz="1100" spc="5" dirty="0">
                <a:latin typeface="Times New Roman"/>
                <a:cs typeface="Times New Roman"/>
              </a:rPr>
              <a:t>Bil</a:t>
            </a:r>
            <a:r>
              <a:rPr sz="1100" spc="10" dirty="0">
                <a:latin typeface="Times New Roman"/>
                <a:cs typeface="Times New Roman"/>
              </a:rPr>
              <a:t>l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050" spc="-5" dirty="0">
                <a:latin typeface="Times New Roman"/>
                <a:cs typeface="Times New Roman"/>
              </a:rPr>
              <a:t>is</a:t>
            </a:r>
            <a:endParaRPr sz="1050">
              <a:latin typeface="Times New Roman"/>
              <a:cs typeface="Times New Roman"/>
            </a:endParaRPr>
          </a:p>
          <a:p>
            <a:pPr marL="13970">
              <a:lnSpc>
                <a:spcPct val="100000"/>
              </a:lnSpc>
              <a:spcBef>
                <a:spcPts val="15"/>
              </a:spcBef>
            </a:pPr>
            <a:r>
              <a:rPr sz="1100" spc="10" dirty="0">
                <a:latin typeface="Times New Roman"/>
                <a:cs typeface="Times New Roman"/>
              </a:rPr>
              <a:t>Under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360674" y="9286543"/>
            <a:ext cx="193314" cy="10739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2572472" y="9231945"/>
            <a:ext cx="3611879" cy="2063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00" spc="20" dirty="0">
                <a:latin typeface="Times New Roman"/>
                <a:cs typeface="Times New Roman"/>
              </a:rPr>
              <a:t>form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5" dirty="0">
                <a:latin typeface="Times New Roman"/>
                <a:cs typeface="Times New Roman"/>
              </a:rPr>
              <a:t> financing,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seller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the</a:t>
            </a:r>
            <a:r>
              <a:rPr sz="1150" spc="-95" dirty="0">
                <a:latin typeface="Times New Roman"/>
                <a:cs typeface="Times New Roman"/>
              </a:rPr>
              <a:t> </a:t>
            </a:r>
            <a:r>
              <a:rPr sz="1100" b="1" spc="-114" dirty="0">
                <a:latin typeface="Arial"/>
                <a:cs typeface="Arial"/>
              </a:rPr>
              <a:t>goods</a:t>
            </a:r>
            <a:r>
              <a:rPr sz="1100" b="1" spc="-160" dirty="0">
                <a:latin typeface="Arial"/>
                <a:cs typeface="Arial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draw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bill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exchange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on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6205728" y="9289445"/>
            <a:ext cx="528320" cy="128905"/>
            <a:chOff x="6205728" y="9289445"/>
            <a:chExt cx="528320" cy="128905"/>
          </a:xfrm>
        </p:grpSpPr>
        <p:sp>
          <p:nvSpPr>
            <p:cNvPr id="66" name="object 66"/>
            <p:cNvSpPr/>
            <p:nvPr/>
          </p:nvSpPr>
          <p:spPr>
            <a:xfrm>
              <a:off x="6205728" y="9289613"/>
              <a:ext cx="177966" cy="104323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411473" y="9289445"/>
              <a:ext cx="322194" cy="128880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07614" y="495310"/>
            <a:ext cx="512061" cy="1066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25773" y="9346695"/>
            <a:ext cx="569969" cy="1463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693" y="9663685"/>
            <a:ext cx="7083049" cy="3368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9768" y="6045708"/>
            <a:ext cx="4791710" cy="0"/>
          </a:xfrm>
          <a:custGeom>
            <a:avLst/>
            <a:gdLst/>
            <a:ahLst/>
            <a:cxnLst/>
            <a:rect l="l" t="t" r="r" b="b"/>
            <a:pathLst>
              <a:path w="4791710">
                <a:moveTo>
                  <a:pt x="0" y="0"/>
                </a:moveTo>
                <a:lnTo>
                  <a:pt x="4791456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9768" y="6512064"/>
            <a:ext cx="4788535" cy="0"/>
          </a:xfrm>
          <a:custGeom>
            <a:avLst/>
            <a:gdLst/>
            <a:ahLst/>
            <a:cxnLst/>
            <a:rect l="l" t="t" r="r" b="b"/>
            <a:pathLst>
              <a:path w="4788535">
                <a:moveTo>
                  <a:pt x="0" y="0"/>
                </a:moveTo>
                <a:lnTo>
                  <a:pt x="4788408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0089" y="449071"/>
            <a:ext cx="4745355" cy="70040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indent="1905">
              <a:lnSpc>
                <a:spcPts val="1300"/>
              </a:lnSpc>
              <a:spcBef>
                <a:spcPts val="260"/>
              </a:spcBef>
            </a:pPr>
            <a:r>
              <a:rPr sz="1100" spc="5" dirty="0">
                <a:latin typeface="Times New Roman"/>
                <a:cs typeface="Times New Roman"/>
              </a:rPr>
              <a:t>(who </a:t>
            </a:r>
            <a:r>
              <a:rPr sz="1100" spc="15" dirty="0">
                <a:latin typeface="Times New Roman"/>
                <a:cs typeface="Times New Roman"/>
              </a:rPr>
              <a:t>accepts </a:t>
            </a:r>
            <a:r>
              <a:rPr sz="1100" spc="5" dirty="0">
                <a:latin typeface="Times New Roman"/>
                <a:cs typeface="Times New Roman"/>
              </a:rPr>
              <a:t>and </a:t>
            </a:r>
            <a:r>
              <a:rPr sz="1100" dirty="0">
                <a:latin typeface="Times New Roman"/>
                <a:cs typeface="Times New Roman"/>
              </a:rPr>
              <a:t>returns </a:t>
            </a:r>
            <a:r>
              <a:rPr sz="1100" spc="15" dirty="0">
                <a:latin typeface="Times New Roman"/>
                <a:cs typeface="Times New Roman"/>
              </a:rPr>
              <a:t>the same </a:t>
            </a:r>
            <a:r>
              <a:rPr sz="1100" spc="-1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drawer). Subsequently seller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200" b="1" spc="-250" dirty="0">
                <a:latin typeface="Courier New"/>
                <a:cs typeface="Courier New"/>
              </a:rPr>
              <a:t>the </a:t>
            </a:r>
            <a:r>
              <a:rPr sz="1100" spc="15" dirty="0">
                <a:latin typeface="Times New Roman"/>
                <a:cs typeface="Times New Roman"/>
              </a:rPr>
              <a:t>goods  </a:t>
            </a:r>
            <a:r>
              <a:rPr sz="1100" dirty="0">
                <a:latin typeface="Times New Roman"/>
                <a:cs typeface="Times New Roman"/>
              </a:rPr>
              <a:t>discounts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bill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spc="15" dirty="0">
                <a:latin typeface="Times New Roman"/>
                <a:cs typeface="Times New Roman"/>
              </a:rPr>
              <a:t>exchange </a:t>
            </a:r>
            <a:r>
              <a:rPr sz="1100" spc="-5" dirty="0">
                <a:latin typeface="Times New Roman"/>
                <a:cs typeface="Times New Roman"/>
              </a:rPr>
              <a:t>with bank </a:t>
            </a:r>
            <a:r>
              <a:rPr sz="1100" spc="15" dirty="0">
                <a:latin typeface="Times New Roman"/>
                <a:cs typeface="Times New Roman"/>
              </a:rPr>
              <a:t>or finance </a:t>
            </a:r>
            <a:r>
              <a:rPr sz="1100" spc="5" dirty="0">
                <a:latin typeface="Times New Roman"/>
                <a:cs typeface="Times New Roman"/>
              </a:rPr>
              <a:t>company </a:t>
            </a:r>
            <a:r>
              <a:rPr sz="1100" dirty="0">
                <a:latin typeface="Times New Roman"/>
                <a:cs typeface="Times New Roman"/>
              </a:rPr>
              <a:t>and avail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spc="15" dirty="0">
                <a:latin typeface="Times New Roman"/>
                <a:cs typeface="Times New Roman"/>
              </a:rPr>
              <a:t>finance  </a:t>
            </a:r>
            <a:r>
              <a:rPr sz="1100" dirty="0">
                <a:latin typeface="Times New Roman"/>
                <a:cs typeface="Times New Roman"/>
              </a:rPr>
              <a:t>accordingly. Only </a:t>
            </a:r>
            <a:r>
              <a:rPr sz="1100" spc="15" dirty="0">
                <a:latin typeface="Times New Roman"/>
                <a:cs typeface="Times New Roman"/>
              </a:rPr>
              <a:t>those </a:t>
            </a:r>
            <a:r>
              <a:rPr sz="1100" spc="10" dirty="0">
                <a:latin typeface="Times New Roman"/>
                <a:cs typeface="Times New Roman"/>
              </a:rPr>
              <a:t>bills </a:t>
            </a:r>
            <a:r>
              <a:rPr sz="1100" spc="-5" dirty="0">
                <a:latin typeface="Times New Roman"/>
                <a:cs typeface="Times New Roman"/>
              </a:rPr>
              <a:t>which </a:t>
            </a:r>
            <a:r>
              <a:rPr sz="1100" spc="10" dirty="0">
                <a:latin typeface="Times New Roman"/>
                <a:cs typeface="Times New Roman"/>
              </a:rPr>
              <a:t>arise </a:t>
            </a:r>
            <a:r>
              <a:rPr sz="1100" spc="5" dirty="0">
                <a:latin typeface="Times New Roman"/>
                <a:cs typeface="Times New Roman"/>
              </a:rPr>
              <a:t>out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genuine trade transactions </a:t>
            </a:r>
            <a:r>
              <a:rPr sz="1100" spc="15" dirty="0">
                <a:latin typeface="Times New Roman"/>
                <a:cs typeface="Times New Roman"/>
              </a:rPr>
              <a:t>are  </a:t>
            </a:r>
            <a:r>
              <a:rPr sz="1100" dirty="0">
                <a:latin typeface="Times New Roman"/>
                <a:cs typeface="Times New Roman"/>
              </a:rPr>
              <a:t>considered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by</a:t>
            </a:r>
            <a:r>
              <a:rPr sz="1100" spc="15" dirty="0">
                <a:latin typeface="Times New Roman"/>
                <a:cs typeface="Times New Roman"/>
              </a:rPr>
              <a:t> 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banks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finance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companies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discounting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purpose.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471163" y="495310"/>
            <a:ext cx="512061" cy="1066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531857" y="495296"/>
            <a:ext cx="192030" cy="853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879707" y="581287"/>
            <a:ext cx="20574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-5" dirty="0">
                <a:latin typeface="Times New Roman"/>
                <a:cs typeface="Times New Roman"/>
              </a:rPr>
              <a:t>Bill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20379" y="632464"/>
            <a:ext cx="609604" cy="1036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04107" y="1189485"/>
            <a:ext cx="2484120" cy="51117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1100" b="1" dirty="0">
                <a:latin typeface="Times New Roman"/>
                <a:cs typeface="Times New Roman"/>
              </a:rPr>
              <a:t>Parties </a:t>
            </a:r>
            <a:r>
              <a:rPr sz="1100" b="1" spc="15" dirty="0">
                <a:latin typeface="Times New Roman"/>
                <a:cs typeface="Times New Roman"/>
              </a:rPr>
              <a:t>to </a:t>
            </a:r>
            <a:r>
              <a:rPr sz="1100" b="1" spc="40" dirty="0">
                <a:latin typeface="Times New Roman"/>
                <a:cs typeface="Times New Roman"/>
              </a:rPr>
              <a:t>a </a:t>
            </a:r>
            <a:r>
              <a:rPr sz="1100" b="1" dirty="0">
                <a:latin typeface="Times New Roman"/>
                <a:cs typeface="Times New Roman"/>
              </a:rPr>
              <a:t>Bill of</a:t>
            </a:r>
            <a:r>
              <a:rPr sz="1100" b="1" spc="120" dirty="0">
                <a:latin typeface="Times New Roman"/>
                <a:cs typeface="Times New Roman"/>
              </a:rPr>
              <a:t> </a:t>
            </a:r>
            <a:r>
              <a:rPr sz="1100" b="1" spc="5" dirty="0">
                <a:latin typeface="Times New Roman"/>
                <a:cs typeface="Times New Roman"/>
              </a:rPr>
              <a:t>Exchange</a:t>
            </a:r>
            <a:endParaRPr sz="1100">
              <a:latin typeface="Times New Roman"/>
              <a:cs typeface="Times New Roman"/>
            </a:endParaRPr>
          </a:p>
          <a:p>
            <a:pPr marL="13970">
              <a:lnSpc>
                <a:spcPct val="100000"/>
              </a:lnSpc>
              <a:spcBef>
                <a:spcPts val="575"/>
              </a:spcBef>
            </a:pPr>
            <a:r>
              <a:rPr sz="1100" dirty="0">
                <a:latin typeface="Times New Roman"/>
                <a:cs typeface="Times New Roman"/>
              </a:rPr>
              <a:t>Parties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bill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exchange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are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follows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000" spc="120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07136" y="2043683"/>
            <a:ext cx="67055" cy="670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10189" y="2263137"/>
            <a:ext cx="70098" cy="640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10183" y="2476500"/>
            <a:ext cx="67056" cy="6705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11285" y="2788614"/>
            <a:ext cx="178435" cy="2025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b="1" spc="20" dirty="0">
                <a:latin typeface="Times New Roman"/>
                <a:cs typeface="Times New Roman"/>
              </a:rPr>
              <a:t>B)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13231" y="3080004"/>
            <a:ext cx="67056" cy="670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13231" y="3296411"/>
            <a:ext cx="67056" cy="6705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13231" y="3671316"/>
            <a:ext cx="67056" cy="670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09882" y="1717655"/>
            <a:ext cx="4687570" cy="20586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621030" marR="2493645" indent="-608965">
              <a:lnSpc>
                <a:spcPct val="120900"/>
              </a:lnSpc>
              <a:spcBef>
                <a:spcPts val="120"/>
              </a:spcBef>
              <a:tabLst>
                <a:tab pos="294640" algn="l"/>
              </a:tabLst>
            </a:pPr>
            <a:r>
              <a:rPr sz="1100" b="1" spc="15" dirty="0">
                <a:latin typeface="Times New Roman"/>
                <a:cs typeface="Times New Roman"/>
              </a:rPr>
              <a:t>A)	The </a:t>
            </a:r>
            <a:r>
              <a:rPr sz="1100" b="1" spc="10" dirty="0">
                <a:latin typeface="Times New Roman"/>
                <a:cs typeface="Times New Roman"/>
              </a:rPr>
              <a:t>drawer </a:t>
            </a:r>
            <a:r>
              <a:rPr sz="1100" spc="10" dirty="0">
                <a:latin typeface="Times New Roman"/>
                <a:cs typeface="Times New Roman"/>
              </a:rPr>
              <a:t>(seller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goods)  </a:t>
            </a:r>
            <a:r>
              <a:rPr sz="1100" spc="10" dirty="0">
                <a:latin typeface="Times New Roman"/>
                <a:cs typeface="Times New Roman"/>
              </a:rPr>
              <a:t>Who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draws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bill.</a:t>
            </a:r>
            <a:endParaRPr sz="1100">
              <a:latin typeface="Times New Roman"/>
              <a:cs typeface="Times New Roman"/>
            </a:endParaRPr>
          </a:p>
          <a:p>
            <a:pPr marL="621030">
              <a:lnSpc>
                <a:spcPct val="100000"/>
              </a:lnSpc>
              <a:spcBef>
                <a:spcPts val="340"/>
              </a:spcBef>
            </a:pPr>
            <a:r>
              <a:rPr sz="1100" spc="10" dirty="0">
                <a:latin typeface="Times New Roman"/>
                <a:cs typeface="Times New Roman"/>
              </a:rPr>
              <a:t>Who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ensures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that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accepted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paid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according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its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tenor.</a:t>
            </a:r>
            <a:endParaRPr sz="1100">
              <a:latin typeface="Times New Roman"/>
              <a:cs typeface="Times New Roman"/>
            </a:endParaRPr>
          </a:p>
          <a:p>
            <a:pPr marL="621665" marR="5080" indent="-635">
              <a:lnSpc>
                <a:spcPct val="101800"/>
              </a:lnSpc>
              <a:spcBef>
                <a:spcPts val="335"/>
              </a:spcBef>
            </a:pPr>
            <a:r>
              <a:rPr sz="1100" spc="20" dirty="0">
                <a:latin typeface="Times New Roman"/>
                <a:cs typeface="Times New Roman"/>
              </a:rPr>
              <a:t>Who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promises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compensate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holder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or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any </a:t>
            </a:r>
            <a:r>
              <a:rPr sz="1100" spc="15" dirty="0">
                <a:latin typeface="Times New Roman"/>
                <a:cs typeface="Times New Roman"/>
              </a:rPr>
              <a:t>endorser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of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if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is  </a:t>
            </a:r>
            <a:r>
              <a:rPr sz="1100" dirty="0">
                <a:latin typeface="Times New Roman"/>
                <a:cs typeface="Times New Roman"/>
              </a:rPr>
              <a:t>dishonoured.</a:t>
            </a:r>
            <a:endParaRPr sz="1100">
              <a:latin typeface="Times New Roman"/>
              <a:cs typeface="Times New Roman"/>
            </a:endParaRPr>
          </a:p>
          <a:p>
            <a:pPr marL="297815">
              <a:lnSpc>
                <a:spcPct val="100000"/>
              </a:lnSpc>
              <a:spcBef>
                <a:spcPts val="430"/>
              </a:spcBef>
            </a:pPr>
            <a:r>
              <a:rPr sz="1100" b="1" spc="15" dirty="0">
                <a:latin typeface="Times New Roman"/>
                <a:cs typeface="Times New Roman"/>
              </a:rPr>
              <a:t>The </a:t>
            </a:r>
            <a:r>
              <a:rPr sz="1100" b="1" spc="20" dirty="0">
                <a:latin typeface="Times New Roman"/>
                <a:cs typeface="Times New Roman"/>
              </a:rPr>
              <a:t>drawee </a:t>
            </a:r>
            <a:r>
              <a:rPr sz="1100" spc="15" dirty="0">
                <a:latin typeface="Times New Roman"/>
                <a:cs typeface="Times New Roman"/>
              </a:rPr>
              <a:t>(buyer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goods)</a:t>
            </a:r>
            <a:endParaRPr sz="1100">
              <a:latin typeface="Times New Roman"/>
              <a:cs typeface="Times New Roman"/>
            </a:endParaRPr>
          </a:p>
          <a:p>
            <a:pPr marL="621665">
              <a:lnSpc>
                <a:spcPct val="100000"/>
              </a:lnSpc>
              <a:spcBef>
                <a:spcPts val="385"/>
              </a:spcBef>
            </a:pP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person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</a:t>
            </a:r>
            <a:r>
              <a:rPr sz="1100" spc="10" dirty="0">
                <a:latin typeface="Times New Roman"/>
                <a:cs typeface="Times New Roman"/>
              </a:rPr>
              <a:t> whom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is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drawn.</a:t>
            </a:r>
            <a:endParaRPr sz="1100">
              <a:latin typeface="Times New Roman"/>
              <a:cs typeface="Times New Roman"/>
            </a:endParaRPr>
          </a:p>
          <a:p>
            <a:pPr marL="626745" marR="20320" indent="-2540">
              <a:lnSpc>
                <a:spcPts val="1270"/>
              </a:lnSpc>
              <a:spcBef>
                <a:spcPts val="470"/>
              </a:spcBef>
            </a:pPr>
            <a:r>
              <a:rPr sz="1100" spc="20" dirty="0">
                <a:latin typeface="Times New Roman"/>
                <a:cs typeface="Times New Roman"/>
              </a:rPr>
              <a:t>Who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has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shown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assent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Times New Roman"/>
                <a:cs typeface="Times New Roman"/>
              </a:rPr>
              <a:t>by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signing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across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bill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payment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at </a:t>
            </a:r>
            <a:r>
              <a:rPr sz="1100" spc="-10" dirty="0">
                <a:latin typeface="Times New Roman"/>
                <a:cs typeface="Times New Roman"/>
              </a:rPr>
              <a:t>maturity  </a:t>
            </a:r>
            <a:r>
              <a:rPr sz="1100" spc="15" dirty="0">
                <a:latin typeface="Times New Roman"/>
                <a:cs typeface="Times New Roman"/>
              </a:rPr>
              <a:t>(thus </a:t>
            </a:r>
            <a:r>
              <a:rPr sz="1100" spc="5" dirty="0">
                <a:latin typeface="Times New Roman"/>
                <a:cs typeface="Times New Roman"/>
              </a:rPr>
              <a:t>becoming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acceptor)</a:t>
            </a:r>
            <a:endParaRPr sz="1100">
              <a:latin typeface="Times New Roman"/>
              <a:cs typeface="Times New Roman"/>
            </a:endParaRPr>
          </a:p>
          <a:p>
            <a:pPr marL="624840">
              <a:lnSpc>
                <a:spcPct val="100000"/>
              </a:lnSpc>
              <a:spcBef>
                <a:spcPts val="325"/>
              </a:spcBef>
            </a:pP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person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who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assumes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legal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obligation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pay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bill.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1955" y="3804870"/>
            <a:ext cx="3542665" cy="50482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  <a:tabLst>
                <a:tab pos="298450" algn="l"/>
              </a:tabLst>
            </a:pPr>
            <a:r>
              <a:rPr sz="1100" spc="15" dirty="0">
                <a:latin typeface="Times New Roman"/>
                <a:cs typeface="Times New Roman"/>
              </a:rPr>
              <a:t>C)	</a:t>
            </a:r>
            <a:r>
              <a:rPr sz="1100" b="1" spc="35" dirty="0">
                <a:latin typeface="Times New Roman"/>
                <a:cs typeface="Times New Roman"/>
              </a:rPr>
              <a:t>The</a:t>
            </a:r>
            <a:r>
              <a:rPr sz="1100" b="1" spc="125" dirty="0">
                <a:latin typeface="Times New Roman"/>
                <a:cs typeface="Times New Roman"/>
              </a:rPr>
              <a:t> </a:t>
            </a:r>
            <a:r>
              <a:rPr sz="1100" b="1" spc="25" dirty="0">
                <a:latin typeface="Times New Roman"/>
                <a:cs typeface="Times New Roman"/>
              </a:rPr>
              <a:t>Payee</a:t>
            </a:r>
            <a:endParaRPr sz="1100">
              <a:latin typeface="Times New Roman"/>
              <a:cs typeface="Times New Roman"/>
            </a:endParaRPr>
          </a:p>
          <a:p>
            <a:pPr marL="299720">
              <a:lnSpc>
                <a:spcPct val="100000"/>
              </a:lnSpc>
              <a:spcBef>
                <a:spcPts val="550"/>
              </a:spcBef>
            </a:pP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person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whom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whose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order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payable.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19328" y="4735069"/>
            <a:ext cx="70098" cy="640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19327" y="4942332"/>
            <a:ext cx="67056" cy="670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462276" y="4908808"/>
            <a:ext cx="484630" cy="9754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968694" y="4852363"/>
            <a:ext cx="15240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25" dirty="0">
                <a:latin typeface="Times New Roman"/>
                <a:cs typeface="Times New Roman"/>
              </a:rPr>
              <a:t>an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19327" y="5323344"/>
            <a:ext cx="67056" cy="6399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15147" y="4341312"/>
            <a:ext cx="4025900" cy="108712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  <a:tabLst>
                <a:tab pos="295275" algn="l"/>
              </a:tabLst>
            </a:pPr>
            <a:r>
              <a:rPr sz="1150" b="1" dirty="0">
                <a:latin typeface="Times New Roman"/>
                <a:cs typeface="Times New Roman"/>
              </a:rPr>
              <a:t>D)	</a:t>
            </a:r>
            <a:r>
              <a:rPr sz="1100" b="1" spc="25" dirty="0">
                <a:latin typeface="Times New Roman"/>
                <a:cs typeface="Times New Roman"/>
              </a:rPr>
              <a:t>The</a:t>
            </a:r>
            <a:r>
              <a:rPr sz="1100" b="1" spc="135" dirty="0">
                <a:latin typeface="Times New Roman"/>
                <a:cs typeface="Times New Roman"/>
              </a:rPr>
              <a:t> </a:t>
            </a:r>
            <a:r>
              <a:rPr sz="1100" b="1" spc="25" dirty="0">
                <a:latin typeface="Times New Roman"/>
                <a:cs typeface="Times New Roman"/>
              </a:rPr>
              <a:t>Endorser</a:t>
            </a:r>
            <a:endParaRPr sz="1100">
              <a:latin typeface="Times New Roman"/>
              <a:cs typeface="Times New Roman"/>
            </a:endParaRPr>
          </a:p>
          <a:p>
            <a:pPr marL="626110" indent="-1270">
              <a:lnSpc>
                <a:spcPct val="100000"/>
              </a:lnSpc>
              <a:spcBef>
                <a:spcPts val="495"/>
              </a:spcBef>
            </a:pP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payee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any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endorsee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who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signs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on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negotiation.</a:t>
            </a:r>
            <a:endParaRPr sz="1100">
              <a:latin typeface="Times New Roman"/>
              <a:cs typeface="Times New Roman"/>
            </a:endParaRPr>
          </a:p>
          <a:p>
            <a:pPr marL="624840" marR="5080" indent="1270">
              <a:lnSpc>
                <a:spcPts val="1270"/>
              </a:lnSpc>
              <a:spcBef>
                <a:spcPts val="445"/>
              </a:spcBef>
            </a:pPr>
            <a:r>
              <a:rPr sz="1100" spc="-15" dirty="0">
                <a:latin typeface="Times New Roman"/>
                <a:cs typeface="Times New Roman"/>
              </a:rPr>
              <a:t>If</a:t>
            </a:r>
            <a:r>
              <a:rPr sz="1100" spc="15" dirty="0">
                <a:latin typeface="Times New Roman"/>
                <a:cs typeface="Times New Roman"/>
              </a:rPr>
              <a:t> the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bill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negotiated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several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persons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who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signs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turn  </a:t>
            </a:r>
            <a:r>
              <a:rPr sz="1100" spc="15" dirty="0">
                <a:latin typeface="Times New Roman"/>
                <a:cs typeface="Times New Roman"/>
              </a:rPr>
              <a:t>endorser.</a:t>
            </a:r>
            <a:endParaRPr sz="1100">
              <a:latin typeface="Times New Roman"/>
              <a:cs typeface="Times New Roman"/>
            </a:endParaRPr>
          </a:p>
          <a:p>
            <a:pPr marL="625475">
              <a:lnSpc>
                <a:spcPct val="100000"/>
              </a:lnSpc>
              <a:spcBef>
                <a:spcPts val="375"/>
              </a:spcBef>
            </a:pP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endorser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liable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party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bill.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145538" y="6115822"/>
            <a:ext cx="914393" cy="1341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29636" y="6874762"/>
            <a:ext cx="271267" cy="1005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14746" y="5443248"/>
            <a:ext cx="4534535" cy="157670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7780" marR="140970" indent="-4445">
              <a:lnSpc>
                <a:spcPts val="1270"/>
              </a:lnSpc>
              <a:spcBef>
                <a:spcPts val="270"/>
              </a:spcBef>
            </a:pPr>
            <a:r>
              <a:rPr sz="1100" spc="-15" dirty="0">
                <a:latin typeface="Times New Roman"/>
                <a:cs typeface="Times New Roman"/>
              </a:rPr>
              <a:t>If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50" b="1" spc="-180" dirty="0">
                <a:latin typeface="Courier New"/>
                <a:cs typeface="Courier New"/>
              </a:rPr>
              <a:t>the</a:t>
            </a:r>
            <a:r>
              <a:rPr sz="1150" b="1" spc="-470" dirty="0">
                <a:latin typeface="Courier New"/>
                <a:cs typeface="Courier New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20" dirty="0">
                <a:latin typeface="Times New Roman"/>
                <a:cs typeface="Times New Roman"/>
              </a:rPr>
              <a:t> of</a:t>
            </a:r>
            <a:r>
              <a:rPr sz="1100" spc="15" dirty="0">
                <a:latin typeface="Times New Roman"/>
                <a:cs typeface="Times New Roman"/>
              </a:rPr>
              <a:t> exchange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not </a:t>
            </a:r>
            <a:r>
              <a:rPr sz="1100" dirty="0">
                <a:latin typeface="Times New Roman"/>
                <a:cs typeface="Times New Roman"/>
              </a:rPr>
              <a:t>endorsed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drawer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and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payee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will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be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same  person.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00">
              <a:latin typeface="Times New Roman"/>
              <a:cs typeface="Times New Roman"/>
            </a:endParaRPr>
          </a:p>
          <a:p>
            <a:pPr marL="13970">
              <a:lnSpc>
                <a:spcPts val="1739"/>
              </a:lnSpc>
              <a:tabLst>
                <a:tab pos="598805" algn="l"/>
                <a:tab pos="3710940" algn="l"/>
              </a:tabLst>
            </a:pPr>
            <a:r>
              <a:rPr sz="1400" b="1" spc="-5" dirty="0">
                <a:latin typeface="Times New Roman"/>
                <a:cs typeface="Times New Roman"/>
              </a:rPr>
              <a:t>19.17	</a:t>
            </a:r>
            <a:r>
              <a:rPr sz="1450" b="1" spc="-25" dirty="0">
                <a:latin typeface="Times New Roman"/>
                <a:cs typeface="Times New Roman"/>
              </a:rPr>
              <a:t>BENEFITS</a:t>
            </a:r>
            <a:r>
              <a:rPr sz="1450" b="1" spc="85" dirty="0">
                <a:latin typeface="Times New Roman"/>
                <a:cs typeface="Times New Roman"/>
              </a:rPr>
              <a:t> </a:t>
            </a:r>
            <a:r>
              <a:rPr sz="1450" b="1" spc="-10" dirty="0">
                <a:latin typeface="Times New Roman"/>
                <a:cs typeface="Times New Roman"/>
              </a:rPr>
              <a:t>OF</a:t>
            </a:r>
            <a:r>
              <a:rPr sz="1450" b="1" spc="90" dirty="0">
                <a:latin typeface="Times New Roman"/>
                <a:cs typeface="Times New Roman"/>
              </a:rPr>
              <a:t> </a:t>
            </a:r>
            <a:r>
              <a:rPr sz="1450" b="1" spc="-15" dirty="0">
                <a:latin typeface="Times New Roman"/>
                <a:cs typeface="Times New Roman"/>
              </a:rPr>
              <a:t>FINANCE	</a:t>
            </a:r>
            <a:r>
              <a:rPr sz="1500" b="1" spc="-55" dirty="0">
                <a:latin typeface="Times New Roman"/>
                <a:cs typeface="Times New Roman"/>
              </a:rPr>
              <a:t>BILL</a:t>
            </a:r>
            <a:endParaRPr sz="1500">
              <a:latin typeface="Times New Roman"/>
              <a:cs typeface="Times New Roman"/>
            </a:endParaRPr>
          </a:p>
          <a:p>
            <a:pPr marL="929640">
              <a:lnSpc>
                <a:spcPts val="1680"/>
              </a:lnSpc>
            </a:pPr>
            <a:r>
              <a:rPr sz="1450" b="1" dirty="0">
                <a:latin typeface="Times New Roman"/>
                <a:cs typeface="Times New Roman"/>
              </a:rPr>
              <a:t>DISCOUNTING</a:t>
            </a: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100" dirty="0">
                <a:latin typeface="Times New Roman"/>
                <a:cs typeface="Times New Roman"/>
              </a:rPr>
              <a:t>Following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are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benefits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discounting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drawer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050" spc="175" dirty="0">
                <a:latin typeface="Arial"/>
                <a:cs typeface="Arial"/>
              </a:rPr>
              <a:t>: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  <a:tabLst>
                <a:tab pos="817244" algn="l"/>
              </a:tabLst>
            </a:pPr>
            <a:r>
              <a:rPr sz="1100" spc="5" dirty="0">
                <a:latin typeface="Times New Roman"/>
                <a:cs typeface="Times New Roman"/>
              </a:rPr>
              <a:t>Cheaper	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Credit: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Banks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usually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discount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rate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lower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than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rate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15130" y="6985906"/>
            <a:ext cx="448627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dirty="0">
                <a:latin typeface="Times New Roman"/>
                <a:cs typeface="Times New Roman"/>
              </a:rPr>
              <a:t>charged </a:t>
            </a:r>
            <a:r>
              <a:rPr sz="1100" spc="10" dirty="0">
                <a:latin typeface="Times New Roman"/>
                <a:cs typeface="Times New Roman"/>
              </a:rPr>
              <a:t>for </a:t>
            </a:r>
            <a:r>
              <a:rPr sz="1100" spc="15" dirty="0">
                <a:latin typeface="Times New Roman"/>
                <a:cs typeface="Times New Roman"/>
              </a:rPr>
              <a:t>cash </a:t>
            </a:r>
            <a:r>
              <a:rPr sz="1100" spc="10" dirty="0">
                <a:latin typeface="Times New Roman"/>
                <a:cs typeface="Times New Roman"/>
              </a:rPr>
              <a:t>credit. 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view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this, </a:t>
            </a:r>
            <a:r>
              <a:rPr sz="1100" spc="15" dirty="0">
                <a:latin typeface="Times New Roman"/>
                <a:cs typeface="Times New Roman"/>
              </a:rPr>
              <a:t>drawer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5" dirty="0">
                <a:latin typeface="Times New Roman"/>
                <a:cs typeface="Times New Roman"/>
              </a:rPr>
              <a:t>can </a:t>
            </a:r>
            <a:r>
              <a:rPr sz="1100" dirty="0">
                <a:latin typeface="Times New Roman"/>
                <a:cs typeface="Times New Roman"/>
              </a:rPr>
              <a:t>reduce </a:t>
            </a:r>
            <a:r>
              <a:rPr sz="1100" spc="10" dirty="0">
                <a:latin typeface="Times New Roman"/>
                <a:cs typeface="Times New Roman"/>
              </a:rPr>
              <a:t>its </a:t>
            </a:r>
            <a:r>
              <a:rPr sz="1100" dirty="0">
                <a:latin typeface="Times New Roman"/>
                <a:cs typeface="Times New Roman"/>
              </a:rPr>
              <a:t>cost</a:t>
            </a:r>
            <a:r>
              <a:rPr sz="1100" spc="-19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of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11470" y="7088378"/>
            <a:ext cx="4744085" cy="121856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100" spc="15" dirty="0">
                <a:latin typeface="Times New Roman"/>
                <a:cs typeface="Times New Roman"/>
              </a:rPr>
              <a:t>funds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by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raising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funds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through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discounting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with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banks.</a:t>
            </a:r>
            <a:endParaRPr sz="1100">
              <a:latin typeface="Times New Roman"/>
              <a:cs typeface="Times New Roman"/>
            </a:endParaRPr>
          </a:p>
          <a:p>
            <a:pPr marL="12700" marR="5080" indent="3175">
              <a:lnSpc>
                <a:spcPct val="95500"/>
              </a:lnSpc>
              <a:spcBef>
                <a:spcPts val="565"/>
              </a:spcBef>
            </a:pPr>
            <a:r>
              <a:rPr sz="1100" dirty="0">
                <a:latin typeface="Times New Roman"/>
                <a:cs typeface="Times New Roman"/>
              </a:rPr>
              <a:t>Better </a:t>
            </a:r>
            <a:r>
              <a:rPr sz="1100" spc="5" dirty="0">
                <a:latin typeface="Times New Roman"/>
                <a:cs typeface="Times New Roman"/>
              </a:rPr>
              <a:t>Funds Management: </a:t>
            </a:r>
            <a:r>
              <a:rPr sz="1100" spc="10" dirty="0">
                <a:latin typeface="Times New Roman"/>
                <a:cs typeface="Times New Roman"/>
              </a:rPr>
              <a:t>Bills </a:t>
            </a:r>
            <a:r>
              <a:rPr sz="1100" spc="5" dirty="0">
                <a:latin typeface="Times New Roman"/>
                <a:cs typeface="Times New Roman"/>
              </a:rPr>
              <a:t>seems </a:t>
            </a:r>
            <a:r>
              <a:rPr sz="1100" spc="-10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have </a:t>
            </a:r>
            <a:r>
              <a:rPr sz="1100" dirty="0">
                <a:latin typeface="Times New Roman"/>
                <a:cs typeface="Times New Roman"/>
              </a:rPr>
              <a:t>certainty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spc="15" dirty="0">
                <a:latin typeface="Times New Roman"/>
                <a:cs typeface="Times New Roman"/>
              </a:rPr>
              <a:t>payment </a:t>
            </a:r>
            <a:r>
              <a:rPr sz="1100" spc="5" dirty="0">
                <a:latin typeface="Times New Roman"/>
                <a:cs typeface="Times New Roman"/>
              </a:rPr>
              <a:t>on </a:t>
            </a:r>
            <a:r>
              <a:rPr sz="1100" spc="15" dirty="0">
                <a:latin typeface="Times New Roman"/>
                <a:cs typeface="Times New Roman"/>
              </a:rPr>
              <a:t>due </a:t>
            </a:r>
            <a:r>
              <a:rPr sz="1100" dirty="0">
                <a:latin typeface="Times New Roman"/>
                <a:cs typeface="Times New Roman"/>
              </a:rPr>
              <a:t>dates  </a:t>
            </a:r>
            <a:r>
              <a:rPr sz="1100" spc="5" dirty="0">
                <a:latin typeface="Times New Roman"/>
                <a:cs typeface="Times New Roman"/>
              </a:rPr>
              <a:t>and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helps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have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efficient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working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capital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management,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also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leads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greater  </a:t>
            </a:r>
            <a:r>
              <a:rPr sz="1100" dirty="0">
                <a:latin typeface="Times New Roman"/>
                <a:cs typeface="Times New Roman"/>
              </a:rPr>
              <a:t>financial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discipline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are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discounted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only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against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genuine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trade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transactions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as  </a:t>
            </a:r>
            <a:r>
              <a:rPr sz="1100" spc="5" dirty="0">
                <a:latin typeface="Times New Roman"/>
                <a:cs typeface="Times New Roman"/>
              </a:rPr>
              <a:t>compared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with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bank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overdraft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facilities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which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may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050" spc="25" dirty="0">
                <a:latin typeface="Times New Roman"/>
                <a:cs typeface="Times New Roman"/>
              </a:rPr>
              <a:t>be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utilised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for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any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other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purpose.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1100" dirty="0">
                <a:latin typeface="Times New Roman"/>
                <a:cs typeface="Times New Roman"/>
              </a:rPr>
              <a:t>Following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50" spc="10" dirty="0">
                <a:latin typeface="Times New Roman"/>
                <a:cs typeface="Times New Roman"/>
              </a:rPr>
              <a:t>are</a:t>
            </a:r>
            <a:r>
              <a:rPr sz="1150" spc="-10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benefits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of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providing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finance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against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bills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148328" y="8167125"/>
            <a:ext cx="399282" cy="10362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986790" y="8438392"/>
            <a:ext cx="185926" cy="7315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87169" y="8740146"/>
            <a:ext cx="310892" cy="10362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11512" y="8351461"/>
            <a:ext cx="4826000" cy="102108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6985">
              <a:lnSpc>
                <a:spcPct val="95100"/>
              </a:lnSpc>
              <a:spcBef>
                <a:spcPts val="175"/>
              </a:spcBef>
              <a:tabLst>
                <a:tab pos="2420620" algn="l"/>
                <a:tab pos="3789045" algn="l"/>
              </a:tabLst>
            </a:pPr>
            <a:r>
              <a:rPr sz="1100" spc="-10" dirty="0">
                <a:latin typeface="Times New Roman"/>
                <a:cs typeface="Times New Roman"/>
              </a:rPr>
              <a:t>No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Risk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Lending: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By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providing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financeagainst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bill,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bank	</a:t>
            </a:r>
            <a:r>
              <a:rPr sz="1100" spc="15" dirty="0">
                <a:latin typeface="Times New Roman"/>
                <a:cs typeface="Times New Roman"/>
              </a:rPr>
              <a:t>ensure </a:t>
            </a:r>
            <a:r>
              <a:rPr sz="1100" dirty="0">
                <a:latin typeface="Times New Roman"/>
                <a:cs typeface="Times New Roman"/>
              </a:rPr>
              <a:t>safety </a:t>
            </a:r>
            <a:r>
              <a:rPr sz="1100" spc="-75" dirty="0">
                <a:latin typeface="Times New Roman"/>
                <a:cs typeface="Times New Roman"/>
              </a:rPr>
              <a:t>of  </a:t>
            </a:r>
            <a:r>
              <a:rPr sz="1100" spc="15" dirty="0">
                <a:latin typeface="Times New Roman"/>
                <a:cs typeface="Times New Roman"/>
              </a:rPr>
              <a:t>funds </a:t>
            </a:r>
            <a:r>
              <a:rPr sz="1100" dirty="0">
                <a:latin typeface="Times New Roman"/>
                <a:cs typeface="Times New Roman"/>
              </a:rPr>
              <a:t>lent. </a:t>
            </a:r>
            <a:r>
              <a:rPr sz="1100" spc="5" dirty="0">
                <a:latin typeface="Times New Roman"/>
                <a:cs typeface="Times New Roman"/>
              </a:rPr>
              <a:t>As </a:t>
            </a:r>
            <a:r>
              <a:rPr sz="1100" spc="15" dirty="0">
                <a:latin typeface="Times New Roman"/>
                <a:cs typeface="Times New Roman"/>
              </a:rPr>
              <a:t>a </a:t>
            </a:r>
            <a:r>
              <a:rPr sz="1100" spc="10" dirty="0">
                <a:latin typeface="Times New Roman"/>
                <a:cs typeface="Times New Roman"/>
              </a:rPr>
              <a:t>bill </a:t>
            </a:r>
            <a:r>
              <a:rPr sz="1100" spc="15" dirty="0">
                <a:latin typeface="Times New Roman"/>
                <a:cs typeface="Times New Roman"/>
              </a:rPr>
              <a:t>is a </a:t>
            </a:r>
            <a:r>
              <a:rPr sz="1100" spc="10" dirty="0">
                <a:latin typeface="Times New Roman"/>
                <a:cs typeface="Times New Roman"/>
              </a:rPr>
              <a:t>legal </a:t>
            </a:r>
            <a:r>
              <a:rPr sz="1100" spc="15" dirty="0">
                <a:latin typeface="Times New Roman"/>
                <a:cs typeface="Times New Roman"/>
              </a:rPr>
              <a:t>negotiable instrument </a:t>
            </a:r>
            <a:r>
              <a:rPr sz="1100" spc="-5" dirty="0">
                <a:latin typeface="Times New Roman"/>
                <a:cs typeface="Times New Roman"/>
              </a:rPr>
              <a:t>with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200" spc="-35" dirty="0">
                <a:latin typeface="Times New Roman"/>
                <a:cs typeface="Times New Roman"/>
              </a:rPr>
              <a:t>signatures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two  concerned parties, </a:t>
            </a:r>
            <a:r>
              <a:rPr sz="1100" spc="15" dirty="0">
                <a:latin typeface="Times New Roman"/>
                <a:cs typeface="Times New Roman"/>
              </a:rPr>
              <a:t>enforcement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	</a:t>
            </a:r>
            <a:r>
              <a:rPr sz="1100" spc="30" dirty="0">
                <a:latin typeface="Times New Roman"/>
                <a:cs typeface="Times New Roman"/>
              </a:rPr>
              <a:t>is </a:t>
            </a:r>
            <a:r>
              <a:rPr sz="1100" dirty="0">
                <a:latin typeface="Times New Roman"/>
                <a:cs typeface="Times New Roman"/>
              </a:rPr>
              <a:t>easier. Further, </a:t>
            </a:r>
            <a:r>
              <a:rPr sz="1100" spc="-5" dirty="0">
                <a:latin typeface="Times New Roman"/>
                <a:cs typeface="Times New Roman"/>
              </a:rPr>
              <a:t>with </a:t>
            </a:r>
            <a:r>
              <a:rPr sz="1100" spc="15" dirty="0">
                <a:latin typeface="Times New Roman"/>
                <a:cs typeface="Times New Roman"/>
              </a:rPr>
              <a:t>recourse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two  parties,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35" dirty="0">
                <a:latin typeface="Times New Roman"/>
                <a:cs typeface="Times New Roman"/>
              </a:rPr>
              <a:t>it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implies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lower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credit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risk.</a:t>
            </a:r>
            <a:r>
              <a:rPr sz="1100" spc="215" dirty="0">
                <a:latin typeface="Times New Roman"/>
                <a:cs typeface="Times New Roman"/>
              </a:rPr>
              <a:t> </a:t>
            </a:r>
            <a:r>
              <a:rPr sz="1150" spc="-30" dirty="0">
                <a:latin typeface="Times New Roman"/>
                <a:cs typeface="Times New Roman"/>
              </a:rPr>
              <a:t>In </a:t>
            </a:r>
            <a:r>
              <a:rPr sz="1100" spc="15" dirty="0">
                <a:latin typeface="Times New Roman"/>
                <a:cs typeface="Times New Roman"/>
              </a:rPr>
              <a:t>other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words,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if</a:t>
            </a:r>
            <a:r>
              <a:rPr sz="1100" spc="15" dirty="0">
                <a:latin typeface="Times New Roman"/>
                <a:cs typeface="Times New Roman"/>
              </a:rPr>
              <a:t> the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acceptor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15" dirty="0">
                <a:latin typeface="Times New Roman"/>
                <a:cs typeface="Times New Roman"/>
              </a:rPr>
              <a:t> the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fails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to  </a:t>
            </a:r>
            <a:r>
              <a:rPr sz="1150" b="1" spc="-85" dirty="0">
                <a:latin typeface="Courier New"/>
                <a:cs typeface="Courier New"/>
              </a:rPr>
              <a:t>make</a:t>
            </a:r>
            <a:r>
              <a:rPr sz="1150" b="1" spc="-480" dirty="0">
                <a:latin typeface="Courier New"/>
                <a:cs typeface="Courier New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payment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on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due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date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bank </a:t>
            </a:r>
            <a:r>
              <a:rPr sz="1100" spc="5" dirty="0">
                <a:latin typeface="Times New Roman"/>
                <a:cs typeface="Times New Roman"/>
              </a:rPr>
              <a:t>can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claim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whole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amount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form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drawer 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bill.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88366" y="0"/>
            <a:ext cx="1421574" cy="777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68425" y="4738117"/>
            <a:ext cx="4828030" cy="975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68425" y="5030718"/>
            <a:ext cx="4828030" cy="975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95856" y="8176256"/>
            <a:ext cx="4828030" cy="9754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95856" y="8663943"/>
            <a:ext cx="4828030" cy="7315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0486" y="9980681"/>
            <a:ext cx="6400339" cy="228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11093" y="4814315"/>
            <a:ext cx="4785360" cy="0"/>
          </a:xfrm>
          <a:custGeom>
            <a:avLst/>
            <a:gdLst/>
            <a:ahLst/>
            <a:cxnLst/>
            <a:rect l="l" t="t" r="r" b="b"/>
            <a:pathLst>
              <a:path w="4785359">
                <a:moveTo>
                  <a:pt x="0" y="0"/>
                </a:moveTo>
                <a:lnTo>
                  <a:pt x="4785360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11093" y="5076444"/>
            <a:ext cx="4785360" cy="0"/>
          </a:xfrm>
          <a:custGeom>
            <a:avLst/>
            <a:gdLst/>
            <a:ahLst/>
            <a:cxnLst/>
            <a:rect l="l" t="t" r="r" b="b"/>
            <a:pathLst>
              <a:path w="4785359">
                <a:moveTo>
                  <a:pt x="0" y="0"/>
                </a:moveTo>
                <a:lnTo>
                  <a:pt x="4785360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20250" y="8243316"/>
            <a:ext cx="4791710" cy="0"/>
          </a:xfrm>
          <a:custGeom>
            <a:avLst/>
            <a:gdLst/>
            <a:ahLst/>
            <a:cxnLst/>
            <a:rect l="l" t="t" r="r" b="b"/>
            <a:pathLst>
              <a:path w="4791709">
                <a:moveTo>
                  <a:pt x="0" y="0"/>
                </a:moveTo>
                <a:lnTo>
                  <a:pt x="4791443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23285" y="8712707"/>
            <a:ext cx="4791710" cy="0"/>
          </a:xfrm>
          <a:custGeom>
            <a:avLst/>
            <a:gdLst/>
            <a:ahLst/>
            <a:cxnLst/>
            <a:rect l="l" t="t" r="r" b="b"/>
            <a:pathLst>
              <a:path w="4791709">
                <a:moveTo>
                  <a:pt x="0" y="0"/>
                </a:moveTo>
                <a:lnTo>
                  <a:pt x="4791468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384046" y="489205"/>
            <a:ext cx="597535" cy="85725"/>
            <a:chOff x="384046" y="489205"/>
            <a:chExt cx="597535" cy="85725"/>
          </a:xfrm>
        </p:grpSpPr>
        <p:sp>
          <p:nvSpPr>
            <p:cNvPr id="13" name="object 13"/>
            <p:cNvSpPr/>
            <p:nvPr/>
          </p:nvSpPr>
          <p:spPr>
            <a:xfrm>
              <a:off x="384046" y="489205"/>
              <a:ext cx="256030" cy="8534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82744" y="489205"/>
              <a:ext cx="298698" cy="8534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01320" y="447672"/>
            <a:ext cx="432434" cy="1587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b="1" spc="-40" dirty="0">
                <a:latin typeface="Arial"/>
                <a:cs typeface="Arial"/>
              </a:rPr>
              <a:t>Services</a:t>
            </a:r>
            <a:endParaRPr sz="8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9857" y="444954"/>
            <a:ext cx="4764405" cy="12528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5240" marR="57785">
              <a:lnSpc>
                <a:spcPct val="98100"/>
              </a:lnSpc>
              <a:spcBef>
                <a:spcPts val="135"/>
              </a:spcBef>
            </a:pPr>
            <a:r>
              <a:rPr sz="1100" dirty="0">
                <a:latin typeface="Times New Roman"/>
                <a:cs typeface="Times New Roman"/>
              </a:rPr>
              <a:t>Greater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Liquidity: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A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banker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who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in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need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funds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can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rediscount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with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various  financial institutions </a:t>
            </a:r>
            <a:r>
              <a:rPr sz="1100" spc="15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approved </a:t>
            </a:r>
            <a:r>
              <a:rPr sz="1100" spc="-20" dirty="0">
                <a:latin typeface="Times New Roman"/>
                <a:cs typeface="Times New Roman"/>
              </a:rPr>
              <a:t>by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RBI. </a:t>
            </a:r>
            <a:r>
              <a:rPr sz="1100" spc="15" dirty="0">
                <a:latin typeface="Times New Roman"/>
                <a:cs typeface="Times New Roman"/>
              </a:rPr>
              <a:t>Thus </a:t>
            </a:r>
            <a:r>
              <a:rPr sz="1100" spc="-5" dirty="0">
                <a:latin typeface="Times New Roman"/>
                <a:cs typeface="Times New Roman"/>
              </a:rPr>
              <a:t>bank </a:t>
            </a:r>
            <a:r>
              <a:rPr sz="1100" spc="5" dirty="0">
                <a:latin typeface="Times New Roman"/>
                <a:cs typeface="Times New Roman"/>
              </a:rPr>
              <a:t>can </a:t>
            </a:r>
            <a:r>
              <a:rPr sz="1100" spc="10" dirty="0">
                <a:latin typeface="Times New Roman"/>
                <a:cs typeface="Times New Roman"/>
              </a:rPr>
              <a:t>raise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funds </a:t>
            </a:r>
            <a:r>
              <a:rPr sz="1100" spc="-5" dirty="0">
                <a:latin typeface="Times New Roman"/>
                <a:cs typeface="Times New Roman"/>
              </a:rPr>
              <a:t>easily 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quickly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against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which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are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discounted.</a:t>
            </a:r>
            <a:endParaRPr sz="1100">
              <a:latin typeface="Times New Roman"/>
              <a:cs typeface="Times New Roman"/>
            </a:endParaRPr>
          </a:p>
          <a:p>
            <a:pPr marL="12700" marR="5080" indent="6985">
              <a:lnSpc>
                <a:spcPct val="97000"/>
              </a:lnSpc>
              <a:spcBef>
                <a:spcPts val="615"/>
              </a:spcBef>
            </a:pPr>
            <a:r>
              <a:rPr sz="1100" spc="-10" dirty="0">
                <a:latin typeface="Times New Roman"/>
                <a:cs typeface="Times New Roman"/>
              </a:rPr>
              <a:t>No </a:t>
            </a:r>
            <a:r>
              <a:rPr sz="1100" spc="15" dirty="0">
                <a:latin typeface="Times New Roman"/>
                <a:cs typeface="Times New Roman"/>
              </a:rPr>
              <a:t>change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value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bill: </a:t>
            </a:r>
            <a:r>
              <a:rPr sz="1100" spc="5" dirty="0">
                <a:latin typeface="Times New Roman"/>
                <a:cs typeface="Times New Roman"/>
              </a:rPr>
              <a:t>As </a:t>
            </a:r>
            <a:r>
              <a:rPr sz="1100" spc="15" dirty="0">
                <a:latin typeface="Times New Roman"/>
                <a:cs typeface="Times New Roman"/>
              </a:rPr>
              <a:t>a </a:t>
            </a:r>
            <a:r>
              <a:rPr sz="1100" dirty="0">
                <a:latin typeface="Times New Roman"/>
                <a:cs typeface="Times New Roman"/>
              </a:rPr>
              <a:t>security,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value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spc="15" dirty="0">
                <a:latin typeface="Times New Roman"/>
                <a:cs typeface="Times New Roman"/>
              </a:rPr>
              <a:t>a </a:t>
            </a:r>
            <a:r>
              <a:rPr sz="1100" spc="-10" dirty="0">
                <a:latin typeface="Times New Roman"/>
                <a:cs typeface="Times New Roman"/>
              </a:rPr>
              <a:t>bill </a:t>
            </a:r>
            <a:r>
              <a:rPr sz="1100" spc="15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not </a:t>
            </a:r>
            <a:r>
              <a:rPr sz="1100" dirty="0">
                <a:latin typeface="Times New Roman"/>
                <a:cs typeface="Times New Roman"/>
              </a:rPr>
              <a:t>subject </a:t>
            </a:r>
            <a:r>
              <a:rPr sz="1100" spc="-30" dirty="0">
                <a:latin typeface="Times New Roman"/>
                <a:cs typeface="Times New Roman"/>
              </a:rPr>
              <a:t>to  </a:t>
            </a:r>
            <a:r>
              <a:rPr sz="1100" dirty="0">
                <a:latin typeface="Times New Roman"/>
                <a:cs typeface="Times New Roman"/>
              </a:rPr>
              <a:t>fluctuations </a:t>
            </a:r>
            <a:r>
              <a:rPr sz="1100" spc="-5" dirty="0">
                <a:latin typeface="Times New Roman"/>
                <a:cs typeface="Times New Roman"/>
              </a:rPr>
              <a:t>which </a:t>
            </a:r>
            <a:r>
              <a:rPr sz="1100" spc="15" dirty="0">
                <a:latin typeface="Times New Roman"/>
                <a:cs typeface="Times New Roman"/>
              </a:rPr>
              <a:t>are </a:t>
            </a:r>
            <a:r>
              <a:rPr sz="1100" spc="-5" dirty="0">
                <a:latin typeface="Times New Roman"/>
                <a:cs typeface="Times New Roman"/>
              </a:rPr>
              <a:t>found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spc="15" dirty="0">
                <a:latin typeface="Times New Roman"/>
                <a:cs typeface="Times New Roman"/>
              </a:rPr>
              <a:t>case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values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tangible </a:t>
            </a:r>
            <a:r>
              <a:rPr sz="1100" spc="5" dirty="0">
                <a:latin typeface="Times New Roman"/>
                <a:cs typeface="Times New Roman"/>
              </a:rPr>
              <a:t>goods </a:t>
            </a:r>
            <a:r>
              <a:rPr sz="1100" spc="-10" dirty="0">
                <a:latin typeface="Times New Roman"/>
                <a:cs typeface="Times New Roman"/>
              </a:rPr>
              <a:t>and </a:t>
            </a:r>
            <a:r>
              <a:rPr sz="1100" spc="10" dirty="0">
                <a:latin typeface="Times New Roman"/>
                <a:cs typeface="Times New Roman"/>
              </a:rPr>
              <a:t>financial  securities.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amount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payable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account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of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bill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fixed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and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acceptor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liable  for </a:t>
            </a:r>
            <a:r>
              <a:rPr sz="1100" spc="5" dirty="0">
                <a:latin typeface="Times New Roman"/>
                <a:cs typeface="Times New Roman"/>
              </a:rPr>
              <a:t>the whole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amount.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911093" y="2430779"/>
            <a:ext cx="67056" cy="6402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911093" y="2967240"/>
            <a:ext cx="67056" cy="6399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83994" y="3268988"/>
            <a:ext cx="637035" cy="1005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97225" y="3268974"/>
            <a:ext cx="204210" cy="1188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11093" y="3515867"/>
            <a:ext cx="67056" cy="6400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911093" y="3902964"/>
            <a:ext cx="67056" cy="6400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911093" y="4280915"/>
            <a:ext cx="67056" cy="6402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914154" y="4497323"/>
            <a:ext cx="67056" cy="6400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153908" y="5530599"/>
            <a:ext cx="411477" cy="9754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26328" y="5951215"/>
            <a:ext cx="97542" cy="11887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894368" y="1809684"/>
            <a:ext cx="4812665" cy="50850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b="1" spc="-15" dirty="0">
                <a:latin typeface="Times New Roman"/>
                <a:cs typeface="Times New Roman"/>
              </a:rPr>
              <a:t>Precautionsfor</a:t>
            </a:r>
            <a:r>
              <a:rPr sz="1250" b="1" spc="-200" dirty="0">
                <a:latin typeface="Times New Roman"/>
                <a:cs typeface="Times New Roman"/>
              </a:rPr>
              <a:t> </a:t>
            </a:r>
            <a:r>
              <a:rPr sz="1250" b="1" spc="-15" dirty="0">
                <a:latin typeface="Times New Roman"/>
                <a:cs typeface="Times New Roman"/>
              </a:rPr>
              <a:t>Bill</a:t>
            </a:r>
            <a:r>
              <a:rPr sz="1250" b="1" spc="-175" dirty="0">
                <a:latin typeface="Times New Roman"/>
                <a:cs typeface="Times New Roman"/>
              </a:rPr>
              <a:t> </a:t>
            </a:r>
            <a:r>
              <a:rPr sz="1250" b="1" spc="-40" dirty="0">
                <a:latin typeface="Times New Roman"/>
                <a:cs typeface="Times New Roman"/>
              </a:rPr>
              <a:t>Discounting</a:t>
            </a:r>
            <a:endParaRPr sz="1250">
              <a:latin typeface="Times New Roman"/>
              <a:cs typeface="Times New Roman"/>
            </a:endParaRPr>
          </a:p>
          <a:p>
            <a:pPr marL="13970">
              <a:lnSpc>
                <a:spcPct val="100000"/>
              </a:lnSpc>
              <a:spcBef>
                <a:spcPts val="810"/>
              </a:spcBef>
            </a:pPr>
            <a:r>
              <a:rPr sz="1100" spc="15" dirty="0">
                <a:latin typeface="Times New Roman"/>
                <a:cs typeface="Times New Roman"/>
              </a:rPr>
              <a:t>Before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approving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bill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discounting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following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should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be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ensured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by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banker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050" spc="105" dirty="0">
                <a:latin typeface="Arial"/>
                <a:cs typeface="Arial"/>
              </a:rPr>
              <a:t>:</a:t>
            </a:r>
            <a:endParaRPr sz="1050">
              <a:latin typeface="Arial"/>
              <a:cs typeface="Arial"/>
            </a:endParaRPr>
          </a:p>
          <a:p>
            <a:pPr marL="303530" marR="50800" indent="-5080">
              <a:lnSpc>
                <a:spcPct val="95400"/>
              </a:lnSpc>
              <a:spcBef>
                <a:spcPts val="640"/>
              </a:spcBef>
            </a:pPr>
            <a:r>
              <a:rPr sz="1100" spc="15" dirty="0">
                <a:latin typeface="Times New Roman"/>
                <a:cs typeface="Times New Roman"/>
              </a:rPr>
              <a:t>The signature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15" dirty="0">
                <a:latin typeface="Times New Roman"/>
                <a:cs typeface="Times New Roman"/>
              </a:rPr>
              <a:t>well </a:t>
            </a:r>
            <a:r>
              <a:rPr sz="1100" spc="15" dirty="0">
                <a:latin typeface="Times New Roman"/>
                <a:cs typeface="Times New Roman"/>
              </a:rPr>
              <a:t>as </a:t>
            </a:r>
            <a:r>
              <a:rPr sz="1100" dirty="0">
                <a:latin typeface="Times New Roman"/>
                <a:cs typeface="Times New Roman"/>
              </a:rPr>
              <a:t>credit </a:t>
            </a:r>
            <a:r>
              <a:rPr sz="1100" spc="-10" dirty="0">
                <a:latin typeface="Times New Roman"/>
                <a:cs typeface="Times New Roman"/>
              </a:rPr>
              <a:t>limit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bank's borrowers </a:t>
            </a:r>
            <a:r>
              <a:rPr sz="1100" spc="5" dirty="0">
                <a:latin typeface="Times New Roman"/>
                <a:cs typeface="Times New Roman"/>
              </a:rPr>
              <a:t>have </a:t>
            </a:r>
            <a:r>
              <a:rPr sz="1100" spc="-5" dirty="0">
                <a:latin typeface="Times New Roman"/>
                <a:cs typeface="Times New Roman"/>
              </a:rPr>
              <a:t>been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verified.  (Need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spc="15" dirty="0">
                <a:latin typeface="Times New Roman"/>
                <a:cs typeface="Times New Roman"/>
              </a:rPr>
              <a:t>ensure </a:t>
            </a:r>
            <a:r>
              <a:rPr sz="1100" spc="-5" dirty="0">
                <a:latin typeface="Times New Roman"/>
                <a:cs typeface="Times New Roman"/>
              </a:rPr>
              <a:t>that </a:t>
            </a:r>
            <a:r>
              <a:rPr sz="1100" spc="-10" dirty="0">
                <a:latin typeface="Times New Roman"/>
                <a:cs typeface="Times New Roman"/>
              </a:rPr>
              <a:t>limit </a:t>
            </a:r>
            <a:r>
              <a:rPr sz="1100" spc="10" dirty="0">
                <a:latin typeface="Times New Roman"/>
                <a:cs typeface="Times New Roman"/>
              </a:rPr>
              <a:t>for </a:t>
            </a:r>
            <a:r>
              <a:rPr sz="1100" spc="-10" dirty="0">
                <a:latin typeface="Times New Roman"/>
                <a:cs typeface="Times New Roman"/>
              </a:rPr>
              <a:t>bill </a:t>
            </a:r>
            <a:r>
              <a:rPr sz="1100" dirty="0">
                <a:latin typeface="Times New Roman"/>
                <a:cs typeface="Times New Roman"/>
              </a:rPr>
              <a:t>discounting </a:t>
            </a:r>
            <a:r>
              <a:rPr sz="1100" spc="5" dirty="0">
                <a:latin typeface="Times New Roman"/>
                <a:cs typeface="Times New Roman"/>
              </a:rPr>
              <a:t>has </a:t>
            </a:r>
            <a:r>
              <a:rPr sz="1100" spc="-5" dirty="0">
                <a:latin typeface="Times New Roman"/>
                <a:cs typeface="Times New Roman"/>
              </a:rPr>
              <a:t>been </a:t>
            </a:r>
            <a:r>
              <a:rPr sz="1100" dirty="0">
                <a:latin typeface="Times New Roman"/>
                <a:cs typeface="Times New Roman"/>
              </a:rPr>
              <a:t>sanctioned </a:t>
            </a:r>
            <a:r>
              <a:rPr sz="1100" spc="-20" dirty="0">
                <a:latin typeface="Times New Roman"/>
                <a:cs typeface="Times New Roman"/>
              </a:rPr>
              <a:t>by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credit  </a:t>
            </a:r>
            <a:r>
              <a:rPr sz="1100" spc="15" dirty="0">
                <a:latin typeface="Times New Roman"/>
                <a:cs typeface="Times New Roman"/>
              </a:rPr>
              <a:t>manager).</a:t>
            </a:r>
            <a:endParaRPr sz="1100">
              <a:latin typeface="Times New Roman"/>
              <a:cs typeface="Times New Roman"/>
            </a:endParaRPr>
          </a:p>
          <a:p>
            <a:pPr marL="301625" marR="139065" indent="-3810">
              <a:lnSpc>
                <a:spcPts val="1300"/>
              </a:lnSpc>
              <a:spcBef>
                <a:spcPts val="440"/>
              </a:spcBef>
              <a:tabLst>
                <a:tab pos="2046605" algn="l"/>
              </a:tabLst>
            </a:pP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nature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transaction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mentioned</a:t>
            </a:r>
            <a:r>
              <a:rPr sz="1100" spc="-10" dirty="0">
                <a:latin typeface="Times New Roman"/>
                <a:cs typeface="Times New Roman"/>
              </a:rPr>
              <a:t> 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bill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all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invoice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details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are  </a:t>
            </a:r>
            <a:r>
              <a:rPr sz="1100" dirty="0">
                <a:latin typeface="Times New Roman"/>
                <a:cs typeface="Times New Roman"/>
              </a:rPr>
              <a:t>provided. </a:t>
            </a:r>
            <a:r>
              <a:rPr sz="1100" spc="5" dirty="0">
                <a:latin typeface="Times New Roman"/>
                <a:cs typeface="Times New Roman"/>
              </a:rPr>
              <a:t>There </a:t>
            </a:r>
            <a:r>
              <a:rPr sz="1100" spc="10" dirty="0">
                <a:latin typeface="Times New Roman"/>
                <a:cs typeface="Times New Roman"/>
              </a:rPr>
              <a:t>is </a:t>
            </a:r>
            <a:r>
              <a:rPr sz="1100" spc="15" dirty="0">
                <a:latin typeface="Times New Roman"/>
                <a:cs typeface="Times New Roman"/>
              </a:rPr>
              <a:t>a </a:t>
            </a:r>
            <a:r>
              <a:rPr sz="1100" spc="-15" dirty="0">
                <a:latin typeface="Times New Roman"/>
                <a:cs typeface="Times New Roman"/>
              </a:rPr>
              <a:t>need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spc="-10" dirty="0">
                <a:latin typeface="Times New Roman"/>
                <a:cs typeface="Times New Roman"/>
              </a:rPr>
              <a:t>verify and </a:t>
            </a:r>
            <a:r>
              <a:rPr sz="1100" spc="15" dirty="0">
                <a:latin typeface="Times New Roman"/>
                <a:cs typeface="Times New Roman"/>
              </a:rPr>
              <a:t>ensure </a:t>
            </a:r>
            <a:r>
              <a:rPr sz="1100" spc="-5" dirty="0">
                <a:latin typeface="Times New Roman"/>
                <a:cs typeface="Times New Roman"/>
              </a:rPr>
              <a:t>that </a:t>
            </a:r>
            <a:r>
              <a:rPr sz="1100" spc="-10" dirty="0">
                <a:latin typeface="Times New Roman"/>
                <a:cs typeface="Times New Roman"/>
              </a:rPr>
              <a:t>bill </a:t>
            </a:r>
            <a:r>
              <a:rPr sz="1100" dirty="0">
                <a:latin typeface="Times New Roman"/>
                <a:cs typeface="Times New Roman"/>
              </a:rPr>
              <a:t>is </a:t>
            </a:r>
            <a:r>
              <a:rPr sz="1100" spc="5" dirty="0">
                <a:latin typeface="Times New Roman"/>
                <a:cs typeface="Times New Roman"/>
              </a:rPr>
              <a:t>drawn </a:t>
            </a:r>
            <a:r>
              <a:rPr sz="1100" dirty="0">
                <a:latin typeface="Times New Roman"/>
                <a:cs typeface="Times New Roman"/>
              </a:rPr>
              <a:t>against </a:t>
            </a:r>
            <a:r>
              <a:rPr sz="1100" spc="15" dirty="0">
                <a:latin typeface="Times New Roman"/>
                <a:cs typeface="Times New Roman"/>
              </a:rPr>
              <a:t>a  </a:t>
            </a:r>
            <a:r>
              <a:rPr sz="1100" dirty="0">
                <a:latin typeface="Times New Roman"/>
                <a:cs typeface="Times New Roman"/>
              </a:rPr>
              <a:t>genuine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trade	</a:t>
            </a:r>
            <a:r>
              <a:rPr sz="1100" spc="-10" dirty="0">
                <a:latin typeface="Times New Roman"/>
                <a:cs typeface="Times New Roman"/>
              </a:rPr>
              <a:t>bill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covers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only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sale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transactions).</a:t>
            </a:r>
            <a:endParaRPr sz="1100">
              <a:latin typeface="Times New Roman"/>
              <a:cs typeface="Times New Roman"/>
            </a:endParaRPr>
          </a:p>
          <a:p>
            <a:pPr marL="304800" marR="27305" indent="-6350">
              <a:lnSpc>
                <a:spcPts val="1300"/>
              </a:lnSpc>
              <a:spcBef>
                <a:spcPts val="420"/>
              </a:spcBef>
            </a:pP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original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tenor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of</a:t>
            </a:r>
            <a:r>
              <a:rPr sz="1100" spc="5" dirty="0">
                <a:latin typeface="Times New Roman"/>
                <a:cs typeface="Times New Roman"/>
              </a:rPr>
              <a:t> the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does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not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exceed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120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days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if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Discounting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Facility  </a:t>
            </a:r>
            <a:r>
              <a:rPr sz="1100" spc="10" dirty="0">
                <a:latin typeface="Times New Roman"/>
                <a:cs typeface="Times New Roman"/>
              </a:rPr>
              <a:t>is </a:t>
            </a:r>
            <a:r>
              <a:rPr sz="1100" spc="5" dirty="0">
                <a:latin typeface="Times New Roman"/>
                <a:cs typeface="Times New Roman"/>
              </a:rPr>
              <a:t>to be</a:t>
            </a:r>
            <a:r>
              <a:rPr sz="1100" spc="-2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availed </a:t>
            </a:r>
            <a:r>
              <a:rPr sz="1100" spc="-15" dirty="0">
                <a:latin typeface="Times New Roman"/>
                <a:cs typeface="Times New Roman"/>
              </a:rPr>
              <a:t>of.</a:t>
            </a:r>
            <a:endParaRPr sz="1100">
              <a:latin typeface="Times New Roman"/>
              <a:cs typeface="Times New Roman"/>
            </a:endParaRPr>
          </a:p>
          <a:p>
            <a:pPr marL="298450" marR="252095" indent="-635">
              <a:lnSpc>
                <a:spcPts val="1300"/>
              </a:lnSpc>
              <a:spcBef>
                <a:spcPts val="425"/>
              </a:spcBef>
            </a:pP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payment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instructions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and </a:t>
            </a:r>
            <a:r>
              <a:rPr sz="1100" dirty="0">
                <a:latin typeface="Times New Roman"/>
                <a:cs typeface="Times New Roman"/>
              </a:rPr>
              <a:t>maturity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date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are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clearly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mentioned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bill. 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bill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drawn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favour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or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endorsed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discounting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bank.</a:t>
            </a:r>
            <a:endParaRPr sz="1100">
              <a:latin typeface="Times New Roman"/>
              <a:cs typeface="Times New Roman"/>
            </a:endParaRPr>
          </a:p>
          <a:p>
            <a:pPr marL="304800">
              <a:lnSpc>
                <a:spcPct val="100000"/>
              </a:lnSpc>
              <a:spcBef>
                <a:spcPts val="315"/>
              </a:spcBef>
            </a:pPr>
            <a:r>
              <a:rPr sz="1100" spc="-5" dirty="0">
                <a:latin typeface="Times New Roman"/>
                <a:cs typeface="Times New Roman"/>
              </a:rPr>
              <a:t>All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material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alterations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have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been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authenticated.</a:t>
            </a:r>
            <a:endParaRPr sz="1100">
              <a:latin typeface="Times New Roman"/>
              <a:cs typeface="Times New Roman"/>
            </a:endParaRPr>
          </a:p>
          <a:p>
            <a:pPr marL="307975">
              <a:lnSpc>
                <a:spcPct val="100000"/>
              </a:lnSpc>
              <a:spcBef>
                <a:spcPts val="385"/>
              </a:spcBef>
            </a:pPr>
            <a:r>
              <a:rPr sz="1100" dirty="0">
                <a:latin typeface="Times New Roman"/>
                <a:cs typeface="Times New Roman"/>
              </a:rPr>
              <a:t>Notice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dishonour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and</a:t>
            </a:r>
            <a:r>
              <a:rPr sz="1100" dirty="0">
                <a:latin typeface="Times New Roman"/>
                <a:cs typeface="Times New Roman"/>
              </a:rPr>
              <a:t> presentment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have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been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waived.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00">
              <a:latin typeface="Times New Roman"/>
              <a:cs typeface="Times New Roman"/>
            </a:endParaRPr>
          </a:p>
          <a:p>
            <a:pPr marL="16510">
              <a:lnSpc>
                <a:spcPct val="100000"/>
              </a:lnSpc>
              <a:spcBef>
                <a:spcPts val="5"/>
              </a:spcBef>
              <a:tabLst>
                <a:tab pos="603885" algn="l"/>
              </a:tabLst>
            </a:pPr>
            <a:r>
              <a:rPr sz="1450" b="1" spc="-30" dirty="0">
                <a:latin typeface="Times New Roman"/>
                <a:cs typeface="Times New Roman"/>
              </a:rPr>
              <a:t>19.18	</a:t>
            </a:r>
            <a:r>
              <a:rPr sz="1450" b="1" spc="-15" dirty="0">
                <a:latin typeface="Times New Roman"/>
                <a:cs typeface="Times New Roman"/>
              </a:rPr>
              <a:t>SCHEME </a:t>
            </a:r>
            <a:r>
              <a:rPr sz="1450" b="1" spc="-20" dirty="0">
                <a:latin typeface="Times New Roman"/>
                <a:cs typeface="Times New Roman"/>
              </a:rPr>
              <a:t>OF </a:t>
            </a:r>
            <a:r>
              <a:rPr sz="1450" b="1" spc="-30" dirty="0">
                <a:latin typeface="Times New Roman"/>
                <a:cs typeface="Times New Roman"/>
              </a:rPr>
              <a:t>REDISCOUNTING </a:t>
            </a:r>
            <a:r>
              <a:rPr sz="1450" b="1" spc="-20" dirty="0">
                <a:latin typeface="Times New Roman"/>
                <a:cs typeface="Times New Roman"/>
              </a:rPr>
              <a:t>OF</a:t>
            </a:r>
            <a:r>
              <a:rPr sz="1450" b="1" spc="-85" dirty="0">
                <a:latin typeface="Times New Roman"/>
                <a:cs typeface="Times New Roman"/>
              </a:rPr>
              <a:t> </a:t>
            </a:r>
            <a:r>
              <a:rPr sz="1450" b="1" spc="-20" dirty="0">
                <a:latin typeface="Times New Roman"/>
                <a:cs typeface="Times New Roman"/>
              </a:rPr>
              <a:t>BILLS</a:t>
            </a:r>
            <a:endParaRPr sz="1450">
              <a:latin typeface="Times New Roman"/>
              <a:cs typeface="Times New Roman"/>
            </a:endParaRPr>
          </a:p>
          <a:p>
            <a:pPr marL="15240" marR="314960">
              <a:lnSpc>
                <a:spcPct val="97300"/>
              </a:lnSpc>
              <a:spcBef>
                <a:spcPts val="925"/>
              </a:spcBef>
            </a:pPr>
            <a:r>
              <a:rPr sz="1100" spc="5" dirty="0">
                <a:latin typeface="Times New Roman"/>
                <a:cs typeface="Times New Roman"/>
              </a:rPr>
              <a:t>In </a:t>
            </a:r>
            <a:r>
              <a:rPr sz="1100" spc="15" dirty="0">
                <a:latin typeface="Times New Roman"/>
                <a:cs typeface="Times New Roman"/>
              </a:rPr>
              <a:t>order </a:t>
            </a:r>
            <a:r>
              <a:rPr sz="1100" spc="-10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make commercial bill </a:t>
            </a:r>
            <a:r>
              <a:rPr sz="1100" spc="-15" dirty="0">
                <a:latin typeface="Times New Roman"/>
                <a:cs typeface="Times New Roman"/>
              </a:rPr>
              <a:t>an </a:t>
            </a:r>
            <a:r>
              <a:rPr sz="1100" spc="10" dirty="0">
                <a:latin typeface="Times New Roman"/>
                <a:cs typeface="Times New Roman"/>
              </a:rPr>
              <a:t>active </a:t>
            </a:r>
            <a:r>
              <a:rPr sz="1100" dirty="0">
                <a:latin typeface="Times New Roman"/>
                <a:cs typeface="Times New Roman"/>
              </a:rPr>
              <a:t>instrument in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secondary </a:t>
            </a:r>
            <a:r>
              <a:rPr sz="1100" spc="-5" dirty="0">
                <a:latin typeface="Times New Roman"/>
                <a:cs typeface="Times New Roman"/>
              </a:rPr>
              <a:t>money  </a:t>
            </a:r>
            <a:r>
              <a:rPr sz="1100" dirty="0">
                <a:latin typeface="Times New Roman"/>
                <a:cs typeface="Times New Roman"/>
              </a:rPr>
              <a:t>market,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RBI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introduced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rediscounting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scheme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November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1970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  same </a:t>
            </a:r>
            <a:r>
              <a:rPr sz="1100" spc="-10" dirty="0">
                <a:latin typeface="Times New Roman"/>
                <a:cs typeface="Times New Roman"/>
              </a:rPr>
              <a:t>was revised </a:t>
            </a:r>
            <a:r>
              <a:rPr sz="1100" spc="5" dirty="0">
                <a:latin typeface="Times New Roman"/>
                <a:cs typeface="Times New Roman"/>
              </a:rPr>
              <a:t>from </a:t>
            </a:r>
            <a:r>
              <a:rPr sz="1100" spc="15" dirty="0">
                <a:latin typeface="Times New Roman"/>
                <a:cs typeface="Times New Roman"/>
              </a:rPr>
              <a:t>time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time.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features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spc="-10" dirty="0">
                <a:latin typeface="Times New Roman"/>
                <a:cs typeface="Times New Roman"/>
              </a:rPr>
              <a:t>revised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rediscounting</a:t>
            </a:r>
            <a:endParaRPr sz="1100">
              <a:latin typeface="Times New Roman"/>
              <a:cs typeface="Times New Roman"/>
            </a:endParaRPr>
          </a:p>
          <a:p>
            <a:pPr marL="17145">
              <a:lnSpc>
                <a:spcPts val="1250"/>
              </a:lnSpc>
            </a:pPr>
            <a:r>
              <a:rPr sz="1100" spc="15" dirty="0">
                <a:latin typeface="Times New Roman"/>
                <a:cs typeface="Times New Roman"/>
              </a:rPr>
              <a:t>are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5" dirty="0">
                <a:latin typeface="Times New Roman"/>
                <a:cs typeface="Times New Roman"/>
              </a:rPr>
              <a:t>under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000" spc="120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304165" marR="220979">
              <a:lnSpc>
                <a:spcPct val="98500"/>
              </a:lnSpc>
              <a:spcBef>
                <a:spcPts val="595"/>
              </a:spcBef>
            </a:pP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bank, which </a:t>
            </a:r>
            <a:r>
              <a:rPr sz="1100" dirty="0">
                <a:latin typeface="Times New Roman"/>
                <a:cs typeface="Times New Roman"/>
              </a:rPr>
              <a:t>originally discounts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usance </a:t>
            </a:r>
            <a:r>
              <a:rPr sz="1100" spc="-5" dirty="0">
                <a:latin typeface="Times New Roman"/>
                <a:cs typeface="Times New Roman"/>
              </a:rPr>
              <a:t>bill, will </a:t>
            </a:r>
            <a:r>
              <a:rPr sz="1100" spc="5" dirty="0">
                <a:latin typeface="Times New Roman"/>
                <a:cs typeface="Times New Roman"/>
              </a:rPr>
              <a:t>have to </a:t>
            </a:r>
            <a:r>
              <a:rPr sz="1100" spc="15" dirty="0">
                <a:latin typeface="Times New Roman"/>
                <a:cs typeface="Times New Roman"/>
              </a:rPr>
              <a:t>issue </a:t>
            </a:r>
            <a:r>
              <a:rPr sz="1100" dirty="0">
                <a:latin typeface="Times New Roman"/>
                <a:cs typeface="Times New Roman"/>
              </a:rPr>
              <a:t>an  instrument known as </a:t>
            </a:r>
            <a:r>
              <a:rPr sz="1100" spc="5" dirty="0">
                <a:latin typeface="Times New Roman"/>
                <a:cs typeface="Times New Roman"/>
              </a:rPr>
              <a:t>"Derivative Usance </a:t>
            </a:r>
            <a:r>
              <a:rPr sz="1100" dirty="0">
                <a:latin typeface="Times New Roman"/>
                <a:cs typeface="Times New Roman"/>
              </a:rPr>
              <a:t>Promissory </a:t>
            </a:r>
            <a:r>
              <a:rPr sz="1100" spc="30" dirty="0">
                <a:latin typeface="Times New Roman"/>
                <a:cs typeface="Times New Roman"/>
              </a:rPr>
              <a:t>Note"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spc="15" dirty="0">
                <a:latin typeface="Times New Roman"/>
                <a:cs typeface="Times New Roman"/>
              </a:rPr>
              <a:t>favour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spc="-10" dirty="0">
                <a:latin typeface="Times New Roman"/>
                <a:cs typeface="Times New Roman"/>
              </a:rPr>
              <a:t>the  </a:t>
            </a:r>
            <a:r>
              <a:rPr sz="1100" spc="-5" dirty="0">
                <a:latin typeface="Times New Roman"/>
                <a:cs typeface="Times New Roman"/>
              </a:rPr>
              <a:t>bank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or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other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approved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financial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institution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with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which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is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rediscounting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  </a:t>
            </a:r>
            <a:r>
              <a:rPr sz="1100" spc="-5" dirty="0">
                <a:latin typeface="Times New Roman"/>
                <a:cs typeface="Times New Roman"/>
              </a:rPr>
              <a:t>bills.</a:t>
            </a:r>
            <a:r>
              <a:rPr sz="1100" spc="1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Such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usance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promissory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note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should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payable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not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more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than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30" dirty="0">
                <a:latin typeface="Times New Roman"/>
                <a:cs typeface="Times New Roman"/>
              </a:rPr>
              <a:t>90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days  </a:t>
            </a:r>
            <a:r>
              <a:rPr sz="1100" spc="5" dirty="0">
                <a:latin typeface="Times New Roman"/>
                <a:cs typeface="Times New Roman"/>
              </a:rPr>
              <a:t>from </a:t>
            </a:r>
            <a:r>
              <a:rPr sz="1100" spc="15" dirty="0">
                <a:latin typeface="Times New Roman"/>
                <a:cs typeface="Times New Roman"/>
              </a:rPr>
              <a:t>the date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rediscounting. (Government </a:t>
            </a:r>
            <a:r>
              <a:rPr sz="1100" spc="5" dirty="0">
                <a:latin typeface="Times New Roman"/>
                <a:cs typeface="Times New Roman"/>
              </a:rPr>
              <a:t>has exempted </a:t>
            </a:r>
            <a:r>
              <a:rPr sz="1100" spc="15" dirty="0">
                <a:latin typeface="Times New Roman"/>
                <a:cs typeface="Times New Roman"/>
              </a:rPr>
              <a:t>stamp </a:t>
            </a:r>
            <a:r>
              <a:rPr sz="1100" spc="5" dirty="0">
                <a:latin typeface="Times New Roman"/>
                <a:cs typeface="Times New Roman"/>
              </a:rPr>
              <a:t>duty </a:t>
            </a:r>
            <a:r>
              <a:rPr sz="1100" spc="-10" dirty="0">
                <a:latin typeface="Times New Roman"/>
                <a:cs typeface="Times New Roman"/>
              </a:rPr>
              <a:t>on  </a:t>
            </a:r>
            <a:r>
              <a:rPr sz="1100" spc="15" dirty="0">
                <a:latin typeface="Times New Roman"/>
                <a:cs typeface="Times New Roman"/>
              </a:rPr>
              <a:t>derivative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usance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promissory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note).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904601" y="6937250"/>
            <a:ext cx="13017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50" dirty="0">
                <a:latin typeface="Times New Roman"/>
                <a:cs typeface="Times New Roman"/>
              </a:rPr>
              <a:t>2)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242298" y="6960117"/>
            <a:ext cx="237738" cy="10362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186736" y="6912808"/>
            <a:ext cx="4445635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4604" marR="5080" indent="-2540">
              <a:lnSpc>
                <a:spcPct val="100000"/>
              </a:lnSpc>
              <a:spcBef>
                <a:spcPts val="110"/>
              </a:spcBef>
              <a:tabLst>
                <a:tab pos="4327525" algn="l"/>
              </a:tabLst>
            </a:pP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usanc</a:t>
            </a:r>
            <a:r>
              <a:rPr sz="1100" spc="15" dirty="0">
                <a:latin typeface="Times New Roman"/>
                <a:cs typeface="Times New Roman"/>
              </a:rPr>
              <a:t>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promissor</a:t>
            </a:r>
            <a:r>
              <a:rPr sz="1100" spc="15" dirty="0">
                <a:latin typeface="Times New Roman"/>
                <a:cs typeface="Times New Roman"/>
              </a:rPr>
              <a:t>y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not</a:t>
            </a:r>
            <a:r>
              <a:rPr sz="1100" spc="15" dirty="0">
                <a:latin typeface="Times New Roman"/>
                <a:cs typeface="Times New Roman"/>
              </a:rPr>
              <a:t>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shoul</a:t>
            </a:r>
            <a:r>
              <a:rPr sz="1100" spc="15" dirty="0">
                <a:latin typeface="Times New Roman"/>
                <a:cs typeface="Times New Roman"/>
              </a:rPr>
              <a:t>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be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backe</a:t>
            </a:r>
            <a:r>
              <a:rPr sz="1100" spc="15" dirty="0">
                <a:latin typeface="Times New Roman"/>
                <a:cs typeface="Times New Roman"/>
              </a:rPr>
              <a:t>d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60" dirty="0">
                <a:latin typeface="Times New Roman"/>
                <a:cs typeface="Times New Roman"/>
              </a:rPr>
              <a:t>b</a:t>
            </a:r>
            <a:r>
              <a:rPr sz="1100" spc="15" dirty="0">
                <a:latin typeface="Times New Roman"/>
                <a:cs typeface="Times New Roman"/>
              </a:rPr>
              <a:t>y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unencumbere</a:t>
            </a:r>
            <a:r>
              <a:rPr sz="1100" spc="15" dirty="0">
                <a:latin typeface="Times New Roman"/>
                <a:cs typeface="Times New Roman"/>
              </a:rPr>
              <a:t>d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usance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-55" dirty="0">
                <a:latin typeface="Times New Roman"/>
                <a:cs typeface="Times New Roman"/>
              </a:rPr>
              <a:t>of  </a:t>
            </a:r>
            <a:r>
              <a:rPr sz="1100" spc="15" dirty="0">
                <a:latin typeface="Times New Roman"/>
                <a:cs typeface="Times New Roman"/>
              </a:rPr>
              <a:t>exchange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arising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out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genuine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commercial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transactions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evidencingsale</a:t>
            </a:r>
            <a:r>
              <a:rPr sz="1100" spc="-50" dirty="0">
                <a:latin typeface="Times New Roman"/>
                <a:cs typeface="Times New Roman"/>
              </a:rPr>
              <a:t> of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206749" y="7301496"/>
            <a:ext cx="350518" cy="13105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904745" y="7488873"/>
            <a:ext cx="14287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dirty="0">
                <a:latin typeface="Times New Roman"/>
                <a:cs typeface="Times New Roman"/>
              </a:rPr>
              <a:t>3)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192804" y="7461463"/>
            <a:ext cx="3986529" cy="5791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7145" marR="5080" indent="-5080">
              <a:lnSpc>
                <a:spcPct val="100000"/>
              </a:lnSpc>
              <a:spcBef>
                <a:spcPts val="110"/>
              </a:spcBef>
            </a:pP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negotiation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usance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promissory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note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shall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restricted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  </a:t>
            </a:r>
            <a:r>
              <a:rPr sz="1100" dirty="0">
                <a:latin typeface="Times New Roman"/>
                <a:cs typeface="Times New Roman"/>
              </a:rPr>
              <a:t>participants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Bills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Rediscounting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scheme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approved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by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RBI.</a:t>
            </a:r>
            <a:endParaRPr sz="110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  <a:spcBef>
                <a:spcPts val="385"/>
              </a:spcBef>
            </a:pPr>
            <a:r>
              <a:rPr sz="1100" dirty="0">
                <a:latin typeface="Times New Roman"/>
                <a:cs typeface="Times New Roman"/>
              </a:rPr>
              <a:t>Rediscounting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must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minimum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period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of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15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days.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08177" y="7879403"/>
            <a:ext cx="128905" cy="1835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b="1" spc="-40" dirty="0">
                <a:latin typeface="Arial"/>
                <a:cs typeface="Arial"/>
              </a:rPr>
              <a:t>4)</a:t>
            </a:r>
            <a:endParaRPr sz="10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624071" y="8520691"/>
            <a:ext cx="515117" cy="14630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026410" y="9011419"/>
            <a:ext cx="350518" cy="11582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907508" y="8244591"/>
            <a:ext cx="4602480" cy="107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0"/>
              </a:spcBef>
              <a:tabLst>
                <a:tab pos="610235" algn="l"/>
              </a:tabLst>
            </a:pPr>
            <a:r>
              <a:rPr sz="1450" b="1" spc="25" dirty="0">
                <a:latin typeface="Times New Roman"/>
                <a:cs typeface="Times New Roman"/>
              </a:rPr>
              <a:t>19.19	</a:t>
            </a:r>
            <a:r>
              <a:rPr sz="1450" b="1" spc="-30" dirty="0">
                <a:latin typeface="Times New Roman"/>
                <a:cs typeface="Times New Roman"/>
              </a:rPr>
              <a:t>DEVELOPMENTS </a:t>
            </a:r>
            <a:r>
              <a:rPr sz="1450" b="1" spc="-15" dirty="0">
                <a:latin typeface="Times New Roman"/>
                <a:cs typeface="Times New Roman"/>
              </a:rPr>
              <a:t>IN </a:t>
            </a:r>
            <a:r>
              <a:rPr sz="1450" b="1" spc="-30" dirty="0">
                <a:latin typeface="Times New Roman"/>
                <a:cs typeface="Times New Roman"/>
              </a:rPr>
              <a:t>COMMERCIAL</a:t>
            </a:r>
            <a:r>
              <a:rPr sz="1450" b="1" spc="-114" dirty="0">
                <a:latin typeface="Times New Roman"/>
                <a:cs typeface="Times New Roman"/>
              </a:rPr>
              <a:t> </a:t>
            </a:r>
            <a:r>
              <a:rPr sz="1450" b="1" spc="-20" dirty="0">
                <a:latin typeface="Times New Roman"/>
                <a:cs typeface="Times New Roman"/>
              </a:rPr>
              <a:t>BILL</a:t>
            </a:r>
            <a:endParaRPr sz="1450">
              <a:latin typeface="Times New Roman"/>
              <a:cs typeface="Times New Roman"/>
            </a:endParaRPr>
          </a:p>
          <a:p>
            <a:pPr marL="608965">
              <a:lnSpc>
                <a:spcPts val="1735"/>
              </a:lnSpc>
            </a:pPr>
            <a:r>
              <a:rPr sz="1500" b="1" spc="-75" dirty="0">
                <a:latin typeface="Times New Roman"/>
                <a:cs typeface="Times New Roman"/>
              </a:rPr>
              <a:t>MARKET</a:t>
            </a:r>
            <a:r>
              <a:rPr sz="1500" b="1" spc="-25" dirty="0">
                <a:latin typeface="Times New Roman"/>
                <a:cs typeface="Times New Roman"/>
              </a:rPr>
              <a:t> </a:t>
            </a:r>
            <a:r>
              <a:rPr sz="1450" b="1" spc="-35" dirty="0">
                <a:latin typeface="Times New Roman"/>
                <a:cs typeface="Times New Roman"/>
              </a:rPr>
              <a:t>IN</a:t>
            </a:r>
            <a:endParaRPr sz="1450">
              <a:latin typeface="Times New Roman"/>
              <a:cs typeface="Times New Roman"/>
            </a:endParaRPr>
          </a:p>
          <a:p>
            <a:pPr marL="13335" marR="5080" indent="1905">
              <a:lnSpc>
                <a:spcPct val="99100"/>
              </a:lnSpc>
              <a:spcBef>
                <a:spcPts val="915"/>
              </a:spcBef>
              <a:tabLst>
                <a:tab pos="2502535" algn="l"/>
              </a:tabLst>
            </a:pPr>
            <a:r>
              <a:rPr sz="1100" spc="5" dirty="0">
                <a:latin typeface="Times New Roman"/>
                <a:cs typeface="Times New Roman"/>
              </a:rPr>
              <a:t>Even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though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role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commercial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market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an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important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segment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money  </a:t>
            </a:r>
            <a:r>
              <a:rPr sz="1100" dirty="0">
                <a:latin typeface="Times New Roman"/>
                <a:cs typeface="Times New Roman"/>
              </a:rPr>
              <a:t>market </a:t>
            </a:r>
            <a:r>
              <a:rPr sz="1100" spc="-10" dirty="0">
                <a:latin typeface="Times New Roman"/>
                <a:cs typeface="Times New Roman"/>
              </a:rPr>
              <a:t>was </a:t>
            </a:r>
            <a:r>
              <a:rPr sz="1100" dirty="0">
                <a:latin typeface="Times New Roman"/>
                <a:cs typeface="Times New Roman"/>
              </a:rPr>
              <a:t>recognised as early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as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in	</a:t>
            </a:r>
            <a:r>
              <a:rPr sz="1100" spc="10" dirty="0">
                <a:latin typeface="Times New Roman"/>
                <a:cs typeface="Times New Roman"/>
              </a:rPr>
              <a:t>deliberate efforts </a:t>
            </a:r>
            <a:r>
              <a:rPr sz="1100" spc="-5" dirty="0">
                <a:latin typeface="Times New Roman"/>
                <a:cs typeface="Times New Roman"/>
              </a:rPr>
              <a:t>were not </a:t>
            </a:r>
            <a:r>
              <a:rPr sz="1100" dirty="0">
                <a:latin typeface="Times New Roman"/>
                <a:cs typeface="Times New Roman"/>
              </a:rPr>
              <a:t>made </a:t>
            </a:r>
            <a:r>
              <a:rPr sz="1100" spc="-5" dirty="0">
                <a:latin typeface="Times New Roman"/>
                <a:cs typeface="Times New Roman"/>
              </a:rPr>
              <a:t>to  </a:t>
            </a:r>
            <a:r>
              <a:rPr sz="1100" spc="15" dirty="0">
                <a:latin typeface="Times New Roman"/>
                <a:cs typeface="Times New Roman"/>
              </a:rPr>
              <a:t>ensure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development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of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commercial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market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till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1952.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789637" cy="1554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81004" y="4401796"/>
            <a:ext cx="6713220" cy="4916805"/>
            <a:chOff x="381004" y="4401796"/>
            <a:chExt cx="6713220" cy="4916805"/>
          </a:xfrm>
        </p:grpSpPr>
        <p:sp>
          <p:nvSpPr>
            <p:cNvPr id="4" name="object 4"/>
            <p:cNvSpPr/>
            <p:nvPr/>
          </p:nvSpPr>
          <p:spPr>
            <a:xfrm>
              <a:off x="381004" y="4401796"/>
              <a:ext cx="6713215" cy="271833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4046" y="7120294"/>
              <a:ext cx="6710173" cy="46770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155694" y="7587973"/>
              <a:ext cx="1530414" cy="17300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25381" y="9419222"/>
            <a:ext cx="7068837" cy="57821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7101" y="596334"/>
            <a:ext cx="218600" cy="1077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70771" y="534227"/>
            <a:ext cx="4714240" cy="4883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73685">
              <a:lnSpc>
                <a:spcPct val="100000"/>
              </a:lnSpc>
              <a:spcBef>
                <a:spcPts val="135"/>
              </a:spcBef>
            </a:pPr>
            <a:r>
              <a:rPr sz="1200" b="1" spc="25" dirty="0">
                <a:latin typeface="Times New Roman"/>
                <a:cs typeface="Times New Roman"/>
              </a:rPr>
              <a:t>Market</a:t>
            </a:r>
            <a:r>
              <a:rPr sz="1200" b="1" spc="-220" dirty="0">
                <a:latin typeface="Times New Roman"/>
                <a:cs typeface="Times New Roman"/>
              </a:rPr>
              <a:t> </a:t>
            </a:r>
            <a:r>
              <a:rPr sz="1200" b="1" spc="25" dirty="0">
                <a:latin typeface="Times New Roman"/>
                <a:cs typeface="Times New Roman"/>
              </a:rPr>
              <a:t>Scheme</a:t>
            </a:r>
            <a:r>
              <a:rPr sz="1200" b="1" spc="-1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of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25" dirty="0">
                <a:latin typeface="Times New Roman"/>
                <a:cs typeface="Times New Roman"/>
              </a:rPr>
              <a:t>1952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January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1952,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Reserve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Bank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India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(RBI)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introduced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Market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Scheme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90243" y="1048861"/>
            <a:ext cx="471052" cy="1169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5967989" y="593320"/>
            <a:ext cx="715010" cy="104775"/>
            <a:chOff x="5967989" y="593320"/>
            <a:chExt cx="715010" cy="104775"/>
          </a:xfrm>
        </p:grpSpPr>
        <p:sp>
          <p:nvSpPr>
            <p:cNvPr id="12" name="object 12"/>
            <p:cNvSpPr/>
            <p:nvPr/>
          </p:nvSpPr>
          <p:spPr>
            <a:xfrm>
              <a:off x="5967989" y="593320"/>
              <a:ext cx="501845" cy="10467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504426" y="593531"/>
              <a:ext cx="178565" cy="8312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417548" y="543310"/>
            <a:ext cx="624840" cy="303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90"/>
              </a:lnSpc>
              <a:spcBef>
                <a:spcPts val="100"/>
              </a:spcBef>
            </a:pPr>
            <a:r>
              <a:rPr sz="950" b="1" spc="-10" dirty="0">
                <a:latin typeface="Times New Roman"/>
                <a:cs typeface="Times New Roman"/>
              </a:rPr>
              <a:t>Factoring,</a:t>
            </a:r>
            <a:endParaRPr sz="950">
              <a:latin typeface="Times New Roman"/>
              <a:cs typeface="Times New Roman"/>
            </a:endParaRPr>
          </a:p>
          <a:p>
            <a:pPr marL="430530">
              <a:lnSpc>
                <a:spcPts val="1090"/>
              </a:lnSpc>
            </a:pPr>
            <a:r>
              <a:rPr sz="950" b="1" dirty="0">
                <a:latin typeface="Times New Roman"/>
                <a:cs typeface="Times New Roman"/>
              </a:rPr>
              <a:t>Bill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079233" y="725926"/>
            <a:ext cx="606521" cy="1016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00851" y="6076512"/>
            <a:ext cx="483375" cy="1200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63891" y="990514"/>
            <a:ext cx="4801870" cy="5885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4604" marR="19050" indent="7620">
              <a:lnSpc>
                <a:spcPct val="98000"/>
              </a:lnSpc>
              <a:spcBef>
                <a:spcPts val="135"/>
              </a:spcBef>
              <a:tabLst>
                <a:tab pos="1334770" algn="l"/>
              </a:tabLst>
            </a:pPr>
            <a:r>
              <a:rPr sz="1100" dirty="0">
                <a:latin typeface="Times New Roman"/>
                <a:cs typeface="Times New Roman"/>
              </a:rPr>
              <a:t>under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section	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25" dirty="0">
                <a:latin typeface="Times New Roman"/>
                <a:cs typeface="Times New Roman"/>
              </a:rPr>
              <a:t>RBI </a:t>
            </a:r>
            <a:r>
              <a:rPr sz="1100" dirty="0">
                <a:latin typeface="Times New Roman"/>
                <a:cs typeface="Times New Roman"/>
              </a:rPr>
              <a:t>Act, </a:t>
            </a:r>
            <a:r>
              <a:rPr sz="1100" spc="10" dirty="0">
                <a:latin typeface="Times New Roman"/>
                <a:cs typeface="Times New Roman"/>
              </a:rPr>
              <a:t>1934. This scheme </a:t>
            </a:r>
            <a:r>
              <a:rPr sz="1100" spc="-5" dirty="0">
                <a:latin typeface="Times New Roman"/>
                <a:cs typeface="Times New Roman"/>
              </a:rPr>
              <a:t>was introduced </a:t>
            </a:r>
            <a:r>
              <a:rPr sz="1100" spc="-20" dirty="0">
                <a:latin typeface="Times New Roman"/>
                <a:cs typeface="Times New Roman"/>
              </a:rPr>
              <a:t>with </a:t>
            </a:r>
            <a:r>
              <a:rPr sz="1100" spc="-5" dirty="0">
                <a:latin typeface="Times New Roman"/>
                <a:cs typeface="Times New Roman"/>
              </a:rPr>
              <a:t>the  </a:t>
            </a:r>
            <a:r>
              <a:rPr sz="1100" spc="5" dirty="0">
                <a:latin typeface="Times New Roman"/>
                <a:cs typeface="Times New Roman"/>
              </a:rPr>
              <a:t>objective </a:t>
            </a:r>
            <a:r>
              <a:rPr sz="1100" spc="-40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providing liquidity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banks 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form </a:t>
            </a:r>
            <a:r>
              <a:rPr sz="1100" spc="-40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demand </a:t>
            </a:r>
            <a:r>
              <a:rPr sz="1100" dirty="0">
                <a:latin typeface="Times New Roman"/>
                <a:cs typeface="Times New Roman"/>
              </a:rPr>
              <a:t>loans </a:t>
            </a:r>
            <a:r>
              <a:rPr sz="1100" spc="5" dirty="0">
                <a:latin typeface="Times New Roman"/>
                <a:cs typeface="Times New Roman"/>
              </a:rPr>
              <a:t>against </a:t>
            </a:r>
            <a:r>
              <a:rPr sz="1100" spc="-5" dirty="0">
                <a:latin typeface="Times New Roman"/>
                <a:cs typeface="Times New Roman"/>
              </a:rPr>
              <a:t>the  security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usance </a:t>
            </a:r>
            <a:r>
              <a:rPr sz="1100" dirty="0">
                <a:latin typeface="Times New Roman"/>
                <a:cs typeface="Times New Roman"/>
              </a:rPr>
              <a:t>promissory </a:t>
            </a:r>
            <a:r>
              <a:rPr sz="1100" spc="5" dirty="0">
                <a:latin typeface="Times New Roman"/>
                <a:cs typeface="Times New Roman"/>
              </a:rPr>
              <a:t>notes </a:t>
            </a:r>
            <a:r>
              <a:rPr sz="1100" spc="20" dirty="0">
                <a:latin typeface="Times New Roman"/>
                <a:cs typeface="Times New Roman"/>
              </a:rPr>
              <a:t>or </a:t>
            </a:r>
            <a:r>
              <a:rPr sz="1100" spc="5" dirty="0">
                <a:latin typeface="Times New Roman"/>
                <a:cs typeface="Times New Roman"/>
              </a:rPr>
              <a:t>bills drawn </a:t>
            </a:r>
            <a:r>
              <a:rPr sz="1100" spc="10" dirty="0">
                <a:latin typeface="Times New Roman"/>
                <a:cs typeface="Times New Roman"/>
              </a:rPr>
              <a:t>on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spc="5" dirty="0">
                <a:latin typeface="Times New Roman"/>
                <a:cs typeface="Times New Roman"/>
              </a:rPr>
              <a:t>payable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India </a:t>
            </a:r>
            <a:r>
              <a:rPr sz="1100" spc="-4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their  </a:t>
            </a:r>
            <a:r>
              <a:rPr sz="1100" spc="5" dirty="0">
                <a:latin typeface="Times New Roman"/>
                <a:cs typeface="Times New Roman"/>
              </a:rPr>
              <a:t>constituents </a:t>
            </a:r>
            <a:r>
              <a:rPr sz="1100" dirty="0">
                <a:latin typeface="Times New Roman"/>
                <a:cs typeface="Times New Roman"/>
              </a:rPr>
              <a:t>provided </a:t>
            </a:r>
            <a:r>
              <a:rPr sz="1100" spc="-10" dirty="0">
                <a:latin typeface="Times New Roman"/>
                <a:cs typeface="Times New Roman"/>
              </a:rPr>
              <a:t>they </a:t>
            </a:r>
            <a:r>
              <a:rPr sz="1100" spc="5" dirty="0">
                <a:latin typeface="Times New Roman"/>
                <a:cs typeface="Times New Roman"/>
              </a:rPr>
              <a:t>arose </a:t>
            </a:r>
            <a:r>
              <a:rPr sz="1100" dirty="0">
                <a:latin typeface="Times New Roman"/>
                <a:cs typeface="Times New Roman"/>
              </a:rPr>
              <a:t>out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bonafide </a:t>
            </a:r>
            <a:r>
              <a:rPr sz="1100" spc="10" dirty="0">
                <a:latin typeface="Times New Roman"/>
                <a:cs typeface="Times New Roman"/>
              </a:rPr>
              <a:t>commercial </a:t>
            </a:r>
            <a:r>
              <a:rPr sz="1100" spc="-5" dirty="0">
                <a:latin typeface="Times New Roman"/>
                <a:cs typeface="Times New Roman"/>
              </a:rPr>
              <a:t>or </a:t>
            </a:r>
            <a:r>
              <a:rPr sz="1100" dirty="0">
                <a:latin typeface="Times New Roman"/>
                <a:cs typeface="Times New Roman"/>
              </a:rPr>
              <a:t>trade</a:t>
            </a:r>
            <a:r>
              <a:rPr sz="1100" spc="-1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transactions. </a:t>
            </a:r>
            <a:r>
              <a:rPr sz="1100" spc="-25" dirty="0">
                <a:latin typeface="Times New Roman"/>
                <a:cs typeface="Times New Roman"/>
              </a:rPr>
              <a:t>In  </a:t>
            </a:r>
            <a:r>
              <a:rPr sz="1100" spc="5" dirty="0">
                <a:latin typeface="Times New Roman"/>
                <a:cs typeface="Times New Roman"/>
              </a:rPr>
              <a:t>order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avail refinance </a:t>
            </a:r>
            <a:r>
              <a:rPr sz="1100" dirty="0">
                <a:latin typeface="Times New Roman"/>
                <a:cs typeface="Times New Roman"/>
              </a:rPr>
              <a:t>under </a:t>
            </a:r>
            <a:r>
              <a:rPr sz="1100" spc="10" dirty="0">
                <a:latin typeface="Times New Roman"/>
                <a:cs typeface="Times New Roman"/>
              </a:rPr>
              <a:t>the above </a:t>
            </a:r>
            <a:r>
              <a:rPr sz="1100" spc="5" dirty="0">
                <a:latin typeface="Times New Roman"/>
                <a:cs typeface="Times New Roman"/>
              </a:rPr>
              <a:t>section, </a:t>
            </a:r>
            <a:r>
              <a:rPr sz="1100" dirty="0">
                <a:latin typeface="Times New Roman"/>
                <a:cs typeface="Times New Roman"/>
              </a:rPr>
              <a:t>the scheduled banks </a:t>
            </a:r>
            <a:r>
              <a:rPr sz="1100" spc="5" dirty="0">
                <a:latin typeface="Times New Roman"/>
                <a:cs typeface="Times New Roman"/>
              </a:rPr>
              <a:t>were </a:t>
            </a:r>
            <a:r>
              <a:rPr sz="1100" spc="-5" dirty="0">
                <a:latin typeface="Times New Roman"/>
                <a:cs typeface="Times New Roman"/>
              </a:rPr>
              <a:t>required 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convert </a:t>
            </a:r>
            <a:r>
              <a:rPr sz="1100" spc="2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portion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the demand </a:t>
            </a:r>
            <a:r>
              <a:rPr sz="1100" dirty="0">
                <a:latin typeface="Times New Roman"/>
                <a:cs typeface="Times New Roman"/>
              </a:rPr>
              <a:t>promissory notes </a:t>
            </a:r>
            <a:r>
              <a:rPr sz="1100" spc="-5" dirty="0">
                <a:latin typeface="Times New Roman"/>
                <a:cs typeface="Times New Roman"/>
              </a:rPr>
              <a:t>obtained </a:t>
            </a:r>
            <a:r>
              <a:rPr sz="1100" spc="-25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them </a:t>
            </a:r>
            <a:r>
              <a:rPr sz="1100" spc="10" dirty="0">
                <a:latin typeface="Times New Roman"/>
                <a:cs typeface="Times New Roman"/>
              </a:rPr>
              <a:t>from </a:t>
            </a:r>
            <a:r>
              <a:rPr sz="1100" dirty="0">
                <a:latin typeface="Times New Roman"/>
                <a:cs typeface="Times New Roman"/>
              </a:rPr>
              <a:t>their  </a:t>
            </a:r>
            <a:r>
              <a:rPr sz="1100" spc="5" dirty="0">
                <a:latin typeface="Times New Roman"/>
                <a:cs typeface="Times New Roman"/>
              </a:rPr>
              <a:t>constituents </a:t>
            </a:r>
            <a:r>
              <a:rPr sz="1100" spc="-35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respect </a:t>
            </a:r>
            <a:r>
              <a:rPr sz="1100" spc="-40" dirty="0">
                <a:latin typeface="Times New Roman"/>
                <a:cs typeface="Times New Roman"/>
              </a:rPr>
              <a:t>of </a:t>
            </a:r>
            <a:r>
              <a:rPr sz="1100" spc="15" dirty="0">
                <a:latin typeface="Times New Roman"/>
                <a:cs typeface="Times New Roman"/>
              </a:rPr>
              <a:t>loans, </a:t>
            </a:r>
            <a:r>
              <a:rPr sz="1100" spc="5" dirty="0">
                <a:latin typeface="Times New Roman"/>
                <a:cs typeface="Times New Roman"/>
              </a:rPr>
              <a:t>overdrafts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dirty="0">
                <a:latin typeface="Times New Roman"/>
                <a:cs typeface="Times New Roman"/>
              </a:rPr>
              <a:t>cash </a:t>
            </a:r>
            <a:r>
              <a:rPr sz="1100" spc="5" dirty="0">
                <a:latin typeface="Times New Roman"/>
                <a:cs typeface="Times New Roman"/>
              </a:rPr>
              <a:t>credit granted </a:t>
            </a:r>
            <a:r>
              <a:rPr sz="1100" spc="15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them </a:t>
            </a:r>
            <a:r>
              <a:rPr sz="1100" spc="-10" dirty="0">
                <a:latin typeface="Times New Roman"/>
                <a:cs typeface="Times New Roman"/>
              </a:rPr>
              <a:t>into  </a:t>
            </a:r>
            <a:r>
              <a:rPr sz="1100" spc="10" dirty="0">
                <a:latin typeface="Times New Roman"/>
                <a:cs typeface="Times New Roman"/>
              </a:rPr>
              <a:t>usance </a:t>
            </a:r>
            <a:r>
              <a:rPr sz="1100" dirty="0">
                <a:latin typeface="Times New Roman"/>
                <a:cs typeface="Times New Roman"/>
              </a:rPr>
              <a:t>promissory </a:t>
            </a:r>
            <a:r>
              <a:rPr sz="1100" spc="5" dirty="0">
                <a:latin typeface="Times New Roman"/>
                <a:cs typeface="Times New Roman"/>
              </a:rPr>
              <a:t>notes maturing </a:t>
            </a:r>
            <a:r>
              <a:rPr sz="1100" spc="-15" dirty="0">
                <a:latin typeface="Times New Roman"/>
                <a:cs typeface="Times New Roman"/>
              </a:rPr>
              <a:t>within </a:t>
            </a:r>
            <a:r>
              <a:rPr sz="1100" spc="60" dirty="0">
                <a:latin typeface="Times New Roman"/>
                <a:cs typeface="Times New Roman"/>
              </a:rPr>
              <a:t>90 </a:t>
            </a:r>
            <a:r>
              <a:rPr sz="1100" spc="5" dirty="0">
                <a:latin typeface="Times New Roman"/>
                <a:cs typeface="Times New Roman"/>
              </a:rPr>
              <a:t>days. </a:t>
            </a:r>
            <a:r>
              <a:rPr sz="1100" spc="2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accommodation </a:t>
            </a:r>
            <a:r>
              <a:rPr sz="1100" spc="-10" dirty="0">
                <a:latin typeface="Times New Roman"/>
                <a:cs typeface="Times New Roman"/>
              </a:rPr>
              <a:t>which </a:t>
            </a:r>
            <a:r>
              <a:rPr sz="1100" spc="-15" dirty="0">
                <a:latin typeface="Times New Roman"/>
                <a:cs typeface="Times New Roman"/>
              </a:rPr>
              <a:t>was  </a:t>
            </a:r>
            <a:r>
              <a:rPr sz="1100" dirty="0">
                <a:latin typeface="Times New Roman"/>
                <a:cs typeface="Times New Roman"/>
              </a:rPr>
              <a:t>initially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restricted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licensed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scheduled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commercial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banks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having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deposits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Times New Roman"/>
                <a:cs typeface="Times New Roman"/>
              </a:rPr>
              <a:t>of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Rs.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50" dirty="0">
                <a:latin typeface="Times New Roman"/>
                <a:cs typeface="Times New Roman"/>
              </a:rPr>
              <a:t>10  </a:t>
            </a:r>
            <a:r>
              <a:rPr sz="1100" spc="5" dirty="0">
                <a:latin typeface="Times New Roman"/>
                <a:cs typeface="Times New Roman"/>
              </a:rPr>
              <a:t>crore </a:t>
            </a:r>
            <a:r>
              <a:rPr sz="1100" spc="20" dirty="0">
                <a:latin typeface="Times New Roman"/>
                <a:cs typeface="Times New Roman"/>
              </a:rPr>
              <a:t>or </a:t>
            </a:r>
            <a:r>
              <a:rPr sz="1100" dirty="0">
                <a:latin typeface="Times New Roman"/>
                <a:cs typeface="Times New Roman"/>
              </a:rPr>
              <a:t>more, </a:t>
            </a:r>
            <a:r>
              <a:rPr sz="1100" spc="15" dirty="0">
                <a:latin typeface="Times New Roman"/>
                <a:cs typeface="Times New Roman"/>
              </a:rPr>
              <a:t>was later </a:t>
            </a:r>
            <a:r>
              <a:rPr sz="1100" spc="5" dirty="0">
                <a:latin typeface="Times New Roman"/>
                <a:cs typeface="Times New Roman"/>
              </a:rPr>
              <a:t>extended </a:t>
            </a:r>
            <a:r>
              <a:rPr sz="1100" spc="-5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all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licensed </a:t>
            </a:r>
            <a:r>
              <a:rPr sz="1100" dirty="0">
                <a:latin typeface="Times New Roman"/>
                <a:cs typeface="Times New Roman"/>
              </a:rPr>
              <a:t>scheduled </a:t>
            </a:r>
            <a:r>
              <a:rPr sz="1100" spc="10" dirty="0">
                <a:latin typeface="Times New Roman"/>
                <a:cs typeface="Times New Roman"/>
              </a:rPr>
              <a:t>commercial </a:t>
            </a:r>
            <a:r>
              <a:rPr sz="1100" spc="-5" dirty="0">
                <a:latin typeface="Times New Roman"/>
                <a:cs typeface="Times New Roman"/>
              </a:rPr>
              <a:t>banks  </a:t>
            </a:r>
            <a:r>
              <a:rPr sz="1100" spc="5" dirty="0">
                <a:latin typeface="Times New Roman"/>
                <a:cs typeface="Times New Roman"/>
              </a:rPr>
              <a:t>irrespective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15" dirty="0">
                <a:latin typeface="Times New Roman"/>
                <a:cs typeface="Times New Roman"/>
              </a:rPr>
              <a:t>size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deposits.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scheme however, did </a:t>
            </a:r>
            <a:r>
              <a:rPr sz="1100" spc="-10" dirty="0">
                <a:latin typeface="Times New Roman"/>
                <a:cs typeface="Times New Roman"/>
              </a:rPr>
              <a:t>not </a:t>
            </a:r>
            <a:r>
              <a:rPr sz="1100" spc="5" dirty="0">
                <a:latin typeface="Times New Roman"/>
                <a:cs typeface="Times New Roman"/>
              </a:rPr>
              <a:t>develop into </a:t>
            </a:r>
            <a:r>
              <a:rPr sz="1100" spc="20" dirty="0">
                <a:latin typeface="Times New Roman"/>
                <a:cs typeface="Times New Roman"/>
              </a:rPr>
              <a:t>a </a:t>
            </a:r>
            <a:r>
              <a:rPr sz="1100" spc="5" dirty="0">
                <a:latin typeface="Times New Roman"/>
                <a:cs typeface="Times New Roman"/>
              </a:rPr>
              <a:t>genuine  </a:t>
            </a:r>
            <a:r>
              <a:rPr sz="1100" spc="-15" dirty="0">
                <a:latin typeface="Times New Roman"/>
                <a:cs typeface="Times New Roman"/>
              </a:rPr>
              <a:t>bill </a:t>
            </a:r>
            <a:r>
              <a:rPr sz="1100" dirty="0">
                <a:latin typeface="Times New Roman"/>
                <a:cs typeface="Times New Roman"/>
              </a:rPr>
              <a:t>market </a:t>
            </a:r>
            <a:r>
              <a:rPr sz="1100" spc="5" dirty="0">
                <a:latin typeface="Times New Roman"/>
                <a:cs typeface="Times New Roman"/>
              </a:rPr>
              <a:t>as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spc="-5" dirty="0">
                <a:latin typeface="Times New Roman"/>
                <a:cs typeface="Times New Roman"/>
              </a:rPr>
              <a:t>was </a:t>
            </a:r>
            <a:r>
              <a:rPr sz="1100" spc="5" dirty="0">
                <a:latin typeface="Times New Roman"/>
                <a:cs typeface="Times New Roman"/>
              </a:rPr>
              <a:t>primarily intended </a:t>
            </a:r>
            <a:r>
              <a:rPr sz="1100" spc="15" dirty="0">
                <a:latin typeface="Times New Roman"/>
                <a:cs typeface="Times New Roman"/>
              </a:rPr>
              <a:t>for </a:t>
            </a:r>
            <a:r>
              <a:rPr sz="1100" spc="-5" dirty="0">
                <a:latin typeface="Times New Roman"/>
                <a:cs typeface="Times New Roman"/>
              </a:rPr>
              <a:t>providing </a:t>
            </a:r>
            <a:r>
              <a:rPr sz="1100" dirty="0">
                <a:latin typeface="Times New Roman"/>
                <a:cs typeface="Times New Roman"/>
              </a:rPr>
              <a:t>accommodation </a:t>
            </a:r>
            <a:r>
              <a:rPr sz="1100" spc="10" dirty="0">
                <a:latin typeface="Times New Roman"/>
                <a:cs typeface="Times New Roman"/>
              </a:rPr>
              <a:t>from </a:t>
            </a:r>
            <a:r>
              <a:rPr sz="1100" dirty="0">
                <a:latin typeface="Times New Roman"/>
                <a:cs typeface="Times New Roman"/>
              </a:rPr>
              <a:t>RBI to  </a:t>
            </a:r>
            <a:r>
              <a:rPr sz="1100" spc="-5" dirty="0">
                <a:latin typeface="Times New Roman"/>
                <a:cs typeface="Times New Roman"/>
              </a:rPr>
              <a:t>banks.</a:t>
            </a:r>
            <a:endParaRPr sz="1100">
              <a:latin typeface="Times New Roman"/>
              <a:cs typeface="Times New Roman"/>
            </a:endParaRPr>
          </a:p>
          <a:p>
            <a:pPr marL="19685">
              <a:lnSpc>
                <a:spcPct val="100000"/>
              </a:lnSpc>
              <a:spcBef>
                <a:spcPts val="980"/>
              </a:spcBef>
            </a:pPr>
            <a:r>
              <a:rPr sz="1250" b="1" spc="-25" dirty="0">
                <a:latin typeface="Times New Roman"/>
                <a:cs typeface="Times New Roman"/>
              </a:rPr>
              <a:t>Bill</a:t>
            </a:r>
            <a:r>
              <a:rPr sz="1250" b="1" spc="-100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Market</a:t>
            </a:r>
            <a:r>
              <a:rPr sz="1200" b="1" spc="-165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Scheme</a:t>
            </a:r>
            <a:r>
              <a:rPr sz="1200" b="1" spc="-125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for</a:t>
            </a:r>
            <a:r>
              <a:rPr sz="1200" b="1" spc="-105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Exporters</a:t>
            </a:r>
            <a:endParaRPr sz="1200">
              <a:latin typeface="Times New Roman"/>
              <a:cs typeface="Times New Roman"/>
            </a:endParaRPr>
          </a:p>
          <a:p>
            <a:pPr marL="20955" marR="5080" indent="-1905">
              <a:lnSpc>
                <a:spcPct val="99100"/>
              </a:lnSpc>
              <a:spcBef>
                <a:spcPts val="819"/>
              </a:spcBef>
            </a:pP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10" dirty="0">
                <a:latin typeface="Times New Roman"/>
                <a:cs typeface="Times New Roman"/>
              </a:rPr>
              <a:t>1958,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15" dirty="0">
                <a:latin typeface="Times New Roman"/>
                <a:cs typeface="Times New Roman"/>
              </a:rPr>
              <a:t>RBI </a:t>
            </a:r>
            <a:r>
              <a:rPr sz="1100" dirty="0">
                <a:latin typeface="Times New Roman"/>
                <a:cs typeface="Times New Roman"/>
              </a:rPr>
              <a:t>extended </a:t>
            </a:r>
            <a:r>
              <a:rPr sz="1100" spc="2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Bill </a:t>
            </a:r>
            <a:r>
              <a:rPr sz="1100" dirty="0">
                <a:latin typeface="Times New Roman"/>
                <a:cs typeface="Times New Roman"/>
              </a:rPr>
              <a:t>Market </a:t>
            </a:r>
            <a:r>
              <a:rPr sz="1100" spc="10" dirty="0">
                <a:latin typeface="Times New Roman"/>
                <a:cs typeface="Times New Roman"/>
              </a:rPr>
              <a:t>Scheme to </a:t>
            </a:r>
            <a:r>
              <a:rPr sz="1100" spc="5" dirty="0">
                <a:latin typeface="Times New Roman"/>
                <a:cs typeface="Times New Roman"/>
              </a:rPr>
              <a:t>export </a:t>
            </a:r>
            <a:r>
              <a:rPr sz="1100" spc="-5" dirty="0">
                <a:latin typeface="Times New Roman"/>
                <a:cs typeface="Times New Roman"/>
              </a:rPr>
              <a:t>bills </a:t>
            </a:r>
            <a:r>
              <a:rPr sz="1100" spc="5" dirty="0">
                <a:latin typeface="Times New Roman"/>
                <a:cs typeface="Times New Roman"/>
              </a:rPr>
              <a:t>also </a:t>
            </a:r>
            <a:r>
              <a:rPr sz="1100" spc="-5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encourage  </a:t>
            </a:r>
            <a:r>
              <a:rPr sz="1100" dirty="0">
                <a:latin typeface="Times New Roman"/>
                <a:cs typeface="Times New Roman"/>
              </a:rPr>
              <a:t>banks </a:t>
            </a:r>
            <a:r>
              <a:rPr sz="1100" spc="15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extend </a:t>
            </a:r>
            <a:r>
              <a:rPr sz="1100" spc="5" dirty="0">
                <a:latin typeface="Times New Roman"/>
                <a:cs typeface="Times New Roman"/>
              </a:rPr>
              <a:t>credit </a:t>
            </a:r>
            <a:r>
              <a:rPr sz="1100" spc="15" dirty="0">
                <a:latin typeface="Times New Roman"/>
                <a:cs typeface="Times New Roman"/>
              </a:rPr>
              <a:t>facilities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exporters </a:t>
            </a:r>
            <a:r>
              <a:rPr sz="1100" spc="-15" dirty="0">
                <a:latin typeface="Times New Roman"/>
                <a:cs typeface="Times New Roman"/>
              </a:rPr>
              <a:t>on </a:t>
            </a:r>
            <a:r>
              <a:rPr sz="1100" spc="20" dirty="0">
                <a:latin typeface="Times New Roman"/>
                <a:cs typeface="Times New Roman"/>
              </a:rPr>
              <a:t>a </a:t>
            </a:r>
            <a:r>
              <a:rPr sz="1100" spc="5" dirty="0">
                <a:latin typeface="Times New Roman"/>
                <a:cs typeface="Times New Roman"/>
              </a:rPr>
              <a:t>more liberal </a:t>
            </a:r>
            <a:r>
              <a:rPr sz="1100" spc="-5" dirty="0">
                <a:latin typeface="Times New Roman"/>
                <a:cs typeface="Times New Roman"/>
              </a:rPr>
              <a:t>basis. </a:t>
            </a:r>
            <a:r>
              <a:rPr sz="1100" spc="25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banks,  </a:t>
            </a:r>
            <a:r>
              <a:rPr sz="1100" dirty="0">
                <a:latin typeface="Times New Roman"/>
                <a:cs typeface="Times New Roman"/>
              </a:rPr>
              <a:t>however, </a:t>
            </a:r>
            <a:r>
              <a:rPr sz="1100" spc="10" dirty="0">
                <a:latin typeface="Times New Roman"/>
                <a:cs typeface="Times New Roman"/>
              </a:rPr>
              <a:t>could not </a:t>
            </a:r>
            <a:r>
              <a:rPr sz="1100" spc="15" dirty="0">
                <a:latin typeface="Times New Roman"/>
                <a:cs typeface="Times New Roman"/>
              </a:rPr>
              <a:t>avail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these </a:t>
            </a:r>
            <a:r>
              <a:rPr sz="1100" spc="15" dirty="0">
                <a:latin typeface="Times New Roman"/>
                <a:cs typeface="Times New Roman"/>
              </a:rPr>
              <a:t>facilities </a:t>
            </a:r>
            <a:r>
              <a:rPr sz="1050" spc="55" dirty="0">
                <a:latin typeface="Times New Roman"/>
                <a:cs typeface="Times New Roman"/>
              </a:rPr>
              <a:t>as </a:t>
            </a:r>
            <a:r>
              <a:rPr sz="1100" spc="5" dirty="0">
                <a:latin typeface="Times New Roman"/>
                <a:cs typeface="Times New Roman"/>
              </a:rPr>
              <a:t>exporters were </a:t>
            </a:r>
            <a:r>
              <a:rPr sz="1100" spc="-5" dirty="0">
                <a:latin typeface="Times New Roman"/>
                <a:cs typeface="Times New Roman"/>
              </a:rPr>
              <a:t>reluctant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draw  usance </a:t>
            </a:r>
            <a:r>
              <a:rPr sz="1100" spc="5" dirty="0">
                <a:latin typeface="Times New Roman"/>
                <a:cs typeface="Times New Roman"/>
              </a:rPr>
              <a:t>promissory notes as </a:t>
            </a:r>
            <a:r>
              <a:rPr sz="1100" spc="-5" dirty="0">
                <a:latin typeface="Times New Roman"/>
                <a:cs typeface="Times New Roman"/>
              </a:rPr>
              <a:t>required </a:t>
            </a:r>
            <a:r>
              <a:rPr sz="1100" spc="-25" dirty="0">
                <a:latin typeface="Times New Roman"/>
                <a:cs typeface="Times New Roman"/>
              </a:rPr>
              <a:t>by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RBI, after </a:t>
            </a:r>
            <a:r>
              <a:rPr sz="1100" dirty="0">
                <a:latin typeface="Times New Roman"/>
                <a:cs typeface="Times New Roman"/>
              </a:rPr>
              <a:t>having </a:t>
            </a:r>
            <a:r>
              <a:rPr sz="1100" spc="-5" dirty="0">
                <a:latin typeface="Times New Roman"/>
                <a:cs typeface="Times New Roman"/>
              </a:rPr>
              <a:t>tendered to </a:t>
            </a:r>
            <a:r>
              <a:rPr sz="1100" dirty="0">
                <a:latin typeface="Times New Roman"/>
                <a:cs typeface="Times New Roman"/>
              </a:rPr>
              <a:t>banks for  </a:t>
            </a:r>
            <a:r>
              <a:rPr sz="1100" spc="5" dirty="0">
                <a:latin typeface="Times New Roman"/>
                <a:cs typeface="Times New Roman"/>
              </a:rPr>
              <a:t>purposes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negotiation,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documentary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usance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export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bills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which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banks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sent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abroad</a:t>
            </a:r>
            <a:endParaRPr sz="1100">
              <a:latin typeface="Times New Roman"/>
              <a:cs typeface="Times New Roman"/>
            </a:endParaRPr>
          </a:p>
          <a:p>
            <a:pPr marL="17780">
              <a:lnSpc>
                <a:spcPts val="1310"/>
              </a:lnSpc>
            </a:pPr>
            <a:r>
              <a:rPr sz="1100" spc="15" dirty="0">
                <a:latin typeface="Times New Roman"/>
                <a:cs typeface="Times New Roman"/>
              </a:rPr>
              <a:t>for </a:t>
            </a:r>
            <a:r>
              <a:rPr sz="1100" spc="5" dirty="0">
                <a:latin typeface="Times New Roman"/>
                <a:cs typeface="Times New Roman"/>
              </a:rPr>
              <a:t>acceptance </a:t>
            </a:r>
            <a:r>
              <a:rPr sz="1100" spc="10" dirty="0">
                <a:latin typeface="Times New Roman"/>
                <a:cs typeface="Times New Roman"/>
              </a:rPr>
              <a:t>and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collection.</a:t>
            </a:r>
            <a:endParaRPr sz="1100">
              <a:latin typeface="Times New Roman"/>
              <a:cs typeface="Times New Roman"/>
            </a:endParaRPr>
          </a:p>
          <a:p>
            <a:pPr marL="17780" marR="13335" indent="1270">
              <a:lnSpc>
                <a:spcPct val="98500"/>
              </a:lnSpc>
              <a:spcBef>
                <a:spcPts val="550"/>
              </a:spcBef>
            </a:pP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10" dirty="0">
                <a:latin typeface="Times New Roman"/>
                <a:cs typeface="Times New Roman"/>
              </a:rPr>
              <a:t>1963, the RBI </a:t>
            </a:r>
            <a:r>
              <a:rPr sz="1100" spc="5" dirty="0">
                <a:latin typeface="Times New Roman"/>
                <a:cs typeface="Times New Roman"/>
              </a:rPr>
              <a:t>introduced </a:t>
            </a:r>
            <a:r>
              <a:rPr sz="1100" spc="20" dirty="0">
                <a:latin typeface="Times New Roman"/>
                <a:cs typeface="Times New Roman"/>
              </a:rPr>
              <a:t>a </a:t>
            </a:r>
            <a:r>
              <a:rPr sz="1100" spc="-10" dirty="0">
                <a:latin typeface="Times New Roman"/>
                <a:cs typeface="Times New Roman"/>
              </a:rPr>
              <a:t>new </a:t>
            </a:r>
            <a:r>
              <a:rPr sz="1100" spc="10" dirty="0">
                <a:latin typeface="Times New Roman"/>
                <a:cs typeface="Times New Roman"/>
              </a:rPr>
              <a:t>Export </a:t>
            </a:r>
            <a:r>
              <a:rPr sz="1100" spc="5" dirty="0">
                <a:latin typeface="Times New Roman"/>
                <a:cs typeface="Times New Roman"/>
              </a:rPr>
              <a:t>Bills credit </a:t>
            </a:r>
            <a:r>
              <a:rPr sz="1100" dirty="0">
                <a:latin typeface="Times New Roman"/>
                <a:cs typeface="Times New Roman"/>
              </a:rPr>
              <a:t>scheme whereby </a:t>
            </a:r>
            <a:r>
              <a:rPr sz="1100" spc="-5" dirty="0">
                <a:latin typeface="Times New Roman"/>
                <a:cs typeface="Times New Roman"/>
              </a:rPr>
              <a:t>advances  </a:t>
            </a:r>
            <a:r>
              <a:rPr sz="1100" dirty="0">
                <a:latin typeface="Times New Roman"/>
                <a:cs typeface="Times New Roman"/>
              </a:rPr>
              <a:t>could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050" spc="15" dirty="0">
                <a:latin typeface="Times New Roman"/>
                <a:cs typeface="Times New Roman"/>
              </a:rPr>
              <a:t>be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made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by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RBI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scheduled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banks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against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their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promissory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notes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only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and  </a:t>
            </a:r>
            <a:r>
              <a:rPr sz="1100" spc="-15" dirty="0">
                <a:latin typeface="Times New Roman"/>
                <a:cs typeface="Times New Roman"/>
              </a:rPr>
              <a:t>upon </a:t>
            </a:r>
            <a:r>
              <a:rPr sz="1100" spc="5" dirty="0">
                <a:latin typeface="Times New Roman"/>
                <a:cs typeface="Times New Roman"/>
              </a:rPr>
              <a:t>their declaration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holdings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15" dirty="0">
                <a:latin typeface="Times New Roman"/>
                <a:cs typeface="Times New Roman"/>
              </a:rPr>
              <a:t>eligible </a:t>
            </a:r>
            <a:r>
              <a:rPr sz="1100" dirty="0">
                <a:latin typeface="Times New Roman"/>
                <a:cs typeface="Times New Roman"/>
              </a:rPr>
              <a:t>usance </a:t>
            </a:r>
            <a:r>
              <a:rPr sz="1100" spc="5" dirty="0">
                <a:latin typeface="Times New Roman"/>
                <a:cs typeface="Times New Roman"/>
              </a:rPr>
              <a:t>export bills </a:t>
            </a:r>
            <a:r>
              <a:rPr sz="1100" spc="-10" dirty="0">
                <a:latin typeface="Times New Roman"/>
                <a:cs typeface="Times New Roman"/>
              </a:rPr>
              <a:t>drawn 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foreign  </a:t>
            </a:r>
            <a:r>
              <a:rPr sz="1100" spc="5" dirty="0">
                <a:latin typeface="Times New Roman"/>
                <a:cs typeface="Times New Roman"/>
              </a:rPr>
              <a:t>currencies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Indian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rupees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discounted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negotiated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by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them.</a:t>
            </a:r>
            <a:endParaRPr sz="1100">
              <a:latin typeface="Times New Roman"/>
              <a:cs typeface="Times New Roman"/>
            </a:endParaRPr>
          </a:p>
          <a:p>
            <a:pPr marL="21590">
              <a:lnSpc>
                <a:spcPct val="100000"/>
              </a:lnSpc>
              <a:spcBef>
                <a:spcPts val="1025"/>
              </a:spcBef>
            </a:pPr>
            <a:r>
              <a:rPr sz="1250" spc="-40" dirty="0">
                <a:latin typeface="Times New Roman"/>
                <a:cs typeface="Times New Roman"/>
              </a:rPr>
              <a:t>New </a:t>
            </a:r>
            <a:r>
              <a:rPr sz="1250" b="1" spc="-20" dirty="0">
                <a:latin typeface="Times New Roman"/>
                <a:cs typeface="Times New Roman"/>
              </a:rPr>
              <a:t>Bill </a:t>
            </a:r>
            <a:r>
              <a:rPr sz="1200" b="1" spc="10" dirty="0">
                <a:latin typeface="Times New Roman"/>
                <a:cs typeface="Times New Roman"/>
              </a:rPr>
              <a:t>Market</a:t>
            </a:r>
            <a:r>
              <a:rPr sz="1200" b="1" spc="-185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Scheme</a:t>
            </a:r>
            <a:endParaRPr sz="1200">
              <a:latin typeface="Times New Roman"/>
              <a:cs typeface="Times New Roman"/>
            </a:endParaRPr>
          </a:p>
          <a:p>
            <a:pPr marL="18415" marR="220979" indent="-6350">
              <a:lnSpc>
                <a:spcPts val="1310"/>
              </a:lnSpc>
              <a:spcBef>
                <a:spcPts val="840"/>
              </a:spcBef>
            </a:pPr>
            <a:r>
              <a:rPr sz="1100" spc="30" dirty="0">
                <a:latin typeface="Times New Roman"/>
                <a:cs typeface="Times New Roman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next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significant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measure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taken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Times New Roman"/>
                <a:cs typeface="Times New Roman"/>
              </a:rPr>
              <a:t>by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the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RBI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promotion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of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bill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market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was 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November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1970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when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recommendation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Study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Group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chaired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75" dirty="0">
                <a:latin typeface="Times New Roman"/>
                <a:cs typeface="Times New Roman"/>
              </a:rPr>
              <a:t>by</a:t>
            </a:r>
            <a:endParaRPr sz="1100">
              <a:latin typeface="Times New Roman"/>
              <a:cs typeface="Times New Roman"/>
            </a:endParaRPr>
          </a:p>
          <a:p>
            <a:pPr marL="17145">
              <a:lnSpc>
                <a:spcPts val="1205"/>
              </a:lnSpc>
              <a:tabLst>
                <a:tab pos="3996054" algn="l"/>
              </a:tabLst>
            </a:pPr>
            <a:r>
              <a:rPr sz="1150" spc="-15" dirty="0">
                <a:latin typeface="Times New Roman"/>
                <a:cs typeface="Times New Roman"/>
              </a:rPr>
              <a:t>M. </a:t>
            </a:r>
            <a:r>
              <a:rPr sz="1100" dirty="0">
                <a:latin typeface="Times New Roman"/>
                <a:cs typeface="Times New Roman"/>
              </a:rPr>
              <a:t>Narasimham, </a:t>
            </a:r>
            <a:r>
              <a:rPr sz="1100" spc="5" dirty="0">
                <a:latin typeface="Times New Roman"/>
                <a:cs typeface="Times New Roman"/>
              </a:rPr>
              <a:t>it introduced </a:t>
            </a:r>
            <a:r>
              <a:rPr sz="1100" spc="20" dirty="0">
                <a:latin typeface="Times New Roman"/>
                <a:cs typeface="Times New Roman"/>
              </a:rPr>
              <a:t>the </a:t>
            </a:r>
            <a:r>
              <a:rPr sz="1100" spc="-15" dirty="0">
                <a:latin typeface="Times New Roman"/>
                <a:cs typeface="Times New Roman"/>
              </a:rPr>
              <a:t>New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Market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Scheme	</a:t>
            </a:r>
            <a:r>
              <a:rPr sz="1100" spc="10" dirty="0">
                <a:latin typeface="Times New Roman"/>
                <a:cs typeface="Times New Roman"/>
              </a:rPr>
              <a:t>This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schemes</a:t>
            </a:r>
            <a:endParaRPr sz="1100">
              <a:latin typeface="Times New Roman"/>
              <a:cs typeface="Times New Roman"/>
            </a:endParaRPr>
          </a:p>
          <a:p>
            <a:pPr marL="22225" marR="14604">
              <a:lnSpc>
                <a:spcPts val="1310"/>
              </a:lnSpc>
              <a:spcBef>
                <a:spcPts val="30"/>
              </a:spcBef>
            </a:pPr>
            <a:r>
              <a:rPr sz="1100" spc="5" dirty="0">
                <a:latin typeface="Times New Roman"/>
                <a:cs typeface="Times New Roman"/>
              </a:rPr>
              <a:t>was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improvement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over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the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earlier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scheme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in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that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only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genuine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trade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bilk,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maturing  </a:t>
            </a:r>
            <a:r>
              <a:rPr sz="1100" dirty="0">
                <a:latin typeface="Times New Roman"/>
                <a:cs typeface="Times New Roman"/>
              </a:rPr>
              <a:t>within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35" dirty="0">
                <a:latin typeface="Times New Roman"/>
                <a:cs typeface="Times New Roman"/>
              </a:rPr>
              <a:t>90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days,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arising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out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bonafide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commercial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trade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transactions</a:t>
            </a:r>
            <a:r>
              <a:rPr sz="1100" spc="-1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involving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sale</a:t>
            </a:r>
            <a:endParaRPr sz="1100">
              <a:latin typeface="Times New Roman"/>
              <a:cs typeface="Times New Roman"/>
            </a:endParaRPr>
          </a:p>
          <a:p>
            <a:pPr marL="18415" marR="454025" indent="-635">
              <a:lnSpc>
                <a:spcPts val="1280"/>
              </a:lnSpc>
              <a:spcBef>
                <a:spcPts val="30"/>
              </a:spcBef>
            </a:pPr>
            <a:r>
              <a:rPr sz="1100" spc="20" dirty="0">
                <a:latin typeface="Times New Roman"/>
                <a:cs typeface="Times New Roman"/>
              </a:rPr>
              <a:t>or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despatch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Times New Roman"/>
                <a:cs typeface="Times New Roman"/>
              </a:rPr>
              <a:t>of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goods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were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made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eligible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rediscounting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with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the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RBI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by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all  </a:t>
            </a:r>
            <a:r>
              <a:rPr sz="1100" spc="5" dirty="0">
                <a:latin typeface="Times New Roman"/>
                <a:cs typeface="Times New Roman"/>
              </a:rPr>
              <a:t>licensed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scheduled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commercial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banks.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7640" y="7112384"/>
            <a:ext cx="464820" cy="2425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60" dirty="0">
                <a:latin typeface="Times New Roman"/>
                <a:cs typeface="Times New Roman"/>
              </a:rPr>
              <a:t>19.20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80232" y="7104566"/>
            <a:ext cx="4057650" cy="457834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 indent="3175">
              <a:lnSpc>
                <a:spcPts val="1639"/>
              </a:lnSpc>
              <a:spcBef>
                <a:spcPts val="250"/>
              </a:spcBef>
            </a:pPr>
            <a:r>
              <a:rPr sz="1450" b="1" spc="-15" dirty="0">
                <a:latin typeface="Times New Roman"/>
                <a:cs typeface="Times New Roman"/>
              </a:rPr>
              <a:t>REASONS </a:t>
            </a:r>
            <a:r>
              <a:rPr sz="1450" b="1" spc="-35" dirty="0">
                <a:latin typeface="Times New Roman"/>
                <a:cs typeface="Times New Roman"/>
              </a:rPr>
              <a:t>FOR </a:t>
            </a:r>
            <a:r>
              <a:rPr sz="1450" b="1" spc="-30" dirty="0">
                <a:latin typeface="Times New Roman"/>
                <a:cs typeface="Times New Roman"/>
              </a:rPr>
              <a:t>NON-DEVELOPMENT </a:t>
            </a:r>
            <a:r>
              <a:rPr sz="1450" b="1" spc="-10" dirty="0">
                <a:latin typeface="Times New Roman"/>
                <a:cs typeface="Times New Roman"/>
              </a:rPr>
              <a:t>OF </a:t>
            </a:r>
            <a:r>
              <a:rPr sz="1450" b="1" spc="-15" dirty="0">
                <a:latin typeface="Times New Roman"/>
                <a:cs typeface="Times New Roman"/>
              </a:rPr>
              <a:t>BILL  MARKET </a:t>
            </a:r>
            <a:r>
              <a:rPr sz="1450" b="1" spc="10" dirty="0">
                <a:latin typeface="Times New Roman"/>
                <a:cs typeface="Times New Roman"/>
              </a:rPr>
              <a:t>IN</a:t>
            </a:r>
            <a:r>
              <a:rPr sz="1450" b="1" spc="5" dirty="0">
                <a:latin typeface="Times New Roman"/>
                <a:cs typeface="Times New Roman"/>
              </a:rPr>
              <a:t> </a:t>
            </a:r>
            <a:r>
              <a:rPr sz="1450" b="1" spc="-40" dirty="0">
                <a:latin typeface="Times New Roman"/>
                <a:cs typeface="Times New Roman"/>
              </a:rPr>
              <a:t>INDIA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355594" y="7735145"/>
            <a:ext cx="277085" cy="6773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72513" y="7647363"/>
            <a:ext cx="4791710" cy="5276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1905">
              <a:lnSpc>
                <a:spcPct val="99100"/>
              </a:lnSpc>
              <a:spcBef>
                <a:spcPts val="125"/>
              </a:spcBef>
              <a:tabLst>
                <a:tab pos="4298315" algn="l"/>
              </a:tabLst>
            </a:pPr>
            <a:r>
              <a:rPr sz="1100" dirty="0">
                <a:latin typeface="Times New Roman"/>
                <a:cs typeface="Times New Roman"/>
              </a:rPr>
              <a:t>Despite </a:t>
            </a:r>
            <a:r>
              <a:rPr sz="1100" spc="5" dirty="0">
                <a:latin typeface="Times New Roman"/>
                <a:cs typeface="Times New Roman"/>
              </a:rPr>
              <a:t>various </a:t>
            </a:r>
            <a:r>
              <a:rPr sz="1100" spc="10" dirty="0">
                <a:latin typeface="Times New Roman"/>
                <a:cs typeface="Times New Roman"/>
              </a:rPr>
              <a:t>measures </a:t>
            </a:r>
            <a:r>
              <a:rPr sz="1100" dirty="0">
                <a:latin typeface="Times New Roman"/>
                <a:cs typeface="Times New Roman"/>
              </a:rPr>
              <a:t>taken </a:t>
            </a:r>
            <a:r>
              <a:rPr sz="1100" spc="-15" dirty="0">
                <a:latin typeface="Times New Roman"/>
                <a:cs typeface="Times New Roman"/>
              </a:rPr>
              <a:t>by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15" dirty="0">
                <a:latin typeface="Times New Roman"/>
                <a:cs typeface="Times New Roman"/>
              </a:rPr>
              <a:t>RBI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activate</a:t>
            </a:r>
            <a:r>
              <a:rPr sz="1100" spc="-1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bill </a:t>
            </a:r>
            <a:r>
              <a:rPr sz="1100" spc="5" dirty="0">
                <a:latin typeface="Times New Roman"/>
                <a:cs typeface="Times New Roman"/>
              </a:rPr>
              <a:t>market,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the	</a:t>
            </a:r>
            <a:r>
              <a:rPr sz="1100" dirty="0">
                <a:latin typeface="Times New Roman"/>
                <a:cs typeface="Times New Roman"/>
              </a:rPr>
              <a:t>is yet </a:t>
            </a:r>
            <a:r>
              <a:rPr sz="1100" spc="-50" dirty="0">
                <a:latin typeface="Times New Roman"/>
                <a:cs typeface="Times New Roman"/>
              </a:rPr>
              <a:t>to  </a:t>
            </a:r>
            <a:r>
              <a:rPr sz="1100" spc="-5" dirty="0">
                <a:latin typeface="Times New Roman"/>
                <a:cs typeface="Times New Roman"/>
              </a:rPr>
              <a:t>be fully </a:t>
            </a:r>
            <a:r>
              <a:rPr sz="1100" spc="5" dirty="0">
                <a:latin typeface="Times New Roman"/>
                <a:cs typeface="Times New Roman"/>
              </a:rPr>
              <a:t>developed 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India.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various </a:t>
            </a:r>
            <a:r>
              <a:rPr sz="1100" dirty="0">
                <a:latin typeface="Times New Roman"/>
                <a:cs typeface="Times New Roman"/>
              </a:rPr>
              <a:t>reasons </a:t>
            </a:r>
            <a:r>
              <a:rPr sz="1100" spc="5" dirty="0">
                <a:latin typeface="Times New Roman"/>
                <a:cs typeface="Times New Roman"/>
              </a:rPr>
              <a:t>can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identified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this regard. </a:t>
            </a:r>
            <a:r>
              <a:rPr sz="1100" spc="-25" dirty="0">
                <a:latin typeface="Times New Roman"/>
                <a:cs typeface="Times New Roman"/>
              </a:rPr>
              <a:t>Few  of </a:t>
            </a:r>
            <a:r>
              <a:rPr sz="1100" spc="5" dirty="0">
                <a:latin typeface="Times New Roman"/>
                <a:cs typeface="Times New Roman"/>
              </a:rPr>
              <a:t>these reasons </a:t>
            </a:r>
            <a:r>
              <a:rPr sz="1100" spc="20" dirty="0">
                <a:latin typeface="Times New Roman"/>
                <a:cs typeface="Times New Roman"/>
              </a:rPr>
              <a:t>are </a:t>
            </a:r>
            <a:r>
              <a:rPr sz="1100" dirty="0">
                <a:latin typeface="Times New Roman"/>
                <a:cs typeface="Times New Roman"/>
              </a:rPr>
              <a:t>given below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950" spc="140" dirty="0">
                <a:latin typeface="Arial"/>
                <a:cs typeface="Arial"/>
              </a:rPr>
              <a:t>:</a:t>
            </a:r>
            <a:endParaRPr sz="9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77318" y="9113407"/>
            <a:ext cx="12827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55" dirty="0">
                <a:latin typeface="Times New Roman"/>
                <a:cs typeface="Times New Roman"/>
              </a:rPr>
              <a:t>2)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741679" y="9151881"/>
            <a:ext cx="434107" cy="12623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69874" y="8231058"/>
            <a:ext cx="4789805" cy="122555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00355" marR="5080" indent="-288290">
              <a:lnSpc>
                <a:spcPct val="95700"/>
              </a:lnSpc>
              <a:spcBef>
                <a:spcPts val="170"/>
              </a:spcBef>
              <a:tabLst>
                <a:tab pos="302260" algn="l"/>
              </a:tabLst>
            </a:pPr>
            <a:r>
              <a:rPr sz="1100" spc="-5" dirty="0">
                <a:latin typeface="Times New Roman"/>
                <a:cs typeface="Times New Roman"/>
              </a:rPr>
              <a:t>1)		</a:t>
            </a:r>
            <a:r>
              <a:rPr sz="1100" spc="5" dirty="0">
                <a:latin typeface="Times New Roman"/>
                <a:cs typeface="Times New Roman"/>
              </a:rPr>
              <a:t>Reluctance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industry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30" dirty="0">
                <a:latin typeface="Times New Roman"/>
                <a:cs typeface="Times New Roman"/>
              </a:rPr>
              <a:t>as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well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as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trade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Government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undertakings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30" dirty="0">
                <a:latin typeface="Times New Roman"/>
                <a:cs typeface="Times New Roman"/>
              </a:rPr>
              <a:t>as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well </a:t>
            </a:r>
            <a:r>
              <a:rPr sz="1050" spc="20" dirty="0">
                <a:latin typeface="Times New Roman"/>
                <a:cs typeface="Times New Roman"/>
              </a:rPr>
              <a:t>as  </a:t>
            </a:r>
            <a:r>
              <a:rPr sz="1100" spc="5" dirty="0">
                <a:latin typeface="Times New Roman"/>
                <a:cs typeface="Times New Roman"/>
              </a:rPr>
              <a:t>departments </a:t>
            </a:r>
            <a:r>
              <a:rPr sz="1100" spc="15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move towards </a:t>
            </a:r>
            <a:r>
              <a:rPr sz="1100" spc="-5" dirty="0">
                <a:latin typeface="Times New Roman"/>
                <a:cs typeface="Times New Roman"/>
              </a:rPr>
              <a:t>bill </a:t>
            </a:r>
            <a:r>
              <a:rPr sz="1100" spc="5" dirty="0">
                <a:latin typeface="Times New Roman"/>
                <a:cs typeface="Times New Roman"/>
              </a:rPr>
              <a:t>financing since it </a:t>
            </a:r>
            <a:r>
              <a:rPr sz="1100" spc="20" dirty="0">
                <a:latin typeface="Times New Roman"/>
                <a:cs typeface="Times New Roman"/>
              </a:rPr>
              <a:t>does </a:t>
            </a:r>
            <a:r>
              <a:rPr sz="1100" spc="-5" dirty="0">
                <a:latin typeface="Times New Roman"/>
                <a:cs typeface="Times New Roman"/>
              </a:rPr>
              <a:t>require </a:t>
            </a:r>
            <a:r>
              <a:rPr sz="1100" spc="5" dirty="0">
                <a:latin typeface="Times New Roman"/>
                <a:cs typeface="Times New Roman"/>
              </a:rPr>
              <a:t>observance </a:t>
            </a:r>
            <a:r>
              <a:rPr sz="1100" spc="-95" dirty="0">
                <a:latin typeface="Times New Roman"/>
                <a:cs typeface="Times New Roman"/>
              </a:rPr>
              <a:t>of  </a:t>
            </a:r>
            <a:r>
              <a:rPr sz="1100" spc="15" dirty="0">
                <a:latin typeface="Times New Roman"/>
                <a:cs typeface="Times New Roman"/>
              </a:rPr>
              <a:t>strict </a:t>
            </a:r>
            <a:r>
              <a:rPr sz="1100" spc="5" dirty="0">
                <a:latin typeface="Times New Roman"/>
                <a:cs typeface="Times New Roman"/>
              </a:rPr>
              <a:t>financial discipline. </a:t>
            </a:r>
            <a:r>
              <a:rPr sz="1100" spc="-25" dirty="0">
                <a:latin typeface="Times New Roman"/>
                <a:cs typeface="Times New Roman"/>
              </a:rPr>
              <a:t>In </a:t>
            </a:r>
            <a:r>
              <a:rPr sz="1100" spc="20" dirty="0">
                <a:latin typeface="Times New Roman"/>
                <a:cs typeface="Times New Roman"/>
              </a:rPr>
              <a:t>other </a:t>
            </a:r>
            <a:r>
              <a:rPr sz="1100" spc="10" dirty="0">
                <a:latin typeface="Times New Roman"/>
                <a:cs typeface="Times New Roman"/>
              </a:rPr>
              <a:t>words, </a:t>
            </a:r>
            <a:r>
              <a:rPr sz="1100" spc="5" dirty="0">
                <a:latin typeface="Times New Roman"/>
                <a:cs typeface="Times New Roman"/>
              </a:rPr>
              <a:t>industries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dirty="0">
                <a:latin typeface="Times New Roman"/>
                <a:cs typeface="Times New Roman"/>
              </a:rPr>
              <a:t>Government  </a:t>
            </a:r>
            <a:r>
              <a:rPr sz="1100" spc="5" dirty="0">
                <a:latin typeface="Times New Roman"/>
                <a:cs typeface="Times New Roman"/>
              </a:rPr>
              <a:t>departments </a:t>
            </a:r>
            <a:r>
              <a:rPr sz="1100" spc="20" dirty="0">
                <a:latin typeface="Times New Roman"/>
                <a:cs typeface="Times New Roman"/>
              </a:rPr>
              <a:t>are </a:t>
            </a:r>
            <a:r>
              <a:rPr sz="1100" spc="-10" dirty="0">
                <a:latin typeface="Times New Roman"/>
                <a:cs typeface="Times New Roman"/>
              </a:rPr>
              <a:t>not </a:t>
            </a:r>
            <a:r>
              <a:rPr sz="1100" spc="5" dirty="0">
                <a:latin typeface="Times New Roman"/>
                <a:cs typeface="Times New Roman"/>
              </a:rPr>
              <a:t>prepared </a:t>
            </a:r>
            <a:r>
              <a:rPr sz="1100" spc="-5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subject themselves </a:t>
            </a:r>
            <a:r>
              <a:rPr sz="1100" spc="10" dirty="0">
                <a:latin typeface="Times New Roman"/>
                <a:cs typeface="Times New Roman"/>
              </a:rPr>
              <a:t>to the </a:t>
            </a:r>
            <a:r>
              <a:rPr sz="1100" dirty="0">
                <a:latin typeface="Times New Roman"/>
                <a:cs typeface="Times New Roman"/>
              </a:rPr>
              <a:t>strict commitment </a:t>
            </a:r>
            <a:r>
              <a:rPr sz="1100" spc="-25" dirty="0">
                <a:latin typeface="Times New Roman"/>
                <a:cs typeface="Times New Roman"/>
              </a:rPr>
              <a:t>to  </a:t>
            </a:r>
            <a:r>
              <a:rPr sz="1100" dirty="0">
                <a:latin typeface="Times New Roman"/>
                <a:cs typeface="Times New Roman"/>
              </a:rPr>
              <a:t>honour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financial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obligations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agreed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date.</a:t>
            </a:r>
            <a:endParaRPr sz="1100">
              <a:latin typeface="Times New Roman"/>
              <a:cs typeface="Times New Roman"/>
            </a:endParaRPr>
          </a:p>
          <a:p>
            <a:pPr marL="299720" marR="173990" indent="-2540">
              <a:lnSpc>
                <a:spcPts val="1300"/>
              </a:lnSpc>
              <a:spcBef>
                <a:spcPts val="500"/>
              </a:spcBef>
              <a:tabLst>
                <a:tab pos="2832100" algn="l"/>
              </a:tabLst>
            </a:pPr>
            <a:r>
              <a:rPr sz="1100" spc="25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procedural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delay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involved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in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the	</a:t>
            </a:r>
            <a:r>
              <a:rPr sz="1100" spc="5" dirty="0">
                <a:latin typeface="Times New Roman"/>
                <a:cs typeface="Times New Roman"/>
              </a:rPr>
              <a:t>getting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prompt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legal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remedy</a:t>
            </a:r>
            <a:r>
              <a:rPr sz="1100" spc="-60" dirty="0">
                <a:latin typeface="Times New Roman"/>
                <a:cs typeface="Times New Roman"/>
              </a:rPr>
              <a:t> in  </a:t>
            </a:r>
            <a:r>
              <a:rPr sz="1100" spc="20" dirty="0">
                <a:latin typeface="Times New Roman"/>
                <a:cs typeface="Times New Roman"/>
              </a:rPr>
              <a:t>case</a:t>
            </a:r>
            <a:r>
              <a:rPr sz="1100" spc="-220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dishonoured </a:t>
            </a:r>
            <a:r>
              <a:rPr sz="1100" dirty="0">
                <a:latin typeface="Times New Roman"/>
                <a:cs typeface="Times New Roman"/>
              </a:rPr>
              <a:t>bills.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8435" y="599218"/>
            <a:ext cx="1631756" cy="1231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14148" y="1756227"/>
            <a:ext cx="147785" cy="2074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245247"/>
            <a:ext cx="2133434" cy="5046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6929547"/>
            <a:ext cx="1889594" cy="26350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0" y="9527677"/>
            <a:ext cx="7088505" cy="461009"/>
            <a:chOff x="0" y="9527677"/>
            <a:chExt cx="7088505" cy="461009"/>
          </a:xfrm>
        </p:grpSpPr>
        <p:sp>
          <p:nvSpPr>
            <p:cNvPr id="7" name="object 7"/>
            <p:cNvSpPr/>
            <p:nvPr/>
          </p:nvSpPr>
          <p:spPr>
            <a:xfrm>
              <a:off x="6913881" y="9527677"/>
              <a:ext cx="37337" cy="3694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9563917"/>
              <a:ext cx="7088123" cy="42437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947672" y="5308079"/>
            <a:ext cx="4788535" cy="0"/>
          </a:xfrm>
          <a:custGeom>
            <a:avLst/>
            <a:gdLst/>
            <a:ahLst/>
            <a:cxnLst/>
            <a:rect l="l" t="t" r="r" b="b"/>
            <a:pathLst>
              <a:path w="4788534">
                <a:moveTo>
                  <a:pt x="0" y="0"/>
                </a:moveTo>
                <a:lnTo>
                  <a:pt x="4788408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53767" y="5565647"/>
            <a:ext cx="4776470" cy="0"/>
          </a:xfrm>
          <a:custGeom>
            <a:avLst/>
            <a:gdLst/>
            <a:ahLst/>
            <a:cxnLst/>
            <a:rect l="l" t="t" r="r" b="b"/>
            <a:pathLst>
              <a:path w="4776470">
                <a:moveTo>
                  <a:pt x="0" y="0"/>
                </a:moveTo>
                <a:lnTo>
                  <a:pt x="4776215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75241" y="611621"/>
            <a:ext cx="394079" cy="1016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69661" y="953223"/>
            <a:ext cx="110838" cy="800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5823202" y="931638"/>
            <a:ext cx="800735" cy="424815"/>
            <a:chOff x="5823202" y="931638"/>
            <a:chExt cx="800735" cy="424815"/>
          </a:xfrm>
        </p:grpSpPr>
        <p:sp>
          <p:nvSpPr>
            <p:cNvPr id="14" name="object 14"/>
            <p:cNvSpPr/>
            <p:nvPr/>
          </p:nvSpPr>
          <p:spPr>
            <a:xfrm>
              <a:off x="5823202" y="956028"/>
              <a:ext cx="354059" cy="10467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208769" y="931638"/>
              <a:ext cx="344825" cy="10467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43248" y="1097535"/>
              <a:ext cx="233984" cy="12623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10656" y="1257838"/>
              <a:ext cx="612674" cy="9851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225040" y="1254782"/>
            <a:ext cx="587375" cy="99060"/>
            <a:chOff x="2225040" y="1254782"/>
            <a:chExt cx="587375" cy="99060"/>
          </a:xfrm>
        </p:grpSpPr>
        <p:sp>
          <p:nvSpPr>
            <p:cNvPr id="19" name="object 19"/>
            <p:cNvSpPr/>
            <p:nvPr/>
          </p:nvSpPr>
          <p:spPr>
            <a:xfrm>
              <a:off x="2225040" y="1254782"/>
              <a:ext cx="341743" cy="9851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609087" y="1254782"/>
              <a:ext cx="203206" cy="9851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2895604" y="1417790"/>
            <a:ext cx="840501" cy="10467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838438" y="1414469"/>
            <a:ext cx="581898" cy="13238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225040" y="1966463"/>
            <a:ext cx="237068" cy="1016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25040" y="2219816"/>
            <a:ext cx="64656" cy="6465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545086" y="2348711"/>
            <a:ext cx="628074" cy="12931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225040" y="2594751"/>
            <a:ext cx="64656" cy="6157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225039" y="2810255"/>
            <a:ext cx="67310" cy="60960"/>
          </a:xfrm>
          <a:custGeom>
            <a:avLst/>
            <a:gdLst/>
            <a:ahLst/>
            <a:cxnLst/>
            <a:rect l="l" t="t" r="r" b="b"/>
            <a:pathLst>
              <a:path w="67310" h="60960">
                <a:moveTo>
                  <a:pt x="33528" y="0"/>
                </a:moveTo>
                <a:lnTo>
                  <a:pt x="20574" y="2405"/>
                </a:lnTo>
                <a:lnTo>
                  <a:pt x="9906" y="8953"/>
                </a:lnTo>
                <a:lnTo>
                  <a:pt x="2667" y="18645"/>
                </a:lnTo>
                <a:lnTo>
                  <a:pt x="0" y="30480"/>
                </a:lnTo>
                <a:lnTo>
                  <a:pt x="2667" y="42312"/>
                </a:lnTo>
                <a:lnTo>
                  <a:pt x="9906" y="52000"/>
                </a:lnTo>
                <a:lnTo>
                  <a:pt x="20574" y="58544"/>
                </a:lnTo>
                <a:lnTo>
                  <a:pt x="33528" y="60947"/>
                </a:lnTo>
                <a:lnTo>
                  <a:pt x="46481" y="58544"/>
                </a:lnTo>
                <a:lnTo>
                  <a:pt x="57150" y="52000"/>
                </a:lnTo>
                <a:lnTo>
                  <a:pt x="64388" y="42312"/>
                </a:lnTo>
                <a:lnTo>
                  <a:pt x="67056" y="30480"/>
                </a:lnTo>
                <a:lnTo>
                  <a:pt x="64389" y="18645"/>
                </a:lnTo>
                <a:lnTo>
                  <a:pt x="57150" y="8953"/>
                </a:lnTo>
                <a:lnTo>
                  <a:pt x="46482" y="2405"/>
                </a:lnTo>
                <a:lnTo>
                  <a:pt x="335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225039" y="3194291"/>
            <a:ext cx="67056" cy="6554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225040" y="3573124"/>
            <a:ext cx="67739" cy="6465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225039" y="3788650"/>
            <a:ext cx="70104" cy="6553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2997710" y="3918731"/>
            <a:ext cx="994410" cy="101600"/>
            <a:chOff x="2997710" y="3918731"/>
            <a:chExt cx="994410" cy="101600"/>
          </a:xfrm>
        </p:grpSpPr>
        <p:sp>
          <p:nvSpPr>
            <p:cNvPr id="32" name="object 32"/>
            <p:cNvSpPr/>
            <p:nvPr/>
          </p:nvSpPr>
          <p:spPr>
            <a:xfrm>
              <a:off x="2997710" y="3918731"/>
              <a:ext cx="310963" cy="98519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342130" y="3921786"/>
              <a:ext cx="649616" cy="98519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5804947" y="4293303"/>
            <a:ext cx="828675" cy="132715"/>
            <a:chOff x="5804947" y="4293303"/>
            <a:chExt cx="828675" cy="132715"/>
          </a:xfrm>
        </p:grpSpPr>
        <p:sp>
          <p:nvSpPr>
            <p:cNvPr id="35" name="object 35"/>
            <p:cNvSpPr/>
            <p:nvPr/>
          </p:nvSpPr>
          <p:spPr>
            <a:xfrm>
              <a:off x="5804947" y="4293303"/>
              <a:ext cx="243225" cy="132383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079233" y="4293332"/>
              <a:ext cx="554184" cy="129312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/>
          <p:nvPr/>
        </p:nvSpPr>
        <p:spPr>
          <a:xfrm>
            <a:off x="2506981" y="5370741"/>
            <a:ext cx="1290020" cy="13546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938527" y="6292595"/>
            <a:ext cx="70485" cy="60960"/>
          </a:xfrm>
          <a:custGeom>
            <a:avLst/>
            <a:gdLst/>
            <a:ahLst/>
            <a:cxnLst/>
            <a:rect l="l" t="t" r="r" b="b"/>
            <a:pathLst>
              <a:path w="70485" h="60960">
                <a:moveTo>
                  <a:pt x="35064" y="0"/>
                </a:moveTo>
                <a:lnTo>
                  <a:pt x="21222" y="2404"/>
                </a:lnTo>
                <a:lnTo>
                  <a:pt x="10098" y="8951"/>
                </a:lnTo>
                <a:lnTo>
                  <a:pt x="2691" y="18639"/>
                </a:lnTo>
                <a:lnTo>
                  <a:pt x="0" y="30467"/>
                </a:lnTo>
                <a:lnTo>
                  <a:pt x="2691" y="42309"/>
                </a:lnTo>
                <a:lnTo>
                  <a:pt x="10098" y="52004"/>
                </a:lnTo>
                <a:lnTo>
                  <a:pt x="21222" y="58554"/>
                </a:lnTo>
                <a:lnTo>
                  <a:pt x="35064" y="60960"/>
                </a:lnTo>
                <a:lnTo>
                  <a:pt x="48887" y="58554"/>
                </a:lnTo>
                <a:lnTo>
                  <a:pt x="60004" y="52004"/>
                </a:lnTo>
                <a:lnTo>
                  <a:pt x="67411" y="42309"/>
                </a:lnTo>
                <a:lnTo>
                  <a:pt x="70104" y="30467"/>
                </a:lnTo>
                <a:lnTo>
                  <a:pt x="67411" y="18639"/>
                </a:lnTo>
                <a:lnTo>
                  <a:pt x="60004" y="8951"/>
                </a:lnTo>
                <a:lnTo>
                  <a:pt x="48887" y="2404"/>
                </a:lnTo>
                <a:lnTo>
                  <a:pt x="35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231138" y="6257835"/>
            <a:ext cx="788169" cy="12314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166620" y="6257806"/>
            <a:ext cx="609604" cy="12623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016753" y="6578061"/>
            <a:ext cx="354068" cy="10467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935479" y="6990588"/>
            <a:ext cx="73151" cy="6858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234179" y="7126763"/>
            <a:ext cx="350978" cy="9851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647943" y="7123707"/>
            <a:ext cx="270931" cy="9851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056882" y="7458989"/>
            <a:ext cx="354064" cy="9851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591812" y="7458989"/>
            <a:ext cx="169329" cy="98519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1920165" y="553139"/>
            <a:ext cx="4792345" cy="7202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99720">
              <a:lnSpc>
                <a:spcPts val="1300"/>
              </a:lnSpc>
              <a:spcBef>
                <a:spcPts val="110"/>
              </a:spcBef>
            </a:pPr>
            <a:r>
              <a:rPr sz="1100" spc="-15" dirty="0">
                <a:latin typeface="Times New Roman"/>
                <a:cs typeface="Times New Roman"/>
              </a:rPr>
              <a:t>With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era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globalisation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reforms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economy,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domestic</a:t>
            </a:r>
            <a:endParaRPr sz="1100">
              <a:latin typeface="Times New Roman"/>
              <a:cs typeface="Times New Roman"/>
            </a:endParaRPr>
          </a:p>
          <a:p>
            <a:pPr marL="303530" marR="313055">
              <a:lnSpc>
                <a:spcPts val="1270"/>
              </a:lnSpc>
              <a:spcBef>
                <a:spcPts val="65"/>
              </a:spcBef>
              <a:tabLst>
                <a:tab pos="2393950" algn="l"/>
              </a:tabLst>
            </a:pPr>
            <a:r>
              <a:rPr sz="1100" dirty="0">
                <a:latin typeface="Times New Roman"/>
                <a:cs typeface="Times New Roman"/>
              </a:rPr>
              <a:t>has become highly competitive </a:t>
            </a:r>
            <a:r>
              <a:rPr sz="1100" spc="-10" dirty="0">
                <a:latin typeface="Times New Roman"/>
                <a:cs typeface="Times New Roman"/>
              </a:rPr>
              <a:t>and </a:t>
            </a:r>
            <a:r>
              <a:rPr sz="1100" dirty="0">
                <a:latin typeface="Times New Roman"/>
                <a:cs typeface="Times New Roman"/>
              </a:rPr>
              <a:t>has turned into a buyer's market. As a  result, sellers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goods </a:t>
            </a:r>
            <a:r>
              <a:rPr sz="1050" spc="30" dirty="0">
                <a:latin typeface="Times New Roman"/>
                <a:cs typeface="Times New Roman"/>
              </a:rPr>
              <a:t>are</a:t>
            </a:r>
            <a:r>
              <a:rPr sz="1050" spc="-1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not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able	bring around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buyers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endParaRPr sz="1100">
              <a:latin typeface="Times New Roman"/>
              <a:cs typeface="Times New Roman"/>
            </a:endParaRPr>
          </a:p>
          <a:p>
            <a:pPr marL="927735" marR="588010" indent="-631825">
              <a:lnSpc>
                <a:spcPts val="1260"/>
              </a:lnSpc>
              <a:spcBef>
                <a:spcPts val="25"/>
              </a:spcBef>
            </a:pPr>
            <a:r>
              <a:rPr sz="1100" spc="5" dirty="0">
                <a:latin typeface="Times New Roman"/>
                <a:cs typeface="Times New Roman"/>
              </a:rPr>
              <a:t>exchange </a:t>
            </a:r>
            <a:r>
              <a:rPr sz="1100" dirty="0">
                <a:latin typeface="Times New Roman"/>
                <a:cs typeface="Times New Roman"/>
              </a:rPr>
              <a:t>for sale </a:t>
            </a:r>
            <a:r>
              <a:rPr sz="1100" spc="-3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goods </a:t>
            </a:r>
            <a:r>
              <a:rPr sz="1100" spc="5" dirty="0">
                <a:latin typeface="Times New Roman"/>
                <a:cs typeface="Times New Roman"/>
              </a:rPr>
              <a:t>on </a:t>
            </a:r>
            <a:r>
              <a:rPr sz="1100" dirty="0">
                <a:latin typeface="Times New Roman"/>
                <a:cs typeface="Times New Roman"/>
              </a:rPr>
              <a:t>credit. From </a:t>
            </a:r>
            <a:r>
              <a:rPr sz="1100" spc="5" dirty="0">
                <a:latin typeface="Times New Roman"/>
                <a:cs typeface="Times New Roman"/>
              </a:rPr>
              <a:t>the buyer's </a:t>
            </a:r>
            <a:r>
              <a:rPr sz="1100" dirty="0">
                <a:latin typeface="Times New Roman"/>
                <a:cs typeface="Times New Roman"/>
              </a:rPr>
              <a:t>point </a:t>
            </a:r>
            <a:r>
              <a:rPr sz="1100" spc="-3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view, 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retain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character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40" dirty="0">
                <a:latin typeface="Times New Roman"/>
                <a:cs typeface="Times New Roman"/>
              </a:rPr>
              <a:t>the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transaction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000" spc="60" dirty="0">
                <a:latin typeface="Times New Roman"/>
                <a:cs typeface="Times New Roman"/>
              </a:rPr>
              <a:t>a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pure </a:t>
            </a:r>
            <a:r>
              <a:rPr sz="1100" spc="10" dirty="0">
                <a:latin typeface="Times New Roman"/>
                <a:cs typeface="Times New Roman"/>
              </a:rPr>
              <a:t>credit</a:t>
            </a:r>
            <a:endParaRPr sz="1100">
              <a:latin typeface="Times New Roman"/>
              <a:cs typeface="Times New Roman"/>
            </a:endParaRPr>
          </a:p>
          <a:p>
            <a:pPr marL="303530">
              <a:lnSpc>
                <a:spcPts val="1250"/>
              </a:lnSpc>
              <a:tabLst>
                <a:tab pos="1842770" algn="l"/>
              </a:tabLst>
            </a:pPr>
            <a:r>
              <a:rPr sz="1100" spc="-15" dirty="0">
                <a:latin typeface="Times New Roman"/>
                <a:cs typeface="Times New Roman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simple	relationship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rather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than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elevate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50" spc="-35" dirty="0">
                <a:latin typeface="Times New Roman"/>
                <a:cs typeface="Times New Roman"/>
              </a:rPr>
              <a:t>a</a:t>
            </a:r>
            <a:endParaRPr sz="1150">
              <a:latin typeface="Times New Roman"/>
              <a:cs typeface="Times New Roman"/>
            </a:endParaRPr>
          </a:p>
          <a:p>
            <a:pPr marL="303530">
              <a:lnSpc>
                <a:spcPts val="1310"/>
              </a:lnSpc>
            </a:pPr>
            <a:r>
              <a:rPr sz="1100" spc="-15" dirty="0">
                <a:latin typeface="Times New Roman"/>
                <a:cs typeface="Times New Roman"/>
              </a:rPr>
              <a:t>instrument.</a:t>
            </a:r>
            <a:endParaRPr sz="1100">
              <a:latin typeface="Times New Roman"/>
              <a:cs typeface="Times New Roman"/>
            </a:endParaRPr>
          </a:p>
          <a:p>
            <a:pPr marL="299720">
              <a:lnSpc>
                <a:spcPct val="100000"/>
              </a:lnSpc>
              <a:spcBef>
                <a:spcPts val="400"/>
              </a:spcBef>
            </a:pPr>
            <a:r>
              <a:rPr sz="1100" dirty="0">
                <a:latin typeface="Times New Roman"/>
                <a:cs typeface="Times New Roman"/>
              </a:rPr>
              <a:t>Operational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procedural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constraints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discounting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rediscounting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of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50">
              <a:latin typeface="Times New Roman"/>
              <a:cs typeface="Times New Roman"/>
            </a:endParaRPr>
          </a:p>
          <a:p>
            <a:pPr marL="1271270" marR="398780" indent="-647065">
              <a:lnSpc>
                <a:spcPts val="1270"/>
              </a:lnSpc>
              <a:spcBef>
                <a:spcPts val="5"/>
              </a:spcBef>
            </a:pPr>
            <a:r>
              <a:rPr sz="1100" dirty="0">
                <a:latin typeface="Times New Roman"/>
                <a:cs typeface="Times New Roman"/>
              </a:rPr>
              <a:t>Lack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uniformity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documents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submitted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availing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  </a:t>
            </a:r>
            <a:r>
              <a:rPr sz="1100" spc="-15" dirty="0">
                <a:latin typeface="Times New Roman"/>
                <a:cs typeface="Times New Roman"/>
              </a:rPr>
              <a:t>facility.</a:t>
            </a:r>
            <a:endParaRPr sz="1100">
              <a:latin typeface="Times New Roman"/>
              <a:cs typeface="Times New Roman"/>
            </a:endParaRPr>
          </a:p>
          <a:p>
            <a:pPr marL="622935">
              <a:lnSpc>
                <a:spcPct val="100000"/>
              </a:lnSpc>
              <a:spcBef>
                <a:spcPts val="340"/>
              </a:spcBef>
            </a:pPr>
            <a:r>
              <a:rPr sz="1100" dirty="0">
                <a:latin typeface="Times New Roman"/>
                <a:cs typeface="Times New Roman"/>
              </a:rPr>
              <a:t>Wide geographical </a:t>
            </a:r>
            <a:r>
              <a:rPr sz="1050" spc="20" dirty="0">
                <a:latin typeface="Times New Roman"/>
                <a:cs typeface="Times New Roman"/>
              </a:rPr>
              <a:t>spread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buyers</a:t>
            </a:r>
            <a:endParaRPr sz="1100">
              <a:latin typeface="Times New Roman"/>
              <a:cs typeface="Times New Roman"/>
            </a:endParaRPr>
          </a:p>
          <a:p>
            <a:pPr marL="625475" marR="231775" indent="-635">
              <a:lnSpc>
                <a:spcPts val="1310"/>
              </a:lnSpc>
              <a:spcBef>
                <a:spcPts val="409"/>
              </a:spcBef>
            </a:pPr>
            <a:r>
              <a:rPr sz="1100" dirty="0">
                <a:latin typeface="Times New Roman"/>
                <a:cs typeface="Times New Roman"/>
              </a:rPr>
              <a:t>Delay </a:t>
            </a:r>
            <a:r>
              <a:rPr sz="1100" spc="-10" dirty="0">
                <a:latin typeface="Times New Roman"/>
                <a:cs typeface="Times New Roman"/>
              </a:rPr>
              <a:t>on </a:t>
            </a:r>
            <a:r>
              <a:rPr sz="1100" dirty="0">
                <a:latin typeface="Times New Roman"/>
                <a:cs typeface="Times New Roman"/>
              </a:rPr>
              <a:t>the part </a:t>
            </a:r>
            <a:r>
              <a:rPr sz="1100" spc="-3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drawers bank</a:t>
            </a:r>
            <a:r>
              <a:rPr sz="1100" spc="-2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 sending the bills </a:t>
            </a:r>
            <a:r>
              <a:rPr sz="1100" spc="5" dirty="0">
                <a:latin typeface="Times New Roman"/>
                <a:cs typeface="Times New Roman"/>
              </a:rPr>
              <a:t>for </a:t>
            </a:r>
            <a:r>
              <a:rPr sz="1100" dirty="0">
                <a:latin typeface="Times New Roman"/>
                <a:cs typeface="Times New Roman"/>
              </a:rPr>
              <a:t>presentation/  </a:t>
            </a:r>
            <a:r>
              <a:rPr sz="1100" spc="25" dirty="0">
                <a:latin typeface="Times New Roman"/>
                <a:cs typeface="Times New Roman"/>
              </a:rPr>
              <a:t>acceptance</a:t>
            </a:r>
            <a:endParaRPr sz="1100">
              <a:latin typeface="Times New Roman"/>
              <a:cs typeface="Times New Roman"/>
            </a:endParaRPr>
          </a:p>
          <a:p>
            <a:pPr marL="625475" marR="9525" indent="-635">
              <a:lnSpc>
                <a:spcPts val="1280"/>
              </a:lnSpc>
              <a:spcBef>
                <a:spcPts val="430"/>
              </a:spcBef>
            </a:pPr>
            <a:r>
              <a:rPr sz="1100" dirty="0">
                <a:latin typeface="Times New Roman"/>
                <a:cs typeface="Times New Roman"/>
              </a:rPr>
              <a:t>Delay </a:t>
            </a:r>
            <a:r>
              <a:rPr sz="1100" spc="-25" dirty="0">
                <a:latin typeface="Times New Roman"/>
                <a:cs typeface="Times New Roman"/>
              </a:rPr>
              <a:t>on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part </a:t>
            </a:r>
            <a:r>
              <a:rPr sz="1100" spc="-4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drawee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accepting the bills within a reasonable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time  </a:t>
            </a:r>
            <a:r>
              <a:rPr sz="1100" spc="25" dirty="0">
                <a:latin typeface="Times New Roman"/>
                <a:cs typeface="Times New Roman"/>
              </a:rPr>
              <a:t>frame.</a:t>
            </a:r>
            <a:endParaRPr sz="1100">
              <a:latin typeface="Times New Roman"/>
              <a:cs typeface="Times New Roman"/>
            </a:endParaRPr>
          </a:p>
          <a:p>
            <a:pPr marL="625475">
              <a:lnSpc>
                <a:spcPct val="100000"/>
              </a:lnSpc>
              <a:spcBef>
                <a:spcPts val="350"/>
              </a:spcBef>
            </a:pPr>
            <a:r>
              <a:rPr sz="1100" dirty="0">
                <a:latin typeface="Times New Roman"/>
                <a:cs typeface="Times New Roman"/>
              </a:rPr>
              <a:t>Delay in remittance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proceeds </a:t>
            </a:r>
            <a:r>
              <a:rPr sz="1100" spc="-25" dirty="0">
                <a:latin typeface="Times New Roman"/>
                <a:cs typeface="Times New Roman"/>
              </a:rPr>
              <a:t>by </a:t>
            </a:r>
            <a:r>
              <a:rPr sz="1100" dirty="0">
                <a:latin typeface="Times New Roman"/>
                <a:cs typeface="Times New Roman"/>
              </a:rPr>
              <a:t>the bank </a:t>
            </a:r>
            <a:r>
              <a:rPr sz="1100" spc="5" dirty="0">
                <a:latin typeface="Times New Roman"/>
                <a:cs typeface="Times New Roman"/>
              </a:rPr>
              <a:t>at the </a:t>
            </a:r>
            <a:r>
              <a:rPr sz="1100" dirty="0">
                <a:latin typeface="Times New Roman"/>
                <a:cs typeface="Times New Roman"/>
              </a:rPr>
              <a:t>drawee's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end.</a:t>
            </a:r>
            <a:endParaRPr sz="1100">
              <a:latin typeface="Times New Roman"/>
              <a:cs typeface="Times New Roman"/>
            </a:endParaRPr>
          </a:p>
          <a:p>
            <a:pPr marL="625475" marR="130810" indent="2540">
              <a:lnSpc>
                <a:spcPct val="94600"/>
              </a:lnSpc>
              <a:spcBef>
                <a:spcPts val="445"/>
              </a:spcBef>
              <a:tabLst>
                <a:tab pos="2091689" algn="l"/>
              </a:tabLst>
            </a:pPr>
            <a:r>
              <a:rPr sz="1100" spc="-15" dirty="0">
                <a:latin typeface="Times New Roman"/>
                <a:cs typeface="Times New Roman"/>
              </a:rPr>
              <a:t>Delay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approval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new customers (drawees)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absence </a:t>
            </a:r>
            <a:r>
              <a:rPr sz="1100" spc="-40" dirty="0">
                <a:latin typeface="Times New Roman"/>
                <a:cs typeface="Times New Roman"/>
              </a:rPr>
              <a:t>of  </a:t>
            </a:r>
            <a:r>
              <a:rPr sz="1100" dirty="0">
                <a:latin typeface="Times New Roman"/>
                <a:cs typeface="Times New Roman"/>
              </a:rPr>
              <a:t>reliable	especially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respect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Times New Roman"/>
                <a:cs typeface="Times New Roman"/>
              </a:rPr>
              <a:t>of</a:t>
            </a:r>
            <a:r>
              <a:rPr sz="1100" dirty="0">
                <a:latin typeface="Times New Roman"/>
                <a:cs typeface="Times New Roman"/>
              </a:rPr>
              <a:t> small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medium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size  enterprises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well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50" spc="10" dirty="0">
                <a:latin typeface="Times New Roman"/>
                <a:cs typeface="Times New Roman"/>
              </a:rPr>
              <a:t>as</a:t>
            </a:r>
            <a:r>
              <a:rPr sz="115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unlisted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unincorporated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entities.</a:t>
            </a:r>
            <a:endParaRPr sz="1100">
              <a:latin typeface="Times New Roman"/>
              <a:cs typeface="Times New Roman"/>
            </a:endParaRPr>
          </a:p>
          <a:p>
            <a:pPr marL="302895">
              <a:lnSpc>
                <a:spcPts val="1300"/>
              </a:lnSpc>
              <a:spcBef>
                <a:spcPts val="395"/>
              </a:spcBef>
            </a:pPr>
            <a:r>
              <a:rPr sz="1100" spc="5" dirty="0">
                <a:latin typeface="Times New Roman"/>
                <a:cs typeface="Times New Roman"/>
              </a:rPr>
              <a:t>Cost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of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availing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credit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through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discounting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is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perceived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to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050" spc="-25" dirty="0">
                <a:latin typeface="Arial"/>
                <a:cs typeface="Arial"/>
              </a:rPr>
              <a:t>be</a:t>
            </a:r>
            <a:endParaRPr sz="1050">
              <a:latin typeface="Arial"/>
              <a:cs typeface="Arial"/>
            </a:endParaRPr>
          </a:p>
          <a:p>
            <a:pPr marL="306070">
              <a:lnSpc>
                <a:spcPts val="1300"/>
              </a:lnSpc>
            </a:pP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cost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cash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credit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facility.</a:t>
            </a:r>
            <a:r>
              <a:rPr sz="1100" spc="1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addition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to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discounting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charges,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collection</a:t>
            </a:r>
            <a:endParaRPr sz="1100">
              <a:latin typeface="Times New Roman"/>
              <a:cs typeface="Times New Roman"/>
            </a:endParaRPr>
          </a:p>
          <a:p>
            <a:pPr marL="302895" marR="377190" indent="-1270" algn="just">
              <a:lnSpc>
                <a:spcPct val="98200"/>
              </a:lnSpc>
              <a:spcBef>
                <a:spcPts val="35"/>
              </a:spcBef>
            </a:pPr>
            <a:r>
              <a:rPr sz="1100" spc="5" dirty="0">
                <a:latin typeface="Times New Roman"/>
                <a:cs typeface="Times New Roman"/>
              </a:rPr>
              <a:t>and </a:t>
            </a:r>
            <a:r>
              <a:rPr sz="1100" dirty="0">
                <a:latin typeface="Times New Roman"/>
                <a:cs typeface="Times New Roman"/>
              </a:rPr>
              <a:t>handling charges </a:t>
            </a:r>
            <a:r>
              <a:rPr sz="1100" spc="-5" dirty="0">
                <a:latin typeface="Times New Roman"/>
                <a:cs typeface="Times New Roman"/>
              </a:rPr>
              <a:t>are </a:t>
            </a:r>
            <a:r>
              <a:rPr sz="1100" spc="5" dirty="0">
                <a:latin typeface="Times New Roman"/>
                <a:cs typeface="Times New Roman"/>
              </a:rPr>
              <a:t>also </a:t>
            </a:r>
            <a:r>
              <a:rPr sz="1100" dirty="0">
                <a:latin typeface="Times New Roman"/>
                <a:cs typeface="Times New Roman"/>
              </a:rPr>
              <a:t>levied.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view </a:t>
            </a:r>
            <a:r>
              <a:rPr sz="1100" spc="-3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this, </a:t>
            </a:r>
            <a:r>
              <a:rPr sz="1100" spc="5" dirty="0">
                <a:latin typeface="Times New Roman"/>
                <a:cs typeface="Times New Roman"/>
              </a:rPr>
              <a:t>effective cost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bill  discounting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turns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out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rather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high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especially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case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smaller  </a:t>
            </a:r>
            <a:r>
              <a:rPr sz="1100" spc="-15" dirty="0">
                <a:latin typeface="Times New Roman"/>
                <a:cs typeface="Times New Roman"/>
              </a:rPr>
              <a:t>amount.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0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  <a:spcBef>
                <a:spcPts val="5"/>
              </a:spcBef>
              <a:tabLst>
                <a:tab pos="1931035" algn="l"/>
              </a:tabLst>
            </a:pPr>
            <a:r>
              <a:rPr sz="1400" b="1" spc="15" dirty="0">
                <a:latin typeface="Times New Roman"/>
                <a:cs typeface="Times New Roman"/>
              </a:rPr>
              <a:t>19.21	</a:t>
            </a:r>
            <a:r>
              <a:rPr sz="1450" b="1" spc="-15" dirty="0">
                <a:latin typeface="Times New Roman"/>
                <a:cs typeface="Times New Roman"/>
              </a:rPr>
              <a:t>BILL </a:t>
            </a:r>
            <a:r>
              <a:rPr sz="1500" b="1" spc="-60" dirty="0">
                <a:latin typeface="Times New Roman"/>
                <a:cs typeface="Times New Roman"/>
              </a:rPr>
              <a:t>MARKET </a:t>
            </a:r>
            <a:r>
              <a:rPr sz="1500" b="1" spc="-30" dirty="0">
                <a:latin typeface="Times New Roman"/>
                <a:cs typeface="Times New Roman"/>
              </a:rPr>
              <a:t>IN</a:t>
            </a:r>
            <a:r>
              <a:rPr sz="1500" b="1" spc="15" dirty="0">
                <a:latin typeface="Times New Roman"/>
                <a:cs typeface="Times New Roman"/>
              </a:rPr>
              <a:t> </a:t>
            </a:r>
            <a:r>
              <a:rPr sz="1500" b="1" spc="-45" dirty="0">
                <a:latin typeface="Times New Roman"/>
                <a:cs typeface="Times New Roman"/>
              </a:rPr>
              <a:t>INDIA</a:t>
            </a:r>
            <a:endParaRPr sz="1500">
              <a:latin typeface="Times New Roman"/>
              <a:cs typeface="Times New Roman"/>
            </a:endParaRPr>
          </a:p>
          <a:p>
            <a:pPr marL="13335" marR="414020" indent="-1270">
              <a:lnSpc>
                <a:spcPct val="98200"/>
              </a:lnSpc>
              <a:spcBef>
                <a:spcPts val="900"/>
              </a:spcBef>
            </a:pPr>
            <a:r>
              <a:rPr sz="1100" spc="5" dirty="0">
                <a:latin typeface="Times New Roman"/>
                <a:cs typeface="Times New Roman"/>
              </a:rPr>
              <a:t>Since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introduction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New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market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scheme,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RBI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has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introduced  several measures to encourage use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commercial bills and thus widen </a:t>
            </a:r>
            <a:r>
              <a:rPr sz="1100" spc="10" dirty="0">
                <a:latin typeface="Times New Roman"/>
                <a:cs typeface="Times New Roman"/>
              </a:rPr>
              <a:t>the  </a:t>
            </a:r>
            <a:r>
              <a:rPr sz="1100" dirty="0">
                <a:latin typeface="Times New Roman"/>
                <a:cs typeface="Times New Roman"/>
              </a:rPr>
              <a:t>commercial </a:t>
            </a:r>
            <a:r>
              <a:rPr sz="1100" spc="-15" dirty="0">
                <a:latin typeface="Times New Roman"/>
                <a:cs typeface="Times New Roman"/>
              </a:rPr>
              <a:t>bill </a:t>
            </a:r>
            <a:r>
              <a:rPr sz="1100" dirty="0">
                <a:latin typeface="Times New Roman"/>
                <a:cs typeface="Times New Roman"/>
              </a:rPr>
              <a:t>market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India. </a:t>
            </a:r>
            <a:r>
              <a:rPr sz="1100" spc="5" dirty="0">
                <a:latin typeface="Times New Roman"/>
                <a:cs typeface="Times New Roman"/>
              </a:rPr>
              <a:t>Few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these measures are stated below</a:t>
            </a:r>
            <a:r>
              <a:rPr sz="1100" spc="-175" dirty="0">
                <a:latin typeface="Times New Roman"/>
                <a:cs typeface="Times New Roman"/>
              </a:rPr>
              <a:t> </a:t>
            </a:r>
            <a:r>
              <a:rPr sz="1000" spc="125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304800" marR="274320" indent="822325">
              <a:lnSpc>
                <a:spcPct val="96400"/>
              </a:lnSpc>
              <a:spcBef>
                <a:spcPts val="590"/>
              </a:spcBef>
              <a:tabLst>
                <a:tab pos="2887980" algn="l"/>
              </a:tabLst>
            </a:pP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rediscounting	</a:t>
            </a:r>
            <a:r>
              <a:rPr sz="1100" spc="-25" dirty="0">
                <a:latin typeface="Times New Roman"/>
                <a:cs typeface="Times New Roman"/>
              </a:rPr>
              <a:t>by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dispensing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with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actual  lodgement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respect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below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face</a:t>
            </a:r>
            <a:r>
              <a:rPr sz="1100" dirty="0">
                <a:latin typeface="Times New Roman"/>
                <a:cs typeface="Times New Roman"/>
              </a:rPr>
              <a:t> value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Rs.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30" dirty="0">
                <a:latin typeface="Times New Roman"/>
                <a:cs typeface="Times New Roman"/>
              </a:rPr>
              <a:t>10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lacs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050" spc="20" dirty="0">
                <a:latin typeface="Times New Roman"/>
                <a:cs typeface="Times New Roman"/>
              </a:rPr>
              <a:t>and  </a:t>
            </a:r>
            <a:r>
              <a:rPr sz="1100" dirty="0">
                <a:latin typeface="Times New Roman"/>
                <a:cs typeface="Times New Roman"/>
              </a:rPr>
              <a:t>replacing </a:t>
            </a:r>
            <a:r>
              <a:rPr sz="1100" spc="-10" dirty="0">
                <a:latin typeface="Times New Roman"/>
                <a:cs typeface="Times New Roman"/>
              </a:rPr>
              <a:t>it </a:t>
            </a:r>
            <a:r>
              <a:rPr sz="1100" spc="-15" dirty="0">
                <a:latin typeface="Times New Roman"/>
                <a:cs typeface="Times New Roman"/>
              </a:rPr>
              <a:t>with </a:t>
            </a:r>
            <a:r>
              <a:rPr sz="1100" dirty="0">
                <a:latin typeface="Times New Roman"/>
                <a:cs typeface="Times New Roman"/>
              </a:rPr>
              <a:t>derivative bills.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minimum </a:t>
            </a:r>
            <a:r>
              <a:rPr sz="1100" dirty="0">
                <a:latin typeface="Times New Roman"/>
                <a:cs typeface="Times New Roman"/>
              </a:rPr>
              <a:t>amount </a:t>
            </a:r>
            <a:r>
              <a:rPr sz="1100" spc="-4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bill </a:t>
            </a:r>
            <a:r>
              <a:rPr sz="1100" spc="30" dirty="0">
                <a:latin typeface="Times New Roman"/>
                <a:cs typeface="Times New Roman"/>
              </a:rPr>
              <a:t>at </a:t>
            </a:r>
            <a:r>
              <a:rPr sz="1100" dirty="0">
                <a:latin typeface="Times New Roman"/>
                <a:cs typeface="Times New Roman"/>
              </a:rPr>
              <a:t>Rs.  prescribed </a:t>
            </a:r>
            <a:r>
              <a:rPr sz="1100" spc="5" dirty="0">
                <a:latin typeface="Times New Roman"/>
                <a:cs typeface="Times New Roman"/>
              </a:rPr>
              <a:t>under </a:t>
            </a:r>
            <a:r>
              <a:rPr sz="1100" dirty="0">
                <a:latin typeface="Times New Roman"/>
                <a:cs typeface="Times New Roman"/>
              </a:rPr>
              <a:t>the scheme was </a:t>
            </a:r>
            <a:r>
              <a:rPr sz="1100" spc="5" dirty="0">
                <a:latin typeface="Times New Roman"/>
                <a:cs typeface="Times New Roman"/>
              </a:rPr>
              <a:t>also done </a:t>
            </a:r>
            <a:r>
              <a:rPr sz="1100" dirty="0">
                <a:latin typeface="Times New Roman"/>
                <a:cs typeface="Times New Roman"/>
              </a:rPr>
              <a:t>away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with.</a:t>
            </a:r>
            <a:endParaRPr sz="1100">
              <a:latin typeface="Times New Roman"/>
              <a:cs typeface="Times New Roman"/>
            </a:endParaRPr>
          </a:p>
          <a:p>
            <a:pPr marL="305435">
              <a:lnSpc>
                <a:spcPts val="1290"/>
              </a:lnSpc>
              <a:spcBef>
                <a:spcPts val="370"/>
              </a:spcBef>
            </a:pPr>
            <a:r>
              <a:rPr sz="1100" dirty="0">
                <a:latin typeface="Times New Roman"/>
                <a:cs typeface="Times New Roman"/>
              </a:rPr>
              <a:t>Promotion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Drawee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Scheme,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by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making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it mandatory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banks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extend</a:t>
            </a:r>
            <a:endParaRPr sz="1100">
              <a:latin typeface="Times New Roman"/>
              <a:cs typeface="Times New Roman"/>
            </a:endParaRPr>
          </a:p>
          <a:p>
            <a:pPr marL="305435" marR="11430" indent="391795">
              <a:lnSpc>
                <a:spcPct val="96200"/>
              </a:lnSpc>
              <a:spcBef>
                <a:spcPts val="25"/>
              </a:spcBef>
              <a:tabLst>
                <a:tab pos="2525395" algn="l"/>
                <a:tab pos="2876550" algn="l"/>
                <a:tab pos="4021454" algn="l"/>
              </a:tabLst>
            </a:pPr>
            <a:r>
              <a:rPr sz="1150" dirty="0">
                <a:latin typeface="Times New Roman"/>
                <a:cs typeface="Times New Roman"/>
              </a:rPr>
              <a:t>25</a:t>
            </a:r>
            <a:r>
              <a:rPr sz="1150" spc="-2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per </a:t>
            </a:r>
            <a:r>
              <a:rPr sz="1100" dirty="0">
                <a:latin typeface="Times New Roman"/>
                <a:cs typeface="Times New Roman"/>
              </a:rPr>
              <a:t>cent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cash credit limit to borrowers in</a:t>
            </a:r>
            <a:r>
              <a:rPr sz="1100" spc="5" dirty="0">
                <a:latin typeface="Times New Roman"/>
                <a:cs typeface="Times New Roman"/>
              </a:rPr>
              <a:t> the	</a:t>
            </a:r>
            <a:r>
              <a:rPr sz="1100" dirty="0">
                <a:latin typeface="Times New Roman"/>
                <a:cs typeface="Times New Roman"/>
              </a:rPr>
              <a:t>of bills and  requiring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banks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to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ensure</a:t>
            </a:r>
            <a:r>
              <a:rPr sz="1100" dirty="0">
                <a:latin typeface="Times New Roman"/>
                <a:cs typeface="Times New Roman"/>
              </a:rPr>
              <a:t> that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their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corporate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borrowers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financed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their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domestic  credit purchases from </a:t>
            </a:r>
            <a:r>
              <a:rPr sz="1100" spc="15" dirty="0">
                <a:latin typeface="Times New Roman"/>
                <a:cs typeface="Times New Roman"/>
              </a:rPr>
              <a:t>SSI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units,	</a:t>
            </a:r>
            <a:r>
              <a:rPr sz="1100" spc="15" dirty="0">
                <a:latin typeface="Times New Roman"/>
                <a:cs typeface="Times New Roman"/>
              </a:rPr>
              <a:t>to	</a:t>
            </a:r>
            <a:r>
              <a:rPr sz="1100" spc="5" dirty="0">
                <a:latin typeface="Times New Roman"/>
                <a:cs typeface="Times New Roman"/>
              </a:rPr>
              <a:t>extent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50" spc="-15" dirty="0">
                <a:latin typeface="Times New Roman"/>
                <a:cs typeface="Times New Roman"/>
              </a:rPr>
              <a:t>25 </a:t>
            </a:r>
            <a:r>
              <a:rPr sz="1100" spc="5" dirty="0">
                <a:latin typeface="Times New Roman"/>
                <a:cs typeface="Times New Roman"/>
              </a:rPr>
              <a:t>per </a:t>
            </a:r>
            <a:r>
              <a:rPr sz="1100" dirty="0">
                <a:latin typeface="Times New Roman"/>
                <a:cs typeface="Times New Roman"/>
              </a:rPr>
              <a:t>cent, </a:t>
            </a:r>
            <a:r>
              <a:rPr sz="1100" spc="-15" dirty="0">
                <a:latin typeface="Times New Roman"/>
                <a:cs typeface="Times New Roman"/>
              </a:rPr>
              <a:t>by </a:t>
            </a:r>
            <a:r>
              <a:rPr sz="1100" spc="-10" dirty="0">
                <a:latin typeface="Times New Roman"/>
                <a:cs typeface="Times New Roman"/>
              </a:rPr>
              <a:t>way </a:t>
            </a:r>
            <a:r>
              <a:rPr sz="1100" spc="-40" dirty="0">
                <a:latin typeface="Times New Roman"/>
                <a:cs typeface="Times New Roman"/>
              </a:rPr>
              <a:t>of  </a:t>
            </a:r>
            <a:r>
              <a:rPr sz="1100" dirty="0">
                <a:latin typeface="Times New Roman"/>
                <a:cs typeface="Times New Roman"/>
              </a:rPr>
              <a:t>acceptance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drawn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them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by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their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suppliers,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advising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banks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monitor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3837435" y="7778755"/>
            <a:ext cx="769620" cy="295910"/>
            <a:chOff x="3837435" y="7778755"/>
            <a:chExt cx="769620" cy="295910"/>
          </a:xfrm>
        </p:grpSpPr>
        <p:sp>
          <p:nvSpPr>
            <p:cNvPr id="49" name="object 49"/>
            <p:cNvSpPr/>
            <p:nvPr/>
          </p:nvSpPr>
          <p:spPr>
            <a:xfrm>
              <a:off x="4178814" y="7778755"/>
              <a:ext cx="427954" cy="126230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837435" y="7944834"/>
              <a:ext cx="720431" cy="129312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4581269" y="7723567"/>
            <a:ext cx="208280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7150">
              <a:lnSpc>
                <a:spcPct val="100000"/>
              </a:lnSpc>
              <a:spcBef>
                <a:spcPts val="110"/>
              </a:spcBef>
            </a:pPr>
            <a:r>
              <a:rPr sz="1100" dirty="0">
                <a:latin typeface="Times New Roman"/>
                <a:cs typeface="Times New Roman"/>
              </a:rPr>
              <a:t>a suitable monitoring system</a:t>
            </a:r>
            <a:r>
              <a:rPr sz="1100" spc="-210" dirty="0">
                <a:latin typeface="Times New Roman"/>
                <a:cs typeface="Times New Roman"/>
              </a:rPr>
              <a:t> </a:t>
            </a:r>
            <a:r>
              <a:rPr sz="1050" b="1" i="1" spc="-65" dirty="0">
                <a:latin typeface="Arial"/>
                <a:cs typeface="Arial"/>
              </a:rPr>
              <a:t>(These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Times New Roman"/>
                <a:cs typeface="Times New Roman"/>
              </a:rPr>
              <a:t>withdrawn with </a:t>
            </a:r>
            <a:r>
              <a:rPr sz="1100" spc="5" dirty="0">
                <a:latin typeface="Times New Roman"/>
                <a:cs typeface="Times New Roman"/>
              </a:rPr>
              <a:t>effect</a:t>
            </a:r>
            <a:r>
              <a:rPr sz="1100" spc="-195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from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944623" y="8363711"/>
            <a:ext cx="67056" cy="6856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237235" y="8324526"/>
            <a:ext cx="581898" cy="107756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2215103" y="7723604"/>
            <a:ext cx="1949450" cy="7448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7780" marR="5080" indent="-3810">
              <a:lnSpc>
                <a:spcPct val="100000"/>
              </a:lnSpc>
              <a:spcBef>
                <a:spcPts val="110"/>
              </a:spcBef>
            </a:pP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compliance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of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this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requirement  mandatory stipulations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were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50" spc="-25" dirty="0">
                <a:latin typeface="Times New Roman"/>
                <a:cs typeface="Times New Roman"/>
              </a:rPr>
              <a:t>2nd </a:t>
            </a:r>
            <a:r>
              <a:rPr sz="1100" spc="-15" dirty="0">
                <a:latin typeface="Times New Roman"/>
                <a:cs typeface="Times New Roman"/>
              </a:rPr>
              <a:t>November,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1999).</a:t>
            </a:r>
            <a:r>
              <a:rPr sz="700" spc="15" dirty="0"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  <a:p>
            <a:pPr marL="635635">
              <a:lnSpc>
                <a:spcPct val="100000"/>
              </a:lnSpc>
              <a:spcBef>
                <a:spcPts val="315"/>
              </a:spcBef>
            </a:pP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Stamp </a:t>
            </a:r>
            <a:r>
              <a:rPr sz="1100" dirty="0">
                <a:latin typeface="Times New Roman"/>
                <a:cs typeface="Times New Roman"/>
              </a:rPr>
              <a:t>duty </a:t>
            </a:r>
            <a:r>
              <a:rPr sz="1150" spc="-40" dirty="0">
                <a:latin typeface="Times New Roman"/>
                <a:cs typeface="Times New Roman"/>
              </a:rPr>
              <a:t>by</a:t>
            </a:r>
            <a:r>
              <a:rPr sz="1150" spc="-1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030986" y="8321485"/>
            <a:ext cx="698885" cy="107756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4746633" y="8272198"/>
            <a:ext cx="105029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India </a:t>
            </a:r>
            <a:r>
              <a:rPr sz="1100" spc="5" dirty="0">
                <a:latin typeface="Times New Roman"/>
                <a:cs typeface="Times New Roman"/>
              </a:rPr>
              <a:t>on </a:t>
            </a:r>
            <a:r>
              <a:rPr sz="1100" dirty="0">
                <a:latin typeface="Times New Roman"/>
                <a:cs typeface="Times New Roman"/>
              </a:rPr>
              <a:t>bills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5826281" y="8324304"/>
            <a:ext cx="899160" cy="265430"/>
            <a:chOff x="5826281" y="8324304"/>
            <a:chExt cx="899160" cy="265430"/>
          </a:xfrm>
        </p:grpSpPr>
        <p:sp>
          <p:nvSpPr>
            <p:cNvPr id="58" name="object 58"/>
            <p:cNvSpPr/>
            <p:nvPr/>
          </p:nvSpPr>
          <p:spPr>
            <a:xfrm>
              <a:off x="5826281" y="8324304"/>
              <a:ext cx="899006" cy="129312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303294" y="8487647"/>
              <a:ext cx="193964" cy="101603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2217258" y="8438319"/>
            <a:ext cx="4072254" cy="581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5080" indent="-5715">
              <a:lnSpc>
                <a:spcPct val="100899"/>
              </a:lnSpc>
              <a:spcBef>
                <a:spcPts val="100"/>
              </a:spcBef>
            </a:pPr>
            <a:r>
              <a:rPr sz="1100" spc="5" dirty="0">
                <a:latin typeface="Times New Roman"/>
                <a:cs typeface="Times New Roman"/>
              </a:rPr>
              <a:t>on or </a:t>
            </a:r>
            <a:r>
              <a:rPr sz="1100" dirty="0">
                <a:latin typeface="Times New Roman"/>
                <a:cs typeface="Times New Roman"/>
              </a:rPr>
              <a:t>made </a:t>
            </a:r>
            <a:r>
              <a:rPr sz="1100" spc="-15" dirty="0">
                <a:latin typeface="Times New Roman"/>
                <a:cs typeface="Times New Roman"/>
              </a:rPr>
              <a:t>by </a:t>
            </a:r>
            <a:r>
              <a:rPr sz="1100" spc="15" dirty="0">
                <a:latin typeface="Times New Roman"/>
                <a:cs typeface="Times New Roman"/>
              </a:rPr>
              <a:t>or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favour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a commercial bank </a:t>
            </a:r>
            <a:r>
              <a:rPr sz="1100" spc="15" dirty="0">
                <a:latin typeface="Times New Roman"/>
                <a:cs typeface="Times New Roman"/>
              </a:rPr>
              <a:t>or </a:t>
            </a:r>
            <a:r>
              <a:rPr sz="1100" dirty="0">
                <a:latin typeface="Times New Roman"/>
                <a:cs typeface="Times New Roman"/>
              </a:rPr>
              <a:t>a co-operative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bank  </a:t>
            </a:r>
            <a:r>
              <a:rPr sz="1100" dirty="0">
                <a:latin typeface="Times New Roman"/>
                <a:cs typeface="Times New Roman"/>
              </a:rPr>
              <a:t>payable not more than three months after </a:t>
            </a:r>
            <a:r>
              <a:rPr sz="1100" spc="5" dirty="0">
                <a:latin typeface="Times New Roman"/>
                <a:cs typeface="Times New Roman"/>
              </a:rPr>
              <a:t>date </a:t>
            </a:r>
            <a:r>
              <a:rPr sz="1100" spc="15" dirty="0">
                <a:latin typeface="Times New Roman"/>
                <a:cs typeface="Times New Roman"/>
              </a:rPr>
              <a:t>or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sight.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licensed scheduled commercial banks have </a:t>
            </a:r>
            <a:r>
              <a:rPr sz="1100" spc="-20" dirty="0">
                <a:latin typeface="Times New Roman"/>
                <a:cs typeface="Times New Roman"/>
              </a:rPr>
              <a:t>been </a:t>
            </a:r>
            <a:r>
              <a:rPr sz="1100" dirty="0">
                <a:latin typeface="Times New Roman"/>
                <a:cs typeface="Times New Roman"/>
              </a:rPr>
              <a:t>allowed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944623" y="8915400"/>
            <a:ext cx="70103" cy="67055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2" name="object 62"/>
          <p:cNvGrpSpPr/>
          <p:nvPr/>
        </p:nvGrpSpPr>
        <p:grpSpPr>
          <a:xfrm>
            <a:off x="5841494" y="8862416"/>
            <a:ext cx="852805" cy="117475"/>
            <a:chOff x="5841494" y="8862416"/>
            <a:chExt cx="852805" cy="117475"/>
          </a:xfrm>
        </p:grpSpPr>
        <p:sp>
          <p:nvSpPr>
            <p:cNvPr id="63" name="object 63"/>
            <p:cNvSpPr/>
            <p:nvPr/>
          </p:nvSpPr>
          <p:spPr>
            <a:xfrm>
              <a:off x="5841494" y="8862416"/>
              <a:ext cx="581898" cy="116992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454140" y="8871679"/>
              <a:ext cx="240140" cy="104673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/>
          <p:nvPr/>
        </p:nvSpPr>
        <p:spPr>
          <a:xfrm>
            <a:off x="3369561" y="9043953"/>
            <a:ext cx="612674" cy="98519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662176" y="9197599"/>
            <a:ext cx="680412" cy="12623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4002327" y="8983908"/>
            <a:ext cx="2449830" cy="3562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265"/>
              </a:lnSpc>
              <a:spcBef>
                <a:spcPts val="110"/>
              </a:spcBef>
            </a:pPr>
            <a:r>
              <a:rPr sz="1100" dirty="0">
                <a:latin typeface="Times New Roman"/>
                <a:cs typeface="Times New Roman"/>
              </a:rPr>
              <a:t>such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Life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Insurance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Corporation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India</a:t>
            </a:r>
            <a:endParaRPr sz="1100">
              <a:latin typeface="Times New Roman"/>
              <a:cs typeface="Times New Roman"/>
            </a:endParaRPr>
          </a:p>
          <a:p>
            <a:pPr marL="363220">
              <a:lnSpc>
                <a:spcPts val="1325"/>
              </a:lnSpc>
            </a:pPr>
            <a:r>
              <a:rPr sz="1100" spc="2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India </a:t>
            </a:r>
            <a:r>
              <a:rPr sz="1150" spc="-15" dirty="0">
                <a:latin typeface="Times New Roman"/>
                <a:cs typeface="Times New Roman"/>
              </a:rPr>
              <a:t>(GIC)</a:t>
            </a:r>
            <a:r>
              <a:rPr sz="1150" spc="-2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25" dirty="0">
                <a:latin typeface="Times New Roman"/>
                <a:cs typeface="Times New Roman"/>
              </a:rPr>
              <a:t>its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5611373" y="9194766"/>
            <a:ext cx="895350" cy="111125"/>
            <a:chOff x="5611373" y="9194766"/>
            <a:chExt cx="895350" cy="111125"/>
          </a:xfrm>
        </p:grpSpPr>
        <p:sp>
          <p:nvSpPr>
            <p:cNvPr id="69" name="object 69"/>
            <p:cNvSpPr/>
            <p:nvPr/>
          </p:nvSpPr>
          <p:spPr>
            <a:xfrm>
              <a:off x="5611373" y="9194766"/>
              <a:ext cx="655783" cy="104673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306312" y="9197780"/>
              <a:ext cx="200122" cy="107756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2221989" y="8983908"/>
            <a:ext cx="1425575" cy="521334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indent="4445">
              <a:lnSpc>
                <a:spcPct val="97300"/>
              </a:lnSpc>
              <a:spcBef>
                <a:spcPts val="145"/>
              </a:spcBef>
            </a:pPr>
            <a:r>
              <a:rPr sz="1100" spc="-15" dirty="0">
                <a:latin typeface="Times New Roman"/>
                <a:cs typeface="Times New Roman"/>
              </a:rPr>
              <a:t>with </a:t>
            </a:r>
            <a:r>
              <a:rPr sz="1100" dirty="0">
                <a:latin typeface="Times New Roman"/>
                <a:cs typeface="Times New Roman"/>
              </a:rPr>
              <a:t>a few financial  (LIC), General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Insurance  </a:t>
            </a:r>
            <a:r>
              <a:rPr sz="1100" spc="-15" dirty="0">
                <a:latin typeface="Times New Roman"/>
                <a:cs typeface="Times New Roman"/>
              </a:rPr>
              <a:t>Unit </a:t>
            </a:r>
            <a:r>
              <a:rPr sz="1100" dirty="0">
                <a:latin typeface="Times New Roman"/>
                <a:cs typeface="Times New Roman"/>
              </a:rPr>
              <a:t>Trust </a:t>
            </a:r>
            <a:r>
              <a:rPr sz="1100" spc="-45" dirty="0">
                <a:latin typeface="Times New Roman"/>
                <a:cs typeface="Times New Roman"/>
              </a:rPr>
              <a:t>of</a:t>
            </a:r>
            <a:r>
              <a:rPr sz="1100" spc="-19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India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3293389" y="9359101"/>
            <a:ext cx="310958" cy="12931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3626215" y="9310051"/>
            <a:ext cx="2021839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such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other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financial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institutions,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5672356" y="9357804"/>
            <a:ext cx="835025" cy="133985"/>
            <a:chOff x="5672356" y="9357804"/>
            <a:chExt cx="835025" cy="133985"/>
          </a:xfrm>
        </p:grpSpPr>
        <p:sp>
          <p:nvSpPr>
            <p:cNvPr id="75" name="object 75"/>
            <p:cNvSpPr/>
            <p:nvPr/>
          </p:nvSpPr>
          <p:spPr>
            <a:xfrm>
              <a:off x="5672356" y="9362157"/>
              <a:ext cx="708110" cy="129312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405376" y="9357804"/>
              <a:ext cx="101594" cy="107756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8038" y="3850164"/>
            <a:ext cx="4876795" cy="98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8038" y="8579383"/>
            <a:ext cx="4876795" cy="738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16516" y="583656"/>
            <a:ext cx="37917" cy="30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5946641" y="587185"/>
            <a:ext cx="721360" cy="107950"/>
            <a:chOff x="5946641" y="587185"/>
            <a:chExt cx="721360" cy="107950"/>
          </a:xfrm>
        </p:grpSpPr>
        <p:sp>
          <p:nvSpPr>
            <p:cNvPr id="6" name="object 6"/>
            <p:cNvSpPr/>
            <p:nvPr/>
          </p:nvSpPr>
          <p:spPr>
            <a:xfrm>
              <a:off x="5946641" y="587185"/>
              <a:ext cx="504920" cy="10775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54140" y="587409"/>
              <a:ext cx="213391" cy="10753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6865769" y="8899469"/>
            <a:ext cx="234547" cy="2086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06597" y="9416652"/>
            <a:ext cx="3093718" cy="19674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9582605"/>
            <a:ext cx="288637" cy="3079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2523" y="9614455"/>
            <a:ext cx="6567792" cy="3921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0520" y="3944124"/>
            <a:ext cx="4796155" cy="0"/>
          </a:xfrm>
          <a:custGeom>
            <a:avLst/>
            <a:gdLst/>
            <a:ahLst/>
            <a:cxnLst/>
            <a:rect l="l" t="t" r="r" b="b"/>
            <a:pathLst>
              <a:path w="4796155">
                <a:moveTo>
                  <a:pt x="0" y="0"/>
                </a:moveTo>
                <a:lnTo>
                  <a:pt x="4796028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0520" y="4198619"/>
            <a:ext cx="4799330" cy="0"/>
          </a:xfrm>
          <a:custGeom>
            <a:avLst/>
            <a:gdLst/>
            <a:ahLst/>
            <a:cxnLst/>
            <a:rect l="l" t="t" r="r" b="b"/>
            <a:pathLst>
              <a:path w="4799330">
                <a:moveTo>
                  <a:pt x="0" y="0"/>
                </a:moveTo>
                <a:lnTo>
                  <a:pt x="4799076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0520" y="6905243"/>
            <a:ext cx="4796155" cy="0"/>
          </a:xfrm>
          <a:custGeom>
            <a:avLst/>
            <a:gdLst/>
            <a:ahLst/>
            <a:cxnLst/>
            <a:rect l="l" t="t" r="r" b="b"/>
            <a:pathLst>
              <a:path w="4796155">
                <a:moveTo>
                  <a:pt x="0" y="0"/>
                </a:moveTo>
                <a:lnTo>
                  <a:pt x="4796028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0520" y="7170419"/>
            <a:ext cx="4792980" cy="0"/>
          </a:xfrm>
          <a:custGeom>
            <a:avLst/>
            <a:gdLst/>
            <a:ahLst/>
            <a:cxnLst/>
            <a:rect l="l" t="t" r="r" b="b"/>
            <a:pathLst>
              <a:path w="4792980">
                <a:moveTo>
                  <a:pt x="0" y="0"/>
                </a:moveTo>
                <a:lnTo>
                  <a:pt x="4792980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0520" y="8641079"/>
            <a:ext cx="4796155" cy="0"/>
          </a:xfrm>
          <a:custGeom>
            <a:avLst/>
            <a:gdLst/>
            <a:ahLst/>
            <a:cxnLst/>
            <a:rect l="l" t="t" r="r" b="b"/>
            <a:pathLst>
              <a:path w="4796155">
                <a:moveTo>
                  <a:pt x="0" y="0"/>
                </a:moveTo>
                <a:lnTo>
                  <a:pt x="4796028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3568" y="8903207"/>
            <a:ext cx="4792980" cy="0"/>
          </a:xfrm>
          <a:custGeom>
            <a:avLst/>
            <a:gdLst/>
            <a:ahLst/>
            <a:cxnLst/>
            <a:rect l="l" t="t" r="r" b="b"/>
            <a:pathLst>
              <a:path w="4792980">
                <a:moveTo>
                  <a:pt x="0" y="0"/>
                </a:moveTo>
                <a:lnTo>
                  <a:pt x="4792980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2043" y="1005852"/>
            <a:ext cx="71755" cy="60960"/>
          </a:xfrm>
          <a:custGeom>
            <a:avLst/>
            <a:gdLst/>
            <a:ahLst/>
            <a:cxnLst/>
            <a:rect l="l" t="t" r="r" b="b"/>
            <a:pathLst>
              <a:path w="71754" h="60959">
                <a:moveTo>
                  <a:pt x="35051" y="0"/>
                </a:moveTo>
                <a:lnTo>
                  <a:pt x="21216" y="2404"/>
                </a:lnTo>
                <a:lnTo>
                  <a:pt x="10096" y="8951"/>
                </a:lnTo>
                <a:lnTo>
                  <a:pt x="2690" y="18639"/>
                </a:lnTo>
                <a:lnTo>
                  <a:pt x="0" y="30467"/>
                </a:lnTo>
                <a:lnTo>
                  <a:pt x="2690" y="42309"/>
                </a:lnTo>
                <a:lnTo>
                  <a:pt x="10096" y="52004"/>
                </a:lnTo>
                <a:lnTo>
                  <a:pt x="21216" y="58554"/>
                </a:lnTo>
                <a:lnTo>
                  <a:pt x="35051" y="60960"/>
                </a:lnTo>
                <a:lnTo>
                  <a:pt x="49130" y="58554"/>
                </a:lnTo>
                <a:lnTo>
                  <a:pt x="60774" y="52004"/>
                </a:lnTo>
                <a:lnTo>
                  <a:pt x="68700" y="42309"/>
                </a:lnTo>
                <a:lnTo>
                  <a:pt x="71628" y="30467"/>
                </a:lnTo>
                <a:lnTo>
                  <a:pt x="68700" y="18639"/>
                </a:lnTo>
                <a:lnTo>
                  <a:pt x="60774" y="8951"/>
                </a:lnTo>
                <a:lnTo>
                  <a:pt x="49130" y="2404"/>
                </a:lnTo>
                <a:lnTo>
                  <a:pt x="350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2043" y="1546859"/>
            <a:ext cx="68580" cy="62865"/>
          </a:xfrm>
          <a:custGeom>
            <a:avLst/>
            <a:gdLst/>
            <a:ahLst/>
            <a:cxnLst/>
            <a:rect l="l" t="t" r="r" b="b"/>
            <a:pathLst>
              <a:path w="68579" h="62865">
                <a:moveTo>
                  <a:pt x="33528" y="0"/>
                </a:moveTo>
                <a:lnTo>
                  <a:pt x="20574" y="2405"/>
                </a:lnTo>
                <a:lnTo>
                  <a:pt x="9906" y="8955"/>
                </a:lnTo>
                <a:lnTo>
                  <a:pt x="2667" y="18650"/>
                </a:lnTo>
                <a:lnTo>
                  <a:pt x="0" y="30492"/>
                </a:lnTo>
                <a:lnTo>
                  <a:pt x="2667" y="42558"/>
                </a:lnTo>
                <a:lnTo>
                  <a:pt x="9906" y="52770"/>
                </a:lnTo>
                <a:lnTo>
                  <a:pt x="20574" y="59841"/>
                </a:lnTo>
                <a:lnTo>
                  <a:pt x="33528" y="62483"/>
                </a:lnTo>
                <a:lnTo>
                  <a:pt x="46720" y="59841"/>
                </a:lnTo>
                <a:lnTo>
                  <a:pt x="57912" y="52770"/>
                </a:lnTo>
                <a:lnTo>
                  <a:pt x="65674" y="42558"/>
                </a:lnTo>
                <a:lnTo>
                  <a:pt x="68579" y="30492"/>
                </a:lnTo>
                <a:lnTo>
                  <a:pt x="65674" y="18650"/>
                </a:lnTo>
                <a:lnTo>
                  <a:pt x="57912" y="8955"/>
                </a:lnTo>
                <a:lnTo>
                  <a:pt x="46720" y="2405"/>
                </a:lnTo>
                <a:lnTo>
                  <a:pt x="335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2043" y="2098547"/>
            <a:ext cx="68579" cy="670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41598" y="2572966"/>
            <a:ext cx="243222" cy="10775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2043" y="3299472"/>
            <a:ext cx="68579" cy="6705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24889" y="3435422"/>
            <a:ext cx="369449" cy="1200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37354" y="3554102"/>
            <a:ext cx="212442" cy="1385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21443" y="540955"/>
            <a:ext cx="4534535" cy="319468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4604" marR="185420" indent="1270">
              <a:lnSpc>
                <a:spcPts val="1280"/>
              </a:lnSpc>
              <a:spcBef>
                <a:spcPts val="185"/>
              </a:spcBef>
            </a:pPr>
            <a:r>
              <a:rPr sz="1100" spc="5" dirty="0">
                <a:latin typeface="Times New Roman"/>
                <a:cs typeface="Times New Roman"/>
              </a:rPr>
              <a:t>India, </a:t>
            </a:r>
            <a:r>
              <a:rPr sz="1100" spc="2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may </a:t>
            </a:r>
            <a:r>
              <a:rPr sz="1100" spc="10" dirty="0">
                <a:latin typeface="Times New Roman"/>
                <a:cs typeface="Times New Roman"/>
              </a:rPr>
              <a:t>be approved </a:t>
            </a:r>
            <a:r>
              <a:rPr sz="1100" spc="-15" dirty="0">
                <a:latin typeface="Times New Roman"/>
                <a:cs typeface="Times New Roman"/>
              </a:rPr>
              <a:t>by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15" dirty="0">
                <a:latin typeface="Times New Roman"/>
                <a:cs typeface="Times New Roman"/>
              </a:rPr>
              <a:t>RBI </a:t>
            </a:r>
            <a:r>
              <a:rPr sz="1100" spc="-15" dirty="0">
                <a:latin typeface="Times New Roman"/>
                <a:cs typeface="Times New Roman"/>
              </a:rPr>
              <a:t>on </a:t>
            </a:r>
            <a:r>
              <a:rPr sz="1100" spc="20" dirty="0">
                <a:latin typeface="Times New Roman"/>
                <a:cs typeface="Times New Roman"/>
              </a:rPr>
              <a:t>a </a:t>
            </a:r>
            <a:r>
              <a:rPr sz="1100" spc="5" dirty="0">
                <a:latin typeface="Times New Roman"/>
                <a:cs typeface="Times New Roman"/>
              </a:rPr>
              <a:t>reference </a:t>
            </a:r>
            <a:r>
              <a:rPr sz="1100" spc="-5" dirty="0">
                <a:latin typeface="Times New Roman"/>
                <a:cs typeface="Times New Roman"/>
              </a:rPr>
              <a:t>made to </a:t>
            </a:r>
            <a:r>
              <a:rPr sz="1100" dirty="0">
                <a:latin typeface="Times New Roman"/>
                <a:cs typeface="Times New Roman"/>
              </a:rPr>
              <a:t>it. (In </a:t>
            </a:r>
            <a:r>
              <a:rPr sz="1100" spc="15" dirty="0">
                <a:latin typeface="Times New Roman"/>
                <a:cs typeface="Times New Roman"/>
              </a:rPr>
              <a:t>fact </a:t>
            </a:r>
            <a:r>
              <a:rPr sz="1100" spc="20" dirty="0">
                <a:latin typeface="Times New Roman"/>
                <a:cs typeface="Times New Roman"/>
              </a:rPr>
              <a:t>the  </a:t>
            </a:r>
            <a:r>
              <a:rPr sz="1100" spc="15" dirty="0">
                <a:latin typeface="Times New Roman"/>
                <a:cs typeface="Times New Roman"/>
              </a:rPr>
              <a:t>RBI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has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enlarged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list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Times New Roman"/>
                <a:cs typeface="Times New Roman"/>
              </a:rPr>
              <a:t>of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approved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institutions</a:t>
            </a:r>
            <a:r>
              <a:rPr sz="1100" spc="-1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rediscounting</a:t>
            </a:r>
            <a:r>
              <a:rPr sz="1100" spc="-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bills).</a:t>
            </a:r>
            <a:endParaRPr sz="1100">
              <a:latin typeface="Times New Roman"/>
              <a:cs typeface="Times New Roman"/>
            </a:endParaRPr>
          </a:p>
          <a:p>
            <a:pPr marL="15240" marR="15875" indent="-2540">
              <a:lnSpc>
                <a:spcPts val="1280"/>
              </a:lnSpc>
              <a:spcBef>
                <a:spcPts val="380"/>
              </a:spcBef>
            </a:pP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050" spc="20" dirty="0">
                <a:latin typeface="Times New Roman"/>
                <a:cs typeface="Times New Roman"/>
              </a:rPr>
              <a:t>1981,</a:t>
            </a:r>
            <a:r>
              <a:rPr sz="1050" spc="-8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addition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to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all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India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financial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institutions,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RBI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allowed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Mutual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Funds  </a:t>
            </a:r>
            <a:r>
              <a:rPr sz="1100" spc="15" dirty="0">
                <a:latin typeface="Times New Roman"/>
                <a:cs typeface="Times New Roman"/>
              </a:rPr>
              <a:t>to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participate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in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Bill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Rediscounting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market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thus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augmentingthe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supply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funds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in  </a:t>
            </a:r>
            <a:r>
              <a:rPr sz="1100" dirty="0">
                <a:latin typeface="Times New Roman"/>
                <a:cs typeface="Times New Roman"/>
              </a:rPr>
              <a:t>the secondary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market.</a:t>
            </a:r>
            <a:endParaRPr sz="1100">
              <a:latin typeface="Times New Roman"/>
              <a:cs typeface="Times New Roman"/>
            </a:endParaRPr>
          </a:p>
          <a:p>
            <a:pPr marL="15875" marR="129539" indent="-635">
              <a:lnSpc>
                <a:spcPct val="99500"/>
              </a:lnSpc>
              <a:spcBef>
                <a:spcPts val="375"/>
              </a:spcBef>
            </a:pP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Discount and Finance </a:t>
            </a:r>
            <a:r>
              <a:rPr sz="1100" spc="10" dirty="0">
                <a:latin typeface="Times New Roman"/>
                <a:cs typeface="Times New Roman"/>
              </a:rPr>
              <a:t>House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India Ltd. </a:t>
            </a:r>
            <a:r>
              <a:rPr sz="1100" spc="10" dirty="0">
                <a:latin typeface="Times New Roman"/>
                <a:cs typeface="Times New Roman"/>
              </a:rPr>
              <a:t>(DFHI) </a:t>
            </a:r>
            <a:r>
              <a:rPr sz="1100" spc="-20" dirty="0">
                <a:latin typeface="Times New Roman"/>
                <a:cs typeface="Times New Roman"/>
              </a:rPr>
              <a:t>was </a:t>
            </a:r>
            <a:r>
              <a:rPr sz="1100" spc="5" dirty="0">
                <a:latin typeface="Times New Roman"/>
                <a:cs typeface="Times New Roman"/>
              </a:rPr>
              <a:t>set-up </a:t>
            </a:r>
            <a:r>
              <a:rPr sz="1100" spc="-40" dirty="0">
                <a:latin typeface="Times New Roman"/>
                <a:cs typeface="Times New Roman"/>
              </a:rPr>
              <a:t>by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RBI  </a:t>
            </a:r>
            <a:r>
              <a:rPr sz="1100" spc="-5" dirty="0">
                <a:latin typeface="Times New Roman"/>
                <a:cs typeface="Times New Roman"/>
              </a:rPr>
              <a:t>jointly </a:t>
            </a:r>
            <a:r>
              <a:rPr sz="1100" spc="-20" dirty="0">
                <a:latin typeface="Times New Roman"/>
                <a:cs typeface="Times New Roman"/>
              </a:rPr>
              <a:t>with </a:t>
            </a:r>
            <a:r>
              <a:rPr sz="1100" dirty="0">
                <a:latin typeface="Times New Roman"/>
                <a:cs typeface="Times New Roman"/>
              </a:rPr>
              <a:t>public </a:t>
            </a:r>
            <a:r>
              <a:rPr sz="1100" spc="5" dirty="0">
                <a:latin typeface="Times New Roman"/>
                <a:cs typeface="Times New Roman"/>
              </a:rPr>
              <a:t>sector </a:t>
            </a:r>
            <a:r>
              <a:rPr sz="1100" dirty="0">
                <a:latin typeface="Times New Roman"/>
                <a:cs typeface="Times New Roman"/>
              </a:rPr>
              <a:t>banks </a:t>
            </a:r>
            <a:r>
              <a:rPr sz="1100" spc="-10" dirty="0">
                <a:latin typeface="Times New Roman"/>
                <a:cs typeface="Times New Roman"/>
              </a:rPr>
              <a:t>and All </a:t>
            </a:r>
            <a:r>
              <a:rPr sz="1100" spc="5" dirty="0">
                <a:latin typeface="Times New Roman"/>
                <a:cs typeface="Times New Roman"/>
              </a:rPr>
              <a:t>India </a:t>
            </a:r>
            <a:r>
              <a:rPr sz="1100" spc="-5" dirty="0">
                <a:latin typeface="Times New Roman"/>
                <a:cs typeface="Times New Roman"/>
              </a:rPr>
              <a:t>Financial </a:t>
            </a:r>
            <a:r>
              <a:rPr sz="1100" spc="5" dirty="0">
                <a:latin typeface="Times New Roman"/>
                <a:cs typeface="Times New Roman"/>
              </a:rPr>
              <a:t>Institutionsto </a:t>
            </a:r>
            <a:r>
              <a:rPr sz="1100" spc="-5" dirty="0">
                <a:latin typeface="Times New Roman"/>
                <a:cs typeface="Times New Roman"/>
              </a:rPr>
              <a:t>develop  </a:t>
            </a:r>
            <a:r>
              <a:rPr sz="1100" dirty="0">
                <a:latin typeface="Times New Roman"/>
                <a:cs typeface="Times New Roman"/>
              </a:rPr>
              <a:t>secondary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market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commercial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bill.</a:t>
            </a:r>
            <a:endParaRPr sz="1100">
              <a:latin typeface="Times New Roman"/>
              <a:cs typeface="Times New Roman"/>
            </a:endParaRPr>
          </a:p>
          <a:p>
            <a:pPr marL="18415" marR="5080" indent="-6350">
              <a:lnSpc>
                <a:spcPct val="97300"/>
              </a:lnSpc>
              <a:spcBef>
                <a:spcPts val="434"/>
              </a:spcBef>
            </a:pPr>
            <a:r>
              <a:rPr sz="1100" spc="-1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simplify </a:t>
            </a:r>
            <a:r>
              <a:rPr sz="1100" spc="2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procedure </a:t>
            </a:r>
            <a:r>
              <a:rPr sz="1100" spc="15" dirty="0">
                <a:latin typeface="Times New Roman"/>
                <a:cs typeface="Times New Roman"/>
              </a:rPr>
              <a:t>for </a:t>
            </a:r>
            <a:r>
              <a:rPr sz="1100" spc="5" dirty="0">
                <a:latin typeface="Times New Roman"/>
                <a:cs typeface="Times New Roman"/>
              </a:rPr>
              <a:t>rediscountingof </a:t>
            </a:r>
            <a:r>
              <a:rPr sz="1100" spc="15" dirty="0">
                <a:latin typeface="Times New Roman"/>
                <a:cs typeface="Times New Roman"/>
              </a:rPr>
              <a:t>billsby </a:t>
            </a:r>
            <a:r>
              <a:rPr sz="1100" dirty="0">
                <a:latin typeface="Times New Roman"/>
                <a:cs typeface="Times New Roman"/>
              </a:rPr>
              <a:t>banks </a:t>
            </a:r>
            <a:r>
              <a:rPr sz="1100" spc="5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enable  multiple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rediscounting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Times New Roman"/>
                <a:cs typeface="Times New Roman"/>
              </a:rPr>
              <a:t>of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bills,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RBI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has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introduced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revised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procedure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under  </a:t>
            </a:r>
            <a:r>
              <a:rPr sz="1100" dirty="0">
                <a:latin typeface="Times New Roman"/>
                <a:cs typeface="Times New Roman"/>
              </a:rPr>
              <a:t>which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derivative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usance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promissory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notes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drawn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by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banks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suitable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maturities</a:t>
            </a:r>
            <a:endParaRPr sz="1100">
              <a:latin typeface="Times New Roman"/>
              <a:cs typeface="Times New Roman"/>
            </a:endParaRPr>
          </a:p>
          <a:p>
            <a:pPr marL="19050" marR="182245" indent="274955">
              <a:lnSpc>
                <a:spcPts val="1280"/>
              </a:lnSpc>
              <a:spcBef>
                <a:spcPts val="40"/>
              </a:spcBef>
            </a:pPr>
            <a:r>
              <a:rPr sz="1050" spc="55" dirty="0">
                <a:latin typeface="Times New Roman"/>
                <a:cs typeface="Times New Roman"/>
              </a:rPr>
              <a:t>90 </a:t>
            </a:r>
            <a:r>
              <a:rPr sz="1100" spc="20" dirty="0">
                <a:latin typeface="Times New Roman"/>
                <a:cs typeface="Times New Roman"/>
              </a:rPr>
              <a:t>days </a:t>
            </a:r>
            <a:r>
              <a:rPr sz="1100" spc="10" dirty="0">
                <a:latin typeface="Times New Roman"/>
                <a:cs typeface="Times New Roman"/>
              </a:rPr>
              <a:t>on the </a:t>
            </a:r>
            <a:r>
              <a:rPr sz="1100" spc="5" dirty="0">
                <a:latin typeface="Times New Roman"/>
                <a:cs typeface="Times New Roman"/>
              </a:rPr>
              <a:t>strength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underlying bills discounted </a:t>
            </a:r>
            <a:r>
              <a:rPr sz="1100" spc="-15" dirty="0">
                <a:latin typeface="Times New Roman"/>
                <a:cs typeface="Times New Roman"/>
              </a:rPr>
              <a:t>by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banks'  respective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branches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can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050" spc="30" dirty="0">
                <a:latin typeface="Times New Roman"/>
                <a:cs typeface="Times New Roman"/>
              </a:rPr>
              <a:t>be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rediscounted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with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other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banks,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approved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financial</a:t>
            </a:r>
            <a:endParaRPr sz="1100">
              <a:latin typeface="Times New Roman"/>
              <a:cs typeface="Times New Roman"/>
            </a:endParaRPr>
          </a:p>
          <a:p>
            <a:pPr marL="17145" marR="229870" indent="-1905">
              <a:lnSpc>
                <a:spcPts val="1310"/>
              </a:lnSpc>
              <a:spcBef>
                <a:spcPts val="5"/>
              </a:spcBef>
            </a:pPr>
            <a:r>
              <a:rPr sz="1100" dirty="0">
                <a:latin typeface="Times New Roman"/>
                <a:cs typeface="Times New Roman"/>
              </a:rPr>
              <a:t>institutions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dirty="0">
                <a:latin typeface="Times New Roman"/>
                <a:cs typeface="Times New Roman"/>
              </a:rPr>
              <a:t> primary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dealers.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The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Government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India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has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exempted </a:t>
            </a:r>
            <a:r>
              <a:rPr sz="1100" spc="5" dirty="0">
                <a:latin typeface="Times New Roman"/>
                <a:cs typeface="Times New Roman"/>
              </a:rPr>
              <a:t>the  </a:t>
            </a:r>
            <a:r>
              <a:rPr sz="1100" dirty="0">
                <a:latin typeface="Times New Roman"/>
                <a:cs typeface="Times New Roman"/>
              </a:rPr>
              <a:t>payment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stamp </a:t>
            </a:r>
            <a:r>
              <a:rPr sz="1100" dirty="0">
                <a:latin typeface="Times New Roman"/>
                <a:cs typeface="Times New Roman"/>
              </a:rPr>
              <a:t>duty on </a:t>
            </a:r>
            <a:r>
              <a:rPr sz="1100" spc="5" dirty="0">
                <a:latin typeface="Times New Roman"/>
                <a:cs typeface="Times New Roman"/>
              </a:rPr>
              <a:t>these </a:t>
            </a:r>
            <a:r>
              <a:rPr sz="1100" spc="10" dirty="0">
                <a:latin typeface="Times New Roman"/>
                <a:cs typeface="Times New Roman"/>
              </a:rPr>
              <a:t>usance </a:t>
            </a:r>
            <a:r>
              <a:rPr sz="1100" dirty="0">
                <a:latin typeface="Times New Roman"/>
                <a:cs typeface="Times New Roman"/>
              </a:rPr>
              <a:t>promissory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notes.</a:t>
            </a:r>
            <a:endParaRPr sz="1100">
              <a:latin typeface="Times New Roman"/>
              <a:cs typeface="Times New Roman"/>
            </a:endParaRPr>
          </a:p>
          <a:p>
            <a:pPr marL="15240" marR="102235" indent="5080">
              <a:lnSpc>
                <a:spcPts val="1280"/>
              </a:lnSpc>
              <a:spcBef>
                <a:spcPts val="440"/>
              </a:spcBef>
              <a:tabLst>
                <a:tab pos="1360805" algn="l"/>
                <a:tab pos="3808095" algn="l"/>
              </a:tabLst>
            </a:pPr>
            <a:r>
              <a:rPr sz="1100" dirty="0">
                <a:latin typeface="Times New Roman"/>
                <a:cs typeface="Times New Roman"/>
              </a:rPr>
              <a:t>Delinking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interest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rates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applicable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on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discounting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bills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from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prime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lending  rates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banks </a:t>
            </a:r>
            <a:r>
              <a:rPr sz="1100" spc="5" dirty="0">
                <a:latin typeface="Times New Roman"/>
                <a:cs typeface="Times New Roman"/>
              </a:rPr>
              <a:t>thus giving </a:t>
            </a:r>
            <a:r>
              <a:rPr sz="1100" spc="10" dirty="0">
                <a:latin typeface="Times New Roman"/>
                <a:cs typeface="Times New Roman"/>
              </a:rPr>
              <a:t>commercial </a:t>
            </a:r>
            <a:r>
              <a:rPr sz="1100" dirty="0">
                <a:latin typeface="Times New Roman"/>
                <a:cs typeface="Times New Roman"/>
              </a:rPr>
              <a:t>banks the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freedom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to	market  </a:t>
            </a:r>
            <a:r>
              <a:rPr sz="1100" spc="5" dirty="0">
                <a:latin typeface="Times New Roman"/>
                <a:cs typeface="Times New Roman"/>
              </a:rPr>
              <a:t>determined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interest	</a:t>
            </a:r>
            <a:r>
              <a:rPr sz="1100" spc="10" dirty="0">
                <a:latin typeface="Times New Roman"/>
                <a:cs typeface="Times New Roman"/>
              </a:rPr>
              <a:t>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bills.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5438" y="3931417"/>
            <a:ext cx="4747260" cy="53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85470" algn="l"/>
              </a:tabLst>
            </a:pPr>
            <a:r>
              <a:rPr sz="1400" b="1" spc="10" dirty="0">
                <a:latin typeface="Times New Roman"/>
                <a:cs typeface="Times New Roman"/>
              </a:rPr>
              <a:t>19.22	</a:t>
            </a:r>
            <a:r>
              <a:rPr sz="1500" b="1" spc="-80" dirty="0">
                <a:latin typeface="Times New Roman"/>
                <a:cs typeface="Times New Roman"/>
              </a:rPr>
              <a:t>SUMMARY</a:t>
            </a:r>
            <a:endParaRPr sz="1500">
              <a:latin typeface="Times New Roman"/>
              <a:cs typeface="Times New Roman"/>
            </a:endParaRPr>
          </a:p>
          <a:p>
            <a:pPr marL="15875">
              <a:lnSpc>
                <a:spcPct val="100000"/>
              </a:lnSpc>
              <a:spcBef>
                <a:spcPts val="880"/>
              </a:spcBef>
            </a:pP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unit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we </a:t>
            </a:r>
            <a:r>
              <a:rPr sz="1100" spc="10" dirty="0">
                <a:latin typeface="Times New Roman"/>
                <a:cs typeface="Times New Roman"/>
              </a:rPr>
              <a:t>have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discussed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the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financial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services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namely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Factoring,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Forfaiting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and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332726" y="4487157"/>
            <a:ext cx="612674" cy="1016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963466" y="4433252"/>
            <a:ext cx="126364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35" dirty="0">
                <a:latin typeface="Times New Roman"/>
                <a:cs typeface="Times New Roman"/>
              </a:rPr>
              <a:t>in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4557" y="4433234"/>
            <a:ext cx="4598035" cy="5276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7780">
              <a:lnSpc>
                <a:spcPts val="1315"/>
              </a:lnSpc>
              <a:spcBef>
                <a:spcPts val="110"/>
              </a:spcBef>
            </a:pPr>
            <a:r>
              <a:rPr sz="1100" spc="-5" dirty="0">
                <a:latin typeface="Times New Roman"/>
                <a:cs typeface="Times New Roman"/>
              </a:rPr>
              <a:t>bill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discounting.Factoring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involves</a:t>
            </a:r>
            <a:r>
              <a:rPr sz="1100" spc="-2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financing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collection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accounts</a:t>
            </a:r>
            <a:endParaRPr sz="1100">
              <a:latin typeface="Times New Roman"/>
              <a:cs typeface="Times New Roman"/>
            </a:endParaRPr>
          </a:p>
          <a:p>
            <a:pPr marL="17780" marR="5080" indent="-5715">
              <a:lnSpc>
                <a:spcPts val="1310"/>
              </a:lnSpc>
              <a:spcBef>
                <a:spcPts val="45"/>
              </a:spcBef>
            </a:pPr>
            <a:r>
              <a:rPr sz="1100" spc="5" dirty="0">
                <a:latin typeface="Times New Roman"/>
                <a:cs typeface="Times New Roman"/>
              </a:rPr>
              <a:t>domestic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as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well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35" dirty="0">
                <a:latin typeface="Times New Roman"/>
                <a:cs typeface="Times New Roman"/>
              </a:rPr>
              <a:t>as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international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trade.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This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service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is </a:t>
            </a:r>
            <a:r>
              <a:rPr sz="1100" dirty="0">
                <a:latin typeface="Times New Roman"/>
                <a:cs typeface="Times New Roman"/>
              </a:rPr>
              <a:t>rendered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by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who  </a:t>
            </a:r>
            <a:r>
              <a:rPr sz="1100" spc="-5" dirty="0">
                <a:latin typeface="Times New Roman"/>
                <a:cs typeface="Times New Roman"/>
              </a:rPr>
              <a:t>provides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finance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against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book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debts,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collects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cash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against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receivables,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undertakes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069077" y="5005512"/>
            <a:ext cx="190884" cy="8312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235197" y="5718561"/>
            <a:ext cx="301725" cy="1016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34279" y="5883146"/>
            <a:ext cx="286320" cy="10160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468625" y="6212331"/>
            <a:ext cx="575724" cy="10160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48997" y="6553654"/>
            <a:ext cx="304795" cy="10775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33720" y="4926951"/>
            <a:ext cx="4827270" cy="2226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indent="1270">
              <a:lnSpc>
                <a:spcPts val="1280"/>
              </a:lnSpc>
              <a:spcBef>
                <a:spcPts val="225"/>
              </a:spcBef>
              <a:tabLst>
                <a:tab pos="3960495" algn="l"/>
              </a:tabLst>
            </a:pPr>
            <a:r>
              <a:rPr sz="1100" spc="15" dirty="0">
                <a:latin typeface="Times New Roman"/>
                <a:cs typeface="Times New Roman"/>
              </a:rPr>
              <a:t>sales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ledger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administration,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provides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protection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against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bad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debts,	</a:t>
            </a:r>
            <a:r>
              <a:rPr sz="1100" spc="10" dirty="0">
                <a:latin typeface="Times New Roman"/>
                <a:cs typeface="Times New Roman"/>
              </a:rPr>
              <a:t>There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50" spc="15" dirty="0">
                <a:latin typeface="Times New Roman"/>
                <a:cs typeface="Times New Roman"/>
              </a:rPr>
              <a:t>are</a:t>
            </a:r>
            <a:r>
              <a:rPr sz="1150" spc="-220" dirty="0">
                <a:latin typeface="Times New Roman"/>
                <a:cs typeface="Times New Roman"/>
              </a:rPr>
              <a:t> </a:t>
            </a:r>
            <a:r>
              <a:rPr sz="1150" b="1" spc="-225" dirty="0">
                <a:latin typeface="Courier New"/>
                <a:cs typeface="Courier New"/>
              </a:rPr>
              <a:t>three  </a:t>
            </a:r>
            <a:r>
              <a:rPr sz="1100" spc="5" dirty="0">
                <a:latin typeface="Times New Roman"/>
                <a:cs typeface="Times New Roman"/>
              </a:rPr>
              <a:t>parties </a:t>
            </a:r>
            <a:r>
              <a:rPr sz="1100" spc="15" dirty="0">
                <a:latin typeface="Times New Roman"/>
                <a:cs typeface="Times New Roman"/>
              </a:rPr>
              <a:t>to </a:t>
            </a:r>
            <a:r>
              <a:rPr sz="1100" spc="20" dirty="0">
                <a:latin typeface="Times New Roman"/>
                <a:cs typeface="Times New Roman"/>
              </a:rPr>
              <a:t>a </a:t>
            </a:r>
            <a:r>
              <a:rPr sz="1100" spc="5" dirty="0">
                <a:latin typeface="Times New Roman"/>
                <a:cs typeface="Times New Roman"/>
              </a:rPr>
              <a:t>factoring contract: </a:t>
            </a:r>
            <a:r>
              <a:rPr sz="1100" dirty="0">
                <a:latin typeface="Times New Roman"/>
                <a:cs typeface="Times New Roman"/>
              </a:rPr>
              <a:t>buyer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goods, </a:t>
            </a:r>
            <a:r>
              <a:rPr sz="1100" dirty="0">
                <a:latin typeface="Times New Roman"/>
                <a:cs typeface="Times New Roman"/>
              </a:rPr>
              <a:t>who </a:t>
            </a:r>
            <a:r>
              <a:rPr sz="1100" spc="-15" dirty="0">
                <a:latin typeface="Times New Roman"/>
                <a:cs typeface="Times New Roman"/>
              </a:rPr>
              <a:t>has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pay </a:t>
            </a:r>
            <a:r>
              <a:rPr sz="1100" spc="5" dirty="0">
                <a:latin typeface="Times New Roman"/>
                <a:cs typeface="Times New Roman"/>
              </a:rPr>
              <a:t>for </a:t>
            </a:r>
            <a:r>
              <a:rPr sz="1100" spc="10" dirty="0">
                <a:latin typeface="Times New Roman"/>
                <a:cs typeface="Times New Roman"/>
              </a:rPr>
              <a:t>goods </a:t>
            </a:r>
            <a:r>
              <a:rPr sz="1100" dirty="0">
                <a:latin typeface="Times New Roman"/>
                <a:cs typeface="Times New Roman"/>
              </a:rPr>
              <a:t>bought </a:t>
            </a:r>
            <a:r>
              <a:rPr sz="1100" spc="-25" dirty="0">
                <a:latin typeface="Times New Roman"/>
                <a:cs typeface="Times New Roman"/>
              </a:rPr>
              <a:t>on  </a:t>
            </a:r>
            <a:r>
              <a:rPr sz="1100" spc="5" dirty="0">
                <a:latin typeface="Times New Roman"/>
                <a:cs typeface="Times New Roman"/>
              </a:rPr>
              <a:t>credit terms, </a:t>
            </a:r>
            <a:r>
              <a:rPr sz="1100" spc="15" dirty="0">
                <a:latin typeface="Times New Roman"/>
                <a:cs typeface="Times New Roman"/>
              </a:rPr>
              <a:t>seller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goods, </a:t>
            </a:r>
            <a:r>
              <a:rPr sz="1100" dirty="0">
                <a:latin typeface="Times New Roman"/>
                <a:cs typeface="Times New Roman"/>
              </a:rPr>
              <a:t>who </a:t>
            </a:r>
            <a:r>
              <a:rPr sz="1100" spc="10" dirty="0">
                <a:latin typeface="Times New Roman"/>
                <a:cs typeface="Times New Roman"/>
              </a:rPr>
              <a:t>has </a:t>
            </a:r>
            <a:r>
              <a:rPr sz="1100" spc="-15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realize </a:t>
            </a:r>
            <a:r>
              <a:rPr sz="1100" spc="-5" dirty="0">
                <a:latin typeface="Times New Roman"/>
                <a:cs typeface="Times New Roman"/>
              </a:rPr>
              <a:t>credit </a:t>
            </a:r>
            <a:r>
              <a:rPr sz="1100" spc="15" dirty="0">
                <a:latin typeface="Times New Roman"/>
                <a:cs typeface="Times New Roman"/>
              </a:rPr>
              <a:t>sales </a:t>
            </a:r>
            <a:r>
              <a:rPr sz="1100" spc="10" dirty="0">
                <a:latin typeface="Times New Roman"/>
                <a:cs typeface="Times New Roman"/>
              </a:rPr>
              <a:t>from </a:t>
            </a:r>
            <a:r>
              <a:rPr sz="1100" spc="-15" dirty="0">
                <a:latin typeface="Times New Roman"/>
                <a:cs typeface="Times New Roman"/>
              </a:rPr>
              <a:t>buyer.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spc="5" dirty="0">
                <a:latin typeface="Times New Roman"/>
                <a:cs typeface="Times New Roman"/>
              </a:rPr>
              <a:t>the  factor,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who </a:t>
            </a:r>
            <a:r>
              <a:rPr sz="1100" spc="15" dirty="0">
                <a:latin typeface="Times New Roman"/>
                <a:cs typeface="Times New Roman"/>
              </a:rPr>
              <a:t>acts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as</a:t>
            </a:r>
            <a:r>
              <a:rPr sz="1100" dirty="0">
                <a:latin typeface="Times New Roman"/>
                <a:cs typeface="Times New Roman"/>
              </a:rPr>
              <a:t> an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agent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and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realizes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sales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from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buyuer.</a:t>
            </a:r>
            <a:endParaRPr sz="1100">
              <a:latin typeface="Times New Roman"/>
              <a:cs typeface="Times New Roman"/>
            </a:endParaRPr>
          </a:p>
          <a:p>
            <a:pPr marL="12700" marR="87630" indent="3175">
              <a:lnSpc>
                <a:spcPct val="95700"/>
              </a:lnSpc>
              <a:spcBef>
                <a:spcPts val="630"/>
              </a:spcBef>
              <a:tabLst>
                <a:tab pos="3023870" algn="l"/>
                <a:tab pos="3735070" algn="l"/>
                <a:tab pos="4243070" algn="l"/>
              </a:tabLst>
            </a:pPr>
            <a:r>
              <a:rPr sz="1100" spc="5" dirty="0">
                <a:latin typeface="Times New Roman"/>
                <a:cs typeface="Times New Roman"/>
              </a:rPr>
              <a:t>Forfaiting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source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trade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finance </a:t>
            </a:r>
            <a:r>
              <a:rPr sz="1100" dirty="0">
                <a:latin typeface="Times New Roman"/>
                <a:cs typeface="Times New Roman"/>
              </a:rPr>
              <a:t>which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enables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exporters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get	</a:t>
            </a:r>
            <a:r>
              <a:rPr sz="1100" spc="10" dirty="0">
                <a:latin typeface="Times New Roman"/>
                <a:cs typeface="Times New Roman"/>
              </a:rPr>
              <a:t>from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  </a:t>
            </a:r>
            <a:r>
              <a:rPr sz="1100" dirty="0">
                <a:latin typeface="Times New Roman"/>
                <a:cs typeface="Times New Roman"/>
              </a:rPr>
              <a:t>forfaiter on </a:t>
            </a:r>
            <a:r>
              <a:rPr sz="1100" spc="5" dirty="0">
                <a:latin typeface="Times New Roman"/>
                <a:cs typeface="Times New Roman"/>
              </a:rPr>
              <a:t>transferring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right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recover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	from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importer. </a:t>
            </a:r>
            <a:r>
              <a:rPr sz="1100" spc="5" dirty="0">
                <a:latin typeface="Times New Roman"/>
                <a:cs typeface="Times New Roman"/>
              </a:rPr>
              <a:t>It denotes  </a:t>
            </a:r>
            <a:r>
              <a:rPr sz="1150" spc="-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purchase </a:t>
            </a:r>
            <a:r>
              <a:rPr sz="1100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trade bills </a:t>
            </a:r>
            <a:r>
              <a:rPr sz="1100" spc="20" dirty="0">
                <a:latin typeface="Times New Roman"/>
                <a:cs typeface="Times New Roman"/>
              </a:rPr>
              <a:t>or </a:t>
            </a:r>
            <a:r>
              <a:rPr sz="1100" spc="5" dirty="0">
                <a:latin typeface="Times New Roman"/>
                <a:cs typeface="Times New Roman"/>
              </a:rPr>
              <a:t>promissory notes </a:t>
            </a:r>
            <a:r>
              <a:rPr sz="1100" spc="-40" dirty="0">
                <a:latin typeface="Times New Roman"/>
                <a:cs typeface="Times New Roman"/>
              </a:rPr>
              <a:t>by </a:t>
            </a:r>
            <a:r>
              <a:rPr sz="1100" spc="20" dirty="0">
                <a:latin typeface="Times New Roman"/>
                <a:cs typeface="Times New Roman"/>
              </a:rPr>
              <a:t>a </a:t>
            </a:r>
            <a:r>
              <a:rPr sz="1100" spc="-10" dirty="0">
                <a:latin typeface="Times New Roman"/>
                <a:cs typeface="Times New Roman"/>
              </a:rPr>
              <a:t>bank </a:t>
            </a:r>
            <a:r>
              <a:rPr sz="1100" spc="5" dirty="0">
                <a:latin typeface="Times New Roman"/>
                <a:cs typeface="Times New Roman"/>
              </a:rPr>
              <a:t>or financial </a:t>
            </a:r>
            <a:r>
              <a:rPr sz="1100" dirty="0">
                <a:latin typeface="Times New Roman"/>
                <a:cs typeface="Times New Roman"/>
              </a:rPr>
              <a:t>institution,  without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recourse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seller.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Bill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discouting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source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	</a:t>
            </a:r>
            <a:r>
              <a:rPr sz="1100" spc="5" dirty="0">
                <a:latin typeface="Times New Roman"/>
                <a:cs typeface="Times New Roman"/>
              </a:rPr>
              <a:t>trade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finance.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It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Times New Roman"/>
                <a:cs typeface="Times New Roman"/>
              </a:rPr>
              <a:t>is  </a:t>
            </a:r>
            <a:r>
              <a:rPr sz="1100" spc="-5" dirty="0">
                <a:latin typeface="Times New Roman"/>
                <a:cs typeface="Times New Roman"/>
              </a:rPr>
              <a:t>known </a:t>
            </a:r>
            <a:r>
              <a:rPr sz="1100" spc="20" dirty="0">
                <a:latin typeface="Times New Roman"/>
                <a:cs typeface="Times New Roman"/>
              </a:rPr>
              <a:t>as </a:t>
            </a:r>
            <a:r>
              <a:rPr sz="1100" spc="5" dirty="0">
                <a:latin typeface="Times New Roman"/>
                <a:cs typeface="Times New Roman"/>
              </a:rPr>
              <a:t>acceptance credit, </a:t>
            </a:r>
            <a:r>
              <a:rPr sz="1100" spc="10" dirty="0">
                <a:latin typeface="Times New Roman"/>
                <a:cs typeface="Times New Roman"/>
              </a:rPr>
              <a:t>where </a:t>
            </a:r>
            <a:r>
              <a:rPr sz="1100" dirty="0">
                <a:latin typeface="Times New Roman"/>
                <a:cs typeface="Times New Roman"/>
              </a:rPr>
              <a:t>on </a:t>
            </a:r>
            <a:r>
              <a:rPr sz="1150" spc="-25" dirty="0">
                <a:latin typeface="Times New Roman"/>
                <a:cs typeface="Times New Roman"/>
              </a:rPr>
              <a:t>party </a:t>
            </a:r>
            <a:r>
              <a:rPr sz="1100" spc="5" dirty="0">
                <a:latin typeface="Times New Roman"/>
                <a:cs typeface="Times New Roman"/>
              </a:rPr>
              <a:t>accepts </a:t>
            </a:r>
            <a:r>
              <a:rPr sz="1100" dirty="0">
                <a:latin typeface="Times New Roman"/>
                <a:cs typeface="Times New Roman"/>
              </a:rPr>
              <a:t>liability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trade towards</a:t>
            </a:r>
            <a:r>
              <a:rPr sz="1100" spc="-2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third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>
              <a:latin typeface="Times New Roman"/>
              <a:cs typeface="Times New Roman"/>
            </a:endParaRPr>
          </a:p>
          <a:p>
            <a:pPr marL="14604">
              <a:lnSpc>
                <a:spcPct val="100000"/>
              </a:lnSpc>
              <a:spcBef>
                <a:spcPts val="5"/>
              </a:spcBef>
              <a:tabLst>
                <a:tab pos="596265" algn="l"/>
              </a:tabLst>
            </a:pPr>
            <a:r>
              <a:rPr sz="1450" b="1" spc="-25" dirty="0">
                <a:latin typeface="Times New Roman"/>
                <a:cs typeface="Times New Roman"/>
              </a:rPr>
              <a:t>19.23	</a:t>
            </a:r>
            <a:r>
              <a:rPr sz="1500" b="1" spc="-80" dirty="0">
                <a:latin typeface="Times New Roman"/>
                <a:cs typeface="Times New Roman"/>
              </a:rPr>
              <a:t>KEY</a:t>
            </a:r>
            <a:r>
              <a:rPr sz="1500" b="1" spc="135" dirty="0">
                <a:latin typeface="Times New Roman"/>
                <a:cs typeface="Times New Roman"/>
              </a:rPr>
              <a:t> </a:t>
            </a:r>
            <a:r>
              <a:rPr sz="1500" b="1" spc="-80" dirty="0">
                <a:latin typeface="Times New Roman"/>
                <a:cs typeface="Times New Roman"/>
              </a:rPr>
              <a:t>WORDS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32987" y="7232530"/>
            <a:ext cx="4610735" cy="2044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50" b="1" spc="-10" dirty="0">
                <a:latin typeface="Times New Roman"/>
                <a:cs typeface="Times New Roman"/>
              </a:rPr>
              <a:t>Factoring:</a:t>
            </a:r>
            <a:r>
              <a:rPr sz="1150" b="1" spc="-1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financial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service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covering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the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financing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collection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accounts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153673" y="7458957"/>
            <a:ext cx="504920" cy="10160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332987" y="7343551"/>
            <a:ext cx="1363345" cy="49784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585"/>
              </a:spcBef>
            </a:pPr>
            <a:r>
              <a:rPr sz="1100" spc="5" dirty="0">
                <a:latin typeface="Times New Roman"/>
                <a:cs typeface="Times New Roman"/>
              </a:rPr>
              <a:t>receivables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60" dirty="0">
                <a:latin typeface="Times New Roman"/>
                <a:cs typeface="Times New Roman"/>
              </a:rPr>
              <a:t>in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1150" b="1" spc="-20" dirty="0">
                <a:latin typeface="Times New Roman"/>
                <a:cs typeface="Times New Roman"/>
              </a:rPr>
              <a:t>Factor: </a:t>
            </a:r>
            <a:r>
              <a:rPr sz="1100" spc="15" dirty="0">
                <a:latin typeface="Times New Roman"/>
                <a:cs typeface="Times New Roman"/>
              </a:rPr>
              <a:t>acts </a:t>
            </a:r>
            <a:r>
              <a:rPr sz="1100" spc="20" dirty="0">
                <a:latin typeface="Times New Roman"/>
                <a:cs typeface="Times New Roman"/>
              </a:rPr>
              <a:t>as agent</a:t>
            </a:r>
            <a:r>
              <a:rPr sz="1100" spc="-204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in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731257" y="7696431"/>
            <a:ext cx="480288" cy="12931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216942" y="7729025"/>
            <a:ext cx="126226" cy="7080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679879" y="7330215"/>
            <a:ext cx="2894330" cy="50927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100" b="1" spc="-170" dirty="0">
                <a:latin typeface="Courier New"/>
                <a:cs typeface="Courier New"/>
              </a:rPr>
              <a:t>as</a:t>
            </a:r>
            <a:r>
              <a:rPr sz="1100" b="1" spc="-409" dirty="0">
                <a:latin typeface="Courier New"/>
                <a:cs typeface="Courier New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well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35" dirty="0">
                <a:latin typeface="Times New Roman"/>
                <a:cs typeface="Times New Roman"/>
              </a:rPr>
              <a:t>as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international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trade.</a:t>
            </a:r>
            <a:endParaRPr sz="1100">
              <a:latin typeface="Times New Roman"/>
              <a:cs typeface="Times New Roman"/>
            </a:endParaRPr>
          </a:p>
          <a:p>
            <a:pPr marL="570230">
              <a:lnSpc>
                <a:spcPct val="100000"/>
              </a:lnSpc>
              <a:spcBef>
                <a:spcPts val="575"/>
              </a:spcBef>
              <a:tabLst>
                <a:tab pos="2707640" algn="l"/>
              </a:tabLst>
            </a:pPr>
            <a:r>
              <a:rPr sz="1100" spc="5" dirty="0">
                <a:latin typeface="Times New Roman"/>
                <a:cs typeface="Times New Roman"/>
              </a:rPr>
              <a:t>credi</a:t>
            </a:r>
            <a:r>
              <a:rPr sz="1100" spc="10" dirty="0">
                <a:latin typeface="Times New Roman"/>
                <a:cs typeface="Times New Roman"/>
              </a:rPr>
              <a:t>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sale</a:t>
            </a:r>
            <a:r>
              <a:rPr sz="1100" spc="15" dirty="0">
                <a:latin typeface="Times New Roman"/>
                <a:cs typeface="Times New Roman"/>
              </a:rPr>
              <a:t>s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from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buye</a:t>
            </a:r>
            <a:r>
              <a:rPr sz="1100" spc="15" dirty="0">
                <a:latin typeface="Times New Roman"/>
                <a:cs typeface="Times New Roman"/>
              </a:rPr>
              <a:t>r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an</a:t>
            </a:r>
            <a:r>
              <a:rPr sz="1100" spc="25" dirty="0">
                <a:latin typeface="Times New Roman"/>
                <a:cs typeface="Times New Roman"/>
              </a:rPr>
              <a:t>d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passe</a:t>
            </a:r>
            <a:r>
              <a:rPr sz="1100" spc="15" dirty="0">
                <a:latin typeface="Times New Roman"/>
                <a:cs typeface="Times New Roman"/>
              </a:rPr>
              <a:t>s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594854" y="7698230"/>
            <a:ext cx="431026" cy="10160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332223" y="7750340"/>
            <a:ext cx="4599305" cy="65595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100" spc="15" dirty="0">
                <a:latin typeface="Times New Roman"/>
                <a:cs typeface="Times New Roman"/>
              </a:rPr>
              <a:t>sum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to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seller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after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deducting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his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commission.</a:t>
            </a:r>
            <a:endParaRPr sz="1100">
              <a:latin typeface="Times New Roman"/>
              <a:cs typeface="Times New Roman"/>
            </a:endParaRPr>
          </a:p>
          <a:p>
            <a:pPr marL="13335">
              <a:lnSpc>
                <a:spcPts val="1370"/>
              </a:lnSpc>
              <a:spcBef>
                <a:spcPts val="500"/>
              </a:spcBef>
            </a:pPr>
            <a:r>
              <a:rPr sz="1150" b="1" spc="-20" dirty="0">
                <a:latin typeface="Times New Roman"/>
                <a:cs typeface="Times New Roman"/>
              </a:rPr>
              <a:t>Forfaiting:</a:t>
            </a:r>
            <a:r>
              <a:rPr sz="1150" b="1" spc="-6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denotes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purchase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trade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bills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30" dirty="0">
                <a:latin typeface="Times New Roman"/>
                <a:cs typeface="Times New Roman"/>
              </a:rPr>
              <a:t>or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promissory notes</a:t>
            </a:r>
            <a:r>
              <a:rPr sz="1100" spc="-25" dirty="0">
                <a:latin typeface="Times New Roman"/>
                <a:cs typeface="Times New Roman"/>
              </a:rPr>
              <a:t> by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bank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050" spc="10" dirty="0">
                <a:latin typeface="Times New Roman"/>
                <a:cs typeface="Times New Roman"/>
              </a:rPr>
              <a:t>a</a:t>
            </a:r>
            <a:endParaRPr sz="1050">
              <a:latin typeface="Times New Roman"/>
              <a:cs typeface="Times New Roman"/>
            </a:endParaRPr>
          </a:p>
          <a:p>
            <a:pPr marL="13970">
              <a:lnSpc>
                <a:spcPts val="1310"/>
              </a:lnSpc>
            </a:pPr>
            <a:r>
              <a:rPr sz="1100" spc="5" dirty="0">
                <a:latin typeface="Times New Roman"/>
                <a:cs typeface="Times New Roman"/>
              </a:rPr>
              <a:t>financial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institution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without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recourse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seller.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35229" y="8632952"/>
            <a:ext cx="34474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16585" algn="l"/>
              </a:tabLst>
            </a:pPr>
            <a:r>
              <a:rPr sz="1400" b="1" spc="10" dirty="0">
                <a:latin typeface="Times New Roman"/>
                <a:cs typeface="Times New Roman"/>
              </a:rPr>
              <a:t>19.24	</a:t>
            </a:r>
            <a:r>
              <a:rPr sz="1500" b="1" spc="-35" dirty="0">
                <a:latin typeface="Times New Roman"/>
                <a:cs typeface="Times New Roman"/>
              </a:rPr>
              <a:t>SELF </a:t>
            </a:r>
            <a:r>
              <a:rPr sz="1500" b="1" spc="-50" dirty="0">
                <a:latin typeface="Times New Roman"/>
                <a:cs typeface="Times New Roman"/>
              </a:rPr>
              <a:t>ASSESSMENT</a:t>
            </a:r>
            <a:r>
              <a:rPr sz="1500" b="1" spc="-204" dirty="0">
                <a:latin typeface="Times New Roman"/>
                <a:cs typeface="Times New Roman"/>
              </a:rPr>
              <a:t> </a:t>
            </a:r>
            <a:r>
              <a:rPr sz="1500" b="1" spc="-65" dirty="0">
                <a:latin typeface="Times New Roman"/>
                <a:cs typeface="Times New Roman"/>
              </a:rPr>
              <a:t>QUESTIONS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70330" y="9049866"/>
            <a:ext cx="89282" cy="11699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622867" y="8926383"/>
            <a:ext cx="3596004" cy="67373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470"/>
              </a:spcBef>
            </a:pPr>
            <a:r>
              <a:rPr sz="1100" spc="15" dirty="0">
                <a:latin typeface="Times New Roman"/>
                <a:cs typeface="Times New Roman"/>
              </a:rPr>
              <a:t>What </a:t>
            </a:r>
            <a:r>
              <a:rPr sz="1100" spc="10" dirty="0">
                <a:latin typeface="Times New Roman"/>
                <a:cs typeface="Times New Roman"/>
              </a:rPr>
              <a:t>do </a:t>
            </a:r>
            <a:r>
              <a:rPr sz="1100" spc="5" dirty="0">
                <a:latin typeface="Times New Roman"/>
                <a:cs typeface="Times New Roman"/>
              </a:rPr>
              <a:t>you </a:t>
            </a:r>
            <a:r>
              <a:rPr sz="1100" spc="15" dirty="0">
                <a:latin typeface="Times New Roman"/>
                <a:cs typeface="Times New Roman"/>
              </a:rPr>
              <a:t>mean </a:t>
            </a:r>
            <a:r>
              <a:rPr sz="1100" spc="-15" dirty="0">
                <a:latin typeface="Times New Roman"/>
                <a:cs typeface="Times New Roman"/>
              </a:rPr>
              <a:t>by </a:t>
            </a:r>
            <a:r>
              <a:rPr sz="1100" spc="5" dirty="0">
                <a:latin typeface="Times New Roman"/>
                <a:cs typeface="Times New Roman"/>
              </a:rPr>
              <a:t>factor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spc="5" dirty="0">
                <a:latin typeface="Times New Roman"/>
                <a:cs typeface="Times New Roman"/>
              </a:rPr>
              <a:t>factoring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services?</a:t>
            </a:r>
            <a:endParaRPr sz="1100">
              <a:latin typeface="Times New Roman"/>
              <a:cs typeface="Times New Roman"/>
            </a:endParaRPr>
          </a:p>
          <a:p>
            <a:pPr marL="12700" marR="5080" indent="635">
              <a:lnSpc>
                <a:spcPts val="1720"/>
              </a:lnSpc>
              <a:spcBef>
                <a:spcPts val="95"/>
              </a:spcBef>
            </a:pPr>
            <a:r>
              <a:rPr sz="1100" spc="5" dirty="0">
                <a:latin typeface="Times New Roman"/>
                <a:cs typeface="Times New Roman"/>
              </a:rPr>
              <a:t>What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do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you</a:t>
            </a:r>
            <a:r>
              <a:rPr sz="1100" spc="5" dirty="0">
                <a:latin typeface="Times New Roman"/>
                <a:cs typeface="Times New Roman"/>
              </a:rPr>
              <a:t> mean</a:t>
            </a:r>
            <a:r>
              <a:rPr sz="1100" spc="-15" dirty="0">
                <a:latin typeface="Times New Roman"/>
                <a:cs typeface="Times New Roman"/>
              </a:rPr>
              <a:t> by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without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recourse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maturity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factoring?  </a:t>
            </a:r>
            <a:r>
              <a:rPr sz="1100" spc="5" dirty="0">
                <a:latin typeface="Times New Roman"/>
                <a:cs typeface="Times New Roman"/>
              </a:rPr>
              <a:t>Explain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benefits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disadvantages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factoring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services.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38357" y="9174708"/>
            <a:ext cx="137795" cy="44577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050" spc="-110" dirty="0">
                <a:latin typeface="Arial"/>
                <a:cs typeface="Arial"/>
              </a:rPr>
              <a:t>2)</a:t>
            </a:r>
            <a:endParaRPr sz="1050">
              <a:latin typeface="Arial"/>
              <a:cs typeface="Arial"/>
            </a:endParaRPr>
          </a:p>
          <a:p>
            <a:pPr marL="17145">
              <a:lnSpc>
                <a:spcPct val="100000"/>
              </a:lnSpc>
              <a:spcBef>
                <a:spcPts val="370"/>
              </a:spcBef>
            </a:pPr>
            <a:r>
              <a:rPr sz="1100" b="1" spc="-40" dirty="0">
                <a:latin typeface="Times New Roman"/>
                <a:cs typeface="Times New Roman"/>
              </a:rPr>
              <a:t>3)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391530" y="535496"/>
            <a:ext cx="537210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50" b="1" spc="-20" dirty="0">
                <a:latin typeface="Times New Roman"/>
                <a:cs typeface="Times New Roman"/>
              </a:rPr>
              <a:t>Factoring,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5829300" y="719777"/>
            <a:ext cx="835660" cy="107950"/>
            <a:chOff x="5829300" y="719777"/>
            <a:chExt cx="835660" cy="107950"/>
          </a:xfrm>
        </p:grpSpPr>
        <p:sp>
          <p:nvSpPr>
            <p:cNvPr id="50" name="object 50"/>
            <p:cNvSpPr/>
            <p:nvPr/>
          </p:nvSpPr>
          <p:spPr>
            <a:xfrm>
              <a:off x="5829300" y="720001"/>
              <a:ext cx="181649" cy="86199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054858" y="719777"/>
              <a:ext cx="609604" cy="107756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6979" y="691784"/>
            <a:ext cx="4893118" cy="732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52604" y="4117686"/>
            <a:ext cx="4942029" cy="1220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752604" y="0"/>
            <a:ext cx="5355590" cy="4998720"/>
            <a:chOff x="1752604" y="0"/>
            <a:chExt cx="5355590" cy="4998720"/>
          </a:xfrm>
        </p:grpSpPr>
        <p:sp>
          <p:nvSpPr>
            <p:cNvPr id="5" name="object 5"/>
            <p:cNvSpPr/>
            <p:nvPr/>
          </p:nvSpPr>
          <p:spPr>
            <a:xfrm>
              <a:off x="1752604" y="0"/>
              <a:ext cx="5355331" cy="4968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30753" y="496169"/>
              <a:ext cx="3351789" cy="1957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52604" y="710006"/>
              <a:ext cx="4850171" cy="5504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52604" y="691659"/>
              <a:ext cx="5355331" cy="343227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94935" y="4123574"/>
              <a:ext cx="413000" cy="87513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01369" y="4163465"/>
              <a:ext cx="4807504" cy="2752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0" y="6564451"/>
            <a:ext cx="7108190" cy="3453129"/>
            <a:chOff x="0" y="6564451"/>
            <a:chExt cx="7108190" cy="3453129"/>
          </a:xfrm>
        </p:grpSpPr>
        <p:sp>
          <p:nvSpPr>
            <p:cNvPr id="12" name="object 12"/>
            <p:cNvSpPr/>
            <p:nvPr/>
          </p:nvSpPr>
          <p:spPr>
            <a:xfrm>
              <a:off x="7092697" y="6564451"/>
              <a:ext cx="15238" cy="256887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9133082"/>
              <a:ext cx="7107935" cy="88416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75843" y="472127"/>
            <a:ext cx="1036319" cy="92075"/>
            <a:chOff x="275843" y="472127"/>
            <a:chExt cx="1036319" cy="92075"/>
          </a:xfrm>
        </p:grpSpPr>
        <p:sp>
          <p:nvSpPr>
            <p:cNvPr id="15" name="object 15"/>
            <p:cNvSpPr/>
            <p:nvPr/>
          </p:nvSpPr>
          <p:spPr>
            <a:xfrm>
              <a:off x="275843" y="478253"/>
              <a:ext cx="256882" cy="8257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1500" y="475197"/>
              <a:ext cx="299701" cy="8868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05261" y="472127"/>
              <a:ext cx="406734" cy="9175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4422650" y="1031418"/>
            <a:ext cx="379220" cy="9786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109720" y="1028266"/>
            <a:ext cx="403680" cy="12844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783448" y="472191"/>
            <a:ext cx="4576445" cy="858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  <a:tabLst>
                <a:tab pos="527685" algn="l"/>
              </a:tabLst>
            </a:pPr>
            <a:r>
              <a:rPr sz="1400" b="1" spc="15" dirty="0">
                <a:latin typeface="Times New Roman"/>
                <a:cs typeface="Times New Roman"/>
              </a:rPr>
              <a:t>19.1	</a:t>
            </a:r>
            <a:r>
              <a:rPr sz="1450" b="1" spc="-25" dirty="0">
                <a:latin typeface="Times New Roman"/>
                <a:cs typeface="Times New Roman"/>
              </a:rPr>
              <a:t>INTRODUCTION</a:t>
            </a:r>
            <a:endParaRPr sz="1450">
              <a:latin typeface="Times New Roman"/>
              <a:cs typeface="Times New Roman"/>
            </a:endParaRPr>
          </a:p>
          <a:p>
            <a:pPr marL="12700" marR="104139">
              <a:lnSpc>
                <a:spcPts val="1310"/>
              </a:lnSpc>
              <a:spcBef>
                <a:spcPts val="965"/>
              </a:spcBef>
              <a:tabLst>
                <a:tab pos="3049905" algn="l"/>
              </a:tabLst>
            </a:pPr>
            <a:r>
              <a:rPr sz="1100" spc="-20" dirty="0">
                <a:latin typeface="Times New Roman"/>
                <a:cs typeface="Times New Roman"/>
              </a:rPr>
              <a:t>We </a:t>
            </a:r>
            <a:r>
              <a:rPr sz="1100" spc="10" dirty="0">
                <a:latin typeface="Times New Roman"/>
                <a:cs typeface="Times New Roman"/>
              </a:rPr>
              <a:t>have </a:t>
            </a:r>
            <a:r>
              <a:rPr sz="1100" spc="-5" dirty="0">
                <a:latin typeface="Times New Roman"/>
                <a:cs typeface="Times New Roman"/>
              </a:rPr>
              <a:t>seen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previous unit </a:t>
            </a:r>
            <a:r>
              <a:rPr sz="1100" dirty="0">
                <a:latin typeface="Times New Roman"/>
                <a:cs typeface="Times New Roman"/>
              </a:rPr>
              <a:t>how </a:t>
            </a:r>
            <a:r>
              <a:rPr sz="1100" spc="10" dirty="0">
                <a:latin typeface="Times New Roman"/>
                <a:cs typeface="Times New Roman"/>
              </a:rPr>
              <a:t>venture </a:t>
            </a:r>
            <a:r>
              <a:rPr sz="1100" spc="5" dirty="0">
                <a:latin typeface="Times New Roman"/>
                <a:cs typeface="Times New Roman"/>
              </a:rPr>
              <a:t>capitalists </a:t>
            </a:r>
            <a:r>
              <a:rPr sz="1100" spc="10" dirty="0">
                <a:latin typeface="Times New Roman"/>
                <a:cs typeface="Times New Roman"/>
              </a:rPr>
              <a:t>come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spc="10" dirty="0">
                <a:latin typeface="Times New Roman"/>
                <a:cs typeface="Times New Roman"/>
              </a:rPr>
              <a:t>the rescue</a:t>
            </a:r>
            <a:r>
              <a:rPr sz="1100" spc="-185" dirty="0">
                <a:latin typeface="Times New Roman"/>
                <a:cs typeface="Times New Roman"/>
              </a:rPr>
              <a:t> </a:t>
            </a:r>
            <a:r>
              <a:rPr sz="1100" spc="-55" dirty="0">
                <a:latin typeface="Times New Roman"/>
                <a:cs typeface="Times New Roman"/>
              </a:rPr>
              <a:t>of  </a:t>
            </a:r>
            <a:r>
              <a:rPr sz="1100" spc="10" dirty="0">
                <a:latin typeface="Times New Roman"/>
                <a:cs typeface="Times New Roman"/>
              </a:rPr>
              <a:t>entrepreneurs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by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providing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risk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bearing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capital	</a:t>
            </a:r>
            <a:r>
              <a:rPr sz="1100" dirty="0">
                <a:latin typeface="Times New Roman"/>
                <a:cs typeface="Times New Roman"/>
              </a:rPr>
              <a:t>as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venture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capital.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45" dirty="0">
                <a:latin typeface="Times New Roman"/>
                <a:cs typeface="Times New Roman"/>
              </a:rPr>
              <a:t>is</a:t>
            </a:r>
            <a:endParaRPr sz="1100">
              <a:latin typeface="Times New Roman"/>
              <a:cs typeface="Times New Roman"/>
            </a:endParaRPr>
          </a:p>
          <a:p>
            <a:pPr marL="15875">
              <a:lnSpc>
                <a:spcPts val="1230"/>
              </a:lnSpc>
            </a:pPr>
            <a:r>
              <a:rPr sz="1100" spc="10" dirty="0">
                <a:latin typeface="Times New Roman"/>
                <a:cs typeface="Times New Roman"/>
              </a:rPr>
              <a:t>a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long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term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investment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either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in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form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equity,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conventional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loans,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conditional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837435" y="1355930"/>
            <a:ext cx="370037" cy="12844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780113" y="1296809"/>
            <a:ext cx="2211705" cy="364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10">
              <a:lnSpc>
                <a:spcPct val="100899"/>
              </a:lnSpc>
              <a:spcBef>
                <a:spcPts val="100"/>
              </a:spcBef>
            </a:pPr>
            <a:r>
              <a:rPr sz="1100" spc="10" dirty="0">
                <a:latin typeface="Times New Roman"/>
                <a:cs typeface="Times New Roman"/>
              </a:rPr>
              <a:t>loans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10" dirty="0">
                <a:latin typeface="Times New Roman"/>
                <a:cs typeface="Times New Roman"/>
              </a:rPr>
              <a:t>convertible </a:t>
            </a:r>
            <a:r>
              <a:rPr sz="1100" spc="5" dirty="0">
                <a:latin typeface="Times New Roman"/>
                <a:cs typeface="Times New Roman"/>
              </a:rPr>
              <a:t>loans. </a:t>
            </a:r>
            <a:r>
              <a:rPr sz="1100" spc="-30" dirty="0">
                <a:latin typeface="Times New Roman"/>
                <a:cs typeface="Times New Roman"/>
              </a:rPr>
              <a:t>Venture  </a:t>
            </a:r>
            <a:r>
              <a:rPr sz="1100" spc="5" dirty="0">
                <a:latin typeface="Times New Roman"/>
                <a:cs typeface="Times New Roman"/>
              </a:rPr>
              <a:t>financial </a:t>
            </a:r>
            <a:r>
              <a:rPr sz="1100" spc="-5" dirty="0">
                <a:latin typeface="Times New Roman"/>
                <a:cs typeface="Times New Roman"/>
              </a:rPr>
              <a:t>returns.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present unit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012694" y="1520612"/>
            <a:ext cx="211020" cy="10397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227690" y="1292099"/>
            <a:ext cx="2377440" cy="368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Times New Roman"/>
                <a:cs typeface="Times New Roman"/>
              </a:rPr>
              <a:t>has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potential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significant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growth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50" spc="15" dirty="0">
                <a:latin typeface="Times New Roman"/>
                <a:cs typeface="Times New Roman"/>
              </a:rPr>
              <a:t>and</a:t>
            </a:r>
            <a:endParaRPr sz="1150">
              <a:latin typeface="Times New Roman"/>
              <a:cs typeface="Times New Roman"/>
            </a:endParaRPr>
          </a:p>
          <a:p>
            <a:pPr marL="31750">
              <a:lnSpc>
                <a:spcPct val="100000"/>
              </a:lnSpc>
            </a:pPr>
            <a:r>
              <a:rPr sz="1100" dirty="0">
                <a:latin typeface="Times New Roman"/>
                <a:cs typeface="Times New Roman"/>
              </a:rPr>
              <a:t>be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discussing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detail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three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used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517389" y="1689788"/>
            <a:ext cx="159031" cy="9786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309354" y="1924471"/>
            <a:ext cx="238533" cy="10091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109720" y="2090591"/>
            <a:ext cx="253826" cy="9786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447291" y="2649800"/>
            <a:ext cx="648337" cy="12844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94118" y="3463726"/>
            <a:ext cx="122323" cy="9786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783213" y="1557874"/>
            <a:ext cx="4745355" cy="260731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  <a:tabLst>
                <a:tab pos="1920239" algn="l"/>
              </a:tabLst>
            </a:pPr>
            <a:r>
              <a:rPr sz="1100" spc="5" dirty="0">
                <a:latin typeface="Times New Roman"/>
                <a:cs typeface="Times New Roman"/>
              </a:rPr>
              <a:t>for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financing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short-term,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trade,	</a:t>
            </a:r>
            <a:r>
              <a:rPr sz="1100" spc="5" dirty="0">
                <a:latin typeface="Times New Roman"/>
                <a:cs typeface="Times New Roman"/>
              </a:rPr>
              <a:t>factoring,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Forfaiting,and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bill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discouting.</a:t>
            </a:r>
            <a:endParaRPr sz="1100">
              <a:latin typeface="Times New Roman"/>
              <a:cs typeface="Times New Roman"/>
            </a:endParaRPr>
          </a:p>
          <a:p>
            <a:pPr marL="15240" marR="237490">
              <a:lnSpc>
                <a:spcPts val="1270"/>
              </a:lnSpc>
              <a:spcBef>
                <a:spcPts val="670"/>
              </a:spcBef>
            </a:pP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have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become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quite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popular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all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over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world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now,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with </a:t>
            </a:r>
            <a:r>
              <a:rPr sz="1100" spc="10" dirty="0">
                <a:latin typeface="Times New Roman"/>
                <a:cs typeface="Times New Roman"/>
              </a:rPr>
              <a:t>more  </a:t>
            </a:r>
            <a:r>
              <a:rPr sz="1100" spc="15" dirty="0">
                <a:latin typeface="Times New Roman"/>
                <a:cs typeface="Times New Roman"/>
              </a:rPr>
              <a:t>900 </a:t>
            </a:r>
            <a:r>
              <a:rPr sz="1100" spc="10" dirty="0">
                <a:latin typeface="Times New Roman"/>
                <a:cs typeface="Times New Roman"/>
              </a:rPr>
              <a:t>companies offering these </a:t>
            </a:r>
            <a:r>
              <a:rPr sz="1100" spc="5" dirty="0">
                <a:latin typeface="Times New Roman"/>
                <a:cs typeface="Times New Roman"/>
              </a:rPr>
              <a:t>services. </a:t>
            </a:r>
            <a:r>
              <a:rPr sz="1100" spc="10" dirty="0">
                <a:latin typeface="Times New Roman"/>
                <a:cs typeface="Times New Roman"/>
              </a:rPr>
              <a:t>Factoring </a:t>
            </a:r>
            <a:r>
              <a:rPr sz="1100" spc="-5" dirty="0">
                <a:latin typeface="Times New Roman"/>
                <a:cs typeface="Times New Roman"/>
              </a:rPr>
              <a:t>is </a:t>
            </a:r>
            <a:r>
              <a:rPr sz="1100" spc="10" dirty="0">
                <a:latin typeface="Times New Roman"/>
                <a:cs typeface="Times New Roman"/>
              </a:rPr>
              <a:t>a contract </a:t>
            </a:r>
            <a:r>
              <a:rPr sz="1100" spc="5" dirty="0">
                <a:latin typeface="Times New Roman"/>
                <a:cs typeface="Times New Roman"/>
              </a:rPr>
              <a:t>like </a:t>
            </a:r>
            <a:r>
              <a:rPr sz="1100" dirty="0">
                <a:latin typeface="Times New Roman"/>
                <a:cs typeface="Times New Roman"/>
              </a:rPr>
              <a:t>any </a:t>
            </a:r>
            <a:r>
              <a:rPr sz="1100" spc="10" dirty="0">
                <a:latin typeface="Times New Roman"/>
                <a:cs typeface="Times New Roman"/>
              </a:rPr>
              <a:t>other  </a:t>
            </a:r>
            <a:r>
              <a:rPr sz="1100" spc="-5" dirty="0">
                <a:latin typeface="Times New Roman"/>
                <a:cs typeface="Times New Roman"/>
              </a:rPr>
              <a:t>purchase </a:t>
            </a:r>
            <a:r>
              <a:rPr sz="1100" spc="10" dirty="0">
                <a:latin typeface="Times New Roman"/>
                <a:cs typeface="Times New Roman"/>
              </a:rPr>
              <a:t>agreement </a:t>
            </a:r>
            <a:r>
              <a:rPr sz="1100" spc="-5" dirty="0">
                <a:latin typeface="Times New Roman"/>
                <a:cs typeface="Times New Roman"/>
              </a:rPr>
              <a:t>regulated under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law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2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contract.</a:t>
            </a:r>
            <a:endParaRPr sz="1100">
              <a:latin typeface="Times New Roman"/>
              <a:cs typeface="Times New Roman"/>
            </a:endParaRPr>
          </a:p>
          <a:p>
            <a:pPr marL="16510" marR="5080" indent="-1905">
              <a:lnSpc>
                <a:spcPct val="97700"/>
              </a:lnSpc>
              <a:spcBef>
                <a:spcPts val="540"/>
              </a:spcBef>
              <a:tabLst>
                <a:tab pos="2346325" algn="l"/>
              </a:tabLst>
            </a:pPr>
            <a:r>
              <a:rPr sz="1100" spc="10" dirty="0">
                <a:latin typeface="Times New Roman"/>
                <a:cs typeface="Times New Roman"/>
              </a:rPr>
              <a:t>Eorfaiting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source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trade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finance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which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enables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exporters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get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funds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from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  </a:t>
            </a:r>
            <a:r>
              <a:rPr sz="1100" spc="5" dirty="0">
                <a:latin typeface="Times New Roman"/>
                <a:cs typeface="Times New Roman"/>
              </a:rPr>
              <a:t>institution </a:t>
            </a:r>
            <a:r>
              <a:rPr sz="1100" spc="-5" dirty="0">
                <a:latin typeface="Times New Roman"/>
                <a:cs typeface="Times New Roman"/>
              </a:rPr>
              <a:t>called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forfaitee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	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right </a:t>
            </a:r>
            <a:r>
              <a:rPr sz="1100" spc="10" dirty="0">
                <a:latin typeface="Times New Roman"/>
                <a:cs typeface="Times New Roman"/>
              </a:rPr>
              <a:t>to recover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debts from </a:t>
            </a:r>
            <a:r>
              <a:rPr sz="1100" spc="-5" dirty="0">
                <a:latin typeface="Times New Roman"/>
                <a:cs typeface="Times New Roman"/>
              </a:rPr>
              <a:t>the  </a:t>
            </a:r>
            <a:r>
              <a:rPr sz="1100" spc="-15" dirty="0">
                <a:latin typeface="Times New Roman"/>
                <a:cs typeface="Times New Roman"/>
              </a:rPr>
              <a:t>importer.</a:t>
            </a:r>
            <a:endParaRPr sz="1100">
              <a:latin typeface="Times New Roman"/>
              <a:cs typeface="Times New Roman"/>
            </a:endParaRPr>
          </a:p>
          <a:p>
            <a:pPr marL="21590" marR="217170" indent="-1905">
              <a:lnSpc>
                <a:spcPct val="100899"/>
              </a:lnSpc>
              <a:spcBef>
                <a:spcPts val="565"/>
              </a:spcBef>
            </a:pPr>
            <a:r>
              <a:rPr sz="1100" spc="10" dirty="0">
                <a:latin typeface="Times New Roman"/>
                <a:cs typeface="Times New Roman"/>
              </a:rPr>
              <a:t>Another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source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short-term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trade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financing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known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as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bill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discouting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where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one  party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accepts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liabilities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of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trade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towards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third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party.</a:t>
            </a:r>
            <a:endParaRPr sz="1100">
              <a:latin typeface="Times New Roman"/>
              <a:cs typeface="Times New Roman"/>
            </a:endParaRPr>
          </a:p>
          <a:p>
            <a:pPr marL="19685" marR="259079" indent="-4445">
              <a:lnSpc>
                <a:spcPts val="1270"/>
              </a:lnSpc>
              <a:spcBef>
                <a:spcPts val="635"/>
              </a:spcBef>
            </a:pPr>
            <a:r>
              <a:rPr sz="1100" spc="10" dirty="0">
                <a:latin typeface="Times New Roman"/>
                <a:cs typeface="Times New Roman"/>
              </a:rPr>
              <a:t>Let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now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discuss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about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all </a:t>
            </a:r>
            <a:r>
              <a:rPr sz="1100" spc="10" dirty="0">
                <a:latin typeface="Times New Roman"/>
                <a:cs typeface="Times New Roman"/>
              </a:rPr>
              <a:t>these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three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in</a:t>
            </a:r>
            <a:r>
              <a:rPr sz="1100" spc="10" dirty="0">
                <a:latin typeface="Times New Roman"/>
                <a:cs typeface="Times New Roman"/>
              </a:rPr>
              <a:t> the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subsequent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sub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sections  </a:t>
            </a:r>
            <a:r>
              <a:rPr sz="1100" spc="-5" dirty="0">
                <a:latin typeface="Times New Roman"/>
                <a:cs typeface="Times New Roman"/>
              </a:rPr>
              <a:t>this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unit.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imes New Roman"/>
              <a:cs typeface="Times New Roman"/>
            </a:endParaRPr>
          </a:p>
          <a:p>
            <a:pPr marL="16510">
              <a:lnSpc>
                <a:spcPct val="100000"/>
              </a:lnSpc>
              <a:tabLst>
                <a:tab pos="524510" algn="l"/>
              </a:tabLst>
            </a:pPr>
            <a:r>
              <a:rPr sz="1450" b="1" spc="55" dirty="0">
                <a:latin typeface="Times New Roman"/>
                <a:cs typeface="Times New Roman"/>
              </a:rPr>
              <a:t>19.2	</a:t>
            </a:r>
            <a:r>
              <a:rPr sz="1450" b="1" spc="-30" dirty="0">
                <a:latin typeface="Times New Roman"/>
                <a:cs typeface="Times New Roman"/>
              </a:rPr>
              <a:t>FACTORING</a:t>
            </a:r>
            <a:r>
              <a:rPr sz="1450" b="1" spc="190" dirty="0">
                <a:latin typeface="Times New Roman"/>
                <a:cs typeface="Times New Roman"/>
              </a:rPr>
              <a:t> </a:t>
            </a:r>
            <a:r>
              <a:rPr sz="1450" b="1" spc="-25" dirty="0">
                <a:latin typeface="Times New Roman"/>
                <a:cs typeface="Times New Roman"/>
              </a:rPr>
              <a:t>SERVICES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421381" y="4472599"/>
            <a:ext cx="119267" cy="10091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273036" y="5527210"/>
            <a:ext cx="626935" cy="10091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945137" y="5554752"/>
            <a:ext cx="128442" cy="7033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124973" y="5542502"/>
            <a:ext cx="431201" cy="8562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771382" y="5691808"/>
            <a:ext cx="266063" cy="9786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804410" y="5857901"/>
            <a:ext cx="807373" cy="10703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721614" y="5860970"/>
            <a:ext cx="266061" cy="10091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822702" y="6659480"/>
            <a:ext cx="94808" cy="11926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501901" y="6647313"/>
            <a:ext cx="244658" cy="11010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788624" y="4226490"/>
            <a:ext cx="4774565" cy="270954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144780" indent="635">
              <a:lnSpc>
                <a:spcPct val="94700"/>
              </a:lnSpc>
              <a:spcBef>
                <a:spcPts val="195"/>
              </a:spcBef>
              <a:tabLst>
                <a:tab pos="1779905" algn="l"/>
              </a:tabLst>
            </a:pPr>
            <a:r>
              <a:rPr sz="1100" spc="10" dirty="0">
                <a:latin typeface="Times New Roman"/>
                <a:cs typeface="Times New Roman"/>
              </a:rPr>
              <a:t>Factoring services </a:t>
            </a:r>
            <a:r>
              <a:rPr sz="1100" spc="-5" dirty="0">
                <a:latin typeface="Times New Roman"/>
                <a:cs typeface="Times New Roman"/>
              </a:rPr>
              <a:t>started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United </a:t>
            </a:r>
            <a:r>
              <a:rPr sz="1100" spc="10" dirty="0">
                <a:latin typeface="Times New Roman"/>
                <a:cs typeface="Times New Roman"/>
              </a:rPr>
              <a:t>States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America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1920s </a:t>
            </a:r>
            <a:r>
              <a:rPr sz="1300" spc="-229" dirty="0">
                <a:latin typeface="Courier New"/>
                <a:cs typeface="Courier New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were  </a:t>
            </a:r>
            <a:r>
              <a:rPr sz="1100" spc="10" dirty="0">
                <a:latin typeface="Times New Roman"/>
                <a:cs typeface="Times New Roman"/>
              </a:rPr>
              <a:t>introduced to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other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parts	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world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10" dirty="0">
                <a:latin typeface="Times New Roman"/>
                <a:cs typeface="Times New Roman"/>
              </a:rPr>
              <a:t>the 1960s. </a:t>
            </a:r>
            <a:r>
              <a:rPr sz="1100" spc="-10" dirty="0">
                <a:latin typeface="Times New Roman"/>
                <a:cs typeface="Times New Roman"/>
              </a:rPr>
              <a:t>Today </a:t>
            </a:r>
            <a:r>
              <a:rPr sz="1100" spc="10" dirty="0">
                <a:latin typeface="Times New Roman"/>
                <a:cs typeface="Times New Roman"/>
              </a:rPr>
              <a:t>there are </a:t>
            </a:r>
            <a:r>
              <a:rPr sz="1200" spc="-40" dirty="0">
                <a:latin typeface="Times New Roman"/>
                <a:cs typeface="Times New Roman"/>
              </a:rPr>
              <a:t>more </a:t>
            </a:r>
            <a:r>
              <a:rPr sz="1100" spc="-5" dirty="0">
                <a:latin typeface="Times New Roman"/>
                <a:cs typeface="Times New Roman"/>
              </a:rPr>
              <a:t>than  </a:t>
            </a:r>
            <a:r>
              <a:rPr sz="1100" spc="15" dirty="0">
                <a:latin typeface="Times New Roman"/>
                <a:cs typeface="Times New Roman"/>
              </a:rPr>
              <a:t>900 </a:t>
            </a:r>
            <a:r>
              <a:rPr sz="1100" spc="10" dirty="0">
                <a:latin typeface="Times New Roman"/>
                <a:cs typeface="Times New Roman"/>
              </a:rPr>
              <a:t>companies </a:t>
            </a:r>
            <a:r>
              <a:rPr sz="1100" spc="-5" dirty="0">
                <a:latin typeface="Times New Roman"/>
                <a:cs typeface="Times New Roman"/>
              </a:rPr>
              <a:t>offering </a:t>
            </a:r>
            <a:r>
              <a:rPr sz="1100" spc="10" dirty="0">
                <a:latin typeface="Times New Roman"/>
                <a:cs typeface="Times New Roman"/>
              </a:rPr>
              <a:t>factoring services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more </a:t>
            </a:r>
            <a:r>
              <a:rPr sz="1100" spc="-5" dirty="0">
                <a:latin typeface="Times New Roman"/>
                <a:cs typeface="Times New Roman"/>
              </a:rPr>
              <a:t>than </a:t>
            </a:r>
            <a:r>
              <a:rPr sz="1100" spc="35" dirty="0">
                <a:latin typeface="Times New Roman"/>
                <a:cs typeface="Times New Roman"/>
              </a:rPr>
              <a:t>50 </a:t>
            </a:r>
            <a:r>
              <a:rPr sz="1100" spc="5" dirty="0">
                <a:latin typeface="Times New Roman"/>
                <a:cs typeface="Times New Roman"/>
              </a:rPr>
              <a:t>countries. </a:t>
            </a:r>
            <a:r>
              <a:rPr sz="1100" spc="10" dirty="0">
                <a:latin typeface="Times New Roman"/>
                <a:cs typeface="Times New Roman"/>
              </a:rPr>
              <a:t>Factoring  services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have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become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quiet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popular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all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over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world.</a:t>
            </a:r>
            <a:endParaRPr sz="1100">
              <a:latin typeface="Times New Roman"/>
              <a:cs typeface="Times New Roman"/>
            </a:endParaRPr>
          </a:p>
          <a:p>
            <a:pPr marL="13335" marR="18415" indent="-635">
              <a:lnSpc>
                <a:spcPct val="96100"/>
              </a:lnSpc>
              <a:spcBef>
                <a:spcPts val="580"/>
              </a:spcBef>
            </a:pPr>
            <a:r>
              <a:rPr sz="1100" spc="10" dirty="0">
                <a:latin typeface="Times New Roman"/>
                <a:cs typeface="Times New Roman"/>
              </a:rPr>
              <a:t>Factoring </a:t>
            </a:r>
            <a:r>
              <a:rPr sz="1100" spc="5" dirty="0">
                <a:latin typeface="Times New Roman"/>
                <a:cs typeface="Times New Roman"/>
              </a:rPr>
              <a:t>is </a:t>
            </a:r>
            <a:r>
              <a:rPr sz="1100" spc="10" dirty="0">
                <a:latin typeface="Times New Roman"/>
                <a:cs typeface="Times New Roman"/>
              </a:rPr>
              <a:t>a </a:t>
            </a:r>
            <a:r>
              <a:rPr sz="1100" spc="5" dirty="0">
                <a:latin typeface="Times New Roman"/>
                <a:cs typeface="Times New Roman"/>
              </a:rPr>
              <a:t>financial </a:t>
            </a:r>
            <a:r>
              <a:rPr sz="1100" spc="10" dirty="0">
                <a:latin typeface="Times New Roman"/>
                <a:cs typeface="Times New Roman"/>
              </a:rPr>
              <a:t>service covering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financing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5" dirty="0">
                <a:latin typeface="Times New Roman"/>
                <a:cs typeface="Times New Roman"/>
              </a:rPr>
              <a:t>collection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accounts  receivables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10" dirty="0">
                <a:latin typeface="Times New Roman"/>
                <a:cs typeface="Times New Roman"/>
              </a:rPr>
              <a:t>domestic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well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international trade. </a:t>
            </a:r>
            <a:r>
              <a:rPr sz="1100" spc="-5" dirty="0">
                <a:latin typeface="Times New Roman"/>
                <a:cs typeface="Times New Roman"/>
              </a:rPr>
              <a:t>Basically </a:t>
            </a:r>
            <a:r>
              <a:rPr sz="1100" spc="10" dirty="0">
                <a:latin typeface="Times New Roman"/>
                <a:cs typeface="Times New Roman"/>
              </a:rPr>
              <a:t>factoring </a:t>
            </a:r>
            <a:r>
              <a:rPr sz="1150" spc="10" dirty="0">
                <a:latin typeface="Times New Roman"/>
                <a:cs typeface="Times New Roman"/>
              </a:rPr>
              <a:t>is </a:t>
            </a:r>
            <a:r>
              <a:rPr sz="1150" spc="-85" dirty="0">
                <a:latin typeface="Times New Roman"/>
                <a:cs typeface="Times New Roman"/>
              </a:rPr>
              <a:t>an  </a:t>
            </a:r>
            <a:r>
              <a:rPr sz="1100" spc="10" dirty="0">
                <a:latin typeface="Times New Roman"/>
                <a:cs typeface="Times New Roman"/>
              </a:rPr>
              <a:t>arrangement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which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receivables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account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sale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goods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or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b="1" spc="-185" dirty="0">
                <a:latin typeface="Courier New"/>
                <a:cs typeface="Courier New"/>
              </a:rPr>
              <a:t>are</a:t>
            </a:r>
            <a:r>
              <a:rPr sz="1100" b="1" spc="-455" dirty="0">
                <a:latin typeface="Courier New"/>
                <a:cs typeface="Courier New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sold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050" spc="20" dirty="0">
                <a:latin typeface="Times New Roman"/>
                <a:cs typeface="Times New Roman"/>
              </a:rPr>
              <a:t>to 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factor </a:t>
            </a:r>
            <a:r>
              <a:rPr sz="1100" spc="-5" dirty="0">
                <a:latin typeface="Times New Roman"/>
                <a:cs typeface="Times New Roman"/>
              </a:rPr>
              <a:t>at </a:t>
            </a:r>
            <a:r>
              <a:rPr sz="1100" spc="10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certain </a:t>
            </a:r>
            <a:r>
              <a:rPr sz="1100" spc="10" dirty="0">
                <a:latin typeface="Times New Roman"/>
                <a:cs typeface="Times New Roman"/>
              </a:rPr>
              <a:t>discount. </a:t>
            </a:r>
            <a:r>
              <a:rPr sz="1100" spc="5" dirty="0">
                <a:latin typeface="Times New Roman"/>
                <a:cs typeface="Times New Roman"/>
              </a:rPr>
              <a:t>As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factor </a:t>
            </a:r>
            <a:r>
              <a:rPr sz="1100" spc="10" dirty="0">
                <a:latin typeface="Times New Roman"/>
                <a:cs typeface="Times New Roman"/>
              </a:rPr>
              <a:t>gets </a:t>
            </a:r>
            <a:r>
              <a:rPr sz="1100" spc="5" dirty="0">
                <a:latin typeface="Times New Roman"/>
                <a:cs typeface="Times New Roman"/>
              </a:rPr>
              <a:t>title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the</a:t>
            </a:r>
            <a:endParaRPr sz="1100">
              <a:latin typeface="Times New Roman"/>
              <a:cs typeface="Times New Roman"/>
            </a:endParaRPr>
          </a:p>
          <a:p>
            <a:pPr marL="851535" marR="126364" indent="-835025">
              <a:lnSpc>
                <a:spcPts val="1320"/>
              </a:lnSpc>
              <a:spcBef>
                <a:spcPts val="20"/>
              </a:spcBef>
              <a:tabLst>
                <a:tab pos="2228215" algn="l"/>
                <a:tab pos="4283075" algn="l"/>
              </a:tabLst>
            </a:pPr>
            <a:r>
              <a:rPr sz="1100" spc="-55" dirty="0">
                <a:latin typeface="Times New Roman"/>
                <a:cs typeface="Times New Roman"/>
              </a:rPr>
              <a:t>o</a:t>
            </a:r>
            <a:r>
              <a:rPr sz="1100" spc="5" dirty="0">
                <a:latin typeface="Times New Roman"/>
                <a:cs typeface="Times New Roman"/>
              </a:rPr>
              <a:t>f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contract,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h</a:t>
            </a:r>
            <a:r>
              <a:rPr sz="1100" spc="10" dirty="0">
                <a:latin typeface="Times New Roman"/>
                <a:cs typeface="Times New Roman"/>
              </a:rPr>
              <a:t>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become</a:t>
            </a:r>
            <a:r>
              <a:rPr sz="1100" spc="5" dirty="0">
                <a:latin typeface="Times New Roman"/>
                <a:cs typeface="Times New Roman"/>
              </a:rPr>
              <a:t>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responsible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fo</a:t>
            </a:r>
            <a:r>
              <a:rPr sz="1100" spc="5" dirty="0">
                <a:latin typeface="Times New Roman"/>
                <a:cs typeface="Times New Roman"/>
              </a:rPr>
              <a:t>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all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credit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control,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5" dirty="0">
                <a:latin typeface="Times New Roman"/>
                <a:cs typeface="Times New Roman"/>
              </a:rPr>
              <a:t>ledger 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debt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collection	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customers.</a:t>
            </a:r>
            <a:endParaRPr sz="1100">
              <a:latin typeface="Times New Roman"/>
              <a:cs typeface="Times New Roman"/>
            </a:endParaRPr>
          </a:p>
          <a:p>
            <a:pPr marL="15240">
              <a:lnSpc>
                <a:spcPct val="100000"/>
              </a:lnSpc>
              <a:spcBef>
                <a:spcPts val="925"/>
              </a:spcBef>
            </a:pPr>
            <a:r>
              <a:rPr sz="1150" b="1" spc="-20" dirty="0">
                <a:latin typeface="Times New Roman"/>
                <a:cs typeface="Times New Roman"/>
              </a:rPr>
              <a:t>Functions </a:t>
            </a:r>
            <a:r>
              <a:rPr sz="1150" b="1" spc="-30" dirty="0">
                <a:latin typeface="Times New Roman"/>
                <a:cs typeface="Times New Roman"/>
              </a:rPr>
              <a:t>of </a:t>
            </a:r>
            <a:r>
              <a:rPr sz="1150" b="1" spc="-10" dirty="0">
                <a:latin typeface="Times New Roman"/>
                <a:cs typeface="Times New Roman"/>
              </a:rPr>
              <a:t>the</a:t>
            </a:r>
            <a:r>
              <a:rPr sz="1150" b="1" spc="25" dirty="0">
                <a:latin typeface="Times New Roman"/>
                <a:cs typeface="Times New Roman"/>
              </a:rPr>
              <a:t> </a:t>
            </a:r>
            <a:r>
              <a:rPr sz="1150" b="1" spc="-25" dirty="0">
                <a:latin typeface="Times New Roman"/>
                <a:cs typeface="Times New Roman"/>
              </a:rPr>
              <a:t>Factor</a:t>
            </a:r>
            <a:endParaRPr sz="1150">
              <a:latin typeface="Times New Roman"/>
              <a:cs typeface="Times New Roman"/>
            </a:endParaRPr>
          </a:p>
          <a:p>
            <a:pPr marL="19050">
              <a:lnSpc>
                <a:spcPct val="100000"/>
              </a:lnSpc>
              <a:spcBef>
                <a:spcPts val="515"/>
              </a:spcBef>
            </a:pPr>
            <a:r>
              <a:rPr sz="1100" spc="-5" dirty="0">
                <a:latin typeface="Times New Roman"/>
                <a:cs typeface="Times New Roman"/>
              </a:rPr>
              <a:t>Broadly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speaking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main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functions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are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under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000" spc="125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308610" marR="5080" indent="-3175">
              <a:lnSpc>
                <a:spcPts val="1300"/>
              </a:lnSpc>
              <a:spcBef>
                <a:spcPts val="625"/>
              </a:spcBef>
              <a:tabLst>
                <a:tab pos="2990850" algn="l"/>
              </a:tabLst>
            </a:pPr>
            <a:r>
              <a:rPr sz="1100" spc="-10" dirty="0">
                <a:latin typeface="Times New Roman"/>
                <a:cs typeface="Times New Roman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provide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finance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against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book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debts,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say	</a:t>
            </a:r>
            <a:r>
              <a:rPr sz="1100" spc="30" dirty="0">
                <a:latin typeface="Times New Roman"/>
                <a:cs typeface="Times New Roman"/>
              </a:rPr>
              <a:t>90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per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cent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invoice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value  </a:t>
            </a:r>
            <a:r>
              <a:rPr sz="1100" spc="-5" dirty="0">
                <a:latin typeface="Times New Roman"/>
                <a:cs typeface="Times New Roman"/>
              </a:rPr>
              <a:t>immediately.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Thus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client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gets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funds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immediately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his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working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capital.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791651" y="6986011"/>
            <a:ext cx="13843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15" dirty="0">
                <a:latin typeface="Times New Roman"/>
                <a:cs typeface="Times New Roman"/>
              </a:rPr>
              <a:t>2)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081545" y="6961568"/>
            <a:ext cx="4547870" cy="3632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5240" marR="5080" indent="-3175">
              <a:lnSpc>
                <a:spcPct val="100000"/>
              </a:lnSpc>
              <a:spcBef>
                <a:spcPts val="110"/>
              </a:spcBef>
            </a:pPr>
            <a:r>
              <a:rPr sz="1100" spc="-10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collect </a:t>
            </a:r>
            <a:r>
              <a:rPr sz="1100" spc="-5" dirty="0">
                <a:latin typeface="Times New Roman"/>
                <a:cs typeface="Times New Roman"/>
              </a:rPr>
              <a:t>cash </a:t>
            </a:r>
            <a:r>
              <a:rPr sz="1100" spc="10" dirty="0">
                <a:latin typeface="Times New Roman"/>
                <a:cs typeface="Times New Roman"/>
              </a:rPr>
              <a:t>against </a:t>
            </a:r>
            <a:r>
              <a:rPr sz="1100" spc="-5" dirty="0">
                <a:latin typeface="Times New Roman"/>
                <a:cs typeface="Times New Roman"/>
              </a:rPr>
              <a:t>receivables </a:t>
            </a:r>
            <a:r>
              <a:rPr sz="1100" spc="-10" dirty="0">
                <a:latin typeface="Times New Roman"/>
                <a:cs typeface="Times New Roman"/>
              </a:rPr>
              <a:t>on </a:t>
            </a:r>
            <a:r>
              <a:rPr sz="1100" spc="10" dirty="0">
                <a:latin typeface="Times New Roman"/>
                <a:cs typeface="Times New Roman"/>
              </a:rPr>
              <a:t>due date </a:t>
            </a:r>
            <a:r>
              <a:rPr sz="1100" spc="15" dirty="0">
                <a:latin typeface="Times New Roman"/>
                <a:cs typeface="Times New Roman"/>
              </a:rPr>
              <a:t>from</a:t>
            </a:r>
            <a:r>
              <a:rPr sz="1100" spc="-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customers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clients 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furnish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reports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client.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798693" y="7369932"/>
            <a:ext cx="13843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b="1" spc="-20" dirty="0">
                <a:latin typeface="Times New Roman"/>
                <a:cs typeface="Times New Roman"/>
              </a:rPr>
              <a:t>3)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386067" y="7401676"/>
            <a:ext cx="207965" cy="11621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2081529" y="7347144"/>
            <a:ext cx="4427220" cy="35687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9050" marR="5080" indent="-6985">
              <a:lnSpc>
                <a:spcPts val="1270"/>
              </a:lnSpc>
              <a:spcBef>
                <a:spcPts val="195"/>
              </a:spcBef>
              <a:tabLst>
                <a:tab pos="2543175" algn="l"/>
              </a:tabLst>
            </a:pPr>
            <a:r>
              <a:rPr sz="1100" spc="-10" dirty="0">
                <a:latin typeface="Times New Roman"/>
                <a:cs typeface="Times New Roman"/>
              </a:rPr>
              <a:t>To </a:t>
            </a:r>
            <a:r>
              <a:rPr sz="1100" spc="10" dirty="0">
                <a:latin typeface="Times New Roman"/>
                <a:cs typeface="Times New Roman"/>
              </a:rPr>
              <a:t>undertake</a:t>
            </a:r>
            <a:r>
              <a:rPr sz="1100" spc="-2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sales </a:t>
            </a:r>
            <a:r>
              <a:rPr sz="1100" spc="10" dirty="0">
                <a:latin typeface="Times New Roman"/>
                <a:cs typeface="Times New Roman"/>
              </a:rPr>
              <a:t>ledger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administration	accounting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work)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client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  </a:t>
            </a:r>
            <a:r>
              <a:rPr sz="1100" spc="10" dirty="0">
                <a:latin typeface="Times New Roman"/>
                <a:cs typeface="Times New Roman"/>
              </a:rPr>
              <a:t>respect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client's </a:t>
            </a:r>
            <a:r>
              <a:rPr sz="1100" spc="10" dirty="0">
                <a:latin typeface="Times New Roman"/>
                <a:cs typeface="Times New Roman"/>
              </a:rPr>
              <a:t>transactions </a:t>
            </a:r>
            <a:r>
              <a:rPr sz="1100" spc="-10" dirty="0">
                <a:latin typeface="Times New Roman"/>
                <a:cs typeface="Times New Roman"/>
              </a:rPr>
              <a:t>with </a:t>
            </a:r>
            <a:r>
              <a:rPr sz="1100" spc="5" dirty="0">
                <a:latin typeface="Times New Roman"/>
                <a:cs typeface="Times New Roman"/>
              </a:rPr>
              <a:t>its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customers.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795280" y="7752709"/>
            <a:ext cx="134620" cy="1892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050" b="1" spc="-40" dirty="0">
                <a:latin typeface="Arial"/>
                <a:cs typeface="Arial"/>
              </a:rPr>
              <a:t>4)</a:t>
            </a:r>
            <a:endParaRPr sz="105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091178" y="7722037"/>
            <a:ext cx="189738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dirty="0">
                <a:latin typeface="Times New Roman"/>
                <a:cs typeface="Times New Roman"/>
              </a:rPr>
              <a:t>Under </a:t>
            </a:r>
            <a:r>
              <a:rPr sz="1050" spc="10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non-recourse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006597" y="7793383"/>
            <a:ext cx="727855" cy="10703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765431" y="7710924"/>
            <a:ext cx="136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5" dirty="0">
                <a:latin typeface="Times New Roman"/>
                <a:cs typeface="Times New Roman"/>
              </a:rPr>
              <a:t>if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customer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200" b="1" spc="-145" dirty="0">
                <a:latin typeface="Courier New"/>
                <a:cs typeface="Courier New"/>
              </a:rPr>
              <a:t>become</a:t>
            </a:r>
            <a:endParaRPr sz="1200">
              <a:latin typeface="Courier New"/>
              <a:cs typeface="Courier New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813046" y="8102768"/>
            <a:ext cx="131503" cy="10091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1" name="object 51"/>
          <p:cNvGrpSpPr/>
          <p:nvPr/>
        </p:nvGrpSpPr>
        <p:grpSpPr>
          <a:xfrm>
            <a:off x="5728715" y="7936565"/>
            <a:ext cx="763905" cy="297815"/>
            <a:chOff x="5728715" y="7936565"/>
            <a:chExt cx="763905" cy="297815"/>
          </a:xfrm>
        </p:grpSpPr>
        <p:sp>
          <p:nvSpPr>
            <p:cNvPr id="52" name="object 52"/>
            <p:cNvSpPr/>
            <p:nvPr/>
          </p:nvSpPr>
          <p:spPr>
            <a:xfrm>
              <a:off x="5728715" y="7936565"/>
              <a:ext cx="568822" cy="128447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021332" y="8099615"/>
              <a:ext cx="470969" cy="134559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/>
          <p:nvPr/>
        </p:nvSpPr>
        <p:spPr>
          <a:xfrm>
            <a:off x="3688086" y="8267368"/>
            <a:ext cx="318048" cy="10091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2086443" y="7880286"/>
            <a:ext cx="4373245" cy="69532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3335" marR="5080" indent="-1270">
              <a:lnSpc>
                <a:spcPts val="1280"/>
              </a:lnSpc>
              <a:spcBef>
                <a:spcPts val="235"/>
              </a:spcBef>
              <a:tabLst>
                <a:tab pos="1887220" algn="l"/>
                <a:tab pos="4245610" algn="l"/>
              </a:tabLst>
            </a:pPr>
            <a:r>
              <a:rPr sz="1100" spc="5" dirty="0">
                <a:latin typeface="Times New Roman"/>
                <a:cs typeface="Times New Roman"/>
              </a:rPr>
              <a:t>financially 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insolvent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13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an</a:t>
            </a:r>
            <a:r>
              <a:rPr sz="1100" spc="10" dirty="0">
                <a:latin typeface="Times New Roman"/>
                <a:cs typeface="Times New Roman"/>
              </a:rPr>
              <a:t>d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cannot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50" spc="-30" dirty="0">
                <a:latin typeface="Times New Roman"/>
                <a:cs typeface="Times New Roman"/>
              </a:rPr>
              <a:t>pa</a:t>
            </a:r>
            <a:r>
              <a:rPr sz="1150" spc="10" dirty="0">
                <a:latin typeface="Times New Roman"/>
                <a:cs typeface="Times New Roman"/>
              </a:rPr>
              <a:t>y</a:t>
            </a:r>
            <a:r>
              <a:rPr sz="1150" spc="-1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up</a:t>
            </a:r>
            <a:r>
              <a:rPr sz="1100" spc="5" dirty="0">
                <a:latin typeface="Times New Roman"/>
                <a:cs typeface="Times New Roman"/>
              </a:rPr>
              <a:t>,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provides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15" dirty="0">
                <a:latin typeface="Times New Roman"/>
                <a:cs typeface="Times New Roman"/>
              </a:rPr>
              <a:t>to 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client </a:t>
            </a:r>
            <a:r>
              <a:rPr sz="1100" spc="10" dirty="0">
                <a:latin typeface="Times New Roman"/>
                <a:cs typeface="Times New Roman"/>
              </a:rPr>
              <a:t>against</a:t>
            </a:r>
            <a:r>
              <a:rPr sz="1100" spc="-20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bad debts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on	</a:t>
            </a:r>
            <a:r>
              <a:rPr sz="1100" spc="10" dirty="0">
                <a:latin typeface="Times New Roman"/>
                <a:cs typeface="Times New Roman"/>
              </a:rPr>
              <a:t>approved invoices. Thus 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</a:t>
            </a:r>
            <a:endParaRPr sz="1100">
              <a:latin typeface="Times New Roman"/>
              <a:cs typeface="Times New Roman"/>
            </a:endParaRPr>
          </a:p>
          <a:p>
            <a:pPr marL="16510" marR="447675" indent="-3810">
              <a:lnSpc>
                <a:spcPts val="1300"/>
              </a:lnSpc>
              <a:spcBef>
                <a:spcPts val="20"/>
              </a:spcBef>
              <a:tabLst>
                <a:tab pos="1945005" algn="l"/>
              </a:tabLst>
            </a:pPr>
            <a:r>
              <a:rPr sz="1100" spc="10" dirty="0">
                <a:latin typeface="Times New Roman"/>
                <a:cs typeface="Times New Roman"/>
              </a:rPr>
              <a:t>debt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insurance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facility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	against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possible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losses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arising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from  </a:t>
            </a:r>
            <a:r>
              <a:rPr sz="1100" spc="-5" dirty="0">
                <a:latin typeface="Times New Roman"/>
                <a:cs typeface="Times New Roman"/>
              </a:rPr>
              <a:t>insolvency </a:t>
            </a:r>
            <a:r>
              <a:rPr sz="1100" spc="10" dirty="0">
                <a:latin typeface="Times New Roman"/>
                <a:cs typeface="Times New Roman"/>
              </a:rPr>
              <a:t>or </a:t>
            </a:r>
            <a:r>
              <a:rPr sz="1100" spc="-5" dirty="0">
                <a:latin typeface="Times New Roman"/>
                <a:cs typeface="Times New Roman"/>
              </a:rPr>
              <a:t>bankruptcy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2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customer.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796867" y="8627250"/>
            <a:ext cx="14478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10" dirty="0">
                <a:latin typeface="Times New Roman"/>
                <a:cs typeface="Times New Roman"/>
              </a:rPr>
              <a:t>5)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590543" y="8649878"/>
            <a:ext cx="651396" cy="10397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2089475" y="8599840"/>
            <a:ext cx="413194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184400" algn="l"/>
              </a:tabLst>
            </a:pPr>
            <a:r>
              <a:rPr sz="1100" spc="10" dirty="0">
                <a:latin typeface="Times New Roman"/>
                <a:cs typeface="Times New Roman"/>
              </a:rPr>
              <a:t>Factor also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provides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other	</a:t>
            </a:r>
            <a:r>
              <a:rPr sz="1100" dirty="0">
                <a:latin typeface="Times New Roman"/>
                <a:cs typeface="Times New Roman"/>
              </a:rPr>
              <a:t>such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as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sales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analysis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10" dirty="0">
                <a:latin typeface="Times New Roman"/>
                <a:cs typeface="Times New Roman"/>
              </a:rPr>
              <a:t>overdue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5734815" y="8817423"/>
            <a:ext cx="614687" cy="13150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2092617" y="8768988"/>
            <a:ext cx="4356735" cy="3568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335">
              <a:lnSpc>
                <a:spcPts val="1295"/>
              </a:lnSpc>
              <a:spcBef>
                <a:spcPts val="110"/>
              </a:spcBef>
            </a:pPr>
            <a:r>
              <a:rPr sz="1100" spc="10" dirty="0">
                <a:latin typeface="Times New Roman"/>
                <a:cs typeface="Times New Roman"/>
              </a:rPr>
              <a:t>invoice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analysis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which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enable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client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run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business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more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295"/>
              </a:lnSpc>
            </a:pPr>
            <a:r>
              <a:rPr sz="1100" spc="10" dirty="0">
                <a:latin typeface="Times New Roman"/>
                <a:cs typeface="Times New Roman"/>
              </a:rPr>
              <a:t>Besides,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also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provides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relevant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expertise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areas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marketing,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4046" y="548121"/>
            <a:ext cx="1816522" cy="1448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06530" y="2291113"/>
            <a:ext cx="294566" cy="1472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6530" y="2928137"/>
            <a:ext cx="294566" cy="1472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6530" y="3420468"/>
            <a:ext cx="4876794" cy="3651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0" y="4377560"/>
            <a:ext cx="6885305" cy="5610860"/>
            <a:chOff x="0" y="4377560"/>
            <a:chExt cx="6885305" cy="5610860"/>
          </a:xfrm>
        </p:grpSpPr>
        <p:sp>
          <p:nvSpPr>
            <p:cNvPr id="7" name="object 7"/>
            <p:cNvSpPr/>
            <p:nvPr/>
          </p:nvSpPr>
          <p:spPr>
            <a:xfrm>
              <a:off x="0" y="4377560"/>
              <a:ext cx="949682" cy="64401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7412" y="5021203"/>
              <a:ext cx="899102" cy="345425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8500984"/>
              <a:ext cx="6885243" cy="148731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3486917" y="1671156"/>
            <a:ext cx="405033" cy="10125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215514" y="479356"/>
            <a:ext cx="3853815" cy="197612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100" spc="-5" dirty="0">
                <a:latin typeface="Times New Roman"/>
                <a:cs typeface="Times New Roman"/>
              </a:rPr>
              <a:t>Explain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mechanism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services.</a:t>
            </a:r>
            <a:endParaRPr sz="1100">
              <a:latin typeface="Times New Roman"/>
              <a:cs typeface="Times New Roman"/>
            </a:endParaRPr>
          </a:p>
          <a:p>
            <a:pPr marL="15875" marR="575310" indent="-3810">
              <a:lnSpc>
                <a:spcPts val="1760"/>
              </a:lnSpc>
              <a:spcBef>
                <a:spcPts val="90"/>
              </a:spcBef>
            </a:pPr>
            <a:r>
              <a:rPr sz="1100" spc="-5" dirty="0">
                <a:latin typeface="Times New Roman"/>
                <a:cs typeface="Times New Roman"/>
              </a:rPr>
              <a:t>Explain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various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types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export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arrangement.  Define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Forfaiting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services?</a:t>
            </a:r>
            <a:endParaRPr sz="1100">
              <a:latin typeface="Times New Roman"/>
              <a:cs typeface="Times New Roman"/>
            </a:endParaRPr>
          </a:p>
          <a:p>
            <a:pPr marL="13335" marR="5080">
              <a:lnSpc>
                <a:spcPts val="1670"/>
              </a:lnSpc>
              <a:spcBef>
                <a:spcPts val="30"/>
              </a:spcBef>
            </a:pPr>
            <a:r>
              <a:rPr sz="1100" spc="10" dirty="0">
                <a:latin typeface="Times New Roman"/>
                <a:cs typeface="Times New Roman"/>
              </a:rPr>
              <a:t>What are the </a:t>
            </a:r>
            <a:r>
              <a:rPr sz="1100" spc="-5" dirty="0">
                <a:latin typeface="Times New Roman"/>
                <a:cs typeface="Times New Roman"/>
              </a:rPr>
              <a:t>differences between </a:t>
            </a:r>
            <a:r>
              <a:rPr sz="1100" spc="10" dirty="0">
                <a:latin typeface="Times New Roman"/>
                <a:cs typeface="Times New Roman"/>
              </a:rPr>
              <a:t>factoring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10" dirty="0">
                <a:latin typeface="Times New Roman"/>
                <a:cs typeface="Times New Roman"/>
              </a:rPr>
              <a:t>Forfaiting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services?  </a:t>
            </a:r>
            <a:r>
              <a:rPr sz="1100" dirty="0">
                <a:latin typeface="Times New Roman"/>
                <a:cs typeface="Times New Roman"/>
              </a:rPr>
              <a:t>Comment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and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Forfaiting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India.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1705610" algn="l"/>
              </a:tabLst>
            </a:pPr>
            <a:r>
              <a:rPr sz="1100" spc="-5" dirty="0">
                <a:latin typeface="Times New Roman"/>
                <a:cs typeface="Times New Roman"/>
              </a:rPr>
              <a:t>Explain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benefits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	</a:t>
            </a:r>
            <a:r>
              <a:rPr sz="1100" spc="-15" dirty="0">
                <a:latin typeface="Times New Roman"/>
                <a:cs typeface="Times New Roman"/>
              </a:rPr>
              <a:t>through </a:t>
            </a:r>
            <a:r>
              <a:rPr sz="1100" spc="-5" dirty="0">
                <a:latin typeface="Times New Roman"/>
                <a:cs typeface="Times New Roman"/>
              </a:rPr>
              <a:t>bill</a:t>
            </a:r>
            <a:r>
              <a:rPr sz="1100" spc="-2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discounting.</a:t>
            </a:r>
            <a:endParaRPr sz="1100">
              <a:latin typeface="Times New Roman"/>
              <a:cs typeface="Times New Roman"/>
            </a:endParaRPr>
          </a:p>
          <a:p>
            <a:pPr marL="203835" indent="-188595">
              <a:lnSpc>
                <a:spcPct val="100000"/>
              </a:lnSpc>
              <a:spcBef>
                <a:spcPts val="350"/>
              </a:spcBef>
              <a:buAutoNum type="romanLcParenBoth"/>
              <a:tabLst>
                <a:tab pos="204470" algn="l"/>
              </a:tabLst>
            </a:pPr>
            <a:r>
              <a:rPr sz="1100" spc="10" dirty="0">
                <a:latin typeface="Times New Roman"/>
                <a:cs typeface="Times New Roman"/>
              </a:rPr>
              <a:t>What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do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you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mean </a:t>
            </a:r>
            <a:r>
              <a:rPr sz="1100" spc="-25" dirty="0">
                <a:latin typeface="Times New Roman"/>
                <a:cs typeface="Times New Roman"/>
              </a:rPr>
              <a:t>by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rediscountingof</a:t>
            </a:r>
            <a:r>
              <a:rPr sz="1100" spc="5" dirty="0">
                <a:latin typeface="Times New Roman"/>
                <a:cs typeface="Times New Roman"/>
              </a:rPr>
              <a:t> bills?</a:t>
            </a:r>
            <a:endParaRPr sz="1100">
              <a:latin typeface="Times New Roman"/>
              <a:cs typeface="Times New Roman"/>
            </a:endParaRPr>
          </a:p>
          <a:p>
            <a:pPr marL="46355" marR="606425" indent="-31115">
              <a:lnSpc>
                <a:spcPts val="1720"/>
              </a:lnSpc>
              <a:spcBef>
                <a:spcPts val="95"/>
              </a:spcBef>
              <a:buAutoNum type="romanLcParenBoth"/>
              <a:tabLst>
                <a:tab pos="240029" algn="l"/>
              </a:tabLst>
            </a:pPr>
            <a:r>
              <a:rPr sz="1100" spc="-5" dirty="0">
                <a:latin typeface="Times New Roman"/>
                <a:cs typeface="Times New Roman"/>
              </a:rPr>
              <a:t>Explain </a:t>
            </a: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15" dirty="0">
                <a:latin typeface="Times New Roman"/>
                <a:cs typeface="Times New Roman"/>
              </a:rPr>
              <a:t>brief </a:t>
            </a:r>
            <a:r>
              <a:rPr sz="1100" spc="-25" dirty="0">
                <a:latin typeface="Times New Roman"/>
                <a:cs typeface="Times New Roman"/>
              </a:rPr>
              <a:t>RBI's </a:t>
            </a:r>
            <a:r>
              <a:rPr sz="1100" spc="10" dirty="0">
                <a:latin typeface="Times New Roman"/>
                <a:cs typeface="Times New Roman"/>
              </a:rPr>
              <a:t>scheme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rediscountingof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bills  </a:t>
            </a:r>
            <a:r>
              <a:rPr sz="1100" spc="10" dirty="0">
                <a:latin typeface="Times New Roman"/>
                <a:cs typeface="Times New Roman"/>
              </a:rPr>
              <a:t>Write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short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notes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950" spc="135" dirty="0">
                <a:latin typeface="Arial"/>
                <a:cs typeface="Arial"/>
              </a:rPr>
              <a:t>:</a:t>
            </a:r>
            <a:endParaRPr sz="9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22373" y="2457097"/>
            <a:ext cx="196850" cy="45656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100" spc="15" dirty="0">
                <a:latin typeface="Times New Roman"/>
                <a:cs typeface="Times New Roman"/>
              </a:rPr>
              <a:t>(1)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1150" b="1" spc="-20" dirty="0">
                <a:latin typeface="Times New Roman"/>
                <a:cs typeface="Times New Roman"/>
              </a:rPr>
              <a:t>(2)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240277" y="2966379"/>
            <a:ext cx="481743" cy="12581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548341" y="2433070"/>
            <a:ext cx="4069715" cy="67627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1100" spc="-5" dirty="0">
                <a:latin typeface="Times New Roman"/>
                <a:cs typeface="Times New Roman"/>
              </a:rPr>
              <a:t>Bill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Market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Scheme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Times New Roman"/>
                <a:cs typeface="Times New Roman"/>
              </a:rPr>
              <a:t>1952</a:t>
            </a:r>
            <a:endParaRPr sz="110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  <a:spcBef>
                <a:spcPts val="395"/>
              </a:spcBef>
            </a:pPr>
            <a:r>
              <a:rPr sz="1100" spc="-15" dirty="0">
                <a:latin typeface="Times New Roman"/>
                <a:cs typeface="Times New Roman"/>
              </a:rPr>
              <a:t>New </a:t>
            </a:r>
            <a:r>
              <a:rPr sz="1100" spc="-5" dirty="0">
                <a:latin typeface="Times New Roman"/>
                <a:cs typeface="Times New Roman"/>
              </a:rPr>
              <a:t>Bill Market </a:t>
            </a:r>
            <a:r>
              <a:rPr sz="1100" spc="10" dirty="0">
                <a:latin typeface="Times New Roman"/>
                <a:cs typeface="Times New Roman"/>
              </a:rPr>
              <a:t>Scheme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1970.</a:t>
            </a:r>
            <a:endParaRPr sz="1100">
              <a:latin typeface="Times New Roman"/>
              <a:cs typeface="Times New Roman"/>
            </a:endParaRPr>
          </a:p>
          <a:p>
            <a:pPr marL="210185">
              <a:lnSpc>
                <a:spcPct val="100000"/>
              </a:lnSpc>
              <a:spcBef>
                <a:spcPts val="370"/>
              </a:spcBef>
            </a:pPr>
            <a:r>
              <a:rPr sz="1100" spc="-5" dirty="0">
                <a:latin typeface="Times New Roman"/>
                <a:cs typeface="Times New Roman"/>
              </a:rPr>
              <a:t>various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measures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taken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by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RBI,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commercial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bill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market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is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not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19721" y="3076860"/>
            <a:ext cx="373507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10" dirty="0">
                <a:latin typeface="Times New Roman"/>
                <a:cs typeface="Times New Roman"/>
              </a:rPr>
              <a:t>developed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India".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Comment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this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give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reasonsfor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the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972551" y="3158772"/>
            <a:ext cx="316056" cy="7057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932048" y="3809803"/>
            <a:ext cx="4606925" cy="57785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7145" marR="5080" indent="-5080">
              <a:lnSpc>
                <a:spcPts val="1280"/>
              </a:lnSpc>
              <a:spcBef>
                <a:spcPts val="210"/>
              </a:spcBef>
            </a:pPr>
            <a:r>
              <a:rPr sz="1100" i="1" spc="60" dirty="0">
                <a:latin typeface="Times New Roman"/>
                <a:cs typeface="Times New Roman"/>
              </a:rPr>
              <a:t>" </a:t>
            </a:r>
            <a:r>
              <a:rPr sz="1100" i="1" spc="15" dirty="0">
                <a:latin typeface="Times New Roman"/>
                <a:cs typeface="Times New Roman"/>
              </a:rPr>
              <a:t>A </a:t>
            </a:r>
            <a:r>
              <a:rPr sz="1100" i="1" spc="10" dirty="0">
                <a:latin typeface="Times New Roman"/>
                <a:cs typeface="Times New Roman"/>
              </a:rPr>
              <a:t>Guide </a:t>
            </a:r>
            <a:r>
              <a:rPr sz="1100" i="1" spc="5" dirty="0">
                <a:latin typeface="Times New Roman"/>
                <a:cs typeface="Times New Roman"/>
              </a:rPr>
              <a:t>to </a:t>
            </a:r>
            <a:r>
              <a:rPr sz="1100" i="1" spc="-5" dirty="0">
                <a:latin typeface="Times New Roman"/>
                <a:cs typeface="Times New Roman"/>
              </a:rPr>
              <a:t>Factoring and Invoice </a:t>
            </a:r>
            <a:r>
              <a:rPr sz="1100" i="1" dirty="0">
                <a:latin typeface="Times New Roman"/>
                <a:cs typeface="Times New Roman"/>
              </a:rPr>
              <a:t>Discounting" </a:t>
            </a:r>
            <a:r>
              <a:rPr sz="850" spc="365" dirty="0">
                <a:latin typeface="Arial"/>
                <a:cs typeface="Arial"/>
              </a:rPr>
              <a:t>- </a:t>
            </a:r>
            <a:r>
              <a:rPr sz="1100" i="1" spc="10" dirty="0">
                <a:latin typeface="Times New Roman"/>
                <a:cs typeface="Times New Roman"/>
              </a:rPr>
              <a:t>The </a:t>
            </a:r>
            <a:r>
              <a:rPr sz="1100" i="1" spc="-5" dirty="0">
                <a:latin typeface="Times New Roman"/>
                <a:cs typeface="Times New Roman"/>
              </a:rPr>
              <a:t>New </a:t>
            </a:r>
            <a:r>
              <a:rPr sz="1100" i="1" spc="10" dirty="0">
                <a:latin typeface="Times New Roman"/>
                <a:cs typeface="Times New Roman"/>
              </a:rPr>
              <a:t>Bankers, </a:t>
            </a:r>
            <a:r>
              <a:rPr sz="1100" spc="-15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Tim  </a:t>
            </a:r>
            <a:r>
              <a:rPr sz="1100" spc="10" dirty="0">
                <a:latin typeface="Times New Roman"/>
                <a:cs typeface="Times New Roman"/>
              </a:rPr>
              <a:t>Lea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Wendy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Trollope,</a:t>
            </a:r>
            <a:r>
              <a:rPr sz="1100" spc="-1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Chapman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Hall,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London,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1996.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100" i="1" spc="10" dirty="0">
                <a:latin typeface="Times New Roman"/>
                <a:cs typeface="Times New Roman"/>
              </a:rPr>
              <a:t>The Business </a:t>
            </a:r>
            <a:r>
              <a:rPr sz="1100" i="1" spc="-15" dirty="0">
                <a:latin typeface="Times New Roman"/>
                <a:cs typeface="Times New Roman"/>
              </a:rPr>
              <a:t>of </a:t>
            </a:r>
            <a:r>
              <a:rPr sz="1100" i="1" spc="-5" dirty="0">
                <a:latin typeface="Times New Roman"/>
                <a:cs typeface="Times New Roman"/>
              </a:rPr>
              <a:t>Factoring </a:t>
            </a:r>
            <a:r>
              <a:rPr sz="1150" spc="295" dirty="0">
                <a:latin typeface="Arial"/>
                <a:cs typeface="Arial"/>
              </a:rPr>
              <a:t>- </a:t>
            </a:r>
            <a:r>
              <a:rPr sz="1100" i="1" spc="60" dirty="0">
                <a:latin typeface="Times New Roman"/>
                <a:cs typeface="Times New Roman"/>
              </a:rPr>
              <a:t>" </a:t>
            </a:r>
            <a:r>
              <a:rPr sz="1100" i="1" spc="15" dirty="0">
                <a:latin typeface="Times New Roman"/>
                <a:cs typeface="Times New Roman"/>
              </a:rPr>
              <a:t>A </a:t>
            </a:r>
            <a:r>
              <a:rPr sz="1100" i="1" spc="10" dirty="0">
                <a:latin typeface="Times New Roman"/>
                <a:cs typeface="Times New Roman"/>
              </a:rPr>
              <a:t>Guide </a:t>
            </a:r>
            <a:r>
              <a:rPr sz="1100" i="1" spc="5" dirty="0">
                <a:latin typeface="Times New Roman"/>
                <a:cs typeface="Times New Roman"/>
              </a:rPr>
              <a:t>to </a:t>
            </a:r>
            <a:r>
              <a:rPr sz="1100" i="1" spc="10" dirty="0">
                <a:latin typeface="Times New Roman"/>
                <a:cs typeface="Times New Roman"/>
              </a:rPr>
              <a:t>Factoring </a:t>
            </a:r>
            <a:r>
              <a:rPr sz="1100" i="1" dirty="0">
                <a:latin typeface="Times New Roman"/>
                <a:cs typeface="Times New Roman"/>
              </a:rPr>
              <a:t>and</a:t>
            </a:r>
            <a:r>
              <a:rPr sz="1100" i="1" spc="150" dirty="0">
                <a:latin typeface="Times New Roman"/>
                <a:cs typeface="Times New Roman"/>
              </a:rPr>
              <a:t> </a:t>
            </a:r>
            <a:r>
              <a:rPr sz="1100" i="1" spc="10" dirty="0">
                <a:latin typeface="Times New Roman"/>
                <a:cs typeface="Times New Roman"/>
              </a:rPr>
              <a:t>Invoice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809487" y="4214360"/>
            <a:ext cx="803938" cy="1534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934060" y="4352469"/>
            <a:ext cx="37465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10" dirty="0">
                <a:latin typeface="Times New Roman"/>
                <a:cs typeface="Times New Roman"/>
              </a:rPr>
              <a:t>David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970530" y="4408175"/>
            <a:ext cx="1396365" cy="340995"/>
            <a:chOff x="1970530" y="4408175"/>
            <a:chExt cx="1396365" cy="340995"/>
          </a:xfrm>
        </p:grpSpPr>
        <p:sp>
          <p:nvSpPr>
            <p:cNvPr id="21" name="object 21"/>
            <p:cNvSpPr/>
            <p:nvPr/>
          </p:nvSpPr>
          <p:spPr>
            <a:xfrm>
              <a:off x="2318007" y="4408175"/>
              <a:ext cx="524704" cy="11353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875791" y="4408259"/>
              <a:ext cx="490952" cy="10125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970530" y="4622962"/>
              <a:ext cx="629023" cy="12581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627337" y="4309494"/>
            <a:ext cx="3945254" cy="45402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770255">
              <a:lnSpc>
                <a:spcPct val="100000"/>
              </a:lnSpc>
              <a:spcBef>
                <a:spcPts val="450"/>
              </a:spcBef>
            </a:pPr>
            <a:r>
              <a:rPr sz="1100" spc="5" dirty="0">
                <a:latin typeface="Times New Roman"/>
                <a:cs typeface="Times New Roman"/>
              </a:rPr>
              <a:t>Hill,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Book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Company,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London,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UK,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b="1" spc="5" dirty="0">
                <a:latin typeface="Times New Roman"/>
                <a:cs typeface="Times New Roman"/>
              </a:rPr>
              <a:t>1993.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100" i="1" spc="-10" dirty="0">
                <a:latin typeface="Times New Roman"/>
                <a:cs typeface="Times New Roman"/>
              </a:rPr>
              <a:t>for</a:t>
            </a:r>
            <a:r>
              <a:rPr sz="1100" i="1" spc="30" dirty="0">
                <a:latin typeface="Times New Roman"/>
                <a:cs typeface="Times New Roman"/>
              </a:rPr>
              <a:t> </a:t>
            </a:r>
            <a:r>
              <a:rPr sz="1100" i="1" spc="15" dirty="0">
                <a:latin typeface="Times New Roman"/>
                <a:cs typeface="Times New Roman"/>
              </a:rPr>
              <a:t>Exporters"</a:t>
            </a:r>
            <a:r>
              <a:rPr sz="1100" i="1" spc="-125" dirty="0">
                <a:latin typeface="Times New Roman"/>
                <a:cs typeface="Times New Roman"/>
              </a:rPr>
              <a:t> </a:t>
            </a:r>
            <a:r>
              <a:rPr sz="1000" spc="190" dirty="0">
                <a:latin typeface="Arial"/>
                <a:cs typeface="Arial"/>
              </a:rPr>
              <a:t>:</a:t>
            </a:r>
            <a:r>
              <a:rPr sz="1000" spc="-114" dirty="0">
                <a:latin typeface="Arial"/>
                <a:cs typeface="Arial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Practical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Solutions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Global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Trade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Finance,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Ripiley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952238" y="5002529"/>
            <a:ext cx="3219450" cy="283210"/>
            <a:chOff x="1952238" y="5002529"/>
            <a:chExt cx="3219450" cy="283210"/>
          </a:xfrm>
        </p:grpSpPr>
        <p:sp>
          <p:nvSpPr>
            <p:cNvPr id="26" name="object 26"/>
            <p:cNvSpPr/>
            <p:nvPr/>
          </p:nvSpPr>
          <p:spPr>
            <a:xfrm>
              <a:off x="2654810" y="5002642"/>
              <a:ext cx="95129" cy="98184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088638" y="5002529"/>
              <a:ext cx="82850" cy="11353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952238" y="5168622"/>
              <a:ext cx="331386" cy="11660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930626" y="4684421"/>
            <a:ext cx="4810125" cy="63182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475"/>
              </a:spcBef>
            </a:pPr>
            <a:r>
              <a:rPr sz="1100" spc="-10" dirty="0">
                <a:latin typeface="Times New Roman"/>
                <a:cs typeface="Times New Roman"/>
              </a:rPr>
              <a:t>Andy,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London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International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Tompson,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1996.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  <a:tabLst>
                <a:tab pos="860425" algn="l"/>
                <a:tab pos="3279775" algn="l"/>
              </a:tabLst>
            </a:pPr>
            <a:r>
              <a:rPr sz="1100" spc="10" dirty="0">
                <a:latin typeface="Times New Roman"/>
                <a:cs typeface="Times New Roman"/>
              </a:rPr>
              <a:t>Sengupta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	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spc="10" dirty="0">
                <a:latin typeface="Times New Roman"/>
                <a:cs typeface="Times New Roman"/>
              </a:rPr>
              <a:t>Kuvalekar S </a:t>
            </a:r>
            <a:r>
              <a:rPr sz="1100" spc="-55" dirty="0">
                <a:latin typeface="Times New Roman"/>
                <a:cs typeface="Times New Roman"/>
              </a:rPr>
              <a:t>V, </a:t>
            </a:r>
            <a:r>
              <a:rPr sz="1100" i="1" spc="15" dirty="0">
                <a:latin typeface="Times New Roman"/>
                <a:cs typeface="Times New Roman"/>
              </a:rPr>
              <a:t>"Factoring</a:t>
            </a:r>
            <a:r>
              <a:rPr sz="1100" i="1" spc="45" dirty="0">
                <a:latin typeface="Times New Roman"/>
                <a:cs typeface="Times New Roman"/>
              </a:rPr>
              <a:t> </a:t>
            </a:r>
            <a:r>
              <a:rPr sz="1100" i="1" spc="10" dirty="0">
                <a:latin typeface="Times New Roman"/>
                <a:cs typeface="Times New Roman"/>
              </a:rPr>
              <a:t>Services	</a:t>
            </a:r>
            <a:r>
              <a:rPr sz="1100" spc="10" dirty="0">
                <a:latin typeface="Times New Roman"/>
                <a:cs typeface="Times New Roman"/>
              </a:rPr>
              <a:t>Skylark Publications,</a:t>
            </a:r>
            <a:r>
              <a:rPr sz="1100" spc="-190" dirty="0">
                <a:latin typeface="Times New Roman"/>
                <a:cs typeface="Times New Roman"/>
              </a:rPr>
              <a:t> </a:t>
            </a:r>
            <a:r>
              <a:rPr sz="1100" b="1" spc="-35" dirty="0">
                <a:latin typeface="Arial"/>
                <a:cs typeface="Arial"/>
              </a:rPr>
              <a:t>New</a:t>
            </a:r>
            <a:endParaRPr sz="1100">
              <a:latin typeface="Arial"/>
              <a:cs typeface="Arial"/>
            </a:endParaRPr>
          </a:p>
          <a:p>
            <a:pPr marL="383540">
              <a:lnSpc>
                <a:spcPct val="100000"/>
              </a:lnSpc>
              <a:spcBef>
                <a:spcPts val="35"/>
              </a:spcBef>
            </a:pPr>
            <a:r>
              <a:rPr sz="1100" b="1" spc="-25" dirty="0">
                <a:latin typeface="Times New Roman"/>
                <a:cs typeface="Times New Roman"/>
              </a:rPr>
              <a:t>1992.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2703574" y="5386661"/>
            <a:ext cx="3839845" cy="445770"/>
            <a:chOff x="2703574" y="5386661"/>
            <a:chExt cx="3839845" cy="445770"/>
          </a:xfrm>
        </p:grpSpPr>
        <p:sp>
          <p:nvSpPr>
            <p:cNvPr id="31" name="object 31"/>
            <p:cNvSpPr/>
            <p:nvPr/>
          </p:nvSpPr>
          <p:spPr>
            <a:xfrm>
              <a:off x="3841998" y="5386661"/>
              <a:ext cx="739508" cy="101253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193533" y="5555850"/>
              <a:ext cx="349806" cy="95129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703574" y="5714352"/>
              <a:ext cx="309915" cy="98184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508250" y="5721871"/>
              <a:ext cx="306844" cy="110463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930626" y="5332272"/>
            <a:ext cx="4819650" cy="5232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9050" marR="5080" indent="-6985">
              <a:lnSpc>
                <a:spcPct val="96800"/>
              </a:lnSpc>
              <a:spcBef>
                <a:spcPts val="180"/>
              </a:spcBef>
              <a:tabLst>
                <a:tab pos="1126490" algn="l"/>
                <a:tab pos="1934210" algn="l"/>
                <a:tab pos="2707005" algn="l"/>
                <a:tab pos="4639310" algn="l"/>
              </a:tabLst>
            </a:pPr>
            <a:r>
              <a:rPr sz="1100" spc="10" dirty="0">
                <a:latin typeface="Times New Roman"/>
                <a:cs typeface="Times New Roman"/>
              </a:rPr>
              <a:t>Sengupta </a:t>
            </a:r>
            <a:r>
              <a:rPr sz="1100" spc="15" dirty="0">
                <a:latin typeface="Times New Roman"/>
                <a:cs typeface="Times New Roman"/>
              </a:rPr>
              <a:t>A </a:t>
            </a:r>
            <a:r>
              <a:rPr sz="1100" spc="-5" dirty="0">
                <a:latin typeface="Times New Roman"/>
                <a:cs typeface="Times New Roman"/>
              </a:rPr>
              <a:t>K, 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i="1" spc="15" dirty="0">
                <a:latin typeface="Times New Roman"/>
                <a:cs typeface="Times New Roman"/>
              </a:rPr>
              <a:t>"Introduction</a:t>
            </a:r>
            <a:r>
              <a:rPr sz="1100" i="1" spc="50" dirty="0">
                <a:latin typeface="Times New Roman"/>
                <a:cs typeface="Times New Roman"/>
              </a:rPr>
              <a:t> </a:t>
            </a:r>
            <a:r>
              <a:rPr sz="1100" i="1" spc="-15" dirty="0">
                <a:latin typeface="Times New Roman"/>
                <a:cs typeface="Times New Roman"/>
              </a:rPr>
              <a:t>of		</a:t>
            </a:r>
            <a:r>
              <a:rPr sz="1100" i="1" spc="-5" dirty="0">
                <a:latin typeface="Times New Roman"/>
                <a:cs typeface="Times New Roman"/>
              </a:rPr>
              <a:t>Factoring in </a:t>
            </a:r>
            <a:r>
              <a:rPr sz="1100" i="1" spc="15" dirty="0">
                <a:latin typeface="Times New Roman"/>
                <a:cs typeface="Times New Roman"/>
              </a:rPr>
              <a:t>India" </a:t>
            </a:r>
            <a:r>
              <a:rPr sz="1000" spc="125" dirty="0">
                <a:latin typeface="Arial"/>
                <a:cs typeface="Arial"/>
              </a:rPr>
              <a:t>: </a:t>
            </a:r>
            <a:r>
              <a:rPr sz="1100" spc="5" dirty="0">
                <a:latin typeface="Times New Roman"/>
                <a:cs typeface="Times New Roman"/>
              </a:rPr>
              <a:t>Issues,  </a:t>
            </a:r>
            <a:r>
              <a:rPr sz="1100" spc="10" dirty="0">
                <a:latin typeface="Times New Roman"/>
                <a:cs typeface="Times New Roman"/>
              </a:rPr>
              <a:t>Problems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Prospects,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Unpublishe</a:t>
            </a:r>
            <a:r>
              <a:rPr sz="1100" spc="10" dirty="0">
                <a:latin typeface="Times New Roman"/>
                <a:cs typeface="Times New Roman"/>
              </a:rPr>
              <a:t>d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Thesis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submitted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Universit</a:t>
            </a:r>
            <a:r>
              <a:rPr sz="1100" spc="10" dirty="0">
                <a:latin typeface="Times New Roman"/>
                <a:cs typeface="Times New Roman"/>
              </a:rPr>
              <a:t>y </a:t>
            </a:r>
            <a:r>
              <a:rPr sz="1100" spc="-55" dirty="0">
                <a:latin typeface="Times New Roman"/>
                <a:cs typeface="Times New Roman"/>
              </a:rPr>
              <a:t>o</a:t>
            </a:r>
            <a:r>
              <a:rPr sz="1100" spc="5" dirty="0">
                <a:latin typeface="Times New Roman"/>
                <a:cs typeface="Times New Roman"/>
              </a:rPr>
              <a:t>f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5" dirty="0">
                <a:latin typeface="Times New Roman"/>
                <a:cs typeface="Times New Roman"/>
              </a:rPr>
              <a:t>for  </a:t>
            </a:r>
            <a:r>
              <a:rPr sz="1050" spc="30" dirty="0">
                <a:latin typeface="Times New Roman"/>
                <a:cs typeface="Times New Roman"/>
              </a:rPr>
              <a:t>the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award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of	</a:t>
            </a:r>
            <a:r>
              <a:rPr sz="1100" spc="-5" dirty="0">
                <a:latin typeface="Times New Roman"/>
                <a:cs typeface="Times New Roman"/>
              </a:rPr>
              <a:t>degree,	</a:t>
            </a:r>
            <a:r>
              <a:rPr sz="1100" b="1" spc="5" dirty="0">
                <a:latin typeface="Times New Roman"/>
                <a:cs typeface="Times New Roman"/>
              </a:rPr>
              <a:t>1995.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173986" y="5932278"/>
            <a:ext cx="447992" cy="9818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661827" y="5877996"/>
            <a:ext cx="86741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dirty="0">
                <a:latin typeface="Times New Roman"/>
                <a:cs typeface="Times New Roman"/>
              </a:rPr>
              <a:t>Bank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India,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940157" y="5874821"/>
            <a:ext cx="4816475" cy="57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315"/>
              </a:lnSpc>
              <a:spcBef>
                <a:spcPts val="135"/>
              </a:spcBef>
            </a:pPr>
            <a:r>
              <a:rPr sz="1100" spc="-5" dirty="0">
                <a:latin typeface="Times New Roman"/>
                <a:cs typeface="Times New Roman"/>
              </a:rPr>
              <a:t>Report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i="1" spc="5" dirty="0">
                <a:latin typeface="Times New Roman"/>
                <a:cs typeface="Times New Roman"/>
              </a:rPr>
              <a:t>"Working </a:t>
            </a:r>
            <a:r>
              <a:rPr sz="1100" i="1" dirty="0">
                <a:latin typeface="Times New Roman"/>
                <a:cs typeface="Times New Roman"/>
              </a:rPr>
              <a:t>Group </a:t>
            </a:r>
            <a:r>
              <a:rPr sz="1100" i="1" spc="30" dirty="0">
                <a:latin typeface="Times New Roman"/>
                <a:cs typeface="Times New Roman"/>
              </a:rPr>
              <a:t>on </a:t>
            </a:r>
            <a:r>
              <a:rPr sz="1100" i="1" spc="10" dirty="0">
                <a:latin typeface="Times New Roman"/>
                <a:cs typeface="Times New Roman"/>
              </a:rPr>
              <a:t>the </a:t>
            </a:r>
            <a:r>
              <a:rPr sz="1100" i="1" dirty="0">
                <a:latin typeface="Times New Roman"/>
                <a:cs typeface="Times New Roman"/>
              </a:rPr>
              <a:t>Money</a:t>
            </a:r>
            <a:r>
              <a:rPr sz="1100" i="1" spc="-105" dirty="0">
                <a:latin typeface="Times New Roman"/>
                <a:cs typeface="Times New Roman"/>
              </a:rPr>
              <a:t> </a:t>
            </a:r>
            <a:r>
              <a:rPr sz="1100" i="1" spc="15" dirty="0">
                <a:latin typeface="Times New Roman"/>
                <a:cs typeface="Times New Roman"/>
              </a:rPr>
              <a:t>Market",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15"/>
              </a:lnSpc>
            </a:pPr>
            <a:r>
              <a:rPr sz="1100" dirty="0">
                <a:latin typeface="Times New Roman"/>
                <a:cs typeface="Times New Roman"/>
              </a:rPr>
              <a:t>Mumbai,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Times New Roman"/>
                <a:cs typeface="Times New Roman"/>
              </a:rPr>
              <a:t>1997.</a:t>
            </a:r>
            <a:endParaRPr sz="110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  <a:spcBef>
                <a:spcPts val="375"/>
              </a:spcBef>
            </a:pPr>
            <a:r>
              <a:rPr sz="1100" i="1" spc="25" dirty="0">
                <a:latin typeface="Times New Roman"/>
                <a:cs typeface="Times New Roman"/>
              </a:rPr>
              <a:t>"Report </a:t>
            </a:r>
            <a:r>
              <a:rPr sz="1100" i="1" dirty="0">
                <a:latin typeface="Times New Roman"/>
                <a:cs typeface="Times New Roman"/>
              </a:rPr>
              <a:t>of </a:t>
            </a:r>
            <a:r>
              <a:rPr sz="1100" i="1" spc="10" dirty="0">
                <a:latin typeface="Times New Roman"/>
                <a:cs typeface="Times New Roman"/>
              </a:rPr>
              <a:t>the Study Group </a:t>
            </a:r>
            <a:r>
              <a:rPr sz="1100" i="1" spc="5" dirty="0">
                <a:latin typeface="Times New Roman"/>
                <a:cs typeface="Times New Roman"/>
              </a:rPr>
              <a:t>for </a:t>
            </a:r>
            <a:r>
              <a:rPr sz="1100" i="1" spc="-5" dirty="0">
                <a:latin typeface="Times New Roman"/>
                <a:cs typeface="Times New Roman"/>
              </a:rPr>
              <a:t>Examining </a:t>
            </a:r>
            <a:r>
              <a:rPr sz="1100" i="1" spc="10" dirty="0">
                <a:latin typeface="Times New Roman"/>
                <a:cs typeface="Times New Roman"/>
              </a:rPr>
              <a:t>Introduction </a:t>
            </a:r>
            <a:r>
              <a:rPr sz="1100" i="1" dirty="0">
                <a:latin typeface="Times New Roman"/>
                <a:cs typeface="Times New Roman"/>
              </a:rPr>
              <a:t>of </a:t>
            </a:r>
            <a:r>
              <a:rPr sz="1100" i="1" spc="10" dirty="0">
                <a:latin typeface="Times New Roman"/>
                <a:cs typeface="Times New Roman"/>
              </a:rPr>
              <a:t>Factoring Services</a:t>
            </a:r>
            <a:r>
              <a:rPr sz="1100" i="1" spc="-125" dirty="0">
                <a:latin typeface="Times New Roman"/>
                <a:cs typeface="Times New Roman"/>
              </a:rPr>
              <a:t> </a:t>
            </a:r>
            <a:r>
              <a:rPr sz="1100" i="1" spc="15" dirty="0">
                <a:latin typeface="Times New Roman"/>
                <a:cs typeface="Times New Roman"/>
              </a:rPr>
              <a:t>in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2270763" y="6482333"/>
            <a:ext cx="3998595" cy="1076960"/>
            <a:chOff x="2270763" y="6482333"/>
            <a:chExt cx="3998595" cy="1076960"/>
          </a:xfrm>
        </p:grpSpPr>
        <p:sp>
          <p:nvSpPr>
            <p:cNvPr id="40" name="object 40"/>
            <p:cNvSpPr/>
            <p:nvPr/>
          </p:nvSpPr>
          <p:spPr>
            <a:xfrm>
              <a:off x="2270763" y="6482333"/>
              <a:ext cx="85919" cy="113532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397258" y="6482445"/>
              <a:ext cx="447992" cy="98183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160774" y="6700356"/>
              <a:ext cx="503227" cy="101254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700532" y="6865388"/>
              <a:ext cx="52168" cy="33751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940558" y="7070688"/>
              <a:ext cx="328320" cy="101253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766820" y="7448566"/>
              <a:ext cx="76711" cy="110463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936781" y="6378765"/>
            <a:ext cx="4805680" cy="137604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484"/>
              </a:spcBef>
              <a:tabLst>
                <a:tab pos="942340" algn="l"/>
              </a:tabLst>
            </a:pPr>
            <a:r>
              <a:rPr sz="1100" i="1" spc="-10" dirty="0">
                <a:latin typeface="Times New Roman"/>
                <a:cs typeface="Times New Roman"/>
              </a:rPr>
              <a:t>India	</a:t>
            </a:r>
            <a:r>
              <a:rPr sz="1100" dirty="0">
                <a:latin typeface="Times New Roman"/>
                <a:cs typeface="Times New Roman"/>
              </a:rPr>
              <a:t>Bank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India, </a:t>
            </a:r>
            <a:r>
              <a:rPr sz="1100" dirty="0">
                <a:latin typeface="Times New Roman"/>
                <a:cs typeface="Times New Roman"/>
              </a:rPr>
              <a:t>Mumbai,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1998.</a:t>
            </a:r>
            <a:endParaRPr sz="1100">
              <a:latin typeface="Times New Roman"/>
              <a:cs typeface="Times New Roman"/>
            </a:endParaRPr>
          </a:p>
          <a:p>
            <a:pPr marL="17145" marR="245745" indent="-5080">
              <a:lnSpc>
                <a:spcPts val="1280"/>
              </a:lnSpc>
              <a:spcBef>
                <a:spcPts val="475"/>
              </a:spcBef>
              <a:tabLst>
                <a:tab pos="1786255" algn="l"/>
              </a:tabLst>
            </a:pPr>
            <a:r>
              <a:rPr sz="1100" i="1" spc="20" dirty="0">
                <a:latin typeface="Times New Roman"/>
                <a:cs typeface="Times New Roman"/>
              </a:rPr>
              <a:t>"Annual</a:t>
            </a:r>
            <a:r>
              <a:rPr sz="1100" i="1" spc="235" dirty="0">
                <a:latin typeface="Times New Roman"/>
                <a:cs typeface="Times New Roman"/>
              </a:rPr>
              <a:t> </a:t>
            </a:r>
            <a:r>
              <a:rPr sz="1100" i="1" spc="10" dirty="0">
                <a:latin typeface="Times New Roman"/>
                <a:cs typeface="Times New Roman"/>
              </a:rPr>
              <a:t>Reports</a:t>
            </a:r>
            <a:r>
              <a:rPr sz="1100" i="1" spc="130" dirty="0">
                <a:latin typeface="Times New Roman"/>
                <a:cs typeface="Times New Roman"/>
              </a:rPr>
              <a:t> </a:t>
            </a:r>
            <a:r>
              <a:rPr sz="1100" i="1" spc="-15" dirty="0">
                <a:latin typeface="Times New Roman"/>
                <a:cs typeface="Times New Roman"/>
              </a:rPr>
              <a:t>of	</a:t>
            </a:r>
            <a:r>
              <a:rPr sz="1100" i="1" spc="10" dirty="0">
                <a:latin typeface="Times New Roman"/>
                <a:cs typeface="Times New Roman"/>
              </a:rPr>
              <a:t>Factors </a:t>
            </a:r>
            <a:r>
              <a:rPr sz="1100" i="1" spc="-5" dirty="0">
                <a:latin typeface="Times New Roman"/>
                <a:cs typeface="Times New Roman"/>
              </a:rPr>
              <a:t>Ltd. and SBI </a:t>
            </a:r>
            <a:r>
              <a:rPr sz="1100" i="1" spc="10" dirty="0">
                <a:latin typeface="Times New Roman"/>
                <a:cs typeface="Times New Roman"/>
              </a:rPr>
              <a:t>Factors </a:t>
            </a:r>
            <a:r>
              <a:rPr sz="1100" i="1" dirty="0">
                <a:latin typeface="Times New Roman"/>
                <a:cs typeface="Times New Roman"/>
              </a:rPr>
              <a:t>and </a:t>
            </a:r>
            <a:r>
              <a:rPr sz="1100" i="1" spc="10" dirty="0">
                <a:latin typeface="Times New Roman"/>
                <a:cs typeface="Times New Roman"/>
              </a:rPr>
              <a:t>Commercial  Services </a:t>
            </a:r>
            <a:r>
              <a:rPr sz="1100" i="1" spc="-10" dirty="0">
                <a:latin typeface="Times New Roman"/>
                <a:cs typeface="Times New Roman"/>
              </a:rPr>
              <a:t>Ltd. </a:t>
            </a:r>
            <a:r>
              <a:rPr sz="1100" b="1" spc="10" dirty="0">
                <a:latin typeface="Times New Roman"/>
                <a:cs typeface="Times New Roman"/>
              </a:rPr>
              <a:t>2003-04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2004-05.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55"/>
              </a:lnSpc>
              <a:spcBef>
                <a:spcPts val="265"/>
              </a:spcBef>
              <a:tabLst>
                <a:tab pos="4381500" algn="l"/>
              </a:tabLst>
            </a:pPr>
            <a:r>
              <a:rPr sz="1100" i="1" spc="15" dirty="0">
                <a:latin typeface="Times New Roman"/>
                <a:cs typeface="Times New Roman"/>
              </a:rPr>
              <a:t>"Financing </a:t>
            </a:r>
            <a:r>
              <a:rPr sz="1100" i="1" spc="-15" dirty="0">
                <a:latin typeface="Times New Roman"/>
                <a:cs typeface="Times New Roman"/>
              </a:rPr>
              <a:t>of  </a:t>
            </a:r>
            <a:r>
              <a:rPr sz="1100" i="1" spc="-10" dirty="0">
                <a:latin typeface="Times New Roman"/>
                <a:cs typeface="Times New Roman"/>
              </a:rPr>
              <a:t>Trade </a:t>
            </a:r>
            <a:r>
              <a:rPr sz="1100" i="1" spc="-5" dirty="0">
                <a:latin typeface="Times New Roman"/>
                <a:cs typeface="Times New Roman"/>
              </a:rPr>
              <a:t>Through Bill  </a:t>
            </a:r>
            <a:r>
              <a:rPr sz="1100" i="1" dirty="0">
                <a:latin typeface="Times New Roman"/>
                <a:cs typeface="Times New Roman"/>
              </a:rPr>
              <a:t>Discounting" </a:t>
            </a:r>
            <a:r>
              <a:rPr sz="1150" spc="350" dirty="0">
                <a:latin typeface="Arial"/>
                <a:cs typeface="Arial"/>
              </a:rPr>
              <a:t>- </a:t>
            </a:r>
            <a:r>
              <a:rPr sz="1100" i="1" spc="15" dirty="0">
                <a:latin typeface="Times New Roman"/>
                <a:cs typeface="Times New Roman"/>
              </a:rPr>
              <a:t>An</a:t>
            </a:r>
            <a:r>
              <a:rPr sz="1100" i="1" spc="65" dirty="0">
                <a:latin typeface="Times New Roman"/>
                <a:cs typeface="Times New Roman"/>
              </a:rPr>
              <a:t> </a:t>
            </a:r>
            <a:r>
              <a:rPr sz="1100" i="1" spc="10" dirty="0">
                <a:latin typeface="Times New Roman"/>
                <a:cs typeface="Times New Roman"/>
              </a:rPr>
              <a:t>Overview,</a:t>
            </a:r>
            <a:r>
              <a:rPr sz="1100" i="1" spc="10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by	</a:t>
            </a:r>
            <a:r>
              <a:rPr sz="1100" i="1" spc="-45" dirty="0">
                <a:latin typeface="Times New Roman"/>
                <a:cs typeface="Times New Roman"/>
              </a:rPr>
              <a:t>and</a:t>
            </a:r>
            <a:endParaRPr sz="1100">
              <a:latin typeface="Times New Roman"/>
              <a:cs typeface="Times New Roman"/>
            </a:endParaRPr>
          </a:p>
          <a:p>
            <a:pPr marL="13335">
              <a:lnSpc>
                <a:spcPts val="1295"/>
              </a:lnSpc>
            </a:pPr>
            <a:r>
              <a:rPr sz="1100" spc="10" dirty="0">
                <a:latin typeface="Times New Roman"/>
                <a:cs typeface="Times New Roman"/>
              </a:rPr>
              <a:t>Citibank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N.A.,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January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1990,</a:t>
            </a:r>
            <a:r>
              <a:rPr sz="1100" b="1" spc="-1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Mumbai.</a:t>
            </a:r>
            <a:endParaRPr sz="1100">
              <a:latin typeface="Times New Roman"/>
              <a:cs typeface="Times New Roman"/>
            </a:endParaRPr>
          </a:p>
          <a:p>
            <a:pPr marL="15240">
              <a:lnSpc>
                <a:spcPts val="1475"/>
              </a:lnSpc>
              <a:spcBef>
                <a:spcPts val="200"/>
              </a:spcBef>
              <a:tabLst>
                <a:tab pos="3973829" algn="l"/>
              </a:tabLst>
            </a:pPr>
            <a:r>
              <a:rPr sz="1100" i="1" spc="30" dirty="0">
                <a:latin typeface="Times New Roman"/>
                <a:cs typeface="Times New Roman"/>
              </a:rPr>
              <a:t>"Report </a:t>
            </a:r>
            <a:r>
              <a:rPr sz="1100" i="1" dirty="0">
                <a:latin typeface="Times New Roman"/>
                <a:cs typeface="Times New Roman"/>
              </a:rPr>
              <a:t>of  the </a:t>
            </a:r>
            <a:r>
              <a:rPr sz="1100" i="1" spc="-5" dirty="0">
                <a:latin typeface="Times New Roman"/>
                <a:cs typeface="Times New Roman"/>
              </a:rPr>
              <a:t>Working </a:t>
            </a:r>
            <a:r>
              <a:rPr sz="1100" i="1" spc="10" dirty="0">
                <a:latin typeface="Times New Roman"/>
                <a:cs typeface="Times New Roman"/>
              </a:rPr>
              <a:t>Group on  </a:t>
            </a:r>
            <a:r>
              <a:rPr sz="1100" i="1" spc="-5" dirty="0">
                <a:latin typeface="Times New Roman"/>
                <a:cs typeface="Times New Roman"/>
              </a:rPr>
              <a:t>Discounting  </a:t>
            </a:r>
            <a:r>
              <a:rPr sz="1100" i="1" dirty="0">
                <a:latin typeface="Times New Roman"/>
                <a:cs typeface="Times New Roman"/>
              </a:rPr>
              <a:t>of  </a:t>
            </a:r>
            <a:r>
              <a:rPr sz="1100" i="1" spc="5" dirty="0">
                <a:latin typeface="Times New Roman"/>
                <a:cs typeface="Times New Roman"/>
              </a:rPr>
              <a:t>bills</a:t>
            </a:r>
            <a:r>
              <a:rPr sz="1100" i="1" spc="140" dirty="0">
                <a:latin typeface="Times New Roman"/>
                <a:cs typeface="Times New Roman"/>
              </a:rPr>
              <a:t> </a:t>
            </a:r>
            <a:r>
              <a:rPr sz="1100" i="1" spc="-5" dirty="0">
                <a:latin typeface="Times New Roman"/>
                <a:cs typeface="Times New Roman"/>
              </a:rPr>
              <a:t>by</a:t>
            </a:r>
            <a:r>
              <a:rPr sz="1100" i="1" spc="210" dirty="0">
                <a:latin typeface="Times New Roman"/>
                <a:cs typeface="Times New Roman"/>
              </a:rPr>
              <a:t> </a:t>
            </a:r>
            <a:r>
              <a:rPr sz="1100" i="1" spc="10" dirty="0">
                <a:latin typeface="Times New Roman"/>
                <a:cs typeface="Times New Roman"/>
              </a:rPr>
              <a:t>Banks	</a:t>
            </a:r>
            <a:r>
              <a:rPr sz="1100" spc="10" dirty="0">
                <a:latin typeface="Times New Roman"/>
                <a:cs typeface="Times New Roman"/>
              </a:rPr>
              <a:t>Reserve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250" b="1" spc="-160" dirty="0">
                <a:latin typeface="Courier New"/>
                <a:cs typeface="Courier New"/>
              </a:rPr>
              <a:t>Bank</a:t>
            </a:r>
            <a:endParaRPr sz="1250">
              <a:latin typeface="Courier New"/>
              <a:cs typeface="Courier New"/>
            </a:endParaRPr>
          </a:p>
          <a:p>
            <a:pPr marL="16510">
              <a:lnSpc>
                <a:spcPts val="1295"/>
              </a:lnSpc>
            </a:pP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India,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Mumbai,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September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b="1" spc="5" dirty="0">
                <a:latin typeface="Times New Roman"/>
                <a:cs typeface="Times New Roman"/>
              </a:rPr>
              <a:t>2000.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90943" y="0"/>
            <a:ext cx="312407" cy="9639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16419" y="352342"/>
            <a:ext cx="1114689" cy="1231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2413" y="2126517"/>
            <a:ext cx="4876795" cy="985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2413" y="2422411"/>
            <a:ext cx="4876795" cy="738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01601" y="7190585"/>
            <a:ext cx="304795" cy="1200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291407" y="9220582"/>
            <a:ext cx="6812280" cy="789305"/>
            <a:chOff x="291407" y="9220582"/>
            <a:chExt cx="6812280" cy="789305"/>
          </a:xfrm>
        </p:grpSpPr>
        <p:sp>
          <p:nvSpPr>
            <p:cNvPr id="8" name="object 8"/>
            <p:cNvSpPr/>
            <p:nvPr/>
          </p:nvSpPr>
          <p:spPr>
            <a:xfrm>
              <a:off x="291407" y="9220582"/>
              <a:ext cx="6499643" cy="41871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6174" y="9639072"/>
              <a:ext cx="6507176" cy="37055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362711" y="2209799"/>
            <a:ext cx="4790440" cy="0"/>
          </a:xfrm>
          <a:custGeom>
            <a:avLst/>
            <a:gdLst/>
            <a:ahLst/>
            <a:cxnLst/>
            <a:rect l="l" t="t" r="r" b="b"/>
            <a:pathLst>
              <a:path w="4790440">
                <a:moveTo>
                  <a:pt x="0" y="0"/>
                </a:moveTo>
                <a:lnTo>
                  <a:pt x="478993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9651" y="2471927"/>
            <a:ext cx="4796155" cy="0"/>
          </a:xfrm>
          <a:custGeom>
            <a:avLst/>
            <a:gdLst/>
            <a:ahLst/>
            <a:cxnLst/>
            <a:rect l="l" t="t" r="r" b="b"/>
            <a:pathLst>
              <a:path w="4796155">
                <a:moveTo>
                  <a:pt x="0" y="0"/>
                </a:moveTo>
                <a:lnTo>
                  <a:pt x="4796040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44509" y="390848"/>
            <a:ext cx="3906520" cy="514350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1100" b="1" spc="15" dirty="0">
                <a:latin typeface="Times New Roman"/>
                <a:cs typeface="Times New Roman"/>
              </a:rPr>
              <a:t>Parties to </a:t>
            </a:r>
            <a:r>
              <a:rPr sz="1100" b="1" spc="10" dirty="0">
                <a:latin typeface="Times New Roman"/>
                <a:cs typeface="Times New Roman"/>
              </a:rPr>
              <a:t>Factoring</a:t>
            </a:r>
            <a:r>
              <a:rPr sz="1100" b="1" spc="195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Times New Roman"/>
                <a:cs typeface="Times New Roman"/>
              </a:rPr>
              <a:t>Contract</a:t>
            </a:r>
            <a:endParaRPr sz="1100">
              <a:latin typeface="Times New Roman"/>
              <a:cs typeface="Times New Roman"/>
            </a:endParaRPr>
          </a:p>
          <a:p>
            <a:pPr marL="15240">
              <a:lnSpc>
                <a:spcPct val="100000"/>
              </a:lnSpc>
              <a:spcBef>
                <a:spcPts val="590"/>
              </a:spcBef>
            </a:pPr>
            <a:r>
              <a:rPr sz="1100" dirty="0">
                <a:latin typeface="Times New Roman"/>
                <a:cs typeface="Times New Roman"/>
              </a:rPr>
              <a:t>There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are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three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parties involved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generally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factoring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contract, </a:t>
            </a:r>
            <a:r>
              <a:rPr sz="1100" spc="-15" dirty="0">
                <a:latin typeface="Times New Roman"/>
                <a:cs typeface="Times New Roman"/>
              </a:rPr>
              <a:t>viz.,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346441" y="694698"/>
            <a:ext cx="15389" cy="2462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51967" y="972252"/>
            <a:ext cx="13589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25" dirty="0">
                <a:latin typeface="Times New Roman"/>
                <a:cs typeface="Times New Roman"/>
              </a:rPr>
              <a:t>1)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39373" y="1006092"/>
            <a:ext cx="489528" cy="12623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77345" y="1009246"/>
            <a:ext cx="203207" cy="11699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35453" y="949317"/>
            <a:ext cx="4473575" cy="35687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-635">
              <a:lnSpc>
                <a:spcPts val="1260"/>
              </a:lnSpc>
              <a:spcBef>
                <a:spcPts val="215"/>
              </a:spcBef>
              <a:tabLst>
                <a:tab pos="1196975" algn="l"/>
              </a:tabLst>
            </a:pPr>
            <a:r>
              <a:rPr sz="1100" b="1" i="1" spc="-10" dirty="0">
                <a:latin typeface="Times New Roman"/>
                <a:cs typeface="Times New Roman"/>
              </a:rPr>
              <a:t>Buyer	</a:t>
            </a:r>
            <a:r>
              <a:rPr sz="1100" b="1" i="1" dirty="0">
                <a:latin typeface="Times New Roman"/>
                <a:cs typeface="Times New Roman"/>
              </a:rPr>
              <a:t>customer) </a:t>
            </a:r>
            <a:r>
              <a:rPr sz="1100" dirty="0">
                <a:latin typeface="Times New Roman"/>
                <a:cs typeface="Times New Roman"/>
              </a:rPr>
              <a:t>who has purchased goods </a:t>
            </a:r>
            <a:r>
              <a:rPr sz="1100" spc="15" dirty="0">
                <a:latin typeface="Times New Roman"/>
                <a:cs typeface="Times New Roman"/>
              </a:rPr>
              <a:t>or </a:t>
            </a:r>
            <a:r>
              <a:rPr sz="1100" dirty="0">
                <a:latin typeface="Times New Roman"/>
                <a:cs typeface="Times New Roman"/>
              </a:rPr>
              <a:t>services </a:t>
            </a:r>
            <a:r>
              <a:rPr sz="1100" spc="-10" dirty="0">
                <a:latin typeface="Times New Roman"/>
                <a:cs typeface="Times New Roman"/>
              </a:rPr>
              <a:t>on </a:t>
            </a:r>
            <a:r>
              <a:rPr sz="1100" spc="10" dirty="0">
                <a:latin typeface="Times New Roman"/>
                <a:cs typeface="Times New Roman"/>
              </a:rPr>
              <a:t>credit  </a:t>
            </a:r>
            <a:r>
              <a:rPr sz="1100" dirty="0">
                <a:latin typeface="Times New Roman"/>
                <a:cs typeface="Times New Roman"/>
              </a:rPr>
              <a:t>and as such has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spc="-10" dirty="0">
                <a:latin typeface="Times New Roman"/>
                <a:cs typeface="Times New Roman"/>
              </a:rPr>
              <a:t>pay </a:t>
            </a:r>
            <a:r>
              <a:rPr sz="1100" dirty="0">
                <a:latin typeface="Times New Roman"/>
                <a:cs typeface="Times New Roman"/>
              </a:rPr>
              <a:t>for the same </a:t>
            </a:r>
            <a:r>
              <a:rPr sz="1100" spc="5" dirty="0">
                <a:latin typeface="Times New Roman"/>
                <a:cs typeface="Times New Roman"/>
              </a:rPr>
              <a:t>once </a:t>
            </a:r>
            <a:r>
              <a:rPr sz="1100" dirty="0">
                <a:latin typeface="Times New Roman"/>
                <a:cs typeface="Times New Roman"/>
              </a:rPr>
              <a:t>the credit period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gets over.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7441" y="1356603"/>
            <a:ext cx="147320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i="1" spc="10" dirty="0">
                <a:latin typeface="Arial"/>
                <a:cs typeface="Arial"/>
              </a:rPr>
              <a:t>2)</a:t>
            </a:r>
            <a:endParaRPr sz="105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546859" y="1384139"/>
            <a:ext cx="206276" cy="1169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33224" y="1327279"/>
            <a:ext cx="4454525" cy="36131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4445">
              <a:lnSpc>
                <a:spcPts val="1300"/>
              </a:lnSpc>
              <a:spcBef>
                <a:spcPts val="185"/>
              </a:spcBef>
              <a:tabLst>
                <a:tab pos="1165860" algn="l"/>
              </a:tabLst>
            </a:pPr>
            <a:r>
              <a:rPr sz="1100" b="1" i="1" spc="-5" dirty="0">
                <a:latin typeface="Times New Roman"/>
                <a:cs typeface="Times New Roman"/>
              </a:rPr>
              <a:t>Seller </a:t>
            </a:r>
            <a:r>
              <a:rPr sz="1100" b="1" i="1" spc="-10" dirty="0">
                <a:latin typeface="Times New Roman"/>
                <a:cs typeface="Times New Roman"/>
              </a:rPr>
              <a:t>of</a:t>
            </a:r>
            <a:r>
              <a:rPr sz="1100" b="1" i="1" spc="70" dirty="0">
                <a:latin typeface="Times New Roman"/>
                <a:cs typeface="Times New Roman"/>
              </a:rPr>
              <a:t> </a:t>
            </a:r>
            <a:r>
              <a:rPr sz="1100" b="1" i="1" spc="-10" dirty="0">
                <a:latin typeface="Times New Roman"/>
                <a:cs typeface="Times New Roman"/>
              </a:rPr>
              <a:t>goods	</a:t>
            </a:r>
            <a:r>
              <a:rPr sz="1100" b="1" i="1" dirty="0">
                <a:latin typeface="Times New Roman"/>
                <a:cs typeface="Times New Roman"/>
              </a:rPr>
              <a:t>client) </a:t>
            </a:r>
            <a:r>
              <a:rPr sz="1100" dirty="0">
                <a:latin typeface="Times New Roman"/>
                <a:cs typeface="Times New Roman"/>
              </a:rPr>
              <a:t>who has supplied goods </a:t>
            </a:r>
            <a:r>
              <a:rPr sz="1100" spc="5" dirty="0">
                <a:latin typeface="Times New Roman"/>
                <a:cs typeface="Times New Roman"/>
              </a:rPr>
              <a:t>or </a:t>
            </a:r>
            <a:r>
              <a:rPr sz="1100" dirty="0">
                <a:latin typeface="Times New Roman"/>
                <a:cs typeface="Times New Roman"/>
              </a:rPr>
              <a:t>provided services to the  customers </a:t>
            </a:r>
            <a:r>
              <a:rPr sz="1100" spc="-10" dirty="0">
                <a:latin typeface="Times New Roman"/>
                <a:cs typeface="Times New Roman"/>
              </a:rPr>
              <a:t>on </a:t>
            </a:r>
            <a:r>
              <a:rPr sz="1100" dirty="0">
                <a:latin typeface="Times New Roman"/>
                <a:cs typeface="Times New Roman"/>
              </a:rPr>
              <a:t>credit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terms.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52521" y="1734312"/>
            <a:ext cx="1358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30" dirty="0">
                <a:latin typeface="Times New Roman"/>
                <a:cs typeface="Times New Roman"/>
              </a:rPr>
              <a:t>3)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1948" y="1712845"/>
            <a:ext cx="4156710" cy="35687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20955" marR="5080" indent="-8890">
              <a:lnSpc>
                <a:spcPts val="1260"/>
              </a:lnSpc>
              <a:spcBef>
                <a:spcPts val="215"/>
              </a:spcBef>
            </a:pPr>
            <a:r>
              <a:rPr sz="1100" b="1" i="1" spc="-10" dirty="0">
                <a:latin typeface="Times New Roman"/>
                <a:cs typeface="Times New Roman"/>
              </a:rPr>
              <a:t>'Factor' </a:t>
            </a:r>
            <a:r>
              <a:rPr sz="1100" spc="-10" dirty="0">
                <a:latin typeface="Times New Roman"/>
                <a:cs typeface="Times New Roman"/>
              </a:rPr>
              <a:t>who </a:t>
            </a:r>
            <a:r>
              <a:rPr sz="1100" dirty="0">
                <a:latin typeface="Times New Roman"/>
                <a:cs typeface="Times New Roman"/>
              </a:rPr>
              <a:t>purchase the invoices (receivable) from seller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goods </a:t>
            </a:r>
            <a:r>
              <a:rPr sz="1100" spc="-15" dirty="0">
                <a:latin typeface="Times New Roman"/>
                <a:cs typeface="Times New Roman"/>
              </a:rPr>
              <a:t>and  </a:t>
            </a:r>
            <a:r>
              <a:rPr sz="1100" dirty="0">
                <a:latin typeface="Times New Roman"/>
                <a:cs typeface="Times New Roman"/>
              </a:rPr>
              <a:t>collect the money </a:t>
            </a:r>
            <a:r>
              <a:rPr sz="1100" spc="5" dirty="0">
                <a:latin typeface="Times New Roman"/>
                <a:cs typeface="Times New Roman"/>
              </a:rPr>
              <a:t>from </a:t>
            </a:r>
            <a:r>
              <a:rPr sz="1100" dirty="0">
                <a:latin typeface="Times New Roman"/>
                <a:cs typeface="Times New Roman"/>
              </a:rPr>
              <a:t>the customers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his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clients.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074157" y="2576000"/>
            <a:ext cx="751220" cy="10775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527798" y="3620006"/>
            <a:ext cx="169329" cy="10160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46787" y="2113586"/>
            <a:ext cx="4749800" cy="164909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865"/>
              </a:spcBef>
              <a:tabLst>
                <a:tab pos="519430" algn="l"/>
              </a:tabLst>
            </a:pPr>
            <a:r>
              <a:rPr sz="1400" b="1" spc="15" dirty="0">
                <a:latin typeface="Times New Roman"/>
                <a:cs typeface="Times New Roman"/>
              </a:rPr>
              <a:t>19.3	</a:t>
            </a:r>
            <a:r>
              <a:rPr sz="1450" b="1" spc="-15" dirty="0">
                <a:latin typeface="Times New Roman"/>
                <a:cs typeface="Times New Roman"/>
              </a:rPr>
              <a:t>TYPES </a:t>
            </a:r>
            <a:r>
              <a:rPr sz="1450" b="1" spc="-10" dirty="0">
                <a:latin typeface="Times New Roman"/>
                <a:cs typeface="Times New Roman"/>
              </a:rPr>
              <a:t>OF </a:t>
            </a:r>
            <a:r>
              <a:rPr sz="1450" b="1" spc="-25" dirty="0">
                <a:latin typeface="Times New Roman"/>
                <a:cs typeface="Times New Roman"/>
              </a:rPr>
              <a:t>FACTORING</a:t>
            </a:r>
            <a:r>
              <a:rPr sz="1450" b="1" spc="220" dirty="0">
                <a:latin typeface="Times New Roman"/>
                <a:cs typeface="Times New Roman"/>
              </a:rPr>
              <a:t> </a:t>
            </a:r>
            <a:r>
              <a:rPr sz="1450" b="1" spc="-45" dirty="0">
                <a:latin typeface="Times New Roman"/>
                <a:cs typeface="Times New Roman"/>
              </a:rPr>
              <a:t>SERVICES</a:t>
            </a:r>
            <a:endParaRPr sz="1450">
              <a:latin typeface="Times New Roman"/>
              <a:cs typeface="Times New Roman"/>
            </a:endParaRPr>
          </a:p>
          <a:p>
            <a:pPr marL="12700" marR="294005">
              <a:lnSpc>
                <a:spcPts val="1280"/>
              </a:lnSpc>
              <a:spcBef>
                <a:spcPts val="645"/>
              </a:spcBef>
              <a:tabLst>
                <a:tab pos="2510155" algn="l"/>
              </a:tabLst>
            </a:pP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various types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dirty="0">
                <a:latin typeface="Times New Roman"/>
                <a:cs typeface="Times New Roman"/>
              </a:rPr>
              <a:t> factoring	can </a:t>
            </a:r>
            <a:r>
              <a:rPr sz="1100" spc="-20" dirty="0">
                <a:latin typeface="Times New Roman"/>
                <a:cs typeface="Times New Roman"/>
              </a:rPr>
              <a:t>be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classified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following  categories.</a:t>
            </a:r>
            <a:endParaRPr sz="1100">
              <a:latin typeface="Times New Roman"/>
              <a:cs typeface="Times New Roman"/>
            </a:endParaRPr>
          </a:p>
          <a:p>
            <a:pPr marL="15875" marR="5080" indent="11430">
              <a:lnSpc>
                <a:spcPct val="95400"/>
              </a:lnSpc>
              <a:spcBef>
                <a:spcPts val="650"/>
              </a:spcBef>
            </a:pPr>
            <a:r>
              <a:rPr sz="1050" b="1" i="1" spc="-55" dirty="0">
                <a:latin typeface="Times New Roman"/>
                <a:cs typeface="Times New Roman"/>
              </a:rPr>
              <a:t>1) </a:t>
            </a:r>
            <a:r>
              <a:rPr sz="1100" b="1" i="1" spc="-10" dirty="0">
                <a:latin typeface="Times New Roman"/>
                <a:cs typeface="Times New Roman"/>
              </a:rPr>
              <a:t>Full Servicing </a:t>
            </a:r>
            <a:r>
              <a:rPr sz="1100" b="1" i="1" dirty="0">
                <a:latin typeface="Times New Roman"/>
                <a:cs typeface="Times New Roman"/>
              </a:rPr>
              <a:t>Factoring: </a:t>
            </a:r>
            <a:r>
              <a:rPr sz="1100" dirty="0">
                <a:latin typeface="Times New Roman"/>
                <a:cs typeface="Times New Roman"/>
              </a:rPr>
              <a:t>This is </a:t>
            </a:r>
            <a:r>
              <a:rPr sz="1100" spc="5" dirty="0">
                <a:latin typeface="Times New Roman"/>
                <a:cs typeface="Times New Roman"/>
              </a:rPr>
              <a:t>also </a:t>
            </a:r>
            <a:r>
              <a:rPr sz="1100" dirty="0">
                <a:latin typeface="Times New Roman"/>
                <a:cs typeface="Times New Roman"/>
              </a:rPr>
              <a:t>known </a:t>
            </a:r>
            <a:r>
              <a:rPr sz="1100" spc="5" dirty="0">
                <a:latin typeface="Times New Roman"/>
                <a:cs typeface="Times New Roman"/>
              </a:rPr>
              <a:t>as </a:t>
            </a:r>
            <a:r>
              <a:rPr sz="1100" dirty="0">
                <a:latin typeface="Times New Roman"/>
                <a:cs typeface="Times New Roman"/>
              </a:rPr>
              <a:t>without recourse factoring  service. It is the most comprehensive type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factoring arrangement offering all  types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services,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namely: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(a)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Finance,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(b)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Sales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ledger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administration,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(c)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Collection,</a:t>
            </a:r>
            <a:endParaRPr sz="1100">
              <a:latin typeface="Times New Roman"/>
              <a:cs typeface="Times New Roman"/>
            </a:endParaRPr>
          </a:p>
          <a:p>
            <a:pPr marL="19050" marR="8255" indent="-4445">
              <a:lnSpc>
                <a:spcPts val="1330"/>
              </a:lnSpc>
              <a:spcBef>
                <a:spcPts val="25"/>
              </a:spcBef>
              <a:tabLst>
                <a:tab pos="4378325" algn="l"/>
              </a:tabLst>
            </a:pPr>
            <a:r>
              <a:rPr sz="1100" dirty="0">
                <a:latin typeface="Times New Roman"/>
                <a:cs typeface="Times New Roman"/>
              </a:rPr>
              <a:t>(d) Debt protection, and </a:t>
            </a:r>
            <a:r>
              <a:rPr sz="1150" spc="20" dirty="0">
                <a:latin typeface="Times New Roman"/>
                <a:cs typeface="Times New Roman"/>
              </a:rPr>
              <a:t>(e) </a:t>
            </a:r>
            <a:r>
              <a:rPr sz="1100" dirty="0">
                <a:latin typeface="Times New Roman"/>
                <a:cs typeface="Times New Roman"/>
              </a:rPr>
              <a:t>Advisory services. The most important characteristic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  </a:t>
            </a:r>
            <a:r>
              <a:rPr sz="1100" dirty="0">
                <a:latin typeface="Times New Roman"/>
                <a:cs typeface="Times New Roman"/>
              </a:rPr>
              <a:t>this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type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</a:t>
            </a:r>
            <a:r>
              <a:rPr sz="1100" dirty="0">
                <a:latin typeface="Times New Roman"/>
                <a:cs typeface="Times New Roman"/>
              </a:rPr>
              <a:t>f factoring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service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tha</a:t>
            </a:r>
            <a:r>
              <a:rPr sz="1100" dirty="0">
                <a:latin typeface="Times New Roman"/>
                <a:cs typeface="Times New Roman"/>
              </a:rPr>
              <a:t>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i</a:t>
            </a:r>
            <a:r>
              <a:rPr sz="1100" dirty="0">
                <a:latin typeface="Times New Roman"/>
                <a:cs typeface="Times New Roman"/>
              </a:rPr>
              <a:t>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gives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protection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against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debts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t</a:t>
            </a:r>
            <a:r>
              <a:rPr sz="1100" dirty="0">
                <a:latin typeface="Times New Roman"/>
                <a:cs typeface="Times New Roman"/>
              </a:rPr>
              <a:t>o	client.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1184" y="3727701"/>
            <a:ext cx="453771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other words,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15" dirty="0">
                <a:latin typeface="Times New Roman"/>
                <a:cs typeface="Times New Roman"/>
              </a:rPr>
              <a:t>case </a:t>
            </a:r>
            <a:r>
              <a:rPr sz="1100" dirty="0">
                <a:latin typeface="Times New Roman"/>
                <a:cs typeface="Times New Roman"/>
              </a:rPr>
              <a:t>the customer fails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spc="-15" dirty="0">
                <a:latin typeface="Times New Roman"/>
                <a:cs typeface="Times New Roman"/>
              </a:rPr>
              <a:t>pay, </a:t>
            </a:r>
            <a:r>
              <a:rPr sz="1100" dirty="0">
                <a:latin typeface="Times New Roman"/>
                <a:cs typeface="Times New Roman"/>
              </a:rPr>
              <a:t>the factor </a:t>
            </a:r>
            <a:r>
              <a:rPr sz="1100" spc="-15" dirty="0">
                <a:latin typeface="Times New Roman"/>
                <a:cs typeface="Times New Roman"/>
              </a:rPr>
              <a:t>will </a:t>
            </a:r>
            <a:r>
              <a:rPr sz="1100" spc="5" dirty="0">
                <a:latin typeface="Times New Roman"/>
                <a:cs typeface="Times New Roman"/>
              </a:rPr>
              <a:t>absorb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losses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46574" y="3819092"/>
            <a:ext cx="4801235" cy="140398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100" dirty="0">
                <a:latin typeface="Times New Roman"/>
                <a:cs typeface="Times New Roman"/>
              </a:rPr>
              <a:t>arising from insolvency </a:t>
            </a:r>
            <a:r>
              <a:rPr sz="1100" spc="15" dirty="0">
                <a:latin typeface="Times New Roman"/>
                <a:cs typeface="Times New Roman"/>
              </a:rPr>
              <a:t>or </a:t>
            </a:r>
            <a:r>
              <a:rPr sz="1100" dirty="0">
                <a:latin typeface="Times New Roman"/>
                <a:cs typeface="Times New Roman"/>
              </a:rPr>
              <a:t>bankruptcy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the client's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customers.</a:t>
            </a:r>
            <a:endParaRPr sz="1100">
              <a:latin typeface="Times New Roman"/>
              <a:cs typeface="Times New Roman"/>
            </a:endParaRPr>
          </a:p>
          <a:p>
            <a:pPr marL="12700" marR="5080" indent="3810">
              <a:lnSpc>
                <a:spcPct val="96100"/>
              </a:lnSpc>
              <a:spcBef>
                <a:spcPts val="640"/>
              </a:spcBef>
              <a:buSzPct val="104545"/>
              <a:buAutoNum type="arabicParenR" startAt="2"/>
              <a:tabLst>
                <a:tab pos="257175" algn="l"/>
              </a:tabLst>
            </a:pPr>
            <a:r>
              <a:rPr sz="1100" b="1" i="1" spc="-10" dirty="0">
                <a:latin typeface="Times New Roman"/>
                <a:cs typeface="Times New Roman"/>
              </a:rPr>
              <a:t>Recourse </a:t>
            </a:r>
            <a:r>
              <a:rPr sz="1100" b="1" i="1" dirty="0">
                <a:latin typeface="Times New Roman"/>
                <a:cs typeface="Times New Roman"/>
              </a:rPr>
              <a:t>Factoring: </a:t>
            </a:r>
            <a:r>
              <a:rPr sz="1100" dirty="0">
                <a:latin typeface="Times New Roman"/>
                <a:cs typeface="Times New Roman"/>
              </a:rPr>
              <a:t>In such a type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factoring </a:t>
            </a:r>
            <a:r>
              <a:rPr sz="1100" spc="-15" dirty="0">
                <a:latin typeface="Times New Roman"/>
                <a:cs typeface="Times New Roman"/>
              </a:rPr>
              <a:t>arrangement, </a:t>
            </a:r>
            <a:r>
              <a:rPr sz="1100" dirty="0">
                <a:latin typeface="Times New Roman"/>
                <a:cs typeface="Times New Roman"/>
              </a:rPr>
              <a:t>the factor  provides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all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types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facilities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except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debt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protection.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That</a:t>
            </a:r>
            <a:r>
              <a:rPr sz="1100" dirty="0">
                <a:latin typeface="Times New Roman"/>
                <a:cs typeface="Times New Roman"/>
              </a:rPr>
              <a:t> means,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other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words,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  client </a:t>
            </a:r>
            <a:r>
              <a:rPr sz="1100" spc="-15" dirty="0">
                <a:latin typeface="Times New Roman"/>
                <a:cs typeface="Times New Roman"/>
              </a:rPr>
              <a:t>is </a:t>
            </a:r>
            <a:r>
              <a:rPr sz="1100" dirty="0">
                <a:latin typeface="Times New Roman"/>
                <a:cs typeface="Times New Roman"/>
              </a:rPr>
              <a:t>responsible </a:t>
            </a:r>
            <a:r>
              <a:rPr sz="1100" spc="5" dirty="0">
                <a:latin typeface="Times New Roman"/>
                <a:cs typeface="Times New Roman"/>
              </a:rPr>
              <a:t>for </a:t>
            </a:r>
            <a:r>
              <a:rPr sz="1100" spc="-10" dirty="0">
                <a:latin typeface="Times New Roman"/>
                <a:cs typeface="Times New Roman"/>
              </a:rPr>
              <a:t>any bad </a:t>
            </a:r>
            <a:r>
              <a:rPr sz="1100" spc="5" dirty="0">
                <a:latin typeface="Times New Roman"/>
                <a:cs typeface="Times New Roman"/>
              </a:rPr>
              <a:t>debts </a:t>
            </a:r>
            <a:r>
              <a:rPr sz="1100" dirty="0">
                <a:latin typeface="Times New Roman"/>
                <a:cs typeface="Times New Roman"/>
              </a:rPr>
              <a:t>arising from insolvency </a:t>
            </a:r>
            <a:r>
              <a:rPr sz="1100" spc="-2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the client's  </a:t>
            </a:r>
            <a:r>
              <a:rPr sz="1100" spc="10" dirty="0">
                <a:latin typeface="Times New Roman"/>
                <a:cs typeface="Times New Roman"/>
              </a:rPr>
              <a:t>customers.</a:t>
            </a:r>
            <a:endParaRPr sz="1100">
              <a:latin typeface="Times New Roman"/>
              <a:cs typeface="Times New Roman"/>
            </a:endParaRPr>
          </a:p>
          <a:p>
            <a:pPr marL="17780" marR="138430" indent="3810">
              <a:lnSpc>
                <a:spcPts val="1190"/>
              </a:lnSpc>
              <a:spcBef>
                <a:spcPts val="819"/>
              </a:spcBef>
              <a:buSzPct val="95652"/>
              <a:buFont typeface="Times New Roman"/>
              <a:buAutoNum type="arabicParenR" startAt="2"/>
              <a:tabLst>
                <a:tab pos="241935" algn="l"/>
              </a:tabLst>
            </a:pPr>
            <a:r>
              <a:rPr sz="1150" b="1" i="1" spc="-210" dirty="0">
                <a:latin typeface="Courier New"/>
                <a:cs typeface="Courier New"/>
              </a:rPr>
              <a:t>Maturity </a:t>
            </a:r>
            <a:r>
              <a:rPr sz="1100" b="1" i="1" dirty="0">
                <a:latin typeface="Times New Roman"/>
                <a:cs typeface="Times New Roman"/>
              </a:rPr>
              <a:t>Factoring: </a:t>
            </a:r>
            <a:r>
              <a:rPr sz="1100" dirty="0">
                <a:latin typeface="Times New Roman"/>
                <a:cs typeface="Times New Roman"/>
              </a:rPr>
              <a:t>Under this type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factoring arrangement, except for  providing finance, all other facilities are provided to the client. As far </a:t>
            </a:r>
            <a:r>
              <a:rPr sz="1100" spc="10" dirty="0">
                <a:latin typeface="Times New Roman"/>
                <a:cs typeface="Times New Roman"/>
              </a:rPr>
              <a:t>as </a:t>
            </a:r>
            <a:r>
              <a:rPr sz="1100" dirty="0">
                <a:latin typeface="Times New Roman"/>
                <a:cs typeface="Times New Roman"/>
              </a:rPr>
              <a:t>finance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111758" y="5244373"/>
            <a:ext cx="461818" cy="12314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46068" y="5187692"/>
            <a:ext cx="4803775" cy="75882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9685" marR="291465" indent="-6985">
              <a:lnSpc>
                <a:spcPts val="1280"/>
              </a:lnSpc>
              <a:spcBef>
                <a:spcPts val="185"/>
              </a:spcBef>
              <a:tabLst>
                <a:tab pos="4265295" algn="l"/>
              </a:tabLst>
            </a:pPr>
            <a:r>
              <a:rPr sz="1100" dirty="0">
                <a:latin typeface="Times New Roman"/>
                <a:cs typeface="Times New Roman"/>
              </a:rPr>
              <a:t>concerned,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clien</a:t>
            </a:r>
            <a:r>
              <a:rPr sz="1100" dirty="0">
                <a:latin typeface="Times New Roman"/>
                <a:cs typeface="Times New Roman"/>
              </a:rPr>
              <a:t>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60" dirty="0">
                <a:latin typeface="Times New Roman"/>
                <a:cs typeface="Times New Roman"/>
              </a:rPr>
              <a:t>i</a:t>
            </a:r>
            <a:r>
              <a:rPr sz="1100" dirty="0">
                <a:latin typeface="Times New Roman"/>
                <a:cs typeface="Times New Roman"/>
              </a:rPr>
              <a:t>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paid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</a:t>
            </a:r>
            <a:r>
              <a:rPr sz="1100" dirty="0">
                <a:latin typeface="Times New Roman"/>
                <a:cs typeface="Times New Roman"/>
              </a:rPr>
              <a:t>t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en</a:t>
            </a:r>
            <a:r>
              <a:rPr sz="1100" dirty="0">
                <a:latin typeface="Times New Roman"/>
                <a:cs typeface="Times New Roman"/>
              </a:rPr>
              <a:t>d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Times New Roman"/>
                <a:cs typeface="Times New Roman"/>
              </a:rPr>
              <a:t>o</a:t>
            </a:r>
            <a:r>
              <a:rPr sz="1100" dirty="0">
                <a:latin typeface="Times New Roman"/>
                <a:cs typeface="Times New Roman"/>
              </a:rPr>
              <a:t>f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 </a:t>
            </a:r>
            <a:r>
              <a:rPr sz="1100" spc="25" dirty="0">
                <a:latin typeface="Times New Roman"/>
                <a:cs typeface="Times New Roman"/>
              </a:rPr>
              <a:t>predetermine</a:t>
            </a:r>
            <a:r>
              <a:rPr sz="1100" dirty="0">
                <a:latin typeface="Times New Roman"/>
                <a:cs typeface="Times New Roman"/>
              </a:rPr>
              <a:t>d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dat</a:t>
            </a:r>
            <a:r>
              <a:rPr sz="1100" dirty="0">
                <a:latin typeface="Times New Roman"/>
                <a:cs typeface="Times New Roman"/>
              </a:rPr>
              <a:t>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or	</a:t>
            </a:r>
            <a:r>
              <a:rPr sz="1100" spc="10" dirty="0">
                <a:latin typeface="Times New Roman"/>
                <a:cs typeface="Times New Roman"/>
              </a:rPr>
              <a:t>date  </a:t>
            </a:r>
            <a:r>
              <a:rPr sz="1100" dirty="0">
                <a:latin typeface="Times New Roman"/>
                <a:cs typeface="Times New Roman"/>
              </a:rPr>
              <a:t>whether </a:t>
            </a:r>
            <a:r>
              <a:rPr sz="1100" spc="15" dirty="0">
                <a:latin typeface="Times New Roman"/>
                <a:cs typeface="Times New Roman"/>
              </a:rPr>
              <a:t>or </a:t>
            </a:r>
            <a:r>
              <a:rPr sz="1100" dirty="0">
                <a:latin typeface="Times New Roman"/>
                <a:cs typeface="Times New Roman"/>
              </a:rPr>
              <a:t>not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customers </a:t>
            </a:r>
            <a:r>
              <a:rPr sz="1100" dirty="0">
                <a:latin typeface="Times New Roman"/>
                <a:cs typeface="Times New Roman"/>
              </a:rPr>
              <a:t>have settled their dues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respect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credit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sales.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255"/>
              </a:lnSpc>
              <a:spcBef>
                <a:spcPts val="560"/>
              </a:spcBef>
            </a:pPr>
            <a:r>
              <a:rPr sz="1100" b="1" i="1" spc="60" dirty="0">
                <a:latin typeface="Times New Roman"/>
                <a:cs typeface="Times New Roman"/>
              </a:rPr>
              <a:t>4) </a:t>
            </a:r>
            <a:r>
              <a:rPr sz="1100" b="1" i="1" spc="-10" dirty="0">
                <a:latin typeface="Times New Roman"/>
                <a:cs typeface="Times New Roman"/>
              </a:rPr>
              <a:t>Invoice </a:t>
            </a:r>
            <a:r>
              <a:rPr sz="1100" b="1" i="1" dirty="0">
                <a:latin typeface="Times New Roman"/>
                <a:cs typeface="Times New Roman"/>
              </a:rPr>
              <a:t>Discounting: </a:t>
            </a:r>
            <a:r>
              <a:rPr sz="1100" dirty="0">
                <a:latin typeface="Times New Roman"/>
                <a:cs typeface="Times New Roman"/>
              </a:rPr>
              <a:t>In such </a:t>
            </a:r>
            <a:r>
              <a:rPr sz="1100" spc="15" dirty="0">
                <a:latin typeface="Times New Roman"/>
                <a:cs typeface="Times New Roman"/>
              </a:rPr>
              <a:t>type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arrangement, </a:t>
            </a:r>
            <a:r>
              <a:rPr sz="1100" spc="-15" dirty="0">
                <a:latin typeface="Times New Roman"/>
                <a:cs typeface="Times New Roman"/>
              </a:rPr>
              <a:t>only </a:t>
            </a:r>
            <a:r>
              <a:rPr sz="1100" dirty="0">
                <a:latin typeface="Times New Roman"/>
                <a:cs typeface="Times New Roman"/>
              </a:rPr>
              <a:t>finance is provided,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and,</a:t>
            </a:r>
            <a:endParaRPr sz="1100">
              <a:latin typeface="Times New Roman"/>
              <a:cs typeface="Times New Roman"/>
            </a:endParaRPr>
          </a:p>
          <a:p>
            <a:pPr marL="17145">
              <a:lnSpc>
                <a:spcPts val="1315"/>
              </a:lnSpc>
            </a:pPr>
            <a:r>
              <a:rPr sz="1100" spc="-15" dirty="0">
                <a:latin typeface="Times New Roman"/>
                <a:cs typeface="Times New Roman"/>
              </a:rPr>
              <a:t>hence, </a:t>
            </a:r>
            <a:r>
              <a:rPr sz="1100" spc="5" dirty="0">
                <a:latin typeface="Times New Roman"/>
                <a:cs typeface="Times New Roman"/>
              </a:rPr>
              <a:t>no </a:t>
            </a:r>
            <a:r>
              <a:rPr sz="1100" dirty="0">
                <a:latin typeface="Times New Roman"/>
                <a:cs typeface="Times New Roman"/>
              </a:rPr>
              <a:t>other </a:t>
            </a:r>
            <a:r>
              <a:rPr sz="1100" spc="5" dirty="0">
                <a:latin typeface="Times New Roman"/>
                <a:cs typeface="Times New Roman"/>
              </a:rPr>
              <a:t>services </a:t>
            </a:r>
            <a:r>
              <a:rPr sz="1150" spc="-10" dirty="0">
                <a:latin typeface="Times New Roman"/>
                <a:cs typeface="Times New Roman"/>
              </a:rPr>
              <a:t>are </a:t>
            </a:r>
            <a:r>
              <a:rPr sz="1100" dirty="0">
                <a:latin typeface="Times New Roman"/>
                <a:cs typeface="Times New Roman"/>
              </a:rPr>
              <a:t>offered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respect </a:t>
            </a:r>
            <a:r>
              <a:rPr sz="1100" spc="-3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receivables.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46767" y="5999864"/>
            <a:ext cx="2113280" cy="1968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150" b="1" i="1" spc="20" dirty="0">
                <a:latin typeface="Times New Roman"/>
                <a:cs typeface="Times New Roman"/>
              </a:rPr>
              <a:t>5) </a:t>
            </a:r>
            <a:r>
              <a:rPr sz="1100" b="1" i="1" spc="-10" dirty="0">
                <a:latin typeface="Times New Roman"/>
                <a:cs typeface="Times New Roman"/>
              </a:rPr>
              <a:t>Agency </a:t>
            </a:r>
            <a:r>
              <a:rPr sz="1100" b="1" i="1" dirty="0">
                <a:latin typeface="Times New Roman"/>
                <a:cs typeface="Times New Roman"/>
              </a:rPr>
              <a:t>Discounting: </a:t>
            </a:r>
            <a:r>
              <a:rPr sz="1100" dirty="0">
                <a:latin typeface="Times New Roman"/>
                <a:cs typeface="Times New Roman"/>
              </a:rPr>
              <a:t>Under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this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488689" y="6068960"/>
            <a:ext cx="720431" cy="11390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3241200" y="5988751"/>
            <a:ext cx="1554480" cy="210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facilities of </a:t>
            </a:r>
            <a:r>
              <a:rPr sz="1200" b="1" spc="-240" dirty="0">
                <a:latin typeface="Courier New"/>
                <a:cs typeface="Courier New"/>
              </a:rPr>
              <a:t>finance</a:t>
            </a:r>
            <a:r>
              <a:rPr sz="1200" b="1" spc="-635" dirty="0">
                <a:latin typeface="Courier New"/>
                <a:cs typeface="Courier New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527798" y="6218463"/>
            <a:ext cx="255534" cy="9851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384798" y="6381485"/>
            <a:ext cx="384843" cy="1016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535933" y="6782051"/>
            <a:ext cx="501845" cy="12623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58792" y="6788148"/>
            <a:ext cx="301721" cy="12623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47286" y="6152105"/>
            <a:ext cx="4725670" cy="117983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379095" indent="1270">
              <a:lnSpc>
                <a:spcPts val="1310"/>
              </a:lnSpc>
              <a:spcBef>
                <a:spcPts val="200"/>
              </a:spcBef>
              <a:tabLst>
                <a:tab pos="3442335" algn="l"/>
              </a:tabLst>
            </a:pPr>
            <a:r>
              <a:rPr sz="1100" dirty="0">
                <a:latin typeface="Times New Roman"/>
                <a:cs typeface="Times New Roman"/>
              </a:rPr>
              <a:t>protection against bad </a:t>
            </a:r>
            <a:r>
              <a:rPr sz="1100" spc="5" dirty="0">
                <a:latin typeface="Times New Roman"/>
                <a:cs typeface="Times New Roman"/>
              </a:rPr>
              <a:t>debt are </a:t>
            </a:r>
            <a:r>
              <a:rPr sz="1100" dirty="0">
                <a:latin typeface="Times New Roman"/>
                <a:cs typeface="Times New Roman"/>
              </a:rPr>
              <a:t>provided </a:t>
            </a:r>
            <a:r>
              <a:rPr sz="1100" spc="-25" dirty="0">
                <a:latin typeface="Times New Roman"/>
                <a:cs typeface="Times New Roman"/>
              </a:rPr>
              <a:t>by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factor. </a:t>
            </a:r>
            <a:r>
              <a:rPr sz="1150" spc="-25" dirty="0">
                <a:latin typeface="Times New Roman"/>
                <a:cs typeface="Times New Roman"/>
              </a:rPr>
              <a:t>As </a:t>
            </a:r>
            <a:r>
              <a:rPr sz="1100" dirty="0">
                <a:latin typeface="Times New Roman"/>
                <a:cs typeface="Times New Roman"/>
              </a:rPr>
              <a:t>against this, the  ledger administration and collection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book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debts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are	</a:t>
            </a:r>
            <a:r>
              <a:rPr sz="1100" spc="15" dirty="0">
                <a:latin typeface="Times New Roman"/>
                <a:cs typeface="Times New Roman"/>
              </a:rPr>
              <a:t>out </a:t>
            </a:r>
            <a:r>
              <a:rPr sz="1100" spc="-25" dirty="0">
                <a:latin typeface="Times New Roman"/>
                <a:cs typeface="Times New Roman"/>
              </a:rPr>
              <a:t>by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client  </a:t>
            </a:r>
            <a:r>
              <a:rPr sz="1100" spc="-15" dirty="0">
                <a:latin typeface="Times New Roman"/>
                <a:cs typeface="Times New Roman"/>
              </a:rPr>
              <a:t>himself.</a:t>
            </a:r>
            <a:endParaRPr sz="1100">
              <a:latin typeface="Times New Roman"/>
              <a:cs typeface="Times New Roman"/>
            </a:endParaRPr>
          </a:p>
          <a:p>
            <a:pPr marL="12700" marR="5080" indent="-635">
              <a:lnSpc>
                <a:spcPts val="1260"/>
              </a:lnSpc>
              <a:spcBef>
                <a:spcPts val="600"/>
              </a:spcBef>
              <a:tabLst>
                <a:tab pos="2703195" algn="l"/>
                <a:tab pos="3850004" algn="l"/>
              </a:tabLst>
            </a:pP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aforesaid classification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various	</a:t>
            </a:r>
            <a:r>
              <a:rPr sz="1100" spc="5" dirty="0">
                <a:latin typeface="Times New Roman"/>
                <a:cs typeface="Times New Roman"/>
              </a:rPr>
              <a:t>arrangements	</a:t>
            </a:r>
            <a:r>
              <a:rPr sz="1100" spc="-10" dirty="0">
                <a:latin typeface="Times New Roman"/>
                <a:cs typeface="Times New Roman"/>
              </a:rPr>
              <a:t>with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type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of  services provided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under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each</a:t>
            </a:r>
            <a:r>
              <a:rPr sz="1100" dirty="0">
                <a:latin typeface="Times New Roman"/>
                <a:cs typeface="Times New Roman"/>
              </a:rPr>
              <a:t> classification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is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shown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Chart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19.1.</a:t>
            </a:r>
            <a:endParaRPr sz="1150">
              <a:latin typeface="Times New Roman"/>
              <a:cs typeface="Times New Roman"/>
            </a:endParaRPr>
          </a:p>
          <a:p>
            <a:pPr marL="1129665">
              <a:lnSpc>
                <a:spcPct val="100000"/>
              </a:lnSpc>
              <a:spcBef>
                <a:spcPts val="615"/>
              </a:spcBef>
              <a:tabLst>
                <a:tab pos="2077720" algn="l"/>
              </a:tabLst>
            </a:pPr>
            <a:r>
              <a:rPr sz="1575" b="1" spc="-22" baseline="2645" dirty="0">
                <a:latin typeface="Times New Roman"/>
                <a:cs typeface="Times New Roman"/>
              </a:rPr>
              <a:t>Chart</a:t>
            </a:r>
            <a:r>
              <a:rPr sz="1575" b="1" spc="-284" baseline="2645" dirty="0">
                <a:latin typeface="Times New Roman"/>
                <a:cs typeface="Times New Roman"/>
              </a:rPr>
              <a:t> </a:t>
            </a:r>
            <a:r>
              <a:rPr sz="1575" b="1" spc="-44" baseline="2645" dirty="0">
                <a:latin typeface="Times New Roman"/>
                <a:cs typeface="Times New Roman"/>
              </a:rPr>
              <a:t>19.1:	</a:t>
            </a:r>
            <a:r>
              <a:rPr sz="1050" b="1" spc="-35" dirty="0">
                <a:latin typeface="Times New Roman"/>
                <a:cs typeface="Times New Roman"/>
              </a:rPr>
              <a:t>of</a:t>
            </a:r>
            <a:r>
              <a:rPr sz="1050" b="1" spc="-120" dirty="0">
                <a:latin typeface="Times New Roman"/>
                <a:cs typeface="Times New Roman"/>
              </a:rPr>
              <a:t> </a:t>
            </a:r>
            <a:r>
              <a:rPr sz="950" b="1" spc="-60" dirty="0">
                <a:latin typeface="Arial"/>
                <a:cs typeface="Arial"/>
              </a:rPr>
              <a:t>Services</a:t>
            </a:r>
            <a:r>
              <a:rPr sz="950" b="1" spc="-125" dirty="0">
                <a:latin typeface="Arial"/>
                <a:cs typeface="Arial"/>
              </a:rPr>
              <a:t> </a:t>
            </a:r>
            <a:r>
              <a:rPr sz="1050" b="1" spc="-35" dirty="0">
                <a:latin typeface="Times New Roman"/>
                <a:cs typeface="Times New Roman"/>
              </a:rPr>
              <a:t>Provided</a:t>
            </a:r>
            <a:r>
              <a:rPr sz="1050" b="1" spc="-190" dirty="0">
                <a:latin typeface="Times New Roman"/>
                <a:cs typeface="Times New Roman"/>
              </a:rPr>
              <a:t> </a:t>
            </a:r>
            <a:r>
              <a:rPr sz="1100" b="1" spc="-155" dirty="0">
                <a:latin typeface="Courier New"/>
                <a:cs typeface="Courier New"/>
              </a:rPr>
              <a:t>By</a:t>
            </a:r>
            <a:r>
              <a:rPr sz="1100" b="1" spc="-505" dirty="0">
                <a:latin typeface="Courier New"/>
                <a:cs typeface="Courier New"/>
              </a:rPr>
              <a:t> </a:t>
            </a:r>
            <a:r>
              <a:rPr sz="1050" b="1" spc="-45" dirty="0">
                <a:latin typeface="Times New Roman"/>
                <a:cs typeface="Times New Roman"/>
              </a:rPr>
              <a:t>Factors</a:t>
            </a:r>
            <a:endParaRPr sz="1050">
              <a:latin typeface="Times New Roman"/>
              <a:cs typeface="Times New Roman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5955794" y="509490"/>
            <a:ext cx="715645" cy="104775"/>
            <a:chOff x="5955794" y="509490"/>
            <a:chExt cx="715645" cy="104775"/>
          </a:xfrm>
        </p:grpSpPr>
        <p:sp>
          <p:nvSpPr>
            <p:cNvPr id="39" name="object 39"/>
            <p:cNvSpPr/>
            <p:nvPr/>
          </p:nvSpPr>
          <p:spPr>
            <a:xfrm>
              <a:off x="5955794" y="509490"/>
              <a:ext cx="501845" cy="104673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486148" y="509685"/>
              <a:ext cx="184732" cy="86199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5396362" y="473581"/>
            <a:ext cx="635000" cy="2978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969"/>
              </a:lnSpc>
              <a:spcBef>
                <a:spcPts val="125"/>
              </a:spcBef>
            </a:pPr>
            <a:r>
              <a:rPr sz="850" b="1" spc="-10" dirty="0">
                <a:latin typeface="Arial"/>
                <a:cs typeface="Arial"/>
              </a:rPr>
              <a:t>Factoring,</a:t>
            </a:r>
            <a:endParaRPr sz="850">
              <a:latin typeface="Arial"/>
              <a:cs typeface="Arial"/>
            </a:endParaRPr>
          </a:p>
          <a:p>
            <a:pPr marR="5080" algn="r">
              <a:lnSpc>
                <a:spcPts val="1150"/>
              </a:lnSpc>
            </a:pPr>
            <a:r>
              <a:rPr sz="1000" b="1" spc="-20" dirty="0">
                <a:latin typeface="Times New Roman"/>
                <a:cs typeface="Times New Roman"/>
              </a:rPr>
              <a:t>Bill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063997" y="642013"/>
            <a:ext cx="612674" cy="11083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16286" y="7421891"/>
            <a:ext cx="280167" cy="15085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165854" y="7455755"/>
            <a:ext cx="511086" cy="1169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50750" y="8726741"/>
            <a:ext cx="394075" cy="12007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53792" y="8920600"/>
            <a:ext cx="310963" cy="8928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671567" y="7455977"/>
            <a:ext cx="529559" cy="9543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572251" y="7465187"/>
            <a:ext cx="267848" cy="892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828282" y="8551664"/>
            <a:ext cx="178565" cy="10160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527798" y="7612973"/>
            <a:ext cx="544949" cy="9236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1" name="object 51"/>
          <p:cNvGraphicFramePr>
            <a:graphicFrameLocks noGrp="1"/>
          </p:cNvGraphicFramePr>
          <p:nvPr/>
        </p:nvGraphicFramePr>
        <p:xfrm>
          <a:off x="364236" y="7392910"/>
          <a:ext cx="4796787" cy="18226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9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5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32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39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7296">
                <a:tc>
                  <a:txBody>
                    <a:bodyPr/>
                    <a:lstStyle/>
                    <a:p>
                      <a:pPr marL="587375" marR="546735" indent="73025">
                        <a:lnSpc>
                          <a:spcPts val="1190"/>
                        </a:lnSpc>
                        <a:spcBef>
                          <a:spcPts val="210"/>
                        </a:spcBef>
                      </a:pPr>
                      <a:r>
                        <a:rPr sz="1000" b="1" i="1" spc="-40" dirty="0">
                          <a:latin typeface="Times New Roman"/>
                          <a:cs typeface="Times New Roman"/>
                        </a:rPr>
                        <a:t>of  </a:t>
                      </a:r>
                      <a:r>
                        <a:rPr sz="1000" b="1" i="1" dirty="0">
                          <a:latin typeface="Times New Roman"/>
                          <a:cs typeface="Times New Roman"/>
                        </a:rPr>
                        <a:t>Accounts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66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b="1" i="1" dirty="0">
                          <a:latin typeface="Times New Roman"/>
                          <a:cs typeface="Times New Roman"/>
                        </a:rPr>
                        <a:t>Finance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34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740" marR="78105" indent="571500">
                        <a:lnSpc>
                          <a:spcPts val="1190"/>
                        </a:lnSpc>
                        <a:spcBef>
                          <a:spcPts val="235"/>
                        </a:spcBef>
                      </a:pPr>
                      <a:r>
                        <a:rPr sz="1000" b="1" i="1" spc="-65" dirty="0">
                          <a:latin typeface="Times New Roman"/>
                          <a:cs typeface="Times New Roman"/>
                        </a:rPr>
                        <a:t>of  </a:t>
                      </a:r>
                      <a:r>
                        <a:rPr sz="1000" b="1" i="1" spc="-15" dirty="0">
                          <a:latin typeface="Times New Roman"/>
                          <a:cs typeface="Times New Roman"/>
                        </a:rPr>
                        <a:t>Arrangement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 marR="87630" indent="365760">
                        <a:lnSpc>
                          <a:spcPts val="1190"/>
                        </a:lnSpc>
                        <a:spcBef>
                          <a:spcPts val="260"/>
                        </a:spcBef>
                      </a:pPr>
                      <a:r>
                        <a:rPr sz="1000" b="1" i="1" dirty="0">
                          <a:latin typeface="Times New Roman"/>
                          <a:cs typeface="Times New Roman"/>
                        </a:rPr>
                        <a:t>Ledger  Administration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000" b="1" i="1" spc="10" dirty="0">
                          <a:latin typeface="Times New Roman"/>
                          <a:cs typeface="Times New Roman"/>
                        </a:rPr>
                        <a:t>Credit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998">
                <a:tc>
                  <a:txBody>
                    <a:bodyPr/>
                    <a:lstStyle/>
                    <a:p>
                      <a:pPr marL="279400" marR="387350" indent="-220345">
                        <a:lnSpc>
                          <a:spcPts val="1160"/>
                        </a:lnSpc>
                        <a:spcBef>
                          <a:spcPts val="425"/>
                        </a:spcBef>
                        <a:tabLst>
                          <a:tab pos="279400" algn="l"/>
                        </a:tabLst>
                      </a:pPr>
                      <a:r>
                        <a:rPr sz="950" dirty="0">
                          <a:latin typeface="Times New Roman"/>
                          <a:cs typeface="Times New Roman"/>
                        </a:rPr>
                        <a:t>1.	</a:t>
                      </a:r>
                      <a:r>
                        <a:rPr sz="1000" spc="10" dirty="0">
                          <a:latin typeface="Times New Roman"/>
                          <a:cs typeface="Times New Roman"/>
                        </a:rPr>
                        <a:t>Full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factoring  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(without</a:t>
                      </a:r>
                      <a:r>
                        <a:rPr sz="1100" spc="-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recourse)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539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100" spc="-150" dirty="0">
                          <a:latin typeface="Times New Roman"/>
                          <a:cs typeface="Times New Roman"/>
                        </a:rPr>
                        <a:t>Yes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2321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100" spc="-140" dirty="0">
                          <a:latin typeface="Times New Roman"/>
                          <a:cs typeface="Times New Roman"/>
                        </a:rPr>
                        <a:t>Yes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spc="-150" dirty="0">
                          <a:latin typeface="Times New Roman"/>
                          <a:cs typeface="Times New Roman"/>
                        </a:rPr>
                        <a:t>Yes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150" dirty="0">
                          <a:latin typeface="Times New Roman"/>
                          <a:cs typeface="Times New Roman"/>
                        </a:rPr>
                        <a:t>Yes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425">
                <a:tc>
                  <a:txBody>
                    <a:bodyPr/>
                    <a:lstStyle/>
                    <a:p>
                      <a:pPr marL="62865">
                        <a:lnSpc>
                          <a:spcPts val="1310"/>
                        </a:lnSpc>
                        <a:tabLst>
                          <a:tab pos="280035" algn="l"/>
                        </a:tabLst>
                      </a:pPr>
                      <a:r>
                        <a:rPr sz="1000" spc="190" dirty="0">
                          <a:latin typeface="Times New Roman"/>
                          <a:cs typeface="Times New Roman"/>
                        </a:rPr>
                        <a:t>2	</a:t>
                      </a:r>
                      <a:r>
                        <a:rPr sz="950" spc="25" dirty="0">
                          <a:latin typeface="Times New Roman"/>
                          <a:cs typeface="Times New Roman"/>
                        </a:rPr>
                        <a:t>With 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recourse</a:t>
                      </a:r>
                      <a:r>
                        <a:rPr sz="1100" spc="-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factoring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00" spc="-140" dirty="0">
                          <a:latin typeface="Times New Roman"/>
                          <a:cs typeface="Times New Roman"/>
                        </a:rPr>
                        <a:t>Yes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23215">
                        <a:lnSpc>
                          <a:spcPts val="1310"/>
                        </a:lnSpc>
                      </a:pPr>
                      <a:r>
                        <a:rPr sz="1100" spc="-125" dirty="0">
                          <a:latin typeface="Times New Roman"/>
                          <a:cs typeface="Times New Roman"/>
                        </a:rPr>
                        <a:t>Yes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35560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00" spc="-150" dirty="0">
                          <a:latin typeface="Times New Roman"/>
                          <a:cs typeface="Times New Roman"/>
                        </a:rPr>
                        <a:t>Yes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ts val="1315"/>
                        </a:lnSpc>
                        <a:spcBef>
                          <a:spcPts val="35"/>
                        </a:spcBef>
                      </a:pPr>
                      <a:r>
                        <a:rPr sz="1100" spc="-100" dirty="0">
                          <a:latin typeface="Times New Roman"/>
                          <a:cs typeface="Times New Roman"/>
                        </a:rPr>
                        <a:t>No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426">
                <a:tc>
                  <a:txBody>
                    <a:bodyPr/>
                    <a:lstStyle/>
                    <a:p>
                      <a:pPr marL="64135">
                        <a:lnSpc>
                          <a:spcPts val="1285"/>
                        </a:lnSpc>
                        <a:tabLst>
                          <a:tab pos="279400" algn="l"/>
                        </a:tabLst>
                      </a:pPr>
                      <a:r>
                        <a:rPr sz="1000" spc="-40" dirty="0">
                          <a:latin typeface="Times New Roman"/>
                          <a:cs typeface="Times New Roman"/>
                        </a:rPr>
                        <a:t>3.	</a:t>
                      </a:r>
                      <a:r>
                        <a:rPr sz="1100" spc="-45" dirty="0">
                          <a:latin typeface="Times New Roman"/>
                          <a:cs typeface="Times New Roman"/>
                        </a:rPr>
                        <a:t>Maturity</a:t>
                      </a:r>
                      <a:r>
                        <a:rPr sz="11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factoring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75260">
                        <a:lnSpc>
                          <a:spcPts val="1285"/>
                        </a:lnSpc>
                      </a:pPr>
                      <a:r>
                        <a:rPr sz="1100" spc="-150" dirty="0">
                          <a:latin typeface="Times New Roman"/>
                          <a:cs typeface="Times New Roman"/>
                        </a:rPr>
                        <a:t>No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23215">
                        <a:lnSpc>
                          <a:spcPts val="1310"/>
                        </a:lnSpc>
                      </a:pPr>
                      <a:r>
                        <a:rPr sz="1100" spc="-140" dirty="0">
                          <a:latin typeface="Times New Roman"/>
                          <a:cs typeface="Times New Roman"/>
                        </a:rPr>
                        <a:t>Yes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35560" algn="ctr">
                        <a:lnSpc>
                          <a:spcPts val="1315"/>
                        </a:lnSpc>
                        <a:spcBef>
                          <a:spcPts val="60"/>
                        </a:spcBef>
                      </a:pPr>
                      <a:r>
                        <a:rPr sz="1100" spc="-150" dirty="0">
                          <a:latin typeface="Times New Roman"/>
                          <a:cs typeface="Times New Roman"/>
                        </a:rPr>
                        <a:t>Yes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76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140" dirty="0">
                          <a:latin typeface="Times New Roman"/>
                          <a:cs typeface="Times New Roman"/>
                        </a:rPr>
                        <a:t>Yes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200">
                <a:tc>
                  <a:txBody>
                    <a:bodyPr/>
                    <a:lstStyle/>
                    <a:p>
                      <a:pPr marL="64769">
                        <a:lnSpc>
                          <a:spcPts val="1285"/>
                        </a:lnSpc>
                      </a:pP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4. 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Invoice</a:t>
                      </a:r>
                      <a:r>
                        <a:rPr sz="1100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40" dirty="0">
                          <a:latin typeface="Times New Roman"/>
                          <a:cs typeface="Times New Roman"/>
                        </a:rPr>
                        <a:t>discounting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310"/>
                        </a:lnSpc>
                      </a:pPr>
                      <a:r>
                        <a:rPr sz="1100" spc="-150" dirty="0">
                          <a:latin typeface="Times New Roman"/>
                          <a:cs typeface="Times New Roman"/>
                        </a:rPr>
                        <a:t>Yes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3845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00" spc="-125" dirty="0">
                          <a:latin typeface="Times New Roman"/>
                          <a:cs typeface="Times New Roman"/>
                        </a:rPr>
                        <a:t>No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150" dirty="0">
                          <a:latin typeface="Times New Roman"/>
                          <a:cs typeface="Times New Roman"/>
                        </a:rPr>
                        <a:t>No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751">
                <a:tc>
                  <a:txBody>
                    <a:bodyPr/>
                    <a:lstStyle/>
                    <a:p>
                      <a:pPr marL="62865">
                        <a:lnSpc>
                          <a:spcPts val="1290"/>
                        </a:lnSpc>
                        <a:tabLst>
                          <a:tab pos="719455" algn="l"/>
                        </a:tabLst>
                      </a:pPr>
                      <a:r>
                        <a:rPr sz="1050" spc="-35" dirty="0">
                          <a:latin typeface="Times New Roman"/>
                          <a:cs typeface="Times New Roman"/>
                        </a:rPr>
                        <a:t>5.	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factor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315"/>
                        </a:lnSpc>
                      </a:pPr>
                      <a:r>
                        <a:rPr sz="1100" spc="-140" dirty="0">
                          <a:latin typeface="Times New Roman"/>
                          <a:cs typeface="Times New Roman"/>
                        </a:rPr>
                        <a:t>Yes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3845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spc="-100" dirty="0">
                          <a:latin typeface="Times New Roman"/>
                          <a:cs typeface="Times New Roman"/>
                        </a:rPr>
                        <a:t>No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R="32384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100" spc="-125" dirty="0">
                          <a:latin typeface="Times New Roman"/>
                          <a:cs typeface="Times New Roman"/>
                        </a:rPr>
                        <a:t>No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spc="-150" dirty="0">
                          <a:latin typeface="Times New Roman"/>
                          <a:cs typeface="Times New Roman"/>
                        </a:rPr>
                        <a:t>Yes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5603">
                <a:tc>
                  <a:txBody>
                    <a:bodyPr/>
                    <a:lstStyle/>
                    <a:p>
                      <a:pPr marL="60960">
                        <a:lnSpc>
                          <a:spcPts val="1290"/>
                        </a:lnSpc>
                        <a:tabLst>
                          <a:tab pos="628650" algn="l"/>
                        </a:tabLst>
                      </a:pPr>
                      <a:r>
                        <a:rPr sz="1000" spc="-30" dirty="0">
                          <a:latin typeface="Times New Roman"/>
                          <a:cs typeface="Times New Roman"/>
                        </a:rPr>
                        <a:t>6.	</a:t>
                      </a:r>
                      <a:r>
                        <a:rPr sz="1100" spc="-50" dirty="0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Conditions</a:t>
                      </a:r>
                      <a:r>
                        <a:rPr sz="1100" spc="-2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40" dirty="0">
                          <a:latin typeface="Times New Roman"/>
                          <a:cs typeface="Times New Roman"/>
                        </a:rPr>
                        <a:t>of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75590">
                        <a:lnSpc>
                          <a:spcPts val="1315"/>
                        </a:lnSpc>
                      </a:pPr>
                      <a:r>
                        <a:rPr sz="1050" b="1" spc="-190" dirty="0">
                          <a:latin typeface="Courier New"/>
                          <a:cs typeface="Courier New"/>
                        </a:rPr>
                        <a:t>Factoring</a:t>
                      </a:r>
                      <a:r>
                        <a:rPr sz="1050" b="1" spc="-52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Contract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25" dirty="0"/>
              <a:t>TERM</a:t>
            </a:r>
            <a:r>
              <a:rPr sz="1500" spc="-25" dirty="0"/>
              <a:t>S </a:t>
            </a:r>
            <a:r>
              <a:rPr spc="-20" dirty="0"/>
              <a:t>AND </a:t>
            </a:r>
            <a:r>
              <a:rPr sz="1400" spc="-175" dirty="0"/>
              <a:t>C</a:t>
            </a:r>
            <a:r>
              <a:rPr sz="2100" spc="-175" dirty="0"/>
              <a:t>OND</a:t>
            </a:r>
            <a:r>
              <a:rPr spc="-175" dirty="0"/>
              <a:t>I</a:t>
            </a:r>
            <a:r>
              <a:rPr sz="1500" spc="-175" dirty="0"/>
              <a:t>TI</a:t>
            </a:r>
            <a:r>
              <a:rPr sz="1400" spc="-175" dirty="0"/>
              <a:t>O</a:t>
            </a:r>
            <a:r>
              <a:rPr spc="-175" dirty="0"/>
              <a:t>N</a:t>
            </a:r>
            <a:r>
              <a:rPr sz="1500" spc="-175" dirty="0"/>
              <a:t>S </a:t>
            </a:r>
            <a:r>
              <a:rPr spc="15" dirty="0"/>
              <a:t>OF</a:t>
            </a:r>
            <a:r>
              <a:rPr spc="65" dirty="0"/>
              <a:t> </a:t>
            </a:r>
            <a:r>
              <a:rPr spc="-190" dirty="0"/>
              <a:t>FA</a:t>
            </a:r>
            <a:r>
              <a:rPr sz="1400" spc="-190" dirty="0"/>
              <a:t>C</a:t>
            </a:r>
            <a:r>
              <a:rPr sz="1500" spc="-190" dirty="0"/>
              <a:t>T</a:t>
            </a:r>
            <a:r>
              <a:rPr spc="-190" dirty="0"/>
              <a:t>O</a:t>
            </a:r>
            <a:r>
              <a:rPr sz="2050" spc="-190" dirty="0"/>
              <a:t>RING</a:t>
            </a:r>
            <a:endParaRPr sz="2050"/>
          </a:p>
        </p:txBody>
      </p:sp>
      <p:sp>
        <p:nvSpPr>
          <p:cNvPr id="3" name="object 3"/>
          <p:cNvSpPr/>
          <p:nvPr/>
        </p:nvSpPr>
        <p:spPr>
          <a:xfrm>
            <a:off x="2796540" y="1281101"/>
            <a:ext cx="306844" cy="859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94018" y="1600853"/>
            <a:ext cx="518562" cy="1288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45470" y="706621"/>
            <a:ext cx="4787265" cy="1196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7845">
              <a:lnSpc>
                <a:spcPct val="100000"/>
              </a:lnSpc>
              <a:spcBef>
                <a:spcPts val="100"/>
              </a:spcBef>
            </a:pPr>
            <a:r>
              <a:rPr sz="1500" b="1" spc="-40" dirty="0">
                <a:latin typeface="Times New Roman"/>
                <a:cs typeface="Times New Roman"/>
              </a:rPr>
              <a:t>CONTRACT</a:t>
            </a:r>
            <a:endParaRPr sz="1500">
              <a:latin typeface="Times New Roman"/>
              <a:cs typeface="Times New Roman"/>
            </a:endParaRPr>
          </a:p>
          <a:p>
            <a:pPr marL="12700" marR="5080" indent="3175">
              <a:lnSpc>
                <a:spcPct val="98900"/>
              </a:lnSpc>
              <a:spcBef>
                <a:spcPts val="895"/>
              </a:spcBef>
              <a:tabLst>
                <a:tab pos="1290955" algn="l"/>
                <a:tab pos="4204335" algn="l"/>
              </a:tabLst>
            </a:pPr>
            <a:r>
              <a:rPr sz="1100" spc="5" dirty="0">
                <a:latin typeface="Times New Roman"/>
                <a:cs typeface="Times New Roman"/>
              </a:rPr>
              <a:t>Factoring contract is like </a:t>
            </a:r>
            <a:r>
              <a:rPr sz="1100" spc="-5" dirty="0">
                <a:latin typeface="Times New Roman"/>
                <a:cs typeface="Times New Roman"/>
              </a:rPr>
              <a:t>any </a:t>
            </a:r>
            <a:r>
              <a:rPr sz="1100" dirty="0">
                <a:latin typeface="Times New Roman"/>
                <a:cs typeface="Times New Roman"/>
              </a:rPr>
              <a:t>other </a:t>
            </a:r>
            <a:r>
              <a:rPr sz="1100" spc="5" dirty="0">
                <a:latin typeface="Times New Roman"/>
                <a:cs typeface="Times New Roman"/>
              </a:rPr>
              <a:t>sale </a:t>
            </a:r>
            <a:r>
              <a:rPr sz="1100" dirty="0">
                <a:latin typeface="Times New Roman"/>
                <a:cs typeface="Times New Roman"/>
              </a:rPr>
              <a:t>purchase </a:t>
            </a:r>
            <a:r>
              <a:rPr sz="1100" spc="5" dirty="0">
                <a:latin typeface="Times New Roman"/>
                <a:cs typeface="Times New Roman"/>
              </a:rPr>
              <a:t>agreement regulated </a:t>
            </a:r>
            <a:r>
              <a:rPr sz="1100" dirty="0">
                <a:latin typeface="Times New Roman"/>
                <a:cs typeface="Times New Roman"/>
              </a:rPr>
              <a:t>under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-20" dirty="0">
                <a:latin typeface="Times New Roman"/>
                <a:cs typeface="Times New Roman"/>
              </a:rPr>
              <a:t>law 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contract.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The	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spc="5" dirty="0">
                <a:latin typeface="Times New Roman"/>
                <a:cs typeface="Times New Roman"/>
              </a:rPr>
              <a:t>conditions on </a:t>
            </a:r>
            <a:r>
              <a:rPr sz="1100" spc="-10" dirty="0">
                <a:latin typeface="Times New Roman"/>
                <a:cs typeface="Times New Roman"/>
              </a:rPr>
              <a:t>which </a:t>
            </a:r>
            <a:r>
              <a:rPr sz="1100" spc="5" dirty="0">
                <a:latin typeface="Times New Roman"/>
                <a:cs typeface="Times New Roman"/>
              </a:rPr>
              <a:t>factor agrees </a:t>
            </a:r>
            <a:r>
              <a:rPr sz="1100" spc="15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purchase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debts  </a:t>
            </a:r>
            <a:r>
              <a:rPr sz="1100" spc="20" dirty="0">
                <a:latin typeface="Times New Roman"/>
                <a:cs typeface="Times New Roman"/>
              </a:rPr>
              <a:t>from </a:t>
            </a:r>
            <a:r>
              <a:rPr sz="1100" spc="5" dirty="0">
                <a:latin typeface="Times New Roman"/>
                <a:cs typeface="Times New Roman"/>
              </a:rPr>
              <a:t>seller </a:t>
            </a:r>
            <a:r>
              <a:rPr sz="1100" dirty="0">
                <a:latin typeface="Times New Roman"/>
                <a:cs typeface="Times New Roman"/>
              </a:rPr>
              <a:t>are mutually </a:t>
            </a:r>
            <a:r>
              <a:rPr sz="1100" spc="5" dirty="0">
                <a:latin typeface="Times New Roman"/>
                <a:cs typeface="Times New Roman"/>
              </a:rPr>
              <a:t>settled keeping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view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business connections </a:t>
            </a:r>
            <a:r>
              <a:rPr sz="1100" spc="-5" dirty="0">
                <a:latin typeface="Times New Roman"/>
                <a:cs typeface="Times New Roman"/>
              </a:rPr>
              <a:t>and  </a:t>
            </a:r>
            <a:r>
              <a:rPr sz="1100" spc="5" dirty="0">
                <a:latin typeface="Times New Roman"/>
                <a:cs typeface="Times New Roman"/>
              </a:rPr>
              <a:t>customs. Nevertheless, some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important aspects</a:t>
            </a:r>
            <a:r>
              <a:rPr sz="1100" spc="-1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which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are	</a:t>
            </a:r>
            <a:r>
              <a:rPr sz="1100" spc="15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be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born 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mind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incorporated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factoring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agreements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are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as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follows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950" spc="135" dirty="0">
                <a:latin typeface="Arial"/>
                <a:cs typeface="Arial"/>
              </a:rPr>
              <a:t>:</a:t>
            </a:r>
            <a:endParaRPr sz="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59597" y="1958085"/>
            <a:ext cx="127635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85" dirty="0">
                <a:latin typeface="Times New Roman"/>
                <a:cs typeface="Times New Roman"/>
              </a:rPr>
              <a:t>1)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51308" y="2674588"/>
            <a:ext cx="13144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45" dirty="0">
                <a:latin typeface="Times New Roman"/>
                <a:cs typeface="Times New Roman"/>
              </a:rPr>
              <a:t>2)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48825" y="3217133"/>
            <a:ext cx="13779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20" dirty="0">
                <a:latin typeface="Times New Roman"/>
                <a:cs typeface="Times New Roman"/>
              </a:rPr>
              <a:t>3)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48739" y="3598484"/>
            <a:ext cx="141605" cy="1835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00" b="1" spc="10" dirty="0">
                <a:latin typeface="Arial"/>
                <a:cs typeface="Arial"/>
              </a:rPr>
              <a:t>4)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45641" y="3929553"/>
            <a:ext cx="179705" cy="467359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505"/>
              </a:spcBef>
            </a:pPr>
            <a:r>
              <a:rPr sz="1050" b="1" i="1" spc="5" dirty="0">
                <a:latin typeface="Arial"/>
                <a:cs typeface="Arial"/>
              </a:rPr>
              <a:t>5)</a:t>
            </a:r>
            <a:r>
              <a:rPr sz="1050" b="1" i="1" spc="-130" dirty="0">
                <a:latin typeface="Arial"/>
                <a:cs typeface="Arial"/>
              </a:rPr>
              <a:t> 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1150" b="1" i="1" spc="55" dirty="0">
                <a:latin typeface="Times New Roman"/>
                <a:cs typeface="Times New Roman"/>
              </a:rPr>
              <a:t>6)</a:t>
            </a:r>
            <a:r>
              <a:rPr sz="1150" b="1" i="1" spc="-150" dirty="0">
                <a:latin typeface="Times New Roman"/>
                <a:cs typeface="Times New Roman"/>
              </a:rPr>
              <a:t> 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52603" y="4742617"/>
            <a:ext cx="14097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b="1" spc="-10" dirty="0">
                <a:latin typeface="Times New Roman"/>
                <a:cs typeface="Times New Roman"/>
              </a:rPr>
              <a:t>7)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97477" y="6028290"/>
            <a:ext cx="665865" cy="981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26390" marR="57785" indent="-635">
              <a:lnSpc>
                <a:spcPct val="98200"/>
              </a:lnSpc>
              <a:spcBef>
                <a:spcPts val="135"/>
              </a:spcBef>
            </a:pPr>
            <a:r>
              <a:rPr spc="5" dirty="0"/>
              <a:t>Offer</a:t>
            </a:r>
            <a:r>
              <a:rPr spc="-60" dirty="0"/>
              <a:t> </a:t>
            </a:r>
            <a:r>
              <a:rPr spc="10" dirty="0"/>
              <a:t>to</a:t>
            </a:r>
            <a:r>
              <a:rPr spc="-60" dirty="0"/>
              <a:t> </a:t>
            </a:r>
            <a:r>
              <a:rPr spc="5" dirty="0"/>
              <a:t>sell</a:t>
            </a:r>
            <a:r>
              <a:rPr spc="-80" dirty="0"/>
              <a:t> </a:t>
            </a:r>
            <a:r>
              <a:rPr spc="20" dirty="0"/>
              <a:t>debts</a:t>
            </a:r>
            <a:r>
              <a:rPr spc="-125" dirty="0"/>
              <a:t> </a:t>
            </a:r>
            <a:r>
              <a:rPr spc="10" dirty="0"/>
              <a:t>from</a:t>
            </a:r>
            <a:r>
              <a:rPr spc="-40" dirty="0"/>
              <a:t> </a:t>
            </a:r>
            <a:r>
              <a:rPr dirty="0"/>
              <a:t>time</a:t>
            </a:r>
            <a:r>
              <a:rPr spc="-70" dirty="0"/>
              <a:t> </a:t>
            </a:r>
            <a:r>
              <a:rPr spc="15" dirty="0"/>
              <a:t>to</a:t>
            </a:r>
            <a:r>
              <a:rPr spc="-50" dirty="0"/>
              <a:t> </a:t>
            </a:r>
            <a:r>
              <a:rPr spc="10" dirty="0"/>
              <a:t>time</a:t>
            </a:r>
            <a:r>
              <a:rPr spc="-95" dirty="0"/>
              <a:t> </a:t>
            </a:r>
            <a:r>
              <a:rPr spc="5" dirty="0"/>
              <a:t>arising</a:t>
            </a:r>
            <a:r>
              <a:rPr spc="-60" dirty="0"/>
              <a:t> </a:t>
            </a:r>
            <a:r>
              <a:rPr spc="-10" dirty="0"/>
              <a:t>out</a:t>
            </a:r>
            <a:r>
              <a:rPr spc="-5" dirty="0"/>
              <a:t> </a:t>
            </a:r>
            <a:r>
              <a:rPr spc="-25" dirty="0"/>
              <a:t>of</a:t>
            </a:r>
            <a:r>
              <a:rPr spc="50" dirty="0"/>
              <a:t> </a:t>
            </a:r>
            <a:r>
              <a:rPr spc="5" dirty="0"/>
              <a:t>business</a:t>
            </a:r>
            <a:r>
              <a:rPr spc="-90" dirty="0"/>
              <a:t> </a:t>
            </a:r>
            <a:r>
              <a:rPr spc="5" dirty="0"/>
              <a:t>transactions,</a:t>
            </a:r>
            <a:r>
              <a:rPr spc="-105" dirty="0"/>
              <a:t> </a:t>
            </a:r>
            <a:r>
              <a:rPr spc="5" dirty="0"/>
              <a:t>on</a:t>
            </a:r>
            <a:r>
              <a:rPr spc="-10" dirty="0"/>
              <a:t> </a:t>
            </a:r>
            <a:r>
              <a:rPr spc="-20" dirty="0"/>
              <a:t>such  </a:t>
            </a:r>
            <a:r>
              <a:rPr spc="10" dirty="0"/>
              <a:t>terms </a:t>
            </a:r>
            <a:r>
              <a:rPr spc="5" dirty="0"/>
              <a:t>and conditions </a:t>
            </a:r>
            <a:r>
              <a:rPr spc="-5" dirty="0"/>
              <a:t>as </a:t>
            </a:r>
            <a:r>
              <a:rPr spc="5" dirty="0"/>
              <a:t>are </a:t>
            </a:r>
            <a:r>
              <a:rPr spc="-5" dirty="0"/>
              <a:t>stipulated </a:t>
            </a:r>
            <a:r>
              <a:rPr spc="-10" dirty="0"/>
              <a:t>in </a:t>
            </a:r>
            <a:r>
              <a:rPr dirty="0"/>
              <a:t>the </a:t>
            </a:r>
            <a:r>
              <a:rPr spc="5" dirty="0"/>
              <a:t>agreement. </a:t>
            </a:r>
            <a:r>
              <a:rPr spc="15" dirty="0"/>
              <a:t>The offer </a:t>
            </a:r>
            <a:r>
              <a:rPr dirty="0"/>
              <a:t>shall  </a:t>
            </a:r>
            <a:r>
              <a:rPr spc="5" dirty="0"/>
              <a:t>specifically </a:t>
            </a:r>
            <a:r>
              <a:rPr dirty="0"/>
              <a:t>mention </a:t>
            </a:r>
            <a:r>
              <a:rPr spc="10" dirty="0"/>
              <a:t>about </a:t>
            </a:r>
            <a:r>
              <a:rPr spc="-10" dirty="0"/>
              <a:t>the </a:t>
            </a:r>
            <a:r>
              <a:rPr spc="5" dirty="0"/>
              <a:t>invoices relating </a:t>
            </a:r>
            <a:r>
              <a:rPr spc="10" dirty="0"/>
              <a:t>to each </a:t>
            </a:r>
            <a:r>
              <a:rPr spc="20" dirty="0"/>
              <a:t>debt as </a:t>
            </a:r>
            <a:r>
              <a:rPr dirty="0"/>
              <a:t>an </a:t>
            </a:r>
            <a:r>
              <a:rPr spc="5" dirty="0"/>
              <a:t>evidence </a:t>
            </a:r>
            <a:r>
              <a:rPr spc="-70" dirty="0"/>
              <a:t>of  </a:t>
            </a:r>
            <a:r>
              <a:rPr spc="10" dirty="0"/>
              <a:t>the</a:t>
            </a:r>
            <a:r>
              <a:rPr spc="-65" dirty="0"/>
              <a:t> </a:t>
            </a:r>
            <a:r>
              <a:rPr spc="5" dirty="0"/>
              <a:t>delivery</a:t>
            </a:r>
            <a:r>
              <a:rPr spc="-45" dirty="0"/>
              <a:t> </a:t>
            </a:r>
            <a:r>
              <a:rPr spc="-25" dirty="0"/>
              <a:t>of</a:t>
            </a:r>
            <a:r>
              <a:rPr spc="20" dirty="0"/>
              <a:t> </a:t>
            </a:r>
            <a:r>
              <a:rPr spc="10" dirty="0"/>
              <a:t>goods</a:t>
            </a:r>
            <a:r>
              <a:rPr spc="-65" dirty="0"/>
              <a:t> </a:t>
            </a:r>
            <a:r>
              <a:rPr spc="5" dirty="0"/>
              <a:t>or</a:t>
            </a:r>
            <a:r>
              <a:rPr spc="-40" dirty="0"/>
              <a:t> </a:t>
            </a:r>
            <a:r>
              <a:rPr spc="5" dirty="0"/>
              <a:t>rendering</a:t>
            </a:r>
            <a:r>
              <a:rPr spc="-125" dirty="0"/>
              <a:t> </a:t>
            </a:r>
            <a:r>
              <a:rPr spc="-15" dirty="0"/>
              <a:t>of</a:t>
            </a:r>
            <a:r>
              <a:rPr spc="20" dirty="0"/>
              <a:t> </a:t>
            </a:r>
            <a:r>
              <a:rPr spc="5" dirty="0"/>
              <a:t>services</a:t>
            </a:r>
            <a:r>
              <a:rPr spc="-60" dirty="0"/>
              <a:t> </a:t>
            </a:r>
            <a:r>
              <a:rPr spc="10" dirty="0"/>
              <a:t>to</a:t>
            </a:r>
            <a:r>
              <a:rPr spc="-20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spc="5" dirty="0"/>
              <a:t>customer.</a:t>
            </a:r>
          </a:p>
          <a:p>
            <a:pPr marL="327025" marR="174625" indent="5715">
              <a:lnSpc>
                <a:spcPct val="97700"/>
              </a:lnSpc>
              <a:spcBef>
                <a:spcPts val="425"/>
              </a:spcBef>
            </a:pPr>
            <a:r>
              <a:rPr dirty="0"/>
              <a:t>Acceptance </a:t>
            </a:r>
            <a:r>
              <a:rPr spc="-25" dirty="0"/>
              <a:t>of </a:t>
            </a:r>
            <a:r>
              <a:rPr spc="-10" dirty="0"/>
              <a:t>the </a:t>
            </a:r>
            <a:r>
              <a:rPr spc="15" dirty="0"/>
              <a:t>offer </a:t>
            </a:r>
            <a:r>
              <a:rPr spc="5" dirty="0"/>
              <a:t>shall </a:t>
            </a:r>
            <a:r>
              <a:rPr spc="-5" dirty="0"/>
              <a:t>be </a:t>
            </a:r>
            <a:r>
              <a:rPr spc="5" dirty="0"/>
              <a:t>comprehensive, covering all interests </a:t>
            </a:r>
            <a:r>
              <a:rPr spc="-10" dirty="0"/>
              <a:t>in </a:t>
            </a:r>
            <a:r>
              <a:rPr spc="5" dirty="0"/>
              <a:t>the  </a:t>
            </a:r>
            <a:r>
              <a:rPr dirty="0"/>
              <a:t>purchased</a:t>
            </a:r>
            <a:r>
              <a:rPr spc="-40" dirty="0"/>
              <a:t> </a:t>
            </a:r>
            <a:r>
              <a:rPr spc="5" dirty="0"/>
              <a:t>debts,</a:t>
            </a:r>
            <a:r>
              <a:rPr spc="-55" dirty="0"/>
              <a:t> </a:t>
            </a:r>
            <a:r>
              <a:rPr spc="-10" dirty="0"/>
              <a:t>with</a:t>
            </a:r>
            <a:r>
              <a:rPr spc="-45" dirty="0"/>
              <a:t> </a:t>
            </a:r>
            <a:r>
              <a:rPr spc="15" dirty="0"/>
              <a:t>all</a:t>
            </a:r>
            <a:r>
              <a:rPr spc="-35" dirty="0"/>
              <a:t> </a:t>
            </a:r>
            <a:r>
              <a:rPr dirty="0"/>
              <a:t>remedies</a:t>
            </a:r>
            <a:r>
              <a:rPr spc="-90" dirty="0"/>
              <a:t> </a:t>
            </a:r>
            <a:r>
              <a:rPr spc="15" dirty="0"/>
              <a:t>for</a:t>
            </a:r>
            <a:r>
              <a:rPr spc="-70" dirty="0"/>
              <a:t> </a:t>
            </a:r>
            <a:r>
              <a:rPr spc="5" dirty="0"/>
              <a:t>enforcing</a:t>
            </a:r>
            <a:r>
              <a:rPr spc="-100" dirty="0"/>
              <a:t> </a:t>
            </a:r>
            <a:r>
              <a:rPr spc="10" dirty="0"/>
              <a:t>the</a:t>
            </a:r>
            <a:r>
              <a:rPr spc="-65" dirty="0"/>
              <a:t> </a:t>
            </a:r>
            <a:r>
              <a:rPr spc="20" dirty="0"/>
              <a:t>debts</a:t>
            </a:r>
            <a:r>
              <a:rPr spc="-100" dirty="0"/>
              <a:t> </a:t>
            </a:r>
            <a:r>
              <a:rPr spc="5" dirty="0"/>
              <a:t>and</a:t>
            </a:r>
            <a:r>
              <a:rPr spc="-20" dirty="0"/>
              <a:t> </a:t>
            </a:r>
            <a:r>
              <a:rPr spc="5" dirty="0"/>
              <a:t>rights</a:t>
            </a:r>
            <a:r>
              <a:rPr spc="-60" dirty="0"/>
              <a:t> </a:t>
            </a:r>
            <a:r>
              <a:rPr spc="-25" dirty="0"/>
              <a:t>of</a:t>
            </a:r>
            <a:r>
              <a:rPr spc="15" dirty="0"/>
              <a:t> </a:t>
            </a:r>
            <a:r>
              <a:rPr spc="-5" dirty="0"/>
              <a:t>unpaid  </a:t>
            </a:r>
            <a:r>
              <a:rPr spc="5" dirty="0"/>
              <a:t>seller </a:t>
            </a:r>
            <a:r>
              <a:rPr dirty="0"/>
              <a:t>being </a:t>
            </a:r>
            <a:r>
              <a:rPr spc="-15" dirty="0"/>
              <a:t>vested </a:t>
            </a:r>
            <a:r>
              <a:rPr spc="5" dirty="0"/>
              <a:t>in </a:t>
            </a:r>
            <a:r>
              <a:rPr spc="10" dirty="0"/>
              <a:t>the</a:t>
            </a:r>
            <a:r>
              <a:rPr spc="-125" dirty="0"/>
              <a:t> </a:t>
            </a:r>
            <a:r>
              <a:rPr spc="-10" dirty="0"/>
              <a:t>factor.</a:t>
            </a:r>
          </a:p>
          <a:p>
            <a:pPr marL="332740" marR="202565" indent="-6985">
              <a:lnSpc>
                <a:spcPts val="1260"/>
              </a:lnSpc>
              <a:spcBef>
                <a:spcPts val="465"/>
              </a:spcBef>
            </a:pPr>
            <a:r>
              <a:rPr spc="5" dirty="0"/>
              <a:t>Condition</a:t>
            </a:r>
            <a:r>
              <a:rPr spc="-55" dirty="0"/>
              <a:t> </a:t>
            </a:r>
            <a:r>
              <a:rPr spc="-5" dirty="0"/>
              <a:t>to</a:t>
            </a:r>
            <a:r>
              <a:rPr spc="-20" dirty="0"/>
              <a:t> </a:t>
            </a:r>
            <a:r>
              <a:rPr dirty="0"/>
              <a:t>have</a:t>
            </a:r>
            <a:r>
              <a:rPr spc="-50" dirty="0"/>
              <a:t> </a:t>
            </a:r>
            <a:r>
              <a:rPr spc="5" dirty="0"/>
              <a:t>no</a:t>
            </a:r>
            <a:r>
              <a:rPr spc="-10" dirty="0"/>
              <a:t> </a:t>
            </a:r>
            <a:r>
              <a:rPr spc="5" dirty="0"/>
              <a:t>recourse</a:t>
            </a:r>
            <a:r>
              <a:rPr spc="-100" dirty="0"/>
              <a:t> </a:t>
            </a:r>
            <a:r>
              <a:rPr spc="10" dirty="0"/>
              <a:t>to</a:t>
            </a:r>
            <a:r>
              <a:rPr spc="-15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spc="5" dirty="0"/>
              <a:t>supplier</a:t>
            </a:r>
            <a:r>
              <a:rPr spc="-15" dirty="0"/>
              <a:t> </a:t>
            </a:r>
            <a:r>
              <a:rPr spc="-25" dirty="0"/>
              <a:t>by</a:t>
            </a:r>
            <a:r>
              <a:rPr spc="20" dirty="0"/>
              <a:t> </a:t>
            </a:r>
            <a:r>
              <a:rPr spc="10" dirty="0"/>
              <a:t>the</a:t>
            </a:r>
            <a:r>
              <a:rPr spc="-40" dirty="0"/>
              <a:t> </a:t>
            </a:r>
            <a:r>
              <a:rPr spc="5" dirty="0"/>
              <a:t>factor</a:t>
            </a:r>
            <a:r>
              <a:rPr spc="-35" dirty="0"/>
              <a:t> </a:t>
            </a:r>
            <a:r>
              <a:rPr spc="-10" dirty="0"/>
              <a:t>in</a:t>
            </a:r>
            <a:r>
              <a:rPr spc="45" dirty="0"/>
              <a:t> </a:t>
            </a:r>
            <a:r>
              <a:rPr spc="-10" dirty="0"/>
              <a:t>the</a:t>
            </a:r>
            <a:r>
              <a:rPr spc="-40" dirty="0"/>
              <a:t> </a:t>
            </a:r>
            <a:r>
              <a:rPr spc="20" dirty="0"/>
              <a:t>case</a:t>
            </a:r>
            <a:r>
              <a:rPr spc="-30" dirty="0"/>
              <a:t> </a:t>
            </a:r>
            <a:r>
              <a:rPr spc="-25" dirty="0"/>
              <a:t>of</a:t>
            </a:r>
            <a:r>
              <a:rPr spc="55" dirty="0"/>
              <a:t> </a:t>
            </a:r>
            <a:r>
              <a:rPr spc="10" dirty="0"/>
              <a:t>non-  </a:t>
            </a:r>
            <a:r>
              <a:rPr spc="-5" dirty="0"/>
              <a:t>recourse </a:t>
            </a:r>
            <a:r>
              <a:rPr spc="5" dirty="0"/>
              <a:t>factoring contract </a:t>
            </a:r>
            <a:r>
              <a:rPr spc="-20" dirty="0"/>
              <a:t>on </a:t>
            </a:r>
            <a:r>
              <a:rPr spc="-15" dirty="0"/>
              <a:t>the </a:t>
            </a:r>
            <a:r>
              <a:rPr spc="15" dirty="0"/>
              <a:t>failure </a:t>
            </a:r>
            <a:r>
              <a:rPr spc="-25" dirty="0"/>
              <a:t>of </a:t>
            </a:r>
            <a:r>
              <a:rPr spc="10" dirty="0"/>
              <a:t>the </a:t>
            </a:r>
            <a:r>
              <a:rPr spc="5" dirty="0"/>
              <a:t>customer </a:t>
            </a:r>
            <a:r>
              <a:rPr spc="10" dirty="0"/>
              <a:t>to </a:t>
            </a:r>
            <a:r>
              <a:rPr spc="-5" dirty="0"/>
              <a:t>pay </a:t>
            </a:r>
            <a:r>
              <a:rPr dirty="0"/>
              <a:t>the</a:t>
            </a:r>
            <a:r>
              <a:rPr spc="-45" dirty="0"/>
              <a:t> </a:t>
            </a:r>
            <a:r>
              <a:rPr spc="5" dirty="0"/>
              <a:t>dues.</a:t>
            </a:r>
          </a:p>
          <a:p>
            <a:pPr marL="325120" marR="35560" indent="3175">
              <a:lnSpc>
                <a:spcPts val="1310"/>
              </a:lnSpc>
              <a:spcBef>
                <a:spcPts val="390"/>
              </a:spcBef>
            </a:pPr>
            <a:r>
              <a:rPr spc="10" dirty="0"/>
              <a:t>Power </a:t>
            </a:r>
            <a:r>
              <a:rPr spc="-25" dirty="0"/>
              <a:t>of </a:t>
            </a:r>
            <a:r>
              <a:rPr spc="-5" dirty="0"/>
              <a:t>attorney </a:t>
            </a:r>
            <a:r>
              <a:rPr spc="5" dirty="0"/>
              <a:t>from </a:t>
            </a:r>
            <a:r>
              <a:rPr spc="10" dirty="0"/>
              <a:t>the firm </a:t>
            </a:r>
            <a:r>
              <a:rPr spc="15" dirty="0"/>
              <a:t>to </a:t>
            </a:r>
            <a:r>
              <a:rPr spc="-10" dirty="0"/>
              <a:t>the </a:t>
            </a:r>
            <a:r>
              <a:rPr spc="15" dirty="0"/>
              <a:t>factor </a:t>
            </a:r>
            <a:r>
              <a:rPr spc="20" dirty="0"/>
              <a:t>so as </a:t>
            </a:r>
            <a:r>
              <a:rPr spc="-5" dirty="0"/>
              <a:t>to </a:t>
            </a:r>
            <a:r>
              <a:rPr spc="10" dirty="0"/>
              <a:t>empower </a:t>
            </a:r>
            <a:r>
              <a:rPr spc="20" dirty="0"/>
              <a:t>the </a:t>
            </a:r>
            <a:r>
              <a:rPr spc="15" dirty="0"/>
              <a:t>factor to</a:t>
            </a:r>
            <a:r>
              <a:rPr spc="-155" dirty="0"/>
              <a:t> </a:t>
            </a:r>
            <a:r>
              <a:rPr spc="-5" dirty="0"/>
              <a:t>the  </a:t>
            </a:r>
            <a:r>
              <a:rPr dirty="0"/>
              <a:t>factor.</a:t>
            </a:r>
          </a:p>
          <a:p>
            <a:pPr marL="328295">
              <a:lnSpc>
                <a:spcPct val="100000"/>
              </a:lnSpc>
              <a:spcBef>
                <a:spcPts val="340"/>
              </a:spcBef>
            </a:pPr>
            <a:r>
              <a:rPr dirty="0"/>
              <a:t>Payment </a:t>
            </a:r>
            <a:r>
              <a:rPr spc="-15" dirty="0"/>
              <a:t>of </a:t>
            </a:r>
            <a:r>
              <a:rPr dirty="0"/>
              <a:t>purchase </a:t>
            </a:r>
            <a:r>
              <a:rPr spc="5" dirty="0"/>
              <a:t>price </a:t>
            </a:r>
            <a:r>
              <a:rPr spc="-15" dirty="0"/>
              <a:t>of</a:t>
            </a:r>
            <a:r>
              <a:rPr spc="-135" dirty="0"/>
              <a:t> </a:t>
            </a:r>
            <a:r>
              <a:rPr dirty="0"/>
              <a:t>debts.</a:t>
            </a:r>
          </a:p>
          <a:p>
            <a:pPr marL="325120" marR="30480" indent="6985">
              <a:lnSpc>
                <a:spcPct val="97300"/>
              </a:lnSpc>
              <a:spcBef>
                <a:spcPts val="459"/>
              </a:spcBef>
            </a:pPr>
            <a:r>
              <a:rPr dirty="0"/>
              <a:t>Notice </a:t>
            </a:r>
            <a:r>
              <a:rPr spc="-15" dirty="0"/>
              <a:t>of </a:t>
            </a:r>
            <a:r>
              <a:rPr spc="5" dirty="0"/>
              <a:t>sale </a:t>
            </a:r>
            <a:r>
              <a:rPr spc="-25" dirty="0"/>
              <a:t>of </a:t>
            </a:r>
            <a:r>
              <a:rPr dirty="0"/>
              <a:t>assignment </a:t>
            </a:r>
            <a:r>
              <a:rPr spc="-25" dirty="0"/>
              <a:t>of </a:t>
            </a:r>
            <a:r>
              <a:rPr spc="20" dirty="0"/>
              <a:t>debt </a:t>
            </a:r>
            <a:r>
              <a:rPr spc="-5" dirty="0"/>
              <a:t>be </a:t>
            </a:r>
            <a:r>
              <a:rPr spc="5" dirty="0"/>
              <a:t>endorsed </a:t>
            </a:r>
            <a:r>
              <a:rPr spc="-10" dirty="0"/>
              <a:t>on </a:t>
            </a:r>
            <a:r>
              <a:rPr spc="5" dirty="0"/>
              <a:t>invoices </a:t>
            </a:r>
            <a:r>
              <a:rPr dirty="0"/>
              <a:t>sent </a:t>
            </a:r>
            <a:r>
              <a:rPr spc="15" dirty="0"/>
              <a:t>to </a:t>
            </a:r>
            <a:r>
              <a:rPr spc="5" dirty="0"/>
              <a:t>customer</a:t>
            </a:r>
            <a:r>
              <a:rPr spc="-180" dirty="0"/>
              <a:t> </a:t>
            </a:r>
            <a:r>
              <a:rPr spc="-25" dirty="0"/>
              <a:t>to  </a:t>
            </a:r>
            <a:r>
              <a:rPr spc="15" dirty="0"/>
              <a:t>entitle </a:t>
            </a:r>
            <a:r>
              <a:rPr spc="10" dirty="0"/>
              <a:t>the </a:t>
            </a:r>
            <a:r>
              <a:rPr spc="15" dirty="0"/>
              <a:t>factor </a:t>
            </a:r>
            <a:r>
              <a:rPr spc="10" dirty="0"/>
              <a:t>to </a:t>
            </a:r>
            <a:r>
              <a:rPr dirty="0"/>
              <a:t>recover </a:t>
            </a:r>
            <a:r>
              <a:rPr spc="5" dirty="0"/>
              <a:t>their </a:t>
            </a:r>
            <a:r>
              <a:rPr spc="20" dirty="0"/>
              <a:t>dues </a:t>
            </a:r>
            <a:r>
              <a:rPr spc="10" dirty="0"/>
              <a:t>and </a:t>
            </a:r>
            <a:r>
              <a:rPr spc="5" dirty="0"/>
              <a:t>issue discharge receipt </a:t>
            </a:r>
            <a:r>
              <a:rPr spc="-40" dirty="0"/>
              <a:t>of </a:t>
            </a:r>
            <a:r>
              <a:rPr spc="20" dirty="0"/>
              <a:t>the  customers.</a:t>
            </a:r>
          </a:p>
          <a:p>
            <a:pPr marL="328930" marR="472440" indent="3810">
              <a:lnSpc>
                <a:spcPts val="1310"/>
              </a:lnSpc>
              <a:spcBef>
                <a:spcPts val="445"/>
              </a:spcBef>
            </a:pPr>
            <a:r>
              <a:rPr spc="-5" dirty="0"/>
              <a:t>Non-collection</a:t>
            </a:r>
            <a:r>
              <a:rPr spc="-60" dirty="0"/>
              <a:t> </a:t>
            </a:r>
            <a:r>
              <a:rPr spc="-25" dirty="0"/>
              <a:t>of</a:t>
            </a:r>
            <a:r>
              <a:rPr spc="-15" dirty="0"/>
              <a:t> </a:t>
            </a:r>
            <a:r>
              <a:rPr spc="10" dirty="0"/>
              <a:t>dues</a:t>
            </a:r>
            <a:r>
              <a:rPr spc="-25" dirty="0"/>
              <a:t> </a:t>
            </a:r>
            <a:r>
              <a:rPr spc="-40" dirty="0"/>
              <a:t>by</a:t>
            </a:r>
            <a:r>
              <a:rPr spc="10" dirty="0"/>
              <a:t> </a:t>
            </a:r>
            <a:r>
              <a:rPr dirty="0"/>
              <a:t>the</a:t>
            </a:r>
            <a:r>
              <a:rPr spc="-114" dirty="0"/>
              <a:t> </a:t>
            </a:r>
            <a:r>
              <a:rPr spc="10" dirty="0"/>
              <a:t>firm</a:t>
            </a:r>
            <a:r>
              <a:rPr spc="-110" dirty="0"/>
              <a:t> </a:t>
            </a:r>
            <a:r>
              <a:rPr sz="1000" spc="125" dirty="0">
                <a:latin typeface="Arial"/>
                <a:cs typeface="Arial"/>
              </a:rPr>
              <a:t>: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pc="5" dirty="0"/>
              <a:t>Firm</a:t>
            </a:r>
            <a:r>
              <a:rPr spc="-105" dirty="0"/>
              <a:t> </a:t>
            </a:r>
            <a:r>
              <a:rPr spc="15" dirty="0"/>
              <a:t>(client)</a:t>
            </a:r>
            <a:r>
              <a:rPr spc="-120" dirty="0"/>
              <a:t> </a:t>
            </a:r>
            <a:r>
              <a:rPr dirty="0"/>
              <a:t>not</a:t>
            </a:r>
            <a:r>
              <a:rPr spc="-55" dirty="0"/>
              <a:t> </a:t>
            </a:r>
            <a:r>
              <a:rPr spc="10" dirty="0"/>
              <a:t>to</a:t>
            </a:r>
            <a:r>
              <a:rPr spc="-80" dirty="0"/>
              <a:t> </a:t>
            </a:r>
            <a:r>
              <a:rPr spc="5" dirty="0"/>
              <a:t>collect</a:t>
            </a:r>
            <a:r>
              <a:rPr spc="-100" dirty="0"/>
              <a:t> </a:t>
            </a:r>
            <a:r>
              <a:rPr spc="10" dirty="0"/>
              <a:t>dues</a:t>
            </a:r>
            <a:r>
              <a:rPr spc="-55" dirty="0"/>
              <a:t> </a:t>
            </a:r>
            <a:r>
              <a:rPr spc="5" dirty="0"/>
              <a:t>from  customers assigned </a:t>
            </a:r>
            <a:r>
              <a:rPr spc="15" dirty="0"/>
              <a:t>to </a:t>
            </a:r>
            <a:r>
              <a:rPr dirty="0"/>
              <a:t>the</a:t>
            </a:r>
            <a:r>
              <a:rPr spc="-140" dirty="0"/>
              <a:t> </a:t>
            </a:r>
            <a:r>
              <a:rPr dirty="0"/>
              <a:t>factors.</a:t>
            </a:r>
            <a:endParaRPr sz="1000">
              <a:latin typeface="Arial"/>
              <a:cs typeface="Arial"/>
            </a:endParaRPr>
          </a:p>
          <a:p>
            <a:pPr marL="332740" indent="-286385">
              <a:lnSpc>
                <a:spcPct val="100000"/>
              </a:lnSpc>
              <a:spcBef>
                <a:spcPts val="350"/>
              </a:spcBef>
              <a:buSzPct val="95454"/>
              <a:buFont typeface="Arial"/>
              <a:buAutoNum type="arabicParenR" startAt="8"/>
              <a:tabLst>
                <a:tab pos="332740" algn="l"/>
                <a:tab pos="333375" algn="l"/>
              </a:tabLst>
            </a:pPr>
            <a:r>
              <a:rPr sz="1100" spc="5" dirty="0"/>
              <a:t>Notice</a:t>
            </a:r>
            <a:r>
              <a:rPr sz="1100" spc="-95" dirty="0"/>
              <a:t> </a:t>
            </a:r>
            <a:r>
              <a:rPr sz="1100" spc="-25" dirty="0"/>
              <a:t>of</a:t>
            </a:r>
            <a:r>
              <a:rPr sz="1100" spc="25" dirty="0"/>
              <a:t> </a:t>
            </a:r>
            <a:r>
              <a:rPr sz="1100" spc="5" dirty="0"/>
              <a:t>credit</a:t>
            </a:r>
            <a:r>
              <a:rPr sz="1100" spc="-50" dirty="0"/>
              <a:t> </a:t>
            </a:r>
            <a:r>
              <a:rPr sz="1100" dirty="0"/>
              <a:t>allowed</a:t>
            </a:r>
            <a:r>
              <a:rPr sz="1100" spc="-20" dirty="0"/>
              <a:t> </a:t>
            </a:r>
            <a:r>
              <a:rPr sz="1100" spc="15" dirty="0"/>
              <a:t>to</a:t>
            </a:r>
            <a:r>
              <a:rPr sz="1100" spc="-55" dirty="0"/>
              <a:t> </a:t>
            </a:r>
            <a:r>
              <a:rPr sz="1100" spc="5" dirty="0"/>
              <a:t>customer</a:t>
            </a:r>
            <a:r>
              <a:rPr sz="1100" spc="-55" dirty="0"/>
              <a:t> </a:t>
            </a:r>
            <a:r>
              <a:rPr sz="1100" spc="-5" dirty="0"/>
              <a:t>to</a:t>
            </a:r>
            <a:r>
              <a:rPr sz="1100" spc="20" dirty="0"/>
              <a:t> </a:t>
            </a:r>
            <a:r>
              <a:rPr sz="1100" spc="-5" dirty="0"/>
              <a:t>be</a:t>
            </a:r>
            <a:r>
              <a:rPr sz="1100" spc="-80" dirty="0"/>
              <a:t> </a:t>
            </a:r>
            <a:r>
              <a:rPr sz="1100" dirty="0"/>
              <a:t>given</a:t>
            </a:r>
            <a:r>
              <a:rPr sz="1100" spc="50" dirty="0"/>
              <a:t> </a:t>
            </a:r>
            <a:r>
              <a:rPr sz="1100" spc="10" dirty="0"/>
              <a:t>to</a:t>
            </a:r>
            <a:r>
              <a:rPr sz="1100" spc="-15" dirty="0"/>
              <a:t> </a:t>
            </a:r>
            <a:r>
              <a:rPr sz="1100" spc="10" dirty="0"/>
              <a:t>the</a:t>
            </a:r>
            <a:r>
              <a:rPr sz="1100" spc="-60" dirty="0"/>
              <a:t> </a:t>
            </a:r>
            <a:r>
              <a:rPr sz="1100" dirty="0"/>
              <a:t>factor.</a:t>
            </a:r>
            <a:endParaRPr sz="1100"/>
          </a:p>
          <a:p>
            <a:pPr marL="328930" indent="-289560">
              <a:lnSpc>
                <a:spcPct val="100000"/>
              </a:lnSpc>
              <a:spcBef>
                <a:spcPts val="385"/>
              </a:spcBef>
              <a:buAutoNum type="arabicParenR" startAt="8"/>
              <a:tabLst>
                <a:tab pos="328930" algn="l"/>
                <a:tab pos="329565" algn="l"/>
              </a:tabLst>
            </a:pPr>
            <a:r>
              <a:rPr spc="-5" dirty="0"/>
              <a:t>Warranties and</a:t>
            </a:r>
            <a:r>
              <a:rPr spc="45" dirty="0"/>
              <a:t> </a:t>
            </a:r>
            <a:r>
              <a:rPr spc="5" dirty="0"/>
              <a:t>covenants.</a:t>
            </a:r>
          </a:p>
          <a:p>
            <a:pPr marL="331470" indent="-294005">
              <a:lnSpc>
                <a:spcPct val="100000"/>
              </a:lnSpc>
              <a:spcBef>
                <a:spcPts val="495"/>
              </a:spcBef>
              <a:buAutoNum type="arabicParenR" startAt="8"/>
              <a:tabLst>
                <a:tab pos="332105" algn="l"/>
              </a:tabLst>
            </a:pPr>
            <a:r>
              <a:rPr spc="5" dirty="0"/>
              <a:t>Factoring</a:t>
            </a:r>
            <a:r>
              <a:rPr spc="-165" dirty="0"/>
              <a:t> </a:t>
            </a:r>
            <a:r>
              <a:rPr spc="5" dirty="0"/>
              <a:t>commission,</a:t>
            </a:r>
            <a:r>
              <a:rPr spc="-145" dirty="0"/>
              <a:t> </a:t>
            </a:r>
            <a:r>
              <a:rPr spc="5" dirty="0"/>
              <a:t>charge,</a:t>
            </a:r>
            <a:r>
              <a:rPr spc="-105" dirty="0"/>
              <a:t> </a:t>
            </a:r>
            <a:r>
              <a:rPr spc="5" dirty="0"/>
              <a:t>fees</a:t>
            </a:r>
            <a:r>
              <a:rPr spc="-55" dirty="0"/>
              <a:t> </a:t>
            </a:r>
            <a:r>
              <a:rPr spc="5" dirty="0"/>
              <a:t>and</a:t>
            </a:r>
            <a:r>
              <a:rPr spc="-20" dirty="0"/>
              <a:t> </a:t>
            </a:r>
            <a:r>
              <a:rPr spc="-5" dirty="0"/>
              <a:t>mode</a:t>
            </a:r>
            <a:r>
              <a:rPr spc="-45" dirty="0"/>
              <a:t> </a:t>
            </a:r>
            <a:r>
              <a:rPr spc="-15" dirty="0"/>
              <a:t>of</a:t>
            </a:r>
            <a:r>
              <a:rPr spc="35" dirty="0"/>
              <a:t> </a:t>
            </a:r>
            <a:r>
              <a:rPr spc="5" dirty="0"/>
              <a:t>payment.</a:t>
            </a:r>
          </a:p>
          <a:p>
            <a:pPr marL="331470" indent="-290830">
              <a:lnSpc>
                <a:spcPct val="100000"/>
              </a:lnSpc>
              <a:spcBef>
                <a:spcPts val="300"/>
              </a:spcBef>
              <a:buAutoNum type="arabicParenR" startAt="8"/>
              <a:tabLst>
                <a:tab pos="332105" algn="l"/>
              </a:tabLst>
            </a:pPr>
            <a:r>
              <a:rPr spc="5" dirty="0"/>
              <a:t>Durations </a:t>
            </a:r>
            <a:r>
              <a:rPr spc="-25" dirty="0"/>
              <a:t>of</a:t>
            </a:r>
            <a:r>
              <a:rPr spc="-50" dirty="0"/>
              <a:t> </a:t>
            </a:r>
            <a:r>
              <a:rPr spc="5" dirty="0"/>
              <a:t>agreement.</a:t>
            </a:r>
          </a:p>
          <a:p>
            <a:pPr marL="332740" indent="-295275">
              <a:lnSpc>
                <a:spcPct val="100000"/>
              </a:lnSpc>
              <a:spcBef>
                <a:spcPts val="345"/>
              </a:spcBef>
              <a:buAutoNum type="arabicParenR" startAt="8"/>
              <a:tabLst>
                <a:tab pos="333375" algn="l"/>
              </a:tabLst>
            </a:pPr>
            <a:r>
              <a:rPr spc="5" dirty="0"/>
              <a:t>Notice</a:t>
            </a:r>
            <a:r>
              <a:rPr spc="-170" dirty="0"/>
              <a:t> </a:t>
            </a:r>
            <a:r>
              <a:rPr spc="-70" dirty="0"/>
              <a:t>of</a:t>
            </a:r>
          </a:p>
          <a:p>
            <a:pPr marL="330835" indent="-293370">
              <a:lnSpc>
                <a:spcPct val="100000"/>
              </a:lnSpc>
              <a:spcBef>
                <a:spcPts val="455"/>
              </a:spcBef>
              <a:buAutoNum type="arabicParenR" startAt="8"/>
              <a:tabLst>
                <a:tab pos="331470" algn="l"/>
              </a:tabLst>
            </a:pPr>
            <a:r>
              <a:rPr spc="5" dirty="0"/>
              <a:t>Jurisdiction</a:t>
            </a:r>
            <a:r>
              <a:rPr spc="-135" dirty="0"/>
              <a:t> </a:t>
            </a:r>
            <a:r>
              <a:rPr spc="-25" dirty="0"/>
              <a:t>of</a:t>
            </a:r>
            <a:r>
              <a:rPr spc="-10" dirty="0"/>
              <a:t> </a:t>
            </a:r>
            <a:r>
              <a:rPr spc="5" dirty="0"/>
              <a:t>court</a:t>
            </a:r>
            <a:r>
              <a:rPr spc="-55" dirty="0"/>
              <a:t> </a:t>
            </a:r>
            <a:r>
              <a:rPr spc="15" dirty="0"/>
              <a:t>to</a:t>
            </a:r>
            <a:r>
              <a:rPr spc="-65" dirty="0"/>
              <a:t> </a:t>
            </a:r>
            <a:r>
              <a:rPr spc="5" dirty="0"/>
              <a:t>entertain</a:t>
            </a:r>
            <a:r>
              <a:rPr spc="-114" dirty="0"/>
              <a:t> </a:t>
            </a:r>
            <a:r>
              <a:rPr spc="5" dirty="0"/>
              <a:t>dispute</a:t>
            </a:r>
            <a:r>
              <a:rPr spc="-50" dirty="0"/>
              <a:t> </a:t>
            </a:r>
            <a:r>
              <a:rPr spc="10" dirty="0"/>
              <a:t>between</a:t>
            </a:r>
            <a:r>
              <a:rPr spc="-85" dirty="0"/>
              <a:t> </a:t>
            </a:r>
            <a:r>
              <a:rPr dirty="0"/>
              <a:t>the</a:t>
            </a:r>
            <a:r>
              <a:rPr spc="5" dirty="0"/>
              <a:t> </a:t>
            </a:r>
            <a:r>
              <a:rPr dirty="0"/>
              <a:t>parties.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848577" y="6405367"/>
            <a:ext cx="4732655" cy="154305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635">
              <a:lnSpc>
                <a:spcPct val="96200"/>
              </a:lnSpc>
              <a:spcBef>
                <a:spcPts val="160"/>
              </a:spcBef>
            </a:pP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above </a:t>
            </a:r>
            <a:r>
              <a:rPr sz="1100" spc="5" dirty="0">
                <a:latin typeface="Times New Roman"/>
                <a:cs typeface="Times New Roman"/>
              </a:rPr>
              <a:t>conditions </a:t>
            </a:r>
            <a:r>
              <a:rPr sz="1100" spc="-5" dirty="0">
                <a:latin typeface="Times New Roman"/>
                <a:cs typeface="Times New Roman"/>
              </a:rPr>
              <a:t>may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5" dirty="0">
                <a:latin typeface="Times New Roman"/>
                <a:cs typeface="Times New Roman"/>
              </a:rPr>
              <a:t>elaborated </a:t>
            </a:r>
            <a:r>
              <a:rPr sz="1100" spc="-10" dirty="0">
                <a:latin typeface="Times New Roman"/>
                <a:cs typeface="Times New Roman"/>
              </a:rPr>
              <a:t>in view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business practices </a:t>
            </a:r>
            <a:r>
              <a:rPr sz="1100" spc="-20" dirty="0">
                <a:latin typeface="Times New Roman"/>
                <a:cs typeface="Times New Roman"/>
              </a:rPr>
              <a:t>and  </a:t>
            </a:r>
            <a:r>
              <a:rPr sz="1100" spc="5" dirty="0">
                <a:latin typeface="Times New Roman"/>
                <a:cs typeface="Times New Roman"/>
              </a:rPr>
              <a:t>incorporated in </a:t>
            </a:r>
            <a:r>
              <a:rPr sz="1100" dirty="0">
                <a:latin typeface="Times New Roman"/>
                <a:cs typeface="Times New Roman"/>
              </a:rPr>
              <a:t>the letter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confirmation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dirty="0">
                <a:latin typeface="Times New Roman"/>
                <a:cs typeface="Times New Roman"/>
              </a:rPr>
              <a:t>be issued by the </a:t>
            </a:r>
            <a:r>
              <a:rPr sz="1100" spc="5" dirty="0">
                <a:latin typeface="Times New Roman"/>
                <a:cs typeface="Times New Roman"/>
              </a:rPr>
              <a:t>factor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15" dirty="0">
                <a:latin typeface="Times New Roman"/>
                <a:cs typeface="Times New Roman"/>
              </a:rPr>
              <a:t>client </a:t>
            </a:r>
            <a:r>
              <a:rPr sz="1200" spc="-204" dirty="0">
                <a:latin typeface="Courier New"/>
                <a:cs typeface="Courier New"/>
              </a:rPr>
              <a:t>and  </a:t>
            </a:r>
            <a:r>
              <a:rPr sz="1100" spc="-5" dirty="0">
                <a:latin typeface="Times New Roman"/>
                <a:cs typeface="Times New Roman"/>
              </a:rPr>
              <a:t>be </a:t>
            </a:r>
            <a:r>
              <a:rPr sz="1100" dirty="0">
                <a:latin typeface="Times New Roman"/>
                <a:cs typeface="Times New Roman"/>
              </a:rPr>
              <a:t>accepted </a:t>
            </a:r>
            <a:r>
              <a:rPr sz="1100" spc="-15" dirty="0">
                <a:latin typeface="Times New Roman"/>
                <a:cs typeface="Times New Roman"/>
              </a:rPr>
              <a:t>by </a:t>
            </a:r>
            <a:r>
              <a:rPr sz="1100" spc="-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client </a:t>
            </a:r>
            <a:r>
              <a:rPr sz="1100" dirty="0">
                <a:latin typeface="Times New Roman"/>
                <a:cs typeface="Times New Roman"/>
              </a:rPr>
              <a:t>through </a:t>
            </a:r>
            <a:r>
              <a:rPr sz="1100" spc="20" dirty="0">
                <a:latin typeface="Times New Roman"/>
                <a:cs typeface="Times New Roman"/>
              </a:rPr>
              <a:t>a </a:t>
            </a:r>
            <a:r>
              <a:rPr sz="1100" spc="-10" dirty="0">
                <a:latin typeface="Times New Roman"/>
                <a:cs typeface="Times New Roman"/>
              </a:rPr>
              <a:t>Board </a:t>
            </a:r>
            <a:r>
              <a:rPr sz="1100" spc="5" dirty="0">
                <a:latin typeface="Times New Roman"/>
                <a:cs typeface="Times New Roman"/>
              </a:rPr>
              <a:t>Resolution. </a:t>
            </a:r>
            <a:r>
              <a:rPr sz="1100" spc="15" dirty="0">
                <a:latin typeface="Times New Roman"/>
                <a:cs typeface="Times New Roman"/>
              </a:rPr>
              <a:t>It </a:t>
            </a:r>
            <a:r>
              <a:rPr sz="1100" spc="5" dirty="0">
                <a:latin typeface="Times New Roman"/>
                <a:cs typeface="Times New Roman"/>
              </a:rPr>
              <a:t>is </a:t>
            </a:r>
            <a:r>
              <a:rPr sz="1100" spc="10" dirty="0">
                <a:latin typeface="Times New Roman"/>
                <a:cs typeface="Times New Roman"/>
              </a:rPr>
              <a:t>always </a:t>
            </a:r>
            <a:r>
              <a:rPr sz="1100" spc="5" dirty="0">
                <a:latin typeface="Times New Roman"/>
                <a:cs typeface="Times New Roman"/>
              </a:rPr>
              <a:t>safe </a:t>
            </a:r>
            <a:r>
              <a:rPr sz="1100" spc="30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enter </a:t>
            </a:r>
            <a:r>
              <a:rPr sz="1100" dirty="0">
                <a:latin typeface="Times New Roman"/>
                <a:cs typeface="Times New Roman"/>
              </a:rPr>
              <a:t>into  </a:t>
            </a:r>
            <a:r>
              <a:rPr sz="1100" spc="5" dirty="0">
                <a:latin typeface="Times New Roman"/>
                <a:cs typeface="Times New Roman"/>
              </a:rPr>
              <a:t>formal agreement </a:t>
            </a:r>
            <a:r>
              <a:rPr sz="1100" dirty="0">
                <a:latin typeface="Times New Roman"/>
                <a:cs typeface="Times New Roman"/>
              </a:rPr>
              <a:t>between the </a:t>
            </a:r>
            <a:r>
              <a:rPr sz="1100" spc="5" dirty="0">
                <a:latin typeface="Times New Roman"/>
                <a:cs typeface="Times New Roman"/>
              </a:rPr>
              <a:t>parties </a:t>
            </a:r>
            <a:r>
              <a:rPr sz="1100" spc="20" dirty="0">
                <a:latin typeface="Times New Roman"/>
                <a:cs typeface="Times New Roman"/>
              </a:rPr>
              <a:t>so as </a:t>
            </a:r>
            <a:r>
              <a:rPr sz="1100" spc="15" dirty="0">
                <a:latin typeface="Times New Roman"/>
                <a:cs typeface="Times New Roman"/>
              </a:rPr>
              <a:t>to </a:t>
            </a:r>
            <a:r>
              <a:rPr sz="1100" spc="10" dirty="0">
                <a:latin typeface="Times New Roman"/>
                <a:cs typeface="Times New Roman"/>
              </a:rPr>
              <a:t>cover </a:t>
            </a:r>
            <a:r>
              <a:rPr sz="1100" spc="5" dirty="0">
                <a:latin typeface="Times New Roman"/>
                <a:cs typeface="Times New Roman"/>
              </a:rPr>
              <a:t>all assignment </a:t>
            </a:r>
            <a:r>
              <a:rPr sz="1100" spc="-25" dirty="0">
                <a:latin typeface="Times New Roman"/>
                <a:cs typeface="Times New Roman"/>
              </a:rPr>
              <a:t>of </a:t>
            </a:r>
            <a:r>
              <a:rPr sz="1100" spc="20" dirty="0">
                <a:latin typeface="Times New Roman"/>
                <a:cs typeface="Times New Roman"/>
              </a:rPr>
              <a:t>debts </a:t>
            </a:r>
            <a:r>
              <a:rPr sz="1100" spc="-5" dirty="0">
                <a:latin typeface="Times New Roman"/>
                <a:cs typeface="Times New Roman"/>
              </a:rPr>
              <a:t>and  </a:t>
            </a:r>
            <a:r>
              <a:rPr sz="1100" spc="10" dirty="0">
                <a:latin typeface="Times New Roman"/>
                <a:cs typeface="Times New Roman"/>
              </a:rPr>
              <a:t>powers to </a:t>
            </a:r>
            <a:r>
              <a:rPr sz="1100" spc="5" dirty="0">
                <a:latin typeface="Times New Roman"/>
                <a:cs typeface="Times New Roman"/>
              </a:rPr>
              <a:t>affect </a:t>
            </a:r>
            <a:r>
              <a:rPr sz="1100" dirty="0">
                <a:latin typeface="Times New Roman"/>
                <a:cs typeface="Times New Roman"/>
              </a:rPr>
              <a:t>recovery </a:t>
            </a:r>
            <a:r>
              <a:rPr sz="1100" spc="-5" dirty="0">
                <a:latin typeface="Times New Roman"/>
                <a:cs typeface="Times New Roman"/>
              </a:rPr>
              <a:t>thereof </a:t>
            </a: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legal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way.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521334" marR="1320800" indent="-504825">
              <a:lnSpc>
                <a:spcPts val="1639"/>
              </a:lnSpc>
              <a:spcBef>
                <a:spcPts val="785"/>
              </a:spcBef>
              <a:tabLst>
                <a:tab pos="522605" algn="l"/>
              </a:tabLst>
            </a:pPr>
            <a:r>
              <a:rPr sz="1450" b="1" spc="35" dirty="0">
                <a:latin typeface="Times New Roman"/>
                <a:cs typeface="Times New Roman"/>
              </a:rPr>
              <a:t>19.5		</a:t>
            </a:r>
            <a:r>
              <a:rPr sz="1500" b="1" spc="-55" dirty="0">
                <a:latin typeface="Times New Roman"/>
                <a:cs typeface="Times New Roman"/>
              </a:rPr>
              <a:t>FACTORING: </a:t>
            </a:r>
            <a:r>
              <a:rPr sz="1500" b="1" spc="-95" dirty="0">
                <a:latin typeface="Times New Roman"/>
                <a:cs typeface="Times New Roman"/>
              </a:rPr>
              <a:t>ADVANTAGES </a:t>
            </a:r>
            <a:r>
              <a:rPr sz="1500" b="1" spc="-65" dirty="0">
                <a:latin typeface="Times New Roman"/>
                <a:cs typeface="Times New Roman"/>
              </a:rPr>
              <a:t>AND  </a:t>
            </a:r>
            <a:r>
              <a:rPr sz="1500" b="1" spc="-75" dirty="0">
                <a:latin typeface="Times New Roman"/>
                <a:cs typeface="Times New Roman"/>
              </a:rPr>
              <a:t>DISADVANTAGES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58458" y="8372787"/>
            <a:ext cx="13462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30" dirty="0">
                <a:latin typeface="Times New Roman"/>
                <a:cs typeface="Times New Roman"/>
              </a:rPr>
              <a:t>1)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60317" y="8044538"/>
            <a:ext cx="3896995" cy="502284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1100" b="1" spc="15" dirty="0">
                <a:latin typeface="Times New Roman"/>
                <a:cs typeface="Times New Roman"/>
              </a:rPr>
              <a:t>Benefits </a:t>
            </a:r>
            <a:r>
              <a:rPr sz="1100" b="1" spc="5" dirty="0">
                <a:latin typeface="Times New Roman"/>
                <a:cs typeface="Times New Roman"/>
              </a:rPr>
              <a:t>of </a:t>
            </a:r>
            <a:r>
              <a:rPr sz="1100" b="1" spc="15" dirty="0">
                <a:latin typeface="Times New Roman"/>
                <a:cs typeface="Times New Roman"/>
              </a:rPr>
              <a:t>Factoring </a:t>
            </a:r>
            <a:r>
              <a:rPr sz="1100" b="1" spc="5" dirty="0">
                <a:latin typeface="Times New Roman"/>
                <a:cs typeface="Times New Roman"/>
              </a:rPr>
              <a:t>to</a:t>
            </a:r>
            <a:r>
              <a:rPr sz="1100" b="1" spc="45" dirty="0">
                <a:latin typeface="Times New Roman"/>
                <a:cs typeface="Times New Roman"/>
              </a:rPr>
              <a:t> </a:t>
            </a:r>
            <a:r>
              <a:rPr sz="1100" b="1" spc="15" dirty="0">
                <a:latin typeface="Times New Roman"/>
                <a:cs typeface="Times New Roman"/>
              </a:rPr>
              <a:t>Clients</a:t>
            </a:r>
            <a:endParaRPr sz="1100">
              <a:latin typeface="Times New Roman"/>
              <a:cs typeface="Times New Roman"/>
            </a:endParaRPr>
          </a:p>
          <a:p>
            <a:pPr marL="302895">
              <a:lnSpc>
                <a:spcPct val="100000"/>
              </a:lnSpc>
              <a:spcBef>
                <a:spcPts val="540"/>
              </a:spcBef>
            </a:pPr>
            <a:r>
              <a:rPr sz="1100" spc="5" dirty="0">
                <a:latin typeface="Times New Roman"/>
                <a:cs typeface="Times New Roman"/>
              </a:rPr>
              <a:t>Under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factoring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arrangement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client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receives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prepayment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769861" y="8417860"/>
            <a:ext cx="248537" cy="10739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042471" y="8351453"/>
            <a:ext cx="57658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5" dirty="0">
                <a:latin typeface="Times New Roman"/>
                <a:cs typeface="Times New Roman"/>
              </a:rPr>
              <a:t>80-90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per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797292" y="8722684"/>
            <a:ext cx="672465" cy="104775"/>
            <a:chOff x="5797292" y="8722684"/>
            <a:chExt cx="672465" cy="104775"/>
          </a:xfrm>
        </p:grpSpPr>
        <p:sp>
          <p:nvSpPr>
            <p:cNvPr id="20" name="object 20"/>
            <p:cNvSpPr/>
            <p:nvPr/>
          </p:nvSpPr>
          <p:spPr>
            <a:xfrm>
              <a:off x="5797292" y="8722684"/>
              <a:ext cx="423445" cy="10432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257561" y="8722684"/>
              <a:ext cx="211719" cy="10432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146374" y="8509978"/>
            <a:ext cx="4481830" cy="51943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7780" marR="5080" indent="-5715" algn="just">
              <a:lnSpc>
                <a:spcPct val="94600"/>
              </a:lnSpc>
              <a:spcBef>
                <a:spcPts val="180"/>
              </a:spcBef>
              <a:tabLst>
                <a:tab pos="4354830" algn="l"/>
              </a:tabLst>
            </a:pPr>
            <a:r>
              <a:rPr sz="1100" spc="5" dirty="0">
                <a:latin typeface="Times New Roman"/>
                <a:cs typeface="Times New Roman"/>
              </a:rPr>
              <a:t>cent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invoice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value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immediately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balance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amount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after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050" spc="30" dirty="0">
                <a:latin typeface="Times New Roman"/>
                <a:cs typeface="Times New Roman"/>
              </a:rPr>
              <a:t>the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maturity  period</a:t>
            </a:r>
            <a:r>
              <a:rPr sz="1100" spc="10" dirty="0">
                <a:latin typeface="Times New Roman"/>
                <a:cs typeface="Times New Roman"/>
              </a:rPr>
              <a:t>.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This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help</a:t>
            </a:r>
            <a:r>
              <a:rPr sz="1100" spc="15" dirty="0">
                <a:latin typeface="Times New Roman"/>
                <a:cs typeface="Times New Roman"/>
              </a:rPr>
              <a:t>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th</a:t>
            </a:r>
            <a:r>
              <a:rPr sz="1100" spc="20" dirty="0">
                <a:latin typeface="Times New Roman"/>
                <a:cs typeface="Times New Roman"/>
              </a:rPr>
              <a:t>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clien</a:t>
            </a:r>
            <a:r>
              <a:rPr sz="1100" spc="10" dirty="0">
                <a:latin typeface="Times New Roman"/>
                <a:cs typeface="Times New Roman"/>
              </a:rPr>
              <a:t>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t</a:t>
            </a:r>
            <a:r>
              <a:rPr sz="1100" spc="25" dirty="0">
                <a:latin typeface="Times New Roman"/>
                <a:cs typeface="Times New Roman"/>
              </a:rPr>
              <a:t>o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improv</a:t>
            </a:r>
            <a:r>
              <a:rPr sz="1100" spc="20" dirty="0">
                <a:latin typeface="Times New Roman"/>
                <a:cs typeface="Times New Roman"/>
              </a:rPr>
              <a:t>e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cas</a:t>
            </a:r>
            <a:r>
              <a:rPr sz="1100" spc="25" dirty="0">
                <a:latin typeface="Times New Roman"/>
                <a:cs typeface="Times New Roman"/>
              </a:rPr>
              <a:t>h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flo</a:t>
            </a:r>
            <a:r>
              <a:rPr sz="1100" spc="35" dirty="0">
                <a:latin typeface="Times New Roman"/>
                <a:cs typeface="Times New Roman"/>
              </a:rPr>
              <a:t>w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positio</a:t>
            </a:r>
            <a:r>
              <a:rPr sz="1100" spc="25" dirty="0">
                <a:latin typeface="Times New Roman"/>
                <a:cs typeface="Times New Roman"/>
              </a:rPr>
              <a:t>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whic</a:t>
            </a:r>
            <a:r>
              <a:rPr sz="1100" spc="25" dirty="0">
                <a:latin typeface="Times New Roman"/>
                <a:cs typeface="Times New Roman"/>
              </a:rPr>
              <a:t>h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15" dirty="0">
                <a:latin typeface="Times New Roman"/>
                <a:cs typeface="Times New Roman"/>
              </a:rPr>
              <a:t>to  </a:t>
            </a:r>
            <a:r>
              <a:rPr sz="1100" spc="10" dirty="0">
                <a:latin typeface="Times New Roman"/>
                <a:cs typeface="Times New Roman"/>
              </a:rPr>
              <a:t>have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better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flexibility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managing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working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capital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funds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an</a:t>
            </a:r>
            <a:r>
              <a:rPr sz="115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efficient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050" spc="35" dirty="0">
                <a:latin typeface="Times New Roman"/>
                <a:cs typeface="Times New Roman"/>
              </a:rPr>
              <a:t>and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775985" y="9047320"/>
            <a:ext cx="168758" cy="10125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963809" y="8980098"/>
            <a:ext cx="527685" cy="2178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5" dirty="0">
                <a:latin typeface="Times New Roman"/>
                <a:cs typeface="Times New Roman"/>
              </a:rPr>
              <a:t>ability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250" b="1" i="1" spc="-290" dirty="0">
                <a:latin typeface="Courier New"/>
                <a:cs typeface="Courier New"/>
              </a:rPr>
              <a:t>of</a:t>
            </a:r>
            <a:endParaRPr sz="1250">
              <a:latin typeface="Courier New"/>
              <a:cs typeface="Courier Ne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146901" y="8999148"/>
            <a:ext cx="360934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1905">
              <a:lnSpc>
                <a:spcPct val="100000"/>
              </a:lnSpc>
              <a:spcBef>
                <a:spcPts val="110"/>
              </a:spcBef>
            </a:pPr>
            <a:r>
              <a:rPr sz="1100" spc="5" dirty="0">
                <a:latin typeface="Times New Roman"/>
                <a:cs typeface="Times New Roman"/>
              </a:rPr>
              <a:t>effective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manner.</a:t>
            </a:r>
            <a:r>
              <a:rPr sz="1100" spc="1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Besides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this,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such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arrangement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also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improves  </a:t>
            </a:r>
            <a:r>
              <a:rPr sz="1100" spc="25" dirty="0">
                <a:latin typeface="Times New Roman"/>
                <a:cs typeface="Times New Roman"/>
              </a:rPr>
              <a:t>the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client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develop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sales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credit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worthy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customers.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60689" y="0"/>
            <a:ext cx="33529" cy="92460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43836" y="5806466"/>
            <a:ext cx="4827025" cy="746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01753" y="8195004"/>
            <a:ext cx="4732020" cy="821055"/>
            <a:chOff x="301753" y="8195004"/>
            <a:chExt cx="4732020" cy="821055"/>
          </a:xfrm>
        </p:grpSpPr>
        <p:sp>
          <p:nvSpPr>
            <p:cNvPr id="5" name="object 5"/>
            <p:cNvSpPr/>
            <p:nvPr/>
          </p:nvSpPr>
          <p:spPr>
            <a:xfrm>
              <a:off x="301753" y="8195004"/>
              <a:ext cx="4730578" cy="36681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29384" y="8553712"/>
              <a:ext cx="1094786" cy="17728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1753" y="8562320"/>
              <a:ext cx="27989" cy="27991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96608" y="8552485"/>
              <a:ext cx="136846" cy="28975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97377" y="8730270"/>
              <a:ext cx="1112458" cy="11196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1753" y="8841807"/>
              <a:ext cx="4730578" cy="17417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6364230" y="9490004"/>
            <a:ext cx="174170" cy="14929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9747" y="5865863"/>
            <a:ext cx="4782820" cy="0"/>
          </a:xfrm>
          <a:custGeom>
            <a:avLst/>
            <a:gdLst/>
            <a:ahLst/>
            <a:cxnLst/>
            <a:rect l="l" t="t" r="r" b="b"/>
            <a:pathLst>
              <a:path w="4782820">
                <a:moveTo>
                  <a:pt x="0" y="0"/>
                </a:moveTo>
                <a:lnTo>
                  <a:pt x="4782312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5175" y="6127991"/>
            <a:ext cx="4790440" cy="0"/>
          </a:xfrm>
          <a:custGeom>
            <a:avLst/>
            <a:gdLst/>
            <a:ahLst/>
            <a:cxnLst/>
            <a:rect l="l" t="t" r="r" b="b"/>
            <a:pathLst>
              <a:path w="4790440">
                <a:moveTo>
                  <a:pt x="0" y="0"/>
                </a:moveTo>
                <a:lnTo>
                  <a:pt x="4789932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45675" y="627561"/>
            <a:ext cx="144780" cy="2025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b="1" spc="-15" dirty="0">
                <a:latin typeface="Times New Roman"/>
                <a:cs typeface="Times New Roman"/>
              </a:rPr>
              <a:t>2)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0920" y="615619"/>
            <a:ext cx="4500880" cy="521334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indent="1270">
              <a:lnSpc>
                <a:spcPct val="97300"/>
              </a:lnSpc>
              <a:spcBef>
                <a:spcPts val="145"/>
              </a:spcBef>
            </a:pPr>
            <a:r>
              <a:rPr sz="1100" spc="-20" dirty="0">
                <a:latin typeface="Times New Roman"/>
                <a:cs typeface="Times New Roman"/>
              </a:rPr>
              <a:t>If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client avails </a:t>
            </a:r>
            <a:r>
              <a:rPr sz="1100" spc="5" dirty="0">
                <a:latin typeface="Times New Roman"/>
                <a:cs typeface="Times New Roman"/>
              </a:rPr>
              <a:t>the services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factor 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respect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sales </a:t>
            </a:r>
            <a:r>
              <a:rPr sz="1100" spc="5" dirty="0">
                <a:latin typeface="Times New Roman"/>
                <a:cs typeface="Times New Roman"/>
              </a:rPr>
              <a:t>ledger  administration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collection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of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receivables,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he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need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not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have'any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administrative  </a:t>
            </a:r>
            <a:r>
              <a:rPr sz="1100" spc="-10" dirty="0">
                <a:latin typeface="Times New Roman"/>
                <a:cs typeface="Times New Roman"/>
              </a:rPr>
              <a:t>set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up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this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purpose.</a:t>
            </a:r>
            <a:r>
              <a:rPr sz="1100" spc="204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Naturally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this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will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result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into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substantial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saving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in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time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853689" y="662214"/>
            <a:ext cx="500744" cy="1119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370283" y="609975"/>
            <a:ext cx="208915" cy="1816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000" b="1" spc="-60" dirty="0">
                <a:latin typeface="Times New Roman"/>
                <a:cs typeface="Times New Roman"/>
              </a:rPr>
              <a:t>and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00099" y="613150"/>
            <a:ext cx="628015" cy="311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55"/>
              </a:lnSpc>
              <a:spcBef>
                <a:spcPts val="100"/>
              </a:spcBef>
            </a:pPr>
            <a:r>
              <a:rPr sz="1000" b="1" spc="-40" dirty="0">
                <a:latin typeface="Times New Roman"/>
                <a:cs typeface="Times New Roman"/>
              </a:rPr>
              <a:t>Factoring,</a:t>
            </a:r>
            <a:endParaRPr sz="1000">
              <a:latin typeface="Times New Roman"/>
              <a:cs typeface="Times New Roman"/>
            </a:endParaRPr>
          </a:p>
          <a:p>
            <a:pPr marL="433705">
              <a:lnSpc>
                <a:spcPts val="1095"/>
              </a:lnSpc>
            </a:pPr>
            <a:r>
              <a:rPr sz="950" b="1" dirty="0">
                <a:latin typeface="Times New Roman"/>
                <a:cs typeface="Times New Roman"/>
              </a:rPr>
              <a:t>Bill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963412" y="799438"/>
            <a:ext cx="612711" cy="10885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73001" y="1188438"/>
            <a:ext cx="236373" cy="9018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31114" y="1100287"/>
            <a:ext cx="390334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609090" algn="l"/>
              </a:tabLst>
            </a:pPr>
            <a:r>
              <a:rPr sz="1100" spc="5" dirty="0">
                <a:latin typeface="Times New Roman"/>
                <a:cs typeface="Times New Roman"/>
              </a:rPr>
              <a:t>and cost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maintaining	</a:t>
            </a:r>
            <a:r>
              <a:rPr sz="1100" dirty="0">
                <a:latin typeface="Times New Roman"/>
                <a:cs typeface="Times New Roman"/>
              </a:rPr>
              <a:t>sales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ledger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administrationand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collecting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4993" y="1261755"/>
            <a:ext cx="4519295" cy="36004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5240" marR="5080" indent="-3175">
              <a:lnSpc>
                <a:spcPts val="1300"/>
              </a:lnSpc>
              <a:spcBef>
                <a:spcPts val="170"/>
              </a:spcBef>
            </a:pPr>
            <a:r>
              <a:rPr sz="1100" spc="5" dirty="0">
                <a:latin typeface="Times New Roman"/>
                <a:cs typeface="Times New Roman"/>
              </a:rPr>
              <a:t>receivables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from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customer.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Thus,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will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reduce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administrative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cost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and</a:t>
            </a:r>
            <a:r>
              <a:rPr sz="1100" spc="5" dirty="0">
                <a:latin typeface="Times New Roman"/>
                <a:cs typeface="Times New Roman"/>
              </a:rPr>
              <a:t> time.  </a:t>
            </a:r>
            <a:r>
              <a:rPr sz="1100" spc="-10" dirty="0">
                <a:latin typeface="Times New Roman"/>
                <a:cs typeface="Times New Roman"/>
              </a:rPr>
              <a:t>As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result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this,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client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can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spare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substantial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time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improving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quality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47049" y="1828742"/>
            <a:ext cx="14351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5" dirty="0">
                <a:latin typeface="Times New Roman"/>
                <a:cs typeface="Times New Roman"/>
              </a:rPr>
              <a:t>3)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0118" y="2549833"/>
            <a:ext cx="128905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b="1" spc="-65" dirty="0">
                <a:latin typeface="Arial"/>
                <a:cs typeface="Arial"/>
              </a:rPr>
              <a:t>4)</a:t>
            </a:r>
            <a:endParaRPr sz="105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51687" y="3231438"/>
            <a:ext cx="653137" cy="12440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34428" y="1542493"/>
            <a:ext cx="4528820" cy="248729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1100" spc="-5" dirty="0">
                <a:latin typeface="Times New Roman"/>
                <a:cs typeface="Times New Roman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produ'ction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tapping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new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business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opportunities.</a:t>
            </a:r>
            <a:endParaRPr sz="1100">
              <a:latin typeface="Times New Roman"/>
              <a:cs typeface="Times New Roman"/>
            </a:endParaRPr>
          </a:p>
          <a:p>
            <a:pPr marL="15875" marR="110489" indent="-3810">
              <a:lnSpc>
                <a:spcPct val="98500"/>
              </a:lnSpc>
              <a:spcBef>
                <a:spcPts val="415"/>
              </a:spcBef>
            </a:pPr>
            <a:r>
              <a:rPr sz="1100" spc="5" dirty="0">
                <a:latin typeface="Times New Roman"/>
                <a:cs typeface="Times New Roman"/>
              </a:rPr>
              <a:t>When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without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recourse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factoring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arrangement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made,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client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can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eliminate  the losses </a:t>
            </a:r>
            <a:r>
              <a:rPr sz="1100" spc="-5" dirty="0">
                <a:latin typeface="Times New Roman"/>
                <a:cs typeface="Times New Roman"/>
              </a:rPr>
              <a:t>on </a:t>
            </a:r>
            <a:r>
              <a:rPr sz="1100" spc="5" dirty="0">
                <a:latin typeface="Times New Roman"/>
                <a:cs typeface="Times New Roman"/>
              </a:rPr>
              <a:t>account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bad </a:t>
            </a:r>
            <a:r>
              <a:rPr sz="1100" dirty="0">
                <a:latin typeface="Times New Roman"/>
                <a:cs typeface="Times New Roman"/>
              </a:rPr>
              <a:t>debts. </a:t>
            </a:r>
            <a:r>
              <a:rPr sz="1100" spc="10" dirty="0">
                <a:latin typeface="Times New Roman"/>
                <a:cs typeface="Times New Roman"/>
              </a:rPr>
              <a:t>This </a:t>
            </a:r>
            <a:r>
              <a:rPr sz="1100" dirty="0">
                <a:latin typeface="Times New Roman"/>
                <a:cs typeface="Times New Roman"/>
              </a:rPr>
              <a:t>will </a:t>
            </a:r>
            <a:r>
              <a:rPr sz="1100" spc="5" dirty="0">
                <a:latin typeface="Times New Roman"/>
                <a:cs typeface="Times New Roman"/>
              </a:rPr>
              <a:t>help </a:t>
            </a:r>
            <a:r>
              <a:rPr sz="1100" spc="-5" dirty="0">
                <a:latin typeface="Times New Roman"/>
                <a:cs typeface="Times New Roman"/>
              </a:rPr>
              <a:t>him </a:t>
            </a:r>
            <a:r>
              <a:rPr sz="1100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concentrate more </a:t>
            </a:r>
            <a:r>
              <a:rPr sz="1100" spc="-35" dirty="0">
                <a:latin typeface="Times New Roman"/>
                <a:cs typeface="Times New Roman"/>
              </a:rPr>
              <a:t>on  </a:t>
            </a:r>
            <a:r>
              <a:rPr sz="1100" spc="5" dirty="0">
                <a:latin typeface="Times New Roman"/>
                <a:cs typeface="Times New Roman"/>
              </a:rPr>
              <a:t>maximizing production and </a:t>
            </a:r>
            <a:r>
              <a:rPr sz="1100" dirty="0">
                <a:latin typeface="Times New Roman"/>
                <a:cs typeface="Times New Roman"/>
              </a:rPr>
              <a:t>sales. </a:t>
            </a:r>
            <a:r>
              <a:rPr sz="1100" spc="5" dirty="0">
                <a:latin typeface="Times New Roman"/>
                <a:cs typeface="Times New Roman"/>
              </a:rPr>
              <a:t>Thus, </a:t>
            </a:r>
            <a:r>
              <a:rPr sz="1100" spc="15" dirty="0">
                <a:latin typeface="Times New Roman"/>
                <a:cs typeface="Times New Roman"/>
              </a:rPr>
              <a:t>it </a:t>
            </a:r>
            <a:r>
              <a:rPr sz="1100" spc="-15" dirty="0">
                <a:latin typeface="Times New Roman"/>
                <a:cs typeface="Times New Roman"/>
              </a:rPr>
              <a:t>will </a:t>
            </a:r>
            <a:r>
              <a:rPr sz="1100" dirty="0">
                <a:latin typeface="Times New Roman"/>
                <a:cs typeface="Times New Roman"/>
              </a:rPr>
              <a:t>result 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increase </a:t>
            </a:r>
            <a:r>
              <a:rPr sz="1100" spc="-5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sales,  </a:t>
            </a:r>
            <a:r>
              <a:rPr sz="1100" spc="5" dirty="0">
                <a:latin typeface="Times New Roman"/>
                <a:cs typeface="Times New Roman"/>
              </a:rPr>
              <a:t>increase </a:t>
            </a:r>
            <a:r>
              <a:rPr sz="1100" spc="-5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business and increase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profit.</a:t>
            </a:r>
            <a:endParaRPr sz="1100">
              <a:latin typeface="Times New Roman"/>
              <a:cs typeface="Times New Roman"/>
            </a:endParaRPr>
          </a:p>
          <a:p>
            <a:pPr marL="15240" marR="5080" indent="-2540">
              <a:lnSpc>
                <a:spcPct val="97600"/>
              </a:lnSpc>
              <a:spcBef>
                <a:spcPts val="425"/>
              </a:spcBef>
            </a:pP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client </a:t>
            </a:r>
            <a:r>
              <a:rPr sz="1100" spc="-5" dirty="0">
                <a:latin typeface="Times New Roman"/>
                <a:cs typeface="Times New Roman"/>
              </a:rPr>
              <a:t>can </a:t>
            </a:r>
            <a:r>
              <a:rPr sz="1100" dirty="0">
                <a:latin typeface="Times New Roman"/>
                <a:cs typeface="Times New Roman"/>
              </a:rPr>
              <a:t>avail </a:t>
            </a:r>
            <a:r>
              <a:rPr sz="1100" spc="5" dirty="0">
                <a:latin typeface="Times New Roman"/>
                <a:cs typeface="Times New Roman"/>
              </a:rPr>
              <a:t>advisory services from the </a:t>
            </a:r>
            <a:r>
              <a:rPr sz="1100" dirty="0">
                <a:latin typeface="Times New Roman"/>
                <a:cs typeface="Times New Roman"/>
              </a:rPr>
              <a:t>factor </a:t>
            </a:r>
            <a:r>
              <a:rPr sz="1100" spc="-35" dirty="0">
                <a:latin typeface="Times New Roman"/>
                <a:cs typeface="Times New Roman"/>
              </a:rPr>
              <a:t>by </a:t>
            </a:r>
            <a:r>
              <a:rPr sz="1100" dirty="0">
                <a:latin typeface="Times New Roman"/>
                <a:cs typeface="Times New Roman"/>
              </a:rPr>
              <a:t>virtue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his </a:t>
            </a:r>
            <a:r>
              <a:rPr sz="1100" spc="5" dirty="0">
                <a:latin typeface="Times New Roman"/>
                <a:cs typeface="Times New Roman"/>
              </a:rPr>
              <a:t>expertise  and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experience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areas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5" dirty="0">
                <a:latin typeface="Times New Roman"/>
                <a:cs typeface="Times New Roman"/>
              </a:rPr>
              <a:t> finance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 marketing.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will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help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client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  </a:t>
            </a:r>
            <a:r>
              <a:rPr sz="1100" spc="5" dirty="0">
                <a:latin typeface="Times New Roman"/>
                <a:cs typeface="Times New Roman"/>
              </a:rPr>
              <a:t>improve efficiency and productivity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his </a:t>
            </a:r>
            <a:r>
              <a:rPr sz="1100" spc="5" dirty="0">
                <a:latin typeface="Times New Roman"/>
                <a:cs typeface="Times New Roman"/>
              </a:rPr>
              <a:t>organization. Besides </a:t>
            </a:r>
            <a:r>
              <a:rPr sz="1100" dirty="0">
                <a:latin typeface="Times New Roman"/>
                <a:cs typeface="Times New Roman"/>
              </a:rPr>
              <a:t>this, </a:t>
            </a:r>
            <a:r>
              <a:rPr sz="1100" spc="-15" dirty="0">
                <a:latin typeface="Times New Roman"/>
                <a:cs typeface="Times New Roman"/>
              </a:rPr>
              <a:t>with </a:t>
            </a:r>
            <a:r>
              <a:rPr sz="1100" spc="5" dirty="0">
                <a:latin typeface="Times New Roman"/>
                <a:cs typeface="Times New Roman"/>
              </a:rPr>
              <a:t>the  help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data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base,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factor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can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readily</a:t>
            </a:r>
            <a:r>
              <a:rPr sz="1100" spc="5" dirty="0">
                <a:latin typeface="Times New Roman"/>
                <a:cs typeface="Times New Roman"/>
              </a:rPr>
              <a:t> provide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information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regarding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product</a:t>
            </a:r>
            <a:endParaRPr sz="1100">
              <a:latin typeface="Times New Roman"/>
              <a:cs typeface="Times New Roman"/>
            </a:endParaRPr>
          </a:p>
          <a:p>
            <a:pPr marL="704850">
              <a:lnSpc>
                <a:spcPts val="1295"/>
              </a:lnSpc>
            </a:pPr>
            <a:r>
              <a:rPr sz="1100" dirty="0">
                <a:latin typeface="Times New Roman"/>
                <a:cs typeface="Times New Roman"/>
              </a:rPr>
              <a:t>prices,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market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conditions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etc.,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client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which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could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be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useful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endParaRPr sz="1100">
              <a:latin typeface="Times New Roman"/>
              <a:cs typeface="Times New Roman"/>
            </a:endParaRPr>
          </a:p>
          <a:p>
            <a:pPr marL="19050">
              <a:lnSpc>
                <a:spcPct val="100000"/>
              </a:lnSpc>
              <a:spcBef>
                <a:spcPts val="60"/>
              </a:spcBef>
            </a:pPr>
            <a:r>
              <a:rPr sz="1100" spc="-5" dirty="0">
                <a:latin typeface="Times New Roman"/>
                <a:cs typeface="Times New Roman"/>
              </a:rPr>
              <a:t>him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business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decisions.</a:t>
            </a:r>
            <a:endParaRPr sz="1100">
              <a:latin typeface="Times New Roman"/>
              <a:cs typeface="Times New Roman"/>
            </a:endParaRPr>
          </a:p>
          <a:p>
            <a:pPr marL="15875">
              <a:lnSpc>
                <a:spcPts val="1295"/>
              </a:lnSpc>
              <a:spcBef>
                <a:spcPts val="290"/>
              </a:spcBef>
            </a:pP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above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mentioned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benefits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will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accrue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to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client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provided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develops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</a:t>
            </a:r>
            <a:endParaRPr sz="1100">
              <a:latin typeface="Times New Roman"/>
              <a:cs typeface="Times New Roman"/>
            </a:endParaRPr>
          </a:p>
          <a:p>
            <a:pPr marL="14604" marR="37465" indent="1905">
              <a:lnSpc>
                <a:spcPct val="69100"/>
              </a:lnSpc>
              <a:spcBef>
                <a:spcPts val="385"/>
              </a:spcBef>
            </a:pPr>
            <a:r>
              <a:rPr sz="1100" dirty="0">
                <a:latin typeface="Times New Roman"/>
                <a:cs typeface="Times New Roman"/>
              </a:rPr>
              <a:t>better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business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relationship</a:t>
            </a:r>
            <a:r>
              <a:rPr sz="1100" spc="-10" dirty="0">
                <a:latin typeface="Times New Roman"/>
                <a:cs typeface="Times New Roman"/>
              </a:rPr>
              <a:t> with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factor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and</a:t>
            </a:r>
            <a:r>
              <a:rPr sz="1100" spc="5" dirty="0">
                <a:latin typeface="Times New Roman"/>
                <a:cs typeface="Times New Roman"/>
              </a:rPr>
              <a:t> both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of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them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have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mutual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trust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in  </a:t>
            </a:r>
            <a:r>
              <a:rPr sz="1100" spc="5" dirty="0">
                <a:latin typeface="Times New Roman"/>
                <a:cs typeface="Times New Roman"/>
              </a:rPr>
              <a:t>each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other.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53563" y="4143497"/>
            <a:ext cx="1729105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15" dirty="0">
                <a:latin typeface="Times New Roman"/>
                <a:cs typeface="Times New Roman"/>
              </a:rPr>
              <a:t>Disadvantages </a:t>
            </a:r>
            <a:r>
              <a:rPr sz="1150" b="1" dirty="0">
                <a:latin typeface="Times New Roman"/>
                <a:cs typeface="Times New Roman"/>
              </a:rPr>
              <a:t>of</a:t>
            </a:r>
            <a:r>
              <a:rPr sz="1150" b="1" spc="120" dirty="0">
                <a:latin typeface="Times New Roman"/>
                <a:cs typeface="Times New Roman"/>
              </a:rPr>
              <a:t> </a:t>
            </a:r>
            <a:r>
              <a:rPr sz="1150" b="1" spc="-5" dirty="0">
                <a:latin typeface="Times New Roman"/>
                <a:cs typeface="Times New Roman"/>
              </a:rPr>
              <a:t>Factoring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4238" y="4384478"/>
            <a:ext cx="13081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45" dirty="0">
                <a:latin typeface="Times New Roman"/>
                <a:cs typeface="Times New Roman"/>
              </a:rPr>
              <a:t>1)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38509" y="4366251"/>
            <a:ext cx="4471035" cy="133985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3970" marR="5080" indent="-1905">
              <a:lnSpc>
                <a:spcPts val="1300"/>
              </a:lnSpc>
              <a:spcBef>
                <a:spcPts val="170"/>
              </a:spcBef>
            </a:pPr>
            <a:r>
              <a:rPr sz="1100" spc="5" dirty="0">
                <a:latin typeface="Times New Roman"/>
                <a:cs typeface="Times New Roman"/>
              </a:rPr>
              <a:t>Image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of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client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may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suffer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engaging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050" spc="40" dirty="0">
                <a:latin typeface="Times New Roman"/>
                <a:cs typeface="Times New Roman"/>
              </a:rPr>
              <a:t>a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agency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not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considered  a good sign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efficient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management.</a:t>
            </a:r>
            <a:endParaRPr sz="1100">
              <a:latin typeface="Times New Roman"/>
              <a:cs typeface="Times New Roman"/>
            </a:endParaRPr>
          </a:p>
          <a:p>
            <a:pPr marL="15240" marR="147320" indent="-1905">
              <a:lnSpc>
                <a:spcPts val="1300"/>
              </a:lnSpc>
              <a:spcBef>
                <a:spcPts val="434"/>
              </a:spcBef>
            </a:pPr>
            <a:r>
              <a:rPr sz="1100" spc="5" dirty="0">
                <a:latin typeface="Times New Roman"/>
                <a:cs typeface="Times New Roman"/>
              </a:rPr>
              <a:t>Factoring </a:t>
            </a:r>
            <a:r>
              <a:rPr sz="1100" spc="-5" dirty="0">
                <a:latin typeface="Times New Roman"/>
                <a:cs typeface="Times New Roman"/>
              </a:rPr>
              <a:t>may </a:t>
            </a:r>
            <a:r>
              <a:rPr sz="1100" spc="5" dirty="0">
                <a:latin typeface="Times New Roman"/>
                <a:cs typeface="Times New Roman"/>
              </a:rPr>
              <a:t>not </a:t>
            </a:r>
            <a:r>
              <a:rPr sz="1100" spc="-5" dirty="0">
                <a:latin typeface="Times New Roman"/>
                <a:cs typeface="Times New Roman"/>
              </a:rPr>
              <a:t>be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much </a:t>
            </a:r>
            <a:r>
              <a:rPr sz="1100" spc="5" dirty="0">
                <a:latin typeface="Times New Roman"/>
                <a:cs typeface="Times New Roman"/>
              </a:rPr>
              <a:t>use where companies </a:t>
            </a:r>
            <a:r>
              <a:rPr sz="1100" spc="10" dirty="0">
                <a:latin typeface="Times New Roman"/>
                <a:cs typeface="Times New Roman"/>
              </a:rPr>
              <a:t>or </a:t>
            </a:r>
            <a:r>
              <a:rPr sz="1100" spc="5" dirty="0">
                <a:latin typeface="Times New Roman"/>
                <a:cs typeface="Times New Roman"/>
              </a:rPr>
              <a:t>agents have </a:t>
            </a:r>
            <a:r>
              <a:rPr sz="1100" spc="10" dirty="0">
                <a:latin typeface="Times New Roman"/>
                <a:cs typeface="Times New Roman"/>
              </a:rPr>
              <a:t>one</a:t>
            </a:r>
            <a:r>
              <a:rPr sz="1100" spc="-1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time  </a:t>
            </a:r>
            <a:r>
              <a:rPr sz="1100" dirty="0">
                <a:latin typeface="Times New Roman"/>
                <a:cs typeface="Times New Roman"/>
              </a:rPr>
              <a:t>sales </a:t>
            </a:r>
            <a:r>
              <a:rPr sz="1100" spc="-10" dirty="0">
                <a:latin typeface="Times New Roman"/>
                <a:cs typeface="Times New Roman"/>
              </a:rPr>
              <a:t>with </a:t>
            </a:r>
            <a:r>
              <a:rPr sz="1100" spc="20" dirty="0">
                <a:latin typeface="Times New Roman"/>
                <a:cs typeface="Times New Roman"/>
              </a:rPr>
              <a:t>the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customers.</a:t>
            </a:r>
            <a:endParaRPr sz="110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  <a:spcBef>
                <a:spcPts val="330"/>
              </a:spcBef>
            </a:pPr>
            <a:r>
              <a:rPr sz="1100" spc="5" dirty="0">
                <a:latin typeface="Times New Roman"/>
                <a:cs typeface="Times New Roman"/>
              </a:rPr>
              <a:t>Factoring increases cost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finance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spc="5" dirty="0">
                <a:latin typeface="Times New Roman"/>
                <a:cs typeface="Times New Roman"/>
              </a:rPr>
              <a:t>thus cost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-10" dirty="0">
                <a:latin typeface="Times New Roman"/>
                <a:cs typeface="Times New Roman"/>
              </a:rPr>
              <a:t>running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business.</a:t>
            </a:r>
            <a:endParaRPr sz="1100">
              <a:latin typeface="Times New Roman"/>
              <a:cs typeface="Times New Roman"/>
            </a:endParaRPr>
          </a:p>
          <a:p>
            <a:pPr marL="13970" marR="224790" indent="1270">
              <a:lnSpc>
                <a:spcPts val="1300"/>
              </a:lnSpc>
              <a:spcBef>
                <a:spcPts val="430"/>
              </a:spcBef>
            </a:pPr>
            <a:r>
              <a:rPr sz="1100" spc="-20" dirty="0">
                <a:latin typeface="Times New Roman"/>
                <a:cs typeface="Times New Roman"/>
              </a:rPr>
              <a:t>If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client </a:t>
            </a:r>
            <a:r>
              <a:rPr sz="1100" spc="5" dirty="0">
                <a:latin typeface="Times New Roman"/>
                <a:cs typeface="Times New Roman"/>
              </a:rPr>
              <a:t>has cheaper means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finance and </a:t>
            </a:r>
            <a:r>
              <a:rPr sz="1100" dirty="0">
                <a:latin typeface="Times New Roman"/>
                <a:cs typeface="Times New Roman"/>
              </a:rPr>
              <a:t>credit </a:t>
            </a:r>
            <a:r>
              <a:rPr sz="1100" spc="5" dirty="0">
                <a:latin typeface="Times New Roman"/>
                <a:cs typeface="Times New Roman"/>
              </a:rPr>
              <a:t>(where goods </a:t>
            </a:r>
            <a:r>
              <a:rPr sz="1050" spc="20" dirty="0">
                <a:latin typeface="Times New Roman"/>
                <a:cs typeface="Times New Roman"/>
              </a:rPr>
              <a:t>are </a:t>
            </a:r>
            <a:r>
              <a:rPr sz="1100" spc="5" dirty="0">
                <a:latin typeface="Times New Roman"/>
                <a:cs typeface="Times New Roman"/>
              </a:rPr>
              <a:t>sold  against advance payment), factoring </a:t>
            </a:r>
            <a:r>
              <a:rPr sz="1100" spc="-10" dirty="0">
                <a:latin typeface="Times New Roman"/>
                <a:cs typeface="Times New Roman"/>
              </a:rPr>
              <a:t>may </a:t>
            </a:r>
            <a:r>
              <a:rPr sz="1100" spc="-5" dirty="0">
                <a:latin typeface="Times New Roman"/>
                <a:cs typeface="Times New Roman"/>
              </a:rPr>
              <a:t>not be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useful.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5537" y="4770044"/>
            <a:ext cx="14033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10" dirty="0">
                <a:latin typeface="Times New Roman"/>
                <a:cs typeface="Times New Roman"/>
              </a:rPr>
              <a:t>2)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3057" y="5098613"/>
            <a:ext cx="142875" cy="46291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535"/>
              </a:spcBef>
            </a:pPr>
            <a:r>
              <a:rPr sz="1100" spc="-10" dirty="0">
                <a:latin typeface="Times New Roman"/>
                <a:cs typeface="Times New Roman"/>
              </a:rPr>
              <a:t>3)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1050" b="1" spc="-25" dirty="0">
                <a:latin typeface="Arial"/>
                <a:cs typeface="Arial"/>
              </a:rPr>
              <a:t>4)</a:t>
            </a:r>
            <a:endParaRPr sz="10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51256" y="5860858"/>
            <a:ext cx="3416935" cy="7518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35"/>
              </a:spcBef>
              <a:tabLst>
                <a:tab pos="538480" algn="l"/>
              </a:tabLst>
            </a:pPr>
            <a:r>
              <a:rPr sz="1400" b="1" spc="35" dirty="0">
                <a:latin typeface="Times New Roman"/>
                <a:cs typeface="Times New Roman"/>
              </a:rPr>
              <a:t>19.6	</a:t>
            </a:r>
            <a:r>
              <a:rPr sz="1450" b="1" spc="-25" dirty="0">
                <a:latin typeface="Times New Roman"/>
                <a:cs typeface="Times New Roman"/>
              </a:rPr>
              <a:t>MECHANISM </a:t>
            </a:r>
            <a:r>
              <a:rPr sz="1450" b="1" spc="-5" dirty="0">
                <a:latin typeface="Times New Roman"/>
                <a:cs typeface="Times New Roman"/>
              </a:rPr>
              <a:t>OF</a:t>
            </a:r>
            <a:r>
              <a:rPr sz="1450" b="1" spc="-100" dirty="0">
                <a:latin typeface="Times New Roman"/>
                <a:cs typeface="Times New Roman"/>
              </a:rPr>
              <a:t> </a:t>
            </a:r>
            <a:r>
              <a:rPr sz="1450" b="1" spc="-25" dirty="0">
                <a:latin typeface="Times New Roman"/>
                <a:cs typeface="Times New Roman"/>
              </a:rPr>
              <a:t>FACTORING</a:t>
            </a:r>
            <a:endParaRPr sz="1450">
              <a:latin typeface="Times New Roman"/>
              <a:cs typeface="Times New Roman"/>
            </a:endParaRPr>
          </a:p>
          <a:p>
            <a:pPr marL="13970">
              <a:lnSpc>
                <a:spcPct val="100000"/>
              </a:lnSpc>
              <a:spcBef>
                <a:spcPts val="840"/>
              </a:spcBef>
            </a:pPr>
            <a:r>
              <a:rPr sz="1150" b="1" spc="-10" dirty="0">
                <a:latin typeface="Times New Roman"/>
                <a:cs typeface="Times New Roman"/>
              </a:rPr>
              <a:t>Operation </a:t>
            </a:r>
            <a:r>
              <a:rPr sz="1150" b="1" dirty="0">
                <a:latin typeface="Times New Roman"/>
                <a:cs typeface="Times New Roman"/>
              </a:rPr>
              <a:t>of </a:t>
            </a:r>
            <a:r>
              <a:rPr sz="1150" b="1" spc="-5" dirty="0">
                <a:latin typeface="Times New Roman"/>
                <a:cs typeface="Times New Roman"/>
              </a:rPr>
              <a:t>Factoring</a:t>
            </a:r>
            <a:r>
              <a:rPr sz="1150" b="1" spc="-125" dirty="0">
                <a:latin typeface="Times New Roman"/>
                <a:cs typeface="Times New Roman"/>
              </a:rPr>
              <a:t> </a:t>
            </a:r>
            <a:r>
              <a:rPr sz="1150" b="1" spc="-5" dirty="0">
                <a:latin typeface="Times New Roman"/>
                <a:cs typeface="Times New Roman"/>
              </a:rPr>
              <a:t>Services</a:t>
            </a: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100" spc="5" dirty="0">
                <a:latin typeface="Times New Roman"/>
                <a:cs typeface="Times New Roman"/>
              </a:rPr>
              <a:t>There </a:t>
            </a:r>
            <a:r>
              <a:rPr sz="1150" spc="-10" dirty="0">
                <a:latin typeface="Times New Roman"/>
                <a:cs typeface="Times New Roman"/>
              </a:rPr>
              <a:t>are </a:t>
            </a:r>
            <a:r>
              <a:rPr sz="1100" spc="5" dirty="0">
                <a:latin typeface="Times New Roman"/>
                <a:cs typeface="Times New Roman"/>
              </a:rPr>
              <a:t>three </a:t>
            </a:r>
            <a:r>
              <a:rPr sz="1100" dirty="0">
                <a:latin typeface="Times New Roman"/>
                <a:cs typeface="Times New Roman"/>
              </a:rPr>
              <a:t>parties </a:t>
            </a:r>
            <a:r>
              <a:rPr sz="1100" spc="5" dirty="0">
                <a:latin typeface="Times New Roman"/>
                <a:cs typeface="Times New Roman"/>
              </a:rPr>
              <a:t>to a domestic factoring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arrangement: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54195" y="6600770"/>
            <a:ext cx="143510" cy="4552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100" spc="5" dirty="0">
                <a:latin typeface="Times New Roman"/>
                <a:cs typeface="Times New Roman"/>
              </a:rPr>
              <a:t>1)</a:t>
            </a:r>
            <a:endParaRPr sz="1100">
              <a:latin typeface="Times New Roman"/>
              <a:cs typeface="Times New Roman"/>
            </a:endParaRPr>
          </a:p>
          <a:p>
            <a:pPr marL="13970">
              <a:lnSpc>
                <a:spcPct val="100000"/>
              </a:lnSpc>
              <a:spcBef>
                <a:spcPts val="370"/>
              </a:spcBef>
            </a:pPr>
            <a:r>
              <a:rPr sz="1100" spc="-10" dirty="0">
                <a:latin typeface="Times New Roman"/>
                <a:cs typeface="Times New Roman"/>
              </a:rPr>
              <a:t>2)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37759" y="6574773"/>
            <a:ext cx="4344670" cy="100901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client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who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supplier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seller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of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goods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services.</a:t>
            </a:r>
            <a:endParaRPr sz="1100">
              <a:latin typeface="Times New Roman"/>
              <a:cs typeface="Times New Roman"/>
            </a:endParaRPr>
          </a:p>
          <a:p>
            <a:pPr marL="14604" marR="5080" indent="635">
              <a:lnSpc>
                <a:spcPts val="1270"/>
              </a:lnSpc>
              <a:spcBef>
                <a:spcPts val="480"/>
              </a:spcBef>
            </a:pP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customer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who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is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 debtor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or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buyer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goods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 services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provided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by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the  </a:t>
            </a:r>
            <a:r>
              <a:rPr sz="1100" spc="-15" dirty="0">
                <a:latin typeface="Times New Roman"/>
                <a:cs typeface="Times New Roman"/>
              </a:rPr>
              <a:t>client.</a:t>
            </a:r>
            <a:endParaRPr sz="1100">
              <a:latin typeface="Times New Roman"/>
              <a:cs typeface="Times New Roman"/>
            </a:endParaRPr>
          </a:p>
          <a:p>
            <a:pPr marL="15240" marR="184785">
              <a:lnSpc>
                <a:spcPts val="1300"/>
              </a:lnSpc>
              <a:spcBef>
                <a:spcPts val="445"/>
              </a:spcBef>
            </a:pP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factor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who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is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a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financial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institution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intermediary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between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client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  customer </a:t>
            </a:r>
            <a:r>
              <a:rPr sz="1100" spc="-10" dirty="0">
                <a:latin typeface="Times New Roman"/>
                <a:cs typeface="Times New Roman"/>
              </a:rPr>
              <a:t>who </a:t>
            </a:r>
            <a:r>
              <a:rPr sz="1100" spc="5" dirty="0">
                <a:latin typeface="Times New Roman"/>
                <a:cs typeface="Times New Roman"/>
              </a:rPr>
              <a:t>provides the factoring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services.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55608" y="7243488"/>
            <a:ext cx="14033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10" dirty="0">
                <a:latin typeface="Times New Roman"/>
                <a:cs typeface="Times New Roman"/>
              </a:rPr>
              <a:t>3)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56258" y="7606151"/>
            <a:ext cx="4808220" cy="52578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 marR="5080" indent="1270">
              <a:lnSpc>
                <a:spcPct val="94200"/>
              </a:lnSpc>
              <a:spcBef>
                <a:spcPts val="190"/>
              </a:spcBef>
            </a:pPr>
            <a:r>
              <a:rPr sz="1100" spc="-1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normal business, the </a:t>
            </a:r>
            <a:r>
              <a:rPr sz="1100" dirty="0">
                <a:latin typeface="Times New Roman"/>
                <a:cs typeface="Times New Roman"/>
              </a:rPr>
              <a:t>client sells </a:t>
            </a:r>
            <a:r>
              <a:rPr sz="1100" spc="5" dirty="0">
                <a:latin typeface="Times New Roman"/>
                <a:cs typeface="Times New Roman"/>
              </a:rPr>
              <a:t>the goods to the customer </a:t>
            </a:r>
            <a:r>
              <a:rPr sz="1100" spc="10" dirty="0">
                <a:latin typeface="Times New Roman"/>
                <a:cs typeface="Times New Roman"/>
              </a:rPr>
              <a:t>on </a:t>
            </a:r>
            <a:r>
              <a:rPr sz="1100" dirty="0">
                <a:latin typeface="Times New Roman"/>
                <a:cs typeface="Times New Roman"/>
              </a:rPr>
              <a:t>credit. </a:t>
            </a:r>
            <a:r>
              <a:rPr sz="1100" spc="15" dirty="0">
                <a:latin typeface="Times New Roman"/>
                <a:cs typeface="Times New Roman"/>
              </a:rPr>
              <a:t>He </a:t>
            </a:r>
            <a:r>
              <a:rPr sz="1100" spc="5" dirty="0">
                <a:latin typeface="Times New Roman"/>
                <a:cs typeface="Times New Roman"/>
              </a:rPr>
              <a:t>sends  invoices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to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customer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directly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also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collects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payment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directly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from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customer  </a:t>
            </a:r>
            <a:r>
              <a:rPr sz="1200" spc="-15" dirty="0">
                <a:latin typeface="Times New Roman"/>
                <a:cs typeface="Times New Roman"/>
              </a:rPr>
              <a:t>as</a:t>
            </a:r>
            <a:r>
              <a:rPr sz="1200" spc="-1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shown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in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following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diagram.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052359" y="8502274"/>
            <a:ext cx="93916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5" dirty="0">
                <a:latin typeface="Times New Roman"/>
                <a:cs typeface="Times New Roman"/>
              </a:rPr>
              <a:t>(Buyer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goods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015736" y="8556783"/>
            <a:ext cx="351453" cy="9952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387831" y="8502319"/>
            <a:ext cx="52768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dirty="0">
                <a:latin typeface="Times New Roman"/>
                <a:cs typeface="Times New Roman"/>
              </a:rPr>
              <a:t>services)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83862" y="8502274"/>
            <a:ext cx="1438910" cy="36004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462280" marR="5080" indent="-450215">
              <a:lnSpc>
                <a:spcPts val="1300"/>
              </a:lnSpc>
              <a:spcBef>
                <a:spcPts val="170"/>
              </a:spcBef>
            </a:pPr>
            <a:r>
              <a:rPr sz="1100" spc="5" dirty="0">
                <a:latin typeface="Times New Roman"/>
                <a:cs typeface="Times New Roman"/>
              </a:rPr>
              <a:t>(Supplier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of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goods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and/or  </a:t>
            </a:r>
            <a:r>
              <a:rPr sz="1100" dirty="0">
                <a:latin typeface="Times New Roman"/>
                <a:cs typeface="Times New Roman"/>
              </a:rPr>
              <a:t>services)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60399" y="9103291"/>
            <a:ext cx="3647440" cy="46037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23520" indent="-211454">
              <a:lnSpc>
                <a:spcPct val="100000"/>
              </a:lnSpc>
              <a:spcBef>
                <a:spcPts val="380"/>
              </a:spcBef>
              <a:buAutoNum type="arabicParenR"/>
              <a:tabLst>
                <a:tab pos="224154" algn="l"/>
              </a:tabLst>
            </a:pPr>
            <a:r>
              <a:rPr sz="1100" spc="10" dirty="0">
                <a:latin typeface="Times New Roman"/>
                <a:cs typeface="Times New Roman"/>
              </a:rPr>
              <a:t>Goods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are</a:t>
            </a:r>
            <a:r>
              <a:rPr sz="12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sent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credit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along with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invoices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customer.</a:t>
            </a:r>
            <a:endParaRPr sz="1100">
              <a:latin typeface="Times New Roman"/>
              <a:cs typeface="Times New Roman"/>
            </a:endParaRPr>
          </a:p>
          <a:p>
            <a:pPr marL="232410" indent="-219075">
              <a:lnSpc>
                <a:spcPct val="100000"/>
              </a:lnSpc>
              <a:spcBef>
                <a:spcPts val="315"/>
              </a:spcBef>
              <a:buAutoNum type="arabicParenR"/>
              <a:tabLst>
                <a:tab pos="233045" algn="l"/>
              </a:tabLst>
            </a:pPr>
            <a:r>
              <a:rPr sz="1100" spc="5" dirty="0">
                <a:latin typeface="Times New Roman"/>
                <a:cs typeface="Times New Roman"/>
              </a:rPr>
              <a:t>Payment is </a:t>
            </a:r>
            <a:r>
              <a:rPr sz="1100" spc="10" dirty="0">
                <a:latin typeface="Times New Roman"/>
                <a:cs typeface="Times New Roman"/>
              </a:rPr>
              <a:t>made </a:t>
            </a:r>
            <a:r>
              <a:rPr sz="1150" spc="-35" dirty="0">
                <a:latin typeface="Times New Roman"/>
                <a:cs typeface="Times New Roman"/>
              </a:rPr>
              <a:t>by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customer </a:t>
            </a:r>
            <a:r>
              <a:rPr sz="1100" spc="20" dirty="0">
                <a:latin typeface="Times New Roman"/>
                <a:cs typeface="Times New Roman"/>
              </a:rPr>
              <a:t>to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client </a:t>
            </a:r>
            <a:r>
              <a:rPr sz="1100" spc="-15" dirty="0">
                <a:latin typeface="Times New Roman"/>
                <a:cs typeface="Times New Roman"/>
              </a:rPr>
              <a:t>on </a:t>
            </a:r>
            <a:r>
              <a:rPr sz="1100" spc="10" dirty="0">
                <a:latin typeface="Times New Roman"/>
                <a:cs typeface="Times New Roman"/>
              </a:rPr>
              <a:t>due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date.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20062" y="1744601"/>
            <a:ext cx="505347" cy="570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17922" y="2613144"/>
            <a:ext cx="707487" cy="3967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7089647" cy="2194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0" y="1168331"/>
            <a:ext cx="7089775" cy="2678430"/>
            <a:chOff x="0" y="1168331"/>
            <a:chExt cx="7089775" cy="2678430"/>
          </a:xfrm>
        </p:grpSpPr>
        <p:sp>
          <p:nvSpPr>
            <p:cNvPr id="6" name="object 6"/>
            <p:cNvSpPr/>
            <p:nvPr/>
          </p:nvSpPr>
          <p:spPr>
            <a:xfrm>
              <a:off x="0" y="1168331"/>
              <a:ext cx="7089647" cy="5543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66638" y="1224351"/>
              <a:ext cx="1128850" cy="8322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22418" y="1224351"/>
              <a:ext cx="409161" cy="8322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223348"/>
              <a:ext cx="7089647" cy="202733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525" y="1642694"/>
              <a:ext cx="992122" cy="10228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1670444"/>
              <a:ext cx="1981440" cy="200238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749297" y="1670891"/>
              <a:ext cx="43392" cy="5579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7525" y="1744601"/>
              <a:ext cx="120886" cy="57034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097525" y="2314569"/>
              <a:ext cx="992122" cy="29756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97525" y="2613144"/>
              <a:ext cx="120886" cy="39675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097525" y="3009510"/>
              <a:ext cx="992122" cy="66331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75559" y="1670095"/>
              <a:ext cx="3174950" cy="2002734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3673290"/>
              <a:ext cx="7089647" cy="17327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0" y="7026849"/>
            <a:ext cx="1383665" cy="1730375"/>
            <a:chOff x="0" y="7026849"/>
            <a:chExt cx="1383665" cy="1730375"/>
          </a:xfrm>
        </p:grpSpPr>
        <p:sp>
          <p:nvSpPr>
            <p:cNvPr id="20" name="object 20"/>
            <p:cNvSpPr/>
            <p:nvPr/>
          </p:nvSpPr>
          <p:spPr>
            <a:xfrm>
              <a:off x="25192" y="7026849"/>
              <a:ext cx="1209252" cy="111587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8143156"/>
              <a:ext cx="1383232" cy="61373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5696708" y="8415542"/>
            <a:ext cx="1316961" cy="27277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12574" y="8755567"/>
            <a:ext cx="1345565" cy="601980"/>
            <a:chOff x="12574" y="8755567"/>
            <a:chExt cx="1345565" cy="601980"/>
          </a:xfrm>
        </p:grpSpPr>
        <p:sp>
          <p:nvSpPr>
            <p:cNvPr id="24" name="object 24"/>
            <p:cNvSpPr/>
            <p:nvPr/>
          </p:nvSpPr>
          <p:spPr>
            <a:xfrm>
              <a:off x="25200" y="8755567"/>
              <a:ext cx="1184431" cy="446343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574" y="9202371"/>
              <a:ext cx="1345507" cy="154986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6589774" y="9313964"/>
            <a:ext cx="499873" cy="4339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9358263"/>
            <a:ext cx="93761" cy="40295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50850" y="9357148"/>
            <a:ext cx="152241" cy="1240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0" y="9358263"/>
            <a:ext cx="7077075" cy="630555"/>
            <a:chOff x="0" y="9358263"/>
            <a:chExt cx="7077075" cy="630555"/>
          </a:xfrm>
        </p:grpSpPr>
        <p:sp>
          <p:nvSpPr>
            <p:cNvPr id="30" name="object 30"/>
            <p:cNvSpPr/>
            <p:nvPr/>
          </p:nvSpPr>
          <p:spPr>
            <a:xfrm>
              <a:off x="5324856" y="9358263"/>
              <a:ext cx="1523561" cy="402953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0" y="9760280"/>
              <a:ext cx="7076987" cy="228015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98326" y="577647"/>
            <a:ext cx="286385" cy="1911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b="1" spc="-120" dirty="0">
                <a:latin typeface="Courier New"/>
                <a:cs typeface="Courier New"/>
              </a:rPr>
              <a:t>Fund</a:t>
            </a:r>
            <a:endParaRPr sz="1050">
              <a:latin typeface="Courier New"/>
              <a:cs typeface="Courier New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716286" y="638521"/>
            <a:ext cx="721995" cy="93345"/>
            <a:chOff x="716286" y="638521"/>
            <a:chExt cx="721995" cy="93345"/>
          </a:xfrm>
        </p:grpSpPr>
        <p:sp>
          <p:nvSpPr>
            <p:cNvPr id="34" name="object 34"/>
            <p:cNvSpPr/>
            <p:nvPr/>
          </p:nvSpPr>
          <p:spPr>
            <a:xfrm>
              <a:off x="716286" y="641675"/>
              <a:ext cx="288275" cy="86785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34797" y="638521"/>
              <a:ext cx="402953" cy="92994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/>
          <p:nvPr/>
        </p:nvSpPr>
        <p:spPr>
          <a:xfrm>
            <a:off x="3534161" y="635062"/>
            <a:ext cx="579630" cy="11778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892045" y="623174"/>
            <a:ext cx="238674" cy="9918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915533" y="555557"/>
            <a:ext cx="3947795" cy="3892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3175">
              <a:lnSpc>
                <a:spcPct val="100000"/>
              </a:lnSpc>
              <a:spcBef>
                <a:spcPts val="135"/>
              </a:spcBef>
              <a:tabLst>
                <a:tab pos="2233295" algn="l"/>
                <a:tab pos="3255645" algn="l"/>
              </a:tabLst>
            </a:pPr>
            <a:r>
              <a:rPr sz="1150" spc="-30" dirty="0">
                <a:latin typeface="Times New Roman"/>
                <a:cs typeface="Times New Roman"/>
              </a:rPr>
              <a:t>When </a:t>
            </a:r>
            <a:r>
              <a:rPr sz="1200" spc="25" dirty="0">
                <a:latin typeface="Times New Roman"/>
                <a:cs typeface="Times New Roman"/>
              </a:rPr>
              <a:t>a</a:t>
            </a:r>
            <a:r>
              <a:rPr sz="1200" spc="-18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client enters </a:t>
            </a:r>
            <a:r>
              <a:rPr sz="1150" spc="-30" dirty="0">
                <a:latin typeface="Times New Roman"/>
                <a:cs typeface="Times New Roman"/>
              </a:rPr>
              <a:t>into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an	</a:t>
            </a:r>
            <a:r>
              <a:rPr sz="1150" spc="-25" dirty="0">
                <a:latin typeface="Times New Roman"/>
                <a:cs typeface="Times New Roman"/>
              </a:rPr>
              <a:t>with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200" spc="25" dirty="0">
                <a:latin typeface="Times New Roman"/>
                <a:cs typeface="Times New Roman"/>
              </a:rPr>
              <a:t>a</a:t>
            </a:r>
            <a:r>
              <a:rPr sz="1200" spc="-8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factor	</a:t>
            </a:r>
            <a:r>
              <a:rPr sz="1150" spc="5" dirty="0">
                <a:latin typeface="Times New Roman"/>
                <a:cs typeface="Times New Roman"/>
              </a:rPr>
              <a:t>a </a:t>
            </a:r>
            <a:r>
              <a:rPr sz="1150" spc="-20" dirty="0">
                <a:latin typeface="Times New Roman"/>
                <a:cs typeface="Times New Roman"/>
              </a:rPr>
              <a:t>third</a:t>
            </a:r>
            <a:r>
              <a:rPr sz="1150" spc="-130" dirty="0">
                <a:latin typeface="Times New Roman"/>
                <a:cs typeface="Times New Roman"/>
              </a:rPr>
              <a:t> </a:t>
            </a:r>
            <a:r>
              <a:rPr sz="1150" spc="-35" dirty="0">
                <a:latin typeface="Times New Roman"/>
                <a:cs typeface="Times New Roman"/>
              </a:rPr>
              <a:t>party  </a:t>
            </a:r>
            <a:r>
              <a:rPr sz="1150" spc="-10" dirty="0">
                <a:latin typeface="Times New Roman"/>
                <a:cs typeface="Times New Roman"/>
              </a:rPr>
              <a:t>factor</a:t>
            </a:r>
            <a:r>
              <a:rPr sz="1150" spc="-45" dirty="0">
                <a:latin typeface="Times New Roman"/>
                <a:cs typeface="Times New Roman"/>
              </a:rPr>
              <a:t> </a:t>
            </a:r>
            <a:r>
              <a:rPr sz="1150" spc="-30" dirty="0">
                <a:latin typeface="Times New Roman"/>
                <a:cs typeface="Times New Roman"/>
              </a:rPr>
              <a:t>is</a:t>
            </a:r>
            <a:r>
              <a:rPr sz="1150" spc="-6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also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introduced</a:t>
            </a:r>
            <a:r>
              <a:rPr sz="1150" spc="-8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and</a:t>
            </a:r>
            <a:r>
              <a:rPr sz="1150" spc="-7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their</a:t>
            </a:r>
            <a:r>
              <a:rPr sz="1150" spc="-12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relationship</a:t>
            </a:r>
            <a:r>
              <a:rPr sz="1150" spc="-175" dirty="0">
                <a:latin typeface="Times New Roman"/>
                <a:cs typeface="Times New Roman"/>
              </a:rPr>
              <a:t> </a:t>
            </a:r>
            <a:r>
              <a:rPr sz="1150" spc="5" dirty="0">
                <a:latin typeface="Times New Roman"/>
                <a:cs typeface="Times New Roman"/>
              </a:rPr>
              <a:t>can</a:t>
            </a:r>
            <a:r>
              <a:rPr sz="1150" spc="-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shown</a:t>
            </a:r>
            <a:r>
              <a:rPr sz="1150" spc="-5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here</a:t>
            </a:r>
            <a:r>
              <a:rPr sz="1150" spc="-10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as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891779" y="616518"/>
            <a:ext cx="399857" cy="13328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6318083" y="565082"/>
            <a:ext cx="206375" cy="2025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5" dirty="0">
                <a:latin typeface="Times New Roman"/>
                <a:cs typeface="Times New Roman"/>
              </a:rPr>
              <a:t>the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740910" y="796773"/>
            <a:ext cx="316167" cy="10848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062163" y="746624"/>
            <a:ext cx="8636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170" dirty="0">
                <a:latin typeface="Arial"/>
                <a:cs typeface="Arial"/>
              </a:rPr>
              <a:t>:</a:t>
            </a:r>
            <a:endParaRPr sz="11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995923" y="1202195"/>
            <a:ext cx="127081" cy="10538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1962854" y="1256469"/>
            <a:ext cx="1009015" cy="3086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83565">
              <a:lnSpc>
                <a:spcPts val="1135"/>
              </a:lnSpc>
              <a:spcBef>
                <a:spcPts val="110"/>
              </a:spcBef>
            </a:pPr>
            <a:r>
              <a:rPr sz="950" spc="-25" dirty="0">
                <a:latin typeface="Times New Roman"/>
                <a:cs typeface="Times New Roman"/>
              </a:rPr>
              <a:t>CLIENT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ts val="1075"/>
              </a:lnSpc>
            </a:pPr>
            <a:r>
              <a:rPr sz="900" dirty="0">
                <a:latin typeface="Times New Roman"/>
                <a:cs typeface="Times New Roman"/>
              </a:rPr>
              <a:t>(Supplier</a:t>
            </a:r>
            <a:r>
              <a:rPr sz="900" spc="-150" dirty="0">
                <a:latin typeface="Times New Roman"/>
                <a:cs typeface="Times New Roman"/>
              </a:rPr>
              <a:t> </a:t>
            </a:r>
            <a:r>
              <a:rPr sz="900" spc="5" dirty="0">
                <a:latin typeface="Times New Roman"/>
                <a:cs typeface="Times New Roman"/>
              </a:rPr>
              <a:t>of</a:t>
            </a:r>
            <a:r>
              <a:rPr sz="900" spc="-80" dirty="0">
                <a:latin typeface="Times New Roman"/>
                <a:cs typeface="Times New Roman"/>
              </a:rPr>
              <a:t> </a:t>
            </a:r>
            <a:r>
              <a:rPr sz="900" spc="-20" dirty="0">
                <a:latin typeface="Times New Roman"/>
                <a:cs typeface="Times New Roman"/>
              </a:rPr>
              <a:t>goods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827013" y="1443352"/>
            <a:ext cx="288275" cy="8368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3118415" y="1407910"/>
            <a:ext cx="410209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-75" dirty="0">
                <a:latin typeface="Arial"/>
                <a:cs typeface="Arial"/>
              </a:rPr>
              <a:t>services)</a:t>
            </a:r>
            <a:endParaRPr sz="85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592064" y="1484107"/>
            <a:ext cx="24794" cy="1550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4604648" y="1241232"/>
            <a:ext cx="1087755" cy="306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30530">
              <a:lnSpc>
                <a:spcPts val="1100"/>
              </a:lnSpc>
              <a:spcBef>
                <a:spcPts val="110"/>
              </a:spcBef>
            </a:pPr>
            <a:r>
              <a:rPr sz="950" spc="-20" dirty="0">
                <a:latin typeface="Times New Roman"/>
                <a:cs typeface="Times New Roman"/>
              </a:rPr>
              <a:t>CUSTOMER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ts val="1100"/>
              </a:lnSpc>
            </a:pPr>
            <a:r>
              <a:rPr sz="950" spc="-25" dirty="0">
                <a:latin typeface="Times New Roman"/>
                <a:cs typeface="Times New Roman"/>
              </a:rPr>
              <a:t>(Buyer </a:t>
            </a:r>
            <a:r>
              <a:rPr sz="950" spc="-20" dirty="0">
                <a:latin typeface="Times New Roman"/>
                <a:cs typeface="Times New Roman"/>
              </a:rPr>
              <a:t>of</a:t>
            </a:r>
            <a:r>
              <a:rPr sz="950" spc="-85" dirty="0">
                <a:latin typeface="Times New Roman"/>
                <a:cs typeface="Times New Roman"/>
              </a:rPr>
              <a:t> </a:t>
            </a:r>
            <a:r>
              <a:rPr sz="950" spc="-15" dirty="0">
                <a:latin typeface="Times New Roman"/>
                <a:cs typeface="Times New Roman"/>
              </a:rPr>
              <a:t>goods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381238" y="1425060"/>
            <a:ext cx="294472" cy="8368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5683995" y="1372169"/>
            <a:ext cx="428625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50" spc="-30" dirty="0">
                <a:latin typeface="Times New Roman"/>
                <a:cs typeface="Times New Roman"/>
              </a:rPr>
              <a:t>services)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992881" y="1558824"/>
            <a:ext cx="130192" cy="105384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953508" y="1692434"/>
            <a:ext cx="37197" cy="4339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702805" y="1660427"/>
            <a:ext cx="40295" cy="4339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430786" y="2560037"/>
            <a:ext cx="130192" cy="10848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631941" y="2566134"/>
            <a:ext cx="127081" cy="10848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823971" y="2572274"/>
            <a:ext cx="130192" cy="10538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7" name="object 57"/>
          <p:cNvGrpSpPr/>
          <p:nvPr/>
        </p:nvGrpSpPr>
        <p:grpSpPr>
          <a:xfrm>
            <a:off x="4692397" y="3204649"/>
            <a:ext cx="159385" cy="96520"/>
            <a:chOff x="4692397" y="3204649"/>
            <a:chExt cx="159385" cy="96520"/>
          </a:xfrm>
        </p:grpSpPr>
        <p:sp>
          <p:nvSpPr>
            <p:cNvPr id="58" name="object 58"/>
            <p:cNvSpPr/>
            <p:nvPr/>
          </p:nvSpPr>
          <p:spPr>
            <a:xfrm>
              <a:off x="4692397" y="3204649"/>
              <a:ext cx="71298" cy="18598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802120" y="3266878"/>
              <a:ext cx="49587" cy="34100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/>
          <p:nvPr/>
        </p:nvSpPr>
        <p:spPr>
          <a:xfrm>
            <a:off x="3843532" y="3369694"/>
            <a:ext cx="365754" cy="8368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4209954" y="3313682"/>
            <a:ext cx="9906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95" dirty="0">
                <a:latin typeface="Times New Roman"/>
                <a:cs typeface="Times New Roman"/>
              </a:rPr>
              <a:t>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985515" y="3533429"/>
            <a:ext cx="350264" cy="4339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693666" y="3473949"/>
            <a:ext cx="52698" cy="4649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160257" y="3570543"/>
            <a:ext cx="133290" cy="10228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1981192" y="3988370"/>
            <a:ext cx="113664" cy="1911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b="1" spc="-125" dirty="0">
                <a:latin typeface="Arial"/>
                <a:cs typeface="Arial"/>
              </a:rPr>
              <a:t>1)</a:t>
            </a:r>
            <a:endParaRPr sz="105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5132826" y="4001735"/>
            <a:ext cx="356463" cy="10848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972051" y="4267811"/>
            <a:ext cx="127081" cy="145680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360422" y="4226986"/>
            <a:ext cx="328568" cy="12708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2260358" y="3906069"/>
            <a:ext cx="4290695" cy="46482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22600"/>
              </a:lnSpc>
              <a:spcBef>
                <a:spcPts val="80"/>
              </a:spcBef>
              <a:tabLst>
                <a:tab pos="1463040" algn="l"/>
                <a:tab pos="3248660" algn="l"/>
              </a:tabLst>
            </a:pPr>
            <a:r>
              <a:rPr sz="1150" spc="-20" dirty="0">
                <a:latin typeface="Times New Roman"/>
                <a:cs typeface="Times New Roman"/>
              </a:rPr>
              <a:t>Customer places </a:t>
            </a:r>
            <a:r>
              <a:rPr sz="1200" spc="-55" dirty="0">
                <a:latin typeface="Times New Roman"/>
                <a:cs typeface="Times New Roman"/>
              </a:rPr>
              <a:t>an </a:t>
            </a:r>
            <a:r>
              <a:rPr sz="1150" spc="-15" dirty="0">
                <a:latin typeface="Times New Roman"/>
                <a:cs typeface="Times New Roman"/>
              </a:rPr>
              <a:t>order </a:t>
            </a:r>
            <a:r>
              <a:rPr sz="1150" spc="-25" dirty="0">
                <a:latin typeface="Times New Roman"/>
                <a:cs typeface="Times New Roman"/>
              </a:rPr>
              <a:t>with </a:t>
            </a:r>
            <a:r>
              <a:rPr sz="1150" spc="-15" dirty="0">
                <a:latin typeface="Times New Roman"/>
                <a:cs typeface="Times New Roman"/>
              </a:rPr>
              <a:t>the </a:t>
            </a:r>
            <a:r>
              <a:rPr sz="1150" spc="-10" dirty="0">
                <a:latin typeface="Times New Roman"/>
                <a:cs typeface="Times New Roman"/>
              </a:rPr>
              <a:t>client</a:t>
            </a:r>
            <a:r>
              <a:rPr sz="1150" spc="-14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for goods	</a:t>
            </a:r>
            <a:r>
              <a:rPr sz="1150" spc="5" dirty="0">
                <a:latin typeface="Times New Roman"/>
                <a:cs typeface="Times New Roman"/>
              </a:rPr>
              <a:t>services</a:t>
            </a:r>
            <a:r>
              <a:rPr sz="1150" spc="-24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on credit.  </a:t>
            </a:r>
            <a:r>
              <a:rPr sz="1150" spc="-10" dirty="0">
                <a:latin typeface="Times New Roman"/>
                <a:cs typeface="Times New Roman"/>
              </a:rPr>
              <a:t>Client</a:t>
            </a:r>
            <a:r>
              <a:rPr sz="1150" spc="-114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Delivers</a:t>
            </a:r>
            <a:r>
              <a:rPr sz="1150" spc="-14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	</a:t>
            </a:r>
            <a:r>
              <a:rPr sz="1150" spc="-25" dirty="0">
                <a:latin typeface="Times New Roman"/>
                <a:cs typeface="Times New Roman"/>
              </a:rPr>
              <a:t>and</a:t>
            </a:r>
            <a:r>
              <a:rPr sz="1150" spc="-6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invoice</a:t>
            </a:r>
            <a:r>
              <a:rPr sz="1150" spc="-6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with</a:t>
            </a:r>
            <a:r>
              <a:rPr sz="1150" spc="-60" dirty="0">
                <a:latin typeface="Times New Roman"/>
                <a:cs typeface="Times New Roman"/>
              </a:rPr>
              <a:t> </a:t>
            </a:r>
            <a:r>
              <a:rPr sz="1150" spc="20" dirty="0">
                <a:latin typeface="Times New Roman"/>
                <a:cs typeface="Times New Roman"/>
              </a:rPr>
              <a:t>a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notice</a:t>
            </a:r>
            <a:r>
              <a:rPr sz="1150" spc="-14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to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45" dirty="0">
                <a:latin typeface="Times New Roman"/>
                <a:cs typeface="Times New Roman"/>
              </a:rPr>
              <a:t>pay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to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6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factor.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975293" y="4339632"/>
            <a:ext cx="134620" cy="48387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1250" b="1" spc="-95" dirty="0">
                <a:latin typeface="Times New Roman"/>
                <a:cs typeface="Times New Roman"/>
              </a:rPr>
              <a:t>3)</a:t>
            </a: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1050" b="1" spc="-90" dirty="0">
                <a:latin typeface="Arial"/>
                <a:cs typeface="Arial"/>
              </a:rPr>
              <a:t>4)</a:t>
            </a:r>
            <a:endParaRPr sz="105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3927346" y="4440699"/>
            <a:ext cx="347153" cy="105384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053884" y="4814030"/>
            <a:ext cx="201473" cy="108481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2260358" y="4348026"/>
            <a:ext cx="4298315" cy="61722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1150" spc="-10" dirty="0">
                <a:latin typeface="Times New Roman"/>
                <a:cs typeface="Times New Roman"/>
              </a:rPr>
              <a:t>Client</a:t>
            </a:r>
            <a:r>
              <a:rPr sz="1150" spc="-114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sends</a:t>
            </a:r>
            <a:r>
              <a:rPr sz="1150" spc="-70" dirty="0">
                <a:latin typeface="Times New Roman"/>
                <a:cs typeface="Times New Roman"/>
              </a:rPr>
              <a:t> </a:t>
            </a:r>
            <a:r>
              <a:rPr sz="1150" spc="-30" dirty="0">
                <a:latin typeface="Times New Roman"/>
                <a:cs typeface="Times New Roman"/>
              </a:rPr>
              <a:t>of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invoice</a:t>
            </a:r>
            <a:r>
              <a:rPr sz="1150" spc="-120" dirty="0">
                <a:latin typeface="Times New Roman"/>
                <a:cs typeface="Times New Roman"/>
              </a:rPr>
              <a:t> </a:t>
            </a:r>
            <a:r>
              <a:rPr sz="1150" spc="15" dirty="0">
                <a:latin typeface="Times New Roman"/>
                <a:cs typeface="Times New Roman"/>
              </a:rPr>
              <a:t>to</a:t>
            </a:r>
            <a:r>
              <a:rPr sz="1150" spc="-140" dirty="0">
                <a:latin typeface="Times New Roman"/>
                <a:cs typeface="Times New Roman"/>
              </a:rPr>
              <a:t> </a:t>
            </a:r>
            <a:r>
              <a:rPr sz="1150" spc="5" dirty="0">
                <a:latin typeface="Times New Roman"/>
                <a:cs typeface="Times New Roman"/>
              </a:rPr>
              <a:t>the</a:t>
            </a:r>
            <a:endParaRPr sz="1150">
              <a:latin typeface="Times New Roman"/>
              <a:cs typeface="Times New Roman"/>
            </a:endParaRPr>
          </a:p>
          <a:p>
            <a:pPr marL="19685" marR="5080" indent="-4445">
              <a:lnSpc>
                <a:spcPts val="1300"/>
              </a:lnSpc>
              <a:spcBef>
                <a:spcPts val="409"/>
              </a:spcBef>
              <a:tabLst>
                <a:tab pos="2024380" algn="l"/>
              </a:tabLst>
            </a:pPr>
            <a:r>
              <a:rPr sz="1150" spc="-20" dirty="0">
                <a:latin typeface="Times New Roman"/>
                <a:cs typeface="Times New Roman"/>
              </a:rPr>
              <a:t>Factor</a:t>
            </a:r>
            <a:r>
              <a:rPr sz="1150" spc="-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provides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finance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(pre-payment)</a:t>
            </a:r>
            <a:r>
              <a:rPr sz="1150" spc="-10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to</a:t>
            </a:r>
            <a:r>
              <a:rPr sz="1150" spc="-7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10" dirty="0">
                <a:latin typeface="Times New Roman"/>
                <a:cs typeface="Times New Roman"/>
              </a:rPr>
              <a:t> client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say</a:t>
            </a:r>
            <a:r>
              <a:rPr sz="1150" spc="-5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Times New Roman"/>
                <a:cs typeface="Times New Roman"/>
              </a:rPr>
              <a:t>80-90</a:t>
            </a:r>
            <a:r>
              <a:rPr sz="1100" b="1" spc="1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per</a:t>
            </a:r>
            <a:r>
              <a:rPr sz="1150" spc="-10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cent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of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the  invoice</a:t>
            </a:r>
            <a:r>
              <a:rPr sz="1150" spc="-13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value</a:t>
            </a:r>
            <a:r>
              <a:rPr sz="1150" spc="-12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on</a:t>
            </a:r>
            <a:r>
              <a:rPr sz="1150" spc="-60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the</a:t>
            </a:r>
            <a:r>
              <a:rPr sz="1150" spc="-7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production	</a:t>
            </a:r>
            <a:r>
              <a:rPr sz="1150" spc="-25" dirty="0">
                <a:latin typeface="Times New Roman"/>
                <a:cs typeface="Times New Roman"/>
              </a:rPr>
              <a:t>copy </a:t>
            </a:r>
            <a:r>
              <a:rPr sz="1150" spc="-5" dirty="0">
                <a:latin typeface="Times New Roman"/>
                <a:cs typeface="Times New Roman"/>
              </a:rPr>
              <a:t>of</a:t>
            </a:r>
            <a:r>
              <a:rPr sz="1150" spc="-114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invoice.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1996440" y="5068275"/>
            <a:ext cx="105384" cy="123983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1975100" y="5299944"/>
            <a:ext cx="168275" cy="47625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1200" b="1" i="1" dirty="0">
                <a:latin typeface="Times New Roman"/>
                <a:cs typeface="Times New Roman"/>
              </a:rPr>
              <a:t>6)</a:t>
            </a:r>
            <a:r>
              <a:rPr sz="1200" b="1" i="1" spc="-190" dirty="0">
                <a:latin typeface="Times New Roman"/>
                <a:cs typeface="Times New Roman"/>
              </a:rPr>
              <a:t> 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1100" b="1" spc="-95" dirty="0">
                <a:latin typeface="Arial"/>
                <a:cs typeface="Arial"/>
              </a:rPr>
              <a:t>7)</a:t>
            </a:r>
            <a:endParaRPr sz="1100">
              <a:latin typeface="Arial"/>
              <a:cs typeface="Arial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959101" y="5388264"/>
            <a:ext cx="210782" cy="127081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2263235" y="4965760"/>
            <a:ext cx="4479925" cy="57213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3970" marR="5080" indent="-1905">
              <a:lnSpc>
                <a:spcPts val="1340"/>
              </a:lnSpc>
              <a:spcBef>
                <a:spcPts val="315"/>
              </a:spcBef>
            </a:pPr>
            <a:r>
              <a:rPr sz="1150" spc="-20" dirty="0">
                <a:latin typeface="Times New Roman"/>
                <a:cs typeface="Times New Roman"/>
              </a:rPr>
              <a:t>Monthly</a:t>
            </a:r>
            <a:r>
              <a:rPr sz="1150" spc="-1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statement</a:t>
            </a:r>
            <a:r>
              <a:rPr sz="1150" spc="-13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of</a:t>
            </a:r>
            <a:r>
              <a:rPr sz="1150" spc="-5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accounts</a:t>
            </a:r>
            <a:r>
              <a:rPr sz="1150" spc="-130" dirty="0">
                <a:latin typeface="Times New Roman"/>
                <a:cs typeface="Times New Roman"/>
              </a:rPr>
              <a:t> </a:t>
            </a:r>
            <a:r>
              <a:rPr sz="1250" b="1" spc="-290" dirty="0">
                <a:latin typeface="Courier New"/>
                <a:cs typeface="Courier New"/>
              </a:rPr>
              <a:t>are</a:t>
            </a:r>
            <a:r>
              <a:rPr sz="1250" b="1" spc="-565" dirty="0">
                <a:latin typeface="Courier New"/>
                <a:cs typeface="Courier New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sent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to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7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customer</a:t>
            </a:r>
            <a:r>
              <a:rPr sz="1150" spc="-4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and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follow-up</a:t>
            </a:r>
            <a:r>
              <a:rPr sz="1150" spc="-9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if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15" dirty="0">
                <a:latin typeface="Times New Roman"/>
                <a:cs typeface="Times New Roman"/>
              </a:rPr>
              <a:t>invoke  </a:t>
            </a:r>
            <a:r>
              <a:rPr sz="1150" spc="-20" dirty="0">
                <a:latin typeface="Times New Roman"/>
                <a:cs typeface="Times New Roman"/>
              </a:rPr>
              <a:t>remains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unpaid</a:t>
            </a:r>
            <a:r>
              <a:rPr sz="1150" spc="-75" dirty="0">
                <a:latin typeface="Times New Roman"/>
                <a:cs typeface="Times New Roman"/>
              </a:rPr>
              <a:t> </a:t>
            </a:r>
            <a:r>
              <a:rPr sz="1150" spc="-45" dirty="0">
                <a:latin typeface="Times New Roman"/>
                <a:cs typeface="Times New Roman"/>
              </a:rPr>
              <a:t>by</a:t>
            </a:r>
            <a:r>
              <a:rPr sz="1150" spc="-100" dirty="0">
                <a:latin typeface="Times New Roman"/>
                <a:cs typeface="Times New Roman"/>
              </a:rPr>
              <a:t> </a:t>
            </a:r>
            <a:r>
              <a:rPr sz="1350" b="1" spc="-254" dirty="0">
                <a:latin typeface="Courier New"/>
                <a:cs typeface="Courier New"/>
              </a:rPr>
              <a:t>due</a:t>
            </a:r>
            <a:r>
              <a:rPr sz="1350" b="1" spc="-650" dirty="0">
                <a:latin typeface="Courier New"/>
                <a:cs typeface="Courier New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date.</a:t>
            </a: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  <a:tabLst>
                <a:tab pos="2948305" algn="l"/>
              </a:tabLst>
            </a:pPr>
            <a:r>
              <a:rPr sz="1150" spc="-20" dirty="0">
                <a:latin typeface="Times New Roman"/>
                <a:cs typeface="Times New Roman"/>
              </a:rPr>
              <a:t>Customer </a:t>
            </a:r>
            <a:r>
              <a:rPr sz="1150" spc="-15" dirty="0">
                <a:latin typeface="Times New Roman"/>
                <a:cs typeface="Times New Roman"/>
              </a:rPr>
              <a:t>pays </a:t>
            </a:r>
            <a:r>
              <a:rPr sz="1150" spc="-35" dirty="0">
                <a:latin typeface="Times New Roman"/>
                <a:cs typeface="Times New Roman"/>
              </a:rPr>
              <a:t>money </a:t>
            </a:r>
            <a:r>
              <a:rPr sz="1150" dirty="0">
                <a:latin typeface="Times New Roman"/>
                <a:cs typeface="Times New Roman"/>
              </a:rPr>
              <a:t>to </a:t>
            </a:r>
            <a:r>
              <a:rPr sz="1150" spc="-15" dirty="0">
                <a:latin typeface="Times New Roman"/>
                <a:cs typeface="Times New Roman"/>
              </a:rPr>
              <a:t>the </a:t>
            </a:r>
            <a:r>
              <a:rPr sz="1150" spc="-10" dirty="0">
                <a:latin typeface="Times New Roman"/>
                <a:cs typeface="Times New Roman"/>
              </a:rPr>
              <a:t>factor </a:t>
            </a:r>
            <a:r>
              <a:rPr sz="1150" spc="-15" dirty="0">
                <a:latin typeface="Times New Roman"/>
                <a:cs typeface="Times New Roman"/>
              </a:rPr>
              <a:t>on</a:t>
            </a:r>
            <a:r>
              <a:rPr sz="1150" spc="-190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due</a:t>
            </a:r>
            <a:r>
              <a:rPr sz="1150" spc="-6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date	</a:t>
            </a:r>
            <a:r>
              <a:rPr sz="1150" spc="-10" dirty="0">
                <a:latin typeface="Times New Roman"/>
                <a:cs typeface="Times New Roman"/>
              </a:rPr>
              <a:t>collects </a:t>
            </a:r>
            <a:r>
              <a:rPr sz="1150" spc="-35" dirty="0">
                <a:latin typeface="Times New Roman"/>
                <a:cs typeface="Times New Roman"/>
              </a:rPr>
              <a:t>book </a:t>
            </a:r>
            <a:r>
              <a:rPr sz="1150" spc="-10" dirty="0">
                <a:latin typeface="Times New Roman"/>
                <a:cs typeface="Times New Roman"/>
              </a:rPr>
              <a:t>debts).</a:t>
            </a:r>
            <a:r>
              <a:rPr sz="1150" spc="9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266349" y="5550080"/>
            <a:ext cx="3823970" cy="2025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10" dirty="0">
                <a:latin typeface="Times New Roman"/>
                <a:cs typeface="Times New Roman"/>
              </a:rPr>
              <a:t>Factor</a:t>
            </a:r>
            <a:r>
              <a:rPr sz="1150" spc="-14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makes</a:t>
            </a:r>
            <a:r>
              <a:rPr sz="1150" spc="-8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balance</a:t>
            </a:r>
            <a:r>
              <a:rPr sz="1150" spc="-120" dirty="0">
                <a:latin typeface="Times New Roman"/>
                <a:cs typeface="Times New Roman"/>
              </a:rPr>
              <a:t> </a:t>
            </a:r>
            <a:r>
              <a:rPr sz="1150" spc="-30" dirty="0">
                <a:latin typeface="Times New Roman"/>
                <a:cs typeface="Times New Roman"/>
              </a:rPr>
              <a:t>payment</a:t>
            </a:r>
            <a:r>
              <a:rPr sz="1150" spc="-90" dirty="0">
                <a:latin typeface="Times New Roman"/>
                <a:cs typeface="Times New Roman"/>
              </a:rPr>
              <a:t> </a:t>
            </a:r>
            <a:r>
              <a:rPr sz="1150" spc="5" dirty="0">
                <a:latin typeface="Times New Roman"/>
                <a:cs typeface="Times New Roman"/>
              </a:rPr>
              <a:t>of</a:t>
            </a:r>
            <a:r>
              <a:rPr sz="1150" spc="-5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20" dirty="0">
                <a:latin typeface="Times New Roman"/>
                <a:cs typeface="Times New Roman"/>
              </a:rPr>
              <a:t> invoice</a:t>
            </a:r>
            <a:r>
              <a:rPr sz="1150" spc="-4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value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to</a:t>
            </a:r>
            <a:r>
              <a:rPr sz="1150" spc="-6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4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client.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1993385" y="5824493"/>
            <a:ext cx="291373" cy="105384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595871" y="5824438"/>
            <a:ext cx="133290" cy="108481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993385" y="5988925"/>
            <a:ext cx="306858" cy="114691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2" name="object 82"/>
          <p:cNvGrpSpPr/>
          <p:nvPr/>
        </p:nvGrpSpPr>
        <p:grpSpPr>
          <a:xfrm>
            <a:off x="3043432" y="5821452"/>
            <a:ext cx="655320" cy="294640"/>
            <a:chOff x="3043432" y="5821452"/>
            <a:chExt cx="655320" cy="294640"/>
          </a:xfrm>
        </p:grpSpPr>
        <p:sp>
          <p:nvSpPr>
            <p:cNvPr id="83" name="object 83"/>
            <p:cNvSpPr/>
            <p:nvPr/>
          </p:nvSpPr>
          <p:spPr>
            <a:xfrm>
              <a:off x="3043432" y="5821452"/>
              <a:ext cx="446342" cy="105384"/>
            </a:xfrm>
            <a:prstGeom prst="rect">
              <a:avLst/>
            </a:prstGeom>
            <a:blipFill>
              <a:blip r:embed="rId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183642" y="5954629"/>
              <a:ext cx="514546" cy="161181"/>
            </a:xfrm>
            <a:prstGeom prst="rect">
              <a:avLst/>
            </a:prstGeom>
            <a:blipFill>
              <a:blip r:embed="rId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" name="object 85"/>
          <p:cNvSpPr/>
          <p:nvPr/>
        </p:nvSpPr>
        <p:spPr>
          <a:xfrm>
            <a:off x="4070598" y="5967034"/>
            <a:ext cx="675723" cy="148776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6" name="object 86"/>
          <p:cNvGrpSpPr/>
          <p:nvPr/>
        </p:nvGrpSpPr>
        <p:grpSpPr>
          <a:xfrm>
            <a:off x="5396489" y="5984461"/>
            <a:ext cx="1144905" cy="108585"/>
            <a:chOff x="5396489" y="5984461"/>
            <a:chExt cx="1144905" cy="108585"/>
          </a:xfrm>
        </p:grpSpPr>
        <p:sp>
          <p:nvSpPr>
            <p:cNvPr id="87" name="object 87"/>
            <p:cNvSpPr/>
            <p:nvPr/>
          </p:nvSpPr>
          <p:spPr>
            <a:xfrm>
              <a:off x="5396489" y="5984517"/>
              <a:ext cx="136386" cy="105384"/>
            </a:xfrm>
            <a:prstGeom prst="rect">
              <a:avLst/>
            </a:prstGeom>
            <a:blipFill>
              <a:blip r:embed="rId6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567171" y="5984559"/>
              <a:ext cx="170487" cy="102286"/>
            </a:xfrm>
            <a:prstGeom prst="rect">
              <a:avLst/>
            </a:prstGeom>
            <a:blipFill>
              <a:blip r:embed="rId6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5777479" y="5984461"/>
              <a:ext cx="458748" cy="108481"/>
            </a:xfrm>
            <a:prstGeom prst="rect">
              <a:avLst/>
            </a:prstGeom>
            <a:blipFill>
              <a:blip r:embed="rId6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271263" y="6003045"/>
              <a:ext cx="269676" cy="89897"/>
            </a:xfrm>
            <a:prstGeom prst="rect">
              <a:avLst/>
            </a:prstGeom>
            <a:blipFill>
              <a:blip r:embed="rId6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/>
          <p:nvPr/>
        </p:nvSpPr>
        <p:spPr>
          <a:xfrm>
            <a:off x="5725673" y="6318263"/>
            <a:ext cx="182877" cy="105384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059420" y="6472147"/>
            <a:ext cx="468052" cy="108481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984246" y="6639565"/>
            <a:ext cx="300663" cy="120885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241798" y="6874262"/>
            <a:ext cx="378156" cy="120886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575041" y="7020471"/>
            <a:ext cx="402952" cy="127081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6" name="object 96"/>
          <p:cNvGrpSpPr/>
          <p:nvPr/>
        </p:nvGrpSpPr>
        <p:grpSpPr>
          <a:xfrm>
            <a:off x="5786734" y="6883723"/>
            <a:ext cx="763905" cy="267335"/>
            <a:chOff x="5786734" y="6883723"/>
            <a:chExt cx="763905" cy="267335"/>
          </a:xfrm>
        </p:grpSpPr>
        <p:sp>
          <p:nvSpPr>
            <p:cNvPr id="97" name="object 97"/>
            <p:cNvSpPr/>
            <p:nvPr/>
          </p:nvSpPr>
          <p:spPr>
            <a:xfrm>
              <a:off x="5786734" y="6914251"/>
              <a:ext cx="266573" cy="99189"/>
            </a:xfrm>
            <a:prstGeom prst="rect">
              <a:avLst/>
            </a:prstGeom>
            <a:blipFill>
              <a:blip r:embed="rId7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091428" y="6883723"/>
              <a:ext cx="458748" cy="102286"/>
            </a:xfrm>
            <a:prstGeom prst="rect">
              <a:avLst/>
            </a:prstGeom>
            <a:blipFill>
              <a:blip r:embed="rId7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6149345" y="7051419"/>
              <a:ext cx="213878" cy="99189"/>
            </a:xfrm>
            <a:prstGeom prst="rect">
              <a:avLst/>
            </a:prstGeom>
            <a:blipFill>
              <a:blip r:embed="rId7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0" name="object 100"/>
          <p:cNvGrpSpPr/>
          <p:nvPr/>
        </p:nvGrpSpPr>
        <p:grpSpPr>
          <a:xfrm>
            <a:off x="3040377" y="7048322"/>
            <a:ext cx="663575" cy="282575"/>
            <a:chOff x="3040377" y="7048322"/>
            <a:chExt cx="663575" cy="282575"/>
          </a:xfrm>
        </p:grpSpPr>
        <p:sp>
          <p:nvSpPr>
            <p:cNvPr id="101" name="object 101"/>
            <p:cNvSpPr/>
            <p:nvPr/>
          </p:nvSpPr>
          <p:spPr>
            <a:xfrm>
              <a:off x="3108954" y="7060293"/>
              <a:ext cx="241771" cy="114690"/>
            </a:xfrm>
            <a:prstGeom prst="rect">
              <a:avLst/>
            </a:prstGeom>
            <a:blipFill>
              <a:blip r:embed="rId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3393950" y="7048322"/>
              <a:ext cx="309972" cy="102286"/>
            </a:xfrm>
            <a:prstGeom prst="rect">
              <a:avLst/>
            </a:prstGeom>
            <a:blipFill>
              <a:blip r:embed="rId7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3040377" y="7206446"/>
              <a:ext cx="207672" cy="123983"/>
            </a:xfrm>
            <a:prstGeom prst="rect">
              <a:avLst/>
            </a:prstGeom>
            <a:blipFill>
              <a:blip r:embed="rId7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object 104"/>
          <p:cNvSpPr/>
          <p:nvPr/>
        </p:nvSpPr>
        <p:spPr>
          <a:xfrm>
            <a:off x="6493810" y="7212851"/>
            <a:ext cx="251069" cy="105384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978149" y="7369874"/>
            <a:ext cx="176682" cy="102286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6" name="object 106"/>
          <p:cNvGrpSpPr/>
          <p:nvPr/>
        </p:nvGrpSpPr>
        <p:grpSpPr>
          <a:xfrm>
            <a:off x="6217966" y="7377450"/>
            <a:ext cx="406400" cy="130175"/>
            <a:chOff x="6217966" y="7377450"/>
            <a:chExt cx="406400" cy="130175"/>
          </a:xfrm>
        </p:grpSpPr>
        <p:sp>
          <p:nvSpPr>
            <p:cNvPr id="107" name="object 107"/>
            <p:cNvSpPr/>
            <p:nvPr/>
          </p:nvSpPr>
          <p:spPr>
            <a:xfrm>
              <a:off x="6217966" y="7389436"/>
              <a:ext cx="235575" cy="117787"/>
            </a:xfrm>
            <a:prstGeom prst="rect">
              <a:avLst/>
            </a:prstGeom>
            <a:blipFill>
              <a:blip r:embed="rId8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490710" y="7377450"/>
              <a:ext cx="133289" cy="105384"/>
            </a:xfrm>
            <a:prstGeom prst="rect">
              <a:avLst/>
            </a:prstGeom>
            <a:blipFill>
              <a:blip r:embed="rId8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9" name="object 109"/>
          <p:cNvGrpSpPr/>
          <p:nvPr/>
        </p:nvGrpSpPr>
        <p:grpSpPr>
          <a:xfrm>
            <a:off x="3660641" y="7770328"/>
            <a:ext cx="532765" cy="124460"/>
            <a:chOff x="3660641" y="7770328"/>
            <a:chExt cx="532765" cy="124460"/>
          </a:xfrm>
        </p:grpSpPr>
        <p:sp>
          <p:nvSpPr>
            <p:cNvPr id="110" name="object 110"/>
            <p:cNvSpPr/>
            <p:nvPr/>
          </p:nvSpPr>
          <p:spPr>
            <a:xfrm>
              <a:off x="3660641" y="7770328"/>
              <a:ext cx="173584" cy="123983"/>
            </a:xfrm>
            <a:prstGeom prst="rect">
              <a:avLst/>
            </a:prstGeom>
            <a:blipFill>
              <a:blip r:embed="rId8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3867908" y="7773635"/>
              <a:ext cx="325461" cy="108481"/>
            </a:xfrm>
            <a:prstGeom prst="rect">
              <a:avLst/>
            </a:prstGeom>
            <a:blipFill>
              <a:blip r:embed="rId8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2" name="object 112"/>
          <p:cNvGrpSpPr/>
          <p:nvPr/>
        </p:nvGrpSpPr>
        <p:grpSpPr>
          <a:xfrm>
            <a:off x="5687569" y="7773426"/>
            <a:ext cx="937260" cy="121285"/>
            <a:chOff x="5687569" y="7773426"/>
            <a:chExt cx="937260" cy="121285"/>
          </a:xfrm>
        </p:grpSpPr>
        <p:sp>
          <p:nvSpPr>
            <p:cNvPr id="113" name="object 113"/>
            <p:cNvSpPr/>
            <p:nvPr/>
          </p:nvSpPr>
          <p:spPr>
            <a:xfrm>
              <a:off x="5687569" y="7773426"/>
              <a:ext cx="365754" cy="120886"/>
            </a:xfrm>
            <a:prstGeom prst="rect">
              <a:avLst/>
            </a:prstGeom>
            <a:blipFill>
              <a:blip r:embed="rId8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6082289" y="7773483"/>
              <a:ext cx="542433" cy="117787"/>
            </a:xfrm>
            <a:prstGeom prst="rect">
              <a:avLst/>
            </a:prstGeom>
            <a:blipFill>
              <a:blip r:embed="rId8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5" name="object 115"/>
          <p:cNvGrpSpPr/>
          <p:nvPr/>
        </p:nvGrpSpPr>
        <p:grpSpPr>
          <a:xfrm>
            <a:off x="5812542" y="7944263"/>
            <a:ext cx="939165" cy="111760"/>
            <a:chOff x="5812542" y="7944263"/>
            <a:chExt cx="939165" cy="111760"/>
          </a:xfrm>
        </p:grpSpPr>
        <p:sp>
          <p:nvSpPr>
            <p:cNvPr id="116" name="object 116"/>
            <p:cNvSpPr/>
            <p:nvPr/>
          </p:nvSpPr>
          <p:spPr>
            <a:xfrm>
              <a:off x="5812542" y="7947430"/>
              <a:ext cx="257271" cy="105384"/>
            </a:xfrm>
            <a:prstGeom prst="rect">
              <a:avLst/>
            </a:prstGeom>
            <a:blipFill>
              <a:blip r:embed="rId8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106664" y="7944332"/>
              <a:ext cx="331669" cy="108481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6472432" y="7944263"/>
              <a:ext cx="278965" cy="111592"/>
            </a:xfrm>
            <a:prstGeom prst="rect">
              <a:avLst/>
            </a:prstGeom>
            <a:blipFill>
              <a:blip r:embed="rId8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9" name="object 119"/>
          <p:cNvSpPr/>
          <p:nvPr/>
        </p:nvSpPr>
        <p:spPr>
          <a:xfrm>
            <a:off x="3294887" y="8272037"/>
            <a:ext cx="505238" cy="105384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0" name="object 120"/>
          <p:cNvGrpSpPr/>
          <p:nvPr/>
        </p:nvGrpSpPr>
        <p:grpSpPr>
          <a:xfrm>
            <a:off x="6041142" y="8278135"/>
            <a:ext cx="681990" cy="131445"/>
            <a:chOff x="6041142" y="8278135"/>
            <a:chExt cx="681990" cy="131445"/>
          </a:xfrm>
        </p:grpSpPr>
        <p:sp>
          <p:nvSpPr>
            <p:cNvPr id="121" name="object 121"/>
            <p:cNvSpPr/>
            <p:nvPr/>
          </p:nvSpPr>
          <p:spPr>
            <a:xfrm>
              <a:off x="6041142" y="8279237"/>
              <a:ext cx="461847" cy="130191"/>
            </a:xfrm>
            <a:prstGeom prst="rect">
              <a:avLst/>
            </a:prstGeom>
            <a:blipFill>
              <a:blip r:embed="rId9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6533435" y="8278135"/>
              <a:ext cx="189082" cy="105384"/>
            </a:xfrm>
            <a:prstGeom prst="rect">
              <a:avLst/>
            </a:prstGeom>
            <a:blipFill>
              <a:blip r:embed="rId9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3" name="object 123"/>
          <p:cNvSpPr/>
          <p:nvPr/>
        </p:nvSpPr>
        <p:spPr>
          <a:xfrm>
            <a:off x="1990343" y="8750627"/>
            <a:ext cx="266566" cy="102286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 txBox="1"/>
          <p:nvPr/>
        </p:nvSpPr>
        <p:spPr>
          <a:xfrm>
            <a:off x="1622163" y="5763443"/>
            <a:ext cx="5184140" cy="337248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716915" marR="234950" indent="-20320">
              <a:lnSpc>
                <a:spcPts val="1300"/>
              </a:lnSpc>
              <a:spcBef>
                <a:spcPts val="220"/>
              </a:spcBef>
              <a:tabLst>
                <a:tab pos="1899920" algn="l"/>
                <a:tab pos="2108835" algn="l"/>
                <a:tab pos="3198495" algn="l"/>
              </a:tabLst>
            </a:pPr>
            <a:r>
              <a:rPr sz="1150" spc="-10" dirty="0">
                <a:latin typeface="Times New Roman"/>
                <a:cs typeface="Times New Roman"/>
              </a:rPr>
              <a:t>the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goods</a:t>
            </a:r>
            <a:r>
              <a:rPr sz="1150" spc="-110" dirty="0">
                <a:latin typeface="Times New Roman"/>
                <a:cs typeface="Times New Roman"/>
              </a:rPr>
              <a:t> </a:t>
            </a:r>
            <a:r>
              <a:rPr sz="1150" spc="5" dirty="0">
                <a:latin typeface="Times New Roman"/>
                <a:cs typeface="Times New Roman"/>
              </a:rPr>
              <a:t>or	</a:t>
            </a:r>
            <a:r>
              <a:rPr sz="1150" dirty="0">
                <a:latin typeface="Times New Roman"/>
                <a:cs typeface="Times New Roman"/>
              </a:rPr>
              <a:t>are</a:t>
            </a:r>
            <a:r>
              <a:rPr sz="1150" spc="-9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delivered</a:t>
            </a:r>
            <a:r>
              <a:rPr sz="1150" spc="-4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or</a:t>
            </a:r>
            <a:r>
              <a:rPr sz="1150" spc="-4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supplied</a:t>
            </a:r>
            <a:r>
              <a:rPr sz="1150" spc="-120" dirty="0">
                <a:latin typeface="Times New Roman"/>
                <a:cs typeface="Times New Roman"/>
              </a:rPr>
              <a:t> </a:t>
            </a:r>
            <a:r>
              <a:rPr sz="1150" spc="15" dirty="0">
                <a:latin typeface="Times New Roman"/>
                <a:cs typeface="Times New Roman"/>
              </a:rPr>
              <a:t>to</a:t>
            </a:r>
            <a:r>
              <a:rPr sz="1150" spc="-6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the</a:t>
            </a:r>
            <a:r>
              <a:rPr sz="1150" spc="-5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customer</a:t>
            </a:r>
            <a:r>
              <a:rPr sz="1150" spc="-120" dirty="0">
                <a:latin typeface="Times New Roman"/>
                <a:cs typeface="Times New Roman"/>
              </a:rPr>
              <a:t> </a:t>
            </a:r>
            <a:r>
              <a:rPr sz="1150" spc="-35" dirty="0">
                <a:latin typeface="Times New Roman"/>
                <a:cs typeface="Times New Roman"/>
              </a:rPr>
              <a:t>by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the</a:t>
            </a:r>
            <a:r>
              <a:rPr sz="1150" spc="-7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client,  </a:t>
            </a:r>
            <a:r>
              <a:rPr sz="1150" spc="-20" dirty="0">
                <a:latin typeface="Times New Roman"/>
                <a:cs typeface="Times New Roman"/>
              </a:rPr>
              <a:t>invoices</a:t>
            </a:r>
            <a:r>
              <a:rPr sz="1150" spc="-8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to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		</a:t>
            </a:r>
            <a:r>
              <a:rPr sz="1200" spc="-75" dirty="0">
                <a:latin typeface="Times New Roman"/>
                <a:cs typeface="Times New Roman"/>
              </a:rPr>
              <a:t>in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150" spc="5" dirty="0">
                <a:latin typeface="Times New Roman"/>
                <a:cs typeface="Times New Roman"/>
              </a:rPr>
              <a:t>the	</a:t>
            </a:r>
            <a:r>
              <a:rPr sz="1150" spc="-35" dirty="0">
                <a:latin typeface="Times New Roman"/>
                <a:cs typeface="Times New Roman"/>
              </a:rPr>
              <a:t>However,</a:t>
            </a:r>
            <a:endParaRPr sz="1150">
              <a:latin typeface="Times New Roman"/>
              <a:cs typeface="Times New Roman"/>
            </a:endParaRPr>
          </a:p>
          <a:p>
            <a:pPr marL="360680" marR="144780" indent="10160">
              <a:lnSpc>
                <a:spcPct val="89000"/>
              </a:lnSpc>
              <a:spcBef>
                <a:spcPts val="60"/>
              </a:spcBef>
              <a:tabLst>
                <a:tab pos="4310380" algn="l"/>
              </a:tabLst>
            </a:pPr>
            <a:r>
              <a:rPr sz="1150" spc="-15" dirty="0">
                <a:latin typeface="Times New Roman"/>
                <a:cs typeface="Times New Roman"/>
              </a:rPr>
              <a:t>bear</a:t>
            </a:r>
            <a:r>
              <a:rPr sz="1150" spc="-8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4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notification</a:t>
            </a:r>
            <a:r>
              <a:rPr sz="1150" spc="-110" dirty="0">
                <a:latin typeface="Times New Roman"/>
                <a:cs typeface="Times New Roman"/>
              </a:rPr>
              <a:t> </a:t>
            </a:r>
            <a:r>
              <a:rPr sz="1150" spc="-30" dirty="0">
                <a:latin typeface="Times New Roman"/>
                <a:cs typeface="Times New Roman"/>
              </a:rPr>
              <a:t>that</a:t>
            </a:r>
            <a:r>
              <a:rPr sz="1150" spc="-4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20" dirty="0">
                <a:latin typeface="Times New Roman"/>
                <a:cs typeface="Times New Roman"/>
              </a:rPr>
              <a:t> invoices</a:t>
            </a:r>
            <a:r>
              <a:rPr sz="1150" spc="-4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have</a:t>
            </a:r>
            <a:r>
              <a:rPr sz="1150" spc="-130" dirty="0">
                <a:latin typeface="Times New Roman"/>
                <a:cs typeface="Times New Roman"/>
              </a:rPr>
              <a:t> </a:t>
            </a:r>
            <a:r>
              <a:rPr sz="1150" spc="-100" dirty="0">
                <a:latin typeface="Arial"/>
                <a:cs typeface="Arial"/>
              </a:rPr>
              <a:t>been</a:t>
            </a:r>
            <a:r>
              <a:rPr sz="1150" spc="-130" dirty="0">
                <a:latin typeface="Arial"/>
                <a:cs typeface="Arial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assigned</a:t>
            </a:r>
            <a:r>
              <a:rPr sz="1150" dirty="0">
                <a:latin typeface="Times New Roman"/>
                <a:cs typeface="Times New Roman"/>
              </a:rPr>
              <a:t> </a:t>
            </a:r>
            <a:r>
              <a:rPr sz="1150" spc="-35" dirty="0">
                <a:latin typeface="Times New Roman"/>
                <a:cs typeface="Times New Roman"/>
              </a:rPr>
              <a:t>in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favour</a:t>
            </a:r>
            <a:r>
              <a:rPr sz="1150" spc="-70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of</a:t>
            </a:r>
            <a:r>
              <a:rPr sz="1150" spc="-95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the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factor</a:t>
            </a:r>
            <a:r>
              <a:rPr sz="1150" spc="-120" dirty="0">
                <a:latin typeface="Times New Roman"/>
                <a:cs typeface="Times New Roman"/>
              </a:rPr>
              <a:t> </a:t>
            </a:r>
            <a:r>
              <a:rPr sz="1150" spc="-35" dirty="0">
                <a:latin typeface="Times New Roman"/>
                <a:cs typeface="Times New Roman"/>
              </a:rPr>
              <a:t>and  </a:t>
            </a:r>
            <a:r>
              <a:rPr sz="1150" spc="-20" dirty="0">
                <a:latin typeface="Times New Roman"/>
                <a:cs typeface="Times New Roman"/>
              </a:rPr>
              <a:t>accordingly payment </a:t>
            </a:r>
            <a:r>
              <a:rPr sz="1150" spc="-25" dirty="0">
                <a:latin typeface="Times New Roman"/>
                <a:cs typeface="Times New Roman"/>
              </a:rPr>
              <a:t>must </a:t>
            </a:r>
            <a:r>
              <a:rPr sz="1150" spc="-30" dirty="0">
                <a:latin typeface="Times New Roman"/>
                <a:cs typeface="Times New Roman"/>
              </a:rPr>
              <a:t>be </a:t>
            </a:r>
            <a:r>
              <a:rPr sz="1150" spc="-80" dirty="0">
                <a:latin typeface="Times New Roman"/>
                <a:cs typeface="Times New Roman"/>
              </a:rPr>
              <a:t>mad</a:t>
            </a:r>
            <a:r>
              <a:rPr sz="1425" spc="-120" baseline="35087" dirty="0">
                <a:latin typeface="Arial"/>
                <a:cs typeface="Arial"/>
              </a:rPr>
              <a:t>\</a:t>
            </a:r>
            <a:r>
              <a:rPr sz="1150" spc="-80" dirty="0">
                <a:latin typeface="Times New Roman"/>
                <a:cs typeface="Times New Roman"/>
              </a:rPr>
              <a:t>e  </a:t>
            </a:r>
            <a:r>
              <a:rPr sz="1150" spc="-5" dirty="0">
                <a:latin typeface="Times New Roman"/>
                <a:cs typeface="Times New Roman"/>
              </a:rPr>
              <a:t>to </a:t>
            </a:r>
            <a:r>
              <a:rPr sz="1200" b="1" spc="-229" dirty="0">
                <a:latin typeface="Courier New"/>
                <a:cs typeface="Courier New"/>
              </a:rPr>
              <a:t>the </a:t>
            </a:r>
            <a:r>
              <a:rPr sz="1150" spc="-20" dirty="0">
                <a:latin typeface="Times New Roman"/>
                <a:cs typeface="Times New Roman"/>
              </a:rPr>
              <a:t>factor.</a:t>
            </a:r>
            <a:r>
              <a:rPr sz="1150" spc="6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After </a:t>
            </a:r>
            <a:r>
              <a:rPr sz="1150" spc="-5" dirty="0">
                <a:latin typeface="Times New Roman"/>
                <a:cs typeface="Times New Roman"/>
              </a:rPr>
              <a:t>the</a:t>
            </a:r>
            <a:r>
              <a:rPr sz="1150" spc="-10" dirty="0">
                <a:latin typeface="Times New Roman"/>
                <a:cs typeface="Times New Roman"/>
              </a:rPr>
              <a:t> client	sent </a:t>
            </a:r>
            <a:r>
              <a:rPr sz="1150" spc="-20" dirty="0">
                <a:latin typeface="Times New Roman"/>
                <a:cs typeface="Times New Roman"/>
              </a:rPr>
              <a:t>the  invoices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to</a:t>
            </a:r>
            <a:r>
              <a:rPr sz="1150" spc="-5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10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customer,</a:t>
            </a:r>
            <a:r>
              <a:rPr sz="1150" spc="-7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he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offers</a:t>
            </a:r>
            <a:r>
              <a:rPr sz="1150" spc="-8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to</a:t>
            </a:r>
            <a:r>
              <a:rPr sz="1150" spc="-10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sell</a:t>
            </a:r>
            <a:r>
              <a:rPr sz="1150" spc="-4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to</a:t>
            </a:r>
            <a:r>
              <a:rPr sz="1150" spc="-6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factor,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book</a:t>
            </a:r>
            <a:r>
              <a:rPr sz="1150" spc="-10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debts</a:t>
            </a:r>
            <a:r>
              <a:rPr sz="1150" spc="-85" dirty="0">
                <a:latin typeface="Times New Roman"/>
                <a:cs typeface="Times New Roman"/>
              </a:rPr>
              <a:t> </a:t>
            </a:r>
            <a:r>
              <a:rPr sz="1150" spc="-60" dirty="0">
                <a:latin typeface="Times New Roman"/>
                <a:cs typeface="Times New Roman"/>
              </a:rPr>
              <a:t>on</a:t>
            </a:r>
            <a:endParaRPr sz="1150">
              <a:latin typeface="Times New Roman"/>
              <a:cs typeface="Times New Roman"/>
            </a:endParaRPr>
          </a:p>
          <a:p>
            <a:pPr marL="685165">
              <a:lnSpc>
                <a:spcPts val="1320"/>
              </a:lnSpc>
            </a:pPr>
            <a:r>
              <a:rPr sz="1150" spc="-20" dirty="0">
                <a:latin typeface="Times New Roman"/>
                <a:cs typeface="Times New Roman"/>
              </a:rPr>
              <a:t>supported</a:t>
            </a:r>
            <a:r>
              <a:rPr sz="1150" spc="5" dirty="0">
                <a:latin typeface="Times New Roman"/>
                <a:cs typeface="Times New Roman"/>
              </a:rPr>
              <a:t> </a:t>
            </a:r>
            <a:r>
              <a:rPr sz="1150" spc="-60" dirty="0">
                <a:latin typeface="Times New Roman"/>
                <a:cs typeface="Times New Roman"/>
              </a:rPr>
              <a:t>by</a:t>
            </a:r>
            <a:r>
              <a:rPr sz="1150" spc="-100" dirty="0">
                <a:latin typeface="Times New Roman"/>
                <a:cs typeface="Times New Roman"/>
              </a:rPr>
              <a:t> </a:t>
            </a:r>
            <a:r>
              <a:rPr sz="1150" spc="5" dirty="0">
                <a:latin typeface="Times New Roman"/>
                <a:cs typeface="Times New Roman"/>
              </a:rPr>
              <a:t>copies</a:t>
            </a:r>
            <a:r>
              <a:rPr sz="1150" spc="-16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of</a:t>
            </a:r>
            <a:r>
              <a:rPr sz="1150" spc="-5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invoices</a:t>
            </a:r>
            <a:r>
              <a:rPr sz="1150" spc="-13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and</a:t>
            </a:r>
            <a:r>
              <a:rPr sz="1150" spc="-9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delivery</a:t>
            </a:r>
            <a:r>
              <a:rPr sz="1150" spc="-6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orders.</a:t>
            </a:r>
            <a:endParaRPr sz="1150">
              <a:latin typeface="Times New Roman"/>
              <a:cs typeface="Times New Roman"/>
            </a:endParaRPr>
          </a:p>
          <a:p>
            <a:pPr marL="362585" marR="711835" indent="-235585">
              <a:lnSpc>
                <a:spcPts val="1260"/>
              </a:lnSpc>
              <a:spcBef>
                <a:spcPts val="670"/>
              </a:spcBef>
              <a:tabLst>
                <a:tab pos="357505" algn="l"/>
                <a:tab pos="1031240" algn="l"/>
                <a:tab pos="2113280" algn="l"/>
                <a:tab pos="3388995" algn="l"/>
              </a:tabLst>
            </a:pPr>
            <a:r>
              <a:rPr sz="950" spc="75" dirty="0">
                <a:latin typeface="Arial"/>
                <a:cs typeface="Arial"/>
              </a:rPr>
              <a:t>.	</a:t>
            </a:r>
            <a:r>
              <a:rPr sz="1150" spc="-15" dirty="0">
                <a:latin typeface="Times New Roman"/>
                <a:cs typeface="Times New Roman"/>
              </a:rPr>
              <a:t>The	buys </a:t>
            </a:r>
            <a:r>
              <a:rPr sz="1150" spc="-5" dirty="0">
                <a:latin typeface="Times New Roman"/>
                <a:cs typeface="Times New Roman"/>
              </a:rPr>
              <a:t>the </a:t>
            </a:r>
            <a:r>
              <a:rPr sz="1150" spc="-25" dirty="0">
                <a:latin typeface="Times New Roman"/>
                <a:cs typeface="Times New Roman"/>
              </a:rPr>
              <a:t>book </a:t>
            </a:r>
            <a:r>
              <a:rPr sz="1150" spc="-10" dirty="0">
                <a:latin typeface="Times New Roman"/>
                <a:cs typeface="Times New Roman"/>
              </a:rPr>
              <a:t>debts </a:t>
            </a:r>
            <a:r>
              <a:rPr sz="1150" spc="-25" dirty="0">
                <a:latin typeface="Times New Roman"/>
                <a:cs typeface="Times New Roman"/>
              </a:rPr>
              <a:t>and </a:t>
            </a:r>
            <a:r>
              <a:rPr sz="1150" spc="-20" dirty="0">
                <a:latin typeface="Times New Roman"/>
                <a:cs typeface="Times New Roman"/>
              </a:rPr>
              <a:t>immediately </a:t>
            </a:r>
            <a:r>
              <a:rPr sz="1150" spc="-30" dirty="0">
                <a:latin typeface="Times New Roman"/>
                <a:cs typeface="Times New Roman"/>
              </a:rPr>
              <a:t>makes </a:t>
            </a:r>
            <a:r>
              <a:rPr sz="1150" spc="5" dirty="0">
                <a:latin typeface="Times New Roman"/>
                <a:cs typeface="Times New Roman"/>
              </a:rPr>
              <a:t>the </a:t>
            </a:r>
            <a:r>
              <a:rPr sz="1150" spc="-20" dirty="0">
                <a:latin typeface="Times New Roman"/>
                <a:cs typeface="Times New Roman"/>
              </a:rPr>
              <a:t>agreed  payment</a:t>
            </a:r>
            <a:r>
              <a:rPr sz="1150" spc="-18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(Normally	</a:t>
            </a:r>
            <a:r>
              <a:rPr sz="1150" spc="-5" dirty="0">
                <a:latin typeface="Times New Roman"/>
                <a:cs typeface="Times New Roman"/>
              </a:rPr>
              <a:t>per </a:t>
            </a:r>
            <a:r>
              <a:rPr sz="1150" spc="-15" dirty="0">
                <a:latin typeface="Times New Roman"/>
                <a:cs typeface="Times New Roman"/>
              </a:rPr>
              <a:t>cent</a:t>
            </a:r>
            <a:r>
              <a:rPr sz="1150" spc="-105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of</a:t>
            </a:r>
            <a:r>
              <a:rPr sz="1150" spc="-90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the	</a:t>
            </a:r>
            <a:r>
              <a:rPr sz="1150" spc="-10" dirty="0">
                <a:latin typeface="Times New Roman"/>
                <a:cs typeface="Times New Roman"/>
              </a:rPr>
              <a:t>value)</a:t>
            </a:r>
            <a:r>
              <a:rPr sz="1150" spc="-14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to</a:t>
            </a:r>
            <a:r>
              <a:rPr sz="1150" spc="-7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114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client.</a:t>
            </a:r>
            <a:endParaRPr sz="1150">
              <a:latin typeface="Times New Roman"/>
              <a:cs typeface="Times New Roman"/>
            </a:endParaRPr>
          </a:p>
          <a:p>
            <a:pPr marL="360680">
              <a:lnSpc>
                <a:spcPts val="1235"/>
              </a:lnSpc>
              <a:tabLst>
                <a:tab pos="1663700" algn="l"/>
              </a:tabLst>
            </a:pPr>
            <a:r>
              <a:rPr sz="1150" spc="-20" dirty="0">
                <a:latin typeface="Times New Roman"/>
                <a:cs typeface="Times New Roman"/>
              </a:rPr>
              <a:t>remaining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balance	</a:t>
            </a:r>
            <a:r>
              <a:rPr sz="1100" spc="10" dirty="0">
                <a:latin typeface="Times New Roman"/>
                <a:cs typeface="Times New Roman"/>
              </a:rPr>
              <a:t>10-20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50" spc="10" dirty="0">
                <a:latin typeface="Times New Roman"/>
                <a:cs typeface="Times New Roman"/>
              </a:rPr>
              <a:t>percent</a:t>
            </a:r>
            <a:r>
              <a:rPr sz="1150" spc="-95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of</a:t>
            </a:r>
            <a:r>
              <a:rPr sz="1150" spc="-6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4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invoice</a:t>
            </a:r>
            <a:r>
              <a:rPr sz="1150" spc="-7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value)</a:t>
            </a:r>
            <a:r>
              <a:rPr sz="1150" spc="-11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will</a:t>
            </a:r>
            <a:r>
              <a:rPr sz="1150" dirty="0">
                <a:latin typeface="Times New Roman"/>
                <a:cs typeface="Times New Roman"/>
              </a:rPr>
              <a:t> </a:t>
            </a:r>
            <a:r>
              <a:rPr sz="1150" spc="-35" dirty="0">
                <a:latin typeface="Times New Roman"/>
                <a:cs typeface="Times New Roman"/>
              </a:rPr>
              <a:t>paid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to</a:t>
            </a:r>
            <a:r>
              <a:rPr sz="1150" spc="-8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10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client</a:t>
            </a:r>
            <a:endParaRPr sz="1200">
              <a:latin typeface="Times New Roman"/>
              <a:cs typeface="Times New Roman"/>
            </a:endParaRPr>
          </a:p>
          <a:p>
            <a:pPr marL="563245">
              <a:lnSpc>
                <a:spcPts val="1290"/>
              </a:lnSpc>
            </a:pPr>
            <a:r>
              <a:rPr sz="1150" spc="-10" dirty="0">
                <a:latin typeface="Times New Roman"/>
                <a:cs typeface="Times New Roman"/>
              </a:rPr>
              <a:t>factor</a:t>
            </a:r>
            <a:r>
              <a:rPr sz="1150" spc="-4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has</a:t>
            </a:r>
            <a:r>
              <a:rPr sz="1150" spc="-5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been</a:t>
            </a:r>
            <a:r>
              <a:rPr sz="1150" spc="1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paid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spc="-45" dirty="0">
                <a:latin typeface="Times New Roman"/>
                <a:cs typeface="Times New Roman"/>
              </a:rPr>
              <a:t>by</a:t>
            </a:r>
            <a:r>
              <a:rPr sz="1150" spc="-105" dirty="0">
                <a:latin typeface="Times New Roman"/>
                <a:cs typeface="Times New Roman"/>
              </a:rPr>
              <a:t> </a:t>
            </a:r>
            <a:r>
              <a:rPr sz="1150" spc="5" dirty="0">
                <a:latin typeface="Times New Roman"/>
                <a:cs typeface="Times New Roman"/>
              </a:rPr>
              <a:t>the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customer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50" spc="-40" dirty="0">
                <a:latin typeface="Times New Roman"/>
                <a:cs typeface="Times New Roman"/>
              </a:rPr>
              <a:t>on</a:t>
            </a:r>
            <a:r>
              <a:rPr sz="1150" spc="1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maturity</a:t>
            </a:r>
            <a:r>
              <a:rPr sz="1150" spc="-8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date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depending</a:t>
            </a:r>
            <a:r>
              <a:rPr sz="1150" spc="-150" dirty="0">
                <a:latin typeface="Times New Roman"/>
                <a:cs typeface="Times New Roman"/>
              </a:rPr>
              <a:t> </a:t>
            </a:r>
            <a:r>
              <a:rPr sz="1150" spc="-30" dirty="0">
                <a:latin typeface="Times New Roman"/>
                <a:cs typeface="Times New Roman"/>
              </a:rPr>
              <a:t>on</a:t>
            </a:r>
            <a:r>
              <a:rPr sz="1150" spc="-4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endParaRPr sz="1150">
              <a:latin typeface="Times New Roman"/>
              <a:cs typeface="Times New Roman"/>
            </a:endParaRPr>
          </a:p>
          <a:p>
            <a:pPr marL="358775">
              <a:lnSpc>
                <a:spcPts val="1340"/>
              </a:lnSpc>
            </a:pPr>
            <a:r>
              <a:rPr sz="1150" spc="-5" dirty="0">
                <a:latin typeface="Times New Roman"/>
                <a:cs typeface="Times New Roman"/>
              </a:rPr>
              <a:t>factoring</a:t>
            </a:r>
            <a:r>
              <a:rPr sz="1150" spc="-16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arrangement.</a:t>
            </a:r>
            <a:endParaRPr sz="1150">
              <a:latin typeface="Times New Roman"/>
              <a:cs typeface="Times New Roman"/>
            </a:endParaRPr>
          </a:p>
          <a:p>
            <a:pPr marL="357505" marR="1032510" indent="3175">
              <a:lnSpc>
                <a:spcPts val="1320"/>
              </a:lnSpc>
              <a:spcBef>
                <a:spcPts val="610"/>
              </a:spcBef>
              <a:tabLst>
                <a:tab pos="2604135" algn="l"/>
              </a:tabLst>
            </a:pPr>
            <a:r>
              <a:rPr sz="1150" spc="-15" dirty="0">
                <a:latin typeface="Times New Roman"/>
                <a:cs typeface="Times New Roman"/>
              </a:rPr>
              <a:t>Using </a:t>
            </a:r>
            <a:r>
              <a:rPr sz="1150" spc="-5" dirty="0">
                <a:latin typeface="Times New Roman"/>
                <a:cs typeface="Times New Roman"/>
              </a:rPr>
              <a:t>the</a:t>
            </a:r>
            <a:r>
              <a:rPr sz="1150" spc="-14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invoices</a:t>
            </a:r>
            <a:r>
              <a:rPr sz="1150" spc="-15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submitted,	</a:t>
            </a:r>
            <a:r>
              <a:rPr sz="1150" spc="-20" dirty="0">
                <a:latin typeface="Times New Roman"/>
                <a:cs typeface="Times New Roman"/>
              </a:rPr>
              <a:t>maintains </a:t>
            </a:r>
            <a:r>
              <a:rPr sz="1150" spc="10" dirty="0">
                <a:latin typeface="Times New Roman"/>
                <a:cs typeface="Times New Roman"/>
              </a:rPr>
              <a:t>the </a:t>
            </a:r>
            <a:r>
              <a:rPr sz="1150" spc="-10" dirty="0">
                <a:latin typeface="Times New Roman"/>
                <a:cs typeface="Times New Roman"/>
              </a:rPr>
              <a:t>sales </a:t>
            </a:r>
            <a:r>
              <a:rPr sz="1150" spc="-20" dirty="0">
                <a:latin typeface="Times New Roman"/>
                <a:cs typeface="Times New Roman"/>
              </a:rPr>
              <a:t>ledger  </a:t>
            </a:r>
            <a:r>
              <a:rPr sz="1150" spc="-10" dirty="0">
                <a:latin typeface="Times New Roman"/>
                <a:cs typeface="Times New Roman"/>
              </a:rPr>
              <a:t>statements</a:t>
            </a:r>
            <a:r>
              <a:rPr sz="1150" spc="-8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of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accounts</a:t>
            </a:r>
            <a:r>
              <a:rPr sz="1150" spc="-90" dirty="0">
                <a:latin typeface="Times New Roman"/>
                <a:cs typeface="Times New Roman"/>
              </a:rPr>
              <a:t> </a:t>
            </a:r>
            <a:r>
              <a:rPr sz="1150" spc="5" dirty="0">
                <a:latin typeface="Times New Roman"/>
                <a:cs typeface="Times New Roman"/>
              </a:rPr>
              <a:t>are</a:t>
            </a:r>
            <a:r>
              <a:rPr sz="1150" spc="-7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sent</a:t>
            </a:r>
            <a:r>
              <a:rPr sz="1150" spc="-1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to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150" spc="5" dirty="0">
                <a:latin typeface="Times New Roman"/>
                <a:cs typeface="Times New Roman"/>
              </a:rPr>
              <a:t>the</a:t>
            </a:r>
            <a:r>
              <a:rPr sz="1150" spc="-1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customer</a:t>
            </a:r>
            <a:r>
              <a:rPr sz="1150" spc="-5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on</a:t>
            </a:r>
            <a:r>
              <a:rPr sz="1150" dirty="0">
                <a:latin typeface="Times New Roman"/>
                <a:cs typeface="Times New Roman"/>
              </a:rPr>
              <a:t> </a:t>
            </a:r>
            <a:r>
              <a:rPr sz="1150" spc="5" dirty="0">
                <a:latin typeface="Times New Roman"/>
                <a:cs typeface="Times New Roman"/>
              </a:rPr>
              <a:t>a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30" dirty="0">
                <a:latin typeface="Times New Roman"/>
                <a:cs typeface="Times New Roman"/>
              </a:rPr>
              <a:t>monthly</a:t>
            </a:r>
            <a:r>
              <a:rPr sz="1150" spc="55" dirty="0">
                <a:latin typeface="Times New Roman"/>
                <a:cs typeface="Times New Roman"/>
              </a:rPr>
              <a:t> </a:t>
            </a:r>
            <a:r>
              <a:rPr sz="1150" spc="-40" dirty="0">
                <a:latin typeface="Times New Roman"/>
                <a:cs typeface="Times New Roman"/>
              </a:rPr>
              <a:t>basis.</a:t>
            </a:r>
            <a:endParaRPr sz="1150">
              <a:latin typeface="Times New Roman"/>
              <a:cs typeface="Times New Roman"/>
            </a:endParaRPr>
          </a:p>
          <a:p>
            <a:pPr marL="360045">
              <a:lnSpc>
                <a:spcPts val="1220"/>
              </a:lnSpc>
            </a:pPr>
            <a:r>
              <a:rPr sz="1150" spc="-15" dirty="0">
                <a:latin typeface="Times New Roman"/>
                <a:cs typeface="Times New Roman"/>
              </a:rPr>
              <a:t>over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the</a:t>
            </a:r>
            <a:r>
              <a:rPr sz="1150" spc="-13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collection</a:t>
            </a:r>
            <a:r>
              <a:rPr sz="1150" spc="-90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of</a:t>
            </a:r>
            <a:r>
              <a:rPr sz="1150" spc="-35" dirty="0">
                <a:latin typeface="Times New Roman"/>
                <a:cs typeface="Times New Roman"/>
              </a:rPr>
              <a:t> book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debts,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050" b="1" spc="-65" dirty="0">
                <a:latin typeface="Arial"/>
                <a:cs typeface="Arial"/>
              </a:rPr>
              <a:t>and</a:t>
            </a:r>
            <a:r>
              <a:rPr sz="1050" b="1" spc="-85" dirty="0">
                <a:latin typeface="Arial"/>
                <a:cs typeface="Arial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reminders</a:t>
            </a:r>
            <a:r>
              <a:rPr sz="1150" spc="-75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are</a:t>
            </a:r>
            <a:r>
              <a:rPr sz="1150" spc="-7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sent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35" dirty="0">
                <a:latin typeface="Times New Roman"/>
                <a:cs typeface="Times New Roman"/>
              </a:rPr>
              <a:t>when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the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invoices</a:t>
            </a:r>
            <a:r>
              <a:rPr sz="1150" spc="-120" dirty="0">
                <a:latin typeface="Times New Roman"/>
                <a:cs typeface="Times New Roman"/>
              </a:rPr>
              <a:t> </a:t>
            </a:r>
            <a:r>
              <a:rPr sz="1150" b="1" spc="-260" dirty="0">
                <a:latin typeface="Courier New"/>
                <a:cs typeface="Courier New"/>
              </a:rPr>
              <a:t>are</a:t>
            </a:r>
            <a:endParaRPr sz="1150">
              <a:latin typeface="Courier New"/>
              <a:cs typeface="Courier New"/>
            </a:endParaRPr>
          </a:p>
          <a:p>
            <a:pPr marL="367030" marR="793750" indent="-7620">
              <a:lnSpc>
                <a:spcPts val="1300"/>
              </a:lnSpc>
              <a:spcBef>
                <a:spcPts val="65"/>
              </a:spcBef>
              <a:tabLst>
                <a:tab pos="2200910" algn="l"/>
              </a:tabLst>
            </a:pPr>
            <a:r>
              <a:rPr sz="1150" spc="-20" dirty="0">
                <a:latin typeface="Times New Roman"/>
                <a:cs typeface="Times New Roman"/>
              </a:rPr>
              <a:t>overdue.  </a:t>
            </a:r>
            <a:r>
              <a:rPr sz="1150" spc="-10" dirty="0">
                <a:latin typeface="Times New Roman"/>
                <a:cs typeface="Times New Roman"/>
              </a:rPr>
              <a:t>Client</a:t>
            </a:r>
            <a:r>
              <a:rPr sz="1150" spc="-21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is</a:t>
            </a:r>
            <a:r>
              <a:rPr sz="1150" spc="-7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kept	</a:t>
            </a:r>
            <a:r>
              <a:rPr sz="1150" spc="-5" dirty="0">
                <a:latin typeface="Times New Roman"/>
                <a:cs typeface="Times New Roman"/>
              </a:rPr>
              <a:t>of</a:t>
            </a:r>
            <a:r>
              <a:rPr sz="1150" spc="-140" dirty="0">
                <a:latin typeface="Times New Roman"/>
                <a:cs typeface="Times New Roman"/>
              </a:rPr>
              <a:t> </a:t>
            </a:r>
            <a:r>
              <a:rPr sz="1150" spc="20" dirty="0">
                <a:latin typeface="Times New Roman"/>
                <a:cs typeface="Times New Roman"/>
              </a:rPr>
              <a:t>all</a:t>
            </a:r>
            <a:r>
              <a:rPr sz="1150" spc="-135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the</a:t>
            </a:r>
            <a:r>
              <a:rPr sz="1150" spc="-14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factoring</a:t>
            </a:r>
            <a:r>
              <a:rPr sz="1150" spc="-13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transactions</a:t>
            </a:r>
            <a:r>
              <a:rPr sz="1150" spc="-190" dirty="0">
                <a:latin typeface="Times New Roman"/>
                <a:cs typeface="Times New Roman"/>
              </a:rPr>
              <a:t> </a:t>
            </a:r>
            <a:r>
              <a:rPr sz="1150" spc="-30" dirty="0">
                <a:latin typeface="Times New Roman"/>
                <a:cs typeface="Times New Roman"/>
              </a:rPr>
              <a:t>through  weekly </a:t>
            </a:r>
            <a:r>
              <a:rPr sz="1150" spc="-20" dirty="0">
                <a:latin typeface="Times New Roman"/>
                <a:cs typeface="Times New Roman"/>
              </a:rPr>
              <a:t>reports provided </a:t>
            </a:r>
            <a:r>
              <a:rPr sz="1150" spc="-60" dirty="0">
                <a:latin typeface="Times New Roman"/>
                <a:cs typeface="Times New Roman"/>
              </a:rPr>
              <a:t>by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factor.</a:t>
            </a:r>
            <a:endParaRPr sz="1150">
              <a:latin typeface="Times New Roman"/>
              <a:cs typeface="Times New Roman"/>
            </a:endParaRPr>
          </a:p>
          <a:p>
            <a:pPr marL="680720">
              <a:lnSpc>
                <a:spcPct val="100000"/>
              </a:lnSpc>
              <a:spcBef>
                <a:spcPts val="1025"/>
              </a:spcBef>
            </a:pPr>
            <a:r>
              <a:rPr sz="1100" b="1" spc="20" dirty="0">
                <a:latin typeface="Times New Roman"/>
                <a:cs typeface="Times New Roman"/>
              </a:rPr>
              <a:t>of</a:t>
            </a:r>
            <a:r>
              <a:rPr sz="1100" b="1" spc="85" dirty="0">
                <a:latin typeface="Times New Roman"/>
                <a:cs typeface="Times New Roman"/>
              </a:rPr>
              <a:t> </a:t>
            </a:r>
            <a:r>
              <a:rPr sz="1150" b="1" spc="-15" dirty="0">
                <a:latin typeface="Times New Roman"/>
                <a:cs typeface="Times New Roman"/>
              </a:rPr>
              <a:t>Factoring</a:t>
            </a:r>
            <a:endParaRPr sz="1150">
              <a:latin typeface="Times New Roman"/>
              <a:cs typeface="Times New Roman"/>
            </a:endParaRPr>
          </a:p>
          <a:p>
            <a:pPr marL="360045">
              <a:lnSpc>
                <a:spcPct val="100000"/>
              </a:lnSpc>
              <a:spcBef>
                <a:spcPts val="475"/>
              </a:spcBef>
            </a:pPr>
            <a:r>
              <a:rPr sz="1150" spc="-10" dirty="0">
                <a:latin typeface="Times New Roman"/>
                <a:cs typeface="Times New Roman"/>
              </a:rPr>
              <a:t>These</a:t>
            </a:r>
            <a:r>
              <a:rPr sz="1150" spc="-50" dirty="0">
                <a:latin typeface="Times New Roman"/>
                <a:cs typeface="Times New Roman"/>
              </a:rPr>
              <a:t> </a:t>
            </a:r>
            <a:r>
              <a:rPr sz="1150" spc="-15" dirty="0">
                <a:latin typeface="Times New Roman"/>
                <a:cs typeface="Times New Roman"/>
              </a:rPr>
              <a:t>are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two </a:t>
            </a:r>
            <a:r>
              <a:rPr sz="1150" spc="-15" dirty="0">
                <a:latin typeface="Times New Roman"/>
                <a:cs typeface="Times New Roman"/>
              </a:rPr>
              <a:t>types</a:t>
            </a:r>
            <a:r>
              <a:rPr sz="1150" spc="-45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of</a:t>
            </a:r>
            <a:r>
              <a:rPr sz="1150" spc="-45" dirty="0">
                <a:latin typeface="Times New Roman"/>
                <a:cs typeface="Times New Roman"/>
              </a:rPr>
              <a:t> </a:t>
            </a:r>
            <a:r>
              <a:rPr sz="1150" spc="5" dirty="0">
                <a:latin typeface="Times New Roman"/>
                <a:cs typeface="Times New Roman"/>
              </a:rPr>
              <a:t>costs</a:t>
            </a:r>
            <a:r>
              <a:rPr sz="1150" spc="-65" dirty="0">
                <a:latin typeface="Times New Roman"/>
                <a:cs typeface="Times New Roman"/>
              </a:rPr>
              <a:t> </a:t>
            </a:r>
            <a:r>
              <a:rPr sz="1200" spc="-45" dirty="0">
                <a:latin typeface="Times New Roman"/>
                <a:cs typeface="Times New Roman"/>
              </a:rPr>
              <a:t>in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factoring</a:t>
            </a:r>
            <a:r>
              <a:rPr sz="1150" spc="-15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services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1971095" y="9122716"/>
            <a:ext cx="1579880" cy="467359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247650" indent="-233679">
              <a:lnSpc>
                <a:spcPct val="100000"/>
              </a:lnSpc>
              <a:spcBef>
                <a:spcPts val="455"/>
              </a:spcBef>
              <a:buAutoNum type="arabicParenR"/>
              <a:tabLst>
                <a:tab pos="248285" algn="l"/>
              </a:tabLst>
            </a:pPr>
            <a:r>
              <a:rPr sz="1150" spc="-20" dirty="0">
                <a:latin typeface="Times New Roman"/>
                <a:cs typeface="Times New Roman"/>
              </a:rPr>
              <a:t>Service </a:t>
            </a:r>
            <a:r>
              <a:rPr sz="1150" spc="-15" dirty="0">
                <a:latin typeface="Times New Roman"/>
                <a:cs typeface="Times New Roman"/>
              </a:rPr>
              <a:t>Fee </a:t>
            </a:r>
            <a:r>
              <a:rPr sz="1150" spc="5" dirty="0">
                <a:latin typeface="Times New Roman"/>
                <a:cs typeface="Times New Roman"/>
              </a:rPr>
              <a:t>or</a:t>
            </a:r>
            <a:r>
              <a:rPr sz="1150" spc="-7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Charges</a:t>
            </a:r>
            <a:endParaRPr sz="1150">
              <a:latin typeface="Times New Roman"/>
              <a:cs typeface="Times New Roman"/>
            </a:endParaRPr>
          </a:p>
          <a:p>
            <a:pPr marL="241935" indent="-229870">
              <a:lnSpc>
                <a:spcPct val="100000"/>
              </a:lnSpc>
              <a:spcBef>
                <a:spcPts val="360"/>
              </a:spcBef>
              <a:buAutoNum type="arabicParenR"/>
              <a:tabLst>
                <a:tab pos="242570" algn="l"/>
              </a:tabLst>
            </a:pPr>
            <a:r>
              <a:rPr sz="1150" spc="-20" dirty="0">
                <a:latin typeface="Times New Roman"/>
                <a:cs typeface="Times New Roman"/>
              </a:rPr>
              <a:t>Discount</a:t>
            </a:r>
            <a:r>
              <a:rPr sz="1150" spc="-90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Charges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417395" y="9497559"/>
            <a:ext cx="1663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14" dirty="0">
                <a:latin typeface="Courier New"/>
                <a:cs typeface="Courier New"/>
              </a:rPr>
              <a:t>70</a:t>
            </a:r>
            <a:endParaRPr sz="11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098792" cy="1051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579717"/>
            <a:ext cx="7098792" cy="1037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05645" y="4068896"/>
            <a:ext cx="6046649" cy="550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0" y="8967151"/>
            <a:ext cx="7099300" cy="1038225"/>
            <a:chOff x="0" y="8967151"/>
            <a:chExt cx="7099300" cy="1038225"/>
          </a:xfrm>
        </p:grpSpPr>
        <p:sp>
          <p:nvSpPr>
            <p:cNvPr id="6" name="object 6"/>
            <p:cNvSpPr/>
            <p:nvPr/>
          </p:nvSpPr>
          <p:spPr>
            <a:xfrm>
              <a:off x="6595871" y="8967151"/>
              <a:ext cx="502920" cy="1834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8986041"/>
              <a:ext cx="7098792" cy="101901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5617457" y="4998735"/>
            <a:ext cx="831828" cy="137005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17457" y="6490448"/>
            <a:ext cx="819030" cy="53823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11034" y="533334"/>
            <a:ext cx="13843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15" dirty="0">
                <a:latin typeface="Times New Roman"/>
                <a:cs typeface="Times New Roman"/>
              </a:rPr>
              <a:t>1)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10189" y="563533"/>
            <a:ext cx="715613" cy="1039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99667" y="508958"/>
            <a:ext cx="4296410" cy="690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 indent="749300">
              <a:lnSpc>
                <a:spcPct val="98500"/>
              </a:lnSpc>
              <a:spcBef>
                <a:spcPts val="130"/>
              </a:spcBef>
            </a:pPr>
            <a:r>
              <a:rPr sz="1100" spc="10" dirty="0">
                <a:latin typeface="Times New Roman"/>
                <a:cs typeface="Times New Roman"/>
              </a:rPr>
              <a:t>Service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fee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levied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for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work</a:t>
            </a:r>
            <a:r>
              <a:rPr sz="1100" spc="-5" dirty="0">
                <a:latin typeface="Times New Roman"/>
                <a:cs typeface="Times New Roman"/>
              </a:rPr>
              <a:t> involved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in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administering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the  </a:t>
            </a:r>
            <a:r>
              <a:rPr sz="1100" spc="5" dirty="0">
                <a:latin typeface="Times New Roman"/>
                <a:cs typeface="Times New Roman"/>
              </a:rPr>
              <a:t>sales </a:t>
            </a:r>
            <a:r>
              <a:rPr sz="1100" spc="10" dirty="0">
                <a:latin typeface="Times New Roman"/>
                <a:cs typeface="Times New Roman"/>
              </a:rPr>
              <a:t>ledger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well </a:t>
            </a:r>
            <a:r>
              <a:rPr sz="1100" dirty="0">
                <a:latin typeface="Times New Roman"/>
                <a:cs typeface="Times New Roman"/>
              </a:rPr>
              <a:t>as </a:t>
            </a:r>
            <a:r>
              <a:rPr sz="1100" spc="10" dirty="0">
                <a:latin typeface="Times New Roman"/>
                <a:cs typeface="Times New Roman"/>
              </a:rPr>
              <a:t>protection against </a:t>
            </a:r>
            <a:r>
              <a:rPr sz="1100" spc="-15" dirty="0">
                <a:latin typeface="Times New Roman"/>
                <a:cs typeface="Times New Roman"/>
              </a:rPr>
              <a:t>bad </a:t>
            </a:r>
            <a:r>
              <a:rPr sz="1100" spc="5" dirty="0">
                <a:latin typeface="Times New Roman"/>
                <a:cs typeface="Times New Roman"/>
              </a:rPr>
              <a:t>debts, </a:t>
            </a:r>
            <a:r>
              <a:rPr sz="1100" spc="10" dirty="0">
                <a:latin typeface="Times New Roman"/>
                <a:cs typeface="Times New Roman"/>
              </a:rPr>
              <a:t>It </a:t>
            </a:r>
            <a:r>
              <a:rPr sz="1100" spc="5" dirty="0">
                <a:latin typeface="Times New Roman"/>
                <a:cs typeface="Times New Roman"/>
              </a:rPr>
              <a:t>is </a:t>
            </a:r>
            <a:r>
              <a:rPr sz="1100" spc="10" dirty="0">
                <a:latin typeface="Times New Roman"/>
                <a:cs typeface="Times New Roman"/>
              </a:rPr>
              <a:t>calculated </a:t>
            </a:r>
            <a:r>
              <a:rPr sz="1100" spc="15" dirty="0">
                <a:latin typeface="Times New Roman"/>
                <a:cs typeface="Times New Roman"/>
              </a:rPr>
              <a:t>as </a:t>
            </a:r>
            <a:r>
              <a:rPr sz="1100" spc="10" dirty="0">
                <a:latin typeface="Times New Roman"/>
                <a:cs typeface="Times New Roman"/>
              </a:rPr>
              <a:t>a  percentage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gross </a:t>
            </a:r>
            <a:r>
              <a:rPr sz="1100" spc="-5" dirty="0">
                <a:latin typeface="Times New Roman"/>
                <a:cs typeface="Times New Roman"/>
              </a:rPr>
              <a:t>value of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invoices factored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5" dirty="0">
                <a:latin typeface="Times New Roman"/>
                <a:cs typeface="Times New Roman"/>
              </a:rPr>
              <a:t>is </a:t>
            </a:r>
            <a:r>
              <a:rPr sz="1100" spc="10" dirty="0">
                <a:latin typeface="Times New Roman"/>
                <a:cs typeface="Times New Roman"/>
              </a:rPr>
              <a:t>assessed </a:t>
            </a:r>
            <a:r>
              <a:rPr sz="1100" spc="5" dirty="0">
                <a:latin typeface="Times New Roman"/>
                <a:cs typeface="Times New Roman"/>
              </a:rPr>
              <a:t>on </a:t>
            </a:r>
            <a:r>
              <a:rPr sz="1100" spc="-15" dirty="0">
                <a:latin typeface="Times New Roman"/>
                <a:cs typeface="Times New Roman"/>
              </a:rPr>
              <a:t>the  following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criteria: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489441" y="554366"/>
            <a:ext cx="1040130" cy="110489"/>
            <a:chOff x="5489441" y="554366"/>
            <a:chExt cx="1040130" cy="110489"/>
          </a:xfrm>
        </p:grpSpPr>
        <p:sp>
          <p:nvSpPr>
            <p:cNvPr id="14" name="object 14"/>
            <p:cNvSpPr/>
            <p:nvPr/>
          </p:nvSpPr>
          <p:spPr>
            <a:xfrm>
              <a:off x="5489441" y="554366"/>
              <a:ext cx="507663" cy="1101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27413" y="554381"/>
              <a:ext cx="501539" cy="10703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899553" y="503366"/>
            <a:ext cx="859155" cy="3314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12700" algn="r">
              <a:lnSpc>
                <a:spcPct val="100000"/>
              </a:lnSpc>
              <a:spcBef>
                <a:spcPts val="110"/>
              </a:spcBef>
            </a:pPr>
            <a:r>
              <a:rPr sz="1000" b="1" spc="-130" dirty="0">
                <a:latin typeface="Courier New"/>
                <a:cs typeface="Courier New"/>
              </a:rPr>
              <a:t>and</a:t>
            </a:r>
            <a:endParaRPr sz="10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950" b="1" spc="-15" dirty="0">
                <a:latin typeface="Times New Roman"/>
                <a:cs typeface="Times New Roman"/>
              </a:rPr>
              <a:t>Bill</a:t>
            </a:r>
            <a:r>
              <a:rPr sz="950" b="1" spc="70" dirty="0">
                <a:latin typeface="Times New Roman"/>
                <a:cs typeface="Times New Roman"/>
              </a:rPr>
              <a:t> </a:t>
            </a:r>
            <a:r>
              <a:rPr sz="950" b="1" spc="-10" dirty="0">
                <a:latin typeface="Times New Roman"/>
                <a:cs typeface="Times New Roman"/>
              </a:rPr>
              <a:t>Discounting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26010" y="3263969"/>
            <a:ext cx="327228" cy="13150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14269" y="1172288"/>
            <a:ext cx="4819650" cy="320230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622935" indent="-226060">
              <a:lnSpc>
                <a:spcPct val="100000"/>
              </a:lnSpc>
              <a:spcBef>
                <a:spcPts val="470"/>
              </a:spcBef>
              <a:buAutoNum type="alphaLcParenR"/>
              <a:tabLst>
                <a:tab pos="623570" algn="l"/>
              </a:tabLst>
            </a:pPr>
            <a:r>
              <a:rPr sz="1100" spc="10" dirty="0">
                <a:latin typeface="Times New Roman"/>
                <a:cs typeface="Times New Roman"/>
              </a:rPr>
              <a:t>Gross annual </a:t>
            </a:r>
            <a:r>
              <a:rPr sz="1100" spc="5" dirty="0">
                <a:latin typeface="Times New Roman"/>
                <a:cs typeface="Times New Roman"/>
              </a:rPr>
              <a:t>sales</a:t>
            </a:r>
            <a:r>
              <a:rPr sz="1100" spc="-204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volume;</a:t>
            </a:r>
            <a:endParaRPr sz="1100">
              <a:latin typeface="Times New Roman"/>
              <a:cs typeface="Times New Roman"/>
            </a:endParaRPr>
          </a:p>
          <a:p>
            <a:pPr marL="626745" indent="-233679">
              <a:lnSpc>
                <a:spcPct val="100000"/>
              </a:lnSpc>
              <a:spcBef>
                <a:spcPts val="370"/>
              </a:spcBef>
              <a:buAutoNum type="alphaLcParenR"/>
              <a:tabLst>
                <a:tab pos="627380" algn="l"/>
              </a:tabLst>
            </a:pPr>
            <a:r>
              <a:rPr sz="1100" spc="10" dirty="0">
                <a:latin typeface="Times New Roman"/>
                <a:cs typeface="Times New Roman"/>
              </a:rPr>
              <a:t>Number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customers;</a:t>
            </a:r>
            <a:endParaRPr sz="1100">
              <a:latin typeface="Times New Roman"/>
              <a:cs typeface="Times New Roman"/>
            </a:endParaRPr>
          </a:p>
          <a:p>
            <a:pPr marL="626745" indent="-229870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627380" algn="l"/>
              </a:tabLst>
            </a:pPr>
            <a:r>
              <a:rPr sz="1100" spc="10" dirty="0">
                <a:latin typeface="Times New Roman"/>
                <a:cs typeface="Times New Roman"/>
              </a:rPr>
              <a:t>Number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invoices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credit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notes;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and</a:t>
            </a:r>
            <a:endParaRPr sz="1100">
              <a:latin typeface="Times New Roman"/>
              <a:cs typeface="Times New Roman"/>
            </a:endParaRPr>
          </a:p>
          <a:p>
            <a:pPr marL="628650" indent="-238125">
              <a:lnSpc>
                <a:spcPct val="100000"/>
              </a:lnSpc>
              <a:spcBef>
                <a:spcPts val="409"/>
              </a:spcBef>
              <a:buAutoNum type="alphaLcParenR"/>
              <a:tabLst>
                <a:tab pos="629285" algn="l"/>
              </a:tabLst>
            </a:pPr>
            <a:r>
              <a:rPr sz="1100" spc="10" dirty="0">
                <a:latin typeface="Times New Roman"/>
                <a:cs typeface="Times New Roman"/>
              </a:rPr>
              <a:t>Degree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risk </a:t>
            </a:r>
            <a:r>
              <a:rPr sz="1100" spc="-5" dirty="0">
                <a:latin typeface="Times New Roman"/>
                <a:cs typeface="Times New Roman"/>
              </a:rPr>
              <a:t>represented </a:t>
            </a:r>
            <a:r>
              <a:rPr sz="1100" spc="-15" dirty="0">
                <a:latin typeface="Times New Roman"/>
                <a:cs typeface="Times New Roman"/>
              </a:rPr>
              <a:t>by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customer.</a:t>
            </a:r>
            <a:endParaRPr sz="1100">
              <a:latin typeface="Times New Roman"/>
              <a:cs typeface="Times New Roman"/>
            </a:endParaRPr>
          </a:p>
          <a:p>
            <a:pPr marL="15240" marR="5080" indent="-3175">
              <a:lnSpc>
                <a:spcPts val="1280"/>
              </a:lnSpc>
              <a:spcBef>
                <a:spcPts val="375"/>
              </a:spcBef>
            </a:pP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fee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for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domestic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ranges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from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0.30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per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cent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to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0.75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per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cent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  it </a:t>
            </a:r>
            <a:r>
              <a:rPr sz="1100" spc="-10" dirty="0">
                <a:latin typeface="Times New Roman"/>
                <a:cs typeface="Times New Roman"/>
              </a:rPr>
              <a:t>would </a:t>
            </a:r>
            <a:r>
              <a:rPr sz="1100" dirty="0">
                <a:latin typeface="Times New Roman"/>
                <a:cs typeface="Times New Roman"/>
              </a:rPr>
              <a:t>be </a:t>
            </a:r>
            <a:r>
              <a:rPr sz="1100" spc="10" dirty="0">
                <a:latin typeface="Times New Roman"/>
                <a:cs typeface="Times New Roman"/>
              </a:rPr>
              <a:t>higher </a:t>
            </a:r>
            <a:r>
              <a:rPr sz="1100" spc="-10" dirty="0">
                <a:latin typeface="Times New Roman"/>
                <a:cs typeface="Times New Roman"/>
              </a:rPr>
              <a:t>when </a:t>
            </a:r>
            <a:r>
              <a:rPr sz="1100" spc="10" dirty="0">
                <a:latin typeface="Times New Roman"/>
                <a:cs typeface="Times New Roman"/>
              </a:rPr>
              <a:t>non-recourse arrangements </a:t>
            </a:r>
            <a:r>
              <a:rPr sz="1050" spc="35" dirty="0">
                <a:latin typeface="Times New Roman"/>
                <a:cs typeface="Times New Roman"/>
              </a:rPr>
              <a:t>are</a:t>
            </a:r>
            <a:r>
              <a:rPr sz="1050" spc="-1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made.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00">
              <a:latin typeface="Times New Roman"/>
              <a:cs typeface="Times New Roman"/>
            </a:endParaRPr>
          </a:p>
          <a:p>
            <a:pPr marL="14604" marR="81280" indent="3810">
              <a:lnSpc>
                <a:spcPct val="94400"/>
              </a:lnSpc>
              <a:tabLst>
                <a:tab pos="763270" algn="l"/>
              </a:tabLst>
            </a:pPr>
            <a:r>
              <a:rPr sz="1100" b="1" i="1" spc="20" dirty="0">
                <a:latin typeface="Times New Roman"/>
                <a:cs typeface="Times New Roman"/>
              </a:rPr>
              <a:t>2) </a:t>
            </a:r>
            <a:r>
              <a:rPr sz="1100" b="1" i="1" dirty="0">
                <a:latin typeface="Times New Roman"/>
                <a:cs typeface="Times New Roman"/>
              </a:rPr>
              <a:t>Discount Charge </a:t>
            </a:r>
            <a:r>
              <a:rPr sz="1100" b="1" i="1" spc="5" dirty="0">
                <a:latin typeface="Times New Roman"/>
                <a:cs typeface="Times New Roman"/>
              </a:rPr>
              <a:t>(interest charge):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discount charge </a:t>
            </a:r>
            <a:r>
              <a:rPr sz="1100" spc="20" dirty="0">
                <a:latin typeface="Times New Roman"/>
                <a:cs typeface="Times New Roman"/>
              </a:rPr>
              <a:t>is </a:t>
            </a:r>
            <a:r>
              <a:rPr sz="1100" spc="-5" dirty="0">
                <a:latin typeface="Times New Roman"/>
                <a:cs typeface="Times New Roman"/>
              </a:rPr>
              <a:t>levied </a:t>
            </a:r>
            <a:r>
              <a:rPr sz="1100" spc="5" dirty="0">
                <a:latin typeface="Times New Roman"/>
                <a:cs typeface="Times New Roman"/>
              </a:rPr>
              <a:t>on </a:t>
            </a:r>
            <a:r>
              <a:rPr sz="1100" spc="10" dirty="0">
                <a:latin typeface="Times New Roman"/>
                <a:cs typeface="Times New Roman"/>
              </a:rPr>
              <a:t>the  advance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provided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by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20" dirty="0">
                <a:latin typeface="Times New Roman"/>
                <a:cs typeface="Times New Roman"/>
              </a:rPr>
              <a:t>is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computed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on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the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basis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prime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lending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rate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5" dirty="0">
                <a:latin typeface="Times New Roman"/>
                <a:cs typeface="Times New Roman"/>
              </a:rPr>
              <a:t>of  </a:t>
            </a:r>
            <a:r>
              <a:rPr sz="1100" spc="-5" dirty="0">
                <a:latin typeface="Times New Roman"/>
                <a:cs typeface="Times New Roman"/>
              </a:rPr>
              <a:t>banks </a:t>
            </a:r>
            <a:r>
              <a:rPr sz="1100" spc="10" dirty="0">
                <a:latin typeface="Times New Roman"/>
                <a:cs typeface="Times New Roman"/>
              </a:rPr>
              <a:t>plus premiums </a:t>
            </a:r>
            <a:r>
              <a:rPr sz="1100" spc="5" dirty="0">
                <a:latin typeface="Times New Roman"/>
                <a:cs typeface="Times New Roman"/>
              </a:rPr>
              <a:t>for credit </a:t>
            </a:r>
            <a:r>
              <a:rPr sz="1100" spc="-5" dirty="0">
                <a:latin typeface="Times New Roman"/>
                <a:cs typeface="Times New Roman"/>
              </a:rPr>
              <a:t>risk basis. </a:t>
            </a:r>
            <a:r>
              <a:rPr sz="1100" spc="5" dirty="0">
                <a:latin typeface="Times New Roman"/>
                <a:cs typeface="Times New Roman"/>
              </a:rPr>
              <a:t>It is </a:t>
            </a:r>
            <a:r>
              <a:rPr sz="1100" spc="10" dirty="0">
                <a:latin typeface="Times New Roman"/>
                <a:cs typeface="Times New Roman"/>
              </a:rPr>
              <a:t>calculated </a:t>
            </a:r>
            <a:r>
              <a:rPr sz="1100" spc="-10" dirty="0">
                <a:latin typeface="Times New Roman"/>
                <a:cs typeface="Times New Roman"/>
              </a:rPr>
              <a:t>on </a:t>
            </a:r>
            <a:r>
              <a:rPr sz="1100" spc="10" dirty="0">
                <a:latin typeface="Times New Roman"/>
                <a:cs typeface="Times New Roman"/>
              </a:rPr>
              <a:t>a </a:t>
            </a:r>
            <a:r>
              <a:rPr sz="1100" spc="35" dirty="0">
                <a:latin typeface="Times New Roman"/>
                <a:cs typeface="Times New Roman"/>
              </a:rPr>
              <a:t>day-today </a:t>
            </a:r>
            <a:r>
              <a:rPr sz="1100" spc="-5" dirty="0">
                <a:latin typeface="Times New Roman"/>
                <a:cs typeface="Times New Roman"/>
              </a:rPr>
              <a:t>basis on 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advances outstanding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10" dirty="0">
                <a:latin typeface="Times New Roman"/>
                <a:cs typeface="Times New Roman"/>
              </a:rPr>
              <a:t>ranges from 1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200" spc="-25" dirty="0">
                <a:latin typeface="Times New Roman"/>
                <a:cs typeface="Times New Roman"/>
              </a:rPr>
              <a:t>3 </a:t>
            </a:r>
            <a:r>
              <a:rPr sz="1100" spc="10" dirty="0">
                <a:latin typeface="Times New Roman"/>
                <a:cs typeface="Times New Roman"/>
              </a:rPr>
              <a:t>per cent </a:t>
            </a:r>
            <a:r>
              <a:rPr sz="1100" spc="-5" dirty="0">
                <a:latin typeface="Times New Roman"/>
                <a:cs typeface="Times New Roman"/>
              </a:rPr>
              <a:t>above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reference  </a:t>
            </a:r>
            <a:r>
              <a:rPr sz="1100" spc="-15" dirty="0">
                <a:latin typeface="Times New Roman"/>
                <a:cs typeface="Times New Roman"/>
              </a:rPr>
              <a:t>bank's	</a:t>
            </a:r>
            <a:r>
              <a:rPr sz="1100" spc="10" dirty="0">
                <a:latin typeface="Times New Roman"/>
                <a:cs typeface="Times New Roman"/>
              </a:rPr>
              <a:t>lending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rate.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520700" marR="499745" indent="-504825">
              <a:lnSpc>
                <a:spcPts val="1630"/>
              </a:lnSpc>
              <a:spcBef>
                <a:spcPts val="805"/>
              </a:spcBef>
              <a:tabLst>
                <a:tab pos="520700" algn="l"/>
              </a:tabLst>
            </a:pPr>
            <a:r>
              <a:rPr sz="1450" b="1" spc="20" dirty="0">
                <a:latin typeface="Times New Roman"/>
                <a:cs typeface="Times New Roman"/>
              </a:rPr>
              <a:t>19.7	</a:t>
            </a:r>
            <a:r>
              <a:rPr sz="1450" b="1" dirty="0">
                <a:latin typeface="Times New Roman"/>
                <a:cs typeface="Times New Roman"/>
              </a:rPr>
              <a:t>MAIN </a:t>
            </a:r>
            <a:r>
              <a:rPr sz="1450" b="1" spc="-15" dirty="0">
                <a:latin typeface="Times New Roman"/>
                <a:cs typeface="Times New Roman"/>
              </a:rPr>
              <a:t>CHARACTERISTICS </a:t>
            </a:r>
            <a:r>
              <a:rPr sz="1450" b="1" dirty="0">
                <a:latin typeface="Times New Roman"/>
                <a:cs typeface="Times New Roman"/>
              </a:rPr>
              <a:t>OF </a:t>
            </a:r>
            <a:r>
              <a:rPr sz="1450" b="1" spc="-25" dirty="0">
                <a:latin typeface="Times New Roman"/>
                <a:cs typeface="Times New Roman"/>
              </a:rPr>
              <a:t>FACTORING  </a:t>
            </a:r>
            <a:r>
              <a:rPr sz="1450" b="1" dirty="0">
                <a:latin typeface="Times New Roman"/>
                <a:cs typeface="Times New Roman"/>
              </a:rPr>
              <a:t>SERVICES</a:t>
            </a:r>
            <a:endParaRPr sz="1450">
              <a:latin typeface="Times New Roman"/>
              <a:cs typeface="Times New Roman"/>
            </a:endParaRPr>
          </a:p>
          <a:p>
            <a:pPr marL="18415">
              <a:lnSpc>
                <a:spcPct val="100000"/>
              </a:lnSpc>
              <a:spcBef>
                <a:spcPts val="845"/>
              </a:spcBef>
            </a:pP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-10" dirty="0">
                <a:latin typeface="Times New Roman"/>
                <a:cs typeface="Times New Roman"/>
              </a:rPr>
              <a:t>main </a:t>
            </a:r>
            <a:r>
              <a:rPr sz="1100" spc="5" dirty="0">
                <a:latin typeface="Times New Roman"/>
                <a:cs typeface="Times New Roman"/>
              </a:rPr>
              <a:t>characteristics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factoring </a:t>
            </a:r>
            <a:r>
              <a:rPr sz="1100" spc="5" dirty="0">
                <a:latin typeface="Times New Roman"/>
                <a:cs typeface="Times New Roman"/>
              </a:rPr>
              <a:t>are </a:t>
            </a:r>
            <a:r>
              <a:rPr sz="1100" spc="10" dirty="0">
                <a:latin typeface="Times New Roman"/>
                <a:cs typeface="Times New Roman"/>
              </a:rPr>
              <a:t>noted </a:t>
            </a:r>
            <a:r>
              <a:rPr sz="1100" spc="-10" dirty="0">
                <a:latin typeface="Times New Roman"/>
                <a:cs typeface="Times New Roman"/>
              </a:rPr>
              <a:t>below</a:t>
            </a:r>
            <a:r>
              <a:rPr sz="1100" spc="-175" dirty="0">
                <a:latin typeface="Times New Roman"/>
                <a:cs typeface="Times New Roman"/>
              </a:rPr>
              <a:t> </a:t>
            </a:r>
            <a:r>
              <a:rPr sz="1000" spc="55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0173" y="4384197"/>
            <a:ext cx="138430" cy="68834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100" spc="-15" dirty="0">
                <a:latin typeface="Times New Roman"/>
                <a:cs typeface="Times New Roman"/>
              </a:rPr>
              <a:t>1)</a:t>
            </a:r>
            <a:endParaRPr sz="110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  <a:spcBef>
                <a:spcPts val="420"/>
              </a:spcBef>
            </a:pPr>
            <a:r>
              <a:rPr sz="1100" b="1" spc="-95" dirty="0">
                <a:latin typeface="Arial"/>
                <a:cs typeface="Arial"/>
              </a:rPr>
              <a:t>2)</a:t>
            </a:r>
            <a:endParaRPr sz="1100">
              <a:latin typeface="Arial"/>
              <a:cs typeface="Arial"/>
            </a:endParaRPr>
          </a:p>
          <a:p>
            <a:pPr marL="17780">
              <a:lnSpc>
                <a:spcPct val="100000"/>
              </a:lnSpc>
              <a:spcBef>
                <a:spcPts val="280"/>
              </a:spcBef>
            </a:pPr>
            <a:r>
              <a:rPr sz="1200" b="1" spc="-85" dirty="0">
                <a:latin typeface="Times New Roman"/>
                <a:cs typeface="Times New Roman"/>
              </a:rPr>
              <a:t>3)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748779" y="5068392"/>
            <a:ext cx="418967" cy="12539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19119" y="5433570"/>
            <a:ext cx="12509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60" dirty="0">
                <a:latin typeface="Arial"/>
                <a:cs typeface="Arial"/>
              </a:rPr>
              <a:t>4)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67608" y="5463267"/>
            <a:ext cx="486248" cy="82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58769" y="5444919"/>
            <a:ext cx="440375" cy="10091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706855" y="4358836"/>
            <a:ext cx="4334510" cy="1391285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540"/>
              </a:spcBef>
            </a:pP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is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</a:t>
            </a:r>
            <a:r>
              <a:rPr sz="1100" dirty="0">
                <a:latin typeface="Times New Roman"/>
                <a:cs typeface="Times New Roman"/>
              </a:rPr>
              <a:t> money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market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instrument.</a:t>
            </a:r>
            <a:endParaRPr sz="1100">
              <a:latin typeface="Times New Roman"/>
              <a:cs typeface="Times New Roman"/>
            </a:endParaRPr>
          </a:p>
          <a:p>
            <a:pPr marL="15875">
              <a:lnSpc>
                <a:spcPct val="100000"/>
              </a:lnSpc>
              <a:spcBef>
                <a:spcPts val="445"/>
              </a:spcBef>
            </a:pPr>
            <a:r>
              <a:rPr sz="1100" dirty="0">
                <a:latin typeface="Times New Roman"/>
                <a:cs typeface="Times New Roman"/>
              </a:rPr>
              <a:t>Book </a:t>
            </a:r>
            <a:r>
              <a:rPr sz="1100" spc="10" dirty="0">
                <a:latin typeface="Times New Roman"/>
                <a:cs typeface="Times New Roman"/>
              </a:rPr>
              <a:t>debts represented </a:t>
            </a:r>
            <a:r>
              <a:rPr sz="1100" spc="-15" dirty="0">
                <a:latin typeface="Times New Roman"/>
                <a:cs typeface="Times New Roman"/>
              </a:rPr>
              <a:t>by </a:t>
            </a:r>
            <a:r>
              <a:rPr sz="1100" spc="10" dirty="0">
                <a:latin typeface="Times New Roman"/>
                <a:cs typeface="Times New Roman"/>
              </a:rPr>
              <a:t>invoices are </a:t>
            </a:r>
            <a:r>
              <a:rPr sz="1100" spc="-5" dirty="0">
                <a:latin typeface="Times New Roman"/>
                <a:cs typeface="Times New Roman"/>
              </a:rPr>
              <a:t>assigned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spc="10" dirty="0">
                <a:latin typeface="Times New Roman"/>
                <a:cs typeface="Times New Roman"/>
              </a:rPr>
              <a:t>favour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a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factor.</a:t>
            </a:r>
            <a:endParaRPr sz="1100">
              <a:latin typeface="Times New Roman"/>
              <a:cs typeface="Times New Roman"/>
            </a:endParaRPr>
          </a:p>
          <a:p>
            <a:pPr marL="16510" marR="5080" indent="-4445">
              <a:lnSpc>
                <a:spcPts val="1260"/>
              </a:lnSpc>
              <a:spcBef>
                <a:spcPts val="475"/>
              </a:spcBef>
            </a:pPr>
            <a:r>
              <a:rPr sz="1100" spc="10" dirty="0">
                <a:latin typeface="Times New Roman"/>
                <a:cs typeface="Times New Roman"/>
              </a:rPr>
              <a:t>Since,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is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not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negotiable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instrument,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customer's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consent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required  </a:t>
            </a:r>
            <a:r>
              <a:rPr sz="1100" spc="10" dirty="0">
                <a:latin typeface="Times New Roman"/>
                <a:cs typeface="Times New Roman"/>
              </a:rPr>
              <a:t>about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arrangement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under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which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he will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make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repayment</a:t>
            </a:r>
            <a:endParaRPr sz="1100">
              <a:latin typeface="Times New Roman"/>
              <a:cs typeface="Times New Roman"/>
            </a:endParaRPr>
          </a:p>
          <a:p>
            <a:pPr marL="17145">
              <a:lnSpc>
                <a:spcPts val="1240"/>
              </a:lnSpc>
            </a:pP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but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not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client.</a:t>
            </a:r>
            <a:endParaRPr sz="1100">
              <a:latin typeface="Times New Roman"/>
              <a:cs typeface="Times New Roman"/>
            </a:endParaRPr>
          </a:p>
          <a:p>
            <a:pPr marL="15875">
              <a:lnSpc>
                <a:spcPts val="1315"/>
              </a:lnSpc>
              <a:spcBef>
                <a:spcPts val="360"/>
              </a:spcBef>
              <a:tabLst>
                <a:tab pos="1278255" algn="l"/>
                <a:tab pos="3620770" algn="l"/>
              </a:tabLst>
            </a:pPr>
            <a:r>
              <a:rPr sz="1100" dirty="0">
                <a:latin typeface="Times New Roman"/>
                <a:cs typeface="Times New Roman"/>
              </a:rPr>
              <a:t>Dual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pricing	comprising discount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charges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	</a:t>
            </a:r>
            <a:r>
              <a:rPr sz="1100" spc="10" dirty="0">
                <a:latin typeface="Times New Roman"/>
                <a:cs typeface="Times New Roman"/>
              </a:rPr>
              <a:t>charges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is</a:t>
            </a:r>
            <a:endParaRPr sz="1100">
              <a:latin typeface="Times New Roman"/>
              <a:cs typeface="Times New Roman"/>
            </a:endParaRPr>
          </a:p>
          <a:p>
            <a:pPr marL="15875">
              <a:lnSpc>
                <a:spcPts val="1315"/>
              </a:lnSpc>
            </a:pPr>
            <a:r>
              <a:rPr sz="1100" spc="-15" dirty="0">
                <a:latin typeface="Times New Roman"/>
                <a:cs typeface="Times New Roman"/>
              </a:rPr>
              <a:t>followed.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20944" y="5792703"/>
            <a:ext cx="13843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15" dirty="0">
                <a:latin typeface="Times New Roman"/>
                <a:cs typeface="Times New Roman"/>
              </a:rPr>
              <a:t>5)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973069" y="5827431"/>
            <a:ext cx="85626" cy="10703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714981" y="5769781"/>
            <a:ext cx="452120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3377565" algn="l"/>
              </a:tabLst>
            </a:pPr>
            <a:r>
              <a:rPr sz="1100" spc="10" dirty="0">
                <a:latin typeface="Times New Roman"/>
                <a:cs typeface="Times New Roman"/>
              </a:rPr>
              <a:t>Under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without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recourse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credit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insurance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facility	</a:t>
            </a:r>
            <a:r>
              <a:rPr sz="1100" dirty="0">
                <a:latin typeface="Times New Roman"/>
                <a:cs typeface="Times New Roman"/>
              </a:rPr>
              <a:t>offered </a:t>
            </a:r>
            <a:r>
              <a:rPr sz="1100" spc="25" dirty="0">
                <a:latin typeface="Times New Roman"/>
                <a:cs typeface="Times New Roman"/>
              </a:rPr>
              <a:t>to</a:t>
            </a:r>
            <a:r>
              <a:rPr sz="1100" spc="-2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client.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840994" y="5992043"/>
            <a:ext cx="125393" cy="9786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07169" y="5937475"/>
            <a:ext cx="4069715" cy="36004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indent="4445">
              <a:lnSpc>
                <a:spcPts val="1300"/>
              </a:lnSpc>
              <a:spcBef>
                <a:spcPts val="170"/>
              </a:spcBef>
              <a:tabLst>
                <a:tab pos="1280160" algn="l"/>
              </a:tabLst>
            </a:pPr>
            <a:r>
              <a:rPr sz="1100" spc="-5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view </a:t>
            </a:r>
            <a:r>
              <a:rPr sz="1100" spc="-10" dirty="0">
                <a:latin typeface="Times New Roman"/>
                <a:cs typeface="Times New Roman"/>
              </a:rPr>
              <a:t>of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this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cost	factoring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more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under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without.recourse  </a:t>
            </a:r>
            <a:r>
              <a:rPr sz="1100" spc="10" dirty="0">
                <a:latin typeface="Times New Roman"/>
                <a:cs typeface="Times New Roman"/>
              </a:rPr>
              <a:t>factoring </a:t>
            </a:r>
            <a:r>
              <a:rPr sz="1100" spc="25" dirty="0">
                <a:latin typeface="Times New Roman"/>
                <a:cs typeface="Times New Roman"/>
              </a:rPr>
              <a:t>as </a:t>
            </a:r>
            <a:r>
              <a:rPr sz="1100" spc="10" dirty="0">
                <a:latin typeface="Times New Roman"/>
                <a:cs typeface="Times New Roman"/>
              </a:rPr>
              <a:t>against </a:t>
            </a:r>
            <a:r>
              <a:rPr sz="1100" spc="-10" dirty="0">
                <a:latin typeface="Times New Roman"/>
                <a:cs typeface="Times New Roman"/>
              </a:rPr>
              <a:t>with </a:t>
            </a:r>
            <a:r>
              <a:rPr sz="1100" spc="10" dirty="0">
                <a:latin typeface="Times New Roman"/>
                <a:cs typeface="Times New Roman"/>
              </a:rPr>
              <a:t>recourse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factoring.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18799" y="6342955"/>
            <a:ext cx="175260" cy="1911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50" b="1" i="1" spc="100" dirty="0">
                <a:latin typeface="Times New Roman"/>
                <a:cs typeface="Times New Roman"/>
              </a:rPr>
              <a:t>6)</a:t>
            </a:r>
            <a:r>
              <a:rPr sz="1050" b="1" i="1" spc="-165" dirty="0">
                <a:latin typeface="Times New Roman"/>
                <a:cs typeface="Times New Roman"/>
              </a:rPr>
              <a:t> 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927346" y="6382187"/>
            <a:ext cx="110100" cy="9480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808218" y="6379033"/>
            <a:ext cx="400623" cy="12539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953508" y="6505418"/>
            <a:ext cx="489305" cy="15903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630169" y="6539058"/>
            <a:ext cx="636096" cy="12844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059192" y="6319966"/>
            <a:ext cx="1103630" cy="3568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295"/>
              </a:lnSpc>
              <a:spcBef>
                <a:spcPts val="110"/>
              </a:spcBef>
            </a:pPr>
            <a:r>
              <a:rPr sz="1100" spc="10" dirty="0">
                <a:latin typeface="Times New Roman"/>
                <a:cs typeface="Times New Roman"/>
              </a:rPr>
              <a:t>other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words,</a:t>
            </a:r>
            <a:endParaRPr sz="1100">
              <a:latin typeface="Times New Roman"/>
              <a:cs typeface="Times New Roman"/>
            </a:endParaRPr>
          </a:p>
          <a:p>
            <a:pPr marL="243204">
              <a:lnSpc>
                <a:spcPts val="1295"/>
              </a:lnSpc>
            </a:pPr>
            <a:r>
              <a:rPr sz="1100" spc="-25" dirty="0">
                <a:latin typeface="Times New Roman"/>
                <a:cs typeface="Times New Roman"/>
              </a:rPr>
              <a:t>by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factor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10685" y="6310441"/>
            <a:ext cx="3129915" cy="53213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indent="2540">
              <a:lnSpc>
                <a:spcPts val="1270"/>
              </a:lnSpc>
              <a:spcBef>
                <a:spcPts val="270"/>
              </a:spcBef>
              <a:tabLst>
                <a:tab pos="2770505" algn="l"/>
              </a:tabLst>
            </a:pPr>
            <a:r>
              <a:rPr sz="1100" spc="-5" dirty="0">
                <a:latin typeface="Times New Roman"/>
                <a:cs typeface="Times New Roman"/>
              </a:rPr>
              <a:t>Margin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is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kept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in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range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50" spc="50" dirty="0">
                <a:latin typeface="Times New Roman"/>
                <a:cs typeface="Times New Roman"/>
              </a:rPr>
              <a:t>5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cent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20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per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cent.  </a:t>
            </a:r>
            <a:r>
              <a:rPr sz="1100" spc="10" dirty="0">
                <a:latin typeface="Times New Roman"/>
                <a:cs typeface="Times New Roman"/>
              </a:rPr>
              <a:t>about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80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50" spc="25" dirty="0">
                <a:latin typeface="Times New Roman"/>
                <a:cs typeface="Times New Roman"/>
              </a:rPr>
              <a:t>95%</a:t>
            </a:r>
            <a:r>
              <a:rPr sz="1150" spc="-1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of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invoice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value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is	</a:t>
            </a:r>
            <a:r>
              <a:rPr sz="1100" spc="30" dirty="0">
                <a:latin typeface="Times New Roman"/>
                <a:cs typeface="Times New Roman"/>
              </a:rPr>
              <a:t>as</a:t>
            </a:r>
            <a:endParaRPr sz="1100">
              <a:latin typeface="Times New Roman"/>
              <a:cs typeface="Times New Roman"/>
            </a:endParaRPr>
          </a:p>
          <a:p>
            <a:pPr marL="15875">
              <a:lnSpc>
                <a:spcPts val="1275"/>
              </a:lnSpc>
            </a:pP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supplier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which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is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known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as</a:t>
            </a:r>
            <a:r>
              <a:rPr sz="115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prepayment.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43484" y="6939903"/>
            <a:ext cx="103975" cy="11926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40442" y="7294956"/>
            <a:ext cx="474029" cy="12844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26205" y="6864036"/>
            <a:ext cx="4721860" cy="7950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00355" marR="5080" indent="-4445">
              <a:lnSpc>
                <a:spcPts val="1300"/>
              </a:lnSpc>
              <a:spcBef>
                <a:spcPts val="170"/>
              </a:spcBef>
            </a:pPr>
            <a:r>
              <a:rPr sz="1100" spc="10" dirty="0">
                <a:latin typeface="Times New Roman"/>
                <a:cs typeface="Times New Roman"/>
              </a:rPr>
              <a:t>Remaining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amount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of</a:t>
            </a:r>
            <a:r>
              <a:rPr sz="1100" dirty="0">
                <a:latin typeface="Times New Roman"/>
                <a:cs typeface="Times New Roman"/>
              </a:rPr>
              <a:t> the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value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of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invoiceis</a:t>
            </a:r>
            <a:r>
              <a:rPr sz="1100" spc="-10" dirty="0">
                <a:latin typeface="Times New Roman"/>
                <a:cs typeface="Times New Roman"/>
              </a:rPr>
              <a:t> paid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client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after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collection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of  </a:t>
            </a:r>
            <a:r>
              <a:rPr sz="1100" dirty="0">
                <a:latin typeface="Times New Roman"/>
                <a:cs typeface="Times New Roman"/>
              </a:rPr>
              <a:t>money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from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customer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after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deducting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his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own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charges.</a:t>
            </a:r>
            <a:endParaRPr sz="1100">
              <a:latin typeface="Times New Roman"/>
              <a:cs typeface="Times New Roman"/>
            </a:endParaRPr>
          </a:p>
          <a:p>
            <a:pPr marL="541655">
              <a:lnSpc>
                <a:spcPct val="100000"/>
              </a:lnSpc>
              <a:spcBef>
                <a:spcPts val="340"/>
              </a:spcBef>
            </a:pPr>
            <a:r>
              <a:rPr sz="1100" b="1" spc="55" dirty="0">
                <a:latin typeface="Times New Roman"/>
                <a:cs typeface="Times New Roman"/>
              </a:rPr>
              <a:t>1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1000" b="1" spc="-35" dirty="0">
                <a:latin typeface="Arial"/>
                <a:cs typeface="Arial"/>
              </a:rPr>
              <a:t>State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whether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following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statements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True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b="1" i="1" spc="-180" dirty="0">
                <a:latin typeface="Courier New"/>
                <a:cs typeface="Courier New"/>
              </a:rPr>
              <a:t>or</a:t>
            </a:r>
            <a:r>
              <a:rPr sz="1100" b="1" i="1" spc="-390" dirty="0">
                <a:latin typeface="Courier New"/>
                <a:cs typeface="Courier New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False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26577" y="7700753"/>
            <a:ext cx="8572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110" dirty="0">
                <a:latin typeface="Times New Roman"/>
                <a:cs typeface="Times New Roman"/>
              </a:rPr>
              <a:t>i)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502153" y="7738495"/>
            <a:ext cx="617750" cy="1101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4141219" y="7682427"/>
            <a:ext cx="105346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5" dirty="0">
                <a:latin typeface="Times New Roman"/>
                <a:cs typeface="Times New Roman"/>
              </a:rPr>
              <a:t>arising </a:t>
            </a:r>
            <a:r>
              <a:rPr sz="1100" spc="-10" dirty="0">
                <a:latin typeface="Times New Roman"/>
                <a:cs typeface="Times New Roman"/>
              </a:rPr>
              <a:t>on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account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636014" y="7900066"/>
            <a:ext cx="596352" cy="103975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43484" y="8121006"/>
            <a:ext cx="97864" cy="11926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639056" y="8114951"/>
            <a:ext cx="596352" cy="10703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3484" y="8348071"/>
            <a:ext cx="131503" cy="12232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645156" y="8345072"/>
            <a:ext cx="590236" cy="10703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426606" y="8508424"/>
            <a:ext cx="160655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-60" dirty="0">
                <a:latin typeface="Times New Roman"/>
                <a:cs typeface="Times New Roman"/>
              </a:rPr>
              <a:t>iv)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606045" y="8546255"/>
            <a:ext cx="544359" cy="10091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710965" y="7682527"/>
            <a:ext cx="3089910" cy="116903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5240" marR="336550" indent="-635">
              <a:lnSpc>
                <a:spcPts val="1280"/>
              </a:lnSpc>
              <a:spcBef>
                <a:spcPts val="185"/>
              </a:spcBef>
            </a:pP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considered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only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in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respect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of  </a:t>
            </a:r>
            <a:r>
              <a:rPr sz="1100" spc="-10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credit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sales.</a:t>
            </a:r>
            <a:endParaRPr sz="1100">
              <a:latin typeface="Times New Roman"/>
              <a:cs typeface="Times New Roman"/>
            </a:endParaRPr>
          </a:p>
          <a:p>
            <a:pPr marL="14604" marR="74295" indent="2540">
              <a:lnSpc>
                <a:spcPts val="1820"/>
              </a:lnSpc>
              <a:spcBef>
                <a:spcPts val="20"/>
              </a:spcBef>
            </a:pPr>
            <a:r>
              <a:rPr sz="1100" spc="10" dirty="0">
                <a:latin typeface="Times New Roman"/>
                <a:cs typeface="Times New Roman"/>
              </a:rPr>
              <a:t>Factoring services can </a:t>
            </a:r>
            <a:r>
              <a:rPr sz="1100" spc="-25" dirty="0">
                <a:latin typeface="Times New Roman"/>
                <a:cs typeface="Times New Roman"/>
              </a:rPr>
              <a:t>be </a:t>
            </a:r>
            <a:r>
              <a:rPr sz="1100" spc="-5" dirty="0">
                <a:latin typeface="Times New Roman"/>
                <a:cs typeface="Times New Roman"/>
              </a:rPr>
              <a:t>offered </a:t>
            </a:r>
            <a:r>
              <a:rPr sz="1100" spc="-10" dirty="0">
                <a:latin typeface="Times New Roman"/>
                <a:cs typeface="Times New Roman"/>
              </a:rPr>
              <a:t>with </a:t>
            </a:r>
            <a:r>
              <a:rPr sz="1100" spc="10" dirty="0">
                <a:latin typeface="Times New Roman"/>
                <a:cs typeface="Times New Roman"/>
              </a:rPr>
              <a:t>recourse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only.  </a:t>
            </a:r>
            <a:r>
              <a:rPr sz="1100" spc="10" dirty="0">
                <a:latin typeface="Times New Roman"/>
                <a:cs typeface="Times New Roman"/>
              </a:rPr>
              <a:t>Maturing</a:t>
            </a:r>
            <a:r>
              <a:rPr sz="1100" spc="-1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does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not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involve</a:t>
            </a:r>
            <a:r>
              <a:rPr sz="1100" spc="-1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finance</a:t>
            </a:r>
            <a:endParaRPr sz="1100">
              <a:latin typeface="Times New Roman"/>
              <a:cs typeface="Times New Roman"/>
            </a:endParaRPr>
          </a:p>
          <a:p>
            <a:pPr marL="14604">
              <a:lnSpc>
                <a:spcPts val="1315"/>
              </a:lnSpc>
              <a:spcBef>
                <a:spcPts val="65"/>
              </a:spcBef>
              <a:tabLst>
                <a:tab pos="2466340" algn="l"/>
              </a:tabLst>
            </a:pP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involves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assignment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of	</a:t>
            </a:r>
            <a:r>
              <a:rPr sz="1100" spc="-15" dirty="0">
                <a:latin typeface="Times New Roman"/>
                <a:cs typeface="Times New Roman"/>
              </a:rPr>
              <a:t>by </a:t>
            </a:r>
            <a:r>
              <a:rPr sz="1100" spc="5" dirty="0">
                <a:latin typeface="Times New Roman"/>
                <a:cs typeface="Times New Roman"/>
              </a:rPr>
              <a:t>client</a:t>
            </a:r>
            <a:r>
              <a:rPr sz="1100" spc="-204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15"/>
              </a:lnSpc>
            </a:pPr>
            <a:r>
              <a:rPr sz="1100" spc="10" dirty="0">
                <a:latin typeface="Times New Roman"/>
                <a:cs typeface="Times New Roman"/>
              </a:rPr>
              <a:t>of the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factor.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819143" y="8546255"/>
            <a:ext cx="363927" cy="10397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642098" y="8704743"/>
            <a:ext cx="590241" cy="103975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22118" y="763521"/>
            <a:ext cx="4803641" cy="731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4908808"/>
            <a:ext cx="7096125" cy="5092065"/>
            <a:chOff x="0" y="4908808"/>
            <a:chExt cx="7096125" cy="5092065"/>
          </a:xfrm>
        </p:grpSpPr>
        <p:sp>
          <p:nvSpPr>
            <p:cNvPr id="4" name="object 4"/>
            <p:cNvSpPr/>
            <p:nvPr/>
          </p:nvSpPr>
          <p:spPr>
            <a:xfrm>
              <a:off x="291953" y="4908808"/>
              <a:ext cx="6702240" cy="57302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5481828"/>
              <a:ext cx="3014481" cy="120701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38271" y="5481842"/>
              <a:ext cx="2282958" cy="16458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00467" y="5481828"/>
              <a:ext cx="1795276" cy="117652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5353" y="5920737"/>
              <a:ext cx="850389" cy="92659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22385" y="5957320"/>
              <a:ext cx="109723" cy="7010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34061" y="5975612"/>
              <a:ext cx="109723" cy="71323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6688843"/>
              <a:ext cx="2977897" cy="35355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044184" y="6819900"/>
              <a:ext cx="24389" cy="2743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71151" y="6877818"/>
              <a:ext cx="24383" cy="15240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09804" y="7042403"/>
              <a:ext cx="15236" cy="609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7042417"/>
              <a:ext cx="3011425" cy="96316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273036" y="6847345"/>
              <a:ext cx="1822707" cy="159714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53123" y="7499812"/>
              <a:ext cx="100682" cy="100682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8005567"/>
              <a:ext cx="5209035" cy="1280168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273036" y="8005581"/>
              <a:ext cx="1822707" cy="77418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8499351"/>
              <a:ext cx="2020830" cy="786384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245353" y="8499351"/>
              <a:ext cx="850389" cy="786384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731005" y="8481073"/>
              <a:ext cx="2776728" cy="316989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95420" y="8526782"/>
              <a:ext cx="21333" cy="758953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0404" y="9285736"/>
              <a:ext cx="6765709" cy="714751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/>
          <p:nvPr/>
        </p:nvSpPr>
        <p:spPr>
          <a:xfrm>
            <a:off x="1746504" y="571500"/>
            <a:ext cx="4776470" cy="0"/>
          </a:xfrm>
          <a:custGeom>
            <a:avLst/>
            <a:gdLst/>
            <a:ahLst/>
            <a:cxnLst/>
            <a:rect l="l" t="t" r="r" b="b"/>
            <a:pathLst>
              <a:path w="4776470">
                <a:moveTo>
                  <a:pt x="0" y="0"/>
                </a:moveTo>
                <a:lnTo>
                  <a:pt x="4776216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1746504" y="818388"/>
            <a:ext cx="4779645" cy="20320"/>
            <a:chOff x="1746504" y="818388"/>
            <a:chExt cx="4779645" cy="20320"/>
          </a:xfrm>
        </p:grpSpPr>
        <p:sp>
          <p:nvSpPr>
            <p:cNvPr id="27" name="object 27"/>
            <p:cNvSpPr/>
            <p:nvPr/>
          </p:nvSpPr>
          <p:spPr>
            <a:xfrm>
              <a:off x="1746504" y="827532"/>
              <a:ext cx="4779645" cy="0"/>
            </a:xfrm>
            <a:custGeom>
              <a:avLst/>
              <a:gdLst/>
              <a:ahLst/>
              <a:cxnLst/>
              <a:rect l="l" t="t" r="r" b="b"/>
              <a:pathLst>
                <a:path w="4779645">
                  <a:moveTo>
                    <a:pt x="0" y="0"/>
                  </a:moveTo>
                  <a:lnTo>
                    <a:pt x="4779264" y="0"/>
                  </a:lnTo>
                </a:path>
              </a:pathLst>
            </a:custGeom>
            <a:ln w="182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846832" y="836676"/>
              <a:ext cx="631190" cy="0"/>
            </a:xfrm>
            <a:custGeom>
              <a:avLst/>
              <a:gdLst/>
              <a:ahLst/>
              <a:cxnLst/>
              <a:rect l="l" t="t" r="r" b="b"/>
              <a:pathLst>
                <a:path w="631189">
                  <a:moveTo>
                    <a:pt x="0" y="0"/>
                  </a:moveTo>
                  <a:lnTo>
                    <a:pt x="63093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06979" y="515566"/>
            <a:ext cx="27749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-105" dirty="0">
                <a:latin typeface="Courier New"/>
                <a:cs typeface="Courier New"/>
              </a:rPr>
              <a:t>Fund</a:t>
            </a:r>
            <a:endParaRPr sz="1000">
              <a:latin typeface="Courier New"/>
              <a:cs typeface="Courier New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524256" y="568463"/>
            <a:ext cx="734695" cy="91440"/>
            <a:chOff x="524256" y="568463"/>
            <a:chExt cx="734695" cy="91440"/>
          </a:xfrm>
        </p:grpSpPr>
        <p:sp>
          <p:nvSpPr>
            <p:cNvPr id="31" name="object 31"/>
            <p:cNvSpPr/>
            <p:nvPr/>
          </p:nvSpPr>
          <p:spPr>
            <a:xfrm>
              <a:off x="524256" y="568463"/>
              <a:ext cx="289559" cy="88389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53440" y="571505"/>
              <a:ext cx="405379" cy="88389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/>
          <p:nvPr/>
        </p:nvSpPr>
        <p:spPr>
          <a:xfrm>
            <a:off x="5964933" y="1095761"/>
            <a:ext cx="307850" cy="8534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730851" y="469118"/>
            <a:ext cx="4812665" cy="213995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865"/>
              </a:spcBef>
              <a:tabLst>
                <a:tab pos="523875" algn="l"/>
              </a:tabLst>
            </a:pPr>
            <a:r>
              <a:rPr sz="1400" b="1" spc="10" dirty="0">
                <a:latin typeface="Times New Roman"/>
                <a:cs typeface="Times New Roman"/>
              </a:rPr>
              <a:t>19.8	</a:t>
            </a:r>
            <a:r>
              <a:rPr sz="1450" b="1" spc="-35" dirty="0">
                <a:latin typeface="Times New Roman"/>
                <a:cs typeface="Times New Roman"/>
              </a:rPr>
              <a:t>EXPORT</a:t>
            </a:r>
            <a:r>
              <a:rPr sz="1450" b="1" spc="35" dirty="0">
                <a:latin typeface="Times New Roman"/>
                <a:cs typeface="Times New Roman"/>
              </a:rPr>
              <a:t> </a:t>
            </a:r>
            <a:r>
              <a:rPr sz="1450" b="1" spc="-40" dirty="0">
                <a:latin typeface="Times New Roman"/>
                <a:cs typeface="Times New Roman"/>
              </a:rPr>
              <a:t>FACTORING</a:t>
            </a:r>
            <a:endParaRPr sz="1450">
              <a:latin typeface="Times New Roman"/>
              <a:cs typeface="Times New Roman"/>
            </a:endParaRPr>
          </a:p>
          <a:p>
            <a:pPr marL="13335" marR="27305" indent="-1270">
              <a:lnSpc>
                <a:spcPts val="1300"/>
              </a:lnSpc>
              <a:spcBef>
                <a:spcPts val="665"/>
              </a:spcBef>
            </a:pPr>
            <a:r>
              <a:rPr sz="1100" dirty="0">
                <a:latin typeface="Times New Roman"/>
                <a:cs typeface="Times New Roman"/>
              </a:rPr>
              <a:t>Export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factoring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services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are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offered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exporters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(clients)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who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sell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their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products  </a:t>
            </a:r>
            <a:r>
              <a:rPr sz="1100" spc="25" dirty="0">
                <a:latin typeface="Times New Roman"/>
                <a:cs typeface="Times New Roman"/>
              </a:rPr>
              <a:t>or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services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importers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(customers)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in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other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countries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on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open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account</a:t>
            </a:r>
            <a:endParaRPr sz="1100">
              <a:latin typeface="Times New Roman"/>
              <a:cs typeface="Times New Roman"/>
            </a:endParaRPr>
          </a:p>
          <a:p>
            <a:pPr marL="13335" marR="5080" indent="3810">
              <a:lnSpc>
                <a:spcPts val="1300"/>
              </a:lnSpc>
              <a:spcBef>
                <a:spcPts val="15"/>
              </a:spcBef>
            </a:pPr>
            <a:r>
              <a:rPr sz="1100" dirty="0">
                <a:latin typeface="Times New Roman"/>
                <a:cs typeface="Times New Roman"/>
              </a:rPr>
              <a:t>having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credit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period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ranging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from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50" spc="15" dirty="0">
                <a:latin typeface="Times New Roman"/>
                <a:cs typeface="Times New Roman"/>
              </a:rPr>
              <a:t>60</a:t>
            </a:r>
            <a:r>
              <a:rPr sz="115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50" spc="10" dirty="0">
                <a:latin typeface="Times New Roman"/>
                <a:cs typeface="Times New Roman"/>
              </a:rPr>
              <a:t>180</a:t>
            </a:r>
            <a:r>
              <a:rPr sz="115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days.</a:t>
            </a:r>
            <a:r>
              <a:rPr sz="1100" spc="2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Before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goods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50" b="1" spc="-225" dirty="0">
                <a:latin typeface="Courier New"/>
                <a:cs typeface="Courier New"/>
              </a:rPr>
              <a:t>are</a:t>
            </a:r>
            <a:r>
              <a:rPr sz="1150" b="1" spc="-470" dirty="0">
                <a:latin typeface="Courier New"/>
                <a:cs typeface="Courier New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shipped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to 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customer,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export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expected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investigate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customer's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creditworthiness</a:t>
            </a:r>
            <a:endParaRPr sz="1100">
              <a:latin typeface="Times New Roman"/>
              <a:cs typeface="Times New Roman"/>
            </a:endParaRPr>
          </a:p>
          <a:p>
            <a:pPr marL="13335" marR="71755">
              <a:lnSpc>
                <a:spcPts val="1270"/>
              </a:lnSpc>
              <a:spcBef>
                <a:spcPts val="15"/>
              </a:spcBef>
            </a:pPr>
            <a:r>
              <a:rPr sz="1100" spc="5" dirty="0">
                <a:latin typeface="Times New Roman"/>
                <a:cs typeface="Times New Roman"/>
              </a:rPr>
              <a:t>and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assume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responsibility</a:t>
            </a:r>
            <a:r>
              <a:rPr sz="1100" spc="-1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collecting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all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amounts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owed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well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affording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credit  </a:t>
            </a:r>
            <a:r>
              <a:rPr sz="1100" dirty="0">
                <a:latin typeface="Times New Roman"/>
                <a:cs typeface="Times New Roman"/>
              </a:rPr>
              <a:t>protection. Export </a:t>
            </a:r>
            <a:r>
              <a:rPr sz="1100" spc="10" dirty="0">
                <a:latin typeface="Times New Roman"/>
                <a:cs typeface="Times New Roman"/>
              </a:rPr>
              <a:t>factor </a:t>
            </a:r>
            <a:r>
              <a:rPr sz="1100" spc="15" dirty="0">
                <a:latin typeface="Times New Roman"/>
                <a:cs typeface="Times New Roman"/>
              </a:rPr>
              <a:t>can </a:t>
            </a:r>
            <a:r>
              <a:rPr sz="1100" spc="10" dirty="0">
                <a:latin typeface="Times New Roman"/>
                <a:cs typeface="Times New Roman"/>
              </a:rPr>
              <a:t>offer </a:t>
            </a:r>
            <a:r>
              <a:rPr sz="1100" dirty="0">
                <a:latin typeface="Times New Roman"/>
                <a:cs typeface="Times New Roman"/>
              </a:rPr>
              <a:t>benefits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export </a:t>
            </a:r>
            <a:r>
              <a:rPr sz="1100" spc="15" dirty="0">
                <a:latin typeface="Times New Roman"/>
                <a:cs typeface="Times New Roman"/>
              </a:rPr>
              <a:t>factoring</a:t>
            </a:r>
            <a:r>
              <a:rPr sz="1100" spc="-2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both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spc="15" dirty="0">
                <a:latin typeface="Times New Roman"/>
                <a:cs typeface="Times New Roman"/>
              </a:rPr>
              <a:t>the exporters  </a:t>
            </a:r>
            <a:r>
              <a:rPr sz="1100" spc="25" dirty="0">
                <a:latin typeface="Times New Roman"/>
                <a:cs typeface="Times New Roman"/>
              </a:rPr>
              <a:t>as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well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as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importers.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mechanism</a:t>
            </a:r>
            <a:r>
              <a:rPr sz="1100" spc="-30" dirty="0">
                <a:latin typeface="Times New Roman"/>
                <a:cs typeface="Times New Roman"/>
              </a:rPr>
              <a:t> of</a:t>
            </a:r>
            <a:r>
              <a:rPr sz="1100" spc="15" dirty="0">
                <a:latin typeface="Times New Roman"/>
                <a:cs typeface="Times New Roman"/>
              </a:rPr>
              <a:t> export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factoring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similar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to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that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of</a:t>
            </a:r>
            <a:endParaRPr sz="1100">
              <a:latin typeface="Times New Roman"/>
              <a:cs typeface="Times New Roman"/>
            </a:endParaRPr>
          </a:p>
          <a:p>
            <a:pPr marL="16510" marR="365760">
              <a:lnSpc>
                <a:spcPts val="1250"/>
              </a:lnSpc>
              <a:spcBef>
                <a:spcPts val="45"/>
              </a:spcBef>
            </a:pPr>
            <a:r>
              <a:rPr sz="1100" dirty="0">
                <a:latin typeface="Times New Roman"/>
                <a:cs typeface="Times New Roman"/>
              </a:rPr>
              <a:t>domestic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factoring,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exception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being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exporter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importer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belong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to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two  different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countries.</a:t>
            </a:r>
            <a:endParaRPr sz="1100">
              <a:latin typeface="Times New Roman"/>
              <a:cs typeface="Times New Roman"/>
            </a:endParaRPr>
          </a:p>
          <a:p>
            <a:pPr marL="15875">
              <a:lnSpc>
                <a:spcPct val="100000"/>
              </a:lnSpc>
              <a:spcBef>
                <a:spcPts val="570"/>
              </a:spcBef>
            </a:pPr>
            <a:r>
              <a:rPr sz="1100" spc="15" dirty="0">
                <a:latin typeface="Times New Roman"/>
                <a:cs typeface="Times New Roman"/>
              </a:rPr>
              <a:t>Four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different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types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arrangements</a:t>
            </a:r>
            <a:r>
              <a:rPr sz="1100" spc="1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are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possible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for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export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factoring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050" spc="40" dirty="0">
                <a:latin typeface="Arial"/>
                <a:cs typeface="Arial"/>
              </a:rPr>
              <a:t>:</a:t>
            </a:r>
            <a:endParaRPr sz="105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039108" y="2671572"/>
            <a:ext cx="243836" cy="10058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52604" y="3473207"/>
            <a:ext cx="350518" cy="10362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057148" y="3607320"/>
            <a:ext cx="554742" cy="16154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626610" y="4143757"/>
            <a:ext cx="371851" cy="12801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608827" y="4802126"/>
            <a:ext cx="597411" cy="9144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731883" y="2586587"/>
            <a:ext cx="4676775" cy="234378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591185" indent="-576580">
              <a:lnSpc>
                <a:spcPct val="100000"/>
              </a:lnSpc>
              <a:spcBef>
                <a:spcPts val="335"/>
              </a:spcBef>
              <a:buAutoNum type="alphaLcParenR"/>
              <a:tabLst>
                <a:tab pos="591185" algn="l"/>
                <a:tab pos="591820" algn="l"/>
              </a:tabLst>
            </a:pPr>
            <a:r>
              <a:rPr sz="1100" dirty="0">
                <a:latin typeface="Times New Roman"/>
                <a:cs typeface="Times New Roman"/>
              </a:rPr>
              <a:t>Factor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System</a:t>
            </a:r>
            <a:endParaRPr sz="1100">
              <a:latin typeface="Times New Roman"/>
              <a:cs typeface="Times New Roman"/>
            </a:endParaRPr>
          </a:p>
          <a:p>
            <a:pPr marL="300990" indent="-283845">
              <a:lnSpc>
                <a:spcPct val="100000"/>
              </a:lnSpc>
              <a:spcBef>
                <a:spcPts val="240"/>
              </a:spcBef>
              <a:buAutoNum type="alphaLcParenR"/>
              <a:tabLst>
                <a:tab pos="300990" algn="l"/>
                <a:tab pos="301625" algn="l"/>
              </a:tabLst>
            </a:pPr>
            <a:r>
              <a:rPr sz="1100" spc="15" dirty="0">
                <a:latin typeface="Times New Roman"/>
                <a:cs typeface="Times New Roman"/>
              </a:rPr>
              <a:t>Single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(Direct)</a:t>
            </a:r>
            <a:r>
              <a:rPr sz="1100" spc="-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Factoring</a:t>
            </a:r>
            <a:r>
              <a:rPr sz="1100" spc="-17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System</a:t>
            </a:r>
            <a:endParaRPr sz="1100">
              <a:latin typeface="Times New Roman"/>
              <a:cs typeface="Times New Roman"/>
            </a:endParaRPr>
          </a:p>
          <a:p>
            <a:pPr marL="307975" indent="-295910">
              <a:lnSpc>
                <a:spcPct val="100000"/>
              </a:lnSpc>
              <a:spcBef>
                <a:spcPts val="215"/>
              </a:spcBef>
              <a:buAutoNum type="alphaLcParenR"/>
              <a:tabLst>
                <a:tab pos="307340" algn="l"/>
                <a:tab pos="308610" algn="l"/>
              </a:tabLst>
            </a:pPr>
            <a:r>
              <a:rPr sz="1100" dirty="0">
                <a:latin typeface="Times New Roman"/>
                <a:cs typeface="Times New Roman"/>
              </a:rPr>
              <a:t>Direct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Export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Factoring</a:t>
            </a:r>
            <a:endParaRPr sz="1100">
              <a:latin typeface="Times New Roman"/>
              <a:cs typeface="Times New Roman"/>
            </a:endParaRPr>
          </a:p>
          <a:p>
            <a:pPr marL="307975" indent="-292735">
              <a:lnSpc>
                <a:spcPct val="100000"/>
              </a:lnSpc>
              <a:spcBef>
                <a:spcPts val="240"/>
              </a:spcBef>
              <a:buAutoNum type="alphaLcParenR"/>
              <a:tabLst>
                <a:tab pos="307340" algn="l"/>
                <a:tab pos="308610" algn="l"/>
              </a:tabLst>
            </a:pPr>
            <a:r>
              <a:rPr sz="1100" dirty="0">
                <a:latin typeface="Times New Roman"/>
                <a:cs typeface="Times New Roman"/>
              </a:rPr>
              <a:t>Direct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Import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Factoring</a:t>
            </a:r>
            <a:endParaRPr sz="1100">
              <a:latin typeface="Times New Roman"/>
              <a:cs typeface="Times New Roman"/>
            </a:endParaRPr>
          </a:p>
          <a:p>
            <a:pPr marL="12700" marR="5080" indent="387350">
              <a:lnSpc>
                <a:spcPct val="99600"/>
              </a:lnSpc>
              <a:spcBef>
                <a:spcPts val="365"/>
              </a:spcBef>
              <a:tabLst>
                <a:tab pos="1907539" algn="l"/>
                <a:tab pos="4291965" algn="l"/>
              </a:tabLst>
            </a:pP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two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system,</a:t>
            </a:r>
            <a:r>
              <a:rPr sz="1100" spc="-15" dirty="0">
                <a:latin typeface="Times New Roman"/>
                <a:cs typeface="Times New Roman"/>
              </a:rPr>
              <a:t> which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more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in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vogue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in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international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factoring,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both 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spc="15" dirty="0">
                <a:latin typeface="Times New Roman"/>
                <a:cs typeface="Times New Roman"/>
              </a:rPr>
              <a:t>export</a:t>
            </a:r>
            <a:r>
              <a:rPr sz="1100" spc="-2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 </a:t>
            </a:r>
            <a:r>
              <a:rPr sz="1100" spc="-15" dirty="0">
                <a:latin typeface="Times New Roman"/>
                <a:cs typeface="Times New Roman"/>
              </a:rPr>
              <a:t>in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	</a:t>
            </a:r>
            <a:r>
              <a:rPr sz="1100" dirty="0">
                <a:latin typeface="Times New Roman"/>
                <a:cs typeface="Times New Roman"/>
              </a:rPr>
              <a:t>country </a:t>
            </a:r>
            <a:r>
              <a:rPr sz="1100" spc="5" dirty="0">
                <a:latin typeface="Times New Roman"/>
                <a:cs typeface="Times New Roman"/>
              </a:rPr>
              <a:t>and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import </a:t>
            </a:r>
            <a:r>
              <a:rPr sz="1100" spc="10" dirty="0">
                <a:latin typeface="Times New Roman"/>
                <a:cs typeface="Times New Roman"/>
              </a:rPr>
              <a:t>factor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the </a:t>
            </a:r>
            <a:r>
              <a:rPr sz="1100" dirty="0">
                <a:latin typeface="Times New Roman"/>
                <a:cs typeface="Times New Roman"/>
              </a:rPr>
              <a:t>importer's  country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spc="-10" dirty="0">
                <a:latin typeface="Times New Roman"/>
                <a:cs typeface="Times New Roman"/>
              </a:rPr>
              <a:t>be </a:t>
            </a:r>
            <a:r>
              <a:rPr sz="1100" dirty="0">
                <a:latin typeface="Times New Roman"/>
                <a:cs typeface="Times New Roman"/>
              </a:rPr>
              <a:t>involved </a:t>
            </a:r>
            <a:r>
              <a:rPr sz="1100" spc="-15" dirty="0">
                <a:latin typeface="Times New Roman"/>
                <a:cs typeface="Times New Roman"/>
              </a:rPr>
              <a:t>in </a:t>
            </a:r>
            <a:r>
              <a:rPr sz="1100" dirty="0">
                <a:latin typeface="Times New Roman"/>
                <a:cs typeface="Times New Roman"/>
              </a:rPr>
              <a:t>providing international factoring services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clients  (exporters). </a:t>
            </a:r>
            <a:r>
              <a:rPr sz="1100" spc="15" dirty="0">
                <a:latin typeface="Times New Roman"/>
                <a:cs typeface="Times New Roman"/>
              </a:rPr>
              <a:t>Since </a:t>
            </a:r>
            <a:r>
              <a:rPr sz="1100" spc="-5" dirty="0">
                <a:latin typeface="Times New Roman"/>
                <a:cs typeface="Times New Roman"/>
              </a:rPr>
              <a:t>both </a:t>
            </a:r>
            <a:r>
              <a:rPr sz="1100" spc="15" dirty="0">
                <a:latin typeface="Times New Roman"/>
                <a:cs typeface="Times New Roman"/>
              </a:rPr>
              <a:t>are </a:t>
            </a:r>
            <a:r>
              <a:rPr sz="1100" dirty="0">
                <a:latin typeface="Times New Roman"/>
                <a:cs typeface="Times New Roman"/>
              </a:rPr>
              <a:t>integral part </a:t>
            </a:r>
            <a:r>
              <a:rPr sz="1100" spc="10" dirty="0">
                <a:latin typeface="Times New Roman"/>
                <a:cs typeface="Times New Roman"/>
              </a:rPr>
              <a:t>to </a:t>
            </a:r>
            <a:r>
              <a:rPr sz="1100" spc="15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two </a:t>
            </a:r>
            <a:r>
              <a:rPr sz="1100" spc="10" dirty="0">
                <a:latin typeface="Times New Roman"/>
                <a:cs typeface="Times New Roman"/>
              </a:rPr>
              <a:t>factor </a:t>
            </a:r>
            <a:r>
              <a:rPr sz="1100" dirty="0">
                <a:latin typeface="Times New Roman"/>
                <a:cs typeface="Times New Roman"/>
              </a:rPr>
              <a:t>system, naturally </a:t>
            </a:r>
            <a:r>
              <a:rPr sz="1100" spc="15" dirty="0">
                <a:latin typeface="Times New Roman"/>
                <a:cs typeface="Times New Roman"/>
              </a:rPr>
              <a:t>the  </a:t>
            </a:r>
            <a:r>
              <a:rPr sz="1100" dirty="0">
                <a:latin typeface="Times New Roman"/>
                <a:cs typeface="Times New Roman"/>
              </a:rPr>
              <a:t>functions</a:t>
            </a:r>
            <a:r>
              <a:rPr sz="1100" spc="-30" dirty="0">
                <a:latin typeface="Times New Roman"/>
                <a:cs typeface="Times New Roman"/>
              </a:rPr>
              <a:t> of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factors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will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be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divided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between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the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export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and	</a:t>
            </a:r>
            <a:r>
              <a:rPr sz="1100" spc="-15" dirty="0">
                <a:latin typeface="Times New Roman"/>
                <a:cs typeface="Times New Roman"/>
              </a:rPr>
              <a:t>factor.</a:t>
            </a:r>
            <a:endParaRPr sz="1100">
              <a:latin typeface="Times New Roman"/>
              <a:cs typeface="Times New Roman"/>
            </a:endParaRPr>
          </a:p>
          <a:p>
            <a:pPr marL="17780" marR="180975" indent="-1905">
              <a:lnSpc>
                <a:spcPts val="1270"/>
              </a:lnSpc>
              <a:spcBef>
                <a:spcPts val="325"/>
              </a:spcBef>
            </a:pP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mechanism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two-factor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system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in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international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factoring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alongwith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the  </a:t>
            </a:r>
            <a:r>
              <a:rPr sz="1100" dirty="0">
                <a:latin typeface="Times New Roman"/>
                <a:cs typeface="Times New Roman"/>
              </a:rPr>
              <a:t>functions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of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export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and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import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50" spc="-5" dirty="0">
                <a:latin typeface="Times New Roman"/>
                <a:cs typeface="Times New Roman"/>
              </a:rPr>
              <a:t>are</a:t>
            </a:r>
            <a:r>
              <a:rPr sz="1150" spc="-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illustrated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in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5" dirty="0">
                <a:latin typeface="Times New Roman"/>
                <a:cs typeface="Times New Roman"/>
              </a:rPr>
              <a:t>Figure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19.1.</a:t>
            </a:r>
            <a:endParaRPr sz="1100">
              <a:latin typeface="Times New Roman"/>
              <a:cs typeface="Times New Roman"/>
            </a:endParaRPr>
          </a:p>
          <a:p>
            <a:pPr marL="1224280">
              <a:lnSpc>
                <a:spcPct val="100000"/>
              </a:lnSpc>
              <a:spcBef>
                <a:spcPts val="980"/>
              </a:spcBef>
              <a:tabLst>
                <a:tab pos="2491105" algn="l"/>
              </a:tabLst>
            </a:pPr>
            <a:r>
              <a:rPr sz="1050" b="1" spc="-30" dirty="0">
                <a:latin typeface="Times New Roman"/>
                <a:cs typeface="Times New Roman"/>
              </a:rPr>
              <a:t>Figure</a:t>
            </a:r>
            <a:r>
              <a:rPr sz="1050" b="1" spc="-160" dirty="0">
                <a:latin typeface="Times New Roman"/>
                <a:cs typeface="Times New Roman"/>
              </a:rPr>
              <a:t> </a:t>
            </a:r>
            <a:r>
              <a:rPr sz="1000" b="1" spc="-25" dirty="0">
                <a:latin typeface="Times New Roman"/>
                <a:cs typeface="Times New Roman"/>
              </a:rPr>
              <a:t>19.1:	</a:t>
            </a:r>
            <a:r>
              <a:rPr sz="1000" b="1" i="1" spc="-175" dirty="0">
                <a:latin typeface="Courier New"/>
                <a:cs typeface="Courier New"/>
              </a:rPr>
              <a:t>of</a:t>
            </a:r>
            <a:r>
              <a:rPr sz="1000" b="1" i="1" spc="-465" dirty="0">
                <a:latin typeface="Courier New"/>
                <a:cs typeface="Courier New"/>
              </a:rPr>
              <a:t> </a:t>
            </a:r>
            <a:r>
              <a:rPr sz="1000" b="1" spc="-60" dirty="0">
                <a:latin typeface="Courier New"/>
                <a:cs typeface="Courier New"/>
              </a:rPr>
              <a:t>two</a:t>
            </a:r>
            <a:r>
              <a:rPr sz="1000" b="1" spc="-480" dirty="0">
                <a:latin typeface="Courier New"/>
                <a:cs typeface="Courier New"/>
              </a:rPr>
              <a:t> </a:t>
            </a:r>
            <a:r>
              <a:rPr sz="1050" b="1" spc="-10" dirty="0">
                <a:latin typeface="Times New Roman"/>
                <a:cs typeface="Times New Roman"/>
              </a:rPr>
              <a:t>Factor</a:t>
            </a:r>
            <a:r>
              <a:rPr sz="1000" b="1" spc="-10" dirty="0">
                <a:latin typeface="Times New Roman"/>
                <a:cs typeface="Times New Roman"/>
              </a:rPr>
              <a:t>System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276861" y="5579371"/>
            <a:ext cx="460241" cy="11277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224278" y="5631191"/>
            <a:ext cx="48772" cy="6095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3496448" y="5383033"/>
            <a:ext cx="1090930" cy="434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140" marR="5080" indent="-346075">
              <a:lnSpc>
                <a:spcPct val="127600"/>
              </a:lnSpc>
              <a:spcBef>
                <a:spcPts val="100"/>
              </a:spcBef>
            </a:pPr>
            <a:r>
              <a:rPr sz="1050" b="1" spc="-25" dirty="0">
                <a:latin typeface="Times New Roman"/>
                <a:cs typeface="Times New Roman"/>
              </a:rPr>
              <a:t>Goods </a:t>
            </a:r>
            <a:r>
              <a:rPr sz="1050" b="1" spc="-50" dirty="0">
                <a:latin typeface="Times New Roman"/>
                <a:cs typeface="Times New Roman"/>
              </a:rPr>
              <a:t>and </a:t>
            </a:r>
            <a:r>
              <a:rPr sz="1050" b="1" spc="-20" dirty="0">
                <a:latin typeface="Times New Roman"/>
                <a:cs typeface="Times New Roman"/>
              </a:rPr>
              <a:t>Invoices  Stage</a:t>
            </a:r>
            <a:r>
              <a:rPr sz="1050" b="1" spc="-35" dirty="0">
                <a:latin typeface="Times New Roman"/>
                <a:cs typeface="Times New Roman"/>
              </a:rPr>
              <a:t> </a:t>
            </a:r>
            <a:r>
              <a:rPr sz="1050" b="1" spc="-15" dirty="0">
                <a:latin typeface="Times New Roman"/>
                <a:cs typeface="Times New Roman"/>
              </a:rPr>
              <a:t>I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522969" y="5576316"/>
            <a:ext cx="478533" cy="11277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2740402" y="5848612"/>
            <a:ext cx="946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40" dirty="0"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436173" y="5864487"/>
            <a:ext cx="81915" cy="1435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50" b="1" spc="-10" dirty="0">
                <a:latin typeface="Courier New"/>
                <a:cs typeface="Courier New"/>
              </a:rPr>
              <a:t>A</a:t>
            </a:r>
            <a:endParaRPr sz="750">
              <a:latin typeface="Courier New"/>
              <a:cs typeface="Courier New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039108" y="6554730"/>
            <a:ext cx="64014" cy="14934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1990953" y="6538979"/>
            <a:ext cx="596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70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612142" y="6569981"/>
            <a:ext cx="73153" cy="7923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2605009" y="6584378"/>
            <a:ext cx="97155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b="1" spc="-10" dirty="0">
                <a:latin typeface="Courier New"/>
                <a:cs typeface="Courier New"/>
              </a:rPr>
              <a:t>c</a:t>
            </a:r>
            <a:endParaRPr sz="950">
              <a:latin typeface="Courier New"/>
              <a:cs typeface="Courier New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862076" y="7024125"/>
            <a:ext cx="91445" cy="10058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2" name="object 52"/>
          <p:cNvGrpSpPr/>
          <p:nvPr/>
        </p:nvGrpSpPr>
        <p:grpSpPr>
          <a:xfrm>
            <a:off x="5279133" y="6621787"/>
            <a:ext cx="972819" cy="588645"/>
            <a:chOff x="5279133" y="6621787"/>
            <a:chExt cx="972819" cy="588645"/>
          </a:xfrm>
        </p:grpSpPr>
        <p:sp>
          <p:nvSpPr>
            <p:cNvPr id="53" name="object 53"/>
            <p:cNvSpPr/>
            <p:nvPr/>
          </p:nvSpPr>
          <p:spPr>
            <a:xfrm>
              <a:off x="5306564" y="6621787"/>
              <a:ext cx="60959" cy="42667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294369" y="6658357"/>
              <a:ext cx="929636" cy="332240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596123" y="6847345"/>
              <a:ext cx="655313" cy="210308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294369" y="6993639"/>
              <a:ext cx="73153" cy="30486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279133" y="7078987"/>
              <a:ext cx="947928" cy="131057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2014732" y="7048500"/>
            <a:ext cx="673735" cy="210820"/>
            <a:chOff x="2014732" y="7048500"/>
            <a:chExt cx="673735" cy="210820"/>
          </a:xfrm>
        </p:grpSpPr>
        <p:sp>
          <p:nvSpPr>
            <p:cNvPr id="59" name="object 59"/>
            <p:cNvSpPr/>
            <p:nvPr/>
          </p:nvSpPr>
          <p:spPr>
            <a:xfrm>
              <a:off x="2039108" y="7048500"/>
              <a:ext cx="649230" cy="192030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014732" y="7176530"/>
              <a:ext cx="91445" cy="82292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/>
          <p:nvPr/>
        </p:nvSpPr>
        <p:spPr>
          <a:xfrm>
            <a:off x="2182373" y="7880608"/>
            <a:ext cx="67056" cy="5791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031989" y="7874510"/>
            <a:ext cx="64014" cy="64014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36650" y="8109208"/>
            <a:ext cx="758953" cy="1706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5367187" y="8091173"/>
            <a:ext cx="410209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35" dirty="0">
                <a:latin typeface="Times New Roman"/>
                <a:cs typeface="Times New Roman"/>
              </a:rPr>
              <a:t>Import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5806445" y="8157972"/>
            <a:ext cx="356615" cy="94487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3645921" y="7952509"/>
            <a:ext cx="804545" cy="440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8435" marR="5080" indent="-166370">
              <a:lnSpc>
                <a:spcPct val="129500"/>
              </a:lnSpc>
              <a:spcBef>
                <a:spcPts val="100"/>
              </a:spcBef>
            </a:pPr>
            <a:r>
              <a:rPr sz="1050" b="1" spc="-35" dirty="0">
                <a:latin typeface="Times New Roman"/>
                <a:cs typeface="Times New Roman"/>
              </a:rPr>
              <a:t>Copy </a:t>
            </a:r>
            <a:r>
              <a:rPr sz="1050" b="1" spc="-20" dirty="0">
                <a:latin typeface="Times New Roman"/>
                <a:cs typeface="Times New Roman"/>
              </a:rPr>
              <a:t>Invoices  </a:t>
            </a:r>
            <a:r>
              <a:rPr sz="1050" b="1" spc="-30" dirty="0">
                <a:latin typeface="Times New Roman"/>
                <a:cs typeface="Times New Roman"/>
              </a:rPr>
              <a:t>Stage</a:t>
            </a:r>
            <a:r>
              <a:rPr sz="1050" b="1" spc="-130" dirty="0">
                <a:latin typeface="Times New Roman"/>
                <a:cs typeface="Times New Roman"/>
              </a:rPr>
              <a:t> </a:t>
            </a:r>
            <a:r>
              <a:rPr sz="1050" b="1" spc="-75" dirty="0">
                <a:latin typeface="Times New Roman"/>
                <a:cs typeface="Times New Roman"/>
              </a:rPr>
              <a:t>IV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397944" y="8531700"/>
            <a:ext cx="1299210" cy="766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6240" marR="371475" algn="ctr">
              <a:lnSpc>
                <a:spcPct val="127600"/>
              </a:lnSpc>
              <a:spcBef>
                <a:spcPts val="100"/>
              </a:spcBef>
            </a:pPr>
            <a:r>
              <a:rPr sz="1050" b="1" spc="-35" dirty="0">
                <a:latin typeface="Times New Roman"/>
                <a:cs typeface="Times New Roman"/>
              </a:rPr>
              <a:t>Payments  </a:t>
            </a:r>
            <a:r>
              <a:rPr sz="1050" b="1" spc="-40" dirty="0">
                <a:latin typeface="Times New Roman"/>
                <a:cs typeface="Times New Roman"/>
              </a:rPr>
              <a:t>Stage</a:t>
            </a:r>
            <a:r>
              <a:rPr sz="1050" b="1" spc="-130" dirty="0">
                <a:latin typeface="Times New Roman"/>
                <a:cs typeface="Times New Roman"/>
              </a:rPr>
              <a:t> </a:t>
            </a:r>
            <a:r>
              <a:rPr sz="1050" b="1" spc="-70" dirty="0">
                <a:latin typeface="Times New Roman"/>
                <a:cs typeface="Times New Roman"/>
              </a:rPr>
              <a:t>VII</a:t>
            </a: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50" b="1" spc="-55" dirty="0">
                <a:latin typeface="Times New Roman"/>
                <a:cs typeface="Times New Roman"/>
              </a:rPr>
              <a:t>Payment </a:t>
            </a:r>
            <a:r>
              <a:rPr sz="1050" b="1" spc="-25" dirty="0">
                <a:latin typeface="Times New Roman"/>
                <a:cs typeface="Times New Roman"/>
              </a:rPr>
              <a:t>of</a:t>
            </a:r>
            <a:r>
              <a:rPr sz="1050" b="1" spc="-165" dirty="0">
                <a:latin typeface="Times New Roman"/>
                <a:cs typeface="Times New Roman"/>
              </a:rPr>
              <a:t> </a:t>
            </a:r>
            <a:r>
              <a:rPr sz="1050" b="1" spc="-35" dirty="0">
                <a:latin typeface="Times New Roman"/>
                <a:cs typeface="Times New Roman"/>
              </a:rPr>
              <a:t>Commission</a:t>
            </a:r>
            <a:endParaRPr sz="10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60689" y="0"/>
            <a:ext cx="42660" cy="79369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563864" y="9449317"/>
            <a:ext cx="174170" cy="1640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7844" y="9763590"/>
            <a:ext cx="6685506" cy="2460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91279" y="653203"/>
            <a:ext cx="357677" cy="1057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7868" y="896098"/>
            <a:ext cx="71627" cy="685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7868" y="1117091"/>
            <a:ext cx="71627" cy="655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0916" y="1499615"/>
            <a:ext cx="71628" cy="685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0916" y="1720595"/>
            <a:ext cx="71628" cy="6705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7868" y="2148839"/>
            <a:ext cx="71627" cy="685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3951" y="2534411"/>
            <a:ext cx="65544" cy="6553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3951" y="2916935"/>
            <a:ext cx="65544" cy="6553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47801" y="508118"/>
            <a:ext cx="4816475" cy="435546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  <a:tabLst>
                <a:tab pos="1837055" algn="l"/>
              </a:tabLst>
            </a:pP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-10" dirty="0">
                <a:latin typeface="Times New Roman"/>
                <a:cs typeface="Times New Roman"/>
              </a:rPr>
              <a:t>main </a:t>
            </a:r>
            <a:r>
              <a:rPr sz="1100" spc="-5" dirty="0">
                <a:latin typeface="Times New Roman"/>
                <a:cs typeface="Times New Roman"/>
              </a:rPr>
              <a:t>function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	</a:t>
            </a:r>
            <a:r>
              <a:rPr sz="1100" spc="5" dirty="0">
                <a:latin typeface="Times New Roman"/>
                <a:cs typeface="Times New Roman"/>
              </a:rPr>
              <a:t>factor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relate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000" spc="130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306705">
              <a:lnSpc>
                <a:spcPct val="100000"/>
              </a:lnSpc>
              <a:spcBef>
                <a:spcPts val="540"/>
              </a:spcBef>
            </a:pPr>
            <a:r>
              <a:rPr sz="1100" spc="-5" dirty="0">
                <a:latin typeface="Times New Roman"/>
                <a:cs typeface="Times New Roman"/>
              </a:rPr>
              <a:t>Assessment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financial </a:t>
            </a:r>
            <a:r>
              <a:rPr sz="1100" spc="10" dirty="0">
                <a:latin typeface="Times New Roman"/>
                <a:cs typeface="Times New Roman"/>
              </a:rPr>
              <a:t>strength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exporter.</a:t>
            </a:r>
            <a:endParaRPr sz="1100">
              <a:latin typeface="Times New Roman"/>
              <a:cs typeface="Times New Roman"/>
            </a:endParaRPr>
          </a:p>
          <a:p>
            <a:pPr marL="300990" marR="149860" indent="1270">
              <a:lnSpc>
                <a:spcPct val="100000"/>
              </a:lnSpc>
              <a:spcBef>
                <a:spcPts val="395"/>
              </a:spcBef>
            </a:pPr>
            <a:r>
              <a:rPr sz="1100" spc="10" dirty="0">
                <a:latin typeface="Times New Roman"/>
                <a:cs typeface="Times New Roman"/>
              </a:rPr>
              <a:t>Prepayment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exporter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after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proper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documentation,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regular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audit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post  </a:t>
            </a:r>
            <a:r>
              <a:rPr sz="1100" spc="10" dirty="0">
                <a:latin typeface="Times New Roman"/>
                <a:cs typeface="Times New Roman"/>
              </a:rPr>
              <a:t>sanction</a:t>
            </a:r>
            <a:r>
              <a:rPr sz="1100" spc="-16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control.</a:t>
            </a:r>
            <a:endParaRPr sz="1100">
              <a:latin typeface="Times New Roman"/>
              <a:cs typeface="Times New Roman"/>
            </a:endParaRPr>
          </a:p>
          <a:p>
            <a:pPr marL="302260">
              <a:lnSpc>
                <a:spcPct val="100000"/>
              </a:lnSpc>
              <a:spcBef>
                <a:spcPts val="420"/>
              </a:spcBef>
            </a:pPr>
            <a:r>
              <a:rPr sz="1100" spc="10" dirty="0">
                <a:latin typeface="Times New Roman"/>
                <a:cs typeface="Times New Roman"/>
              </a:rPr>
              <a:t>Follow-up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with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import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factor.</a:t>
            </a:r>
            <a:endParaRPr sz="1100">
              <a:latin typeface="Times New Roman"/>
              <a:cs typeface="Times New Roman"/>
            </a:endParaRPr>
          </a:p>
          <a:p>
            <a:pPr marL="301625">
              <a:lnSpc>
                <a:spcPct val="100000"/>
              </a:lnSpc>
              <a:spcBef>
                <a:spcPts val="395"/>
              </a:spcBef>
            </a:pPr>
            <a:r>
              <a:rPr sz="1100" spc="10" dirty="0">
                <a:latin typeface="Times New Roman"/>
                <a:cs typeface="Times New Roman"/>
              </a:rPr>
              <a:t>Sharing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of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commission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with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import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factor.</a:t>
            </a:r>
            <a:endParaRPr sz="1100">
              <a:latin typeface="Times New Roman"/>
              <a:cs typeface="Times New Roman"/>
            </a:endParaRPr>
          </a:p>
          <a:p>
            <a:pPr marL="15240">
              <a:lnSpc>
                <a:spcPct val="100000"/>
              </a:lnSpc>
              <a:spcBef>
                <a:spcPts val="350"/>
              </a:spcBef>
            </a:pP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functions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of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import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are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under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000" spc="60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302895" marR="206375" indent="2540">
              <a:lnSpc>
                <a:spcPts val="1300"/>
              </a:lnSpc>
              <a:spcBef>
                <a:spcPts val="455"/>
              </a:spcBef>
            </a:pPr>
            <a:r>
              <a:rPr sz="1100" spc="10" dirty="0">
                <a:latin typeface="Times New Roman"/>
                <a:cs typeface="Times New Roman"/>
              </a:rPr>
              <a:t>Maintenance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books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exporter 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00" spc="-5" dirty="0">
                <a:latin typeface="Times New Roman"/>
                <a:cs typeface="Times New Roman"/>
              </a:rPr>
              <a:t>respect of </a:t>
            </a:r>
            <a:r>
              <a:rPr sz="1100" spc="5" dirty="0">
                <a:latin typeface="Times New Roman"/>
                <a:cs typeface="Times New Roman"/>
              </a:rPr>
              <a:t>sales to </a:t>
            </a:r>
            <a:r>
              <a:rPr sz="1100" spc="-10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debtors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spc="-20" dirty="0">
                <a:latin typeface="Times New Roman"/>
                <a:cs typeface="Times New Roman"/>
              </a:rPr>
              <a:t>his  </a:t>
            </a:r>
            <a:r>
              <a:rPr sz="1100" spc="-15" dirty="0">
                <a:latin typeface="Times New Roman"/>
                <a:cs typeface="Times New Roman"/>
              </a:rPr>
              <a:t>country.</a:t>
            </a:r>
            <a:endParaRPr sz="1100">
              <a:latin typeface="Times New Roman"/>
              <a:cs typeface="Times New Roman"/>
            </a:endParaRPr>
          </a:p>
          <a:p>
            <a:pPr marL="306070" marR="144780" indent="-3810">
              <a:lnSpc>
                <a:spcPts val="1270"/>
              </a:lnSpc>
              <a:spcBef>
                <a:spcPts val="459"/>
              </a:spcBef>
            </a:pPr>
            <a:r>
              <a:rPr sz="1100" spc="10" dirty="0">
                <a:latin typeface="Times New Roman"/>
                <a:cs typeface="Times New Roman"/>
              </a:rPr>
              <a:t>Collection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book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debts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from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importers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and</a:t>
            </a:r>
            <a:r>
              <a:rPr sz="1100" spc="10" dirty="0">
                <a:latin typeface="Times New Roman"/>
                <a:cs typeface="Times New Roman"/>
              </a:rPr>
              <a:t> remitting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proceeds</a:t>
            </a:r>
            <a:r>
              <a:rPr sz="1100" spc="-15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of</a:t>
            </a:r>
            <a:r>
              <a:rPr sz="1100" spc="10" dirty="0">
                <a:latin typeface="Times New Roman"/>
                <a:cs typeface="Times New Roman"/>
              </a:rPr>
              <a:t> the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same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to  </a:t>
            </a:r>
            <a:r>
              <a:rPr sz="1100" spc="10" dirty="0">
                <a:latin typeface="Times New Roman"/>
                <a:cs typeface="Times New Roman"/>
              </a:rPr>
              <a:t>the export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factor.</a:t>
            </a:r>
            <a:endParaRPr sz="1100">
              <a:latin typeface="Times New Roman"/>
              <a:cs typeface="Times New Roman"/>
            </a:endParaRPr>
          </a:p>
          <a:p>
            <a:pPr marL="302260" marR="62865" indent="2540">
              <a:lnSpc>
                <a:spcPts val="1270"/>
              </a:lnSpc>
              <a:spcBef>
                <a:spcPts val="425"/>
              </a:spcBef>
            </a:pPr>
            <a:r>
              <a:rPr sz="1100" spc="-5" dirty="0">
                <a:latin typeface="Times New Roman"/>
                <a:cs typeface="Times New Roman"/>
              </a:rPr>
              <a:t>Providing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credit </a:t>
            </a:r>
            <a:r>
              <a:rPr sz="1100" spc="10" dirty="0">
                <a:latin typeface="Times New Roman"/>
                <a:cs typeface="Times New Roman"/>
              </a:rPr>
              <a:t>protection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under </a:t>
            </a:r>
            <a:r>
              <a:rPr sz="1100" dirty="0">
                <a:latin typeface="Times New Roman"/>
                <a:cs typeface="Times New Roman"/>
              </a:rPr>
              <a:t>non-recourse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arrangement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in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case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Times New Roman"/>
                <a:cs typeface="Times New Roman"/>
              </a:rPr>
              <a:t>of  </a:t>
            </a:r>
            <a:r>
              <a:rPr sz="1100" spc="5" dirty="0">
                <a:latin typeface="Times New Roman"/>
                <a:cs typeface="Times New Roman"/>
              </a:rPr>
              <a:t>financial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inability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25" dirty="0">
                <a:latin typeface="Times New Roman"/>
                <a:cs typeface="Times New Roman"/>
              </a:rPr>
              <a:t>on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part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of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any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of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the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debtors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of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his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country.</a:t>
            </a:r>
            <a:endParaRPr sz="1100">
              <a:latin typeface="Times New Roman"/>
              <a:cs typeface="Times New Roman"/>
            </a:endParaRPr>
          </a:p>
          <a:p>
            <a:pPr marL="20955">
              <a:lnSpc>
                <a:spcPct val="100000"/>
              </a:lnSpc>
              <a:spcBef>
                <a:spcPts val="890"/>
              </a:spcBef>
            </a:pPr>
            <a:r>
              <a:rPr sz="1100" b="1" spc="-5" dirty="0">
                <a:latin typeface="Times New Roman"/>
                <a:cs typeface="Times New Roman"/>
              </a:rPr>
              <a:t>Need </a:t>
            </a:r>
            <a:r>
              <a:rPr sz="1100" b="1" spc="20" dirty="0">
                <a:latin typeface="Times New Roman"/>
                <a:cs typeface="Times New Roman"/>
              </a:rPr>
              <a:t>for </a:t>
            </a:r>
            <a:r>
              <a:rPr sz="1100" b="1" spc="10" dirty="0">
                <a:latin typeface="Times New Roman"/>
                <a:cs typeface="Times New Roman"/>
              </a:rPr>
              <a:t>Export</a:t>
            </a:r>
            <a:r>
              <a:rPr sz="1100" b="1" spc="210" dirty="0">
                <a:latin typeface="Times New Roman"/>
                <a:cs typeface="Times New Roman"/>
              </a:rPr>
              <a:t> </a:t>
            </a:r>
            <a:r>
              <a:rPr sz="1100" b="1" spc="5" dirty="0">
                <a:latin typeface="Times New Roman"/>
                <a:cs typeface="Times New Roman"/>
              </a:rPr>
              <a:t>Factoring</a:t>
            </a:r>
            <a:endParaRPr sz="1100">
              <a:latin typeface="Times New Roman"/>
              <a:cs typeface="Times New Roman"/>
            </a:endParaRPr>
          </a:p>
          <a:p>
            <a:pPr marL="14604" marR="5080" indent="2540">
              <a:lnSpc>
                <a:spcPct val="98300"/>
              </a:lnSpc>
              <a:spcBef>
                <a:spcPts val="600"/>
              </a:spcBef>
            </a:pPr>
            <a:r>
              <a:rPr sz="1100" spc="-5" dirty="0">
                <a:latin typeface="Times New Roman"/>
                <a:cs typeface="Times New Roman"/>
              </a:rPr>
              <a:t>Many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exporters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find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difficult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to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evaluate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creditworthinessof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potential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importers</a:t>
            </a:r>
            <a:r>
              <a:rPr sz="1100" spc="-170" dirty="0">
                <a:latin typeface="Times New Roman"/>
                <a:cs typeface="Times New Roman"/>
              </a:rPr>
              <a:t> </a:t>
            </a:r>
            <a:r>
              <a:rPr sz="1100" spc="20" dirty="0">
                <a:latin typeface="Times New Roman"/>
                <a:cs typeface="Times New Roman"/>
              </a:rPr>
              <a:t>due 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spc="-5" dirty="0">
                <a:latin typeface="Times New Roman"/>
                <a:cs typeface="Times New Roman"/>
              </a:rPr>
              <a:t>lack </a:t>
            </a:r>
            <a:r>
              <a:rPr sz="1100" spc="10" dirty="0">
                <a:latin typeface="Times New Roman"/>
                <a:cs typeface="Times New Roman"/>
              </a:rPr>
              <a:t>of'information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5" dirty="0">
                <a:latin typeface="Times New Roman"/>
                <a:cs typeface="Times New Roman"/>
              </a:rPr>
              <a:t>data. </a:t>
            </a:r>
            <a:r>
              <a:rPr sz="1100" spc="10" dirty="0">
                <a:latin typeface="Times New Roman"/>
                <a:cs typeface="Times New Roman"/>
              </a:rPr>
              <a:t>Further, </a:t>
            </a:r>
            <a:r>
              <a:rPr sz="1100" spc="-15" dirty="0">
                <a:latin typeface="Times New Roman"/>
                <a:cs typeface="Times New Roman"/>
              </a:rPr>
              <a:t>on </a:t>
            </a:r>
            <a:r>
              <a:rPr sz="1100" spc="10" dirty="0">
                <a:latin typeface="Times New Roman"/>
                <a:cs typeface="Times New Roman"/>
              </a:rPr>
              <a:t>account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spc="-5" dirty="0">
                <a:latin typeface="Times New Roman"/>
                <a:cs typeface="Times New Roman"/>
              </a:rPr>
              <a:t>various reasons, </a:t>
            </a:r>
            <a:r>
              <a:rPr sz="1100" spc="-10" dirty="0">
                <a:latin typeface="Times New Roman"/>
                <a:cs typeface="Times New Roman"/>
              </a:rPr>
              <a:t>they </a:t>
            </a:r>
            <a:r>
              <a:rPr sz="1100" spc="10" dirty="0">
                <a:latin typeface="Times New Roman"/>
                <a:cs typeface="Times New Roman"/>
              </a:rPr>
              <a:t>also  experience</a:t>
            </a:r>
            <a:r>
              <a:rPr sz="1100" spc="-1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difficulties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recover</a:t>
            </a:r>
            <a:r>
              <a:rPr sz="1100" spc="-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dues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from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import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customers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on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maturity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dates.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This  </a:t>
            </a:r>
            <a:r>
              <a:rPr sz="1100" spc="-5" dirty="0">
                <a:latin typeface="Times New Roman"/>
                <a:cs typeface="Times New Roman"/>
              </a:rPr>
              <a:t>poses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10" dirty="0">
                <a:latin typeface="Times New Roman"/>
                <a:cs typeface="Times New Roman"/>
              </a:rPr>
              <a:t>problem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credit risk. </a:t>
            </a:r>
            <a:r>
              <a:rPr sz="1100" dirty="0">
                <a:latin typeface="Times New Roman"/>
                <a:cs typeface="Times New Roman"/>
              </a:rPr>
              <a:t>All </a:t>
            </a:r>
            <a:r>
              <a:rPr sz="1100" spc="10" dirty="0">
                <a:latin typeface="Times New Roman"/>
                <a:cs typeface="Times New Roman"/>
              </a:rPr>
              <a:t>these problems </a:t>
            </a:r>
            <a:r>
              <a:rPr sz="1100" spc="-30" dirty="0">
                <a:latin typeface="Times New Roman"/>
                <a:cs typeface="Times New Roman"/>
              </a:rPr>
              <a:t>in </a:t>
            </a:r>
            <a:r>
              <a:rPr sz="1100" spc="10" dirty="0">
                <a:latin typeface="Times New Roman"/>
                <a:cs typeface="Times New Roman"/>
              </a:rPr>
              <a:t>respect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export </a:t>
            </a:r>
            <a:r>
              <a:rPr sz="1100" spc="-5" dirty="0">
                <a:latin typeface="Times New Roman"/>
                <a:cs typeface="Times New Roman"/>
              </a:rPr>
              <a:t>trade </a:t>
            </a:r>
            <a:r>
              <a:rPr sz="1100" dirty="0">
                <a:latin typeface="Times New Roman"/>
                <a:cs typeface="Times New Roman"/>
              </a:rPr>
              <a:t>can </a:t>
            </a:r>
            <a:r>
              <a:rPr sz="1100" spc="35" dirty="0">
                <a:latin typeface="Times New Roman"/>
                <a:cs typeface="Times New Roman"/>
              </a:rPr>
              <a:t>be  </a:t>
            </a:r>
            <a:r>
              <a:rPr sz="1100" spc="-5" dirty="0">
                <a:latin typeface="Times New Roman"/>
                <a:cs typeface="Times New Roman"/>
              </a:rPr>
              <a:t>solved </a:t>
            </a:r>
            <a:r>
              <a:rPr sz="1100" spc="-35" dirty="0">
                <a:latin typeface="Times New Roman"/>
                <a:cs typeface="Times New Roman"/>
              </a:rPr>
              <a:t>by </a:t>
            </a:r>
            <a:r>
              <a:rPr sz="1100" spc="10" dirty="0">
                <a:latin typeface="Times New Roman"/>
                <a:cs typeface="Times New Roman"/>
              </a:rPr>
              <a:t>offering export factoring services </a:t>
            </a:r>
            <a:r>
              <a:rPr sz="1100" dirty="0">
                <a:latin typeface="Times New Roman"/>
                <a:cs typeface="Times New Roman"/>
              </a:rPr>
              <a:t>to the </a:t>
            </a:r>
            <a:r>
              <a:rPr sz="1100" spc="5" dirty="0">
                <a:latin typeface="Times New Roman"/>
                <a:cs typeface="Times New Roman"/>
              </a:rPr>
              <a:t>exporters. </a:t>
            </a:r>
            <a:r>
              <a:rPr sz="1100" dirty="0">
                <a:latin typeface="Times New Roman"/>
                <a:cs typeface="Times New Roman"/>
              </a:rPr>
              <a:t>Use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such </a:t>
            </a:r>
            <a:r>
              <a:rPr sz="1100" spc="10" dirty="0">
                <a:latin typeface="Times New Roman"/>
                <a:cs typeface="Times New Roman"/>
              </a:rPr>
              <a:t>services  </a:t>
            </a:r>
            <a:r>
              <a:rPr sz="1100" spc="-10" dirty="0">
                <a:latin typeface="Times New Roman"/>
                <a:cs typeface="Times New Roman"/>
              </a:rPr>
              <a:t>will </a:t>
            </a:r>
            <a:r>
              <a:rPr sz="1100" spc="10" dirty="0">
                <a:latin typeface="Times New Roman"/>
                <a:cs typeface="Times New Roman"/>
              </a:rPr>
              <a:t>help exporters </a:t>
            </a:r>
            <a:r>
              <a:rPr sz="1100" spc="5" dirty="0">
                <a:latin typeface="Times New Roman"/>
                <a:cs typeface="Times New Roman"/>
              </a:rPr>
              <a:t>to sell </a:t>
            </a:r>
            <a:r>
              <a:rPr sz="1100" spc="10" dirty="0">
                <a:latin typeface="Times New Roman"/>
                <a:cs typeface="Times New Roman"/>
              </a:rPr>
              <a:t>goods or </a:t>
            </a:r>
            <a:r>
              <a:rPr sz="1100" spc="5" dirty="0">
                <a:latin typeface="Times New Roman"/>
                <a:cs typeface="Times New Roman"/>
              </a:rPr>
              <a:t>offer </a:t>
            </a:r>
            <a:r>
              <a:rPr sz="1100" spc="10" dirty="0">
                <a:latin typeface="Times New Roman"/>
                <a:cs typeface="Times New Roman"/>
              </a:rPr>
              <a:t>services </a:t>
            </a:r>
            <a:r>
              <a:rPr sz="1100" spc="-5" dirty="0">
                <a:latin typeface="Times New Roman"/>
                <a:cs typeface="Times New Roman"/>
              </a:rPr>
              <a:t>in abroad </a:t>
            </a:r>
            <a:r>
              <a:rPr sz="1100" spc="-15" dirty="0">
                <a:latin typeface="Times New Roman"/>
                <a:cs typeface="Times New Roman"/>
              </a:rPr>
              <a:t>on </a:t>
            </a:r>
            <a:r>
              <a:rPr sz="1100" dirty="0">
                <a:latin typeface="Times New Roman"/>
                <a:cs typeface="Times New Roman"/>
              </a:rPr>
              <a:t>open </a:t>
            </a:r>
            <a:r>
              <a:rPr sz="1100" spc="10" dirty="0">
                <a:latin typeface="Times New Roman"/>
                <a:cs typeface="Times New Roman"/>
              </a:rPr>
              <a:t>account terms 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10" dirty="0">
                <a:latin typeface="Times New Roman"/>
                <a:cs typeface="Times New Roman"/>
              </a:rPr>
              <a:t>eliminate </a:t>
            </a:r>
            <a:r>
              <a:rPr sz="1100" spc="5" dirty="0">
                <a:latin typeface="Times New Roman"/>
                <a:cs typeface="Times New Roman"/>
              </a:rPr>
              <a:t>credit </a:t>
            </a:r>
            <a:r>
              <a:rPr sz="1100" spc="-5" dirty="0">
                <a:latin typeface="Times New Roman"/>
                <a:cs typeface="Times New Roman"/>
              </a:rPr>
              <a:t>risk </a:t>
            </a:r>
            <a:r>
              <a:rPr sz="1100" spc="20" dirty="0">
                <a:latin typeface="Times New Roman"/>
                <a:cs typeface="Times New Roman"/>
              </a:rPr>
              <a:t>as </a:t>
            </a:r>
            <a:r>
              <a:rPr sz="1100" spc="-5" dirty="0">
                <a:latin typeface="Times New Roman"/>
                <a:cs typeface="Times New Roman"/>
              </a:rPr>
              <a:t>well. </a:t>
            </a:r>
            <a:r>
              <a:rPr sz="1100" spc="10" dirty="0">
                <a:latin typeface="Times New Roman"/>
                <a:cs typeface="Times New Roman"/>
              </a:rPr>
              <a:t>Such </a:t>
            </a:r>
            <a:r>
              <a:rPr sz="1100" spc="5" dirty="0">
                <a:latin typeface="Times New Roman"/>
                <a:cs typeface="Times New Roman"/>
              </a:rPr>
              <a:t>facilities </a:t>
            </a:r>
            <a:r>
              <a:rPr sz="1100" spc="-5" dirty="0">
                <a:latin typeface="Times New Roman"/>
                <a:cs typeface="Times New Roman"/>
              </a:rPr>
              <a:t>will </a:t>
            </a:r>
            <a:r>
              <a:rPr sz="1100" spc="-10" dirty="0">
                <a:latin typeface="Times New Roman"/>
                <a:cs typeface="Times New Roman"/>
              </a:rPr>
              <a:t>help </a:t>
            </a:r>
            <a:r>
              <a:rPr sz="1100" spc="10" dirty="0">
                <a:latin typeface="Times New Roman"/>
                <a:cs typeface="Times New Roman"/>
              </a:rPr>
              <a:t>exporters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spc="10" dirty="0">
                <a:latin typeface="Times New Roman"/>
                <a:cs typeface="Times New Roman"/>
              </a:rPr>
              <a:t>expand </a:t>
            </a:r>
            <a:r>
              <a:rPr sz="1100" spc="-15" dirty="0">
                <a:latin typeface="Times New Roman"/>
                <a:cs typeface="Times New Roman"/>
              </a:rPr>
              <a:t>the  </a:t>
            </a:r>
            <a:r>
              <a:rPr sz="1100" spc="10" dirty="0">
                <a:latin typeface="Times New Roman"/>
                <a:cs typeface="Times New Roman"/>
              </a:rPr>
              <a:t>business </a:t>
            </a:r>
            <a:r>
              <a:rPr sz="1100" spc="-10" dirty="0">
                <a:latin typeface="Times New Roman"/>
                <a:cs typeface="Times New Roman"/>
              </a:rPr>
              <a:t>with </a:t>
            </a:r>
            <a:r>
              <a:rPr sz="1100" spc="1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existing </a:t>
            </a:r>
            <a:r>
              <a:rPr sz="1100" spc="10" dirty="0">
                <a:latin typeface="Times New Roman"/>
                <a:cs typeface="Times New Roman"/>
              </a:rPr>
              <a:t>customers </a:t>
            </a:r>
            <a:r>
              <a:rPr sz="1100" spc="-5" dirty="0">
                <a:latin typeface="Times New Roman"/>
                <a:cs typeface="Times New Roman"/>
              </a:rPr>
              <a:t>and search </a:t>
            </a:r>
            <a:r>
              <a:rPr sz="1100" spc="-15" dirty="0">
                <a:latin typeface="Times New Roman"/>
                <a:cs typeface="Times New Roman"/>
              </a:rPr>
              <a:t>new </a:t>
            </a:r>
            <a:r>
              <a:rPr sz="1100" spc="-5" dirty="0">
                <a:latin typeface="Times New Roman"/>
                <a:cs typeface="Times New Roman"/>
              </a:rPr>
              <a:t>markets </a:t>
            </a:r>
            <a:r>
              <a:rPr sz="1100" spc="5" dirty="0">
                <a:latin typeface="Times New Roman"/>
                <a:cs typeface="Times New Roman"/>
              </a:rPr>
              <a:t>for </a:t>
            </a:r>
            <a:r>
              <a:rPr sz="1100" spc="-10" dirty="0">
                <a:latin typeface="Times New Roman"/>
                <a:cs typeface="Times New Roman"/>
              </a:rPr>
              <a:t>the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business.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8416" y="4902282"/>
            <a:ext cx="4777740" cy="68199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1100" b="1" spc="5" dirty="0">
                <a:latin typeface="Times New Roman"/>
                <a:cs typeface="Times New Roman"/>
              </a:rPr>
              <a:t>Precautions </a:t>
            </a:r>
            <a:r>
              <a:rPr sz="1100" b="1" spc="35" dirty="0">
                <a:latin typeface="Times New Roman"/>
                <a:cs typeface="Times New Roman"/>
              </a:rPr>
              <a:t>to </a:t>
            </a:r>
            <a:r>
              <a:rPr sz="1000" b="1" spc="-10" dirty="0">
                <a:latin typeface="Arial"/>
                <a:cs typeface="Arial"/>
              </a:rPr>
              <a:t>be </a:t>
            </a:r>
            <a:r>
              <a:rPr sz="1100" b="1" spc="20" dirty="0">
                <a:latin typeface="Times New Roman"/>
                <a:cs typeface="Times New Roman"/>
              </a:rPr>
              <a:t>taken </a:t>
            </a:r>
            <a:r>
              <a:rPr sz="1150" b="1" spc="-15" dirty="0">
                <a:latin typeface="Times New Roman"/>
                <a:cs typeface="Times New Roman"/>
              </a:rPr>
              <a:t>by </a:t>
            </a:r>
            <a:r>
              <a:rPr sz="1100" b="1" spc="20" dirty="0">
                <a:latin typeface="Times New Roman"/>
                <a:cs typeface="Times New Roman"/>
              </a:rPr>
              <a:t>the </a:t>
            </a:r>
            <a:r>
              <a:rPr sz="1100" b="1" dirty="0">
                <a:latin typeface="Times New Roman"/>
                <a:cs typeface="Times New Roman"/>
              </a:rPr>
              <a:t>Export</a:t>
            </a:r>
            <a:r>
              <a:rPr sz="1100" b="1" spc="-140" dirty="0">
                <a:latin typeface="Times New Roman"/>
                <a:cs typeface="Times New Roman"/>
              </a:rPr>
              <a:t> </a:t>
            </a:r>
            <a:r>
              <a:rPr sz="1100" b="1" spc="-5" dirty="0">
                <a:latin typeface="Times New Roman"/>
                <a:cs typeface="Times New Roman"/>
              </a:rPr>
              <a:t>Factor</a:t>
            </a:r>
            <a:endParaRPr sz="1100">
              <a:latin typeface="Times New Roman"/>
              <a:cs typeface="Times New Roman"/>
            </a:endParaRPr>
          </a:p>
          <a:p>
            <a:pPr marL="14604" marR="5080" indent="635">
              <a:lnSpc>
                <a:spcPct val="100000"/>
              </a:lnSpc>
              <a:spcBef>
                <a:spcPts val="575"/>
              </a:spcBef>
            </a:pPr>
            <a:r>
              <a:rPr sz="1100" spc="-20" dirty="0">
                <a:latin typeface="Times New Roman"/>
                <a:cs typeface="Times New Roman"/>
              </a:rPr>
              <a:t>If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all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any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institution</a:t>
            </a:r>
            <a:r>
              <a:rPr sz="1100" spc="-11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intends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launch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export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services,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must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take,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among  others,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following</a:t>
            </a:r>
            <a:r>
              <a:rPr sz="1100" spc="-1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precautions: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7956" y="5655934"/>
            <a:ext cx="121920" cy="1816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000" b="1" spc="-70" dirty="0">
                <a:latin typeface="Arial"/>
                <a:cs typeface="Arial"/>
              </a:rPr>
              <a:t>1)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881623" y="5679417"/>
            <a:ext cx="706022" cy="10263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39646" y="5623436"/>
            <a:ext cx="4460240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3887470" algn="l"/>
              </a:tabLst>
            </a:pPr>
            <a:r>
              <a:rPr sz="1100" dirty="0">
                <a:latin typeface="Times New Roman"/>
                <a:cs typeface="Times New Roman"/>
              </a:rPr>
              <a:t>In </a:t>
            </a:r>
            <a:r>
              <a:rPr sz="1100" spc="-10" dirty="0">
                <a:latin typeface="Times New Roman"/>
                <a:cs typeface="Times New Roman"/>
              </a:rPr>
              <a:t>view </a:t>
            </a:r>
            <a:r>
              <a:rPr sz="1100" spc="10" dirty="0">
                <a:latin typeface="Times New Roman"/>
                <a:cs typeface="Times New Roman"/>
              </a:rPr>
              <a:t>of the </a:t>
            </a:r>
            <a:r>
              <a:rPr sz="1100" spc="5" dirty="0">
                <a:latin typeface="Times New Roman"/>
                <a:cs typeface="Times New Roman"/>
              </a:rPr>
              <a:t>availability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export finance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-35" dirty="0">
                <a:latin typeface="Times New Roman"/>
                <a:cs typeface="Times New Roman"/>
              </a:rPr>
              <a:t>by </a:t>
            </a:r>
            <a:r>
              <a:rPr sz="1100" spc="-5" dirty="0">
                <a:latin typeface="Times New Roman"/>
                <a:cs typeface="Times New Roman"/>
              </a:rPr>
              <a:t>banks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at	</a:t>
            </a:r>
            <a:r>
              <a:rPr sz="1100" spc="-10" dirty="0">
                <a:latin typeface="Times New Roman"/>
                <a:cs typeface="Times New Roman"/>
              </a:rPr>
              <a:t>rate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050" spc="45" dirty="0">
                <a:latin typeface="Times New Roman"/>
                <a:cs typeface="Times New Roman"/>
              </a:rPr>
              <a:t>the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34865" y="5781923"/>
            <a:ext cx="4391025" cy="196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5" dirty="0">
                <a:latin typeface="Times New Roman"/>
                <a:cs typeface="Times New Roman"/>
              </a:rPr>
              <a:t>exporters,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export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has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provide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prepayment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facility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against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purchase</a:t>
            </a:r>
            <a:r>
              <a:rPr sz="1100" spc="-80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of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8721" y="5948087"/>
            <a:ext cx="4531360" cy="244475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20955" marR="421640" indent="-8890">
              <a:lnSpc>
                <a:spcPts val="1270"/>
              </a:lnSpc>
              <a:spcBef>
                <a:spcPts val="204"/>
              </a:spcBef>
            </a:pPr>
            <a:r>
              <a:rPr sz="1100" spc="10" dirty="0">
                <a:latin typeface="Times New Roman"/>
                <a:cs typeface="Times New Roman"/>
              </a:rPr>
              <a:t>export receivables under factoring services </a:t>
            </a:r>
            <a:r>
              <a:rPr sz="1100" dirty="0">
                <a:latin typeface="Times New Roman"/>
                <a:cs typeface="Times New Roman"/>
              </a:rPr>
              <a:t>at </a:t>
            </a:r>
            <a:r>
              <a:rPr sz="1100" spc="10" dirty="0">
                <a:latin typeface="Times New Roman"/>
                <a:cs typeface="Times New Roman"/>
              </a:rPr>
              <a:t>competitive</a:t>
            </a:r>
            <a:r>
              <a:rPr sz="1100" spc="-2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rates. </a:t>
            </a:r>
            <a:r>
              <a:rPr sz="1100" spc="10" dirty="0">
                <a:latin typeface="Times New Roman"/>
                <a:cs typeface="Times New Roman"/>
              </a:rPr>
              <a:t>For </a:t>
            </a:r>
            <a:r>
              <a:rPr sz="1100" spc="5" dirty="0">
                <a:latin typeface="Times New Roman"/>
                <a:cs typeface="Times New Roman"/>
              </a:rPr>
              <a:t>this  </a:t>
            </a:r>
            <a:r>
              <a:rPr sz="1100" spc="10" dirty="0">
                <a:latin typeface="Times New Roman"/>
                <a:cs typeface="Times New Roman"/>
              </a:rPr>
              <a:t>purpose,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have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mobilise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funds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most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affordable</a:t>
            </a:r>
            <a:r>
              <a:rPr sz="1100" spc="-12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cost.</a:t>
            </a:r>
            <a:endParaRPr sz="1100">
              <a:latin typeface="Times New Roman"/>
              <a:cs typeface="Times New Roman"/>
            </a:endParaRPr>
          </a:p>
          <a:p>
            <a:pPr marL="15240" marR="110489" indent="2540">
              <a:lnSpc>
                <a:spcPct val="96400"/>
              </a:lnSpc>
              <a:spcBef>
                <a:spcPts val="390"/>
              </a:spcBef>
            </a:pPr>
            <a:r>
              <a:rPr sz="1100" spc="10" dirty="0">
                <a:latin typeface="Times New Roman"/>
                <a:cs typeface="Times New Roman"/>
              </a:rPr>
              <a:t>Most </a:t>
            </a:r>
            <a:r>
              <a:rPr sz="1100" spc="-30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exporters </a:t>
            </a:r>
            <a:r>
              <a:rPr sz="1100" spc="-20" dirty="0">
                <a:latin typeface="Times New Roman"/>
                <a:cs typeface="Times New Roman"/>
              </a:rPr>
              <a:t>may </a:t>
            </a:r>
            <a:r>
              <a:rPr sz="1100" dirty="0">
                <a:latin typeface="Times New Roman"/>
                <a:cs typeface="Times New Roman"/>
              </a:rPr>
              <a:t>demand </a:t>
            </a:r>
            <a:r>
              <a:rPr sz="1100" spc="10" dirty="0">
                <a:latin typeface="Times New Roman"/>
                <a:cs typeface="Times New Roman"/>
              </a:rPr>
              <a:t>export factoring </a:t>
            </a:r>
            <a:r>
              <a:rPr sz="1100" spc="-20" dirty="0">
                <a:latin typeface="Times New Roman"/>
                <a:cs typeface="Times New Roman"/>
              </a:rPr>
              <a:t>with </a:t>
            </a:r>
            <a:r>
              <a:rPr sz="1100" spc="-5" dirty="0">
                <a:latin typeface="Times New Roman"/>
                <a:cs typeface="Times New Roman"/>
              </a:rPr>
              <a:t>without recourse  </a:t>
            </a:r>
            <a:r>
              <a:rPr sz="1100" spc="5" dirty="0">
                <a:latin typeface="Times New Roman"/>
                <a:cs typeface="Times New Roman"/>
              </a:rPr>
              <a:t>facility.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Therefore,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factor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must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30" dirty="0">
                <a:latin typeface="Times New Roman"/>
                <a:cs typeface="Times New Roman"/>
              </a:rPr>
              <a:t>in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position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to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offer</a:t>
            </a:r>
            <a:r>
              <a:rPr sz="1100" spc="-10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this</a:t>
            </a:r>
            <a:r>
              <a:rPr sz="1100" spc="-9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facility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alongwith  </a:t>
            </a:r>
            <a:r>
              <a:rPr sz="1100" spc="10" dirty="0">
                <a:latin typeface="Times New Roman"/>
                <a:cs typeface="Times New Roman"/>
              </a:rPr>
              <a:t>other services </a:t>
            </a:r>
            <a:r>
              <a:rPr sz="1100" spc="20" dirty="0">
                <a:latin typeface="Times New Roman"/>
                <a:cs typeface="Times New Roman"/>
              </a:rPr>
              <a:t>as </a:t>
            </a:r>
            <a:r>
              <a:rPr sz="1200" spc="5" dirty="0">
                <a:latin typeface="Times New Roman"/>
                <a:cs typeface="Times New Roman"/>
              </a:rPr>
              <a:t>a </a:t>
            </a:r>
            <a:r>
              <a:rPr sz="1100" spc="-10" dirty="0">
                <a:latin typeface="Times New Roman"/>
                <a:cs typeface="Times New Roman"/>
              </a:rPr>
              <a:t>part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factoring services package. For </a:t>
            </a:r>
            <a:r>
              <a:rPr sz="1100" spc="-5" dirty="0">
                <a:latin typeface="Times New Roman"/>
                <a:cs typeface="Times New Roman"/>
              </a:rPr>
              <a:t>this, </a:t>
            </a:r>
            <a:r>
              <a:rPr sz="1100" spc="-10" dirty="0">
                <a:latin typeface="Times New Roman"/>
                <a:cs typeface="Times New Roman"/>
              </a:rPr>
              <a:t>he </a:t>
            </a:r>
            <a:r>
              <a:rPr sz="1100" dirty="0">
                <a:latin typeface="Times New Roman"/>
                <a:cs typeface="Times New Roman"/>
              </a:rPr>
              <a:t>can </a:t>
            </a:r>
            <a:r>
              <a:rPr sz="1100" spc="-5" dirty="0">
                <a:latin typeface="Times New Roman"/>
                <a:cs typeface="Times New Roman"/>
              </a:rPr>
              <a:t>take  </a:t>
            </a:r>
            <a:r>
              <a:rPr sz="1100" spc="-10" dirty="0">
                <a:latin typeface="Times New Roman"/>
                <a:cs typeface="Times New Roman"/>
              </a:rPr>
              <a:t>help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factoring </a:t>
            </a:r>
            <a:r>
              <a:rPr sz="1100" dirty="0">
                <a:latin typeface="Times New Roman"/>
                <a:cs typeface="Times New Roman"/>
              </a:rPr>
              <a:t>company </a:t>
            </a:r>
            <a:r>
              <a:rPr sz="1100" spc="10" dirty="0">
                <a:latin typeface="Times New Roman"/>
                <a:cs typeface="Times New Roman"/>
              </a:rPr>
              <a:t>operating </a:t>
            </a:r>
            <a:r>
              <a:rPr sz="1100" spc="-5" dirty="0">
                <a:latin typeface="Times New Roman"/>
                <a:cs typeface="Times New Roman"/>
              </a:rPr>
              <a:t>in </a:t>
            </a:r>
            <a:r>
              <a:rPr sz="1100" spc="10" dirty="0">
                <a:latin typeface="Times New Roman"/>
                <a:cs typeface="Times New Roman"/>
              </a:rPr>
              <a:t>importers countries (known as </a:t>
            </a:r>
            <a:r>
              <a:rPr sz="1100" spc="-5" dirty="0">
                <a:latin typeface="Times New Roman"/>
                <a:cs typeface="Times New Roman"/>
              </a:rPr>
              <a:t>import  </a:t>
            </a:r>
            <a:r>
              <a:rPr sz="1100" spc="5" dirty="0">
                <a:latin typeface="Times New Roman"/>
                <a:cs typeface="Times New Roman"/>
              </a:rPr>
              <a:t>factor) for </a:t>
            </a:r>
            <a:r>
              <a:rPr sz="1100" spc="10" dirty="0">
                <a:latin typeface="Times New Roman"/>
                <a:cs typeface="Times New Roman"/>
              </a:rPr>
              <a:t>absorbing </a:t>
            </a:r>
            <a:r>
              <a:rPr sz="1100" spc="5" dirty="0">
                <a:latin typeface="Times New Roman"/>
                <a:cs typeface="Times New Roman"/>
              </a:rPr>
              <a:t>credit</a:t>
            </a:r>
            <a:r>
              <a:rPr sz="1100" spc="-19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risk.</a:t>
            </a:r>
            <a:endParaRPr sz="1100">
              <a:latin typeface="Times New Roman"/>
              <a:cs typeface="Times New Roman"/>
            </a:endParaRPr>
          </a:p>
          <a:p>
            <a:pPr marL="19050" marR="5080" indent="2540">
              <a:lnSpc>
                <a:spcPct val="98200"/>
              </a:lnSpc>
              <a:spcBef>
                <a:spcPts val="395"/>
              </a:spcBef>
            </a:pPr>
            <a:r>
              <a:rPr sz="1100" spc="10" dirty="0">
                <a:latin typeface="Times New Roman"/>
                <a:cs typeface="Times New Roman"/>
              </a:rPr>
              <a:t>Factors </a:t>
            </a:r>
            <a:r>
              <a:rPr sz="1100" spc="-15" dirty="0">
                <a:latin typeface="Times New Roman"/>
                <a:cs typeface="Times New Roman"/>
              </a:rPr>
              <a:t>may </a:t>
            </a:r>
            <a:r>
              <a:rPr sz="1100" spc="10" dirty="0">
                <a:latin typeface="Times New Roman"/>
                <a:cs typeface="Times New Roman"/>
              </a:rPr>
              <a:t>require </a:t>
            </a:r>
            <a:r>
              <a:rPr sz="1100" spc="20" dirty="0">
                <a:latin typeface="Times New Roman"/>
                <a:cs typeface="Times New Roman"/>
              </a:rPr>
              <a:t>to </a:t>
            </a:r>
            <a:r>
              <a:rPr sz="1100" spc="10" dirty="0">
                <a:latin typeface="Times New Roman"/>
                <a:cs typeface="Times New Roman"/>
              </a:rPr>
              <a:t>become a </a:t>
            </a:r>
            <a:r>
              <a:rPr sz="1100" dirty="0">
                <a:latin typeface="Times New Roman"/>
                <a:cs typeface="Times New Roman"/>
              </a:rPr>
              <a:t>member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spc="-15" dirty="0">
                <a:latin typeface="Times New Roman"/>
                <a:cs typeface="Times New Roman"/>
              </a:rPr>
              <a:t>any </a:t>
            </a:r>
            <a:r>
              <a:rPr sz="1100" spc="10" dirty="0">
                <a:latin typeface="Times New Roman"/>
                <a:cs typeface="Times New Roman"/>
              </a:rPr>
              <a:t>one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5" dirty="0">
                <a:latin typeface="Times New Roman"/>
                <a:cs typeface="Times New Roman"/>
              </a:rPr>
              <a:t>international </a:t>
            </a:r>
            <a:r>
              <a:rPr sz="1100" spc="10" dirty="0">
                <a:latin typeface="Times New Roman"/>
                <a:cs typeface="Times New Roman"/>
              </a:rPr>
              <a:t>chains  </a:t>
            </a:r>
            <a:r>
              <a:rPr sz="1100" spc="5" dirty="0">
                <a:latin typeface="Times New Roman"/>
                <a:cs typeface="Times New Roman"/>
              </a:rPr>
              <a:t>like </a:t>
            </a:r>
            <a:r>
              <a:rPr sz="1100" spc="10" dirty="0">
                <a:latin typeface="Times New Roman"/>
                <a:cs typeface="Times New Roman"/>
              </a:rPr>
              <a:t>Amsterdam </a:t>
            </a:r>
            <a:r>
              <a:rPr sz="1100" spc="-5" dirty="0">
                <a:latin typeface="Times New Roman"/>
                <a:cs typeface="Times New Roman"/>
              </a:rPr>
              <a:t>based </a:t>
            </a:r>
            <a:r>
              <a:rPr sz="1100" spc="10" dirty="0">
                <a:latin typeface="Times New Roman"/>
                <a:cs typeface="Times New Roman"/>
              </a:rPr>
              <a:t>Factors Chain </a:t>
            </a:r>
            <a:r>
              <a:rPr sz="1100" spc="5" dirty="0">
                <a:latin typeface="Times New Roman"/>
                <a:cs typeface="Times New Roman"/>
              </a:rPr>
              <a:t>International </a:t>
            </a:r>
            <a:r>
              <a:rPr sz="1100" spc="10" dirty="0">
                <a:latin typeface="Times New Roman"/>
                <a:cs typeface="Times New Roman"/>
              </a:rPr>
              <a:t>(FCI). FCI </a:t>
            </a:r>
            <a:r>
              <a:rPr sz="1100" spc="5" dirty="0">
                <a:latin typeface="Times New Roman"/>
                <a:cs typeface="Times New Roman"/>
              </a:rPr>
              <a:t>facilitates  </a:t>
            </a:r>
            <a:r>
              <a:rPr sz="1100" spc="10" dirty="0">
                <a:latin typeface="Times New Roman"/>
                <a:cs typeface="Times New Roman"/>
              </a:rPr>
              <a:t>dealings between the two </a:t>
            </a:r>
            <a:r>
              <a:rPr sz="1100" spc="5" dirty="0">
                <a:latin typeface="Times New Roman"/>
                <a:cs typeface="Times New Roman"/>
              </a:rPr>
              <a:t>factors 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00" spc="5" dirty="0">
                <a:latin typeface="Times New Roman"/>
                <a:cs typeface="Times New Roman"/>
              </a:rPr>
              <a:t>different </a:t>
            </a:r>
            <a:r>
              <a:rPr sz="1100" spc="10" dirty="0">
                <a:latin typeface="Times New Roman"/>
                <a:cs typeface="Times New Roman"/>
              </a:rPr>
              <a:t>countries (where </a:t>
            </a:r>
            <a:r>
              <a:rPr sz="1100" dirty="0">
                <a:latin typeface="Times New Roman"/>
                <a:cs typeface="Times New Roman"/>
              </a:rPr>
              <a:t>the </a:t>
            </a:r>
            <a:r>
              <a:rPr sz="1100" spc="-5" dirty="0">
                <a:latin typeface="Times New Roman"/>
                <a:cs typeface="Times New Roman"/>
              </a:rPr>
              <a:t>local </a:t>
            </a:r>
            <a:r>
              <a:rPr sz="1100" spc="10" dirty="0">
                <a:latin typeface="Times New Roman"/>
                <a:cs typeface="Times New Roman"/>
              </a:rPr>
              <a:t>laws 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spc="10" dirty="0">
                <a:latin typeface="Times New Roman"/>
                <a:cs typeface="Times New Roman"/>
              </a:rPr>
              <a:t>usages </a:t>
            </a:r>
            <a:r>
              <a:rPr sz="1100" spc="-5" dirty="0">
                <a:latin typeface="Times New Roman"/>
                <a:cs typeface="Times New Roman"/>
              </a:rPr>
              <a:t>and </a:t>
            </a:r>
            <a:r>
              <a:rPr sz="1100" spc="5" dirty="0">
                <a:latin typeface="Times New Roman"/>
                <a:cs typeface="Times New Roman"/>
              </a:rPr>
              <a:t>practices </a:t>
            </a:r>
            <a:r>
              <a:rPr sz="1100" spc="-20" dirty="0">
                <a:latin typeface="Times New Roman"/>
                <a:cs typeface="Times New Roman"/>
              </a:rPr>
              <a:t>may </a:t>
            </a:r>
            <a:r>
              <a:rPr sz="1050" spc="35" dirty="0">
                <a:latin typeface="Times New Roman"/>
                <a:cs typeface="Times New Roman"/>
              </a:rPr>
              <a:t>be </a:t>
            </a:r>
            <a:r>
              <a:rPr sz="1100" spc="5" dirty="0">
                <a:latin typeface="Times New Roman"/>
                <a:cs typeface="Times New Roman"/>
              </a:rPr>
              <a:t>different) </a:t>
            </a:r>
            <a:r>
              <a:rPr sz="1100" spc="-35" dirty="0">
                <a:latin typeface="Times New Roman"/>
                <a:cs typeface="Times New Roman"/>
              </a:rPr>
              <a:t>by </a:t>
            </a:r>
            <a:r>
              <a:rPr sz="1100" spc="5" dirty="0">
                <a:latin typeface="Times New Roman"/>
                <a:cs typeface="Times New Roman"/>
              </a:rPr>
              <a:t>setting </a:t>
            </a:r>
            <a:r>
              <a:rPr sz="1100" dirty="0">
                <a:latin typeface="Times New Roman"/>
                <a:cs typeface="Times New Roman"/>
              </a:rPr>
              <a:t>up </a:t>
            </a:r>
            <a:r>
              <a:rPr sz="1100" spc="-5" dirty="0">
                <a:latin typeface="Times New Roman"/>
                <a:cs typeface="Times New Roman"/>
              </a:rPr>
              <a:t>of </a:t>
            </a:r>
            <a:r>
              <a:rPr sz="1100" spc="10" dirty="0">
                <a:latin typeface="Times New Roman"/>
                <a:cs typeface="Times New Roman"/>
              </a:rPr>
              <a:t>appropriate</a:t>
            </a:r>
            <a:r>
              <a:rPr sz="1100" spc="-13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business  standards </a:t>
            </a:r>
            <a:r>
              <a:rPr sz="1100" spc="15" dirty="0">
                <a:latin typeface="Times New Roman"/>
                <a:cs typeface="Times New Roman"/>
              </a:rPr>
              <a:t>for </a:t>
            </a:r>
            <a:r>
              <a:rPr sz="1100" spc="5" dirty="0">
                <a:latin typeface="Times New Roman"/>
                <a:cs typeface="Times New Roman"/>
              </a:rPr>
              <a:t>bilateral </a:t>
            </a:r>
            <a:r>
              <a:rPr sz="1100" spc="10" dirty="0">
                <a:latin typeface="Times New Roman"/>
                <a:cs typeface="Times New Roman"/>
              </a:rPr>
              <a:t>dealings </a:t>
            </a:r>
            <a:r>
              <a:rPr sz="1100" spc="-5" dirty="0">
                <a:latin typeface="Times New Roman"/>
                <a:cs typeface="Times New Roman"/>
              </a:rPr>
              <a:t>between Export Factor </a:t>
            </a:r>
            <a:r>
              <a:rPr sz="1100" dirty="0">
                <a:latin typeface="Times New Roman"/>
                <a:cs typeface="Times New Roman"/>
              </a:rPr>
              <a:t>and </a:t>
            </a:r>
            <a:r>
              <a:rPr sz="1100" spc="-5" dirty="0">
                <a:latin typeface="Times New Roman"/>
                <a:cs typeface="Times New Roman"/>
              </a:rPr>
              <a:t>Import </a:t>
            </a:r>
            <a:r>
              <a:rPr sz="1100" spc="-15" dirty="0">
                <a:latin typeface="Times New Roman"/>
                <a:cs typeface="Times New Roman"/>
              </a:rPr>
              <a:t>Factor. </a:t>
            </a:r>
            <a:r>
              <a:rPr sz="1100" spc="-5" dirty="0">
                <a:latin typeface="Times New Roman"/>
                <a:cs typeface="Times New Roman"/>
              </a:rPr>
              <a:t>In  </a:t>
            </a:r>
            <a:r>
              <a:rPr sz="1100" spc="-10" dirty="0">
                <a:latin typeface="Times New Roman"/>
                <a:cs typeface="Times New Roman"/>
              </a:rPr>
              <a:t>view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this, </a:t>
            </a:r>
            <a:r>
              <a:rPr sz="1100" spc="10" dirty="0">
                <a:latin typeface="Times New Roman"/>
                <a:cs typeface="Times New Roman"/>
              </a:rPr>
              <a:t>export </a:t>
            </a:r>
            <a:r>
              <a:rPr sz="1100" spc="5" dirty="0">
                <a:latin typeface="Times New Roman"/>
                <a:cs typeface="Times New Roman"/>
              </a:rPr>
              <a:t>factor will </a:t>
            </a:r>
            <a:r>
              <a:rPr sz="1100" spc="10" dirty="0">
                <a:latin typeface="Times New Roman"/>
                <a:cs typeface="Times New Roman"/>
              </a:rPr>
              <a:t>require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spc="10" dirty="0">
                <a:latin typeface="Times New Roman"/>
                <a:cs typeface="Times New Roman"/>
              </a:rPr>
              <a:t>follow </a:t>
            </a:r>
            <a:r>
              <a:rPr sz="1100" spc="-5" dirty="0">
                <a:latin typeface="Times New Roman"/>
                <a:cs typeface="Times New Roman"/>
              </a:rPr>
              <a:t>uniform rules </a:t>
            </a:r>
            <a:r>
              <a:rPr sz="1100" spc="5" dirty="0">
                <a:latin typeface="Times New Roman"/>
                <a:cs typeface="Times New Roman"/>
              </a:rPr>
              <a:t>to </a:t>
            </a:r>
            <a:r>
              <a:rPr sz="1100" spc="10" dirty="0">
                <a:latin typeface="Times New Roman"/>
                <a:cs typeface="Times New Roman"/>
              </a:rPr>
              <a:t>operate </a:t>
            </a:r>
            <a:r>
              <a:rPr sz="1100" spc="-20" dirty="0">
                <a:latin typeface="Times New Roman"/>
                <a:cs typeface="Times New Roman"/>
              </a:rPr>
              <a:t>in </a:t>
            </a:r>
            <a:r>
              <a:rPr sz="1150" spc="-15" dirty="0">
                <a:latin typeface="Times New Roman"/>
                <a:cs typeface="Times New Roman"/>
              </a:rPr>
              <a:t>the  </a:t>
            </a:r>
            <a:r>
              <a:rPr sz="1100" spc="5" dirty="0">
                <a:latin typeface="Times New Roman"/>
                <a:cs typeface="Times New Roman"/>
              </a:rPr>
              <a:t>international</a:t>
            </a:r>
            <a:r>
              <a:rPr sz="1100" spc="-18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market.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43964" y="6350701"/>
            <a:ext cx="16764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b="1" i="1" spc="90" dirty="0">
                <a:latin typeface="Arial"/>
                <a:cs typeface="Arial"/>
              </a:rPr>
              <a:t>2)</a:t>
            </a:r>
            <a:endParaRPr sz="10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2953" y="7215751"/>
            <a:ext cx="134620" cy="2044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50" b="1" spc="-55" dirty="0">
                <a:latin typeface="Times New Roman"/>
                <a:cs typeface="Times New Roman"/>
              </a:rPr>
              <a:t>3)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724908" y="8910708"/>
            <a:ext cx="572277" cy="15861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0054" y="9201063"/>
            <a:ext cx="90189" cy="11819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47801" y="8402394"/>
            <a:ext cx="4399280" cy="108521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680"/>
              </a:spcBef>
            </a:pPr>
            <a:r>
              <a:rPr sz="1150" b="1" spc="-25" dirty="0">
                <a:latin typeface="Times New Roman"/>
                <a:cs typeface="Times New Roman"/>
              </a:rPr>
              <a:t>RBI </a:t>
            </a:r>
            <a:r>
              <a:rPr sz="1100" b="1" spc="20" dirty="0">
                <a:latin typeface="Times New Roman"/>
                <a:cs typeface="Times New Roman"/>
              </a:rPr>
              <a:t>Guidelines for Factoring</a:t>
            </a:r>
            <a:r>
              <a:rPr sz="1100" b="1" spc="10" dirty="0">
                <a:latin typeface="Times New Roman"/>
                <a:cs typeface="Times New Roman"/>
              </a:rPr>
              <a:t> </a:t>
            </a:r>
            <a:r>
              <a:rPr sz="1100" b="1" spc="20" dirty="0">
                <a:latin typeface="Times New Roman"/>
                <a:cs typeface="Times New Roman"/>
              </a:rPr>
              <a:t>Services</a:t>
            </a:r>
            <a:endParaRPr sz="1100">
              <a:latin typeface="Times New Roman"/>
              <a:cs typeface="Times New Roman"/>
            </a:endParaRPr>
          </a:p>
          <a:p>
            <a:pPr marL="12700" marR="5080" indent="-635">
              <a:lnSpc>
                <a:spcPts val="1300"/>
              </a:lnSpc>
              <a:spcBef>
                <a:spcPts val="640"/>
              </a:spcBef>
              <a:tabLst>
                <a:tab pos="2884170" algn="l"/>
              </a:tabLst>
            </a:pPr>
            <a:r>
              <a:rPr sz="1100" spc="10" dirty="0">
                <a:latin typeface="Times New Roman"/>
                <a:cs typeface="Times New Roman"/>
              </a:rPr>
              <a:t>The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RBI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has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issued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guidelines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subject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which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banks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050" spc="25" dirty="0">
                <a:latin typeface="Times New Roman"/>
                <a:cs typeface="Times New Roman"/>
              </a:rPr>
              <a:t>can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undertake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  services </a:t>
            </a:r>
            <a:r>
              <a:rPr sz="1100" spc="-5" dirty="0">
                <a:latin typeface="Times New Roman"/>
                <a:cs typeface="Times New Roman"/>
              </a:rPr>
              <a:t>through</a:t>
            </a:r>
            <a:r>
              <a:rPr sz="1100" spc="-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departmentally.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These	</a:t>
            </a:r>
            <a:r>
              <a:rPr sz="1050" spc="20" dirty="0">
                <a:latin typeface="Times New Roman"/>
                <a:cs typeface="Times New Roman"/>
              </a:rPr>
              <a:t>are </a:t>
            </a:r>
            <a:r>
              <a:rPr sz="1100" spc="20" dirty="0">
                <a:latin typeface="Times New Roman"/>
                <a:cs typeface="Times New Roman"/>
              </a:rPr>
              <a:t>as</a:t>
            </a:r>
            <a:r>
              <a:rPr sz="1100" spc="-90" dirty="0">
                <a:latin typeface="Times New Roman"/>
                <a:cs typeface="Times New Roman"/>
              </a:rPr>
              <a:t> </a:t>
            </a:r>
            <a:r>
              <a:rPr sz="1100" spc="55" dirty="0">
                <a:latin typeface="Times New Roman"/>
                <a:cs typeface="Times New Roman"/>
              </a:rPr>
              <a:t>under</a:t>
            </a:r>
            <a:r>
              <a:rPr sz="1000" spc="55" dirty="0"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299720" marR="76835" indent="2540">
              <a:lnSpc>
                <a:spcPts val="1300"/>
              </a:lnSpc>
              <a:spcBef>
                <a:spcPts val="580"/>
              </a:spcBef>
            </a:pPr>
            <a:r>
              <a:rPr sz="1100" spc="10" dirty="0">
                <a:latin typeface="Times New Roman"/>
                <a:cs typeface="Times New Roman"/>
              </a:rPr>
              <a:t>Banks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should</a:t>
            </a:r>
            <a:r>
              <a:rPr sz="1100" spc="-114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frame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an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appropriate</a:t>
            </a:r>
            <a:r>
              <a:rPr sz="1100" spc="-1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Times New Roman"/>
                <a:cs typeface="Times New Roman"/>
              </a:rPr>
              <a:t>policy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factoring</a:t>
            </a:r>
            <a:r>
              <a:rPr sz="1100" spc="-1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services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with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15" dirty="0">
                <a:latin typeface="Times New Roman"/>
                <a:cs typeface="Times New Roman"/>
              </a:rPr>
              <a:t>the  </a:t>
            </a:r>
            <a:r>
              <a:rPr sz="1100" spc="10" dirty="0">
                <a:latin typeface="Times New Roman"/>
                <a:cs typeface="Times New Roman"/>
              </a:rPr>
              <a:t>approval </a:t>
            </a:r>
            <a:r>
              <a:rPr sz="1100" spc="-15" dirty="0">
                <a:latin typeface="Times New Roman"/>
                <a:cs typeface="Times New Roman"/>
              </a:rPr>
              <a:t>of </a:t>
            </a:r>
            <a:r>
              <a:rPr sz="1100" spc="5" dirty="0">
                <a:latin typeface="Times New Roman"/>
                <a:cs typeface="Times New Roman"/>
              </a:rPr>
              <a:t>their</a:t>
            </a:r>
            <a:r>
              <a:rPr sz="1100" spc="-7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Boards.</a:t>
            </a:r>
            <a:endParaRPr sz="11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518407" y="615098"/>
            <a:ext cx="1253490" cy="113664"/>
            <a:chOff x="5518407" y="615098"/>
            <a:chExt cx="1253490" cy="113664"/>
          </a:xfrm>
        </p:grpSpPr>
        <p:sp>
          <p:nvSpPr>
            <p:cNvPr id="26" name="object 26"/>
            <p:cNvSpPr/>
            <p:nvPr/>
          </p:nvSpPr>
          <p:spPr>
            <a:xfrm>
              <a:off x="5518407" y="616492"/>
              <a:ext cx="506966" cy="11197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059420" y="615098"/>
              <a:ext cx="500744" cy="10574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588253" y="618517"/>
              <a:ext cx="183505" cy="8709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925397" y="699954"/>
            <a:ext cx="87185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-30" dirty="0">
                <a:latin typeface="Times New Roman"/>
                <a:cs typeface="Times New Roman"/>
              </a:rPr>
              <a:t>Bill</a:t>
            </a:r>
            <a:r>
              <a:rPr sz="1000" b="1" spc="80" dirty="0">
                <a:latin typeface="Times New Roman"/>
                <a:cs typeface="Times New Roman"/>
              </a:rPr>
              <a:t> </a:t>
            </a:r>
            <a:r>
              <a:rPr sz="1000" b="1" spc="-25" dirty="0">
                <a:latin typeface="Times New Roman"/>
                <a:cs typeface="Times New Roman"/>
              </a:rPr>
              <a:t>Discounting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1435</TotalTime>
  <Words>4805</Words>
  <Application>Microsoft Office PowerPoint</Application>
  <PresentationFormat>Custom</PresentationFormat>
  <Paragraphs>659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TERMS AND CONDITIONS OF FACTORING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Neeraj Gupta</dc:creator>
  <cp:lastModifiedBy>Neeraj Gupta</cp:lastModifiedBy>
  <cp:revision>2</cp:revision>
  <dcterms:created xsi:type="dcterms:W3CDTF">2020-09-08T05:28:22Z</dcterms:created>
  <dcterms:modified xsi:type="dcterms:W3CDTF">2020-09-09T05:21:26Z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2011-10-21T00:00:00Z</vt:filetime>
  </property>
  <property fmtid="{D5CDD505-2E9C-101B-9397-08002B2CF9AE}" pid="3" name="Creator">
    <vt:lpwstr>Adobe Acrobat 7.0</vt:lpwstr>
  </property>
  <property fmtid="{D5CDD505-2E9C-101B-9397-08002B2CF9AE}" pid="4" name="LastSaved">
    <vt:filetime>2020-09-08T00:00:00Z</vt:filetime>
  </property>
</Properties>
</file>