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3" r:id="rId6"/>
    <p:sldId id="264" r:id="rId7"/>
    <p:sldId id="261" r:id="rId8"/>
    <p:sldId id="265" r:id="rId9"/>
    <p:sldId id="260" r:id="rId10"/>
    <p:sldId id="262"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varScale="1">
        <p:scale>
          <a:sx n="70" d="100"/>
          <a:sy n="70" d="100"/>
        </p:scale>
        <p:origin x="-522" y="-102"/>
      </p:cViewPr>
      <p:guideLst>
        <p:guide orient="horz" pos="2160"/>
        <p:guide pos="2880"/>
      </p:guideLst>
    </p:cSldViewPr>
  </p:slideViewPr>
  <p:outlineViewPr>
    <p:cViewPr>
      <p:scale>
        <a:sx n="33" d="100"/>
        <a:sy n="33" d="100"/>
      </p:scale>
      <p:origin x="42"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1D8BD707-D9CF-40AE-B4C6-C98DA3205C09}" type="datetimeFigureOut">
              <a:rPr lang="en-US" smtClean="0"/>
              <a:pPr/>
              <a:t>17/08/2013</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17/08/2013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17/08/2013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17/08/2013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1D8BD707-D9CF-40AE-B4C6-C98DA3205C09}" type="datetimeFigureOut">
              <a:rPr lang="en-US" smtClean="0"/>
              <a:pPr/>
              <a:t>17/08/2013</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17/08/2013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B6F15528-21DE-4FAA-801E-634DDDAF4B2B}"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17/08/2013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17/08/2013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17/08/2013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1D8BD707-D9CF-40AE-B4C6-C98DA3205C09}" type="datetimeFigureOut">
              <a:rPr lang="en-US" smtClean="0"/>
              <a:pPr/>
              <a:t>17/08/2013</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1D8BD707-D9CF-40AE-B4C6-C98DA3205C09}" type="datetimeFigureOut">
              <a:rPr lang="en-US" smtClean="0"/>
              <a:pPr/>
              <a:t>17/08/2013</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1D8BD707-D9CF-40AE-B4C6-C98DA3205C09}" type="datetimeFigureOut">
              <a:rPr lang="en-US" smtClean="0"/>
              <a:pPr/>
              <a:t>17/08/2013</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B6F15528-21DE-4FAA-801E-634DDDAF4B2B}"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Accounting Standard-6</a:t>
            </a:r>
            <a:br>
              <a:rPr lang="en-US" dirty="0" smtClean="0"/>
            </a:br>
            <a:r>
              <a:rPr lang="en-US" sz="4000" b="1" dirty="0" smtClean="0"/>
              <a:t>DEPRECIATION ACCOUNTING</a:t>
            </a:r>
            <a:endParaRPr lang="en-US" sz="4000" dirty="0"/>
          </a:p>
        </p:txBody>
      </p:sp>
      <p:sp>
        <p:nvSpPr>
          <p:cNvPr id="3" name="Subtitle 2"/>
          <p:cNvSpPr>
            <a:spLocks noGrp="1"/>
          </p:cNvSpPr>
          <p:nvPr>
            <p:ph type="subTitle" idx="1"/>
          </p:nvPr>
        </p:nvSpPr>
        <p:spPr>
          <a:xfrm>
            <a:off x="2133600" y="4648200"/>
            <a:ext cx="6560234" cy="1752600"/>
          </a:xfrm>
        </p:spPr>
        <p:txBody>
          <a:bodyPr/>
          <a:lstStyle/>
          <a:p>
            <a:r>
              <a:rPr lang="en-US" dirty="0" smtClean="0"/>
              <a:t>Presented by:</a:t>
            </a:r>
          </a:p>
          <a:p>
            <a:r>
              <a:rPr lang="en-US" dirty="0" smtClean="0"/>
              <a:t>Subodh Jain</a:t>
            </a:r>
          </a:p>
          <a:p>
            <a:r>
              <a:rPr lang="en-US" dirty="0" smtClean="0"/>
              <a:t>S H R &amp; Co.</a:t>
            </a:r>
            <a:endParaRPr lang="en-US" dirty="0"/>
          </a:p>
        </p:txBody>
      </p:sp>
      <p:pic>
        <p:nvPicPr>
          <p:cNvPr id="4" name="Picture 3" descr="Depreciation-123RF-2-28-2013.jpg"/>
          <p:cNvPicPr>
            <a:picLocks noChangeAspect="1"/>
          </p:cNvPicPr>
          <p:nvPr/>
        </p:nvPicPr>
        <p:blipFill>
          <a:blip r:embed="rId2" cstate="print"/>
          <a:stretch>
            <a:fillRect/>
          </a:stretch>
        </p:blipFill>
        <p:spPr>
          <a:xfrm>
            <a:off x="304800" y="2819400"/>
            <a:ext cx="5105400" cy="37338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Method of Charging of Depreciation</a:t>
            </a:r>
            <a:endParaRPr lang="en-US" sz="3600" dirty="0"/>
          </a:p>
        </p:txBody>
      </p:sp>
      <p:sp>
        <p:nvSpPr>
          <p:cNvPr id="3" name="Content Placeholder 2"/>
          <p:cNvSpPr>
            <a:spLocks noGrp="1"/>
          </p:cNvSpPr>
          <p:nvPr>
            <p:ph idx="1"/>
          </p:nvPr>
        </p:nvSpPr>
        <p:spPr/>
        <p:txBody>
          <a:bodyPr/>
          <a:lstStyle/>
          <a:p>
            <a:r>
              <a:rPr lang="en-IN" dirty="0" smtClean="0"/>
              <a:t>There are two method of depreciation:</a:t>
            </a:r>
          </a:p>
          <a:p>
            <a:pPr>
              <a:buNone/>
            </a:pPr>
            <a:endParaRPr lang="en-IN" dirty="0" smtClean="0"/>
          </a:p>
          <a:p>
            <a:pPr marL="571500" indent="-571500">
              <a:buAutoNum type="romanLcParenBoth"/>
            </a:pPr>
            <a:r>
              <a:rPr lang="en-IN" dirty="0" smtClean="0"/>
              <a:t>Straight Line Method (SLM)</a:t>
            </a:r>
          </a:p>
          <a:p>
            <a:pPr marL="571500" indent="-571500">
              <a:buNone/>
            </a:pPr>
            <a:endParaRPr lang="en-IN" dirty="0" smtClean="0"/>
          </a:p>
          <a:p>
            <a:pPr marL="571500" indent="-571500">
              <a:buAutoNum type="romanLcParenBoth"/>
            </a:pPr>
            <a:r>
              <a:rPr lang="en-IN" dirty="0" smtClean="0"/>
              <a:t>Written Down Value Method (WDVM)</a:t>
            </a:r>
          </a:p>
          <a:p>
            <a:pPr>
              <a:buNone/>
            </a:pPr>
            <a:endParaRPr lang="en-US" dirty="0"/>
          </a:p>
        </p:txBody>
      </p:sp>
      <p:pic>
        <p:nvPicPr>
          <p:cNvPr id="4" name="Picture 3" descr="method.jpg"/>
          <p:cNvPicPr>
            <a:picLocks noChangeAspect="1"/>
          </p:cNvPicPr>
          <p:nvPr/>
        </p:nvPicPr>
        <p:blipFill>
          <a:blip r:embed="rId2"/>
          <a:stretch>
            <a:fillRect/>
          </a:stretch>
        </p:blipFill>
        <p:spPr>
          <a:xfrm>
            <a:off x="838200" y="4724400"/>
            <a:ext cx="2209800" cy="16573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Selection of Appropriate Method</a:t>
            </a:r>
            <a:endParaRPr lang="en-IN" dirty="0"/>
          </a:p>
        </p:txBody>
      </p:sp>
      <p:sp>
        <p:nvSpPr>
          <p:cNvPr id="3" name="Content Placeholder 2"/>
          <p:cNvSpPr>
            <a:spLocks noGrp="1"/>
          </p:cNvSpPr>
          <p:nvPr>
            <p:ph idx="1"/>
          </p:nvPr>
        </p:nvSpPr>
        <p:spPr>
          <a:xfrm>
            <a:off x="457200" y="1645920"/>
            <a:ext cx="8229600" cy="4526280"/>
          </a:xfrm>
        </p:spPr>
        <p:txBody>
          <a:bodyPr/>
          <a:lstStyle/>
          <a:p>
            <a:r>
              <a:rPr lang="en-US" dirty="0" smtClean="0"/>
              <a:t>It depends upon the following factors:</a:t>
            </a:r>
          </a:p>
          <a:p>
            <a:pPr marL="571500" indent="-571500">
              <a:buAutoNum type="romanLcParenBoth"/>
            </a:pPr>
            <a:r>
              <a:rPr lang="en-US" dirty="0" smtClean="0"/>
              <a:t>Type of Asset</a:t>
            </a:r>
          </a:p>
          <a:p>
            <a:pPr marL="571500" indent="-571500">
              <a:buAutoNum type="romanLcParenBoth"/>
            </a:pPr>
            <a:r>
              <a:rPr lang="en-US" dirty="0" smtClean="0"/>
              <a:t>Nature of the use of such of asset</a:t>
            </a:r>
          </a:p>
          <a:p>
            <a:pPr marL="571500" indent="-571500">
              <a:buAutoNum type="romanLcParenBoth"/>
            </a:pPr>
            <a:r>
              <a:rPr lang="en-US" dirty="0" smtClean="0"/>
              <a:t>Circumstances prevailing in the business.</a:t>
            </a:r>
          </a:p>
          <a:p>
            <a:r>
              <a:rPr lang="en-US" u="sng" dirty="0" smtClean="0"/>
              <a:t>Accounting Treatment:</a:t>
            </a:r>
          </a:p>
          <a:p>
            <a:pPr>
              <a:buFont typeface="Wingdings" pitchFamily="2" charset="2"/>
              <a:buChar char="Ø"/>
            </a:pPr>
            <a:r>
              <a:rPr lang="en-US" sz="2800" dirty="0" smtClean="0"/>
              <a:t>Selected depreciation method should be applied consistently from period to period</a:t>
            </a:r>
            <a:r>
              <a:rPr lang="en-US" dirty="0" smtClean="0"/>
              <a:t> </a:t>
            </a:r>
          </a:p>
          <a:p>
            <a:pPr marL="571500" indent="-571500">
              <a:buNone/>
            </a:pPr>
            <a:endParaRPr lang="en-IN" dirty="0"/>
          </a:p>
        </p:txBody>
      </p:sp>
      <p:pic>
        <p:nvPicPr>
          <p:cNvPr id="5" name="Picture 4" descr="topic-selection-tick.jpg"/>
          <p:cNvPicPr>
            <a:picLocks noChangeAspect="1"/>
          </p:cNvPicPr>
          <p:nvPr/>
        </p:nvPicPr>
        <p:blipFill>
          <a:blip r:embed="rId2"/>
          <a:stretch>
            <a:fillRect/>
          </a:stretch>
        </p:blipFill>
        <p:spPr>
          <a:xfrm>
            <a:off x="6705600" y="3505200"/>
            <a:ext cx="1748883" cy="1103142"/>
          </a:xfrm>
          <a:prstGeom prst="rect">
            <a:avLst/>
          </a:prstGeom>
          <a:ln>
            <a:noFill/>
          </a:ln>
          <a:effectLst>
            <a:softEdge rad="112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Change in Depreciation Method</a:t>
            </a:r>
            <a:endParaRPr lang="en-IN" dirty="0"/>
          </a:p>
        </p:txBody>
      </p:sp>
      <p:sp>
        <p:nvSpPr>
          <p:cNvPr id="3" name="Content Placeholder 2"/>
          <p:cNvSpPr>
            <a:spLocks noGrp="1"/>
          </p:cNvSpPr>
          <p:nvPr>
            <p:ph idx="1"/>
          </p:nvPr>
        </p:nvSpPr>
        <p:spPr/>
        <p:txBody>
          <a:bodyPr>
            <a:normAutofit/>
          </a:bodyPr>
          <a:lstStyle/>
          <a:p>
            <a:r>
              <a:rPr lang="en-US" dirty="0" smtClean="0"/>
              <a:t>The </a:t>
            </a:r>
            <a:r>
              <a:rPr lang="en-IN" dirty="0" smtClean="0"/>
              <a:t>change in method of depreciation should be made only if:</a:t>
            </a:r>
          </a:p>
          <a:p>
            <a:pPr marL="571500" indent="-571500">
              <a:buAutoNum type="romanLcParenBoth"/>
            </a:pPr>
            <a:r>
              <a:rPr lang="en-IN" dirty="0" smtClean="0"/>
              <a:t>The adoption of the new method is required by statute; or</a:t>
            </a:r>
          </a:p>
          <a:p>
            <a:pPr marL="571500" indent="-571500">
              <a:buFont typeface="Wingdings 2"/>
              <a:buAutoNum type="romanLcParenBoth"/>
            </a:pPr>
            <a:r>
              <a:rPr lang="en-IN" dirty="0" smtClean="0"/>
              <a:t>For compliance with an accounting standard; or</a:t>
            </a:r>
          </a:p>
          <a:p>
            <a:pPr marL="571500" indent="-571500">
              <a:buFont typeface="Wingdings 2"/>
              <a:buAutoNum type="romanLcParenBoth"/>
            </a:pPr>
            <a:r>
              <a:rPr lang="en-IN" dirty="0" smtClean="0"/>
              <a:t>If it is considered that change would result in a more appropriate preparation of financial statement</a:t>
            </a:r>
            <a:r>
              <a:rPr lang="en-IN" i="1" dirty="0" smtClean="0"/>
              <a:t>;</a:t>
            </a:r>
            <a:endParaRPr lang="en-IN" dirty="0" smtClean="0"/>
          </a:p>
          <a:p>
            <a:pPr marL="571500" indent="-571500">
              <a:buNone/>
            </a:pPr>
            <a:endParaRPr lang="en-IN" i="1" dirty="0" smtClean="0"/>
          </a:p>
          <a:p>
            <a:pPr marL="571500" indent="-571500">
              <a:buAutoNum type="romanLcParenBoth"/>
            </a:pPr>
            <a:endParaRPr lang="en-IN" i="1" dirty="0" smtClean="0"/>
          </a:p>
        </p:txBody>
      </p:sp>
      <p:pic>
        <p:nvPicPr>
          <p:cNvPr id="4" name="Picture 3" descr="r1067140_12560361.jpg"/>
          <p:cNvPicPr>
            <a:picLocks noChangeAspect="1"/>
          </p:cNvPicPr>
          <p:nvPr/>
        </p:nvPicPr>
        <p:blipFill>
          <a:blip r:embed="rId2" cstate="print"/>
          <a:stretch>
            <a:fillRect/>
          </a:stretch>
        </p:blipFill>
        <p:spPr>
          <a:xfrm>
            <a:off x="7543800" y="2133600"/>
            <a:ext cx="1264071" cy="838200"/>
          </a:xfrm>
          <a:prstGeom prst="rect">
            <a:avLst/>
          </a:prstGeom>
          <a:ln>
            <a:noFill/>
          </a:ln>
          <a:effectLst>
            <a:softEdge rad="11250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Procedure to be followed in case of change in method</a:t>
            </a:r>
            <a:endParaRPr lang="en-IN" dirty="0"/>
          </a:p>
        </p:txBody>
      </p:sp>
      <p:sp>
        <p:nvSpPr>
          <p:cNvPr id="3" name="Content Placeholder 2"/>
          <p:cNvSpPr>
            <a:spLocks noGrp="1"/>
          </p:cNvSpPr>
          <p:nvPr>
            <p:ph idx="1"/>
          </p:nvPr>
        </p:nvSpPr>
        <p:spPr/>
        <p:txBody>
          <a:bodyPr>
            <a:normAutofit/>
          </a:bodyPr>
          <a:lstStyle/>
          <a:p>
            <a:r>
              <a:rPr lang="en-IN" sz="2400" dirty="0" smtClean="0"/>
              <a:t>When there is change in method of depreciation, depreciation should be recalculated in accordance with the new method from the date of the assets coming into use. (i.e. RETROSPECTIVELY)</a:t>
            </a:r>
          </a:p>
          <a:p>
            <a:r>
              <a:rPr lang="en-IN" sz="2400" dirty="0" smtClean="0"/>
              <a:t>The deficiency or surplus arising from such recomputation should be adjusted in the year of change through profit and loss account.</a:t>
            </a:r>
          </a:p>
          <a:p>
            <a:r>
              <a:rPr lang="en-IN" sz="2400" dirty="0" smtClean="0"/>
              <a:t>Such change should be treated as a change in accounting policy and its effect should be quantified and disclosed.</a:t>
            </a:r>
            <a:endParaRPr lang="en-IN" sz="2400" dirty="0"/>
          </a:p>
        </p:txBody>
      </p:sp>
      <p:pic>
        <p:nvPicPr>
          <p:cNvPr id="4" name="Picture 3" descr="procedure1.gif"/>
          <p:cNvPicPr>
            <a:picLocks noChangeAspect="1"/>
          </p:cNvPicPr>
          <p:nvPr/>
        </p:nvPicPr>
        <p:blipFill>
          <a:blip r:embed="rId2"/>
          <a:stretch>
            <a:fillRect/>
          </a:stretch>
        </p:blipFill>
        <p:spPr>
          <a:xfrm>
            <a:off x="7086600" y="5029200"/>
            <a:ext cx="1405043" cy="149981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Change in Estimated Useful Life</a:t>
            </a:r>
            <a:endParaRPr lang="en-IN" dirty="0"/>
          </a:p>
        </p:txBody>
      </p:sp>
      <p:sp>
        <p:nvSpPr>
          <p:cNvPr id="3" name="Content Placeholder 2"/>
          <p:cNvSpPr>
            <a:spLocks noGrp="1"/>
          </p:cNvSpPr>
          <p:nvPr>
            <p:ph idx="1"/>
          </p:nvPr>
        </p:nvSpPr>
        <p:spPr/>
        <p:txBody>
          <a:bodyPr/>
          <a:lstStyle/>
          <a:p>
            <a:r>
              <a:rPr lang="en-US" sz="2800" dirty="0" smtClean="0"/>
              <a:t>When there is change in estimated useful of assets, outstanding depreciable amount on the date of change in estimated useful life of asset should be allocated over the revised remaining useful life of asset.</a:t>
            </a:r>
          </a:p>
          <a:p>
            <a:pPr>
              <a:buNone/>
            </a:pPr>
            <a:endParaRPr lang="en-IN" sz="2800" dirty="0"/>
          </a:p>
        </p:txBody>
      </p:sp>
      <p:pic>
        <p:nvPicPr>
          <p:cNvPr id="4" name="Picture 3" descr="Change.jpg"/>
          <p:cNvPicPr>
            <a:picLocks noChangeAspect="1"/>
          </p:cNvPicPr>
          <p:nvPr/>
        </p:nvPicPr>
        <p:blipFill>
          <a:blip r:embed="rId2"/>
          <a:stretch>
            <a:fillRect/>
          </a:stretch>
        </p:blipFill>
        <p:spPr>
          <a:xfrm>
            <a:off x="2514600" y="4038600"/>
            <a:ext cx="3124200" cy="2086966"/>
          </a:xfrm>
          <a:prstGeom prst="rect">
            <a:avLst/>
          </a:prstGeom>
          <a:ln>
            <a:noFill/>
          </a:ln>
          <a:effectLst>
            <a:softEdge rad="1125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Depreciation charge on addition/extension to an existing asset</a:t>
            </a:r>
            <a:endParaRPr lang="en-IN" sz="3200" dirty="0"/>
          </a:p>
        </p:txBody>
      </p:sp>
      <p:sp>
        <p:nvSpPr>
          <p:cNvPr id="3" name="Content Placeholder 2"/>
          <p:cNvSpPr>
            <a:spLocks noGrp="1"/>
          </p:cNvSpPr>
          <p:nvPr>
            <p:ph idx="1"/>
          </p:nvPr>
        </p:nvSpPr>
        <p:spPr/>
        <p:txBody>
          <a:bodyPr/>
          <a:lstStyle/>
          <a:p>
            <a:r>
              <a:rPr lang="en-US" sz="2400" dirty="0" smtClean="0"/>
              <a:t>Addition/extension is an integral part of existing asset.</a:t>
            </a:r>
          </a:p>
          <a:p>
            <a:pPr>
              <a:buNone/>
            </a:pPr>
            <a:endParaRPr lang="en-US" sz="2400" dirty="0" smtClean="0"/>
          </a:p>
          <a:p>
            <a:pPr>
              <a:buFont typeface="Wingdings" pitchFamily="2" charset="2"/>
              <a:buChar char="ü"/>
            </a:pPr>
            <a:r>
              <a:rPr lang="en-US" sz="2400" dirty="0" smtClean="0"/>
              <a:t>It is depreciated over the remaining useful life if the existing asset.</a:t>
            </a:r>
          </a:p>
          <a:p>
            <a:endParaRPr lang="en-US" sz="2400" dirty="0" smtClean="0"/>
          </a:p>
          <a:p>
            <a:endParaRPr lang="en-US" sz="2400" dirty="0" smtClean="0"/>
          </a:p>
          <a:p>
            <a:r>
              <a:rPr lang="en-US" sz="2400" dirty="0" smtClean="0"/>
              <a:t>Addition/extension is not an integral part of existing asset.</a:t>
            </a:r>
          </a:p>
          <a:p>
            <a:pPr>
              <a:buFont typeface="Wingdings" pitchFamily="2" charset="2"/>
              <a:buChar char="ü"/>
            </a:pPr>
            <a:endParaRPr lang="en-US" sz="2400" dirty="0" smtClean="0"/>
          </a:p>
          <a:p>
            <a:pPr>
              <a:buFont typeface="Wingdings" pitchFamily="2" charset="2"/>
              <a:buChar char="ü"/>
            </a:pPr>
            <a:r>
              <a:rPr lang="en-US" sz="2400" dirty="0" smtClean="0"/>
              <a:t>It is depreciated over the estimated useful life of additional assets</a:t>
            </a:r>
          </a:p>
          <a:p>
            <a:endParaRPr lang="en-US" sz="2400" dirty="0" smtClean="0"/>
          </a:p>
          <a:p>
            <a:pPr>
              <a:buNone/>
            </a:pPr>
            <a:endParaRPr lang="en-US" sz="2400" dirty="0" smtClean="0"/>
          </a:p>
          <a:p>
            <a:pPr>
              <a:buNone/>
            </a:pPr>
            <a:endParaRPr lang="en-US" sz="2400" dirty="0" smtClean="0"/>
          </a:p>
          <a:p>
            <a:pPr>
              <a:buNone/>
            </a:pPr>
            <a:endParaRPr lang="en-IN" sz="2400" dirty="0"/>
          </a:p>
        </p:txBody>
      </p:sp>
      <p:pic>
        <p:nvPicPr>
          <p:cNvPr id="4" name="Picture 3" descr="addition.gif"/>
          <p:cNvPicPr>
            <a:picLocks noChangeAspect="1"/>
          </p:cNvPicPr>
          <p:nvPr/>
        </p:nvPicPr>
        <p:blipFill>
          <a:blip r:embed="rId2"/>
          <a:stretch>
            <a:fillRect/>
          </a:stretch>
        </p:blipFill>
        <p:spPr>
          <a:xfrm>
            <a:off x="6477000" y="2743200"/>
            <a:ext cx="1143000" cy="1140672"/>
          </a:xfrm>
          <a:prstGeom prst="rect">
            <a:avLst/>
          </a:prstGeom>
          <a:ln>
            <a:noFill/>
          </a:ln>
          <a:effectLst>
            <a:softEdge rad="11250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When the depreciable asset is disposed of, discarded, demolished or destroyed.</a:t>
            </a:r>
            <a:endParaRPr lang="en-IN" sz="2800" dirty="0"/>
          </a:p>
        </p:txBody>
      </p:sp>
      <p:sp>
        <p:nvSpPr>
          <p:cNvPr id="3" name="Content Placeholder 2"/>
          <p:cNvSpPr>
            <a:spLocks noGrp="1"/>
          </p:cNvSpPr>
          <p:nvPr>
            <p:ph idx="1"/>
          </p:nvPr>
        </p:nvSpPr>
        <p:spPr/>
        <p:txBody>
          <a:bodyPr/>
          <a:lstStyle/>
          <a:p>
            <a:r>
              <a:rPr lang="en-US" dirty="0" smtClean="0"/>
              <a:t>Net surplus or deficiency (i.e. sale proceeds less written down value) is credited to profit or loss accounts.</a:t>
            </a:r>
            <a:endParaRPr lang="en-IN" dirty="0"/>
          </a:p>
        </p:txBody>
      </p:sp>
      <p:pic>
        <p:nvPicPr>
          <p:cNvPr id="4" name="Picture 3" descr="16468055-abstract-word-cloud-for-economic-surplus-with-related-tags-and-terms.jpg"/>
          <p:cNvPicPr>
            <a:picLocks noChangeAspect="1"/>
          </p:cNvPicPr>
          <p:nvPr/>
        </p:nvPicPr>
        <p:blipFill>
          <a:blip r:embed="rId2" cstate="print"/>
          <a:stretch>
            <a:fillRect/>
          </a:stretch>
        </p:blipFill>
        <p:spPr>
          <a:xfrm>
            <a:off x="2971800" y="3505200"/>
            <a:ext cx="2751201" cy="280020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Disclosure requirements</a:t>
            </a:r>
            <a:endParaRPr lang="en-IN" dirty="0"/>
          </a:p>
        </p:txBody>
      </p:sp>
      <p:sp>
        <p:nvSpPr>
          <p:cNvPr id="3" name="Content Placeholder 2"/>
          <p:cNvSpPr>
            <a:spLocks noGrp="1"/>
          </p:cNvSpPr>
          <p:nvPr>
            <p:ph idx="1"/>
          </p:nvPr>
        </p:nvSpPr>
        <p:spPr/>
        <p:txBody>
          <a:bodyPr>
            <a:normAutofit/>
          </a:bodyPr>
          <a:lstStyle/>
          <a:p>
            <a:r>
              <a:rPr lang="en-IN" dirty="0" smtClean="0"/>
              <a:t>the historical cost</a:t>
            </a:r>
          </a:p>
          <a:p>
            <a:r>
              <a:rPr lang="en-IN" dirty="0" smtClean="0"/>
              <a:t>total depreciation for each class charged during the period</a:t>
            </a:r>
          </a:p>
          <a:p>
            <a:r>
              <a:rPr lang="en-IN" dirty="0" smtClean="0"/>
              <a:t>the related accumulated depreciation</a:t>
            </a:r>
          </a:p>
          <a:p>
            <a:r>
              <a:rPr lang="en-IN" dirty="0" smtClean="0"/>
              <a:t>depreciation method used ( Accounting policy)</a:t>
            </a:r>
          </a:p>
          <a:p>
            <a:r>
              <a:rPr lang="en-IN" dirty="0" smtClean="0"/>
              <a:t>depreciation rates if they are different from those prescribed by the statute governing the enterprise.</a:t>
            </a:r>
            <a:endParaRPr lang="en-IN" dirty="0"/>
          </a:p>
        </p:txBody>
      </p:sp>
      <p:pic>
        <p:nvPicPr>
          <p:cNvPr id="4" name="Picture 3" descr="Disclosure.jpg"/>
          <p:cNvPicPr>
            <a:picLocks noChangeAspect="1"/>
          </p:cNvPicPr>
          <p:nvPr/>
        </p:nvPicPr>
        <p:blipFill>
          <a:blip r:embed="rId2"/>
          <a:stretch>
            <a:fillRect/>
          </a:stretch>
        </p:blipFill>
        <p:spPr>
          <a:xfrm>
            <a:off x="381000" y="457200"/>
            <a:ext cx="1295400" cy="1101090"/>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 of Depreciation</a:t>
            </a:r>
            <a:endParaRPr lang="en-US" dirty="0"/>
          </a:p>
        </p:txBody>
      </p:sp>
      <p:sp>
        <p:nvSpPr>
          <p:cNvPr id="3" name="Content Placeholder 2"/>
          <p:cNvSpPr>
            <a:spLocks noGrp="1"/>
          </p:cNvSpPr>
          <p:nvPr>
            <p:ph idx="1"/>
          </p:nvPr>
        </p:nvSpPr>
        <p:spPr/>
        <p:txBody>
          <a:bodyPr>
            <a:normAutofit/>
          </a:bodyPr>
          <a:lstStyle/>
          <a:p>
            <a:r>
              <a:rPr lang="en-US" dirty="0" smtClean="0"/>
              <a:t>Depreciation is a measure of the wearing out, consumption or other loss of value of a depreciable asset arising from:</a:t>
            </a:r>
          </a:p>
          <a:p>
            <a:pPr marL="571500" indent="-571500">
              <a:buAutoNum type="romanLcParenBoth"/>
            </a:pPr>
            <a:r>
              <a:rPr lang="en-US" dirty="0" smtClean="0"/>
              <a:t>Use ;</a:t>
            </a:r>
          </a:p>
          <a:p>
            <a:pPr marL="571500" indent="-571500">
              <a:buAutoNum type="romanLcParenBoth"/>
            </a:pPr>
            <a:r>
              <a:rPr lang="en-US" dirty="0" smtClean="0"/>
              <a:t>Passage of time ;</a:t>
            </a:r>
          </a:p>
          <a:p>
            <a:pPr marL="571500" indent="-571500">
              <a:buAutoNum type="romanLcParenBoth"/>
            </a:pPr>
            <a:r>
              <a:rPr lang="en-US" dirty="0" smtClean="0"/>
              <a:t>obsolescence through technology and market changes.</a:t>
            </a:r>
          </a:p>
        </p:txBody>
      </p:sp>
      <p:pic>
        <p:nvPicPr>
          <p:cNvPr id="4" name="Picture 3" descr="house-value-depreciation.jpg"/>
          <p:cNvPicPr>
            <a:picLocks noChangeAspect="1"/>
          </p:cNvPicPr>
          <p:nvPr/>
        </p:nvPicPr>
        <p:blipFill>
          <a:blip r:embed="rId2" cstate="print"/>
          <a:stretch>
            <a:fillRect/>
          </a:stretch>
        </p:blipFill>
        <p:spPr>
          <a:xfrm>
            <a:off x="4517570" y="4724400"/>
            <a:ext cx="3483429" cy="1524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Depreciable Assets</a:t>
            </a:r>
            <a:endParaRPr lang="en-US" dirty="0"/>
          </a:p>
        </p:txBody>
      </p:sp>
      <p:sp>
        <p:nvSpPr>
          <p:cNvPr id="3" name="Content Placeholder 2"/>
          <p:cNvSpPr>
            <a:spLocks noGrp="1"/>
          </p:cNvSpPr>
          <p:nvPr>
            <p:ph idx="1"/>
          </p:nvPr>
        </p:nvSpPr>
        <p:spPr/>
        <p:txBody>
          <a:bodyPr/>
          <a:lstStyle/>
          <a:p>
            <a:r>
              <a:rPr lang="en-US" dirty="0" smtClean="0"/>
              <a:t>Depreciable assets are assets which</a:t>
            </a:r>
          </a:p>
          <a:p>
            <a:pPr marL="571500" indent="-571500">
              <a:buAutoNum type="romanLcParenBoth"/>
            </a:pPr>
            <a:r>
              <a:rPr lang="en-US" dirty="0" smtClean="0"/>
              <a:t>are expected to be used during more than one accounting period; and</a:t>
            </a:r>
          </a:p>
          <a:p>
            <a:pPr marL="571500" indent="-571500">
              <a:buAutoNum type="romanLcParenBoth"/>
            </a:pPr>
            <a:r>
              <a:rPr lang="en-US" dirty="0" smtClean="0"/>
              <a:t>have a limited useful life; and</a:t>
            </a:r>
          </a:p>
          <a:p>
            <a:pPr marL="571500" indent="-571500">
              <a:buAutoNum type="romanLcParenBoth"/>
            </a:pPr>
            <a:r>
              <a:rPr lang="en-US" dirty="0" smtClean="0"/>
              <a:t>are held by an enterprise for use in the production or supply or for administrative purposes.</a:t>
            </a:r>
          </a:p>
        </p:txBody>
      </p:sp>
      <p:pic>
        <p:nvPicPr>
          <p:cNvPr id="4" name="Picture 3" descr="depreciation_10452549.jpg"/>
          <p:cNvPicPr>
            <a:picLocks noChangeAspect="1"/>
          </p:cNvPicPr>
          <p:nvPr/>
        </p:nvPicPr>
        <p:blipFill>
          <a:blip r:embed="rId2" cstate="print"/>
          <a:stretch>
            <a:fillRect/>
          </a:stretch>
        </p:blipFill>
        <p:spPr>
          <a:xfrm>
            <a:off x="533400" y="533400"/>
            <a:ext cx="2514600" cy="100118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Applicability</a:t>
            </a:r>
            <a:endParaRPr lang="en-US" dirty="0"/>
          </a:p>
        </p:txBody>
      </p:sp>
      <p:sp>
        <p:nvSpPr>
          <p:cNvPr id="3" name="Content Placeholder 2"/>
          <p:cNvSpPr>
            <a:spLocks noGrp="1"/>
          </p:cNvSpPr>
          <p:nvPr>
            <p:ph idx="1"/>
          </p:nvPr>
        </p:nvSpPr>
        <p:spPr/>
        <p:txBody>
          <a:bodyPr/>
          <a:lstStyle/>
          <a:p>
            <a:r>
              <a:rPr lang="en-US" dirty="0" smtClean="0"/>
              <a:t>This accounting standard is not applied on the following items.</a:t>
            </a:r>
          </a:p>
          <a:p>
            <a:pPr marL="571500" indent="-571500">
              <a:buAutoNum type="romanLcParenBoth"/>
            </a:pPr>
            <a:r>
              <a:rPr lang="en-US" dirty="0" smtClean="0"/>
              <a:t>Forests and plantations</a:t>
            </a:r>
          </a:p>
          <a:p>
            <a:pPr marL="571500" indent="-571500">
              <a:buFont typeface="Wingdings 2"/>
              <a:buAutoNum type="romanLcParenBoth"/>
            </a:pPr>
            <a:r>
              <a:rPr lang="en-US" dirty="0" smtClean="0"/>
              <a:t>Wasting assets</a:t>
            </a:r>
          </a:p>
          <a:p>
            <a:pPr marL="571500" indent="-571500">
              <a:buFont typeface="Wingdings 2"/>
              <a:buAutoNum type="romanLcParenBoth"/>
            </a:pPr>
            <a:r>
              <a:rPr lang="en-US" dirty="0" smtClean="0"/>
              <a:t>Research and development expenditure</a:t>
            </a:r>
          </a:p>
          <a:p>
            <a:pPr marL="571500" indent="-571500">
              <a:buFont typeface="Wingdings 2"/>
              <a:buAutoNum type="romanLcParenBoth"/>
            </a:pPr>
            <a:r>
              <a:rPr lang="en-US" dirty="0" smtClean="0"/>
              <a:t>Goodwill</a:t>
            </a:r>
          </a:p>
          <a:p>
            <a:pPr marL="571500" indent="-571500">
              <a:buFont typeface="Wingdings 2"/>
              <a:buAutoNum type="romanLcParenBoth"/>
            </a:pPr>
            <a:r>
              <a:rPr lang="en-US" dirty="0" smtClean="0"/>
              <a:t>Live stock.</a:t>
            </a:r>
          </a:p>
          <a:p>
            <a:pPr marL="571500" indent="-571500">
              <a:buAutoNum type="romanLcParenBoth"/>
            </a:pPr>
            <a:endParaRPr lang="en-US" dirty="0" smtClean="0"/>
          </a:p>
          <a:p>
            <a:endParaRPr lang="en-US" dirty="0" smtClean="0"/>
          </a:p>
          <a:p>
            <a:endParaRPr lang="en-US" dirty="0"/>
          </a:p>
        </p:txBody>
      </p:sp>
      <p:pic>
        <p:nvPicPr>
          <p:cNvPr id="4" name="Picture 3" descr="image for scv.jpg"/>
          <p:cNvPicPr>
            <a:picLocks noChangeAspect="1"/>
          </p:cNvPicPr>
          <p:nvPr/>
        </p:nvPicPr>
        <p:blipFill>
          <a:blip r:embed="rId2" cstate="print"/>
          <a:stretch>
            <a:fillRect/>
          </a:stretch>
        </p:blipFill>
        <p:spPr>
          <a:xfrm>
            <a:off x="1676400" y="304800"/>
            <a:ext cx="2209800" cy="1371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Calculation of Depreciation</a:t>
            </a:r>
            <a:endParaRPr lang="en-IN" dirty="0"/>
          </a:p>
        </p:txBody>
      </p:sp>
      <p:sp>
        <p:nvSpPr>
          <p:cNvPr id="3" name="Content Placeholder 2"/>
          <p:cNvSpPr>
            <a:spLocks noGrp="1"/>
          </p:cNvSpPr>
          <p:nvPr>
            <p:ph idx="1"/>
          </p:nvPr>
        </p:nvSpPr>
        <p:spPr/>
        <p:txBody>
          <a:bodyPr>
            <a:normAutofit lnSpcReduction="10000"/>
          </a:bodyPr>
          <a:lstStyle/>
          <a:p>
            <a:r>
              <a:rPr lang="en-US" dirty="0" smtClean="0"/>
              <a:t>The amount of depreciation is calculated as under:</a:t>
            </a:r>
          </a:p>
          <a:p>
            <a:pPr marL="571500" indent="-571500">
              <a:buAutoNum type="romanLcParenBoth"/>
            </a:pPr>
            <a:r>
              <a:rPr lang="en-US" dirty="0" smtClean="0"/>
              <a:t>Historical Cost</a:t>
            </a:r>
          </a:p>
          <a:p>
            <a:pPr marL="571500" indent="-571500">
              <a:buAutoNum type="romanLcParenBoth"/>
            </a:pPr>
            <a:r>
              <a:rPr lang="en-US" dirty="0" smtClean="0"/>
              <a:t>Estimated useful life of depreciable asset</a:t>
            </a:r>
          </a:p>
          <a:p>
            <a:pPr marL="571500" indent="-571500">
              <a:buAutoNum type="romanLcParenBoth"/>
            </a:pPr>
            <a:r>
              <a:rPr lang="en-US" dirty="0" smtClean="0"/>
              <a:t>Estimated residual/scrap value of depreciable assets</a:t>
            </a:r>
          </a:p>
          <a:p>
            <a:pPr marL="571500" indent="-571500">
              <a:buNone/>
            </a:pPr>
            <a:r>
              <a:rPr lang="en-US" dirty="0" smtClean="0"/>
              <a:t>	*</a:t>
            </a:r>
            <a:r>
              <a:rPr lang="en-US" sz="2000" dirty="0" smtClean="0"/>
              <a:t>Depreciation = </a:t>
            </a:r>
            <a:r>
              <a:rPr lang="en-US" sz="2000" u="sng" dirty="0" smtClean="0"/>
              <a:t>Cost – (Scrap Value at the end of useful life)</a:t>
            </a:r>
            <a:endParaRPr lang="en-US" sz="2000" dirty="0" smtClean="0"/>
          </a:p>
          <a:p>
            <a:pPr marL="571500" indent="-571500">
              <a:buNone/>
            </a:pPr>
            <a:r>
              <a:rPr lang="en-US" sz="2000" dirty="0" smtClean="0"/>
              <a:t>				Estimated useful life in no. of years</a:t>
            </a:r>
          </a:p>
          <a:p>
            <a:pPr marL="571500" indent="-571500">
              <a:buNone/>
            </a:pPr>
            <a:r>
              <a:rPr lang="en-US" sz="2000" dirty="0" smtClean="0"/>
              <a:t>	*If Straight Line method of Depreciation is followed</a:t>
            </a:r>
            <a:endParaRPr lang="en-IN" sz="2000" dirty="0"/>
          </a:p>
        </p:txBody>
      </p:sp>
      <p:pic>
        <p:nvPicPr>
          <p:cNvPr id="4" name="Picture 3" descr="calcutation.jpg"/>
          <p:cNvPicPr>
            <a:picLocks noChangeAspect="1"/>
          </p:cNvPicPr>
          <p:nvPr/>
        </p:nvPicPr>
        <p:blipFill>
          <a:blip r:embed="rId2" cstate="print"/>
          <a:stretch>
            <a:fillRect/>
          </a:stretch>
        </p:blipFill>
        <p:spPr>
          <a:xfrm>
            <a:off x="304800" y="533400"/>
            <a:ext cx="990600" cy="990600"/>
          </a:xfrm>
          <a:prstGeom prst="rect">
            <a:avLst/>
          </a:prstGeom>
          <a:ln>
            <a:noFill/>
          </a:ln>
          <a:effectLst>
            <a:softEdge rad="112500"/>
          </a:effectLst>
        </p:spPr>
      </p:pic>
      <p:pic>
        <p:nvPicPr>
          <p:cNvPr id="5" name="Picture 4" descr="23.jpg"/>
          <p:cNvPicPr>
            <a:picLocks noChangeAspect="1"/>
          </p:cNvPicPr>
          <p:nvPr/>
        </p:nvPicPr>
        <p:blipFill>
          <a:blip r:embed="rId3" cstate="print"/>
          <a:stretch>
            <a:fillRect/>
          </a:stretch>
        </p:blipFill>
        <p:spPr>
          <a:xfrm>
            <a:off x="7391400" y="5257800"/>
            <a:ext cx="990600" cy="91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500" dirty="0" smtClean="0"/>
              <a:t>What is the cost of Depreciable Assets?</a:t>
            </a:r>
            <a:endParaRPr lang="en-IN" sz="3500" dirty="0"/>
          </a:p>
        </p:txBody>
      </p:sp>
      <p:sp>
        <p:nvSpPr>
          <p:cNvPr id="3" name="Content Placeholder 2"/>
          <p:cNvSpPr>
            <a:spLocks noGrp="1"/>
          </p:cNvSpPr>
          <p:nvPr>
            <p:ph idx="1"/>
          </p:nvPr>
        </p:nvSpPr>
        <p:spPr/>
        <p:txBody>
          <a:bodyPr>
            <a:normAutofit/>
          </a:bodyPr>
          <a:lstStyle/>
          <a:p>
            <a:r>
              <a:rPr lang="en-US" sz="2400" dirty="0" smtClean="0"/>
              <a:t>It is total cost spent in connection with its acquisition, installation and commissioning as well as for additional item or improvement of the depreciable assets. The cost may change due to following factors:</a:t>
            </a:r>
          </a:p>
          <a:p>
            <a:pPr marL="514350" indent="-514350">
              <a:buAutoNum type="romanLcParenBoth"/>
            </a:pPr>
            <a:r>
              <a:rPr lang="en-IN" sz="2400" dirty="0" smtClean="0"/>
              <a:t>increase or decrease in the long term liability on account of exchange fluctuations</a:t>
            </a:r>
          </a:p>
          <a:p>
            <a:pPr marL="514350" indent="-514350">
              <a:buAutoNum type="romanLcParenBoth"/>
            </a:pPr>
            <a:r>
              <a:rPr lang="en-IN" sz="2400" dirty="0" smtClean="0"/>
              <a:t>price adjustments</a:t>
            </a:r>
          </a:p>
          <a:p>
            <a:pPr marL="514350" indent="-514350">
              <a:buAutoNum type="romanLcParenBoth"/>
            </a:pPr>
            <a:r>
              <a:rPr lang="en-US" sz="2400" dirty="0" smtClean="0"/>
              <a:t>changes in duties</a:t>
            </a:r>
          </a:p>
          <a:p>
            <a:pPr marL="514350" indent="-514350">
              <a:buAutoNum type="romanLcParenBoth"/>
            </a:pPr>
            <a:r>
              <a:rPr lang="en-US" sz="2400" dirty="0" smtClean="0"/>
              <a:t>revaluation of depreciable assets</a:t>
            </a:r>
          </a:p>
          <a:p>
            <a:pPr marL="514350" indent="-514350">
              <a:buAutoNum type="romanLcParenBoth"/>
            </a:pPr>
            <a:r>
              <a:rPr lang="en-US" sz="2400" dirty="0" smtClean="0"/>
              <a:t>other similar reason</a:t>
            </a:r>
            <a:endParaRPr lang="en-IN" sz="2400" dirty="0"/>
          </a:p>
        </p:txBody>
      </p:sp>
      <p:pic>
        <p:nvPicPr>
          <p:cNvPr id="4" name="Picture 3" descr="9599095-word-cost-in-clamp-costs-reduction-concept.jpg"/>
          <p:cNvPicPr>
            <a:picLocks noChangeAspect="1"/>
          </p:cNvPicPr>
          <p:nvPr/>
        </p:nvPicPr>
        <p:blipFill>
          <a:blip r:embed="rId2"/>
          <a:stretch>
            <a:fillRect/>
          </a:stretch>
        </p:blipFill>
        <p:spPr>
          <a:xfrm>
            <a:off x="6096000" y="3657600"/>
            <a:ext cx="1600200" cy="200025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Useful Life of an Asset</a:t>
            </a:r>
            <a:endParaRPr lang="en-US" dirty="0"/>
          </a:p>
        </p:txBody>
      </p:sp>
      <p:sp>
        <p:nvSpPr>
          <p:cNvPr id="3" name="Content Placeholder 2"/>
          <p:cNvSpPr>
            <a:spLocks noGrp="1"/>
          </p:cNvSpPr>
          <p:nvPr>
            <p:ph idx="1"/>
          </p:nvPr>
        </p:nvSpPr>
        <p:spPr/>
        <p:txBody>
          <a:bodyPr>
            <a:normAutofit/>
          </a:bodyPr>
          <a:lstStyle/>
          <a:p>
            <a:r>
              <a:rPr lang="en-US" sz="2400" dirty="0" smtClean="0"/>
              <a:t>Useful life is the period over which a depreciable asset is expected to be used by the enterprise.</a:t>
            </a:r>
          </a:p>
          <a:p>
            <a:r>
              <a:rPr lang="en-US" sz="2400" dirty="0" smtClean="0"/>
              <a:t>The useful life of a depreciable asset is shorter than its physical life.</a:t>
            </a:r>
          </a:p>
          <a:p>
            <a:r>
              <a:rPr lang="en-US" sz="2400" dirty="0" smtClean="0"/>
              <a:t>The useful life depends upon the following factors:</a:t>
            </a:r>
          </a:p>
          <a:p>
            <a:pPr marL="514350" indent="-514350">
              <a:buAutoNum type="romanLcParenBoth"/>
            </a:pPr>
            <a:r>
              <a:rPr lang="en-US" sz="2400" dirty="0" smtClean="0"/>
              <a:t>Pre-determined by legal or contractual limits;</a:t>
            </a:r>
          </a:p>
          <a:p>
            <a:pPr marL="514350" indent="-514350">
              <a:buAutoNum type="romanLcParenBoth"/>
            </a:pPr>
            <a:r>
              <a:rPr lang="en-US" sz="2400" dirty="0" smtClean="0"/>
              <a:t>Depends upon the number of shifts for which the asset is to be used;</a:t>
            </a:r>
          </a:p>
          <a:p>
            <a:pPr marL="514350" indent="-514350">
              <a:buAutoNum type="romanLcParenBoth"/>
            </a:pPr>
            <a:r>
              <a:rPr lang="en-US" sz="2400" dirty="0" smtClean="0"/>
              <a:t>Legal or other restrictions; etc.</a:t>
            </a:r>
            <a:endParaRPr lang="en-US" sz="2400" dirty="0"/>
          </a:p>
        </p:txBody>
      </p:sp>
      <p:pic>
        <p:nvPicPr>
          <p:cNvPr id="4" name="Picture 3" descr="800px-gilmertonfiat126s.jpeg"/>
          <p:cNvPicPr>
            <a:picLocks noChangeAspect="1"/>
          </p:cNvPicPr>
          <p:nvPr/>
        </p:nvPicPr>
        <p:blipFill>
          <a:blip r:embed="rId2"/>
          <a:stretch>
            <a:fillRect/>
          </a:stretch>
        </p:blipFill>
        <p:spPr>
          <a:xfrm>
            <a:off x="6248400" y="4648200"/>
            <a:ext cx="2209800" cy="1657350"/>
          </a:xfrm>
          <a:prstGeom prst="rect">
            <a:avLst/>
          </a:prstGeom>
          <a:ln>
            <a:noFill/>
          </a:ln>
          <a:effectLst>
            <a:softEdge rad="112500"/>
          </a:effectLst>
        </p:spPr>
      </p:pic>
      <p:pic>
        <p:nvPicPr>
          <p:cNvPr id="5" name="Picture 4" descr="tumblr_mq3dwfki4A1qiah0po1_500.jpg"/>
          <p:cNvPicPr>
            <a:picLocks noChangeAspect="1"/>
          </p:cNvPicPr>
          <p:nvPr/>
        </p:nvPicPr>
        <p:blipFill>
          <a:blip r:embed="rId3" cstate="print"/>
          <a:stretch>
            <a:fillRect/>
          </a:stretch>
        </p:blipFill>
        <p:spPr>
          <a:xfrm>
            <a:off x="762000" y="304800"/>
            <a:ext cx="1752600" cy="1295400"/>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Estimated residual/scrap value of depreciable asset</a:t>
            </a:r>
            <a:endParaRPr lang="en-IN" sz="3200" dirty="0"/>
          </a:p>
        </p:txBody>
      </p:sp>
      <p:sp>
        <p:nvSpPr>
          <p:cNvPr id="3" name="Content Placeholder 2"/>
          <p:cNvSpPr>
            <a:spLocks noGrp="1"/>
          </p:cNvSpPr>
          <p:nvPr>
            <p:ph idx="1"/>
          </p:nvPr>
        </p:nvSpPr>
        <p:spPr/>
        <p:txBody>
          <a:bodyPr/>
          <a:lstStyle/>
          <a:p>
            <a:r>
              <a:rPr lang="en-US" dirty="0" smtClean="0"/>
              <a:t>It is estimated value of depreciable assets at the end of its useful life.</a:t>
            </a:r>
          </a:p>
          <a:p>
            <a:r>
              <a:rPr lang="en-US" dirty="0" smtClean="0"/>
              <a:t>It is estimated at the time of acquisition, installation and at the time of at the time of revaluation of the assets.</a:t>
            </a:r>
            <a:endParaRPr lang="en-IN" dirty="0"/>
          </a:p>
        </p:txBody>
      </p:sp>
      <p:pic>
        <p:nvPicPr>
          <p:cNvPr id="4" name="Picture 3" descr="scrap_garbage_pile_sky.JPG"/>
          <p:cNvPicPr>
            <a:picLocks noChangeAspect="1"/>
          </p:cNvPicPr>
          <p:nvPr/>
        </p:nvPicPr>
        <p:blipFill>
          <a:blip r:embed="rId2"/>
          <a:stretch>
            <a:fillRect/>
          </a:stretch>
        </p:blipFill>
        <p:spPr>
          <a:xfrm>
            <a:off x="6400800" y="3962400"/>
            <a:ext cx="1462087" cy="22081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Depreciable Amount</a:t>
            </a:r>
            <a:endParaRPr lang="en-US" dirty="0"/>
          </a:p>
        </p:txBody>
      </p:sp>
      <p:sp>
        <p:nvSpPr>
          <p:cNvPr id="3" name="Content Placeholder 2"/>
          <p:cNvSpPr>
            <a:spLocks noGrp="1"/>
          </p:cNvSpPr>
          <p:nvPr>
            <p:ph idx="1"/>
          </p:nvPr>
        </p:nvSpPr>
        <p:spPr/>
        <p:txBody>
          <a:bodyPr>
            <a:normAutofit/>
          </a:bodyPr>
          <a:lstStyle/>
          <a:p>
            <a:r>
              <a:rPr lang="en-US" sz="2800" dirty="0" smtClean="0"/>
              <a:t>Depreciable amount of a depreciable asset is its historical cost, or other amount substituted for historical cost less the estimated residual value.</a:t>
            </a:r>
          </a:p>
          <a:p>
            <a:r>
              <a:rPr lang="en-US" sz="2800" dirty="0" smtClean="0"/>
              <a:t>The Depreciable amount of a depreciable asset should be allocated on a systematic basis to each accounting period during the useful life of asset.</a:t>
            </a:r>
            <a:endParaRPr lang="en-US" sz="2800" dirty="0"/>
          </a:p>
        </p:txBody>
      </p:sp>
      <p:pic>
        <p:nvPicPr>
          <p:cNvPr id="4" name="Picture 3" descr="9755650-red-wheelbarrow-full-of-large-amount-of-money--path-included.jpg"/>
          <p:cNvPicPr>
            <a:picLocks noChangeAspect="1"/>
          </p:cNvPicPr>
          <p:nvPr/>
        </p:nvPicPr>
        <p:blipFill>
          <a:blip r:embed="rId2" cstate="print"/>
          <a:stretch>
            <a:fillRect/>
          </a:stretch>
        </p:blipFill>
        <p:spPr>
          <a:xfrm>
            <a:off x="2971800" y="4876800"/>
            <a:ext cx="3352799" cy="1524000"/>
          </a:xfrm>
          <a:prstGeom prst="rect">
            <a:avLst/>
          </a:prstGeom>
          <a:ln>
            <a:noFill/>
          </a:ln>
          <a:effectLst>
            <a:softEdge rad="112500"/>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314</TotalTime>
  <Words>762</Words>
  <Application>Microsoft Office PowerPoint</Application>
  <PresentationFormat>On-screen Show (4:3)</PresentationFormat>
  <Paragraphs>93</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Foundry</vt:lpstr>
      <vt:lpstr>Accounting Standard-6 DEPRECIATION ACCOUNTING</vt:lpstr>
      <vt:lpstr>Concept of Depreciation</vt:lpstr>
      <vt:lpstr>Depreciable Assets</vt:lpstr>
      <vt:lpstr>Applicability</vt:lpstr>
      <vt:lpstr>Calculation of Depreciation</vt:lpstr>
      <vt:lpstr>What is the cost of Depreciable Assets?</vt:lpstr>
      <vt:lpstr>Useful Life of an Asset</vt:lpstr>
      <vt:lpstr>Estimated residual/scrap value of depreciable asset</vt:lpstr>
      <vt:lpstr>Depreciable Amount</vt:lpstr>
      <vt:lpstr>Method of Charging of Depreciation</vt:lpstr>
      <vt:lpstr>Selection of Appropriate Method</vt:lpstr>
      <vt:lpstr>Change in Depreciation Method</vt:lpstr>
      <vt:lpstr>Procedure to be followed in case of change in method</vt:lpstr>
      <vt:lpstr>Change in Estimated Useful Life</vt:lpstr>
      <vt:lpstr>Depreciation charge on addition/extension to an existing asset</vt:lpstr>
      <vt:lpstr>When the depreciable asset is disposed of, discarded, demolished or destroyed.</vt:lpstr>
      <vt:lpstr>Disclosure requirements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Accounting Standard-6 DEPRECIATION ACCOUNTING</dc:title>
  <dc:creator/>
  <cp:lastModifiedBy>subodh</cp:lastModifiedBy>
  <cp:revision>38</cp:revision>
  <dcterms:created xsi:type="dcterms:W3CDTF">2006-08-16T00:00:00Z</dcterms:created>
  <dcterms:modified xsi:type="dcterms:W3CDTF">2013-08-17T08:48:44Z</dcterms:modified>
</cp:coreProperties>
</file>