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3" r:id="rId1"/>
  </p:sldMasterIdLst>
  <p:notesMasterIdLst>
    <p:notesMasterId r:id="rId41"/>
  </p:notesMasterIdLst>
  <p:handoutMasterIdLst>
    <p:handoutMasterId r:id="rId42"/>
  </p:handoutMasterIdLst>
  <p:sldIdLst>
    <p:sldId id="600" r:id="rId2"/>
    <p:sldId id="534" r:id="rId3"/>
    <p:sldId id="312" r:id="rId4"/>
    <p:sldId id="314" r:id="rId5"/>
    <p:sldId id="552" r:id="rId6"/>
    <p:sldId id="554" r:id="rId7"/>
    <p:sldId id="548" r:id="rId8"/>
    <p:sldId id="558" r:id="rId9"/>
    <p:sldId id="317" r:id="rId10"/>
    <p:sldId id="584" r:id="rId11"/>
    <p:sldId id="567" r:id="rId12"/>
    <p:sldId id="565" r:id="rId13"/>
    <p:sldId id="563" r:id="rId14"/>
    <p:sldId id="583" r:id="rId15"/>
    <p:sldId id="325" r:id="rId16"/>
    <p:sldId id="579" r:id="rId17"/>
    <p:sldId id="582" r:id="rId18"/>
    <p:sldId id="594" r:id="rId19"/>
    <p:sldId id="593" r:id="rId20"/>
    <p:sldId id="595" r:id="rId21"/>
    <p:sldId id="596" r:id="rId22"/>
    <p:sldId id="597" r:id="rId23"/>
    <p:sldId id="598" r:id="rId24"/>
    <p:sldId id="599" r:id="rId25"/>
    <p:sldId id="574" r:id="rId26"/>
    <p:sldId id="569" r:id="rId27"/>
    <p:sldId id="570" r:id="rId28"/>
    <p:sldId id="571" r:id="rId29"/>
    <p:sldId id="572" r:id="rId30"/>
    <p:sldId id="328" r:id="rId31"/>
    <p:sldId id="559" r:id="rId32"/>
    <p:sldId id="331" r:id="rId33"/>
    <p:sldId id="555" r:id="rId34"/>
    <p:sldId id="556" r:id="rId35"/>
    <p:sldId id="557" r:id="rId36"/>
    <p:sldId id="561" r:id="rId37"/>
    <p:sldId id="531" r:id="rId38"/>
    <p:sldId id="542" r:id="rId39"/>
    <p:sldId id="601" r:id="rId40"/>
  </p:sldIdLst>
  <p:sldSz cx="10059988" cy="7773988"/>
  <p:notesSz cx="9928225" cy="6797675"/>
  <p:defaultTextStyle>
    <a:defPPr>
      <a:defRPr lang="en-US"/>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DE"/>
    <a:srgbClr val="002776"/>
    <a:srgbClr val="A4D400"/>
    <a:srgbClr val="7BCE6C"/>
    <a:srgbClr val="72C7E7"/>
    <a:srgbClr val="C9DD03"/>
    <a:srgbClr val="3C8A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71" autoAdjust="0"/>
    <p:restoredTop sz="99112" autoAdjust="0"/>
  </p:normalViewPr>
  <p:slideViewPr>
    <p:cSldViewPr showGuides="1">
      <p:cViewPr>
        <p:scale>
          <a:sx n="65" d="100"/>
          <a:sy n="65" d="100"/>
        </p:scale>
        <p:origin x="-1014" y="-366"/>
      </p:cViewPr>
      <p:guideLst>
        <p:guide orient="horz" pos="2448"/>
        <p:guide/>
      </p:guideLst>
    </p:cSldViewPr>
  </p:slid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88" d="100"/>
          <a:sy n="88" d="100"/>
        </p:scale>
        <p:origin x="-1020" y="-108"/>
      </p:cViewPr>
      <p:guideLst>
        <p:guide orient="horz" pos="2141"/>
        <p:guide pos="312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pkumar\Desktop\Tren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Effective tax rate</c:v>
                </c:pt>
              </c:strCache>
            </c:strRef>
          </c:tx>
          <c:spPr>
            <a:solidFill>
              <a:schemeClr val="tx2">
                <a:lumMod val="40000"/>
                <a:lumOff val="60000"/>
              </a:schemeClr>
            </a:solidFill>
          </c:spPr>
          <c:invertIfNegative val="0"/>
          <c:dPt>
            <c:idx val="5"/>
            <c:invertIfNegative val="0"/>
            <c:bubble3D val="0"/>
            <c:spPr>
              <a:solidFill>
                <a:srgbClr val="A4D400"/>
              </a:solidFill>
            </c:spPr>
          </c:dPt>
          <c:dLbls>
            <c:dLbl>
              <c:idx val="0"/>
              <c:layout>
                <c:manualLayout>
                  <c:x val="5.4802828917303497E-3"/>
                  <c:y val="-1.5021459227467811E-2"/>
                </c:manualLayout>
              </c:layout>
              <c:showLegendKey val="0"/>
              <c:showVal val="1"/>
              <c:showCatName val="0"/>
              <c:showSerName val="0"/>
              <c:showPercent val="0"/>
              <c:showBubbleSize val="0"/>
            </c:dLbl>
            <c:dLbl>
              <c:idx val="1"/>
              <c:layout>
                <c:manualLayout>
                  <c:x val="0"/>
                  <c:y val="-1.0729613733905579E-2"/>
                </c:manualLayout>
              </c:layout>
              <c:showLegendKey val="0"/>
              <c:showVal val="1"/>
              <c:showCatName val="0"/>
              <c:showSerName val="0"/>
              <c:showPercent val="0"/>
              <c:showBubbleSize val="0"/>
            </c:dLbl>
            <c:dLbl>
              <c:idx val="2"/>
              <c:layout>
                <c:manualLayout>
                  <c:x val="1.3700976933596722E-3"/>
                  <c:y val="-5.9012875536480691E-3"/>
                </c:manualLayout>
              </c:layout>
              <c:showLegendKey val="0"/>
              <c:showVal val="1"/>
              <c:showCatName val="0"/>
              <c:showSerName val="0"/>
              <c:showPercent val="0"/>
              <c:showBubbleSize val="0"/>
            </c:dLbl>
            <c:dLbl>
              <c:idx val="3"/>
              <c:layout>
                <c:manualLayout>
                  <c:x val="2.7401953867192438E-3"/>
                  <c:y val="-4.5360075698692168E-3"/>
                </c:manualLayout>
              </c:layout>
              <c:showLegendKey val="0"/>
              <c:showVal val="1"/>
              <c:showCatName val="0"/>
              <c:showSerName val="0"/>
              <c:showPercent val="0"/>
              <c:showBubbleSize val="0"/>
            </c:dLbl>
            <c:dLbl>
              <c:idx val="4"/>
              <c:layout>
                <c:manualLayout>
                  <c:x val="4.1102930800788655E-3"/>
                  <c:y val="-1.0121996553005981E-2"/>
                </c:manualLayout>
              </c:layout>
              <c:showLegendKey val="0"/>
              <c:showVal val="1"/>
              <c:showCatName val="0"/>
              <c:showSerName val="0"/>
              <c:showPercent val="0"/>
              <c:showBubbleSize val="0"/>
            </c:dLbl>
            <c:dLbl>
              <c:idx val="5"/>
              <c:layout>
                <c:manualLayout>
                  <c:x val="-2.7401953867191432E-3"/>
                  <c:y val="-3.2668716839579603E-3"/>
                </c:manualLayout>
              </c:layout>
              <c:showLegendKey val="0"/>
              <c:showVal val="1"/>
              <c:showCatName val="0"/>
              <c:showSerName val="0"/>
              <c:showPercent val="0"/>
              <c:showBubbleSize val="0"/>
            </c:dLbl>
            <c:txPr>
              <a:bodyPr/>
              <a:lstStyle/>
              <a:p>
                <a:pPr>
                  <a:defRPr>
                    <a:solidFill>
                      <a:srgbClr val="002776"/>
                    </a:solidFill>
                  </a:defRPr>
                </a:pPr>
                <a:endParaRPr lang="en-US"/>
              </a:p>
            </c:txPr>
            <c:showLegendKey val="0"/>
            <c:showVal val="1"/>
            <c:showCatName val="0"/>
            <c:showSerName val="0"/>
            <c:showPercent val="0"/>
            <c:showBubbleSize val="0"/>
            <c:showLeaderLines val="0"/>
          </c:dLbls>
          <c:cat>
            <c:strRef>
              <c:f>Sheet1!$A$2:$A$7</c:f>
              <c:strCache>
                <c:ptCount val="6"/>
                <c:pt idx="0">
                  <c:v>INR 0.5m</c:v>
                </c:pt>
                <c:pt idx="1">
                  <c:v>INR 1m</c:v>
                </c:pt>
                <c:pt idx="2">
                  <c:v>INR 2.5m</c:v>
                </c:pt>
                <c:pt idx="3">
                  <c:v>INR 6m</c:v>
                </c:pt>
                <c:pt idx="4">
                  <c:v>INR 11m</c:v>
                </c:pt>
                <c:pt idx="5">
                  <c:v>INR 11m (Proposed)</c:v>
                </c:pt>
              </c:strCache>
            </c:strRef>
          </c:cat>
          <c:val>
            <c:numRef>
              <c:f>Sheet1!$B$2:$B$7</c:f>
              <c:numCache>
                <c:formatCode>0.00%</c:formatCode>
                <c:ptCount val="6"/>
                <c:pt idx="0">
                  <c:v>5.7680000000000002E-2</c:v>
                </c:pt>
                <c:pt idx="1">
                  <c:v>0.13389999999999999</c:v>
                </c:pt>
                <c:pt idx="2">
                  <c:v>0.23896000000000001</c:v>
                </c:pt>
                <c:pt idx="3">
                  <c:v>0.27981666666666666</c:v>
                </c:pt>
                <c:pt idx="4">
                  <c:v>0.29308181818181817</c:v>
                </c:pt>
                <c:pt idx="5">
                  <c:v>0.32239000000000007</c:v>
                </c:pt>
              </c:numCache>
            </c:numRef>
          </c:val>
        </c:ser>
        <c:dLbls>
          <c:showLegendKey val="0"/>
          <c:showVal val="0"/>
          <c:showCatName val="0"/>
          <c:showSerName val="0"/>
          <c:showPercent val="0"/>
          <c:showBubbleSize val="0"/>
        </c:dLbls>
        <c:gapWidth val="150"/>
        <c:axId val="21068416"/>
        <c:axId val="21090688"/>
      </c:barChart>
      <c:catAx>
        <c:axId val="21068416"/>
        <c:scaling>
          <c:orientation val="minMax"/>
        </c:scaling>
        <c:delete val="0"/>
        <c:axPos val="b"/>
        <c:numFmt formatCode="_(* #,##0_);_(* \(#,##0\);_(* &quot;-&quot;??_);_(@_)" sourceLinked="1"/>
        <c:majorTickMark val="out"/>
        <c:minorTickMark val="none"/>
        <c:tickLblPos val="nextTo"/>
        <c:txPr>
          <a:bodyPr/>
          <a:lstStyle/>
          <a:p>
            <a:pPr>
              <a:defRPr baseline="0">
                <a:solidFill>
                  <a:srgbClr val="002776"/>
                </a:solidFill>
              </a:defRPr>
            </a:pPr>
            <a:endParaRPr lang="en-US"/>
          </a:p>
        </c:txPr>
        <c:crossAx val="21090688"/>
        <c:crosses val="autoZero"/>
        <c:auto val="1"/>
        <c:lblAlgn val="ctr"/>
        <c:lblOffset val="100"/>
        <c:noMultiLvlLbl val="0"/>
      </c:catAx>
      <c:valAx>
        <c:axId val="21090688"/>
        <c:scaling>
          <c:orientation val="minMax"/>
        </c:scaling>
        <c:delete val="0"/>
        <c:axPos val="l"/>
        <c:majorGridlines>
          <c:spPr>
            <a:ln>
              <a:noFill/>
            </a:ln>
          </c:spPr>
        </c:majorGridlines>
        <c:numFmt formatCode="0%" sourceLinked="0"/>
        <c:majorTickMark val="out"/>
        <c:minorTickMark val="none"/>
        <c:tickLblPos val="nextTo"/>
        <c:txPr>
          <a:bodyPr/>
          <a:lstStyle/>
          <a:p>
            <a:pPr>
              <a:defRPr>
                <a:solidFill>
                  <a:srgbClr val="002776"/>
                </a:solidFill>
              </a:defRPr>
            </a:pPr>
            <a:endParaRPr lang="en-US"/>
          </a:p>
        </c:txPr>
        <c:crossAx val="210684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50" baseline="0">
                <a:solidFill>
                  <a:srgbClr val="002060"/>
                </a:solidFill>
                <a:latin typeface="Arial" pitchFamily="34" charset="0"/>
                <a:cs typeface="Arial" pitchFamily="34" charset="0"/>
              </a:rPr>
              <a:t>WHT </a:t>
            </a:r>
            <a:r>
              <a:rPr lang="en-US" sz="1450">
                <a:solidFill>
                  <a:srgbClr val="002060"/>
                </a:solidFill>
                <a:latin typeface="Arial" pitchFamily="34" charset="0"/>
                <a:cs typeface="Arial" pitchFamily="34" charset="0"/>
              </a:rPr>
              <a:t>rates on royalty and FTS under Indian tax law</a:t>
            </a:r>
          </a:p>
        </c:rich>
      </c:tx>
      <c:layout/>
      <c:overlay val="0"/>
    </c:title>
    <c:autoTitleDeleted val="0"/>
    <c:plotArea>
      <c:layout/>
      <c:barChart>
        <c:barDir val="col"/>
        <c:grouping val="clustered"/>
        <c:varyColors val="0"/>
        <c:ser>
          <c:idx val="0"/>
          <c:order val="0"/>
          <c:tx>
            <c:strRef>
              <c:f>'clause 25 - budget 2013'!$C$2</c:f>
              <c:strCache>
                <c:ptCount val="1"/>
                <c:pt idx="0">
                  <c:v>Rates of WHT for Royalty and FTS under the Act</c:v>
                </c:pt>
              </c:strCache>
            </c:strRef>
          </c:tx>
          <c:invertIfNegative val="0"/>
          <c:dPt>
            <c:idx val="3"/>
            <c:invertIfNegative val="0"/>
            <c:bubble3D val="0"/>
            <c:spPr>
              <a:solidFill>
                <a:srgbClr val="92D050"/>
              </a:solidFill>
              <a:ln>
                <a:solidFill>
                  <a:srgbClr val="92D050"/>
                </a:solidFill>
              </a:ln>
            </c:spPr>
          </c:dPt>
          <c:dLbls>
            <c:dLbl>
              <c:idx val="0"/>
              <c:layout/>
              <c:tx>
                <c:rich>
                  <a:bodyPr/>
                  <a:lstStyle/>
                  <a:p>
                    <a:r>
                      <a:rPr lang="en-US"/>
                      <a:t>30%</a:t>
                    </a:r>
                  </a:p>
                </c:rich>
              </c:tx>
              <c:showLegendKey val="0"/>
              <c:showVal val="1"/>
              <c:showCatName val="0"/>
              <c:showSerName val="0"/>
              <c:showPercent val="0"/>
              <c:showBubbleSize val="0"/>
            </c:dLbl>
            <c:dLbl>
              <c:idx val="1"/>
              <c:layout/>
              <c:tx>
                <c:rich>
                  <a:bodyPr/>
                  <a:lstStyle/>
                  <a:p>
                    <a:r>
                      <a:rPr lang="en-US"/>
                      <a:t>20%</a:t>
                    </a:r>
                  </a:p>
                </c:rich>
              </c:tx>
              <c:showLegendKey val="0"/>
              <c:showVal val="1"/>
              <c:showCatName val="0"/>
              <c:showSerName val="0"/>
              <c:showPercent val="0"/>
              <c:showBubbleSize val="0"/>
            </c:dLbl>
            <c:dLbl>
              <c:idx val="2"/>
              <c:layout/>
              <c:tx>
                <c:rich>
                  <a:bodyPr/>
                  <a:lstStyle/>
                  <a:p>
                    <a:r>
                      <a:rPr lang="en-US"/>
                      <a:t>10%</a:t>
                    </a:r>
                  </a:p>
                </c:rich>
              </c:tx>
              <c:showLegendKey val="0"/>
              <c:showVal val="1"/>
              <c:showCatName val="0"/>
              <c:showSerName val="0"/>
              <c:showPercent val="0"/>
              <c:showBubbleSize val="0"/>
            </c:dLbl>
            <c:dLbl>
              <c:idx val="3"/>
              <c:layout/>
              <c:tx>
                <c:rich>
                  <a:bodyPr/>
                  <a:lstStyle/>
                  <a:p>
                    <a:r>
                      <a:rPr lang="en-US"/>
                      <a:t>25%</a:t>
                    </a:r>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'clause 25 - budget 2013'!$B$3:$B$6</c:f>
              <c:strCache>
                <c:ptCount val="4"/>
                <c:pt idx="0">
                  <c:v>Agreements upto 31 May 1997</c:v>
                </c:pt>
                <c:pt idx="1">
                  <c:v>Agreements from 1 June 1997 to 31 May 2005</c:v>
                </c:pt>
                <c:pt idx="2">
                  <c:v>Agreements from 1 June 2005 to 31 March 2013</c:v>
                </c:pt>
                <c:pt idx="3">
                  <c:v>Payments from 1 April 2013</c:v>
                </c:pt>
              </c:strCache>
            </c:strRef>
          </c:cat>
          <c:val>
            <c:numRef>
              <c:f>'clause 25 - budget 2013'!$C$3:$C$6</c:f>
              <c:numCache>
                <c:formatCode>General</c:formatCode>
                <c:ptCount val="4"/>
                <c:pt idx="0">
                  <c:v>30</c:v>
                </c:pt>
                <c:pt idx="1">
                  <c:v>20</c:v>
                </c:pt>
                <c:pt idx="2">
                  <c:v>10</c:v>
                </c:pt>
                <c:pt idx="3">
                  <c:v>25</c:v>
                </c:pt>
              </c:numCache>
            </c:numRef>
          </c:val>
        </c:ser>
        <c:dLbls>
          <c:showLegendKey val="0"/>
          <c:showVal val="0"/>
          <c:showCatName val="0"/>
          <c:showSerName val="0"/>
          <c:showPercent val="0"/>
          <c:showBubbleSize val="0"/>
        </c:dLbls>
        <c:gapWidth val="150"/>
        <c:axId val="67717376"/>
        <c:axId val="74465280"/>
      </c:barChart>
      <c:catAx>
        <c:axId val="67717376"/>
        <c:scaling>
          <c:orientation val="minMax"/>
        </c:scaling>
        <c:delete val="0"/>
        <c:axPos val="b"/>
        <c:majorTickMark val="out"/>
        <c:minorTickMark val="none"/>
        <c:tickLblPos val="nextTo"/>
        <c:txPr>
          <a:bodyPr/>
          <a:lstStyle/>
          <a:p>
            <a:pPr>
              <a:defRPr>
                <a:solidFill>
                  <a:srgbClr val="002060"/>
                </a:solidFill>
                <a:latin typeface="Arial" pitchFamily="34" charset="0"/>
                <a:cs typeface="Arial" pitchFamily="34" charset="0"/>
              </a:defRPr>
            </a:pPr>
            <a:endParaRPr lang="en-US"/>
          </a:p>
        </c:txPr>
        <c:crossAx val="74465280"/>
        <c:crosses val="autoZero"/>
        <c:auto val="1"/>
        <c:lblAlgn val="ctr"/>
        <c:lblOffset val="100"/>
        <c:noMultiLvlLbl val="0"/>
      </c:catAx>
      <c:valAx>
        <c:axId val="74465280"/>
        <c:scaling>
          <c:orientation val="minMax"/>
        </c:scaling>
        <c:delete val="0"/>
        <c:axPos val="l"/>
        <c:numFmt formatCode="General" sourceLinked="1"/>
        <c:majorTickMark val="out"/>
        <c:minorTickMark val="none"/>
        <c:tickLblPos val="nextTo"/>
        <c:txPr>
          <a:bodyPr/>
          <a:lstStyle/>
          <a:p>
            <a:pPr>
              <a:defRPr>
                <a:solidFill>
                  <a:srgbClr val="002060"/>
                </a:solidFill>
                <a:latin typeface="Arial" pitchFamily="34" charset="0"/>
                <a:cs typeface="Arial" pitchFamily="34" charset="0"/>
              </a:defRPr>
            </a:pPr>
            <a:endParaRPr lang="en-US"/>
          </a:p>
        </c:txPr>
        <c:crossAx val="67717376"/>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bwMode="auto">
          <a:xfrm>
            <a:off x="5624625" y="0"/>
            <a:ext cx="4301316" cy="339884"/>
          </a:xfrm>
          <a:prstGeom prst="rect">
            <a:avLst/>
          </a:prstGeom>
          <a:noFill/>
          <a:ln w="9525">
            <a:noFill/>
            <a:miter lim="800000"/>
            <a:headEnd/>
            <a:tailEnd/>
          </a:ln>
        </p:spPr>
        <p:txBody>
          <a:bodyPr vert="horz" wrap="square" lIns="62674" tIns="31337" rIns="62674" bIns="31337" numCol="1" anchor="t" anchorCtr="0" compatLnSpc="1">
            <a:prstTxWarp prst="textNoShape">
              <a:avLst/>
            </a:prstTxWarp>
          </a:bodyPr>
          <a:lstStyle>
            <a:lvl1pPr algn="r" defTabSz="627317">
              <a:defRPr sz="800"/>
            </a:lvl1pPr>
          </a:lstStyle>
          <a:p>
            <a:fld id="{881FED58-90E2-475F-A916-696B8358D80D}" type="datetimeFigureOut">
              <a:rPr lang="en-US"/>
              <a:pPr/>
              <a:t>3/2/2013</a:t>
            </a:fld>
            <a:endParaRPr lang="en-GB"/>
          </a:p>
        </p:txBody>
      </p:sp>
      <p:sp>
        <p:nvSpPr>
          <p:cNvPr id="4" name="Footer Placeholder 3"/>
          <p:cNvSpPr>
            <a:spLocks noGrp="1"/>
          </p:cNvSpPr>
          <p:nvPr>
            <p:ph type="ftr" sz="quarter" idx="2"/>
          </p:nvPr>
        </p:nvSpPr>
        <p:spPr bwMode="auto">
          <a:xfrm>
            <a:off x="1" y="6456716"/>
            <a:ext cx="4303603" cy="339884"/>
          </a:xfrm>
          <a:prstGeom prst="rect">
            <a:avLst/>
          </a:prstGeom>
          <a:noFill/>
          <a:ln w="9525">
            <a:noFill/>
            <a:miter lim="800000"/>
            <a:headEnd/>
            <a:tailEnd/>
          </a:ln>
        </p:spPr>
        <p:txBody>
          <a:bodyPr vert="horz" wrap="square" lIns="62674" tIns="31337" rIns="62674" bIns="31337" numCol="1" anchor="b" anchorCtr="0" compatLnSpc="1">
            <a:prstTxWarp prst="textNoShape">
              <a:avLst/>
            </a:prstTxWarp>
          </a:bodyPr>
          <a:lstStyle>
            <a:lvl1pPr defTabSz="627317">
              <a:defRPr sz="800"/>
            </a:lvl1pPr>
          </a:lstStyle>
          <a:p>
            <a:endParaRPr lang="en-GB"/>
          </a:p>
        </p:txBody>
      </p:sp>
      <p:sp>
        <p:nvSpPr>
          <p:cNvPr id="5" name="Slide Number Placeholder 4"/>
          <p:cNvSpPr>
            <a:spLocks noGrp="1"/>
          </p:cNvSpPr>
          <p:nvPr>
            <p:ph type="sldNum" sz="quarter" idx="3"/>
          </p:nvPr>
        </p:nvSpPr>
        <p:spPr bwMode="auto">
          <a:xfrm>
            <a:off x="5624625" y="6456716"/>
            <a:ext cx="4301316" cy="339884"/>
          </a:xfrm>
          <a:prstGeom prst="rect">
            <a:avLst/>
          </a:prstGeom>
          <a:noFill/>
          <a:ln w="9525">
            <a:noFill/>
            <a:miter lim="800000"/>
            <a:headEnd/>
            <a:tailEnd/>
          </a:ln>
        </p:spPr>
        <p:txBody>
          <a:bodyPr vert="horz" wrap="square" lIns="62674" tIns="31337" rIns="62674" bIns="31337" numCol="1" anchor="b" anchorCtr="0" compatLnSpc="1">
            <a:prstTxWarp prst="textNoShape">
              <a:avLst/>
            </a:prstTxWarp>
          </a:bodyPr>
          <a:lstStyle>
            <a:lvl1pPr algn="r" defTabSz="627317">
              <a:defRPr sz="800"/>
            </a:lvl1pPr>
          </a:lstStyle>
          <a:p>
            <a:fld id="{33D4CFF1-DA8A-4DDA-9AC2-91167C88B304}" type="slidenum">
              <a:rPr lang="en-GB"/>
              <a:pPr/>
              <a:t>‹#›</a:t>
            </a:fld>
            <a:endParaRPr lang="en-GB"/>
          </a:p>
        </p:txBody>
      </p:sp>
    </p:spTree>
    <p:extLst>
      <p:ext uri="{BB962C8B-B14F-4D97-AF65-F5344CB8AC3E}">
        <p14:creationId xmlns:p14="http://schemas.microsoft.com/office/powerpoint/2010/main" val="1080343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0"/>
            <a:ext cx="4303603" cy="339884"/>
          </a:xfrm>
          <a:prstGeom prst="rect">
            <a:avLst/>
          </a:prstGeom>
          <a:noFill/>
          <a:ln w="9525">
            <a:noFill/>
            <a:miter lim="800000"/>
            <a:headEnd/>
            <a:tailEnd/>
          </a:ln>
        </p:spPr>
        <p:txBody>
          <a:bodyPr vert="horz" wrap="square" lIns="95553" tIns="47777" rIns="95553" bIns="47777" numCol="1" anchor="t" anchorCtr="0" compatLnSpc="1">
            <a:prstTxWarp prst="textNoShape">
              <a:avLst/>
            </a:prstTxWarp>
          </a:bodyPr>
          <a:lstStyle>
            <a:lvl1pPr defTabSz="627317">
              <a:defRPr sz="1200">
                <a:latin typeface="Calibri" pitchFamily="34" charset="0"/>
              </a:defRPr>
            </a:lvl1pPr>
          </a:lstStyle>
          <a:p>
            <a:endParaRPr lang="en-GB"/>
          </a:p>
        </p:txBody>
      </p:sp>
      <p:sp>
        <p:nvSpPr>
          <p:cNvPr id="3" name="Date Placeholder 2"/>
          <p:cNvSpPr>
            <a:spLocks noGrp="1"/>
          </p:cNvSpPr>
          <p:nvPr>
            <p:ph type="dt" idx="1"/>
          </p:nvPr>
        </p:nvSpPr>
        <p:spPr bwMode="auto">
          <a:xfrm>
            <a:off x="5624625" y="0"/>
            <a:ext cx="4301316" cy="339884"/>
          </a:xfrm>
          <a:prstGeom prst="rect">
            <a:avLst/>
          </a:prstGeom>
          <a:noFill/>
          <a:ln w="9525">
            <a:noFill/>
            <a:miter lim="800000"/>
            <a:headEnd/>
            <a:tailEnd/>
          </a:ln>
        </p:spPr>
        <p:txBody>
          <a:bodyPr vert="horz" wrap="square" lIns="95553" tIns="47777" rIns="95553" bIns="47777" numCol="1" anchor="t" anchorCtr="0" compatLnSpc="1">
            <a:prstTxWarp prst="textNoShape">
              <a:avLst/>
            </a:prstTxWarp>
          </a:bodyPr>
          <a:lstStyle>
            <a:lvl1pPr algn="r" defTabSz="627317">
              <a:defRPr sz="1200">
                <a:latin typeface="Calibri" pitchFamily="34" charset="0"/>
              </a:defRPr>
            </a:lvl1pPr>
          </a:lstStyle>
          <a:p>
            <a:fld id="{926792DD-4E30-43FF-AE64-C7B14182D0A7}" type="datetimeFigureOut">
              <a:rPr lang="en-US"/>
              <a:pPr/>
              <a:t>3/2/2013</a:t>
            </a:fld>
            <a:endParaRPr lang="en-GB"/>
          </a:p>
        </p:txBody>
      </p:sp>
      <p:sp>
        <p:nvSpPr>
          <p:cNvPr id="4" name="Slide Image Placeholder 3"/>
          <p:cNvSpPr>
            <a:spLocks noGrp="1" noRot="1" noChangeAspect="1"/>
          </p:cNvSpPr>
          <p:nvPr>
            <p:ph type="sldImg" idx="2"/>
          </p:nvPr>
        </p:nvSpPr>
        <p:spPr>
          <a:xfrm>
            <a:off x="3316288" y="509588"/>
            <a:ext cx="3298825" cy="2549525"/>
          </a:xfrm>
          <a:prstGeom prst="rect">
            <a:avLst/>
          </a:prstGeom>
          <a:noFill/>
          <a:ln w="12700">
            <a:solidFill>
              <a:prstClr val="black"/>
            </a:solidFill>
          </a:ln>
        </p:spPr>
        <p:txBody>
          <a:bodyPr vert="horz" lIns="137704" tIns="68853" rIns="137704" bIns="68853" rtlCol="0" anchor="ctr"/>
          <a:lstStyle/>
          <a:p>
            <a:pPr lvl="0"/>
            <a:endParaRPr lang="en-GB" noProof="0"/>
          </a:p>
        </p:txBody>
      </p:sp>
      <p:sp>
        <p:nvSpPr>
          <p:cNvPr id="5" name="Notes Placeholder 4"/>
          <p:cNvSpPr>
            <a:spLocks noGrp="1"/>
          </p:cNvSpPr>
          <p:nvPr>
            <p:ph type="body" sz="quarter" idx="3"/>
          </p:nvPr>
        </p:nvSpPr>
        <p:spPr bwMode="auto">
          <a:xfrm>
            <a:off x="991909" y="3228896"/>
            <a:ext cx="7944409" cy="3058954"/>
          </a:xfrm>
          <a:prstGeom prst="rect">
            <a:avLst/>
          </a:prstGeom>
          <a:noFill/>
          <a:ln w="9525">
            <a:noFill/>
            <a:miter lim="800000"/>
            <a:headEnd/>
            <a:tailEnd/>
          </a:ln>
        </p:spPr>
        <p:txBody>
          <a:bodyPr vert="horz" wrap="square" lIns="95553" tIns="47777" rIns="95553" bIns="47777" numCol="1" anchor="t" anchorCtr="0" compatLnSpc="1">
            <a:prstTxWarp prst="textNoShape">
              <a:avLst/>
            </a:prstTxWarp>
          </a:bodyPr>
          <a:lstStyle/>
          <a:p>
            <a:pPr lvl="0"/>
            <a:r>
              <a:rPr lang="en-US" noProof="0" smtClean="0"/>
              <a:t>Click to edit Master text styles</a:t>
            </a:r>
          </a:p>
          <a:p>
            <a:pPr lvl="0"/>
            <a:r>
              <a:rPr lang="en-US" noProof="0" smtClean="0"/>
              <a:t>Second level</a:t>
            </a:r>
          </a:p>
          <a:p>
            <a:pPr lvl="0"/>
            <a:r>
              <a:rPr lang="en-US" noProof="0" smtClean="0"/>
              <a:t>Third level</a:t>
            </a:r>
          </a:p>
          <a:p>
            <a:pPr lvl="0"/>
            <a:r>
              <a:rPr lang="en-US" noProof="0" smtClean="0"/>
              <a:t>Fourth level</a:t>
            </a:r>
          </a:p>
          <a:p>
            <a:pPr lvl="0"/>
            <a:r>
              <a:rPr lang="en-US" noProof="0" smtClean="0"/>
              <a:t>Fifth level</a:t>
            </a:r>
            <a:endParaRPr lang="en-GB" noProof="0" smtClean="0"/>
          </a:p>
        </p:txBody>
      </p:sp>
      <p:sp>
        <p:nvSpPr>
          <p:cNvPr id="6" name="Footer Placeholder 5"/>
          <p:cNvSpPr>
            <a:spLocks noGrp="1"/>
          </p:cNvSpPr>
          <p:nvPr>
            <p:ph type="ftr" sz="quarter" idx="4"/>
          </p:nvPr>
        </p:nvSpPr>
        <p:spPr bwMode="auto">
          <a:xfrm>
            <a:off x="1" y="6456716"/>
            <a:ext cx="4303603" cy="339884"/>
          </a:xfrm>
          <a:prstGeom prst="rect">
            <a:avLst/>
          </a:prstGeom>
          <a:noFill/>
          <a:ln w="9525">
            <a:noFill/>
            <a:miter lim="800000"/>
            <a:headEnd/>
            <a:tailEnd/>
          </a:ln>
        </p:spPr>
        <p:txBody>
          <a:bodyPr vert="horz" wrap="square" lIns="95553" tIns="47777" rIns="95553" bIns="47777" numCol="1" anchor="b" anchorCtr="0" compatLnSpc="1">
            <a:prstTxWarp prst="textNoShape">
              <a:avLst/>
            </a:prstTxWarp>
          </a:bodyPr>
          <a:lstStyle>
            <a:lvl1pPr defTabSz="627317">
              <a:defRPr sz="1200">
                <a:latin typeface="Calibri" pitchFamily="34" charset="0"/>
              </a:defRPr>
            </a:lvl1pPr>
          </a:lstStyle>
          <a:p>
            <a:endParaRPr lang="en-GB"/>
          </a:p>
        </p:txBody>
      </p:sp>
      <p:sp>
        <p:nvSpPr>
          <p:cNvPr id="7" name="Slide Number Placeholder 6"/>
          <p:cNvSpPr>
            <a:spLocks noGrp="1"/>
          </p:cNvSpPr>
          <p:nvPr>
            <p:ph type="sldNum" sz="quarter" idx="5"/>
          </p:nvPr>
        </p:nvSpPr>
        <p:spPr bwMode="auto">
          <a:xfrm>
            <a:off x="5624625" y="6456716"/>
            <a:ext cx="4301316" cy="339884"/>
          </a:xfrm>
          <a:prstGeom prst="rect">
            <a:avLst/>
          </a:prstGeom>
          <a:noFill/>
          <a:ln w="9525">
            <a:noFill/>
            <a:miter lim="800000"/>
            <a:headEnd/>
            <a:tailEnd/>
          </a:ln>
        </p:spPr>
        <p:txBody>
          <a:bodyPr vert="horz" wrap="square" lIns="95553" tIns="47777" rIns="95553" bIns="47777" numCol="1" anchor="b" anchorCtr="0" compatLnSpc="1">
            <a:prstTxWarp prst="textNoShape">
              <a:avLst/>
            </a:prstTxWarp>
          </a:bodyPr>
          <a:lstStyle>
            <a:lvl1pPr algn="r" defTabSz="627317">
              <a:defRPr sz="1200">
                <a:latin typeface="Calibri" pitchFamily="34" charset="0"/>
              </a:defRPr>
            </a:lvl1pPr>
          </a:lstStyle>
          <a:p>
            <a:fld id="{47D2F241-0E93-4882-A868-EF6BDC7D2C10}" type="slidenum">
              <a:rPr lang="en-GB"/>
              <a:pPr/>
              <a:t>‹#›</a:t>
            </a:fld>
            <a:endParaRPr lang="en-GB"/>
          </a:p>
        </p:txBody>
      </p:sp>
    </p:spTree>
    <p:extLst>
      <p:ext uri="{BB962C8B-B14F-4D97-AF65-F5344CB8AC3E}">
        <p14:creationId xmlns:p14="http://schemas.microsoft.com/office/powerpoint/2010/main" val="32346647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Arial" pitchFamily="34" charset="0"/>
                <a:cs typeface="Arial" pitchFamily="34" charset="0"/>
              </a:rPr>
              <a:t>Safe Harbour is a mechanism in which the tax authorities shall accept the transfer prices declared by the taxpayers. It is a simple set of rules for certain category of  taxpayers where transfer prices will be automatically accepted by tax authorities. The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rules prescribes particular margins or thresholds for prescribed class of transactions. It is similar to Presumptive Taxation as applicable under section 44AD, 44AE, 44AF, 44B, etc….</a:t>
            </a:r>
          </a:p>
          <a:p>
            <a:endParaRPr lang="en-US" sz="1200" dirty="0" smtClean="0">
              <a:latin typeface="Arial" pitchFamily="34" charset="0"/>
              <a:cs typeface="Arial" pitchFamily="34" charset="0"/>
            </a:endParaRPr>
          </a:p>
          <a:p>
            <a:pPr defTabSz="846003">
              <a:defRPr/>
            </a:pPr>
            <a:r>
              <a:rPr lang="en-US" sz="1200" b="1" dirty="0" smtClean="0">
                <a:latin typeface="Arial" pitchFamily="34" charset="0"/>
                <a:cs typeface="Arial" pitchFamily="34" charset="0"/>
              </a:rPr>
              <a:t>India: </a:t>
            </a:r>
            <a:r>
              <a:rPr lang="en-US" sz="1200" dirty="0" smtClean="0">
                <a:latin typeface="Arial" pitchFamily="34" charset="0"/>
                <a:cs typeface="Arial" pitchFamily="34" charset="0"/>
              </a:rPr>
              <a:t>The Finance Act (No 2) 2009 introduced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provisions whereby  the rules were to be notified. </a:t>
            </a:r>
            <a:r>
              <a:rPr lang="en-US" sz="2000" kern="1200" dirty="0" smtClean="0">
                <a:solidFill>
                  <a:schemeClr val="tx1"/>
                </a:solidFill>
                <a:effectLst/>
                <a:latin typeface="+mn-lt"/>
                <a:ea typeface="+mn-ea"/>
                <a:cs typeface="+mn-cs"/>
              </a:rPr>
              <a:t>The Rangachary Committee was appointed to look into Safe Harbour rules for a number of sectors. Rules on Safe Harbour will be issued after examining the reports of the Committee which is expected by 31 March 2013.</a:t>
            </a:r>
            <a:endParaRPr lang="en-US" sz="1200" b="1" dirty="0" smtClean="0">
              <a:latin typeface="Arial" pitchFamily="34" charset="0"/>
              <a:cs typeface="Arial" pitchFamily="34" charset="0"/>
            </a:endParaRPr>
          </a:p>
          <a:p>
            <a:endParaRPr lang="en-US" sz="1200" b="1" dirty="0" smtClean="0">
              <a:latin typeface="Arial" pitchFamily="34" charset="0"/>
              <a:cs typeface="Arial" pitchFamily="34" charset="0"/>
            </a:endParaRPr>
          </a:p>
          <a:p>
            <a:r>
              <a:rPr lang="en-US" sz="1200" b="1" dirty="0" smtClean="0">
                <a:latin typeface="Arial" pitchFamily="34" charset="0"/>
                <a:cs typeface="Arial" pitchFamily="34" charset="0"/>
              </a:rPr>
              <a:t>International Experience</a:t>
            </a:r>
            <a:r>
              <a:rPr lang="en-US" sz="1200" dirty="0" smtClean="0">
                <a:latin typeface="Arial" pitchFamily="34" charset="0"/>
                <a:cs typeface="Arial" pitchFamily="34" charset="0"/>
              </a:rPr>
              <a:t>: Countries such as US (no mark-up on specified routine services and mark up of 7% on low margin services), Australia (@ 7.5%), New Zealand (7.5%) and Singapore (@ 5%) have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rules for intra-group services.  Mexico has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rules for contract manufacturing services provided to US.  Brazil has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rules for intra-group export and import transactions. </a:t>
            </a:r>
          </a:p>
          <a:p>
            <a:endParaRPr lang="en-US" sz="1200" dirty="0" smtClean="0">
              <a:latin typeface="Arial" pitchFamily="34" charset="0"/>
              <a:cs typeface="Arial" pitchFamily="34" charset="0"/>
            </a:endParaRPr>
          </a:p>
          <a:p>
            <a:r>
              <a:rPr lang="en-US" sz="1200" b="1" dirty="0" smtClean="0">
                <a:latin typeface="Arial" pitchFamily="34" charset="0"/>
                <a:cs typeface="Arial" pitchFamily="34" charset="0"/>
              </a:rPr>
              <a:t>Benefits: </a:t>
            </a:r>
          </a:p>
          <a:p>
            <a:endParaRPr lang="en-US" sz="1200" b="1" dirty="0" smtClean="0">
              <a:latin typeface="Arial" pitchFamily="34" charset="0"/>
              <a:cs typeface="Arial" pitchFamily="34" charset="0"/>
            </a:endParaRPr>
          </a:p>
          <a:p>
            <a:pPr marL="211501" indent="-211501"/>
            <a:r>
              <a:rPr lang="en-US" sz="1200" b="1" dirty="0" smtClean="0">
                <a:latin typeface="Arial" pitchFamily="34" charset="0"/>
                <a:cs typeface="Arial" pitchFamily="34" charset="0"/>
              </a:rPr>
              <a:t> 1. Compliance relief</a:t>
            </a:r>
            <a:r>
              <a:rPr lang="en-US" sz="1200" dirty="0" smtClean="0">
                <a:latin typeface="Arial" pitchFamily="34" charset="0"/>
                <a:cs typeface="Arial" pitchFamily="34" charset="0"/>
              </a:rPr>
              <a:t>: No need for search process, No need to collect comparable companies data, Partial / total exemption for documents prescribed under Sec. 92D read with rule 10D</a:t>
            </a:r>
          </a:p>
          <a:p>
            <a:r>
              <a:rPr lang="en-US" sz="1200" b="1" dirty="0" smtClean="0">
                <a:latin typeface="Arial" pitchFamily="34" charset="0"/>
                <a:cs typeface="Arial" pitchFamily="34" charset="0"/>
              </a:rPr>
              <a:t> 2. Certainty: </a:t>
            </a:r>
            <a:r>
              <a:rPr lang="en-US" sz="1200" dirty="0" smtClean="0">
                <a:latin typeface="Arial" pitchFamily="34" charset="0"/>
                <a:cs typeface="Arial" pitchFamily="34" charset="0"/>
              </a:rPr>
              <a:t>Acceptance by tax authorities, Certain mark up for a particular industry / activities, Exemption from TP audits / reassessments</a:t>
            </a:r>
          </a:p>
          <a:p>
            <a:r>
              <a:rPr lang="en-US" sz="1200" b="1" dirty="0" smtClean="0">
                <a:latin typeface="Arial" pitchFamily="34" charset="0"/>
                <a:cs typeface="Arial" pitchFamily="34" charset="0"/>
              </a:rPr>
              <a:t> 3. Administrative simplicity: </a:t>
            </a:r>
            <a:r>
              <a:rPr lang="en-US" sz="1200" dirty="0" smtClean="0">
                <a:latin typeface="Arial" pitchFamily="34" charset="0"/>
                <a:cs typeface="Arial" pitchFamily="34" charset="0"/>
              </a:rPr>
              <a:t>Tax authorities may do a minimal examination of controlled transactions, Ease in TP audits, Reduction in  disputes.</a:t>
            </a:r>
          </a:p>
          <a:p>
            <a:endParaRPr lang="en-US" sz="1200" b="1" dirty="0" smtClean="0">
              <a:latin typeface="Arial" pitchFamily="34" charset="0"/>
              <a:cs typeface="Arial" pitchFamily="34" charset="0"/>
            </a:endParaRPr>
          </a:p>
          <a:p>
            <a:r>
              <a:rPr lang="en-US" sz="1200" b="1" dirty="0" smtClean="0">
                <a:latin typeface="Arial" pitchFamily="34" charset="0"/>
                <a:cs typeface="Arial" pitchFamily="34" charset="0"/>
              </a:rPr>
              <a:t>Challenges:</a:t>
            </a:r>
          </a:p>
          <a:p>
            <a:endParaRPr lang="en-US" sz="1200" b="1" dirty="0" smtClean="0">
              <a:latin typeface="Arial" pitchFamily="34" charset="0"/>
              <a:cs typeface="Arial" pitchFamily="34" charset="0"/>
            </a:endParaRPr>
          </a:p>
          <a:p>
            <a:r>
              <a:rPr lang="en-US" sz="1200" dirty="0" smtClean="0">
                <a:latin typeface="Arial" pitchFamily="34" charset="0"/>
                <a:cs typeface="Arial" pitchFamily="34" charset="0"/>
              </a:rPr>
              <a:t>1. The approach under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rules is broad based and may not be consistent with the arm’s length principles. </a:t>
            </a:r>
          </a:p>
          <a:p>
            <a:r>
              <a:rPr lang="en-US" sz="1200" dirty="0" smtClean="0">
                <a:latin typeface="Arial" pitchFamily="34" charset="0"/>
                <a:cs typeface="Arial" pitchFamily="34" charset="0"/>
              </a:rPr>
              <a:t>2. Other country (where the AE resides) may not concur with the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rules which may lead to the issues of double taxation. </a:t>
            </a:r>
          </a:p>
          <a:p>
            <a:r>
              <a:rPr lang="en-US" sz="1200" dirty="0" smtClean="0">
                <a:latin typeface="Arial" pitchFamily="34" charset="0"/>
                <a:cs typeface="Arial" pitchFamily="34" charset="0"/>
              </a:rPr>
              <a:t>3. </a:t>
            </a:r>
            <a:r>
              <a:rPr lang="en-US" sz="1200" b="1" dirty="0" smtClean="0">
                <a:latin typeface="Arial" pitchFamily="34" charset="0"/>
                <a:cs typeface="Arial" pitchFamily="34" charset="0"/>
              </a:rPr>
              <a:t>Implementation </a:t>
            </a:r>
            <a:r>
              <a:rPr lang="en-US" sz="1200" dirty="0" smtClean="0">
                <a:latin typeface="Arial" pitchFamily="34" charset="0"/>
                <a:cs typeface="Arial" pitchFamily="34" charset="0"/>
              </a:rPr>
              <a:t>of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rules is difficult since various countries may have their own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provisions  and safeguard their own share of taxes. This may lead to conflicts in the methods and approaches. For example: there could be issues such as  (1) the appropriate cost base, (2) mark up percentage on routine services, (3) documents to be maintained prescribed under rule 10D,  (4) whether the tax payer has options to opt out from safe </a:t>
            </a:r>
            <a:r>
              <a:rPr lang="en-US" sz="1200" dirty="0" err="1" smtClean="0">
                <a:latin typeface="Arial" pitchFamily="34" charset="0"/>
                <a:cs typeface="Arial" pitchFamily="34" charset="0"/>
              </a:rPr>
              <a:t>harbour</a:t>
            </a:r>
            <a:r>
              <a:rPr lang="en-US" sz="1200" dirty="0" smtClean="0">
                <a:latin typeface="Arial" pitchFamily="34" charset="0"/>
                <a:cs typeface="Arial" pitchFamily="34" charset="0"/>
              </a:rPr>
              <a:t> rules, (5) exposure to past assessments at various appeal stages.</a:t>
            </a:r>
          </a:p>
        </p:txBody>
      </p:sp>
      <p:sp>
        <p:nvSpPr>
          <p:cNvPr id="4" name="Slide Number Placeholder 3"/>
          <p:cNvSpPr>
            <a:spLocks noGrp="1"/>
          </p:cNvSpPr>
          <p:nvPr>
            <p:ph type="sldNum" sz="quarter" idx="10"/>
          </p:nvPr>
        </p:nvSpPr>
        <p:spPr/>
        <p:txBody>
          <a:bodyPr/>
          <a:lstStyle/>
          <a:p>
            <a:fld id="{47D2F241-0E93-4882-A868-EF6BDC7D2C10}" type="slidenum">
              <a:rPr lang="en-GB" smtClean="0">
                <a:solidFill>
                  <a:prstClr val="black"/>
                </a:solidFill>
              </a:rPr>
              <a:pPr/>
              <a:t>31</a:t>
            </a:fld>
            <a:endParaRPr lang="en-GB">
              <a:solidFill>
                <a:prstClr val="black"/>
              </a:solidFill>
            </a:endParaRPr>
          </a:p>
        </p:txBody>
      </p:sp>
    </p:spTree>
    <p:extLst>
      <p:ext uri="{BB962C8B-B14F-4D97-AF65-F5344CB8AC3E}">
        <p14:creationId xmlns:p14="http://schemas.microsoft.com/office/powerpoint/2010/main" val="4245438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C4394F2B-FA18-491D-B54B-DCCB1E7A5164}" type="slidenum">
              <a:rPr lang="en-GB" smtClean="0">
                <a:solidFill>
                  <a:prstClr val="black"/>
                </a:solidFill>
              </a:rPr>
              <a:pPr>
                <a:defRPr/>
              </a:pPr>
              <a:t>39</a:t>
            </a:fld>
            <a:endParaRPr lang="en-GB"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5999" y="3109596"/>
            <a:ext cx="4862328" cy="488438"/>
          </a:xfrm>
        </p:spPr>
        <p:txBody>
          <a:bodyPr wrap="square" lIns="0" tIns="0" rIns="0" bIns="0" anchor="t" anchorCtr="0">
            <a:spAutoFit/>
          </a:bodyPr>
          <a:lstStyle>
            <a:lvl1pPr algn="l">
              <a:defRPr sz="3100" b="0">
                <a:solidFill>
                  <a:schemeClr val="tx2"/>
                </a:solidFill>
                <a:latin typeface="+mj-lt"/>
              </a:defRPr>
            </a:lvl1pPr>
          </a:lstStyle>
          <a:p>
            <a:r>
              <a:rPr lang="en-US" smtClean="0"/>
              <a:t>Click to edit Master title style</a:t>
            </a:r>
            <a:endParaRPr lang="en-GB" dirty="0"/>
          </a:p>
        </p:txBody>
      </p:sp>
      <p:sp>
        <p:nvSpPr>
          <p:cNvPr id="3" name="Subtitle 2"/>
          <p:cNvSpPr>
            <a:spLocks noGrp="1"/>
          </p:cNvSpPr>
          <p:nvPr>
            <p:ph type="subTitle" idx="1"/>
          </p:nvPr>
        </p:nvSpPr>
        <p:spPr>
          <a:xfrm>
            <a:off x="396062" y="7082968"/>
            <a:ext cx="5940938" cy="313996"/>
          </a:xfrm>
        </p:spPr>
        <p:txBody>
          <a:bodyPr lIns="0" tIns="0" rIns="0" bIns="0">
            <a:spAutoFit/>
          </a:bodyPr>
          <a:lstStyle>
            <a:lvl1pPr marL="0" indent="0" algn="l">
              <a:buNone/>
              <a:defRPr sz="2000">
                <a:solidFill>
                  <a:schemeClr val="accent1"/>
                </a:solidFill>
              </a:defRPr>
            </a:lvl1pPr>
            <a:lvl2pPr marL="509504" indent="0" algn="ctr">
              <a:buNone/>
              <a:defRPr>
                <a:solidFill>
                  <a:schemeClr val="tx1">
                    <a:tint val="75000"/>
                  </a:schemeClr>
                </a:solidFill>
              </a:defRPr>
            </a:lvl2pPr>
            <a:lvl3pPr marL="1019007" indent="0" algn="ctr">
              <a:buNone/>
              <a:defRPr>
                <a:solidFill>
                  <a:schemeClr val="tx1">
                    <a:tint val="75000"/>
                  </a:schemeClr>
                </a:solidFill>
              </a:defRPr>
            </a:lvl3pPr>
            <a:lvl4pPr marL="1528511" indent="0" algn="ctr">
              <a:buNone/>
              <a:defRPr>
                <a:solidFill>
                  <a:schemeClr val="tx1">
                    <a:tint val="75000"/>
                  </a:schemeClr>
                </a:solidFill>
              </a:defRPr>
            </a:lvl4pPr>
            <a:lvl5pPr marL="2038015" indent="0" algn="ctr">
              <a:buNone/>
              <a:defRPr>
                <a:solidFill>
                  <a:schemeClr val="tx1">
                    <a:tint val="75000"/>
                  </a:schemeClr>
                </a:solidFill>
              </a:defRPr>
            </a:lvl5pPr>
            <a:lvl6pPr marL="2547518" indent="0" algn="ctr">
              <a:buNone/>
              <a:defRPr>
                <a:solidFill>
                  <a:schemeClr val="tx1">
                    <a:tint val="75000"/>
                  </a:schemeClr>
                </a:solidFill>
              </a:defRPr>
            </a:lvl6pPr>
            <a:lvl7pPr marL="3057022" indent="0" algn="ctr">
              <a:buNone/>
              <a:defRPr>
                <a:solidFill>
                  <a:schemeClr val="tx1">
                    <a:tint val="75000"/>
                  </a:schemeClr>
                </a:solidFill>
              </a:defRPr>
            </a:lvl7pPr>
            <a:lvl8pPr marL="3566526" indent="0" algn="ctr">
              <a:buNone/>
              <a:defRPr>
                <a:solidFill>
                  <a:schemeClr val="tx1">
                    <a:tint val="75000"/>
                  </a:schemeClr>
                </a:solidFill>
              </a:defRPr>
            </a:lvl8pPr>
            <a:lvl9pPr marL="4076029" indent="0" algn="ctr">
              <a:buNone/>
              <a:defRPr>
                <a:solidFill>
                  <a:schemeClr val="tx1">
                    <a:tint val="75000"/>
                  </a:schemeClr>
                </a:solidFill>
              </a:defRPr>
            </a:lvl9pPr>
          </a:lstStyle>
          <a:p>
            <a:r>
              <a:rPr lang="en-US" smtClean="0"/>
              <a:t>Click to edit Master subtitle style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11"/>
          </p:nvPr>
        </p:nvSpPr>
        <p:spPr/>
        <p:txBody>
          <a:bodyPr/>
          <a:lstStyle/>
          <a:p>
            <a:r>
              <a:rPr lang="en-GB" smtClean="0"/>
              <a:t>Deloitte</a:t>
            </a:r>
            <a:endParaRPr lang="en-GB"/>
          </a:p>
        </p:txBody>
      </p:sp>
      <p:sp>
        <p:nvSpPr>
          <p:cNvPr id="6" name="Slide Number Placeholder 5"/>
          <p:cNvSpPr>
            <a:spLocks noGrp="1"/>
          </p:cNvSpPr>
          <p:nvPr>
            <p:ph type="sldNum" sz="quarter" idx="12"/>
          </p:nvPr>
        </p:nvSpPr>
        <p:spPr/>
        <p:txBody>
          <a:bodyPr/>
          <a:lstStyle/>
          <a:p>
            <a:fld id="{313880FF-B11A-4FA9-B5CC-7226C1B8517C}"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2"/>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396063" y="2448501"/>
            <a:ext cx="9267863" cy="907100"/>
          </a:xfrm>
        </p:spPr>
        <p:txBody>
          <a:bodyPr vert="horz" wrap="square" lIns="0" tIns="0" rIns="0" bIns="0" rtlCol="0" anchor="t" anchorCtr="0">
            <a:spAutoFit/>
          </a:bodyPr>
          <a:lstStyle>
            <a:lvl1pPr algn="l" defTabSz="1019007" rtl="0" eaLnBrk="1" latinLnBrk="0" hangingPunct="1">
              <a:spcBef>
                <a:spcPct val="0"/>
              </a:spcBef>
              <a:buNone/>
              <a:defRPr lang="en-GB" sz="5800" b="0" kern="1200" dirty="0" smtClean="0">
                <a:solidFill>
                  <a:schemeClr val="bg1"/>
                </a:solidFill>
                <a:latin typeface="+mj-lt"/>
                <a:ea typeface="+mj-ea"/>
                <a:cs typeface="+mj-cs"/>
              </a:defRPr>
            </a:lvl1pPr>
          </a:lstStyle>
          <a:p>
            <a:r>
              <a:rPr lang="en-US" smtClean="0"/>
              <a:t>Click to edit Master title style</a:t>
            </a:r>
            <a:endParaRPr lang="en-GB" dirty="0"/>
          </a:p>
        </p:txBody>
      </p:sp>
      <p:sp>
        <p:nvSpPr>
          <p:cNvPr id="10" name="Slide Number Placeholder 9"/>
          <p:cNvSpPr>
            <a:spLocks noGrp="1"/>
          </p:cNvSpPr>
          <p:nvPr>
            <p:ph type="sldNum" sz="quarter" idx="10"/>
          </p:nvPr>
        </p:nvSpPr>
        <p:spPr/>
        <p:txBody>
          <a:bodyPr/>
          <a:lstStyle>
            <a:lvl1pPr>
              <a:defRPr>
                <a:solidFill>
                  <a:schemeClr val="bg1"/>
                </a:solidFill>
              </a:defRPr>
            </a:lvl1pPr>
          </a:lstStyle>
          <a:p>
            <a:fld id="{886168B5-F3C7-4564-90C1-D6926DD1A228}" type="slidenum">
              <a:rPr lang="en-US" smtClean="0"/>
              <a:pPr/>
              <a:t>‹#›</a:t>
            </a:fld>
            <a:endParaRPr lang="en-US"/>
          </a:p>
        </p:txBody>
      </p:sp>
      <p:sp>
        <p:nvSpPr>
          <p:cNvPr id="11" name="Footer Placeholder 10"/>
          <p:cNvSpPr>
            <a:spLocks noGrp="1"/>
          </p:cNvSpPr>
          <p:nvPr>
            <p:ph type="ftr" sz="quarter" idx="11"/>
          </p:nvPr>
        </p:nvSpPr>
        <p:spPr/>
        <p:txBody>
          <a:bodyPr/>
          <a:lstStyle>
            <a:lvl1pPr>
              <a:defRPr>
                <a:solidFill>
                  <a:schemeClr val="bg1"/>
                </a:solidFill>
              </a:defRPr>
            </a:lvl1pPr>
          </a:lstStyle>
          <a:p>
            <a:r>
              <a:rPr lang="en-US" smtClean="0"/>
              <a:t>Deloitte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6063" y="408083"/>
            <a:ext cx="9267863" cy="714146"/>
          </a:xfrm>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96063" y="1326271"/>
            <a:ext cx="4554719" cy="5917209"/>
          </a:xfrm>
        </p:spPr>
        <p:txBody>
          <a:bodyPr vert="horz" lIns="0" tIns="0" rIns="0" bIns="0" rtlCol="0" anchor="t" anchorCtr="0">
            <a:noAutofit/>
          </a:bodyPr>
          <a:lstStyle>
            <a:lvl1pPr algn="l" defTabSz="1019007" rtl="0" eaLnBrk="1" latinLnBrk="0" hangingPunct="1">
              <a:spcBef>
                <a:spcPts val="0"/>
              </a:spcBef>
              <a:spcAft>
                <a:spcPts val="334"/>
              </a:spcAft>
              <a:buFont typeface="Arial" pitchFamily="34" charset="0"/>
              <a:defRPr lang="en-US" sz="2000" kern="1200" dirty="0" smtClean="0">
                <a:solidFill>
                  <a:schemeClr val="accent1"/>
                </a:solidFill>
                <a:latin typeface="+mn-lt"/>
                <a:ea typeface="+mj-ea"/>
                <a:cs typeface="+mj-cs"/>
              </a:defRPr>
            </a:lvl1pPr>
            <a:lvl2pPr algn="l" defTabSz="1019007" rtl="0" eaLnBrk="1" latinLnBrk="0" hangingPunct="1">
              <a:spcBef>
                <a:spcPts val="0"/>
              </a:spcBef>
              <a:spcAft>
                <a:spcPts val="334"/>
              </a:spcAft>
              <a:buFont typeface="Arial" pitchFamily="34" charset="0"/>
              <a:defRPr lang="en-US" sz="2000" kern="1200" dirty="0" smtClean="0">
                <a:solidFill>
                  <a:schemeClr val="accent1"/>
                </a:solidFill>
                <a:latin typeface="+mn-lt"/>
                <a:ea typeface="+mj-ea"/>
                <a:cs typeface="+mj-cs"/>
              </a:defRPr>
            </a:lvl2pPr>
            <a:lvl3pPr algn="l" defTabSz="1019007" rtl="0" eaLnBrk="1" latinLnBrk="0" hangingPunct="1">
              <a:spcBef>
                <a:spcPts val="0"/>
              </a:spcBef>
              <a:spcAft>
                <a:spcPts val="334"/>
              </a:spcAft>
              <a:buFont typeface="Arial" pitchFamily="34" charset="0"/>
              <a:defRPr lang="en-US" sz="2000" kern="1200" dirty="0" smtClean="0">
                <a:solidFill>
                  <a:schemeClr val="accent1"/>
                </a:solidFill>
                <a:latin typeface="+mn-lt"/>
                <a:ea typeface="+mj-ea"/>
                <a:cs typeface="+mj-cs"/>
              </a:defRPr>
            </a:lvl3pPr>
            <a:lvl4pPr algn="l" defTabSz="1019007" rtl="0" eaLnBrk="1" latinLnBrk="0" hangingPunct="1">
              <a:spcBef>
                <a:spcPts val="0"/>
              </a:spcBef>
              <a:spcAft>
                <a:spcPts val="334"/>
              </a:spcAft>
              <a:buFont typeface="Arial" pitchFamily="34" charset="0"/>
              <a:defRPr lang="en-US" sz="1800" kern="1200" dirty="0" smtClean="0">
                <a:solidFill>
                  <a:schemeClr val="accent1"/>
                </a:solidFill>
                <a:latin typeface="+mn-lt"/>
                <a:ea typeface="+mj-ea"/>
                <a:cs typeface="+mj-cs"/>
              </a:defRPr>
            </a:lvl4pPr>
            <a:lvl5pPr algn="l" defTabSz="1019007" rtl="0" eaLnBrk="1" latinLnBrk="0" hangingPunct="1">
              <a:spcBef>
                <a:spcPts val="0"/>
              </a:spcBef>
              <a:spcAft>
                <a:spcPts val="334"/>
              </a:spcAft>
              <a:buFont typeface="Arial" pitchFamily="34" charset="0"/>
              <a:defRPr lang="en-GB" sz="1800" kern="1200" dirty="0" smtClean="0">
                <a:solidFill>
                  <a:schemeClr val="accent1"/>
                </a:solidFill>
                <a:latin typeface="+mn-lt"/>
                <a:ea typeface="+mj-ea"/>
                <a:cs typeface="+mj-cs"/>
              </a:defRPr>
            </a:lvl5pPr>
            <a:lvl6pPr>
              <a:defRPr sz="18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5109206" y="1326271"/>
            <a:ext cx="4554719" cy="5917209"/>
          </a:xfrm>
        </p:spPr>
        <p:txBody>
          <a:bodyPr vert="horz" lIns="0" tIns="0" rIns="0" bIns="0" rtlCol="0" anchor="t" anchorCtr="0">
            <a:noAutofit/>
          </a:bodyPr>
          <a:lstStyle>
            <a:lvl1pPr algn="l" defTabSz="1019007" rtl="0" eaLnBrk="1" latinLnBrk="0" hangingPunct="1">
              <a:spcBef>
                <a:spcPts val="0"/>
              </a:spcBef>
              <a:spcAft>
                <a:spcPts val="334"/>
              </a:spcAft>
              <a:buFont typeface="Arial" pitchFamily="34" charset="0"/>
              <a:defRPr lang="en-US" sz="2000" kern="1200" smtClean="0">
                <a:solidFill>
                  <a:schemeClr val="accent1"/>
                </a:solidFill>
                <a:latin typeface="+mn-lt"/>
                <a:ea typeface="+mj-ea"/>
                <a:cs typeface="+mj-cs"/>
              </a:defRPr>
            </a:lvl1pPr>
            <a:lvl2pPr algn="l" defTabSz="1019007" rtl="0" eaLnBrk="1" latinLnBrk="0" hangingPunct="1">
              <a:spcBef>
                <a:spcPts val="0"/>
              </a:spcBef>
              <a:spcAft>
                <a:spcPts val="334"/>
              </a:spcAft>
              <a:buFont typeface="Arial" pitchFamily="34" charset="0"/>
              <a:defRPr lang="en-US" sz="2000" kern="1200" smtClean="0">
                <a:solidFill>
                  <a:schemeClr val="accent1"/>
                </a:solidFill>
                <a:latin typeface="+mn-lt"/>
                <a:ea typeface="+mj-ea"/>
                <a:cs typeface="+mj-cs"/>
              </a:defRPr>
            </a:lvl2pPr>
            <a:lvl3pPr algn="l" defTabSz="1019007" rtl="0" eaLnBrk="1" latinLnBrk="0" hangingPunct="1">
              <a:spcBef>
                <a:spcPts val="0"/>
              </a:spcBef>
              <a:spcAft>
                <a:spcPts val="334"/>
              </a:spcAft>
              <a:buFont typeface="Arial" pitchFamily="34" charset="0"/>
              <a:defRPr lang="en-US" sz="2000" kern="1200" smtClean="0">
                <a:solidFill>
                  <a:schemeClr val="accent1"/>
                </a:solidFill>
                <a:latin typeface="+mn-lt"/>
                <a:ea typeface="+mj-ea"/>
                <a:cs typeface="+mj-cs"/>
              </a:defRPr>
            </a:lvl3pPr>
            <a:lvl4pPr algn="l" defTabSz="1019007" rtl="0" eaLnBrk="1" latinLnBrk="0" hangingPunct="1">
              <a:spcBef>
                <a:spcPts val="0"/>
              </a:spcBef>
              <a:spcAft>
                <a:spcPts val="334"/>
              </a:spcAft>
              <a:buFont typeface="Arial" pitchFamily="34" charset="0"/>
              <a:defRPr lang="en-US" sz="1800" kern="1200" smtClean="0">
                <a:solidFill>
                  <a:schemeClr val="accent1"/>
                </a:solidFill>
                <a:latin typeface="+mn-lt"/>
                <a:ea typeface="+mj-ea"/>
                <a:cs typeface="+mj-cs"/>
              </a:defRPr>
            </a:lvl4pPr>
            <a:lvl5pPr algn="l" defTabSz="1019007" rtl="0" eaLnBrk="1" latinLnBrk="0" hangingPunct="1">
              <a:spcBef>
                <a:spcPts val="0"/>
              </a:spcBef>
              <a:spcAft>
                <a:spcPts val="334"/>
              </a:spcAft>
              <a:buFont typeface="Arial" pitchFamily="34" charset="0"/>
              <a:defRPr lang="en-GB" sz="1800" kern="1200" dirty="0" smtClean="0">
                <a:solidFill>
                  <a:schemeClr val="accent1"/>
                </a:solidFill>
                <a:latin typeface="+mn-lt"/>
                <a:ea typeface="+mj-ea"/>
                <a:cs typeface="+mj-cs"/>
              </a:defRPr>
            </a:lvl5pPr>
            <a:lvl6pPr>
              <a:defRPr sz="18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6063" y="408083"/>
            <a:ext cx="9267863" cy="714146"/>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396063" y="1326271"/>
            <a:ext cx="4554719" cy="714146"/>
          </a:xfrm>
        </p:spPr>
        <p:txBody>
          <a:bodyPr vert="horz" lIns="0" tIns="0" rIns="0" bIns="0" rtlCol="0" anchor="t" anchorCtr="0">
            <a:noAutofit/>
          </a:bodyPr>
          <a:lstStyle>
            <a:lvl1pPr marL="0" indent="0" algn="l" defTabSz="1019007" rtl="0" eaLnBrk="1" latinLnBrk="0" hangingPunct="1">
              <a:spcBef>
                <a:spcPct val="0"/>
              </a:spcBef>
              <a:buNone/>
              <a:defRPr lang="en-US" sz="2000" b="1" kern="1200" dirty="0" smtClean="0">
                <a:solidFill>
                  <a:schemeClr val="accent1"/>
                </a:solidFill>
                <a:latin typeface="+mn-lt"/>
                <a:ea typeface="+mj-ea"/>
                <a:cs typeface="+mj-cs"/>
              </a:defRPr>
            </a:lvl1pPr>
            <a:lvl2pPr marL="509504" indent="0">
              <a:buNone/>
              <a:defRPr sz="2200" b="1"/>
            </a:lvl2pPr>
            <a:lvl3pPr marL="1019007" indent="0">
              <a:buNone/>
              <a:defRPr sz="2000" b="1"/>
            </a:lvl3pPr>
            <a:lvl4pPr marL="1528511" indent="0">
              <a:buNone/>
              <a:defRPr sz="1800" b="1"/>
            </a:lvl4pPr>
            <a:lvl5pPr marL="2038015" indent="0">
              <a:buNone/>
              <a:defRPr sz="1800" b="1"/>
            </a:lvl5pPr>
            <a:lvl6pPr marL="2547518" indent="0">
              <a:buNone/>
              <a:defRPr sz="1800" b="1"/>
            </a:lvl6pPr>
            <a:lvl7pPr marL="3057022" indent="0">
              <a:buNone/>
              <a:defRPr sz="1800" b="1"/>
            </a:lvl7pPr>
            <a:lvl8pPr marL="3566526" indent="0">
              <a:buNone/>
              <a:defRPr sz="1800" b="1"/>
            </a:lvl8pPr>
            <a:lvl9pPr marL="4076029"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396063" y="2142438"/>
            <a:ext cx="4554719" cy="5101042"/>
          </a:xfrm>
        </p:spPr>
        <p:txBody>
          <a:bodyPr vert="horz" lIns="0" tIns="0" rIns="0" bIns="0" rtlCol="0" anchor="t" anchorCtr="0">
            <a:noAutofit/>
          </a:bodyPr>
          <a:lstStyle>
            <a:lvl1pPr algn="l" defTabSz="1019007" rtl="0" eaLnBrk="1" latinLnBrk="0" hangingPunct="1">
              <a:spcBef>
                <a:spcPts val="0"/>
              </a:spcBef>
              <a:spcAft>
                <a:spcPts val="334"/>
              </a:spcAft>
              <a:buFont typeface="Arial" pitchFamily="34" charset="0"/>
              <a:defRPr lang="en-US" sz="1800" kern="1200" dirty="0" smtClean="0">
                <a:solidFill>
                  <a:schemeClr val="accent1"/>
                </a:solidFill>
                <a:latin typeface="+mn-lt"/>
                <a:ea typeface="+mj-ea"/>
                <a:cs typeface="+mj-cs"/>
              </a:defRPr>
            </a:lvl1pPr>
            <a:lvl2pPr algn="l" defTabSz="1019007" rtl="0" eaLnBrk="1" latinLnBrk="0" hangingPunct="1">
              <a:spcBef>
                <a:spcPts val="0"/>
              </a:spcBef>
              <a:spcAft>
                <a:spcPts val="334"/>
              </a:spcAft>
              <a:buFont typeface="Arial" pitchFamily="34" charset="0"/>
              <a:defRPr lang="en-US" sz="1800" kern="1200" dirty="0" smtClean="0">
                <a:solidFill>
                  <a:schemeClr val="accent1"/>
                </a:solidFill>
                <a:latin typeface="+mn-lt"/>
                <a:ea typeface="+mj-ea"/>
                <a:cs typeface="+mj-cs"/>
              </a:defRPr>
            </a:lvl2pPr>
            <a:lvl3pPr algn="l" defTabSz="1019007" rtl="0" eaLnBrk="1" latinLnBrk="0" hangingPunct="1">
              <a:spcBef>
                <a:spcPts val="0"/>
              </a:spcBef>
              <a:spcAft>
                <a:spcPts val="334"/>
              </a:spcAft>
              <a:buFont typeface="Arial" pitchFamily="34" charset="0"/>
              <a:defRPr lang="en-US" sz="1800" kern="1200" dirty="0" smtClean="0">
                <a:solidFill>
                  <a:schemeClr val="accent1"/>
                </a:solidFill>
                <a:latin typeface="+mn-lt"/>
                <a:ea typeface="+mj-ea"/>
                <a:cs typeface="+mj-cs"/>
              </a:defRPr>
            </a:lvl3pPr>
            <a:lvl4pPr algn="l" defTabSz="1019007" rtl="0" eaLnBrk="1" latinLnBrk="0" hangingPunct="1">
              <a:spcBef>
                <a:spcPts val="0"/>
              </a:spcBef>
              <a:spcAft>
                <a:spcPts val="334"/>
              </a:spcAft>
              <a:buFont typeface="Arial" pitchFamily="34" charset="0"/>
              <a:defRPr lang="en-US" sz="1600" kern="1200" dirty="0" smtClean="0">
                <a:solidFill>
                  <a:schemeClr val="accent1"/>
                </a:solidFill>
                <a:latin typeface="+mn-lt"/>
                <a:ea typeface="+mj-ea"/>
                <a:cs typeface="+mj-cs"/>
              </a:defRPr>
            </a:lvl4pPr>
            <a:lvl5pPr algn="l" defTabSz="1019007" rtl="0" eaLnBrk="1" latinLnBrk="0" hangingPunct="1">
              <a:spcBef>
                <a:spcPts val="0"/>
              </a:spcBef>
              <a:spcAft>
                <a:spcPts val="334"/>
              </a:spcAft>
              <a:buFont typeface="Arial" pitchFamily="34" charset="0"/>
              <a:defRPr lang="en-GB" sz="1600" kern="1200" dirty="0" smtClean="0">
                <a:solidFill>
                  <a:schemeClr val="accent1"/>
                </a:solidFill>
                <a:latin typeface="+mn-lt"/>
                <a:ea typeface="+mj-ea"/>
                <a:cs typeface="+mj-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5109206" y="1326271"/>
            <a:ext cx="4554719" cy="714146"/>
          </a:xfrm>
        </p:spPr>
        <p:txBody>
          <a:bodyPr vert="horz" lIns="0" tIns="0" rIns="0" bIns="0" rtlCol="0" anchor="t" anchorCtr="0">
            <a:noAutofit/>
          </a:bodyPr>
          <a:lstStyle>
            <a:lvl1pPr marL="0" indent="0" algn="l" defTabSz="1019007" rtl="0" eaLnBrk="1" latinLnBrk="0" hangingPunct="1">
              <a:spcBef>
                <a:spcPct val="0"/>
              </a:spcBef>
              <a:buNone/>
              <a:defRPr lang="en-US" sz="2000" b="1" kern="1200" dirty="0" smtClean="0">
                <a:solidFill>
                  <a:schemeClr val="accent1"/>
                </a:solidFill>
                <a:latin typeface="+mn-lt"/>
                <a:ea typeface="+mj-ea"/>
                <a:cs typeface="+mj-cs"/>
              </a:defRPr>
            </a:lvl1pPr>
            <a:lvl2pPr marL="509504" indent="0">
              <a:buNone/>
              <a:defRPr sz="2200" b="1"/>
            </a:lvl2pPr>
            <a:lvl3pPr marL="1019007" indent="0">
              <a:buNone/>
              <a:defRPr sz="2000" b="1"/>
            </a:lvl3pPr>
            <a:lvl4pPr marL="1528511" indent="0">
              <a:buNone/>
              <a:defRPr sz="1800" b="1"/>
            </a:lvl4pPr>
            <a:lvl5pPr marL="2038015" indent="0">
              <a:buNone/>
              <a:defRPr sz="1800" b="1"/>
            </a:lvl5pPr>
            <a:lvl6pPr marL="2547518" indent="0">
              <a:buNone/>
              <a:defRPr sz="1800" b="1"/>
            </a:lvl6pPr>
            <a:lvl7pPr marL="3057022" indent="0">
              <a:buNone/>
              <a:defRPr sz="1800" b="1"/>
            </a:lvl7pPr>
            <a:lvl8pPr marL="3566526" indent="0">
              <a:buNone/>
              <a:defRPr sz="1800" b="1"/>
            </a:lvl8pPr>
            <a:lvl9pPr marL="4076029"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09206" y="2142438"/>
            <a:ext cx="4554719" cy="5101042"/>
          </a:xfrm>
        </p:spPr>
        <p:txBody>
          <a:bodyPr vert="horz" lIns="0" tIns="0" rIns="0" bIns="0" rtlCol="0" anchor="t" anchorCtr="0">
            <a:noAutofit/>
          </a:bodyPr>
          <a:lstStyle>
            <a:lvl1pPr algn="l" defTabSz="1019007" rtl="0" eaLnBrk="1" latinLnBrk="0" hangingPunct="1">
              <a:spcBef>
                <a:spcPts val="0"/>
              </a:spcBef>
              <a:spcAft>
                <a:spcPts val="334"/>
              </a:spcAft>
              <a:buFont typeface="Arial" pitchFamily="34" charset="0"/>
              <a:defRPr lang="en-US" sz="1800" kern="1200" smtClean="0">
                <a:solidFill>
                  <a:schemeClr val="accent1"/>
                </a:solidFill>
                <a:latin typeface="+mn-lt"/>
                <a:ea typeface="+mj-ea"/>
                <a:cs typeface="+mj-cs"/>
              </a:defRPr>
            </a:lvl1pPr>
            <a:lvl2pPr algn="l" defTabSz="1019007" rtl="0" eaLnBrk="1" latinLnBrk="0" hangingPunct="1">
              <a:spcBef>
                <a:spcPts val="0"/>
              </a:spcBef>
              <a:spcAft>
                <a:spcPts val="334"/>
              </a:spcAft>
              <a:buFont typeface="Arial" pitchFamily="34" charset="0"/>
              <a:defRPr lang="en-US" sz="1800" kern="1200" smtClean="0">
                <a:solidFill>
                  <a:schemeClr val="accent1"/>
                </a:solidFill>
                <a:latin typeface="+mn-lt"/>
                <a:ea typeface="+mj-ea"/>
                <a:cs typeface="+mj-cs"/>
              </a:defRPr>
            </a:lvl2pPr>
            <a:lvl3pPr algn="l" defTabSz="1019007" rtl="0" eaLnBrk="1" latinLnBrk="0" hangingPunct="1">
              <a:spcBef>
                <a:spcPts val="0"/>
              </a:spcBef>
              <a:spcAft>
                <a:spcPts val="334"/>
              </a:spcAft>
              <a:buFont typeface="Arial" pitchFamily="34" charset="0"/>
              <a:defRPr lang="en-US" sz="1800" kern="1200" smtClean="0">
                <a:solidFill>
                  <a:schemeClr val="accent1"/>
                </a:solidFill>
                <a:latin typeface="+mn-lt"/>
                <a:ea typeface="+mj-ea"/>
                <a:cs typeface="+mj-cs"/>
              </a:defRPr>
            </a:lvl3pPr>
            <a:lvl4pPr algn="l" defTabSz="1019007" rtl="0" eaLnBrk="1" latinLnBrk="0" hangingPunct="1">
              <a:spcBef>
                <a:spcPts val="0"/>
              </a:spcBef>
              <a:spcAft>
                <a:spcPts val="334"/>
              </a:spcAft>
              <a:buFont typeface="Arial" pitchFamily="34" charset="0"/>
              <a:defRPr lang="en-US" sz="1600" kern="1200" smtClean="0">
                <a:solidFill>
                  <a:schemeClr val="accent1"/>
                </a:solidFill>
                <a:latin typeface="+mn-lt"/>
                <a:ea typeface="+mj-ea"/>
                <a:cs typeface="+mj-cs"/>
              </a:defRPr>
            </a:lvl4pPr>
            <a:lvl5pPr algn="l" defTabSz="1019007" rtl="0" eaLnBrk="1" latinLnBrk="0" hangingPunct="1">
              <a:spcBef>
                <a:spcPts val="0"/>
              </a:spcBef>
              <a:spcAft>
                <a:spcPts val="334"/>
              </a:spcAft>
              <a:buFont typeface="Arial" pitchFamily="34" charset="0"/>
              <a:defRPr lang="en-GB" sz="1600" kern="1200" dirty="0" smtClean="0">
                <a:solidFill>
                  <a:schemeClr val="accent1"/>
                </a:solidFill>
                <a:latin typeface="+mn-lt"/>
                <a:ea typeface="+mj-ea"/>
                <a:cs typeface="+mj-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Slide Number Placeholder 8"/>
          <p:cNvSpPr>
            <a:spLocks noGrp="1"/>
          </p:cNvSpPr>
          <p:nvPr>
            <p:ph type="sldNum" sz="quarter" idx="12"/>
          </p:nvPr>
        </p:nvSpPr>
        <p:spPr/>
        <p:txBody>
          <a:bodyPr/>
          <a:lstStyle/>
          <a:p>
            <a:fld id="{886168B5-F3C7-4564-90C1-D6926DD1A2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0"/>
          </p:nvPr>
        </p:nvSpPr>
        <p:spPr/>
        <p:txBody>
          <a:bodyPr/>
          <a:lstStyle/>
          <a:p>
            <a:fld id="{313880FF-B11A-4FA9-B5CC-7226C1B8517C}"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6063" y="408083"/>
            <a:ext cx="9267863" cy="714146"/>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396063" y="1326271"/>
            <a:ext cx="9267863" cy="5917209"/>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792125" y="7447522"/>
            <a:ext cx="5940938" cy="139554"/>
          </a:xfrm>
          <a:prstGeom prst="rect">
            <a:avLst/>
          </a:prstGeom>
        </p:spPr>
        <p:txBody>
          <a:bodyPr vert="horz" lIns="0" tIns="0" rIns="0" bIns="0" rtlCol="0" anchor="t" anchorCtr="0">
            <a:noAutofit/>
          </a:bodyPr>
          <a:lstStyle>
            <a:lvl1pPr algn="l">
              <a:defRPr sz="1100">
                <a:solidFill>
                  <a:schemeClr val="accent1"/>
                </a:solidFill>
              </a:defRPr>
            </a:lvl1pPr>
          </a:lstStyle>
          <a:p>
            <a:r>
              <a:rPr lang="en-US" dirty="0" smtClean="0"/>
              <a:t>D</a:t>
            </a:r>
            <a:endParaRPr lang="en-US" dirty="0"/>
          </a:p>
        </p:txBody>
      </p:sp>
      <p:sp>
        <p:nvSpPr>
          <p:cNvPr id="6" name="Slide Number Placeholder 5"/>
          <p:cNvSpPr>
            <a:spLocks noGrp="1"/>
          </p:cNvSpPr>
          <p:nvPr>
            <p:ph type="sldNum" sz="quarter" idx="4"/>
          </p:nvPr>
        </p:nvSpPr>
        <p:spPr>
          <a:xfrm>
            <a:off x="396062" y="7447522"/>
            <a:ext cx="396063" cy="139554"/>
          </a:xfrm>
          <a:prstGeom prst="rect">
            <a:avLst/>
          </a:prstGeom>
        </p:spPr>
        <p:txBody>
          <a:bodyPr vert="horz" lIns="0" tIns="0" rIns="0" bIns="0" rtlCol="0" anchor="t" anchorCtr="0">
            <a:noAutofit/>
          </a:bodyPr>
          <a:lstStyle>
            <a:lvl1pPr algn="l">
              <a:defRPr sz="1100" b="1">
                <a:solidFill>
                  <a:schemeClr val="accent1"/>
                </a:solidFill>
              </a:defRPr>
            </a:lvl1pPr>
          </a:lstStyle>
          <a:p>
            <a:fld id="{E0C21180-9BF0-461B-AE7B-43F99E0A59E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Lst>
  <p:hf hdr="0" ftr="0" dt="0"/>
  <p:txStyles>
    <p:titleStyle>
      <a:lvl1pPr algn="l" defTabSz="1019007" rtl="0" eaLnBrk="1" latinLnBrk="0" hangingPunct="1">
        <a:spcBef>
          <a:spcPct val="0"/>
        </a:spcBef>
        <a:buNone/>
        <a:defRPr sz="2700" b="1" kern="1200">
          <a:solidFill>
            <a:schemeClr val="accent1"/>
          </a:solidFill>
          <a:latin typeface="+mn-lt"/>
          <a:ea typeface="+mj-ea"/>
          <a:cs typeface="+mj-cs"/>
        </a:defRPr>
      </a:lvl1pPr>
    </p:titleStyle>
    <p:bodyStyle>
      <a:lvl1pPr marL="0" indent="0" algn="l" defTabSz="1019007" rtl="0" eaLnBrk="1" latinLnBrk="0" hangingPunct="1">
        <a:spcBef>
          <a:spcPts val="0"/>
        </a:spcBef>
        <a:spcAft>
          <a:spcPts val="334"/>
        </a:spcAft>
        <a:buFont typeface="Arial" pitchFamily="34" charset="0"/>
        <a:buNone/>
        <a:defRPr lang="en-US" sz="2000" kern="1200" dirty="0" smtClean="0">
          <a:solidFill>
            <a:schemeClr val="accent1"/>
          </a:solidFill>
          <a:latin typeface="+mn-lt"/>
          <a:ea typeface="+mj-ea"/>
          <a:cs typeface="+mj-cs"/>
        </a:defRPr>
      </a:lvl1pPr>
      <a:lvl2pPr marL="203448" indent="-203448" algn="l" defTabSz="1019007" rtl="0" eaLnBrk="1" latinLnBrk="0" hangingPunct="1">
        <a:spcBef>
          <a:spcPts val="0"/>
        </a:spcBef>
        <a:spcAft>
          <a:spcPts val="334"/>
        </a:spcAft>
        <a:buFont typeface="Arial" pitchFamily="34" charset="0"/>
        <a:buChar char="•"/>
        <a:defRPr lang="en-US" sz="2000" kern="1200" dirty="0" smtClean="0">
          <a:solidFill>
            <a:schemeClr val="accent1"/>
          </a:solidFill>
          <a:latin typeface="+mn-lt"/>
          <a:ea typeface="+mj-ea"/>
          <a:cs typeface="+mj-cs"/>
        </a:defRPr>
      </a:lvl2pPr>
      <a:lvl3pPr marL="398050" indent="-194602" algn="l" defTabSz="1019007" rtl="0" eaLnBrk="1" latinLnBrk="0" hangingPunct="1">
        <a:spcBef>
          <a:spcPts val="0"/>
        </a:spcBef>
        <a:spcAft>
          <a:spcPts val="334"/>
        </a:spcAft>
        <a:buFont typeface="Arial" pitchFamily="34" charset="0"/>
        <a:buChar char="‒"/>
        <a:defRPr lang="en-US" sz="2000" kern="1200" dirty="0" smtClean="0">
          <a:solidFill>
            <a:schemeClr val="accent1"/>
          </a:solidFill>
          <a:latin typeface="+mn-lt"/>
          <a:ea typeface="+mj-ea"/>
          <a:cs typeface="+mj-cs"/>
        </a:defRPr>
      </a:lvl3pPr>
      <a:lvl4pPr marL="601497" indent="-203448" algn="l" defTabSz="1019007" rtl="0" eaLnBrk="1" latinLnBrk="0" hangingPunct="1">
        <a:spcBef>
          <a:spcPts val="0"/>
        </a:spcBef>
        <a:spcAft>
          <a:spcPts val="334"/>
        </a:spcAft>
        <a:buFont typeface="Arial" pitchFamily="34" charset="0"/>
        <a:buChar char="•"/>
        <a:defRPr lang="en-US" sz="1800" kern="1200" dirty="0" smtClean="0">
          <a:solidFill>
            <a:schemeClr val="accent1"/>
          </a:solidFill>
          <a:latin typeface="+mn-lt"/>
          <a:ea typeface="+mj-ea"/>
          <a:cs typeface="+mj-cs"/>
        </a:defRPr>
      </a:lvl4pPr>
      <a:lvl5pPr marL="794331" indent="-192834" algn="l" defTabSz="1019007" rtl="0" eaLnBrk="1" latinLnBrk="0" hangingPunct="1">
        <a:spcBef>
          <a:spcPts val="0"/>
        </a:spcBef>
        <a:spcAft>
          <a:spcPts val="334"/>
        </a:spcAft>
        <a:buFont typeface="Arial" pitchFamily="34" charset="0"/>
        <a:buChar char="‒"/>
        <a:defRPr lang="en-GB" sz="1800" kern="1200" baseline="0" dirty="0" smtClean="0">
          <a:solidFill>
            <a:schemeClr val="accent1"/>
          </a:solidFill>
          <a:latin typeface="+mn-lt"/>
          <a:ea typeface="+mj-ea"/>
          <a:cs typeface="+mj-cs"/>
        </a:defRPr>
      </a:lvl5pPr>
      <a:lvl6pPr marL="997778" indent="-203448" algn="l" defTabSz="1019007" rtl="0" eaLnBrk="1" latinLnBrk="0" hangingPunct="1">
        <a:spcBef>
          <a:spcPts val="0"/>
        </a:spcBef>
        <a:spcAft>
          <a:spcPts val="334"/>
        </a:spcAft>
        <a:buFont typeface="Arial" pitchFamily="34" charset="0"/>
        <a:buChar char="•"/>
        <a:defRPr sz="1800" kern="1200" baseline="0">
          <a:solidFill>
            <a:schemeClr val="accent1"/>
          </a:solidFill>
          <a:latin typeface="+mn-lt"/>
          <a:ea typeface="+mn-ea"/>
          <a:cs typeface="+mn-cs"/>
        </a:defRPr>
      </a:lvl6pPr>
      <a:lvl7pPr marL="1202995" indent="-205217"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7pPr>
      <a:lvl8pPr marL="1395828" indent="-192834"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8pPr>
      <a:lvl9pPr marL="1599275" indent="-203448"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9pPr>
    </p:bodyStyle>
    <p:otherStyle>
      <a:defPPr>
        <a:defRPr lang="en-US"/>
      </a:defPPr>
      <a:lvl1pPr marL="0" algn="l" defTabSz="1019007" rtl="0" eaLnBrk="1" latinLnBrk="0" hangingPunct="1">
        <a:defRPr sz="2000" kern="1200">
          <a:solidFill>
            <a:schemeClr val="tx1"/>
          </a:solidFill>
          <a:latin typeface="+mn-lt"/>
          <a:ea typeface="+mn-ea"/>
          <a:cs typeface="+mn-cs"/>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2"/>
          <p:cNvSpPr txBox="1">
            <a:spLocks/>
          </p:cNvSpPr>
          <p:nvPr>
            <p:custDataLst>
              <p:tags r:id="rId1"/>
            </p:custDataLst>
          </p:nvPr>
        </p:nvSpPr>
        <p:spPr>
          <a:xfrm>
            <a:off x="419166" y="5889820"/>
            <a:ext cx="4397375" cy="1279525"/>
          </a:xfrm>
          <a:prstGeom prst="rect">
            <a:avLst/>
          </a:prstGeom>
        </p:spPr>
        <p:txBody>
          <a:bodyPr vert="horz" lIns="97274" tIns="48637" rIns="97274" bIns="48637"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000" b="1" kern="0" dirty="0">
                <a:solidFill>
                  <a:srgbClr val="002776"/>
                </a:solidFill>
                <a:latin typeface="Times New Roman" pitchFamily="18" charset="0"/>
                <a:cs typeface="Times New Roman" pitchFamily="18" charset="0"/>
              </a:rPr>
              <a:t> N. C Hegde</a:t>
            </a:r>
          </a:p>
          <a:p>
            <a:pPr algn="l">
              <a:spcBef>
                <a:spcPts val="0"/>
              </a:spcBef>
            </a:pPr>
            <a:endParaRPr lang="en-US" sz="3000" b="1" kern="0" dirty="0">
              <a:solidFill>
                <a:srgbClr val="002776"/>
              </a:solidFill>
              <a:latin typeface="Times New Roman" pitchFamily="18" charset="0"/>
              <a:cs typeface="Times New Roman" pitchFamily="18" charset="0"/>
            </a:endParaRPr>
          </a:p>
          <a:p>
            <a:pPr algn="l">
              <a:spcBef>
                <a:spcPts val="0"/>
              </a:spcBef>
            </a:pPr>
            <a:r>
              <a:rPr lang="en-US" sz="3000" b="1" kern="0" dirty="0" smtClean="0">
                <a:solidFill>
                  <a:srgbClr val="002776"/>
                </a:solidFill>
                <a:latin typeface="Times New Roman" pitchFamily="18" charset="0"/>
                <a:cs typeface="Times New Roman" pitchFamily="18" charset="0"/>
              </a:rPr>
              <a:t>2</a:t>
            </a:r>
            <a:r>
              <a:rPr lang="en-US" sz="3000" b="1" kern="0" baseline="30000" dirty="0" smtClean="0">
                <a:solidFill>
                  <a:srgbClr val="002776"/>
                </a:solidFill>
                <a:latin typeface="Times New Roman" pitchFamily="18" charset="0"/>
                <a:cs typeface="Times New Roman" pitchFamily="18" charset="0"/>
              </a:rPr>
              <a:t>nd</a:t>
            </a:r>
            <a:r>
              <a:rPr lang="en-US" sz="3000" b="1" kern="0" dirty="0" smtClean="0">
                <a:solidFill>
                  <a:srgbClr val="002776"/>
                </a:solidFill>
                <a:latin typeface="Times New Roman" pitchFamily="18" charset="0"/>
                <a:cs typeface="Times New Roman" pitchFamily="18" charset="0"/>
              </a:rPr>
              <a:t> March 2013</a:t>
            </a:r>
            <a:endParaRPr lang="en-US" sz="3000" b="1" kern="0" dirty="0">
              <a:solidFill>
                <a:srgbClr val="002776"/>
              </a:solidFill>
              <a:latin typeface="Times New Roman" pitchFamily="18" charset="0"/>
              <a:cs typeface="Times New Roman" pitchFamily="18" charset="0"/>
            </a:endParaRPr>
          </a:p>
        </p:txBody>
      </p:sp>
      <p:sp>
        <p:nvSpPr>
          <p:cNvPr id="5" name="Title 12"/>
          <p:cNvSpPr>
            <a:spLocks noGrp="1"/>
          </p:cNvSpPr>
          <p:nvPr>
            <p:ph type="ctrTitle"/>
            <p:custDataLst>
              <p:tags r:id="rId2"/>
            </p:custDataLst>
          </p:nvPr>
        </p:nvSpPr>
        <p:spPr>
          <a:xfrm>
            <a:off x="419166" y="1219994"/>
            <a:ext cx="9267863" cy="4047262"/>
          </a:xfrm>
        </p:spPr>
        <p:txBody>
          <a:bodyPr/>
          <a:lstStyle/>
          <a:p>
            <a:pPr lvl="0"/>
            <a:r>
              <a:rPr lang="en-US" noProof="0" dirty="0" smtClean="0"/>
              <a:t>  </a:t>
            </a:r>
            <a:r>
              <a:rPr lang="en-US" sz="5400" noProof="0" dirty="0" smtClean="0"/>
              <a:t>Finance  Bill  2013</a:t>
            </a:r>
            <a:r>
              <a:rPr lang="en-US" sz="5400" dirty="0" smtClean="0"/>
              <a:t>  </a:t>
            </a:r>
            <a:r>
              <a:rPr lang="en-US" sz="5400" noProof="0" dirty="0" smtClean="0"/>
              <a:t/>
            </a:r>
            <a:br>
              <a:rPr lang="en-US" sz="5400" noProof="0" dirty="0" smtClean="0"/>
            </a:br>
            <a:r>
              <a:rPr lang="en-US" sz="5400" noProof="0" dirty="0" smtClean="0"/>
              <a:t> </a:t>
            </a:r>
            <a:r>
              <a:rPr lang="en-US" sz="3600" noProof="0" dirty="0" smtClean="0"/>
              <a:t>Direct Tax Provisions – A discussion </a:t>
            </a:r>
            <a:r>
              <a:rPr lang="en-US" sz="5400" noProof="0" dirty="0" smtClean="0"/>
              <a:t/>
            </a:r>
            <a:br>
              <a:rPr lang="en-US" sz="5400" noProof="0" dirty="0" smtClean="0"/>
            </a:br>
            <a:r>
              <a:rPr lang="en-US" noProof="0" dirty="0" smtClean="0"/>
              <a:t> </a:t>
            </a:r>
            <a:br>
              <a:rPr lang="en-US" noProof="0" dirty="0" smtClean="0"/>
            </a:br>
            <a:r>
              <a:rPr lang="en-US" dirty="0"/>
              <a:t/>
            </a:r>
            <a:br>
              <a:rPr lang="en-US" dirty="0"/>
            </a:br>
            <a:r>
              <a:rPr lang="en-US" dirty="0" smtClean="0"/>
              <a:t>  A</a:t>
            </a:r>
            <a:r>
              <a:rPr lang="en-US" noProof="0" dirty="0" err="1" smtClean="0"/>
              <a:t>ndheri</a:t>
            </a:r>
            <a:r>
              <a:rPr lang="en-US" noProof="0" dirty="0" smtClean="0"/>
              <a:t>  </a:t>
            </a:r>
            <a:r>
              <a:rPr lang="en-US" noProof="0" dirty="0" err="1" smtClean="0"/>
              <a:t>Oshiwara</a:t>
            </a:r>
            <a:r>
              <a:rPr lang="en-US" noProof="0" dirty="0" smtClean="0"/>
              <a:t> Study Circle </a:t>
            </a:r>
            <a:r>
              <a:rPr lang="en-US" dirty="0" smtClean="0"/>
              <a:t> </a:t>
            </a:r>
            <a:br>
              <a:rPr lang="en-US" dirty="0" smtClean="0"/>
            </a:br>
            <a:r>
              <a:rPr lang="en-US" dirty="0" smtClean="0"/>
              <a:t>  of </a:t>
            </a:r>
            <a:r>
              <a:rPr lang="en-US" dirty="0"/>
              <a:t>W</a:t>
            </a:r>
            <a:r>
              <a:rPr lang="en-US" dirty="0" smtClean="0"/>
              <a:t>IRC</a:t>
            </a:r>
            <a:br>
              <a:rPr lang="en-US" dirty="0" smtClean="0"/>
            </a:br>
            <a:endParaRPr lang="en-US" noProof="0" dirty="0" smtClean="0"/>
          </a:p>
        </p:txBody>
      </p:sp>
      <p:sp>
        <p:nvSpPr>
          <p:cNvPr id="6" name="Subtitle 5"/>
          <p:cNvSpPr>
            <a:spLocks noGrp="1"/>
          </p:cNvSpPr>
          <p:nvPr>
            <p:ph type="subTitle" idx="1"/>
          </p:nvPr>
        </p:nvSpPr>
        <p:spPr/>
        <p:txBody>
          <a:bodyPr/>
          <a:lstStyle/>
          <a:p>
            <a:endParaRPr lang="en-US" dirty="0"/>
          </a:p>
        </p:txBody>
      </p:sp>
      <p:pic>
        <p:nvPicPr>
          <p:cNvPr id="1030" name="Picture 6" descr="http://www.indiaprwire.com/downloads/photo/201004/1335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5993" y="3109596"/>
            <a:ext cx="3185663" cy="2850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205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Corporate Taxation</a:t>
            </a:r>
            <a:r>
              <a:rPr lang="en-US" dirty="0"/>
              <a:t/>
            </a:r>
            <a:br>
              <a:rPr lang="en-US" dirty="0"/>
            </a:br>
            <a:r>
              <a:rPr lang="en-US" dirty="0" smtClean="0">
                <a:solidFill>
                  <a:srgbClr val="00A1DE"/>
                </a:solidFill>
              </a:rPr>
              <a:t>Corporate Tax rates</a:t>
            </a:r>
            <a:endParaRPr lang="en-US" dirty="0">
              <a:solidFill>
                <a:schemeClr val="accent3"/>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pPr/>
              <a:t>10</a:t>
            </a:fld>
            <a:endParaRPr lang="en-GB"/>
          </a:p>
        </p:txBody>
      </p:sp>
      <p:graphicFrame>
        <p:nvGraphicFramePr>
          <p:cNvPr id="8" name="Table 7"/>
          <p:cNvGraphicFramePr>
            <a:graphicFrameLocks noGrp="1"/>
          </p:cNvGraphicFramePr>
          <p:nvPr>
            <p:extLst>
              <p:ext uri="{D42A27DB-BD31-4B8C-83A1-F6EECF244321}">
                <p14:modId xmlns:p14="http://schemas.microsoft.com/office/powerpoint/2010/main" val="3670820383"/>
              </p:ext>
            </p:extLst>
          </p:nvPr>
        </p:nvGraphicFramePr>
        <p:xfrm>
          <a:off x="534194" y="1524794"/>
          <a:ext cx="9143998" cy="2819401"/>
        </p:xfrm>
        <a:graphic>
          <a:graphicData uri="http://schemas.openxmlformats.org/drawingml/2006/table">
            <a:tbl>
              <a:tblPr firstRow="1" firstCol="1" bandRow="1"/>
              <a:tblGrid>
                <a:gridCol w="1295400"/>
                <a:gridCol w="1143000"/>
                <a:gridCol w="1371600"/>
                <a:gridCol w="1236863"/>
                <a:gridCol w="1430378"/>
                <a:gridCol w="1430378"/>
                <a:gridCol w="1236379"/>
              </a:tblGrid>
              <a:tr h="712840">
                <a:tc rowSpan="2">
                  <a:txBody>
                    <a:bodyPr/>
                    <a:lstStyle/>
                    <a:p>
                      <a:pPr marL="0" marR="0" algn="ctr">
                        <a:lnSpc>
                          <a:spcPct val="115000"/>
                        </a:lnSpc>
                        <a:spcBef>
                          <a:spcPts val="0"/>
                        </a:spcBef>
                        <a:spcAft>
                          <a:spcPts val="0"/>
                        </a:spcAft>
                      </a:pPr>
                      <a:r>
                        <a:rPr lang="en-US" sz="1600" b="1" dirty="0">
                          <a:solidFill>
                            <a:schemeClr val="bg2"/>
                          </a:solidFill>
                          <a:effectLst/>
                          <a:latin typeface="+mn-lt"/>
                          <a:ea typeface="Calibri"/>
                          <a:cs typeface="Times New Roman"/>
                        </a:rPr>
                        <a:t>Particulars</a:t>
                      </a:r>
                      <a:endParaRPr lang="en-US" sz="1600" dirty="0">
                        <a:solidFill>
                          <a:schemeClr val="bg2"/>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solidFill>
                      <a:schemeClr val="accent2"/>
                    </a:solidFill>
                  </a:tcPr>
                </a:tc>
                <a:tc gridSpan="2">
                  <a:txBody>
                    <a:bodyPr/>
                    <a:lstStyle/>
                    <a:p>
                      <a:pPr marL="0" marR="0" algn="ctr">
                        <a:lnSpc>
                          <a:spcPct val="115000"/>
                        </a:lnSpc>
                        <a:spcBef>
                          <a:spcPts val="0"/>
                        </a:spcBef>
                        <a:spcAft>
                          <a:spcPts val="0"/>
                        </a:spcAft>
                      </a:pPr>
                      <a:r>
                        <a:rPr lang="en-US" sz="1600" b="1" dirty="0">
                          <a:solidFill>
                            <a:schemeClr val="bg2"/>
                          </a:solidFill>
                          <a:effectLst/>
                          <a:latin typeface="+mn-lt"/>
                          <a:ea typeface="Calibri"/>
                          <a:cs typeface="Times New Roman"/>
                        </a:rPr>
                        <a:t>Below </a:t>
                      </a:r>
                      <a:r>
                        <a:rPr lang="en-US" sz="1600" b="1" dirty="0" smtClean="0">
                          <a:solidFill>
                            <a:schemeClr val="bg2"/>
                          </a:solidFill>
                          <a:effectLst/>
                          <a:latin typeface="+mn-lt"/>
                          <a:ea typeface="Calibri"/>
                          <a:cs typeface="Times New Roman"/>
                        </a:rPr>
                        <a:t>INR 10m</a:t>
                      </a:r>
                      <a:endParaRPr lang="en-US" sz="1600" dirty="0">
                        <a:solidFill>
                          <a:schemeClr val="bg2"/>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solidFill>
                      <a:schemeClr val="accent2"/>
                    </a:solid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1600" b="1" dirty="0">
                          <a:solidFill>
                            <a:schemeClr val="bg2"/>
                          </a:solidFill>
                          <a:effectLst/>
                          <a:latin typeface="+mn-lt"/>
                          <a:ea typeface="Calibri"/>
                          <a:cs typeface="Times New Roman"/>
                        </a:rPr>
                        <a:t>Above </a:t>
                      </a:r>
                      <a:r>
                        <a:rPr lang="en-US" sz="1600" b="1" dirty="0" smtClean="0">
                          <a:solidFill>
                            <a:schemeClr val="bg2"/>
                          </a:solidFill>
                          <a:effectLst/>
                          <a:latin typeface="+mn-lt"/>
                          <a:ea typeface="Calibri"/>
                          <a:cs typeface="Times New Roman"/>
                        </a:rPr>
                        <a:t>INR 10m upto </a:t>
                      </a:r>
                    </a:p>
                    <a:p>
                      <a:pPr marL="0" marR="0" algn="ctr">
                        <a:lnSpc>
                          <a:spcPct val="115000"/>
                        </a:lnSpc>
                        <a:spcBef>
                          <a:spcPts val="0"/>
                        </a:spcBef>
                        <a:spcAft>
                          <a:spcPts val="0"/>
                        </a:spcAft>
                      </a:pPr>
                      <a:r>
                        <a:rPr lang="en-US" sz="1600" b="1" dirty="0" smtClean="0">
                          <a:solidFill>
                            <a:schemeClr val="bg2"/>
                          </a:solidFill>
                          <a:effectLst/>
                          <a:latin typeface="+mn-lt"/>
                          <a:ea typeface="Calibri"/>
                          <a:cs typeface="Times New Roman"/>
                        </a:rPr>
                        <a:t>INR 100m</a:t>
                      </a:r>
                      <a:endParaRPr lang="en-US" sz="1600" dirty="0">
                        <a:solidFill>
                          <a:schemeClr val="bg2"/>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solidFill>
                      <a:schemeClr val="accent2"/>
                    </a:solidFill>
                  </a:tcPr>
                </a:tc>
                <a:tc hMerge="1">
                  <a:txBody>
                    <a:bodyPr/>
                    <a:lstStyle/>
                    <a:p>
                      <a:endParaRPr lang="en-US"/>
                    </a:p>
                  </a:txBody>
                  <a:tcPr/>
                </a:tc>
                <a:tc gridSpan="2">
                  <a:txBody>
                    <a:bodyPr/>
                    <a:lstStyle/>
                    <a:p>
                      <a:pPr marL="0" marR="0" algn="ctr">
                        <a:lnSpc>
                          <a:spcPct val="115000"/>
                        </a:lnSpc>
                        <a:spcBef>
                          <a:spcPts val="0"/>
                        </a:spcBef>
                        <a:spcAft>
                          <a:spcPts val="0"/>
                        </a:spcAft>
                      </a:pPr>
                      <a:r>
                        <a:rPr lang="en-US" sz="1600" b="1" dirty="0">
                          <a:solidFill>
                            <a:schemeClr val="bg2"/>
                          </a:solidFill>
                          <a:effectLst/>
                          <a:latin typeface="+mn-lt"/>
                          <a:ea typeface="Calibri"/>
                          <a:cs typeface="Times New Roman"/>
                        </a:rPr>
                        <a:t>Above </a:t>
                      </a:r>
                      <a:r>
                        <a:rPr lang="en-US" sz="1600" b="1" dirty="0" smtClean="0">
                          <a:solidFill>
                            <a:schemeClr val="bg2"/>
                          </a:solidFill>
                          <a:effectLst/>
                          <a:latin typeface="+mn-lt"/>
                          <a:ea typeface="Calibri"/>
                          <a:cs typeface="Times New Roman"/>
                        </a:rPr>
                        <a:t>INR</a:t>
                      </a:r>
                      <a:r>
                        <a:rPr lang="en-US" sz="1600" b="1" baseline="0" dirty="0" smtClean="0">
                          <a:solidFill>
                            <a:schemeClr val="bg2"/>
                          </a:solidFill>
                          <a:effectLst/>
                          <a:latin typeface="+mn-lt"/>
                          <a:ea typeface="Calibri"/>
                          <a:cs typeface="Times New Roman"/>
                        </a:rPr>
                        <a:t> </a:t>
                      </a:r>
                      <a:r>
                        <a:rPr lang="en-US" sz="1600" b="1" dirty="0" smtClean="0">
                          <a:solidFill>
                            <a:schemeClr val="bg2"/>
                          </a:solidFill>
                          <a:effectLst/>
                          <a:latin typeface="+mn-lt"/>
                          <a:ea typeface="Calibri"/>
                          <a:cs typeface="Times New Roman"/>
                        </a:rPr>
                        <a:t>100m</a:t>
                      </a:r>
                      <a:endParaRPr lang="en-US" sz="1600" dirty="0">
                        <a:solidFill>
                          <a:schemeClr val="bg2"/>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solidFill>
                      <a:schemeClr val="accent2"/>
                    </a:solidFill>
                  </a:tcPr>
                </a:tc>
                <a:tc hMerge="1">
                  <a:txBody>
                    <a:bodyPr/>
                    <a:lstStyle/>
                    <a:p>
                      <a:endParaRPr lang="en-US"/>
                    </a:p>
                  </a:txBody>
                  <a:tcPr/>
                </a:tc>
              </a:tr>
              <a:tr h="702187">
                <a:tc vMerge="1">
                  <a:txBody>
                    <a:bodyPr/>
                    <a:lstStyle/>
                    <a:p>
                      <a:endParaRPr lang="en-US"/>
                    </a:p>
                  </a:txBody>
                  <a:tcPr/>
                </a:tc>
                <a:tc>
                  <a:txBody>
                    <a:bodyPr/>
                    <a:lstStyle/>
                    <a:p>
                      <a:pPr marL="0" marR="0" algn="ctr">
                        <a:lnSpc>
                          <a:spcPct val="115000"/>
                        </a:lnSpc>
                        <a:spcBef>
                          <a:spcPts val="0"/>
                        </a:spcBef>
                        <a:spcAft>
                          <a:spcPts val="0"/>
                        </a:spcAft>
                      </a:pPr>
                      <a:r>
                        <a:rPr lang="en-US" sz="1600" b="1" dirty="0">
                          <a:solidFill>
                            <a:srgbClr val="002776"/>
                          </a:solidFill>
                          <a:effectLst/>
                          <a:latin typeface="+mn-lt"/>
                          <a:ea typeface="Calibri"/>
                          <a:cs typeface="Times New Roman"/>
                        </a:rPr>
                        <a:t>Surcharge rate</a:t>
                      </a:r>
                      <a:endParaRPr lang="en-US" sz="1600" dirty="0">
                        <a:solidFill>
                          <a:srgbClr val="002776"/>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600" b="1" dirty="0">
                          <a:solidFill>
                            <a:srgbClr val="002776"/>
                          </a:solidFill>
                          <a:effectLst/>
                          <a:latin typeface="+mn-lt"/>
                          <a:ea typeface="Calibri"/>
                          <a:cs typeface="Times New Roman"/>
                        </a:rPr>
                        <a:t>Effective tax rate</a:t>
                      </a:r>
                      <a:endParaRPr lang="en-US" sz="1600" dirty="0">
                        <a:solidFill>
                          <a:srgbClr val="002776"/>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600" b="1" dirty="0">
                          <a:solidFill>
                            <a:srgbClr val="002776"/>
                          </a:solidFill>
                          <a:effectLst/>
                          <a:latin typeface="+mn-lt"/>
                          <a:ea typeface="Calibri"/>
                          <a:cs typeface="Times New Roman"/>
                        </a:rPr>
                        <a:t>Surcharge rate</a:t>
                      </a:r>
                      <a:endParaRPr lang="en-US" sz="1600" dirty="0">
                        <a:solidFill>
                          <a:srgbClr val="002776"/>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600" b="1" dirty="0">
                          <a:solidFill>
                            <a:srgbClr val="002776"/>
                          </a:solidFill>
                          <a:effectLst/>
                          <a:latin typeface="+mn-lt"/>
                          <a:ea typeface="Calibri"/>
                          <a:cs typeface="Times New Roman"/>
                        </a:rPr>
                        <a:t>Effective tax rate</a:t>
                      </a:r>
                      <a:endParaRPr lang="en-US" sz="1600" dirty="0">
                        <a:solidFill>
                          <a:srgbClr val="002776"/>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600" b="1" dirty="0">
                          <a:solidFill>
                            <a:srgbClr val="002776"/>
                          </a:solidFill>
                          <a:effectLst/>
                          <a:latin typeface="+mn-lt"/>
                          <a:ea typeface="Calibri"/>
                          <a:cs typeface="Times New Roman"/>
                        </a:rPr>
                        <a:t>Surcharge rate</a:t>
                      </a:r>
                      <a:endParaRPr lang="en-US" sz="1600" dirty="0">
                        <a:solidFill>
                          <a:srgbClr val="002776"/>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600" b="1" dirty="0">
                          <a:solidFill>
                            <a:srgbClr val="002776"/>
                          </a:solidFill>
                          <a:effectLst/>
                          <a:latin typeface="+mn-lt"/>
                          <a:ea typeface="Calibri"/>
                          <a:cs typeface="Times New Roman"/>
                        </a:rPr>
                        <a:t>Effective tax rate</a:t>
                      </a:r>
                      <a:endParaRPr lang="en-US" sz="1600" dirty="0">
                        <a:solidFill>
                          <a:srgbClr val="002776"/>
                        </a:solidFill>
                        <a:effectLst/>
                        <a:latin typeface="+mn-lt"/>
                        <a:ea typeface="Calibri"/>
                        <a:cs typeface="Times New Roman"/>
                      </a:endParaRP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noFill/>
                  </a:tcPr>
                </a:tc>
              </a:tr>
              <a:tr h="702187">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Domestic</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 </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Nil</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(Nil)</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30.90%</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(30.90%)</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2776"/>
                          </a:solidFill>
                          <a:effectLst/>
                          <a:latin typeface="+mn-lt"/>
                          <a:ea typeface="Calibri"/>
                          <a:cs typeface="Times New Roman"/>
                        </a:rPr>
                        <a:t>5%</a:t>
                      </a:r>
                    </a:p>
                    <a:p>
                      <a:pPr marL="0" marR="0" algn="ctr">
                        <a:lnSpc>
                          <a:spcPct val="115000"/>
                        </a:lnSpc>
                        <a:spcBef>
                          <a:spcPts val="0"/>
                        </a:spcBef>
                        <a:spcAft>
                          <a:spcPts val="0"/>
                        </a:spcAft>
                      </a:pPr>
                      <a:r>
                        <a:rPr lang="en-US" sz="1600">
                          <a:solidFill>
                            <a:srgbClr val="002776"/>
                          </a:solidFill>
                          <a:effectLst/>
                          <a:latin typeface="+mn-lt"/>
                          <a:ea typeface="Calibri"/>
                          <a:cs typeface="Times New Roman"/>
                        </a:rPr>
                        <a:t>(5%)</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32.45%</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(32.45%)</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10%</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(5%)</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2776"/>
                          </a:solidFill>
                          <a:effectLst/>
                          <a:latin typeface="+mn-lt"/>
                          <a:ea typeface="Calibri"/>
                          <a:cs typeface="Times New Roman"/>
                        </a:rPr>
                        <a:t>33.99%</a:t>
                      </a:r>
                    </a:p>
                    <a:p>
                      <a:pPr marL="0" marR="0" algn="ctr">
                        <a:lnSpc>
                          <a:spcPct val="115000"/>
                        </a:lnSpc>
                        <a:spcBef>
                          <a:spcPts val="0"/>
                        </a:spcBef>
                        <a:spcAft>
                          <a:spcPts val="0"/>
                        </a:spcAft>
                      </a:pPr>
                      <a:r>
                        <a:rPr lang="en-US" sz="1600">
                          <a:solidFill>
                            <a:srgbClr val="002776"/>
                          </a:solidFill>
                          <a:effectLst/>
                          <a:latin typeface="+mn-lt"/>
                          <a:ea typeface="Calibri"/>
                          <a:cs typeface="Times New Roman"/>
                        </a:rPr>
                        <a:t>(32.45%)</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r>
              <a:tr h="702187">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Foreign</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Nil</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(Nil)</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41.20 %</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(41.20%)</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2%</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(2%)</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42.02%</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(42.02%)</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5%</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(2%)</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43.26%</a:t>
                      </a:r>
                    </a:p>
                    <a:p>
                      <a:pPr marL="0" marR="0" algn="ctr">
                        <a:lnSpc>
                          <a:spcPct val="115000"/>
                        </a:lnSpc>
                        <a:spcBef>
                          <a:spcPts val="0"/>
                        </a:spcBef>
                        <a:spcAft>
                          <a:spcPts val="0"/>
                        </a:spcAft>
                      </a:pPr>
                      <a:r>
                        <a:rPr lang="en-US" sz="1600" dirty="0">
                          <a:solidFill>
                            <a:srgbClr val="002776"/>
                          </a:solidFill>
                          <a:effectLst/>
                          <a:latin typeface="+mn-lt"/>
                          <a:ea typeface="Calibri"/>
                          <a:cs typeface="Times New Roman"/>
                        </a:rPr>
                        <a:t>(42.02%)</a:t>
                      </a:r>
                    </a:p>
                  </a:txBody>
                  <a:tcPr marL="68580" marR="68580" marT="0" marB="0">
                    <a:lnL w="12700" cap="flat" cmpd="sng" algn="ctr">
                      <a:solidFill>
                        <a:srgbClr val="002776"/>
                      </a:solidFill>
                      <a:prstDash val="solid"/>
                      <a:round/>
                      <a:headEnd type="none" w="med" len="med"/>
                      <a:tailEnd type="none" w="med" len="med"/>
                    </a:lnL>
                    <a:lnR w="12700" cap="flat" cmpd="sng" algn="ctr">
                      <a:solidFill>
                        <a:srgbClr val="002776"/>
                      </a:solidFill>
                      <a:prstDash val="solid"/>
                      <a:round/>
                      <a:headEnd type="none" w="med" len="med"/>
                      <a:tailEnd type="none" w="med" len="med"/>
                    </a:lnR>
                    <a:lnT w="12700" cap="flat" cmpd="sng" algn="ctr">
                      <a:solidFill>
                        <a:srgbClr val="002776"/>
                      </a:solidFill>
                      <a:prstDash val="solid"/>
                      <a:round/>
                      <a:headEnd type="none" w="med" len="med"/>
                      <a:tailEnd type="none" w="med" len="med"/>
                    </a:lnT>
                    <a:lnB w="12700" cap="flat" cmpd="sng" algn="ctr">
                      <a:solidFill>
                        <a:srgbClr val="002776"/>
                      </a:solidFill>
                      <a:prstDash val="solid"/>
                      <a:round/>
                      <a:headEnd type="none" w="med" len="med"/>
                      <a:tailEnd type="none" w="med" len="med"/>
                    </a:lnB>
                  </a:tcPr>
                </a:tc>
              </a:tr>
            </a:tbl>
          </a:graphicData>
        </a:graphic>
      </p:graphicFrame>
      <p:sp>
        <p:nvSpPr>
          <p:cNvPr id="4" name="Rectangle 3"/>
          <p:cNvSpPr/>
          <p:nvPr/>
        </p:nvSpPr>
        <p:spPr>
          <a:xfrm>
            <a:off x="534194" y="4496594"/>
            <a:ext cx="9067800" cy="1631216"/>
          </a:xfrm>
          <a:prstGeom prst="rect">
            <a:avLst/>
          </a:prstGeom>
        </p:spPr>
        <p:txBody>
          <a:bodyPr wrap="square">
            <a:spAutoFit/>
          </a:bodyPr>
          <a:lstStyle/>
          <a:p>
            <a:r>
              <a:rPr lang="en-US" sz="1600" dirty="0" smtClean="0">
                <a:solidFill>
                  <a:srgbClr val="002776"/>
                </a:solidFill>
              </a:rPr>
              <a:t>Notes:</a:t>
            </a:r>
          </a:p>
          <a:p>
            <a:r>
              <a:rPr lang="en-US" sz="1600" dirty="0" smtClean="0">
                <a:solidFill>
                  <a:srgbClr val="002776"/>
                </a:solidFill>
              </a:rPr>
              <a:t>1. Figures </a:t>
            </a:r>
            <a:r>
              <a:rPr lang="en-US" sz="1600" dirty="0">
                <a:solidFill>
                  <a:srgbClr val="002776"/>
                </a:solidFill>
              </a:rPr>
              <a:t>in bracket refers to the current rates</a:t>
            </a:r>
            <a:br>
              <a:rPr lang="en-US" sz="1600" dirty="0">
                <a:solidFill>
                  <a:srgbClr val="002776"/>
                </a:solidFill>
              </a:rPr>
            </a:br>
            <a:r>
              <a:rPr lang="en-US" sz="1600" dirty="0" smtClean="0">
                <a:solidFill>
                  <a:srgbClr val="002776"/>
                </a:solidFill>
              </a:rPr>
              <a:t>2. Education </a:t>
            </a:r>
            <a:r>
              <a:rPr lang="en-US" sz="1600" dirty="0">
                <a:solidFill>
                  <a:srgbClr val="002776"/>
                </a:solidFill>
              </a:rPr>
              <a:t>cess of 3% has been considered for determining the effective tax </a:t>
            </a:r>
            <a:r>
              <a:rPr lang="en-US" sz="1600" dirty="0" smtClean="0">
                <a:solidFill>
                  <a:srgbClr val="002776"/>
                </a:solidFill>
              </a:rPr>
              <a:t>rates</a:t>
            </a:r>
          </a:p>
          <a:p>
            <a:endParaRPr lang="en-US" sz="1600" dirty="0" smtClean="0">
              <a:solidFill>
                <a:srgbClr val="002776"/>
              </a:solidFill>
            </a:endParaRPr>
          </a:p>
          <a:p>
            <a:r>
              <a:rPr lang="en-US" sz="1800" dirty="0" smtClean="0">
                <a:solidFill>
                  <a:srgbClr val="002776"/>
                </a:solidFill>
              </a:rPr>
              <a:t>Dividend distribution tax increased from 16.22% to 17%</a:t>
            </a:r>
          </a:p>
          <a:p>
            <a:r>
              <a:rPr lang="en-US" sz="1800" dirty="0" smtClean="0">
                <a:solidFill>
                  <a:srgbClr val="002776"/>
                </a:solidFill>
              </a:rPr>
              <a:t>Surcharge on MAT increased from 5% to 10% where book profit &gt; INR 100m</a:t>
            </a:r>
          </a:p>
        </p:txBody>
      </p:sp>
      <p:sp>
        <p:nvSpPr>
          <p:cNvPr id="6" name="Oval 5"/>
          <p:cNvSpPr/>
          <p:nvPr/>
        </p:nvSpPr>
        <p:spPr>
          <a:xfrm>
            <a:off x="5791994" y="2820194"/>
            <a:ext cx="914400" cy="457200"/>
          </a:xfrm>
          <a:prstGeom prst="ellipse">
            <a:avLst/>
          </a:prstGeom>
          <a:noFill/>
          <a:ln w="38100">
            <a:solidFill>
              <a:srgbClr val="A4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p:cNvSpPr/>
          <p:nvPr/>
        </p:nvSpPr>
        <p:spPr>
          <a:xfrm>
            <a:off x="457994" y="63253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Effective tax rate for individuals earning INR 100m is 33.80%!!!</a:t>
            </a:r>
            <a:endParaRPr lang="en-US" b="1" dirty="0">
              <a:solidFill>
                <a:srgbClr val="FFFFFF"/>
              </a:solidFill>
            </a:endParaRPr>
          </a:p>
        </p:txBody>
      </p:sp>
    </p:spTree>
    <p:extLst>
      <p:ext uri="{BB962C8B-B14F-4D97-AF65-F5344CB8AC3E}">
        <p14:creationId xmlns:p14="http://schemas.microsoft.com/office/powerpoint/2010/main" val="3332507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Corporate Taxation</a:t>
            </a:r>
            <a:r>
              <a:rPr lang="en-US" dirty="0"/>
              <a:t/>
            </a:r>
            <a:br>
              <a:rPr lang="en-US" dirty="0"/>
            </a:br>
            <a:r>
              <a:rPr lang="en-US" dirty="0" smtClean="0">
                <a:solidFill>
                  <a:srgbClr val="00A1DE"/>
                </a:solidFill>
              </a:rPr>
              <a:t>Deduction for investment in new assets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a:solidFill>
                  <a:srgbClr val="002776"/>
                </a:solidFill>
              </a:rPr>
              <a:t>Deduction </a:t>
            </a:r>
            <a:r>
              <a:rPr lang="en-US" dirty="0" smtClean="0">
                <a:solidFill>
                  <a:srgbClr val="002776"/>
                </a:solidFill>
              </a:rPr>
              <a:t>to companies engaged in manufacture of an article or thing investing more than INR </a:t>
            </a:r>
            <a:r>
              <a:rPr lang="en-US" dirty="0" smtClean="0">
                <a:solidFill>
                  <a:srgbClr val="002776"/>
                </a:solidFill>
              </a:rPr>
              <a:t>100 </a:t>
            </a:r>
            <a:r>
              <a:rPr lang="en-US" dirty="0" err="1" smtClean="0">
                <a:solidFill>
                  <a:srgbClr val="002776"/>
                </a:solidFill>
              </a:rPr>
              <a:t>crores</a:t>
            </a:r>
            <a:r>
              <a:rPr lang="en-US" dirty="0" smtClean="0">
                <a:solidFill>
                  <a:srgbClr val="002776"/>
                </a:solidFill>
              </a:rPr>
              <a:t>  in new plant or machinery acquired and installed (other than ship or aircraft) over a two-year period (1 April 2013 to 31 March 2015)</a:t>
            </a:r>
          </a:p>
          <a:p>
            <a:pPr marL="698500" lvl="2" indent="-347663">
              <a:spcAft>
                <a:spcPts val="600"/>
              </a:spcAft>
            </a:pPr>
            <a:r>
              <a:rPr lang="en-US" dirty="0" smtClean="0">
                <a:solidFill>
                  <a:srgbClr val="002776"/>
                </a:solidFill>
              </a:rPr>
              <a:t>Financial year 2013-14: 15% of cost of new assets, if the cost exceeds </a:t>
            </a:r>
            <a:r>
              <a:rPr lang="en-US" dirty="0" smtClean="0">
                <a:solidFill>
                  <a:srgbClr val="002776"/>
                </a:solidFill>
                <a:latin typeface="Rupee Foradian" pitchFamily="34" charset="0"/>
              </a:rPr>
              <a:t>INR</a:t>
            </a:r>
            <a:r>
              <a:rPr lang="en-US" dirty="0" smtClean="0">
                <a:solidFill>
                  <a:srgbClr val="002776"/>
                </a:solidFill>
              </a:rPr>
              <a:t> </a:t>
            </a:r>
            <a:r>
              <a:rPr lang="en-US" dirty="0" smtClean="0">
                <a:solidFill>
                  <a:srgbClr val="002776"/>
                </a:solidFill>
              </a:rPr>
              <a:t>100 </a:t>
            </a:r>
            <a:r>
              <a:rPr lang="en-US" dirty="0" err="1" smtClean="0">
                <a:solidFill>
                  <a:srgbClr val="002776"/>
                </a:solidFill>
              </a:rPr>
              <a:t>crores</a:t>
            </a:r>
            <a:endParaRPr lang="en-US" dirty="0" smtClean="0">
              <a:solidFill>
                <a:srgbClr val="002776"/>
              </a:solidFill>
            </a:endParaRPr>
          </a:p>
          <a:p>
            <a:pPr marL="698500" lvl="2" indent="-347663">
              <a:spcAft>
                <a:spcPts val="600"/>
              </a:spcAft>
            </a:pPr>
            <a:r>
              <a:rPr lang="en-US" dirty="0" smtClean="0">
                <a:solidFill>
                  <a:srgbClr val="002776"/>
                </a:solidFill>
              </a:rPr>
              <a:t>Financial </a:t>
            </a:r>
            <a:r>
              <a:rPr lang="en-US" dirty="0" smtClean="0">
                <a:solidFill>
                  <a:srgbClr val="002776"/>
                </a:solidFill>
              </a:rPr>
              <a:t>year 2014-15: 15% of cost of new assets, as reduced by the deduction allowed in financial year 2013-14</a:t>
            </a:r>
          </a:p>
          <a:p>
            <a:pPr marL="347663" lvl="1" indent="-347663">
              <a:spcAft>
                <a:spcPts val="600"/>
              </a:spcAft>
            </a:pPr>
            <a:r>
              <a:rPr lang="en-US" dirty="0" smtClean="0">
                <a:solidFill>
                  <a:srgbClr val="002776"/>
                </a:solidFill>
              </a:rPr>
              <a:t>If new asset is transferred within 5 years (otherwise than on amalgamation or demerger), the deduction allowed will be taxable in the year of transfer</a:t>
            </a:r>
          </a:p>
          <a:p>
            <a:pPr marL="347663" lvl="1" indent="-347663">
              <a:spcAft>
                <a:spcPts val="600"/>
              </a:spcAft>
            </a:pPr>
            <a:r>
              <a:rPr lang="en-US" dirty="0" smtClean="0">
                <a:solidFill>
                  <a:srgbClr val="002776"/>
                </a:solidFill>
              </a:rPr>
              <a:t>Certain assets (</a:t>
            </a:r>
            <a:r>
              <a:rPr lang="en-US" i="1" dirty="0" smtClean="0">
                <a:solidFill>
                  <a:srgbClr val="002776"/>
                </a:solidFill>
              </a:rPr>
              <a:t>inter alia </a:t>
            </a:r>
            <a:r>
              <a:rPr lang="en-US" dirty="0" smtClean="0">
                <a:solidFill>
                  <a:srgbClr val="002776"/>
                </a:solidFill>
              </a:rPr>
              <a:t>any office appliances including computers or computer software) excluded from new assets</a:t>
            </a:r>
          </a:p>
          <a:p>
            <a:pPr marL="347663" lvl="1" indent="-347663">
              <a:spcAft>
                <a:spcPts val="600"/>
              </a:spcAft>
            </a:pPr>
            <a:r>
              <a:rPr lang="en-US" dirty="0" smtClean="0">
                <a:solidFill>
                  <a:srgbClr val="00A1DE"/>
                </a:solidFill>
              </a:rPr>
              <a:t>Are computer or computer software that are inextricably linked to manufacture eligible for the benefit?</a:t>
            </a: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11</a:t>
            </a:fld>
            <a:endParaRPr lang="en-GB">
              <a:solidFill>
                <a:srgbClr val="002776"/>
              </a:solidFill>
            </a:endParaRPr>
          </a:p>
        </p:txBody>
      </p:sp>
      <p:sp>
        <p:nvSpPr>
          <p:cNvPr id="7" name="Rectangle 6"/>
          <p:cNvSpPr/>
          <p:nvPr/>
        </p:nvSpPr>
        <p:spPr>
          <a:xfrm>
            <a:off x="457994" y="65539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Will </a:t>
            </a:r>
            <a:r>
              <a:rPr lang="en-US" b="1" dirty="0">
                <a:solidFill>
                  <a:srgbClr val="FFFFFF"/>
                </a:solidFill>
              </a:rPr>
              <a:t>the benefit be available if asset is installed but not put to use?</a:t>
            </a:r>
          </a:p>
        </p:txBody>
      </p:sp>
    </p:spTree>
    <p:extLst>
      <p:ext uri="{BB962C8B-B14F-4D97-AF65-F5344CB8AC3E}">
        <p14:creationId xmlns:p14="http://schemas.microsoft.com/office/powerpoint/2010/main" val="3275108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Corporate </a:t>
            </a:r>
            <a:r>
              <a:rPr lang="en-US" dirty="0"/>
              <a:t>Taxation</a:t>
            </a:r>
            <a:br>
              <a:rPr lang="en-US" dirty="0"/>
            </a:br>
            <a:r>
              <a:rPr lang="en-US" dirty="0" smtClean="0">
                <a:solidFill>
                  <a:srgbClr val="00A1DE"/>
                </a:solidFill>
              </a:rPr>
              <a:t>Deduction and benefits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a:t>Terminal date for commencement of operations for the tax holiday benefit extended by one year to 31 March </a:t>
            </a:r>
            <a:r>
              <a:rPr lang="en-US" dirty="0" smtClean="0"/>
              <a:t>2014 </a:t>
            </a:r>
            <a:r>
              <a:rPr lang="en-US" dirty="0"/>
              <a:t>for the </a:t>
            </a:r>
            <a:r>
              <a:rPr lang="en-US" dirty="0" smtClean="0"/>
              <a:t>power </a:t>
            </a:r>
            <a:r>
              <a:rPr lang="en-US" dirty="0"/>
              <a:t>sector</a:t>
            </a:r>
            <a:endParaRPr lang="en-US" dirty="0" smtClean="0">
              <a:solidFill>
                <a:srgbClr val="002776"/>
              </a:solidFill>
            </a:endParaRPr>
          </a:p>
          <a:p>
            <a:pPr marL="346075" lvl="1" indent="-346075">
              <a:spcAft>
                <a:spcPts val="600"/>
              </a:spcAft>
            </a:pPr>
            <a:r>
              <a:rPr lang="en-US" dirty="0" smtClean="0">
                <a:solidFill>
                  <a:srgbClr val="002776"/>
                </a:solidFill>
              </a:rPr>
              <a:t>Deduction in respect of employment of new workmen</a:t>
            </a:r>
          </a:p>
          <a:p>
            <a:pPr marL="696913" lvl="2" indent="-346075">
              <a:spcAft>
                <a:spcPts val="600"/>
              </a:spcAft>
            </a:pPr>
            <a:r>
              <a:rPr lang="en-US" dirty="0" smtClean="0">
                <a:solidFill>
                  <a:srgbClr val="002776"/>
                </a:solidFill>
              </a:rPr>
              <a:t>Restricted </a:t>
            </a:r>
            <a:r>
              <a:rPr lang="en-US" dirty="0">
                <a:solidFill>
                  <a:srgbClr val="002776"/>
                </a:solidFill>
              </a:rPr>
              <a:t>in respect of workers in a factory involved in manufacturing of goods</a:t>
            </a:r>
          </a:p>
          <a:p>
            <a:pPr marL="696913" lvl="2" indent="-346075">
              <a:spcAft>
                <a:spcPts val="600"/>
              </a:spcAft>
            </a:pPr>
            <a:r>
              <a:rPr lang="en-US" dirty="0" smtClean="0">
                <a:solidFill>
                  <a:srgbClr val="002776"/>
                </a:solidFill>
              </a:rPr>
              <a:t>Deduction not available </a:t>
            </a:r>
            <a:r>
              <a:rPr lang="en-US" dirty="0">
                <a:solidFill>
                  <a:srgbClr val="002776"/>
                </a:solidFill>
              </a:rPr>
              <a:t>if the factory is hived off or transferred from another existing entity or acquired by the Indian company pursuant to </a:t>
            </a:r>
            <a:r>
              <a:rPr lang="en-US" dirty="0" smtClean="0">
                <a:solidFill>
                  <a:srgbClr val="002776"/>
                </a:solidFill>
              </a:rPr>
              <a:t>amalgamation</a:t>
            </a:r>
          </a:p>
          <a:p>
            <a:pPr marL="346075" lvl="1" indent="-346075">
              <a:spcAft>
                <a:spcPts val="600"/>
              </a:spcAft>
            </a:pPr>
            <a:endParaRPr lang="en-US" dirty="0">
              <a:solidFill>
                <a:srgbClr val="002776"/>
              </a:solidFill>
            </a:endParaRPr>
          </a:p>
          <a:p>
            <a:pPr marL="350837" lvl="2" indent="0">
              <a:buNone/>
            </a:pPr>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12</a:t>
            </a:fld>
            <a:endParaRPr lang="en-GB">
              <a:solidFill>
                <a:srgbClr val="002776"/>
              </a:solidFill>
            </a:endParaRPr>
          </a:p>
        </p:txBody>
      </p:sp>
      <p:sp>
        <p:nvSpPr>
          <p:cNvPr id="7" name="Rectangle 6"/>
          <p:cNvSpPr/>
          <p:nvPr/>
        </p:nvSpPr>
        <p:spPr>
          <a:xfrm>
            <a:off x="457994" y="6249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Rationalisation of tax provisions</a:t>
            </a:r>
            <a:endParaRPr lang="en-US" b="1" dirty="0">
              <a:solidFill>
                <a:srgbClr val="FFFFFF"/>
              </a:solidFill>
            </a:endParaRPr>
          </a:p>
        </p:txBody>
      </p:sp>
    </p:spTree>
    <p:extLst>
      <p:ext uri="{BB962C8B-B14F-4D97-AF65-F5344CB8AC3E}">
        <p14:creationId xmlns:p14="http://schemas.microsoft.com/office/powerpoint/2010/main" val="2745821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Corporate </a:t>
            </a:r>
            <a:r>
              <a:rPr lang="en-US" dirty="0"/>
              <a:t>Taxation</a:t>
            </a:r>
            <a:br>
              <a:rPr lang="en-US" dirty="0"/>
            </a:br>
            <a:r>
              <a:rPr lang="en-US" dirty="0" smtClean="0">
                <a:solidFill>
                  <a:srgbClr val="00A1DE"/>
                </a:solidFill>
              </a:rPr>
              <a:t>Exemption to Alternative Investment Funds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a:solidFill>
                  <a:srgbClr val="002776"/>
                </a:solidFill>
              </a:rPr>
              <a:t>The SEBI (Alternative Investment Funds) Regulations, 2012 have replaced the SEBI (Venture Capital Fund) </a:t>
            </a:r>
            <a:r>
              <a:rPr lang="en-US" dirty="0" smtClean="0">
                <a:solidFill>
                  <a:srgbClr val="002776"/>
                </a:solidFill>
              </a:rPr>
              <a:t>Regulations, 1996 </a:t>
            </a:r>
            <a:r>
              <a:rPr lang="en-US" dirty="0">
                <a:solidFill>
                  <a:srgbClr val="002776"/>
                </a:solidFill>
              </a:rPr>
              <a:t>from </a:t>
            </a:r>
            <a:r>
              <a:rPr lang="en-US" dirty="0" smtClean="0">
                <a:solidFill>
                  <a:srgbClr val="002776"/>
                </a:solidFill>
              </a:rPr>
              <a:t>21 </a:t>
            </a:r>
            <a:r>
              <a:rPr lang="en-US" dirty="0">
                <a:solidFill>
                  <a:srgbClr val="002776"/>
                </a:solidFill>
              </a:rPr>
              <a:t>May, 2012</a:t>
            </a:r>
          </a:p>
          <a:p>
            <a:pPr marL="346075" lvl="1" indent="-346075">
              <a:spcAft>
                <a:spcPts val="600"/>
              </a:spcAft>
            </a:pPr>
            <a:r>
              <a:rPr lang="en-US" dirty="0" smtClean="0">
                <a:solidFill>
                  <a:srgbClr val="002776"/>
                </a:solidFill>
              </a:rPr>
              <a:t>Venture </a:t>
            </a:r>
            <a:r>
              <a:rPr lang="en-US" dirty="0">
                <a:solidFill>
                  <a:srgbClr val="002776"/>
                </a:solidFill>
              </a:rPr>
              <a:t>Capital </a:t>
            </a:r>
            <a:r>
              <a:rPr lang="en-US" dirty="0" smtClean="0">
                <a:solidFill>
                  <a:srgbClr val="002776"/>
                </a:solidFill>
              </a:rPr>
              <a:t>Companies </a:t>
            </a:r>
            <a:r>
              <a:rPr lang="en-US" dirty="0">
                <a:solidFill>
                  <a:srgbClr val="002776"/>
                </a:solidFill>
              </a:rPr>
              <a:t>[</a:t>
            </a:r>
            <a:r>
              <a:rPr lang="en-US" dirty="0" smtClean="0">
                <a:solidFill>
                  <a:srgbClr val="002776"/>
                </a:solidFill>
              </a:rPr>
              <a:t>VCCs] and Venture </a:t>
            </a:r>
            <a:r>
              <a:rPr lang="en-US" dirty="0">
                <a:solidFill>
                  <a:srgbClr val="002776"/>
                </a:solidFill>
              </a:rPr>
              <a:t>Capital </a:t>
            </a:r>
            <a:r>
              <a:rPr lang="en-US" dirty="0" smtClean="0">
                <a:solidFill>
                  <a:srgbClr val="002776"/>
                </a:solidFill>
              </a:rPr>
              <a:t>Funds </a:t>
            </a:r>
            <a:r>
              <a:rPr lang="en-US" dirty="0">
                <a:solidFill>
                  <a:srgbClr val="002776"/>
                </a:solidFill>
              </a:rPr>
              <a:t>[</a:t>
            </a:r>
            <a:r>
              <a:rPr lang="en-US" dirty="0" smtClean="0">
                <a:solidFill>
                  <a:srgbClr val="002776"/>
                </a:solidFill>
              </a:rPr>
              <a:t>VCFs] </a:t>
            </a:r>
            <a:r>
              <a:rPr lang="en-US" dirty="0">
                <a:solidFill>
                  <a:srgbClr val="002776"/>
                </a:solidFill>
              </a:rPr>
              <a:t>registered </a:t>
            </a:r>
            <a:r>
              <a:rPr lang="en-US" dirty="0" smtClean="0">
                <a:solidFill>
                  <a:srgbClr val="002776"/>
                </a:solidFill>
              </a:rPr>
              <a:t>before 21 May 2012 will continue to enjoy exemption</a:t>
            </a:r>
          </a:p>
          <a:p>
            <a:pPr marL="346075" lvl="1" indent="-346075">
              <a:spcAft>
                <a:spcPts val="600"/>
              </a:spcAft>
            </a:pPr>
            <a:r>
              <a:rPr lang="en-US" dirty="0" smtClean="0">
                <a:solidFill>
                  <a:srgbClr val="002776"/>
                </a:solidFill>
              </a:rPr>
              <a:t>VCCs and VCFs registered as Category I Alternative </a:t>
            </a:r>
            <a:r>
              <a:rPr lang="en-US" dirty="0">
                <a:solidFill>
                  <a:srgbClr val="002776"/>
                </a:solidFill>
              </a:rPr>
              <a:t>Investment </a:t>
            </a:r>
            <a:r>
              <a:rPr lang="en-US" dirty="0" smtClean="0">
                <a:solidFill>
                  <a:srgbClr val="002776"/>
                </a:solidFill>
              </a:rPr>
              <a:t>Funds [AIF] from 21 May 2012 will enjoy exemption, subject to certain additional conditions:</a:t>
            </a:r>
          </a:p>
          <a:p>
            <a:pPr marL="687388" lvl="2" indent="-346075">
              <a:spcAft>
                <a:spcPts val="600"/>
              </a:spcAft>
            </a:pPr>
            <a:r>
              <a:rPr lang="en-US" dirty="0" smtClean="0">
                <a:solidFill>
                  <a:srgbClr val="002776"/>
                </a:solidFill>
              </a:rPr>
              <a:t>It is not listed on recognised stock exchange</a:t>
            </a:r>
          </a:p>
          <a:p>
            <a:pPr marL="687388" lvl="2" indent="-346075">
              <a:spcAft>
                <a:spcPts val="600"/>
              </a:spcAft>
            </a:pPr>
            <a:r>
              <a:rPr lang="en-US" dirty="0" smtClean="0">
                <a:solidFill>
                  <a:srgbClr val="002776"/>
                </a:solidFill>
              </a:rPr>
              <a:t>It has invested not less than 2/3</a:t>
            </a:r>
            <a:r>
              <a:rPr lang="en-US" baseline="30000" dirty="0" smtClean="0">
                <a:solidFill>
                  <a:srgbClr val="002776"/>
                </a:solidFill>
              </a:rPr>
              <a:t>rd</a:t>
            </a:r>
            <a:r>
              <a:rPr lang="en-US" dirty="0" smtClean="0">
                <a:solidFill>
                  <a:srgbClr val="002776"/>
                </a:solidFill>
              </a:rPr>
              <a:t> of its investible funds in unlisted equity shares or equity linked instruments of </a:t>
            </a:r>
            <a:r>
              <a:rPr lang="en-US" dirty="0">
                <a:solidFill>
                  <a:srgbClr val="002776"/>
                </a:solidFill>
              </a:rPr>
              <a:t>Venture Capital </a:t>
            </a:r>
            <a:r>
              <a:rPr lang="en-US" dirty="0" smtClean="0">
                <a:solidFill>
                  <a:srgbClr val="002776"/>
                </a:solidFill>
              </a:rPr>
              <a:t>Undertakings </a:t>
            </a:r>
            <a:r>
              <a:rPr lang="en-US" dirty="0">
                <a:solidFill>
                  <a:srgbClr val="002776"/>
                </a:solidFill>
              </a:rPr>
              <a:t>[</a:t>
            </a:r>
            <a:r>
              <a:rPr lang="en-US" dirty="0" smtClean="0">
                <a:solidFill>
                  <a:srgbClr val="002776"/>
                </a:solidFill>
              </a:rPr>
              <a:t>VCUs]</a:t>
            </a:r>
          </a:p>
          <a:p>
            <a:pPr marL="687388" lvl="2" indent="-346075">
              <a:spcAft>
                <a:spcPts val="600"/>
              </a:spcAft>
            </a:pPr>
            <a:r>
              <a:rPr lang="en-US" dirty="0" smtClean="0">
                <a:solidFill>
                  <a:srgbClr val="002776"/>
                </a:solidFill>
              </a:rPr>
              <a:t>It has not invested in associate companies</a:t>
            </a:r>
          </a:p>
          <a:p>
            <a:pPr marL="346075" lvl="1" indent="-346075">
              <a:spcAft>
                <a:spcPts val="600"/>
              </a:spcAft>
            </a:pPr>
            <a:r>
              <a:rPr lang="en-US" dirty="0" smtClean="0">
                <a:solidFill>
                  <a:srgbClr val="002776"/>
                </a:solidFill>
              </a:rPr>
              <a:t>Amendment retrospective from financial year 2012-13</a:t>
            </a:r>
          </a:p>
          <a:p>
            <a:pPr marL="0" lvl="1" indent="0">
              <a:spcAft>
                <a:spcPts val="600"/>
              </a:spcAft>
              <a:buNone/>
            </a:pPr>
            <a:endParaRPr lang="en-US" dirty="0" smtClean="0">
              <a:solidFill>
                <a:srgbClr val="00A1DE"/>
              </a:solidFill>
            </a:endParaRPr>
          </a:p>
          <a:p>
            <a:pPr marL="350837" lvl="2" indent="0">
              <a:buNone/>
            </a:pPr>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13</a:t>
            </a:fld>
            <a:endParaRPr lang="en-GB">
              <a:solidFill>
                <a:srgbClr val="002776"/>
              </a:solidFill>
            </a:endParaRPr>
          </a:p>
        </p:txBody>
      </p:sp>
      <p:sp>
        <p:nvSpPr>
          <p:cNvPr id="6" name="Rectangle 5"/>
          <p:cNvSpPr/>
          <p:nvPr/>
        </p:nvSpPr>
        <p:spPr>
          <a:xfrm>
            <a:off x="457994" y="65539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Conditions </a:t>
            </a:r>
            <a:r>
              <a:rPr lang="en-US" b="1" dirty="0">
                <a:solidFill>
                  <a:srgbClr val="FFFFFF"/>
                </a:solidFill>
              </a:rPr>
              <a:t>appear to be more restrictive vis-à-vis AIF Regulations</a:t>
            </a:r>
          </a:p>
        </p:txBody>
      </p:sp>
    </p:spTree>
    <p:extLst>
      <p:ext uri="{BB962C8B-B14F-4D97-AF65-F5344CB8AC3E}">
        <p14:creationId xmlns:p14="http://schemas.microsoft.com/office/powerpoint/2010/main" val="1452622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Corporate Taxation</a:t>
            </a:r>
            <a:r>
              <a:rPr lang="en-US" dirty="0"/>
              <a:t/>
            </a:r>
            <a:br>
              <a:rPr lang="en-US" dirty="0"/>
            </a:br>
            <a:r>
              <a:rPr lang="en-US" dirty="0" smtClean="0">
                <a:solidFill>
                  <a:srgbClr val="00A1DE"/>
                </a:solidFill>
              </a:rPr>
              <a:t>Bad debts in case of banks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Banks eligible for following deductions in respect of bad debts:</a:t>
            </a:r>
          </a:p>
          <a:p>
            <a:pPr marL="687388" lvl="2" indent="-346075">
              <a:spcAft>
                <a:spcPts val="600"/>
              </a:spcAft>
            </a:pPr>
            <a:r>
              <a:rPr lang="en-US" dirty="0" smtClean="0">
                <a:solidFill>
                  <a:srgbClr val="002776"/>
                </a:solidFill>
              </a:rPr>
              <a:t>Provision for bad and doubtful debts deductible  under section 36(1)(viia), subject to limits</a:t>
            </a:r>
          </a:p>
          <a:p>
            <a:pPr marL="687388" lvl="2" indent="-346075">
              <a:spcAft>
                <a:spcPts val="600"/>
              </a:spcAft>
            </a:pPr>
            <a:r>
              <a:rPr lang="en-US" dirty="0" smtClean="0">
                <a:solidFill>
                  <a:srgbClr val="002776"/>
                </a:solidFill>
              </a:rPr>
              <a:t>Deduction </a:t>
            </a:r>
            <a:r>
              <a:rPr lang="en-US" dirty="0">
                <a:solidFill>
                  <a:srgbClr val="002776"/>
                </a:solidFill>
              </a:rPr>
              <a:t>available under section 36(1)(vii) in respect of </a:t>
            </a:r>
            <a:r>
              <a:rPr lang="en-US" dirty="0" smtClean="0">
                <a:solidFill>
                  <a:srgbClr val="002776"/>
                </a:solidFill>
              </a:rPr>
              <a:t>write off of bad debts</a:t>
            </a:r>
          </a:p>
          <a:p>
            <a:pPr marL="1038225" lvl="3" indent="-346075">
              <a:spcAft>
                <a:spcPts val="600"/>
              </a:spcAft>
            </a:pPr>
            <a:r>
              <a:rPr lang="en-US" dirty="0" smtClean="0">
                <a:solidFill>
                  <a:srgbClr val="002776"/>
                </a:solidFill>
              </a:rPr>
              <a:t>Restricted to write off of bad debts in excess of credit balance in provision for bad and doubtful debts account under section 36(1)(viia)</a:t>
            </a:r>
            <a:endParaRPr lang="en-US" dirty="0">
              <a:solidFill>
                <a:srgbClr val="002776"/>
              </a:solidFill>
            </a:endParaRPr>
          </a:p>
          <a:p>
            <a:pPr marL="346075" lvl="1" indent="-346075">
              <a:spcAft>
                <a:spcPts val="600"/>
              </a:spcAft>
            </a:pPr>
            <a:r>
              <a:rPr lang="en-US" dirty="0" smtClean="0">
                <a:solidFill>
                  <a:srgbClr val="002776"/>
                </a:solidFill>
              </a:rPr>
              <a:t>Banks claiming that restriction for claim of bad debts under section 36(1)(vii) relates only to rural advances i.e. write off of non-rural advances is fully deductible with no restrictions</a:t>
            </a:r>
          </a:p>
          <a:p>
            <a:pPr marL="346075" lvl="1" indent="-346075">
              <a:spcAft>
                <a:spcPts val="600"/>
              </a:spcAft>
            </a:pPr>
            <a:r>
              <a:rPr lang="en-US" dirty="0" smtClean="0">
                <a:solidFill>
                  <a:srgbClr val="002776"/>
                </a:solidFill>
              </a:rPr>
              <a:t>Clarification that </a:t>
            </a:r>
            <a:r>
              <a:rPr lang="en-US" dirty="0">
                <a:solidFill>
                  <a:srgbClr val="002776"/>
                </a:solidFill>
              </a:rPr>
              <a:t>the provision for bad and doubtful debts account </a:t>
            </a:r>
            <a:r>
              <a:rPr lang="en-US" dirty="0" smtClean="0">
                <a:solidFill>
                  <a:srgbClr val="002776"/>
                </a:solidFill>
              </a:rPr>
              <a:t>under section 36(1)(viia) relates to all types of advances</a:t>
            </a:r>
          </a:p>
          <a:p>
            <a:pPr marL="346075" lvl="1" indent="-346075">
              <a:spcAft>
                <a:spcPts val="600"/>
              </a:spcAft>
            </a:pPr>
            <a:r>
              <a:rPr lang="en-US" dirty="0" smtClean="0">
                <a:solidFill>
                  <a:srgbClr val="002776"/>
                </a:solidFill>
              </a:rPr>
              <a:t>Amendment prospective in nature</a:t>
            </a:r>
          </a:p>
          <a:p>
            <a:pPr marL="346075" lvl="1" indent="-346075">
              <a:spcAft>
                <a:spcPts val="600"/>
              </a:spcAft>
            </a:pPr>
            <a:r>
              <a:rPr lang="en-US" dirty="0" smtClean="0">
                <a:solidFill>
                  <a:srgbClr val="00A1DE"/>
                </a:solidFill>
              </a:rPr>
              <a:t>Impact on existing claims?</a:t>
            </a:r>
          </a:p>
        </p:txBody>
      </p:sp>
      <p:sp>
        <p:nvSpPr>
          <p:cNvPr id="5" name="Slide Number Placeholder 4"/>
          <p:cNvSpPr>
            <a:spLocks noGrp="1"/>
          </p:cNvSpPr>
          <p:nvPr>
            <p:ph type="sldNum" sz="quarter" idx="12"/>
          </p:nvPr>
        </p:nvSpPr>
        <p:spPr/>
        <p:txBody>
          <a:bodyPr/>
          <a:lstStyle/>
          <a:p>
            <a:fld id="{313880FF-B11A-4FA9-B5CC-7226C1B8517C}" type="slidenum">
              <a:rPr lang="en-GB" smtClean="0"/>
              <a:pPr/>
              <a:t>14</a:t>
            </a:fld>
            <a:endParaRPr lang="en-GB"/>
          </a:p>
        </p:txBody>
      </p:sp>
      <p:sp>
        <p:nvSpPr>
          <p:cNvPr id="6" name="Rectangle 5"/>
          <p:cNvSpPr/>
          <p:nvPr/>
        </p:nvSpPr>
        <p:spPr>
          <a:xfrm>
            <a:off x="457994" y="6249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Supreme Court judgment in the case of Catholic Syrian Bank overridden</a:t>
            </a:r>
            <a:endParaRPr lang="en-US" b="1" dirty="0">
              <a:solidFill>
                <a:srgbClr val="FFFFFF"/>
              </a:solidFill>
            </a:endParaRPr>
          </a:p>
        </p:txBody>
      </p:sp>
    </p:spTree>
    <p:extLst>
      <p:ext uri="{BB962C8B-B14F-4D97-AF65-F5344CB8AC3E}">
        <p14:creationId xmlns:p14="http://schemas.microsoft.com/office/powerpoint/2010/main" val="3347962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smtClean="0"/>
              <a:t>International Taxation</a:t>
            </a:r>
            <a:br>
              <a:rPr lang="en-GB" altLang="en-GB" smtClean="0"/>
            </a:br>
            <a:endParaRPr lang="en-US" dirty="0"/>
          </a:p>
        </p:txBody>
      </p:sp>
      <p:sp>
        <p:nvSpPr>
          <p:cNvPr id="5" name="Slide Number Placeholder 4"/>
          <p:cNvSpPr>
            <a:spLocks noGrp="1"/>
          </p:cNvSpPr>
          <p:nvPr>
            <p:ph type="sldNum" sz="quarter" idx="10"/>
          </p:nvPr>
        </p:nvSpPr>
        <p:spPr/>
        <p:txBody>
          <a:bodyPr/>
          <a:lstStyle/>
          <a:p>
            <a:fld id="{313880FF-B11A-4FA9-B5CC-7226C1B8517C}" type="slidenum">
              <a:rPr lang="en-GB" smtClean="0"/>
              <a:pPr/>
              <a:t>15</a:t>
            </a:fld>
            <a:endParaRPr lang="en-GB"/>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International </a:t>
            </a:r>
            <a:r>
              <a:rPr lang="en-US" dirty="0" smtClean="0">
                <a:solidFill>
                  <a:schemeClr val="tx2"/>
                </a:solidFill>
              </a:rPr>
              <a:t>Taxation</a:t>
            </a:r>
            <a:br>
              <a:rPr lang="en-US" dirty="0" smtClean="0">
                <a:solidFill>
                  <a:schemeClr val="tx2"/>
                </a:solidFill>
              </a:rPr>
            </a:br>
            <a:r>
              <a:rPr lang="en-US" dirty="0">
                <a:solidFill>
                  <a:srgbClr val="00A1DE"/>
                </a:solidFill>
              </a:rPr>
              <a:t>Tax </a:t>
            </a:r>
            <a:r>
              <a:rPr lang="en-US" dirty="0" smtClean="0">
                <a:solidFill>
                  <a:srgbClr val="00A1DE"/>
                </a:solidFill>
              </a:rPr>
              <a:t>residency certificate</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a:latin typeface="Arial" charset="0"/>
                <a:cs typeface="Arial" charset="0"/>
              </a:rPr>
              <a:t>Furnishing of a </a:t>
            </a:r>
            <a:r>
              <a:rPr lang="en-US" dirty="0">
                <a:solidFill>
                  <a:srgbClr val="002776"/>
                </a:solidFill>
              </a:rPr>
              <a:t>tax residency certificate [TRC] </a:t>
            </a:r>
            <a:r>
              <a:rPr lang="en-US" dirty="0" smtClean="0">
                <a:latin typeface="Arial" charset="0"/>
                <a:cs typeface="Arial" charset="0"/>
              </a:rPr>
              <a:t>having </a:t>
            </a:r>
            <a:r>
              <a:rPr lang="en-US" dirty="0">
                <a:latin typeface="Arial" charset="0"/>
                <a:cs typeface="Arial" charset="0"/>
              </a:rPr>
              <a:t>prescribed particulars made mandatory for claiming treaty benefit </a:t>
            </a:r>
            <a:r>
              <a:rPr lang="en-US" dirty="0" smtClean="0">
                <a:latin typeface="Arial" charset="0"/>
                <a:cs typeface="Arial" charset="0"/>
              </a:rPr>
              <a:t>in 2012</a:t>
            </a:r>
            <a:endParaRPr lang="en-US" dirty="0">
              <a:latin typeface="Arial" charset="0"/>
              <a:cs typeface="Arial" charset="0"/>
            </a:endParaRPr>
          </a:p>
          <a:p>
            <a:pPr marL="346075" lvl="1" indent="-346075">
              <a:spcAft>
                <a:spcPts val="600"/>
              </a:spcAft>
            </a:pPr>
            <a:r>
              <a:rPr lang="en-US" dirty="0" smtClean="0">
                <a:solidFill>
                  <a:srgbClr val="002776"/>
                </a:solidFill>
              </a:rPr>
              <a:t>Memorandum of Finance Bill, 2012 explaining rational of making TRC mandatory for claiming tax treaty benefits:</a:t>
            </a:r>
          </a:p>
          <a:p>
            <a:pPr marL="398049" lvl="3" indent="0">
              <a:spcAft>
                <a:spcPts val="600"/>
              </a:spcAft>
              <a:buNone/>
            </a:pPr>
            <a:r>
              <a:rPr lang="en-US" sz="1600" i="1" dirty="0" smtClean="0">
                <a:solidFill>
                  <a:srgbClr val="002776"/>
                </a:solidFill>
              </a:rPr>
              <a:t>“ … it </a:t>
            </a:r>
            <a:r>
              <a:rPr lang="en-US" sz="1600" i="1" dirty="0">
                <a:solidFill>
                  <a:srgbClr val="002776"/>
                </a:solidFill>
              </a:rPr>
              <a:t>is proposed to amend </a:t>
            </a:r>
            <a:r>
              <a:rPr lang="en-US" sz="1600" i="1" dirty="0" smtClean="0">
                <a:solidFill>
                  <a:srgbClr val="002776"/>
                </a:solidFill>
              </a:rPr>
              <a:t>section </a:t>
            </a:r>
            <a:r>
              <a:rPr lang="en-US" sz="1600" i="1" dirty="0">
                <a:solidFill>
                  <a:srgbClr val="002776"/>
                </a:solidFill>
              </a:rPr>
              <a:t>90 and </a:t>
            </a:r>
            <a:r>
              <a:rPr lang="en-US" sz="1600" i="1" dirty="0" smtClean="0">
                <a:solidFill>
                  <a:srgbClr val="002776"/>
                </a:solidFill>
              </a:rPr>
              <a:t>section </a:t>
            </a:r>
            <a:r>
              <a:rPr lang="en-US" sz="1600" i="1" dirty="0">
                <a:solidFill>
                  <a:srgbClr val="002776"/>
                </a:solidFill>
              </a:rPr>
              <a:t>90A of the Act to make submission of </a:t>
            </a:r>
            <a:r>
              <a:rPr lang="en-US" sz="1600" i="1" dirty="0" smtClean="0">
                <a:solidFill>
                  <a:srgbClr val="002776"/>
                </a:solidFill>
              </a:rPr>
              <a:t>Tax </a:t>
            </a:r>
            <a:r>
              <a:rPr lang="en-US" sz="1600" i="1" dirty="0">
                <a:solidFill>
                  <a:srgbClr val="002776"/>
                </a:solidFill>
              </a:rPr>
              <a:t>Residency Certificate containing prescribed particulars, as a necessary but not </a:t>
            </a:r>
            <a:r>
              <a:rPr lang="en-US" sz="1600" i="1" dirty="0" smtClean="0">
                <a:solidFill>
                  <a:srgbClr val="002776"/>
                </a:solidFill>
              </a:rPr>
              <a:t>sufficient </a:t>
            </a:r>
            <a:r>
              <a:rPr lang="en-US" sz="1600" i="1" dirty="0">
                <a:solidFill>
                  <a:srgbClr val="002776"/>
                </a:solidFill>
              </a:rPr>
              <a:t>condition for availing benefits of the agreements referred to in these Sections</a:t>
            </a:r>
            <a:r>
              <a:rPr lang="en-US" sz="1600" i="1" dirty="0" smtClean="0">
                <a:solidFill>
                  <a:srgbClr val="002776"/>
                </a:solidFill>
              </a:rPr>
              <a:t>.”</a:t>
            </a:r>
          </a:p>
          <a:p>
            <a:pPr marL="342900" lvl="0" indent="-342900">
              <a:buFont typeface="Arial" pitchFamily="34" charset="0"/>
              <a:buChar char="•"/>
            </a:pPr>
            <a:r>
              <a:rPr lang="en-US" dirty="0" smtClean="0">
                <a:latin typeface="Arial" charset="0"/>
                <a:cs typeface="Arial" charset="0"/>
              </a:rPr>
              <a:t>Submission </a:t>
            </a:r>
            <a:r>
              <a:rPr lang="en-US" dirty="0">
                <a:latin typeface="Arial" charset="0"/>
                <a:cs typeface="Arial" charset="0"/>
              </a:rPr>
              <a:t>of a TRC a necessary but not a sufficient condition for claiming benefits under tax </a:t>
            </a:r>
            <a:r>
              <a:rPr lang="en-US" dirty="0" smtClean="0">
                <a:latin typeface="Arial" charset="0"/>
                <a:cs typeface="Arial" charset="0"/>
              </a:rPr>
              <a:t>treaties</a:t>
            </a:r>
            <a:r>
              <a:rPr lang="en-US" dirty="0">
                <a:latin typeface="Arial" charset="0"/>
                <a:cs typeface="Arial" charset="0"/>
              </a:rPr>
              <a:t>  </a:t>
            </a:r>
          </a:p>
          <a:p>
            <a:pPr marL="685800" lvl="2" indent="-288925">
              <a:spcAft>
                <a:spcPts val="600"/>
              </a:spcAft>
            </a:pPr>
            <a:r>
              <a:rPr lang="en-US" dirty="0"/>
              <a:t>Retrospective amendment from 1 April </a:t>
            </a:r>
            <a:r>
              <a:rPr lang="en-US" dirty="0" smtClean="0"/>
              <a:t>2012</a:t>
            </a:r>
            <a:endParaRPr lang="en-US" dirty="0"/>
          </a:p>
          <a:p>
            <a:pPr marL="342900" lvl="0" indent="-342900">
              <a:spcAft>
                <a:spcPts val="600"/>
              </a:spcAft>
              <a:buFont typeface="Arial" pitchFamily="34" charset="0"/>
              <a:buChar char="•"/>
            </a:pPr>
            <a:r>
              <a:rPr lang="en-US" dirty="0" smtClean="0">
                <a:solidFill>
                  <a:srgbClr val="00A1DE"/>
                </a:solidFill>
              </a:rPr>
              <a:t>Applicability </a:t>
            </a:r>
            <a:r>
              <a:rPr lang="en-US" dirty="0">
                <a:solidFill>
                  <a:srgbClr val="00A1DE"/>
                </a:solidFill>
              </a:rPr>
              <a:t>of Circular No. 789 of 2000 and </a:t>
            </a:r>
            <a:r>
              <a:rPr lang="en-US" dirty="0" smtClean="0">
                <a:solidFill>
                  <a:srgbClr val="00A1DE"/>
                </a:solidFill>
              </a:rPr>
              <a:t>Supreme Court judgment in </a:t>
            </a:r>
            <a:r>
              <a:rPr lang="en-US" dirty="0">
                <a:solidFill>
                  <a:srgbClr val="00A1DE"/>
                </a:solidFill>
              </a:rPr>
              <a:t>the case of Azadi Bachao </a:t>
            </a:r>
            <a:r>
              <a:rPr lang="en-US" dirty="0" smtClean="0">
                <a:solidFill>
                  <a:srgbClr val="00A1DE"/>
                </a:solidFill>
              </a:rPr>
              <a:t>Andolan – Press Release issued on 1 March 2013</a:t>
            </a:r>
          </a:p>
          <a:p>
            <a:pPr marL="342900" lvl="0" indent="-342900">
              <a:spcAft>
                <a:spcPts val="600"/>
              </a:spcAft>
              <a:buFont typeface="Arial" pitchFamily="34" charset="0"/>
              <a:buChar char="•"/>
            </a:pPr>
            <a:r>
              <a:rPr lang="en-US" dirty="0" smtClean="0">
                <a:solidFill>
                  <a:srgbClr val="00A1DE"/>
                </a:solidFill>
              </a:rPr>
              <a:t>Illustrative cases where tax authorities may challenge TRCs – beneficial ownership, fiscally transparent entities, etc.</a:t>
            </a:r>
          </a:p>
          <a:p>
            <a:pPr marL="342900" lvl="0" indent="-342900">
              <a:spcAft>
                <a:spcPts val="600"/>
              </a:spcAft>
              <a:buFont typeface="Arial" pitchFamily="34" charset="0"/>
              <a:buChar char="•"/>
            </a:pPr>
            <a:r>
              <a:rPr lang="en-US" dirty="0" smtClean="0">
                <a:solidFill>
                  <a:srgbClr val="00A1DE"/>
                </a:solidFill>
              </a:rPr>
              <a:t>Onus on taxpayer or tax authorities?</a:t>
            </a:r>
            <a:endParaRPr lang="en-US" dirty="0">
              <a:solidFill>
                <a:srgbClr val="00A1DE"/>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16</a:t>
            </a:fld>
            <a:endParaRPr lang="en-GB">
              <a:solidFill>
                <a:srgbClr val="002776"/>
              </a:solidFill>
            </a:endParaRPr>
          </a:p>
        </p:txBody>
      </p:sp>
      <p:sp>
        <p:nvSpPr>
          <p:cNvPr id="6" name="Rectangle 5"/>
          <p:cNvSpPr/>
          <p:nvPr/>
        </p:nvSpPr>
        <p:spPr>
          <a:xfrm>
            <a:off x="473536" y="63253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Impact on Mauritius and other tax treaties</a:t>
            </a:r>
            <a:endParaRPr lang="en-US" b="1" dirty="0">
              <a:solidFill>
                <a:srgbClr val="FFFFFF"/>
              </a:solidFill>
            </a:endParaRPr>
          </a:p>
        </p:txBody>
      </p:sp>
    </p:spTree>
    <p:extLst>
      <p:ext uri="{BB962C8B-B14F-4D97-AF65-F5344CB8AC3E}">
        <p14:creationId xmlns:p14="http://schemas.microsoft.com/office/powerpoint/2010/main" val="2426343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Taxation</a:t>
            </a:r>
            <a:br>
              <a:rPr lang="en-US" dirty="0" smtClean="0"/>
            </a:br>
            <a:r>
              <a:rPr lang="en-US" dirty="0">
                <a:solidFill>
                  <a:srgbClr val="00A1DE"/>
                </a:solidFill>
              </a:rPr>
              <a:t>Taxation of </a:t>
            </a:r>
            <a:r>
              <a:rPr lang="en-US" dirty="0" smtClean="0">
                <a:solidFill>
                  <a:srgbClr val="00A1DE"/>
                </a:solidFill>
              </a:rPr>
              <a:t>royalties and FTS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endParaRPr lang="en-US" dirty="0" smtClean="0">
              <a:solidFill>
                <a:srgbClr val="002776"/>
              </a:solidFill>
            </a:endParaRPr>
          </a:p>
          <a:p>
            <a:pPr marL="346075" lvl="1" indent="-346075">
              <a:spcAft>
                <a:spcPts val="600"/>
              </a:spcAft>
            </a:pPr>
            <a:endParaRPr lang="en-US" dirty="0" smtClean="0">
              <a:solidFill>
                <a:srgbClr val="002776"/>
              </a:solidFill>
            </a:endParaRPr>
          </a:p>
          <a:p>
            <a:pPr marL="346075" lvl="1" indent="-346075">
              <a:spcAft>
                <a:spcPts val="600"/>
              </a:spcAft>
            </a:pPr>
            <a:endParaRPr lang="en-US" dirty="0">
              <a:solidFill>
                <a:srgbClr val="002776"/>
              </a:solidFill>
            </a:endParaRPr>
          </a:p>
          <a:p>
            <a:pPr marL="346075" lvl="1" indent="-346075">
              <a:spcAft>
                <a:spcPts val="600"/>
              </a:spcAft>
            </a:pPr>
            <a:endParaRPr lang="en-US" dirty="0" smtClean="0">
              <a:solidFill>
                <a:srgbClr val="002776"/>
              </a:solidFill>
            </a:endParaRPr>
          </a:p>
          <a:p>
            <a:pPr marL="346075" lvl="1" indent="-346075">
              <a:spcAft>
                <a:spcPts val="600"/>
              </a:spcAft>
            </a:pPr>
            <a:endParaRPr lang="en-US" dirty="0">
              <a:solidFill>
                <a:srgbClr val="002776"/>
              </a:solidFill>
            </a:endParaRPr>
          </a:p>
          <a:p>
            <a:pPr marL="346075" lvl="1" indent="-346075">
              <a:spcAft>
                <a:spcPts val="600"/>
              </a:spcAft>
            </a:pPr>
            <a:endParaRPr lang="en-US" dirty="0" smtClean="0">
              <a:solidFill>
                <a:srgbClr val="002776"/>
              </a:solidFill>
            </a:endParaRPr>
          </a:p>
          <a:p>
            <a:pPr marL="346075" lvl="1" indent="-346075">
              <a:spcAft>
                <a:spcPts val="600"/>
              </a:spcAft>
            </a:pPr>
            <a:endParaRPr lang="en-US" dirty="0" smtClean="0">
              <a:solidFill>
                <a:srgbClr val="002776"/>
              </a:solidFill>
            </a:endParaRPr>
          </a:p>
          <a:p>
            <a:pPr marL="346075" lvl="1" indent="-346075">
              <a:spcAft>
                <a:spcPts val="600"/>
              </a:spcAft>
            </a:pPr>
            <a:endParaRPr lang="en-US" dirty="0">
              <a:solidFill>
                <a:srgbClr val="002776"/>
              </a:solidFill>
            </a:endParaRPr>
          </a:p>
          <a:p>
            <a:pPr marL="346075" lvl="1" indent="-346075">
              <a:spcAft>
                <a:spcPts val="600"/>
              </a:spcAft>
            </a:pPr>
            <a:r>
              <a:rPr lang="en-US" dirty="0" smtClean="0">
                <a:solidFill>
                  <a:srgbClr val="002776"/>
                </a:solidFill>
              </a:rPr>
              <a:t>Currently, tax rate for royalty and FTS under Indian law is 10.51%</a:t>
            </a:r>
          </a:p>
          <a:p>
            <a:pPr marL="346075" lvl="1" indent="-346075">
              <a:spcAft>
                <a:spcPts val="600"/>
              </a:spcAft>
            </a:pPr>
            <a:r>
              <a:rPr lang="en-US" dirty="0" smtClean="0">
                <a:solidFill>
                  <a:srgbClr val="002776"/>
                </a:solidFill>
              </a:rPr>
              <a:t>In India’s tax treaties, tax rate for </a:t>
            </a:r>
            <a:r>
              <a:rPr lang="en-US" dirty="0">
                <a:solidFill>
                  <a:srgbClr val="002776"/>
                </a:solidFill>
              </a:rPr>
              <a:t>royalty and </a:t>
            </a:r>
            <a:r>
              <a:rPr lang="en-US" dirty="0" smtClean="0">
                <a:solidFill>
                  <a:srgbClr val="002776"/>
                </a:solidFill>
              </a:rPr>
              <a:t>FTS is in the range of 10% to 25%</a:t>
            </a:r>
          </a:p>
          <a:p>
            <a:pPr marL="346075" lvl="1" indent="-346075">
              <a:spcAft>
                <a:spcPts val="600"/>
              </a:spcAft>
            </a:pPr>
            <a:r>
              <a:rPr lang="en-US" dirty="0" smtClean="0">
                <a:solidFill>
                  <a:srgbClr val="002776"/>
                </a:solidFill>
              </a:rPr>
              <a:t>Tax rate increased to 25% under the Indian tax law, regardless of date of agreement between parties</a:t>
            </a:r>
          </a:p>
          <a:p>
            <a:pPr marL="346075" lvl="1" indent="-346075">
              <a:spcAft>
                <a:spcPts val="600"/>
              </a:spcAft>
            </a:pPr>
            <a:r>
              <a:rPr lang="en-US" dirty="0" smtClean="0">
                <a:solidFill>
                  <a:srgbClr val="00A1DE"/>
                </a:solidFill>
              </a:rPr>
              <a:t>In case of non-residents claiming tax treaty benefits, TRC would be critical</a:t>
            </a:r>
            <a:endParaRPr lang="en-US" dirty="0">
              <a:solidFill>
                <a:srgbClr val="002776"/>
              </a:solidFill>
            </a:endParaRPr>
          </a:p>
          <a:p>
            <a:pPr marL="346075" lvl="1" indent="-346075">
              <a:spcAft>
                <a:spcPts val="600"/>
              </a:spcAft>
            </a:pPr>
            <a:r>
              <a:rPr lang="en-US" dirty="0" smtClean="0">
                <a:solidFill>
                  <a:srgbClr val="00A1DE"/>
                </a:solidFill>
              </a:rPr>
              <a:t>Increase in tax cost for person bearing the tax</a:t>
            </a: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17</a:t>
            </a:fld>
            <a:endParaRPr lang="en-GB">
              <a:solidFill>
                <a:srgbClr val="002776"/>
              </a:solidFill>
            </a:endParaRPr>
          </a:p>
        </p:txBody>
      </p:sp>
      <p:sp>
        <p:nvSpPr>
          <p:cNvPr id="9" name="Rectangle 8"/>
          <p:cNvSpPr/>
          <p:nvPr/>
        </p:nvSpPr>
        <p:spPr>
          <a:xfrm>
            <a:off x="457994" y="6630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Tax rate higher than 20% under DTC!!!</a:t>
            </a:r>
            <a:endParaRPr lang="en-US" b="1" dirty="0">
              <a:solidFill>
                <a:srgbClr val="FFFFFF"/>
              </a:solidFill>
            </a:endParaRPr>
          </a:p>
        </p:txBody>
      </p:sp>
      <p:graphicFrame>
        <p:nvGraphicFramePr>
          <p:cNvPr id="12" name="Chart 11"/>
          <p:cNvGraphicFramePr>
            <a:graphicFrameLocks/>
          </p:cNvGraphicFramePr>
          <p:nvPr>
            <p:extLst>
              <p:ext uri="{D42A27DB-BD31-4B8C-83A1-F6EECF244321}">
                <p14:modId xmlns:p14="http://schemas.microsoft.com/office/powerpoint/2010/main" val="2327437856"/>
              </p:ext>
            </p:extLst>
          </p:nvPr>
        </p:nvGraphicFramePr>
        <p:xfrm>
          <a:off x="457994" y="1372394"/>
          <a:ext cx="7467600" cy="2819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34632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331" y="457994"/>
            <a:ext cx="9267863" cy="714146"/>
          </a:xfrm>
        </p:spPr>
        <p:txBody>
          <a:bodyPr/>
          <a:lstStyle/>
          <a:p>
            <a:r>
              <a:rPr lang="en-US" dirty="0">
                <a:solidFill>
                  <a:schemeClr val="tx2"/>
                </a:solidFill>
              </a:rPr>
              <a:t>International Taxation</a:t>
            </a:r>
            <a:r>
              <a:rPr lang="en-US" dirty="0" smtClean="0"/>
              <a:t/>
            </a:r>
            <a:br>
              <a:rPr lang="en-US" dirty="0" smtClean="0"/>
            </a:br>
            <a:r>
              <a:rPr lang="en-US" dirty="0" smtClean="0">
                <a:solidFill>
                  <a:srgbClr val="00A1DE"/>
                </a:solidFill>
              </a:rPr>
              <a:t>Taxation of </a:t>
            </a:r>
            <a:r>
              <a:rPr lang="en-US" dirty="0">
                <a:solidFill>
                  <a:srgbClr val="00A1DE"/>
                </a:solidFill>
              </a:rPr>
              <a:t>foreign dividends</a:t>
            </a:r>
          </a:p>
        </p:txBody>
      </p:sp>
      <p:sp>
        <p:nvSpPr>
          <p:cNvPr id="3" name="Content Placeholder 2"/>
          <p:cNvSpPr>
            <a:spLocks noGrp="1"/>
          </p:cNvSpPr>
          <p:nvPr>
            <p:ph idx="1"/>
          </p:nvPr>
        </p:nvSpPr>
        <p:spPr>
          <a:xfrm>
            <a:off x="4267994" y="1398785"/>
            <a:ext cx="5395932" cy="5917209"/>
          </a:xfrm>
        </p:spPr>
        <p:txBody>
          <a:bodyPr/>
          <a:lstStyle/>
          <a:p>
            <a:pPr marL="346075" lvl="1" indent="-346075">
              <a:spcAft>
                <a:spcPts val="600"/>
              </a:spcAft>
            </a:pPr>
            <a:r>
              <a:rPr lang="en-US" dirty="0" smtClean="0">
                <a:solidFill>
                  <a:srgbClr val="002776"/>
                </a:solidFill>
              </a:rPr>
              <a:t>Concessional </a:t>
            </a:r>
            <a:r>
              <a:rPr lang="en-US" dirty="0">
                <a:solidFill>
                  <a:srgbClr val="002776"/>
                </a:solidFill>
              </a:rPr>
              <a:t>taxation @ 15% </a:t>
            </a:r>
            <a:r>
              <a:rPr lang="en-US" dirty="0" smtClean="0">
                <a:solidFill>
                  <a:srgbClr val="002776"/>
                </a:solidFill>
              </a:rPr>
              <a:t>of dividends received by an Indian company from a specified foreign company continued for another year</a:t>
            </a:r>
          </a:p>
          <a:p>
            <a:pPr marL="687388" lvl="2" indent="-346075">
              <a:spcAft>
                <a:spcPts val="600"/>
              </a:spcAft>
            </a:pPr>
            <a:r>
              <a:rPr lang="en-US" dirty="0" smtClean="0">
                <a:solidFill>
                  <a:srgbClr val="002776"/>
                </a:solidFill>
              </a:rPr>
              <a:t>Specified foreign company is a company in which the Indian company holds 26% or more of the share capital</a:t>
            </a:r>
          </a:p>
          <a:p>
            <a:pPr marL="346075" lvl="1" indent="-346075">
              <a:spcAft>
                <a:spcPts val="600"/>
              </a:spcAft>
            </a:pPr>
            <a:r>
              <a:rPr lang="en-US" dirty="0" smtClean="0">
                <a:solidFill>
                  <a:srgbClr val="002776"/>
                </a:solidFill>
              </a:rPr>
              <a:t>To remove the cascading effect of tax on dividends, the dividends received from a foreign subsidiary to be reduced in computing dividend distribution tax payable by the Indian holding company</a:t>
            </a:r>
            <a:endParaRPr lang="en-US" dirty="0">
              <a:solidFill>
                <a:srgbClr val="002776"/>
              </a:solidFill>
            </a:endParaRPr>
          </a:p>
          <a:p>
            <a:pPr marL="687388" lvl="2" indent="-346075">
              <a:spcAft>
                <a:spcPts val="600"/>
              </a:spcAft>
            </a:pPr>
            <a:r>
              <a:rPr lang="en-US" dirty="0" smtClean="0">
                <a:solidFill>
                  <a:srgbClr val="002776"/>
                </a:solidFill>
              </a:rPr>
              <a:t>Foreign subsidiary </a:t>
            </a:r>
            <a:r>
              <a:rPr lang="en-US" dirty="0">
                <a:solidFill>
                  <a:srgbClr val="002776"/>
                </a:solidFill>
              </a:rPr>
              <a:t>is a company in which the Indian company holds </a:t>
            </a:r>
            <a:r>
              <a:rPr lang="en-US" dirty="0" smtClean="0">
                <a:solidFill>
                  <a:srgbClr val="002776"/>
                </a:solidFill>
              </a:rPr>
              <a:t>more than 50% of the </a:t>
            </a:r>
            <a:r>
              <a:rPr lang="en-US" dirty="0">
                <a:solidFill>
                  <a:srgbClr val="002776"/>
                </a:solidFill>
              </a:rPr>
              <a:t>share </a:t>
            </a:r>
            <a:r>
              <a:rPr lang="en-US" dirty="0" smtClean="0">
                <a:solidFill>
                  <a:srgbClr val="002776"/>
                </a:solidFill>
              </a:rPr>
              <a:t>capital</a:t>
            </a:r>
          </a:p>
          <a:p>
            <a:pPr marL="687388" lvl="2" indent="-346075">
              <a:spcAft>
                <a:spcPts val="600"/>
              </a:spcAft>
            </a:pPr>
            <a:r>
              <a:rPr lang="en-US" dirty="0" smtClean="0">
                <a:solidFill>
                  <a:srgbClr val="002776"/>
                </a:solidFill>
              </a:rPr>
              <a:t>Similar benefit is available for dividends from domestic subsidiaries</a:t>
            </a:r>
            <a:endParaRPr lang="en-US" dirty="0">
              <a:solidFill>
                <a:srgbClr val="002776"/>
              </a:solidFill>
            </a:endParaRPr>
          </a:p>
          <a:p>
            <a:pPr marL="346075" lvl="1" indent="-346075">
              <a:spcAft>
                <a:spcPts val="600"/>
              </a:spcAft>
            </a:pPr>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18</a:t>
            </a:fld>
            <a:endParaRPr lang="en-GB">
              <a:solidFill>
                <a:srgbClr val="002776"/>
              </a:solidFill>
            </a:endParaRPr>
          </a:p>
        </p:txBody>
      </p:sp>
      <p:grpSp>
        <p:nvGrpSpPr>
          <p:cNvPr id="42" name="Group 41"/>
          <p:cNvGrpSpPr/>
          <p:nvPr/>
        </p:nvGrpSpPr>
        <p:grpSpPr>
          <a:xfrm>
            <a:off x="457996" y="1529559"/>
            <a:ext cx="3657598" cy="5405435"/>
            <a:chOff x="457996" y="1529559"/>
            <a:chExt cx="3657598" cy="4719635"/>
          </a:xfrm>
        </p:grpSpPr>
        <p:grpSp>
          <p:nvGrpSpPr>
            <p:cNvPr id="23" name="Group 22"/>
            <p:cNvGrpSpPr/>
            <p:nvPr/>
          </p:nvGrpSpPr>
          <p:grpSpPr>
            <a:xfrm>
              <a:off x="534194" y="1529559"/>
              <a:ext cx="3581400" cy="4262435"/>
              <a:chOff x="270588" y="1452565"/>
              <a:chExt cx="3840837" cy="4262435"/>
            </a:xfrm>
          </p:grpSpPr>
          <p:sp>
            <p:nvSpPr>
              <p:cNvPr id="25" name="AutoShape 10"/>
              <p:cNvSpPr>
                <a:spLocks noChangeArrowheads="1"/>
              </p:cNvSpPr>
              <p:nvPr/>
            </p:nvSpPr>
            <p:spPr bwMode="auto">
              <a:xfrm>
                <a:off x="692622" y="4168455"/>
                <a:ext cx="1662283" cy="632021"/>
              </a:xfrm>
              <a:prstGeom prst="rect">
                <a:avLst/>
              </a:prstGeom>
              <a:solidFill>
                <a:schemeClr val="accent3"/>
              </a:solidFill>
              <a:ln>
                <a:noFill/>
              </a:ln>
              <a:effectLst/>
            </p:spPr>
            <p:txBody>
              <a:bodyPr lIns="81817" tIns="40908" rIns="81817" bIns="40908" anchor="ctr"/>
              <a:lstStyle/>
              <a:p>
                <a:pPr algn="ctr">
                  <a:defRPr/>
                </a:pPr>
                <a:r>
                  <a:rPr lang="en-GB" b="1" kern="0" dirty="0" smtClean="0">
                    <a:solidFill>
                      <a:srgbClr val="FFFFFF"/>
                    </a:solidFill>
                  </a:rPr>
                  <a:t>Indian Co</a:t>
                </a:r>
                <a:endParaRPr lang="en-GB" b="1" kern="0" dirty="0">
                  <a:solidFill>
                    <a:srgbClr val="FFFFFF"/>
                  </a:solidFill>
                </a:endParaRPr>
              </a:p>
            </p:txBody>
          </p:sp>
          <p:cxnSp>
            <p:nvCxnSpPr>
              <p:cNvPr id="26" name="AutoShape 11"/>
              <p:cNvCxnSpPr>
                <a:cxnSpLocks noChangeShapeType="1"/>
                <a:stCxn id="29" idx="2"/>
                <a:endCxn id="25" idx="0"/>
              </p:cNvCxnSpPr>
              <p:nvPr/>
            </p:nvCxnSpPr>
            <p:spPr bwMode="auto">
              <a:xfrm>
                <a:off x="1523759" y="2084569"/>
                <a:ext cx="0" cy="2083868"/>
              </a:xfrm>
              <a:prstGeom prst="straightConnector1">
                <a:avLst/>
              </a:prstGeom>
              <a:noFill/>
              <a:ln w="25400">
                <a:solidFill>
                  <a:schemeClr val="accent1"/>
                </a:solidFill>
                <a:round/>
                <a:headEnd type="arrow" w="med" len="med"/>
                <a:tailEnd type="none" w="med" len="med"/>
              </a:ln>
            </p:spPr>
          </p:cxnSp>
          <p:sp>
            <p:nvSpPr>
              <p:cNvPr id="27" name="Rectangle 26"/>
              <p:cNvSpPr>
                <a:spLocks noChangeArrowheads="1"/>
              </p:cNvSpPr>
              <p:nvPr/>
            </p:nvSpPr>
            <p:spPr bwMode="auto">
              <a:xfrm>
                <a:off x="2928060" y="2743200"/>
                <a:ext cx="1183365" cy="482725"/>
              </a:xfrm>
              <a:prstGeom prst="rect">
                <a:avLst/>
              </a:prstGeom>
              <a:noFill/>
              <a:ln w="9525">
                <a:noFill/>
                <a:miter lim="800000"/>
                <a:headEnd/>
                <a:tailEnd/>
              </a:ln>
            </p:spPr>
            <p:txBody>
              <a:bodyPr wrap="square" lIns="81817" tIns="40908" rIns="81817" bIns="40908">
                <a:spAutoFit/>
              </a:bodyPr>
              <a:lstStyle/>
              <a:p>
                <a:pPr algn="r">
                  <a:defRPr/>
                </a:pPr>
                <a:r>
                  <a:rPr lang="en-GB" sz="1300" kern="0" dirty="0" smtClean="0">
                    <a:solidFill>
                      <a:srgbClr val="002776"/>
                    </a:solidFill>
                  </a:rPr>
                  <a:t>Outside </a:t>
                </a:r>
              </a:p>
              <a:p>
                <a:pPr algn="r">
                  <a:defRPr/>
                </a:pPr>
                <a:r>
                  <a:rPr lang="en-GB" sz="1300" kern="0" dirty="0" smtClean="0">
                    <a:solidFill>
                      <a:srgbClr val="002776"/>
                    </a:solidFill>
                  </a:rPr>
                  <a:t>India</a:t>
                </a:r>
                <a:endParaRPr lang="en-GB" sz="1300" kern="0" dirty="0">
                  <a:solidFill>
                    <a:srgbClr val="002776"/>
                  </a:solidFill>
                </a:endParaRPr>
              </a:p>
            </p:txBody>
          </p:sp>
          <p:sp>
            <p:nvSpPr>
              <p:cNvPr id="28" name="Rectangle 27"/>
              <p:cNvSpPr>
                <a:spLocks noChangeArrowheads="1"/>
              </p:cNvSpPr>
              <p:nvPr/>
            </p:nvSpPr>
            <p:spPr bwMode="auto">
              <a:xfrm>
                <a:off x="3389098" y="3227343"/>
                <a:ext cx="711376" cy="282670"/>
              </a:xfrm>
              <a:prstGeom prst="rect">
                <a:avLst/>
              </a:prstGeom>
              <a:noFill/>
              <a:ln w="9525">
                <a:noFill/>
                <a:miter lim="800000"/>
                <a:headEnd/>
                <a:tailEnd/>
              </a:ln>
            </p:spPr>
            <p:txBody>
              <a:bodyPr lIns="81817" tIns="40908" rIns="81817" bIns="40908">
                <a:spAutoFit/>
              </a:bodyPr>
              <a:lstStyle/>
              <a:p>
                <a:pPr algn="r">
                  <a:defRPr/>
                </a:pPr>
                <a:r>
                  <a:rPr lang="en-US" sz="1300" kern="0" dirty="0">
                    <a:solidFill>
                      <a:srgbClr val="002776"/>
                    </a:solidFill>
                  </a:rPr>
                  <a:t>India</a:t>
                </a:r>
                <a:endParaRPr lang="en-GB" sz="1300" kern="0" dirty="0">
                  <a:solidFill>
                    <a:srgbClr val="002776"/>
                  </a:solidFill>
                </a:endParaRPr>
              </a:p>
            </p:txBody>
          </p:sp>
          <p:sp>
            <p:nvSpPr>
              <p:cNvPr id="29" name="AutoShape 8"/>
              <p:cNvSpPr>
                <a:spLocks noChangeArrowheads="1"/>
              </p:cNvSpPr>
              <p:nvPr/>
            </p:nvSpPr>
            <p:spPr bwMode="auto">
              <a:xfrm>
                <a:off x="692622" y="1452565"/>
                <a:ext cx="1662283" cy="632021"/>
              </a:xfrm>
              <a:prstGeom prst="rect">
                <a:avLst/>
              </a:prstGeom>
              <a:solidFill>
                <a:schemeClr val="accent2"/>
              </a:solidFill>
              <a:ln>
                <a:noFill/>
                <a:headEnd/>
                <a:tailEnd/>
              </a:ln>
              <a:effectLst/>
            </p:spPr>
            <p:txBody>
              <a:bodyPr wrap="none" lIns="32211" tIns="32211" rIns="32211" bIns="32211" anchor="ctr"/>
              <a:lstStyle/>
              <a:p>
                <a:pPr algn="ctr">
                  <a:defRPr/>
                </a:pPr>
                <a:r>
                  <a:rPr lang="en-GB" b="1" kern="0" dirty="0">
                    <a:solidFill>
                      <a:srgbClr val="FFFFFF"/>
                    </a:solidFill>
                  </a:rPr>
                  <a:t>A </a:t>
                </a:r>
                <a:r>
                  <a:rPr lang="en-GB" b="1" kern="0" dirty="0" smtClean="0">
                    <a:solidFill>
                      <a:srgbClr val="FFFFFF"/>
                    </a:solidFill>
                  </a:rPr>
                  <a:t>Co</a:t>
                </a:r>
                <a:endParaRPr lang="en-GB" b="1" kern="0" dirty="0">
                  <a:solidFill>
                    <a:srgbClr val="FFFFFF"/>
                  </a:solidFill>
                </a:endParaRPr>
              </a:p>
            </p:txBody>
          </p:sp>
          <p:cxnSp>
            <p:nvCxnSpPr>
              <p:cNvPr id="30" name="Straight Connector 29"/>
              <p:cNvCxnSpPr/>
              <p:nvPr/>
            </p:nvCxnSpPr>
            <p:spPr>
              <a:xfrm>
                <a:off x="347030" y="3227335"/>
                <a:ext cx="3764395" cy="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hape 34"/>
              <p:cNvCxnSpPr>
                <a:endCxn id="25" idx="3"/>
              </p:cNvCxnSpPr>
              <p:nvPr/>
            </p:nvCxnSpPr>
            <p:spPr>
              <a:xfrm rot="5400000">
                <a:off x="1525926" y="2615452"/>
                <a:ext cx="2697993" cy="1040033"/>
              </a:xfrm>
              <a:prstGeom prst="bentConnector2">
                <a:avLst/>
              </a:prstGeom>
              <a:ln w="25400">
                <a:solidFill>
                  <a:schemeClr val="accent4"/>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a:spLocks noChangeArrowheads="1"/>
              </p:cNvSpPr>
              <p:nvPr/>
            </p:nvSpPr>
            <p:spPr bwMode="auto">
              <a:xfrm>
                <a:off x="270588" y="3555875"/>
                <a:ext cx="1287382" cy="482725"/>
              </a:xfrm>
              <a:prstGeom prst="rect">
                <a:avLst/>
              </a:prstGeom>
              <a:noFill/>
              <a:ln w="9525">
                <a:noFill/>
                <a:miter lim="800000"/>
                <a:headEnd/>
                <a:tailEnd/>
              </a:ln>
            </p:spPr>
            <p:txBody>
              <a:bodyPr wrap="square" lIns="81817" tIns="40908" rIns="81817" bIns="40908">
                <a:spAutoFit/>
              </a:bodyPr>
              <a:lstStyle/>
              <a:p>
                <a:pPr algn="r">
                  <a:defRPr/>
                </a:pPr>
                <a:r>
                  <a:rPr lang="en-US" sz="1300" kern="0" dirty="0" smtClean="0">
                    <a:solidFill>
                      <a:srgbClr val="002776"/>
                    </a:solidFill>
                  </a:rPr>
                  <a:t>Shareholding &gt; 50%</a:t>
                </a:r>
                <a:endParaRPr lang="en-GB" sz="1300" kern="0" dirty="0">
                  <a:solidFill>
                    <a:srgbClr val="002776"/>
                  </a:solidFill>
                </a:endParaRPr>
              </a:p>
            </p:txBody>
          </p:sp>
          <p:sp>
            <p:nvSpPr>
              <p:cNvPr id="33" name="Rectangle 32"/>
              <p:cNvSpPr>
                <a:spLocks noChangeArrowheads="1"/>
              </p:cNvSpPr>
              <p:nvPr/>
            </p:nvSpPr>
            <p:spPr bwMode="auto">
              <a:xfrm>
                <a:off x="2149268" y="2588525"/>
                <a:ext cx="906482" cy="282670"/>
              </a:xfrm>
              <a:prstGeom prst="rect">
                <a:avLst/>
              </a:prstGeom>
              <a:noFill/>
              <a:ln w="9525">
                <a:noFill/>
                <a:miter lim="800000"/>
                <a:headEnd/>
                <a:tailEnd/>
              </a:ln>
            </p:spPr>
            <p:txBody>
              <a:bodyPr wrap="square" lIns="81817" tIns="40908" rIns="81817" bIns="40908">
                <a:spAutoFit/>
              </a:bodyPr>
              <a:lstStyle/>
              <a:p>
                <a:pPr algn="r">
                  <a:defRPr/>
                </a:pPr>
                <a:r>
                  <a:rPr lang="en-US" sz="1300" kern="0" dirty="0" smtClean="0">
                    <a:solidFill>
                      <a:srgbClr val="002776"/>
                    </a:solidFill>
                  </a:rPr>
                  <a:t>Dividend</a:t>
                </a:r>
                <a:endParaRPr lang="en-GB" sz="1300" kern="0" dirty="0">
                  <a:solidFill>
                    <a:srgbClr val="002776"/>
                  </a:solidFill>
                </a:endParaRPr>
              </a:p>
            </p:txBody>
          </p:sp>
          <p:cxnSp>
            <p:nvCxnSpPr>
              <p:cNvPr id="34" name="Straight Connector 33"/>
              <p:cNvCxnSpPr>
                <a:stCxn id="29" idx="3"/>
              </p:cNvCxnSpPr>
              <p:nvPr/>
            </p:nvCxnSpPr>
            <p:spPr>
              <a:xfrm flipV="1">
                <a:off x="2354905" y="1768575"/>
                <a:ext cx="1040034" cy="1"/>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5" name="AutoShape 11"/>
              <p:cNvCxnSpPr>
                <a:cxnSpLocks noChangeShapeType="1"/>
                <a:stCxn id="25" idx="2"/>
                <a:endCxn id="24" idx="0"/>
              </p:cNvCxnSpPr>
              <p:nvPr/>
            </p:nvCxnSpPr>
            <p:spPr bwMode="auto">
              <a:xfrm flipH="1">
                <a:off x="1502531" y="4800476"/>
                <a:ext cx="21233" cy="914524"/>
              </a:xfrm>
              <a:prstGeom prst="straightConnector1">
                <a:avLst/>
              </a:prstGeom>
              <a:noFill/>
              <a:ln w="25400">
                <a:solidFill>
                  <a:schemeClr val="accent1"/>
                </a:solidFill>
                <a:round/>
                <a:headEnd type="arrow" w="med" len="med"/>
                <a:tailEnd type="none" w="med" len="med"/>
              </a:ln>
            </p:spPr>
          </p:cxnSp>
        </p:grpSp>
        <p:sp>
          <p:nvSpPr>
            <p:cNvPr id="24" name="Oval 23"/>
            <p:cNvSpPr/>
            <p:nvPr/>
          </p:nvSpPr>
          <p:spPr>
            <a:xfrm>
              <a:off x="457996" y="5791994"/>
              <a:ext cx="2449854"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FFFFFF"/>
                  </a:solidFill>
                </a:rPr>
                <a:t>Shareholders</a:t>
              </a:r>
              <a:endParaRPr lang="en-US" sz="1400" b="1" dirty="0">
                <a:solidFill>
                  <a:srgbClr val="FFFFFF"/>
                </a:solidFill>
              </a:endParaRPr>
            </a:p>
          </p:txBody>
        </p:sp>
        <p:cxnSp>
          <p:nvCxnSpPr>
            <p:cNvPr id="36" name="Shape 34"/>
            <p:cNvCxnSpPr>
              <a:endCxn id="24" idx="6"/>
            </p:cNvCxnSpPr>
            <p:nvPr/>
          </p:nvCxnSpPr>
          <p:spPr>
            <a:xfrm rot="5400000">
              <a:off x="2530245" y="5114012"/>
              <a:ext cx="1284187" cy="528976"/>
            </a:xfrm>
            <a:prstGeom prst="bentConnector2">
              <a:avLst/>
            </a:prstGeom>
            <a:ln w="2540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517932" y="4725195"/>
              <a:ext cx="918895" cy="11211"/>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323201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International Taxation</a:t>
            </a:r>
            <a:br>
              <a:rPr lang="en-US" dirty="0" smtClean="0">
                <a:solidFill>
                  <a:schemeClr val="tx2"/>
                </a:solidFill>
              </a:rPr>
            </a:br>
            <a:r>
              <a:rPr lang="en-US" dirty="0" smtClean="0">
                <a:solidFill>
                  <a:srgbClr val="00A1DE"/>
                </a:solidFill>
              </a:rPr>
              <a:t>Tax on infrastructure debt</a:t>
            </a:r>
            <a:endParaRPr lang="en-US" dirty="0">
              <a:solidFill>
                <a:srgbClr val="00A1DE"/>
              </a:solidFill>
            </a:endParaRPr>
          </a:p>
        </p:txBody>
      </p:sp>
      <p:sp>
        <p:nvSpPr>
          <p:cNvPr id="3" name="Content Placeholder 2"/>
          <p:cNvSpPr>
            <a:spLocks noGrp="1"/>
          </p:cNvSpPr>
          <p:nvPr>
            <p:ph idx="1"/>
          </p:nvPr>
        </p:nvSpPr>
        <p:spPr>
          <a:xfrm>
            <a:off x="396063" y="1398785"/>
            <a:ext cx="9267863" cy="5917209"/>
          </a:xfrm>
        </p:spPr>
        <p:txBody>
          <a:bodyPr/>
          <a:lstStyle/>
          <a:p>
            <a:pPr marL="347663" lvl="1" indent="-347663">
              <a:spcAft>
                <a:spcPts val="600"/>
              </a:spcAft>
            </a:pPr>
            <a:r>
              <a:rPr lang="en-US" dirty="0" smtClean="0">
                <a:solidFill>
                  <a:srgbClr val="002776"/>
                </a:solidFill>
              </a:rPr>
              <a:t>Concessional </a:t>
            </a:r>
            <a:r>
              <a:rPr lang="en-US" dirty="0">
                <a:solidFill>
                  <a:srgbClr val="002776"/>
                </a:solidFill>
              </a:rPr>
              <a:t>rate of </a:t>
            </a:r>
            <a:r>
              <a:rPr lang="en-US" dirty="0" smtClean="0">
                <a:solidFill>
                  <a:srgbClr val="002776"/>
                </a:solidFill>
              </a:rPr>
              <a:t>5% withholding </a:t>
            </a:r>
            <a:r>
              <a:rPr lang="en-US" dirty="0">
                <a:solidFill>
                  <a:srgbClr val="002776"/>
                </a:solidFill>
              </a:rPr>
              <a:t>tax on interest </a:t>
            </a:r>
            <a:r>
              <a:rPr lang="en-US" dirty="0" smtClean="0">
                <a:solidFill>
                  <a:srgbClr val="002776"/>
                </a:solidFill>
              </a:rPr>
              <a:t>payable to non residents on </a:t>
            </a:r>
            <a:r>
              <a:rPr lang="en-US" dirty="0">
                <a:solidFill>
                  <a:srgbClr val="002776"/>
                </a:solidFill>
              </a:rPr>
              <a:t>monies borrowed </a:t>
            </a:r>
            <a:r>
              <a:rPr lang="en-US" dirty="0" smtClean="0">
                <a:solidFill>
                  <a:srgbClr val="002776"/>
                </a:solidFill>
              </a:rPr>
              <a:t>in foreign currency extended to long </a:t>
            </a:r>
            <a:r>
              <a:rPr lang="en-US" dirty="0">
                <a:solidFill>
                  <a:srgbClr val="002776"/>
                </a:solidFill>
              </a:rPr>
              <a:t>term infrastructure </a:t>
            </a:r>
            <a:r>
              <a:rPr lang="en-US" dirty="0" smtClean="0">
                <a:solidFill>
                  <a:srgbClr val="002776"/>
                </a:solidFill>
              </a:rPr>
              <a:t>bonds </a:t>
            </a:r>
            <a:r>
              <a:rPr lang="en-US" dirty="0">
                <a:solidFill>
                  <a:srgbClr val="002776"/>
                </a:solidFill>
              </a:rPr>
              <a:t>denominated in </a:t>
            </a:r>
            <a:r>
              <a:rPr lang="en-US" dirty="0" smtClean="0">
                <a:solidFill>
                  <a:srgbClr val="002776"/>
                </a:solidFill>
              </a:rPr>
              <a:t>Indian Rupees</a:t>
            </a:r>
          </a:p>
          <a:p>
            <a:pPr marL="733425" lvl="2" indent="-347663">
              <a:spcAft>
                <a:spcPts val="600"/>
              </a:spcAft>
            </a:pPr>
            <a:r>
              <a:rPr lang="en-US" dirty="0" smtClean="0">
                <a:solidFill>
                  <a:srgbClr val="002776"/>
                </a:solidFill>
              </a:rPr>
              <a:t>Non </a:t>
            </a:r>
            <a:r>
              <a:rPr lang="en-US" dirty="0">
                <a:solidFill>
                  <a:srgbClr val="002776"/>
                </a:solidFill>
              </a:rPr>
              <a:t>resident </a:t>
            </a:r>
            <a:r>
              <a:rPr lang="en-US" dirty="0" smtClean="0">
                <a:solidFill>
                  <a:srgbClr val="002776"/>
                </a:solidFill>
              </a:rPr>
              <a:t>to deposit </a:t>
            </a:r>
            <a:r>
              <a:rPr lang="en-US" dirty="0">
                <a:solidFill>
                  <a:srgbClr val="002776"/>
                </a:solidFill>
              </a:rPr>
              <a:t>foreign currency in a designated account through which such sum, as converted in rupees, is </a:t>
            </a:r>
            <a:r>
              <a:rPr lang="en-US" dirty="0" smtClean="0">
                <a:solidFill>
                  <a:srgbClr val="002776"/>
                </a:solidFill>
              </a:rPr>
              <a:t>utilised to </a:t>
            </a:r>
            <a:r>
              <a:rPr lang="en-US" dirty="0">
                <a:solidFill>
                  <a:srgbClr val="002776"/>
                </a:solidFill>
              </a:rPr>
              <a:t>subscribe to long term infrastructure </a:t>
            </a:r>
            <a:r>
              <a:rPr lang="en-US" dirty="0" smtClean="0">
                <a:solidFill>
                  <a:srgbClr val="002776"/>
                </a:solidFill>
              </a:rPr>
              <a:t>bonds</a:t>
            </a:r>
            <a:endParaRPr lang="en-US" dirty="0" smtClean="0">
              <a:solidFill>
                <a:srgbClr val="00A1DE"/>
              </a:solidFill>
            </a:endParaRPr>
          </a:p>
          <a:p>
            <a:pPr marL="347663" lvl="1" indent="-347663">
              <a:spcAft>
                <a:spcPts val="600"/>
              </a:spcAft>
            </a:pPr>
            <a:r>
              <a:rPr lang="en-US" dirty="0" smtClean="0">
                <a:solidFill>
                  <a:srgbClr val="002776"/>
                </a:solidFill>
              </a:rPr>
              <a:t>Concessional rate of 5</a:t>
            </a:r>
            <a:r>
              <a:rPr lang="en-US" dirty="0">
                <a:solidFill>
                  <a:srgbClr val="002776"/>
                </a:solidFill>
              </a:rPr>
              <a:t>% tax </a:t>
            </a:r>
            <a:r>
              <a:rPr lang="en-US" dirty="0" smtClean="0">
                <a:solidFill>
                  <a:srgbClr val="002776"/>
                </a:solidFill>
              </a:rPr>
              <a:t>provided on </a:t>
            </a:r>
            <a:r>
              <a:rPr lang="en-US" dirty="0">
                <a:solidFill>
                  <a:srgbClr val="002776"/>
                </a:solidFill>
              </a:rPr>
              <a:t>income distributed by a mutual fund under an infrastructure debt fund scheme to a </a:t>
            </a:r>
            <a:r>
              <a:rPr lang="en-US" dirty="0" smtClean="0">
                <a:solidFill>
                  <a:srgbClr val="002776"/>
                </a:solidFill>
              </a:rPr>
              <a:t>non-resident</a:t>
            </a:r>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19</a:t>
            </a:fld>
            <a:endParaRPr lang="en-GB">
              <a:solidFill>
                <a:srgbClr val="002776"/>
              </a:solidFill>
            </a:endParaRPr>
          </a:p>
        </p:txBody>
      </p:sp>
      <p:sp>
        <p:nvSpPr>
          <p:cNvPr id="6" name="Rectangle 5"/>
          <p:cNvSpPr/>
          <p:nvPr/>
        </p:nvSpPr>
        <p:spPr>
          <a:xfrm>
            <a:off x="457994" y="64015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FFFF"/>
                </a:solidFill>
              </a:rPr>
              <a:t>Positive move for </a:t>
            </a:r>
            <a:r>
              <a:rPr lang="en-US" b="1" dirty="0" smtClean="0">
                <a:solidFill>
                  <a:srgbClr val="FFFFFF"/>
                </a:solidFill>
              </a:rPr>
              <a:t>infrastructure sector</a:t>
            </a:r>
            <a:endParaRPr lang="en-US" b="1" dirty="0">
              <a:solidFill>
                <a:srgbClr val="FFFFFF"/>
              </a:solidFill>
            </a:endParaRPr>
          </a:p>
        </p:txBody>
      </p:sp>
    </p:spTree>
    <p:extLst>
      <p:ext uri="{BB962C8B-B14F-4D97-AF65-F5344CB8AC3E}">
        <p14:creationId xmlns:p14="http://schemas.microsoft.com/office/powerpoint/2010/main" val="15171451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Significant Policy proposals</a:t>
            </a:r>
            <a:r>
              <a:rPr lang="en-US" dirty="0"/>
              <a:t/>
            </a:r>
            <a:br>
              <a:rPr lang="en-US" dirty="0"/>
            </a:br>
            <a:r>
              <a:rPr lang="en-US" dirty="0" smtClean="0">
                <a:solidFill>
                  <a:srgbClr val="00A1DE"/>
                </a:solidFill>
              </a:rPr>
              <a:t>Key reforms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‘Doing business in India’ must be seen as easy, friendly and mutually beneficial</a:t>
            </a:r>
          </a:p>
          <a:p>
            <a:pPr marL="696913" lvl="2" indent="-346075">
              <a:spcAft>
                <a:spcPts val="600"/>
              </a:spcAft>
            </a:pPr>
            <a:r>
              <a:rPr lang="en-US" dirty="0" smtClean="0">
                <a:solidFill>
                  <a:srgbClr val="002776"/>
                </a:solidFill>
              </a:rPr>
              <a:t>Intent to remove any apprehension or distrust in the minds of investors, including fears about undue regulatory burdens</a:t>
            </a:r>
          </a:p>
          <a:p>
            <a:pPr marL="347663" lvl="1" indent="-347663">
              <a:spcAft>
                <a:spcPts val="600"/>
              </a:spcAft>
            </a:pPr>
            <a:r>
              <a:rPr lang="en-US" dirty="0" smtClean="0">
                <a:solidFill>
                  <a:srgbClr val="002776"/>
                </a:solidFill>
              </a:rPr>
              <a:t>Direct Taxes Code [DTC] is work in progress</a:t>
            </a:r>
          </a:p>
          <a:p>
            <a:pPr marL="696913" lvl="2" indent="-346075">
              <a:spcAft>
                <a:spcPts val="600"/>
              </a:spcAft>
            </a:pPr>
            <a:r>
              <a:rPr lang="en-US" dirty="0" smtClean="0">
                <a:solidFill>
                  <a:srgbClr val="002776"/>
                </a:solidFill>
              </a:rPr>
              <a:t>Intended to be based on best international practices</a:t>
            </a:r>
          </a:p>
          <a:p>
            <a:pPr marL="696913" lvl="2" indent="-346075">
              <a:spcAft>
                <a:spcPts val="600"/>
              </a:spcAft>
            </a:pPr>
            <a:r>
              <a:rPr lang="en-US" dirty="0" smtClean="0">
                <a:solidFill>
                  <a:srgbClr val="002776"/>
                </a:solidFill>
              </a:rPr>
              <a:t>Endeavour to bring it back to the Parliament before end of Budget session</a:t>
            </a:r>
            <a:endParaRPr lang="en-US" dirty="0">
              <a:solidFill>
                <a:srgbClr val="002776"/>
              </a:solidFill>
            </a:endParaRPr>
          </a:p>
          <a:p>
            <a:pPr marL="347663" lvl="1" indent="-347663">
              <a:spcAft>
                <a:spcPts val="600"/>
              </a:spcAft>
            </a:pPr>
            <a:r>
              <a:rPr lang="en-US" dirty="0" smtClean="0">
                <a:solidFill>
                  <a:srgbClr val="002776"/>
                </a:solidFill>
              </a:rPr>
              <a:t>Consensus between Centre and States regarding introduction of Goods and Services Tax [GST]:</a:t>
            </a:r>
          </a:p>
          <a:p>
            <a:pPr marL="698500" lvl="2" indent="-347663"/>
            <a:r>
              <a:rPr lang="en-US" dirty="0">
                <a:solidFill>
                  <a:srgbClr val="002776"/>
                </a:solidFill>
              </a:rPr>
              <a:t>Need for amendment in </a:t>
            </a:r>
            <a:r>
              <a:rPr lang="en-US" dirty="0" smtClean="0">
                <a:solidFill>
                  <a:srgbClr val="002776"/>
                </a:solidFill>
              </a:rPr>
              <a:t>the Constitution</a:t>
            </a:r>
          </a:p>
          <a:p>
            <a:pPr marL="698500" lvl="2" indent="-347663"/>
            <a:r>
              <a:rPr lang="en-US" dirty="0" smtClean="0">
                <a:solidFill>
                  <a:srgbClr val="002776"/>
                </a:solidFill>
              </a:rPr>
              <a:t>Law to be drafted by State Finance Ministers and GST Council</a:t>
            </a:r>
          </a:p>
          <a:p>
            <a:pPr marL="698500" lvl="2" indent="-347663"/>
            <a:r>
              <a:rPr lang="en-US" dirty="0" smtClean="0">
                <a:solidFill>
                  <a:srgbClr val="002776"/>
                </a:solidFill>
              </a:rPr>
              <a:t>Need for Centre to compensate States</a:t>
            </a:r>
          </a:p>
          <a:p>
            <a:pPr marL="347663" lvl="1" indent="-347663">
              <a:spcAft>
                <a:spcPts val="600"/>
              </a:spcAft>
            </a:pPr>
            <a:r>
              <a:rPr lang="en-US" dirty="0" smtClean="0">
                <a:solidFill>
                  <a:srgbClr val="002776"/>
                </a:solidFill>
              </a:rPr>
              <a:t>Proposal to set up a Tax Administration Reform Commission to review the application of tax policies and tax laws</a:t>
            </a:r>
          </a:p>
        </p:txBody>
      </p:sp>
      <p:sp>
        <p:nvSpPr>
          <p:cNvPr id="5" name="Slide Number Placeholder 4"/>
          <p:cNvSpPr>
            <a:spLocks noGrp="1"/>
          </p:cNvSpPr>
          <p:nvPr>
            <p:ph type="sldNum" sz="quarter" idx="12"/>
          </p:nvPr>
        </p:nvSpPr>
        <p:spPr/>
        <p:txBody>
          <a:bodyPr/>
          <a:lstStyle/>
          <a:p>
            <a:fld id="{313880FF-B11A-4FA9-B5CC-7226C1B8517C}" type="slidenum">
              <a:rPr lang="en-GB" smtClean="0"/>
              <a:pPr/>
              <a:t>2</a:t>
            </a:fld>
            <a:endParaRPr lang="en-GB"/>
          </a:p>
        </p:txBody>
      </p:sp>
    </p:spTree>
    <p:extLst>
      <p:ext uri="{BB962C8B-B14F-4D97-AF65-F5344CB8AC3E}">
        <p14:creationId xmlns:p14="http://schemas.microsoft.com/office/powerpoint/2010/main" val="39127808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063" y="2448501"/>
            <a:ext cx="9267863" cy="1785104"/>
          </a:xfrm>
        </p:spPr>
        <p:txBody>
          <a:bodyPr/>
          <a:lstStyle/>
          <a:p>
            <a:r>
              <a:rPr lang="en-GB" altLang="en-GB" dirty="0" smtClean="0"/>
              <a:t>Share buybacks</a:t>
            </a:r>
            <a:br>
              <a:rPr lang="en-GB" altLang="en-GB" dirty="0" smtClean="0"/>
            </a:br>
            <a:endParaRPr lang="en-US" dirty="0"/>
          </a:p>
        </p:txBody>
      </p:sp>
      <p:sp>
        <p:nvSpPr>
          <p:cNvPr id="5" name="Slide Number Placeholder 4"/>
          <p:cNvSpPr>
            <a:spLocks noGrp="1"/>
          </p:cNvSpPr>
          <p:nvPr>
            <p:ph type="sldNum" sz="quarter" idx="10"/>
          </p:nvPr>
        </p:nvSpPr>
        <p:spPr/>
        <p:txBody>
          <a:bodyPr/>
          <a:lstStyle/>
          <a:p>
            <a:fld id="{313880FF-B11A-4FA9-B5CC-7226C1B8517C}" type="slidenum">
              <a:rPr lang="en-GB" smtClean="0">
                <a:solidFill>
                  <a:srgbClr val="FFFFFF"/>
                </a:solidFill>
              </a:rPr>
              <a:pPr/>
              <a:t>20</a:t>
            </a:fld>
            <a:endParaRPr lang="en-GB">
              <a:solidFill>
                <a:srgbClr val="FFFFFF"/>
              </a:solidFill>
            </a:endParaRPr>
          </a:p>
        </p:txBody>
      </p:sp>
    </p:spTree>
    <p:extLst>
      <p:ext uri="{BB962C8B-B14F-4D97-AF65-F5344CB8AC3E}">
        <p14:creationId xmlns:p14="http://schemas.microsoft.com/office/powerpoint/2010/main" val="9008482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buybacks</a:t>
            </a:r>
            <a:br>
              <a:rPr lang="en-US" dirty="0" smtClean="0"/>
            </a:br>
            <a:r>
              <a:rPr lang="en-US" dirty="0" smtClean="0">
                <a:solidFill>
                  <a:srgbClr val="00A1DE"/>
                </a:solidFill>
              </a:rPr>
              <a:t>Provisions and issues</a:t>
            </a:r>
            <a:r>
              <a:rPr lang="en-US" dirty="0"/>
              <a:t/>
            </a:r>
            <a:br>
              <a:rPr lang="en-US" dirty="0"/>
            </a:b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a:solidFill>
                  <a:srgbClr val="002776"/>
                </a:solidFill>
              </a:rPr>
              <a:t>Special provisions relating to tax on </a:t>
            </a:r>
            <a:r>
              <a:rPr lang="en-US" dirty="0" smtClean="0">
                <a:solidFill>
                  <a:srgbClr val="002776"/>
                </a:solidFill>
              </a:rPr>
              <a:t>buyback </a:t>
            </a:r>
            <a:r>
              <a:rPr lang="en-US" dirty="0">
                <a:solidFill>
                  <a:srgbClr val="002776"/>
                </a:solidFill>
              </a:rPr>
              <a:t>of shares by an unlisted company have been proposed from 1 </a:t>
            </a:r>
            <a:r>
              <a:rPr lang="en-US" dirty="0" smtClean="0">
                <a:solidFill>
                  <a:srgbClr val="002776"/>
                </a:solidFill>
              </a:rPr>
              <a:t>June </a:t>
            </a:r>
            <a:r>
              <a:rPr lang="en-US" dirty="0">
                <a:solidFill>
                  <a:srgbClr val="002776"/>
                </a:solidFill>
              </a:rPr>
              <a:t>2013 </a:t>
            </a:r>
          </a:p>
          <a:p>
            <a:pPr marL="687388" lvl="2" indent="-346075">
              <a:spcAft>
                <a:spcPts val="600"/>
              </a:spcAft>
            </a:pPr>
            <a:r>
              <a:rPr lang="en-US" dirty="0">
                <a:solidFill>
                  <a:srgbClr val="002776"/>
                </a:solidFill>
              </a:rPr>
              <a:t>Taxation as capital gains under tax treaty no longer available</a:t>
            </a:r>
          </a:p>
          <a:p>
            <a:pPr marL="687388" lvl="2" indent="-346075">
              <a:spcAft>
                <a:spcPts val="600"/>
              </a:spcAft>
            </a:pPr>
            <a:r>
              <a:rPr lang="en-US" dirty="0">
                <a:solidFill>
                  <a:srgbClr val="002776"/>
                </a:solidFill>
              </a:rPr>
              <a:t>Income arising on </a:t>
            </a:r>
            <a:r>
              <a:rPr lang="en-US" dirty="0" smtClean="0">
                <a:solidFill>
                  <a:srgbClr val="002776"/>
                </a:solidFill>
              </a:rPr>
              <a:t>buyback </a:t>
            </a:r>
            <a:r>
              <a:rPr lang="en-US" dirty="0">
                <a:solidFill>
                  <a:srgbClr val="002776"/>
                </a:solidFill>
              </a:rPr>
              <a:t>will be exempt in India for shareholders</a:t>
            </a:r>
          </a:p>
          <a:p>
            <a:pPr marL="687388" lvl="2" indent="-346075">
              <a:spcAft>
                <a:spcPts val="600"/>
              </a:spcAft>
            </a:pPr>
            <a:r>
              <a:rPr lang="en-US" dirty="0">
                <a:solidFill>
                  <a:srgbClr val="002776"/>
                </a:solidFill>
              </a:rPr>
              <a:t>Introduced as an anti tax avoidance measure</a:t>
            </a:r>
          </a:p>
          <a:p>
            <a:pPr marL="346075" lvl="1" indent="-346075">
              <a:spcAft>
                <a:spcPts val="600"/>
              </a:spcAft>
            </a:pPr>
            <a:r>
              <a:rPr lang="en-US" dirty="0">
                <a:solidFill>
                  <a:srgbClr val="002776"/>
                </a:solidFill>
              </a:rPr>
              <a:t>Mechanism for taxation: Consideration paid by the company </a:t>
            </a:r>
            <a:r>
              <a:rPr lang="en-US" i="1" dirty="0">
                <a:solidFill>
                  <a:srgbClr val="002776"/>
                </a:solidFill>
              </a:rPr>
              <a:t>minus </a:t>
            </a:r>
            <a:r>
              <a:rPr lang="en-US" dirty="0">
                <a:solidFill>
                  <a:srgbClr val="002776"/>
                </a:solidFill>
              </a:rPr>
              <a:t>amount received by the company for issue of such shares, taxable @ </a:t>
            </a:r>
            <a:r>
              <a:rPr lang="en-US" dirty="0" smtClean="0">
                <a:solidFill>
                  <a:srgbClr val="002776"/>
                </a:solidFill>
              </a:rPr>
              <a:t>22.66%</a:t>
            </a:r>
            <a:endParaRPr lang="en-US" dirty="0">
              <a:solidFill>
                <a:srgbClr val="002776"/>
              </a:solidFill>
            </a:endParaRPr>
          </a:p>
          <a:p>
            <a:pPr marL="687388" lvl="2" indent="-346075">
              <a:spcAft>
                <a:spcPts val="600"/>
              </a:spcAft>
            </a:pPr>
            <a:r>
              <a:rPr lang="en-US" dirty="0">
                <a:solidFill>
                  <a:srgbClr val="002776"/>
                </a:solidFill>
              </a:rPr>
              <a:t>Similar to DDT under the current law</a:t>
            </a:r>
          </a:p>
          <a:p>
            <a:pPr marL="346075" lvl="1" indent="-346075">
              <a:spcAft>
                <a:spcPts val="600"/>
              </a:spcAft>
            </a:pPr>
            <a:r>
              <a:rPr lang="en-US" dirty="0" smtClean="0">
                <a:solidFill>
                  <a:srgbClr val="00A1DE"/>
                </a:solidFill>
              </a:rPr>
              <a:t>Actual cost to shareholder ignored in cases of shares acquired on transfer</a:t>
            </a:r>
          </a:p>
          <a:p>
            <a:pPr marL="346075" lvl="1" indent="-346075">
              <a:spcAft>
                <a:spcPts val="600"/>
              </a:spcAft>
            </a:pPr>
            <a:r>
              <a:rPr lang="en-US" dirty="0" smtClean="0">
                <a:solidFill>
                  <a:srgbClr val="00A1DE"/>
                </a:solidFill>
              </a:rPr>
              <a:t>Credit for tax paid by Indian company available as credit for shareholder in home country?</a:t>
            </a:r>
          </a:p>
          <a:p>
            <a:pPr marL="346075" lvl="1" indent="-346075">
              <a:spcAft>
                <a:spcPts val="600"/>
              </a:spcAft>
            </a:pPr>
            <a:r>
              <a:rPr lang="en-US" dirty="0" smtClean="0">
                <a:solidFill>
                  <a:srgbClr val="00A1DE"/>
                </a:solidFill>
              </a:rPr>
              <a:t>Exemption under section 10(34A) </a:t>
            </a:r>
            <a:r>
              <a:rPr lang="en-US" i="1" dirty="0" smtClean="0">
                <a:solidFill>
                  <a:srgbClr val="00A1DE"/>
                </a:solidFill>
              </a:rPr>
              <a:t>v</a:t>
            </a:r>
            <a:r>
              <a:rPr lang="en-US" dirty="0" smtClean="0">
                <a:solidFill>
                  <a:srgbClr val="00A1DE"/>
                </a:solidFill>
              </a:rPr>
              <a:t> provision for taxation under section 46A?</a:t>
            </a:r>
          </a:p>
          <a:p>
            <a:pPr marL="346075" lvl="1" indent="-346075">
              <a:spcAft>
                <a:spcPts val="600"/>
              </a:spcAft>
            </a:pPr>
            <a:r>
              <a:rPr lang="en-US" dirty="0" smtClean="0">
                <a:solidFill>
                  <a:srgbClr val="00A1DE"/>
                </a:solidFill>
              </a:rPr>
              <a:t>Buyback schemes under sections 391-394 of the Companies Act, 1956?</a:t>
            </a:r>
          </a:p>
          <a:p>
            <a:pPr marL="346075" lvl="1" indent="-346075">
              <a:spcAft>
                <a:spcPts val="600"/>
              </a:spcAft>
            </a:pPr>
            <a:r>
              <a:rPr lang="en-US" dirty="0" smtClean="0">
                <a:solidFill>
                  <a:srgbClr val="00A1DE"/>
                </a:solidFill>
              </a:rPr>
              <a:t>Unlisted company does not have any accumulated profits for distribution?</a:t>
            </a:r>
            <a:endParaRPr lang="en-US" dirty="0">
              <a:solidFill>
                <a:srgbClr val="00A1DE"/>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21</a:t>
            </a:fld>
            <a:endParaRPr lang="en-GB">
              <a:solidFill>
                <a:srgbClr val="002776"/>
              </a:solidFill>
            </a:endParaRPr>
          </a:p>
        </p:txBody>
      </p:sp>
      <p:sp>
        <p:nvSpPr>
          <p:cNvPr id="6" name="Rectangle 5"/>
          <p:cNvSpPr/>
          <p:nvPr/>
        </p:nvSpPr>
        <p:spPr>
          <a:xfrm>
            <a:off x="457994" y="67063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Buyback to be done before 1 June 2013?</a:t>
            </a:r>
            <a:endParaRPr lang="en-US" b="1" dirty="0">
              <a:solidFill>
                <a:srgbClr val="FFFFFF"/>
              </a:solidFill>
            </a:endParaRPr>
          </a:p>
        </p:txBody>
      </p:sp>
    </p:spTree>
    <p:extLst>
      <p:ext uri="{BB962C8B-B14F-4D97-AF65-F5344CB8AC3E}">
        <p14:creationId xmlns:p14="http://schemas.microsoft.com/office/powerpoint/2010/main" val="481413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buybacks</a:t>
            </a:r>
            <a:r>
              <a:rPr lang="en-US" dirty="0"/>
              <a:t/>
            </a:r>
            <a:br>
              <a:rPr lang="en-US" dirty="0"/>
            </a:br>
            <a:r>
              <a:rPr lang="en-US" dirty="0" smtClean="0">
                <a:solidFill>
                  <a:srgbClr val="00A1DE"/>
                </a:solidFill>
              </a:rPr>
              <a:t>Buyback vis-à-vis dividend?</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Arbitrage in resorting to buybacks instead of dividends no longer available</a:t>
            </a:r>
          </a:p>
          <a:p>
            <a:pPr marL="346075" lvl="1" indent="-346075">
              <a:spcAft>
                <a:spcPts val="600"/>
              </a:spcAft>
            </a:pPr>
            <a:endParaRPr lang="en-US" dirty="0">
              <a:solidFill>
                <a:srgbClr val="002776"/>
              </a:solidFill>
            </a:endParaRPr>
          </a:p>
          <a:p>
            <a:pPr marL="698500" lvl="2" indent="-347663"/>
            <a:endParaRPr lang="en-US" dirty="0" smtClean="0">
              <a:solidFill>
                <a:srgbClr val="002776"/>
              </a:solidFill>
            </a:endParaRPr>
          </a:p>
          <a:p>
            <a:pPr marL="698500" lvl="2" indent="-347663"/>
            <a:endParaRPr lang="en-US" dirty="0">
              <a:solidFill>
                <a:srgbClr val="002776"/>
              </a:solidFill>
            </a:endParaRPr>
          </a:p>
          <a:p>
            <a:pPr marL="698500" lvl="2" indent="-347663"/>
            <a:endParaRPr lang="en-US" dirty="0" smtClean="0">
              <a:solidFill>
                <a:srgbClr val="002776"/>
              </a:solidFill>
            </a:endParaRPr>
          </a:p>
          <a:p>
            <a:pPr marL="698500" lvl="2" indent="-347663"/>
            <a:endParaRPr lang="en-US" dirty="0">
              <a:solidFill>
                <a:srgbClr val="002776"/>
              </a:solidFill>
            </a:endParaRPr>
          </a:p>
          <a:p>
            <a:pPr marL="698500" lvl="2" indent="-347663"/>
            <a:endParaRPr lang="en-US" dirty="0" smtClean="0">
              <a:solidFill>
                <a:srgbClr val="002776"/>
              </a:solidFill>
            </a:endParaRPr>
          </a:p>
          <a:p>
            <a:pPr marL="698500" lvl="2" indent="-347663"/>
            <a:endParaRPr lang="en-US" dirty="0">
              <a:solidFill>
                <a:srgbClr val="002776"/>
              </a:solidFill>
            </a:endParaRPr>
          </a:p>
          <a:p>
            <a:pPr marL="698500" lvl="2" indent="-347663"/>
            <a:endParaRPr lang="en-US" dirty="0" smtClean="0">
              <a:solidFill>
                <a:srgbClr val="002776"/>
              </a:solidFill>
            </a:endParaRPr>
          </a:p>
          <a:p>
            <a:pPr marL="698500" lvl="2" indent="-347663"/>
            <a:endParaRPr lang="en-US" dirty="0">
              <a:solidFill>
                <a:srgbClr val="002776"/>
              </a:solidFill>
            </a:endParaRPr>
          </a:p>
          <a:p>
            <a:pPr marL="698500" lvl="2" indent="-347663"/>
            <a:endParaRPr lang="en-US" dirty="0" smtClean="0">
              <a:solidFill>
                <a:srgbClr val="002776"/>
              </a:solidFill>
            </a:endParaRPr>
          </a:p>
          <a:p>
            <a:pPr marL="698500" lvl="2" indent="-347663"/>
            <a:endParaRPr lang="en-US" dirty="0">
              <a:solidFill>
                <a:srgbClr val="002776"/>
              </a:solidFill>
            </a:endParaRPr>
          </a:p>
          <a:p>
            <a:pPr marL="698500" lvl="2" indent="-347663"/>
            <a:endParaRPr lang="en-US" dirty="0" smtClean="0">
              <a:solidFill>
                <a:srgbClr val="002776"/>
              </a:solidFill>
            </a:endParaRPr>
          </a:p>
          <a:p>
            <a:pPr marL="347663" lvl="1" indent="-347663"/>
            <a:r>
              <a:rPr lang="en-US" dirty="0" smtClean="0">
                <a:solidFill>
                  <a:srgbClr val="00A1DE"/>
                </a:solidFill>
              </a:rPr>
              <a:t>Impact of recent AAR rulings?</a:t>
            </a:r>
            <a:endParaRPr lang="en-US" dirty="0">
              <a:solidFill>
                <a:srgbClr val="00A1DE"/>
              </a:solidFill>
            </a:endParaRPr>
          </a:p>
          <a:p>
            <a:pPr marL="698500" lvl="2" indent="-347663"/>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22</a:t>
            </a:fld>
            <a:endParaRPr lang="en-GB">
              <a:solidFill>
                <a:srgbClr val="002776"/>
              </a:solidFill>
            </a:endParaRPr>
          </a:p>
        </p:txBody>
      </p:sp>
      <p:sp>
        <p:nvSpPr>
          <p:cNvPr id="6" name="Rectangle 5"/>
          <p:cNvSpPr/>
          <p:nvPr/>
        </p:nvSpPr>
        <p:spPr>
          <a:xfrm>
            <a:off x="457994" y="65539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Buyback as an option for cash repatriation would not be attractive</a:t>
            </a:r>
            <a:endParaRPr lang="en-US" b="1" dirty="0">
              <a:solidFill>
                <a:srgbClr val="FFFFFF"/>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415133379"/>
              </p:ext>
            </p:extLst>
          </p:nvPr>
        </p:nvGraphicFramePr>
        <p:xfrm>
          <a:off x="738969" y="1997236"/>
          <a:ext cx="8482025" cy="3566158"/>
        </p:xfrm>
        <a:graphic>
          <a:graphicData uri="http://schemas.openxmlformats.org/drawingml/2006/table">
            <a:tbl>
              <a:tblPr firstRow="1" bandRow="1">
                <a:tableStyleId>{F5AB1C69-6EDB-4FF4-983F-18BD219EF322}</a:tableStyleId>
              </a:tblPr>
              <a:tblGrid>
                <a:gridCol w="1347020"/>
                <a:gridCol w="1838919"/>
                <a:gridCol w="1765362"/>
                <a:gridCol w="1765362"/>
                <a:gridCol w="1765362"/>
              </a:tblGrid>
              <a:tr h="412301">
                <a:tc rowSpan="2">
                  <a:txBody>
                    <a:bodyPr/>
                    <a:lstStyle/>
                    <a:p>
                      <a:r>
                        <a:rPr lang="en-US" sz="1600" dirty="0" smtClean="0">
                          <a:solidFill>
                            <a:schemeClr val="bg2"/>
                          </a:solidFill>
                        </a:rPr>
                        <a:t>Entity</a:t>
                      </a:r>
                      <a:endParaRPr lang="en-US" sz="1600" dirty="0">
                        <a:solidFill>
                          <a:schemeClr val="bg2"/>
                        </a:solidFill>
                      </a:endParaRPr>
                    </a:p>
                  </a:txBody>
                  <a:tcPr>
                    <a:lnL w="12700" cap="flat" cmpd="sng" algn="ctr">
                      <a:solidFill>
                        <a:srgbClr val="0070C0"/>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rgbClr val="0070C0"/>
                      </a:solidFill>
                      <a:prstDash val="solid"/>
                      <a:round/>
                      <a:headEnd type="none" w="med" len="med"/>
                      <a:tailEnd type="none" w="med" len="med"/>
                    </a:lnB>
                  </a:tcPr>
                </a:tc>
                <a:tc gridSpan="2">
                  <a:txBody>
                    <a:bodyPr/>
                    <a:lstStyle/>
                    <a:p>
                      <a:pPr algn="ctr"/>
                      <a:r>
                        <a:rPr lang="en-US" sz="1600" dirty="0" smtClean="0">
                          <a:solidFill>
                            <a:schemeClr val="bg2"/>
                          </a:solidFill>
                        </a:rPr>
                        <a:t>Existing scenario</a:t>
                      </a:r>
                      <a:endParaRPr lang="en-US" sz="16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hMerge="1">
                  <a:txBody>
                    <a:bodyPr/>
                    <a:lstStyle/>
                    <a:p>
                      <a:endParaRPr lang="en-US" sz="16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gridSpan="2">
                  <a:txBody>
                    <a:bodyPr/>
                    <a:lstStyle/>
                    <a:p>
                      <a:pPr algn="ctr"/>
                      <a:r>
                        <a:rPr lang="en-US" sz="1600" dirty="0" smtClean="0">
                          <a:solidFill>
                            <a:schemeClr val="bg2"/>
                          </a:solidFill>
                        </a:rPr>
                        <a:t>Proposed scenario</a:t>
                      </a:r>
                      <a:endParaRPr lang="en-US" sz="16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rgbClr val="0070C0"/>
                      </a:solidFill>
                      <a:prstDash val="solid"/>
                      <a:round/>
                      <a:headEnd type="none" w="med" len="med"/>
                      <a:tailEnd type="none" w="med" len="med"/>
                    </a:lnR>
                  </a:tcPr>
                </a:tc>
                <a:tc hMerge="1">
                  <a:txBody>
                    <a:bodyPr/>
                    <a:lstStyle/>
                    <a:p>
                      <a:endParaRPr lang="en-US" sz="1600"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r>
              <a:tr h="666959">
                <a:tc vMerge="1">
                  <a:txBody>
                    <a:bodyPr/>
                    <a:lstStyle/>
                    <a:p>
                      <a:endParaRPr lang="en-US" sz="1600" dirty="0">
                        <a:solidFill>
                          <a:schemeClr val="bg2"/>
                        </a:solidFill>
                      </a:endParaRPr>
                    </a:p>
                  </a:txBody>
                  <a:tcPr>
                    <a:lnR w="12700" cap="flat" cmpd="sng" algn="ctr">
                      <a:solidFill>
                        <a:schemeClr val="bg2"/>
                      </a:solidFill>
                      <a:prstDash val="solid"/>
                      <a:round/>
                      <a:headEnd type="none" w="med" len="med"/>
                      <a:tailEnd type="none" w="med" len="med"/>
                    </a:lnR>
                  </a:tcPr>
                </a:tc>
                <a:tc>
                  <a:txBody>
                    <a:bodyPr/>
                    <a:lstStyle/>
                    <a:p>
                      <a:pPr algn="ctr"/>
                      <a:r>
                        <a:rPr lang="en-US" sz="1600" b="1" dirty="0" smtClean="0">
                          <a:solidFill>
                            <a:schemeClr val="bg2"/>
                          </a:solidFill>
                        </a:rPr>
                        <a:t>Distribution of dividend</a:t>
                      </a:r>
                      <a:endParaRPr lang="en-US" sz="1600" b="1"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rgbClr val="0070C0"/>
                      </a:solidFill>
                      <a:prstDash val="solid"/>
                      <a:round/>
                      <a:headEnd type="none" w="med" len="med"/>
                      <a:tailEnd type="none" w="med" len="med"/>
                    </a:lnB>
                    <a:solidFill>
                      <a:srgbClr val="A4D400"/>
                    </a:solidFill>
                  </a:tcPr>
                </a:tc>
                <a:tc>
                  <a:txBody>
                    <a:bodyPr/>
                    <a:lstStyle/>
                    <a:p>
                      <a:pPr algn="ctr"/>
                      <a:r>
                        <a:rPr lang="en-US" sz="1600" b="1" dirty="0" smtClean="0">
                          <a:solidFill>
                            <a:schemeClr val="bg2"/>
                          </a:solidFill>
                        </a:rPr>
                        <a:t>Buyback of shares</a:t>
                      </a:r>
                      <a:endParaRPr lang="en-US" sz="1600" b="1"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rgbClr val="0070C0"/>
                      </a:solidFill>
                      <a:prstDash val="solid"/>
                      <a:round/>
                      <a:headEnd type="none" w="med" len="med"/>
                      <a:tailEnd type="none" w="med" len="med"/>
                    </a:lnB>
                    <a:solidFill>
                      <a:srgbClr val="A4D400"/>
                    </a:solidFill>
                  </a:tcPr>
                </a:tc>
                <a:tc>
                  <a:txBody>
                    <a:bodyPr/>
                    <a:lstStyle/>
                    <a:p>
                      <a:pPr algn="ctr"/>
                      <a:r>
                        <a:rPr lang="en-US" sz="1600" b="1" dirty="0" smtClean="0">
                          <a:solidFill>
                            <a:schemeClr val="bg2"/>
                          </a:solidFill>
                        </a:rPr>
                        <a:t>Distribution of dividend</a:t>
                      </a:r>
                      <a:endParaRPr lang="en-US" sz="1600" b="1"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rgbClr val="0070C0"/>
                      </a:solidFill>
                      <a:prstDash val="solid"/>
                      <a:round/>
                      <a:headEnd type="none" w="med" len="med"/>
                      <a:tailEnd type="none" w="med" len="med"/>
                    </a:lnB>
                    <a:solidFill>
                      <a:srgbClr val="A4D400"/>
                    </a:solidFill>
                  </a:tcPr>
                </a:tc>
                <a:tc>
                  <a:txBody>
                    <a:bodyPr/>
                    <a:lstStyle/>
                    <a:p>
                      <a:pPr algn="ctr"/>
                      <a:r>
                        <a:rPr lang="en-US" sz="1600" b="1" dirty="0" smtClean="0">
                          <a:solidFill>
                            <a:schemeClr val="bg2"/>
                          </a:solidFill>
                        </a:rPr>
                        <a:t>Buyback of shares</a:t>
                      </a:r>
                      <a:endParaRPr lang="en-US" sz="1600" b="1"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rgbClr val="0070C0"/>
                      </a:solidFill>
                      <a:prstDash val="solid"/>
                      <a:round/>
                      <a:headEnd type="none" w="med" len="med"/>
                      <a:tailEnd type="none" w="med" len="med"/>
                    </a:lnR>
                    <a:lnB w="12700" cap="flat" cmpd="sng" algn="ctr">
                      <a:solidFill>
                        <a:srgbClr val="0070C0"/>
                      </a:solidFill>
                      <a:prstDash val="solid"/>
                      <a:round/>
                      <a:headEnd type="none" w="med" len="med"/>
                      <a:tailEnd type="none" w="med" len="med"/>
                    </a:lnB>
                    <a:solidFill>
                      <a:srgbClr val="A4D400"/>
                    </a:solidFill>
                  </a:tcPr>
                </a:tc>
              </a:tr>
              <a:tr h="1273286">
                <a:tc>
                  <a:txBody>
                    <a:bodyPr/>
                    <a:lstStyle/>
                    <a:p>
                      <a:r>
                        <a:rPr lang="en-US" sz="1600" b="1" dirty="0" smtClean="0">
                          <a:solidFill>
                            <a:schemeClr val="tx2"/>
                          </a:solidFill>
                        </a:rPr>
                        <a:t>Non-resident shareholder</a:t>
                      </a:r>
                      <a:endParaRPr lang="en-US" sz="1600" b="1" dirty="0">
                        <a:solidFill>
                          <a:schemeClr val="tx2"/>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r>
                        <a:rPr lang="en-US" sz="1600" dirty="0" smtClean="0">
                          <a:solidFill>
                            <a:schemeClr val="tx2"/>
                          </a:solidFill>
                        </a:rPr>
                        <a:t>Exempt</a:t>
                      </a:r>
                      <a:endParaRPr lang="en-US" sz="1600" dirty="0">
                        <a:solidFill>
                          <a:schemeClr val="tx2"/>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r>
                        <a:rPr lang="en-US" sz="1600" dirty="0" smtClean="0">
                          <a:solidFill>
                            <a:schemeClr val="tx2"/>
                          </a:solidFill>
                        </a:rPr>
                        <a:t>Taxable-</a:t>
                      </a:r>
                      <a:r>
                        <a:rPr lang="en-US" sz="1600" baseline="0" dirty="0" smtClean="0">
                          <a:solidFill>
                            <a:schemeClr val="tx2"/>
                          </a:solidFill>
                        </a:rPr>
                        <a:t> Could be exempt under certain tax treaties</a:t>
                      </a:r>
                      <a:endParaRPr lang="en-US" sz="1600" dirty="0">
                        <a:solidFill>
                          <a:schemeClr val="tx2"/>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r>
                        <a:rPr lang="en-US" sz="1600" dirty="0" smtClean="0">
                          <a:solidFill>
                            <a:schemeClr val="tx2"/>
                          </a:solidFill>
                        </a:rPr>
                        <a:t>Exempt</a:t>
                      </a:r>
                      <a:endParaRPr lang="en-US" sz="1600" dirty="0">
                        <a:solidFill>
                          <a:schemeClr val="tx2"/>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indent="0" algn="ctr" defTabSz="1019007" rtl="0" eaLnBrk="1" fontAlgn="auto" latinLnBrk="0" hangingPunct="1">
                        <a:lnSpc>
                          <a:spcPct val="100000"/>
                        </a:lnSpc>
                        <a:spcBef>
                          <a:spcPts val="0"/>
                        </a:spcBef>
                        <a:spcAft>
                          <a:spcPts val="0"/>
                        </a:spcAft>
                        <a:buClrTx/>
                        <a:buSzTx/>
                        <a:buFontTx/>
                        <a:buNone/>
                        <a:tabLst/>
                        <a:defRPr/>
                      </a:pPr>
                      <a:r>
                        <a:rPr lang="en-US" sz="1600" dirty="0" smtClean="0">
                          <a:solidFill>
                            <a:srgbClr val="A4D400"/>
                          </a:solidFill>
                        </a:rPr>
                        <a:t>Exempt</a:t>
                      </a: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r>
              <a:tr h="1213612">
                <a:tc>
                  <a:txBody>
                    <a:bodyPr/>
                    <a:lstStyle/>
                    <a:p>
                      <a:r>
                        <a:rPr lang="en-US" sz="1600" b="1" dirty="0" smtClean="0">
                          <a:solidFill>
                            <a:schemeClr val="tx2"/>
                          </a:solidFill>
                        </a:rPr>
                        <a:t>Unlisted</a:t>
                      </a:r>
                      <a:r>
                        <a:rPr lang="en-US" sz="1600" b="1" baseline="0" dirty="0" smtClean="0">
                          <a:solidFill>
                            <a:schemeClr val="tx2"/>
                          </a:solidFill>
                        </a:rPr>
                        <a:t> Indian company</a:t>
                      </a:r>
                      <a:endParaRPr lang="en-US" sz="1600" b="1" dirty="0">
                        <a:solidFill>
                          <a:schemeClr val="tx2"/>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r>
                        <a:rPr lang="en-US" sz="1600" dirty="0" smtClean="0">
                          <a:solidFill>
                            <a:schemeClr val="tx2"/>
                          </a:solidFill>
                        </a:rPr>
                        <a:t>DDT </a:t>
                      </a:r>
                    </a:p>
                    <a:p>
                      <a:pPr algn="ctr"/>
                      <a:r>
                        <a:rPr lang="en-US" sz="1600" dirty="0" smtClean="0">
                          <a:solidFill>
                            <a:schemeClr val="tx2"/>
                          </a:solidFill>
                        </a:rPr>
                        <a:t>@ 16.22%</a:t>
                      </a:r>
                      <a:endParaRPr lang="en-US" sz="1600" dirty="0">
                        <a:solidFill>
                          <a:schemeClr val="tx2"/>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r>
                        <a:rPr lang="en-US" sz="1600" dirty="0" smtClean="0">
                          <a:solidFill>
                            <a:schemeClr val="tx2"/>
                          </a:solidFill>
                        </a:rPr>
                        <a:t>None</a:t>
                      </a:r>
                      <a:endParaRPr lang="en-US" sz="1600" dirty="0">
                        <a:solidFill>
                          <a:schemeClr val="tx2"/>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r>
                        <a:rPr lang="en-US" sz="1600" dirty="0" smtClean="0">
                          <a:solidFill>
                            <a:schemeClr val="tx2"/>
                          </a:solidFill>
                        </a:rPr>
                        <a:t>DDT </a:t>
                      </a:r>
                    </a:p>
                    <a:p>
                      <a:pPr algn="ctr"/>
                      <a:r>
                        <a:rPr lang="en-US" sz="1600" dirty="0" smtClean="0">
                          <a:solidFill>
                            <a:schemeClr val="tx2"/>
                          </a:solidFill>
                        </a:rPr>
                        <a:t>@ 17%</a:t>
                      </a:r>
                      <a:endParaRPr lang="en-US" sz="1600" dirty="0">
                        <a:solidFill>
                          <a:schemeClr val="tx2"/>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r>
                        <a:rPr lang="en-US" sz="1600" dirty="0" smtClean="0">
                          <a:solidFill>
                            <a:srgbClr val="A4D400"/>
                          </a:solidFill>
                        </a:rPr>
                        <a:t>Tax on distributed</a:t>
                      </a:r>
                      <a:r>
                        <a:rPr lang="en-US" sz="1600" baseline="0" dirty="0" smtClean="0">
                          <a:solidFill>
                            <a:srgbClr val="A4D400"/>
                          </a:solidFill>
                        </a:rPr>
                        <a:t> income @ 22.66%</a:t>
                      </a:r>
                      <a:endParaRPr lang="en-US" sz="1600" dirty="0">
                        <a:solidFill>
                          <a:srgbClr val="A4D400"/>
                        </a:solidFill>
                      </a:endParaRPr>
                    </a:p>
                  </a:txBody>
                  <a:tcPr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7887715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buybacks</a:t>
            </a:r>
            <a:br>
              <a:rPr lang="en-US" dirty="0" smtClean="0"/>
            </a:br>
            <a:r>
              <a:rPr lang="en-US" dirty="0" smtClean="0">
                <a:solidFill>
                  <a:srgbClr val="00A1DE"/>
                </a:solidFill>
              </a:rPr>
              <a:t>Case studies (1)</a:t>
            </a:r>
            <a:r>
              <a:rPr lang="en-US" dirty="0"/>
              <a:t/>
            </a:r>
            <a:br>
              <a:rPr lang="en-US" dirty="0"/>
            </a:br>
            <a:endParaRPr lang="en-US" dirty="0">
              <a:solidFill>
                <a:schemeClr val="accent3"/>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23</a:t>
            </a:fld>
            <a:endParaRPr lang="en-GB">
              <a:solidFill>
                <a:srgbClr val="002776"/>
              </a:solidFill>
            </a:endParaRPr>
          </a:p>
        </p:txBody>
      </p:sp>
      <p:sp>
        <p:nvSpPr>
          <p:cNvPr id="7" name="Content Placeholder 6"/>
          <p:cNvSpPr>
            <a:spLocks noGrp="1"/>
          </p:cNvSpPr>
          <p:nvPr>
            <p:ph idx="1"/>
          </p:nvPr>
        </p:nvSpPr>
        <p:spPr>
          <a:xfrm>
            <a:off x="534194" y="1296194"/>
            <a:ext cx="1600200" cy="579523"/>
          </a:xfrm>
        </p:spPr>
        <p:txBody>
          <a:bodyPr/>
          <a:lstStyle/>
          <a:p>
            <a:r>
              <a:rPr lang="en-US" dirty="0" smtClean="0"/>
              <a:t>Illustration 1:</a:t>
            </a:r>
          </a:p>
          <a:p>
            <a:endParaRPr lang="en-IN" dirty="0"/>
          </a:p>
        </p:txBody>
      </p:sp>
      <p:graphicFrame>
        <p:nvGraphicFramePr>
          <p:cNvPr id="8" name="Table 7"/>
          <p:cNvGraphicFramePr>
            <a:graphicFrameLocks noGrp="1"/>
          </p:cNvGraphicFramePr>
          <p:nvPr>
            <p:extLst>
              <p:ext uri="{D42A27DB-BD31-4B8C-83A1-F6EECF244321}">
                <p14:modId xmlns:p14="http://schemas.microsoft.com/office/powerpoint/2010/main" val="981839895"/>
              </p:ext>
            </p:extLst>
          </p:nvPr>
        </p:nvGraphicFramePr>
        <p:xfrm>
          <a:off x="457994" y="1677194"/>
          <a:ext cx="4495800" cy="5218852"/>
        </p:xfrm>
        <a:graphic>
          <a:graphicData uri="http://schemas.openxmlformats.org/drawingml/2006/table">
            <a:tbl>
              <a:tblPr firstRow="1" bandRow="1">
                <a:tableStyleId>{2D5ABB26-0587-4C30-8999-92F81FD0307C}</a:tableStyleId>
              </a:tblPr>
              <a:tblGrid>
                <a:gridCol w="3429000"/>
                <a:gridCol w="1066800"/>
              </a:tblGrid>
              <a:tr h="401743">
                <a:tc>
                  <a:txBody>
                    <a:bodyPr/>
                    <a:lstStyle/>
                    <a:p>
                      <a:r>
                        <a:rPr lang="en-US" b="1" dirty="0" smtClean="0">
                          <a:solidFill>
                            <a:srgbClr val="002776"/>
                          </a:solidFill>
                        </a:rPr>
                        <a:t>Company</a:t>
                      </a:r>
                      <a:endParaRPr lang="en-IN" b="1" dirty="0">
                        <a:solidFill>
                          <a:srgbClr val="002776"/>
                        </a:solidFill>
                      </a:endParaRPr>
                    </a:p>
                  </a:txBody>
                  <a:tcPr/>
                </a:tc>
                <a:tc>
                  <a:txBody>
                    <a:bodyPr/>
                    <a:lstStyle/>
                    <a:p>
                      <a:pPr algn="ctr"/>
                      <a:r>
                        <a:rPr lang="en-US" dirty="0" smtClean="0">
                          <a:solidFill>
                            <a:srgbClr val="002776"/>
                          </a:solidFill>
                        </a:rPr>
                        <a:t>INR</a:t>
                      </a:r>
                      <a:endParaRPr lang="en-IN" dirty="0">
                        <a:solidFill>
                          <a:srgbClr val="002776"/>
                        </a:solidFill>
                      </a:endParaRPr>
                    </a:p>
                  </a:txBody>
                  <a:tcPr/>
                </a:tc>
              </a:tr>
              <a:tr h="710777">
                <a:tc>
                  <a:txBody>
                    <a:bodyPr/>
                    <a:lstStyle/>
                    <a:p>
                      <a:r>
                        <a:rPr lang="en-US" dirty="0" smtClean="0">
                          <a:solidFill>
                            <a:srgbClr val="002776"/>
                          </a:solidFill>
                        </a:rPr>
                        <a:t>Amount paid by the Company on buy back</a:t>
                      </a:r>
                      <a:endParaRPr lang="en-IN" dirty="0">
                        <a:solidFill>
                          <a:srgbClr val="002776"/>
                        </a:solidFill>
                      </a:endParaRPr>
                    </a:p>
                  </a:txBody>
                  <a:tcPr/>
                </a:tc>
                <a:tc>
                  <a:txBody>
                    <a:bodyPr/>
                    <a:lstStyle/>
                    <a:p>
                      <a:pPr algn="ctr"/>
                      <a:r>
                        <a:rPr lang="en-US" dirty="0" smtClean="0">
                          <a:solidFill>
                            <a:srgbClr val="002776"/>
                          </a:solidFill>
                        </a:rPr>
                        <a:t>100</a:t>
                      </a:r>
                      <a:endParaRPr lang="en-IN" dirty="0">
                        <a:solidFill>
                          <a:srgbClr val="002776"/>
                        </a:solidFill>
                      </a:endParaRPr>
                    </a:p>
                  </a:txBody>
                  <a:tcPr/>
                </a:tc>
              </a:tr>
              <a:tr h="1097280">
                <a:tc>
                  <a:txBody>
                    <a:bodyPr/>
                    <a:lstStyle/>
                    <a:p>
                      <a:r>
                        <a:rPr lang="en-US" dirty="0" smtClean="0">
                          <a:solidFill>
                            <a:srgbClr val="002776"/>
                          </a:solidFill>
                        </a:rPr>
                        <a:t>Amount received by the Company on issuance of shares from Shareholder</a:t>
                      </a:r>
                      <a:endParaRPr lang="en-IN" dirty="0">
                        <a:solidFill>
                          <a:srgbClr val="002776"/>
                        </a:solidFill>
                      </a:endParaRPr>
                    </a:p>
                  </a:txBody>
                  <a:tcPr/>
                </a:tc>
                <a:tc>
                  <a:txBody>
                    <a:bodyPr/>
                    <a:lstStyle/>
                    <a:p>
                      <a:pPr algn="ctr"/>
                      <a:r>
                        <a:rPr lang="en-US" dirty="0" smtClean="0">
                          <a:solidFill>
                            <a:srgbClr val="002776"/>
                          </a:solidFill>
                        </a:rPr>
                        <a:t>60</a:t>
                      </a:r>
                      <a:endParaRPr lang="en-IN" dirty="0">
                        <a:solidFill>
                          <a:srgbClr val="002776"/>
                        </a:solidFill>
                      </a:endParaRPr>
                    </a:p>
                  </a:txBody>
                  <a:tcPr/>
                </a:tc>
              </a:tr>
              <a:tr h="401743">
                <a:tc>
                  <a:txBody>
                    <a:bodyPr/>
                    <a:lstStyle/>
                    <a:p>
                      <a:r>
                        <a:rPr lang="en-US" dirty="0" smtClean="0">
                          <a:solidFill>
                            <a:srgbClr val="002776"/>
                          </a:solidFill>
                        </a:rPr>
                        <a:t>Income distributed</a:t>
                      </a:r>
                      <a:endParaRPr lang="en-IN" dirty="0">
                        <a:solidFill>
                          <a:srgbClr val="002776"/>
                        </a:solidFill>
                      </a:endParaRPr>
                    </a:p>
                  </a:txBody>
                  <a:tcPr/>
                </a:tc>
                <a:tc>
                  <a:txBody>
                    <a:bodyPr/>
                    <a:lstStyle/>
                    <a:p>
                      <a:pPr algn="ctr"/>
                      <a:r>
                        <a:rPr lang="en-US" dirty="0" smtClean="0">
                          <a:solidFill>
                            <a:srgbClr val="002776"/>
                          </a:solidFill>
                        </a:rPr>
                        <a:t>40</a:t>
                      </a:r>
                      <a:endParaRPr lang="en-IN" dirty="0">
                        <a:solidFill>
                          <a:srgbClr val="002776"/>
                        </a:solidFill>
                      </a:endParaRPr>
                    </a:p>
                  </a:txBody>
                  <a:tcPr/>
                </a:tc>
              </a:tr>
              <a:tr h="401743">
                <a:tc>
                  <a:txBody>
                    <a:bodyPr/>
                    <a:lstStyle/>
                    <a:p>
                      <a:r>
                        <a:rPr lang="en-US" dirty="0" smtClean="0">
                          <a:solidFill>
                            <a:srgbClr val="002776"/>
                          </a:solidFill>
                        </a:rPr>
                        <a:t>Distribution</a:t>
                      </a:r>
                      <a:r>
                        <a:rPr lang="en-US" baseline="0" dirty="0" smtClean="0">
                          <a:solidFill>
                            <a:srgbClr val="002776"/>
                          </a:solidFill>
                        </a:rPr>
                        <a:t> tax @ 22.66%</a:t>
                      </a:r>
                      <a:endParaRPr lang="en-IN" dirty="0">
                        <a:solidFill>
                          <a:srgbClr val="002776"/>
                        </a:solidFill>
                      </a:endParaRPr>
                    </a:p>
                  </a:txBody>
                  <a:tcPr/>
                </a:tc>
                <a:tc>
                  <a:txBody>
                    <a:bodyPr/>
                    <a:lstStyle/>
                    <a:p>
                      <a:pPr algn="ctr"/>
                      <a:endParaRPr lang="en-IN" dirty="0">
                        <a:solidFill>
                          <a:srgbClr val="002776"/>
                        </a:solidFill>
                      </a:endParaRPr>
                    </a:p>
                  </a:txBody>
                  <a:tcPr/>
                </a:tc>
              </a:tr>
              <a:tr h="401743">
                <a:tc>
                  <a:txBody>
                    <a:bodyPr/>
                    <a:lstStyle/>
                    <a:p>
                      <a:r>
                        <a:rPr lang="en-US" b="1" dirty="0" smtClean="0">
                          <a:solidFill>
                            <a:srgbClr val="002776"/>
                          </a:solidFill>
                        </a:rPr>
                        <a:t>Shareholder</a:t>
                      </a:r>
                      <a:endParaRPr lang="en-IN" b="1" dirty="0">
                        <a:solidFill>
                          <a:srgbClr val="002776"/>
                        </a:solidFill>
                      </a:endParaRPr>
                    </a:p>
                  </a:txBody>
                  <a:tcPr/>
                </a:tc>
                <a:tc>
                  <a:txBody>
                    <a:bodyPr/>
                    <a:lstStyle/>
                    <a:p>
                      <a:pPr algn="ctr"/>
                      <a:endParaRPr lang="en-IN" dirty="0">
                        <a:solidFill>
                          <a:srgbClr val="002776"/>
                        </a:solidFill>
                      </a:endParaRPr>
                    </a:p>
                  </a:txBody>
                  <a:tcPr/>
                </a:tc>
              </a:tr>
              <a:tr h="401743">
                <a:tc>
                  <a:txBody>
                    <a:bodyPr/>
                    <a:lstStyle/>
                    <a:p>
                      <a:r>
                        <a:rPr lang="en-US" dirty="0" smtClean="0">
                          <a:solidFill>
                            <a:srgbClr val="002776"/>
                          </a:solidFill>
                        </a:rPr>
                        <a:t>Cost of Acquisition</a:t>
                      </a:r>
                      <a:r>
                        <a:rPr lang="en-US" baseline="0" dirty="0" smtClean="0">
                          <a:solidFill>
                            <a:srgbClr val="002776"/>
                          </a:solidFill>
                        </a:rPr>
                        <a:t> </a:t>
                      </a:r>
                      <a:endParaRPr lang="en-IN" dirty="0">
                        <a:solidFill>
                          <a:srgbClr val="002776"/>
                        </a:solidFill>
                      </a:endParaRPr>
                    </a:p>
                  </a:txBody>
                  <a:tcPr/>
                </a:tc>
                <a:tc>
                  <a:txBody>
                    <a:bodyPr/>
                    <a:lstStyle/>
                    <a:p>
                      <a:pPr algn="ctr"/>
                      <a:r>
                        <a:rPr lang="en-US" dirty="0" smtClean="0">
                          <a:solidFill>
                            <a:srgbClr val="002776"/>
                          </a:solidFill>
                        </a:rPr>
                        <a:t>60</a:t>
                      </a:r>
                      <a:endParaRPr lang="en-IN" dirty="0">
                        <a:solidFill>
                          <a:srgbClr val="002776"/>
                        </a:solidFill>
                      </a:endParaRPr>
                    </a:p>
                  </a:txBody>
                  <a:tcPr/>
                </a:tc>
              </a:tr>
              <a:tr h="401743">
                <a:tc>
                  <a:txBody>
                    <a:bodyPr/>
                    <a:lstStyle/>
                    <a:p>
                      <a:r>
                        <a:rPr lang="en-US" dirty="0" smtClean="0">
                          <a:solidFill>
                            <a:srgbClr val="002776"/>
                          </a:solidFill>
                        </a:rPr>
                        <a:t>Exemption under section 10(34A)</a:t>
                      </a:r>
                      <a:endParaRPr lang="en-IN" dirty="0">
                        <a:solidFill>
                          <a:srgbClr val="002776"/>
                        </a:solidFill>
                      </a:endParaRPr>
                    </a:p>
                  </a:txBody>
                  <a:tcPr/>
                </a:tc>
                <a:tc>
                  <a:txBody>
                    <a:bodyPr/>
                    <a:lstStyle/>
                    <a:p>
                      <a:pPr algn="ctr"/>
                      <a:r>
                        <a:rPr lang="en-US" dirty="0" smtClean="0">
                          <a:solidFill>
                            <a:srgbClr val="002776"/>
                          </a:solidFill>
                        </a:rPr>
                        <a:t>40</a:t>
                      </a:r>
                      <a:endParaRPr lang="en-IN" dirty="0">
                        <a:solidFill>
                          <a:srgbClr val="002776"/>
                        </a:solidFill>
                      </a:endParaRPr>
                    </a:p>
                  </a:txBody>
                  <a:tcPr/>
                </a:tc>
              </a:tr>
              <a:tr h="401743">
                <a:tc>
                  <a:txBody>
                    <a:bodyPr/>
                    <a:lstStyle/>
                    <a:p>
                      <a:r>
                        <a:rPr lang="en-US" dirty="0" smtClean="0">
                          <a:solidFill>
                            <a:srgbClr val="00A1DE"/>
                          </a:solidFill>
                        </a:rPr>
                        <a:t>Capital</a:t>
                      </a:r>
                      <a:r>
                        <a:rPr lang="en-US" baseline="0" dirty="0" smtClean="0">
                          <a:solidFill>
                            <a:srgbClr val="00A1DE"/>
                          </a:solidFill>
                        </a:rPr>
                        <a:t> gains computation in under section 46A?</a:t>
                      </a:r>
                      <a:endParaRPr lang="en-IN" dirty="0">
                        <a:solidFill>
                          <a:srgbClr val="00A1DE"/>
                        </a:solidFill>
                      </a:endParaRPr>
                    </a:p>
                  </a:txBody>
                  <a:tcPr/>
                </a:tc>
                <a:tc>
                  <a:txBody>
                    <a:bodyPr/>
                    <a:lstStyle/>
                    <a:p>
                      <a:pPr algn="ctr"/>
                      <a:endParaRPr lang="en-IN" dirty="0">
                        <a:solidFill>
                          <a:srgbClr val="FF0000"/>
                        </a:solidFill>
                      </a:endParaRPr>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060907843"/>
              </p:ext>
            </p:extLst>
          </p:nvPr>
        </p:nvGraphicFramePr>
        <p:xfrm>
          <a:off x="5182394" y="1677196"/>
          <a:ext cx="4343400" cy="5168647"/>
        </p:xfrm>
        <a:graphic>
          <a:graphicData uri="http://schemas.openxmlformats.org/drawingml/2006/table">
            <a:tbl>
              <a:tblPr firstRow="1" bandRow="1">
                <a:tableStyleId>{2D5ABB26-0587-4C30-8999-92F81FD0307C}</a:tableStyleId>
              </a:tblPr>
              <a:tblGrid>
                <a:gridCol w="3505200"/>
                <a:gridCol w="838200"/>
              </a:tblGrid>
              <a:tr h="404535">
                <a:tc>
                  <a:txBody>
                    <a:bodyPr/>
                    <a:lstStyle/>
                    <a:p>
                      <a:r>
                        <a:rPr lang="en-US" b="1" dirty="0" smtClean="0">
                          <a:solidFill>
                            <a:srgbClr val="002776"/>
                          </a:solidFill>
                        </a:rPr>
                        <a:t>Company</a:t>
                      </a:r>
                      <a:endParaRPr lang="en-IN" b="1" dirty="0">
                        <a:solidFill>
                          <a:srgbClr val="002776"/>
                        </a:solidFill>
                      </a:endParaRPr>
                    </a:p>
                  </a:txBody>
                  <a:tcPr/>
                </a:tc>
                <a:tc>
                  <a:txBody>
                    <a:bodyPr/>
                    <a:lstStyle/>
                    <a:p>
                      <a:pPr algn="ctr"/>
                      <a:r>
                        <a:rPr lang="en-US" dirty="0" smtClean="0">
                          <a:solidFill>
                            <a:srgbClr val="002776"/>
                          </a:solidFill>
                        </a:rPr>
                        <a:t>INR</a:t>
                      </a:r>
                      <a:endParaRPr lang="en-IN" dirty="0">
                        <a:solidFill>
                          <a:srgbClr val="002776"/>
                        </a:solidFill>
                      </a:endParaRPr>
                    </a:p>
                  </a:txBody>
                  <a:tcPr/>
                </a:tc>
              </a:tr>
              <a:tr h="715717">
                <a:tc>
                  <a:txBody>
                    <a:bodyPr/>
                    <a:lstStyle/>
                    <a:p>
                      <a:r>
                        <a:rPr lang="en-US" dirty="0" smtClean="0">
                          <a:solidFill>
                            <a:srgbClr val="002776"/>
                          </a:solidFill>
                        </a:rPr>
                        <a:t>Amount paid by the Company on buy back</a:t>
                      </a:r>
                      <a:endParaRPr lang="en-IN" dirty="0">
                        <a:solidFill>
                          <a:srgbClr val="002776"/>
                        </a:solidFill>
                      </a:endParaRPr>
                    </a:p>
                  </a:txBody>
                  <a:tcPr/>
                </a:tc>
                <a:tc>
                  <a:txBody>
                    <a:bodyPr/>
                    <a:lstStyle/>
                    <a:p>
                      <a:pPr algn="ctr"/>
                      <a:r>
                        <a:rPr lang="en-US" dirty="0" smtClean="0">
                          <a:solidFill>
                            <a:srgbClr val="002776"/>
                          </a:solidFill>
                        </a:rPr>
                        <a:t>100</a:t>
                      </a:r>
                      <a:endParaRPr lang="en-IN" dirty="0">
                        <a:solidFill>
                          <a:srgbClr val="002776"/>
                        </a:solidFill>
                      </a:endParaRPr>
                    </a:p>
                  </a:txBody>
                  <a:tcPr/>
                </a:tc>
              </a:tr>
              <a:tr h="1028175">
                <a:tc>
                  <a:txBody>
                    <a:bodyPr/>
                    <a:lstStyle/>
                    <a:p>
                      <a:r>
                        <a:rPr lang="en-US" dirty="0" smtClean="0">
                          <a:solidFill>
                            <a:srgbClr val="002776"/>
                          </a:solidFill>
                        </a:rPr>
                        <a:t>Amount received by the Company on issuance of shares from Shareholder</a:t>
                      </a:r>
                      <a:endParaRPr lang="en-IN" dirty="0">
                        <a:solidFill>
                          <a:srgbClr val="002776"/>
                        </a:solidFill>
                      </a:endParaRPr>
                    </a:p>
                  </a:txBody>
                  <a:tcPr/>
                </a:tc>
                <a:tc>
                  <a:txBody>
                    <a:bodyPr/>
                    <a:lstStyle/>
                    <a:p>
                      <a:pPr algn="ctr"/>
                      <a:r>
                        <a:rPr lang="en-US" dirty="0" smtClean="0">
                          <a:solidFill>
                            <a:srgbClr val="002776"/>
                          </a:solidFill>
                        </a:rPr>
                        <a:t>60</a:t>
                      </a:r>
                      <a:endParaRPr lang="en-IN" dirty="0">
                        <a:solidFill>
                          <a:srgbClr val="002776"/>
                        </a:solidFill>
                      </a:endParaRPr>
                    </a:p>
                  </a:txBody>
                  <a:tcPr/>
                </a:tc>
              </a:tr>
              <a:tr h="404535">
                <a:tc>
                  <a:txBody>
                    <a:bodyPr/>
                    <a:lstStyle/>
                    <a:p>
                      <a:r>
                        <a:rPr lang="en-US" dirty="0" smtClean="0">
                          <a:solidFill>
                            <a:srgbClr val="002776"/>
                          </a:solidFill>
                        </a:rPr>
                        <a:t>Income distributed</a:t>
                      </a:r>
                      <a:endParaRPr lang="en-IN" dirty="0">
                        <a:solidFill>
                          <a:srgbClr val="002776"/>
                        </a:solidFill>
                      </a:endParaRPr>
                    </a:p>
                  </a:txBody>
                  <a:tcPr/>
                </a:tc>
                <a:tc>
                  <a:txBody>
                    <a:bodyPr/>
                    <a:lstStyle/>
                    <a:p>
                      <a:pPr algn="ctr"/>
                      <a:r>
                        <a:rPr lang="en-US" dirty="0" smtClean="0">
                          <a:solidFill>
                            <a:srgbClr val="002776"/>
                          </a:solidFill>
                        </a:rPr>
                        <a:t>40</a:t>
                      </a:r>
                      <a:endParaRPr lang="en-IN" dirty="0">
                        <a:solidFill>
                          <a:srgbClr val="002776"/>
                        </a:solidFill>
                      </a:endParaRPr>
                    </a:p>
                  </a:txBody>
                  <a:tcPr/>
                </a:tc>
              </a:tr>
              <a:tr h="404535">
                <a:tc>
                  <a:txBody>
                    <a:bodyPr/>
                    <a:lstStyle/>
                    <a:p>
                      <a:r>
                        <a:rPr lang="en-US" dirty="0" smtClean="0">
                          <a:solidFill>
                            <a:srgbClr val="002776"/>
                          </a:solidFill>
                        </a:rPr>
                        <a:t>Distribution</a:t>
                      </a:r>
                      <a:r>
                        <a:rPr lang="en-US" baseline="0" dirty="0" smtClean="0">
                          <a:solidFill>
                            <a:srgbClr val="002776"/>
                          </a:solidFill>
                        </a:rPr>
                        <a:t> tax @ 22.66%</a:t>
                      </a:r>
                      <a:endParaRPr lang="en-IN" dirty="0">
                        <a:solidFill>
                          <a:srgbClr val="002776"/>
                        </a:solidFill>
                      </a:endParaRPr>
                    </a:p>
                  </a:txBody>
                  <a:tcPr/>
                </a:tc>
                <a:tc>
                  <a:txBody>
                    <a:bodyPr/>
                    <a:lstStyle/>
                    <a:p>
                      <a:pPr algn="ctr"/>
                      <a:endParaRPr lang="en-IN" dirty="0">
                        <a:solidFill>
                          <a:srgbClr val="002776"/>
                        </a:solidFill>
                      </a:endParaRPr>
                    </a:p>
                  </a:txBody>
                  <a:tcPr/>
                </a:tc>
              </a:tr>
              <a:tr h="404535">
                <a:tc>
                  <a:txBody>
                    <a:bodyPr/>
                    <a:lstStyle/>
                    <a:p>
                      <a:r>
                        <a:rPr lang="en-US" b="1" dirty="0" smtClean="0">
                          <a:solidFill>
                            <a:srgbClr val="002776"/>
                          </a:solidFill>
                        </a:rPr>
                        <a:t>Shareholder </a:t>
                      </a:r>
                      <a:endParaRPr lang="en-IN" b="1" dirty="0">
                        <a:solidFill>
                          <a:srgbClr val="002776"/>
                        </a:solidFill>
                      </a:endParaRPr>
                    </a:p>
                  </a:txBody>
                  <a:tcPr/>
                </a:tc>
                <a:tc>
                  <a:txBody>
                    <a:bodyPr/>
                    <a:lstStyle/>
                    <a:p>
                      <a:pPr algn="ctr"/>
                      <a:endParaRPr lang="en-IN" dirty="0">
                        <a:solidFill>
                          <a:srgbClr val="002776"/>
                        </a:solidFill>
                      </a:endParaRPr>
                    </a:p>
                  </a:txBody>
                  <a:tcPr/>
                </a:tc>
              </a:tr>
              <a:tr h="404535">
                <a:tc>
                  <a:txBody>
                    <a:bodyPr/>
                    <a:lstStyle/>
                    <a:p>
                      <a:r>
                        <a:rPr lang="en-US" dirty="0" smtClean="0">
                          <a:solidFill>
                            <a:srgbClr val="002776"/>
                          </a:solidFill>
                        </a:rPr>
                        <a:t>Cost of Acquisition</a:t>
                      </a:r>
                      <a:r>
                        <a:rPr lang="en-US" baseline="0" dirty="0" smtClean="0">
                          <a:solidFill>
                            <a:srgbClr val="002776"/>
                          </a:solidFill>
                        </a:rPr>
                        <a:t> </a:t>
                      </a:r>
                      <a:endParaRPr lang="en-IN" dirty="0">
                        <a:solidFill>
                          <a:srgbClr val="002776"/>
                        </a:solidFill>
                      </a:endParaRPr>
                    </a:p>
                  </a:txBody>
                  <a:tcPr/>
                </a:tc>
                <a:tc>
                  <a:txBody>
                    <a:bodyPr/>
                    <a:lstStyle/>
                    <a:p>
                      <a:pPr algn="ctr"/>
                      <a:r>
                        <a:rPr lang="en-US" dirty="0" smtClean="0">
                          <a:solidFill>
                            <a:srgbClr val="002776"/>
                          </a:solidFill>
                        </a:rPr>
                        <a:t>30</a:t>
                      </a:r>
                      <a:endParaRPr lang="en-IN" dirty="0">
                        <a:solidFill>
                          <a:srgbClr val="002776"/>
                        </a:solidFill>
                      </a:endParaRPr>
                    </a:p>
                  </a:txBody>
                  <a:tcPr/>
                </a:tc>
              </a:tr>
              <a:tr h="404535">
                <a:tc>
                  <a:txBody>
                    <a:bodyPr/>
                    <a:lstStyle/>
                    <a:p>
                      <a:r>
                        <a:rPr lang="en-US" dirty="0" smtClean="0">
                          <a:solidFill>
                            <a:srgbClr val="00A1DE"/>
                          </a:solidFill>
                        </a:rPr>
                        <a:t>Exemption under section 10(34A)?</a:t>
                      </a:r>
                      <a:endParaRPr lang="en-IN" dirty="0">
                        <a:solidFill>
                          <a:srgbClr val="00A1DE"/>
                        </a:solidFill>
                      </a:endParaRPr>
                    </a:p>
                  </a:txBody>
                  <a:tcPr/>
                </a:tc>
                <a:tc>
                  <a:txBody>
                    <a:bodyPr/>
                    <a:lstStyle/>
                    <a:p>
                      <a:pPr algn="ctr"/>
                      <a:r>
                        <a:rPr lang="en-US" dirty="0" smtClean="0">
                          <a:solidFill>
                            <a:srgbClr val="00A1DE"/>
                          </a:solidFill>
                        </a:rPr>
                        <a:t>40 or 70?</a:t>
                      </a:r>
                      <a:endParaRPr lang="en-IN" dirty="0">
                        <a:solidFill>
                          <a:srgbClr val="00A1DE"/>
                        </a:solidFill>
                      </a:endParaRPr>
                    </a:p>
                  </a:txBody>
                  <a:tcPr/>
                </a:tc>
              </a:tr>
              <a:tr h="404535">
                <a:tc>
                  <a:txBody>
                    <a:bodyPr/>
                    <a:lstStyle/>
                    <a:p>
                      <a:r>
                        <a:rPr lang="en-US" dirty="0" smtClean="0">
                          <a:solidFill>
                            <a:srgbClr val="00A1DE"/>
                          </a:solidFill>
                        </a:rPr>
                        <a:t>Capital</a:t>
                      </a:r>
                      <a:r>
                        <a:rPr lang="en-US" baseline="0" dirty="0" smtClean="0">
                          <a:solidFill>
                            <a:srgbClr val="00A1DE"/>
                          </a:solidFill>
                        </a:rPr>
                        <a:t> gains under section 46A taxable?</a:t>
                      </a:r>
                      <a:endParaRPr lang="en-IN" dirty="0">
                        <a:solidFill>
                          <a:srgbClr val="00A1DE"/>
                        </a:solidFill>
                      </a:endParaRPr>
                    </a:p>
                  </a:txBody>
                  <a:tcPr/>
                </a:tc>
                <a:tc>
                  <a:txBody>
                    <a:bodyPr/>
                    <a:lstStyle/>
                    <a:p>
                      <a:pPr algn="ctr"/>
                      <a:r>
                        <a:rPr lang="en-US" dirty="0" smtClean="0">
                          <a:solidFill>
                            <a:srgbClr val="00A1DE"/>
                          </a:solidFill>
                        </a:rPr>
                        <a:t>30 or Nil?</a:t>
                      </a:r>
                      <a:endParaRPr lang="en-IN" dirty="0">
                        <a:solidFill>
                          <a:srgbClr val="00A1DE"/>
                        </a:solidFill>
                      </a:endParaRPr>
                    </a:p>
                  </a:txBody>
                  <a:tcPr/>
                </a:tc>
              </a:tr>
            </a:tbl>
          </a:graphicData>
        </a:graphic>
      </p:graphicFrame>
      <p:sp>
        <p:nvSpPr>
          <p:cNvPr id="11" name="Content Placeholder 6"/>
          <p:cNvSpPr txBox="1">
            <a:spLocks/>
          </p:cNvSpPr>
          <p:nvPr/>
        </p:nvSpPr>
        <p:spPr>
          <a:xfrm>
            <a:off x="5182394" y="1250071"/>
            <a:ext cx="1600200" cy="579523"/>
          </a:xfrm>
          <a:prstGeom prst="rect">
            <a:avLst/>
          </a:prstGeom>
        </p:spPr>
        <p:txBody>
          <a:bodyPr vert="horz" lIns="0" tIns="0" rIns="0" bIns="0" rtlCol="0" anchor="t" anchorCtr="0">
            <a:noAutofit/>
          </a:bodyPr>
          <a:lstStyle>
            <a:lvl1pPr marL="0" indent="0" algn="l" defTabSz="1019007" rtl="0" eaLnBrk="1" latinLnBrk="0" hangingPunct="1">
              <a:spcBef>
                <a:spcPts val="0"/>
              </a:spcBef>
              <a:spcAft>
                <a:spcPts val="334"/>
              </a:spcAft>
              <a:buFont typeface="Arial" pitchFamily="34" charset="0"/>
              <a:buNone/>
              <a:defRPr lang="en-US" sz="2000" kern="1200" dirty="0" smtClean="0">
                <a:solidFill>
                  <a:schemeClr val="accent1"/>
                </a:solidFill>
                <a:latin typeface="+mn-lt"/>
                <a:ea typeface="+mj-ea"/>
                <a:cs typeface="+mj-cs"/>
              </a:defRPr>
            </a:lvl1pPr>
            <a:lvl2pPr marL="203448" indent="-203448" algn="l" defTabSz="1019007" rtl="0" eaLnBrk="1" latinLnBrk="0" hangingPunct="1">
              <a:spcBef>
                <a:spcPts val="0"/>
              </a:spcBef>
              <a:spcAft>
                <a:spcPts val="334"/>
              </a:spcAft>
              <a:buFont typeface="Arial" pitchFamily="34" charset="0"/>
              <a:buChar char="•"/>
              <a:defRPr lang="en-US" sz="2000" kern="1200" dirty="0" smtClean="0">
                <a:solidFill>
                  <a:schemeClr val="accent1"/>
                </a:solidFill>
                <a:latin typeface="+mn-lt"/>
                <a:ea typeface="+mj-ea"/>
                <a:cs typeface="+mj-cs"/>
              </a:defRPr>
            </a:lvl2pPr>
            <a:lvl3pPr marL="398050" indent="-194602" algn="l" defTabSz="1019007" rtl="0" eaLnBrk="1" latinLnBrk="0" hangingPunct="1">
              <a:spcBef>
                <a:spcPts val="0"/>
              </a:spcBef>
              <a:spcAft>
                <a:spcPts val="334"/>
              </a:spcAft>
              <a:buFont typeface="Arial" pitchFamily="34" charset="0"/>
              <a:buChar char="‒"/>
              <a:defRPr lang="en-US" sz="2000" kern="1200" dirty="0" smtClean="0">
                <a:solidFill>
                  <a:schemeClr val="accent1"/>
                </a:solidFill>
                <a:latin typeface="+mn-lt"/>
                <a:ea typeface="+mj-ea"/>
                <a:cs typeface="+mj-cs"/>
              </a:defRPr>
            </a:lvl3pPr>
            <a:lvl4pPr marL="601497" indent="-203448" algn="l" defTabSz="1019007" rtl="0" eaLnBrk="1" latinLnBrk="0" hangingPunct="1">
              <a:spcBef>
                <a:spcPts val="0"/>
              </a:spcBef>
              <a:spcAft>
                <a:spcPts val="334"/>
              </a:spcAft>
              <a:buFont typeface="Arial" pitchFamily="34" charset="0"/>
              <a:buChar char="•"/>
              <a:defRPr lang="en-US" sz="1800" kern="1200" dirty="0" smtClean="0">
                <a:solidFill>
                  <a:schemeClr val="accent1"/>
                </a:solidFill>
                <a:latin typeface="+mn-lt"/>
                <a:ea typeface="+mj-ea"/>
                <a:cs typeface="+mj-cs"/>
              </a:defRPr>
            </a:lvl4pPr>
            <a:lvl5pPr marL="794331" indent="-192834" algn="l" defTabSz="1019007" rtl="0" eaLnBrk="1" latinLnBrk="0" hangingPunct="1">
              <a:spcBef>
                <a:spcPts val="0"/>
              </a:spcBef>
              <a:spcAft>
                <a:spcPts val="334"/>
              </a:spcAft>
              <a:buFont typeface="Arial" pitchFamily="34" charset="0"/>
              <a:buChar char="‒"/>
              <a:defRPr lang="en-GB" sz="1800" kern="1200" baseline="0" dirty="0" smtClean="0">
                <a:solidFill>
                  <a:schemeClr val="accent1"/>
                </a:solidFill>
                <a:latin typeface="+mn-lt"/>
                <a:ea typeface="+mj-ea"/>
                <a:cs typeface="+mj-cs"/>
              </a:defRPr>
            </a:lvl5pPr>
            <a:lvl6pPr marL="997778" indent="-203448" algn="l" defTabSz="1019007" rtl="0" eaLnBrk="1" latinLnBrk="0" hangingPunct="1">
              <a:spcBef>
                <a:spcPts val="0"/>
              </a:spcBef>
              <a:spcAft>
                <a:spcPts val="334"/>
              </a:spcAft>
              <a:buFont typeface="Arial" pitchFamily="34" charset="0"/>
              <a:buChar char="•"/>
              <a:defRPr sz="1800" kern="1200" baseline="0">
                <a:solidFill>
                  <a:schemeClr val="accent1"/>
                </a:solidFill>
                <a:latin typeface="+mn-lt"/>
                <a:ea typeface="+mn-ea"/>
                <a:cs typeface="+mn-cs"/>
              </a:defRPr>
            </a:lvl6pPr>
            <a:lvl7pPr marL="1202995" indent="-205217"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7pPr>
            <a:lvl8pPr marL="1395828" indent="-192834"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8pPr>
            <a:lvl9pPr marL="1599275" indent="-203448"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9pPr>
          </a:lstStyle>
          <a:p>
            <a:pPr fontAlgn="auto"/>
            <a:r>
              <a:rPr lang="en-IN">
                <a:solidFill>
                  <a:srgbClr val="002776"/>
                </a:solidFill>
              </a:rPr>
              <a:t>Illustration 2:</a:t>
            </a:r>
          </a:p>
          <a:p>
            <a:pPr fontAlgn="auto"/>
            <a:endParaRPr lang="en-IN">
              <a:solidFill>
                <a:srgbClr val="002776"/>
              </a:solidFill>
            </a:endParaRPr>
          </a:p>
        </p:txBody>
      </p:sp>
    </p:spTree>
    <p:extLst>
      <p:ext uri="{BB962C8B-B14F-4D97-AF65-F5344CB8AC3E}">
        <p14:creationId xmlns:p14="http://schemas.microsoft.com/office/powerpoint/2010/main" val="27605964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 buybacks</a:t>
            </a:r>
            <a:br>
              <a:rPr lang="en-US" dirty="0" smtClean="0"/>
            </a:br>
            <a:r>
              <a:rPr lang="en-US" dirty="0" smtClean="0">
                <a:solidFill>
                  <a:srgbClr val="00A1DE"/>
                </a:solidFill>
              </a:rPr>
              <a:t>Case studies (2)</a:t>
            </a:r>
            <a:r>
              <a:rPr lang="en-US" dirty="0"/>
              <a:t/>
            </a:r>
            <a:br>
              <a:rPr lang="en-US" dirty="0"/>
            </a:br>
            <a:endParaRPr lang="en-US" dirty="0">
              <a:solidFill>
                <a:schemeClr val="accent3"/>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24</a:t>
            </a:fld>
            <a:endParaRPr lang="en-GB">
              <a:solidFill>
                <a:srgbClr val="002776"/>
              </a:solidFill>
            </a:endParaRPr>
          </a:p>
        </p:txBody>
      </p:sp>
      <p:sp>
        <p:nvSpPr>
          <p:cNvPr id="7" name="Content Placeholder 6"/>
          <p:cNvSpPr>
            <a:spLocks noGrp="1"/>
          </p:cNvSpPr>
          <p:nvPr>
            <p:ph idx="1"/>
          </p:nvPr>
        </p:nvSpPr>
        <p:spPr>
          <a:xfrm>
            <a:off x="534194" y="1326271"/>
            <a:ext cx="1600200" cy="579523"/>
          </a:xfrm>
        </p:spPr>
        <p:txBody>
          <a:bodyPr/>
          <a:lstStyle/>
          <a:p>
            <a:r>
              <a:rPr lang="en-US" dirty="0" smtClean="0"/>
              <a:t>Illustration 3:</a:t>
            </a:r>
          </a:p>
          <a:p>
            <a:endParaRPr lang="en-IN" dirty="0"/>
          </a:p>
        </p:txBody>
      </p:sp>
      <p:graphicFrame>
        <p:nvGraphicFramePr>
          <p:cNvPr id="10" name="Table 9"/>
          <p:cNvGraphicFramePr>
            <a:graphicFrameLocks noGrp="1"/>
          </p:cNvGraphicFramePr>
          <p:nvPr>
            <p:extLst>
              <p:ext uri="{D42A27DB-BD31-4B8C-83A1-F6EECF244321}">
                <p14:modId xmlns:p14="http://schemas.microsoft.com/office/powerpoint/2010/main" val="599726235"/>
              </p:ext>
            </p:extLst>
          </p:nvPr>
        </p:nvGraphicFramePr>
        <p:xfrm>
          <a:off x="5182394" y="1677196"/>
          <a:ext cx="4343400" cy="5168647"/>
        </p:xfrm>
        <a:graphic>
          <a:graphicData uri="http://schemas.openxmlformats.org/drawingml/2006/table">
            <a:tbl>
              <a:tblPr firstRow="1" bandRow="1">
                <a:tableStyleId>{2D5ABB26-0587-4C30-8999-92F81FD0307C}</a:tableStyleId>
              </a:tblPr>
              <a:tblGrid>
                <a:gridCol w="3505200"/>
                <a:gridCol w="838200"/>
              </a:tblGrid>
              <a:tr h="404535">
                <a:tc>
                  <a:txBody>
                    <a:bodyPr/>
                    <a:lstStyle/>
                    <a:p>
                      <a:r>
                        <a:rPr lang="en-US" b="1" dirty="0" smtClean="0">
                          <a:solidFill>
                            <a:srgbClr val="002776"/>
                          </a:solidFill>
                        </a:rPr>
                        <a:t>Company</a:t>
                      </a:r>
                      <a:endParaRPr lang="en-IN" b="1" dirty="0">
                        <a:solidFill>
                          <a:srgbClr val="002776"/>
                        </a:solidFill>
                      </a:endParaRPr>
                    </a:p>
                  </a:txBody>
                  <a:tcPr/>
                </a:tc>
                <a:tc>
                  <a:txBody>
                    <a:bodyPr/>
                    <a:lstStyle/>
                    <a:p>
                      <a:pPr algn="ctr"/>
                      <a:r>
                        <a:rPr lang="en-US" dirty="0" smtClean="0">
                          <a:solidFill>
                            <a:srgbClr val="002776"/>
                          </a:solidFill>
                        </a:rPr>
                        <a:t>INR</a:t>
                      </a:r>
                      <a:endParaRPr lang="en-IN" dirty="0">
                        <a:solidFill>
                          <a:srgbClr val="002776"/>
                        </a:solidFill>
                      </a:endParaRPr>
                    </a:p>
                  </a:txBody>
                  <a:tcPr/>
                </a:tc>
              </a:tr>
              <a:tr h="715717">
                <a:tc>
                  <a:txBody>
                    <a:bodyPr/>
                    <a:lstStyle/>
                    <a:p>
                      <a:r>
                        <a:rPr lang="en-US" dirty="0" smtClean="0">
                          <a:solidFill>
                            <a:srgbClr val="002776"/>
                          </a:solidFill>
                        </a:rPr>
                        <a:t>Amount paid by the Company on buy back</a:t>
                      </a:r>
                      <a:endParaRPr lang="en-IN" dirty="0">
                        <a:solidFill>
                          <a:srgbClr val="002776"/>
                        </a:solidFill>
                      </a:endParaRPr>
                    </a:p>
                  </a:txBody>
                  <a:tcPr/>
                </a:tc>
                <a:tc>
                  <a:txBody>
                    <a:bodyPr/>
                    <a:lstStyle/>
                    <a:p>
                      <a:pPr algn="ctr"/>
                      <a:r>
                        <a:rPr lang="en-US" dirty="0" smtClean="0">
                          <a:solidFill>
                            <a:srgbClr val="002776"/>
                          </a:solidFill>
                        </a:rPr>
                        <a:t>90</a:t>
                      </a:r>
                      <a:endParaRPr lang="en-IN" dirty="0">
                        <a:solidFill>
                          <a:srgbClr val="002776"/>
                        </a:solidFill>
                      </a:endParaRPr>
                    </a:p>
                  </a:txBody>
                  <a:tcPr/>
                </a:tc>
              </a:tr>
              <a:tr h="1028175">
                <a:tc>
                  <a:txBody>
                    <a:bodyPr/>
                    <a:lstStyle/>
                    <a:p>
                      <a:r>
                        <a:rPr lang="en-US" dirty="0" smtClean="0">
                          <a:solidFill>
                            <a:srgbClr val="002776"/>
                          </a:solidFill>
                        </a:rPr>
                        <a:t>Amount received by the Company on issuance of shares from Shareholder</a:t>
                      </a:r>
                      <a:endParaRPr lang="en-IN" dirty="0">
                        <a:solidFill>
                          <a:srgbClr val="002776"/>
                        </a:solidFill>
                      </a:endParaRPr>
                    </a:p>
                  </a:txBody>
                  <a:tcPr/>
                </a:tc>
                <a:tc>
                  <a:txBody>
                    <a:bodyPr/>
                    <a:lstStyle/>
                    <a:p>
                      <a:pPr algn="ctr"/>
                      <a:r>
                        <a:rPr lang="en-US" dirty="0" smtClean="0">
                          <a:solidFill>
                            <a:srgbClr val="002776"/>
                          </a:solidFill>
                        </a:rPr>
                        <a:t>100</a:t>
                      </a:r>
                      <a:endParaRPr lang="en-IN" dirty="0">
                        <a:solidFill>
                          <a:srgbClr val="002776"/>
                        </a:solidFill>
                      </a:endParaRPr>
                    </a:p>
                  </a:txBody>
                  <a:tcPr/>
                </a:tc>
              </a:tr>
              <a:tr h="404535">
                <a:tc>
                  <a:txBody>
                    <a:bodyPr/>
                    <a:lstStyle/>
                    <a:p>
                      <a:r>
                        <a:rPr lang="en-US" dirty="0" smtClean="0">
                          <a:solidFill>
                            <a:srgbClr val="002776"/>
                          </a:solidFill>
                        </a:rPr>
                        <a:t>Income distributed</a:t>
                      </a:r>
                      <a:endParaRPr lang="en-IN" dirty="0">
                        <a:solidFill>
                          <a:srgbClr val="002776"/>
                        </a:solidFill>
                      </a:endParaRPr>
                    </a:p>
                  </a:txBody>
                  <a:tcPr/>
                </a:tc>
                <a:tc>
                  <a:txBody>
                    <a:bodyPr/>
                    <a:lstStyle/>
                    <a:p>
                      <a:pPr algn="ctr"/>
                      <a:r>
                        <a:rPr lang="en-US" dirty="0" smtClean="0">
                          <a:solidFill>
                            <a:srgbClr val="002776"/>
                          </a:solidFill>
                        </a:rPr>
                        <a:t>(10)</a:t>
                      </a:r>
                      <a:endParaRPr lang="en-IN" dirty="0">
                        <a:solidFill>
                          <a:srgbClr val="002776"/>
                        </a:solidFill>
                      </a:endParaRPr>
                    </a:p>
                  </a:txBody>
                  <a:tcPr/>
                </a:tc>
              </a:tr>
              <a:tr h="404535">
                <a:tc>
                  <a:txBody>
                    <a:bodyPr/>
                    <a:lstStyle/>
                    <a:p>
                      <a:r>
                        <a:rPr lang="en-US" dirty="0" smtClean="0">
                          <a:solidFill>
                            <a:srgbClr val="002776"/>
                          </a:solidFill>
                        </a:rPr>
                        <a:t>No distribution</a:t>
                      </a:r>
                      <a:r>
                        <a:rPr lang="en-US" baseline="0" dirty="0" smtClean="0">
                          <a:solidFill>
                            <a:srgbClr val="002776"/>
                          </a:solidFill>
                        </a:rPr>
                        <a:t> tax</a:t>
                      </a:r>
                      <a:endParaRPr lang="en-IN" dirty="0">
                        <a:solidFill>
                          <a:srgbClr val="002776"/>
                        </a:solidFill>
                      </a:endParaRPr>
                    </a:p>
                  </a:txBody>
                  <a:tcPr/>
                </a:tc>
                <a:tc>
                  <a:txBody>
                    <a:bodyPr/>
                    <a:lstStyle/>
                    <a:p>
                      <a:pPr algn="ctr"/>
                      <a:endParaRPr lang="en-IN" dirty="0">
                        <a:solidFill>
                          <a:srgbClr val="002776"/>
                        </a:solidFill>
                      </a:endParaRPr>
                    </a:p>
                  </a:txBody>
                  <a:tcPr/>
                </a:tc>
              </a:tr>
              <a:tr h="404535">
                <a:tc>
                  <a:txBody>
                    <a:bodyPr/>
                    <a:lstStyle/>
                    <a:p>
                      <a:r>
                        <a:rPr lang="en-US" b="1" dirty="0" smtClean="0">
                          <a:solidFill>
                            <a:srgbClr val="002776"/>
                          </a:solidFill>
                        </a:rPr>
                        <a:t>Shareholder</a:t>
                      </a:r>
                      <a:endParaRPr lang="en-IN" b="1" dirty="0">
                        <a:solidFill>
                          <a:srgbClr val="002776"/>
                        </a:solidFill>
                      </a:endParaRPr>
                    </a:p>
                  </a:txBody>
                  <a:tcPr/>
                </a:tc>
                <a:tc>
                  <a:txBody>
                    <a:bodyPr/>
                    <a:lstStyle/>
                    <a:p>
                      <a:pPr algn="ctr"/>
                      <a:endParaRPr lang="en-IN" dirty="0">
                        <a:solidFill>
                          <a:srgbClr val="002776"/>
                        </a:solidFill>
                      </a:endParaRPr>
                    </a:p>
                  </a:txBody>
                  <a:tcPr/>
                </a:tc>
              </a:tr>
              <a:tr h="404535">
                <a:tc>
                  <a:txBody>
                    <a:bodyPr/>
                    <a:lstStyle/>
                    <a:p>
                      <a:r>
                        <a:rPr lang="en-US" dirty="0" smtClean="0">
                          <a:solidFill>
                            <a:srgbClr val="002776"/>
                          </a:solidFill>
                        </a:rPr>
                        <a:t>Cost of Acquisition</a:t>
                      </a:r>
                      <a:r>
                        <a:rPr lang="en-US" baseline="0" dirty="0" smtClean="0">
                          <a:solidFill>
                            <a:srgbClr val="002776"/>
                          </a:solidFill>
                        </a:rPr>
                        <a:t> </a:t>
                      </a:r>
                      <a:endParaRPr lang="en-IN" dirty="0">
                        <a:solidFill>
                          <a:srgbClr val="002776"/>
                        </a:solidFill>
                      </a:endParaRPr>
                    </a:p>
                  </a:txBody>
                  <a:tcPr/>
                </a:tc>
                <a:tc>
                  <a:txBody>
                    <a:bodyPr/>
                    <a:lstStyle/>
                    <a:p>
                      <a:pPr algn="ctr"/>
                      <a:r>
                        <a:rPr lang="en-US" dirty="0" smtClean="0">
                          <a:solidFill>
                            <a:srgbClr val="002776"/>
                          </a:solidFill>
                        </a:rPr>
                        <a:t>50</a:t>
                      </a:r>
                      <a:endParaRPr lang="en-IN" dirty="0">
                        <a:solidFill>
                          <a:srgbClr val="002776"/>
                        </a:solidFill>
                      </a:endParaRPr>
                    </a:p>
                  </a:txBody>
                  <a:tcPr/>
                </a:tc>
              </a:tr>
              <a:tr h="404535">
                <a:tc>
                  <a:txBody>
                    <a:bodyPr/>
                    <a:lstStyle/>
                    <a:p>
                      <a:pPr marL="0" marR="0" indent="0" algn="l" defTabSz="1019007" rtl="0" eaLnBrk="1" fontAlgn="auto" latinLnBrk="0" hangingPunct="1">
                        <a:lnSpc>
                          <a:spcPct val="100000"/>
                        </a:lnSpc>
                        <a:spcBef>
                          <a:spcPts val="0"/>
                        </a:spcBef>
                        <a:spcAft>
                          <a:spcPts val="0"/>
                        </a:spcAft>
                        <a:buClrTx/>
                        <a:buSzTx/>
                        <a:buFontTx/>
                        <a:buNone/>
                        <a:tabLst/>
                        <a:defRPr/>
                      </a:pPr>
                      <a:r>
                        <a:rPr lang="en-US" dirty="0" smtClean="0">
                          <a:solidFill>
                            <a:srgbClr val="00A1DE"/>
                          </a:solidFill>
                        </a:rPr>
                        <a:t>Exemption under section 10(34A)?</a:t>
                      </a:r>
                      <a:endParaRPr lang="en-IN" dirty="0">
                        <a:solidFill>
                          <a:srgbClr val="00A1DE"/>
                        </a:solidFill>
                      </a:endParaRPr>
                    </a:p>
                  </a:txBody>
                  <a:tcPr/>
                </a:tc>
                <a:tc>
                  <a:txBody>
                    <a:bodyPr/>
                    <a:lstStyle/>
                    <a:p>
                      <a:pPr algn="ctr"/>
                      <a:endParaRPr lang="en-IN" dirty="0">
                        <a:solidFill>
                          <a:srgbClr val="00A1DE"/>
                        </a:solidFill>
                      </a:endParaRPr>
                    </a:p>
                  </a:txBody>
                  <a:tcPr/>
                </a:tc>
              </a:tr>
              <a:tr h="404535">
                <a:tc>
                  <a:txBody>
                    <a:bodyPr/>
                    <a:lstStyle/>
                    <a:p>
                      <a:r>
                        <a:rPr lang="en-US" dirty="0" smtClean="0">
                          <a:solidFill>
                            <a:srgbClr val="00A1DE"/>
                          </a:solidFill>
                        </a:rPr>
                        <a:t>Capital</a:t>
                      </a:r>
                      <a:r>
                        <a:rPr lang="en-US" baseline="0" dirty="0" smtClean="0">
                          <a:solidFill>
                            <a:srgbClr val="00A1DE"/>
                          </a:solidFill>
                        </a:rPr>
                        <a:t> gains under section 46A taxable?</a:t>
                      </a:r>
                      <a:endParaRPr lang="en-IN" dirty="0">
                        <a:solidFill>
                          <a:srgbClr val="00A1DE"/>
                        </a:solidFill>
                      </a:endParaRPr>
                    </a:p>
                  </a:txBody>
                  <a:tcPr/>
                </a:tc>
                <a:tc>
                  <a:txBody>
                    <a:bodyPr/>
                    <a:lstStyle/>
                    <a:p>
                      <a:pPr algn="ctr"/>
                      <a:r>
                        <a:rPr lang="en-US" dirty="0" smtClean="0">
                          <a:solidFill>
                            <a:srgbClr val="00A1DE"/>
                          </a:solidFill>
                        </a:rPr>
                        <a:t>40 or Nil?</a:t>
                      </a:r>
                      <a:endParaRPr lang="en-IN" dirty="0">
                        <a:solidFill>
                          <a:srgbClr val="00A1DE"/>
                        </a:solidFill>
                      </a:endParaRPr>
                    </a:p>
                  </a:txBody>
                  <a:tcPr/>
                </a:tc>
              </a:tr>
            </a:tbl>
          </a:graphicData>
        </a:graphic>
      </p:graphicFrame>
      <p:sp>
        <p:nvSpPr>
          <p:cNvPr id="11" name="Content Placeholder 6"/>
          <p:cNvSpPr txBox="1">
            <a:spLocks/>
          </p:cNvSpPr>
          <p:nvPr/>
        </p:nvSpPr>
        <p:spPr>
          <a:xfrm>
            <a:off x="5182394" y="1250071"/>
            <a:ext cx="1600200" cy="579523"/>
          </a:xfrm>
          <a:prstGeom prst="rect">
            <a:avLst/>
          </a:prstGeom>
        </p:spPr>
        <p:txBody>
          <a:bodyPr vert="horz" lIns="0" tIns="0" rIns="0" bIns="0" rtlCol="0" anchor="t" anchorCtr="0">
            <a:noAutofit/>
          </a:bodyPr>
          <a:lstStyle>
            <a:lvl1pPr marL="0" indent="0" algn="l" defTabSz="1019007" rtl="0" eaLnBrk="1" latinLnBrk="0" hangingPunct="1">
              <a:spcBef>
                <a:spcPts val="0"/>
              </a:spcBef>
              <a:spcAft>
                <a:spcPts val="334"/>
              </a:spcAft>
              <a:buFont typeface="Arial" pitchFamily="34" charset="0"/>
              <a:buNone/>
              <a:defRPr lang="en-US" sz="2000" kern="1200" dirty="0" smtClean="0">
                <a:solidFill>
                  <a:schemeClr val="accent1"/>
                </a:solidFill>
                <a:latin typeface="+mn-lt"/>
                <a:ea typeface="+mj-ea"/>
                <a:cs typeface="+mj-cs"/>
              </a:defRPr>
            </a:lvl1pPr>
            <a:lvl2pPr marL="203448" indent="-203448" algn="l" defTabSz="1019007" rtl="0" eaLnBrk="1" latinLnBrk="0" hangingPunct="1">
              <a:spcBef>
                <a:spcPts val="0"/>
              </a:spcBef>
              <a:spcAft>
                <a:spcPts val="334"/>
              </a:spcAft>
              <a:buFont typeface="Arial" pitchFamily="34" charset="0"/>
              <a:buChar char="•"/>
              <a:defRPr lang="en-US" sz="2000" kern="1200" dirty="0" smtClean="0">
                <a:solidFill>
                  <a:schemeClr val="accent1"/>
                </a:solidFill>
                <a:latin typeface="+mn-lt"/>
                <a:ea typeface="+mj-ea"/>
                <a:cs typeface="+mj-cs"/>
              </a:defRPr>
            </a:lvl2pPr>
            <a:lvl3pPr marL="398050" indent="-194602" algn="l" defTabSz="1019007" rtl="0" eaLnBrk="1" latinLnBrk="0" hangingPunct="1">
              <a:spcBef>
                <a:spcPts val="0"/>
              </a:spcBef>
              <a:spcAft>
                <a:spcPts val="334"/>
              </a:spcAft>
              <a:buFont typeface="Arial" pitchFamily="34" charset="0"/>
              <a:buChar char="‒"/>
              <a:defRPr lang="en-US" sz="2000" kern="1200" dirty="0" smtClean="0">
                <a:solidFill>
                  <a:schemeClr val="accent1"/>
                </a:solidFill>
                <a:latin typeface="+mn-lt"/>
                <a:ea typeface="+mj-ea"/>
                <a:cs typeface="+mj-cs"/>
              </a:defRPr>
            </a:lvl3pPr>
            <a:lvl4pPr marL="601497" indent="-203448" algn="l" defTabSz="1019007" rtl="0" eaLnBrk="1" latinLnBrk="0" hangingPunct="1">
              <a:spcBef>
                <a:spcPts val="0"/>
              </a:spcBef>
              <a:spcAft>
                <a:spcPts val="334"/>
              </a:spcAft>
              <a:buFont typeface="Arial" pitchFamily="34" charset="0"/>
              <a:buChar char="•"/>
              <a:defRPr lang="en-US" sz="1800" kern="1200" dirty="0" smtClean="0">
                <a:solidFill>
                  <a:schemeClr val="accent1"/>
                </a:solidFill>
                <a:latin typeface="+mn-lt"/>
                <a:ea typeface="+mj-ea"/>
                <a:cs typeface="+mj-cs"/>
              </a:defRPr>
            </a:lvl4pPr>
            <a:lvl5pPr marL="794331" indent="-192834" algn="l" defTabSz="1019007" rtl="0" eaLnBrk="1" latinLnBrk="0" hangingPunct="1">
              <a:spcBef>
                <a:spcPts val="0"/>
              </a:spcBef>
              <a:spcAft>
                <a:spcPts val="334"/>
              </a:spcAft>
              <a:buFont typeface="Arial" pitchFamily="34" charset="0"/>
              <a:buChar char="‒"/>
              <a:defRPr lang="en-GB" sz="1800" kern="1200" baseline="0" dirty="0" smtClean="0">
                <a:solidFill>
                  <a:schemeClr val="accent1"/>
                </a:solidFill>
                <a:latin typeface="+mn-lt"/>
                <a:ea typeface="+mj-ea"/>
                <a:cs typeface="+mj-cs"/>
              </a:defRPr>
            </a:lvl5pPr>
            <a:lvl6pPr marL="997778" indent="-203448" algn="l" defTabSz="1019007" rtl="0" eaLnBrk="1" latinLnBrk="0" hangingPunct="1">
              <a:spcBef>
                <a:spcPts val="0"/>
              </a:spcBef>
              <a:spcAft>
                <a:spcPts val="334"/>
              </a:spcAft>
              <a:buFont typeface="Arial" pitchFamily="34" charset="0"/>
              <a:buChar char="•"/>
              <a:defRPr sz="1800" kern="1200" baseline="0">
                <a:solidFill>
                  <a:schemeClr val="accent1"/>
                </a:solidFill>
                <a:latin typeface="+mn-lt"/>
                <a:ea typeface="+mn-ea"/>
                <a:cs typeface="+mn-cs"/>
              </a:defRPr>
            </a:lvl6pPr>
            <a:lvl7pPr marL="1202995" indent="-205217"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7pPr>
            <a:lvl8pPr marL="1395828" indent="-192834"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8pPr>
            <a:lvl9pPr marL="1599275" indent="-203448" algn="l" defTabSz="1019007"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9pPr>
          </a:lstStyle>
          <a:p>
            <a:pPr fontAlgn="auto"/>
            <a:r>
              <a:rPr lang="en-IN">
                <a:solidFill>
                  <a:srgbClr val="002776"/>
                </a:solidFill>
              </a:rPr>
              <a:t>Illustration 4:</a:t>
            </a:r>
          </a:p>
          <a:p>
            <a:pPr fontAlgn="auto"/>
            <a:endParaRPr lang="en-IN">
              <a:solidFill>
                <a:srgbClr val="002776"/>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547845375"/>
              </p:ext>
            </p:extLst>
          </p:nvPr>
        </p:nvGraphicFramePr>
        <p:xfrm>
          <a:off x="457994" y="1677194"/>
          <a:ext cx="4343400" cy="5168647"/>
        </p:xfrm>
        <a:graphic>
          <a:graphicData uri="http://schemas.openxmlformats.org/drawingml/2006/table">
            <a:tbl>
              <a:tblPr firstRow="1" bandRow="1">
                <a:tableStyleId>{2D5ABB26-0587-4C30-8999-92F81FD0307C}</a:tableStyleId>
              </a:tblPr>
              <a:tblGrid>
                <a:gridCol w="3505200"/>
                <a:gridCol w="838200"/>
              </a:tblGrid>
              <a:tr h="404535">
                <a:tc>
                  <a:txBody>
                    <a:bodyPr/>
                    <a:lstStyle/>
                    <a:p>
                      <a:r>
                        <a:rPr lang="en-US" b="1" dirty="0" smtClean="0">
                          <a:solidFill>
                            <a:srgbClr val="002776"/>
                          </a:solidFill>
                        </a:rPr>
                        <a:t>Company</a:t>
                      </a:r>
                      <a:endParaRPr lang="en-IN" b="1" dirty="0">
                        <a:solidFill>
                          <a:srgbClr val="002776"/>
                        </a:solidFill>
                      </a:endParaRPr>
                    </a:p>
                  </a:txBody>
                  <a:tcPr/>
                </a:tc>
                <a:tc>
                  <a:txBody>
                    <a:bodyPr/>
                    <a:lstStyle/>
                    <a:p>
                      <a:pPr algn="ctr"/>
                      <a:r>
                        <a:rPr lang="en-US" dirty="0" smtClean="0">
                          <a:solidFill>
                            <a:srgbClr val="002776"/>
                          </a:solidFill>
                        </a:rPr>
                        <a:t>INR</a:t>
                      </a:r>
                      <a:endParaRPr lang="en-IN" dirty="0">
                        <a:solidFill>
                          <a:srgbClr val="002776"/>
                        </a:solidFill>
                      </a:endParaRPr>
                    </a:p>
                  </a:txBody>
                  <a:tcPr/>
                </a:tc>
              </a:tr>
              <a:tr h="715717">
                <a:tc>
                  <a:txBody>
                    <a:bodyPr/>
                    <a:lstStyle/>
                    <a:p>
                      <a:r>
                        <a:rPr lang="en-US" dirty="0" smtClean="0">
                          <a:solidFill>
                            <a:srgbClr val="002776"/>
                          </a:solidFill>
                        </a:rPr>
                        <a:t>Amount paid by the Company on buy back</a:t>
                      </a:r>
                      <a:endParaRPr lang="en-IN" dirty="0">
                        <a:solidFill>
                          <a:srgbClr val="002776"/>
                        </a:solidFill>
                      </a:endParaRPr>
                    </a:p>
                  </a:txBody>
                  <a:tcPr/>
                </a:tc>
                <a:tc>
                  <a:txBody>
                    <a:bodyPr/>
                    <a:lstStyle/>
                    <a:p>
                      <a:pPr algn="ctr"/>
                      <a:r>
                        <a:rPr lang="en-US" dirty="0" smtClean="0">
                          <a:solidFill>
                            <a:srgbClr val="002776"/>
                          </a:solidFill>
                        </a:rPr>
                        <a:t>90</a:t>
                      </a:r>
                      <a:endParaRPr lang="en-IN" dirty="0">
                        <a:solidFill>
                          <a:srgbClr val="002776"/>
                        </a:solidFill>
                      </a:endParaRPr>
                    </a:p>
                  </a:txBody>
                  <a:tcPr/>
                </a:tc>
              </a:tr>
              <a:tr h="1028175">
                <a:tc>
                  <a:txBody>
                    <a:bodyPr/>
                    <a:lstStyle/>
                    <a:p>
                      <a:r>
                        <a:rPr lang="en-US" dirty="0" smtClean="0">
                          <a:solidFill>
                            <a:srgbClr val="002776"/>
                          </a:solidFill>
                        </a:rPr>
                        <a:t>Amount received by the Company on issuance of shares from Shareholder</a:t>
                      </a:r>
                      <a:endParaRPr lang="en-IN" dirty="0">
                        <a:solidFill>
                          <a:srgbClr val="002776"/>
                        </a:solidFill>
                      </a:endParaRPr>
                    </a:p>
                  </a:txBody>
                  <a:tcPr/>
                </a:tc>
                <a:tc>
                  <a:txBody>
                    <a:bodyPr/>
                    <a:lstStyle/>
                    <a:p>
                      <a:pPr algn="ctr"/>
                      <a:r>
                        <a:rPr lang="en-US" dirty="0" smtClean="0">
                          <a:solidFill>
                            <a:srgbClr val="002776"/>
                          </a:solidFill>
                        </a:rPr>
                        <a:t>100</a:t>
                      </a:r>
                      <a:endParaRPr lang="en-IN" dirty="0">
                        <a:solidFill>
                          <a:srgbClr val="002776"/>
                        </a:solidFill>
                      </a:endParaRPr>
                    </a:p>
                  </a:txBody>
                  <a:tcPr/>
                </a:tc>
              </a:tr>
              <a:tr h="404535">
                <a:tc>
                  <a:txBody>
                    <a:bodyPr/>
                    <a:lstStyle/>
                    <a:p>
                      <a:r>
                        <a:rPr lang="en-US" dirty="0" smtClean="0">
                          <a:solidFill>
                            <a:srgbClr val="002776"/>
                          </a:solidFill>
                        </a:rPr>
                        <a:t>Income distributed</a:t>
                      </a:r>
                      <a:endParaRPr lang="en-IN" dirty="0">
                        <a:solidFill>
                          <a:srgbClr val="002776"/>
                        </a:solidFill>
                      </a:endParaRPr>
                    </a:p>
                  </a:txBody>
                  <a:tcPr/>
                </a:tc>
                <a:tc>
                  <a:txBody>
                    <a:bodyPr/>
                    <a:lstStyle/>
                    <a:p>
                      <a:pPr algn="ctr"/>
                      <a:r>
                        <a:rPr lang="en-US" dirty="0" smtClean="0">
                          <a:solidFill>
                            <a:srgbClr val="002776"/>
                          </a:solidFill>
                        </a:rPr>
                        <a:t>(10)</a:t>
                      </a:r>
                      <a:endParaRPr lang="en-IN" dirty="0">
                        <a:solidFill>
                          <a:srgbClr val="002776"/>
                        </a:solidFill>
                      </a:endParaRPr>
                    </a:p>
                  </a:txBody>
                  <a:tcPr/>
                </a:tc>
              </a:tr>
              <a:tr h="404535">
                <a:tc>
                  <a:txBody>
                    <a:bodyPr/>
                    <a:lstStyle/>
                    <a:p>
                      <a:r>
                        <a:rPr lang="en-US" dirty="0" smtClean="0">
                          <a:solidFill>
                            <a:srgbClr val="002776"/>
                          </a:solidFill>
                        </a:rPr>
                        <a:t>No distribution</a:t>
                      </a:r>
                      <a:r>
                        <a:rPr lang="en-US" baseline="0" dirty="0" smtClean="0">
                          <a:solidFill>
                            <a:srgbClr val="002776"/>
                          </a:solidFill>
                        </a:rPr>
                        <a:t> tax</a:t>
                      </a:r>
                      <a:endParaRPr lang="en-IN" dirty="0">
                        <a:solidFill>
                          <a:srgbClr val="002776"/>
                        </a:solidFill>
                      </a:endParaRPr>
                    </a:p>
                  </a:txBody>
                  <a:tcPr/>
                </a:tc>
                <a:tc>
                  <a:txBody>
                    <a:bodyPr/>
                    <a:lstStyle/>
                    <a:p>
                      <a:pPr algn="ctr"/>
                      <a:endParaRPr lang="en-IN" dirty="0">
                        <a:solidFill>
                          <a:srgbClr val="002776"/>
                        </a:solidFill>
                      </a:endParaRPr>
                    </a:p>
                  </a:txBody>
                  <a:tcPr/>
                </a:tc>
              </a:tr>
              <a:tr h="404535">
                <a:tc>
                  <a:txBody>
                    <a:bodyPr/>
                    <a:lstStyle/>
                    <a:p>
                      <a:r>
                        <a:rPr lang="en-US" b="1" dirty="0" smtClean="0">
                          <a:solidFill>
                            <a:srgbClr val="002776"/>
                          </a:solidFill>
                        </a:rPr>
                        <a:t>Shareholder</a:t>
                      </a:r>
                      <a:endParaRPr lang="en-IN" b="1" dirty="0">
                        <a:solidFill>
                          <a:srgbClr val="002776"/>
                        </a:solidFill>
                      </a:endParaRPr>
                    </a:p>
                  </a:txBody>
                  <a:tcPr/>
                </a:tc>
                <a:tc>
                  <a:txBody>
                    <a:bodyPr/>
                    <a:lstStyle/>
                    <a:p>
                      <a:pPr algn="ctr"/>
                      <a:endParaRPr lang="en-IN" dirty="0">
                        <a:solidFill>
                          <a:srgbClr val="002776"/>
                        </a:solidFill>
                      </a:endParaRPr>
                    </a:p>
                  </a:txBody>
                  <a:tcPr/>
                </a:tc>
              </a:tr>
              <a:tr h="404535">
                <a:tc>
                  <a:txBody>
                    <a:bodyPr/>
                    <a:lstStyle/>
                    <a:p>
                      <a:r>
                        <a:rPr lang="en-US" dirty="0" smtClean="0">
                          <a:solidFill>
                            <a:srgbClr val="002776"/>
                          </a:solidFill>
                        </a:rPr>
                        <a:t>Cost of Acquisition</a:t>
                      </a:r>
                      <a:r>
                        <a:rPr lang="en-US" baseline="0" dirty="0" smtClean="0">
                          <a:solidFill>
                            <a:srgbClr val="002776"/>
                          </a:solidFill>
                        </a:rPr>
                        <a:t> </a:t>
                      </a:r>
                      <a:endParaRPr lang="en-IN" dirty="0">
                        <a:solidFill>
                          <a:srgbClr val="002776"/>
                        </a:solidFill>
                      </a:endParaRPr>
                    </a:p>
                  </a:txBody>
                  <a:tcPr/>
                </a:tc>
                <a:tc>
                  <a:txBody>
                    <a:bodyPr/>
                    <a:lstStyle/>
                    <a:p>
                      <a:pPr algn="ctr"/>
                      <a:r>
                        <a:rPr lang="en-US" dirty="0" smtClean="0">
                          <a:solidFill>
                            <a:srgbClr val="002776"/>
                          </a:solidFill>
                        </a:rPr>
                        <a:t>100</a:t>
                      </a:r>
                      <a:endParaRPr lang="en-IN" dirty="0">
                        <a:solidFill>
                          <a:srgbClr val="002776"/>
                        </a:solidFill>
                      </a:endParaRPr>
                    </a:p>
                  </a:txBody>
                  <a:tcPr/>
                </a:tc>
              </a:tr>
              <a:tr h="404535">
                <a:tc>
                  <a:txBody>
                    <a:bodyPr/>
                    <a:lstStyle/>
                    <a:p>
                      <a:pPr marL="0" marR="0" indent="0" algn="l" defTabSz="1019007" rtl="0" eaLnBrk="1" fontAlgn="auto" latinLnBrk="0" hangingPunct="1">
                        <a:lnSpc>
                          <a:spcPct val="100000"/>
                        </a:lnSpc>
                        <a:spcBef>
                          <a:spcPts val="0"/>
                        </a:spcBef>
                        <a:spcAft>
                          <a:spcPts val="0"/>
                        </a:spcAft>
                        <a:buClrTx/>
                        <a:buSzTx/>
                        <a:buFontTx/>
                        <a:buNone/>
                        <a:tabLst/>
                        <a:defRPr/>
                      </a:pPr>
                      <a:r>
                        <a:rPr lang="en-US" dirty="0" smtClean="0">
                          <a:solidFill>
                            <a:srgbClr val="00A1DE"/>
                          </a:solidFill>
                        </a:rPr>
                        <a:t>Exemption under section 10(34A)?</a:t>
                      </a:r>
                      <a:endParaRPr lang="en-IN" dirty="0">
                        <a:solidFill>
                          <a:srgbClr val="00A1DE"/>
                        </a:solidFill>
                      </a:endParaRPr>
                    </a:p>
                  </a:txBody>
                  <a:tcPr/>
                </a:tc>
                <a:tc>
                  <a:txBody>
                    <a:bodyPr/>
                    <a:lstStyle/>
                    <a:p>
                      <a:pPr algn="ctr"/>
                      <a:endParaRPr lang="en-IN" dirty="0">
                        <a:solidFill>
                          <a:srgbClr val="00A1DE"/>
                        </a:solidFill>
                      </a:endParaRPr>
                    </a:p>
                  </a:txBody>
                  <a:tcPr/>
                </a:tc>
              </a:tr>
              <a:tr h="404535">
                <a:tc>
                  <a:txBody>
                    <a:bodyPr/>
                    <a:lstStyle/>
                    <a:p>
                      <a:r>
                        <a:rPr lang="en-US" dirty="0" smtClean="0">
                          <a:solidFill>
                            <a:srgbClr val="00A1DE"/>
                          </a:solidFill>
                        </a:rPr>
                        <a:t>Capital</a:t>
                      </a:r>
                      <a:r>
                        <a:rPr lang="en-US" baseline="0" dirty="0" smtClean="0">
                          <a:solidFill>
                            <a:srgbClr val="00A1DE"/>
                          </a:solidFill>
                        </a:rPr>
                        <a:t> loss allowable under section 46A?</a:t>
                      </a:r>
                      <a:endParaRPr lang="en-IN" dirty="0">
                        <a:solidFill>
                          <a:srgbClr val="00A1DE"/>
                        </a:solidFill>
                      </a:endParaRPr>
                    </a:p>
                  </a:txBody>
                  <a:tcPr/>
                </a:tc>
                <a:tc>
                  <a:txBody>
                    <a:bodyPr/>
                    <a:lstStyle/>
                    <a:p>
                      <a:pPr algn="ctr"/>
                      <a:r>
                        <a:rPr lang="en-US" dirty="0" smtClean="0">
                          <a:solidFill>
                            <a:srgbClr val="00A1DE"/>
                          </a:solidFill>
                        </a:rPr>
                        <a:t>(10)</a:t>
                      </a:r>
                      <a:endParaRPr lang="en-IN" dirty="0">
                        <a:solidFill>
                          <a:srgbClr val="00A1DE"/>
                        </a:solidFill>
                      </a:endParaRPr>
                    </a:p>
                  </a:txBody>
                  <a:tcPr/>
                </a:tc>
              </a:tr>
            </a:tbl>
          </a:graphicData>
        </a:graphic>
      </p:graphicFrame>
    </p:spTree>
    <p:extLst>
      <p:ext uri="{BB962C8B-B14F-4D97-AF65-F5344CB8AC3E}">
        <p14:creationId xmlns:p14="http://schemas.microsoft.com/office/powerpoint/2010/main" val="40091557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063" y="2448501"/>
            <a:ext cx="9267863" cy="1785104"/>
          </a:xfrm>
        </p:spPr>
        <p:txBody>
          <a:bodyPr/>
          <a:lstStyle/>
          <a:p>
            <a:r>
              <a:rPr lang="en-GB" altLang="en-GB" dirty="0" smtClean="0"/>
              <a:t>General anti-avoidance rule</a:t>
            </a:r>
            <a:br>
              <a:rPr lang="en-GB" altLang="en-GB" dirty="0" smtClean="0"/>
            </a:br>
            <a:endParaRPr lang="en-US" dirty="0"/>
          </a:p>
        </p:txBody>
      </p:sp>
      <p:sp>
        <p:nvSpPr>
          <p:cNvPr id="5" name="Slide Number Placeholder 4"/>
          <p:cNvSpPr>
            <a:spLocks noGrp="1"/>
          </p:cNvSpPr>
          <p:nvPr>
            <p:ph type="sldNum" sz="quarter" idx="10"/>
          </p:nvPr>
        </p:nvSpPr>
        <p:spPr/>
        <p:txBody>
          <a:bodyPr/>
          <a:lstStyle/>
          <a:p>
            <a:fld id="{313880FF-B11A-4FA9-B5CC-7226C1B8517C}" type="slidenum">
              <a:rPr lang="en-GB" smtClean="0"/>
              <a:pPr/>
              <a:t>25</a:t>
            </a:fld>
            <a:endParaRPr lang="en-GB"/>
          </a:p>
        </p:txBody>
      </p:sp>
    </p:spTree>
    <p:extLst>
      <p:ext uri="{BB962C8B-B14F-4D97-AF65-F5344CB8AC3E}">
        <p14:creationId xmlns:p14="http://schemas.microsoft.com/office/powerpoint/2010/main" val="31324410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GAAR</a:t>
            </a:r>
            <a:r>
              <a:rPr lang="en-US" dirty="0"/>
              <a:t/>
            </a:r>
            <a:br>
              <a:rPr lang="en-US" dirty="0"/>
            </a:br>
            <a:r>
              <a:rPr lang="en-US" dirty="0" smtClean="0">
                <a:solidFill>
                  <a:srgbClr val="00A1DE"/>
                </a:solidFill>
              </a:rPr>
              <a:t>Backdrop</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General anti-avoidance rule [GAAR] introduced in 2012 and was to </a:t>
            </a:r>
            <a:r>
              <a:rPr lang="en-US" dirty="0">
                <a:solidFill>
                  <a:srgbClr val="002776"/>
                </a:solidFill>
              </a:rPr>
              <a:t>be effective from 1 April </a:t>
            </a:r>
            <a:r>
              <a:rPr lang="en-US" dirty="0" smtClean="0">
                <a:solidFill>
                  <a:srgbClr val="002776"/>
                </a:solidFill>
              </a:rPr>
              <a:t>2013</a:t>
            </a:r>
            <a:endParaRPr lang="en-US" dirty="0">
              <a:solidFill>
                <a:srgbClr val="002776"/>
              </a:solidFill>
            </a:endParaRPr>
          </a:p>
          <a:p>
            <a:pPr marL="346075" lvl="1" indent="-346075">
              <a:spcAft>
                <a:spcPts val="600"/>
              </a:spcAft>
            </a:pPr>
            <a:r>
              <a:rPr lang="en-US" dirty="0" smtClean="0">
                <a:solidFill>
                  <a:srgbClr val="002776"/>
                </a:solidFill>
              </a:rPr>
              <a:t>A </a:t>
            </a:r>
            <a:r>
              <a:rPr lang="en-US" dirty="0">
                <a:solidFill>
                  <a:srgbClr val="002776"/>
                </a:solidFill>
              </a:rPr>
              <a:t>Committee </a:t>
            </a:r>
            <a:r>
              <a:rPr lang="en-US" dirty="0" smtClean="0">
                <a:solidFill>
                  <a:srgbClr val="002776"/>
                </a:solidFill>
              </a:rPr>
              <a:t>was constituted </a:t>
            </a:r>
            <a:r>
              <a:rPr lang="en-US" dirty="0">
                <a:solidFill>
                  <a:srgbClr val="002776"/>
                </a:solidFill>
              </a:rPr>
              <a:t>to provide recommendations for formulating the guidelines </a:t>
            </a:r>
            <a:r>
              <a:rPr lang="en-US" dirty="0" smtClean="0"/>
              <a:t>for proper implementation of GAAR provisions</a:t>
            </a:r>
          </a:p>
          <a:p>
            <a:pPr marL="679450" lvl="2" indent="-346075">
              <a:spcAft>
                <a:spcPts val="600"/>
              </a:spcAft>
            </a:pPr>
            <a:r>
              <a:rPr lang="en-US" dirty="0" smtClean="0">
                <a:solidFill>
                  <a:srgbClr val="002776"/>
                </a:solidFill>
              </a:rPr>
              <a:t>The </a:t>
            </a:r>
            <a:r>
              <a:rPr lang="en-US" dirty="0">
                <a:solidFill>
                  <a:srgbClr val="002776"/>
                </a:solidFill>
              </a:rPr>
              <a:t>Committee released its recommendations in June </a:t>
            </a:r>
            <a:r>
              <a:rPr lang="en-US" dirty="0" smtClean="0">
                <a:solidFill>
                  <a:srgbClr val="002776"/>
                </a:solidFill>
              </a:rPr>
              <a:t>2012</a:t>
            </a:r>
          </a:p>
          <a:p>
            <a:pPr marL="679450" lvl="2" indent="-346075">
              <a:spcAft>
                <a:spcPts val="600"/>
              </a:spcAft>
            </a:pPr>
            <a:r>
              <a:rPr lang="en-US" dirty="0" smtClean="0"/>
              <a:t>Recommendations of the Committee found to be insufficient</a:t>
            </a:r>
          </a:p>
          <a:p>
            <a:pPr marL="346075" lvl="1" indent="-346075">
              <a:spcAft>
                <a:spcPts val="600"/>
              </a:spcAft>
            </a:pPr>
            <a:r>
              <a:rPr lang="en-US" dirty="0" smtClean="0"/>
              <a:t>Subsequently</a:t>
            </a:r>
            <a:r>
              <a:rPr lang="en-US" dirty="0"/>
              <a:t>, </a:t>
            </a:r>
            <a:r>
              <a:rPr lang="en-US" dirty="0" smtClean="0"/>
              <a:t>Expert Committee constituted </a:t>
            </a:r>
            <a:r>
              <a:rPr lang="en-US" dirty="0"/>
              <a:t>by the Prime Minister to undertake stakeholder consultations and </a:t>
            </a:r>
            <a:r>
              <a:rPr lang="en-US" dirty="0" smtClean="0"/>
              <a:t> </a:t>
            </a:r>
            <a:r>
              <a:rPr lang="en-US" dirty="0"/>
              <a:t>finalise the </a:t>
            </a:r>
            <a:r>
              <a:rPr lang="en-US" dirty="0" smtClean="0"/>
              <a:t>guidelines</a:t>
            </a:r>
          </a:p>
          <a:p>
            <a:pPr marL="696913" lvl="2" indent="-346075">
              <a:spcAft>
                <a:spcPts val="600"/>
              </a:spcAft>
            </a:pPr>
            <a:r>
              <a:rPr lang="en-US" dirty="0" smtClean="0">
                <a:solidFill>
                  <a:srgbClr val="002776"/>
                </a:solidFill>
              </a:rPr>
              <a:t>Expert Committee published its draft report </a:t>
            </a:r>
            <a:r>
              <a:rPr lang="en-US" dirty="0">
                <a:solidFill>
                  <a:srgbClr val="002776"/>
                </a:solidFill>
              </a:rPr>
              <a:t>containing </a:t>
            </a:r>
            <a:r>
              <a:rPr lang="en-US" dirty="0" smtClean="0">
                <a:solidFill>
                  <a:srgbClr val="002776"/>
                </a:solidFill>
              </a:rPr>
              <a:t>recommendations in </a:t>
            </a:r>
            <a:r>
              <a:rPr lang="en-US" dirty="0">
                <a:solidFill>
                  <a:srgbClr val="002776"/>
                </a:solidFill>
              </a:rPr>
              <a:t>September </a:t>
            </a:r>
            <a:r>
              <a:rPr lang="en-US" dirty="0" smtClean="0">
                <a:solidFill>
                  <a:srgbClr val="002776"/>
                </a:solidFill>
              </a:rPr>
              <a:t>2012 </a:t>
            </a:r>
            <a:endParaRPr lang="en-US" dirty="0">
              <a:solidFill>
                <a:srgbClr val="002776"/>
              </a:solidFill>
            </a:endParaRPr>
          </a:p>
          <a:p>
            <a:pPr marL="696913" lvl="2" indent="-346075">
              <a:spcAft>
                <a:spcPts val="600"/>
              </a:spcAft>
            </a:pPr>
            <a:r>
              <a:rPr lang="en-US" dirty="0" smtClean="0">
                <a:solidFill>
                  <a:srgbClr val="002776"/>
                </a:solidFill>
              </a:rPr>
              <a:t>Expert Committee’s final report made public in January 2013 </a:t>
            </a:r>
            <a:endParaRPr lang="en-US" dirty="0">
              <a:solidFill>
                <a:srgbClr val="002776"/>
              </a:solidFill>
            </a:endParaRPr>
          </a:p>
          <a:p>
            <a:pPr marL="347663" lvl="1" indent="-347663">
              <a:spcAft>
                <a:spcPts val="600"/>
              </a:spcAft>
            </a:pPr>
            <a:r>
              <a:rPr lang="en-US" dirty="0" smtClean="0">
                <a:solidFill>
                  <a:srgbClr val="002776"/>
                </a:solidFill>
              </a:rPr>
              <a:t>Finance Minister issued press statement in January 2013 stating that major recommendations of the Expert Committee accepted with some modifications </a:t>
            </a:r>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26</a:t>
            </a:fld>
            <a:endParaRPr lang="en-GB">
              <a:solidFill>
                <a:srgbClr val="002776"/>
              </a:solidFill>
            </a:endParaRPr>
          </a:p>
        </p:txBody>
      </p:sp>
      <p:sp>
        <p:nvSpPr>
          <p:cNvPr id="6" name="Rectangle 5"/>
          <p:cNvSpPr/>
          <p:nvPr/>
        </p:nvSpPr>
        <p:spPr>
          <a:xfrm>
            <a:off x="457994" y="6249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Recommendation of the Expert Committee to defer GAAR to 1 April 2015 accepted </a:t>
            </a:r>
            <a:endParaRPr lang="en-US" b="1" dirty="0">
              <a:solidFill>
                <a:srgbClr val="FFFFFF"/>
              </a:solidFill>
            </a:endParaRPr>
          </a:p>
        </p:txBody>
      </p:sp>
    </p:spTree>
    <p:extLst>
      <p:ext uri="{BB962C8B-B14F-4D97-AF65-F5344CB8AC3E}">
        <p14:creationId xmlns:p14="http://schemas.microsoft.com/office/powerpoint/2010/main" val="17538449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GAAR</a:t>
            </a:r>
            <a:r>
              <a:rPr lang="en-US" dirty="0"/>
              <a:t/>
            </a:r>
            <a:br>
              <a:rPr lang="en-US" dirty="0"/>
            </a:br>
            <a:r>
              <a:rPr lang="en-US" dirty="0" smtClean="0">
                <a:solidFill>
                  <a:srgbClr val="00A1DE"/>
                </a:solidFill>
              </a:rPr>
              <a:t>Proposed provisions (1)</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GAAR provisions retained with certain modifications</a:t>
            </a:r>
          </a:p>
          <a:p>
            <a:pPr marL="346075" lvl="1" indent="-346075">
              <a:spcAft>
                <a:spcPts val="600"/>
              </a:spcAft>
            </a:pPr>
            <a:r>
              <a:rPr lang="en-US" dirty="0" smtClean="0">
                <a:solidFill>
                  <a:srgbClr val="002776"/>
                </a:solidFill>
              </a:rPr>
              <a:t>An arrangement whose main purpose is to obtain a tax benefit to be considered as an ‘impermissible arrangement’</a:t>
            </a:r>
          </a:p>
          <a:p>
            <a:pPr marL="679450" lvl="2" indent="-346075">
              <a:spcAft>
                <a:spcPts val="600"/>
              </a:spcAft>
            </a:pPr>
            <a:r>
              <a:rPr lang="en-US" dirty="0" smtClean="0">
                <a:solidFill>
                  <a:srgbClr val="002776"/>
                </a:solidFill>
              </a:rPr>
              <a:t>‘One of the main purpose’ test deleted</a:t>
            </a:r>
          </a:p>
          <a:p>
            <a:pPr marL="339725" indent="-339725">
              <a:spcAft>
                <a:spcPts val="600"/>
              </a:spcAft>
              <a:buFont typeface="Arial" charset="0"/>
              <a:buChar char="•"/>
              <a:defRPr/>
            </a:pPr>
            <a:r>
              <a:rPr lang="en-US" dirty="0">
                <a:latin typeface="Arial" charset="0"/>
                <a:cs typeface="Arial" charset="0"/>
              </a:rPr>
              <a:t>Arrangement resulting in tax benefit shall be presumed to be for the main purpose of obtaining a tax benefit, unless proved otherwise</a:t>
            </a:r>
            <a:endParaRPr lang="en-US" dirty="0">
              <a:solidFill>
                <a:srgbClr val="002776"/>
              </a:solidFill>
              <a:latin typeface="Arial" charset="0"/>
              <a:cs typeface="Arial" charset="0"/>
            </a:endParaRPr>
          </a:p>
          <a:p>
            <a:pPr marL="693738" lvl="2" indent="-354013" defTabSz="820400">
              <a:spcAft>
                <a:spcPts val="600"/>
              </a:spcAft>
              <a:defRPr/>
            </a:pPr>
            <a:r>
              <a:rPr lang="en-US" dirty="0">
                <a:solidFill>
                  <a:srgbClr val="002776"/>
                </a:solidFill>
                <a:latin typeface="Arial" charset="0"/>
                <a:cs typeface="Arial" charset="0"/>
              </a:rPr>
              <a:t>Burden of proof </a:t>
            </a:r>
            <a:r>
              <a:rPr lang="en-US" dirty="0" smtClean="0">
                <a:solidFill>
                  <a:srgbClr val="002776"/>
                </a:solidFill>
                <a:latin typeface="Arial" charset="0"/>
                <a:cs typeface="Arial" charset="0"/>
              </a:rPr>
              <a:t>shifted back to the taxpayer</a:t>
            </a:r>
          </a:p>
          <a:p>
            <a:pPr marL="693738" lvl="2" indent="-354013" defTabSz="820400">
              <a:spcAft>
                <a:spcPts val="600"/>
              </a:spcAft>
              <a:defRPr/>
            </a:pPr>
            <a:r>
              <a:rPr lang="en-US" dirty="0" smtClean="0"/>
              <a:t>Extract from Finance Minster’s speech on 7 May 2012: </a:t>
            </a:r>
          </a:p>
          <a:p>
            <a:pPr marL="693738" lvl="2" indent="0" defTabSz="820400">
              <a:spcAft>
                <a:spcPts val="600"/>
              </a:spcAft>
              <a:buNone/>
              <a:defRPr/>
            </a:pPr>
            <a:r>
              <a:rPr lang="en-US" i="1" dirty="0" smtClean="0"/>
              <a:t>“…I </a:t>
            </a:r>
            <a:r>
              <a:rPr lang="en-US" i="1" dirty="0"/>
              <a:t>propose to amend the GAAR provisions as </a:t>
            </a:r>
            <a:r>
              <a:rPr lang="en-US" i="1" dirty="0" smtClean="0"/>
              <a:t>follows:</a:t>
            </a:r>
          </a:p>
          <a:p>
            <a:pPr marL="738188" lvl="2" indent="0" defTabSz="820400">
              <a:spcAft>
                <a:spcPts val="600"/>
              </a:spcAft>
              <a:buNone/>
              <a:defRPr/>
            </a:pPr>
            <a:r>
              <a:rPr lang="en-US" i="1" dirty="0" smtClean="0"/>
              <a:t>(i) Remove </a:t>
            </a:r>
            <a:r>
              <a:rPr lang="en-US" i="1" dirty="0"/>
              <a:t>the onus of proof entirely from the taxpayer to the </a:t>
            </a:r>
            <a:r>
              <a:rPr lang="en-US" i="1" dirty="0" smtClean="0"/>
              <a:t>Revenue Department </a:t>
            </a:r>
            <a:r>
              <a:rPr lang="en-US" i="1" dirty="0"/>
              <a:t>before any action can be initiated under </a:t>
            </a:r>
            <a:r>
              <a:rPr lang="en-US" i="1" dirty="0" smtClean="0"/>
              <a:t>GAAR…”</a:t>
            </a:r>
            <a:endParaRPr lang="en-US" i="1" dirty="0">
              <a:solidFill>
                <a:srgbClr val="002776"/>
              </a:solidFill>
              <a:latin typeface="Arial" charset="0"/>
              <a:cs typeface="Arial" charset="0"/>
            </a:endParaRPr>
          </a:p>
          <a:p>
            <a:pPr marL="339725" indent="-339725">
              <a:spcAft>
                <a:spcPts val="600"/>
              </a:spcAft>
              <a:buFont typeface="Arial" charset="0"/>
              <a:buChar char="•"/>
              <a:defRPr/>
            </a:pPr>
            <a:r>
              <a:rPr lang="en-US" dirty="0" smtClean="0">
                <a:latin typeface="Arial" charset="0"/>
                <a:cs typeface="Arial" charset="0"/>
              </a:rPr>
              <a:t>Scope of arrangement that is deemed </a:t>
            </a:r>
            <a:r>
              <a:rPr lang="en-US" dirty="0">
                <a:latin typeface="Arial" charset="0"/>
                <a:cs typeface="Arial" charset="0"/>
              </a:rPr>
              <a:t>to lack commercial substance </a:t>
            </a:r>
            <a:r>
              <a:rPr lang="en-US" dirty="0" smtClean="0">
                <a:latin typeface="Arial" charset="0"/>
                <a:cs typeface="Arial" charset="0"/>
              </a:rPr>
              <a:t>expanded to include arrangements not having significant effect upon business risks or net cash flows apart from tax benefit</a:t>
            </a:r>
          </a:p>
          <a:p>
            <a:pPr marL="339725" indent="-339725">
              <a:spcAft>
                <a:spcPts val="600"/>
              </a:spcAft>
              <a:buFont typeface="Arial" charset="0"/>
              <a:buChar char="•"/>
              <a:defRPr/>
            </a:pPr>
            <a:r>
              <a:rPr lang="en-US" dirty="0">
                <a:latin typeface="Arial" charset="0"/>
                <a:cs typeface="Arial" charset="0"/>
              </a:rPr>
              <a:t>Definitions of ‘tax benefit’ expanded by making it </a:t>
            </a:r>
            <a:r>
              <a:rPr lang="en-US" dirty="0" smtClean="0">
                <a:latin typeface="Arial" charset="0"/>
                <a:cs typeface="Arial" charset="0"/>
              </a:rPr>
              <a:t>inclusive</a:t>
            </a:r>
            <a:endParaRPr lang="en-US" dirty="0">
              <a:latin typeface="Arial" charset="0"/>
              <a:cs typeface="Arial" charset="0"/>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27</a:t>
            </a:fld>
            <a:endParaRPr lang="en-GB">
              <a:solidFill>
                <a:srgbClr val="002776"/>
              </a:solidFill>
            </a:endParaRPr>
          </a:p>
        </p:txBody>
      </p:sp>
    </p:spTree>
    <p:extLst>
      <p:ext uri="{BB962C8B-B14F-4D97-AF65-F5344CB8AC3E}">
        <p14:creationId xmlns:p14="http://schemas.microsoft.com/office/powerpoint/2010/main" val="42521213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GAAR</a:t>
            </a:r>
            <a:r>
              <a:rPr lang="en-US" dirty="0"/>
              <a:t/>
            </a:r>
            <a:br>
              <a:rPr lang="en-US" dirty="0"/>
            </a:br>
            <a:r>
              <a:rPr lang="en-US" dirty="0">
                <a:solidFill>
                  <a:srgbClr val="00A1DE"/>
                </a:solidFill>
              </a:rPr>
              <a:t>Proposed </a:t>
            </a:r>
            <a:r>
              <a:rPr lang="en-US" dirty="0" smtClean="0">
                <a:solidFill>
                  <a:srgbClr val="00A1DE"/>
                </a:solidFill>
              </a:rPr>
              <a:t>provisions (2)</a:t>
            </a:r>
            <a:endParaRPr lang="en-US" dirty="0">
              <a:solidFill>
                <a:schemeClr val="accent3"/>
              </a:solidFill>
            </a:endParaRPr>
          </a:p>
        </p:txBody>
      </p:sp>
      <p:sp>
        <p:nvSpPr>
          <p:cNvPr id="3" name="Content Placeholder 2"/>
          <p:cNvSpPr>
            <a:spLocks noGrp="1"/>
          </p:cNvSpPr>
          <p:nvPr>
            <p:ph idx="1"/>
          </p:nvPr>
        </p:nvSpPr>
        <p:spPr/>
        <p:txBody>
          <a:bodyPr/>
          <a:lstStyle/>
          <a:p>
            <a:pPr marL="339725" indent="-339725">
              <a:spcAft>
                <a:spcPts val="600"/>
              </a:spcAft>
              <a:buFont typeface="Arial" charset="0"/>
              <a:buChar char="•"/>
              <a:defRPr/>
            </a:pPr>
            <a:r>
              <a:rPr lang="en-US" dirty="0">
                <a:latin typeface="Arial" charset="0"/>
                <a:cs typeface="Arial" charset="0"/>
              </a:rPr>
              <a:t>Relevant but not sufficient factors to determine </a:t>
            </a:r>
            <a:r>
              <a:rPr lang="en-US" dirty="0" smtClean="0">
                <a:latin typeface="Arial" charset="0"/>
                <a:cs typeface="Arial" charset="0"/>
              </a:rPr>
              <a:t>whether an arrangement </a:t>
            </a:r>
            <a:r>
              <a:rPr lang="en-US" dirty="0">
                <a:latin typeface="Arial" charset="0"/>
                <a:cs typeface="Arial" charset="0"/>
              </a:rPr>
              <a:t>lacks commercial </a:t>
            </a:r>
            <a:r>
              <a:rPr lang="en-US" dirty="0" smtClean="0">
                <a:latin typeface="Arial" charset="0"/>
                <a:cs typeface="Arial" charset="0"/>
              </a:rPr>
              <a:t>substance or not:</a:t>
            </a:r>
            <a:endParaRPr lang="en-US" dirty="0">
              <a:latin typeface="Arial" charset="0"/>
              <a:cs typeface="Arial" charset="0"/>
            </a:endParaRPr>
          </a:p>
          <a:p>
            <a:pPr marL="693738" lvl="2" indent="-354013" defTabSz="820400">
              <a:spcAft>
                <a:spcPts val="600"/>
              </a:spcAft>
              <a:defRPr/>
            </a:pPr>
            <a:r>
              <a:rPr lang="en-US" dirty="0">
                <a:latin typeface="Arial" charset="0"/>
                <a:cs typeface="Arial" charset="0"/>
              </a:rPr>
              <a:t>Period of time for which the arrangement exists</a:t>
            </a:r>
          </a:p>
          <a:p>
            <a:pPr marL="693738" lvl="2" indent="-354013" defTabSz="820400">
              <a:spcAft>
                <a:spcPts val="600"/>
              </a:spcAft>
              <a:defRPr/>
            </a:pPr>
            <a:r>
              <a:rPr lang="en-US" dirty="0">
                <a:latin typeface="Arial" charset="0"/>
                <a:cs typeface="Arial" charset="0"/>
              </a:rPr>
              <a:t>Payment of taxes directly / indirectly</a:t>
            </a:r>
          </a:p>
          <a:p>
            <a:pPr marL="693738" lvl="2" indent="-354013" defTabSz="820400">
              <a:spcAft>
                <a:spcPts val="600"/>
              </a:spcAft>
              <a:defRPr/>
            </a:pPr>
            <a:r>
              <a:rPr lang="en-US" dirty="0">
                <a:latin typeface="Arial" charset="0"/>
                <a:cs typeface="Arial" charset="0"/>
              </a:rPr>
              <a:t>Exit route provided in the arrangement</a:t>
            </a:r>
          </a:p>
          <a:p>
            <a:pPr marL="342900" indent="-342900" defTabSz="820400">
              <a:spcAft>
                <a:spcPts val="600"/>
              </a:spcAft>
              <a:buFont typeface="Arial" pitchFamily="34" charset="0"/>
              <a:buChar char="•"/>
              <a:defRPr/>
            </a:pPr>
            <a:r>
              <a:rPr lang="en-US" dirty="0" smtClean="0">
                <a:latin typeface="Arial" charset="0"/>
                <a:cs typeface="Arial" charset="0"/>
              </a:rPr>
              <a:t>Approving Panel to consist of: </a:t>
            </a:r>
            <a:endParaRPr lang="en-US" dirty="0">
              <a:latin typeface="Arial" charset="0"/>
              <a:cs typeface="Arial" charset="0"/>
            </a:endParaRPr>
          </a:p>
          <a:p>
            <a:pPr marL="740950" lvl="2" indent="-342900" defTabSz="820400">
              <a:spcAft>
                <a:spcPts val="600"/>
              </a:spcAft>
              <a:defRPr/>
            </a:pPr>
            <a:r>
              <a:rPr lang="en-US" dirty="0" smtClean="0"/>
              <a:t>Chairperson who </a:t>
            </a:r>
            <a:r>
              <a:rPr lang="en-US" dirty="0"/>
              <a:t>is or has been a judge of a High </a:t>
            </a:r>
            <a:r>
              <a:rPr lang="en-US" dirty="0" smtClean="0"/>
              <a:t>Court</a:t>
            </a:r>
          </a:p>
          <a:p>
            <a:pPr marL="740950" lvl="2" indent="-342900" defTabSz="820400">
              <a:spcAft>
                <a:spcPts val="600"/>
              </a:spcAft>
              <a:defRPr/>
            </a:pPr>
            <a:r>
              <a:rPr lang="en-US" dirty="0" smtClean="0"/>
              <a:t>A </a:t>
            </a:r>
            <a:r>
              <a:rPr lang="en-US" dirty="0"/>
              <a:t>member of </a:t>
            </a:r>
            <a:r>
              <a:rPr lang="en-US" dirty="0" smtClean="0"/>
              <a:t>IRS not </a:t>
            </a:r>
            <a:r>
              <a:rPr lang="en-US" dirty="0"/>
              <a:t>below the rank of Chief </a:t>
            </a:r>
            <a:r>
              <a:rPr lang="en-US" dirty="0" smtClean="0"/>
              <a:t>Commissioner</a:t>
            </a:r>
          </a:p>
          <a:p>
            <a:pPr marL="740950" lvl="2" indent="-342900" defTabSz="820400">
              <a:spcAft>
                <a:spcPts val="600"/>
              </a:spcAft>
              <a:defRPr/>
            </a:pPr>
            <a:r>
              <a:rPr lang="en-US" dirty="0" smtClean="0"/>
              <a:t>An </a:t>
            </a:r>
            <a:r>
              <a:rPr lang="en-US" dirty="0"/>
              <a:t>academic or scholar having special knowledge of </a:t>
            </a:r>
            <a:r>
              <a:rPr lang="en-US" dirty="0" smtClean="0"/>
              <a:t>matters </a:t>
            </a:r>
            <a:r>
              <a:rPr lang="en-US" dirty="0"/>
              <a:t>such as direct taxes, business </a:t>
            </a:r>
            <a:r>
              <a:rPr lang="en-US" dirty="0" smtClean="0"/>
              <a:t>accounts </a:t>
            </a:r>
            <a:r>
              <a:rPr lang="en-US" dirty="0"/>
              <a:t>and international trade </a:t>
            </a:r>
            <a:r>
              <a:rPr lang="en-US" dirty="0" smtClean="0"/>
              <a:t>practices</a:t>
            </a:r>
          </a:p>
          <a:p>
            <a:pPr marL="342900" indent="-342900" defTabSz="820400">
              <a:spcAft>
                <a:spcPts val="600"/>
              </a:spcAft>
              <a:buFont typeface="Arial" pitchFamily="34" charset="0"/>
              <a:buChar char="•"/>
              <a:defRPr/>
            </a:pPr>
            <a:r>
              <a:rPr lang="en-US" dirty="0" smtClean="0">
                <a:latin typeface="Arial" charset="0"/>
                <a:cs typeface="Arial" charset="0"/>
              </a:rPr>
              <a:t>Approving Panel to issue directions within a period of 6 months</a:t>
            </a:r>
          </a:p>
          <a:p>
            <a:pPr marL="342900" indent="-342900" defTabSz="820400">
              <a:spcAft>
                <a:spcPts val="600"/>
              </a:spcAft>
              <a:buFont typeface="Arial" pitchFamily="34" charset="0"/>
              <a:buChar char="•"/>
              <a:defRPr/>
            </a:pPr>
            <a:r>
              <a:rPr lang="en-US" dirty="0">
                <a:latin typeface="Arial" charset="0"/>
                <a:cs typeface="Arial" charset="0"/>
              </a:rPr>
              <a:t>Directions of the Approving Panel to be binding on the </a:t>
            </a:r>
            <a:r>
              <a:rPr lang="en-US" dirty="0" smtClean="0">
                <a:latin typeface="Arial" charset="0"/>
                <a:cs typeface="Arial" charset="0"/>
              </a:rPr>
              <a:t>tax payer as well</a:t>
            </a:r>
          </a:p>
          <a:p>
            <a:pPr marL="740950" lvl="2" indent="-342900" defTabSz="820400">
              <a:spcAft>
                <a:spcPts val="600"/>
              </a:spcAft>
              <a:defRPr/>
            </a:pPr>
            <a:r>
              <a:rPr lang="en-US" dirty="0" smtClean="0"/>
              <a:t>Appeal against order incorporating directions of Approving Panel lies to the Income-tax Appellate Tribunal</a:t>
            </a:r>
            <a:endParaRPr lang="en-US" dirty="0"/>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28</a:t>
            </a:fld>
            <a:endParaRPr lang="en-GB">
              <a:solidFill>
                <a:srgbClr val="002776"/>
              </a:solidFill>
            </a:endParaRPr>
          </a:p>
        </p:txBody>
      </p:sp>
    </p:spTree>
    <p:extLst>
      <p:ext uri="{BB962C8B-B14F-4D97-AF65-F5344CB8AC3E}">
        <p14:creationId xmlns:p14="http://schemas.microsoft.com/office/powerpoint/2010/main" val="37148971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GAAR</a:t>
            </a:r>
            <a:r>
              <a:rPr lang="en-US" dirty="0"/>
              <a:t/>
            </a:r>
            <a:br>
              <a:rPr lang="en-US" dirty="0"/>
            </a:br>
            <a:r>
              <a:rPr lang="en-US" dirty="0" smtClean="0">
                <a:solidFill>
                  <a:srgbClr val="00A1DE"/>
                </a:solidFill>
              </a:rPr>
              <a:t>Expert Committee report</a:t>
            </a:r>
            <a:endParaRPr lang="en-US" dirty="0">
              <a:solidFill>
                <a:schemeClr val="accent3"/>
              </a:solidFill>
            </a:endParaRPr>
          </a:p>
        </p:txBody>
      </p:sp>
      <p:sp>
        <p:nvSpPr>
          <p:cNvPr id="3" name="Content Placeholder 2"/>
          <p:cNvSpPr>
            <a:spLocks noGrp="1"/>
          </p:cNvSpPr>
          <p:nvPr>
            <p:ph idx="1"/>
          </p:nvPr>
        </p:nvSpPr>
        <p:spPr/>
        <p:txBody>
          <a:bodyPr/>
          <a:lstStyle/>
          <a:p>
            <a:pPr marL="339725" lvl="2" indent="-339725">
              <a:spcAft>
                <a:spcPts val="600"/>
              </a:spcAft>
              <a:buFont typeface="Arial" charset="0"/>
              <a:buChar char="•"/>
              <a:defRPr/>
            </a:pPr>
            <a:r>
              <a:rPr lang="en-US" dirty="0" smtClean="0">
                <a:latin typeface="Arial" charset="0"/>
                <a:cs typeface="Arial" charset="0"/>
              </a:rPr>
              <a:t>Recommendation of Expert Committee not accepted</a:t>
            </a:r>
          </a:p>
          <a:p>
            <a:pPr marL="693738" lvl="2" indent="-354013" defTabSz="820400">
              <a:spcAft>
                <a:spcPts val="600"/>
              </a:spcAft>
              <a:defRPr/>
            </a:pPr>
            <a:r>
              <a:rPr lang="en-US" dirty="0">
                <a:latin typeface="Arial" charset="0"/>
                <a:cs typeface="Arial" charset="0"/>
              </a:rPr>
              <a:t>Abolition of capital gains tax on transfer of equity shares or units of equity oriented mutual funds which is subject to STT</a:t>
            </a:r>
          </a:p>
          <a:p>
            <a:pPr marL="693738" lvl="2" indent="-354013" defTabSz="820400">
              <a:spcAft>
                <a:spcPts val="600"/>
              </a:spcAft>
              <a:defRPr/>
            </a:pPr>
            <a:r>
              <a:rPr lang="en-US" dirty="0">
                <a:latin typeface="Arial" charset="0"/>
                <a:cs typeface="Arial" charset="0"/>
              </a:rPr>
              <a:t>Mechanism to be provided to ensure confidentiality of information of the taxpayer</a:t>
            </a:r>
          </a:p>
          <a:p>
            <a:pPr marL="693738" lvl="2" indent="-354013" defTabSz="820400">
              <a:spcAft>
                <a:spcPts val="600"/>
              </a:spcAft>
              <a:defRPr/>
            </a:pPr>
            <a:r>
              <a:rPr lang="en-US" dirty="0">
                <a:latin typeface="Arial" charset="0"/>
                <a:cs typeface="Arial" charset="0"/>
              </a:rPr>
              <a:t>GAAR not to apply where limitation of benefit provisions are prescribed in the tax treaty</a:t>
            </a:r>
          </a:p>
          <a:p>
            <a:pPr marL="693738" lvl="2" indent="-354013" defTabSz="820400">
              <a:spcAft>
                <a:spcPts val="600"/>
              </a:spcAft>
              <a:defRPr/>
            </a:pPr>
            <a:r>
              <a:rPr lang="en-US" dirty="0">
                <a:latin typeface="Arial" charset="0"/>
                <a:cs typeface="Arial" charset="0"/>
              </a:rPr>
              <a:t>Approving Panel to consist of 5 </a:t>
            </a:r>
            <a:r>
              <a:rPr lang="en-US" dirty="0" smtClean="0">
                <a:latin typeface="Arial" charset="0"/>
                <a:cs typeface="Arial" charset="0"/>
              </a:rPr>
              <a:t>members</a:t>
            </a:r>
          </a:p>
          <a:p>
            <a:pPr marL="339725" lvl="2" indent="-339725">
              <a:spcAft>
                <a:spcPts val="600"/>
              </a:spcAft>
              <a:buFont typeface="Arial" charset="0"/>
              <a:buChar char="•"/>
              <a:defRPr/>
            </a:pPr>
            <a:r>
              <a:rPr lang="en-US" dirty="0" smtClean="0">
                <a:latin typeface="Arial" charset="0"/>
                <a:cs typeface="Arial" charset="0"/>
              </a:rPr>
              <a:t>Outstanding issues</a:t>
            </a:r>
            <a:endParaRPr lang="en-US" dirty="0">
              <a:latin typeface="Arial" charset="0"/>
              <a:cs typeface="Arial" charset="0"/>
            </a:endParaRPr>
          </a:p>
          <a:p>
            <a:pPr marL="693738" lvl="2" indent="-354013" defTabSz="820400">
              <a:spcAft>
                <a:spcPts val="600"/>
              </a:spcAft>
              <a:defRPr/>
            </a:pPr>
            <a:r>
              <a:rPr lang="en-US" dirty="0">
                <a:latin typeface="Arial" charset="0"/>
                <a:cs typeface="Arial" charset="0"/>
              </a:rPr>
              <a:t>Exclusions, grandfathering, monetary threshold, etc. not considered as part of Finance Bill</a:t>
            </a:r>
          </a:p>
          <a:p>
            <a:pPr marL="693738" lvl="2" indent="-354013" defTabSz="820400">
              <a:spcAft>
                <a:spcPts val="600"/>
              </a:spcAft>
              <a:defRPr/>
            </a:pPr>
            <a:r>
              <a:rPr lang="en-US" dirty="0">
                <a:latin typeface="Arial" charset="0"/>
                <a:cs typeface="Arial" charset="0"/>
              </a:rPr>
              <a:t>Guidelines to be prescribed will be critical to ensure:</a:t>
            </a:r>
          </a:p>
          <a:p>
            <a:pPr marL="1028700" lvl="3" indent="-354013" defTabSz="820400">
              <a:spcAft>
                <a:spcPts val="600"/>
              </a:spcAft>
              <a:defRPr/>
            </a:pPr>
            <a:r>
              <a:rPr lang="en-US" dirty="0" smtClean="0">
                <a:latin typeface="Arial" charset="0"/>
                <a:cs typeface="Arial" charset="0"/>
              </a:rPr>
              <a:t>Clarification on </a:t>
            </a:r>
            <a:r>
              <a:rPr lang="en-US" dirty="0">
                <a:latin typeface="Arial" charset="0"/>
                <a:cs typeface="Arial" charset="0"/>
              </a:rPr>
              <a:t>applicability, exclusions</a:t>
            </a:r>
          </a:p>
          <a:p>
            <a:pPr marL="1028700" lvl="3" indent="-354013" defTabSz="820400">
              <a:spcAft>
                <a:spcPts val="600"/>
              </a:spcAft>
              <a:defRPr/>
            </a:pPr>
            <a:r>
              <a:rPr lang="en-US" dirty="0">
                <a:latin typeface="Arial" charset="0"/>
                <a:cs typeface="Arial" charset="0"/>
              </a:rPr>
              <a:t>Grandfathering</a:t>
            </a:r>
          </a:p>
          <a:p>
            <a:pPr marL="1028700" lvl="3" indent="-354013" defTabSz="820400">
              <a:spcAft>
                <a:spcPts val="600"/>
              </a:spcAft>
              <a:defRPr/>
            </a:pPr>
            <a:r>
              <a:rPr lang="en-US" dirty="0">
                <a:latin typeface="Arial" charset="0"/>
                <a:cs typeface="Arial" charset="0"/>
              </a:rPr>
              <a:t>Protection against arbitrary application of GAAR</a:t>
            </a:r>
          </a:p>
          <a:p>
            <a:pPr marL="1028700" lvl="3" indent="-354013" defTabSz="820400">
              <a:spcAft>
                <a:spcPts val="600"/>
              </a:spcAft>
              <a:defRPr/>
            </a:pPr>
            <a:r>
              <a:rPr lang="en-US" dirty="0" smtClean="0">
                <a:latin typeface="Arial" charset="0"/>
                <a:cs typeface="Arial" charset="0"/>
              </a:rPr>
              <a:t>Illustrations</a:t>
            </a:r>
            <a:endParaRPr lang="en-US" dirty="0"/>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29</a:t>
            </a:fld>
            <a:endParaRPr lang="en-GB">
              <a:solidFill>
                <a:srgbClr val="002776"/>
              </a:solidFill>
            </a:endParaRPr>
          </a:p>
        </p:txBody>
      </p:sp>
    </p:spTree>
    <p:extLst>
      <p:ext uri="{BB962C8B-B14F-4D97-AF65-F5344CB8AC3E}">
        <p14:creationId xmlns:p14="http://schemas.microsoft.com/office/powerpoint/2010/main" val="3257417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994" y="3179825"/>
            <a:ext cx="9267863" cy="714146"/>
          </a:xfrm>
        </p:spPr>
        <p:txBody>
          <a:bodyPr vert="horz" lIns="0" tIns="0" rIns="0" bIns="0" rtlCol="0" anchor="t" anchorCtr="0">
            <a:noAutofit/>
          </a:bodyPr>
          <a:lstStyle/>
          <a:p>
            <a:r>
              <a:rPr lang="en-US" sz="3200" dirty="0">
                <a:solidFill>
                  <a:schemeClr val="tx2"/>
                </a:solidFill>
              </a:rPr>
              <a:t>Direct Taxes</a:t>
            </a:r>
          </a:p>
        </p:txBody>
      </p:sp>
      <p:sp>
        <p:nvSpPr>
          <p:cNvPr id="5" name="Slide Number Placeholder 4"/>
          <p:cNvSpPr>
            <a:spLocks noGrp="1"/>
          </p:cNvSpPr>
          <p:nvPr>
            <p:ph type="sldNum" sz="quarter" idx="4294967295"/>
          </p:nvPr>
        </p:nvSpPr>
        <p:spPr>
          <a:xfrm>
            <a:off x="396062" y="7447522"/>
            <a:ext cx="396063" cy="139554"/>
          </a:xfrm>
        </p:spPr>
        <p:txBody>
          <a:bodyPr/>
          <a:lstStyle/>
          <a:p>
            <a:fld id="{313880FF-B11A-4FA9-B5CC-7226C1B8517C}" type="slidenum">
              <a:rPr lang="en-GB" smtClean="0"/>
              <a:pPr/>
              <a:t>3</a:t>
            </a:fld>
            <a:endParaRPr lang="en-GB"/>
          </a:p>
        </p:txBody>
      </p:sp>
      <p:pic>
        <p:nvPicPr>
          <p:cNvPr id="3" name="Picture 2" descr="C:\Users\tthakur\Desktop\Budget 2013\1537508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2853" y="-19128"/>
            <a:ext cx="5198888" cy="78261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smtClean="0"/>
              <a:t>Transfer Pricing</a:t>
            </a:r>
            <a:endParaRPr lang="en-US" dirty="0"/>
          </a:p>
        </p:txBody>
      </p:sp>
      <p:sp>
        <p:nvSpPr>
          <p:cNvPr id="5" name="Slide Number Placeholder 4"/>
          <p:cNvSpPr>
            <a:spLocks noGrp="1"/>
          </p:cNvSpPr>
          <p:nvPr>
            <p:ph type="sldNum" sz="quarter" idx="10"/>
          </p:nvPr>
        </p:nvSpPr>
        <p:spPr/>
        <p:txBody>
          <a:bodyPr/>
          <a:lstStyle/>
          <a:p>
            <a:fld id="{313880FF-B11A-4FA9-B5CC-7226C1B8517C}" type="slidenum">
              <a:rPr lang="en-GB" smtClean="0"/>
              <a:pPr/>
              <a:t>30</a:t>
            </a:fld>
            <a:endParaRPr lang="en-GB"/>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Transfer Pricing</a:t>
            </a:r>
            <a:r>
              <a:rPr lang="en-US" dirty="0"/>
              <a:t/>
            </a:r>
            <a:br>
              <a:rPr lang="en-US" dirty="0"/>
            </a:br>
            <a:r>
              <a:rPr lang="en-US" dirty="0" smtClean="0">
                <a:solidFill>
                  <a:srgbClr val="00A1DE"/>
                </a:solidFill>
              </a:rPr>
              <a:t>Implementation of Safe Harbour Rules</a:t>
            </a:r>
            <a:endParaRPr lang="en-US" dirty="0">
              <a:solidFill>
                <a:schemeClr val="accent3"/>
              </a:solidFill>
            </a:endParaRPr>
          </a:p>
        </p:txBody>
      </p:sp>
      <p:sp>
        <p:nvSpPr>
          <p:cNvPr id="3" name="Content Placeholder 2"/>
          <p:cNvSpPr>
            <a:spLocks noGrp="1"/>
          </p:cNvSpPr>
          <p:nvPr>
            <p:ph idx="1"/>
          </p:nvPr>
        </p:nvSpPr>
        <p:spPr/>
        <p:txBody>
          <a:bodyPr/>
          <a:lstStyle/>
          <a:p>
            <a:pPr marL="339725" lvl="1" indent="-339725">
              <a:spcAft>
                <a:spcPts val="600"/>
              </a:spcAft>
              <a:buClr>
                <a:schemeClr val="accent1"/>
              </a:buClr>
            </a:pPr>
            <a:r>
              <a:rPr lang="en-US" dirty="0">
                <a:ea typeface="MS PGothic" pitchFamily="34" charset="-128"/>
                <a:cs typeface="Arial" charset="0"/>
              </a:rPr>
              <a:t>Safe Harbour provisions </a:t>
            </a:r>
            <a:r>
              <a:rPr lang="en-US" dirty="0" smtClean="0">
                <a:ea typeface="MS PGothic" pitchFamily="34" charset="-128"/>
                <a:cs typeface="Arial" charset="0"/>
              </a:rPr>
              <a:t>introduced in 2009</a:t>
            </a:r>
            <a:endParaRPr lang="en-US" dirty="0">
              <a:ea typeface="MS PGothic" pitchFamily="34" charset="-128"/>
              <a:cs typeface="Arial" charset="0"/>
            </a:endParaRPr>
          </a:p>
          <a:p>
            <a:pPr marL="339725" lvl="1" indent="-339725">
              <a:spcAft>
                <a:spcPts val="600"/>
              </a:spcAft>
              <a:buClr>
                <a:schemeClr val="accent1"/>
              </a:buClr>
            </a:pPr>
            <a:r>
              <a:rPr lang="en-US" dirty="0" smtClean="0">
                <a:ea typeface="MS PGothic" pitchFamily="34" charset="-128"/>
                <a:cs typeface="Arial" charset="0"/>
              </a:rPr>
              <a:t>Rangachary </a:t>
            </a:r>
            <a:r>
              <a:rPr lang="en-US" dirty="0">
                <a:ea typeface="MS PGothic" pitchFamily="34" charset="-128"/>
                <a:cs typeface="Arial" charset="0"/>
              </a:rPr>
              <a:t>Committee to submit its report on </a:t>
            </a:r>
            <a:r>
              <a:rPr lang="en-US" dirty="0"/>
              <a:t>Safe Harbour rules </a:t>
            </a:r>
            <a:r>
              <a:rPr lang="en-US" dirty="0">
                <a:ea typeface="MS PGothic" pitchFamily="34" charset="-128"/>
                <a:cs typeface="Arial" charset="0"/>
              </a:rPr>
              <a:t>by 31 March </a:t>
            </a:r>
            <a:r>
              <a:rPr lang="en-US" dirty="0" smtClean="0">
                <a:ea typeface="MS PGothic" pitchFamily="34" charset="-128"/>
                <a:cs typeface="Arial" charset="0"/>
              </a:rPr>
              <a:t>2013</a:t>
            </a:r>
          </a:p>
          <a:p>
            <a:pPr marL="693738" lvl="2" indent="-328613">
              <a:spcAft>
                <a:spcPts val="600"/>
              </a:spcAft>
              <a:buClr>
                <a:schemeClr val="accent1"/>
              </a:buClr>
            </a:pPr>
            <a:r>
              <a:rPr lang="en-US" dirty="0" smtClean="0">
                <a:ea typeface="MS PGothic" pitchFamily="34" charset="-128"/>
                <a:cs typeface="Arial" charset="0"/>
              </a:rPr>
              <a:t>Rules under deliberation e.g</a:t>
            </a:r>
            <a:r>
              <a:rPr lang="en-US" dirty="0">
                <a:ea typeface="MS PGothic" pitchFamily="34" charset="-128"/>
                <a:cs typeface="Arial" charset="0"/>
              </a:rPr>
              <a:t>. sector specific, service specific, mark-up etc.</a:t>
            </a:r>
          </a:p>
          <a:p>
            <a:pPr lvl="1" defTabSz="1019175">
              <a:spcAft>
                <a:spcPts val="600"/>
              </a:spcAft>
              <a:buNone/>
            </a:pPr>
            <a:endParaRPr lang="en-US" b="1" dirty="0" smtClean="0"/>
          </a:p>
          <a:p>
            <a:pPr lvl="1" defTabSz="1019175">
              <a:spcAft>
                <a:spcPts val="600"/>
              </a:spcAft>
              <a:buNone/>
            </a:pPr>
            <a:r>
              <a:rPr lang="en-US" b="1" dirty="0" smtClean="0"/>
              <a:t>International </a:t>
            </a:r>
            <a:r>
              <a:rPr lang="en-US" b="1" dirty="0"/>
              <a:t>Safe Harbour </a:t>
            </a:r>
            <a:r>
              <a:rPr lang="en-US" b="1" dirty="0" smtClean="0"/>
              <a:t>experience</a:t>
            </a:r>
            <a:endParaRPr lang="en-US" b="1" dirty="0"/>
          </a:p>
          <a:p>
            <a:pPr marL="339725" lvl="1" indent="-339725">
              <a:spcAft>
                <a:spcPts val="600"/>
              </a:spcAft>
              <a:buClr>
                <a:schemeClr val="accent1"/>
              </a:buClr>
            </a:pPr>
            <a:r>
              <a:rPr lang="en-US" dirty="0" smtClean="0">
                <a:ea typeface="MS PGothic" pitchFamily="34" charset="-128"/>
                <a:cs typeface="Arial" charset="0"/>
              </a:rPr>
              <a:t>Existing </a:t>
            </a:r>
            <a:r>
              <a:rPr lang="en-US" dirty="0">
                <a:ea typeface="MS PGothic" pitchFamily="34" charset="-128"/>
                <a:cs typeface="Arial" charset="0"/>
              </a:rPr>
              <a:t>safe harbor rules in countries e.g. US, Australia, New Zealand, </a:t>
            </a:r>
            <a:r>
              <a:rPr lang="en-US" dirty="0" smtClean="0">
                <a:ea typeface="MS PGothic" pitchFamily="34" charset="-128"/>
                <a:cs typeface="Arial" charset="0"/>
              </a:rPr>
              <a:t>Brazil and </a:t>
            </a:r>
            <a:r>
              <a:rPr lang="en-US" dirty="0">
                <a:ea typeface="MS PGothic" pitchFamily="34" charset="-128"/>
                <a:cs typeface="Arial" charset="0"/>
              </a:rPr>
              <a:t>Mexico</a:t>
            </a:r>
          </a:p>
          <a:p>
            <a:pPr marL="339725" lvl="1" indent="-339725">
              <a:spcAft>
                <a:spcPts val="600"/>
              </a:spcAft>
              <a:buClr>
                <a:schemeClr val="accent1"/>
              </a:buClr>
            </a:pPr>
            <a:r>
              <a:rPr lang="en-US" dirty="0" smtClean="0">
                <a:ea typeface="MS PGothic" pitchFamily="34" charset="-128"/>
                <a:cs typeface="Arial" charset="0"/>
              </a:rPr>
              <a:t>Challenges</a:t>
            </a:r>
            <a:endParaRPr lang="en-US" dirty="0">
              <a:ea typeface="MS PGothic" pitchFamily="34" charset="-128"/>
              <a:cs typeface="Arial" charset="0"/>
            </a:endParaRPr>
          </a:p>
          <a:p>
            <a:pPr marL="693738" lvl="2" indent="-328613">
              <a:spcAft>
                <a:spcPts val="600"/>
              </a:spcAft>
              <a:buClr>
                <a:schemeClr val="accent1"/>
              </a:buClr>
            </a:pPr>
            <a:r>
              <a:rPr lang="en-US" dirty="0">
                <a:ea typeface="MS PGothic" pitchFamily="34" charset="-128"/>
                <a:cs typeface="Arial" charset="0"/>
              </a:rPr>
              <a:t>Potential risk of double taxation</a:t>
            </a:r>
          </a:p>
          <a:p>
            <a:pPr marL="693738" lvl="2" indent="-328613">
              <a:spcAft>
                <a:spcPts val="600"/>
              </a:spcAft>
              <a:buClr>
                <a:schemeClr val="accent1"/>
              </a:buClr>
            </a:pPr>
            <a:r>
              <a:rPr lang="en-US" dirty="0">
                <a:ea typeface="MS PGothic" pitchFamily="34" charset="-128"/>
                <a:cs typeface="Arial" charset="0"/>
              </a:rPr>
              <a:t>Implementation might be a challenge</a:t>
            </a: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31</a:t>
            </a:fld>
            <a:endParaRPr lang="en-GB">
              <a:solidFill>
                <a:srgbClr val="002776"/>
              </a:solidFill>
            </a:endParaRPr>
          </a:p>
        </p:txBody>
      </p:sp>
      <p:sp>
        <p:nvSpPr>
          <p:cNvPr id="6" name="Rectangle 5"/>
          <p:cNvSpPr/>
          <p:nvPr/>
        </p:nvSpPr>
        <p:spPr>
          <a:xfrm>
            <a:off x="457994" y="6249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Certainty and relief from compliance</a:t>
            </a:r>
            <a:endParaRPr lang="en-US" b="1" dirty="0">
              <a:solidFill>
                <a:srgbClr val="FFFFFF"/>
              </a:solidFill>
            </a:endParaRPr>
          </a:p>
        </p:txBody>
      </p:sp>
    </p:spTree>
    <p:extLst>
      <p:ext uri="{BB962C8B-B14F-4D97-AF65-F5344CB8AC3E}">
        <p14:creationId xmlns:p14="http://schemas.microsoft.com/office/powerpoint/2010/main" val="30014832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smtClean="0"/>
              <a:t>Other Amendments </a:t>
            </a:r>
            <a:br>
              <a:rPr lang="en-GB" altLang="en-GB" smtClean="0"/>
            </a:br>
            <a:endParaRPr lang="en-US" dirty="0"/>
          </a:p>
        </p:txBody>
      </p:sp>
      <p:sp>
        <p:nvSpPr>
          <p:cNvPr id="5" name="Slide Number Placeholder 4"/>
          <p:cNvSpPr>
            <a:spLocks noGrp="1"/>
          </p:cNvSpPr>
          <p:nvPr>
            <p:ph type="sldNum" sz="quarter" idx="10"/>
          </p:nvPr>
        </p:nvSpPr>
        <p:spPr/>
        <p:txBody>
          <a:bodyPr/>
          <a:lstStyle/>
          <a:p>
            <a:fld id="{313880FF-B11A-4FA9-B5CC-7226C1B8517C}" type="slidenum">
              <a:rPr lang="en-GB" smtClean="0"/>
              <a:pPr/>
              <a:t>32</a:t>
            </a:fld>
            <a:endParaRPr lang="en-GB"/>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Amendments</a:t>
            </a:r>
            <a:r>
              <a:rPr lang="en-US" dirty="0"/>
              <a:t/>
            </a:r>
            <a:br>
              <a:rPr lang="en-US" dirty="0"/>
            </a:br>
            <a:r>
              <a:rPr lang="en-US" dirty="0" smtClean="0">
                <a:solidFill>
                  <a:srgbClr val="00A1DE"/>
                </a:solidFill>
              </a:rPr>
              <a:t>Taxation of Securitisation Trusts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Special taxation regime </a:t>
            </a:r>
            <a:r>
              <a:rPr lang="en-US" dirty="0">
                <a:solidFill>
                  <a:srgbClr val="002776"/>
                </a:solidFill>
              </a:rPr>
              <a:t>for </a:t>
            </a:r>
            <a:r>
              <a:rPr lang="en-US" dirty="0" smtClean="0">
                <a:solidFill>
                  <a:srgbClr val="002776"/>
                </a:solidFill>
              </a:rPr>
              <a:t>SEBI / RBI </a:t>
            </a:r>
            <a:r>
              <a:rPr lang="en-US" dirty="0">
                <a:solidFill>
                  <a:srgbClr val="002776"/>
                </a:solidFill>
              </a:rPr>
              <a:t>regulated </a:t>
            </a:r>
            <a:r>
              <a:rPr lang="en-US" dirty="0" smtClean="0">
                <a:solidFill>
                  <a:srgbClr val="002776"/>
                </a:solidFill>
              </a:rPr>
              <a:t>securitisation </a:t>
            </a:r>
            <a:r>
              <a:rPr lang="en-US" dirty="0">
                <a:solidFill>
                  <a:srgbClr val="002776"/>
                </a:solidFill>
              </a:rPr>
              <a:t>trusts</a:t>
            </a:r>
          </a:p>
          <a:p>
            <a:pPr marL="347663" lvl="1" indent="-347663">
              <a:spcAft>
                <a:spcPts val="600"/>
              </a:spcAft>
            </a:pPr>
            <a:r>
              <a:rPr lang="en-US" dirty="0" smtClean="0">
                <a:solidFill>
                  <a:srgbClr val="002776"/>
                </a:solidFill>
              </a:rPr>
              <a:t>Income of securitisation trust from the activity of securitisation to be exempt from tax effective 1 April 2013</a:t>
            </a:r>
            <a:endParaRPr lang="en-US" dirty="0">
              <a:solidFill>
                <a:srgbClr val="002776"/>
              </a:solidFill>
            </a:endParaRPr>
          </a:p>
          <a:p>
            <a:pPr marL="347663" lvl="1" indent="-347663">
              <a:spcAft>
                <a:spcPts val="600"/>
              </a:spcAft>
            </a:pPr>
            <a:r>
              <a:rPr lang="en-US" dirty="0" smtClean="0">
                <a:solidFill>
                  <a:srgbClr val="002776"/>
                </a:solidFill>
              </a:rPr>
              <a:t>Securitisation trust liable to pay tax on income distributed to investors effective 1 June 2013:</a:t>
            </a:r>
          </a:p>
          <a:p>
            <a:pPr marL="633413" lvl="1" indent="-293688">
              <a:spcAft>
                <a:spcPts val="600"/>
              </a:spcAft>
              <a:buFont typeface="Arial" pitchFamily="34" charset="0"/>
              <a:buChar char="−"/>
            </a:pPr>
            <a:r>
              <a:rPr lang="en-US" dirty="0" smtClean="0">
                <a:solidFill>
                  <a:srgbClr val="002776"/>
                </a:solidFill>
              </a:rPr>
              <a:t>25% on distribution to individuals / HUFs and 30% in other cases</a:t>
            </a:r>
          </a:p>
          <a:p>
            <a:pPr marL="633413" lvl="1" indent="-293688">
              <a:spcAft>
                <a:spcPts val="600"/>
              </a:spcAft>
              <a:buFont typeface="Arial" pitchFamily="34" charset="0"/>
              <a:buChar char="−"/>
            </a:pPr>
            <a:r>
              <a:rPr lang="en-US" dirty="0" smtClean="0">
                <a:solidFill>
                  <a:srgbClr val="002776"/>
                </a:solidFill>
              </a:rPr>
              <a:t>No tax on distribution if the investor is not chargeable to tax</a:t>
            </a:r>
          </a:p>
          <a:p>
            <a:pPr marL="349250" lvl="2" indent="-349250">
              <a:buFont typeface="Arial" pitchFamily="34" charset="0"/>
              <a:buChar char="•"/>
            </a:pPr>
            <a:r>
              <a:rPr lang="en-US" dirty="0" smtClean="0">
                <a:solidFill>
                  <a:srgbClr val="002776"/>
                </a:solidFill>
              </a:rPr>
              <a:t>Distributed </a:t>
            </a:r>
            <a:r>
              <a:rPr lang="en-US" dirty="0">
                <a:solidFill>
                  <a:srgbClr val="002776"/>
                </a:solidFill>
              </a:rPr>
              <a:t>income will be exempt from tax in the hands of the </a:t>
            </a:r>
            <a:r>
              <a:rPr lang="en-US" dirty="0" smtClean="0">
                <a:solidFill>
                  <a:srgbClr val="002776"/>
                </a:solidFill>
              </a:rPr>
              <a:t>investor effective 1 April 2013</a:t>
            </a:r>
          </a:p>
          <a:p>
            <a:pPr marL="349250" lvl="2" indent="-349250">
              <a:buFont typeface="Arial" pitchFamily="34" charset="0"/>
              <a:buChar char="•"/>
            </a:pPr>
            <a:r>
              <a:rPr lang="en-US" dirty="0" smtClean="0">
                <a:solidFill>
                  <a:srgbClr val="002776"/>
                </a:solidFill>
              </a:rPr>
              <a:t>Taxation of income deferred till distribution of income</a:t>
            </a:r>
          </a:p>
          <a:p>
            <a:pPr marL="349250" lvl="2" indent="-349250">
              <a:buFont typeface="Arial" pitchFamily="34" charset="0"/>
              <a:buChar char="•"/>
            </a:pPr>
            <a:r>
              <a:rPr lang="en-US" dirty="0" smtClean="0">
                <a:solidFill>
                  <a:srgbClr val="00A1DE"/>
                </a:solidFill>
              </a:rPr>
              <a:t>Taxability of income distributed during 1 April 2013 to 31 May 2013?</a:t>
            </a:r>
          </a:p>
          <a:p>
            <a:pPr marL="349250" lvl="2" indent="-349250">
              <a:buFont typeface="Arial" pitchFamily="34" charset="0"/>
              <a:buChar char="•"/>
            </a:pPr>
            <a:r>
              <a:rPr lang="en-US" dirty="0" smtClean="0">
                <a:solidFill>
                  <a:srgbClr val="00A1DE"/>
                </a:solidFill>
              </a:rPr>
              <a:t>Can loss suffered by trust be allocated to, and claimed by, investors?</a:t>
            </a: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33</a:t>
            </a:fld>
            <a:endParaRPr lang="en-GB">
              <a:solidFill>
                <a:srgbClr val="002776"/>
              </a:solidFill>
            </a:endParaRPr>
          </a:p>
        </p:txBody>
      </p:sp>
      <p:sp>
        <p:nvSpPr>
          <p:cNvPr id="6" name="Rectangle 5"/>
          <p:cNvSpPr/>
          <p:nvPr/>
        </p:nvSpPr>
        <p:spPr>
          <a:xfrm>
            <a:off x="457994" y="6249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Impact on past litigation in respect of investment by mutual funds?</a:t>
            </a:r>
            <a:endParaRPr lang="en-US" b="1" dirty="0">
              <a:solidFill>
                <a:srgbClr val="FFFFFF"/>
              </a:solidFill>
            </a:endParaRPr>
          </a:p>
        </p:txBody>
      </p:sp>
    </p:spTree>
    <p:extLst>
      <p:ext uri="{BB962C8B-B14F-4D97-AF65-F5344CB8AC3E}">
        <p14:creationId xmlns:p14="http://schemas.microsoft.com/office/powerpoint/2010/main" val="13170458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Amendments</a:t>
            </a:r>
            <a:br>
              <a:rPr lang="en-US" dirty="0" smtClean="0"/>
            </a:br>
            <a:r>
              <a:rPr lang="en-US" dirty="0" smtClean="0">
                <a:solidFill>
                  <a:srgbClr val="00A1DE"/>
                </a:solidFill>
              </a:rPr>
              <a:t>Transfer of immovable property</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Transfer of land and / or building held as stock-in-trade</a:t>
            </a:r>
            <a:endParaRPr lang="en-US" dirty="0">
              <a:solidFill>
                <a:srgbClr val="002776"/>
              </a:solidFill>
            </a:endParaRPr>
          </a:p>
          <a:p>
            <a:pPr marL="693738" lvl="1" indent="-354013">
              <a:spcAft>
                <a:spcPts val="600"/>
              </a:spcAft>
              <a:buFont typeface="Arial" pitchFamily="34" charset="0"/>
              <a:buChar char="−"/>
            </a:pPr>
            <a:r>
              <a:rPr lang="en-US" dirty="0" smtClean="0">
                <a:solidFill>
                  <a:srgbClr val="002776"/>
                </a:solidFill>
              </a:rPr>
              <a:t>Stamp duty value to be deemed as consideration for computing business income if the actual consideration is lower</a:t>
            </a:r>
          </a:p>
          <a:p>
            <a:pPr marL="693738" lvl="1" indent="-354013">
              <a:spcAft>
                <a:spcPts val="600"/>
              </a:spcAft>
              <a:buFont typeface="Arial" pitchFamily="34" charset="0"/>
              <a:buChar char="−"/>
            </a:pPr>
            <a:r>
              <a:rPr lang="en-US" dirty="0" smtClean="0">
                <a:solidFill>
                  <a:srgbClr val="002776"/>
                </a:solidFill>
              </a:rPr>
              <a:t>Stamp duty value as on agreement date to be adopted if consideration or part thereof has been received other than in cash on or before the date of agreement; else value on registration date to be considered</a:t>
            </a:r>
          </a:p>
          <a:p>
            <a:pPr marL="693738" lvl="1" indent="-354013">
              <a:spcAft>
                <a:spcPts val="600"/>
              </a:spcAft>
              <a:buFont typeface="Arial" pitchFamily="34" charset="0"/>
              <a:buChar char="−"/>
            </a:pPr>
            <a:r>
              <a:rPr lang="en-US" dirty="0" smtClean="0">
                <a:solidFill>
                  <a:srgbClr val="002776"/>
                </a:solidFill>
              </a:rPr>
              <a:t>Similar to existing provision of section 50C in the context of capital gains</a:t>
            </a:r>
          </a:p>
          <a:p>
            <a:pPr marL="693738" lvl="1" indent="-354013">
              <a:spcAft>
                <a:spcPts val="600"/>
              </a:spcAft>
              <a:buFont typeface="Arial" pitchFamily="34" charset="0"/>
              <a:buChar char="−"/>
            </a:pPr>
            <a:r>
              <a:rPr lang="en-US" dirty="0" err="1" smtClean="0">
                <a:solidFill>
                  <a:srgbClr val="002776"/>
                </a:solidFill>
              </a:rPr>
              <a:t>K.R.Palanisamy</a:t>
            </a:r>
            <a:r>
              <a:rPr lang="en-US" dirty="0" smtClean="0">
                <a:solidFill>
                  <a:srgbClr val="002776"/>
                </a:solidFill>
              </a:rPr>
              <a:t> v UOI ( 180 </a:t>
            </a:r>
            <a:r>
              <a:rPr lang="en-US" dirty="0" err="1" smtClean="0">
                <a:solidFill>
                  <a:srgbClr val="002776"/>
                </a:solidFill>
              </a:rPr>
              <a:t>Taxmann</a:t>
            </a:r>
            <a:r>
              <a:rPr lang="en-US" dirty="0" smtClean="0">
                <a:solidFill>
                  <a:srgbClr val="002776"/>
                </a:solidFill>
              </a:rPr>
              <a:t> 253) had held that there was no discrimination if stock in trade treated differently</a:t>
            </a:r>
          </a:p>
          <a:p>
            <a:pPr marL="693738" lvl="1" indent="-354013">
              <a:spcAft>
                <a:spcPts val="600"/>
              </a:spcAft>
              <a:buFont typeface="Arial" pitchFamily="34" charset="0"/>
              <a:buChar char="−"/>
            </a:pPr>
            <a:endParaRPr lang="en-US" dirty="0" smtClean="0">
              <a:solidFill>
                <a:srgbClr val="002776"/>
              </a:solidFill>
            </a:endParaRPr>
          </a:p>
          <a:p>
            <a:pPr marL="339725" lvl="1" indent="-339725">
              <a:spcAft>
                <a:spcPts val="600"/>
              </a:spcAft>
            </a:pPr>
            <a:r>
              <a:rPr lang="en-US" dirty="0" smtClean="0">
                <a:solidFill>
                  <a:srgbClr val="002776"/>
                </a:solidFill>
              </a:rPr>
              <a:t>Effective 1 June 2013, transferee to deduct tax @ 1% on acquisition of immovable property (other than agricultural land) from resident transferor if consideration is INR 5m or more</a:t>
            </a:r>
          </a:p>
          <a:p>
            <a:pPr marL="693738" lvl="1" indent="-354013">
              <a:spcAft>
                <a:spcPts val="600"/>
              </a:spcAft>
              <a:buFont typeface="Arial" pitchFamily="34" charset="0"/>
              <a:buChar char="−"/>
            </a:pPr>
            <a:r>
              <a:rPr lang="en-US" dirty="0" smtClean="0">
                <a:solidFill>
                  <a:srgbClr val="002776"/>
                </a:solidFill>
              </a:rPr>
              <a:t>Individual transferee required to obtain TAN and comply with TDS-related requirements</a:t>
            </a:r>
          </a:p>
          <a:p>
            <a:pPr marL="693738" lvl="1" indent="-354013">
              <a:spcAft>
                <a:spcPts val="600"/>
              </a:spcAft>
              <a:buFont typeface="Arial" pitchFamily="34" charset="0"/>
              <a:buChar char="−"/>
            </a:pPr>
            <a:r>
              <a:rPr lang="en-US" dirty="0" smtClean="0">
                <a:solidFill>
                  <a:srgbClr val="002776"/>
                </a:solidFill>
              </a:rPr>
              <a:t>Similar provision proposed last year but not enacted</a:t>
            </a:r>
          </a:p>
          <a:p>
            <a:pPr marL="693738" lvl="1" indent="-354013">
              <a:spcAft>
                <a:spcPts val="600"/>
              </a:spcAft>
              <a:buFont typeface="Arial" pitchFamily="34" charset="0"/>
              <a:buChar char="−"/>
            </a:pPr>
            <a:r>
              <a:rPr lang="en-US" dirty="0" smtClean="0">
                <a:solidFill>
                  <a:srgbClr val="00A1DE"/>
                </a:solidFill>
              </a:rPr>
              <a:t>Applicability to acquisition of immovable property from builder?</a:t>
            </a:r>
            <a:endParaRPr lang="en-US" dirty="0">
              <a:solidFill>
                <a:srgbClr val="00A1DE"/>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34</a:t>
            </a:fld>
            <a:endParaRPr lang="en-GB">
              <a:solidFill>
                <a:srgbClr val="002776"/>
              </a:solidFill>
            </a:endParaRPr>
          </a:p>
        </p:txBody>
      </p:sp>
      <p:sp>
        <p:nvSpPr>
          <p:cNvPr id="6" name="Rectangle 5"/>
          <p:cNvSpPr/>
          <p:nvPr/>
        </p:nvSpPr>
        <p:spPr>
          <a:xfrm>
            <a:off x="457994" y="6520375"/>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Measures to widen tax base and anti-tax avoidance measures</a:t>
            </a:r>
            <a:endParaRPr lang="en-US" b="1" dirty="0">
              <a:solidFill>
                <a:srgbClr val="FFFFFF"/>
              </a:solidFill>
            </a:endParaRPr>
          </a:p>
        </p:txBody>
      </p:sp>
    </p:spTree>
    <p:extLst>
      <p:ext uri="{BB962C8B-B14F-4D97-AF65-F5344CB8AC3E}">
        <p14:creationId xmlns:p14="http://schemas.microsoft.com/office/powerpoint/2010/main" val="38770304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Amendments</a:t>
            </a:r>
            <a:r>
              <a:rPr lang="en-US" dirty="0"/>
              <a:t/>
            </a:r>
            <a:br>
              <a:rPr lang="en-US" dirty="0"/>
            </a:br>
            <a:r>
              <a:rPr lang="en-US" dirty="0" smtClean="0">
                <a:solidFill>
                  <a:srgbClr val="00A1DE"/>
                </a:solidFill>
              </a:rPr>
              <a:t>Miscellaneous provisions</a:t>
            </a:r>
            <a:endParaRPr lang="en-US" dirty="0">
              <a:solidFill>
                <a:schemeClr val="accent3"/>
              </a:solidFill>
            </a:endParaRPr>
          </a:p>
        </p:txBody>
      </p:sp>
      <p:sp>
        <p:nvSpPr>
          <p:cNvPr id="3" name="Content Placeholder 2"/>
          <p:cNvSpPr>
            <a:spLocks noGrp="1"/>
          </p:cNvSpPr>
          <p:nvPr>
            <p:ph idx="1"/>
          </p:nvPr>
        </p:nvSpPr>
        <p:spPr/>
        <p:txBody>
          <a:bodyPr/>
          <a:lstStyle/>
          <a:p>
            <a:pPr marL="339725" lvl="1" indent="-339725">
              <a:spcAft>
                <a:spcPts val="600"/>
              </a:spcAft>
            </a:pPr>
            <a:r>
              <a:rPr lang="en-US" dirty="0" smtClean="0">
                <a:solidFill>
                  <a:srgbClr val="002776"/>
                </a:solidFill>
              </a:rPr>
              <a:t>Amendment in definition of capital asset to rope in more cases of  sale of agricultural land.</a:t>
            </a:r>
          </a:p>
          <a:p>
            <a:pPr marL="339725" lvl="1" indent="-339725">
              <a:spcAft>
                <a:spcPts val="600"/>
              </a:spcAft>
            </a:pPr>
            <a:r>
              <a:rPr lang="en-US" dirty="0">
                <a:solidFill>
                  <a:srgbClr val="002776"/>
                </a:solidFill>
              </a:rPr>
              <a:t>I</a:t>
            </a:r>
            <a:r>
              <a:rPr lang="en-US" dirty="0" smtClean="0">
                <a:solidFill>
                  <a:srgbClr val="002776"/>
                </a:solidFill>
              </a:rPr>
              <a:t>ncome </a:t>
            </a:r>
            <a:r>
              <a:rPr lang="en-US" dirty="0" smtClean="0">
                <a:solidFill>
                  <a:srgbClr val="002776"/>
                </a:solidFill>
              </a:rPr>
              <a:t>of Investor </a:t>
            </a:r>
            <a:r>
              <a:rPr lang="en-US" dirty="0">
                <a:solidFill>
                  <a:srgbClr val="002776"/>
                </a:solidFill>
              </a:rPr>
              <a:t>Protection Fund </a:t>
            </a:r>
            <a:r>
              <a:rPr lang="en-US" dirty="0" smtClean="0">
                <a:solidFill>
                  <a:srgbClr val="002776"/>
                </a:solidFill>
              </a:rPr>
              <a:t>by </a:t>
            </a:r>
            <a:r>
              <a:rPr lang="en-US" dirty="0">
                <a:solidFill>
                  <a:srgbClr val="002776"/>
                </a:solidFill>
              </a:rPr>
              <a:t>way of contributions received </a:t>
            </a:r>
            <a:r>
              <a:rPr lang="en-US" dirty="0" smtClean="0">
                <a:solidFill>
                  <a:srgbClr val="002776"/>
                </a:solidFill>
              </a:rPr>
              <a:t>from </a:t>
            </a:r>
            <a:r>
              <a:rPr lang="en-US" dirty="0">
                <a:solidFill>
                  <a:srgbClr val="002776"/>
                </a:solidFill>
              </a:rPr>
              <a:t>a depository exempt from tax</a:t>
            </a:r>
          </a:p>
          <a:p>
            <a:pPr marL="339725" lvl="1" indent="-339725">
              <a:spcAft>
                <a:spcPts val="600"/>
              </a:spcAft>
            </a:pPr>
            <a:r>
              <a:rPr lang="en-US" dirty="0" smtClean="0">
                <a:solidFill>
                  <a:srgbClr val="002776"/>
                </a:solidFill>
              </a:rPr>
              <a:t>Return of income filed without payment of self-assessment tax to be treated as defective return</a:t>
            </a:r>
          </a:p>
          <a:p>
            <a:pPr marL="339725" lvl="1" indent="-339725">
              <a:spcAft>
                <a:spcPts val="600"/>
              </a:spcAft>
            </a:pPr>
            <a:r>
              <a:rPr lang="en-US" dirty="0" smtClean="0">
                <a:solidFill>
                  <a:srgbClr val="002776"/>
                </a:solidFill>
              </a:rPr>
              <a:t>Special audit may also be directed based on the volume of accounts, </a:t>
            </a:r>
            <a:r>
              <a:rPr lang="en-US" dirty="0">
                <a:solidFill>
                  <a:srgbClr val="002776"/>
                </a:solidFill>
              </a:rPr>
              <a:t>doubt about correctness of </a:t>
            </a:r>
            <a:r>
              <a:rPr lang="en-US" dirty="0" smtClean="0">
                <a:solidFill>
                  <a:srgbClr val="002776"/>
                </a:solidFill>
              </a:rPr>
              <a:t>accounts, </a:t>
            </a:r>
            <a:r>
              <a:rPr lang="en-US" dirty="0">
                <a:solidFill>
                  <a:srgbClr val="002776"/>
                </a:solidFill>
              </a:rPr>
              <a:t>multiplicity </a:t>
            </a:r>
            <a:r>
              <a:rPr lang="en-US" dirty="0" smtClean="0">
                <a:solidFill>
                  <a:srgbClr val="002776"/>
                </a:solidFill>
              </a:rPr>
              <a:t>of transactions or specialised nature of business activity – Fall-out of judicial pronouncements</a:t>
            </a:r>
          </a:p>
          <a:p>
            <a:pPr marL="339725" lvl="1" indent="-339725">
              <a:spcAft>
                <a:spcPts val="600"/>
              </a:spcAft>
            </a:pPr>
            <a:r>
              <a:rPr lang="en-US" dirty="0" smtClean="0">
                <a:solidFill>
                  <a:srgbClr val="002776"/>
                </a:solidFill>
              </a:rPr>
              <a:t>Rate of Securities Transaction Tax on sale units of an equity oriented funds slashed to 0.001% and payable only by seller; reduction in rate on sale of securities futures to 0.01%</a:t>
            </a:r>
          </a:p>
          <a:p>
            <a:pPr marL="339725" lvl="1" indent="-339725">
              <a:spcAft>
                <a:spcPts val="600"/>
              </a:spcAft>
            </a:pPr>
            <a:r>
              <a:rPr lang="en-US" dirty="0" smtClean="0">
                <a:solidFill>
                  <a:srgbClr val="002776"/>
                </a:solidFill>
              </a:rPr>
              <a:t>Enabling provision for e-filing of wealth tax returns proposed to be included</a:t>
            </a:r>
          </a:p>
          <a:p>
            <a:pPr marL="339725" lvl="1" indent="-339725">
              <a:spcAft>
                <a:spcPts val="600"/>
              </a:spcAft>
            </a:pPr>
            <a:r>
              <a:rPr lang="en-US" dirty="0" smtClean="0">
                <a:solidFill>
                  <a:srgbClr val="002776"/>
                </a:solidFill>
              </a:rPr>
              <a:t>Definition of ‘urban land’ modified for wealth tax purposes</a:t>
            </a:r>
          </a:p>
          <a:p>
            <a:pPr marL="346075" lvl="1" indent="-346075">
              <a:spcAft>
                <a:spcPts val="600"/>
              </a:spcAft>
            </a:pPr>
            <a:r>
              <a:rPr lang="en-US" dirty="0" smtClean="0">
                <a:solidFill>
                  <a:srgbClr val="002776"/>
                </a:solidFill>
              </a:rPr>
              <a:t>Uniform tax @ 25% payable </a:t>
            </a:r>
            <a:r>
              <a:rPr lang="en-US" dirty="0">
                <a:solidFill>
                  <a:srgbClr val="002776"/>
                </a:solidFill>
              </a:rPr>
              <a:t>on income distributed to any individual or HUF by </a:t>
            </a:r>
            <a:r>
              <a:rPr lang="en-US" dirty="0" smtClean="0">
                <a:solidFill>
                  <a:srgbClr val="002776"/>
                </a:solidFill>
              </a:rPr>
              <a:t>all funds (other than equity oriented funds)</a:t>
            </a:r>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35</a:t>
            </a:fld>
            <a:endParaRPr lang="en-GB">
              <a:solidFill>
                <a:srgbClr val="002776"/>
              </a:solidFill>
            </a:endParaRPr>
          </a:p>
        </p:txBody>
      </p:sp>
    </p:spTree>
    <p:extLst>
      <p:ext uri="{BB962C8B-B14F-4D97-AF65-F5344CB8AC3E}">
        <p14:creationId xmlns:p14="http://schemas.microsoft.com/office/powerpoint/2010/main" val="34317717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Amendments</a:t>
            </a:r>
            <a:r>
              <a:rPr lang="en-US" dirty="0"/>
              <a:t/>
            </a:r>
            <a:br>
              <a:rPr lang="en-US" dirty="0"/>
            </a:br>
            <a:r>
              <a:rPr lang="en-US" dirty="0" smtClean="0">
                <a:solidFill>
                  <a:srgbClr val="00A1DE"/>
                </a:solidFill>
              </a:rPr>
              <a:t>Commodities Transaction Tax</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Commodities Transaction Tax </a:t>
            </a:r>
            <a:r>
              <a:rPr lang="en-US" dirty="0">
                <a:solidFill>
                  <a:srgbClr val="002776"/>
                </a:solidFill>
              </a:rPr>
              <a:t>[</a:t>
            </a:r>
            <a:r>
              <a:rPr lang="en-US" dirty="0" smtClean="0">
                <a:solidFill>
                  <a:srgbClr val="002776"/>
                </a:solidFill>
              </a:rPr>
              <a:t>CTT] reintroduced</a:t>
            </a:r>
          </a:p>
          <a:p>
            <a:pPr marL="696913" lvl="2" indent="-346075">
              <a:spcAft>
                <a:spcPts val="600"/>
              </a:spcAft>
            </a:pPr>
            <a:r>
              <a:rPr lang="en-US" dirty="0">
                <a:solidFill>
                  <a:srgbClr val="002776"/>
                </a:solidFill>
              </a:rPr>
              <a:t>Earlier introduced </a:t>
            </a:r>
            <a:r>
              <a:rPr lang="en-US" dirty="0" smtClean="0">
                <a:solidFill>
                  <a:srgbClr val="002776"/>
                </a:solidFill>
              </a:rPr>
              <a:t>in 2008 but not operationalised; thereafter abolished in 2009</a:t>
            </a:r>
            <a:endParaRPr lang="en-US" dirty="0">
              <a:solidFill>
                <a:srgbClr val="002776"/>
              </a:solidFill>
            </a:endParaRPr>
          </a:p>
          <a:p>
            <a:pPr marL="346075" lvl="1" indent="-346075">
              <a:spcAft>
                <a:spcPts val="600"/>
              </a:spcAft>
            </a:pPr>
            <a:r>
              <a:rPr lang="en-US" dirty="0" smtClean="0">
                <a:solidFill>
                  <a:srgbClr val="002776"/>
                </a:solidFill>
              </a:rPr>
              <a:t>CTT payable by seller on taxable commodities transactions i.e. sale of commodity derivatives</a:t>
            </a:r>
          </a:p>
          <a:p>
            <a:pPr marL="346075" lvl="1" indent="-346075">
              <a:spcAft>
                <a:spcPts val="600"/>
              </a:spcAft>
            </a:pPr>
            <a:r>
              <a:rPr lang="en-US" dirty="0" smtClean="0">
                <a:solidFill>
                  <a:srgbClr val="002776"/>
                </a:solidFill>
              </a:rPr>
              <a:t>CTT payable @ 0.01% on price at which the commodity is traded</a:t>
            </a:r>
          </a:p>
          <a:p>
            <a:pPr marL="346075" lvl="1" indent="-346075">
              <a:spcAft>
                <a:spcPts val="600"/>
              </a:spcAft>
            </a:pPr>
            <a:r>
              <a:rPr lang="en-US" dirty="0" smtClean="0">
                <a:solidFill>
                  <a:srgbClr val="002776"/>
                </a:solidFill>
              </a:rPr>
              <a:t>CTT allowable as deduction in computing business profits</a:t>
            </a:r>
            <a:endParaRPr lang="en-US" dirty="0">
              <a:solidFill>
                <a:srgbClr val="002776"/>
              </a:solidFill>
            </a:endParaRPr>
          </a:p>
          <a:p>
            <a:pPr marL="346075" lvl="1" indent="-346075">
              <a:spcAft>
                <a:spcPts val="600"/>
              </a:spcAft>
            </a:pPr>
            <a:r>
              <a:rPr lang="en-US" dirty="0" smtClean="0">
                <a:solidFill>
                  <a:srgbClr val="002776"/>
                </a:solidFill>
              </a:rPr>
              <a:t>‘Recognised associations’ treated as assessees for CTT (and not individual buyers and sellers)</a:t>
            </a:r>
          </a:p>
          <a:p>
            <a:pPr marL="346075" lvl="1" indent="-346075">
              <a:spcAft>
                <a:spcPts val="600"/>
              </a:spcAft>
            </a:pPr>
            <a:r>
              <a:rPr lang="en-US" dirty="0" smtClean="0">
                <a:solidFill>
                  <a:srgbClr val="002776"/>
                </a:solidFill>
              </a:rPr>
              <a:t>Procedural aspects in relation to filing of returns, assessments, appeals, etc. prescribed</a:t>
            </a:r>
          </a:p>
          <a:p>
            <a:pPr marL="346075" lvl="1" indent="-346075">
              <a:spcAft>
                <a:spcPts val="600"/>
              </a:spcAft>
            </a:pPr>
            <a:endParaRPr lang="en-US" dirty="0" smtClean="0">
              <a:solidFill>
                <a:srgbClr val="002776"/>
              </a:solidFill>
            </a:endParaRPr>
          </a:p>
          <a:p>
            <a:pPr marL="346075" lvl="1" indent="-346075">
              <a:spcAft>
                <a:spcPts val="600"/>
              </a:spcAft>
            </a:pPr>
            <a:endParaRPr lang="en-US" dirty="0" smtClean="0">
              <a:solidFill>
                <a:srgbClr val="002776"/>
              </a:solidFill>
            </a:endParaRPr>
          </a:p>
          <a:p>
            <a:pPr marL="350837" lvl="2" indent="0">
              <a:buNone/>
            </a:pPr>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36</a:t>
            </a:fld>
            <a:endParaRPr lang="en-GB">
              <a:solidFill>
                <a:srgbClr val="002776"/>
              </a:solidFill>
            </a:endParaRPr>
          </a:p>
        </p:txBody>
      </p:sp>
      <p:sp>
        <p:nvSpPr>
          <p:cNvPr id="6" name="Rectangle 5"/>
          <p:cNvSpPr/>
          <p:nvPr/>
        </p:nvSpPr>
        <p:spPr>
          <a:xfrm>
            <a:off x="457994" y="6249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Date of applicability to be notified by Central Government</a:t>
            </a:r>
            <a:endParaRPr lang="en-US" b="1" dirty="0">
              <a:solidFill>
                <a:srgbClr val="FFFFFF"/>
              </a:solidFill>
            </a:endParaRPr>
          </a:p>
        </p:txBody>
      </p:sp>
    </p:spTree>
    <p:extLst>
      <p:ext uri="{BB962C8B-B14F-4D97-AF65-F5344CB8AC3E}">
        <p14:creationId xmlns:p14="http://schemas.microsoft.com/office/powerpoint/2010/main" val="20570817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Key takeaways</a:t>
            </a:r>
            <a:endParaRPr lang="en-US" dirty="0"/>
          </a:p>
        </p:txBody>
      </p:sp>
      <p:sp>
        <p:nvSpPr>
          <p:cNvPr id="5" name="Slide Number Placeholder 4"/>
          <p:cNvSpPr>
            <a:spLocks noGrp="1"/>
          </p:cNvSpPr>
          <p:nvPr>
            <p:ph type="sldNum" sz="quarter" idx="10"/>
          </p:nvPr>
        </p:nvSpPr>
        <p:spPr/>
        <p:txBody>
          <a:bodyPr/>
          <a:lstStyle/>
          <a:p>
            <a:fld id="{313880FF-B11A-4FA9-B5CC-7226C1B8517C}" type="slidenum">
              <a:rPr lang="en-GB" smtClean="0"/>
              <a:pPr/>
              <a:t>37</a:t>
            </a:fld>
            <a:endParaRPr lang="en-GB"/>
          </a:p>
        </p:txBody>
      </p:sp>
    </p:spTree>
    <p:extLst>
      <p:ext uri="{BB962C8B-B14F-4D97-AF65-F5344CB8AC3E}">
        <p14:creationId xmlns:p14="http://schemas.microsoft.com/office/powerpoint/2010/main" val="39176839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takeaways</a:t>
            </a:r>
            <a:br>
              <a:rPr lang="en-US" dirty="0" smtClean="0"/>
            </a:br>
            <a:r>
              <a:rPr lang="en-US" dirty="0" smtClean="0">
                <a:solidFill>
                  <a:srgbClr val="00A1DE"/>
                </a:solidFill>
              </a:rPr>
              <a:t>A delicate balance?</a:t>
            </a:r>
            <a:endParaRPr lang="en-US" dirty="0">
              <a:solidFill>
                <a:schemeClr val="accent3"/>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pPr/>
              <a:t>38</a:t>
            </a:fld>
            <a:endParaRPr lang="en-GB"/>
          </a:p>
        </p:txBody>
      </p:sp>
      <p:sp>
        <p:nvSpPr>
          <p:cNvPr id="7" name="Oval 3"/>
          <p:cNvSpPr>
            <a:spLocks noChangeArrowheads="1"/>
          </p:cNvSpPr>
          <p:nvPr/>
        </p:nvSpPr>
        <p:spPr bwMode="auto">
          <a:xfrm>
            <a:off x="305594" y="1372394"/>
            <a:ext cx="3270002" cy="5326856"/>
          </a:xfrm>
          <a:prstGeom prst="ellipse">
            <a:avLst/>
          </a:prstGeom>
          <a:solidFill>
            <a:schemeClr val="accent1"/>
          </a:solidFill>
          <a:ln w="9525">
            <a:solidFill>
              <a:srgbClr val="003399"/>
            </a:solidFill>
            <a:round/>
            <a:headEnd type="none" w="sm" len="sm"/>
            <a:tailEnd type="none" w="med" len="lg"/>
          </a:ln>
        </p:spPr>
        <p:txBody>
          <a:bodyPr anchor="ctr" anchorCtr="1"/>
          <a:lstStyle/>
          <a:p>
            <a:pPr algn="ctr">
              <a:lnSpc>
                <a:spcPct val="90000"/>
              </a:lnSpc>
            </a:pPr>
            <a:r>
              <a:rPr lang="en-GB" altLang="ja-JP" sz="1600" b="1" u="sng" dirty="0" smtClean="0">
                <a:solidFill>
                  <a:schemeClr val="bg1"/>
                </a:solidFill>
                <a:ea typeface="MS PGothic" pitchFamily="34" charset="-128"/>
              </a:rPr>
              <a:t>Positive</a:t>
            </a:r>
          </a:p>
          <a:p>
            <a:pPr algn="ctr">
              <a:lnSpc>
                <a:spcPct val="90000"/>
              </a:lnSpc>
            </a:pPr>
            <a:endParaRPr lang="en-GB" altLang="ja-JP" sz="1600" b="1" dirty="0">
              <a:solidFill>
                <a:schemeClr val="bg1"/>
              </a:solidFill>
              <a:ea typeface="MS PGothic" pitchFamily="34" charset="-128"/>
            </a:endParaRPr>
          </a:p>
          <a:p>
            <a:pPr algn="ctr">
              <a:lnSpc>
                <a:spcPct val="90000"/>
              </a:lnSpc>
            </a:pPr>
            <a:r>
              <a:rPr lang="en-GB" altLang="ja-JP" sz="1600" b="1" dirty="0" smtClean="0">
                <a:solidFill>
                  <a:schemeClr val="bg1"/>
                </a:solidFill>
                <a:ea typeface="MS PGothic" pitchFamily="34" charset="-128"/>
              </a:rPr>
              <a:t>GAAR deferred and scope rationalised</a:t>
            </a:r>
          </a:p>
          <a:p>
            <a:pPr algn="ctr">
              <a:lnSpc>
                <a:spcPct val="90000"/>
              </a:lnSpc>
            </a:pPr>
            <a:endParaRPr lang="en-GB" altLang="ja-JP" sz="1600" b="1" dirty="0">
              <a:solidFill>
                <a:schemeClr val="bg1"/>
              </a:solidFill>
              <a:ea typeface="MS PGothic" pitchFamily="34" charset="-128"/>
            </a:endParaRPr>
          </a:p>
          <a:p>
            <a:pPr algn="ctr">
              <a:lnSpc>
                <a:spcPct val="90000"/>
              </a:lnSpc>
            </a:pPr>
            <a:r>
              <a:rPr lang="en-GB" altLang="ja-JP" sz="1600" b="1" dirty="0" smtClean="0">
                <a:solidFill>
                  <a:schemeClr val="bg1"/>
                </a:solidFill>
                <a:ea typeface="MS PGothic" pitchFamily="34" charset="-128"/>
              </a:rPr>
              <a:t>Investment allowance reintroduced</a:t>
            </a:r>
          </a:p>
          <a:p>
            <a:pPr algn="ctr">
              <a:lnSpc>
                <a:spcPct val="90000"/>
              </a:lnSpc>
            </a:pPr>
            <a:endParaRPr lang="en-GB" altLang="ja-JP" sz="1600" b="1" dirty="0">
              <a:solidFill>
                <a:schemeClr val="bg1"/>
              </a:solidFill>
              <a:ea typeface="MS PGothic" pitchFamily="34" charset="-128"/>
            </a:endParaRPr>
          </a:p>
          <a:p>
            <a:pPr algn="ctr">
              <a:lnSpc>
                <a:spcPct val="90000"/>
              </a:lnSpc>
            </a:pPr>
            <a:r>
              <a:rPr lang="en-GB" altLang="ja-JP" sz="1600" b="1" dirty="0" smtClean="0">
                <a:solidFill>
                  <a:schemeClr val="bg1"/>
                </a:solidFill>
                <a:ea typeface="MS PGothic" pitchFamily="34" charset="-128"/>
              </a:rPr>
              <a:t>Concessional tax on foreign dividends</a:t>
            </a:r>
          </a:p>
          <a:p>
            <a:pPr algn="ctr">
              <a:lnSpc>
                <a:spcPct val="90000"/>
              </a:lnSpc>
            </a:pPr>
            <a:endParaRPr lang="en-GB" altLang="ja-JP" sz="1600" b="1" dirty="0">
              <a:solidFill>
                <a:schemeClr val="bg1"/>
              </a:solidFill>
              <a:ea typeface="MS PGothic" pitchFamily="34" charset="-128"/>
            </a:endParaRPr>
          </a:p>
          <a:p>
            <a:pPr algn="ctr">
              <a:lnSpc>
                <a:spcPct val="90000"/>
              </a:lnSpc>
            </a:pPr>
            <a:r>
              <a:rPr lang="en-GB" altLang="ja-JP" sz="1600" b="1" dirty="0" smtClean="0">
                <a:solidFill>
                  <a:schemeClr val="bg1"/>
                </a:solidFill>
                <a:ea typeface="MS PGothic" pitchFamily="34" charset="-128"/>
              </a:rPr>
              <a:t>Safe harbour rules for transfer pricing</a:t>
            </a:r>
          </a:p>
          <a:p>
            <a:pPr algn="ctr">
              <a:lnSpc>
                <a:spcPct val="90000"/>
              </a:lnSpc>
            </a:pPr>
            <a:endParaRPr lang="en-GB" altLang="ja-JP" sz="1600" b="1" dirty="0">
              <a:solidFill>
                <a:schemeClr val="bg1"/>
              </a:solidFill>
              <a:ea typeface="MS PGothic" pitchFamily="34" charset="-128"/>
            </a:endParaRPr>
          </a:p>
          <a:p>
            <a:pPr algn="ctr">
              <a:lnSpc>
                <a:spcPct val="90000"/>
              </a:lnSpc>
            </a:pPr>
            <a:r>
              <a:rPr lang="en-GB" altLang="ja-JP" sz="1600" b="1" dirty="0">
                <a:solidFill>
                  <a:schemeClr val="bg1"/>
                </a:solidFill>
                <a:ea typeface="MS PGothic" pitchFamily="34" charset="-128"/>
              </a:rPr>
              <a:t>Tax Administration Reforms Committee</a:t>
            </a:r>
          </a:p>
          <a:p>
            <a:pPr algn="ctr">
              <a:lnSpc>
                <a:spcPct val="90000"/>
              </a:lnSpc>
            </a:pPr>
            <a:endParaRPr lang="en-GB" altLang="ja-JP" sz="1600" b="1" dirty="0">
              <a:solidFill>
                <a:schemeClr val="bg1"/>
              </a:solidFill>
              <a:ea typeface="MS PGothic" pitchFamily="34" charset="-128"/>
            </a:endParaRPr>
          </a:p>
        </p:txBody>
      </p:sp>
      <p:sp>
        <p:nvSpPr>
          <p:cNvPr id="8" name="Oval 7"/>
          <p:cNvSpPr>
            <a:spLocks noChangeArrowheads="1"/>
          </p:cNvSpPr>
          <p:nvPr/>
        </p:nvSpPr>
        <p:spPr bwMode="auto">
          <a:xfrm>
            <a:off x="6549575" y="1372394"/>
            <a:ext cx="3204819" cy="5326856"/>
          </a:xfrm>
          <a:prstGeom prst="ellipse">
            <a:avLst/>
          </a:prstGeom>
          <a:solidFill>
            <a:schemeClr val="accent3"/>
          </a:solidFill>
          <a:ln w="9525">
            <a:solidFill>
              <a:srgbClr val="FFFFFF"/>
            </a:solidFill>
            <a:round/>
            <a:headEnd type="none" w="sm" len="sm"/>
            <a:tailEnd type="none" w="med" len="lg"/>
          </a:ln>
        </p:spPr>
        <p:txBody>
          <a:bodyPr anchor="ctr"/>
          <a:lstStyle/>
          <a:p>
            <a:pPr marL="1588" indent="-1588" algn="ctr">
              <a:defRPr/>
            </a:pPr>
            <a:r>
              <a:rPr lang="en-GB" altLang="ja-JP" sz="1600" b="1" u="sng" dirty="0" smtClean="0">
                <a:solidFill>
                  <a:schemeClr val="bg1"/>
                </a:solidFill>
                <a:latin typeface="Arial" charset="0"/>
                <a:ea typeface="ＭＳ Ｐゴシック" pitchFamily="50" charset="-128"/>
                <a:cs typeface="Arial" charset="0"/>
              </a:rPr>
              <a:t>Negative</a:t>
            </a:r>
          </a:p>
          <a:p>
            <a:pPr marL="1588" indent="-1588" algn="ctr">
              <a:defRPr/>
            </a:pPr>
            <a:endParaRPr lang="en-GB" altLang="ja-JP" sz="1600" b="1" dirty="0">
              <a:solidFill>
                <a:schemeClr val="bg1"/>
              </a:solidFill>
              <a:ea typeface="ＭＳ Ｐゴシック" pitchFamily="50" charset="-128"/>
            </a:endParaRPr>
          </a:p>
          <a:p>
            <a:pPr marL="1588" indent="-1588" algn="ctr">
              <a:defRPr/>
            </a:pPr>
            <a:r>
              <a:rPr lang="en-GB" altLang="ja-JP" sz="1600" b="1" dirty="0" smtClean="0">
                <a:solidFill>
                  <a:schemeClr val="bg1"/>
                </a:solidFill>
                <a:latin typeface="Arial" charset="0"/>
                <a:ea typeface="ＭＳ Ｐゴシック" pitchFamily="50" charset="-128"/>
                <a:cs typeface="Arial" charset="0"/>
              </a:rPr>
              <a:t>GAAR burden shifted back to taxpayer</a:t>
            </a:r>
          </a:p>
          <a:p>
            <a:pPr marL="1588" indent="-1588" algn="ctr">
              <a:defRPr/>
            </a:pPr>
            <a:endParaRPr lang="en-GB" altLang="ja-JP" sz="1600" b="1" dirty="0">
              <a:solidFill>
                <a:schemeClr val="bg1"/>
              </a:solidFill>
              <a:ea typeface="ＭＳ Ｐゴシック" pitchFamily="50" charset="-128"/>
            </a:endParaRPr>
          </a:p>
          <a:p>
            <a:pPr marL="1588" indent="-1588" algn="ctr">
              <a:defRPr/>
            </a:pPr>
            <a:r>
              <a:rPr lang="en-US" altLang="ja-JP" sz="1600" b="1" dirty="0" smtClean="0">
                <a:solidFill>
                  <a:schemeClr val="bg1"/>
                </a:solidFill>
                <a:latin typeface="Arial" charset="0"/>
                <a:ea typeface="ＭＳ Ｐゴシック" pitchFamily="50" charset="-128"/>
                <a:cs typeface="Arial" charset="0"/>
              </a:rPr>
              <a:t>No relief for indirect transfers</a:t>
            </a:r>
          </a:p>
          <a:p>
            <a:pPr marL="1588" indent="-1588" algn="ctr">
              <a:defRPr/>
            </a:pPr>
            <a:endParaRPr lang="en-US" altLang="ja-JP" sz="1600" b="1" dirty="0">
              <a:solidFill>
                <a:schemeClr val="bg1"/>
              </a:solidFill>
              <a:ea typeface="ＭＳ Ｐゴシック" pitchFamily="50" charset="-128"/>
            </a:endParaRPr>
          </a:p>
          <a:p>
            <a:pPr marL="1588" indent="-1588" algn="ctr">
              <a:defRPr/>
            </a:pPr>
            <a:r>
              <a:rPr lang="en-US" altLang="ja-JP" sz="1600" b="1" dirty="0" smtClean="0">
                <a:solidFill>
                  <a:schemeClr val="bg1"/>
                </a:solidFill>
                <a:ea typeface="ＭＳ Ｐゴシック" pitchFamily="50" charset="-128"/>
              </a:rPr>
              <a:t>Higher tax on royalties and FTS</a:t>
            </a:r>
          </a:p>
          <a:p>
            <a:pPr marL="1588" indent="-1588" algn="ctr">
              <a:defRPr/>
            </a:pPr>
            <a:endParaRPr lang="en-US" altLang="ja-JP" sz="1600" b="1" dirty="0">
              <a:solidFill>
                <a:schemeClr val="bg1"/>
              </a:solidFill>
              <a:latin typeface="Arial" charset="0"/>
              <a:ea typeface="ＭＳ Ｐゴシック" pitchFamily="50" charset="-128"/>
              <a:cs typeface="Arial" charset="0"/>
            </a:endParaRPr>
          </a:p>
          <a:p>
            <a:pPr marL="1588" indent="-1588" algn="ctr">
              <a:defRPr/>
            </a:pPr>
            <a:r>
              <a:rPr lang="en-US" altLang="ja-JP" sz="1600" b="1" dirty="0" smtClean="0">
                <a:solidFill>
                  <a:schemeClr val="bg1"/>
                </a:solidFill>
                <a:ea typeface="ＭＳ Ｐゴシック" pitchFamily="50" charset="-128"/>
              </a:rPr>
              <a:t>Tax on share buybacks </a:t>
            </a:r>
          </a:p>
          <a:p>
            <a:pPr marL="1588" indent="-1588" algn="ctr">
              <a:defRPr/>
            </a:pPr>
            <a:endParaRPr lang="en-US" altLang="ja-JP" sz="1600" b="1" dirty="0">
              <a:solidFill>
                <a:schemeClr val="bg1"/>
              </a:solidFill>
              <a:latin typeface="Arial" charset="0"/>
              <a:ea typeface="ＭＳ Ｐゴシック" pitchFamily="50" charset="-128"/>
              <a:cs typeface="Arial" charset="0"/>
            </a:endParaRPr>
          </a:p>
          <a:p>
            <a:pPr marL="1588" indent="-1588" algn="ctr">
              <a:defRPr/>
            </a:pPr>
            <a:r>
              <a:rPr lang="en-GB" altLang="ja-JP" sz="1600" b="1" dirty="0">
                <a:solidFill>
                  <a:schemeClr val="bg1"/>
                </a:solidFill>
                <a:ea typeface="ＭＳ Ｐゴシック" pitchFamily="50" charset="-128"/>
              </a:rPr>
              <a:t>Increase in </a:t>
            </a:r>
            <a:r>
              <a:rPr lang="en-GB" altLang="ja-JP" sz="1600" b="1" dirty="0" smtClean="0">
                <a:solidFill>
                  <a:schemeClr val="bg1"/>
                </a:solidFill>
                <a:ea typeface="ＭＳ Ｐゴシック" pitchFamily="50" charset="-128"/>
              </a:rPr>
              <a:t>surcharges</a:t>
            </a:r>
            <a:endParaRPr lang="en-GB" altLang="ja-JP" sz="1600" b="1" dirty="0">
              <a:solidFill>
                <a:schemeClr val="bg1"/>
              </a:solidFill>
              <a:ea typeface="ＭＳ Ｐゴシック" pitchFamily="50" charset="-128"/>
            </a:endParaRPr>
          </a:p>
        </p:txBody>
      </p:sp>
      <p:sp>
        <p:nvSpPr>
          <p:cNvPr id="9" name="Oval 5"/>
          <p:cNvSpPr>
            <a:spLocks noChangeArrowheads="1"/>
          </p:cNvSpPr>
          <p:nvPr/>
        </p:nvSpPr>
        <p:spPr bwMode="auto">
          <a:xfrm>
            <a:off x="3471227" y="1372394"/>
            <a:ext cx="3206630" cy="5326856"/>
          </a:xfrm>
          <a:prstGeom prst="ellipse">
            <a:avLst/>
          </a:prstGeom>
          <a:solidFill>
            <a:schemeClr val="accent2"/>
          </a:solidFill>
          <a:ln w="12700" algn="ctr">
            <a:solidFill>
              <a:srgbClr val="FFFFFF"/>
            </a:solidFill>
            <a:round/>
            <a:headEnd type="none" w="sm" len="sm"/>
            <a:tailEnd type="none" w="med" len="lg"/>
          </a:ln>
        </p:spPr>
        <p:txBody>
          <a:bodyPr anchor="ctr"/>
          <a:lstStyle/>
          <a:p>
            <a:pPr algn="ctr"/>
            <a:r>
              <a:rPr lang="en-GB" altLang="ja-JP" sz="1600" b="1" u="sng" dirty="0">
                <a:solidFill>
                  <a:schemeClr val="bg1"/>
                </a:solidFill>
                <a:ea typeface="MS PGothic" pitchFamily="34" charset="-128"/>
              </a:rPr>
              <a:t>U</a:t>
            </a:r>
            <a:r>
              <a:rPr lang="en-GB" altLang="ja-JP" sz="1600" b="1" u="sng" dirty="0" smtClean="0">
                <a:solidFill>
                  <a:schemeClr val="bg1"/>
                </a:solidFill>
                <a:ea typeface="MS PGothic" pitchFamily="34" charset="-128"/>
              </a:rPr>
              <a:t>ncertain</a:t>
            </a:r>
          </a:p>
          <a:p>
            <a:pPr algn="ctr"/>
            <a:endParaRPr lang="en-GB" altLang="ja-JP" sz="1600" b="1" dirty="0" smtClean="0">
              <a:solidFill>
                <a:schemeClr val="bg1"/>
              </a:solidFill>
              <a:ea typeface="MS PGothic" pitchFamily="34" charset="-128"/>
            </a:endParaRPr>
          </a:p>
          <a:p>
            <a:pPr algn="ctr"/>
            <a:r>
              <a:rPr lang="en-GB" altLang="ja-JP" sz="1600" b="1" dirty="0" smtClean="0">
                <a:solidFill>
                  <a:schemeClr val="bg1"/>
                </a:solidFill>
                <a:ea typeface="MS PGothic" pitchFamily="34" charset="-128"/>
              </a:rPr>
              <a:t>Acceptance of tax residency certificate</a:t>
            </a:r>
          </a:p>
          <a:p>
            <a:pPr algn="ctr"/>
            <a:endParaRPr lang="en-GB" altLang="ja-JP" sz="1600" b="1" dirty="0">
              <a:solidFill>
                <a:schemeClr val="bg1"/>
              </a:solidFill>
              <a:ea typeface="MS PGothic" pitchFamily="34" charset="-128"/>
            </a:endParaRPr>
          </a:p>
          <a:p>
            <a:pPr algn="ctr"/>
            <a:r>
              <a:rPr lang="en-GB" altLang="ja-JP" sz="1600" b="1" dirty="0" smtClean="0">
                <a:solidFill>
                  <a:schemeClr val="bg1"/>
                </a:solidFill>
                <a:ea typeface="MS PGothic" pitchFamily="34" charset="-128"/>
              </a:rPr>
              <a:t>DTC in the offing</a:t>
            </a:r>
          </a:p>
          <a:p>
            <a:pPr algn="ctr"/>
            <a:endParaRPr lang="en-GB" altLang="ja-JP" sz="1600" b="1" dirty="0">
              <a:solidFill>
                <a:schemeClr val="bg1"/>
              </a:solidFill>
              <a:ea typeface="MS PGothic" pitchFamily="34" charset="-128"/>
            </a:endParaRPr>
          </a:p>
          <a:p>
            <a:pPr algn="ctr"/>
            <a:r>
              <a:rPr lang="en-GB" altLang="ja-JP" sz="1600" b="1" dirty="0" smtClean="0">
                <a:solidFill>
                  <a:schemeClr val="bg1"/>
                </a:solidFill>
                <a:ea typeface="MS PGothic" pitchFamily="34" charset="-128"/>
              </a:rPr>
              <a:t>GST picking up steam</a:t>
            </a:r>
          </a:p>
        </p:txBody>
      </p:sp>
    </p:spTree>
    <p:extLst>
      <p:ext uri="{BB962C8B-B14F-4D97-AF65-F5344CB8AC3E}">
        <p14:creationId xmlns:p14="http://schemas.microsoft.com/office/powerpoint/2010/main" val="39127808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00" y="4837150"/>
            <a:ext cx="9473155" cy="2406548"/>
          </a:xfrm>
          <a:prstGeom prst="rect">
            <a:avLst/>
          </a:prstGeom>
          <a:noFill/>
        </p:spPr>
        <p:txBody>
          <a:bodyPr wrap="square" lIns="97274" tIns="48637" rIns="97274" bIns="48637" rtlCol="0">
            <a:spAutoFit/>
          </a:bodyPr>
          <a:lstStyle/>
          <a:p>
            <a:pPr algn="just"/>
            <a:r>
              <a:rPr lang="en-US" sz="1500" i="1" dirty="0">
                <a:solidFill>
                  <a:schemeClr val="tx2"/>
                </a:solidFill>
              </a:rPr>
              <a:t>The information contained in this document is intended to provide general information  on a particular subject or subjects and are not exhaustive treatment of such subject(s).</a:t>
            </a:r>
          </a:p>
          <a:p>
            <a:pPr algn="just"/>
            <a:endParaRPr lang="en-US" sz="1500" i="1" dirty="0">
              <a:solidFill>
                <a:schemeClr val="tx2"/>
              </a:solidFill>
            </a:endParaRPr>
          </a:p>
          <a:p>
            <a:pPr algn="just"/>
            <a:r>
              <a:rPr lang="en-US" sz="1500" i="1" dirty="0">
                <a:solidFill>
                  <a:schemeClr val="tx2"/>
                </a:solidFill>
              </a:rPr>
              <a:t>This contents of this document are for general information and the presenter by means of this document is not rendering accounting, business, financial, investment, legal, tax, or other professional advice or services. This document is not a substitute for such professional advice or services, nor should it be used  as a basis for any decision or action that may affect your finances or your business. Before making any decision or taking any action that may affect your finances or business, you should consult a qualified professional advisor.</a:t>
            </a:r>
          </a:p>
          <a:p>
            <a:pPr algn="just"/>
            <a:r>
              <a:rPr lang="en-US" sz="1500" i="1" dirty="0">
                <a:solidFill>
                  <a:schemeClr val="tx2"/>
                </a:solidFill>
              </a:rPr>
              <a:t>The presenter shall not be responsible for any loss whatsoever sustained by any person who relies on this document.</a:t>
            </a:r>
            <a:endParaRPr lang="en-US" sz="1500" i="1" dirty="0">
              <a:solidFill>
                <a:schemeClr val="tx2"/>
              </a:solidFill>
            </a:endParaRPr>
          </a:p>
        </p:txBody>
      </p:sp>
      <p:sp>
        <p:nvSpPr>
          <p:cNvPr id="5" name="TextBox 1"/>
          <p:cNvSpPr txBox="1">
            <a:spLocks noChangeArrowheads="1"/>
          </p:cNvSpPr>
          <p:nvPr/>
        </p:nvSpPr>
        <p:spPr bwMode="auto">
          <a:xfrm>
            <a:off x="1257499" y="2764086"/>
            <a:ext cx="7544991" cy="821499"/>
          </a:xfrm>
          <a:prstGeom prst="rect">
            <a:avLst/>
          </a:prstGeom>
          <a:noFill/>
          <a:ln w="9525">
            <a:noFill/>
            <a:miter lim="800000"/>
            <a:headEnd/>
            <a:tailEnd/>
          </a:ln>
        </p:spPr>
        <p:txBody>
          <a:bodyPr lIns="97274" tIns="48637" rIns="97274" bIns="48637">
            <a:spAutoFit/>
          </a:bodyPr>
          <a:lstStyle/>
          <a:p>
            <a:pPr algn="ctr" defTabSz="972739" fontAlgn="auto">
              <a:spcBef>
                <a:spcPts val="0"/>
              </a:spcBef>
              <a:spcAft>
                <a:spcPts val="0"/>
              </a:spcAft>
              <a:defRPr/>
            </a:pPr>
            <a:r>
              <a:rPr lang="en-US" sz="4700" b="1" kern="0" dirty="0">
                <a:solidFill>
                  <a:schemeClr val="tx2"/>
                </a:solidFill>
                <a:latin typeface="Arial"/>
                <a:cs typeface="Times New Roman" pitchFamily="18" charset="0"/>
              </a:rPr>
              <a:t>Thank you!</a:t>
            </a:r>
            <a:endParaRPr lang="en-US" sz="4700" b="1" kern="0" dirty="0">
              <a:solidFill>
                <a:schemeClr val="tx2"/>
              </a:solidFill>
              <a:latin typeface="Arial"/>
              <a:cs typeface="Times New Roman" pitchFamily="18" charset="0"/>
            </a:endParaRPr>
          </a:p>
        </p:txBody>
      </p:sp>
    </p:spTree>
    <p:extLst>
      <p:ext uri="{BB962C8B-B14F-4D97-AF65-F5344CB8AC3E}">
        <p14:creationId xmlns:p14="http://schemas.microsoft.com/office/powerpoint/2010/main" val="2834835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mtClean="0"/>
              <a:t>Personal Taxation</a:t>
            </a:r>
            <a:endParaRPr lang="en-US" dirty="0"/>
          </a:p>
        </p:txBody>
      </p:sp>
      <p:sp>
        <p:nvSpPr>
          <p:cNvPr id="5" name="Slide Number Placeholder 4"/>
          <p:cNvSpPr>
            <a:spLocks noGrp="1"/>
          </p:cNvSpPr>
          <p:nvPr>
            <p:ph type="sldNum" sz="quarter" idx="10"/>
          </p:nvPr>
        </p:nvSpPr>
        <p:spPr/>
        <p:txBody>
          <a:bodyPr/>
          <a:lstStyle/>
          <a:p>
            <a:fld id="{313880FF-B11A-4FA9-B5CC-7226C1B8517C}" type="slidenum">
              <a:rPr lang="en-GB" smtClean="0"/>
              <a:pPr/>
              <a:t>4</a:t>
            </a:fld>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Personal Taxation</a:t>
            </a:r>
            <a:r>
              <a:rPr lang="en-US" dirty="0"/>
              <a:t/>
            </a:r>
            <a:br>
              <a:rPr lang="en-US" dirty="0"/>
            </a:br>
            <a:r>
              <a:rPr lang="en-US" dirty="0">
                <a:solidFill>
                  <a:srgbClr val="00A1DE"/>
                </a:solidFill>
              </a:rPr>
              <a:t>Tax Rates</a:t>
            </a:r>
            <a:endParaRPr lang="en-US" dirty="0"/>
          </a:p>
        </p:txBody>
      </p:sp>
      <p:sp>
        <p:nvSpPr>
          <p:cNvPr id="4" name="Slide Number Placeholder 3"/>
          <p:cNvSpPr>
            <a:spLocks noGrp="1"/>
          </p:cNvSpPr>
          <p:nvPr>
            <p:ph type="sldNum" sz="quarter" idx="12"/>
          </p:nvPr>
        </p:nvSpPr>
        <p:spPr/>
        <p:txBody>
          <a:bodyPr/>
          <a:lstStyle/>
          <a:p>
            <a:fld id="{313880FF-B11A-4FA9-B5CC-7226C1B8517C}" type="slidenum">
              <a:rPr lang="en-GB" smtClean="0">
                <a:solidFill>
                  <a:srgbClr val="002776"/>
                </a:solidFill>
              </a:rPr>
              <a:pPr/>
              <a:t>5</a:t>
            </a:fld>
            <a:endParaRPr lang="en-GB">
              <a:solidFill>
                <a:srgbClr val="002776"/>
              </a:solidFill>
            </a:endParaRPr>
          </a:p>
        </p:txBody>
      </p:sp>
      <p:sp>
        <p:nvSpPr>
          <p:cNvPr id="6" name="Rectangle 5"/>
          <p:cNvSpPr/>
          <p:nvPr/>
        </p:nvSpPr>
        <p:spPr>
          <a:xfrm>
            <a:off x="-75406" y="4801394"/>
            <a:ext cx="9752806" cy="1015663"/>
          </a:xfrm>
          <a:prstGeom prst="rect">
            <a:avLst/>
          </a:prstGeom>
        </p:spPr>
        <p:txBody>
          <a:bodyPr wrap="square">
            <a:spAutoFit/>
          </a:bodyPr>
          <a:lstStyle/>
          <a:p>
            <a:pPr marL="800100" lvl="1" indent="-342900">
              <a:buFont typeface="Arial" pitchFamily="34" charset="0"/>
              <a:buChar char="•"/>
            </a:pPr>
            <a:r>
              <a:rPr lang="en-US" dirty="0" smtClean="0">
                <a:solidFill>
                  <a:srgbClr val="002776"/>
                </a:solidFill>
                <a:latin typeface="+mn-lt"/>
              </a:rPr>
              <a:t>No change in slab rates; education </a:t>
            </a:r>
            <a:r>
              <a:rPr lang="en-US" dirty="0">
                <a:solidFill>
                  <a:srgbClr val="002776"/>
                </a:solidFill>
                <a:latin typeface="+mn-lt"/>
              </a:rPr>
              <a:t>cess @ 3% </a:t>
            </a:r>
            <a:r>
              <a:rPr lang="en-US" dirty="0" smtClean="0">
                <a:solidFill>
                  <a:srgbClr val="002776"/>
                </a:solidFill>
                <a:latin typeface="+mn-lt"/>
              </a:rPr>
              <a:t>continues to apply</a:t>
            </a:r>
          </a:p>
          <a:p>
            <a:pPr marL="800100" lvl="1" indent="-342900">
              <a:buFont typeface="Arial" pitchFamily="34" charset="0"/>
              <a:buChar char="•"/>
            </a:pPr>
            <a:r>
              <a:rPr lang="en-US" dirty="0">
                <a:solidFill>
                  <a:srgbClr val="002776"/>
                </a:solidFill>
                <a:latin typeface="+mn-lt"/>
              </a:rPr>
              <a:t>Surcharge </a:t>
            </a:r>
            <a:r>
              <a:rPr lang="en-US" dirty="0" smtClean="0">
                <a:solidFill>
                  <a:srgbClr val="002776"/>
                </a:solidFill>
                <a:latin typeface="+mn-lt"/>
              </a:rPr>
              <a:t>@ 10</a:t>
            </a:r>
            <a:r>
              <a:rPr lang="en-US" dirty="0">
                <a:solidFill>
                  <a:srgbClr val="002776"/>
                </a:solidFill>
                <a:latin typeface="+mn-lt"/>
              </a:rPr>
              <a:t>% on tax </a:t>
            </a:r>
            <a:r>
              <a:rPr lang="en-US" dirty="0" smtClean="0">
                <a:solidFill>
                  <a:srgbClr val="002776"/>
                </a:solidFill>
                <a:latin typeface="+mn-lt"/>
              </a:rPr>
              <a:t>introduced if income &gt; INR 10,000,000</a:t>
            </a:r>
            <a:endParaRPr lang="en-US" dirty="0">
              <a:solidFill>
                <a:srgbClr val="002776"/>
              </a:solidFill>
              <a:latin typeface="+mn-lt"/>
            </a:endParaRPr>
          </a:p>
          <a:p>
            <a:pPr marL="800100" lvl="1" indent="-342900">
              <a:buFont typeface="Arial" pitchFamily="34" charset="0"/>
              <a:buChar char="•"/>
            </a:pPr>
            <a:r>
              <a:rPr lang="en-US" dirty="0" smtClean="0">
                <a:solidFill>
                  <a:srgbClr val="002776"/>
                </a:solidFill>
                <a:latin typeface="+mn-lt"/>
              </a:rPr>
              <a:t>Rebate upto INR 2,000 available to residents having income ≤ INR 500,000</a:t>
            </a:r>
          </a:p>
        </p:txBody>
      </p:sp>
      <p:graphicFrame>
        <p:nvGraphicFramePr>
          <p:cNvPr id="7" name="Table 6"/>
          <p:cNvGraphicFramePr>
            <a:graphicFrameLocks noGrp="1"/>
          </p:cNvGraphicFramePr>
          <p:nvPr>
            <p:extLst>
              <p:ext uri="{D42A27DB-BD31-4B8C-83A1-F6EECF244321}">
                <p14:modId xmlns:p14="http://schemas.microsoft.com/office/powerpoint/2010/main" val="2012175542"/>
              </p:ext>
            </p:extLst>
          </p:nvPr>
        </p:nvGraphicFramePr>
        <p:xfrm>
          <a:off x="457994" y="1372394"/>
          <a:ext cx="9067800" cy="3222784"/>
        </p:xfrm>
        <a:graphic>
          <a:graphicData uri="http://schemas.openxmlformats.org/drawingml/2006/table">
            <a:tbl>
              <a:tblPr firstRow="1" bandRow="1">
                <a:tableStyleId>{F5AB1C69-6EDB-4FF4-983F-18BD219EF322}</a:tableStyleId>
              </a:tblPr>
              <a:tblGrid>
                <a:gridCol w="1813560"/>
                <a:gridCol w="1813560"/>
                <a:gridCol w="1813560"/>
                <a:gridCol w="1813560"/>
                <a:gridCol w="1813560"/>
              </a:tblGrid>
              <a:tr h="370840">
                <a:tc rowSpan="2">
                  <a:txBody>
                    <a:bodyPr/>
                    <a:lstStyle/>
                    <a:p>
                      <a:r>
                        <a:rPr lang="en-US" sz="1800" dirty="0" smtClean="0">
                          <a:solidFill>
                            <a:schemeClr val="bg2"/>
                          </a:solidFill>
                          <a:latin typeface="+mn-lt"/>
                        </a:rPr>
                        <a:t>Status of individual</a:t>
                      </a:r>
                      <a:endParaRPr lang="en-US" sz="1800" dirty="0">
                        <a:solidFill>
                          <a:schemeClr val="bg2"/>
                        </a:solidFill>
                        <a:latin typeface="+mn-lt"/>
                      </a:endParaRPr>
                    </a:p>
                  </a:txBody>
                  <a:tcPr>
                    <a:lnR w="12700" cap="flat" cmpd="sng" algn="ctr">
                      <a:solidFill>
                        <a:schemeClr val="bg2"/>
                      </a:solidFill>
                      <a:prstDash val="solid"/>
                      <a:round/>
                      <a:headEnd type="none" w="med" len="med"/>
                      <a:tailEnd type="none" w="med" len="med"/>
                    </a:lnR>
                  </a:tcPr>
                </a:tc>
                <a:tc gridSpan="4">
                  <a:txBody>
                    <a:bodyPr/>
                    <a:lstStyle/>
                    <a:p>
                      <a:pPr algn="ctr"/>
                      <a:r>
                        <a:rPr lang="en-US" sz="1800" dirty="0" smtClean="0">
                          <a:solidFill>
                            <a:schemeClr val="bg2"/>
                          </a:solidFill>
                          <a:latin typeface="+mn-lt"/>
                        </a:rPr>
                        <a:t>Slabs (INR)</a:t>
                      </a:r>
                      <a:endParaRPr lang="en-US" sz="1800" dirty="0">
                        <a:solidFill>
                          <a:schemeClr val="bg2"/>
                        </a:solidFill>
                        <a:latin typeface="+mn-lt"/>
                      </a:endParaRPr>
                    </a:p>
                  </a:txBody>
                  <a:tcPr>
                    <a:lnL w="12700" cap="flat" cmpd="sng" algn="ctr">
                      <a:solidFill>
                        <a:schemeClr val="bg2"/>
                      </a:solidFill>
                      <a:prstDash val="solid"/>
                      <a:round/>
                      <a:headEnd type="none" w="med" len="med"/>
                      <a:tailEnd type="none" w="med" len="med"/>
                    </a:lnL>
                  </a:tcPr>
                </a:tc>
                <a:tc hMerge="1">
                  <a:txBody>
                    <a:bodyPr/>
                    <a:lstStyle/>
                    <a:p>
                      <a:endParaRPr lang="en-US"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hMerge="1">
                  <a:txBody>
                    <a:bodyPr/>
                    <a:lstStyle/>
                    <a:p>
                      <a:endParaRPr lang="en-US"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tcPr>
                </a:tc>
                <a:tc hMerge="1">
                  <a:txBody>
                    <a:bodyPr/>
                    <a:lstStyle/>
                    <a:p>
                      <a:endParaRPr lang="en-US" dirty="0">
                        <a:solidFill>
                          <a:schemeClr val="bg2"/>
                        </a:solidFill>
                      </a:endParaRPr>
                    </a:p>
                  </a:txBody>
                  <a:tcPr>
                    <a:lnL w="12700" cap="flat" cmpd="sng" algn="ctr">
                      <a:solidFill>
                        <a:schemeClr val="bg2"/>
                      </a:solidFill>
                      <a:prstDash val="solid"/>
                      <a:round/>
                      <a:headEnd type="none" w="med" len="med"/>
                      <a:tailEnd type="none" w="med" len="med"/>
                    </a:lnL>
                  </a:tcPr>
                </a:tc>
              </a:tr>
              <a:tr h="370840">
                <a:tc vMerge="1">
                  <a:txBody>
                    <a:bodyPr/>
                    <a:lstStyle/>
                    <a:p>
                      <a:endParaRPr lang="en-US" dirty="0">
                        <a:solidFill>
                          <a:schemeClr val="bg2"/>
                        </a:solidFill>
                      </a:endParaRPr>
                    </a:p>
                  </a:txBody>
                  <a:tcPr>
                    <a:lnR w="12700" cap="flat" cmpd="sng" algn="ctr">
                      <a:solidFill>
                        <a:schemeClr val="bg2"/>
                      </a:solidFill>
                      <a:prstDash val="solid"/>
                      <a:round/>
                      <a:headEnd type="none" w="med" len="med"/>
                      <a:tailEnd type="none" w="med" len="med"/>
                    </a:lnR>
                    <a:solidFill>
                      <a:srgbClr val="00A1DE"/>
                    </a:solidFill>
                  </a:tcPr>
                </a:tc>
                <a:tc>
                  <a:txBody>
                    <a:bodyPr/>
                    <a:lstStyle/>
                    <a:p>
                      <a:pPr algn="ctr"/>
                      <a:r>
                        <a:rPr lang="en-US" sz="1800" dirty="0" smtClean="0">
                          <a:solidFill>
                            <a:schemeClr val="bg2"/>
                          </a:solidFill>
                          <a:latin typeface="+mn-lt"/>
                        </a:rPr>
                        <a:t>Nil</a:t>
                      </a:r>
                      <a:endParaRPr lang="en-US" sz="1800" dirty="0">
                        <a:solidFill>
                          <a:schemeClr val="bg2"/>
                        </a:solidFill>
                        <a:latin typeface="+mn-lt"/>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0A1DE"/>
                    </a:solidFill>
                  </a:tcPr>
                </a:tc>
                <a:tc>
                  <a:txBody>
                    <a:bodyPr/>
                    <a:lstStyle/>
                    <a:p>
                      <a:pPr algn="ctr"/>
                      <a:r>
                        <a:rPr lang="en-US" sz="1800" dirty="0" smtClean="0">
                          <a:solidFill>
                            <a:schemeClr val="bg2"/>
                          </a:solidFill>
                          <a:latin typeface="+mn-lt"/>
                        </a:rPr>
                        <a:t>10%</a:t>
                      </a:r>
                      <a:endParaRPr lang="en-US" sz="1800" dirty="0">
                        <a:solidFill>
                          <a:schemeClr val="bg2"/>
                        </a:solidFill>
                        <a:latin typeface="+mn-lt"/>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0A1DE"/>
                    </a:solidFill>
                  </a:tcPr>
                </a:tc>
                <a:tc>
                  <a:txBody>
                    <a:bodyPr/>
                    <a:lstStyle/>
                    <a:p>
                      <a:pPr algn="ctr"/>
                      <a:r>
                        <a:rPr lang="en-US" sz="1800" dirty="0" smtClean="0">
                          <a:solidFill>
                            <a:schemeClr val="bg2"/>
                          </a:solidFill>
                          <a:latin typeface="+mn-lt"/>
                        </a:rPr>
                        <a:t>20%</a:t>
                      </a:r>
                      <a:endParaRPr lang="en-US" sz="1800" dirty="0">
                        <a:solidFill>
                          <a:schemeClr val="bg2"/>
                        </a:solidFill>
                        <a:latin typeface="+mn-lt"/>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solidFill>
                      <a:srgbClr val="00A1DE"/>
                    </a:solidFill>
                  </a:tcPr>
                </a:tc>
                <a:tc>
                  <a:txBody>
                    <a:bodyPr/>
                    <a:lstStyle/>
                    <a:p>
                      <a:pPr algn="ctr"/>
                      <a:r>
                        <a:rPr lang="en-US" sz="1800" dirty="0" smtClean="0">
                          <a:solidFill>
                            <a:schemeClr val="bg2"/>
                          </a:solidFill>
                          <a:latin typeface="+mn-lt"/>
                        </a:rPr>
                        <a:t>30%</a:t>
                      </a:r>
                      <a:endParaRPr lang="en-US" sz="1800" dirty="0">
                        <a:solidFill>
                          <a:schemeClr val="bg2"/>
                        </a:solidFill>
                        <a:latin typeface="+mn-lt"/>
                      </a:endParaRPr>
                    </a:p>
                  </a:txBody>
                  <a:tcPr>
                    <a:lnL w="12700" cap="flat" cmpd="sng" algn="ctr">
                      <a:solidFill>
                        <a:schemeClr val="bg2"/>
                      </a:solidFill>
                      <a:prstDash val="solid"/>
                      <a:round/>
                      <a:headEnd type="none" w="med" len="med"/>
                      <a:tailEnd type="none" w="med" len="med"/>
                    </a:lnL>
                    <a:solidFill>
                      <a:srgbClr val="00A1DE"/>
                    </a:solidFill>
                  </a:tcPr>
                </a:tc>
              </a:tr>
              <a:tr h="370840">
                <a:tc>
                  <a:txBody>
                    <a:bodyPr/>
                    <a:lstStyle/>
                    <a:p>
                      <a:pPr marL="0" marR="0" lvl="0" indent="0" algn="l" defTabSz="1019007" rtl="0" eaLnBrk="1" fontAlgn="auto" latinLnBrk="0" hangingPunct="1">
                        <a:lnSpc>
                          <a:spcPct val="100000"/>
                        </a:lnSpc>
                        <a:spcBef>
                          <a:spcPts val="0"/>
                        </a:spcBef>
                        <a:spcAft>
                          <a:spcPts val="0"/>
                        </a:spcAft>
                        <a:buClrTx/>
                        <a:buSzTx/>
                        <a:buFontTx/>
                        <a:buNone/>
                        <a:tabLst/>
                        <a:defRPr/>
                      </a:pPr>
                      <a:r>
                        <a:rPr kumimoji="0" lang="en-US" sz="1800" u="none" strike="noStrike" cap="none" normalizeH="0" baseline="0" dirty="0" smtClean="0">
                          <a:ln>
                            <a:noFill/>
                          </a:ln>
                          <a:solidFill>
                            <a:schemeClr val="tx2"/>
                          </a:solidFill>
                          <a:effectLst/>
                          <a:latin typeface="+mn-lt"/>
                          <a:cs typeface="Arial" pitchFamily="34" charset="0"/>
                        </a:rPr>
                        <a:t>Resident  / non-resident</a:t>
                      </a:r>
                      <a:endParaRPr kumimoji="0" lang="en-US" sz="1800" b="0" i="0" u="none" strike="noStrike" cap="none" normalizeH="0" baseline="0" dirty="0" smtClean="0">
                        <a:ln>
                          <a:noFill/>
                        </a:ln>
                        <a:solidFill>
                          <a:schemeClr val="tx2"/>
                        </a:solidFill>
                        <a:effectLst/>
                        <a:latin typeface="+mn-lt"/>
                        <a:cs typeface="Arial" pitchFamily="34" charset="0"/>
                      </a:endParaRPr>
                    </a:p>
                  </a:txBody>
                  <a:tcPr>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kern="1200" cap="none" normalizeH="0" baseline="0" dirty="0" smtClean="0">
                          <a:ln>
                            <a:noFill/>
                          </a:ln>
                          <a:solidFill>
                            <a:schemeClr val="tx2"/>
                          </a:solidFill>
                          <a:effectLst/>
                          <a:latin typeface="+mn-lt"/>
                          <a:cs typeface="Arial" pitchFamily="34" charset="0"/>
                        </a:rPr>
                        <a:t>200,000</a:t>
                      </a:r>
                      <a:endParaRPr kumimoji="0" lang="en-US" sz="1800" b="0" i="0" u="none" strike="noStrike" kern="1200" cap="none" normalizeH="0" baseline="0" dirty="0" smtClean="0">
                        <a:ln>
                          <a:noFill/>
                        </a:ln>
                        <a:solidFill>
                          <a:schemeClr val="tx2"/>
                        </a:solidFill>
                        <a:effectLst/>
                        <a:latin typeface="+mn-lt"/>
                        <a:ea typeface="+mn-ea"/>
                        <a:cs typeface="Arial" pitchFamily="34" charset="0"/>
                      </a:endParaRPr>
                    </a:p>
                  </a:txBody>
                  <a:tcPr marL="100601" marR="100601" marT="51832" marB="51832" horzOverflow="overflow">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kern="1200" cap="none" normalizeH="0" baseline="0" dirty="0" smtClean="0">
                          <a:ln>
                            <a:noFill/>
                          </a:ln>
                          <a:solidFill>
                            <a:schemeClr val="tx2"/>
                          </a:solidFill>
                          <a:effectLst/>
                          <a:latin typeface="+mn-lt"/>
                          <a:cs typeface="Arial" pitchFamily="34" charset="0"/>
                        </a:rPr>
                        <a:t> 200,001 – 500,000</a:t>
                      </a:r>
                      <a:endParaRPr kumimoji="0" lang="en-US" sz="1800" b="0" i="0" u="none" strike="noStrike" kern="1200" cap="none" normalizeH="0" baseline="0" dirty="0" smtClean="0">
                        <a:ln>
                          <a:noFill/>
                        </a:ln>
                        <a:solidFill>
                          <a:schemeClr val="tx2"/>
                        </a:solidFill>
                        <a:effectLst/>
                        <a:latin typeface="+mn-lt"/>
                        <a:ea typeface="+mn-ea"/>
                        <a:cs typeface="Arial" pitchFamily="34" charset="0"/>
                      </a:endParaRPr>
                    </a:p>
                  </a:txBody>
                  <a:tcPr marL="100601" marR="100601" marT="51832" marB="51832" horzOverflow="overflow">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cap="none" normalizeH="0" baseline="0" dirty="0" smtClean="0">
                          <a:ln>
                            <a:noFill/>
                          </a:ln>
                          <a:solidFill>
                            <a:schemeClr val="tx2"/>
                          </a:solidFill>
                          <a:effectLst/>
                          <a:latin typeface="+mn-lt"/>
                          <a:cs typeface="Arial" pitchFamily="34" charset="0"/>
                        </a:rPr>
                        <a:t>  500,001 – 1,000,000</a:t>
                      </a:r>
                      <a:endParaRPr kumimoji="0" lang="en-US" sz="1800" b="0" i="0" u="none" strike="noStrike" cap="none" normalizeH="0" baseline="0" dirty="0" smtClean="0">
                        <a:ln>
                          <a:noFill/>
                        </a:ln>
                        <a:solidFill>
                          <a:schemeClr val="tx2"/>
                        </a:solidFill>
                        <a:effectLst/>
                        <a:latin typeface="+mn-lt"/>
                        <a:cs typeface="Arial" pitchFamily="34" charset="0"/>
                      </a:endParaRPr>
                    </a:p>
                  </a:txBody>
                  <a:tcPr marL="100601" marR="100601" marT="51832" marB="51832" horzOverflow="overflow">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cap="none" normalizeH="0" baseline="0" dirty="0" smtClean="0">
                          <a:ln>
                            <a:noFill/>
                          </a:ln>
                          <a:solidFill>
                            <a:schemeClr val="tx2"/>
                          </a:solidFill>
                          <a:effectLst/>
                          <a:latin typeface="+mn-lt"/>
                          <a:cs typeface="Arial" pitchFamily="34" charset="0"/>
                        </a:rPr>
                        <a:t>1,000,001 and above</a:t>
                      </a:r>
                      <a:endParaRPr kumimoji="0" lang="en-US" sz="1800" b="0" i="0" u="none" strike="noStrike" cap="none" normalizeH="0" baseline="0" dirty="0" smtClean="0">
                        <a:ln>
                          <a:noFill/>
                        </a:ln>
                        <a:solidFill>
                          <a:schemeClr val="tx2"/>
                        </a:solidFill>
                        <a:effectLst/>
                        <a:latin typeface="+mn-lt"/>
                        <a:cs typeface="Arial" pitchFamily="34" charset="0"/>
                      </a:endParaRPr>
                    </a:p>
                  </a:txBody>
                  <a:tcPr marL="100601" marR="100601" marT="51832" marB="51832" horzOverflow="overflow">
                    <a:lnB w="12700" cap="flat" cmpd="sng" algn="ctr">
                      <a:solidFill>
                        <a:schemeClr val="accent3"/>
                      </a:solidFill>
                      <a:prstDash val="solid"/>
                      <a:round/>
                      <a:headEnd type="none" w="med" len="med"/>
                      <a:tailEnd type="none" w="med" len="med"/>
                    </a:lnB>
                    <a:noFill/>
                  </a:tcPr>
                </a:tc>
              </a:tr>
              <a:tr h="370840">
                <a:tc>
                  <a:txBody>
                    <a:bodyPr/>
                    <a:lstStyle/>
                    <a:p>
                      <a:pPr marL="0" marR="0" lvl="0" indent="0" algn="l" defTabSz="1019007" rtl="0" eaLnBrk="1" fontAlgn="auto" latinLnBrk="0" hangingPunct="1">
                        <a:lnSpc>
                          <a:spcPct val="100000"/>
                        </a:lnSpc>
                        <a:spcBef>
                          <a:spcPts val="0"/>
                        </a:spcBef>
                        <a:spcAft>
                          <a:spcPts val="0"/>
                        </a:spcAft>
                        <a:buClrTx/>
                        <a:buSzTx/>
                        <a:buFontTx/>
                        <a:buNone/>
                        <a:tabLst/>
                        <a:defRPr/>
                      </a:pPr>
                      <a:r>
                        <a:rPr kumimoji="0" lang="en-US" sz="1800" u="none" strike="noStrike" cap="none" normalizeH="0" baseline="0" dirty="0" smtClean="0">
                          <a:ln>
                            <a:noFill/>
                          </a:ln>
                          <a:solidFill>
                            <a:schemeClr val="tx2"/>
                          </a:solidFill>
                          <a:effectLst/>
                          <a:latin typeface="+mn-lt"/>
                          <a:cs typeface="Arial" pitchFamily="34" charset="0"/>
                        </a:rPr>
                        <a:t>Resident – Senior Citizen (60 to 79 years)</a:t>
                      </a:r>
                      <a:endParaRPr kumimoji="0" lang="en-US" sz="1800" b="0" i="0" u="none" strike="noStrike" cap="none" normalizeH="0" baseline="0" dirty="0" smtClean="0">
                        <a:ln>
                          <a:noFill/>
                        </a:ln>
                        <a:solidFill>
                          <a:schemeClr val="tx2"/>
                        </a:solidFill>
                        <a:effectLst/>
                        <a:latin typeface="+mn-lt"/>
                        <a:cs typeface="Arial" pitchFamily="34" charset="0"/>
                      </a:endParaRPr>
                    </a:p>
                  </a:txBody>
                  <a:tcP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cap="none" normalizeH="0" baseline="0" dirty="0" smtClean="0">
                          <a:ln>
                            <a:noFill/>
                          </a:ln>
                          <a:solidFill>
                            <a:schemeClr val="tx2"/>
                          </a:solidFill>
                          <a:effectLst/>
                          <a:latin typeface="+mn-lt"/>
                          <a:cs typeface="Arial" pitchFamily="34" charset="0"/>
                        </a:rPr>
                        <a:t>250,000</a:t>
                      </a:r>
                      <a:endParaRPr kumimoji="0" lang="en-US" sz="1800" b="0" i="0" u="none" strike="noStrike" cap="none" normalizeH="0" baseline="0" dirty="0" smtClean="0">
                        <a:ln>
                          <a:noFill/>
                        </a:ln>
                        <a:solidFill>
                          <a:schemeClr val="tx2"/>
                        </a:solidFill>
                        <a:effectLst/>
                        <a:latin typeface="+mn-lt"/>
                        <a:cs typeface="Arial" pitchFamily="34" charset="0"/>
                      </a:endParaRPr>
                    </a:p>
                  </a:txBody>
                  <a:tcPr marL="100601" marR="100601" marT="51832" marB="51832" horzOverflow="overflow">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kern="1200" cap="none" normalizeH="0" baseline="0" dirty="0" smtClean="0">
                          <a:ln>
                            <a:noFill/>
                          </a:ln>
                          <a:solidFill>
                            <a:schemeClr val="tx2"/>
                          </a:solidFill>
                          <a:effectLst/>
                          <a:latin typeface="+mn-lt"/>
                          <a:cs typeface="Arial" pitchFamily="34" charset="0"/>
                        </a:rPr>
                        <a:t>  250,001 – 500,000</a:t>
                      </a:r>
                      <a:endParaRPr kumimoji="0" lang="en-US" sz="1800" b="0" i="0" u="none" strike="noStrike" kern="1200" cap="none" normalizeH="0" baseline="0" dirty="0" smtClean="0">
                        <a:ln>
                          <a:noFill/>
                        </a:ln>
                        <a:solidFill>
                          <a:schemeClr val="tx2"/>
                        </a:solidFill>
                        <a:effectLst/>
                        <a:latin typeface="+mn-lt"/>
                        <a:ea typeface="+mn-ea"/>
                        <a:cs typeface="Arial" pitchFamily="34" charset="0"/>
                      </a:endParaRPr>
                    </a:p>
                  </a:txBody>
                  <a:tcPr marL="100601" marR="100601" marT="51832" marB="51832" horzOverflow="overflow">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cap="none" normalizeH="0" baseline="0" dirty="0" smtClean="0">
                          <a:ln>
                            <a:noFill/>
                          </a:ln>
                          <a:solidFill>
                            <a:schemeClr val="tx2"/>
                          </a:solidFill>
                          <a:effectLst/>
                          <a:latin typeface="+mn-lt"/>
                          <a:cs typeface="Arial" pitchFamily="34" charset="0"/>
                        </a:rPr>
                        <a:t>  500,001 – 1,000,000</a:t>
                      </a:r>
                      <a:endParaRPr kumimoji="0" lang="en-US" sz="1800" b="0" i="0" u="none" strike="noStrike" cap="none" normalizeH="0" baseline="0" dirty="0" smtClean="0">
                        <a:ln>
                          <a:noFill/>
                        </a:ln>
                        <a:solidFill>
                          <a:schemeClr val="tx2"/>
                        </a:solidFill>
                        <a:effectLst/>
                        <a:latin typeface="+mn-lt"/>
                        <a:cs typeface="Arial" pitchFamily="34" charset="0"/>
                      </a:endParaRPr>
                    </a:p>
                  </a:txBody>
                  <a:tcPr marL="100601" marR="100601" marT="51832" marB="51832" horzOverflow="overflow">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cap="none" normalizeH="0" baseline="0" dirty="0" smtClean="0">
                          <a:ln>
                            <a:noFill/>
                          </a:ln>
                          <a:solidFill>
                            <a:schemeClr val="tx2"/>
                          </a:solidFill>
                          <a:effectLst/>
                          <a:latin typeface="+mn-lt"/>
                          <a:cs typeface="Arial" pitchFamily="34" charset="0"/>
                        </a:rPr>
                        <a:t>1,000,001 and above</a:t>
                      </a:r>
                      <a:endParaRPr kumimoji="0" lang="en-US" sz="1800" b="0" i="0" u="none" strike="noStrike" cap="none" normalizeH="0" baseline="0" dirty="0" smtClean="0">
                        <a:ln>
                          <a:noFill/>
                        </a:ln>
                        <a:solidFill>
                          <a:schemeClr val="tx2"/>
                        </a:solidFill>
                        <a:effectLst/>
                        <a:latin typeface="+mn-lt"/>
                        <a:cs typeface="Arial" pitchFamily="34" charset="0"/>
                      </a:endParaRPr>
                    </a:p>
                  </a:txBody>
                  <a:tcPr marL="100601" marR="100601" marT="51832" marB="51832" horzOverflow="overflow">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r>
              <a:tr h="370840">
                <a:tc>
                  <a:txBody>
                    <a:bodyPr/>
                    <a:lstStyle/>
                    <a:p>
                      <a:pPr marL="0" marR="0" lvl="0" indent="0" algn="l" defTabSz="1019007" rtl="0" eaLnBrk="1" fontAlgn="auto" latinLnBrk="0" hangingPunct="1">
                        <a:lnSpc>
                          <a:spcPct val="100000"/>
                        </a:lnSpc>
                        <a:spcBef>
                          <a:spcPts val="0"/>
                        </a:spcBef>
                        <a:spcAft>
                          <a:spcPts val="0"/>
                        </a:spcAft>
                        <a:buClrTx/>
                        <a:buSzTx/>
                        <a:buFontTx/>
                        <a:buNone/>
                        <a:tabLst/>
                        <a:defRPr/>
                      </a:pPr>
                      <a:r>
                        <a:rPr kumimoji="0" lang="en-US" sz="1800" u="none" strike="noStrike" cap="none" normalizeH="0" baseline="0" dirty="0" smtClean="0">
                          <a:ln>
                            <a:noFill/>
                          </a:ln>
                          <a:solidFill>
                            <a:schemeClr val="tx2"/>
                          </a:solidFill>
                          <a:effectLst/>
                          <a:latin typeface="+mn-lt"/>
                          <a:cs typeface="Arial" pitchFamily="34" charset="0"/>
                        </a:rPr>
                        <a:t>Resident – Very Senior Citizen (80 years plus) </a:t>
                      </a:r>
                      <a:endParaRPr kumimoji="0" lang="en-US" sz="1800" b="0" i="0" u="none" strike="noStrike" cap="none" normalizeH="0" baseline="0" dirty="0" smtClean="0">
                        <a:ln>
                          <a:noFill/>
                        </a:ln>
                        <a:solidFill>
                          <a:schemeClr val="tx2"/>
                        </a:solidFill>
                        <a:effectLst/>
                        <a:latin typeface="+mn-lt"/>
                        <a:cs typeface="Arial" pitchFamily="34" charset="0"/>
                      </a:endParaRPr>
                    </a:p>
                  </a:txBody>
                  <a:tcP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cap="none" normalizeH="0" baseline="0" dirty="0" smtClean="0">
                          <a:ln>
                            <a:noFill/>
                          </a:ln>
                          <a:solidFill>
                            <a:schemeClr val="tx2"/>
                          </a:solidFill>
                          <a:effectLst/>
                          <a:latin typeface="+mn-lt"/>
                          <a:cs typeface="Arial" pitchFamily="34" charset="0"/>
                        </a:rPr>
                        <a:t>500,000</a:t>
                      </a:r>
                      <a:endParaRPr kumimoji="0" lang="en-US" sz="1800" b="0" i="0" u="none" strike="noStrike" cap="none" normalizeH="0" baseline="0" dirty="0" smtClean="0">
                        <a:ln>
                          <a:noFill/>
                        </a:ln>
                        <a:solidFill>
                          <a:schemeClr val="tx2"/>
                        </a:solidFill>
                        <a:effectLst/>
                        <a:latin typeface="+mn-lt"/>
                        <a:cs typeface="Arial" pitchFamily="34" charset="0"/>
                      </a:endParaRPr>
                    </a:p>
                  </a:txBody>
                  <a:tcPr marL="100601" marR="100601" marT="51832" marB="51832" horzOverflow="overflow">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kern="1200" cap="none" normalizeH="0" baseline="0" dirty="0" smtClean="0">
                          <a:ln>
                            <a:noFill/>
                          </a:ln>
                          <a:solidFill>
                            <a:schemeClr val="tx2"/>
                          </a:solidFill>
                          <a:effectLst/>
                          <a:latin typeface="+mn-lt"/>
                          <a:cs typeface="Arial" pitchFamily="34" charset="0"/>
                        </a:rPr>
                        <a:t>-</a:t>
                      </a:r>
                      <a:endParaRPr kumimoji="0" lang="en-US" sz="1800" b="0" i="0" u="none" strike="noStrike" kern="1200" cap="none" normalizeH="0" baseline="0" dirty="0" smtClean="0">
                        <a:ln>
                          <a:noFill/>
                        </a:ln>
                        <a:solidFill>
                          <a:schemeClr val="tx2"/>
                        </a:solidFill>
                        <a:effectLst/>
                        <a:latin typeface="+mn-lt"/>
                        <a:ea typeface="+mn-ea"/>
                        <a:cs typeface="Arial" pitchFamily="34" charset="0"/>
                      </a:endParaRPr>
                    </a:p>
                  </a:txBody>
                  <a:tcPr marL="100601" marR="100601" marT="51832" marB="51832" horzOverflow="overflow">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cap="none" normalizeH="0" baseline="0" dirty="0" smtClean="0">
                          <a:ln>
                            <a:noFill/>
                          </a:ln>
                          <a:solidFill>
                            <a:schemeClr val="tx2"/>
                          </a:solidFill>
                          <a:effectLst/>
                          <a:latin typeface="+mn-lt"/>
                          <a:cs typeface="Arial" pitchFamily="34" charset="0"/>
                        </a:rPr>
                        <a:t>  500,001 – 1,000,000</a:t>
                      </a:r>
                      <a:endParaRPr kumimoji="0" lang="en-US" sz="1800" b="0" i="0" u="none" strike="noStrike" cap="none" normalizeH="0" baseline="0" dirty="0" smtClean="0">
                        <a:ln>
                          <a:noFill/>
                        </a:ln>
                        <a:solidFill>
                          <a:schemeClr val="tx2"/>
                        </a:solidFill>
                        <a:effectLst/>
                        <a:latin typeface="+mn-lt"/>
                        <a:cs typeface="Arial" pitchFamily="34" charset="0"/>
                      </a:endParaRPr>
                    </a:p>
                  </a:txBody>
                  <a:tcPr marL="100601" marR="100601" marT="51832" marB="51832" horzOverflow="overflow">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40000"/>
                        </a:spcBef>
                        <a:spcAft>
                          <a:spcPct val="0"/>
                        </a:spcAft>
                        <a:buClr>
                          <a:srgbClr val="000066"/>
                        </a:buClr>
                        <a:buSzTx/>
                        <a:buFontTx/>
                        <a:buNone/>
                        <a:tabLst/>
                      </a:pPr>
                      <a:r>
                        <a:rPr kumimoji="0" lang="en-US" sz="1800" b="0" u="none" strike="noStrike" cap="none" normalizeH="0" baseline="0" dirty="0" smtClean="0">
                          <a:ln>
                            <a:noFill/>
                          </a:ln>
                          <a:solidFill>
                            <a:schemeClr val="tx2"/>
                          </a:solidFill>
                          <a:effectLst/>
                          <a:latin typeface="+mn-lt"/>
                          <a:cs typeface="Arial" pitchFamily="34" charset="0"/>
                        </a:rPr>
                        <a:t>1,000,001 and above</a:t>
                      </a:r>
                      <a:endParaRPr kumimoji="0" lang="en-US" sz="1800" b="0" i="0" u="none" strike="noStrike" cap="none" normalizeH="0" baseline="0" dirty="0" smtClean="0">
                        <a:ln>
                          <a:noFill/>
                        </a:ln>
                        <a:solidFill>
                          <a:schemeClr val="tx2"/>
                        </a:solidFill>
                        <a:effectLst/>
                        <a:latin typeface="+mn-lt"/>
                        <a:cs typeface="Arial" pitchFamily="34" charset="0"/>
                      </a:endParaRPr>
                    </a:p>
                  </a:txBody>
                  <a:tcPr marL="100601" marR="100601" marT="51832" marB="51832" horzOverflow="overflow">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r>
            </a:tbl>
          </a:graphicData>
        </a:graphic>
      </p:graphicFrame>
      <p:sp>
        <p:nvSpPr>
          <p:cNvPr id="8" name="Rectangle 7"/>
          <p:cNvSpPr/>
          <p:nvPr/>
        </p:nvSpPr>
        <p:spPr>
          <a:xfrm>
            <a:off x="457994" y="6249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Intent to levy higher tax on ‘super-rich’ for only one year</a:t>
            </a:r>
            <a:endParaRPr lang="en-US" b="1" dirty="0">
              <a:solidFill>
                <a:srgbClr val="FFFFFF"/>
              </a:solidFill>
            </a:endParaRPr>
          </a:p>
        </p:txBody>
      </p:sp>
    </p:spTree>
    <p:extLst>
      <p:ext uri="{BB962C8B-B14F-4D97-AF65-F5344CB8AC3E}">
        <p14:creationId xmlns:p14="http://schemas.microsoft.com/office/powerpoint/2010/main" val="2201659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Taxation</a:t>
            </a:r>
            <a:br>
              <a:rPr lang="en-US" dirty="0"/>
            </a:br>
            <a:r>
              <a:rPr lang="en-US" dirty="0">
                <a:solidFill>
                  <a:srgbClr val="00A1DE"/>
                </a:solidFill>
              </a:rPr>
              <a:t>E</a:t>
            </a:r>
            <a:r>
              <a:rPr lang="en-US" dirty="0" smtClean="0">
                <a:solidFill>
                  <a:srgbClr val="00A1DE"/>
                </a:solidFill>
              </a:rPr>
              <a:t>ffective Tax </a:t>
            </a:r>
            <a:r>
              <a:rPr lang="en-US" dirty="0">
                <a:solidFill>
                  <a:srgbClr val="00A1DE"/>
                </a:solidFill>
              </a:rPr>
              <a:t>Rates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51753045"/>
              </p:ext>
            </p:extLst>
          </p:nvPr>
        </p:nvGraphicFramePr>
        <p:xfrm>
          <a:off x="381794" y="1448594"/>
          <a:ext cx="9054306" cy="553323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fld id="{313880FF-B11A-4FA9-B5CC-7226C1B8517C}" type="slidenum">
              <a:rPr lang="en-GB" smtClean="0">
                <a:solidFill>
                  <a:srgbClr val="002776"/>
                </a:solidFill>
              </a:rPr>
              <a:pPr/>
              <a:t>6</a:t>
            </a:fld>
            <a:endParaRPr lang="en-GB">
              <a:solidFill>
                <a:srgbClr val="002776"/>
              </a:solidFill>
            </a:endParaRPr>
          </a:p>
        </p:txBody>
      </p:sp>
    </p:spTree>
    <p:extLst>
      <p:ext uri="{BB962C8B-B14F-4D97-AF65-F5344CB8AC3E}">
        <p14:creationId xmlns:p14="http://schemas.microsoft.com/office/powerpoint/2010/main" val="14726555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Taxation</a:t>
            </a:r>
            <a:br>
              <a:rPr lang="en-US" dirty="0"/>
            </a:br>
            <a:r>
              <a:rPr lang="en-US" dirty="0">
                <a:solidFill>
                  <a:srgbClr val="00A1DE"/>
                </a:solidFill>
              </a:rPr>
              <a:t>Deductions and benefits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Deduction for new retail investors</a:t>
            </a:r>
          </a:p>
          <a:p>
            <a:pPr marL="687388" lvl="2" indent="-346075">
              <a:spcAft>
                <a:spcPts val="600"/>
              </a:spcAft>
            </a:pPr>
            <a:r>
              <a:rPr lang="en-US" dirty="0" smtClean="0">
                <a:solidFill>
                  <a:srgbClr val="002776"/>
                </a:solidFill>
              </a:rPr>
              <a:t>Extended to include investment in listed units of equity oriented mutual funds</a:t>
            </a:r>
          </a:p>
          <a:p>
            <a:pPr marL="687388" lvl="2" indent="-346075">
              <a:spcAft>
                <a:spcPts val="600"/>
              </a:spcAft>
            </a:pPr>
            <a:r>
              <a:rPr lang="en-US" dirty="0" smtClean="0">
                <a:solidFill>
                  <a:srgbClr val="002776"/>
                </a:solidFill>
              </a:rPr>
              <a:t>Benefit available for 3 consecutive years from the date of first investment</a:t>
            </a:r>
            <a:endParaRPr lang="en-US" dirty="0">
              <a:solidFill>
                <a:srgbClr val="002776"/>
              </a:solidFill>
            </a:endParaRPr>
          </a:p>
          <a:p>
            <a:pPr marL="687388" lvl="2" indent="-346075">
              <a:spcAft>
                <a:spcPts val="600"/>
              </a:spcAft>
            </a:pPr>
            <a:r>
              <a:rPr lang="en-US" dirty="0" smtClean="0">
                <a:solidFill>
                  <a:srgbClr val="002776"/>
                </a:solidFill>
              </a:rPr>
              <a:t>Eligibility cap of gross total income increased from INR 10 </a:t>
            </a:r>
            <a:r>
              <a:rPr lang="en-US" dirty="0" err="1" smtClean="0">
                <a:solidFill>
                  <a:srgbClr val="002776"/>
                </a:solidFill>
              </a:rPr>
              <a:t>lacs</a:t>
            </a:r>
            <a:r>
              <a:rPr lang="en-US" dirty="0" smtClean="0">
                <a:solidFill>
                  <a:srgbClr val="002776"/>
                </a:solidFill>
              </a:rPr>
              <a:t>  to  INR 12 </a:t>
            </a:r>
            <a:r>
              <a:rPr lang="en-US" dirty="0" err="1" smtClean="0">
                <a:solidFill>
                  <a:srgbClr val="002776"/>
                </a:solidFill>
              </a:rPr>
              <a:t>lacs</a:t>
            </a:r>
            <a:endParaRPr lang="en-US" dirty="0">
              <a:solidFill>
                <a:srgbClr val="002776"/>
              </a:solidFill>
            </a:endParaRPr>
          </a:p>
          <a:p>
            <a:pPr marL="346075" lvl="1" indent="-346075">
              <a:spcAft>
                <a:spcPts val="600"/>
              </a:spcAft>
            </a:pPr>
            <a:r>
              <a:rPr lang="en-US" dirty="0" smtClean="0">
                <a:solidFill>
                  <a:srgbClr val="002776"/>
                </a:solidFill>
              </a:rPr>
              <a:t>Additional deduction upto INR 1 lac on </a:t>
            </a:r>
            <a:r>
              <a:rPr lang="en-US" dirty="0">
                <a:solidFill>
                  <a:srgbClr val="002776"/>
                </a:solidFill>
              </a:rPr>
              <a:t>interest payable </a:t>
            </a:r>
            <a:r>
              <a:rPr lang="en-US" dirty="0" smtClean="0">
                <a:solidFill>
                  <a:srgbClr val="002776"/>
                </a:solidFill>
              </a:rPr>
              <a:t>on loan for acquisition of residential house property for first home buyers</a:t>
            </a:r>
          </a:p>
          <a:p>
            <a:pPr marL="687388" lvl="2" indent="-346075">
              <a:spcAft>
                <a:spcPts val="600"/>
              </a:spcAft>
            </a:pPr>
            <a:r>
              <a:rPr lang="en-US" dirty="0">
                <a:solidFill>
                  <a:srgbClr val="002776"/>
                </a:solidFill>
              </a:rPr>
              <a:t>Loan </a:t>
            </a:r>
            <a:r>
              <a:rPr lang="en-US" dirty="0" smtClean="0">
                <a:solidFill>
                  <a:srgbClr val="002776"/>
                </a:solidFill>
              </a:rPr>
              <a:t>to be </a:t>
            </a:r>
            <a:r>
              <a:rPr lang="en-US" dirty="0">
                <a:solidFill>
                  <a:srgbClr val="002776"/>
                </a:solidFill>
              </a:rPr>
              <a:t>sanctioned during </a:t>
            </a:r>
            <a:r>
              <a:rPr lang="en-US" dirty="0" smtClean="0">
                <a:solidFill>
                  <a:srgbClr val="002776"/>
                </a:solidFill>
              </a:rPr>
              <a:t>financial year 2013-14</a:t>
            </a:r>
            <a:endParaRPr lang="en-US" dirty="0">
              <a:solidFill>
                <a:srgbClr val="002776"/>
              </a:solidFill>
            </a:endParaRPr>
          </a:p>
          <a:p>
            <a:pPr marL="687388" lvl="2" indent="-346075">
              <a:spcAft>
                <a:spcPts val="600"/>
              </a:spcAft>
            </a:pPr>
            <a:r>
              <a:rPr lang="en-US" dirty="0">
                <a:solidFill>
                  <a:srgbClr val="002776"/>
                </a:solidFill>
              </a:rPr>
              <a:t>Loan </a:t>
            </a:r>
            <a:r>
              <a:rPr lang="en-US" dirty="0" smtClean="0">
                <a:solidFill>
                  <a:srgbClr val="002776"/>
                </a:solidFill>
              </a:rPr>
              <a:t>upto INR 25 </a:t>
            </a:r>
            <a:r>
              <a:rPr lang="en-US" dirty="0" err="1" smtClean="0">
                <a:solidFill>
                  <a:srgbClr val="002776"/>
                </a:solidFill>
              </a:rPr>
              <a:t>lacs</a:t>
            </a:r>
            <a:r>
              <a:rPr lang="en-US" dirty="0" smtClean="0">
                <a:solidFill>
                  <a:srgbClr val="002776"/>
                </a:solidFill>
              </a:rPr>
              <a:t> value of property not to exceed INR 40 </a:t>
            </a:r>
            <a:r>
              <a:rPr lang="en-US" dirty="0" err="1" smtClean="0">
                <a:solidFill>
                  <a:srgbClr val="002776"/>
                </a:solidFill>
              </a:rPr>
              <a:t>lacs</a:t>
            </a:r>
            <a:endParaRPr lang="en-US" dirty="0">
              <a:solidFill>
                <a:srgbClr val="002776"/>
              </a:solidFill>
            </a:endParaRPr>
          </a:p>
          <a:p>
            <a:pPr marL="687388" lvl="2" indent="-346075">
              <a:spcAft>
                <a:spcPts val="600"/>
              </a:spcAft>
            </a:pPr>
            <a:r>
              <a:rPr lang="en-US" dirty="0" smtClean="0">
                <a:solidFill>
                  <a:srgbClr val="002776"/>
                </a:solidFill>
              </a:rPr>
              <a:t>Benefit available in </a:t>
            </a:r>
            <a:r>
              <a:rPr lang="en-US" dirty="0">
                <a:solidFill>
                  <a:srgbClr val="002776"/>
                </a:solidFill>
              </a:rPr>
              <a:t>financial year </a:t>
            </a:r>
            <a:r>
              <a:rPr lang="en-US" dirty="0" smtClean="0">
                <a:solidFill>
                  <a:srgbClr val="002776"/>
                </a:solidFill>
              </a:rPr>
              <a:t>2013-14; unutilised deduction may </a:t>
            </a:r>
            <a:r>
              <a:rPr lang="en-US" dirty="0">
                <a:solidFill>
                  <a:srgbClr val="002776"/>
                </a:solidFill>
              </a:rPr>
              <a:t>be claimed in subsequent </a:t>
            </a:r>
            <a:r>
              <a:rPr lang="en-US" dirty="0" smtClean="0">
                <a:solidFill>
                  <a:srgbClr val="002776"/>
                </a:solidFill>
              </a:rPr>
              <a:t>year</a:t>
            </a:r>
          </a:p>
          <a:p>
            <a:pPr marL="687388" lvl="2" indent="-346075">
              <a:spcAft>
                <a:spcPts val="600"/>
              </a:spcAft>
            </a:pPr>
            <a:r>
              <a:rPr lang="en-US" dirty="0" smtClean="0">
                <a:solidFill>
                  <a:srgbClr val="00A1DE"/>
                </a:solidFill>
              </a:rPr>
              <a:t>Can benefit be extended to property being constructed by the assessee?</a:t>
            </a:r>
          </a:p>
          <a:p>
            <a:pPr marL="687388" lvl="2" indent="-346075">
              <a:spcAft>
                <a:spcPts val="600"/>
              </a:spcAft>
            </a:pPr>
            <a:r>
              <a:rPr lang="en-US" dirty="0" smtClean="0">
                <a:solidFill>
                  <a:srgbClr val="00A1DE"/>
                </a:solidFill>
              </a:rPr>
              <a:t>Value of property to include stamp duty, registration, etc.?</a:t>
            </a: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7</a:t>
            </a:fld>
            <a:endParaRPr lang="en-GB">
              <a:solidFill>
                <a:srgbClr val="002776"/>
              </a:solidFill>
            </a:endParaRPr>
          </a:p>
        </p:txBody>
      </p:sp>
      <p:sp>
        <p:nvSpPr>
          <p:cNvPr id="6" name="Rectangle 5"/>
          <p:cNvSpPr/>
          <p:nvPr/>
        </p:nvSpPr>
        <p:spPr>
          <a:xfrm>
            <a:off x="457994" y="6249194"/>
            <a:ext cx="9067800" cy="6096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FF"/>
                </a:solidFill>
              </a:rPr>
              <a:t>Benefits granted to general public</a:t>
            </a:r>
            <a:endParaRPr lang="en-US" b="1" dirty="0">
              <a:solidFill>
                <a:srgbClr val="FFFFFF"/>
              </a:solidFill>
            </a:endParaRPr>
          </a:p>
        </p:txBody>
      </p:sp>
    </p:spTree>
    <p:extLst>
      <p:ext uri="{BB962C8B-B14F-4D97-AF65-F5344CB8AC3E}">
        <p14:creationId xmlns:p14="http://schemas.microsoft.com/office/powerpoint/2010/main" val="197701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Taxation</a:t>
            </a:r>
            <a:br>
              <a:rPr lang="en-US" dirty="0"/>
            </a:br>
            <a:r>
              <a:rPr lang="en-US" dirty="0" smtClean="0">
                <a:solidFill>
                  <a:srgbClr val="00A1DE"/>
                </a:solidFill>
              </a:rPr>
              <a:t>Anti-avoidance measures</a:t>
            </a:r>
            <a:endParaRPr lang="en-US" dirty="0">
              <a:solidFill>
                <a:schemeClr val="accent3"/>
              </a:solidFill>
            </a:endParaRPr>
          </a:p>
        </p:txBody>
      </p:sp>
      <p:sp>
        <p:nvSpPr>
          <p:cNvPr id="3" name="Content Placeholder 2"/>
          <p:cNvSpPr>
            <a:spLocks noGrp="1"/>
          </p:cNvSpPr>
          <p:nvPr>
            <p:ph idx="1"/>
          </p:nvPr>
        </p:nvSpPr>
        <p:spPr/>
        <p:txBody>
          <a:bodyPr/>
          <a:lstStyle/>
          <a:p>
            <a:pPr marL="346075" lvl="1" indent="-346075">
              <a:spcAft>
                <a:spcPts val="600"/>
              </a:spcAft>
            </a:pPr>
            <a:r>
              <a:rPr lang="en-US" dirty="0" smtClean="0">
                <a:solidFill>
                  <a:srgbClr val="002776"/>
                </a:solidFill>
              </a:rPr>
              <a:t>Transfer of immovable property for inadequate consideration taxable in hands of transferee on difference between stamp duty value and such consideration</a:t>
            </a:r>
          </a:p>
          <a:p>
            <a:pPr marL="687388" lvl="2" indent="-346075">
              <a:spcAft>
                <a:spcPts val="600"/>
              </a:spcAft>
            </a:pPr>
            <a:r>
              <a:rPr lang="en-US" dirty="0">
                <a:solidFill>
                  <a:srgbClr val="002776"/>
                </a:solidFill>
              </a:rPr>
              <a:t>Applicable where the stamp duty value of the property exceeds the consideration by more than INR </a:t>
            </a:r>
            <a:r>
              <a:rPr lang="en-US" dirty="0" smtClean="0">
                <a:solidFill>
                  <a:srgbClr val="002776"/>
                </a:solidFill>
              </a:rPr>
              <a:t>50,000</a:t>
            </a:r>
          </a:p>
          <a:p>
            <a:pPr marL="687388" lvl="2" indent="-346075">
              <a:spcAft>
                <a:spcPts val="600"/>
              </a:spcAft>
            </a:pPr>
            <a:r>
              <a:rPr lang="en-US" dirty="0">
                <a:solidFill>
                  <a:srgbClr val="002776"/>
                </a:solidFill>
              </a:rPr>
              <a:t>Similar provision deleted by Finance Act 2009 from 1.10.2009</a:t>
            </a:r>
          </a:p>
          <a:p>
            <a:pPr marL="687388" lvl="2" indent="-346075">
              <a:spcAft>
                <a:spcPts val="600"/>
              </a:spcAft>
            </a:pPr>
            <a:r>
              <a:rPr lang="en-US" dirty="0" smtClean="0">
                <a:solidFill>
                  <a:srgbClr val="002776"/>
                </a:solidFill>
              </a:rPr>
              <a:t>Stamp </a:t>
            </a:r>
            <a:r>
              <a:rPr lang="en-US" dirty="0">
                <a:solidFill>
                  <a:srgbClr val="002776"/>
                </a:solidFill>
              </a:rPr>
              <a:t>duty value as on agreement date to be adopted if consideration or part thereof has been received other than in cash on or before the date of agreement; else value on registration date to be </a:t>
            </a:r>
            <a:r>
              <a:rPr lang="en-US" dirty="0" smtClean="0">
                <a:solidFill>
                  <a:srgbClr val="002776"/>
                </a:solidFill>
              </a:rPr>
              <a:t>considered</a:t>
            </a:r>
          </a:p>
          <a:p>
            <a:pPr marL="687388" lvl="2" indent="-346075">
              <a:spcAft>
                <a:spcPts val="600"/>
              </a:spcAft>
            </a:pPr>
            <a:r>
              <a:rPr lang="en-US" dirty="0" smtClean="0">
                <a:solidFill>
                  <a:srgbClr val="002776"/>
                </a:solidFill>
              </a:rPr>
              <a:t>Provisions </a:t>
            </a:r>
            <a:r>
              <a:rPr lang="en-US" dirty="0">
                <a:solidFill>
                  <a:srgbClr val="002776"/>
                </a:solidFill>
              </a:rPr>
              <a:t>apply only to recipient individuals / HUFs (and not to companies)</a:t>
            </a:r>
          </a:p>
          <a:p>
            <a:pPr marL="687388" lvl="2" indent="-346075">
              <a:spcAft>
                <a:spcPts val="600"/>
              </a:spcAft>
            </a:pPr>
            <a:r>
              <a:rPr lang="en-US" dirty="0" smtClean="0">
                <a:solidFill>
                  <a:srgbClr val="00A1DE"/>
                </a:solidFill>
              </a:rPr>
              <a:t>Potential double taxation in the hands of transferor and transferee?</a:t>
            </a:r>
          </a:p>
          <a:p>
            <a:pPr marL="346075" lvl="1" indent="-346075">
              <a:spcAft>
                <a:spcPts val="600"/>
              </a:spcAft>
            </a:pPr>
            <a:r>
              <a:rPr lang="en-US" dirty="0" smtClean="0">
                <a:solidFill>
                  <a:srgbClr val="002776"/>
                </a:solidFill>
              </a:rPr>
              <a:t>A </a:t>
            </a:r>
            <a:r>
              <a:rPr lang="en-US" dirty="0">
                <a:solidFill>
                  <a:srgbClr val="002776"/>
                </a:solidFill>
              </a:rPr>
              <a:t>keyman insurance policy which has been assigned to any person during its term, with or without consideration, shall continue to be treated as keyman insurance policy</a:t>
            </a:r>
          </a:p>
          <a:p>
            <a:pPr marL="687388" lvl="2" indent="-346075">
              <a:spcAft>
                <a:spcPts val="600"/>
              </a:spcAft>
            </a:pPr>
            <a:r>
              <a:rPr lang="en-US" dirty="0">
                <a:solidFill>
                  <a:srgbClr val="002776"/>
                </a:solidFill>
              </a:rPr>
              <a:t>Continues to be ineligible for exemption under section 10(10D</a:t>
            </a:r>
            <a:r>
              <a:rPr lang="en-US" dirty="0" smtClean="0">
                <a:solidFill>
                  <a:srgbClr val="002776"/>
                </a:solidFill>
              </a:rPr>
              <a:t>)</a:t>
            </a:r>
            <a:endParaRPr lang="en-US" dirty="0">
              <a:solidFill>
                <a:srgbClr val="00A1DE"/>
              </a:solidFill>
            </a:endParaRPr>
          </a:p>
          <a:p>
            <a:pPr marL="687388" lvl="2" indent="-346075">
              <a:spcAft>
                <a:spcPts val="600"/>
              </a:spcAft>
            </a:pPr>
            <a:r>
              <a:rPr lang="en-US" dirty="0" smtClean="0">
                <a:solidFill>
                  <a:srgbClr val="00A1DE"/>
                </a:solidFill>
              </a:rPr>
              <a:t>Fall-out of recent </a:t>
            </a:r>
            <a:r>
              <a:rPr lang="en-US" dirty="0" smtClean="0">
                <a:solidFill>
                  <a:srgbClr val="00A1DE"/>
                </a:solidFill>
              </a:rPr>
              <a:t>judicial pronouncement in CIT v Rajan Nanda ( 249 CTR 41)</a:t>
            </a:r>
            <a:endParaRPr lang="en-US" dirty="0">
              <a:solidFill>
                <a:srgbClr val="002776"/>
              </a:solidFill>
            </a:endParaRPr>
          </a:p>
        </p:txBody>
      </p:sp>
      <p:sp>
        <p:nvSpPr>
          <p:cNvPr id="5" name="Slide Number Placeholder 4"/>
          <p:cNvSpPr>
            <a:spLocks noGrp="1"/>
          </p:cNvSpPr>
          <p:nvPr>
            <p:ph type="sldNum" sz="quarter" idx="12"/>
          </p:nvPr>
        </p:nvSpPr>
        <p:spPr/>
        <p:txBody>
          <a:bodyPr/>
          <a:lstStyle/>
          <a:p>
            <a:fld id="{313880FF-B11A-4FA9-B5CC-7226C1B8517C}" type="slidenum">
              <a:rPr lang="en-GB" smtClean="0">
                <a:solidFill>
                  <a:srgbClr val="002776"/>
                </a:solidFill>
              </a:rPr>
              <a:pPr/>
              <a:t>8</a:t>
            </a:fld>
            <a:endParaRPr lang="en-GB">
              <a:solidFill>
                <a:srgbClr val="002776"/>
              </a:solidFill>
            </a:endParaRPr>
          </a:p>
        </p:txBody>
      </p:sp>
    </p:spTree>
    <p:extLst>
      <p:ext uri="{BB962C8B-B14F-4D97-AF65-F5344CB8AC3E}">
        <p14:creationId xmlns:p14="http://schemas.microsoft.com/office/powerpoint/2010/main" val="1777558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mtClean="0"/>
              <a:t>Corporate Taxation</a:t>
            </a:r>
            <a:endParaRPr lang="en-US" dirty="0"/>
          </a:p>
        </p:txBody>
      </p:sp>
      <p:sp>
        <p:nvSpPr>
          <p:cNvPr id="5" name="Slide Number Placeholder 4"/>
          <p:cNvSpPr>
            <a:spLocks noGrp="1"/>
          </p:cNvSpPr>
          <p:nvPr>
            <p:ph type="sldNum" sz="quarter" idx="10"/>
          </p:nvPr>
        </p:nvSpPr>
        <p:spPr/>
        <p:txBody>
          <a:bodyPr/>
          <a:lstStyle/>
          <a:p>
            <a:fld id="{313880FF-B11A-4FA9-B5CC-7226C1B8517C}" type="slidenum">
              <a:rPr lang="en-GB" smtClean="0"/>
              <a:pPr/>
              <a:t>9</a:t>
            </a:fld>
            <a:endParaRPr lang="en-GB"/>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_GJOUs1QSEWaoXRMcj0wL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_GJOUs1QSEWaoXRMcj0wLQ"/>
</p:tagLst>
</file>

<file path=ppt/theme/theme1.xml><?xml version="1.0" encoding="utf-8"?>
<a:theme xmlns:a="http://schemas.openxmlformats.org/drawingml/2006/main" name="Deloitte">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DE"/>
      </a:hlink>
      <a:folHlink>
        <a:srgbClr val="72C7E7"/>
      </a:folHlink>
    </a:clrScheme>
    <a:fontScheme name="Deloit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4961</TotalTime>
  <Words>3960</Words>
  <Application>Microsoft Office PowerPoint</Application>
  <PresentationFormat>Custom</PresentationFormat>
  <Paragraphs>511</Paragraphs>
  <Slides>39</Slides>
  <Notes>2</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Deloitte</vt:lpstr>
      <vt:lpstr>  Finance  Bill  2013    Direct Tax Provisions – A discussion       Andheri  Oshiwara Study Circle     of WIRC </vt:lpstr>
      <vt:lpstr>Significant Policy proposals Key reforms</vt:lpstr>
      <vt:lpstr>Direct Taxes</vt:lpstr>
      <vt:lpstr>Personal Taxation</vt:lpstr>
      <vt:lpstr>Personal Taxation Tax Rates</vt:lpstr>
      <vt:lpstr>Personal Taxation Effective Tax Rates</vt:lpstr>
      <vt:lpstr>Personal Taxation Deductions and benefits</vt:lpstr>
      <vt:lpstr>Personal Taxation Anti-avoidance measures</vt:lpstr>
      <vt:lpstr>Corporate Taxation</vt:lpstr>
      <vt:lpstr>Corporate Taxation Corporate Tax rates</vt:lpstr>
      <vt:lpstr>Corporate Taxation Deduction for investment in new assets</vt:lpstr>
      <vt:lpstr>Corporate Taxation Deduction and benefits</vt:lpstr>
      <vt:lpstr>Corporate Taxation Exemption to Alternative Investment Funds</vt:lpstr>
      <vt:lpstr>Corporate Taxation Bad debts in case of banks</vt:lpstr>
      <vt:lpstr>International Taxation </vt:lpstr>
      <vt:lpstr>International Taxation Tax residency certificate</vt:lpstr>
      <vt:lpstr>International Taxation Taxation of royalties and FTS</vt:lpstr>
      <vt:lpstr>International Taxation Taxation of foreign dividends</vt:lpstr>
      <vt:lpstr>International Taxation Tax on infrastructure debt</vt:lpstr>
      <vt:lpstr>Share buybacks </vt:lpstr>
      <vt:lpstr>Share buybacks Provisions and issues </vt:lpstr>
      <vt:lpstr>Share buybacks Buyback vis-à-vis dividend?</vt:lpstr>
      <vt:lpstr>Share buybacks Case studies (1) </vt:lpstr>
      <vt:lpstr>Share buybacks Case studies (2) </vt:lpstr>
      <vt:lpstr>General anti-avoidance rule </vt:lpstr>
      <vt:lpstr>GAAR Backdrop</vt:lpstr>
      <vt:lpstr>GAAR Proposed provisions (1)</vt:lpstr>
      <vt:lpstr>GAAR Proposed provisions (2)</vt:lpstr>
      <vt:lpstr>GAAR Expert Committee report</vt:lpstr>
      <vt:lpstr>Transfer Pricing</vt:lpstr>
      <vt:lpstr>Transfer Pricing Implementation of Safe Harbour Rules</vt:lpstr>
      <vt:lpstr>Other Amendments  </vt:lpstr>
      <vt:lpstr>Other Amendments Taxation of Securitisation Trusts</vt:lpstr>
      <vt:lpstr>Other Amendments Transfer of immovable property</vt:lpstr>
      <vt:lpstr>Other Amendments Miscellaneous provisions</vt:lpstr>
      <vt:lpstr>Other Amendments Commodities Transaction Tax</vt:lpstr>
      <vt:lpstr>Key takeaways</vt:lpstr>
      <vt:lpstr>Key takeaways A delicate balance?</vt:lpstr>
      <vt:lpstr>PowerPoint Presentation</vt:lpstr>
    </vt:vector>
  </TitlesOfParts>
  <Company>Deloitte Touche Tohmatsu Services,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2010</dc:title>
  <dc:creator>cvageria</dc:creator>
  <cp:lastModifiedBy>Deloitte</cp:lastModifiedBy>
  <cp:revision>593</cp:revision>
  <cp:lastPrinted>2011-02-04T12:14:13Z</cp:lastPrinted>
  <dcterms:created xsi:type="dcterms:W3CDTF">2010-02-24T07:28:14Z</dcterms:created>
  <dcterms:modified xsi:type="dcterms:W3CDTF">2013-03-02T09:07:26Z</dcterms:modified>
</cp:coreProperties>
</file>