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Default Extension="wav" ContentType="audio/wav"/>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58"/>
  </p:notesMasterIdLst>
  <p:sldIdLst>
    <p:sldId id="333" r:id="rId2"/>
    <p:sldId id="281" r:id="rId3"/>
    <p:sldId id="427" r:id="rId4"/>
    <p:sldId id="388" r:id="rId5"/>
    <p:sldId id="420" r:id="rId6"/>
    <p:sldId id="282" r:id="rId7"/>
    <p:sldId id="425" r:id="rId8"/>
    <p:sldId id="418" r:id="rId9"/>
    <p:sldId id="283" r:id="rId10"/>
    <p:sldId id="407" r:id="rId11"/>
    <p:sldId id="421" r:id="rId12"/>
    <p:sldId id="422" r:id="rId13"/>
    <p:sldId id="364" r:id="rId14"/>
    <p:sldId id="408" r:id="rId15"/>
    <p:sldId id="426" r:id="rId16"/>
    <p:sldId id="366" r:id="rId17"/>
    <p:sldId id="392" r:id="rId18"/>
    <p:sldId id="303" r:id="rId19"/>
    <p:sldId id="296" r:id="rId20"/>
    <p:sldId id="428" r:id="rId21"/>
    <p:sldId id="423" r:id="rId22"/>
    <p:sldId id="424" r:id="rId23"/>
    <p:sldId id="289" r:id="rId24"/>
    <p:sldId id="429" r:id="rId25"/>
    <p:sldId id="346" r:id="rId26"/>
    <p:sldId id="361" r:id="rId27"/>
    <p:sldId id="304" r:id="rId28"/>
    <p:sldId id="415" r:id="rId29"/>
    <p:sldId id="300" r:id="rId30"/>
    <p:sldId id="416" r:id="rId31"/>
    <p:sldId id="417" r:id="rId32"/>
    <p:sldId id="301" r:id="rId33"/>
    <p:sldId id="369" r:id="rId34"/>
    <p:sldId id="370" r:id="rId35"/>
    <p:sldId id="305" r:id="rId36"/>
    <p:sldId id="371" r:id="rId37"/>
    <p:sldId id="393" r:id="rId38"/>
    <p:sldId id="394" r:id="rId39"/>
    <p:sldId id="402" r:id="rId40"/>
    <p:sldId id="306" r:id="rId41"/>
    <p:sldId id="401" r:id="rId42"/>
    <p:sldId id="372" r:id="rId43"/>
    <p:sldId id="400" r:id="rId44"/>
    <p:sldId id="373" r:id="rId45"/>
    <p:sldId id="399" r:id="rId46"/>
    <p:sldId id="376" r:id="rId47"/>
    <p:sldId id="259" r:id="rId48"/>
    <p:sldId id="377" r:id="rId49"/>
    <p:sldId id="260" r:id="rId50"/>
    <p:sldId id="267" r:id="rId51"/>
    <p:sldId id="381" r:id="rId52"/>
    <p:sldId id="379" r:id="rId53"/>
    <p:sldId id="380" r:id="rId54"/>
    <p:sldId id="359" r:id="rId55"/>
    <p:sldId id="360" r:id="rId56"/>
    <p:sldId id="307" r:id="rId57"/>
  </p:sldIdLst>
  <p:sldSz cx="9144000" cy="6858000" type="screen4x3"/>
  <p:notesSz cx="6858000" cy="9144000"/>
  <p:custShowLst>
    <p:custShow name="Custom Show 1" id="0">
      <p:sldLst>
        <p:sld r:id="rId2"/>
        <p:sld r:id="rId3"/>
        <p:sld r:id="rId5"/>
      </p:sldLst>
    </p:custShow>
  </p:custShow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FF9900"/>
    <a:srgbClr val="60F547"/>
    <a:srgbClr val="3333FF"/>
    <a:srgbClr val="F82502"/>
    <a:srgbClr val="FEADA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22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2228"/>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dirty="0"/>
            </a:lvl1pPr>
          </a:lstStyle>
          <a:p>
            <a:pPr>
              <a:defRPr/>
            </a:pPr>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dirty="0"/>
            </a:lvl1pPr>
          </a:lstStyle>
          <a:p>
            <a:pPr>
              <a:defRPr/>
            </a:pPr>
            <a:endParaRPr lang="en-US"/>
          </a:p>
        </p:txBody>
      </p:sp>
      <p:sp>
        <p:nvSpPr>
          <p:cNvPr id="788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dirty="0"/>
            </a:lvl1pPr>
          </a:lstStyle>
          <a:p>
            <a:pPr>
              <a:defRPr/>
            </a:pPr>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9291FB22-1603-4823-8277-E514A5663962}"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909D220F-8586-4FF7-977C-73E614CAA02B}" type="slidenum">
              <a:rPr lang="en-US" smtClean="0"/>
              <a:pPr/>
              <a:t>1</a:t>
            </a:fld>
            <a:endParaRPr lang="en-US"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291FB22-1603-4823-8277-E514A5663962}" type="slidenum">
              <a:rPr lang="en-US" smtClean="0"/>
              <a:pPr>
                <a:defRPr/>
              </a:pPr>
              <a:t>24</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F44D5A17-B64D-41E4-AE59-78766BA774E9}" type="slidenum">
              <a:rPr lang="en-US" smtClean="0"/>
              <a:pPr/>
              <a:t>25</a:t>
            </a:fld>
            <a:endParaRPr lang="en-US" smtClean="0"/>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875E6342-9F1E-4C52-A2B9-8D52C02706BA}" type="slidenum">
              <a:rPr lang="en-US" smtClean="0"/>
              <a:pPr/>
              <a:t>26</a:t>
            </a:fld>
            <a:endParaRPr lang="en-US" smtClean="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BB9BD920-60B6-4CCF-B666-C8DC7E73164E}" type="slidenum">
              <a:rPr lang="en-US" smtClean="0"/>
              <a:pPr/>
              <a:t>27</a:t>
            </a:fld>
            <a:endParaRPr lang="en-US" smtClean="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E974E7A6-22FF-4532-A3E2-9AFD714E2029}" type="slidenum">
              <a:rPr lang="en-US" smtClean="0"/>
              <a:pPr/>
              <a:t>29</a:t>
            </a:fld>
            <a:endParaRPr lang="en-US"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97DA45CE-7969-4DD1-9862-00D70C37F8D1}" type="slidenum">
              <a:rPr lang="en-US" smtClean="0"/>
              <a:pPr/>
              <a:t>32</a:t>
            </a:fld>
            <a:endParaRPr lang="en-US" smtClean="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CD00A325-7661-4940-BA23-CE50590131A5}" type="slidenum">
              <a:rPr lang="en-US" smtClean="0"/>
              <a:pPr/>
              <a:t>35</a:t>
            </a:fld>
            <a:endParaRPr lang="en-US"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C09620FC-9939-4F1C-A504-CC183F324AAE}" type="slidenum">
              <a:rPr lang="en-US" smtClean="0"/>
              <a:pPr/>
              <a:t>40</a:t>
            </a:fld>
            <a:endParaRPr lang="en-US"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35F9EEF4-08E9-42EF-A04D-0ECD999A28E9}" type="slidenum">
              <a:rPr lang="en-US" smtClean="0"/>
              <a:pPr/>
              <a:t>47</a:t>
            </a:fld>
            <a:endParaRPr lang="en-US"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B72D3337-6F13-4138-A1F8-8AE1AD6EC449}" type="slidenum">
              <a:rPr lang="en-US" smtClean="0"/>
              <a:pPr/>
              <a:t>48</a:t>
            </a:fld>
            <a:endParaRPr lang="en-US"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E96308F5-E359-4487-8C4C-107B7537C062}" type="slidenum">
              <a:rPr lang="en-US" smtClean="0"/>
              <a:pPr/>
              <a:t>2</a:t>
            </a:fld>
            <a:endParaRPr lang="en-US"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893F719F-2095-4EC0-8844-D9F9B3C8CA0F}" type="slidenum">
              <a:rPr lang="en-US" smtClean="0"/>
              <a:pPr/>
              <a:t>49</a:t>
            </a:fld>
            <a:endParaRPr lang="en-US" smtClean="0"/>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D8C3F568-86C2-4BD4-B5FA-2C8D9A3A973F}" type="slidenum">
              <a:rPr lang="en-US" smtClean="0"/>
              <a:pPr/>
              <a:t>50</a:t>
            </a:fld>
            <a:endParaRPr lang="en-US"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1" hangingPunct="1"/>
            <a:fld id="{2FA78147-0876-4EE8-AABB-E9DEED962446}" type="slidenum">
              <a:rPr lang="en-US" sz="1200"/>
              <a:pPr algn="r" eaLnBrk="1" hangingPunct="1"/>
              <a:t>51</a:t>
            </a:fld>
            <a:endParaRPr lang="en-US" sz="1200"/>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3E97DBCB-89BC-49EE-957B-170308E8B92E}" type="slidenum">
              <a:rPr lang="en-US" smtClean="0"/>
              <a:pPr/>
              <a:t>54</a:t>
            </a:fld>
            <a:endParaRPr lang="en-US" smtClean="0"/>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F1C83449-7FD1-4D62-B619-5BD8C6676CAC}" type="slidenum">
              <a:rPr lang="en-US" smtClean="0"/>
              <a:pPr/>
              <a:t>55</a:t>
            </a:fld>
            <a:endParaRPr lang="en-US" smtClean="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5F5199D4-F7AA-450C-BE3E-45BAF897A119}" type="slidenum">
              <a:rPr lang="en-US" smtClean="0"/>
              <a:pPr/>
              <a:t>56</a:t>
            </a:fld>
            <a:endParaRPr lang="en-US" smtClean="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xfrm>
            <a:off x="914400" y="4343400"/>
            <a:ext cx="5029200" cy="4114800"/>
          </a:xfrm>
          <a:noFill/>
          <a:ln/>
        </p:spPr>
        <p:txBody>
          <a:bodyPr/>
          <a:lstStyle/>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00753A23-ABB2-485A-8716-A5C8DFA08853}" type="slidenum">
              <a:rPr lang="en-US" smtClean="0"/>
              <a:pPr/>
              <a:t>6</a:t>
            </a:fld>
            <a:endParaRPr lang="en-US"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94C7BA88-E484-4759-AD2E-09F7337DA1B6}" type="slidenum">
              <a:rPr lang="en-US" smtClean="0"/>
              <a:pPr/>
              <a:t>9</a:t>
            </a:fld>
            <a:endParaRPr lang="en-US"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xfrm>
            <a:off x="914400" y="4343400"/>
            <a:ext cx="5029200" cy="4114800"/>
          </a:xfrm>
          <a:noFill/>
          <a:ln/>
        </p:spPr>
        <p:txBody>
          <a:bodyPr/>
          <a:lstStyle/>
          <a:p>
            <a:pPr eaLnBrk="1" hangingPunct="1"/>
            <a:endParaRPr lang="hi-IN"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His income</a:t>
            </a:r>
            <a:r>
              <a:rPr lang="en-US" baseline="0" dirty="0" smtClean="0"/>
              <a:t> under the salaries excluding non-monetary payment exceed Rs.50000/-. For the above purpose salary should be arrived at after making the following deduction:-</a:t>
            </a:r>
          </a:p>
          <a:p>
            <a:pPr marL="228600" indent="-228600">
              <a:buAutoNum type="alphaLcParenBoth"/>
            </a:pPr>
            <a:r>
              <a:rPr lang="en-US" baseline="0" dirty="0" smtClean="0"/>
              <a:t>Entertainment Allowance </a:t>
            </a:r>
          </a:p>
          <a:p>
            <a:pPr marL="228600" indent="-228600">
              <a:buAutoNum type="alphaLcParenBoth"/>
            </a:pPr>
            <a:r>
              <a:rPr lang="en-US" baseline="0" dirty="0" smtClean="0"/>
              <a:t>Professional Tax</a:t>
            </a:r>
            <a:endParaRPr lang="en-US" dirty="0"/>
          </a:p>
        </p:txBody>
      </p:sp>
      <p:sp>
        <p:nvSpPr>
          <p:cNvPr id="4" name="Slide Number Placeholder 3"/>
          <p:cNvSpPr>
            <a:spLocks noGrp="1"/>
          </p:cNvSpPr>
          <p:nvPr>
            <p:ph type="sldNum" sz="quarter" idx="10"/>
          </p:nvPr>
        </p:nvSpPr>
        <p:spPr/>
        <p:txBody>
          <a:bodyPr/>
          <a:lstStyle/>
          <a:p>
            <a:pPr>
              <a:defRPr/>
            </a:pPr>
            <a:fld id="{9291FB22-1603-4823-8277-E514A5663962}" type="slidenum">
              <a:rPr lang="en-US" smtClean="0"/>
              <a:pPr>
                <a:defRPr/>
              </a:pPr>
              <a:t>12</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eaLnBrk="1" hangingPunct="1"/>
            <a:fld id="{2C31C160-4E47-4EBB-9932-9AA42B6C441C}" type="slidenum">
              <a:rPr lang="en-US" sz="1200"/>
              <a:pPr algn="r" eaLnBrk="1" hangingPunct="1"/>
              <a:t>17</a:t>
            </a:fld>
            <a:endParaRPr lang="en-US" sz="120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E2CEA965-9BE8-4011-BFA6-8D42674731D7}" type="slidenum">
              <a:rPr lang="en-US" smtClean="0"/>
              <a:pPr/>
              <a:t>18</a:t>
            </a:fld>
            <a:endParaRPr lang="en-US" smtClean="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C17B331F-7B91-4CA4-AEAB-7F5F00A85045}" type="slidenum">
              <a:rPr lang="en-US" smtClean="0"/>
              <a:pPr/>
              <a:t>19</a:t>
            </a:fld>
            <a:endParaRPr lang="en-US" smtClean="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621A781D-8EB0-47A0-A231-97127F10D778}" type="slidenum">
              <a:rPr lang="en-US" smtClean="0"/>
              <a:pPr/>
              <a:t>23</a:t>
            </a:fld>
            <a:endParaRPr lang="en-US" smtClean="0"/>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xfrm>
            <a:off x="914400" y="4343400"/>
            <a:ext cx="5029200" cy="4114800"/>
          </a:xfrm>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2"/>
          <p:cNvSpPr>
            <a:spLocks/>
          </p:cNvSpPr>
          <p:nvPr/>
        </p:nvSpPr>
        <p:spPr bwMode="blackWhite">
          <a:xfrm>
            <a:off x="20638" y="12700"/>
            <a:ext cx="8896350" cy="6780213"/>
          </a:xfrm>
          <a:custGeom>
            <a:avLst/>
            <a:gdLst/>
            <a:ahLst/>
            <a:cxnLst>
              <a:cxn ang="0">
                <a:pos x="2822" y="0"/>
              </a:cxn>
              <a:cxn ang="0">
                <a:pos x="0" y="975"/>
              </a:cxn>
              <a:cxn ang="0">
                <a:pos x="2169" y="3619"/>
              </a:cxn>
              <a:cxn ang="0">
                <a:pos x="3985" y="1125"/>
              </a:cxn>
              <a:cxn ang="0">
                <a:pos x="2822" y="0"/>
              </a:cxn>
              <a:cxn ang="0">
                <a:pos x="2822" y="0"/>
              </a:cxn>
            </a:cxnLst>
            <a:rect l="0" t="0" r="r" b="b"/>
            <a:pathLst>
              <a:path w="3985" h="3619">
                <a:moveTo>
                  <a:pt x="2822" y="0"/>
                </a:moveTo>
                <a:lnTo>
                  <a:pt x="0" y="975"/>
                </a:lnTo>
                <a:lnTo>
                  <a:pt x="2169" y="3619"/>
                </a:lnTo>
                <a:lnTo>
                  <a:pt x="3985" y="1125"/>
                </a:lnTo>
                <a:lnTo>
                  <a:pt x="2822" y="0"/>
                </a:lnTo>
                <a:lnTo>
                  <a:pt x="2822" y="0"/>
                </a:lnTo>
                <a:close/>
              </a:path>
            </a:pathLst>
          </a:custGeom>
          <a:solidFill>
            <a:schemeClr val="accent1"/>
          </a:solidFill>
          <a:ln w="9525">
            <a:noFill/>
            <a:round/>
            <a:headEnd/>
            <a:tailEnd/>
          </a:ln>
        </p:spPr>
        <p:txBody>
          <a:bodyPr/>
          <a:lstStyle/>
          <a:p>
            <a:pPr>
              <a:defRPr/>
            </a:pPr>
            <a:endParaRPr lang="en-IN" dirty="0"/>
          </a:p>
        </p:txBody>
      </p:sp>
      <p:grpSp>
        <p:nvGrpSpPr>
          <p:cNvPr id="5" name="Group 8"/>
          <p:cNvGrpSpPr>
            <a:grpSpLocks/>
          </p:cNvGrpSpPr>
          <p:nvPr/>
        </p:nvGrpSpPr>
        <p:grpSpPr bwMode="auto">
          <a:xfrm>
            <a:off x="195263" y="234950"/>
            <a:ext cx="3787775" cy="1778000"/>
            <a:chOff x="123" y="148"/>
            <a:chExt cx="2386" cy="1120"/>
          </a:xfrm>
        </p:grpSpPr>
        <p:sp>
          <p:nvSpPr>
            <p:cNvPr id="6" name="Freeform 9"/>
            <p:cNvSpPr>
              <a:spLocks/>
            </p:cNvSpPr>
            <p:nvPr userDrawn="1"/>
          </p:nvSpPr>
          <p:spPr bwMode="auto">
            <a:xfrm>
              <a:off x="177" y="177"/>
              <a:ext cx="2250" cy="1017"/>
            </a:xfrm>
            <a:custGeom>
              <a:avLst/>
              <a:gdLst/>
              <a:ahLst/>
              <a:cxnLst>
                <a:cxn ang="0">
                  <a:pos x="794" y="395"/>
                </a:cxn>
                <a:cxn ang="0">
                  <a:pos x="710" y="318"/>
                </a:cxn>
                <a:cxn ang="0">
                  <a:pos x="556" y="210"/>
                </a:cxn>
                <a:cxn ang="0">
                  <a:pos x="71" y="0"/>
                </a:cxn>
                <a:cxn ang="0">
                  <a:pos x="23" y="20"/>
                </a:cxn>
                <a:cxn ang="0">
                  <a:pos x="0" y="83"/>
                </a:cxn>
                <a:cxn ang="0">
                  <a:pos x="28" y="155"/>
                </a:cxn>
                <a:cxn ang="0">
                  <a:pos x="570" y="409"/>
                </a:cxn>
                <a:cxn ang="0">
                  <a:pos x="689" y="393"/>
                </a:cxn>
                <a:cxn ang="0">
                  <a:pos x="785" y="414"/>
                </a:cxn>
                <a:cxn ang="0">
                  <a:pos x="794" y="395"/>
                </a:cxn>
                <a:cxn ang="0">
                  <a:pos x="794" y="395"/>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w="9525">
              <a:noFill/>
              <a:round/>
              <a:headEnd/>
              <a:tailEnd/>
            </a:ln>
          </p:spPr>
          <p:txBody>
            <a:bodyPr/>
            <a:lstStyle/>
            <a:p>
              <a:pPr>
                <a:defRPr/>
              </a:pPr>
              <a:endParaRPr lang="en-IN" dirty="0"/>
            </a:p>
          </p:txBody>
        </p:sp>
        <p:sp>
          <p:nvSpPr>
            <p:cNvPr id="7" name="Freeform 10"/>
            <p:cNvSpPr>
              <a:spLocks/>
            </p:cNvSpPr>
            <p:nvPr userDrawn="1"/>
          </p:nvSpPr>
          <p:spPr bwMode="auto">
            <a:xfrm>
              <a:off x="166" y="261"/>
              <a:ext cx="2244" cy="1007"/>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w="9525">
              <a:noFill/>
              <a:round/>
              <a:headEnd/>
              <a:tailEnd/>
            </a:ln>
          </p:spPr>
          <p:txBody>
            <a:bodyPr/>
            <a:lstStyle/>
            <a:p>
              <a:pPr>
                <a:defRPr/>
              </a:pPr>
              <a:endParaRPr lang="en-IN" dirty="0"/>
            </a:p>
          </p:txBody>
        </p:sp>
        <p:sp>
          <p:nvSpPr>
            <p:cNvPr id="8" name="Freeform 11"/>
            <p:cNvSpPr>
              <a:spLocks/>
            </p:cNvSpPr>
            <p:nvPr userDrawn="1"/>
          </p:nvSpPr>
          <p:spPr bwMode="auto">
            <a:xfrm>
              <a:off x="474" y="344"/>
              <a:ext cx="1488" cy="919"/>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pPr>
                <a:defRPr/>
              </a:pPr>
              <a:endParaRPr lang="en-IN" dirty="0"/>
            </a:p>
          </p:txBody>
        </p:sp>
        <p:grpSp>
          <p:nvGrpSpPr>
            <p:cNvPr id="9" name="Group 12"/>
            <p:cNvGrpSpPr>
              <a:grpSpLocks/>
            </p:cNvGrpSpPr>
            <p:nvPr userDrawn="1"/>
          </p:nvGrpSpPr>
          <p:grpSpPr bwMode="auto">
            <a:xfrm>
              <a:off x="123" y="148"/>
              <a:ext cx="2386" cy="1081"/>
              <a:chOff x="123" y="148"/>
              <a:chExt cx="2386" cy="1081"/>
            </a:xfrm>
          </p:grpSpPr>
          <p:sp>
            <p:nvSpPr>
              <p:cNvPr id="10" name="Freeform 13"/>
              <p:cNvSpPr>
                <a:spLocks/>
              </p:cNvSpPr>
              <p:nvPr userDrawn="1"/>
            </p:nvSpPr>
            <p:spPr bwMode="auto">
              <a:xfrm>
                <a:off x="2005" y="934"/>
                <a:ext cx="212" cy="214"/>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pPr>
                  <a:defRPr/>
                </a:pPr>
                <a:endParaRPr lang="en-IN" dirty="0"/>
              </a:p>
            </p:txBody>
          </p:sp>
          <p:sp>
            <p:nvSpPr>
              <p:cNvPr id="11" name="Freeform 14"/>
              <p:cNvSpPr>
                <a:spLocks/>
              </p:cNvSpPr>
              <p:nvPr userDrawn="1"/>
            </p:nvSpPr>
            <p:spPr bwMode="auto">
              <a:xfrm>
                <a:off x="123" y="148"/>
                <a:ext cx="2386" cy="1081"/>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pPr>
                  <a:defRPr/>
                </a:pPr>
                <a:endParaRPr lang="en-IN" dirty="0"/>
              </a:p>
            </p:txBody>
          </p:sp>
          <p:sp>
            <p:nvSpPr>
              <p:cNvPr id="12" name="Freeform 15"/>
              <p:cNvSpPr>
                <a:spLocks/>
              </p:cNvSpPr>
              <p:nvPr userDrawn="1"/>
            </p:nvSpPr>
            <p:spPr bwMode="auto">
              <a:xfrm>
                <a:off x="324" y="158"/>
                <a:ext cx="1686" cy="614"/>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pPr>
                  <a:defRPr/>
                </a:pPr>
                <a:endParaRPr lang="en-IN" dirty="0"/>
              </a:p>
            </p:txBody>
          </p:sp>
          <p:sp>
            <p:nvSpPr>
              <p:cNvPr id="13" name="Freeform 16"/>
              <p:cNvSpPr>
                <a:spLocks/>
              </p:cNvSpPr>
              <p:nvPr userDrawn="1"/>
            </p:nvSpPr>
            <p:spPr bwMode="auto">
              <a:xfrm>
                <a:off x="409" y="251"/>
                <a:ext cx="227" cy="410"/>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pPr>
                  <a:defRPr/>
                </a:pPr>
                <a:endParaRPr lang="en-IN" dirty="0"/>
              </a:p>
            </p:txBody>
          </p:sp>
          <p:sp>
            <p:nvSpPr>
              <p:cNvPr id="14" name="Freeform 17"/>
              <p:cNvSpPr>
                <a:spLocks/>
              </p:cNvSpPr>
              <p:nvPr userDrawn="1"/>
            </p:nvSpPr>
            <p:spPr bwMode="auto">
              <a:xfrm>
                <a:off x="846" y="536"/>
                <a:ext cx="691" cy="364"/>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pPr>
                  <a:defRPr/>
                </a:pPr>
                <a:endParaRPr lang="en-IN" dirty="0"/>
              </a:p>
            </p:txBody>
          </p:sp>
        </p:grpSp>
      </p:grpSp>
      <p:grpSp>
        <p:nvGrpSpPr>
          <p:cNvPr id="15" name="Group 18"/>
          <p:cNvGrpSpPr>
            <a:grpSpLocks/>
          </p:cNvGrpSpPr>
          <p:nvPr/>
        </p:nvGrpSpPr>
        <p:grpSpPr bwMode="auto">
          <a:xfrm>
            <a:off x="7915275" y="4368800"/>
            <a:ext cx="742950" cy="1058863"/>
            <a:chOff x="4986" y="2752"/>
            <a:chExt cx="468" cy="667"/>
          </a:xfrm>
        </p:grpSpPr>
        <p:sp>
          <p:nvSpPr>
            <p:cNvPr id="16" name="Freeform 19"/>
            <p:cNvSpPr>
              <a:spLocks/>
            </p:cNvSpPr>
            <p:nvPr userDrawn="1"/>
          </p:nvSpPr>
          <p:spPr bwMode="auto">
            <a:xfrm rot="7320404">
              <a:off x="4909" y="2936"/>
              <a:ext cx="629" cy="293"/>
            </a:xfrm>
            <a:custGeom>
              <a:avLst/>
              <a:gdLst/>
              <a:ahLst/>
              <a:cxnLst>
                <a:cxn ang="0">
                  <a:pos x="794" y="395"/>
                </a:cxn>
                <a:cxn ang="0">
                  <a:pos x="710" y="318"/>
                </a:cxn>
                <a:cxn ang="0">
                  <a:pos x="556" y="210"/>
                </a:cxn>
                <a:cxn ang="0">
                  <a:pos x="71" y="0"/>
                </a:cxn>
                <a:cxn ang="0">
                  <a:pos x="23" y="20"/>
                </a:cxn>
                <a:cxn ang="0">
                  <a:pos x="0" y="83"/>
                </a:cxn>
                <a:cxn ang="0">
                  <a:pos x="28" y="155"/>
                </a:cxn>
                <a:cxn ang="0">
                  <a:pos x="570" y="409"/>
                </a:cxn>
                <a:cxn ang="0">
                  <a:pos x="689" y="393"/>
                </a:cxn>
                <a:cxn ang="0">
                  <a:pos x="785" y="414"/>
                </a:cxn>
                <a:cxn ang="0">
                  <a:pos x="794" y="395"/>
                </a:cxn>
                <a:cxn ang="0">
                  <a:pos x="794" y="395"/>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w="9525">
              <a:noFill/>
              <a:round/>
              <a:headEnd/>
              <a:tailEnd/>
            </a:ln>
          </p:spPr>
          <p:txBody>
            <a:bodyPr/>
            <a:lstStyle/>
            <a:p>
              <a:pPr>
                <a:defRPr/>
              </a:pPr>
              <a:endParaRPr lang="en-IN" dirty="0"/>
            </a:p>
          </p:txBody>
        </p:sp>
        <p:sp>
          <p:nvSpPr>
            <p:cNvPr id="17" name="Freeform 20"/>
            <p:cNvSpPr>
              <a:spLocks/>
            </p:cNvSpPr>
            <p:nvPr userDrawn="1"/>
          </p:nvSpPr>
          <p:spPr bwMode="auto">
            <a:xfrm rot="7320404">
              <a:off x="4893" y="2923"/>
              <a:ext cx="627" cy="290"/>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folHlink"/>
            </a:solidFill>
            <a:ln w="9525">
              <a:noFill/>
              <a:round/>
              <a:headEnd/>
              <a:tailEnd/>
            </a:ln>
          </p:spPr>
          <p:txBody>
            <a:bodyPr/>
            <a:lstStyle/>
            <a:p>
              <a:pPr>
                <a:defRPr/>
              </a:pPr>
              <a:endParaRPr lang="en-IN" dirty="0"/>
            </a:p>
          </p:txBody>
        </p:sp>
        <p:sp>
          <p:nvSpPr>
            <p:cNvPr id="18" name="Freeform 21"/>
            <p:cNvSpPr>
              <a:spLocks/>
            </p:cNvSpPr>
            <p:nvPr userDrawn="1"/>
          </p:nvSpPr>
          <p:spPr bwMode="auto">
            <a:xfrm rot="7320404">
              <a:off x="5000" y="2913"/>
              <a:ext cx="416" cy="265"/>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pPr>
                <a:defRPr/>
              </a:pPr>
              <a:endParaRPr lang="en-IN" dirty="0"/>
            </a:p>
          </p:txBody>
        </p:sp>
        <p:grpSp>
          <p:nvGrpSpPr>
            <p:cNvPr id="19" name="Group 22"/>
            <p:cNvGrpSpPr>
              <a:grpSpLocks/>
            </p:cNvGrpSpPr>
            <p:nvPr userDrawn="1"/>
          </p:nvGrpSpPr>
          <p:grpSpPr bwMode="auto">
            <a:xfrm>
              <a:off x="4986" y="2752"/>
              <a:ext cx="469" cy="667"/>
              <a:chOff x="4986" y="2752"/>
              <a:chExt cx="469" cy="667"/>
            </a:xfrm>
          </p:grpSpPr>
          <p:sp>
            <p:nvSpPr>
              <p:cNvPr id="20" name="Freeform 23"/>
              <p:cNvSpPr>
                <a:spLocks/>
              </p:cNvSpPr>
              <p:nvPr userDrawn="1"/>
            </p:nvSpPr>
            <p:spPr bwMode="auto">
              <a:xfrm rot="7320404">
                <a:off x="4987" y="3190"/>
                <a:ext cx="59" cy="61"/>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pPr>
                  <a:defRPr/>
                </a:pPr>
                <a:endParaRPr lang="en-IN" dirty="0"/>
              </a:p>
            </p:txBody>
          </p:sp>
          <p:sp>
            <p:nvSpPr>
              <p:cNvPr id="21" name="Freeform 24"/>
              <p:cNvSpPr>
                <a:spLocks/>
              </p:cNvSpPr>
              <p:nvPr userDrawn="1"/>
            </p:nvSpPr>
            <p:spPr bwMode="auto">
              <a:xfrm rot="7320404">
                <a:off x="4887" y="2930"/>
                <a:ext cx="667" cy="311"/>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pPr>
                  <a:defRPr/>
                </a:pPr>
                <a:endParaRPr lang="en-IN" dirty="0"/>
              </a:p>
            </p:txBody>
          </p:sp>
          <p:sp>
            <p:nvSpPr>
              <p:cNvPr id="22" name="Freeform 25"/>
              <p:cNvSpPr>
                <a:spLocks/>
              </p:cNvSpPr>
              <p:nvPr userDrawn="1"/>
            </p:nvSpPr>
            <p:spPr bwMode="auto">
              <a:xfrm rot="7320404">
                <a:off x="5062" y="2997"/>
                <a:ext cx="472" cy="176"/>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pPr>
                  <a:defRPr/>
                </a:pPr>
                <a:endParaRPr lang="en-IN" dirty="0"/>
              </a:p>
            </p:txBody>
          </p:sp>
          <p:sp>
            <p:nvSpPr>
              <p:cNvPr id="23" name="Freeform 26"/>
              <p:cNvSpPr>
                <a:spLocks/>
              </p:cNvSpPr>
              <p:nvPr userDrawn="1"/>
            </p:nvSpPr>
            <p:spPr bwMode="auto">
              <a:xfrm rot="7320404">
                <a:off x="5364" y="2873"/>
                <a:ext cx="63" cy="118"/>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pPr>
                  <a:defRPr/>
                </a:pPr>
                <a:endParaRPr lang="en-IN" dirty="0"/>
              </a:p>
            </p:txBody>
          </p:sp>
          <p:sp>
            <p:nvSpPr>
              <p:cNvPr id="24" name="Freeform 27"/>
              <p:cNvSpPr>
                <a:spLocks/>
              </p:cNvSpPr>
              <p:nvPr userDrawn="1"/>
            </p:nvSpPr>
            <p:spPr bwMode="auto">
              <a:xfrm rot="7320404">
                <a:off x="5137" y="3000"/>
                <a:ext cx="193" cy="104"/>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pPr>
                  <a:defRPr/>
                </a:pPr>
                <a:endParaRPr lang="en-IN" dirty="0"/>
              </a:p>
            </p:txBody>
          </p:sp>
        </p:grpSp>
      </p:grpSp>
      <p:sp>
        <p:nvSpPr>
          <p:cNvPr id="25" name="Freeform 28"/>
          <p:cNvSpPr>
            <a:spLocks/>
          </p:cNvSpPr>
          <p:nvPr/>
        </p:nvSpPr>
        <p:spPr bwMode="auto">
          <a:xfrm>
            <a:off x="901700" y="5054600"/>
            <a:ext cx="6807200" cy="728663"/>
          </a:xfrm>
          <a:custGeom>
            <a:avLst/>
            <a:gdLst/>
            <a:ahLst/>
            <a:cxnLst>
              <a:cxn ang="0">
                <a:pos x="0" y="0"/>
              </a:cxn>
              <a:cxn ang="0">
                <a:pos x="816" y="256"/>
              </a:cxn>
              <a:cxn ang="0">
                <a:pos x="1560" y="144"/>
              </a:cxn>
              <a:cxn ang="0">
                <a:pos x="1856" y="376"/>
              </a:cxn>
              <a:cxn ang="0">
                <a:pos x="2344" y="152"/>
              </a:cxn>
              <a:cxn ang="0">
                <a:pos x="3536" y="456"/>
              </a:cxn>
              <a:cxn ang="0">
                <a:pos x="4288" y="136"/>
              </a:cxn>
            </a:cxnLst>
            <a:rect l="0" t="0" r="r" b="b"/>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solidFill>
            <a:prstDash val="solid"/>
            <a:round/>
            <a:headEnd/>
            <a:tailEnd/>
          </a:ln>
          <a:effectLst/>
        </p:spPr>
        <p:txBody>
          <a:bodyPr/>
          <a:lstStyle/>
          <a:p>
            <a:pPr>
              <a:defRPr/>
            </a:pPr>
            <a:endParaRPr lang="en-IN" dirty="0"/>
          </a:p>
        </p:txBody>
      </p:sp>
      <p:sp>
        <p:nvSpPr>
          <p:cNvPr id="26" name="Freeform 29"/>
          <p:cNvSpPr>
            <a:spLocks/>
          </p:cNvSpPr>
          <p:nvPr/>
        </p:nvSpPr>
        <p:spPr bwMode="auto">
          <a:xfrm>
            <a:off x="4076700" y="1930400"/>
            <a:ext cx="889000" cy="381000"/>
          </a:xfrm>
          <a:custGeom>
            <a:avLst/>
            <a:gdLst/>
            <a:ahLst/>
            <a:cxnLst>
              <a:cxn ang="0">
                <a:pos x="0" y="32"/>
              </a:cxn>
              <a:cxn ang="0">
                <a:pos x="280" y="144"/>
              </a:cxn>
              <a:cxn ang="0">
                <a:pos x="448" y="16"/>
              </a:cxn>
              <a:cxn ang="0">
                <a:pos x="560" y="240"/>
              </a:cxn>
            </a:cxnLst>
            <a:rect l="0" t="0" r="r" b="b"/>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mpd="sng">
            <a:solidFill>
              <a:schemeClr val="tx2"/>
            </a:solidFill>
            <a:round/>
            <a:headEnd/>
            <a:tailEnd/>
          </a:ln>
          <a:effectLst/>
        </p:spPr>
        <p:txBody>
          <a:bodyPr/>
          <a:lstStyle/>
          <a:p>
            <a:pPr>
              <a:defRPr/>
            </a:pPr>
            <a:endParaRPr lang="en-IN" dirty="0"/>
          </a:p>
        </p:txBody>
      </p:sp>
      <p:sp>
        <p:nvSpPr>
          <p:cNvPr id="270339" name="Rectangle 3"/>
          <p:cNvSpPr>
            <a:spLocks noGrp="1" noChangeArrowheads="1"/>
          </p:cNvSpPr>
          <p:nvPr>
            <p:ph type="ctrTitle"/>
          </p:nvPr>
        </p:nvSpPr>
        <p:spPr>
          <a:xfrm>
            <a:off x="1371600" y="1511300"/>
            <a:ext cx="6400800" cy="2273300"/>
          </a:xfrm>
          <a:effectLst>
            <a:outerShdw dist="45791" dir="2021404" algn="ctr" rotWithShape="0">
              <a:schemeClr val="bg2"/>
            </a:outerShdw>
          </a:effectLst>
        </p:spPr>
        <p:txBody>
          <a:bodyPr/>
          <a:lstStyle>
            <a:lvl1pPr>
              <a:defRPr/>
            </a:lvl1pPr>
          </a:lstStyle>
          <a:p>
            <a:r>
              <a:rPr lang="en-US"/>
              <a:t>Click to edit Master title style</a:t>
            </a:r>
          </a:p>
        </p:txBody>
      </p:sp>
      <p:sp>
        <p:nvSpPr>
          <p:cNvPr id="270340" name="Rectangle 4"/>
          <p:cNvSpPr>
            <a:spLocks noGrp="1" noChangeArrowheads="1"/>
          </p:cNvSpPr>
          <p:nvPr>
            <p:ph type="subTitle" idx="1"/>
          </p:nvPr>
        </p:nvSpPr>
        <p:spPr>
          <a:xfrm>
            <a:off x="1549400" y="4051300"/>
            <a:ext cx="6032500" cy="1003300"/>
          </a:xfrm>
        </p:spPr>
        <p:txBody>
          <a:bodyPr/>
          <a:lstStyle>
            <a:lvl1pPr marL="0" indent="0" algn="ctr">
              <a:buFontTx/>
              <a:buNone/>
              <a:defRPr/>
            </a:lvl1pPr>
          </a:lstStyle>
          <a:p>
            <a:r>
              <a:rPr lang="en-US"/>
              <a:t>Click to edit Master subtitle style</a:t>
            </a:r>
          </a:p>
        </p:txBody>
      </p:sp>
      <p:sp>
        <p:nvSpPr>
          <p:cNvPr id="27" name="Rectangle 5"/>
          <p:cNvSpPr>
            <a:spLocks noGrp="1" noChangeArrowheads="1"/>
          </p:cNvSpPr>
          <p:nvPr>
            <p:ph type="dt" sz="half" idx="10"/>
          </p:nvPr>
        </p:nvSpPr>
        <p:spPr>
          <a:xfrm>
            <a:off x="685800" y="6248400"/>
            <a:ext cx="1905000" cy="457200"/>
          </a:xfrm>
        </p:spPr>
        <p:txBody>
          <a:bodyPr/>
          <a:lstStyle>
            <a:lvl1pPr>
              <a:defRPr dirty="0"/>
            </a:lvl1pPr>
          </a:lstStyle>
          <a:p>
            <a:pPr>
              <a:defRPr/>
            </a:pPr>
            <a:endParaRPr lang="en-US"/>
          </a:p>
        </p:txBody>
      </p:sp>
      <p:sp>
        <p:nvSpPr>
          <p:cNvPr id="28" name="Rectangle 6"/>
          <p:cNvSpPr>
            <a:spLocks noGrp="1" noChangeArrowheads="1"/>
          </p:cNvSpPr>
          <p:nvPr>
            <p:ph type="ftr" sz="quarter" idx="11"/>
          </p:nvPr>
        </p:nvSpPr>
        <p:spPr>
          <a:xfrm>
            <a:off x="3124200" y="6248400"/>
            <a:ext cx="2895600" cy="457200"/>
          </a:xfrm>
        </p:spPr>
        <p:txBody>
          <a:bodyPr/>
          <a:lstStyle>
            <a:lvl1pPr>
              <a:defRPr dirty="0"/>
            </a:lvl1pPr>
          </a:lstStyle>
          <a:p>
            <a:pPr>
              <a:defRPr/>
            </a:pPr>
            <a:endParaRPr lang="en-US"/>
          </a:p>
        </p:txBody>
      </p:sp>
      <p:sp>
        <p:nvSpPr>
          <p:cNvPr id="29" name="Rectangle 7"/>
          <p:cNvSpPr>
            <a:spLocks noGrp="1" noChangeArrowheads="1"/>
          </p:cNvSpPr>
          <p:nvPr>
            <p:ph type="sldNum" sz="quarter" idx="12"/>
          </p:nvPr>
        </p:nvSpPr>
        <p:spPr>
          <a:xfrm>
            <a:off x="6553200" y="6248400"/>
            <a:ext cx="1905000" cy="457200"/>
          </a:xfrm>
        </p:spPr>
        <p:txBody>
          <a:bodyPr/>
          <a:lstStyle>
            <a:lvl1pPr>
              <a:defRPr/>
            </a:lvl1pPr>
          </a:lstStyle>
          <a:p>
            <a:pPr>
              <a:defRPr/>
            </a:pPr>
            <a:fld id="{AEA25D2A-0313-42D2-8C23-AB6EC8781F8E}"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FC0B916A-1F0A-4C9E-BFCD-B30DFE4941E6}"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7950" y="152400"/>
            <a:ext cx="1924050" cy="5334000"/>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685800" y="152400"/>
            <a:ext cx="5619750" cy="5334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2268B7EB-28FC-46DC-98FE-39077A56D283}"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152400"/>
            <a:ext cx="7696200" cy="5334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ln/>
        </p:spPr>
        <p:txBody>
          <a:bodyPr/>
          <a:lstStyle>
            <a:lvl1pPr>
              <a:defRPr/>
            </a:lvl1pPr>
          </a:lstStyle>
          <a:p>
            <a:pPr>
              <a:defRPr/>
            </a:pPr>
            <a:fld id="{E5936BE2-B187-4D6D-A527-B9AB7CA1E707}"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46046490-6248-49A9-9169-C0CDAF4A1CC7}"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D9D888ED-9906-42A7-9533-6E353828162C}"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6858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101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2E12A45F-D77F-4F0A-BB64-CFC35105B149}"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pPr>
              <a:defRPr/>
            </a:pPr>
            <a:fld id="{1DA6D716-4395-44B9-8797-7D6C9D3D9A06}"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ln/>
        </p:spPr>
        <p:txBody>
          <a:bodyPr/>
          <a:lstStyle>
            <a:lvl1pPr>
              <a:defRPr/>
            </a:lvl1pPr>
          </a:lstStyle>
          <a:p>
            <a:pPr>
              <a:defRPr/>
            </a:pPr>
            <a:fld id="{4564D5D9-1959-4D28-AB7A-0DDE4CDD680B}"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p>
        </p:txBody>
      </p:sp>
      <p:sp>
        <p:nvSpPr>
          <p:cNvPr id="4" name="Rectangle 7"/>
          <p:cNvSpPr>
            <a:spLocks noGrp="1" noChangeArrowheads="1"/>
          </p:cNvSpPr>
          <p:nvPr>
            <p:ph type="sldNum" sz="quarter" idx="12"/>
          </p:nvPr>
        </p:nvSpPr>
        <p:spPr>
          <a:ln/>
        </p:spPr>
        <p:txBody>
          <a:bodyPr/>
          <a:lstStyle>
            <a:lvl1pPr>
              <a:defRPr/>
            </a:lvl1pPr>
          </a:lstStyle>
          <a:p>
            <a:pPr>
              <a:defRPr/>
            </a:pPr>
            <a:fld id="{1191E91E-82D5-40FE-91BC-A6CFCD2F3BE3}"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67B7703B-EE8F-41DC-9F43-A7DC38ED62D8}"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DED905B7-06FB-4BC3-BB83-026DBA5D8DE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63012"/>
            </a:gs>
            <a:gs pos="30000">
              <a:srgbClr val="A65528"/>
            </a:gs>
            <a:gs pos="70000">
              <a:srgbClr val="D49E6C"/>
            </a:gs>
            <a:gs pos="100000">
              <a:srgbClr val="D6B19C"/>
            </a:gs>
          </a:gsLst>
          <a:lin ang="18900000" scaled="1"/>
        </a:gradFill>
        <a:effectLst/>
      </p:bgPr>
    </p:bg>
    <p:spTree>
      <p:nvGrpSpPr>
        <p:cNvPr id="1" name=""/>
        <p:cNvGrpSpPr/>
        <p:nvPr/>
      </p:nvGrpSpPr>
      <p:grpSpPr>
        <a:xfrm>
          <a:off x="0" y="0"/>
          <a:ext cx="0" cy="0"/>
          <a:chOff x="0" y="0"/>
          <a:chExt cx="0" cy="0"/>
        </a:xfrm>
      </p:grpSpPr>
      <p:sp>
        <p:nvSpPr>
          <p:cNvPr id="269314" name="Freeform 2"/>
          <p:cNvSpPr>
            <a:spLocks/>
          </p:cNvSpPr>
          <p:nvPr/>
        </p:nvSpPr>
        <p:spPr bwMode="auto">
          <a:xfrm rot="-3172564">
            <a:off x="7777957" y="-15081"/>
            <a:ext cx="1162050" cy="2084387"/>
          </a:xfrm>
          <a:custGeom>
            <a:avLst/>
            <a:gdLst/>
            <a:ahLst/>
            <a:cxnLst>
              <a:cxn ang="0">
                <a:pos x="2903" y="433"/>
              </a:cxn>
              <a:cxn ang="0">
                <a:pos x="2565" y="80"/>
              </a:cxn>
              <a:cxn ang="0">
                <a:pos x="2241" y="0"/>
              </a:cxn>
              <a:cxn ang="0">
                <a:pos x="110" y="2811"/>
              </a:cxn>
              <a:cxn ang="0">
                <a:pos x="110" y="3228"/>
              </a:cxn>
              <a:cxn ang="0">
                <a:pos x="0" y="3631"/>
              </a:cxn>
              <a:cxn ang="0">
                <a:pos x="72" y="3686"/>
              </a:cxn>
              <a:cxn ang="0">
                <a:pos x="441" y="3355"/>
              </a:cxn>
              <a:cxn ang="0">
                <a:pos x="740" y="3228"/>
              </a:cxn>
              <a:cxn ang="0">
                <a:pos x="2903" y="433"/>
              </a:cxn>
              <a:cxn ang="0">
                <a:pos x="2903" y="433"/>
              </a:cxn>
            </a:cxnLst>
            <a:rect l="0" t="0" r="r" b="b"/>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lnTo>
                  <a:pt x="2903" y="433"/>
                </a:lnTo>
                <a:close/>
              </a:path>
            </a:pathLst>
          </a:custGeom>
          <a:solidFill>
            <a:srgbClr val="FFFFFF"/>
          </a:solidFill>
          <a:ln w="9525">
            <a:noFill/>
            <a:round/>
            <a:headEnd/>
            <a:tailEnd/>
          </a:ln>
        </p:spPr>
        <p:txBody>
          <a:bodyPr/>
          <a:lstStyle/>
          <a:p>
            <a:pPr>
              <a:defRPr/>
            </a:pPr>
            <a:endParaRPr lang="en-IN" dirty="0"/>
          </a:p>
        </p:txBody>
      </p:sp>
      <p:sp>
        <p:nvSpPr>
          <p:cNvPr id="1027" name="Rectangle 3"/>
          <p:cNvSpPr>
            <a:spLocks noGrp="1" noChangeArrowheads="1"/>
          </p:cNvSpPr>
          <p:nvPr>
            <p:ph type="title"/>
          </p:nvPr>
        </p:nvSpPr>
        <p:spPr bwMode="auto">
          <a:xfrm>
            <a:off x="685800" y="152400"/>
            <a:ext cx="6870700" cy="1600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Rectangle 4"/>
          <p:cNvSpPr>
            <a:spLocks noGrp="1" noChangeArrowheads="1"/>
          </p:cNvSpPr>
          <p:nvPr>
            <p:ph type="body" idx="1"/>
          </p:nvPr>
        </p:nvSpPr>
        <p:spPr bwMode="auto">
          <a:xfrm>
            <a:off x="685800" y="1828800"/>
            <a:ext cx="7696200" cy="3657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69317" name="Rectangle 5"/>
          <p:cNvSpPr>
            <a:spLocks noGrp="1" noChangeArrowheads="1"/>
          </p:cNvSpPr>
          <p:nvPr>
            <p:ph type="dt" sz="half" idx="2"/>
          </p:nvPr>
        </p:nvSpPr>
        <p:spPr bwMode="auto">
          <a:xfrm>
            <a:off x="13716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defRPr sz="1400" dirty="0">
                <a:latin typeface="Comic Sans MS" pitchFamily="66" charset="0"/>
              </a:defRPr>
            </a:lvl1pPr>
          </a:lstStyle>
          <a:p>
            <a:pPr>
              <a:defRPr/>
            </a:pPr>
            <a:endParaRPr lang="en-US"/>
          </a:p>
        </p:txBody>
      </p:sp>
      <p:sp>
        <p:nvSpPr>
          <p:cNvPr id="269318" name="Rectangle 6"/>
          <p:cNvSpPr>
            <a:spLocks noGrp="1" noChangeArrowheads="1"/>
          </p:cNvSpPr>
          <p:nvPr>
            <p:ph type="ftr" sz="quarter" idx="3"/>
          </p:nvPr>
        </p:nvSpPr>
        <p:spPr bwMode="auto">
          <a:xfrm>
            <a:off x="35560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defRPr sz="1400" dirty="0">
                <a:latin typeface="Comic Sans MS" pitchFamily="66" charset="0"/>
              </a:defRPr>
            </a:lvl1pPr>
          </a:lstStyle>
          <a:p>
            <a:pPr>
              <a:defRPr/>
            </a:pPr>
            <a:endParaRPr lang="en-US"/>
          </a:p>
        </p:txBody>
      </p:sp>
      <p:sp>
        <p:nvSpPr>
          <p:cNvPr id="269319" name="Rectangle 7"/>
          <p:cNvSpPr>
            <a:spLocks noGrp="1" noChangeArrowheads="1"/>
          </p:cNvSpPr>
          <p:nvPr>
            <p:ph type="sldNum" sz="quarter" idx="4"/>
          </p:nvPr>
        </p:nvSpPr>
        <p:spPr bwMode="auto">
          <a:xfrm>
            <a:off x="67183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defRPr sz="1400">
                <a:latin typeface="Comic Sans MS" pitchFamily="66" charset="0"/>
              </a:defRPr>
            </a:lvl1pPr>
          </a:lstStyle>
          <a:p>
            <a:pPr>
              <a:defRPr/>
            </a:pPr>
            <a:fld id="{EDD71105-3F64-4912-8B1F-F7B3320963E5}" type="slidenum">
              <a:rPr lang="en-US"/>
              <a:pPr>
                <a:defRPr/>
              </a:pPr>
              <a:t>‹#›</a:t>
            </a:fld>
            <a:endParaRPr lang="en-US" dirty="0"/>
          </a:p>
        </p:txBody>
      </p:sp>
      <p:sp>
        <p:nvSpPr>
          <p:cNvPr id="269320" name="Freeform 8"/>
          <p:cNvSpPr>
            <a:spLocks/>
          </p:cNvSpPr>
          <p:nvPr/>
        </p:nvSpPr>
        <p:spPr bwMode="auto">
          <a:xfrm rot="-3172564">
            <a:off x="7865269" y="24607"/>
            <a:ext cx="1165225" cy="2097087"/>
          </a:xfrm>
          <a:custGeom>
            <a:avLst/>
            <a:gdLst/>
            <a:ahLst/>
            <a:cxnLst>
              <a:cxn ang="0">
                <a:pos x="2293" y="0"/>
              </a:cxn>
              <a:cxn ang="0">
                <a:pos x="130" y="2835"/>
              </a:cxn>
              <a:cxn ang="0">
                <a:pos x="131" y="3201"/>
              </a:cxn>
              <a:cxn ang="0">
                <a:pos x="0" y="3633"/>
              </a:cxn>
              <a:cxn ang="0">
                <a:pos x="50" y="3703"/>
              </a:cxn>
              <a:cxn ang="0">
                <a:pos x="422" y="3352"/>
              </a:cxn>
              <a:cxn ang="0">
                <a:pos x="763" y="3220"/>
              </a:cxn>
              <a:cxn ang="0">
                <a:pos x="2911" y="428"/>
              </a:cxn>
              <a:cxn ang="0">
                <a:pos x="2589" y="96"/>
              </a:cxn>
              <a:cxn ang="0">
                <a:pos x="2293" y="0"/>
              </a:cxn>
              <a:cxn ang="0">
                <a:pos x="2293" y="0"/>
              </a:cxn>
            </a:cxnLst>
            <a:rect l="0" t="0" r="r" b="b"/>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lnTo>
                  <a:pt x="2293" y="0"/>
                </a:lnTo>
                <a:close/>
              </a:path>
            </a:pathLst>
          </a:custGeom>
          <a:solidFill>
            <a:schemeClr val="folHlink"/>
          </a:solidFill>
          <a:ln w="9525">
            <a:noFill/>
            <a:round/>
            <a:headEnd/>
            <a:tailEnd/>
          </a:ln>
        </p:spPr>
        <p:txBody>
          <a:bodyPr/>
          <a:lstStyle/>
          <a:p>
            <a:pPr>
              <a:defRPr/>
            </a:pPr>
            <a:endParaRPr lang="en-IN" dirty="0"/>
          </a:p>
        </p:txBody>
      </p:sp>
      <p:sp>
        <p:nvSpPr>
          <p:cNvPr id="269321" name="Freeform 9"/>
          <p:cNvSpPr>
            <a:spLocks/>
          </p:cNvSpPr>
          <p:nvPr/>
        </p:nvSpPr>
        <p:spPr bwMode="auto">
          <a:xfrm rot="-3172564">
            <a:off x="7831138" y="192088"/>
            <a:ext cx="1025525" cy="1571625"/>
          </a:xfrm>
          <a:custGeom>
            <a:avLst/>
            <a:gdLst/>
            <a:ahLst/>
            <a:cxnLst>
              <a:cxn ang="0">
                <a:pos x="0" y="2485"/>
              </a:cxn>
              <a:cxn ang="0">
                <a:pos x="432" y="2553"/>
              </a:cxn>
              <a:cxn ang="0">
                <a:pos x="736" y="2777"/>
              </a:cxn>
              <a:cxn ang="0">
                <a:pos x="2561" y="399"/>
              </a:cxn>
              <a:cxn ang="0">
                <a:pos x="2118" y="82"/>
              </a:cxn>
              <a:cxn ang="0">
                <a:pos x="1898" y="0"/>
              </a:cxn>
              <a:cxn ang="0">
                <a:pos x="0" y="2485"/>
              </a:cxn>
              <a:cxn ang="0">
                <a:pos x="0" y="2485"/>
              </a:cxn>
            </a:cxnLst>
            <a:rect l="0" t="0" r="r" b="b"/>
            <a:pathLst>
              <a:path w="2561" h="2777">
                <a:moveTo>
                  <a:pt x="0" y="2485"/>
                </a:moveTo>
                <a:lnTo>
                  <a:pt x="432" y="2553"/>
                </a:lnTo>
                <a:lnTo>
                  <a:pt x="736" y="2777"/>
                </a:lnTo>
                <a:lnTo>
                  <a:pt x="2561" y="399"/>
                </a:lnTo>
                <a:lnTo>
                  <a:pt x="2118" y="82"/>
                </a:lnTo>
                <a:lnTo>
                  <a:pt x="1898" y="0"/>
                </a:lnTo>
                <a:lnTo>
                  <a:pt x="0" y="2485"/>
                </a:lnTo>
                <a:lnTo>
                  <a:pt x="0" y="2485"/>
                </a:lnTo>
                <a:close/>
              </a:path>
            </a:pathLst>
          </a:custGeom>
          <a:solidFill>
            <a:schemeClr val="bg2"/>
          </a:solidFill>
          <a:ln w="9525">
            <a:noFill/>
            <a:round/>
            <a:headEnd/>
            <a:tailEnd/>
          </a:ln>
        </p:spPr>
        <p:txBody>
          <a:bodyPr/>
          <a:lstStyle/>
          <a:p>
            <a:pPr>
              <a:defRPr/>
            </a:pPr>
            <a:endParaRPr lang="en-IN" dirty="0"/>
          </a:p>
        </p:txBody>
      </p:sp>
      <p:grpSp>
        <p:nvGrpSpPr>
          <p:cNvPr id="1034" name="Group 10"/>
          <p:cNvGrpSpPr>
            <a:grpSpLocks/>
          </p:cNvGrpSpPr>
          <p:nvPr/>
        </p:nvGrpSpPr>
        <p:grpSpPr bwMode="auto">
          <a:xfrm>
            <a:off x="7938" y="5540375"/>
            <a:ext cx="1784350" cy="1246188"/>
            <a:chOff x="5" y="3490"/>
            <a:chExt cx="1124" cy="785"/>
          </a:xfrm>
        </p:grpSpPr>
        <p:sp>
          <p:nvSpPr>
            <p:cNvPr id="269323" name="Freeform 11"/>
            <p:cNvSpPr>
              <a:spLocks/>
            </p:cNvSpPr>
            <p:nvPr userDrawn="1"/>
          </p:nvSpPr>
          <p:spPr bwMode="auto">
            <a:xfrm>
              <a:off x="24" y="3505"/>
              <a:ext cx="1089" cy="649"/>
            </a:xfrm>
            <a:custGeom>
              <a:avLst/>
              <a:gdLst/>
              <a:ahLst/>
              <a:cxnLst>
                <a:cxn ang="0">
                  <a:pos x="1587" y="1260"/>
                </a:cxn>
                <a:cxn ang="0">
                  <a:pos x="1420" y="1106"/>
                </a:cxn>
                <a:cxn ang="0">
                  <a:pos x="1331" y="477"/>
                </a:cxn>
                <a:cxn ang="0">
                  <a:pos x="2139" y="330"/>
                </a:cxn>
                <a:cxn ang="0">
                  <a:pos x="2177" y="203"/>
                </a:cxn>
                <a:cxn ang="0">
                  <a:pos x="2099" y="100"/>
                </a:cxn>
                <a:cxn ang="0">
                  <a:pos x="1276" y="211"/>
                </a:cxn>
                <a:cxn ang="0">
                  <a:pos x="1219" y="32"/>
                </a:cxn>
                <a:cxn ang="0">
                  <a:pos x="1085" y="0"/>
                </a:cxn>
                <a:cxn ang="0">
                  <a:pos x="958" y="28"/>
                </a:cxn>
                <a:cxn ang="0">
                  <a:pos x="888" y="106"/>
                </a:cxn>
                <a:cxn ang="0">
                  <a:pos x="937" y="285"/>
                </a:cxn>
                <a:cxn ang="0">
                  <a:pos x="660" y="441"/>
                </a:cxn>
                <a:cxn ang="0">
                  <a:pos x="983" y="473"/>
                </a:cxn>
                <a:cxn ang="0">
                  <a:pos x="1112" y="889"/>
                </a:cxn>
                <a:cxn ang="0">
                  <a:pos x="141" y="469"/>
                </a:cxn>
                <a:cxn ang="0">
                  <a:pos x="46" y="509"/>
                </a:cxn>
                <a:cxn ang="0">
                  <a:pos x="0" y="636"/>
                </a:cxn>
                <a:cxn ang="0">
                  <a:pos x="55" y="779"/>
                </a:cxn>
                <a:cxn ang="0">
                  <a:pos x="1139" y="1288"/>
                </a:cxn>
                <a:cxn ang="0">
                  <a:pos x="1378" y="1256"/>
                </a:cxn>
                <a:cxn ang="0">
                  <a:pos x="1570" y="1298"/>
                </a:cxn>
                <a:cxn ang="0">
                  <a:pos x="1587" y="1260"/>
                </a:cxn>
                <a:cxn ang="0">
                  <a:pos x="1587" y="1260"/>
                </a:cxn>
              </a:cxnLst>
              <a:rect l="0" t="0" r="r" b="b"/>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lnTo>
                    <a:pt x="1587" y="1260"/>
                  </a:lnTo>
                  <a:close/>
                </a:path>
              </a:pathLst>
            </a:custGeom>
            <a:solidFill>
              <a:srgbClr val="F8F8F8"/>
            </a:solidFill>
            <a:ln w="9525">
              <a:noFill/>
              <a:round/>
              <a:headEnd/>
              <a:tailEnd/>
            </a:ln>
          </p:spPr>
          <p:txBody>
            <a:bodyPr/>
            <a:lstStyle/>
            <a:p>
              <a:pPr>
                <a:defRPr/>
              </a:pPr>
              <a:endParaRPr lang="en-IN" dirty="0"/>
            </a:p>
          </p:txBody>
        </p:sp>
        <p:sp>
          <p:nvSpPr>
            <p:cNvPr id="269324" name="Freeform 12"/>
            <p:cNvSpPr>
              <a:spLocks/>
            </p:cNvSpPr>
            <p:nvPr userDrawn="1"/>
          </p:nvSpPr>
          <p:spPr bwMode="auto">
            <a:xfrm>
              <a:off x="1022" y="3582"/>
              <a:ext cx="71" cy="129"/>
            </a:xfrm>
            <a:custGeom>
              <a:avLst/>
              <a:gdLst/>
              <a:ahLst/>
              <a:cxnLst>
                <a:cxn ang="0">
                  <a:pos x="0" y="7"/>
                </a:cxn>
                <a:cxn ang="0">
                  <a:pos x="120" y="0"/>
                </a:cxn>
                <a:cxn ang="0">
                  <a:pos x="143" y="233"/>
                </a:cxn>
                <a:cxn ang="0">
                  <a:pos x="8" y="258"/>
                </a:cxn>
                <a:cxn ang="0">
                  <a:pos x="0" y="7"/>
                </a:cxn>
                <a:cxn ang="0">
                  <a:pos x="0" y="7"/>
                </a:cxn>
              </a:cxnLst>
              <a:rect l="0" t="0" r="r" b="b"/>
              <a:pathLst>
                <a:path w="143" h="258">
                  <a:moveTo>
                    <a:pt x="0" y="7"/>
                  </a:moveTo>
                  <a:lnTo>
                    <a:pt x="120" y="0"/>
                  </a:lnTo>
                  <a:lnTo>
                    <a:pt x="143" y="233"/>
                  </a:lnTo>
                  <a:lnTo>
                    <a:pt x="8" y="258"/>
                  </a:lnTo>
                  <a:lnTo>
                    <a:pt x="0" y="7"/>
                  </a:lnTo>
                  <a:lnTo>
                    <a:pt x="0" y="7"/>
                  </a:lnTo>
                  <a:close/>
                </a:path>
              </a:pathLst>
            </a:custGeom>
            <a:solidFill>
              <a:schemeClr val="accent1"/>
            </a:solidFill>
            <a:ln w="9525">
              <a:noFill/>
              <a:round/>
              <a:headEnd/>
              <a:tailEnd/>
            </a:ln>
          </p:spPr>
          <p:txBody>
            <a:bodyPr/>
            <a:lstStyle/>
            <a:p>
              <a:pPr>
                <a:defRPr/>
              </a:pPr>
              <a:endParaRPr lang="en-IN" dirty="0"/>
            </a:p>
          </p:txBody>
        </p:sp>
        <p:sp>
          <p:nvSpPr>
            <p:cNvPr id="269325" name="Freeform 13"/>
            <p:cNvSpPr>
              <a:spLocks/>
            </p:cNvSpPr>
            <p:nvPr userDrawn="1"/>
          </p:nvSpPr>
          <p:spPr bwMode="auto">
            <a:xfrm>
              <a:off x="20" y="3774"/>
              <a:ext cx="792" cy="410"/>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w="9525">
              <a:noFill/>
              <a:round/>
              <a:headEnd/>
              <a:tailEnd/>
            </a:ln>
          </p:spPr>
          <p:txBody>
            <a:bodyPr/>
            <a:lstStyle/>
            <a:p>
              <a:pPr>
                <a:defRPr/>
              </a:pPr>
              <a:endParaRPr lang="en-IN" dirty="0"/>
            </a:p>
          </p:txBody>
        </p:sp>
        <p:sp>
          <p:nvSpPr>
            <p:cNvPr id="269326" name="Freeform 14"/>
            <p:cNvSpPr>
              <a:spLocks/>
            </p:cNvSpPr>
            <p:nvPr userDrawn="1"/>
          </p:nvSpPr>
          <p:spPr bwMode="auto">
            <a:xfrm>
              <a:off x="129" y="3808"/>
              <a:ext cx="525" cy="374"/>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pPr>
                <a:defRPr/>
              </a:pPr>
              <a:endParaRPr lang="en-IN" dirty="0"/>
            </a:p>
          </p:txBody>
        </p:sp>
        <p:sp>
          <p:nvSpPr>
            <p:cNvPr id="269327" name="Freeform 15"/>
            <p:cNvSpPr>
              <a:spLocks/>
            </p:cNvSpPr>
            <p:nvPr userDrawn="1"/>
          </p:nvSpPr>
          <p:spPr bwMode="auto">
            <a:xfrm>
              <a:off x="485" y="3532"/>
              <a:ext cx="135" cy="121"/>
            </a:xfrm>
            <a:custGeom>
              <a:avLst/>
              <a:gdLst/>
              <a:ahLst/>
              <a:cxnLst>
                <a:cxn ang="0">
                  <a:pos x="0" y="28"/>
                </a:cxn>
                <a:cxn ang="0">
                  <a:pos x="160" y="0"/>
                </a:cxn>
                <a:cxn ang="0">
                  <a:pos x="251" y="36"/>
                </a:cxn>
                <a:cxn ang="0">
                  <a:pos x="272" y="139"/>
                </a:cxn>
                <a:cxn ang="0">
                  <a:pos x="164" y="146"/>
                </a:cxn>
                <a:cxn ang="0">
                  <a:pos x="32" y="241"/>
                </a:cxn>
                <a:cxn ang="0">
                  <a:pos x="0" y="28"/>
                </a:cxn>
                <a:cxn ang="0">
                  <a:pos x="0" y="28"/>
                </a:cxn>
              </a:cxnLst>
              <a:rect l="0" t="0" r="r" b="b"/>
              <a:pathLst>
                <a:path w="272" h="241">
                  <a:moveTo>
                    <a:pt x="0" y="28"/>
                  </a:moveTo>
                  <a:lnTo>
                    <a:pt x="160" y="0"/>
                  </a:lnTo>
                  <a:lnTo>
                    <a:pt x="251" y="36"/>
                  </a:lnTo>
                  <a:lnTo>
                    <a:pt x="272" y="139"/>
                  </a:lnTo>
                  <a:lnTo>
                    <a:pt x="164" y="146"/>
                  </a:lnTo>
                  <a:lnTo>
                    <a:pt x="32" y="241"/>
                  </a:lnTo>
                  <a:lnTo>
                    <a:pt x="0" y="28"/>
                  </a:lnTo>
                  <a:lnTo>
                    <a:pt x="0" y="28"/>
                  </a:lnTo>
                  <a:close/>
                </a:path>
              </a:pathLst>
            </a:custGeom>
            <a:solidFill>
              <a:schemeClr val="hlink"/>
            </a:solidFill>
            <a:ln w="9525">
              <a:noFill/>
              <a:round/>
              <a:headEnd/>
              <a:tailEnd/>
            </a:ln>
          </p:spPr>
          <p:txBody>
            <a:bodyPr/>
            <a:lstStyle/>
            <a:p>
              <a:pPr>
                <a:defRPr/>
              </a:pPr>
              <a:endParaRPr lang="en-IN" dirty="0"/>
            </a:p>
          </p:txBody>
        </p:sp>
        <p:sp>
          <p:nvSpPr>
            <p:cNvPr id="269328" name="Freeform 16"/>
            <p:cNvSpPr>
              <a:spLocks/>
            </p:cNvSpPr>
            <p:nvPr userDrawn="1"/>
          </p:nvSpPr>
          <p:spPr bwMode="auto">
            <a:xfrm>
              <a:off x="641" y="4163"/>
              <a:ext cx="76" cy="112"/>
            </a:xfrm>
            <a:custGeom>
              <a:avLst/>
              <a:gdLst/>
              <a:ahLst/>
              <a:cxnLst>
                <a:cxn ang="0">
                  <a:pos x="152" y="4"/>
                </a:cxn>
                <a:cxn ang="0">
                  <a:pos x="152" y="224"/>
                </a:cxn>
                <a:cxn ang="0">
                  <a:pos x="0" y="8"/>
                </a:cxn>
                <a:cxn ang="0">
                  <a:pos x="72" y="0"/>
                </a:cxn>
                <a:cxn ang="0">
                  <a:pos x="152" y="4"/>
                </a:cxn>
                <a:cxn ang="0">
                  <a:pos x="152" y="4"/>
                </a:cxn>
              </a:cxnLst>
              <a:rect l="0" t="0" r="r" b="b"/>
              <a:pathLst>
                <a:path w="152" h="224">
                  <a:moveTo>
                    <a:pt x="152" y="4"/>
                  </a:moveTo>
                  <a:lnTo>
                    <a:pt x="152" y="224"/>
                  </a:lnTo>
                  <a:lnTo>
                    <a:pt x="0" y="8"/>
                  </a:lnTo>
                  <a:lnTo>
                    <a:pt x="72" y="0"/>
                  </a:lnTo>
                  <a:lnTo>
                    <a:pt x="152" y="4"/>
                  </a:lnTo>
                  <a:lnTo>
                    <a:pt x="152" y="4"/>
                  </a:lnTo>
                  <a:close/>
                </a:path>
              </a:pathLst>
            </a:custGeom>
            <a:solidFill>
              <a:schemeClr val="hlink"/>
            </a:solidFill>
            <a:ln w="9525">
              <a:noFill/>
              <a:round/>
              <a:headEnd/>
              <a:tailEnd/>
            </a:ln>
          </p:spPr>
          <p:txBody>
            <a:bodyPr/>
            <a:lstStyle/>
            <a:p>
              <a:pPr>
                <a:defRPr/>
              </a:pPr>
              <a:endParaRPr lang="en-IN" dirty="0"/>
            </a:p>
          </p:txBody>
        </p:sp>
        <p:sp>
          <p:nvSpPr>
            <p:cNvPr id="269329" name="Freeform 17"/>
            <p:cNvSpPr>
              <a:spLocks/>
            </p:cNvSpPr>
            <p:nvPr userDrawn="1"/>
          </p:nvSpPr>
          <p:spPr bwMode="auto">
            <a:xfrm>
              <a:off x="504" y="3607"/>
              <a:ext cx="193" cy="383"/>
            </a:xfrm>
            <a:custGeom>
              <a:avLst/>
              <a:gdLst/>
              <a:ahLst/>
              <a:cxnLst>
                <a:cxn ang="0">
                  <a:pos x="0" y="80"/>
                </a:cxn>
                <a:cxn ang="0">
                  <a:pos x="87" y="0"/>
                </a:cxn>
                <a:cxn ang="0">
                  <a:pos x="232" y="6"/>
                </a:cxn>
                <a:cxn ang="0">
                  <a:pos x="386" y="764"/>
                </a:cxn>
                <a:cxn ang="0">
                  <a:pos x="279" y="720"/>
                </a:cxn>
                <a:cxn ang="0">
                  <a:pos x="152" y="677"/>
                </a:cxn>
                <a:cxn ang="0">
                  <a:pos x="0" y="80"/>
                </a:cxn>
                <a:cxn ang="0">
                  <a:pos x="0" y="80"/>
                </a:cxn>
              </a:cxnLst>
              <a:rect l="0" t="0" r="r" b="b"/>
              <a:pathLst>
                <a:path w="386" h="764">
                  <a:moveTo>
                    <a:pt x="0" y="80"/>
                  </a:moveTo>
                  <a:lnTo>
                    <a:pt x="87" y="0"/>
                  </a:lnTo>
                  <a:lnTo>
                    <a:pt x="232" y="6"/>
                  </a:lnTo>
                  <a:lnTo>
                    <a:pt x="386" y="764"/>
                  </a:lnTo>
                  <a:lnTo>
                    <a:pt x="279" y="720"/>
                  </a:lnTo>
                  <a:lnTo>
                    <a:pt x="152" y="677"/>
                  </a:lnTo>
                  <a:lnTo>
                    <a:pt x="0" y="80"/>
                  </a:lnTo>
                  <a:lnTo>
                    <a:pt x="0" y="80"/>
                  </a:lnTo>
                  <a:close/>
                </a:path>
              </a:pathLst>
            </a:custGeom>
            <a:solidFill>
              <a:schemeClr val="bg2"/>
            </a:solidFill>
            <a:ln w="9525">
              <a:noFill/>
              <a:round/>
              <a:headEnd/>
              <a:tailEnd/>
            </a:ln>
          </p:spPr>
          <p:txBody>
            <a:bodyPr/>
            <a:lstStyle/>
            <a:p>
              <a:pPr>
                <a:defRPr/>
              </a:pPr>
              <a:endParaRPr lang="en-IN" dirty="0"/>
            </a:p>
          </p:txBody>
        </p:sp>
        <p:sp>
          <p:nvSpPr>
            <p:cNvPr id="269330" name="Freeform 18"/>
            <p:cNvSpPr>
              <a:spLocks/>
            </p:cNvSpPr>
            <p:nvPr userDrawn="1"/>
          </p:nvSpPr>
          <p:spPr bwMode="auto">
            <a:xfrm>
              <a:off x="668" y="3590"/>
              <a:ext cx="364" cy="174"/>
            </a:xfrm>
            <a:custGeom>
              <a:avLst/>
              <a:gdLst/>
              <a:ahLst/>
              <a:cxnLst>
                <a:cxn ang="0">
                  <a:pos x="692" y="0"/>
                </a:cxn>
                <a:cxn ang="0">
                  <a:pos x="0" y="106"/>
                </a:cxn>
                <a:cxn ang="0">
                  <a:pos x="28" y="348"/>
                </a:cxn>
                <a:cxn ang="0">
                  <a:pos x="715" y="237"/>
                </a:cxn>
                <a:cxn ang="0">
                  <a:pos x="728" y="43"/>
                </a:cxn>
                <a:cxn ang="0">
                  <a:pos x="692" y="0"/>
                </a:cxn>
                <a:cxn ang="0">
                  <a:pos x="692" y="0"/>
                </a:cxn>
              </a:cxnLst>
              <a:rect l="0" t="0" r="r" b="b"/>
              <a:pathLst>
                <a:path w="728" h="348">
                  <a:moveTo>
                    <a:pt x="692" y="0"/>
                  </a:moveTo>
                  <a:lnTo>
                    <a:pt x="0" y="106"/>
                  </a:lnTo>
                  <a:lnTo>
                    <a:pt x="28" y="348"/>
                  </a:lnTo>
                  <a:lnTo>
                    <a:pt x="715" y="237"/>
                  </a:lnTo>
                  <a:lnTo>
                    <a:pt x="728" y="43"/>
                  </a:lnTo>
                  <a:lnTo>
                    <a:pt x="692" y="0"/>
                  </a:lnTo>
                  <a:lnTo>
                    <a:pt x="692" y="0"/>
                  </a:lnTo>
                  <a:close/>
                </a:path>
              </a:pathLst>
            </a:custGeom>
            <a:solidFill>
              <a:schemeClr val="bg2"/>
            </a:solidFill>
            <a:ln w="9525">
              <a:noFill/>
              <a:round/>
              <a:headEnd/>
              <a:tailEnd/>
            </a:ln>
          </p:spPr>
          <p:txBody>
            <a:bodyPr/>
            <a:lstStyle/>
            <a:p>
              <a:pPr>
                <a:defRPr/>
              </a:pPr>
              <a:endParaRPr lang="en-IN" dirty="0"/>
            </a:p>
          </p:txBody>
        </p:sp>
        <p:sp>
          <p:nvSpPr>
            <p:cNvPr id="269331" name="Freeform 19"/>
            <p:cNvSpPr>
              <a:spLocks/>
            </p:cNvSpPr>
            <p:nvPr userDrawn="1"/>
          </p:nvSpPr>
          <p:spPr bwMode="auto">
            <a:xfrm>
              <a:off x="347" y="3693"/>
              <a:ext cx="156" cy="67"/>
            </a:xfrm>
            <a:custGeom>
              <a:avLst/>
              <a:gdLst/>
              <a:ahLst/>
              <a:cxnLst>
                <a:cxn ang="0">
                  <a:pos x="272" y="0"/>
                </a:cxn>
                <a:cxn ang="0">
                  <a:pos x="0" y="78"/>
                </a:cxn>
                <a:cxn ang="0">
                  <a:pos x="312" y="135"/>
                </a:cxn>
                <a:cxn ang="0">
                  <a:pos x="272" y="0"/>
                </a:cxn>
                <a:cxn ang="0">
                  <a:pos x="272" y="0"/>
                </a:cxn>
              </a:cxnLst>
              <a:rect l="0" t="0" r="r" b="b"/>
              <a:pathLst>
                <a:path w="312" h="135">
                  <a:moveTo>
                    <a:pt x="272" y="0"/>
                  </a:moveTo>
                  <a:lnTo>
                    <a:pt x="0" y="78"/>
                  </a:lnTo>
                  <a:lnTo>
                    <a:pt x="312" y="135"/>
                  </a:lnTo>
                  <a:lnTo>
                    <a:pt x="272" y="0"/>
                  </a:lnTo>
                  <a:lnTo>
                    <a:pt x="272" y="0"/>
                  </a:lnTo>
                  <a:close/>
                </a:path>
              </a:pathLst>
            </a:custGeom>
            <a:solidFill>
              <a:schemeClr val="accent1"/>
            </a:solidFill>
            <a:ln w="9525">
              <a:noFill/>
              <a:round/>
              <a:headEnd/>
              <a:tailEnd/>
            </a:ln>
          </p:spPr>
          <p:txBody>
            <a:bodyPr/>
            <a:lstStyle/>
            <a:p>
              <a:pPr>
                <a:defRPr/>
              </a:pPr>
              <a:endParaRPr lang="en-IN" dirty="0"/>
            </a:p>
          </p:txBody>
        </p:sp>
        <p:grpSp>
          <p:nvGrpSpPr>
            <p:cNvPr id="1060" name="Group 20"/>
            <p:cNvGrpSpPr>
              <a:grpSpLocks/>
            </p:cNvGrpSpPr>
            <p:nvPr userDrawn="1"/>
          </p:nvGrpSpPr>
          <p:grpSpPr bwMode="auto">
            <a:xfrm>
              <a:off x="5" y="3490"/>
              <a:ext cx="1124" cy="780"/>
              <a:chOff x="5" y="3490"/>
              <a:chExt cx="1124" cy="780"/>
            </a:xfrm>
          </p:grpSpPr>
          <p:grpSp>
            <p:nvGrpSpPr>
              <p:cNvPr id="1061" name="Group 21"/>
              <p:cNvGrpSpPr>
                <a:grpSpLocks/>
              </p:cNvGrpSpPr>
              <p:nvPr userDrawn="1"/>
            </p:nvGrpSpPr>
            <p:grpSpPr bwMode="auto">
              <a:xfrm>
                <a:off x="499" y="3562"/>
                <a:ext cx="548" cy="708"/>
                <a:chOff x="499" y="3562"/>
                <a:chExt cx="548" cy="708"/>
              </a:xfrm>
            </p:grpSpPr>
            <p:sp>
              <p:nvSpPr>
                <p:cNvPr id="269334" name="Freeform 22"/>
                <p:cNvSpPr>
                  <a:spLocks/>
                </p:cNvSpPr>
                <p:nvPr userDrawn="1"/>
              </p:nvSpPr>
              <p:spPr bwMode="auto">
                <a:xfrm>
                  <a:off x="499" y="3587"/>
                  <a:ext cx="157" cy="87"/>
                </a:xfrm>
                <a:custGeom>
                  <a:avLst/>
                  <a:gdLst/>
                  <a:ahLst/>
                  <a:cxnLst>
                    <a:cxn ang="0">
                      <a:pos x="0" y="107"/>
                    </a:cxn>
                    <a:cxn ang="0">
                      <a:pos x="114" y="10"/>
                    </a:cxn>
                    <a:cxn ang="0">
                      <a:pos x="213" y="0"/>
                    </a:cxn>
                    <a:cxn ang="0">
                      <a:pos x="292" y="27"/>
                    </a:cxn>
                    <a:cxn ang="0">
                      <a:pos x="313" y="91"/>
                    </a:cxn>
                    <a:cxn ang="0">
                      <a:pos x="167" y="67"/>
                    </a:cxn>
                    <a:cxn ang="0">
                      <a:pos x="74" y="101"/>
                    </a:cxn>
                    <a:cxn ang="0">
                      <a:pos x="13" y="175"/>
                    </a:cxn>
                    <a:cxn ang="0">
                      <a:pos x="0" y="107"/>
                    </a:cxn>
                    <a:cxn ang="0">
                      <a:pos x="0" y="107"/>
                    </a:cxn>
                  </a:cxnLst>
                  <a:rect l="0" t="0" r="r" b="b"/>
                  <a:pathLst>
                    <a:path w="313" h="175">
                      <a:moveTo>
                        <a:pt x="0" y="107"/>
                      </a:moveTo>
                      <a:lnTo>
                        <a:pt x="114" y="10"/>
                      </a:lnTo>
                      <a:lnTo>
                        <a:pt x="213" y="0"/>
                      </a:lnTo>
                      <a:lnTo>
                        <a:pt x="292" y="27"/>
                      </a:lnTo>
                      <a:lnTo>
                        <a:pt x="313" y="91"/>
                      </a:lnTo>
                      <a:lnTo>
                        <a:pt x="167" y="67"/>
                      </a:lnTo>
                      <a:lnTo>
                        <a:pt x="74" y="101"/>
                      </a:lnTo>
                      <a:lnTo>
                        <a:pt x="13" y="175"/>
                      </a:lnTo>
                      <a:lnTo>
                        <a:pt x="0" y="107"/>
                      </a:lnTo>
                      <a:lnTo>
                        <a:pt x="0" y="107"/>
                      </a:lnTo>
                      <a:close/>
                    </a:path>
                  </a:pathLst>
                </a:custGeom>
                <a:solidFill>
                  <a:schemeClr val="accent2"/>
                </a:solidFill>
                <a:ln w="9525">
                  <a:noFill/>
                  <a:round/>
                  <a:headEnd/>
                  <a:tailEnd/>
                </a:ln>
              </p:spPr>
              <p:txBody>
                <a:bodyPr/>
                <a:lstStyle/>
                <a:p>
                  <a:pPr>
                    <a:defRPr/>
                  </a:pPr>
                  <a:endParaRPr lang="en-IN" dirty="0"/>
                </a:p>
              </p:txBody>
            </p:sp>
            <p:sp>
              <p:nvSpPr>
                <p:cNvPr id="269335" name="Freeform 23"/>
                <p:cNvSpPr>
                  <a:spLocks/>
                </p:cNvSpPr>
                <p:nvPr userDrawn="1"/>
              </p:nvSpPr>
              <p:spPr bwMode="auto">
                <a:xfrm>
                  <a:off x="636" y="4137"/>
                  <a:ext cx="115" cy="133"/>
                </a:xfrm>
                <a:custGeom>
                  <a:avLst/>
                  <a:gdLst/>
                  <a:ahLst/>
                  <a:cxnLst>
                    <a:cxn ang="0">
                      <a:pos x="0" y="40"/>
                    </a:cxn>
                    <a:cxn ang="0">
                      <a:pos x="160" y="266"/>
                    </a:cxn>
                    <a:cxn ang="0">
                      <a:pos x="230" y="251"/>
                    </a:cxn>
                    <a:cxn ang="0">
                      <a:pos x="223" y="17"/>
                    </a:cxn>
                    <a:cxn ang="0">
                      <a:pos x="166" y="0"/>
                    </a:cxn>
                    <a:cxn ang="0">
                      <a:pos x="179" y="197"/>
                    </a:cxn>
                    <a:cxn ang="0">
                      <a:pos x="71" y="4"/>
                    </a:cxn>
                    <a:cxn ang="0">
                      <a:pos x="0" y="40"/>
                    </a:cxn>
                    <a:cxn ang="0">
                      <a:pos x="0" y="40"/>
                    </a:cxn>
                  </a:cxnLst>
                  <a:rect l="0" t="0" r="r" b="b"/>
                  <a:pathLst>
                    <a:path w="230" h="266">
                      <a:moveTo>
                        <a:pt x="0" y="40"/>
                      </a:moveTo>
                      <a:lnTo>
                        <a:pt x="160" y="266"/>
                      </a:lnTo>
                      <a:lnTo>
                        <a:pt x="230" y="251"/>
                      </a:lnTo>
                      <a:lnTo>
                        <a:pt x="223" y="17"/>
                      </a:lnTo>
                      <a:lnTo>
                        <a:pt x="166" y="0"/>
                      </a:lnTo>
                      <a:lnTo>
                        <a:pt x="179" y="197"/>
                      </a:lnTo>
                      <a:lnTo>
                        <a:pt x="71" y="4"/>
                      </a:lnTo>
                      <a:lnTo>
                        <a:pt x="0" y="40"/>
                      </a:lnTo>
                      <a:lnTo>
                        <a:pt x="0" y="40"/>
                      </a:lnTo>
                      <a:close/>
                    </a:path>
                  </a:pathLst>
                </a:custGeom>
                <a:solidFill>
                  <a:schemeClr val="accent2"/>
                </a:solidFill>
                <a:ln w="9525">
                  <a:noFill/>
                  <a:round/>
                  <a:headEnd/>
                  <a:tailEnd/>
                </a:ln>
              </p:spPr>
              <p:txBody>
                <a:bodyPr/>
                <a:lstStyle/>
                <a:p>
                  <a:pPr>
                    <a:defRPr/>
                  </a:pPr>
                  <a:endParaRPr lang="en-IN" dirty="0"/>
                </a:p>
              </p:txBody>
            </p:sp>
            <p:sp>
              <p:nvSpPr>
                <p:cNvPr id="269336" name="Freeform 24"/>
                <p:cNvSpPr>
                  <a:spLocks/>
                </p:cNvSpPr>
                <p:nvPr userDrawn="1"/>
              </p:nvSpPr>
              <p:spPr bwMode="auto">
                <a:xfrm>
                  <a:off x="1004" y="3562"/>
                  <a:ext cx="43" cy="117"/>
                </a:xfrm>
                <a:custGeom>
                  <a:avLst/>
                  <a:gdLst/>
                  <a:ahLst/>
                  <a:cxnLst>
                    <a:cxn ang="0">
                      <a:pos x="0" y="19"/>
                    </a:cxn>
                    <a:cxn ang="0">
                      <a:pos x="36" y="93"/>
                    </a:cxn>
                    <a:cxn ang="0">
                      <a:pos x="44" y="154"/>
                    </a:cxn>
                    <a:cxn ang="0">
                      <a:pos x="27" y="234"/>
                    </a:cxn>
                    <a:cxn ang="0">
                      <a:pos x="80" y="220"/>
                    </a:cxn>
                    <a:cxn ang="0">
                      <a:pos x="87" y="116"/>
                    </a:cxn>
                    <a:cxn ang="0">
                      <a:pos x="46" y="0"/>
                    </a:cxn>
                    <a:cxn ang="0">
                      <a:pos x="0" y="19"/>
                    </a:cxn>
                    <a:cxn ang="0">
                      <a:pos x="0" y="19"/>
                    </a:cxn>
                  </a:cxnLst>
                  <a:rect l="0" t="0" r="r" b="b"/>
                  <a:pathLst>
                    <a:path w="87" h="234">
                      <a:moveTo>
                        <a:pt x="0" y="19"/>
                      </a:moveTo>
                      <a:lnTo>
                        <a:pt x="36" y="93"/>
                      </a:lnTo>
                      <a:lnTo>
                        <a:pt x="44" y="154"/>
                      </a:lnTo>
                      <a:lnTo>
                        <a:pt x="27" y="234"/>
                      </a:lnTo>
                      <a:lnTo>
                        <a:pt x="80" y="220"/>
                      </a:lnTo>
                      <a:lnTo>
                        <a:pt x="87" y="116"/>
                      </a:lnTo>
                      <a:lnTo>
                        <a:pt x="46" y="0"/>
                      </a:lnTo>
                      <a:lnTo>
                        <a:pt x="0" y="19"/>
                      </a:lnTo>
                      <a:lnTo>
                        <a:pt x="0" y="19"/>
                      </a:lnTo>
                      <a:close/>
                    </a:path>
                  </a:pathLst>
                </a:custGeom>
                <a:solidFill>
                  <a:schemeClr val="accent2"/>
                </a:solidFill>
                <a:ln w="9525">
                  <a:noFill/>
                  <a:round/>
                  <a:headEnd/>
                  <a:tailEnd/>
                </a:ln>
              </p:spPr>
              <p:txBody>
                <a:bodyPr/>
                <a:lstStyle/>
                <a:p>
                  <a:pPr>
                    <a:defRPr/>
                  </a:pPr>
                  <a:endParaRPr lang="en-IN" dirty="0"/>
                </a:p>
              </p:txBody>
            </p:sp>
          </p:grpSp>
          <p:sp>
            <p:nvSpPr>
              <p:cNvPr id="269337" name="Freeform 25"/>
              <p:cNvSpPr>
                <a:spLocks/>
              </p:cNvSpPr>
              <p:nvPr userDrawn="1"/>
            </p:nvSpPr>
            <p:spPr bwMode="auto">
              <a:xfrm>
                <a:off x="76" y="3732"/>
                <a:ext cx="595" cy="250"/>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pPr>
                  <a:defRPr/>
                </a:pPr>
                <a:endParaRPr lang="en-IN" dirty="0"/>
              </a:p>
            </p:txBody>
          </p:sp>
          <p:sp>
            <p:nvSpPr>
              <p:cNvPr id="269338" name="Freeform 26"/>
              <p:cNvSpPr>
                <a:spLocks/>
              </p:cNvSpPr>
              <p:nvPr userDrawn="1"/>
            </p:nvSpPr>
            <p:spPr bwMode="auto">
              <a:xfrm>
                <a:off x="260" y="3886"/>
                <a:ext cx="244" cy="148"/>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pPr>
                  <a:defRPr/>
                </a:pPr>
                <a:endParaRPr lang="en-IN" dirty="0"/>
              </a:p>
            </p:txBody>
          </p:sp>
          <p:sp>
            <p:nvSpPr>
              <p:cNvPr id="269339" name="Freeform 27"/>
              <p:cNvSpPr>
                <a:spLocks/>
              </p:cNvSpPr>
              <p:nvPr userDrawn="1"/>
            </p:nvSpPr>
            <p:spPr bwMode="auto">
              <a:xfrm>
                <a:off x="565" y="3680"/>
                <a:ext cx="107" cy="238"/>
              </a:xfrm>
              <a:custGeom>
                <a:avLst/>
                <a:gdLst/>
                <a:ahLst/>
                <a:cxnLst>
                  <a:cxn ang="0">
                    <a:pos x="24" y="0"/>
                  </a:cxn>
                  <a:cxn ang="0">
                    <a:pos x="91" y="25"/>
                  </a:cxn>
                  <a:cxn ang="0">
                    <a:pos x="80" y="192"/>
                  </a:cxn>
                  <a:cxn ang="0">
                    <a:pos x="106" y="327"/>
                  </a:cxn>
                  <a:cxn ang="0">
                    <a:pos x="213" y="451"/>
                  </a:cxn>
                  <a:cxn ang="0">
                    <a:pos x="97" y="478"/>
                  </a:cxn>
                  <a:cxn ang="0">
                    <a:pos x="30" y="344"/>
                  </a:cxn>
                  <a:cxn ang="0">
                    <a:pos x="0" y="57"/>
                  </a:cxn>
                  <a:cxn ang="0">
                    <a:pos x="24" y="0"/>
                  </a:cxn>
                  <a:cxn ang="0">
                    <a:pos x="24" y="0"/>
                  </a:cxn>
                </a:cxnLst>
                <a:rect l="0" t="0" r="r" b="b"/>
                <a:pathLst>
                  <a:path w="213" h="478">
                    <a:moveTo>
                      <a:pt x="24" y="0"/>
                    </a:moveTo>
                    <a:lnTo>
                      <a:pt x="91" y="25"/>
                    </a:lnTo>
                    <a:lnTo>
                      <a:pt x="80" y="192"/>
                    </a:lnTo>
                    <a:lnTo>
                      <a:pt x="106" y="327"/>
                    </a:lnTo>
                    <a:lnTo>
                      <a:pt x="213" y="451"/>
                    </a:lnTo>
                    <a:lnTo>
                      <a:pt x="97" y="478"/>
                    </a:lnTo>
                    <a:lnTo>
                      <a:pt x="30" y="344"/>
                    </a:lnTo>
                    <a:lnTo>
                      <a:pt x="0" y="57"/>
                    </a:lnTo>
                    <a:lnTo>
                      <a:pt x="24" y="0"/>
                    </a:lnTo>
                    <a:lnTo>
                      <a:pt x="24" y="0"/>
                    </a:lnTo>
                    <a:close/>
                  </a:path>
                </a:pathLst>
              </a:custGeom>
              <a:solidFill>
                <a:schemeClr val="accent2"/>
              </a:solidFill>
              <a:ln w="9525">
                <a:noFill/>
                <a:round/>
                <a:headEnd/>
                <a:tailEnd/>
              </a:ln>
            </p:spPr>
            <p:txBody>
              <a:bodyPr/>
              <a:lstStyle/>
              <a:p>
                <a:pPr>
                  <a:defRPr/>
                </a:pPr>
                <a:endParaRPr lang="en-IN" dirty="0"/>
              </a:p>
            </p:txBody>
          </p:sp>
          <p:grpSp>
            <p:nvGrpSpPr>
              <p:cNvPr id="1065" name="Group 28"/>
              <p:cNvGrpSpPr>
                <a:grpSpLocks/>
              </p:cNvGrpSpPr>
              <p:nvPr userDrawn="1"/>
            </p:nvGrpSpPr>
            <p:grpSpPr bwMode="auto">
              <a:xfrm>
                <a:off x="5" y="3490"/>
                <a:ext cx="1124" cy="678"/>
                <a:chOff x="5" y="3490"/>
                <a:chExt cx="1124" cy="678"/>
              </a:xfrm>
            </p:grpSpPr>
            <p:sp>
              <p:nvSpPr>
                <p:cNvPr id="269341" name="Freeform 29"/>
                <p:cNvSpPr>
                  <a:spLocks/>
                </p:cNvSpPr>
                <p:nvPr userDrawn="1"/>
              </p:nvSpPr>
              <p:spPr bwMode="auto">
                <a:xfrm>
                  <a:off x="669" y="4048"/>
                  <a:ext cx="75" cy="87"/>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pPr>
                    <a:defRPr/>
                  </a:pPr>
                  <a:endParaRPr lang="en-IN" dirty="0"/>
                </a:p>
              </p:txBody>
            </p:sp>
            <p:sp>
              <p:nvSpPr>
                <p:cNvPr id="269342" name="Freeform 30"/>
                <p:cNvSpPr>
                  <a:spLocks/>
                </p:cNvSpPr>
                <p:nvPr userDrawn="1"/>
              </p:nvSpPr>
              <p:spPr bwMode="auto">
                <a:xfrm>
                  <a:off x="5" y="3728"/>
                  <a:ext cx="842" cy="440"/>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pPr>
                    <a:defRPr/>
                  </a:pPr>
                  <a:endParaRPr lang="en-IN" dirty="0"/>
                </a:p>
              </p:txBody>
            </p:sp>
            <p:sp>
              <p:nvSpPr>
                <p:cNvPr id="269343" name="Freeform 31"/>
                <p:cNvSpPr>
                  <a:spLocks/>
                </p:cNvSpPr>
                <p:nvPr userDrawn="1"/>
              </p:nvSpPr>
              <p:spPr bwMode="auto">
                <a:xfrm>
                  <a:off x="106" y="3770"/>
                  <a:ext cx="80" cy="167"/>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pPr>
                    <a:defRPr/>
                  </a:pPr>
                  <a:endParaRPr lang="en-IN" dirty="0"/>
                </a:p>
              </p:txBody>
            </p:sp>
            <p:sp>
              <p:nvSpPr>
                <p:cNvPr id="269344" name="Freeform 32"/>
                <p:cNvSpPr>
                  <a:spLocks/>
                </p:cNvSpPr>
                <p:nvPr userDrawn="1"/>
              </p:nvSpPr>
              <p:spPr bwMode="auto">
                <a:xfrm>
                  <a:off x="449" y="3490"/>
                  <a:ext cx="322" cy="594"/>
                </a:xfrm>
                <a:custGeom>
                  <a:avLst/>
                  <a:gdLst/>
                  <a:ahLst/>
                  <a:cxnLst>
                    <a:cxn ang="0">
                      <a:pos x="218" y="896"/>
                    </a:cxn>
                    <a:cxn ang="0">
                      <a:pos x="0" y="124"/>
                    </a:cxn>
                    <a:cxn ang="0">
                      <a:pos x="81" y="38"/>
                    </a:cxn>
                    <a:cxn ang="0">
                      <a:pos x="258" y="0"/>
                    </a:cxn>
                    <a:cxn ang="0">
                      <a:pos x="399" y="57"/>
                    </a:cxn>
                    <a:cxn ang="0">
                      <a:pos x="642" y="1188"/>
                    </a:cxn>
                    <a:cxn ang="0">
                      <a:pos x="555" y="1091"/>
                    </a:cxn>
                    <a:cxn ang="0">
                      <a:pos x="355" y="97"/>
                    </a:cxn>
                    <a:cxn ang="0">
                      <a:pos x="226" y="61"/>
                    </a:cxn>
                    <a:cxn ang="0">
                      <a:pos x="119" y="74"/>
                    </a:cxn>
                    <a:cxn ang="0">
                      <a:pos x="76" y="141"/>
                    </a:cxn>
                    <a:cxn ang="0">
                      <a:pos x="306" y="924"/>
                    </a:cxn>
                    <a:cxn ang="0">
                      <a:pos x="218" y="896"/>
                    </a:cxn>
                    <a:cxn ang="0">
                      <a:pos x="218" y="896"/>
                    </a:cxn>
                  </a:cxnLst>
                  <a:rect l="0" t="0" r="r" b="b"/>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lnTo>
                        <a:pt x="218" y="896"/>
                      </a:lnTo>
                      <a:close/>
                    </a:path>
                  </a:pathLst>
                </a:custGeom>
                <a:solidFill>
                  <a:schemeClr val="accent2"/>
                </a:solidFill>
                <a:ln w="9525">
                  <a:noFill/>
                  <a:round/>
                  <a:headEnd/>
                  <a:tailEnd/>
                </a:ln>
              </p:spPr>
              <p:txBody>
                <a:bodyPr/>
                <a:lstStyle/>
                <a:p>
                  <a:pPr>
                    <a:defRPr/>
                  </a:pPr>
                  <a:endParaRPr lang="en-IN" dirty="0"/>
                </a:p>
              </p:txBody>
            </p:sp>
            <p:sp>
              <p:nvSpPr>
                <p:cNvPr id="269345" name="Freeform 33"/>
                <p:cNvSpPr>
                  <a:spLocks/>
                </p:cNvSpPr>
                <p:nvPr userDrawn="1"/>
              </p:nvSpPr>
              <p:spPr bwMode="auto">
                <a:xfrm>
                  <a:off x="578" y="3650"/>
                  <a:ext cx="96" cy="252"/>
                </a:xfrm>
                <a:custGeom>
                  <a:avLst/>
                  <a:gdLst/>
                  <a:ahLst/>
                  <a:cxnLst>
                    <a:cxn ang="0">
                      <a:pos x="0" y="27"/>
                    </a:cxn>
                    <a:cxn ang="0">
                      <a:pos x="76" y="194"/>
                    </a:cxn>
                    <a:cxn ang="0">
                      <a:pos x="113" y="318"/>
                    </a:cxn>
                    <a:cxn ang="0">
                      <a:pos x="116" y="504"/>
                    </a:cxn>
                    <a:cxn ang="0">
                      <a:pos x="192" y="504"/>
                    </a:cxn>
                    <a:cxn ang="0">
                      <a:pos x="187" y="360"/>
                    </a:cxn>
                    <a:cxn ang="0">
                      <a:pos x="162" y="208"/>
                    </a:cxn>
                    <a:cxn ang="0">
                      <a:pos x="99" y="59"/>
                    </a:cxn>
                    <a:cxn ang="0">
                      <a:pos x="63" y="0"/>
                    </a:cxn>
                    <a:cxn ang="0">
                      <a:pos x="0" y="27"/>
                    </a:cxn>
                    <a:cxn ang="0">
                      <a:pos x="0" y="27"/>
                    </a:cxn>
                  </a:cxnLst>
                  <a:rect l="0" t="0" r="r" b="b"/>
                  <a:pathLst>
                    <a:path w="192" h="504">
                      <a:moveTo>
                        <a:pt x="0" y="27"/>
                      </a:moveTo>
                      <a:lnTo>
                        <a:pt x="76" y="194"/>
                      </a:lnTo>
                      <a:lnTo>
                        <a:pt x="113" y="318"/>
                      </a:lnTo>
                      <a:lnTo>
                        <a:pt x="116" y="504"/>
                      </a:lnTo>
                      <a:lnTo>
                        <a:pt x="192" y="504"/>
                      </a:lnTo>
                      <a:lnTo>
                        <a:pt x="187" y="360"/>
                      </a:lnTo>
                      <a:lnTo>
                        <a:pt x="162" y="208"/>
                      </a:lnTo>
                      <a:lnTo>
                        <a:pt x="99" y="59"/>
                      </a:lnTo>
                      <a:lnTo>
                        <a:pt x="63" y="0"/>
                      </a:lnTo>
                      <a:lnTo>
                        <a:pt x="0" y="27"/>
                      </a:lnTo>
                      <a:lnTo>
                        <a:pt x="0" y="27"/>
                      </a:lnTo>
                      <a:close/>
                    </a:path>
                  </a:pathLst>
                </a:custGeom>
                <a:solidFill>
                  <a:schemeClr val="accent2"/>
                </a:solidFill>
                <a:ln w="9525">
                  <a:noFill/>
                  <a:round/>
                  <a:headEnd/>
                  <a:tailEnd/>
                </a:ln>
              </p:spPr>
              <p:txBody>
                <a:bodyPr/>
                <a:lstStyle/>
                <a:p>
                  <a:pPr>
                    <a:defRPr/>
                  </a:pPr>
                  <a:endParaRPr lang="en-IN" dirty="0"/>
                </a:p>
              </p:txBody>
            </p:sp>
            <p:sp>
              <p:nvSpPr>
                <p:cNvPr id="269346" name="Freeform 34"/>
                <p:cNvSpPr>
                  <a:spLocks/>
                </p:cNvSpPr>
                <p:nvPr userDrawn="1"/>
              </p:nvSpPr>
              <p:spPr bwMode="auto">
                <a:xfrm>
                  <a:off x="328" y="3630"/>
                  <a:ext cx="195" cy="135"/>
                </a:xfrm>
                <a:custGeom>
                  <a:avLst/>
                  <a:gdLst/>
                  <a:ahLst/>
                  <a:cxnLst>
                    <a:cxn ang="0">
                      <a:pos x="297" y="0"/>
                    </a:cxn>
                    <a:cxn ang="0">
                      <a:pos x="257" y="17"/>
                    </a:cxn>
                    <a:cxn ang="0">
                      <a:pos x="253" y="66"/>
                    </a:cxn>
                    <a:cxn ang="0">
                      <a:pos x="0" y="169"/>
                    </a:cxn>
                    <a:cxn ang="0">
                      <a:pos x="0" y="222"/>
                    </a:cxn>
                    <a:cxn ang="0">
                      <a:pos x="284" y="226"/>
                    </a:cxn>
                    <a:cxn ang="0">
                      <a:pos x="320" y="269"/>
                    </a:cxn>
                    <a:cxn ang="0">
                      <a:pos x="390" y="266"/>
                    </a:cxn>
                    <a:cxn ang="0">
                      <a:pos x="383" y="190"/>
                    </a:cxn>
                    <a:cxn ang="0">
                      <a:pos x="116" y="176"/>
                    </a:cxn>
                    <a:cxn ang="0">
                      <a:pos x="333" y="89"/>
                    </a:cxn>
                    <a:cxn ang="0">
                      <a:pos x="297" y="0"/>
                    </a:cxn>
                    <a:cxn ang="0">
                      <a:pos x="297" y="0"/>
                    </a:cxn>
                  </a:cxnLst>
                  <a:rect l="0" t="0" r="r" b="b"/>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lnTo>
                        <a:pt x="297" y="0"/>
                      </a:lnTo>
                      <a:close/>
                    </a:path>
                  </a:pathLst>
                </a:custGeom>
                <a:solidFill>
                  <a:schemeClr val="accent2"/>
                </a:solidFill>
                <a:ln w="9525">
                  <a:noFill/>
                  <a:round/>
                  <a:headEnd/>
                  <a:tailEnd/>
                </a:ln>
              </p:spPr>
              <p:txBody>
                <a:bodyPr/>
                <a:lstStyle/>
                <a:p>
                  <a:pPr>
                    <a:defRPr/>
                  </a:pPr>
                  <a:endParaRPr lang="en-IN" dirty="0"/>
                </a:p>
              </p:txBody>
            </p:sp>
            <p:sp>
              <p:nvSpPr>
                <p:cNvPr id="269347" name="Freeform 35"/>
                <p:cNvSpPr>
                  <a:spLocks/>
                </p:cNvSpPr>
                <p:nvPr userDrawn="1"/>
              </p:nvSpPr>
              <p:spPr bwMode="auto">
                <a:xfrm>
                  <a:off x="658" y="3538"/>
                  <a:ext cx="471" cy="212"/>
                </a:xfrm>
                <a:custGeom>
                  <a:avLst/>
                  <a:gdLst/>
                  <a:ahLst/>
                  <a:cxnLst>
                    <a:cxn ang="0">
                      <a:pos x="0" y="131"/>
                    </a:cxn>
                    <a:cxn ang="0">
                      <a:pos x="863" y="0"/>
                    </a:cxn>
                    <a:cxn ang="0">
                      <a:pos x="926" y="78"/>
                    </a:cxn>
                    <a:cxn ang="0">
                      <a:pos x="941" y="181"/>
                    </a:cxn>
                    <a:cxn ang="0">
                      <a:pos x="903" y="282"/>
                    </a:cxn>
                    <a:cxn ang="0">
                      <a:pos x="57" y="424"/>
                    </a:cxn>
                    <a:cxn ang="0">
                      <a:pos x="53" y="384"/>
                    </a:cxn>
                    <a:cxn ang="0">
                      <a:pos x="863" y="242"/>
                    </a:cxn>
                    <a:cxn ang="0">
                      <a:pos x="893" y="145"/>
                    </a:cxn>
                    <a:cxn ang="0">
                      <a:pos x="840" y="57"/>
                    </a:cxn>
                    <a:cxn ang="0">
                      <a:pos x="0" y="185"/>
                    </a:cxn>
                    <a:cxn ang="0">
                      <a:pos x="0" y="131"/>
                    </a:cxn>
                    <a:cxn ang="0">
                      <a:pos x="0" y="131"/>
                    </a:cxn>
                  </a:cxnLst>
                  <a:rect l="0" t="0" r="r" b="b"/>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lnTo>
                        <a:pt x="0" y="131"/>
                      </a:lnTo>
                      <a:close/>
                    </a:path>
                  </a:pathLst>
                </a:custGeom>
                <a:solidFill>
                  <a:schemeClr val="accent2"/>
                </a:solidFill>
                <a:ln w="9525">
                  <a:noFill/>
                  <a:round/>
                  <a:headEnd/>
                  <a:tailEnd/>
                </a:ln>
              </p:spPr>
              <p:txBody>
                <a:bodyPr/>
                <a:lstStyle/>
                <a:p>
                  <a:pPr>
                    <a:defRPr/>
                  </a:pPr>
                  <a:endParaRPr lang="en-IN" dirty="0"/>
                </a:p>
              </p:txBody>
            </p:sp>
            <p:sp>
              <p:nvSpPr>
                <p:cNvPr id="269348" name="Freeform 36"/>
                <p:cNvSpPr>
                  <a:spLocks/>
                </p:cNvSpPr>
                <p:nvPr userDrawn="1"/>
              </p:nvSpPr>
              <p:spPr bwMode="auto">
                <a:xfrm>
                  <a:off x="717" y="3606"/>
                  <a:ext cx="245" cy="86"/>
                </a:xfrm>
                <a:custGeom>
                  <a:avLst/>
                  <a:gdLst/>
                  <a:ahLst/>
                  <a:cxnLst>
                    <a:cxn ang="0">
                      <a:pos x="0" y="126"/>
                    </a:cxn>
                    <a:cxn ang="0">
                      <a:pos x="66" y="173"/>
                    </a:cxn>
                    <a:cxn ang="0">
                      <a:pos x="222" y="166"/>
                    </a:cxn>
                    <a:cxn ang="0">
                      <a:pos x="418" y="116"/>
                    </a:cxn>
                    <a:cxn ang="0">
                      <a:pos x="488" y="42"/>
                    </a:cxn>
                    <a:cxn ang="0">
                      <a:pos x="443" y="2"/>
                    </a:cxn>
                    <a:cxn ang="0">
                      <a:pos x="253" y="0"/>
                    </a:cxn>
                    <a:cxn ang="0">
                      <a:pos x="110" y="12"/>
                    </a:cxn>
                    <a:cxn ang="0">
                      <a:pos x="15" y="76"/>
                    </a:cxn>
                    <a:cxn ang="0">
                      <a:pos x="112" y="95"/>
                    </a:cxn>
                    <a:cxn ang="0">
                      <a:pos x="275" y="53"/>
                    </a:cxn>
                    <a:cxn ang="0">
                      <a:pos x="416" y="53"/>
                    </a:cxn>
                    <a:cxn ang="0">
                      <a:pos x="268" y="110"/>
                    </a:cxn>
                    <a:cxn ang="0">
                      <a:pos x="142" y="126"/>
                    </a:cxn>
                    <a:cxn ang="0">
                      <a:pos x="0" y="126"/>
                    </a:cxn>
                    <a:cxn ang="0">
                      <a:pos x="0" y="126"/>
                    </a:cxn>
                  </a:cxnLst>
                  <a:rect l="0" t="0" r="r" b="b"/>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lnTo>
                        <a:pt x="0" y="126"/>
                      </a:lnTo>
                      <a:close/>
                    </a:path>
                  </a:pathLst>
                </a:custGeom>
                <a:solidFill>
                  <a:schemeClr val="accent2"/>
                </a:solidFill>
                <a:ln w="9525">
                  <a:noFill/>
                  <a:round/>
                  <a:headEnd/>
                  <a:tailEnd/>
                </a:ln>
              </p:spPr>
              <p:txBody>
                <a:bodyPr/>
                <a:lstStyle/>
                <a:p>
                  <a:pPr>
                    <a:defRPr/>
                  </a:pPr>
                  <a:endParaRPr lang="en-IN" dirty="0"/>
                </a:p>
              </p:txBody>
            </p:sp>
          </p:grpSp>
        </p:grpSp>
      </p:grpSp>
      <p:grpSp>
        <p:nvGrpSpPr>
          <p:cNvPr id="1035" name="Group 37"/>
          <p:cNvGrpSpPr>
            <a:grpSpLocks/>
          </p:cNvGrpSpPr>
          <p:nvPr/>
        </p:nvGrpSpPr>
        <p:grpSpPr bwMode="auto">
          <a:xfrm>
            <a:off x="8680450" y="2116138"/>
            <a:ext cx="385763" cy="4308475"/>
            <a:chOff x="5468" y="1333"/>
            <a:chExt cx="243" cy="2714"/>
          </a:xfrm>
        </p:grpSpPr>
        <p:sp>
          <p:nvSpPr>
            <p:cNvPr id="269350" name="Freeform 38"/>
            <p:cNvSpPr>
              <a:spLocks/>
            </p:cNvSpPr>
            <p:nvPr userDrawn="1"/>
          </p:nvSpPr>
          <p:spPr bwMode="auto">
            <a:xfrm flipH="1">
              <a:off x="5468" y="2620"/>
              <a:ext cx="205" cy="1427"/>
            </a:xfrm>
            <a:custGeom>
              <a:avLst/>
              <a:gdLst/>
              <a:ahLst/>
              <a:cxnLst>
                <a:cxn ang="0">
                  <a:pos x="692" y="3156"/>
                </a:cxn>
                <a:cxn ang="0">
                  <a:pos x="380" y="2945"/>
                </a:cxn>
                <a:cxn ang="0">
                  <a:pos x="319" y="2783"/>
                </a:cxn>
                <a:cxn ang="0">
                  <a:pos x="371" y="2542"/>
                </a:cxn>
                <a:cxn ang="0">
                  <a:pos x="591" y="2251"/>
                </a:cxn>
                <a:cxn ang="0">
                  <a:pos x="641" y="2070"/>
                </a:cxn>
                <a:cxn ang="0">
                  <a:pos x="591" y="1948"/>
                </a:cxn>
                <a:cxn ang="0">
                  <a:pos x="401" y="1859"/>
                </a:cxn>
                <a:cxn ang="0">
                  <a:pos x="361" y="1747"/>
                </a:cxn>
                <a:cxn ang="0">
                  <a:pos x="430" y="1587"/>
                </a:cxn>
                <a:cxn ang="0">
                  <a:pos x="741" y="1156"/>
                </a:cxn>
                <a:cxn ang="0">
                  <a:pos x="772" y="945"/>
                </a:cxn>
                <a:cxn ang="0">
                  <a:pos x="692" y="713"/>
                </a:cxn>
                <a:cxn ang="0">
                  <a:pos x="430" y="603"/>
                </a:cxn>
                <a:cxn ang="0">
                  <a:pos x="200" y="422"/>
                </a:cxn>
                <a:cxn ang="0">
                  <a:pos x="0" y="0"/>
                </a:cxn>
                <a:cxn ang="0">
                  <a:pos x="29" y="382"/>
                </a:cxn>
                <a:cxn ang="0">
                  <a:pos x="179" y="612"/>
                </a:cxn>
                <a:cxn ang="0">
                  <a:pos x="380" y="753"/>
                </a:cxn>
                <a:cxn ang="0">
                  <a:pos x="601" y="833"/>
                </a:cxn>
                <a:cxn ang="0">
                  <a:pos x="612" y="1044"/>
                </a:cxn>
                <a:cxn ang="0">
                  <a:pos x="500" y="1266"/>
                </a:cxn>
                <a:cxn ang="0">
                  <a:pos x="240" y="1658"/>
                </a:cxn>
                <a:cxn ang="0">
                  <a:pos x="230" y="1909"/>
                </a:cxn>
                <a:cxn ang="0">
                  <a:pos x="471" y="2049"/>
                </a:cxn>
                <a:cxn ang="0">
                  <a:pos x="460" y="2180"/>
                </a:cxn>
                <a:cxn ang="0">
                  <a:pos x="249" y="2452"/>
                </a:cxn>
                <a:cxn ang="0">
                  <a:pos x="160" y="2713"/>
                </a:cxn>
                <a:cxn ang="0">
                  <a:pos x="240" y="2994"/>
                </a:cxn>
                <a:cxn ang="0">
                  <a:pos x="430" y="3144"/>
                </a:cxn>
                <a:cxn ang="0">
                  <a:pos x="671" y="3266"/>
                </a:cxn>
                <a:cxn ang="0">
                  <a:pos x="692" y="3156"/>
                </a:cxn>
                <a:cxn ang="0">
                  <a:pos x="692" y="3156"/>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w="9525">
              <a:noFill/>
              <a:round/>
              <a:headEnd/>
              <a:tailEnd/>
            </a:ln>
          </p:spPr>
          <p:txBody>
            <a:bodyPr/>
            <a:lstStyle/>
            <a:p>
              <a:pPr>
                <a:defRPr/>
              </a:pPr>
              <a:endParaRPr lang="en-IN" dirty="0"/>
            </a:p>
          </p:txBody>
        </p:sp>
        <p:sp>
          <p:nvSpPr>
            <p:cNvPr id="269351" name="Freeform 39"/>
            <p:cNvSpPr>
              <a:spLocks/>
            </p:cNvSpPr>
            <p:nvPr userDrawn="1"/>
          </p:nvSpPr>
          <p:spPr bwMode="auto">
            <a:xfrm flipH="1">
              <a:off x="5506" y="1333"/>
              <a:ext cx="205" cy="1633"/>
            </a:xfrm>
            <a:custGeom>
              <a:avLst/>
              <a:gdLst/>
              <a:ahLst/>
              <a:cxnLst>
                <a:cxn ang="0">
                  <a:pos x="692" y="3156"/>
                </a:cxn>
                <a:cxn ang="0">
                  <a:pos x="380" y="2945"/>
                </a:cxn>
                <a:cxn ang="0">
                  <a:pos x="319" y="2783"/>
                </a:cxn>
                <a:cxn ang="0">
                  <a:pos x="371" y="2542"/>
                </a:cxn>
                <a:cxn ang="0">
                  <a:pos x="591" y="2251"/>
                </a:cxn>
                <a:cxn ang="0">
                  <a:pos x="641" y="2070"/>
                </a:cxn>
                <a:cxn ang="0">
                  <a:pos x="591" y="1948"/>
                </a:cxn>
                <a:cxn ang="0">
                  <a:pos x="401" y="1859"/>
                </a:cxn>
                <a:cxn ang="0">
                  <a:pos x="361" y="1747"/>
                </a:cxn>
                <a:cxn ang="0">
                  <a:pos x="430" y="1587"/>
                </a:cxn>
                <a:cxn ang="0">
                  <a:pos x="741" y="1156"/>
                </a:cxn>
                <a:cxn ang="0">
                  <a:pos x="772" y="945"/>
                </a:cxn>
                <a:cxn ang="0">
                  <a:pos x="692" y="713"/>
                </a:cxn>
                <a:cxn ang="0">
                  <a:pos x="430" y="603"/>
                </a:cxn>
                <a:cxn ang="0">
                  <a:pos x="200" y="422"/>
                </a:cxn>
                <a:cxn ang="0">
                  <a:pos x="0" y="0"/>
                </a:cxn>
                <a:cxn ang="0">
                  <a:pos x="29" y="382"/>
                </a:cxn>
                <a:cxn ang="0">
                  <a:pos x="179" y="612"/>
                </a:cxn>
                <a:cxn ang="0">
                  <a:pos x="380" y="753"/>
                </a:cxn>
                <a:cxn ang="0">
                  <a:pos x="601" y="833"/>
                </a:cxn>
                <a:cxn ang="0">
                  <a:pos x="612" y="1044"/>
                </a:cxn>
                <a:cxn ang="0">
                  <a:pos x="500" y="1266"/>
                </a:cxn>
                <a:cxn ang="0">
                  <a:pos x="240" y="1658"/>
                </a:cxn>
                <a:cxn ang="0">
                  <a:pos x="230" y="1909"/>
                </a:cxn>
                <a:cxn ang="0">
                  <a:pos x="471" y="2049"/>
                </a:cxn>
                <a:cxn ang="0">
                  <a:pos x="460" y="2180"/>
                </a:cxn>
                <a:cxn ang="0">
                  <a:pos x="249" y="2452"/>
                </a:cxn>
                <a:cxn ang="0">
                  <a:pos x="160" y="2713"/>
                </a:cxn>
                <a:cxn ang="0">
                  <a:pos x="240" y="2994"/>
                </a:cxn>
                <a:cxn ang="0">
                  <a:pos x="430" y="3144"/>
                </a:cxn>
                <a:cxn ang="0">
                  <a:pos x="671" y="3266"/>
                </a:cxn>
                <a:cxn ang="0">
                  <a:pos x="692" y="3156"/>
                </a:cxn>
                <a:cxn ang="0">
                  <a:pos x="692" y="3156"/>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w="9525">
              <a:noFill/>
              <a:round/>
              <a:headEnd/>
              <a:tailEnd/>
            </a:ln>
          </p:spPr>
          <p:txBody>
            <a:bodyPr/>
            <a:lstStyle/>
            <a:p>
              <a:pPr>
                <a:defRPr/>
              </a:pPr>
              <a:endParaRPr lang="en-IN" dirty="0"/>
            </a:p>
          </p:txBody>
        </p:sp>
      </p:grpSp>
      <p:grpSp>
        <p:nvGrpSpPr>
          <p:cNvPr id="1036" name="Group 40"/>
          <p:cNvGrpSpPr>
            <a:grpSpLocks/>
          </p:cNvGrpSpPr>
          <p:nvPr/>
        </p:nvGrpSpPr>
        <p:grpSpPr bwMode="auto">
          <a:xfrm>
            <a:off x="7318375" y="90488"/>
            <a:ext cx="2133600" cy="1911350"/>
            <a:chOff x="4610" y="57"/>
            <a:chExt cx="1344" cy="1204"/>
          </a:xfrm>
        </p:grpSpPr>
        <p:grpSp>
          <p:nvGrpSpPr>
            <p:cNvPr id="1037" name="Group 41"/>
            <p:cNvGrpSpPr>
              <a:grpSpLocks/>
            </p:cNvGrpSpPr>
            <p:nvPr userDrawn="1"/>
          </p:nvGrpSpPr>
          <p:grpSpPr bwMode="auto">
            <a:xfrm>
              <a:off x="4610" y="57"/>
              <a:ext cx="1344" cy="1204"/>
              <a:chOff x="4610" y="57"/>
              <a:chExt cx="1344" cy="1204"/>
            </a:xfrm>
          </p:grpSpPr>
          <p:sp>
            <p:nvSpPr>
              <p:cNvPr id="269354" name="Freeform 42"/>
              <p:cNvSpPr>
                <a:spLocks/>
              </p:cNvSpPr>
              <p:nvPr userDrawn="1"/>
            </p:nvSpPr>
            <p:spPr bwMode="auto">
              <a:xfrm rot="-3172564">
                <a:off x="5430" y="1086"/>
                <a:ext cx="62" cy="288"/>
              </a:xfrm>
              <a:custGeom>
                <a:avLst/>
                <a:gdLst/>
                <a:ahLst/>
                <a:cxnLst>
                  <a:cxn ang="0">
                    <a:pos x="123" y="9"/>
                  </a:cxn>
                  <a:cxn ang="0">
                    <a:pos x="131" y="342"/>
                  </a:cxn>
                  <a:cxn ang="0">
                    <a:pos x="0" y="806"/>
                  </a:cxn>
                  <a:cxn ang="0">
                    <a:pos x="79" y="789"/>
                  </a:cxn>
                  <a:cxn ang="0">
                    <a:pos x="218" y="376"/>
                  </a:cxn>
                  <a:cxn ang="0">
                    <a:pos x="245" y="0"/>
                  </a:cxn>
                  <a:cxn ang="0">
                    <a:pos x="123" y="9"/>
                  </a:cxn>
                  <a:cxn ang="0">
                    <a:pos x="123" y="9"/>
                  </a:cxn>
                </a:cxnLst>
                <a:rect l="0" t="0" r="r" b="b"/>
                <a:pathLst>
                  <a:path w="245" h="806">
                    <a:moveTo>
                      <a:pt x="123" y="9"/>
                    </a:moveTo>
                    <a:lnTo>
                      <a:pt x="131" y="342"/>
                    </a:lnTo>
                    <a:lnTo>
                      <a:pt x="0" y="806"/>
                    </a:lnTo>
                    <a:lnTo>
                      <a:pt x="79" y="789"/>
                    </a:lnTo>
                    <a:lnTo>
                      <a:pt x="218" y="376"/>
                    </a:lnTo>
                    <a:lnTo>
                      <a:pt x="245" y="0"/>
                    </a:lnTo>
                    <a:lnTo>
                      <a:pt x="123" y="9"/>
                    </a:lnTo>
                    <a:lnTo>
                      <a:pt x="123" y="9"/>
                    </a:lnTo>
                    <a:close/>
                  </a:path>
                </a:pathLst>
              </a:custGeom>
              <a:solidFill>
                <a:schemeClr val="accent2"/>
              </a:solidFill>
              <a:ln w="9525">
                <a:noFill/>
                <a:round/>
                <a:headEnd/>
                <a:tailEnd/>
              </a:ln>
            </p:spPr>
            <p:txBody>
              <a:bodyPr/>
              <a:lstStyle/>
              <a:p>
                <a:pPr>
                  <a:defRPr/>
                </a:pPr>
                <a:endParaRPr lang="en-IN" dirty="0"/>
              </a:p>
            </p:txBody>
          </p:sp>
          <p:grpSp>
            <p:nvGrpSpPr>
              <p:cNvPr id="1040" name="Group 43"/>
              <p:cNvGrpSpPr>
                <a:grpSpLocks/>
              </p:cNvGrpSpPr>
              <p:nvPr userDrawn="1"/>
            </p:nvGrpSpPr>
            <p:grpSpPr bwMode="auto">
              <a:xfrm>
                <a:off x="4610" y="57"/>
                <a:ext cx="1344" cy="985"/>
                <a:chOff x="4610" y="57"/>
                <a:chExt cx="1344" cy="985"/>
              </a:xfrm>
            </p:grpSpPr>
            <p:sp>
              <p:nvSpPr>
                <p:cNvPr id="269356" name="Freeform 44"/>
                <p:cNvSpPr>
                  <a:spLocks/>
                </p:cNvSpPr>
                <p:nvPr userDrawn="1"/>
              </p:nvSpPr>
              <p:spPr bwMode="auto">
                <a:xfrm rot="-3172564">
                  <a:off x="4966" y="71"/>
                  <a:ext cx="153" cy="125"/>
                </a:xfrm>
                <a:custGeom>
                  <a:avLst/>
                  <a:gdLst/>
                  <a:ahLst/>
                  <a:cxnLst>
                    <a:cxn ang="0">
                      <a:pos x="0" y="0"/>
                    </a:cxn>
                    <a:cxn ang="0">
                      <a:pos x="298" y="184"/>
                    </a:cxn>
                    <a:cxn ang="0">
                      <a:pos x="500" y="349"/>
                    </a:cxn>
                    <a:cxn ang="0">
                      <a:pos x="604" y="140"/>
                    </a:cxn>
                    <a:cxn ang="0">
                      <a:pos x="359" y="9"/>
                    </a:cxn>
                    <a:cxn ang="0">
                      <a:pos x="464" y="184"/>
                    </a:cxn>
                    <a:cxn ang="0">
                      <a:pos x="131" y="17"/>
                    </a:cxn>
                    <a:cxn ang="0">
                      <a:pos x="0" y="0"/>
                    </a:cxn>
                    <a:cxn ang="0">
                      <a:pos x="0" y="0"/>
                    </a:cxn>
                  </a:cxnLst>
                  <a:rect l="0" t="0" r="r" b="b"/>
                  <a:pathLst>
                    <a:path w="604" h="349">
                      <a:moveTo>
                        <a:pt x="0" y="0"/>
                      </a:moveTo>
                      <a:lnTo>
                        <a:pt x="298" y="184"/>
                      </a:lnTo>
                      <a:lnTo>
                        <a:pt x="500" y="349"/>
                      </a:lnTo>
                      <a:lnTo>
                        <a:pt x="604" y="140"/>
                      </a:lnTo>
                      <a:lnTo>
                        <a:pt x="359" y="9"/>
                      </a:lnTo>
                      <a:lnTo>
                        <a:pt x="464" y="184"/>
                      </a:lnTo>
                      <a:lnTo>
                        <a:pt x="131" y="17"/>
                      </a:lnTo>
                      <a:lnTo>
                        <a:pt x="0" y="0"/>
                      </a:lnTo>
                      <a:lnTo>
                        <a:pt x="0" y="0"/>
                      </a:lnTo>
                      <a:close/>
                    </a:path>
                  </a:pathLst>
                </a:custGeom>
                <a:solidFill>
                  <a:schemeClr val="accent2"/>
                </a:solidFill>
                <a:ln w="9525">
                  <a:noFill/>
                  <a:round/>
                  <a:headEnd/>
                  <a:tailEnd/>
                </a:ln>
              </p:spPr>
              <p:txBody>
                <a:bodyPr/>
                <a:lstStyle/>
                <a:p>
                  <a:pPr>
                    <a:defRPr/>
                  </a:pPr>
                  <a:endParaRPr lang="en-IN" dirty="0"/>
                </a:p>
              </p:txBody>
            </p:sp>
            <p:sp>
              <p:nvSpPr>
                <p:cNvPr id="269357" name="Freeform 45"/>
                <p:cNvSpPr>
                  <a:spLocks/>
                </p:cNvSpPr>
                <p:nvPr userDrawn="1"/>
              </p:nvSpPr>
              <p:spPr bwMode="auto">
                <a:xfrm rot="-3172564">
                  <a:off x="5058" y="322"/>
                  <a:ext cx="269" cy="438"/>
                </a:xfrm>
                <a:custGeom>
                  <a:avLst/>
                  <a:gdLst/>
                  <a:ahLst/>
                  <a:cxnLst>
                    <a:cxn ang="0">
                      <a:pos x="741" y="129"/>
                    </a:cxn>
                    <a:cxn ang="0">
                      <a:pos x="485" y="352"/>
                    </a:cxn>
                    <a:cxn ang="0">
                      <a:pos x="163" y="762"/>
                    </a:cxn>
                    <a:cxn ang="0">
                      <a:pos x="0" y="1101"/>
                    </a:cxn>
                    <a:cxn ang="0">
                      <a:pos x="59" y="1230"/>
                    </a:cxn>
                    <a:cxn ang="0">
                      <a:pos x="262" y="1201"/>
                    </a:cxn>
                    <a:cxn ang="0">
                      <a:pos x="578" y="914"/>
                    </a:cxn>
                    <a:cxn ang="0">
                      <a:pos x="876" y="534"/>
                    </a:cxn>
                    <a:cxn ang="0">
                      <a:pos x="1034" y="270"/>
                    </a:cxn>
                    <a:cxn ang="0">
                      <a:pos x="1064" y="84"/>
                    </a:cxn>
                    <a:cxn ang="0">
                      <a:pos x="977" y="0"/>
                    </a:cxn>
                    <a:cxn ang="0">
                      <a:pos x="836" y="65"/>
                    </a:cxn>
                    <a:cxn ang="0">
                      <a:pos x="969" y="107"/>
                    </a:cxn>
                    <a:cxn ang="0">
                      <a:pos x="876" y="352"/>
                    </a:cxn>
                    <a:cxn ang="0">
                      <a:pos x="690" y="656"/>
                    </a:cxn>
                    <a:cxn ang="0">
                      <a:pos x="350" y="1008"/>
                    </a:cxn>
                    <a:cxn ang="0">
                      <a:pos x="116" y="1114"/>
                    </a:cxn>
                    <a:cxn ang="0">
                      <a:pos x="135" y="943"/>
                    </a:cxn>
                    <a:cxn ang="0">
                      <a:pos x="437" y="504"/>
                    </a:cxn>
                    <a:cxn ang="0">
                      <a:pos x="831" y="118"/>
                    </a:cxn>
                    <a:cxn ang="0">
                      <a:pos x="741" y="129"/>
                    </a:cxn>
                    <a:cxn ang="0">
                      <a:pos x="741" y="129"/>
                    </a:cxn>
                  </a:cxnLst>
                  <a:rect l="0" t="0" r="r" b="b"/>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lnTo>
                        <a:pt x="741" y="129"/>
                      </a:lnTo>
                      <a:close/>
                    </a:path>
                  </a:pathLst>
                </a:custGeom>
                <a:solidFill>
                  <a:schemeClr val="accent2"/>
                </a:solidFill>
                <a:ln w="9525">
                  <a:noFill/>
                  <a:round/>
                  <a:headEnd/>
                  <a:tailEnd/>
                </a:ln>
              </p:spPr>
              <p:txBody>
                <a:bodyPr/>
                <a:lstStyle/>
                <a:p>
                  <a:pPr>
                    <a:defRPr/>
                  </a:pPr>
                  <a:endParaRPr lang="en-IN" dirty="0"/>
                </a:p>
              </p:txBody>
            </p:sp>
            <p:sp>
              <p:nvSpPr>
                <p:cNvPr id="269358" name="Freeform 46"/>
                <p:cNvSpPr>
                  <a:spLocks/>
                </p:cNvSpPr>
                <p:nvPr userDrawn="1"/>
              </p:nvSpPr>
              <p:spPr bwMode="auto">
                <a:xfrm rot="-3172564">
                  <a:off x="4868" y="172"/>
                  <a:ext cx="505" cy="898"/>
                </a:xfrm>
                <a:custGeom>
                  <a:avLst/>
                  <a:gdLst/>
                  <a:ahLst/>
                  <a:cxnLst>
                    <a:cxn ang="0">
                      <a:pos x="1941" y="0"/>
                    </a:cxn>
                    <a:cxn ang="0">
                      <a:pos x="0" y="2521"/>
                    </a:cxn>
                    <a:cxn ang="0">
                      <a:pos x="192" y="2450"/>
                    </a:cxn>
                    <a:cxn ang="0">
                      <a:pos x="2002" y="61"/>
                    </a:cxn>
                    <a:cxn ang="0">
                      <a:pos x="1941" y="0"/>
                    </a:cxn>
                    <a:cxn ang="0">
                      <a:pos x="1941" y="0"/>
                    </a:cxn>
                  </a:cxnLst>
                  <a:rect l="0" t="0" r="r" b="b"/>
                  <a:pathLst>
                    <a:path w="2002" h="2521">
                      <a:moveTo>
                        <a:pt x="1941" y="0"/>
                      </a:moveTo>
                      <a:lnTo>
                        <a:pt x="0" y="2521"/>
                      </a:lnTo>
                      <a:lnTo>
                        <a:pt x="192" y="2450"/>
                      </a:lnTo>
                      <a:lnTo>
                        <a:pt x="2002" y="61"/>
                      </a:lnTo>
                      <a:lnTo>
                        <a:pt x="1941" y="0"/>
                      </a:lnTo>
                      <a:lnTo>
                        <a:pt x="1941" y="0"/>
                      </a:lnTo>
                      <a:close/>
                    </a:path>
                  </a:pathLst>
                </a:custGeom>
                <a:solidFill>
                  <a:schemeClr val="accent2"/>
                </a:solidFill>
                <a:ln w="9525">
                  <a:noFill/>
                  <a:round/>
                  <a:headEnd/>
                  <a:tailEnd/>
                </a:ln>
              </p:spPr>
              <p:txBody>
                <a:bodyPr/>
                <a:lstStyle/>
                <a:p>
                  <a:pPr>
                    <a:defRPr/>
                  </a:pPr>
                  <a:endParaRPr lang="en-IN" dirty="0"/>
                </a:p>
              </p:txBody>
            </p:sp>
            <p:sp>
              <p:nvSpPr>
                <p:cNvPr id="269359" name="Freeform 47"/>
                <p:cNvSpPr>
                  <a:spLocks/>
                </p:cNvSpPr>
                <p:nvPr userDrawn="1"/>
              </p:nvSpPr>
              <p:spPr bwMode="auto">
                <a:xfrm rot="-3172564">
                  <a:off x="4903" y="-19"/>
                  <a:ext cx="758" cy="1344"/>
                </a:xfrm>
                <a:custGeom>
                  <a:avLst/>
                  <a:gdLst/>
                  <a:ahLst/>
                  <a:cxnLst>
                    <a:cxn ang="0">
                      <a:pos x="95" y="2844"/>
                    </a:cxn>
                    <a:cxn ang="0">
                      <a:pos x="394" y="2834"/>
                    </a:cxn>
                    <a:cxn ang="0">
                      <a:pos x="821" y="3009"/>
                    </a:cxn>
                    <a:cxn ang="0">
                      <a:pos x="681" y="2817"/>
                    </a:cxn>
                    <a:cxn ang="0">
                      <a:pos x="367" y="2703"/>
                    </a:cxn>
                    <a:cxn ang="0">
                      <a:pos x="637" y="2720"/>
                    </a:cxn>
                    <a:cxn ang="0">
                      <a:pos x="979" y="2870"/>
                    </a:cxn>
                    <a:cxn ang="0">
                      <a:pos x="2859" y="420"/>
                    </a:cxn>
                    <a:cxn ang="0">
                      <a:pos x="2578" y="148"/>
                    </a:cxn>
                    <a:cxn ang="0">
                      <a:pos x="2308" y="0"/>
                    </a:cxn>
                    <a:cxn ang="0">
                      <a:pos x="2692" y="78"/>
                    </a:cxn>
                    <a:cxn ang="0">
                      <a:pos x="3007" y="428"/>
                    </a:cxn>
                    <a:cxn ang="0">
                      <a:pos x="831" y="3273"/>
                    </a:cxn>
                    <a:cxn ang="0">
                      <a:pos x="481" y="3412"/>
                    </a:cxn>
                    <a:cxn ang="0">
                      <a:pos x="105" y="3771"/>
                    </a:cxn>
                    <a:cxn ang="0">
                      <a:pos x="0" y="3667"/>
                    </a:cxn>
                    <a:cxn ang="0">
                      <a:pos x="131" y="3631"/>
                    </a:cxn>
                    <a:cxn ang="0">
                      <a:pos x="376" y="3385"/>
                    </a:cxn>
                    <a:cxn ang="0">
                      <a:pos x="165" y="3273"/>
                    </a:cxn>
                    <a:cxn ang="0">
                      <a:pos x="165" y="3176"/>
                    </a:cxn>
                    <a:cxn ang="0">
                      <a:pos x="411" y="3298"/>
                    </a:cxn>
                    <a:cxn ang="0">
                      <a:pos x="411" y="3186"/>
                    </a:cxn>
                    <a:cxn ang="0">
                      <a:pos x="603" y="3220"/>
                    </a:cxn>
                    <a:cxn ang="0">
                      <a:pos x="428" y="3079"/>
                    </a:cxn>
                    <a:cxn ang="0">
                      <a:pos x="629" y="3062"/>
                    </a:cxn>
                    <a:cxn ang="0">
                      <a:pos x="95" y="2844"/>
                    </a:cxn>
                    <a:cxn ang="0">
                      <a:pos x="95" y="2844"/>
                    </a:cxn>
                  </a:cxnLst>
                  <a:rect l="0" t="0" r="r" b="b"/>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lnTo>
                        <a:pt x="95" y="2844"/>
                      </a:lnTo>
                      <a:close/>
                    </a:path>
                  </a:pathLst>
                </a:custGeom>
                <a:solidFill>
                  <a:schemeClr val="accent2"/>
                </a:solidFill>
                <a:ln w="9525">
                  <a:noFill/>
                  <a:round/>
                  <a:headEnd/>
                  <a:tailEnd/>
                </a:ln>
              </p:spPr>
              <p:txBody>
                <a:bodyPr/>
                <a:lstStyle/>
                <a:p>
                  <a:pPr>
                    <a:defRPr/>
                  </a:pPr>
                  <a:endParaRPr lang="en-IN" dirty="0"/>
                </a:p>
              </p:txBody>
            </p:sp>
            <p:sp>
              <p:nvSpPr>
                <p:cNvPr id="269360" name="Freeform 48"/>
                <p:cNvSpPr>
                  <a:spLocks/>
                </p:cNvSpPr>
                <p:nvPr userDrawn="1"/>
              </p:nvSpPr>
              <p:spPr bwMode="auto">
                <a:xfrm rot="-3172564">
                  <a:off x="5307" y="887"/>
                  <a:ext cx="169" cy="122"/>
                </a:xfrm>
                <a:custGeom>
                  <a:avLst/>
                  <a:gdLst/>
                  <a:ahLst/>
                  <a:cxnLst>
                    <a:cxn ang="0">
                      <a:pos x="0" y="80"/>
                    </a:cxn>
                    <a:cxn ang="0">
                      <a:pos x="255" y="106"/>
                    </a:cxn>
                    <a:cxn ang="0">
                      <a:pos x="639" y="342"/>
                    </a:cxn>
                    <a:cxn ang="0">
                      <a:pos x="673" y="289"/>
                    </a:cxn>
                    <a:cxn ang="0">
                      <a:pos x="447" y="114"/>
                    </a:cxn>
                    <a:cxn ang="0">
                      <a:pos x="26" y="0"/>
                    </a:cxn>
                    <a:cxn ang="0">
                      <a:pos x="0" y="80"/>
                    </a:cxn>
                    <a:cxn ang="0">
                      <a:pos x="0" y="80"/>
                    </a:cxn>
                  </a:cxnLst>
                  <a:rect l="0" t="0" r="r" b="b"/>
                  <a:pathLst>
                    <a:path w="673" h="342">
                      <a:moveTo>
                        <a:pt x="0" y="80"/>
                      </a:moveTo>
                      <a:lnTo>
                        <a:pt x="255" y="106"/>
                      </a:lnTo>
                      <a:lnTo>
                        <a:pt x="639" y="342"/>
                      </a:lnTo>
                      <a:lnTo>
                        <a:pt x="673" y="289"/>
                      </a:lnTo>
                      <a:lnTo>
                        <a:pt x="447" y="114"/>
                      </a:lnTo>
                      <a:lnTo>
                        <a:pt x="26" y="0"/>
                      </a:lnTo>
                      <a:lnTo>
                        <a:pt x="0" y="80"/>
                      </a:lnTo>
                      <a:lnTo>
                        <a:pt x="0" y="80"/>
                      </a:lnTo>
                      <a:close/>
                    </a:path>
                  </a:pathLst>
                </a:custGeom>
                <a:solidFill>
                  <a:schemeClr val="accent2"/>
                </a:solidFill>
                <a:ln w="9525">
                  <a:noFill/>
                  <a:round/>
                  <a:headEnd/>
                  <a:tailEnd/>
                </a:ln>
              </p:spPr>
              <p:txBody>
                <a:bodyPr/>
                <a:lstStyle/>
                <a:p>
                  <a:pPr>
                    <a:defRPr/>
                  </a:pPr>
                  <a:endParaRPr lang="en-IN" dirty="0"/>
                </a:p>
              </p:txBody>
            </p:sp>
            <p:sp>
              <p:nvSpPr>
                <p:cNvPr id="269361" name="Freeform 49"/>
                <p:cNvSpPr>
                  <a:spLocks/>
                </p:cNvSpPr>
                <p:nvPr userDrawn="1"/>
              </p:nvSpPr>
              <p:spPr bwMode="auto">
                <a:xfrm rot="-3172564">
                  <a:off x="5253" y="796"/>
                  <a:ext cx="181" cy="144"/>
                </a:xfrm>
                <a:custGeom>
                  <a:avLst/>
                  <a:gdLst/>
                  <a:ahLst/>
                  <a:cxnLst>
                    <a:cxn ang="0">
                      <a:pos x="0" y="78"/>
                    </a:cxn>
                    <a:cxn ang="0">
                      <a:pos x="340" y="148"/>
                    </a:cxn>
                    <a:cxn ang="0">
                      <a:pos x="638" y="403"/>
                    </a:cxn>
                    <a:cxn ang="0">
                      <a:pos x="716" y="296"/>
                    </a:cxn>
                    <a:cxn ang="0">
                      <a:pos x="420" y="114"/>
                    </a:cxn>
                    <a:cxn ang="0">
                      <a:pos x="70" y="0"/>
                    </a:cxn>
                    <a:cxn ang="0">
                      <a:pos x="0" y="78"/>
                    </a:cxn>
                    <a:cxn ang="0">
                      <a:pos x="0" y="78"/>
                    </a:cxn>
                  </a:cxnLst>
                  <a:rect l="0" t="0" r="r" b="b"/>
                  <a:pathLst>
                    <a:path w="716" h="403">
                      <a:moveTo>
                        <a:pt x="0" y="78"/>
                      </a:moveTo>
                      <a:lnTo>
                        <a:pt x="340" y="148"/>
                      </a:lnTo>
                      <a:lnTo>
                        <a:pt x="638" y="403"/>
                      </a:lnTo>
                      <a:lnTo>
                        <a:pt x="716" y="296"/>
                      </a:lnTo>
                      <a:lnTo>
                        <a:pt x="420" y="114"/>
                      </a:lnTo>
                      <a:lnTo>
                        <a:pt x="70" y="0"/>
                      </a:lnTo>
                      <a:lnTo>
                        <a:pt x="0" y="78"/>
                      </a:lnTo>
                      <a:lnTo>
                        <a:pt x="0" y="78"/>
                      </a:lnTo>
                      <a:close/>
                    </a:path>
                  </a:pathLst>
                </a:custGeom>
                <a:solidFill>
                  <a:schemeClr val="accent2"/>
                </a:solidFill>
                <a:ln w="9525">
                  <a:noFill/>
                  <a:round/>
                  <a:headEnd/>
                  <a:tailEnd/>
                </a:ln>
              </p:spPr>
              <p:txBody>
                <a:bodyPr/>
                <a:lstStyle/>
                <a:p>
                  <a:pPr>
                    <a:defRPr/>
                  </a:pPr>
                  <a:endParaRPr lang="en-IN" dirty="0"/>
                </a:p>
              </p:txBody>
            </p:sp>
            <p:sp>
              <p:nvSpPr>
                <p:cNvPr id="269362" name="Freeform 50"/>
                <p:cNvSpPr>
                  <a:spLocks/>
                </p:cNvSpPr>
                <p:nvPr userDrawn="1"/>
              </p:nvSpPr>
              <p:spPr bwMode="auto">
                <a:xfrm rot="-3172564">
                  <a:off x="4985" y="210"/>
                  <a:ext cx="181" cy="147"/>
                </a:xfrm>
                <a:custGeom>
                  <a:avLst/>
                  <a:gdLst/>
                  <a:ahLst/>
                  <a:cxnLst>
                    <a:cxn ang="0">
                      <a:pos x="0" y="78"/>
                    </a:cxn>
                    <a:cxn ang="0">
                      <a:pos x="316" y="139"/>
                    </a:cxn>
                    <a:cxn ang="0">
                      <a:pos x="649" y="411"/>
                    </a:cxn>
                    <a:cxn ang="0">
                      <a:pos x="717" y="314"/>
                    </a:cxn>
                    <a:cxn ang="0">
                      <a:pos x="394" y="87"/>
                    </a:cxn>
                    <a:cxn ang="0">
                      <a:pos x="54" y="0"/>
                    </a:cxn>
                    <a:cxn ang="0">
                      <a:pos x="0" y="78"/>
                    </a:cxn>
                    <a:cxn ang="0">
                      <a:pos x="0" y="78"/>
                    </a:cxn>
                  </a:cxnLst>
                  <a:rect l="0" t="0" r="r" b="b"/>
                  <a:pathLst>
                    <a:path w="717" h="411">
                      <a:moveTo>
                        <a:pt x="0" y="78"/>
                      </a:moveTo>
                      <a:lnTo>
                        <a:pt x="316" y="139"/>
                      </a:lnTo>
                      <a:lnTo>
                        <a:pt x="649" y="411"/>
                      </a:lnTo>
                      <a:lnTo>
                        <a:pt x="717" y="314"/>
                      </a:lnTo>
                      <a:lnTo>
                        <a:pt x="394" y="87"/>
                      </a:lnTo>
                      <a:lnTo>
                        <a:pt x="54" y="0"/>
                      </a:lnTo>
                      <a:lnTo>
                        <a:pt x="0" y="78"/>
                      </a:lnTo>
                      <a:lnTo>
                        <a:pt x="0" y="78"/>
                      </a:lnTo>
                      <a:close/>
                    </a:path>
                  </a:pathLst>
                </a:custGeom>
                <a:solidFill>
                  <a:schemeClr val="accent2"/>
                </a:solidFill>
                <a:ln w="9525">
                  <a:noFill/>
                  <a:round/>
                  <a:headEnd/>
                  <a:tailEnd/>
                </a:ln>
              </p:spPr>
              <p:txBody>
                <a:bodyPr/>
                <a:lstStyle/>
                <a:p>
                  <a:pPr>
                    <a:defRPr/>
                  </a:pPr>
                  <a:endParaRPr lang="en-IN" dirty="0"/>
                </a:p>
              </p:txBody>
            </p:sp>
            <p:sp>
              <p:nvSpPr>
                <p:cNvPr id="269363" name="Freeform 51"/>
                <p:cNvSpPr>
                  <a:spLocks/>
                </p:cNvSpPr>
                <p:nvPr userDrawn="1"/>
              </p:nvSpPr>
              <p:spPr bwMode="auto">
                <a:xfrm rot="-3172564">
                  <a:off x="4957" y="132"/>
                  <a:ext cx="179" cy="138"/>
                </a:xfrm>
                <a:custGeom>
                  <a:avLst/>
                  <a:gdLst/>
                  <a:ahLst/>
                  <a:cxnLst>
                    <a:cxn ang="0">
                      <a:pos x="0" y="88"/>
                    </a:cxn>
                    <a:cxn ang="0">
                      <a:pos x="272" y="131"/>
                    </a:cxn>
                    <a:cxn ang="0">
                      <a:pos x="665" y="386"/>
                    </a:cxn>
                    <a:cxn ang="0">
                      <a:pos x="709" y="308"/>
                    </a:cxn>
                    <a:cxn ang="0">
                      <a:pos x="306" y="53"/>
                    </a:cxn>
                    <a:cxn ang="0">
                      <a:pos x="43" y="0"/>
                    </a:cxn>
                    <a:cxn ang="0">
                      <a:pos x="0" y="88"/>
                    </a:cxn>
                    <a:cxn ang="0">
                      <a:pos x="0" y="88"/>
                    </a:cxn>
                  </a:cxnLst>
                  <a:rect l="0" t="0" r="r" b="b"/>
                  <a:pathLst>
                    <a:path w="709" h="386">
                      <a:moveTo>
                        <a:pt x="0" y="88"/>
                      </a:moveTo>
                      <a:lnTo>
                        <a:pt x="272" y="131"/>
                      </a:lnTo>
                      <a:lnTo>
                        <a:pt x="665" y="386"/>
                      </a:lnTo>
                      <a:lnTo>
                        <a:pt x="709" y="308"/>
                      </a:lnTo>
                      <a:lnTo>
                        <a:pt x="306" y="53"/>
                      </a:lnTo>
                      <a:lnTo>
                        <a:pt x="43" y="0"/>
                      </a:lnTo>
                      <a:lnTo>
                        <a:pt x="0" y="88"/>
                      </a:lnTo>
                      <a:lnTo>
                        <a:pt x="0" y="88"/>
                      </a:lnTo>
                      <a:close/>
                    </a:path>
                  </a:pathLst>
                </a:custGeom>
                <a:solidFill>
                  <a:schemeClr val="accent2"/>
                </a:solidFill>
                <a:ln w="9525">
                  <a:noFill/>
                  <a:round/>
                  <a:headEnd/>
                  <a:tailEnd/>
                </a:ln>
              </p:spPr>
              <p:txBody>
                <a:bodyPr/>
                <a:lstStyle/>
                <a:p>
                  <a:pPr>
                    <a:defRPr/>
                  </a:pPr>
                  <a:endParaRPr lang="en-IN" dirty="0"/>
                </a:p>
              </p:txBody>
            </p:sp>
          </p:grpSp>
        </p:grpSp>
        <p:sp>
          <p:nvSpPr>
            <p:cNvPr id="269364" name="Line 52"/>
            <p:cNvSpPr>
              <a:spLocks noChangeShapeType="1"/>
            </p:cNvSpPr>
            <p:nvPr userDrawn="1"/>
          </p:nvSpPr>
          <p:spPr bwMode="auto">
            <a:xfrm>
              <a:off x="4870" y="84"/>
              <a:ext cx="42" cy="96"/>
            </a:xfrm>
            <a:prstGeom prst="line">
              <a:avLst/>
            </a:prstGeom>
            <a:noFill/>
            <a:ln w="38100">
              <a:solidFill>
                <a:schemeClr val="accent2"/>
              </a:solidFill>
              <a:round/>
              <a:headEnd/>
              <a:tailEnd/>
            </a:ln>
            <a:effectLst/>
          </p:spPr>
          <p:txBody>
            <a:bodyPr/>
            <a:lstStyle/>
            <a:p>
              <a:pPr>
                <a:defRPr/>
              </a:pPr>
              <a:endParaRPr lang="en-IN" dirty="0"/>
            </a:p>
          </p:txBody>
        </p:sp>
      </p:grpSp>
    </p:spTree>
  </p:cSld>
  <p:clrMap bg1="lt1" tx1="dk1" bg2="lt2" tx2="dk2" accent1="accent1" accent2="accent2" accent3="accent3" accent4="accent4" accent5="accent5" accent6="accent6" hlink="hlink" folHlink="folHlink"/>
  <p:sldLayoutIdLst>
    <p:sldLayoutId id="2147483795"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mic Sans MS" pitchFamily="66" charset="0"/>
        </a:defRPr>
      </a:lvl2pPr>
      <a:lvl3pPr algn="ctr" rtl="0" eaLnBrk="0" fontAlgn="base" hangingPunct="0">
        <a:spcBef>
          <a:spcPct val="0"/>
        </a:spcBef>
        <a:spcAft>
          <a:spcPct val="0"/>
        </a:spcAft>
        <a:defRPr sz="4400">
          <a:solidFill>
            <a:schemeClr val="tx1"/>
          </a:solidFill>
          <a:latin typeface="Comic Sans MS" pitchFamily="66" charset="0"/>
        </a:defRPr>
      </a:lvl3pPr>
      <a:lvl4pPr algn="ctr" rtl="0" eaLnBrk="0" fontAlgn="base" hangingPunct="0">
        <a:spcBef>
          <a:spcPct val="0"/>
        </a:spcBef>
        <a:spcAft>
          <a:spcPct val="0"/>
        </a:spcAft>
        <a:defRPr sz="4400">
          <a:solidFill>
            <a:schemeClr val="tx1"/>
          </a:solidFill>
          <a:latin typeface="Comic Sans MS" pitchFamily="66" charset="0"/>
        </a:defRPr>
      </a:lvl4pPr>
      <a:lvl5pPr algn="ctr" rtl="0" eaLnBrk="0" fontAlgn="base" hangingPunct="0">
        <a:spcBef>
          <a:spcPct val="0"/>
        </a:spcBef>
        <a:spcAft>
          <a:spcPct val="0"/>
        </a:spcAft>
        <a:defRPr sz="4400">
          <a:solidFill>
            <a:schemeClr val="tx1"/>
          </a:solidFill>
          <a:latin typeface="Comic Sans MS" pitchFamily="66"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5.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6.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7.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8.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3.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6.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0.gif"/><Relationship Id="rId4" Type="http://schemas.openxmlformats.org/officeDocument/2006/relationships/image" Target="../media/image4.jpeg"/></Relationships>
</file>

<file path=ppt/slides/_rels/slide41.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8.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9.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11.png"/></Relationships>
</file>

<file path=ppt/slides/_rels/slide51.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10.gif"/><Relationship Id="rId4" Type="http://schemas.openxmlformats.org/officeDocument/2006/relationships/image" Target="../media/image4.jpeg"/></Relationships>
</file>

<file path=ppt/slides/_rels/slide52.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12.jpeg"/></Relationships>
</file>

<file path=ppt/slides/_rels/slide55.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13.jpeg"/></Relationships>
</file>

<file path=ppt/slides/_rels/slide56.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14.gif"/><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5" name="Text Box 3"/>
          <p:cNvSpPr txBox="1">
            <a:spLocks noChangeArrowheads="1"/>
          </p:cNvSpPr>
          <p:nvPr/>
        </p:nvSpPr>
        <p:spPr bwMode="auto">
          <a:xfrm>
            <a:off x="0" y="0"/>
            <a:ext cx="9144000" cy="1631216"/>
          </a:xfrm>
          <a:prstGeom prst="rect">
            <a:avLst/>
          </a:prstGeom>
          <a:solidFill>
            <a:schemeClr val="bg2">
              <a:lumMod val="75000"/>
            </a:schemeClr>
          </a:solidFill>
          <a:ln w="9525">
            <a:noFill/>
            <a:miter lim="800000"/>
            <a:headEnd/>
            <a:tailEnd/>
          </a:ln>
          <a:effectLst>
            <a:outerShdw blurRad="76200" dist="12700" dir="2700000" sy="-23000" kx="-800400" algn="bl" rotWithShape="0">
              <a:prstClr val="black">
                <a:alpha val="20000"/>
              </a:prstClr>
            </a:outerShdw>
          </a:effectLst>
        </p:spPr>
        <p:txBody>
          <a:bodyPr wrap="square">
            <a:spAutoFit/>
          </a:bodyPr>
          <a:lstStyle/>
          <a:p>
            <a:pPr algn="ctr">
              <a:spcBef>
                <a:spcPct val="50000"/>
              </a:spcBef>
              <a:defRPr/>
            </a:pPr>
            <a:r>
              <a:rPr lang="en-US" sz="10000" b="1" u="sng" dirty="0">
                <a:solidFill>
                  <a:schemeClr val="bg1"/>
                </a:solidFill>
                <a:effectLst>
                  <a:outerShdw blurRad="38100" dist="38100" dir="2700000" algn="tl">
                    <a:srgbClr val="000000"/>
                  </a:outerShdw>
                </a:effectLst>
                <a:latin typeface="Times New Roman" pitchFamily="18" charset="0"/>
              </a:rPr>
              <a:t>WELCOME</a:t>
            </a:r>
          </a:p>
        </p:txBody>
      </p:sp>
      <p:sp>
        <p:nvSpPr>
          <p:cNvPr id="187396" name="Text Box 4"/>
          <p:cNvSpPr txBox="1">
            <a:spLocks noChangeArrowheads="1"/>
          </p:cNvSpPr>
          <p:nvPr/>
        </p:nvSpPr>
        <p:spPr bwMode="auto">
          <a:xfrm>
            <a:off x="0" y="1981200"/>
            <a:ext cx="5715000" cy="3108543"/>
          </a:xfrm>
          <a:prstGeom prst="rect">
            <a:avLst/>
          </a:prstGeom>
          <a:noFill/>
          <a:ln w="9525">
            <a:noFill/>
            <a:miter lim="800000"/>
            <a:headEnd/>
            <a:tailEnd/>
          </a:ln>
          <a:effectLst/>
        </p:spPr>
        <p:txBody>
          <a:bodyPr wrap="square">
            <a:spAutoFit/>
          </a:bodyPr>
          <a:lstStyle/>
          <a:p>
            <a:pPr algn="ctr">
              <a:spcBef>
                <a:spcPct val="50000"/>
              </a:spcBef>
              <a:defRPr/>
            </a:pPr>
            <a:r>
              <a:rPr lang="en-US" sz="2800" b="1" u="sng" dirty="0">
                <a:solidFill>
                  <a:schemeClr val="bg1"/>
                </a:solidFill>
                <a:effectLst>
                  <a:outerShdw blurRad="38100" dist="38100" dir="2700000" algn="tl">
                    <a:srgbClr val="000000"/>
                  </a:outerShdw>
                </a:effectLst>
                <a:latin typeface="Times New Roman" pitchFamily="18" charset="0"/>
              </a:rPr>
              <a:t>Presentation by:</a:t>
            </a:r>
          </a:p>
          <a:p>
            <a:pPr algn="ctr">
              <a:spcBef>
                <a:spcPct val="50000"/>
              </a:spcBef>
              <a:defRPr/>
            </a:pPr>
            <a:r>
              <a:rPr lang="en-US" sz="2800" b="1" u="sng" dirty="0" smtClean="0">
                <a:solidFill>
                  <a:schemeClr val="bg1"/>
                </a:solidFill>
                <a:effectLst>
                  <a:outerShdw blurRad="38100" dist="38100" dir="2700000" algn="tl">
                    <a:srgbClr val="000000"/>
                  </a:outerShdw>
                </a:effectLst>
                <a:latin typeface="Times New Roman" pitchFamily="18" charset="0"/>
              </a:rPr>
              <a:t>Ram </a:t>
            </a:r>
            <a:r>
              <a:rPr lang="en-US" sz="2800" b="1" u="sng" dirty="0" err="1" smtClean="0">
                <a:solidFill>
                  <a:schemeClr val="bg1"/>
                </a:solidFill>
                <a:effectLst>
                  <a:outerShdw blurRad="38100" dist="38100" dir="2700000" algn="tl">
                    <a:srgbClr val="000000"/>
                  </a:outerShdw>
                </a:effectLst>
                <a:latin typeface="Times New Roman" pitchFamily="18" charset="0"/>
              </a:rPr>
              <a:t>Prakash</a:t>
            </a:r>
            <a:r>
              <a:rPr lang="en-US" sz="2800" b="1" u="sng" dirty="0" smtClean="0">
                <a:solidFill>
                  <a:schemeClr val="bg1"/>
                </a:solidFill>
                <a:effectLst>
                  <a:outerShdw blurRad="38100" dist="38100" dir="2700000" algn="tl">
                    <a:srgbClr val="000000"/>
                  </a:outerShdw>
                </a:effectLst>
                <a:latin typeface="Times New Roman" pitchFamily="18" charset="0"/>
              </a:rPr>
              <a:t> </a:t>
            </a:r>
            <a:r>
              <a:rPr lang="en-US" sz="2800" b="1" u="sng" dirty="0" err="1" smtClean="0">
                <a:solidFill>
                  <a:schemeClr val="bg1"/>
                </a:solidFill>
                <a:effectLst>
                  <a:outerShdw blurRad="38100" dist="38100" dir="2700000" algn="tl">
                    <a:srgbClr val="000000"/>
                  </a:outerShdw>
                </a:effectLst>
                <a:latin typeface="Times New Roman" pitchFamily="18" charset="0"/>
              </a:rPr>
              <a:t>Gautam</a:t>
            </a:r>
            <a:endParaRPr lang="en-US" sz="2800" b="1" u="sng" dirty="0" smtClean="0">
              <a:solidFill>
                <a:schemeClr val="bg1"/>
              </a:solidFill>
              <a:effectLst>
                <a:outerShdw blurRad="38100" dist="38100" dir="2700000" algn="tl">
                  <a:srgbClr val="000000"/>
                </a:outerShdw>
              </a:effectLst>
              <a:latin typeface="Times New Roman" pitchFamily="18" charset="0"/>
            </a:endParaRPr>
          </a:p>
          <a:p>
            <a:pPr algn="ctr">
              <a:spcBef>
                <a:spcPct val="50000"/>
              </a:spcBef>
              <a:defRPr/>
            </a:pPr>
            <a:r>
              <a:rPr lang="en-US" sz="2800" b="1" u="sng" dirty="0" err="1" smtClean="0">
                <a:solidFill>
                  <a:schemeClr val="bg1"/>
                </a:solidFill>
                <a:effectLst>
                  <a:outerShdw blurRad="38100" dist="38100" dir="2700000" algn="tl">
                    <a:srgbClr val="000000"/>
                  </a:outerShdw>
                </a:effectLst>
                <a:latin typeface="Times New Roman" pitchFamily="18" charset="0"/>
              </a:rPr>
              <a:t>B.Com</a:t>
            </a:r>
            <a:r>
              <a:rPr lang="en-US" sz="2800" b="1" u="sng" dirty="0" smtClean="0">
                <a:solidFill>
                  <a:schemeClr val="bg1"/>
                </a:solidFill>
                <a:effectLst>
                  <a:outerShdw blurRad="38100" dist="38100" dir="2700000" algn="tl">
                    <a:srgbClr val="000000"/>
                  </a:outerShdw>
                </a:effectLst>
                <a:latin typeface="Times New Roman" pitchFamily="18" charset="0"/>
              </a:rPr>
              <a:t>.(H)</a:t>
            </a:r>
            <a:endParaRPr lang="en-US" sz="2800" b="1" u="sng" dirty="0" smtClean="0">
              <a:solidFill>
                <a:schemeClr val="bg1"/>
              </a:solidFill>
              <a:effectLst>
                <a:outerShdw blurRad="38100" dist="38100" dir="2700000" algn="tl">
                  <a:srgbClr val="000000"/>
                </a:outerShdw>
              </a:effectLst>
              <a:latin typeface="Times New Roman" pitchFamily="18" charset="0"/>
            </a:endParaRPr>
          </a:p>
          <a:p>
            <a:pPr algn="ctr">
              <a:spcBef>
                <a:spcPct val="50000"/>
              </a:spcBef>
              <a:defRPr/>
            </a:pPr>
            <a:r>
              <a:rPr lang="en-US" sz="2800" b="1" u="sng" dirty="0" smtClean="0">
                <a:solidFill>
                  <a:schemeClr val="bg1"/>
                </a:solidFill>
                <a:effectLst>
                  <a:outerShdw blurRad="38100" dist="38100" dir="2700000" algn="tl">
                    <a:srgbClr val="000000"/>
                  </a:outerShdw>
                </a:effectLst>
                <a:latin typeface="Times New Roman" pitchFamily="18" charset="0"/>
              </a:rPr>
              <a:t>C.A. </a:t>
            </a:r>
            <a:r>
              <a:rPr lang="en-US" sz="2800" b="1" u="sng" dirty="0" smtClean="0">
                <a:solidFill>
                  <a:schemeClr val="bg1"/>
                </a:solidFill>
                <a:effectLst>
                  <a:outerShdw blurRad="38100" dist="38100" dir="2700000" algn="tl">
                    <a:srgbClr val="000000"/>
                  </a:outerShdw>
                </a:effectLst>
                <a:latin typeface="Times New Roman" pitchFamily="18" charset="0"/>
              </a:rPr>
              <a:t>P.E.II </a:t>
            </a:r>
            <a:endParaRPr lang="en-US" sz="2800" b="1" u="sng" dirty="0" smtClean="0">
              <a:solidFill>
                <a:schemeClr val="bg1"/>
              </a:solidFill>
              <a:effectLst>
                <a:outerShdw blurRad="38100" dist="38100" dir="2700000" algn="tl">
                  <a:srgbClr val="000000"/>
                </a:outerShdw>
              </a:effectLst>
              <a:latin typeface="Times New Roman" pitchFamily="18" charset="0"/>
            </a:endParaRPr>
          </a:p>
          <a:p>
            <a:pPr algn="ctr">
              <a:spcBef>
                <a:spcPct val="50000"/>
              </a:spcBef>
              <a:defRPr/>
            </a:pPr>
            <a:r>
              <a:rPr lang="en-US" sz="2800" b="1" u="sng" dirty="0" smtClean="0">
                <a:solidFill>
                  <a:schemeClr val="bg1"/>
                </a:solidFill>
                <a:effectLst>
                  <a:outerShdw blurRad="38100" dist="38100" dir="2700000" algn="tl">
                    <a:srgbClr val="000000"/>
                  </a:outerShdw>
                </a:effectLst>
                <a:latin typeface="Times New Roman" pitchFamily="18" charset="0"/>
              </a:rPr>
              <a:t>MOBILE  NO.  08010422094</a:t>
            </a:r>
            <a:endParaRPr lang="en-US" sz="2800" b="1" u="sng" dirty="0">
              <a:solidFill>
                <a:schemeClr val="bg1"/>
              </a:solidFill>
              <a:effectLst>
                <a:outerShdw blurRad="38100" dist="38100" dir="2700000" algn="tl">
                  <a:srgbClr val="000000"/>
                </a:outerShdw>
              </a:effectLst>
              <a:latin typeface="Times New Roman" pitchFamily="18" charset="0"/>
            </a:endParaRPr>
          </a:p>
        </p:txBody>
      </p:sp>
      <p:pic>
        <p:nvPicPr>
          <p:cNvPr id="1027" name="Picture 3" descr="D:\WORKING FOLDER RAM\DESKTOP CURRENT 17.07.2010\RAM\SONGS\my pictures in frame\ram in mirror.jpg"/>
          <p:cNvPicPr>
            <a:picLocks noChangeAspect="1" noChangeArrowheads="1"/>
          </p:cNvPicPr>
          <p:nvPr/>
        </p:nvPicPr>
        <p:blipFill>
          <a:blip r:embed="rId4"/>
          <a:srcRect/>
          <a:stretch>
            <a:fillRect/>
          </a:stretch>
        </p:blipFill>
        <p:spPr bwMode="auto">
          <a:xfrm>
            <a:off x="5181600" y="1600200"/>
            <a:ext cx="3962400" cy="5257800"/>
          </a:xfrm>
          <a:prstGeom prst="rect">
            <a:avLst/>
          </a:prstGeom>
          <a:noFill/>
        </p:spPr>
      </p:pic>
    </p:spTree>
  </p:cSld>
  <p:clrMapOvr>
    <a:masterClrMapping/>
  </p:clrMapOvr>
  <p:transition spd="slow">
    <p:randomBar/>
    <p:sndAc>
      <p:stSnd>
        <p:snd r:embed="rId3" name="chimes.wav" builtIn="1"/>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u="sng" dirty="0" smtClean="0">
                <a:solidFill>
                  <a:schemeClr val="bg1"/>
                </a:solidFill>
                <a:effectLst>
                  <a:outerShdw blurRad="38100" dist="38100" dir="2700000" algn="tl">
                    <a:srgbClr val="000000"/>
                  </a:outerShdw>
                </a:effectLst>
                <a:latin typeface="Times New Roman" pitchFamily="18" charset="0"/>
              </a:rPr>
              <a:t>What is salary</a:t>
            </a:r>
            <a:r>
              <a:rPr lang="en-US" b="1" dirty="0" smtClean="0">
                <a:solidFill>
                  <a:schemeClr val="bg1"/>
                </a:solidFill>
                <a:effectLst>
                  <a:outerShdw blurRad="38100" dist="38100" dir="2700000" algn="tl">
                    <a:srgbClr val="000000"/>
                  </a:outerShdw>
                </a:effectLst>
                <a:latin typeface="Times New Roman" pitchFamily="18" charset="0"/>
              </a:rPr>
              <a:t> ?</a:t>
            </a:r>
            <a:endParaRPr lang="en-IN" dirty="0" smtClean="0"/>
          </a:p>
        </p:txBody>
      </p:sp>
      <p:sp>
        <p:nvSpPr>
          <p:cNvPr id="10243" name="Content Placeholder 2"/>
          <p:cNvSpPr>
            <a:spLocks noGrp="1"/>
          </p:cNvSpPr>
          <p:nvPr>
            <p:ph idx="1"/>
          </p:nvPr>
        </p:nvSpPr>
        <p:spPr/>
        <p:txBody>
          <a:bodyPr/>
          <a:lstStyle/>
          <a:p>
            <a:r>
              <a:rPr lang="en-US" sz="4000" dirty="0" smtClean="0">
                <a:solidFill>
                  <a:schemeClr val="bg1"/>
                </a:solidFill>
                <a:latin typeface="Times New Roman" pitchFamily="18" charset="0"/>
                <a:cs typeface="Times New Roman" pitchFamily="18" charset="0"/>
              </a:rPr>
              <a:t>Any salary, bonus, commission or remuneration, by whatever name called, due to, or received by, </a:t>
            </a:r>
            <a:r>
              <a:rPr lang="en-US" sz="4000" b="1" dirty="0" smtClean="0">
                <a:solidFill>
                  <a:schemeClr val="bg1"/>
                </a:solidFill>
                <a:latin typeface="Times New Roman" pitchFamily="18" charset="0"/>
                <a:cs typeface="Times New Roman" pitchFamily="18" charset="0"/>
              </a:rPr>
              <a:t>a partner of a firm from the firm</a:t>
            </a:r>
            <a:r>
              <a:rPr lang="en-US" sz="4000" dirty="0" smtClean="0">
                <a:solidFill>
                  <a:schemeClr val="bg1"/>
                </a:solidFill>
                <a:latin typeface="Times New Roman" pitchFamily="18" charset="0"/>
                <a:cs typeface="Times New Roman" pitchFamily="18" charset="0"/>
              </a:rPr>
              <a:t> shall </a:t>
            </a:r>
            <a:r>
              <a:rPr lang="en-US" sz="4000" b="1" u="sng" dirty="0" smtClean="0">
                <a:solidFill>
                  <a:schemeClr val="bg1"/>
                </a:solidFill>
                <a:latin typeface="Times New Roman" pitchFamily="18" charset="0"/>
                <a:cs typeface="Times New Roman" pitchFamily="18" charset="0"/>
              </a:rPr>
              <a:t>not</a:t>
            </a:r>
            <a:r>
              <a:rPr lang="en-US" sz="4000" dirty="0" smtClean="0">
                <a:solidFill>
                  <a:schemeClr val="bg1"/>
                </a:solidFill>
                <a:latin typeface="Times New Roman" pitchFamily="18" charset="0"/>
                <a:cs typeface="Times New Roman" pitchFamily="18" charset="0"/>
              </a:rPr>
              <a:t> be regarded as “Salary”.</a:t>
            </a:r>
            <a:endParaRPr lang="en-IN" sz="4000" dirty="0" smtClean="0">
              <a:solidFill>
                <a:schemeClr val="bg1"/>
              </a:solidFill>
            </a:endParaRPr>
          </a:p>
        </p:txBody>
      </p:sp>
      <p:pic>
        <p:nvPicPr>
          <p:cNvPr id="4" name="Picture 5" descr="CBDT Logo"/>
          <p:cNvPicPr>
            <a:picLocks noChangeAspect="1" noChangeArrowheads="1"/>
          </p:cNvPicPr>
          <p:nvPr/>
        </p:nvPicPr>
        <p:blipFill>
          <a:blip r:embed="rId3"/>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cover/>
    <p:sndAc>
      <p:stSnd>
        <p:snd r:embed="rId2" name="click.wav" builtIn="1"/>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rgbClr r="0" g="0" b="0"/>
          </a:lnRef>
          <a:fillRef idx="1002">
            <a:schemeClr val="lt2"/>
          </a:fillRef>
          <a:effectRef idx="0">
            <a:scrgbClr r="0" g="0" b="0"/>
          </a:effectRef>
          <a:fontRef idx="major"/>
        </p:style>
        <p:txBody>
          <a:bodyPr/>
          <a:lstStyle/>
          <a:p>
            <a:r>
              <a:rPr lang="en-US" dirty="0" smtClean="0"/>
              <a:t>What is salary ?</a:t>
            </a:r>
            <a:br>
              <a:rPr lang="en-US" dirty="0" smtClean="0"/>
            </a:br>
            <a:r>
              <a:rPr lang="en-US" dirty="0" smtClean="0"/>
              <a:t>{</a:t>
            </a:r>
            <a:r>
              <a:rPr lang="en-US" sz="3600" dirty="0" smtClean="0"/>
              <a:t>Sec</a:t>
            </a:r>
            <a:r>
              <a:rPr lang="en-US" dirty="0" smtClean="0"/>
              <a:t>. 17(3)}</a:t>
            </a:r>
            <a:endParaRPr lang="en-US" dirty="0"/>
          </a:p>
        </p:txBody>
      </p:sp>
      <p:sp>
        <p:nvSpPr>
          <p:cNvPr id="3" name="Content Placeholder 2"/>
          <p:cNvSpPr>
            <a:spLocks noGrp="1"/>
          </p:cNvSpPr>
          <p:nvPr>
            <p:ph idx="1"/>
          </p:nvPr>
        </p:nvSpPr>
        <p:spPr>
          <a:xfrm>
            <a:off x="685800" y="1828800"/>
            <a:ext cx="7924800" cy="5029200"/>
          </a:xfrm>
        </p:spPr>
        <p:txBody>
          <a:bodyPr/>
          <a:lstStyle/>
          <a:p>
            <a:r>
              <a:rPr lang="en-US" sz="2000" dirty="0" smtClean="0"/>
              <a:t>Compensation due or received from present / former employer in connection with (a) termination of employment or (b) modification of terms &amp; conditions of employment.</a:t>
            </a:r>
          </a:p>
          <a:p>
            <a:r>
              <a:rPr lang="en-US" sz="2000" dirty="0" smtClean="0"/>
              <a:t>Any amount received from an Unrecognized Provident Fund , to the extant of Employer’s contribution  along with interest on such contribution.</a:t>
            </a:r>
          </a:p>
          <a:p>
            <a:r>
              <a:rPr lang="en-US" sz="2000" dirty="0" smtClean="0"/>
              <a:t>Sum received under Key man Insurance  Policy , Including Bonus on it.</a:t>
            </a:r>
          </a:p>
          <a:p>
            <a:endParaRPr lang="en-US" sz="2000" dirty="0" smtClean="0"/>
          </a:p>
          <a:p>
            <a:r>
              <a:rPr lang="en-US" sz="2000" dirty="0" smtClean="0"/>
              <a:t>Any sum received , either prior to employment or after cessation of employment.</a:t>
            </a:r>
          </a:p>
          <a:p>
            <a:endParaRPr lang="en-US" sz="1800" dirty="0"/>
          </a:p>
        </p:txBody>
      </p:sp>
      <p:pic>
        <p:nvPicPr>
          <p:cNvPr id="8" name="Picture 5" descr="CBDT Logo"/>
          <p:cNvPicPr>
            <a:picLocks noChangeAspect="1" noChangeArrowheads="1"/>
          </p:cNvPicPr>
          <p:nvPr/>
        </p:nvPicPr>
        <p:blipFill>
          <a:blip r:embed="rId2"/>
          <a:srcRect/>
          <a:stretch>
            <a:fillRect/>
          </a:stretch>
        </p:blipFill>
        <p:spPr bwMode="auto">
          <a:xfrm>
            <a:off x="0" y="228600"/>
            <a:ext cx="914400" cy="696913"/>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40000"/>
              <a:lumOff val="60000"/>
            </a:schemeClr>
          </a:solidFill>
          <a:ln>
            <a:solidFill>
              <a:schemeClr val="tx2">
                <a:lumMod val="75000"/>
              </a:schemeClr>
            </a:solidFill>
          </a:ln>
          <a:scene3d>
            <a:camera prst="isometricOffAxis1Left"/>
            <a:lightRig rig="threePt" dir="t"/>
          </a:scene3d>
        </p:spPr>
        <p:txBody>
          <a:bodyPr/>
          <a:lstStyle/>
          <a:p>
            <a:r>
              <a:rPr lang="en-US" dirty="0" smtClean="0"/>
              <a:t>Specified Employee </a:t>
            </a:r>
            <a:br>
              <a:rPr lang="en-US" dirty="0" smtClean="0"/>
            </a:br>
            <a:r>
              <a:rPr lang="en-US" dirty="0" smtClean="0"/>
              <a:t>{U/S 17(3)}</a:t>
            </a:r>
            <a:endParaRPr lang="en-US" dirty="0"/>
          </a:p>
        </p:txBody>
      </p:sp>
      <p:sp>
        <p:nvSpPr>
          <p:cNvPr id="3" name="Content Placeholder 2"/>
          <p:cNvSpPr>
            <a:spLocks noGrp="1"/>
          </p:cNvSpPr>
          <p:nvPr>
            <p:ph idx="1"/>
          </p:nvPr>
        </p:nvSpPr>
        <p:spPr>
          <a:xfrm>
            <a:off x="685800" y="1828800"/>
            <a:ext cx="7696200" cy="5029200"/>
          </a:xfrm>
          <a:scene3d>
            <a:camera prst="isometricOffAxis1Left"/>
            <a:lightRig rig="threePt" dir="t"/>
          </a:scene3d>
        </p:spPr>
        <p:txBody>
          <a:bodyPr/>
          <a:lstStyle/>
          <a:p>
            <a:pPr>
              <a:buNone/>
            </a:pPr>
            <a:r>
              <a:rPr lang="en-US" sz="3600" dirty="0" smtClean="0"/>
              <a:t>An Individual will be considered as a Specified Employee if :-</a:t>
            </a:r>
          </a:p>
          <a:p>
            <a:r>
              <a:rPr lang="en-US" sz="3600" dirty="0" smtClean="0"/>
              <a:t>He is a Director of a Company or,</a:t>
            </a:r>
          </a:p>
          <a:p>
            <a:r>
              <a:rPr lang="en-US" sz="3600" dirty="0" smtClean="0"/>
              <a:t>He hold 20% or more of equity voting power in the Company,</a:t>
            </a:r>
          </a:p>
          <a:p>
            <a:r>
              <a:rPr lang="en-US" sz="3600" dirty="0" smtClean="0"/>
              <a:t>**Monetary salary in excess of </a:t>
            </a:r>
            <a:r>
              <a:rPr lang="en-US" sz="3600" dirty="0" smtClean="0">
                <a:latin typeface="Rupee" pitchFamily="2" charset="0"/>
              </a:rPr>
              <a:t>`50000/-.</a:t>
            </a:r>
            <a:endParaRPr lang="en-US" sz="3600" dirty="0"/>
          </a:p>
        </p:txBody>
      </p:sp>
      <p:pic>
        <p:nvPicPr>
          <p:cNvPr id="4" name="Picture 5" descr="CBDT Logo"/>
          <p:cNvPicPr>
            <a:picLocks noChangeAspect="1" noChangeArrowheads="1"/>
          </p:cNvPicPr>
          <p:nvPr/>
        </p:nvPicPr>
        <p:blipFill>
          <a:blip r:embed="rId3"/>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dirty="0" smtClean="0">
                <a:latin typeface="Lucida Console" pitchFamily="49" charset="0"/>
              </a:rPr>
              <a:t> </a:t>
            </a:r>
            <a:br>
              <a:rPr lang="en-US" dirty="0" smtClean="0">
                <a:latin typeface="Lucida Console" pitchFamily="49" charset="0"/>
              </a:rPr>
            </a:br>
            <a:r>
              <a:rPr lang="en-US" dirty="0" smtClean="0">
                <a:solidFill>
                  <a:schemeClr val="bg1"/>
                </a:solidFill>
                <a:latin typeface="Lucida Console" pitchFamily="49" charset="0"/>
              </a:rPr>
              <a:t>HOUSERENT ALLOWANCE u/s.10(13A)</a:t>
            </a:r>
          </a:p>
        </p:txBody>
      </p:sp>
      <p:sp>
        <p:nvSpPr>
          <p:cNvPr id="11267" name="Rectangle 3"/>
          <p:cNvSpPr>
            <a:spLocks noGrp="1" noChangeArrowheads="1"/>
          </p:cNvSpPr>
          <p:nvPr>
            <p:ph type="body" idx="1"/>
          </p:nvPr>
        </p:nvSpPr>
        <p:spPr>
          <a:xfrm>
            <a:off x="685800" y="1828800"/>
            <a:ext cx="7696200" cy="4343400"/>
          </a:xfrm>
        </p:spPr>
        <p:txBody>
          <a:bodyPr/>
          <a:lstStyle/>
          <a:p>
            <a:pPr eaLnBrk="1" hangingPunct="1">
              <a:lnSpc>
                <a:spcPct val="90000"/>
              </a:lnSpc>
            </a:pPr>
            <a:r>
              <a:rPr lang="en-US" sz="2800" dirty="0" smtClean="0">
                <a:solidFill>
                  <a:schemeClr val="bg1"/>
                </a:solidFill>
                <a:latin typeface="Lucida Console" pitchFamily="49" charset="0"/>
              </a:rPr>
              <a:t>The least of the following </a:t>
            </a:r>
            <a:r>
              <a:rPr lang="en-US" sz="2800" i="1" u="sng" dirty="0" smtClean="0">
                <a:solidFill>
                  <a:schemeClr val="bg1"/>
                </a:solidFill>
                <a:latin typeface="Lucida Console" pitchFamily="49" charset="0"/>
              </a:rPr>
              <a:t>whichever is less</a:t>
            </a:r>
            <a:r>
              <a:rPr lang="en-US" sz="2800" dirty="0" smtClean="0">
                <a:solidFill>
                  <a:schemeClr val="bg1"/>
                </a:solidFill>
                <a:latin typeface="Lucida Console" pitchFamily="49" charset="0"/>
              </a:rPr>
              <a:t> exempted</a:t>
            </a:r>
          </a:p>
          <a:p>
            <a:pPr algn="just" eaLnBrk="1" hangingPunct="1">
              <a:lnSpc>
                <a:spcPct val="90000"/>
              </a:lnSpc>
            </a:pPr>
            <a:r>
              <a:rPr lang="en-US" sz="3100" dirty="0" smtClean="0">
                <a:solidFill>
                  <a:schemeClr val="bg1"/>
                </a:solidFill>
                <a:latin typeface="Times New Roman" pitchFamily="18" charset="0"/>
              </a:rPr>
              <a:t>Actual HRA received.</a:t>
            </a:r>
          </a:p>
          <a:p>
            <a:pPr algn="just" eaLnBrk="1" hangingPunct="1">
              <a:lnSpc>
                <a:spcPct val="90000"/>
              </a:lnSpc>
            </a:pPr>
            <a:r>
              <a:rPr lang="en-US" sz="3100" dirty="0" smtClean="0">
                <a:solidFill>
                  <a:schemeClr val="bg1"/>
                </a:solidFill>
                <a:latin typeface="Times New Roman" pitchFamily="18" charset="0"/>
              </a:rPr>
              <a:t>Rent paid in excess of 10% of salary.</a:t>
            </a:r>
          </a:p>
          <a:p>
            <a:pPr algn="just" eaLnBrk="1" hangingPunct="1">
              <a:lnSpc>
                <a:spcPct val="90000"/>
              </a:lnSpc>
            </a:pPr>
            <a:r>
              <a:rPr lang="en-US" sz="3100" dirty="0" smtClean="0">
                <a:solidFill>
                  <a:schemeClr val="bg1"/>
                </a:solidFill>
                <a:latin typeface="Times New Roman" pitchFamily="18" charset="0"/>
              </a:rPr>
              <a:t>50% of salary in metro cities.</a:t>
            </a:r>
          </a:p>
          <a:p>
            <a:pPr algn="just" eaLnBrk="1" hangingPunct="1">
              <a:lnSpc>
                <a:spcPct val="90000"/>
              </a:lnSpc>
            </a:pPr>
            <a:r>
              <a:rPr lang="en-US" sz="3100" dirty="0" smtClean="0">
                <a:solidFill>
                  <a:schemeClr val="bg1"/>
                </a:solidFill>
                <a:latin typeface="Times New Roman" pitchFamily="18" charset="0"/>
              </a:rPr>
              <a:t>40% in other places.</a:t>
            </a:r>
          </a:p>
          <a:p>
            <a:pPr algn="just" eaLnBrk="1" hangingPunct="1">
              <a:lnSpc>
                <a:spcPct val="90000"/>
              </a:lnSpc>
            </a:pPr>
            <a:r>
              <a:rPr lang="en-US" sz="3100" dirty="0" smtClean="0">
                <a:solidFill>
                  <a:schemeClr val="bg1"/>
                </a:solidFill>
                <a:latin typeface="Times New Roman" pitchFamily="18" charset="0"/>
              </a:rPr>
              <a:t>For this purpose “Salary” includes dearness allowance if terms of employment so provide</a:t>
            </a:r>
          </a:p>
          <a:p>
            <a:pPr eaLnBrk="1" hangingPunct="1">
              <a:lnSpc>
                <a:spcPct val="90000"/>
              </a:lnSpc>
              <a:buFontTx/>
              <a:buNone/>
            </a:pPr>
            <a:endParaRPr lang="en-US" sz="2800" dirty="0" smtClean="0">
              <a:latin typeface="Lucida Console" pitchFamily="49" charset="0"/>
            </a:endParaRPr>
          </a:p>
        </p:txBody>
      </p:sp>
      <p:pic>
        <p:nvPicPr>
          <p:cNvPr id="4" name="Picture 5" descr="CBDT Logo"/>
          <p:cNvPicPr>
            <a:picLocks noChangeAspect="1" noChangeArrowheads="1"/>
          </p:cNvPicPr>
          <p:nvPr/>
        </p:nvPicPr>
        <p:blipFill>
          <a:blip r:embed="rId3"/>
          <a:srcRect/>
          <a:stretch>
            <a:fillRect/>
          </a:stretch>
        </p:blipFill>
        <p:spPr bwMode="auto">
          <a:xfrm>
            <a:off x="0" y="152400"/>
            <a:ext cx="914400" cy="696913"/>
          </a:xfrm>
          <a:prstGeom prst="rect">
            <a:avLst/>
          </a:prstGeom>
          <a:noFill/>
          <a:ln w="9525">
            <a:noFill/>
            <a:miter lim="800000"/>
            <a:headEnd/>
            <a:tailEnd/>
          </a:ln>
        </p:spPr>
      </p:pic>
    </p:spTree>
  </p:cSld>
  <p:clrMapOvr>
    <a:masterClrMapping/>
  </p:clrMapOvr>
  <p:transition spd="slow">
    <p:push dir="u"/>
    <p:sndAc>
      <p:stSnd>
        <p:snd r:embed="rId2" name="click.wav" builtIn="1"/>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IN" dirty="0" smtClean="0">
                <a:solidFill>
                  <a:schemeClr val="bg1"/>
                </a:solidFill>
                <a:latin typeface="Times New Roman" pitchFamily="18" charset="0"/>
                <a:cs typeface="Times New Roman" pitchFamily="18" charset="0"/>
              </a:rPr>
              <a:t>House Rent Allowance</a:t>
            </a:r>
          </a:p>
        </p:txBody>
      </p:sp>
      <p:sp>
        <p:nvSpPr>
          <p:cNvPr id="12291" name="Content Placeholder 2"/>
          <p:cNvSpPr>
            <a:spLocks noGrp="1"/>
          </p:cNvSpPr>
          <p:nvPr>
            <p:ph idx="1"/>
          </p:nvPr>
        </p:nvSpPr>
        <p:spPr>
          <a:xfrm>
            <a:off x="609600" y="1752600"/>
            <a:ext cx="7696200" cy="3657600"/>
          </a:xfrm>
        </p:spPr>
        <p:txBody>
          <a:bodyPr/>
          <a:lstStyle/>
          <a:p>
            <a:r>
              <a:rPr lang="en-US" sz="2800" b="1" dirty="0" smtClean="0">
                <a:solidFill>
                  <a:schemeClr val="bg1"/>
                </a:solidFill>
                <a:latin typeface="Times New Roman" pitchFamily="18" charset="0"/>
                <a:cs typeface="Times New Roman" pitchFamily="18" charset="0"/>
              </a:rPr>
              <a:t>The disbursing authorities should satisfy themselves in this regard </a:t>
            </a:r>
            <a:r>
              <a:rPr lang="en-US" sz="2800" b="1" u="sng" dirty="0" smtClean="0">
                <a:solidFill>
                  <a:schemeClr val="bg1"/>
                </a:solidFill>
                <a:latin typeface="Times New Roman" pitchFamily="18" charset="0"/>
                <a:cs typeface="Times New Roman" pitchFamily="18" charset="0"/>
              </a:rPr>
              <a:t>by insisting</a:t>
            </a:r>
            <a:r>
              <a:rPr lang="en-US" sz="2800" b="1" dirty="0" smtClean="0">
                <a:solidFill>
                  <a:schemeClr val="bg1"/>
                </a:solidFill>
                <a:latin typeface="Times New Roman" pitchFamily="18" charset="0"/>
                <a:cs typeface="Times New Roman" pitchFamily="18" charset="0"/>
              </a:rPr>
              <a:t> on production of evidence of actual payment of rent. </a:t>
            </a:r>
            <a:endParaRPr lang="en-US" sz="2800" b="1" dirty="0" smtClean="0">
              <a:solidFill>
                <a:schemeClr val="bg1"/>
              </a:solidFill>
              <a:latin typeface="Calibri" pitchFamily="34" charset="0"/>
              <a:cs typeface="Times New Roman" pitchFamily="18" charset="0"/>
            </a:endParaRPr>
          </a:p>
          <a:p>
            <a:r>
              <a:rPr lang="en-US" sz="2800" b="1" dirty="0" smtClean="0">
                <a:solidFill>
                  <a:schemeClr val="bg1"/>
                </a:solidFill>
                <a:latin typeface="Times New Roman" pitchFamily="18" charset="0"/>
                <a:cs typeface="Times New Roman" pitchFamily="18" charset="0"/>
              </a:rPr>
              <a:t>It has been decided as an administrative measure that salaried employees drawing house rent allowance up to </a:t>
            </a:r>
            <a:r>
              <a:rPr lang="en-US" sz="2800" dirty="0" smtClean="0">
                <a:solidFill>
                  <a:schemeClr val="bg1"/>
                </a:solidFill>
                <a:latin typeface="Rupee" pitchFamily="2" charset="0"/>
              </a:rPr>
              <a:t>`</a:t>
            </a:r>
            <a:r>
              <a:rPr lang="en-US" sz="2800" b="1" dirty="0" smtClean="0">
                <a:solidFill>
                  <a:schemeClr val="bg1"/>
                </a:solidFill>
                <a:latin typeface="Times New Roman" pitchFamily="18" charset="0"/>
                <a:cs typeface="Times New Roman" pitchFamily="18" charset="0"/>
              </a:rPr>
              <a:t> 3,000 per month will be exempted from production of rent receipt. </a:t>
            </a:r>
            <a:r>
              <a:rPr lang="en-US" sz="2800" b="1" i="1" u="sng" dirty="0" smtClean="0">
                <a:solidFill>
                  <a:schemeClr val="bg1"/>
                </a:solidFill>
                <a:latin typeface="Times New Roman" pitchFamily="18" charset="0"/>
                <a:cs typeface="Times New Roman" pitchFamily="18" charset="0"/>
              </a:rPr>
              <a:t>(CBDT Circular No. 01/2010 dated January 11,2010)</a:t>
            </a:r>
            <a:endParaRPr lang="en-IN" sz="2800" i="1" u="sng" dirty="0" smtClean="0">
              <a:solidFill>
                <a:schemeClr val="bg1"/>
              </a:solidFill>
            </a:endParaRPr>
          </a:p>
        </p:txBody>
      </p:sp>
      <p:pic>
        <p:nvPicPr>
          <p:cNvPr id="4" name="Picture 5" descr="CBDT Logo"/>
          <p:cNvPicPr>
            <a:picLocks noChangeAspect="1" noChangeArrowheads="1"/>
          </p:cNvPicPr>
          <p:nvPr/>
        </p:nvPicPr>
        <p:blipFill>
          <a:blip r:embed="rId3"/>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cover dir="d"/>
    <p:sndAc>
      <p:stSnd>
        <p:snd r:embed="rId2" name="click.wav" builtIn="1"/>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latin typeface="Times New Roman" pitchFamily="18" charset="0"/>
                <a:cs typeface="Times New Roman" pitchFamily="18" charset="0"/>
              </a:rPr>
              <a:t>Declaration of Circular No. 01/2010 </a:t>
            </a:r>
            <a:r>
              <a:rPr lang="en-US" b="1" dirty="0" err="1" smtClean="0">
                <a:solidFill>
                  <a:schemeClr val="bg1"/>
                </a:solidFill>
                <a:latin typeface="Times New Roman" pitchFamily="18" charset="0"/>
                <a:cs typeface="Times New Roman" pitchFamily="18" charset="0"/>
              </a:rPr>
              <a:t>dtd</a:t>
            </a:r>
            <a:r>
              <a:rPr lang="en-US" b="1" dirty="0" smtClean="0">
                <a:solidFill>
                  <a:schemeClr val="bg1"/>
                </a:solidFill>
                <a:latin typeface="Times New Roman" pitchFamily="18" charset="0"/>
                <a:cs typeface="Times New Roman" pitchFamily="18" charset="0"/>
              </a:rPr>
              <a:t>. 11.01.10</a:t>
            </a:r>
            <a:endParaRPr lang="en-US" dirty="0"/>
          </a:p>
        </p:txBody>
      </p:sp>
      <p:sp>
        <p:nvSpPr>
          <p:cNvPr id="3" name="Content Placeholder 2"/>
          <p:cNvSpPr>
            <a:spLocks noGrp="1"/>
          </p:cNvSpPr>
          <p:nvPr>
            <p:ph idx="1"/>
          </p:nvPr>
        </p:nvSpPr>
        <p:spPr/>
        <p:txBody>
          <a:bodyPr/>
          <a:lstStyle/>
          <a:p>
            <a:r>
              <a:rPr lang="en-US" sz="2300" dirty="0" smtClean="0"/>
              <a:t>Though incurring actual expenditure on payment of rent is a pre-requisite for claiming deduction under section 10(13A), it has been decided as an administrative measure that salaried employees drawing house rent allowance up to Rs. 3,000 per month will be exempted from production of rent receipt. It may, however, be noted that this concession is only for the purpose of tax-deduction at source, and, in the regular assessment of the employee, the Assessing Officer will be free to make such enquiry as he deems fit for the purpose of satisfying himself that the employee has incurred actual expenditure on payment of rent.</a:t>
            </a:r>
            <a:endParaRPr lang="en-US" sz="23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z="3600" dirty="0" smtClean="0">
                <a:solidFill>
                  <a:schemeClr val="bg1"/>
                </a:solidFill>
                <a:latin typeface="Times New Roman" pitchFamily="18" charset="0"/>
              </a:rPr>
              <a:t>Allowances exempt, amount received or limit specified, which ever is less</a:t>
            </a:r>
          </a:p>
        </p:txBody>
      </p:sp>
      <p:sp>
        <p:nvSpPr>
          <p:cNvPr id="14339" name="Rectangle 3"/>
          <p:cNvSpPr>
            <a:spLocks noGrp="1" noChangeArrowheads="1"/>
          </p:cNvSpPr>
          <p:nvPr>
            <p:ph type="body" idx="1"/>
          </p:nvPr>
        </p:nvSpPr>
        <p:spPr>
          <a:xfrm>
            <a:off x="685800" y="1828800"/>
            <a:ext cx="7696200" cy="5029200"/>
          </a:xfrm>
        </p:spPr>
        <p:txBody>
          <a:bodyPr/>
          <a:lstStyle/>
          <a:p>
            <a:pPr marL="609600" indent="-609600" eaLnBrk="1" hangingPunct="1">
              <a:lnSpc>
                <a:spcPct val="80000"/>
              </a:lnSpc>
              <a:buFontTx/>
              <a:buAutoNum type="arabicPeriod"/>
            </a:pPr>
            <a:r>
              <a:rPr lang="en-US" sz="2800" dirty="0" smtClean="0">
                <a:solidFill>
                  <a:schemeClr val="bg1"/>
                </a:solidFill>
                <a:latin typeface="Times New Roman" pitchFamily="18" charset="0"/>
              </a:rPr>
              <a:t>Children Education Allowance : Exempt up to actual amount received per child or </a:t>
            </a:r>
            <a:r>
              <a:rPr lang="en-US" sz="2800" dirty="0" smtClean="0">
                <a:solidFill>
                  <a:schemeClr val="bg1"/>
                </a:solidFill>
                <a:latin typeface="Rupee" pitchFamily="2" charset="0"/>
              </a:rPr>
              <a:t>`</a:t>
            </a:r>
            <a:r>
              <a:rPr lang="en-US" sz="2800" dirty="0" smtClean="0">
                <a:solidFill>
                  <a:schemeClr val="bg1"/>
                </a:solidFill>
                <a:latin typeface="Times New Roman" pitchFamily="18" charset="0"/>
              </a:rPr>
              <a:t>100 p.m. per child up to maximum of two children, which ever is less.</a:t>
            </a:r>
          </a:p>
          <a:p>
            <a:pPr marL="609600" indent="-609600" eaLnBrk="1" hangingPunct="1">
              <a:lnSpc>
                <a:spcPct val="80000"/>
              </a:lnSpc>
              <a:buFontTx/>
              <a:buAutoNum type="arabicPeriod"/>
            </a:pPr>
            <a:endParaRPr lang="en-US" sz="2800" dirty="0" smtClean="0">
              <a:solidFill>
                <a:schemeClr val="bg1"/>
              </a:solidFill>
              <a:latin typeface="Times New Roman" pitchFamily="18" charset="0"/>
            </a:endParaRPr>
          </a:p>
          <a:p>
            <a:pPr marL="609600" indent="-609600" eaLnBrk="1" hangingPunct="1">
              <a:lnSpc>
                <a:spcPct val="80000"/>
              </a:lnSpc>
              <a:buFontTx/>
              <a:buAutoNum type="arabicPeriod"/>
            </a:pPr>
            <a:r>
              <a:rPr lang="en-US" sz="2800" dirty="0" smtClean="0">
                <a:solidFill>
                  <a:schemeClr val="bg1"/>
                </a:solidFill>
                <a:latin typeface="Times New Roman" pitchFamily="18" charset="0"/>
              </a:rPr>
              <a:t>Hostel Expenditure Allowance : Exempt up to actual amount received per child or </a:t>
            </a:r>
            <a:r>
              <a:rPr lang="en-US" sz="2800" dirty="0" smtClean="0">
                <a:solidFill>
                  <a:schemeClr val="bg1"/>
                </a:solidFill>
                <a:latin typeface="Rupee" pitchFamily="2" charset="0"/>
              </a:rPr>
              <a:t>`</a:t>
            </a:r>
            <a:r>
              <a:rPr lang="en-US" sz="2800" dirty="0" smtClean="0">
                <a:solidFill>
                  <a:schemeClr val="bg1"/>
                </a:solidFill>
                <a:latin typeface="Times New Roman" pitchFamily="18" charset="0"/>
              </a:rPr>
              <a:t>.300 p.m. per child up to maximum of two children, which ever is less.</a:t>
            </a:r>
          </a:p>
          <a:p>
            <a:pPr marL="609600" indent="-609600" eaLnBrk="1" hangingPunct="1">
              <a:lnSpc>
                <a:spcPct val="80000"/>
              </a:lnSpc>
              <a:buNone/>
            </a:pPr>
            <a:endParaRPr lang="en-US" sz="2800" dirty="0" smtClean="0">
              <a:solidFill>
                <a:schemeClr val="bg1"/>
              </a:solidFill>
              <a:latin typeface="Times New Roman" pitchFamily="18" charset="0"/>
            </a:endParaRPr>
          </a:p>
          <a:p>
            <a:pPr marL="609600" indent="-609600" eaLnBrk="1" hangingPunct="1">
              <a:lnSpc>
                <a:spcPct val="80000"/>
              </a:lnSpc>
              <a:buFontTx/>
              <a:buAutoNum type="arabicPeriod"/>
            </a:pPr>
            <a:r>
              <a:rPr lang="en-US" sz="2800" dirty="0" smtClean="0">
                <a:solidFill>
                  <a:schemeClr val="bg1"/>
                </a:solidFill>
                <a:latin typeface="Times New Roman" pitchFamily="18" charset="0"/>
              </a:rPr>
              <a:t>Transport Allowance :Exempt to the extent of </a:t>
            </a:r>
            <a:r>
              <a:rPr lang="en-US" sz="2800" dirty="0" smtClean="0">
                <a:solidFill>
                  <a:schemeClr val="bg1"/>
                </a:solidFill>
                <a:latin typeface="Rupee" pitchFamily="2" charset="0"/>
              </a:rPr>
              <a:t>`</a:t>
            </a:r>
            <a:r>
              <a:rPr lang="en-US" sz="2800" dirty="0" smtClean="0">
                <a:solidFill>
                  <a:schemeClr val="bg1"/>
                </a:solidFill>
                <a:latin typeface="Times New Roman" pitchFamily="18" charset="0"/>
              </a:rPr>
              <a:t>.800 p.m.(In case of Handicapped </a:t>
            </a:r>
            <a:r>
              <a:rPr lang="en-US" sz="2800" dirty="0" smtClean="0">
                <a:solidFill>
                  <a:schemeClr val="bg1"/>
                </a:solidFill>
                <a:latin typeface="Rupee" pitchFamily="2" charset="0"/>
              </a:rPr>
              <a:t>` 1600)</a:t>
            </a:r>
            <a:endParaRPr lang="en-US" sz="2800" dirty="0" smtClean="0">
              <a:solidFill>
                <a:schemeClr val="bg1"/>
              </a:solidFill>
              <a:latin typeface="Times New Roman" pitchFamily="18" charset="0"/>
            </a:endParaRPr>
          </a:p>
        </p:txBody>
      </p:sp>
      <p:pic>
        <p:nvPicPr>
          <p:cNvPr id="4" name="Picture 5" descr="CBDT Logo"/>
          <p:cNvPicPr>
            <a:picLocks noChangeAspect="1" noChangeArrowheads="1"/>
          </p:cNvPicPr>
          <p:nvPr/>
        </p:nvPicPr>
        <p:blipFill>
          <a:blip r:embed="rId3"/>
          <a:srcRect/>
          <a:stretch>
            <a:fillRect/>
          </a:stretch>
        </p:blipFill>
        <p:spPr bwMode="auto">
          <a:xfrm>
            <a:off x="152400" y="65087"/>
            <a:ext cx="914400" cy="696913"/>
          </a:xfrm>
          <a:prstGeom prst="rect">
            <a:avLst/>
          </a:prstGeom>
          <a:noFill/>
          <a:ln w="9525">
            <a:noFill/>
            <a:miter lim="800000"/>
            <a:headEnd/>
            <a:tailEnd/>
          </a:ln>
        </p:spPr>
      </p:pic>
    </p:spTree>
  </p:cSld>
  <p:clrMapOvr>
    <a:masterClrMapping/>
  </p:clrMapOvr>
  <p:transition spd="slow">
    <p:wipe dir="r"/>
    <p:sndAc>
      <p:stSnd>
        <p:snd r:embed="rId2" name="click.wav" builtIn="1"/>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body" idx="4294967295"/>
          </p:nvPr>
        </p:nvSpPr>
        <p:spPr>
          <a:xfrm>
            <a:off x="914400" y="762000"/>
            <a:ext cx="7761288" cy="4895850"/>
          </a:xfrm>
          <a:noFill/>
        </p:spPr>
        <p:txBody>
          <a:bodyPr/>
          <a:lstStyle/>
          <a:p>
            <a:pPr marL="609600" indent="-609600" algn="just" eaLnBrk="1" hangingPunct="1">
              <a:lnSpc>
                <a:spcPct val="120000"/>
              </a:lnSpc>
              <a:spcBef>
                <a:spcPct val="0"/>
              </a:spcBef>
              <a:buFontTx/>
              <a:buNone/>
            </a:pPr>
            <a:endParaRPr lang="en-US" sz="2800" b="1" smtClean="0">
              <a:solidFill>
                <a:schemeClr val="bg1"/>
              </a:solidFill>
              <a:latin typeface="Times New Roman" pitchFamily="18" charset="0"/>
            </a:endParaRPr>
          </a:p>
          <a:p>
            <a:pPr marL="609600" indent="-609600" eaLnBrk="1" hangingPunct="1">
              <a:buFontTx/>
              <a:buAutoNum type="arabicPeriod"/>
            </a:pPr>
            <a:r>
              <a:rPr lang="en-US" b="1" smtClean="0">
                <a:solidFill>
                  <a:schemeClr val="bg1"/>
                </a:solidFill>
                <a:latin typeface="Times New Roman" pitchFamily="18" charset="0"/>
              </a:rPr>
              <a:t>The value of any benefit or amenity granted or provided free of cost or at concessional rate.</a:t>
            </a:r>
          </a:p>
          <a:p>
            <a:pPr marL="609600" indent="-609600" eaLnBrk="1" hangingPunct="1">
              <a:buFontTx/>
              <a:buAutoNum type="arabicPeriod"/>
            </a:pPr>
            <a:r>
              <a:rPr lang="en-US" b="1" smtClean="0">
                <a:solidFill>
                  <a:schemeClr val="bg1"/>
                </a:solidFill>
                <a:latin typeface="Times New Roman" pitchFamily="18" charset="0"/>
              </a:rPr>
              <a:t>With effect from 1.4.2010 (assessment year 2010-11), the value any specified security (stock option) or sweat equity shares allotted or transferred.</a:t>
            </a:r>
            <a:r>
              <a:rPr lang="en-US" smtClean="0">
                <a:solidFill>
                  <a:schemeClr val="bg1"/>
                </a:solidFill>
                <a:latin typeface="Times New Roman" pitchFamily="18" charset="0"/>
              </a:rPr>
              <a:t> </a:t>
            </a:r>
          </a:p>
        </p:txBody>
      </p:sp>
      <p:sp>
        <p:nvSpPr>
          <p:cNvPr id="26627" name="Rectangle 3"/>
          <p:cNvSpPr>
            <a:spLocks noGrp="1" noChangeArrowheads="1"/>
          </p:cNvSpPr>
          <p:nvPr>
            <p:ph type="title" idx="4294967295"/>
          </p:nvPr>
        </p:nvSpPr>
        <p:spPr>
          <a:xfrm>
            <a:off x="990600" y="76200"/>
            <a:ext cx="6870700" cy="762000"/>
          </a:xfrm>
          <a:noFill/>
        </p:spPr>
        <p:txBody>
          <a:bodyPr/>
          <a:lstStyle/>
          <a:p>
            <a:pPr eaLnBrk="1" hangingPunct="1"/>
            <a:r>
              <a:rPr lang="en-US" sz="4000" b="1" u="sng" smtClean="0">
                <a:solidFill>
                  <a:schemeClr val="bg1"/>
                </a:solidFill>
                <a:latin typeface="Times New Roman" pitchFamily="18" charset="0"/>
              </a:rPr>
              <a:t>PERQUISITES</a:t>
            </a:r>
            <a:endParaRPr lang="en-US" sz="4000" smtClean="0">
              <a:solidFill>
                <a:schemeClr val="bg1"/>
              </a:solidFill>
            </a:endParaRPr>
          </a:p>
        </p:txBody>
      </p:sp>
      <p:pic>
        <p:nvPicPr>
          <p:cNvPr id="26628" name="Picture 5" descr="CBDT Logo"/>
          <p:cNvPicPr>
            <a:picLocks noChangeAspect="1" noChangeArrowheads="1"/>
          </p:cNvPicPr>
          <p:nvPr/>
        </p:nvPicPr>
        <p:blipFill>
          <a:blip r:embed="rId4"/>
          <a:srcRect/>
          <a:stretch>
            <a:fillRect/>
          </a:stretch>
        </p:blipFill>
        <p:spPr bwMode="auto">
          <a:xfrm>
            <a:off x="457200" y="152400"/>
            <a:ext cx="914400" cy="696913"/>
          </a:xfrm>
          <a:prstGeom prst="rect">
            <a:avLst/>
          </a:prstGeom>
          <a:noFill/>
          <a:ln w="9525">
            <a:noFill/>
            <a:miter lim="800000"/>
            <a:headEnd/>
            <a:tailEnd/>
          </a:ln>
        </p:spPr>
      </p:pic>
    </p:spTree>
  </p:cSld>
  <p:clrMapOvr>
    <a:masterClrMapping/>
  </p:clrMapOvr>
  <p:transition spd="slow">
    <p:split dir="in"/>
    <p:sndAc>
      <p:stSnd>
        <p:snd r:embed="rId3" name="click.wav" builtIn="1"/>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1054100" y="152400"/>
            <a:ext cx="6870700" cy="1600200"/>
          </a:xfrm>
        </p:spPr>
        <p:txBody>
          <a:bodyPr/>
          <a:lstStyle/>
          <a:p>
            <a:pPr eaLnBrk="1" hangingPunct="1">
              <a:defRPr/>
            </a:pPr>
            <a:r>
              <a:rPr lang="en-US" sz="4000" b="1" u="sng" dirty="0" smtClean="0">
                <a:solidFill>
                  <a:schemeClr val="bg1"/>
                </a:solidFill>
                <a:effectLst>
                  <a:outerShdw blurRad="38100" dist="38100" dir="2700000" algn="tl">
                    <a:srgbClr val="000000"/>
                  </a:outerShdw>
                </a:effectLst>
                <a:latin typeface="Times New Roman" pitchFamily="18" charset="0"/>
              </a:rPr>
              <a:t>S.10 – Incomes which do not form part of total income.</a:t>
            </a:r>
          </a:p>
        </p:txBody>
      </p:sp>
      <p:sp>
        <p:nvSpPr>
          <p:cNvPr id="27651" name="Rectangle 3"/>
          <p:cNvSpPr>
            <a:spLocks noGrp="1" noChangeArrowheads="1"/>
          </p:cNvSpPr>
          <p:nvPr>
            <p:ph type="body" idx="1"/>
          </p:nvPr>
        </p:nvSpPr>
        <p:spPr>
          <a:xfrm>
            <a:off x="755650" y="2057400"/>
            <a:ext cx="8388350" cy="5257800"/>
          </a:xfrm>
        </p:spPr>
        <p:txBody>
          <a:bodyPr/>
          <a:lstStyle/>
          <a:p>
            <a:pPr eaLnBrk="1" hangingPunct="1">
              <a:lnSpc>
                <a:spcPct val="90000"/>
              </a:lnSpc>
              <a:buFontTx/>
              <a:buNone/>
            </a:pPr>
            <a:r>
              <a:rPr lang="en-US" sz="2800" dirty="0" smtClean="0">
                <a:solidFill>
                  <a:schemeClr val="bg1"/>
                </a:solidFill>
                <a:latin typeface="Times New Roman" pitchFamily="18" charset="0"/>
              </a:rPr>
              <a:t>These payments will not be part of salary subject to limits prescribed</a:t>
            </a:r>
          </a:p>
          <a:p>
            <a:pPr eaLnBrk="1" hangingPunct="1">
              <a:lnSpc>
                <a:spcPct val="90000"/>
              </a:lnSpc>
              <a:buFontTx/>
              <a:buChar char="o"/>
            </a:pPr>
            <a:r>
              <a:rPr lang="en-US" sz="2800" dirty="0" smtClean="0">
                <a:solidFill>
                  <a:schemeClr val="bg1"/>
                </a:solidFill>
                <a:latin typeface="Times New Roman" pitchFamily="18" charset="0"/>
              </a:rPr>
              <a:t>LTC (Sec. 10(5))</a:t>
            </a:r>
          </a:p>
          <a:p>
            <a:pPr eaLnBrk="1" hangingPunct="1">
              <a:lnSpc>
                <a:spcPct val="90000"/>
              </a:lnSpc>
              <a:buFontTx/>
              <a:buChar char="o"/>
            </a:pPr>
            <a:r>
              <a:rPr lang="en-US" sz="2800" b="1" dirty="0" smtClean="0">
                <a:solidFill>
                  <a:schemeClr val="bg1"/>
                </a:solidFill>
                <a:latin typeface="Times New Roman" pitchFamily="18" charset="0"/>
                <a:cs typeface="Times New Roman" pitchFamily="18" charset="0"/>
              </a:rPr>
              <a:t>The exemption is allowed only in respect of fare only.</a:t>
            </a:r>
            <a:endParaRPr lang="en-US" sz="2800" dirty="0" smtClean="0">
              <a:solidFill>
                <a:schemeClr val="bg1"/>
              </a:solidFill>
              <a:latin typeface="Times New Roman" pitchFamily="18" charset="0"/>
            </a:endParaRPr>
          </a:p>
          <a:p>
            <a:pPr eaLnBrk="1" hangingPunct="1">
              <a:lnSpc>
                <a:spcPct val="90000"/>
              </a:lnSpc>
              <a:buFontTx/>
              <a:buChar char="o"/>
            </a:pPr>
            <a:r>
              <a:rPr lang="en-US" sz="2800" dirty="0" smtClean="0">
                <a:solidFill>
                  <a:schemeClr val="bg1"/>
                </a:solidFill>
                <a:latin typeface="Times New Roman" pitchFamily="18" charset="0"/>
              </a:rPr>
              <a:t>Gratuity (Sec. 10(10))</a:t>
            </a:r>
          </a:p>
          <a:p>
            <a:pPr eaLnBrk="1" hangingPunct="1">
              <a:lnSpc>
                <a:spcPct val="90000"/>
              </a:lnSpc>
              <a:buFontTx/>
              <a:buChar char="o"/>
            </a:pPr>
            <a:r>
              <a:rPr lang="en-US" sz="2800" dirty="0" smtClean="0">
                <a:solidFill>
                  <a:schemeClr val="bg1"/>
                </a:solidFill>
                <a:latin typeface="Times New Roman" pitchFamily="18" charset="0"/>
              </a:rPr>
              <a:t>Commuted value of pension (Sec. 10(10A))</a:t>
            </a:r>
          </a:p>
          <a:p>
            <a:pPr eaLnBrk="1" hangingPunct="1">
              <a:lnSpc>
                <a:spcPct val="90000"/>
              </a:lnSpc>
              <a:buFontTx/>
              <a:buChar char="o"/>
            </a:pPr>
            <a:r>
              <a:rPr lang="en-US" sz="2800" dirty="0" smtClean="0">
                <a:solidFill>
                  <a:schemeClr val="bg1"/>
                </a:solidFill>
                <a:latin typeface="Times New Roman" pitchFamily="18" charset="0"/>
              </a:rPr>
              <a:t>Leave encashment at the time of retirement  (Sec. 10(10AA))</a:t>
            </a:r>
          </a:p>
          <a:p>
            <a:pPr eaLnBrk="1" hangingPunct="1">
              <a:lnSpc>
                <a:spcPct val="90000"/>
              </a:lnSpc>
              <a:buFontTx/>
              <a:buChar char="o"/>
            </a:pPr>
            <a:r>
              <a:rPr lang="en-US" sz="2800" dirty="0" smtClean="0">
                <a:solidFill>
                  <a:schemeClr val="bg1"/>
                </a:solidFill>
                <a:latin typeface="Times New Roman" pitchFamily="18" charset="0"/>
              </a:rPr>
              <a:t>Provident fund receipts and RPF receipts (Sec. 10(11) &amp; 10(12))</a:t>
            </a:r>
          </a:p>
          <a:p>
            <a:pPr eaLnBrk="1" hangingPunct="1">
              <a:lnSpc>
                <a:spcPct val="90000"/>
              </a:lnSpc>
              <a:buFontTx/>
              <a:buChar char="o"/>
            </a:pPr>
            <a:endParaRPr lang="en-US" sz="2800" dirty="0" smtClean="0">
              <a:solidFill>
                <a:schemeClr val="bg1"/>
              </a:solidFill>
              <a:latin typeface="Times New Roman" pitchFamily="18" charset="0"/>
            </a:endParaRPr>
          </a:p>
          <a:p>
            <a:pPr eaLnBrk="1" hangingPunct="1">
              <a:lnSpc>
                <a:spcPct val="90000"/>
              </a:lnSpc>
              <a:buFontTx/>
              <a:buNone/>
            </a:pPr>
            <a:endParaRPr lang="en-US" sz="2800" dirty="0" smtClean="0">
              <a:solidFill>
                <a:schemeClr val="bg1"/>
              </a:solidFill>
              <a:latin typeface="Times New Roman" pitchFamily="18" charset="0"/>
            </a:endParaRPr>
          </a:p>
        </p:txBody>
      </p:sp>
      <p:pic>
        <p:nvPicPr>
          <p:cNvPr id="27652" name="Picture 4"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strips dir="ld"/>
    <p:sndAc>
      <p:stSnd>
        <p:snd r:embed="rId3" name="click.wav" builtIn="1"/>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685800" y="609600"/>
            <a:ext cx="6870700" cy="609600"/>
          </a:xfrm>
        </p:spPr>
        <p:txBody>
          <a:bodyPr/>
          <a:lstStyle/>
          <a:p>
            <a:pPr eaLnBrk="1" hangingPunct="1">
              <a:defRPr/>
            </a:pPr>
            <a:r>
              <a:rPr lang="en-US" sz="4500" b="1" u="sng" dirty="0" smtClean="0">
                <a:solidFill>
                  <a:schemeClr val="bg1"/>
                </a:solidFill>
                <a:effectLst>
                  <a:outerShdw blurRad="38100" dist="38100" dir="2700000" algn="tl">
                    <a:srgbClr val="000000"/>
                  </a:outerShdw>
                </a:effectLst>
                <a:latin typeface="Times New Roman" pitchFamily="18" charset="0"/>
              </a:rPr>
              <a:t>Gratuity</a:t>
            </a:r>
          </a:p>
        </p:txBody>
      </p:sp>
      <p:sp>
        <p:nvSpPr>
          <p:cNvPr id="30723" name="Rectangle 3"/>
          <p:cNvSpPr>
            <a:spLocks noGrp="1" noChangeArrowheads="1"/>
          </p:cNvSpPr>
          <p:nvPr>
            <p:ph type="body" idx="1"/>
          </p:nvPr>
        </p:nvSpPr>
        <p:spPr>
          <a:xfrm>
            <a:off x="685800" y="1295400"/>
            <a:ext cx="7696200" cy="4495800"/>
          </a:xfrm>
        </p:spPr>
        <p:txBody>
          <a:bodyPr/>
          <a:lstStyle/>
          <a:p>
            <a:pPr marL="533400" indent="-533400" eaLnBrk="1" hangingPunct="1">
              <a:lnSpc>
                <a:spcPct val="80000"/>
              </a:lnSpc>
            </a:pPr>
            <a:r>
              <a:rPr lang="en-US" sz="2800" b="1" dirty="0" smtClean="0">
                <a:solidFill>
                  <a:schemeClr val="bg1"/>
                </a:solidFill>
                <a:latin typeface="Times New Roman" pitchFamily="18" charset="0"/>
              </a:rPr>
              <a:t>Death Cum Retirement Gratuity received by the Central Govt./State Govt. /Local Authorities will be fully Exempt from tax u/s 10(10)(</a:t>
            </a:r>
            <a:r>
              <a:rPr lang="en-US" sz="2800" b="1" dirty="0" err="1" smtClean="0">
                <a:solidFill>
                  <a:schemeClr val="bg1"/>
                </a:solidFill>
                <a:latin typeface="Times New Roman" pitchFamily="18" charset="0"/>
              </a:rPr>
              <a:t>i</a:t>
            </a:r>
            <a:r>
              <a:rPr lang="en-US" sz="2800" b="1" dirty="0" smtClean="0">
                <a:solidFill>
                  <a:schemeClr val="bg1"/>
                </a:solidFill>
                <a:latin typeface="Times New Roman" pitchFamily="18" charset="0"/>
              </a:rPr>
              <a:t>).</a:t>
            </a:r>
          </a:p>
          <a:p>
            <a:pPr marL="533400" indent="-533400" eaLnBrk="1" hangingPunct="1">
              <a:lnSpc>
                <a:spcPct val="80000"/>
              </a:lnSpc>
            </a:pPr>
            <a:r>
              <a:rPr lang="en-US" sz="2800" b="1" i="1" u="sng" dirty="0" smtClean="0">
                <a:solidFill>
                  <a:schemeClr val="bg1"/>
                </a:solidFill>
                <a:latin typeface="Times New Roman" pitchFamily="18" charset="0"/>
              </a:rPr>
              <a:t>Covered by gratuity Act, 1972  </a:t>
            </a:r>
            <a:r>
              <a:rPr lang="en-US" sz="2800" b="1" dirty="0" smtClean="0">
                <a:solidFill>
                  <a:schemeClr val="bg1"/>
                </a:solidFill>
                <a:latin typeface="Times New Roman" pitchFamily="18" charset="0"/>
              </a:rPr>
              <a:t>&amp; Any other gratuity, least of the following is exempted u/s 10(10)(ii).</a:t>
            </a:r>
          </a:p>
          <a:p>
            <a:pPr marL="533400" indent="-533400" eaLnBrk="1" hangingPunct="1">
              <a:lnSpc>
                <a:spcPct val="80000"/>
              </a:lnSpc>
              <a:buFontTx/>
              <a:buAutoNum type="arabicPeriod"/>
            </a:pPr>
            <a:r>
              <a:rPr lang="en-US" sz="2800" b="1" dirty="0" smtClean="0">
                <a:solidFill>
                  <a:schemeClr val="bg1"/>
                </a:solidFill>
                <a:latin typeface="Times New Roman" pitchFamily="18" charset="0"/>
              </a:rPr>
              <a:t>Actual amount received.</a:t>
            </a:r>
          </a:p>
          <a:p>
            <a:pPr marL="533400" indent="-533400" eaLnBrk="1" hangingPunct="1">
              <a:lnSpc>
                <a:spcPct val="80000"/>
              </a:lnSpc>
              <a:buFontTx/>
              <a:buAutoNum type="arabicPeriod"/>
            </a:pPr>
            <a:r>
              <a:rPr lang="en-US" sz="2800" b="1" dirty="0" smtClean="0">
                <a:solidFill>
                  <a:schemeClr val="bg1"/>
                </a:solidFill>
                <a:latin typeface="Times New Roman" pitchFamily="18" charset="0"/>
              </a:rPr>
              <a:t>15/26 X Last drawn Salary X No. of years of completed service or part there of in excess of 6 months.</a:t>
            </a:r>
          </a:p>
          <a:p>
            <a:pPr marL="533400" indent="-533400" eaLnBrk="1" hangingPunct="1">
              <a:lnSpc>
                <a:spcPct val="80000"/>
              </a:lnSpc>
              <a:buFontTx/>
              <a:buAutoNum type="arabicPeriod"/>
            </a:pPr>
            <a:r>
              <a:rPr lang="en-US" sz="2800" dirty="0" smtClean="0">
                <a:solidFill>
                  <a:schemeClr val="bg1"/>
                </a:solidFill>
                <a:latin typeface="Rupee" pitchFamily="2" charset="0"/>
              </a:rPr>
              <a:t>` </a:t>
            </a:r>
            <a:r>
              <a:rPr lang="en-US" sz="2800" b="1" dirty="0" smtClean="0">
                <a:solidFill>
                  <a:schemeClr val="bg1"/>
                </a:solidFill>
                <a:latin typeface="Times New Roman" pitchFamily="18" charset="0"/>
              </a:rPr>
              <a:t>10,00,000/-.</a:t>
            </a:r>
          </a:p>
        </p:txBody>
      </p:sp>
      <p:pic>
        <p:nvPicPr>
          <p:cNvPr id="30724" name="Picture 5"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cover dir="ru"/>
    <p:sndAc>
      <p:stSnd>
        <p:snd r:embed="rId3" name="click.wav" builtIn="1"/>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bu000662"/>
          <p:cNvPicPr>
            <a:picLocks noChangeAspect="1" noChangeArrowheads="1"/>
          </p:cNvPicPr>
          <p:nvPr/>
        </p:nvPicPr>
        <p:blipFill>
          <a:blip r:embed="rId4">
            <a:lum bright="20000" contrast="-44000"/>
          </a:blip>
          <a:srcRect/>
          <a:stretch>
            <a:fillRect/>
          </a:stretch>
        </p:blipFill>
        <p:spPr bwMode="auto">
          <a:xfrm>
            <a:off x="4953000" y="1295400"/>
            <a:ext cx="3048000" cy="2012950"/>
          </a:xfrm>
          <a:prstGeom prst="rect">
            <a:avLst/>
          </a:prstGeom>
          <a:noFill/>
          <a:ln w="9525">
            <a:noFill/>
            <a:miter lim="800000"/>
            <a:headEnd/>
            <a:tailEnd/>
          </a:ln>
        </p:spPr>
      </p:pic>
      <p:sp>
        <p:nvSpPr>
          <p:cNvPr id="57347" name="Rectangle 3"/>
          <p:cNvSpPr>
            <a:spLocks noGrp="1" noChangeArrowheads="1"/>
          </p:cNvSpPr>
          <p:nvPr>
            <p:ph type="ctrTitle"/>
          </p:nvPr>
        </p:nvSpPr>
        <p:spPr>
          <a:xfrm>
            <a:off x="533400" y="4114800"/>
            <a:ext cx="5638800" cy="784225"/>
          </a:xfrm>
        </p:spPr>
        <p:txBody>
          <a:bodyPr/>
          <a:lstStyle/>
          <a:p>
            <a:pPr eaLnBrk="1" hangingPunct="1">
              <a:defRPr/>
            </a:pPr>
            <a:r>
              <a:rPr lang="en-US" sz="5400" b="1" u="sng" dirty="0" smtClean="0">
                <a:solidFill>
                  <a:srgbClr val="3333FF"/>
                </a:solidFill>
                <a:latin typeface="Times New Roman" pitchFamily="18" charset="0"/>
              </a:rPr>
              <a:t>TAXATION FOR SALARY PERSON</a:t>
            </a:r>
          </a:p>
        </p:txBody>
      </p:sp>
    </p:spTree>
  </p:cSld>
  <p:clrMapOvr>
    <a:masterClrMapping/>
  </p:clrMapOvr>
  <p:transition spd="slow">
    <p:pull dir="d"/>
    <p:sndAc>
      <p:stSnd>
        <p:snd r:embed="rId3" name="arrow.wav" builtIn="1"/>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620000" cy="685800"/>
          </a:xfrm>
          <a:blipFill>
            <a:blip r:embed="rId2"/>
            <a:tile tx="0" ty="0" sx="100000" sy="100000" flip="none" algn="tl"/>
          </a:blipFill>
          <a:effectLst>
            <a:outerShdw blurRad="152400" dist="317500" dir="5400000" sx="90000" sy="-19000" rotWithShape="0">
              <a:prstClr val="black">
                <a:alpha val="15000"/>
              </a:prstClr>
            </a:outerShdw>
          </a:effectLst>
        </p:spPr>
        <p:txBody>
          <a:bodyPr/>
          <a:lstStyle/>
          <a:p>
            <a:r>
              <a:rPr lang="en-US" dirty="0" smtClean="0"/>
              <a:t>"Eleven Hints for Life"</a:t>
            </a:r>
            <a:endParaRPr lang="en-US" dirty="0"/>
          </a:p>
        </p:txBody>
      </p:sp>
      <p:sp>
        <p:nvSpPr>
          <p:cNvPr id="3" name="Content Placeholder 2"/>
          <p:cNvSpPr>
            <a:spLocks noGrp="1"/>
          </p:cNvSpPr>
          <p:nvPr>
            <p:ph idx="1"/>
          </p:nvPr>
        </p:nvSpPr>
        <p:spPr>
          <a:xfrm>
            <a:off x="1219200" y="685800"/>
            <a:ext cx="7620000" cy="6172200"/>
          </a:xfrm>
          <a:blipFill>
            <a:blip r:embed="rId3"/>
            <a:tile tx="0" ty="0" sx="100000" sy="100000" flip="none" algn="tl"/>
          </a:blipFill>
          <a:scene3d>
            <a:camera prst="orthographicFront"/>
            <a:lightRig rig="threePt" dir="t"/>
          </a:scene3d>
          <a:sp3d>
            <a:bevelT prst="angle"/>
          </a:sp3d>
        </p:spPr>
        <p:txBody>
          <a:bodyPr/>
          <a:lstStyle/>
          <a:p>
            <a:pPr>
              <a:buNone/>
            </a:pPr>
            <a:r>
              <a:rPr lang="en-US" sz="1800" dirty="0" smtClean="0"/>
              <a:t>      1. It hurts to love someone and not be loved in return.</a:t>
            </a:r>
            <a:br>
              <a:rPr lang="en-US" sz="1800" dirty="0" smtClean="0"/>
            </a:br>
            <a:r>
              <a:rPr lang="en-US" sz="1800" dirty="0" smtClean="0"/>
              <a:t>But what is more painful is to love someone and never</a:t>
            </a:r>
            <a:br>
              <a:rPr lang="en-US" sz="1800" dirty="0" smtClean="0"/>
            </a:br>
            <a:r>
              <a:rPr lang="en-US" sz="1800" dirty="0" smtClean="0"/>
              <a:t>find the courage to let that person know how you feel.</a:t>
            </a:r>
            <a:br>
              <a:rPr lang="en-US" sz="1800" dirty="0" smtClean="0"/>
            </a:br>
            <a:r>
              <a:rPr lang="en-US" sz="1800" dirty="0" smtClean="0"/>
              <a:t/>
            </a:r>
            <a:br>
              <a:rPr lang="en-US" sz="1800" dirty="0" smtClean="0"/>
            </a:br>
            <a:r>
              <a:rPr lang="en-US" sz="1800" dirty="0" smtClean="0"/>
              <a:t>2. A sad thing in life is when you meet someone who</a:t>
            </a:r>
            <a:br>
              <a:rPr lang="en-US" sz="1800" dirty="0" smtClean="0"/>
            </a:br>
            <a:r>
              <a:rPr lang="en-US" sz="1800" dirty="0" smtClean="0"/>
              <a:t>means a lot to you, only to find out in the end that it was</a:t>
            </a:r>
            <a:br>
              <a:rPr lang="en-US" sz="1800" dirty="0" smtClean="0"/>
            </a:br>
            <a:r>
              <a:rPr lang="en-US" sz="1800" dirty="0" smtClean="0"/>
              <a:t>never meant to be and you just have to let go.</a:t>
            </a:r>
            <a:br>
              <a:rPr lang="en-US" sz="1800" dirty="0" smtClean="0"/>
            </a:br>
            <a:r>
              <a:rPr lang="en-US" sz="1800" dirty="0" smtClean="0"/>
              <a:t/>
            </a:r>
            <a:br>
              <a:rPr lang="en-US" sz="1800" dirty="0" smtClean="0"/>
            </a:br>
            <a:r>
              <a:rPr lang="en-US" sz="1800" dirty="0" smtClean="0"/>
              <a:t>3. The best kind of friend is the kind you can sit on a</a:t>
            </a:r>
            <a:br>
              <a:rPr lang="en-US" sz="1800" dirty="0" smtClean="0"/>
            </a:br>
            <a:r>
              <a:rPr lang="en-US" sz="1800" dirty="0" smtClean="0"/>
              <a:t>porch swing with, never say a word, and then walk away</a:t>
            </a:r>
            <a:br>
              <a:rPr lang="en-US" sz="1800" dirty="0" smtClean="0"/>
            </a:br>
            <a:r>
              <a:rPr lang="en-US" sz="1800" dirty="0" smtClean="0"/>
              <a:t>feeling like it was the best conversation you've ever had.</a:t>
            </a:r>
            <a:br>
              <a:rPr lang="en-US" sz="1800" dirty="0" smtClean="0"/>
            </a:br>
            <a:r>
              <a:rPr lang="en-US" sz="1800" dirty="0" smtClean="0"/>
              <a:t/>
            </a:r>
            <a:br>
              <a:rPr lang="en-US" sz="1800" dirty="0" smtClean="0"/>
            </a:br>
            <a:r>
              <a:rPr lang="en-US" sz="1800" dirty="0" smtClean="0"/>
              <a:t>4. It's true that we don't know what we've got until we lose</a:t>
            </a:r>
            <a:br>
              <a:rPr lang="en-US" sz="1800" dirty="0" smtClean="0"/>
            </a:br>
            <a:r>
              <a:rPr lang="en-US" sz="1800" dirty="0" smtClean="0"/>
              <a:t>it, but it's also true that we don't know what we've been</a:t>
            </a:r>
            <a:br>
              <a:rPr lang="en-US" sz="1800" dirty="0" smtClean="0"/>
            </a:br>
            <a:r>
              <a:rPr lang="en-US" sz="1800" dirty="0" smtClean="0"/>
              <a:t>missing until it arrives.</a:t>
            </a:r>
          </a:p>
          <a:p>
            <a:pPr>
              <a:buNone/>
            </a:pPr>
            <a:r>
              <a:rPr lang="en-US" sz="1800" dirty="0" smtClean="0"/>
              <a:t/>
            </a:r>
            <a:br>
              <a:rPr lang="en-US" sz="1800" dirty="0" smtClean="0"/>
            </a:br>
            <a:r>
              <a:rPr lang="en-US" sz="1800" dirty="0" smtClean="0"/>
              <a:t>5. It takes only a minute to get a crush on someone, an</a:t>
            </a:r>
            <a:br>
              <a:rPr lang="en-US" sz="1800" dirty="0" smtClean="0"/>
            </a:br>
            <a:r>
              <a:rPr lang="en-US" sz="1800" dirty="0" smtClean="0"/>
              <a:t>hour to like someone, and a day to love someone-but it</a:t>
            </a:r>
            <a:br>
              <a:rPr lang="en-US" sz="1800" dirty="0" smtClean="0"/>
            </a:br>
            <a:r>
              <a:rPr lang="en-US" sz="1800" dirty="0" smtClean="0"/>
              <a:t>takes a lifetime to forget someone.</a:t>
            </a:r>
            <a:br>
              <a:rPr lang="en-US" sz="1800" dirty="0" smtClean="0"/>
            </a:br>
            <a:r>
              <a:rPr lang="en-US" sz="1800" dirty="0" smtClean="0"/>
              <a:t/>
            </a:r>
            <a:br>
              <a:rPr lang="en-US" sz="1800" dirty="0" smtClean="0"/>
            </a:br>
            <a:r>
              <a:rPr lang="en-US" sz="1800" dirty="0" smtClean="0"/>
              <a:t>				BALANCE ON SLIDE  :- 24</a:t>
            </a:r>
            <a:endParaRPr lang="en-US" sz="1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6870700" cy="990600"/>
          </a:xfrm>
        </p:spPr>
        <p:txBody>
          <a:bodyPr/>
          <a:lstStyle/>
          <a:p>
            <a:r>
              <a:rPr lang="en-US" b="1" u="sng" dirty="0" smtClean="0">
                <a:solidFill>
                  <a:schemeClr val="bg1"/>
                </a:solidFill>
                <a:effectLst>
                  <a:outerShdw blurRad="38100" dist="38100" dir="2700000" algn="tl">
                    <a:srgbClr val="000000"/>
                  </a:outerShdw>
                </a:effectLst>
                <a:latin typeface="Times New Roman" pitchFamily="18" charset="0"/>
              </a:rPr>
              <a:t>Gratuity</a:t>
            </a:r>
            <a:endParaRPr lang="en-US" dirty="0"/>
          </a:p>
        </p:txBody>
      </p:sp>
      <p:sp>
        <p:nvSpPr>
          <p:cNvPr id="3" name="Content Placeholder 2"/>
          <p:cNvSpPr>
            <a:spLocks noGrp="1"/>
          </p:cNvSpPr>
          <p:nvPr>
            <p:ph idx="1"/>
          </p:nvPr>
        </p:nvSpPr>
        <p:spPr>
          <a:xfrm>
            <a:off x="381000" y="1828800"/>
            <a:ext cx="8229600" cy="3657600"/>
          </a:xfrm>
        </p:spPr>
        <p:txBody>
          <a:bodyPr/>
          <a:lstStyle/>
          <a:p>
            <a:pPr>
              <a:buNone/>
            </a:pPr>
            <a:r>
              <a:rPr lang="en-US" b="1" i="1" u="sng" dirty="0" smtClean="0">
                <a:solidFill>
                  <a:schemeClr val="bg1"/>
                </a:solidFill>
                <a:latin typeface="Times New Roman" pitchFamily="18" charset="0"/>
              </a:rPr>
              <a:t>Covered by not gratuity Act, 1972 u/s 10(10)(iii)</a:t>
            </a:r>
          </a:p>
          <a:p>
            <a:pPr marL="533400" indent="-533400" eaLnBrk="1" hangingPunct="1">
              <a:lnSpc>
                <a:spcPct val="80000"/>
              </a:lnSpc>
              <a:buFontTx/>
              <a:buAutoNum type="arabicPeriod"/>
            </a:pPr>
            <a:r>
              <a:rPr lang="en-US" b="1" dirty="0" smtClean="0">
                <a:solidFill>
                  <a:schemeClr val="bg1"/>
                </a:solidFill>
                <a:latin typeface="Times New Roman" pitchFamily="18" charset="0"/>
              </a:rPr>
              <a:t>Actual amount received.</a:t>
            </a:r>
          </a:p>
          <a:p>
            <a:pPr marL="533400" indent="-533400" eaLnBrk="1" hangingPunct="1">
              <a:lnSpc>
                <a:spcPct val="80000"/>
              </a:lnSpc>
              <a:buFontTx/>
              <a:buAutoNum type="arabicPeriod"/>
            </a:pPr>
            <a:endParaRPr lang="en-US" b="1" dirty="0" smtClean="0">
              <a:solidFill>
                <a:schemeClr val="bg1"/>
              </a:solidFill>
              <a:latin typeface="Times New Roman" pitchFamily="18" charset="0"/>
            </a:endParaRPr>
          </a:p>
          <a:p>
            <a:pPr marL="533400" indent="-533400" eaLnBrk="1" hangingPunct="1">
              <a:lnSpc>
                <a:spcPct val="80000"/>
              </a:lnSpc>
              <a:buFontTx/>
              <a:buAutoNum type="arabicPeriod"/>
            </a:pPr>
            <a:r>
              <a:rPr lang="en-US" b="1" dirty="0" smtClean="0">
                <a:solidFill>
                  <a:schemeClr val="bg1"/>
                </a:solidFill>
                <a:latin typeface="Times New Roman" pitchFamily="18" charset="0"/>
              </a:rPr>
              <a:t>½ X Average Salary X No. of fully completed years of service.</a:t>
            </a:r>
          </a:p>
          <a:p>
            <a:pPr marL="533400" indent="-533400" eaLnBrk="1" hangingPunct="1">
              <a:lnSpc>
                <a:spcPct val="80000"/>
              </a:lnSpc>
              <a:buFontTx/>
              <a:buAutoNum type="arabicPeriod"/>
            </a:pPr>
            <a:endParaRPr lang="en-US" b="1" dirty="0" smtClean="0">
              <a:solidFill>
                <a:schemeClr val="bg1"/>
              </a:solidFill>
              <a:latin typeface="Times New Roman" pitchFamily="18" charset="0"/>
            </a:endParaRPr>
          </a:p>
          <a:p>
            <a:pPr marL="533400" indent="-533400" eaLnBrk="1" hangingPunct="1">
              <a:lnSpc>
                <a:spcPct val="80000"/>
              </a:lnSpc>
              <a:buFontTx/>
              <a:buAutoNum type="arabicPeriod"/>
            </a:pPr>
            <a:r>
              <a:rPr lang="en-US" dirty="0" smtClean="0">
                <a:solidFill>
                  <a:schemeClr val="bg1"/>
                </a:solidFill>
                <a:latin typeface="Rupee" pitchFamily="2" charset="0"/>
              </a:rPr>
              <a:t>` </a:t>
            </a:r>
            <a:r>
              <a:rPr lang="en-US" b="1" dirty="0" smtClean="0">
                <a:solidFill>
                  <a:schemeClr val="bg1"/>
                </a:solidFill>
                <a:latin typeface="Times New Roman" pitchFamily="18" charset="0"/>
              </a:rPr>
              <a:t>10,00,000/-.</a:t>
            </a:r>
          </a:p>
          <a:p>
            <a:pPr>
              <a:buNone/>
            </a:pPr>
            <a:endParaRPr lang="en-US" dirty="0"/>
          </a:p>
        </p:txBody>
      </p:sp>
      <p:pic>
        <p:nvPicPr>
          <p:cNvPr id="4" name="Picture 5" descr="CBDT Logo"/>
          <p:cNvPicPr>
            <a:picLocks noChangeAspect="1" noChangeArrowheads="1"/>
          </p:cNvPicPr>
          <p:nvPr/>
        </p:nvPicPr>
        <p:blipFill>
          <a:blip r:embed="rId2"/>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543800" cy="838200"/>
          </a:xfrm>
        </p:spPr>
        <p:style>
          <a:lnRef idx="1">
            <a:schemeClr val="accent5"/>
          </a:lnRef>
          <a:fillRef idx="2">
            <a:schemeClr val="accent5"/>
          </a:fillRef>
          <a:effectRef idx="1">
            <a:schemeClr val="accent5"/>
          </a:effectRef>
          <a:fontRef idx="minor">
            <a:schemeClr val="dk1"/>
          </a:fontRef>
        </p:style>
        <p:txBody>
          <a:bodyPr/>
          <a:lstStyle/>
          <a:p>
            <a:r>
              <a:rPr lang="en-US" dirty="0" smtClean="0"/>
              <a:t>Pension 10(10A)</a:t>
            </a:r>
            <a:endParaRPr lang="en-US" dirty="0"/>
          </a:p>
        </p:txBody>
      </p:sp>
      <p:sp>
        <p:nvSpPr>
          <p:cNvPr id="3" name="Content Placeholder 2"/>
          <p:cNvSpPr>
            <a:spLocks noGrp="1"/>
          </p:cNvSpPr>
          <p:nvPr>
            <p:ph idx="1"/>
          </p:nvPr>
        </p:nvSpPr>
        <p:spPr>
          <a:xfrm>
            <a:off x="685800" y="990600"/>
            <a:ext cx="7543800" cy="5410200"/>
          </a:xfrm>
        </p:spPr>
        <p:style>
          <a:lnRef idx="1">
            <a:schemeClr val="dk1"/>
          </a:lnRef>
          <a:fillRef idx="2">
            <a:schemeClr val="dk1"/>
          </a:fillRef>
          <a:effectRef idx="1">
            <a:schemeClr val="dk1"/>
          </a:effectRef>
          <a:fontRef idx="minor">
            <a:schemeClr val="dk1"/>
          </a:fontRef>
        </p:style>
        <p:txBody>
          <a:bodyPr/>
          <a:lstStyle/>
          <a:p>
            <a:r>
              <a:rPr lang="en-US" sz="2400" dirty="0" smtClean="0">
                <a:latin typeface="Arial" pitchFamily="34" charset="0"/>
                <a:cs typeface="Arial" pitchFamily="34" charset="0"/>
              </a:rPr>
              <a:t>I.   </a:t>
            </a:r>
            <a:r>
              <a:rPr lang="en-US" sz="2400" b="1" dirty="0" err="1" smtClean="0">
                <a:latin typeface="Arial" pitchFamily="34" charset="0"/>
                <a:cs typeface="Arial" pitchFamily="34" charset="0"/>
              </a:rPr>
              <a:t>Uncommuted</a:t>
            </a:r>
            <a:r>
              <a:rPr lang="en-US" sz="2400" b="1" dirty="0" smtClean="0">
                <a:latin typeface="Arial" pitchFamily="34" charset="0"/>
                <a:cs typeface="Arial" pitchFamily="34" charset="0"/>
              </a:rPr>
              <a:t> Pension</a:t>
            </a:r>
            <a:r>
              <a:rPr lang="en-US" sz="2400" dirty="0" smtClean="0">
                <a:latin typeface="Arial" pitchFamily="34" charset="0"/>
                <a:cs typeface="Arial" pitchFamily="34" charset="0"/>
              </a:rPr>
              <a:t> :-It is taxable for all employees as salary.</a:t>
            </a:r>
          </a:p>
          <a:p>
            <a:r>
              <a:rPr lang="en-US" sz="2400" dirty="0" smtClean="0">
                <a:latin typeface="Arial" pitchFamily="34" charset="0"/>
                <a:cs typeface="Arial" pitchFamily="34" charset="0"/>
              </a:rPr>
              <a:t>II. </a:t>
            </a:r>
            <a:r>
              <a:rPr lang="en-US" sz="2400" b="1" dirty="0" smtClean="0">
                <a:latin typeface="Arial" pitchFamily="34" charset="0"/>
                <a:cs typeface="Arial" pitchFamily="34" charset="0"/>
              </a:rPr>
              <a:t>Commuted Pension</a:t>
            </a:r>
            <a:r>
              <a:rPr lang="en-US" sz="2400" dirty="0" smtClean="0">
                <a:latin typeface="Arial" pitchFamily="34" charset="0"/>
                <a:cs typeface="Arial" pitchFamily="34" charset="0"/>
              </a:rPr>
              <a:t>:- It is taxable as under</a:t>
            </a:r>
          </a:p>
          <a:p>
            <a:r>
              <a:rPr lang="en-US" sz="2400" dirty="0" smtClean="0">
                <a:latin typeface="Arial" pitchFamily="34" charset="0"/>
                <a:cs typeface="Arial" pitchFamily="34" charset="0"/>
              </a:rPr>
              <a:t>(</a:t>
            </a:r>
            <a:r>
              <a:rPr lang="en-US" sz="2400" dirty="0" err="1" smtClean="0">
                <a:latin typeface="Arial" pitchFamily="34" charset="0"/>
                <a:cs typeface="Arial" pitchFamily="34" charset="0"/>
              </a:rPr>
              <a:t>i</a:t>
            </a:r>
            <a:r>
              <a:rPr lang="en-US" sz="2400" dirty="0" smtClean="0">
                <a:latin typeface="Arial" pitchFamily="34" charset="0"/>
                <a:cs typeface="Arial" pitchFamily="34" charset="0"/>
              </a:rPr>
              <a:t>) received by govt. employee wholly exempt.</a:t>
            </a:r>
          </a:p>
          <a:p>
            <a:r>
              <a:rPr lang="en-US" sz="2400" dirty="0" smtClean="0">
                <a:latin typeface="Arial" pitchFamily="34" charset="0"/>
                <a:cs typeface="Arial" pitchFamily="34" charset="0"/>
              </a:rPr>
              <a:t>(ii) received by non govt. employees – following is exempt:-</a:t>
            </a:r>
          </a:p>
          <a:p>
            <a:r>
              <a:rPr lang="en-US" sz="2400" dirty="0" smtClean="0">
                <a:latin typeface="Arial" pitchFamily="34" charset="0"/>
                <a:cs typeface="Arial" pitchFamily="34" charset="0"/>
              </a:rPr>
              <a:t>(a) </a:t>
            </a:r>
            <a:r>
              <a:rPr lang="en-US" sz="2400" b="1" dirty="0" smtClean="0">
                <a:latin typeface="Arial" pitchFamily="34" charset="0"/>
                <a:cs typeface="Arial" pitchFamily="34" charset="0"/>
              </a:rPr>
              <a:t>If received gratuity </a:t>
            </a:r>
            <a:r>
              <a:rPr lang="en-US" sz="2400" dirty="0" smtClean="0">
                <a:latin typeface="Arial" pitchFamily="34" charset="0"/>
                <a:cs typeface="Arial" pitchFamily="34" charset="0"/>
              </a:rPr>
              <a:t>– Commuted value of One-third of the pension which he is normally entitled to receive.</a:t>
            </a:r>
          </a:p>
          <a:p>
            <a:r>
              <a:rPr lang="en-US" sz="2400" dirty="0" smtClean="0">
                <a:latin typeface="Arial" pitchFamily="34" charset="0"/>
                <a:cs typeface="Arial" pitchFamily="34" charset="0"/>
              </a:rPr>
              <a:t>(b) </a:t>
            </a:r>
            <a:r>
              <a:rPr lang="en-US" sz="2400" b="1" dirty="0" smtClean="0">
                <a:latin typeface="Arial" pitchFamily="34" charset="0"/>
                <a:cs typeface="Arial" pitchFamily="34" charset="0"/>
              </a:rPr>
              <a:t>In any other case </a:t>
            </a:r>
            <a:r>
              <a:rPr lang="en-US" sz="2400" dirty="0" smtClean="0">
                <a:latin typeface="Arial" pitchFamily="34" charset="0"/>
                <a:cs typeface="Arial" pitchFamily="34" charset="0"/>
              </a:rPr>
              <a:t>:- Commuted value of One-half of such pension.</a:t>
            </a:r>
            <a:endParaRPr lang="en-US" sz="2400" dirty="0">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type="body" idx="1"/>
          </p:nvPr>
        </p:nvSpPr>
        <p:spPr>
          <a:xfrm>
            <a:off x="971550" y="1951038"/>
            <a:ext cx="7196138" cy="2952750"/>
          </a:xfrm>
        </p:spPr>
        <p:txBody>
          <a:bodyPr/>
          <a:lstStyle/>
          <a:p>
            <a:pPr algn="just" eaLnBrk="1" hangingPunct="1">
              <a:lnSpc>
                <a:spcPct val="80000"/>
              </a:lnSpc>
            </a:pPr>
            <a:r>
              <a:rPr lang="en-US" sz="2600" b="1" u="sng" dirty="0" smtClean="0">
                <a:solidFill>
                  <a:schemeClr val="bg1"/>
                </a:solidFill>
                <a:latin typeface="Times New Roman" pitchFamily="18" charset="0"/>
              </a:rPr>
              <a:t>Central </a:t>
            </a:r>
            <a:r>
              <a:rPr lang="en-US" sz="2600" b="1" u="sng" dirty="0" err="1" smtClean="0">
                <a:solidFill>
                  <a:schemeClr val="bg1"/>
                </a:solidFill>
                <a:latin typeface="Times New Roman" pitchFamily="18" charset="0"/>
              </a:rPr>
              <a:t>Govt</a:t>
            </a:r>
            <a:r>
              <a:rPr lang="en-US" sz="2600" b="1" u="sng" dirty="0" smtClean="0">
                <a:solidFill>
                  <a:schemeClr val="bg1"/>
                </a:solidFill>
                <a:latin typeface="Times New Roman" pitchFamily="18" charset="0"/>
              </a:rPr>
              <a:t> / State </a:t>
            </a:r>
            <a:r>
              <a:rPr lang="en-US" sz="2600" b="1" u="sng" dirty="0" err="1" smtClean="0">
                <a:solidFill>
                  <a:schemeClr val="bg1"/>
                </a:solidFill>
                <a:latin typeface="Times New Roman" pitchFamily="18" charset="0"/>
              </a:rPr>
              <a:t>Govt</a:t>
            </a:r>
            <a:r>
              <a:rPr lang="en-US" sz="2600" b="1" u="sng" dirty="0" smtClean="0">
                <a:solidFill>
                  <a:schemeClr val="bg1"/>
                </a:solidFill>
                <a:latin typeface="Times New Roman" pitchFamily="18" charset="0"/>
              </a:rPr>
              <a:t> Employees</a:t>
            </a:r>
            <a:r>
              <a:rPr lang="en-US" sz="2600" dirty="0" smtClean="0">
                <a:solidFill>
                  <a:schemeClr val="bg1"/>
                </a:solidFill>
                <a:latin typeface="Times New Roman" pitchFamily="18" charset="0"/>
              </a:rPr>
              <a:t> – Exempt</a:t>
            </a:r>
          </a:p>
          <a:p>
            <a:pPr algn="just" eaLnBrk="1" hangingPunct="1">
              <a:lnSpc>
                <a:spcPct val="80000"/>
              </a:lnSpc>
              <a:buFontTx/>
              <a:buNone/>
            </a:pPr>
            <a:endParaRPr lang="en-US" sz="2600" dirty="0" smtClean="0">
              <a:solidFill>
                <a:schemeClr val="bg1"/>
              </a:solidFill>
              <a:latin typeface="Times New Roman" pitchFamily="18" charset="0"/>
            </a:endParaRPr>
          </a:p>
          <a:p>
            <a:pPr algn="just" eaLnBrk="1" hangingPunct="1">
              <a:lnSpc>
                <a:spcPct val="80000"/>
              </a:lnSpc>
            </a:pPr>
            <a:r>
              <a:rPr lang="en-US" sz="3600" b="1" u="sng" dirty="0" smtClean="0">
                <a:solidFill>
                  <a:schemeClr val="bg1"/>
                </a:solidFill>
                <a:latin typeface="Times New Roman" pitchFamily="18" charset="0"/>
              </a:rPr>
              <a:t>Other Employees</a:t>
            </a:r>
            <a:r>
              <a:rPr lang="en-US" sz="3600" dirty="0" smtClean="0">
                <a:solidFill>
                  <a:schemeClr val="bg1"/>
                </a:solidFill>
                <a:latin typeface="Times New Roman" pitchFamily="18" charset="0"/>
              </a:rPr>
              <a:t>	-	Exemption will be determined with reference to the leave to their credit at the time of retirement on superannuation, or otherwise, subject to a maximum of ten months’ leave. This exemption will be further limited to the maximum amount of Rs. 3,00,000. </a:t>
            </a:r>
          </a:p>
        </p:txBody>
      </p:sp>
      <p:sp>
        <p:nvSpPr>
          <p:cNvPr id="73733" name="Rectangle 5"/>
          <p:cNvSpPr>
            <a:spLocks noChangeArrowheads="1"/>
          </p:cNvSpPr>
          <p:nvPr/>
        </p:nvSpPr>
        <p:spPr bwMode="auto">
          <a:xfrm>
            <a:off x="1676400" y="152400"/>
            <a:ext cx="5029200" cy="838200"/>
          </a:xfrm>
          <a:prstGeom prst="rect">
            <a:avLst/>
          </a:prstGeom>
          <a:noFill/>
          <a:ln w="9525">
            <a:noFill/>
            <a:miter lim="800000"/>
            <a:headEnd/>
            <a:tailEnd/>
          </a:ln>
          <a:effectLst/>
        </p:spPr>
        <p:txBody>
          <a:bodyPr anchor="b"/>
          <a:lstStyle/>
          <a:p>
            <a:pPr algn="ctr" eaLnBrk="1" hangingPunct="1">
              <a:defRPr/>
            </a:pPr>
            <a:r>
              <a:rPr lang="en-US" sz="4400" b="1" u="sng" dirty="0">
                <a:solidFill>
                  <a:schemeClr val="bg1"/>
                </a:solidFill>
                <a:effectLst>
                  <a:outerShdw blurRad="38100" dist="38100" dir="2700000" algn="tl">
                    <a:srgbClr val="000000"/>
                  </a:outerShdw>
                </a:effectLst>
                <a:latin typeface="Times New Roman" pitchFamily="18" charset="0"/>
              </a:rPr>
              <a:t>EL Encashment</a:t>
            </a:r>
          </a:p>
        </p:txBody>
      </p:sp>
      <p:pic>
        <p:nvPicPr>
          <p:cNvPr id="32772" name="Picture 8"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cover dir="u"/>
    <p:sndAc>
      <p:stSnd>
        <p:snd r:embed="rId3" name="click.wav" builtIn="1"/>
      </p:stSnd>
    </p:sndAc>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0"/>
            <a:ext cx="6629400" cy="685800"/>
          </a:xfrm>
          <a:blipFill>
            <a:blip r:embed="rId3"/>
            <a:tile tx="0" ty="0" sx="100000" sy="100000" flip="none" algn="tl"/>
          </a:blipFill>
        </p:spPr>
        <p:txBody>
          <a:bodyPr/>
          <a:lstStyle/>
          <a:p>
            <a:r>
              <a:rPr lang="en-US" dirty="0" smtClean="0"/>
              <a:t>BALANCE OF SLIDE 20</a:t>
            </a:r>
            <a:endParaRPr lang="en-US" dirty="0"/>
          </a:p>
        </p:txBody>
      </p:sp>
      <p:sp>
        <p:nvSpPr>
          <p:cNvPr id="3" name="Content Placeholder 2"/>
          <p:cNvSpPr>
            <a:spLocks noGrp="1"/>
          </p:cNvSpPr>
          <p:nvPr>
            <p:ph idx="1"/>
          </p:nvPr>
        </p:nvSpPr>
        <p:spPr>
          <a:xfrm>
            <a:off x="1752600" y="685800"/>
            <a:ext cx="6629400" cy="5943600"/>
          </a:xfrm>
          <a:blipFill>
            <a:blip r:embed="rId4"/>
            <a:tile tx="0" ty="0" sx="100000" sy="100000" flip="none" algn="tl"/>
          </a:blipFill>
        </p:spPr>
        <p:txBody>
          <a:bodyPr/>
          <a:lstStyle/>
          <a:p>
            <a:pPr>
              <a:buNone/>
            </a:pPr>
            <a:r>
              <a:rPr lang="en-US" sz="1400" dirty="0" smtClean="0"/>
              <a:t/>
            </a:r>
            <a:br>
              <a:rPr lang="en-US" sz="1400" dirty="0" smtClean="0"/>
            </a:br>
            <a:r>
              <a:rPr lang="en-US" sz="1400" dirty="0" smtClean="0"/>
              <a:t>6. Don't go for looks, they can deceive. Don't go for wealth,</a:t>
            </a:r>
            <a:br>
              <a:rPr lang="en-US" sz="1400" dirty="0" smtClean="0"/>
            </a:br>
            <a:r>
              <a:rPr lang="en-US" sz="1400" dirty="0" smtClean="0"/>
              <a:t>even that fades away. Go for someone who makes you</a:t>
            </a:r>
            <a:br>
              <a:rPr lang="en-US" sz="1400" dirty="0" smtClean="0"/>
            </a:br>
            <a:r>
              <a:rPr lang="en-US" sz="1400" dirty="0" smtClean="0"/>
              <a:t>smile because it takes only a smile to make a dark day</a:t>
            </a:r>
            <a:br>
              <a:rPr lang="en-US" sz="1400" dirty="0" smtClean="0"/>
            </a:br>
            <a:r>
              <a:rPr lang="en-US" sz="1400" dirty="0" smtClean="0"/>
              <a:t>seem bright.</a:t>
            </a:r>
            <a:br>
              <a:rPr lang="en-US" sz="1400" dirty="0" smtClean="0"/>
            </a:br>
            <a:r>
              <a:rPr lang="en-US" sz="1400" dirty="0" smtClean="0"/>
              <a:t/>
            </a:r>
            <a:br>
              <a:rPr lang="en-US" sz="1400" dirty="0" smtClean="0"/>
            </a:br>
            <a:r>
              <a:rPr lang="en-US" sz="1400" dirty="0" smtClean="0"/>
              <a:t>7. Dream what you want to dream, go where you want to go,</a:t>
            </a:r>
            <a:br>
              <a:rPr lang="en-US" sz="1400" dirty="0" smtClean="0"/>
            </a:br>
            <a:r>
              <a:rPr lang="en-US" sz="1400" dirty="0" smtClean="0"/>
              <a:t>be what you want to be. Because you have only one life and</a:t>
            </a:r>
            <a:br>
              <a:rPr lang="en-US" sz="1400" dirty="0" smtClean="0"/>
            </a:br>
            <a:r>
              <a:rPr lang="en-US" sz="1400" dirty="0" smtClean="0"/>
              <a:t>one chance to do all the things you want to do.</a:t>
            </a:r>
            <a:br>
              <a:rPr lang="en-US" sz="1400" dirty="0" smtClean="0"/>
            </a:br>
            <a:r>
              <a:rPr lang="en-US" sz="1400" dirty="0" smtClean="0"/>
              <a:t/>
            </a:r>
            <a:br>
              <a:rPr lang="en-US" sz="1400" dirty="0" smtClean="0"/>
            </a:br>
            <a:r>
              <a:rPr lang="en-US" sz="1400" dirty="0" smtClean="0"/>
              <a:t>8. Always put yourself in the other's shoes. If you feel that it</a:t>
            </a:r>
            <a:br>
              <a:rPr lang="en-US" sz="1400" dirty="0" smtClean="0"/>
            </a:br>
            <a:r>
              <a:rPr lang="en-US" sz="1400" dirty="0" smtClean="0"/>
              <a:t>hurts you, it probably hurts the person too.</a:t>
            </a:r>
            <a:br>
              <a:rPr lang="en-US" sz="1400" dirty="0" smtClean="0"/>
            </a:br>
            <a:r>
              <a:rPr lang="en-US" sz="1400" dirty="0" smtClean="0"/>
              <a:t/>
            </a:r>
            <a:br>
              <a:rPr lang="en-US" sz="1400" dirty="0" smtClean="0"/>
            </a:br>
            <a:r>
              <a:rPr lang="en-US" sz="1400" dirty="0" smtClean="0"/>
              <a:t>9. A careless word may kindle strife. A cruel word may wreck</a:t>
            </a:r>
            <a:br>
              <a:rPr lang="en-US" sz="1400" dirty="0" smtClean="0"/>
            </a:br>
            <a:r>
              <a:rPr lang="en-US" sz="1400" dirty="0" smtClean="0"/>
              <a:t>a life. A timely word may level stress. But a loving word may</a:t>
            </a:r>
            <a:br>
              <a:rPr lang="en-US" sz="1400" dirty="0" smtClean="0"/>
            </a:br>
            <a:r>
              <a:rPr lang="en-US" sz="1400" dirty="0" smtClean="0"/>
              <a:t>heal and bless.</a:t>
            </a:r>
            <a:br>
              <a:rPr lang="en-US" sz="1400" dirty="0" smtClean="0"/>
            </a:br>
            <a:r>
              <a:rPr lang="en-US" sz="1400" dirty="0" smtClean="0"/>
              <a:t/>
            </a:r>
            <a:br>
              <a:rPr lang="en-US" sz="1400" dirty="0" smtClean="0"/>
            </a:br>
            <a:r>
              <a:rPr lang="en-US" sz="1400" dirty="0" smtClean="0"/>
              <a:t>10. The happiest of people don't necessarily have the best</a:t>
            </a:r>
            <a:br>
              <a:rPr lang="en-US" sz="1400" dirty="0" smtClean="0"/>
            </a:br>
            <a:r>
              <a:rPr lang="en-US" sz="1400" dirty="0" smtClean="0"/>
              <a:t>of everything they just make the most of everything that comes</a:t>
            </a:r>
            <a:br>
              <a:rPr lang="en-US" sz="1400" dirty="0" smtClean="0"/>
            </a:br>
            <a:r>
              <a:rPr lang="en-US" sz="1400" dirty="0" smtClean="0"/>
              <a:t>along their way.</a:t>
            </a:r>
            <a:br>
              <a:rPr lang="en-US" sz="1400" dirty="0" smtClean="0"/>
            </a:br>
            <a:r>
              <a:rPr lang="en-US" sz="1400" dirty="0" smtClean="0"/>
              <a:t/>
            </a:r>
            <a:br>
              <a:rPr lang="en-US" sz="1400" dirty="0" smtClean="0"/>
            </a:br>
            <a:r>
              <a:rPr lang="en-US" sz="1400" dirty="0" smtClean="0"/>
              <a:t>11. Love begins with a smile, grows with a kiss, ends with</a:t>
            </a:r>
            <a:br>
              <a:rPr lang="en-US" sz="1400" dirty="0" smtClean="0"/>
            </a:br>
            <a:r>
              <a:rPr lang="en-US" sz="1400" dirty="0" smtClean="0"/>
              <a:t>a tear. When you were born, you were crying and everyone</a:t>
            </a:r>
            <a:br>
              <a:rPr lang="en-US" sz="1400" dirty="0" smtClean="0"/>
            </a:br>
            <a:r>
              <a:rPr lang="en-US" sz="1400" dirty="0" smtClean="0"/>
              <a:t>around you was smiling. Live your life so that when you die,</a:t>
            </a:r>
            <a:br>
              <a:rPr lang="en-US" sz="1400" dirty="0" smtClean="0"/>
            </a:br>
            <a:r>
              <a:rPr lang="en-US" sz="1400" dirty="0" smtClean="0"/>
              <a:t>you're the one smiling and everyone around you is crying.</a:t>
            </a:r>
          </a:p>
          <a:p>
            <a:endParaRPr lang="en-US" sz="11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body" idx="1"/>
          </p:nvPr>
        </p:nvSpPr>
        <p:spPr>
          <a:xfrm>
            <a:off x="971550" y="1951038"/>
            <a:ext cx="7196138" cy="2952750"/>
          </a:xfrm>
        </p:spPr>
        <p:txBody>
          <a:bodyPr/>
          <a:lstStyle/>
          <a:p>
            <a:pPr algn="just" eaLnBrk="1" hangingPunct="1">
              <a:lnSpc>
                <a:spcPct val="80000"/>
              </a:lnSpc>
            </a:pPr>
            <a:endParaRPr lang="en-US" sz="1000" dirty="0" smtClean="0">
              <a:solidFill>
                <a:schemeClr val="bg1"/>
              </a:solidFill>
              <a:latin typeface="Times New Roman" pitchFamily="18" charset="0"/>
            </a:endParaRPr>
          </a:p>
          <a:p>
            <a:pPr eaLnBrk="1" hangingPunct="1">
              <a:lnSpc>
                <a:spcPct val="80000"/>
              </a:lnSpc>
            </a:pPr>
            <a:r>
              <a:rPr lang="en-US" b="1" dirty="0" smtClean="0">
                <a:solidFill>
                  <a:schemeClr val="bg1"/>
                </a:solidFill>
                <a:latin typeface="Times New Roman" pitchFamily="18" charset="0"/>
              </a:rPr>
              <a:t>Tax on employment (professional tax) paid is allowable as deduction from salary.</a:t>
            </a:r>
          </a:p>
          <a:p>
            <a:pPr eaLnBrk="1" hangingPunct="1">
              <a:lnSpc>
                <a:spcPct val="80000"/>
              </a:lnSpc>
            </a:pPr>
            <a:r>
              <a:rPr lang="en-US" dirty="0" smtClean="0">
                <a:solidFill>
                  <a:schemeClr val="bg1"/>
                </a:solidFill>
                <a:latin typeface="Times New Roman" pitchFamily="18" charset="0"/>
              </a:rPr>
              <a:t>Entertainment Allowance : This deduction is allowed only to a Government employee to  the least of following.</a:t>
            </a:r>
          </a:p>
          <a:p>
            <a:pPr eaLnBrk="1" hangingPunct="1">
              <a:lnSpc>
                <a:spcPct val="80000"/>
              </a:lnSpc>
            </a:pPr>
            <a:r>
              <a:rPr lang="en-US" dirty="0" smtClean="0">
                <a:solidFill>
                  <a:schemeClr val="bg1"/>
                </a:solidFill>
                <a:latin typeface="Times New Roman" pitchFamily="18" charset="0"/>
              </a:rPr>
              <a:t>Actual amount received.</a:t>
            </a:r>
          </a:p>
          <a:p>
            <a:pPr eaLnBrk="1" hangingPunct="1">
              <a:lnSpc>
                <a:spcPct val="80000"/>
              </a:lnSpc>
            </a:pPr>
            <a:r>
              <a:rPr lang="en-US" dirty="0" smtClean="0">
                <a:solidFill>
                  <a:schemeClr val="bg1"/>
                </a:solidFill>
                <a:latin typeface="Times New Roman" pitchFamily="18" charset="0"/>
              </a:rPr>
              <a:t>20% of salary exclusive of any allowance.</a:t>
            </a:r>
          </a:p>
          <a:p>
            <a:pPr eaLnBrk="1" hangingPunct="1">
              <a:lnSpc>
                <a:spcPct val="80000"/>
              </a:lnSpc>
            </a:pPr>
            <a:r>
              <a:rPr lang="en-US" dirty="0" smtClean="0">
                <a:solidFill>
                  <a:schemeClr val="bg1"/>
                </a:solidFill>
                <a:latin typeface="Rupee" pitchFamily="2" charset="0"/>
              </a:rPr>
              <a:t>`</a:t>
            </a:r>
            <a:r>
              <a:rPr lang="en-US" dirty="0" smtClean="0">
                <a:solidFill>
                  <a:schemeClr val="bg1"/>
                </a:solidFill>
                <a:latin typeface="Times New Roman" pitchFamily="18" charset="0"/>
              </a:rPr>
              <a:t>5000.</a:t>
            </a:r>
          </a:p>
        </p:txBody>
      </p:sp>
      <p:sp>
        <p:nvSpPr>
          <p:cNvPr id="223235" name="Rectangle 3"/>
          <p:cNvSpPr>
            <a:spLocks noChangeArrowheads="1"/>
          </p:cNvSpPr>
          <p:nvPr/>
        </p:nvSpPr>
        <p:spPr bwMode="auto">
          <a:xfrm>
            <a:off x="1676400" y="338138"/>
            <a:ext cx="5029200" cy="838200"/>
          </a:xfrm>
          <a:prstGeom prst="rect">
            <a:avLst/>
          </a:prstGeom>
          <a:noFill/>
          <a:ln w="9525">
            <a:noFill/>
            <a:miter lim="800000"/>
            <a:headEnd/>
            <a:tailEnd/>
          </a:ln>
          <a:effectLst/>
        </p:spPr>
        <p:txBody>
          <a:bodyPr anchor="b"/>
          <a:lstStyle/>
          <a:p>
            <a:pPr algn="ctr" eaLnBrk="1" hangingPunct="1">
              <a:defRPr/>
            </a:pPr>
            <a:r>
              <a:rPr lang="en-US" sz="4400" b="1" u="sng" dirty="0">
                <a:solidFill>
                  <a:schemeClr val="bg1"/>
                </a:solidFill>
                <a:effectLst>
                  <a:outerShdw blurRad="38100" dist="38100" dir="2700000" algn="tl">
                    <a:srgbClr val="000000"/>
                  </a:outerShdw>
                </a:effectLst>
                <a:latin typeface="Times New Roman" pitchFamily="18" charset="0"/>
              </a:rPr>
              <a:t> </a:t>
            </a:r>
            <a:r>
              <a:rPr lang="en-US" sz="4400" b="1" u="sng" dirty="0">
                <a:solidFill>
                  <a:schemeClr val="bg1"/>
                </a:solidFill>
                <a:effectLst>
                  <a:outerShdw blurRad="38100" dist="38100" dir="2700000" algn="tl">
                    <a:srgbClr val="FFFFFF"/>
                  </a:outerShdw>
                </a:effectLst>
                <a:latin typeface="Times New Roman" pitchFamily="18" charset="0"/>
              </a:rPr>
              <a:t>Deduction under section 16</a:t>
            </a:r>
            <a:r>
              <a:rPr lang="en-US" sz="4400" dirty="0">
                <a:solidFill>
                  <a:schemeClr val="bg1"/>
                </a:solidFill>
                <a:latin typeface="Comic Sans MS" pitchFamily="66" charset="0"/>
              </a:rPr>
              <a:t> </a:t>
            </a:r>
          </a:p>
        </p:txBody>
      </p:sp>
      <p:pic>
        <p:nvPicPr>
          <p:cNvPr id="33796" name="Picture 4"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strips/>
    <p:sndAc>
      <p:stSnd>
        <p:snd r:embed="rId3" name="click.wav" builtIn="1"/>
      </p:stSnd>
    </p:sndAc>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a:xfrm>
            <a:off x="838200" y="381000"/>
            <a:ext cx="7086600" cy="1143000"/>
          </a:xfrm>
        </p:spPr>
        <p:txBody>
          <a:bodyPr/>
          <a:lstStyle/>
          <a:p>
            <a:pPr eaLnBrk="1" hangingPunct="1">
              <a:defRPr/>
            </a:pPr>
            <a:r>
              <a:rPr lang="en-US" sz="4000" b="1" u="sng" dirty="0" smtClean="0">
                <a:solidFill>
                  <a:schemeClr val="bg1"/>
                </a:solidFill>
                <a:effectLst>
                  <a:outerShdw blurRad="38100" dist="38100" dir="2700000" algn="tl">
                    <a:srgbClr val="000000"/>
                  </a:outerShdw>
                </a:effectLst>
                <a:latin typeface="Times New Roman" pitchFamily="18" charset="0"/>
              </a:rPr>
              <a:t>Deduction on income from</a:t>
            </a:r>
            <a:br>
              <a:rPr lang="en-US" sz="4000" b="1" u="sng" dirty="0" smtClean="0">
                <a:solidFill>
                  <a:schemeClr val="bg1"/>
                </a:solidFill>
                <a:effectLst>
                  <a:outerShdw blurRad="38100" dist="38100" dir="2700000" algn="tl">
                    <a:srgbClr val="000000"/>
                  </a:outerShdw>
                </a:effectLst>
                <a:latin typeface="Times New Roman" pitchFamily="18" charset="0"/>
              </a:rPr>
            </a:br>
            <a:r>
              <a:rPr lang="en-US" sz="4000" b="1" u="sng" dirty="0" smtClean="0">
                <a:solidFill>
                  <a:schemeClr val="bg1"/>
                </a:solidFill>
                <a:effectLst>
                  <a:outerShdw blurRad="38100" dist="38100" dir="2700000" algn="tl">
                    <a:srgbClr val="000000"/>
                  </a:outerShdw>
                </a:effectLst>
                <a:latin typeface="Times New Roman" pitchFamily="18" charset="0"/>
              </a:rPr>
              <a:t>House property</a:t>
            </a:r>
            <a:endParaRPr lang="hi-IN" sz="4000" b="1" u="sng" smtClean="0">
              <a:solidFill>
                <a:schemeClr val="bg1"/>
              </a:solidFill>
              <a:effectLst>
                <a:outerShdw blurRad="38100" dist="38100" dir="2700000" algn="tl">
                  <a:srgbClr val="000000"/>
                </a:outerShdw>
              </a:effectLst>
              <a:latin typeface="Times New Roman" pitchFamily="18" charset="0"/>
            </a:endParaRPr>
          </a:p>
        </p:txBody>
      </p:sp>
      <p:sp>
        <p:nvSpPr>
          <p:cNvPr id="34819" name="Rectangle 3"/>
          <p:cNvSpPr>
            <a:spLocks noGrp="1" noChangeArrowheads="1"/>
          </p:cNvSpPr>
          <p:nvPr>
            <p:ph type="body" idx="1"/>
          </p:nvPr>
        </p:nvSpPr>
        <p:spPr>
          <a:xfrm>
            <a:off x="830263" y="1828800"/>
            <a:ext cx="7551737" cy="3660775"/>
          </a:xfrm>
        </p:spPr>
        <p:txBody>
          <a:bodyPr/>
          <a:lstStyle/>
          <a:p>
            <a:pPr eaLnBrk="1" hangingPunct="1">
              <a:lnSpc>
                <a:spcPct val="80000"/>
              </a:lnSpc>
            </a:pPr>
            <a:endParaRPr lang="en-US" sz="2400" b="1" dirty="0" smtClean="0">
              <a:solidFill>
                <a:schemeClr val="bg1"/>
              </a:solidFill>
              <a:latin typeface="Times New Roman" pitchFamily="18" charset="0"/>
            </a:endParaRPr>
          </a:p>
          <a:p>
            <a:pPr eaLnBrk="1" hangingPunct="1">
              <a:lnSpc>
                <a:spcPct val="80000"/>
              </a:lnSpc>
            </a:pPr>
            <a:r>
              <a:rPr lang="en-US" sz="2400" b="1" dirty="0" smtClean="0">
                <a:solidFill>
                  <a:schemeClr val="bg1"/>
                </a:solidFill>
                <a:latin typeface="Times New Roman" pitchFamily="18" charset="0"/>
              </a:rPr>
              <a:t> </a:t>
            </a:r>
            <a:r>
              <a:rPr lang="en-US" b="1" dirty="0" smtClean="0">
                <a:solidFill>
                  <a:schemeClr val="bg1"/>
                </a:solidFill>
                <a:latin typeface="Times New Roman" pitchFamily="18" charset="0"/>
              </a:rPr>
              <a:t>interest up to a maximum limit of </a:t>
            </a:r>
            <a:r>
              <a:rPr lang="en-US" dirty="0" smtClean="0">
                <a:solidFill>
                  <a:schemeClr val="bg1"/>
                </a:solidFill>
                <a:latin typeface="Rupee" pitchFamily="2" charset="0"/>
              </a:rPr>
              <a:t>`</a:t>
            </a:r>
            <a:r>
              <a:rPr lang="en-US" b="1" u="sng" dirty="0" smtClean="0">
                <a:solidFill>
                  <a:schemeClr val="bg1"/>
                </a:solidFill>
                <a:latin typeface="Times New Roman" pitchFamily="18" charset="0"/>
              </a:rPr>
              <a:t> 1,50,000</a:t>
            </a:r>
            <a:r>
              <a:rPr lang="en-US" b="1" dirty="0" smtClean="0">
                <a:solidFill>
                  <a:schemeClr val="bg1"/>
                </a:solidFill>
                <a:latin typeface="Times New Roman" pitchFamily="18" charset="0"/>
              </a:rPr>
              <a:t> is allowed </a:t>
            </a:r>
          </a:p>
          <a:p>
            <a:pPr lvl="1" eaLnBrk="1" hangingPunct="1">
              <a:lnSpc>
                <a:spcPct val="80000"/>
              </a:lnSpc>
            </a:pPr>
            <a:r>
              <a:rPr lang="en-US" b="1" dirty="0" smtClean="0">
                <a:solidFill>
                  <a:schemeClr val="bg1"/>
                </a:solidFill>
                <a:latin typeface="Times New Roman" pitchFamily="18" charset="0"/>
              </a:rPr>
              <a:t>Loan taken on or after 1-4-1999 </a:t>
            </a:r>
          </a:p>
          <a:p>
            <a:pPr lvl="1" eaLnBrk="1" hangingPunct="1">
              <a:lnSpc>
                <a:spcPct val="80000"/>
              </a:lnSpc>
            </a:pPr>
            <a:r>
              <a:rPr lang="en-US" b="1" dirty="0" smtClean="0">
                <a:solidFill>
                  <a:schemeClr val="bg1"/>
                </a:solidFill>
                <a:latin typeface="Times New Roman" pitchFamily="18" charset="0"/>
              </a:rPr>
              <a:t>for constructing/acquiring the residential. house and </a:t>
            </a:r>
          </a:p>
          <a:p>
            <a:pPr lvl="1" eaLnBrk="1" hangingPunct="1">
              <a:lnSpc>
                <a:spcPct val="80000"/>
              </a:lnSpc>
            </a:pPr>
            <a:r>
              <a:rPr lang="en-US" b="1" dirty="0" smtClean="0">
                <a:solidFill>
                  <a:schemeClr val="bg1"/>
                </a:solidFill>
                <a:latin typeface="Times New Roman" pitchFamily="18" charset="0"/>
              </a:rPr>
              <a:t>completed within three years from the end of the financial year in which capital was borrowed. </a:t>
            </a:r>
          </a:p>
          <a:p>
            <a:pPr lvl="1" eaLnBrk="1" hangingPunct="1">
              <a:lnSpc>
                <a:spcPct val="80000"/>
              </a:lnSpc>
            </a:pPr>
            <a:r>
              <a:rPr lang="en-US" b="1" dirty="0" smtClean="0">
                <a:solidFill>
                  <a:schemeClr val="bg1"/>
                </a:solidFill>
                <a:latin typeface="Times New Roman" pitchFamily="18" charset="0"/>
              </a:rPr>
              <a:t>No limits for the let out property</a:t>
            </a:r>
          </a:p>
          <a:p>
            <a:pPr lvl="1" eaLnBrk="1" hangingPunct="1">
              <a:lnSpc>
                <a:spcPct val="80000"/>
              </a:lnSpc>
            </a:pPr>
            <a:r>
              <a:rPr lang="en-US" b="1" dirty="0" smtClean="0">
                <a:solidFill>
                  <a:schemeClr val="bg1"/>
                </a:solidFill>
                <a:latin typeface="Times New Roman" pitchFamily="18" charset="0"/>
              </a:rPr>
              <a:t>Only one property is eligible for deduction</a:t>
            </a:r>
            <a:endParaRPr lang="hi-IN" b="1" dirty="0" smtClean="0">
              <a:solidFill>
                <a:schemeClr val="bg1"/>
              </a:solidFill>
              <a:latin typeface="Times New Roman" pitchFamily="18" charset="0"/>
            </a:endParaRPr>
          </a:p>
        </p:txBody>
      </p:sp>
      <p:pic>
        <p:nvPicPr>
          <p:cNvPr id="34820" name="Picture 4"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strips dir="rd"/>
    <p:sndAc>
      <p:stSnd>
        <p:snd r:embed="rId3" name="click.wav" builtIn="1"/>
      </p:stSnd>
    </p:sndAc>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685800" y="609600"/>
            <a:ext cx="6870700" cy="763588"/>
          </a:xfrm>
        </p:spPr>
        <p:txBody>
          <a:bodyPr/>
          <a:lstStyle/>
          <a:p>
            <a:pPr eaLnBrk="1" hangingPunct="1">
              <a:defRPr/>
            </a:pPr>
            <a:r>
              <a:rPr lang="en-US" sz="4000" b="1" u="sng" dirty="0" smtClean="0">
                <a:effectLst>
                  <a:outerShdw blurRad="38100" dist="38100" dir="2700000" algn="tl">
                    <a:srgbClr val="FFFFFF"/>
                  </a:outerShdw>
                </a:effectLst>
                <a:latin typeface="Times New Roman" pitchFamily="18" charset="0"/>
              </a:rPr>
              <a:t>Deductions under chapter VI A</a:t>
            </a:r>
            <a:r>
              <a:rPr lang="en-US" sz="4000" b="1" u="sng" dirty="0" smtClean="0">
                <a:solidFill>
                  <a:schemeClr val="bg1"/>
                </a:solidFill>
                <a:effectLst>
                  <a:outerShdw blurRad="38100" dist="38100" dir="2700000" algn="tl">
                    <a:srgbClr val="000000"/>
                  </a:outerShdw>
                </a:effectLst>
                <a:latin typeface="Times New Roman" pitchFamily="18" charset="0"/>
              </a:rPr>
              <a:t> –u/s.80C,80CCD&amp;80CCD</a:t>
            </a:r>
          </a:p>
        </p:txBody>
      </p:sp>
      <p:sp>
        <p:nvSpPr>
          <p:cNvPr id="35843" name="Rectangle 3"/>
          <p:cNvSpPr>
            <a:spLocks noGrp="1" noChangeArrowheads="1"/>
          </p:cNvSpPr>
          <p:nvPr>
            <p:ph type="body" idx="1"/>
          </p:nvPr>
        </p:nvSpPr>
        <p:spPr>
          <a:xfrm>
            <a:off x="914400" y="1712913"/>
            <a:ext cx="8229600" cy="4530725"/>
          </a:xfrm>
        </p:spPr>
        <p:txBody>
          <a:bodyPr/>
          <a:lstStyle/>
          <a:p>
            <a:pPr eaLnBrk="1" hangingPunct="1"/>
            <a:r>
              <a:rPr lang="en-US" sz="2000" b="1" dirty="0" smtClean="0">
                <a:latin typeface="Times New Roman" pitchFamily="18" charset="0"/>
              </a:rPr>
              <a:t> </a:t>
            </a:r>
            <a:r>
              <a:rPr lang="en-US" b="1" dirty="0" smtClean="0">
                <a:solidFill>
                  <a:schemeClr val="bg1"/>
                </a:solidFill>
                <a:latin typeface="Times New Roman" pitchFamily="18" charset="0"/>
              </a:rPr>
              <a:t>The following investments are eligible for deduction:</a:t>
            </a:r>
          </a:p>
          <a:p>
            <a:pPr eaLnBrk="1" hangingPunct="1"/>
            <a:r>
              <a:rPr lang="en-US" b="1" dirty="0" smtClean="0">
                <a:solidFill>
                  <a:schemeClr val="bg1"/>
                </a:solidFill>
                <a:latin typeface="Times New Roman" pitchFamily="18" charset="0"/>
              </a:rPr>
              <a:t>	Life Insurance Premium, Statutory Provident Fund, RPF, PPF, NSC, ULIP, Notified Units of Mutual Fund, Re-payment of housing loan, Tuition Fee paid, fixed deposit for 5 years or more with a scheduled Bank, Senior Citizen Saving Scheme, five year time deposit scheme in Post Office etc.</a:t>
            </a:r>
          </a:p>
        </p:txBody>
      </p:sp>
      <p:pic>
        <p:nvPicPr>
          <p:cNvPr id="35844" name="Picture 4"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push dir="d"/>
    <p:sndAc>
      <p:stSnd>
        <p:snd r:embed="rId3" name="click.wav" builtIn="1"/>
      </p:stSnd>
    </p:sndAc>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u="sng" dirty="0" smtClean="0">
                <a:solidFill>
                  <a:schemeClr val="bg1"/>
                </a:solidFill>
                <a:effectLst>
                  <a:outerShdw blurRad="38100" dist="38100" dir="2700000" algn="tl">
                    <a:srgbClr val="000000"/>
                  </a:outerShdw>
                </a:effectLst>
                <a:latin typeface="Times New Roman" pitchFamily="18" charset="0"/>
              </a:rPr>
              <a:t>Deductions u/s.80C,80CCD&amp;80CCD</a:t>
            </a:r>
            <a:endParaRPr lang="en-US" dirty="0"/>
          </a:p>
        </p:txBody>
      </p:sp>
      <p:sp>
        <p:nvSpPr>
          <p:cNvPr id="36867" name="Content Placeholder 2"/>
          <p:cNvSpPr>
            <a:spLocks noGrp="1"/>
          </p:cNvSpPr>
          <p:nvPr>
            <p:ph idx="1"/>
          </p:nvPr>
        </p:nvSpPr>
        <p:spPr/>
        <p:txBody>
          <a:bodyPr/>
          <a:lstStyle/>
          <a:p>
            <a:r>
              <a:rPr lang="en-US" sz="4800" b="1" dirty="0" smtClean="0">
                <a:solidFill>
                  <a:schemeClr val="bg1"/>
                </a:solidFill>
                <a:latin typeface="Times New Roman" pitchFamily="18" charset="0"/>
              </a:rPr>
              <a:t>Amount of deduction allowable; gross qualifying amount or </a:t>
            </a:r>
            <a:r>
              <a:rPr lang="en-US" sz="4800" dirty="0" smtClean="0">
                <a:solidFill>
                  <a:schemeClr val="bg1"/>
                </a:solidFill>
                <a:latin typeface="Rupee" pitchFamily="2" charset="0"/>
              </a:rPr>
              <a:t>`</a:t>
            </a:r>
            <a:r>
              <a:rPr lang="en-US" sz="4800" b="1" dirty="0" smtClean="0">
                <a:solidFill>
                  <a:schemeClr val="bg1"/>
                </a:solidFill>
                <a:latin typeface="Times New Roman" pitchFamily="18" charset="0"/>
              </a:rPr>
              <a:t>1,00,000 which ever is lower. </a:t>
            </a:r>
            <a:endParaRPr lang="en-US" sz="4800" dirty="0" smtClean="0">
              <a:solidFill>
                <a:schemeClr val="bg1"/>
              </a:solidFill>
            </a:endParaRPr>
          </a:p>
          <a:p>
            <a:endParaRPr lang="en-US" dirty="0" smtClean="0"/>
          </a:p>
        </p:txBody>
      </p:sp>
    </p:spTree>
  </p:cSld>
  <p:clrMapOvr>
    <a:masterClrMapping/>
  </p:clrMapOvr>
  <p:transition spd="slow">
    <p:push dir="u"/>
    <p:sndAc>
      <p:stSnd>
        <p:snd r:embed="rId2" name="click.wav" builtIn="1"/>
      </p:stSnd>
    </p:sndAc>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1066800" y="228600"/>
            <a:ext cx="6781800" cy="1462088"/>
          </a:xfrm>
        </p:spPr>
        <p:txBody>
          <a:bodyPr/>
          <a:lstStyle/>
          <a:p>
            <a:pPr eaLnBrk="1" hangingPunct="1">
              <a:defRPr/>
            </a:pPr>
            <a:r>
              <a:rPr lang="en-US" b="1" u="sng" dirty="0" smtClean="0">
                <a:solidFill>
                  <a:schemeClr val="bg1"/>
                </a:solidFill>
                <a:effectLst>
                  <a:outerShdw blurRad="38100" dist="38100" dir="2700000" algn="tl">
                    <a:srgbClr val="000000"/>
                  </a:outerShdw>
                </a:effectLst>
                <a:latin typeface="Times New Roman" pitchFamily="18" charset="0"/>
              </a:rPr>
              <a:t>Deduction u/s.80CCF</a:t>
            </a:r>
            <a:br>
              <a:rPr lang="en-US" b="1" u="sng" dirty="0" smtClean="0">
                <a:solidFill>
                  <a:schemeClr val="bg1"/>
                </a:solidFill>
                <a:effectLst>
                  <a:outerShdw blurRad="38100" dist="38100" dir="2700000" algn="tl">
                    <a:srgbClr val="000000"/>
                  </a:outerShdw>
                </a:effectLst>
                <a:latin typeface="Times New Roman" pitchFamily="18" charset="0"/>
              </a:rPr>
            </a:br>
            <a:endParaRPr lang="en-US" b="1" u="sng" dirty="0" smtClean="0">
              <a:solidFill>
                <a:schemeClr val="bg1"/>
              </a:solidFill>
              <a:effectLst>
                <a:outerShdw blurRad="38100" dist="38100" dir="2700000" algn="tl">
                  <a:srgbClr val="000000"/>
                </a:outerShdw>
              </a:effectLst>
              <a:latin typeface="Times New Roman" pitchFamily="18" charset="0"/>
            </a:endParaRPr>
          </a:p>
        </p:txBody>
      </p:sp>
      <p:sp>
        <p:nvSpPr>
          <p:cNvPr id="37891" name="Rectangle 3"/>
          <p:cNvSpPr>
            <a:spLocks noGrp="1" noChangeArrowheads="1"/>
          </p:cNvSpPr>
          <p:nvPr>
            <p:ph type="body" idx="1"/>
          </p:nvPr>
        </p:nvSpPr>
        <p:spPr>
          <a:xfrm>
            <a:off x="762000" y="1447800"/>
            <a:ext cx="7696200" cy="3657600"/>
          </a:xfrm>
        </p:spPr>
        <p:txBody>
          <a:bodyPr/>
          <a:lstStyle/>
          <a:p>
            <a:pPr eaLnBrk="1" hangingPunct="1"/>
            <a:r>
              <a:rPr lang="en-US" sz="3600" b="1" dirty="0" smtClean="0">
                <a:solidFill>
                  <a:schemeClr val="bg1"/>
                </a:solidFill>
                <a:latin typeface="Times New Roman" pitchFamily="18" charset="0"/>
              </a:rPr>
              <a:t>Deduction in respect of subscription to long term infrastructure bonds.</a:t>
            </a:r>
          </a:p>
          <a:p>
            <a:pPr eaLnBrk="1" hangingPunct="1"/>
            <a:r>
              <a:rPr lang="en-US" sz="3600" b="1" dirty="0" smtClean="0">
                <a:solidFill>
                  <a:schemeClr val="bg1"/>
                </a:solidFill>
                <a:latin typeface="Times New Roman" pitchFamily="18" charset="0"/>
              </a:rPr>
              <a:t>·	This deduction applicable from the assessment year 2011-12</a:t>
            </a:r>
          </a:p>
          <a:p>
            <a:pPr eaLnBrk="1" hangingPunct="1"/>
            <a:r>
              <a:rPr lang="en-US" sz="3600" b="1" dirty="0" smtClean="0">
                <a:solidFill>
                  <a:schemeClr val="bg1"/>
                </a:solidFill>
                <a:latin typeface="Times New Roman" pitchFamily="18" charset="0"/>
              </a:rPr>
              <a:t>	Maximum deduction allowable is </a:t>
            </a:r>
            <a:r>
              <a:rPr lang="en-US" sz="3600" dirty="0" smtClean="0">
                <a:solidFill>
                  <a:schemeClr val="bg1"/>
                </a:solidFill>
                <a:latin typeface="Rupee" pitchFamily="2" charset="0"/>
              </a:rPr>
              <a:t>` </a:t>
            </a:r>
            <a:r>
              <a:rPr lang="en-US" sz="3600" b="1" dirty="0" smtClean="0">
                <a:solidFill>
                  <a:schemeClr val="bg1"/>
                </a:solidFill>
                <a:latin typeface="Times New Roman" pitchFamily="18" charset="0"/>
              </a:rPr>
              <a:t>20,000.</a:t>
            </a:r>
          </a:p>
          <a:p>
            <a:pPr eaLnBrk="1" hangingPunct="1"/>
            <a:endParaRPr lang="en-US" sz="2000" b="1" dirty="0" smtClean="0">
              <a:latin typeface="Times New Roman" pitchFamily="18" charset="0"/>
            </a:endParaRPr>
          </a:p>
        </p:txBody>
      </p:sp>
      <p:pic>
        <p:nvPicPr>
          <p:cNvPr id="37892" name="Picture 5"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cover dir="d"/>
    <p:sndAc>
      <p:stSnd>
        <p:snd r:embed="rId3" name="click.wav" builtIn="1"/>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SALARY INCOME</a:t>
            </a:r>
            <a:endParaRPr lang="en-US" dirty="0"/>
          </a:p>
        </p:txBody>
      </p:sp>
      <p:pic>
        <p:nvPicPr>
          <p:cNvPr id="4" name="Content Placeholder 3" descr="sferw4erg45t4r.jpg"/>
          <p:cNvPicPr>
            <a:picLocks noGrp="1" noChangeAspect="1"/>
          </p:cNvPicPr>
          <p:nvPr>
            <p:ph idx="1"/>
          </p:nvPr>
        </p:nvPicPr>
        <p:blipFill>
          <a:blip r:embed="rId2"/>
          <a:stretch>
            <a:fillRect/>
          </a:stretch>
        </p:blipFill>
        <p:spPr>
          <a:xfrm>
            <a:off x="685800" y="1828800"/>
            <a:ext cx="6934200" cy="3886200"/>
          </a:xfr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u="sng" dirty="0" smtClean="0">
                <a:solidFill>
                  <a:schemeClr val="bg1"/>
                </a:solidFill>
                <a:effectLst>
                  <a:outerShdw blurRad="38100" dist="38100" dir="2700000" algn="tl">
                    <a:srgbClr val="000000"/>
                  </a:outerShdw>
                </a:effectLst>
                <a:latin typeface="Times New Roman" pitchFamily="18" charset="0"/>
              </a:rPr>
              <a:t>Deduction u/s.80D</a:t>
            </a:r>
            <a:br>
              <a:rPr lang="en-US" b="1" u="sng" dirty="0" smtClean="0">
                <a:solidFill>
                  <a:schemeClr val="bg1"/>
                </a:solidFill>
                <a:effectLst>
                  <a:outerShdw blurRad="38100" dist="38100" dir="2700000" algn="tl">
                    <a:srgbClr val="000000"/>
                  </a:outerShdw>
                </a:effectLst>
                <a:latin typeface="Times New Roman" pitchFamily="18" charset="0"/>
              </a:rPr>
            </a:br>
            <a:endParaRPr lang="en-US" dirty="0"/>
          </a:p>
        </p:txBody>
      </p:sp>
      <p:sp>
        <p:nvSpPr>
          <p:cNvPr id="38915" name="Content Placeholder 2"/>
          <p:cNvSpPr>
            <a:spLocks noGrp="1"/>
          </p:cNvSpPr>
          <p:nvPr>
            <p:ph idx="1"/>
          </p:nvPr>
        </p:nvSpPr>
        <p:spPr/>
        <p:txBody>
          <a:bodyPr/>
          <a:lstStyle/>
          <a:p>
            <a:pPr eaLnBrk="1" hangingPunct="1"/>
            <a:r>
              <a:rPr lang="en-US" b="1" dirty="0" smtClean="0">
                <a:latin typeface="Times New Roman" pitchFamily="18" charset="0"/>
              </a:rPr>
              <a:t> </a:t>
            </a:r>
            <a:r>
              <a:rPr lang="en-US" sz="3600" b="1" dirty="0" smtClean="0">
                <a:solidFill>
                  <a:schemeClr val="bg1"/>
                </a:solidFill>
                <a:latin typeface="Times New Roman" pitchFamily="18" charset="0"/>
              </a:rPr>
              <a:t>Medical insurance premium (</a:t>
            </a:r>
            <a:r>
              <a:rPr lang="en-US" sz="3600" b="1" dirty="0" err="1" smtClean="0">
                <a:solidFill>
                  <a:schemeClr val="bg1"/>
                </a:solidFill>
                <a:latin typeface="Times New Roman" pitchFamily="18" charset="0"/>
              </a:rPr>
              <a:t>Medi</a:t>
            </a:r>
            <a:r>
              <a:rPr lang="en-US" sz="3600" b="1" dirty="0" smtClean="0">
                <a:solidFill>
                  <a:schemeClr val="bg1"/>
                </a:solidFill>
                <a:latin typeface="Times New Roman" pitchFamily="18" charset="0"/>
              </a:rPr>
              <a:t> claim Policy) paid:	On the health of taxpayer, spouse, parents and dependent children</a:t>
            </a:r>
          </a:p>
          <a:p>
            <a:pPr eaLnBrk="1" hangingPunct="1"/>
            <a:r>
              <a:rPr lang="en-US" sz="3600" b="1" dirty="0" smtClean="0">
                <a:solidFill>
                  <a:schemeClr val="bg1"/>
                </a:solidFill>
                <a:latin typeface="Times New Roman" pitchFamily="18" charset="0"/>
              </a:rPr>
              <a:t>The premium can be paid by any mode other than cash.</a:t>
            </a:r>
          </a:p>
          <a:p>
            <a:pPr eaLnBrk="1" hangingPunct="1"/>
            <a:r>
              <a:rPr lang="en-US" sz="3600" b="1" dirty="0" smtClean="0">
                <a:solidFill>
                  <a:schemeClr val="bg1"/>
                </a:solidFill>
                <a:latin typeface="Times New Roman" pitchFamily="18" charset="0"/>
              </a:rPr>
              <a:t>It is paid out of income chargeable to tax.</a:t>
            </a:r>
          </a:p>
          <a:p>
            <a:endParaRPr lang="en-US" dirty="0" smtClean="0"/>
          </a:p>
        </p:txBody>
      </p:sp>
    </p:spTree>
  </p:cSld>
  <p:clrMapOvr>
    <a:masterClrMapping/>
  </p:clrMapOvr>
  <p:transition spd="slow">
    <p:cover dir="u"/>
    <p:sndAc>
      <p:stSnd>
        <p:snd r:embed="rId2" name="click.wav" builtIn="1"/>
      </p:stSnd>
    </p:sndAc>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u="sng" dirty="0" smtClean="0">
                <a:solidFill>
                  <a:schemeClr val="bg1"/>
                </a:solidFill>
                <a:effectLst>
                  <a:outerShdw blurRad="38100" dist="38100" dir="2700000" algn="tl">
                    <a:srgbClr val="000000"/>
                  </a:outerShdw>
                </a:effectLst>
                <a:latin typeface="Times New Roman" pitchFamily="18" charset="0"/>
              </a:rPr>
              <a:t>Deduction u/s.80D</a:t>
            </a:r>
            <a:br>
              <a:rPr lang="en-US" b="1" u="sng" dirty="0" smtClean="0">
                <a:solidFill>
                  <a:schemeClr val="bg1"/>
                </a:solidFill>
                <a:effectLst>
                  <a:outerShdw blurRad="38100" dist="38100" dir="2700000" algn="tl">
                    <a:srgbClr val="000000"/>
                  </a:outerShdw>
                </a:effectLst>
                <a:latin typeface="Times New Roman" pitchFamily="18" charset="0"/>
              </a:rPr>
            </a:br>
            <a:endParaRPr lang="en-US" dirty="0"/>
          </a:p>
        </p:txBody>
      </p:sp>
      <p:sp>
        <p:nvSpPr>
          <p:cNvPr id="39939" name="Content Placeholder 2"/>
          <p:cNvSpPr>
            <a:spLocks noGrp="1"/>
          </p:cNvSpPr>
          <p:nvPr>
            <p:ph idx="1"/>
          </p:nvPr>
        </p:nvSpPr>
        <p:spPr/>
        <p:txBody>
          <a:bodyPr/>
          <a:lstStyle/>
          <a:p>
            <a:pPr eaLnBrk="1" hangingPunct="1"/>
            <a:r>
              <a:rPr lang="en-US" sz="4000" b="1" dirty="0" smtClean="0">
                <a:solidFill>
                  <a:schemeClr val="bg1"/>
                </a:solidFill>
                <a:latin typeface="Times New Roman" pitchFamily="18" charset="0"/>
              </a:rPr>
              <a:t>Amount of deduction </a:t>
            </a:r>
            <a:r>
              <a:rPr lang="en-US" sz="4000" dirty="0" smtClean="0">
                <a:solidFill>
                  <a:schemeClr val="bg1"/>
                </a:solidFill>
                <a:latin typeface="Rupee" pitchFamily="2" charset="0"/>
              </a:rPr>
              <a:t>`</a:t>
            </a:r>
            <a:r>
              <a:rPr lang="en-US" sz="4000" b="1" dirty="0" smtClean="0">
                <a:solidFill>
                  <a:schemeClr val="bg1"/>
                </a:solidFill>
                <a:latin typeface="Times New Roman" pitchFamily="18" charset="0"/>
              </a:rPr>
              <a:t>15,000 – </a:t>
            </a:r>
          </a:p>
          <a:p>
            <a:pPr eaLnBrk="1" hangingPunct="1"/>
            <a:r>
              <a:rPr lang="en-US" sz="4000" b="1" dirty="0" smtClean="0">
                <a:solidFill>
                  <a:schemeClr val="bg1"/>
                </a:solidFill>
                <a:latin typeface="Times New Roman" pitchFamily="18" charset="0"/>
              </a:rPr>
              <a:t>additional deduction </a:t>
            </a:r>
            <a:r>
              <a:rPr lang="en-US" sz="4000" dirty="0" smtClean="0">
                <a:solidFill>
                  <a:schemeClr val="bg1"/>
                </a:solidFill>
                <a:latin typeface="Rupee" pitchFamily="2" charset="0"/>
              </a:rPr>
              <a:t>`</a:t>
            </a:r>
            <a:r>
              <a:rPr lang="en-US" sz="4000" b="1" dirty="0" smtClean="0">
                <a:solidFill>
                  <a:schemeClr val="bg1"/>
                </a:solidFill>
                <a:latin typeface="Times New Roman" pitchFamily="18" charset="0"/>
              </a:rPr>
              <a:t>5,000 is allowed if the policy is taken on the health of senior citizen.</a:t>
            </a:r>
          </a:p>
          <a:p>
            <a:endParaRPr lang="en-US" dirty="0" smtClean="0"/>
          </a:p>
        </p:txBody>
      </p:sp>
    </p:spTree>
  </p:cSld>
  <p:clrMapOvr>
    <a:masterClrMapping/>
  </p:clrMapOvr>
  <p:transition spd="slow">
    <p:push dir="r"/>
    <p:sndAc>
      <p:stSnd>
        <p:snd r:embed="rId2" name="click.wav" builtIn="1"/>
      </p:stSnd>
    </p:sndAc>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type="body" idx="1"/>
          </p:nvPr>
        </p:nvSpPr>
        <p:spPr>
          <a:xfrm>
            <a:off x="685800" y="1371600"/>
            <a:ext cx="7696200" cy="3657600"/>
          </a:xfrm>
        </p:spPr>
        <p:txBody>
          <a:bodyPr/>
          <a:lstStyle/>
          <a:p>
            <a:pPr eaLnBrk="1" hangingPunct="1"/>
            <a:r>
              <a:rPr lang="en-US" sz="2800" b="1" dirty="0" smtClean="0">
                <a:solidFill>
                  <a:schemeClr val="bg1"/>
                </a:solidFill>
                <a:latin typeface="Times New Roman" pitchFamily="18" charset="0"/>
              </a:rPr>
              <a:t>Deduction in respect of maintenance including medical treatment of a handicapped dependent :</a:t>
            </a:r>
          </a:p>
          <a:p>
            <a:pPr eaLnBrk="1" hangingPunct="1"/>
            <a:r>
              <a:rPr lang="en-US" sz="2800" b="1" dirty="0" smtClean="0">
                <a:solidFill>
                  <a:schemeClr val="bg1"/>
                </a:solidFill>
                <a:latin typeface="Times New Roman" pitchFamily="18" charset="0"/>
              </a:rPr>
              <a:t>Furnish a certificate issued by the medical authority in form No.10-IA.</a:t>
            </a:r>
          </a:p>
          <a:p>
            <a:pPr eaLnBrk="1" hangingPunct="1"/>
            <a:r>
              <a:rPr lang="en-US" sz="2800" b="1" dirty="0" smtClean="0">
                <a:solidFill>
                  <a:schemeClr val="bg1"/>
                </a:solidFill>
                <a:latin typeface="Times New Roman" pitchFamily="18" charset="0"/>
              </a:rPr>
              <a:t>Amount of deduction </a:t>
            </a:r>
            <a:r>
              <a:rPr lang="en-US" sz="2800" dirty="0" smtClean="0">
                <a:solidFill>
                  <a:schemeClr val="bg1"/>
                </a:solidFill>
                <a:latin typeface="Rupee" pitchFamily="2" charset="0"/>
              </a:rPr>
              <a:t>` </a:t>
            </a:r>
            <a:r>
              <a:rPr lang="en-US" sz="2800" b="1" dirty="0" smtClean="0">
                <a:solidFill>
                  <a:schemeClr val="bg1"/>
                </a:solidFill>
                <a:latin typeface="Times New Roman" pitchFamily="18" charset="0"/>
              </a:rPr>
              <a:t>50,000 is allowed.</a:t>
            </a:r>
          </a:p>
          <a:p>
            <a:pPr eaLnBrk="1" hangingPunct="1"/>
            <a:r>
              <a:rPr lang="en-US" sz="2800" b="1" dirty="0" smtClean="0">
                <a:solidFill>
                  <a:schemeClr val="bg1"/>
                </a:solidFill>
                <a:latin typeface="Times New Roman" pitchFamily="18" charset="0"/>
              </a:rPr>
              <a:t>In case severe disability (80% or more), </a:t>
            </a:r>
            <a:r>
              <a:rPr lang="en-US" sz="2800" dirty="0" smtClean="0">
                <a:solidFill>
                  <a:schemeClr val="bg1"/>
                </a:solidFill>
                <a:latin typeface="Rupee" pitchFamily="2" charset="0"/>
              </a:rPr>
              <a:t>` </a:t>
            </a:r>
            <a:r>
              <a:rPr lang="en-US" sz="2800" b="1" dirty="0" smtClean="0">
                <a:solidFill>
                  <a:schemeClr val="bg1"/>
                </a:solidFill>
                <a:latin typeface="Times New Roman" pitchFamily="18" charset="0"/>
              </a:rPr>
              <a:t>1,00,000 is allowed.</a:t>
            </a:r>
          </a:p>
          <a:p>
            <a:pPr eaLnBrk="1" hangingPunct="1"/>
            <a:r>
              <a:rPr lang="en-US" sz="2800" b="1" dirty="0" smtClean="0">
                <a:solidFill>
                  <a:schemeClr val="bg1"/>
                </a:solidFill>
                <a:latin typeface="Times New Roman" pitchFamily="18" charset="0"/>
              </a:rPr>
              <a:t>The person claiming deduction under this section, he should not claim any deduction under section 80U.</a:t>
            </a:r>
          </a:p>
        </p:txBody>
      </p:sp>
      <p:sp>
        <p:nvSpPr>
          <p:cNvPr id="98309" name="Rectangle 5"/>
          <p:cNvSpPr>
            <a:spLocks noChangeArrowheads="1"/>
          </p:cNvSpPr>
          <p:nvPr/>
        </p:nvSpPr>
        <p:spPr bwMode="auto">
          <a:xfrm>
            <a:off x="1066800" y="228600"/>
            <a:ext cx="6781800" cy="1462088"/>
          </a:xfrm>
          <a:prstGeom prst="rect">
            <a:avLst/>
          </a:prstGeom>
          <a:noFill/>
          <a:ln w="9525">
            <a:noFill/>
            <a:miter lim="800000"/>
            <a:headEnd/>
            <a:tailEnd/>
          </a:ln>
        </p:spPr>
        <p:txBody>
          <a:bodyPr anchor="b"/>
          <a:lstStyle/>
          <a:p>
            <a:pPr algn="ctr" eaLnBrk="1" hangingPunct="1">
              <a:defRPr/>
            </a:pPr>
            <a:r>
              <a:rPr lang="en-US" sz="4400" b="1" u="sng" dirty="0">
                <a:solidFill>
                  <a:schemeClr val="bg1"/>
                </a:solidFill>
                <a:effectLst>
                  <a:outerShdw blurRad="38100" dist="38100" dir="2700000" algn="tl">
                    <a:srgbClr val="000000"/>
                  </a:outerShdw>
                </a:effectLst>
                <a:latin typeface="Times New Roman" pitchFamily="18" charset="0"/>
              </a:rPr>
              <a:t>Deduction u/s.80DD</a:t>
            </a:r>
            <a:br>
              <a:rPr lang="en-US" sz="4400" b="1" u="sng" dirty="0">
                <a:solidFill>
                  <a:schemeClr val="bg1"/>
                </a:solidFill>
                <a:effectLst>
                  <a:outerShdw blurRad="38100" dist="38100" dir="2700000" algn="tl">
                    <a:srgbClr val="000000"/>
                  </a:outerShdw>
                </a:effectLst>
                <a:latin typeface="Times New Roman" pitchFamily="18" charset="0"/>
              </a:rPr>
            </a:br>
            <a:endParaRPr lang="en-US" sz="4400" b="1" u="sng" dirty="0">
              <a:solidFill>
                <a:schemeClr val="bg1"/>
              </a:solidFill>
              <a:effectLst>
                <a:outerShdw blurRad="38100" dist="38100" dir="2700000" algn="tl">
                  <a:srgbClr val="000000"/>
                </a:outerShdw>
              </a:effectLst>
              <a:latin typeface="Times New Roman" pitchFamily="18" charset="0"/>
            </a:endParaRPr>
          </a:p>
        </p:txBody>
      </p:sp>
      <p:pic>
        <p:nvPicPr>
          <p:cNvPr id="40964" name="Picture 7"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push/>
    <p:sndAc>
      <p:stSnd>
        <p:snd r:embed="rId3" name="click.wav" builtIn="1"/>
      </p:stSnd>
    </p:sndAc>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p:nvPr>
        </p:nvSpPr>
        <p:spPr/>
        <p:txBody>
          <a:bodyPr/>
          <a:lstStyle/>
          <a:p>
            <a:pPr eaLnBrk="1" hangingPunct="1">
              <a:defRPr/>
            </a:pPr>
            <a:r>
              <a:rPr lang="en-US" b="1" u="sng" dirty="0" smtClean="0">
                <a:solidFill>
                  <a:schemeClr val="bg1"/>
                </a:solidFill>
                <a:effectLst>
                  <a:outerShdw blurRad="38100" dist="38100" dir="2700000" algn="tl">
                    <a:srgbClr val="000000"/>
                  </a:outerShdw>
                </a:effectLst>
                <a:latin typeface="Times New Roman" pitchFamily="18" charset="0"/>
              </a:rPr>
              <a:t>Deduction u/s.80DDB</a:t>
            </a:r>
            <a:endParaRPr lang="en-US" b="1" u="sng" dirty="0" smtClean="0">
              <a:effectLst>
                <a:outerShdw blurRad="38100" dist="38100" dir="2700000" algn="tl">
                  <a:srgbClr val="FFFFFF"/>
                </a:outerShdw>
              </a:effectLst>
              <a:latin typeface="Times New Roman" pitchFamily="18" charset="0"/>
            </a:endParaRPr>
          </a:p>
        </p:txBody>
      </p:sp>
      <p:sp>
        <p:nvSpPr>
          <p:cNvPr id="41987" name="Rectangle 3"/>
          <p:cNvSpPr>
            <a:spLocks noGrp="1" noChangeArrowheads="1"/>
          </p:cNvSpPr>
          <p:nvPr>
            <p:ph type="body" idx="1"/>
          </p:nvPr>
        </p:nvSpPr>
        <p:spPr/>
        <p:txBody>
          <a:bodyPr/>
          <a:lstStyle/>
          <a:p>
            <a:pPr eaLnBrk="1" hangingPunct="1"/>
            <a:r>
              <a:rPr lang="en-US" sz="2800" b="1" dirty="0" smtClean="0">
                <a:latin typeface="Times New Roman" pitchFamily="18" charset="0"/>
              </a:rPr>
              <a:t>  </a:t>
            </a:r>
            <a:r>
              <a:rPr lang="en-US" sz="2800" b="1" dirty="0" smtClean="0">
                <a:solidFill>
                  <a:schemeClr val="bg1"/>
                </a:solidFill>
                <a:latin typeface="Times New Roman" pitchFamily="18" charset="0"/>
              </a:rPr>
              <a:t>Medical treatment of dependent or self for specified disease/ailment.</a:t>
            </a:r>
            <a:endParaRPr lang="en-US" sz="2800" dirty="0" smtClean="0">
              <a:solidFill>
                <a:schemeClr val="bg1"/>
              </a:solidFill>
              <a:latin typeface="Times New Roman" pitchFamily="18" charset="0"/>
            </a:endParaRPr>
          </a:p>
          <a:p>
            <a:pPr eaLnBrk="1" hangingPunct="1"/>
            <a:r>
              <a:rPr lang="en-US" sz="2800" dirty="0" smtClean="0">
                <a:solidFill>
                  <a:schemeClr val="bg1"/>
                </a:solidFill>
                <a:latin typeface="Times New Roman" pitchFamily="18" charset="0"/>
              </a:rPr>
              <a:t>	Amount of deduction </a:t>
            </a:r>
            <a:r>
              <a:rPr lang="en-US" sz="2800" dirty="0" smtClean="0">
                <a:solidFill>
                  <a:schemeClr val="bg1"/>
                </a:solidFill>
                <a:latin typeface="Rupee" pitchFamily="2" charset="0"/>
              </a:rPr>
              <a:t>` </a:t>
            </a:r>
            <a:r>
              <a:rPr lang="en-US" sz="2800" dirty="0" smtClean="0">
                <a:solidFill>
                  <a:schemeClr val="bg1"/>
                </a:solidFill>
                <a:latin typeface="Times New Roman" pitchFamily="18" charset="0"/>
              </a:rPr>
              <a:t>40,000: if the person is a senior citizen </a:t>
            </a:r>
            <a:r>
              <a:rPr lang="en-US" sz="2800" dirty="0" smtClean="0">
                <a:solidFill>
                  <a:schemeClr val="bg1"/>
                </a:solidFill>
                <a:latin typeface="Rupee" pitchFamily="2" charset="0"/>
              </a:rPr>
              <a:t>` </a:t>
            </a:r>
            <a:r>
              <a:rPr lang="en-US" sz="2800" dirty="0" smtClean="0">
                <a:solidFill>
                  <a:schemeClr val="bg1"/>
                </a:solidFill>
                <a:latin typeface="Times New Roman" pitchFamily="18" charset="0"/>
              </a:rPr>
              <a:t>60,000 is allowed.</a:t>
            </a:r>
          </a:p>
          <a:p>
            <a:pPr eaLnBrk="1" hangingPunct="1"/>
            <a:r>
              <a:rPr lang="en-US" sz="3600" b="1" u="sng" dirty="0" smtClean="0">
                <a:solidFill>
                  <a:schemeClr val="bg1"/>
                </a:solidFill>
                <a:latin typeface="Times New Roman" pitchFamily="18" charset="0"/>
              </a:rPr>
              <a:t>This deduction is not allowable by the employer.</a:t>
            </a:r>
          </a:p>
        </p:txBody>
      </p:sp>
    </p:spTree>
  </p:cSld>
  <p:clrMapOvr>
    <a:masterClrMapping/>
  </p:clrMapOvr>
  <p:transition spd="slow">
    <p:cover dir="r"/>
    <p:sndAc>
      <p:stSnd>
        <p:snd r:embed="rId2" name="click.wav" builtIn="1"/>
      </p:stSnd>
    </p:sndAc>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ChangeArrowheads="1"/>
          </p:cNvSpPr>
          <p:nvPr>
            <p:ph type="title"/>
          </p:nvPr>
        </p:nvSpPr>
        <p:spPr/>
        <p:txBody>
          <a:bodyPr/>
          <a:lstStyle/>
          <a:p>
            <a:pPr eaLnBrk="1" hangingPunct="1">
              <a:defRPr/>
            </a:pPr>
            <a:r>
              <a:rPr lang="en-US" b="1" u="sng" dirty="0" smtClean="0">
                <a:solidFill>
                  <a:schemeClr val="bg1"/>
                </a:solidFill>
                <a:effectLst>
                  <a:outerShdw blurRad="38100" dist="38100" dir="2700000" algn="tl">
                    <a:srgbClr val="FFFFFF"/>
                  </a:outerShdw>
                </a:effectLst>
                <a:latin typeface="Times New Roman" pitchFamily="18" charset="0"/>
              </a:rPr>
              <a:t>Deductions -u/s.80E</a:t>
            </a:r>
          </a:p>
        </p:txBody>
      </p:sp>
      <p:sp>
        <p:nvSpPr>
          <p:cNvPr id="43011" name="Rectangle 3"/>
          <p:cNvSpPr>
            <a:spLocks noGrp="1" noChangeArrowheads="1"/>
          </p:cNvSpPr>
          <p:nvPr>
            <p:ph type="body" idx="1"/>
          </p:nvPr>
        </p:nvSpPr>
        <p:spPr/>
        <p:txBody>
          <a:bodyPr/>
          <a:lstStyle/>
          <a:p>
            <a:pPr eaLnBrk="1" hangingPunct="1">
              <a:lnSpc>
                <a:spcPct val="80000"/>
              </a:lnSpc>
            </a:pPr>
            <a:r>
              <a:rPr lang="en-US" dirty="0" smtClean="0">
                <a:solidFill>
                  <a:schemeClr val="bg1"/>
                </a:solidFill>
                <a:latin typeface="Times New Roman" pitchFamily="18" charset="0"/>
              </a:rPr>
              <a:t>Payment of interest on loan taken for higher education: spouse or children</a:t>
            </a:r>
          </a:p>
          <a:p>
            <a:pPr eaLnBrk="1" hangingPunct="1">
              <a:lnSpc>
                <a:spcPct val="80000"/>
              </a:lnSpc>
            </a:pPr>
            <a:r>
              <a:rPr lang="en-US" dirty="0" smtClean="0">
                <a:solidFill>
                  <a:schemeClr val="bg1"/>
                </a:solidFill>
                <a:latin typeface="Times New Roman" pitchFamily="18" charset="0"/>
              </a:rPr>
              <a:t>The loan has to be taken from any financial institution or approved charitable institution.</a:t>
            </a:r>
          </a:p>
          <a:p>
            <a:pPr eaLnBrk="1" hangingPunct="1">
              <a:lnSpc>
                <a:spcPct val="80000"/>
              </a:lnSpc>
            </a:pPr>
            <a:r>
              <a:rPr lang="en-US" dirty="0" smtClean="0">
                <a:solidFill>
                  <a:schemeClr val="bg1"/>
                </a:solidFill>
                <a:latin typeface="Times New Roman" pitchFamily="18" charset="0"/>
              </a:rPr>
              <a:t>Such amount is paid out of his income chargeable to tax.</a:t>
            </a:r>
          </a:p>
          <a:p>
            <a:pPr eaLnBrk="1" hangingPunct="1">
              <a:lnSpc>
                <a:spcPct val="80000"/>
              </a:lnSpc>
            </a:pPr>
            <a:r>
              <a:rPr lang="en-US" dirty="0" smtClean="0">
                <a:solidFill>
                  <a:schemeClr val="bg1"/>
                </a:solidFill>
                <a:latin typeface="Times New Roman" pitchFamily="18" charset="0"/>
              </a:rPr>
              <a:t>The deduction is available for a maximum of 8 years or till the interest is paid, whichever is earlier.</a:t>
            </a:r>
          </a:p>
        </p:txBody>
      </p:sp>
    </p:spTree>
  </p:cSld>
  <p:clrMapOvr>
    <a:masterClrMapping/>
  </p:clrMapOvr>
  <p:transition spd="slow">
    <p:cover/>
    <p:sndAc>
      <p:stSnd>
        <p:snd r:embed="rId2" name="click.wav" builtIn="1"/>
      </p:stSnd>
    </p:sndAc>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2133600" y="0"/>
            <a:ext cx="4572000" cy="1074738"/>
          </a:xfrm>
        </p:spPr>
        <p:txBody>
          <a:bodyPr/>
          <a:lstStyle/>
          <a:p>
            <a:pPr eaLnBrk="1" hangingPunct="1">
              <a:defRPr/>
            </a:pPr>
            <a:r>
              <a:rPr lang="en-US" sz="4000" b="1" u="sng" dirty="0" smtClean="0">
                <a:solidFill>
                  <a:schemeClr val="bg1"/>
                </a:solidFill>
                <a:effectLst>
                  <a:outerShdw blurRad="38100" dist="38100" dir="2700000" algn="tl">
                    <a:srgbClr val="FFFFFF"/>
                  </a:outerShdw>
                </a:effectLst>
                <a:latin typeface="Times New Roman" pitchFamily="18" charset="0"/>
              </a:rPr>
              <a:t>Deductions -u/s.80G</a:t>
            </a:r>
          </a:p>
        </p:txBody>
      </p:sp>
      <p:sp>
        <p:nvSpPr>
          <p:cNvPr id="44035" name="Rectangle 3"/>
          <p:cNvSpPr>
            <a:spLocks noGrp="1" noChangeArrowheads="1"/>
          </p:cNvSpPr>
          <p:nvPr>
            <p:ph type="body" idx="1"/>
          </p:nvPr>
        </p:nvSpPr>
        <p:spPr>
          <a:xfrm>
            <a:off x="406400" y="1295400"/>
            <a:ext cx="8229600" cy="5257800"/>
          </a:xfrm>
          <a:noFill/>
        </p:spPr>
        <p:txBody>
          <a:bodyPr/>
          <a:lstStyle/>
          <a:p>
            <a:pPr lvl="1" eaLnBrk="1" hangingPunct="1">
              <a:lnSpc>
                <a:spcPct val="90000"/>
              </a:lnSpc>
            </a:pPr>
            <a:r>
              <a:rPr lang="en-US" b="1" dirty="0" smtClean="0">
                <a:latin typeface="Times New Roman" pitchFamily="18" charset="0"/>
              </a:rPr>
              <a:t> </a:t>
            </a:r>
            <a:r>
              <a:rPr lang="en-US" b="1" dirty="0" smtClean="0">
                <a:solidFill>
                  <a:schemeClr val="bg1"/>
                </a:solidFill>
                <a:latin typeface="Times New Roman" pitchFamily="18" charset="0"/>
              </a:rPr>
              <a:t>Deduction in respect of donations to certain funds, charitable institutions etc.</a:t>
            </a:r>
          </a:p>
          <a:p>
            <a:pPr lvl="1" eaLnBrk="1" hangingPunct="1">
              <a:lnSpc>
                <a:spcPct val="90000"/>
              </a:lnSpc>
            </a:pPr>
            <a:r>
              <a:rPr lang="en-US" b="1" dirty="0" smtClean="0">
                <a:solidFill>
                  <a:schemeClr val="bg1"/>
                </a:solidFill>
                <a:latin typeface="Times New Roman" pitchFamily="18" charset="0"/>
              </a:rPr>
              <a:t>·	Deduction can be allowed by the employer only in respect of donations made to Prime Minister Relief Fund, Chief Ministers Relief Fund, Earthquake Fund, etc.</a:t>
            </a:r>
          </a:p>
          <a:p>
            <a:pPr lvl="1" eaLnBrk="1" hangingPunct="1">
              <a:lnSpc>
                <a:spcPct val="90000"/>
              </a:lnSpc>
            </a:pPr>
            <a:r>
              <a:rPr lang="en-US" b="1" dirty="0" smtClean="0">
                <a:solidFill>
                  <a:schemeClr val="bg1"/>
                </a:solidFill>
                <a:latin typeface="Times New Roman" pitchFamily="18" charset="0"/>
              </a:rPr>
              <a:t>·</a:t>
            </a:r>
            <a:r>
              <a:rPr lang="en-US" sz="4400" b="1" dirty="0" smtClean="0">
                <a:solidFill>
                  <a:schemeClr val="bg1"/>
                </a:solidFill>
                <a:latin typeface="Times New Roman" pitchFamily="18" charset="0"/>
              </a:rPr>
              <a:t>	In respect of donations to charitable institutions, </a:t>
            </a:r>
            <a:r>
              <a:rPr lang="en-US" sz="4400" b="1" u="sng" dirty="0" smtClean="0">
                <a:solidFill>
                  <a:schemeClr val="bg1"/>
                </a:solidFill>
                <a:latin typeface="Times New Roman" pitchFamily="18" charset="0"/>
              </a:rPr>
              <a:t>deductions cannot be allowed by the employer</a:t>
            </a:r>
            <a:r>
              <a:rPr lang="en-US" sz="4400" b="1" dirty="0" smtClean="0">
                <a:solidFill>
                  <a:schemeClr val="bg1"/>
                </a:solidFill>
                <a:latin typeface="Times New Roman" pitchFamily="18" charset="0"/>
              </a:rPr>
              <a:t>. </a:t>
            </a:r>
            <a:endParaRPr lang="en-US" sz="4400" dirty="0" smtClean="0">
              <a:solidFill>
                <a:schemeClr val="bg1"/>
              </a:solidFill>
              <a:latin typeface="Times New Roman" pitchFamily="18" charset="0"/>
            </a:endParaRPr>
          </a:p>
        </p:txBody>
      </p:sp>
      <p:pic>
        <p:nvPicPr>
          <p:cNvPr id="44036" name="Picture 4"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wipe dir="d"/>
    <p:sndAc>
      <p:stSnd>
        <p:snd r:embed="rId3" name="click.wav" builtIn="1"/>
      </p:stSnd>
    </p:sndAc>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p:nvPr>
        </p:nvSpPr>
        <p:spPr/>
        <p:txBody>
          <a:bodyPr/>
          <a:lstStyle/>
          <a:p>
            <a:pPr eaLnBrk="1" hangingPunct="1">
              <a:defRPr/>
            </a:pPr>
            <a:r>
              <a:rPr lang="en-US" b="1" u="sng" dirty="0" smtClean="0">
                <a:solidFill>
                  <a:schemeClr val="bg1"/>
                </a:solidFill>
                <a:effectLst>
                  <a:outerShdw blurRad="38100" dist="38100" dir="2700000" algn="tl">
                    <a:srgbClr val="FFFFFF"/>
                  </a:outerShdw>
                </a:effectLst>
                <a:latin typeface="Times New Roman" pitchFamily="18" charset="0"/>
              </a:rPr>
              <a:t>Deductions -u/s.80GG</a:t>
            </a:r>
          </a:p>
        </p:txBody>
      </p:sp>
      <p:sp>
        <p:nvSpPr>
          <p:cNvPr id="45059" name="Rectangle 3"/>
          <p:cNvSpPr>
            <a:spLocks noGrp="1" noChangeArrowheads="1"/>
          </p:cNvSpPr>
          <p:nvPr>
            <p:ph type="body" idx="1"/>
          </p:nvPr>
        </p:nvSpPr>
        <p:spPr/>
        <p:txBody>
          <a:bodyPr/>
          <a:lstStyle/>
          <a:p>
            <a:pPr eaLnBrk="1" hangingPunct="1">
              <a:lnSpc>
                <a:spcPct val="80000"/>
              </a:lnSpc>
            </a:pPr>
            <a:r>
              <a:rPr lang="en-US" b="1" dirty="0" smtClean="0">
                <a:solidFill>
                  <a:schemeClr val="bg1"/>
                </a:solidFill>
                <a:latin typeface="Times New Roman" pitchFamily="18" charset="0"/>
              </a:rPr>
              <a:t>Deduction in respect of rent paid :</a:t>
            </a:r>
            <a:endParaRPr lang="en-US" dirty="0" smtClean="0">
              <a:solidFill>
                <a:schemeClr val="bg1"/>
              </a:solidFill>
              <a:latin typeface="Times New Roman" pitchFamily="18" charset="0"/>
            </a:endParaRPr>
          </a:p>
          <a:p>
            <a:pPr eaLnBrk="1" hangingPunct="1">
              <a:lnSpc>
                <a:spcPct val="80000"/>
              </a:lnSpc>
            </a:pPr>
            <a:r>
              <a:rPr lang="en-US" dirty="0" smtClean="0">
                <a:solidFill>
                  <a:schemeClr val="bg1"/>
                </a:solidFill>
                <a:latin typeface="Times New Roman" pitchFamily="18" charset="0"/>
              </a:rPr>
              <a:t>The assessee should not be receipt of HRA and he should not own any house</a:t>
            </a:r>
          </a:p>
          <a:p>
            <a:pPr eaLnBrk="1" hangingPunct="1">
              <a:lnSpc>
                <a:spcPct val="80000"/>
              </a:lnSpc>
            </a:pPr>
            <a:r>
              <a:rPr lang="en-US" dirty="0" smtClean="0">
                <a:solidFill>
                  <a:schemeClr val="bg1"/>
                </a:solidFill>
                <a:latin typeface="Times New Roman" pitchFamily="18" charset="0"/>
              </a:rPr>
              <a:t>The least of the following amount is exempted</a:t>
            </a:r>
          </a:p>
          <a:p>
            <a:pPr eaLnBrk="1" hangingPunct="1">
              <a:lnSpc>
                <a:spcPct val="80000"/>
              </a:lnSpc>
            </a:pPr>
            <a:r>
              <a:rPr lang="en-US" dirty="0" smtClean="0">
                <a:solidFill>
                  <a:schemeClr val="bg1"/>
                </a:solidFill>
                <a:latin typeface="Times New Roman" pitchFamily="18" charset="0"/>
              </a:rPr>
              <a:t>1.	Rent paid in excess of 10% of total income before allowing deduction under this section.</a:t>
            </a:r>
          </a:p>
          <a:p>
            <a:pPr eaLnBrk="1" hangingPunct="1">
              <a:lnSpc>
                <a:spcPct val="80000"/>
              </a:lnSpc>
            </a:pPr>
            <a:r>
              <a:rPr lang="en-US" dirty="0" smtClean="0">
                <a:solidFill>
                  <a:schemeClr val="bg1"/>
                </a:solidFill>
                <a:latin typeface="Times New Roman" pitchFamily="18" charset="0"/>
              </a:rPr>
              <a:t>2.	</a:t>
            </a:r>
            <a:r>
              <a:rPr lang="en-US" dirty="0" smtClean="0">
                <a:solidFill>
                  <a:schemeClr val="bg1"/>
                </a:solidFill>
                <a:latin typeface="Rupee" pitchFamily="2" charset="0"/>
              </a:rPr>
              <a:t>` </a:t>
            </a:r>
            <a:r>
              <a:rPr lang="en-US" dirty="0" smtClean="0">
                <a:solidFill>
                  <a:schemeClr val="bg1"/>
                </a:solidFill>
                <a:latin typeface="Times New Roman" pitchFamily="18" charset="0"/>
              </a:rPr>
              <a:t>2000 per month.</a:t>
            </a:r>
          </a:p>
          <a:p>
            <a:pPr eaLnBrk="1" hangingPunct="1">
              <a:lnSpc>
                <a:spcPct val="80000"/>
              </a:lnSpc>
            </a:pPr>
            <a:r>
              <a:rPr lang="en-US" dirty="0" smtClean="0">
                <a:solidFill>
                  <a:schemeClr val="bg1"/>
                </a:solidFill>
                <a:latin typeface="Times New Roman" pitchFamily="18" charset="0"/>
              </a:rPr>
              <a:t>3.	25% of total income before allowing deduction under this section</a:t>
            </a:r>
          </a:p>
        </p:txBody>
      </p:sp>
    </p:spTree>
  </p:cSld>
  <p:clrMapOvr>
    <a:masterClrMapping/>
  </p:clrMapOvr>
  <p:transition spd="slow">
    <p:wipe dir="u"/>
    <p:sndAc>
      <p:stSnd>
        <p:snd r:embed="rId2" name="click.wav" builtIn="1"/>
      </p:stSnd>
    </p:sndAc>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pPr>
              <a:defRPr/>
            </a:pPr>
            <a:r>
              <a:rPr lang="en-US" b="1" u="sng" dirty="0" smtClean="0">
                <a:solidFill>
                  <a:schemeClr val="bg1"/>
                </a:solidFill>
                <a:effectLst>
                  <a:outerShdw blurRad="38100" dist="38100" dir="2700000" algn="tl">
                    <a:srgbClr val="FFFFFF"/>
                  </a:outerShdw>
                </a:effectLst>
                <a:latin typeface="Times New Roman" pitchFamily="18" charset="0"/>
              </a:rPr>
              <a:t>Deduction-u/s.80GGC</a:t>
            </a:r>
          </a:p>
        </p:txBody>
      </p:sp>
      <p:sp>
        <p:nvSpPr>
          <p:cNvPr id="46083" name="Rectangle 3"/>
          <p:cNvSpPr>
            <a:spLocks noGrp="1" noChangeArrowheads="1"/>
          </p:cNvSpPr>
          <p:nvPr>
            <p:ph type="body" idx="1"/>
          </p:nvPr>
        </p:nvSpPr>
        <p:spPr/>
        <p:txBody>
          <a:bodyPr/>
          <a:lstStyle/>
          <a:p>
            <a:r>
              <a:rPr lang="en-US" dirty="0" smtClean="0">
                <a:solidFill>
                  <a:schemeClr val="bg1"/>
                </a:solidFill>
                <a:latin typeface="Times New Roman" pitchFamily="18" charset="0"/>
              </a:rPr>
              <a:t>Any amount of contribution made by a person to a political party or an electoral trust is deductible.</a:t>
            </a:r>
          </a:p>
          <a:p>
            <a:pPr eaLnBrk="1" hangingPunct="1"/>
            <a:r>
              <a:rPr lang="en-US" sz="4000" b="1" u="sng" dirty="0" smtClean="0">
                <a:solidFill>
                  <a:schemeClr val="bg1"/>
                </a:solidFill>
                <a:latin typeface="Times New Roman" pitchFamily="18" charset="0"/>
              </a:rPr>
              <a:t>This deduction is not allowable by the employer.</a:t>
            </a:r>
          </a:p>
          <a:p>
            <a:endParaRPr lang="en-US" dirty="0" smtClean="0"/>
          </a:p>
          <a:p>
            <a:endParaRPr lang="en-US" dirty="0" smtClean="0"/>
          </a:p>
        </p:txBody>
      </p:sp>
    </p:spTree>
  </p:cSld>
  <p:clrMapOvr>
    <a:masterClrMapping/>
  </p:clrMapOvr>
  <p:transition spd="slow">
    <p:wipe dir="r"/>
    <p:sndAc>
      <p:stSnd>
        <p:snd r:embed="rId2" name="click.wav" builtIn="1"/>
      </p:stSnd>
    </p:sndAc>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pPr>
              <a:defRPr/>
            </a:pPr>
            <a:r>
              <a:rPr lang="en-US" b="1" u="sng" dirty="0" smtClean="0">
                <a:solidFill>
                  <a:schemeClr val="bg1"/>
                </a:solidFill>
                <a:effectLst>
                  <a:outerShdw blurRad="38100" dist="38100" dir="2700000" algn="tl">
                    <a:srgbClr val="FFFFFF"/>
                  </a:outerShdw>
                </a:effectLst>
                <a:latin typeface="Times New Roman" pitchFamily="18" charset="0"/>
              </a:rPr>
              <a:t>Deductions under Chapter VI A-u/s.80U</a:t>
            </a:r>
          </a:p>
        </p:txBody>
      </p:sp>
      <p:sp>
        <p:nvSpPr>
          <p:cNvPr id="47107" name="Rectangle 3"/>
          <p:cNvSpPr>
            <a:spLocks noGrp="1" noChangeArrowheads="1"/>
          </p:cNvSpPr>
          <p:nvPr>
            <p:ph type="body" idx="1"/>
          </p:nvPr>
        </p:nvSpPr>
        <p:spPr/>
        <p:txBody>
          <a:bodyPr/>
          <a:lstStyle/>
          <a:p>
            <a:pPr eaLnBrk="1" hangingPunct="1">
              <a:lnSpc>
                <a:spcPct val="90000"/>
              </a:lnSpc>
            </a:pPr>
            <a:r>
              <a:rPr lang="en-US" b="1" dirty="0" smtClean="0">
                <a:solidFill>
                  <a:schemeClr val="bg1"/>
                </a:solidFill>
                <a:latin typeface="Times New Roman" pitchFamily="18" charset="0"/>
              </a:rPr>
              <a:t>Deduction in case of a person with disability: blindness, low vision, leprosy, hearing impairment, mental retardation and mental illness. </a:t>
            </a:r>
          </a:p>
          <a:p>
            <a:pPr eaLnBrk="1" hangingPunct="1">
              <a:lnSpc>
                <a:spcPct val="90000"/>
              </a:lnSpc>
            </a:pPr>
            <a:r>
              <a:rPr lang="en-US" b="1" dirty="0" smtClean="0">
                <a:solidFill>
                  <a:schemeClr val="bg1"/>
                </a:solidFill>
                <a:latin typeface="Times New Roman" pitchFamily="18" charset="0"/>
              </a:rPr>
              <a:t>Conditions: Furnish a certificate issued by the medical authority in form No.10-IA.</a:t>
            </a:r>
          </a:p>
          <a:p>
            <a:pPr eaLnBrk="1" hangingPunct="1">
              <a:lnSpc>
                <a:spcPct val="90000"/>
              </a:lnSpc>
            </a:pPr>
            <a:r>
              <a:rPr lang="en-US" b="1" dirty="0" smtClean="0">
                <a:solidFill>
                  <a:schemeClr val="bg1"/>
                </a:solidFill>
                <a:latin typeface="Times New Roman" pitchFamily="18" charset="0"/>
              </a:rPr>
              <a:t>Amount of deduction (fixed)</a:t>
            </a:r>
            <a:r>
              <a:rPr lang="en-US" dirty="0" smtClean="0">
                <a:solidFill>
                  <a:schemeClr val="bg1"/>
                </a:solidFill>
                <a:latin typeface="Rupee" pitchFamily="2" charset="0"/>
              </a:rPr>
              <a:t> ` </a:t>
            </a:r>
            <a:r>
              <a:rPr lang="en-US" b="1" dirty="0" smtClean="0">
                <a:solidFill>
                  <a:schemeClr val="bg1"/>
                </a:solidFill>
                <a:latin typeface="Times New Roman" pitchFamily="18" charset="0"/>
              </a:rPr>
              <a:t>50,000 is allowed. In case severe disability (80% or more), </a:t>
            </a:r>
            <a:r>
              <a:rPr lang="en-US" dirty="0" smtClean="0">
                <a:solidFill>
                  <a:schemeClr val="bg1"/>
                </a:solidFill>
                <a:latin typeface="Rupee" pitchFamily="2" charset="0"/>
              </a:rPr>
              <a:t>`</a:t>
            </a:r>
            <a:r>
              <a:rPr lang="en-US" b="1" dirty="0" smtClean="0">
                <a:solidFill>
                  <a:schemeClr val="bg1"/>
                </a:solidFill>
                <a:latin typeface="Times New Roman" pitchFamily="18" charset="0"/>
              </a:rPr>
              <a:t>1,00,000 is allowed.</a:t>
            </a:r>
          </a:p>
        </p:txBody>
      </p:sp>
    </p:spTree>
  </p:cSld>
  <p:clrMapOvr>
    <a:masterClrMapping/>
  </p:clrMapOvr>
  <p:transition spd="slow">
    <p:wipe/>
    <p:sndAc>
      <p:stSnd>
        <p:snd r:embed="rId2" name="click.wav" builtIn="1"/>
      </p:stSnd>
    </p:sndAc>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685800" y="228600"/>
            <a:ext cx="6870700" cy="1600200"/>
          </a:xfrm>
        </p:spPr>
        <p:txBody>
          <a:bodyPr/>
          <a:lstStyle/>
          <a:p>
            <a:r>
              <a:rPr lang="en-IN" smtClean="0">
                <a:solidFill>
                  <a:schemeClr val="bg1"/>
                </a:solidFill>
                <a:latin typeface="Times New Roman" pitchFamily="18" charset="0"/>
                <a:cs typeface="Times New Roman" pitchFamily="18" charset="0"/>
              </a:rPr>
              <a:t>Particulars of income other than salary</a:t>
            </a:r>
          </a:p>
        </p:txBody>
      </p:sp>
      <p:sp>
        <p:nvSpPr>
          <p:cNvPr id="49155" name="Content Placeholder 2"/>
          <p:cNvSpPr>
            <a:spLocks noGrp="1"/>
          </p:cNvSpPr>
          <p:nvPr>
            <p:ph idx="1"/>
          </p:nvPr>
        </p:nvSpPr>
        <p:spPr>
          <a:xfrm>
            <a:off x="685800" y="1905000"/>
            <a:ext cx="7696200" cy="3657600"/>
          </a:xfrm>
        </p:spPr>
        <p:txBody>
          <a:bodyPr/>
          <a:lstStyle/>
          <a:p>
            <a:r>
              <a:rPr lang="en-US" smtClean="0">
                <a:solidFill>
                  <a:schemeClr val="bg1"/>
                </a:solidFill>
                <a:latin typeface="Times New Roman" pitchFamily="18" charset="0"/>
                <a:cs typeface="Times New Roman" pitchFamily="18" charset="0"/>
              </a:rPr>
              <a:t>Employee has to furnish particulars of income under any head other than “Salaries” </a:t>
            </a:r>
            <a:r>
              <a:rPr lang="en-US" b="1" smtClean="0">
                <a:solidFill>
                  <a:schemeClr val="bg1"/>
                </a:solidFill>
                <a:latin typeface="Times New Roman" pitchFamily="18" charset="0"/>
                <a:cs typeface="Times New Roman" pitchFamily="18" charset="0"/>
              </a:rPr>
              <a:t> in a simple statement</a:t>
            </a:r>
            <a:r>
              <a:rPr lang="en-US" smtClean="0">
                <a:solidFill>
                  <a:schemeClr val="bg1"/>
                </a:solidFill>
                <a:latin typeface="Times New Roman" pitchFamily="18" charset="0"/>
                <a:cs typeface="Times New Roman" pitchFamily="18" charset="0"/>
              </a:rPr>
              <a:t>, which is properly verified by him. Such income </a:t>
            </a:r>
            <a:r>
              <a:rPr lang="en-US" b="1" smtClean="0">
                <a:solidFill>
                  <a:schemeClr val="bg1"/>
                </a:solidFill>
                <a:latin typeface="Times New Roman" pitchFamily="18" charset="0"/>
                <a:cs typeface="Times New Roman" pitchFamily="18" charset="0"/>
              </a:rPr>
              <a:t>should not be a loss under any such head other than the loss under the head “Income from House Property”.</a:t>
            </a:r>
            <a:endParaRPr lang="en-IN" smtClean="0">
              <a:solidFill>
                <a:schemeClr val="bg1"/>
              </a:solidFill>
            </a:endParaRPr>
          </a:p>
        </p:txBody>
      </p:sp>
    </p:spTree>
  </p:cSld>
  <p:clrMapOvr>
    <a:masterClrMapping/>
  </p:clrMapOvr>
  <p:transition spd="slow">
    <p:strips/>
    <p:sndAc>
      <p:stSnd>
        <p:snd r:embed="rId2" name="click.wav" builtIn="1"/>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dirty="0" smtClean="0"/>
              <a:t>Department Website</a:t>
            </a:r>
          </a:p>
        </p:txBody>
      </p:sp>
      <p:sp>
        <p:nvSpPr>
          <p:cNvPr id="5123" name="Rectangle 3"/>
          <p:cNvSpPr>
            <a:spLocks noGrp="1" noChangeArrowheads="1"/>
          </p:cNvSpPr>
          <p:nvPr>
            <p:ph type="body" idx="1"/>
          </p:nvPr>
        </p:nvSpPr>
        <p:spPr/>
        <p:txBody>
          <a:bodyPr/>
          <a:lstStyle/>
          <a:p>
            <a:r>
              <a:rPr lang="en-US" dirty="0" smtClean="0"/>
              <a:t>The relevant Acts, Rules, Forms and Notifications are available at the website of the Income-tax Department -www.incometaxindia.gov.in</a:t>
            </a:r>
          </a:p>
        </p:txBody>
      </p:sp>
    </p:spTree>
  </p:cSld>
  <p:clrMapOvr>
    <a:masterClrMapping/>
  </p:clrMapOvr>
  <p:transition spd="slow">
    <p:comb/>
    <p:sndAc>
      <p:stSnd>
        <p:snd r:embed="rId2" name="click.wav" builtIn="1"/>
      </p:stSnd>
    </p:sndAc>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body" idx="1"/>
          </p:nvPr>
        </p:nvSpPr>
        <p:spPr/>
        <p:txBody>
          <a:bodyPr/>
          <a:lstStyle/>
          <a:p>
            <a:pPr eaLnBrk="1" hangingPunct="1"/>
            <a:r>
              <a:rPr lang="en-US" b="1" smtClean="0">
                <a:solidFill>
                  <a:schemeClr val="bg1"/>
                </a:solidFill>
                <a:latin typeface="Times New Roman" pitchFamily="18" charset="0"/>
              </a:rPr>
              <a:t>Relief is available when salary is received in arrears or advance.</a:t>
            </a:r>
          </a:p>
          <a:p>
            <a:pPr eaLnBrk="1" hangingPunct="1"/>
            <a:r>
              <a:rPr lang="en-US" b="1" smtClean="0">
                <a:solidFill>
                  <a:schemeClr val="bg1"/>
                </a:solidFill>
                <a:latin typeface="Times New Roman" pitchFamily="18" charset="0"/>
              </a:rPr>
              <a:t>Application in Form-10E has to be obtained from the employee.</a:t>
            </a:r>
          </a:p>
          <a:p>
            <a:pPr eaLnBrk="1" hangingPunct="1"/>
            <a:r>
              <a:rPr lang="en-US" b="1" smtClean="0">
                <a:solidFill>
                  <a:schemeClr val="bg1"/>
                </a:solidFill>
                <a:latin typeface="Times New Roman" pitchFamily="18" charset="0"/>
              </a:rPr>
              <a:t>		Form 10E is required to allow claim of relief u/s. 89(1)</a:t>
            </a:r>
            <a:r>
              <a:rPr lang="en-US" smtClean="0">
                <a:solidFill>
                  <a:schemeClr val="bg1"/>
                </a:solidFill>
              </a:rPr>
              <a:t> </a:t>
            </a:r>
            <a:endParaRPr lang="en-US" b="1" smtClean="0">
              <a:solidFill>
                <a:schemeClr val="bg1"/>
              </a:solidFill>
              <a:latin typeface="Times New Roman" pitchFamily="18" charset="0"/>
            </a:endParaRPr>
          </a:p>
          <a:p>
            <a:pPr algn="just" eaLnBrk="1" hangingPunct="1">
              <a:buFontTx/>
              <a:buNone/>
            </a:pPr>
            <a:endParaRPr lang="en-US" b="1" smtClean="0">
              <a:solidFill>
                <a:schemeClr val="bg1"/>
              </a:solidFill>
              <a:latin typeface="Times New Roman" pitchFamily="18" charset="0"/>
            </a:endParaRPr>
          </a:p>
        </p:txBody>
      </p:sp>
      <p:sp>
        <p:nvSpPr>
          <p:cNvPr id="109571" name="Rectangle 3"/>
          <p:cNvSpPr>
            <a:spLocks noChangeArrowheads="1"/>
          </p:cNvSpPr>
          <p:nvPr/>
        </p:nvSpPr>
        <p:spPr bwMode="auto">
          <a:xfrm>
            <a:off x="381000" y="381000"/>
            <a:ext cx="7793038" cy="1143000"/>
          </a:xfrm>
          <a:prstGeom prst="rect">
            <a:avLst/>
          </a:prstGeom>
          <a:noFill/>
          <a:ln w="9525">
            <a:noFill/>
            <a:miter lim="800000"/>
            <a:headEnd/>
            <a:tailEnd/>
          </a:ln>
          <a:effectLst/>
        </p:spPr>
        <p:txBody>
          <a:bodyPr anchor="b"/>
          <a:lstStyle/>
          <a:p>
            <a:pPr algn="ctr" eaLnBrk="1" hangingPunct="1">
              <a:defRPr/>
            </a:pPr>
            <a:r>
              <a:rPr lang="en-US" sz="4400" dirty="0">
                <a:solidFill>
                  <a:schemeClr val="bg1"/>
                </a:solidFill>
                <a:latin typeface="Comic Sans MS" pitchFamily="66" charset="0"/>
              </a:rPr>
              <a:t> </a:t>
            </a:r>
            <a:r>
              <a:rPr lang="en-US" sz="4400" b="1" u="sng" dirty="0">
                <a:solidFill>
                  <a:schemeClr val="bg1"/>
                </a:solidFill>
                <a:effectLst>
                  <a:outerShdw blurRad="38100" dist="38100" dir="2700000" algn="tl">
                    <a:srgbClr val="FFFFFF"/>
                  </a:outerShdw>
                </a:effectLst>
                <a:latin typeface="Times New Roman" pitchFamily="18" charset="0"/>
              </a:rPr>
              <a:t>Relief u/s.89(1)</a:t>
            </a:r>
          </a:p>
        </p:txBody>
      </p:sp>
      <p:pic>
        <p:nvPicPr>
          <p:cNvPr id="50180" name="Picture 4"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pic>
        <p:nvPicPr>
          <p:cNvPr id="50181" name="Picture 5" descr="MM900282804[2]"/>
          <p:cNvPicPr>
            <a:picLocks noChangeAspect="1" noChangeArrowheads="1" noCrop="1"/>
          </p:cNvPicPr>
          <p:nvPr/>
        </p:nvPicPr>
        <p:blipFill>
          <a:blip r:embed="rId5"/>
          <a:srcRect/>
          <a:stretch>
            <a:fillRect/>
          </a:stretch>
        </p:blipFill>
        <p:spPr bwMode="auto">
          <a:xfrm>
            <a:off x="6400800" y="4343400"/>
            <a:ext cx="2362200" cy="2362200"/>
          </a:xfrm>
          <a:prstGeom prst="rect">
            <a:avLst/>
          </a:prstGeom>
          <a:noFill/>
          <a:ln w="9525">
            <a:noFill/>
            <a:miter lim="800000"/>
            <a:headEnd/>
            <a:tailEnd/>
          </a:ln>
        </p:spPr>
      </p:pic>
    </p:spTree>
  </p:cSld>
  <p:clrMapOvr>
    <a:masterClrMapping/>
  </p:clrMapOvr>
  <p:transition spd="slow">
    <p:split/>
    <p:sndAc>
      <p:stSnd>
        <p:snd r:embed="rId3" name="click.wav" builtIn="1"/>
      </p:stSnd>
    </p:sndAc>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u="sng" dirty="0" smtClean="0">
                <a:solidFill>
                  <a:schemeClr val="bg1"/>
                </a:solidFill>
                <a:effectLst>
                  <a:outerShdw blurRad="38100" dist="38100" dir="2700000" algn="tl">
                    <a:srgbClr val="FFFFFF"/>
                  </a:outerShdw>
                </a:effectLst>
                <a:latin typeface="Times New Roman" pitchFamily="18" charset="0"/>
              </a:rPr>
              <a:t>Relief u/s.89(1)</a:t>
            </a:r>
            <a:br>
              <a:rPr lang="en-US" b="1" u="sng" dirty="0" smtClean="0">
                <a:solidFill>
                  <a:schemeClr val="bg1"/>
                </a:solidFill>
                <a:effectLst>
                  <a:outerShdw blurRad="38100" dist="38100" dir="2700000" algn="tl">
                    <a:srgbClr val="FFFFFF"/>
                  </a:outerShdw>
                </a:effectLst>
                <a:latin typeface="Times New Roman" pitchFamily="18" charset="0"/>
              </a:rPr>
            </a:br>
            <a:endParaRPr lang="en-IN" dirty="0" smtClean="0">
              <a:solidFill>
                <a:schemeClr val="bg1"/>
              </a:solidFill>
            </a:endParaRPr>
          </a:p>
        </p:txBody>
      </p:sp>
      <p:sp>
        <p:nvSpPr>
          <p:cNvPr id="51203" name="Content Placeholder 2"/>
          <p:cNvSpPr>
            <a:spLocks noGrp="1"/>
          </p:cNvSpPr>
          <p:nvPr>
            <p:ph idx="1"/>
          </p:nvPr>
        </p:nvSpPr>
        <p:spPr/>
        <p:txBody>
          <a:bodyPr/>
          <a:lstStyle/>
          <a:p>
            <a:r>
              <a:rPr lang="en-US" sz="3600" b="1" smtClean="0">
                <a:solidFill>
                  <a:schemeClr val="bg1"/>
                </a:solidFill>
                <a:latin typeface="Times New Roman" pitchFamily="18" charset="0"/>
                <a:cs typeface="Times New Roman" pitchFamily="18" charset="0"/>
              </a:rPr>
              <a:t>from 1-4-2010 (assessment year 2010-11) that no such relief shall be granted in respect of any amount received or receivable by an assessee on his voluntary retirement or termination of his service. </a:t>
            </a:r>
            <a:r>
              <a:rPr lang="en-US" b="1" u="sng" smtClean="0">
                <a:solidFill>
                  <a:schemeClr val="bg1"/>
                </a:solidFill>
                <a:cs typeface="Times New Roman" pitchFamily="18" charset="0"/>
              </a:rPr>
              <a:t/>
            </a:r>
            <a:br>
              <a:rPr lang="en-US" b="1" u="sng" smtClean="0">
                <a:solidFill>
                  <a:schemeClr val="bg1"/>
                </a:solidFill>
                <a:cs typeface="Times New Roman" pitchFamily="18" charset="0"/>
              </a:rPr>
            </a:br>
            <a:endParaRPr lang="en-IN" smtClean="0">
              <a:solidFill>
                <a:schemeClr val="bg1"/>
              </a:solidFill>
            </a:endParaRPr>
          </a:p>
        </p:txBody>
      </p:sp>
    </p:spTree>
  </p:cSld>
  <p:clrMapOvr>
    <a:masterClrMapping/>
  </p:clrMapOvr>
  <p:transition spd="slow">
    <p:split dir="in"/>
    <p:sndAc>
      <p:stSnd>
        <p:snd r:embed="rId2" name="click.wav" builtIn="1"/>
      </p:stSnd>
    </p:sndAc>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b="1" u="sng" smtClean="0">
                <a:solidFill>
                  <a:schemeClr val="bg1"/>
                </a:solidFill>
                <a:latin typeface="Times New Roman" pitchFamily="18" charset="0"/>
              </a:rPr>
              <a:t>Estimation of Income for deducting tax</a:t>
            </a:r>
            <a:endParaRPr lang="en-US" smtClean="0">
              <a:solidFill>
                <a:schemeClr val="bg1"/>
              </a:solidFill>
            </a:endParaRPr>
          </a:p>
        </p:txBody>
      </p:sp>
      <p:sp>
        <p:nvSpPr>
          <p:cNvPr id="52227" name="Rectangle 3"/>
          <p:cNvSpPr>
            <a:spLocks noGrp="1" noChangeArrowheads="1"/>
          </p:cNvSpPr>
          <p:nvPr>
            <p:ph type="body" idx="1"/>
          </p:nvPr>
        </p:nvSpPr>
        <p:spPr/>
        <p:txBody>
          <a:bodyPr/>
          <a:lstStyle/>
          <a:p>
            <a:pPr eaLnBrk="1" hangingPunct="1"/>
            <a:r>
              <a:rPr lang="en-US" sz="4000" b="1" smtClean="0">
                <a:solidFill>
                  <a:schemeClr val="bg1"/>
                </a:solidFill>
                <a:latin typeface="Times New Roman" pitchFamily="18" charset="0"/>
              </a:rPr>
              <a:t>Method of calculation</a:t>
            </a:r>
            <a:r>
              <a:rPr lang="en-US" b="1" smtClean="0">
                <a:solidFill>
                  <a:schemeClr val="bg1"/>
                </a:solidFill>
                <a:latin typeface="Times New Roman" pitchFamily="18" charset="0"/>
              </a:rPr>
              <a:t> </a:t>
            </a:r>
            <a:r>
              <a:rPr lang="en-US" smtClean="0">
                <a:solidFill>
                  <a:schemeClr val="bg1"/>
                </a:solidFill>
                <a:latin typeface="Times New Roman" pitchFamily="18" charset="0"/>
              </a:rPr>
              <a:t>: </a:t>
            </a:r>
            <a:r>
              <a:rPr lang="en-US" sz="4000" smtClean="0">
                <a:solidFill>
                  <a:schemeClr val="bg1"/>
                </a:solidFill>
                <a:latin typeface="Times New Roman" pitchFamily="18" charset="0"/>
              </a:rPr>
              <a:t>Estimate the salary including perquisites for the financial year 2010, apply the rates, calculate the tax and divide it by 12. </a:t>
            </a:r>
          </a:p>
        </p:txBody>
      </p:sp>
    </p:spTree>
  </p:cSld>
  <p:clrMapOvr>
    <a:masterClrMapping/>
  </p:clrMapOvr>
  <p:transition spd="slow">
    <p:zoom/>
    <p:sndAc>
      <p:stSnd>
        <p:snd r:embed="rId2" name="click.wav" builtIn="1"/>
      </p:stSnd>
    </p:sndAc>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US" b="1" u="sng" smtClean="0">
                <a:solidFill>
                  <a:schemeClr val="bg1"/>
                </a:solidFill>
                <a:latin typeface="Times New Roman" pitchFamily="18" charset="0"/>
              </a:rPr>
              <a:t>Estimation of Income for deducting tax</a:t>
            </a:r>
          </a:p>
        </p:txBody>
      </p:sp>
      <p:sp>
        <p:nvSpPr>
          <p:cNvPr id="53251" name="Rectangle 3"/>
          <p:cNvSpPr>
            <a:spLocks noGrp="1" noChangeArrowheads="1"/>
          </p:cNvSpPr>
          <p:nvPr>
            <p:ph type="body" idx="1"/>
          </p:nvPr>
        </p:nvSpPr>
        <p:spPr/>
        <p:txBody>
          <a:bodyPr/>
          <a:lstStyle/>
          <a:p>
            <a:pPr eaLnBrk="1" hangingPunct="1"/>
            <a:r>
              <a:rPr lang="en-US" smtClean="0">
                <a:solidFill>
                  <a:schemeClr val="bg1"/>
                </a:solidFill>
                <a:latin typeface="Times New Roman" pitchFamily="18" charset="0"/>
              </a:rPr>
              <a:t>The amount of tax so arrived should be deducted every month in equal installments. However, Any excess or deficit arising out of any previous deduction can be adjusted by increasing or decreasing the amount of subsequent deductions during the same financial year. </a:t>
            </a:r>
          </a:p>
          <a:p>
            <a:endParaRPr lang="en-US" smtClean="0">
              <a:solidFill>
                <a:schemeClr val="bg1"/>
              </a:solidFill>
            </a:endParaRPr>
          </a:p>
        </p:txBody>
      </p:sp>
    </p:spTree>
  </p:cSld>
  <p:clrMapOvr>
    <a:masterClrMapping/>
  </p:clrMapOvr>
  <p:transition spd="slow">
    <p:zoom dir="in"/>
    <p:sndAc>
      <p:stSnd>
        <p:snd r:embed="rId2" name="click.wav" builtIn="1"/>
      </p:stSnd>
    </p:sndAc>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sz="4000" b="1" u="sng" smtClean="0">
                <a:solidFill>
                  <a:schemeClr val="bg1"/>
                </a:solidFill>
                <a:latin typeface="Times New Roman" pitchFamily="18" charset="0"/>
              </a:rPr>
              <a:t>Duties of Persons responsible for deducting tax</a:t>
            </a:r>
            <a:r>
              <a:rPr lang="en-US" sz="4000" smtClean="0">
                <a:solidFill>
                  <a:schemeClr val="bg1"/>
                </a:solidFill>
              </a:rPr>
              <a:t> </a:t>
            </a:r>
          </a:p>
        </p:txBody>
      </p:sp>
      <p:sp>
        <p:nvSpPr>
          <p:cNvPr id="56323" name="Rectangle 3"/>
          <p:cNvSpPr>
            <a:spLocks noGrp="1" noChangeArrowheads="1"/>
          </p:cNvSpPr>
          <p:nvPr>
            <p:ph type="body" idx="1"/>
          </p:nvPr>
        </p:nvSpPr>
        <p:spPr/>
        <p:txBody>
          <a:bodyPr/>
          <a:lstStyle/>
          <a:p>
            <a:pPr eaLnBrk="1" hangingPunct="1"/>
            <a:r>
              <a:rPr lang="en-US" b="1" i="1" smtClean="0">
                <a:solidFill>
                  <a:schemeClr val="bg1"/>
                </a:solidFill>
                <a:latin typeface="Times New Roman" pitchFamily="18" charset="0"/>
                <a:cs typeface="Times New Roman" pitchFamily="18" charset="0"/>
              </a:rPr>
              <a:t>DDOs to satisfy themselves of the genuineness of claim</a:t>
            </a:r>
            <a:r>
              <a:rPr lang="en-US" i="1" smtClean="0">
                <a:solidFill>
                  <a:schemeClr val="bg1"/>
                </a:solidFill>
                <a:latin typeface="Times New Roman" pitchFamily="18" charset="0"/>
                <a:cs typeface="Times New Roman" pitchFamily="18" charset="0"/>
              </a:rPr>
              <a:t>:</a:t>
            </a:r>
          </a:p>
          <a:p>
            <a:pPr eaLnBrk="1" hangingPunct="1"/>
            <a:r>
              <a:rPr lang="en-US" sz="2700" smtClean="0">
                <a:solidFill>
                  <a:schemeClr val="bg1"/>
                </a:solidFill>
                <a:latin typeface="Times New Roman" pitchFamily="18" charset="0"/>
                <a:cs typeface="Times New Roman" pitchFamily="18" charset="0"/>
              </a:rPr>
              <a:t>The Drawing and Disbursing Officers should satisfy themselves about the actual deposits/subscriptions/payments made by the employees, by calling for such particulars/information as they deem necessary before allowing the aforesaid deductions.</a:t>
            </a:r>
          </a:p>
        </p:txBody>
      </p:sp>
    </p:spTree>
  </p:cSld>
  <p:clrMapOvr>
    <a:masterClrMapping/>
  </p:clrMapOvr>
  <p:transition spd="slow">
    <p:push dir="r"/>
    <p:sndAc>
      <p:stSnd>
        <p:snd r:embed="rId2" name="click.wav" builtIn="1"/>
      </p:stSnd>
    </p:sndAc>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sz="4000" b="1" i="1" smtClean="0">
                <a:solidFill>
                  <a:schemeClr val="bg1"/>
                </a:solidFill>
                <a:latin typeface="Times New Roman" pitchFamily="18" charset="0"/>
                <a:cs typeface="Times New Roman" pitchFamily="18" charset="0"/>
              </a:rPr>
              <a:t>DDOs to satisfy themselves of the genuineness of claim</a:t>
            </a:r>
            <a:r>
              <a:rPr lang="en-US" sz="4000" i="1" smtClean="0">
                <a:solidFill>
                  <a:schemeClr val="bg1"/>
                </a:solidFill>
                <a:latin typeface="Times New Roman" pitchFamily="18" charset="0"/>
                <a:cs typeface="Times New Roman" pitchFamily="18" charset="0"/>
              </a:rPr>
              <a:t>:</a:t>
            </a:r>
          </a:p>
        </p:txBody>
      </p:sp>
      <p:sp>
        <p:nvSpPr>
          <p:cNvPr id="57347" name="Rectangle 3"/>
          <p:cNvSpPr>
            <a:spLocks noGrp="1" noChangeArrowheads="1"/>
          </p:cNvSpPr>
          <p:nvPr>
            <p:ph type="body" idx="1"/>
          </p:nvPr>
        </p:nvSpPr>
        <p:spPr/>
        <p:txBody>
          <a:bodyPr/>
          <a:lstStyle/>
          <a:p>
            <a:pPr algn="just">
              <a:lnSpc>
                <a:spcPct val="90000"/>
              </a:lnSpc>
            </a:pPr>
            <a:r>
              <a:rPr lang="en-US" sz="2700" smtClean="0">
                <a:solidFill>
                  <a:schemeClr val="bg1"/>
                </a:solidFill>
                <a:latin typeface="Times New Roman" pitchFamily="18" charset="0"/>
                <a:cs typeface="Times New Roman" pitchFamily="18" charset="0"/>
              </a:rPr>
              <a:t>In case the DDO is not satisfied about the genuineness of the employee’s claim regarding any deposit/subscription/payment made by the employee, he should not allow the same, and the employee would be free to claim the deduction/rebate on such amount by filing his return of income and furnishing the necessary proof etc., therewith, to the satisfaction of the Assessing Officer.</a:t>
            </a:r>
            <a:endParaRPr lang="en-US" sz="2700" smtClean="0">
              <a:solidFill>
                <a:schemeClr val="bg1"/>
              </a:solidFill>
            </a:endParaRPr>
          </a:p>
          <a:p>
            <a:pPr>
              <a:lnSpc>
                <a:spcPct val="90000"/>
              </a:lnSpc>
            </a:pPr>
            <a:endParaRPr lang="en-US" sz="2800" smtClean="0">
              <a:solidFill>
                <a:schemeClr val="bg1"/>
              </a:solidFill>
            </a:endParaRPr>
          </a:p>
        </p:txBody>
      </p:sp>
    </p:spTree>
  </p:cSld>
  <p:clrMapOvr>
    <a:masterClrMapping/>
  </p:clrMapOvr>
  <p:transition spd="slow">
    <p:push dir="u"/>
    <p:sndAc>
      <p:stSnd>
        <p:snd r:embed="rId2" name="click.wav" builtIn="1"/>
      </p:stSnd>
    </p:sndAc>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sz="4000" b="1" u="sng" smtClean="0">
                <a:solidFill>
                  <a:schemeClr val="bg1"/>
                </a:solidFill>
                <a:latin typeface="Times New Roman" pitchFamily="18" charset="0"/>
              </a:rPr>
              <a:t>Duties of Persons responsible for deducting tax</a:t>
            </a:r>
          </a:p>
        </p:txBody>
      </p:sp>
      <p:sp>
        <p:nvSpPr>
          <p:cNvPr id="60419" name="Rectangle 3"/>
          <p:cNvSpPr>
            <a:spLocks noGrp="1" noChangeArrowheads="1"/>
          </p:cNvSpPr>
          <p:nvPr>
            <p:ph type="body" idx="1"/>
          </p:nvPr>
        </p:nvSpPr>
        <p:spPr/>
        <p:txBody>
          <a:bodyPr/>
          <a:lstStyle/>
          <a:p>
            <a:pPr eaLnBrk="1" hangingPunct="1"/>
            <a:r>
              <a:rPr lang="en-US" dirty="0" smtClean="0">
                <a:solidFill>
                  <a:schemeClr val="bg1"/>
                </a:solidFill>
                <a:latin typeface="Times New Roman" pitchFamily="18" charset="0"/>
              </a:rPr>
              <a:t>File Quarterly statements in form No.24Q within time i.e.  15th July, 15 </a:t>
            </a:r>
            <a:r>
              <a:rPr lang="en-US" dirty="0" err="1" smtClean="0">
                <a:solidFill>
                  <a:schemeClr val="bg1"/>
                </a:solidFill>
                <a:latin typeface="Times New Roman" pitchFamily="18" charset="0"/>
              </a:rPr>
              <a:t>th</a:t>
            </a:r>
            <a:r>
              <a:rPr lang="en-US" dirty="0" smtClean="0">
                <a:solidFill>
                  <a:schemeClr val="bg1"/>
                </a:solidFill>
                <a:latin typeface="Times New Roman" pitchFamily="18" charset="0"/>
              </a:rPr>
              <a:t> October, 15th January of the relevant financial year and for the last quarter is 15</a:t>
            </a:r>
            <a:r>
              <a:rPr lang="en-US" baseline="30000" dirty="0" smtClean="0">
                <a:solidFill>
                  <a:schemeClr val="bg1"/>
                </a:solidFill>
                <a:latin typeface="Times New Roman" pitchFamily="18" charset="0"/>
              </a:rPr>
              <a:t>th</a:t>
            </a:r>
            <a:r>
              <a:rPr lang="en-US" dirty="0" smtClean="0">
                <a:solidFill>
                  <a:schemeClr val="bg1"/>
                </a:solidFill>
                <a:latin typeface="Times New Roman" pitchFamily="18" charset="0"/>
              </a:rPr>
              <a:t> May following financial year.</a:t>
            </a:r>
          </a:p>
          <a:p>
            <a:pPr eaLnBrk="1" hangingPunct="1"/>
            <a:r>
              <a:rPr lang="en-US" dirty="0" smtClean="0">
                <a:solidFill>
                  <a:schemeClr val="bg1"/>
                </a:solidFill>
                <a:latin typeface="Times New Roman" pitchFamily="18" charset="0"/>
              </a:rPr>
              <a:t>Challans for deposit of TDS - for salaries challan No.ITNS-281.</a:t>
            </a:r>
          </a:p>
        </p:txBody>
      </p:sp>
    </p:spTree>
  </p:cSld>
  <p:clrMapOvr>
    <a:masterClrMapping/>
  </p:clrMapOvr>
  <p:transition spd="slow">
    <p:comb/>
    <p:sndAc>
      <p:stSnd>
        <p:snd r:embed="rId2" name="click.wav" builtIn="1"/>
      </p:stSnd>
    </p:sndAc>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 Box 4"/>
          <p:cNvSpPr txBox="1">
            <a:spLocks noChangeArrowheads="1"/>
          </p:cNvSpPr>
          <p:nvPr/>
        </p:nvSpPr>
        <p:spPr bwMode="auto">
          <a:xfrm>
            <a:off x="457200" y="533400"/>
            <a:ext cx="8458200" cy="701675"/>
          </a:xfrm>
          <a:prstGeom prst="rect">
            <a:avLst/>
          </a:prstGeom>
          <a:noFill/>
          <a:ln w="9525">
            <a:noFill/>
            <a:miter lim="800000"/>
            <a:headEnd/>
            <a:tailEnd/>
          </a:ln>
          <a:effectLst/>
        </p:spPr>
        <p:txBody>
          <a:bodyPr>
            <a:spAutoFit/>
          </a:bodyPr>
          <a:lstStyle/>
          <a:p>
            <a:pPr algn="ctr" eaLnBrk="1" hangingPunct="1">
              <a:spcBef>
                <a:spcPct val="50000"/>
              </a:spcBef>
              <a:defRPr/>
            </a:pPr>
            <a:r>
              <a:rPr lang="en-US" sz="4000" b="1" u="sng" dirty="0">
                <a:solidFill>
                  <a:schemeClr val="bg1"/>
                </a:solidFill>
                <a:effectLst>
                  <a:outerShdw blurRad="38100" dist="38100" dir="2700000" algn="tl">
                    <a:srgbClr val="000000"/>
                  </a:outerShdw>
                </a:effectLst>
                <a:latin typeface="Times New Roman" pitchFamily="18" charset="0"/>
              </a:rPr>
              <a:t>Attn: Govt. DDOs’</a:t>
            </a:r>
          </a:p>
        </p:txBody>
      </p:sp>
      <p:sp>
        <p:nvSpPr>
          <p:cNvPr id="62467" name="Text Box 5"/>
          <p:cNvSpPr txBox="1">
            <a:spLocks noChangeArrowheads="1"/>
          </p:cNvSpPr>
          <p:nvPr/>
        </p:nvSpPr>
        <p:spPr bwMode="auto">
          <a:xfrm>
            <a:off x="381000" y="1295400"/>
            <a:ext cx="8305800" cy="5262979"/>
          </a:xfrm>
          <a:prstGeom prst="rect">
            <a:avLst/>
          </a:prstGeom>
          <a:noFill/>
          <a:ln w="9525">
            <a:noFill/>
            <a:miter lim="800000"/>
            <a:headEnd/>
            <a:tailEnd/>
          </a:ln>
        </p:spPr>
        <p:txBody>
          <a:bodyPr>
            <a:spAutoFit/>
          </a:bodyPr>
          <a:lstStyle/>
          <a:p>
            <a:pPr marL="342900" indent="-342900" algn="just" eaLnBrk="1" hangingPunct="1"/>
            <a:r>
              <a:rPr lang="en-US" sz="2800" dirty="0">
                <a:solidFill>
                  <a:schemeClr val="bg1"/>
                </a:solidFill>
                <a:latin typeface="Times New Roman" pitchFamily="18" charset="0"/>
              </a:rPr>
              <a:t>	</a:t>
            </a:r>
          </a:p>
          <a:p>
            <a:pPr marL="342900" indent="-342900" algn="just" eaLnBrk="1" hangingPunct="1">
              <a:buFontTx/>
              <a:buAutoNum type="alphaLcParenBoth"/>
            </a:pPr>
            <a:r>
              <a:rPr lang="en-US" sz="2800" dirty="0" smtClean="0">
                <a:solidFill>
                  <a:schemeClr val="bg1"/>
                </a:solidFill>
                <a:latin typeface="Times New Roman" pitchFamily="18" charset="0"/>
              </a:rPr>
              <a:t>Who are paying taxes by Book Adjustment - submit </a:t>
            </a:r>
            <a:r>
              <a:rPr lang="en-US" sz="2800" dirty="0">
                <a:solidFill>
                  <a:schemeClr val="bg1"/>
                </a:solidFill>
                <a:latin typeface="Times New Roman" pitchFamily="18" charset="0"/>
              </a:rPr>
              <a:t>a statement in Form No. 24G within ten days from the end of the month to the agency authorized by the Director General of Income-tax (Systems) in respect of tax deducted by the deductors and reported to him for that month; and</a:t>
            </a:r>
          </a:p>
          <a:p>
            <a:pPr marL="342900" indent="-342900" algn="just" eaLnBrk="1" hangingPunct="1"/>
            <a:endParaRPr lang="en-US" sz="2800" dirty="0">
              <a:solidFill>
                <a:schemeClr val="bg1"/>
              </a:solidFill>
              <a:latin typeface="Times New Roman" pitchFamily="18" charset="0"/>
            </a:endParaRPr>
          </a:p>
          <a:p>
            <a:pPr marL="342900" indent="-342900" algn="just" eaLnBrk="1" hangingPunct="1"/>
            <a:r>
              <a:rPr lang="en-US" sz="2800" dirty="0">
                <a:solidFill>
                  <a:schemeClr val="bg1"/>
                </a:solidFill>
                <a:latin typeface="Times New Roman" pitchFamily="18" charset="0"/>
              </a:rPr>
              <a:t>(b) intimate the number (hereinafter referred to as the Book Identification Number) generated by the agency to each of the deductors in respect of whom the sum deducted has been credited.</a:t>
            </a:r>
          </a:p>
        </p:txBody>
      </p:sp>
      <p:pic>
        <p:nvPicPr>
          <p:cNvPr id="62468" name="Picture 7"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zoom/>
    <p:sndAc>
      <p:stSnd>
        <p:snd r:embed="rId3" name="explode.wav" builtIn="1"/>
      </p:stSnd>
    </p:sndAc>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4"/>
          <p:cNvSpPr txBox="1">
            <a:spLocks noChangeArrowheads="1"/>
          </p:cNvSpPr>
          <p:nvPr/>
        </p:nvSpPr>
        <p:spPr bwMode="auto">
          <a:xfrm>
            <a:off x="647700" y="1320800"/>
            <a:ext cx="7772400" cy="3046413"/>
          </a:xfrm>
          <a:prstGeom prst="rect">
            <a:avLst/>
          </a:prstGeom>
          <a:noFill/>
          <a:ln w="9525">
            <a:noFill/>
            <a:miter lim="800000"/>
            <a:headEnd/>
            <a:tailEnd/>
          </a:ln>
        </p:spPr>
        <p:txBody>
          <a:bodyPr>
            <a:spAutoFit/>
          </a:bodyPr>
          <a:lstStyle/>
          <a:p>
            <a:pPr algn="just" eaLnBrk="1" hangingPunct="1"/>
            <a:r>
              <a:rPr lang="en-US" sz="3200" b="1">
                <a:solidFill>
                  <a:schemeClr val="bg1"/>
                </a:solidFill>
                <a:latin typeface="Times New Roman" pitchFamily="18" charset="0"/>
              </a:rPr>
              <a:t>	</a:t>
            </a:r>
          </a:p>
          <a:p>
            <a:pPr algn="just" eaLnBrk="1" hangingPunct="1"/>
            <a:r>
              <a:rPr lang="en-US" sz="3200" b="1">
                <a:solidFill>
                  <a:schemeClr val="bg1"/>
                </a:solidFill>
                <a:latin typeface="Times New Roman" pitchFamily="18" charset="0"/>
              </a:rPr>
              <a:t>	The deductor has to issue a  certificate in Form No. 16 along with annexure A or B and 12BA  before 31</a:t>
            </a:r>
            <a:r>
              <a:rPr lang="en-US" sz="3200" b="1" baseline="30000">
                <a:solidFill>
                  <a:schemeClr val="bg1"/>
                </a:solidFill>
                <a:latin typeface="Times New Roman" pitchFamily="18" charset="0"/>
              </a:rPr>
              <a:t>st</a:t>
            </a:r>
            <a:r>
              <a:rPr lang="en-US" sz="3200" b="1">
                <a:solidFill>
                  <a:schemeClr val="bg1"/>
                </a:solidFill>
                <a:latin typeface="Times New Roman" pitchFamily="18" charset="0"/>
              </a:rPr>
              <a:t> May from the end of financial year, in which the deduction was made.</a:t>
            </a:r>
          </a:p>
        </p:txBody>
      </p:sp>
      <p:sp>
        <p:nvSpPr>
          <p:cNvPr id="16389" name="Text Box 5"/>
          <p:cNvSpPr txBox="1">
            <a:spLocks noChangeArrowheads="1"/>
          </p:cNvSpPr>
          <p:nvPr/>
        </p:nvSpPr>
        <p:spPr bwMode="auto">
          <a:xfrm>
            <a:off x="457200" y="228600"/>
            <a:ext cx="8458200" cy="777875"/>
          </a:xfrm>
          <a:prstGeom prst="rect">
            <a:avLst/>
          </a:prstGeom>
          <a:noFill/>
          <a:ln w="9525">
            <a:noFill/>
            <a:miter lim="800000"/>
            <a:headEnd/>
            <a:tailEnd/>
          </a:ln>
          <a:effectLst/>
        </p:spPr>
        <p:txBody>
          <a:bodyPr>
            <a:spAutoFit/>
          </a:bodyPr>
          <a:lstStyle/>
          <a:p>
            <a:pPr algn="ctr" eaLnBrk="1" hangingPunct="1">
              <a:spcBef>
                <a:spcPct val="50000"/>
              </a:spcBef>
              <a:defRPr/>
            </a:pPr>
            <a:r>
              <a:rPr lang="en-US" sz="4500" b="1" u="sng" dirty="0">
                <a:solidFill>
                  <a:schemeClr val="bg1"/>
                </a:solidFill>
                <a:effectLst>
                  <a:outerShdw blurRad="38100" dist="38100" dir="2700000" algn="tl">
                    <a:srgbClr val="000000"/>
                  </a:outerShdw>
                </a:effectLst>
                <a:latin typeface="Times New Roman" pitchFamily="18" charset="0"/>
              </a:rPr>
              <a:t>FORM 16</a:t>
            </a:r>
          </a:p>
        </p:txBody>
      </p:sp>
      <p:pic>
        <p:nvPicPr>
          <p:cNvPr id="64516" name="Picture 7"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cover dir="ld"/>
    <p:sndAc>
      <p:stSnd>
        <p:snd r:embed="rId3" name="click.wav" builtIn="1"/>
      </p:stSnd>
    </p:sndAc>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Text Box 4"/>
          <p:cNvSpPr txBox="1">
            <a:spLocks noChangeArrowheads="1"/>
          </p:cNvSpPr>
          <p:nvPr/>
        </p:nvSpPr>
        <p:spPr bwMode="auto">
          <a:xfrm>
            <a:off x="457200" y="228600"/>
            <a:ext cx="8458200" cy="1000125"/>
          </a:xfrm>
          <a:prstGeom prst="rect">
            <a:avLst/>
          </a:prstGeom>
          <a:noFill/>
          <a:ln w="9525">
            <a:noFill/>
            <a:miter lim="800000"/>
            <a:headEnd/>
            <a:tailEnd/>
          </a:ln>
          <a:effectLst/>
        </p:spPr>
        <p:txBody>
          <a:bodyPr>
            <a:spAutoFit/>
          </a:bodyPr>
          <a:lstStyle/>
          <a:p>
            <a:pPr algn="ctr" eaLnBrk="1" hangingPunct="1">
              <a:lnSpc>
                <a:spcPct val="70000"/>
              </a:lnSpc>
              <a:spcBef>
                <a:spcPct val="50000"/>
              </a:spcBef>
              <a:defRPr/>
            </a:pPr>
            <a:r>
              <a:rPr lang="en-US" sz="3200" b="1" u="sng" dirty="0">
                <a:solidFill>
                  <a:schemeClr val="bg1"/>
                </a:solidFill>
                <a:effectLst>
                  <a:outerShdw blurRad="38100" dist="38100" dir="2700000" algn="tl">
                    <a:srgbClr val="000000"/>
                  </a:outerShdw>
                </a:effectLst>
                <a:latin typeface="Times New Roman" pitchFamily="18" charset="0"/>
              </a:rPr>
              <a:t>FORM 16</a:t>
            </a:r>
          </a:p>
          <a:p>
            <a:pPr algn="ctr" eaLnBrk="1" hangingPunct="1">
              <a:lnSpc>
                <a:spcPct val="70000"/>
              </a:lnSpc>
              <a:spcBef>
                <a:spcPct val="50000"/>
              </a:spcBef>
              <a:defRPr/>
            </a:pPr>
            <a:endParaRPr lang="en-US" sz="3000" b="1" u="sng" dirty="0">
              <a:solidFill>
                <a:schemeClr val="bg1"/>
              </a:solidFill>
              <a:effectLst>
                <a:outerShdw blurRad="38100" dist="38100" dir="2700000" algn="tl">
                  <a:srgbClr val="000000"/>
                </a:outerShdw>
              </a:effectLst>
              <a:latin typeface="Times New Roman" pitchFamily="18" charset="0"/>
            </a:endParaRPr>
          </a:p>
        </p:txBody>
      </p:sp>
      <p:sp>
        <p:nvSpPr>
          <p:cNvPr id="65539" name="Text Box 5"/>
          <p:cNvSpPr txBox="1">
            <a:spLocks noChangeArrowheads="1"/>
          </p:cNvSpPr>
          <p:nvPr/>
        </p:nvSpPr>
        <p:spPr bwMode="auto">
          <a:xfrm>
            <a:off x="457200" y="1651000"/>
            <a:ext cx="8305800" cy="3933825"/>
          </a:xfrm>
          <a:prstGeom prst="rect">
            <a:avLst/>
          </a:prstGeom>
          <a:noFill/>
          <a:ln w="9525">
            <a:noFill/>
            <a:miter lim="800000"/>
            <a:headEnd/>
            <a:tailEnd/>
          </a:ln>
        </p:spPr>
        <p:txBody>
          <a:bodyPr>
            <a:spAutoFit/>
          </a:bodyPr>
          <a:lstStyle/>
          <a:p>
            <a:pPr algn="just" eaLnBrk="1" hangingPunct="1">
              <a:lnSpc>
                <a:spcPct val="90000"/>
              </a:lnSpc>
            </a:pPr>
            <a:r>
              <a:rPr lang="en-US" sz="2800">
                <a:solidFill>
                  <a:schemeClr val="bg1"/>
                </a:solidFill>
                <a:latin typeface="Times New Roman" pitchFamily="18" charset="0"/>
              </a:rPr>
              <a:t>Form No. 16, - for SALARIES</a:t>
            </a:r>
          </a:p>
          <a:p>
            <a:pPr algn="just" eaLnBrk="1" hangingPunct="1">
              <a:lnSpc>
                <a:spcPct val="90000"/>
              </a:lnSpc>
            </a:pPr>
            <a:r>
              <a:rPr lang="en-US" sz="2800">
                <a:solidFill>
                  <a:schemeClr val="bg1"/>
                </a:solidFill>
                <a:latin typeface="Times New Roman" pitchFamily="18" charset="0"/>
              </a:rPr>
              <a:t>(2) The certificate referred to in sub-rule (1) shall specify:</a:t>
            </a:r>
          </a:p>
          <a:p>
            <a:pPr algn="just" eaLnBrk="1" hangingPunct="1">
              <a:lnSpc>
                <a:spcPct val="90000"/>
              </a:lnSpc>
            </a:pPr>
            <a:r>
              <a:rPr lang="en-US" sz="2800">
                <a:solidFill>
                  <a:schemeClr val="bg1"/>
                </a:solidFill>
                <a:latin typeface="Times New Roman" pitchFamily="18" charset="0"/>
              </a:rPr>
              <a:t>(a) valid permanent account number (PAN)</a:t>
            </a:r>
          </a:p>
          <a:p>
            <a:pPr algn="just" eaLnBrk="1" hangingPunct="1">
              <a:lnSpc>
                <a:spcPct val="90000"/>
              </a:lnSpc>
            </a:pPr>
            <a:r>
              <a:rPr lang="en-US" sz="2800">
                <a:solidFill>
                  <a:schemeClr val="bg1"/>
                </a:solidFill>
                <a:latin typeface="Times New Roman" pitchFamily="18" charset="0"/>
              </a:rPr>
              <a:t>(b) valid TAN </a:t>
            </a:r>
          </a:p>
          <a:p>
            <a:pPr algn="just" eaLnBrk="1" hangingPunct="1">
              <a:lnSpc>
                <a:spcPct val="90000"/>
              </a:lnSpc>
            </a:pPr>
            <a:r>
              <a:rPr lang="en-US" sz="2800">
                <a:solidFill>
                  <a:schemeClr val="bg1"/>
                </a:solidFill>
                <a:latin typeface="Times New Roman" pitchFamily="18" charset="0"/>
              </a:rPr>
              <a:t>(c) (i) book identification number;</a:t>
            </a:r>
          </a:p>
          <a:p>
            <a:pPr algn="just" eaLnBrk="1" hangingPunct="1">
              <a:lnSpc>
                <a:spcPct val="90000"/>
              </a:lnSpc>
            </a:pPr>
            <a:r>
              <a:rPr lang="en-US" sz="2800">
                <a:solidFill>
                  <a:schemeClr val="bg1"/>
                </a:solidFill>
                <a:latin typeface="Times New Roman" pitchFamily="18" charset="0"/>
              </a:rPr>
              <a:t>     (ii) Challan identification number </a:t>
            </a:r>
          </a:p>
          <a:p>
            <a:pPr algn="just" eaLnBrk="1" hangingPunct="1">
              <a:lnSpc>
                <a:spcPct val="90000"/>
              </a:lnSpc>
            </a:pPr>
            <a:r>
              <a:rPr lang="en-US" sz="2800">
                <a:solidFill>
                  <a:schemeClr val="bg1"/>
                </a:solidFill>
                <a:latin typeface="Times New Roman" pitchFamily="18" charset="0"/>
              </a:rPr>
              <a:t>(d) (i) receipt number of the relevant quarterly statement</a:t>
            </a:r>
          </a:p>
          <a:p>
            <a:pPr algn="just" eaLnBrk="1" hangingPunct="1">
              <a:lnSpc>
                <a:spcPct val="90000"/>
              </a:lnSpc>
            </a:pPr>
            <a:r>
              <a:rPr lang="en-US" sz="2800">
                <a:solidFill>
                  <a:schemeClr val="bg1"/>
                </a:solidFill>
                <a:latin typeface="Times New Roman" pitchFamily="18" charset="0"/>
              </a:rPr>
              <a:t>     (ii) receipt numbers of all the relevant quarterly    </a:t>
            </a:r>
          </a:p>
          <a:p>
            <a:pPr algn="just" eaLnBrk="1" hangingPunct="1">
              <a:lnSpc>
                <a:spcPct val="90000"/>
              </a:lnSpc>
            </a:pPr>
            <a:r>
              <a:rPr lang="en-US" sz="2800">
                <a:solidFill>
                  <a:schemeClr val="bg1"/>
                </a:solidFill>
                <a:latin typeface="Times New Roman" pitchFamily="18" charset="0"/>
              </a:rPr>
              <a:t>          statements for  “Salaries”.</a:t>
            </a:r>
          </a:p>
        </p:txBody>
      </p:sp>
      <p:pic>
        <p:nvPicPr>
          <p:cNvPr id="65540" name="Picture 7"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advClick="0" advTm="5000">
    <p:cover dir="ru"/>
    <p:sndAc>
      <p:stSnd>
        <p:snd r:embed="rId3" name="click.wav" builtIn="1"/>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p:spPr>
        <p:style>
          <a:lnRef idx="1">
            <a:schemeClr val="dk1"/>
          </a:lnRef>
          <a:fillRef idx="2">
            <a:schemeClr val="dk1"/>
          </a:fillRef>
          <a:effectRef idx="1">
            <a:schemeClr val="dk1"/>
          </a:effectRef>
          <a:fontRef idx="minor">
            <a:schemeClr val="dk1"/>
          </a:fontRef>
        </p:style>
        <p:txBody>
          <a:bodyPr/>
          <a:lstStyle/>
          <a:p>
            <a:r>
              <a:rPr lang="en-US" dirty="0" smtClean="0">
                <a:latin typeface="Algerian" pitchFamily="82" charset="0"/>
              </a:rPr>
              <a:t>TDS RATE FOR THE F/Y 2011-12</a:t>
            </a:r>
            <a:endParaRPr lang="en-US" dirty="0">
              <a:latin typeface="Algerian" pitchFamily="82" charset="0"/>
            </a:endParaRPr>
          </a:p>
        </p:txBody>
      </p:sp>
      <p:graphicFrame>
        <p:nvGraphicFramePr>
          <p:cNvPr id="4" name="Content Placeholder 3"/>
          <p:cNvGraphicFramePr>
            <a:graphicFrameLocks noGrp="1"/>
          </p:cNvGraphicFramePr>
          <p:nvPr>
            <p:ph idx="1"/>
          </p:nvPr>
        </p:nvGraphicFramePr>
        <p:xfrm>
          <a:off x="0" y="-1110342"/>
          <a:ext cx="9144000" cy="7968342"/>
        </p:xfrm>
        <a:graphic>
          <a:graphicData uri="http://schemas.openxmlformats.org/drawingml/2006/table">
            <a:tbl>
              <a:tblPr firstRow="1" bandRow="1">
                <a:tableStyleId>{775DCB02-9BB8-47FD-8907-85C794F793BA}</a:tableStyleId>
              </a:tblPr>
              <a:tblGrid>
                <a:gridCol w="1828800"/>
                <a:gridCol w="1828800"/>
                <a:gridCol w="1828800"/>
                <a:gridCol w="1828800"/>
                <a:gridCol w="1828800"/>
              </a:tblGrid>
              <a:tr h="522514">
                <a:tc>
                  <a:txBody>
                    <a:bodyPr/>
                    <a:lstStyle/>
                    <a:p>
                      <a:pPr algn="ctr"/>
                      <a:r>
                        <a:rPr lang="en-US" dirty="0" smtClean="0"/>
                        <a:t>OTHER AGE  &lt; 60 YEARS</a:t>
                      </a:r>
                      <a:endParaRPr lang="en-US" dirty="0"/>
                    </a:p>
                  </a:txBody>
                  <a:tcPr/>
                </a:tc>
                <a:tc>
                  <a:txBody>
                    <a:bodyPr/>
                    <a:lstStyle/>
                    <a:p>
                      <a:pPr algn="ctr"/>
                      <a:r>
                        <a:rPr lang="en-US" dirty="0" smtClean="0"/>
                        <a:t>WOMAN </a:t>
                      </a:r>
                    </a:p>
                    <a:p>
                      <a:pPr algn="ctr"/>
                      <a:r>
                        <a:rPr lang="en-US" dirty="0" smtClean="0"/>
                        <a:t>&lt; 60 YEARS</a:t>
                      </a:r>
                      <a:endParaRPr lang="en-US" dirty="0"/>
                    </a:p>
                  </a:txBody>
                  <a:tcPr/>
                </a:tc>
                <a:tc>
                  <a:txBody>
                    <a:bodyPr/>
                    <a:lstStyle/>
                    <a:p>
                      <a:pPr algn="ctr"/>
                      <a:r>
                        <a:rPr lang="en-US" dirty="0" smtClean="0"/>
                        <a:t>SENIOR CITIZEN </a:t>
                      </a:r>
                    </a:p>
                    <a:p>
                      <a:pPr algn="ctr"/>
                      <a:r>
                        <a:rPr lang="en-US" dirty="0" smtClean="0"/>
                        <a:t>&gt;</a:t>
                      </a:r>
                      <a:r>
                        <a:rPr lang="en-US" baseline="0" dirty="0" smtClean="0"/>
                        <a:t> 60 YRS</a:t>
                      </a:r>
                      <a:endParaRPr lang="en-US" dirty="0"/>
                    </a:p>
                  </a:txBody>
                  <a:tcPr/>
                </a:tc>
                <a:tc>
                  <a:txBody>
                    <a:bodyPr/>
                    <a:lstStyle/>
                    <a:p>
                      <a:pPr algn="ctr"/>
                      <a:r>
                        <a:rPr lang="en-US" dirty="0" smtClean="0"/>
                        <a:t>AGE &gt; </a:t>
                      </a:r>
                    </a:p>
                    <a:p>
                      <a:pPr algn="ctr"/>
                      <a:r>
                        <a:rPr lang="en-US" dirty="0" smtClean="0"/>
                        <a:t>80 YEARS</a:t>
                      </a:r>
                      <a:endParaRPr lang="en-US" dirty="0"/>
                    </a:p>
                  </a:txBody>
                  <a:tcPr/>
                </a:tc>
                <a:tc>
                  <a:txBody>
                    <a:bodyPr/>
                    <a:lstStyle/>
                    <a:p>
                      <a:pPr algn="ctr"/>
                      <a:r>
                        <a:rPr lang="en-US" dirty="0" smtClean="0"/>
                        <a:t>TAX</a:t>
                      </a:r>
                      <a:r>
                        <a:rPr lang="en-US" baseline="0" dirty="0" smtClean="0"/>
                        <a:t> (%)</a:t>
                      </a:r>
                      <a:endParaRPr lang="en-US" dirty="0"/>
                    </a:p>
                  </a:txBody>
                  <a:tcPr/>
                </a:tc>
              </a:tr>
              <a:tr h="979714">
                <a:tc>
                  <a:txBody>
                    <a:bodyPr/>
                    <a:lstStyle/>
                    <a:p>
                      <a:r>
                        <a:rPr kumimoji="0" lang="en-US" sz="1800" b="0" i="0" u="none" strike="noStrike" cap="none" normalizeH="0" baseline="0" dirty="0" smtClean="0">
                          <a:ln>
                            <a:noFill/>
                          </a:ln>
                          <a:solidFill>
                            <a:srgbClr val="000000"/>
                          </a:solidFill>
                          <a:effectLst/>
                          <a:latin typeface="Times New Roman" pitchFamily="18" charset="0"/>
                        </a:rPr>
                        <a:t>For Income Between 0 to 1,80,000</a:t>
                      </a:r>
                      <a:endParaRPr lang="en-US" dirty="0"/>
                    </a:p>
                  </a:txBody>
                  <a:tcPr/>
                </a:tc>
                <a:tc>
                  <a:txBody>
                    <a:bodyPr/>
                    <a:lstStyle/>
                    <a:p>
                      <a:r>
                        <a:rPr kumimoji="0" lang="en-US" sz="1800" b="0" i="0" u="none" strike="noStrike" cap="none" normalizeH="0" baseline="0" dirty="0" smtClean="0">
                          <a:ln>
                            <a:noFill/>
                          </a:ln>
                          <a:solidFill>
                            <a:srgbClr val="000000"/>
                          </a:solidFill>
                          <a:effectLst/>
                          <a:latin typeface="Times New Roman" pitchFamily="18" charset="0"/>
                        </a:rPr>
                        <a:t>For Income Between 0 to 1,90,000</a:t>
                      </a:r>
                      <a:endParaRPr lang="en-US" dirty="0"/>
                    </a:p>
                  </a:txBody>
                  <a:tcPr/>
                </a:tc>
                <a:tc>
                  <a:txBody>
                    <a:bodyPr/>
                    <a:lstStyle/>
                    <a:p>
                      <a:r>
                        <a:rPr kumimoji="0" lang="en-US" sz="1800" b="0" i="0" u="none" strike="noStrike" cap="none" normalizeH="0" baseline="0" dirty="0" smtClean="0">
                          <a:ln>
                            <a:noFill/>
                          </a:ln>
                          <a:solidFill>
                            <a:srgbClr val="000000"/>
                          </a:solidFill>
                          <a:effectLst/>
                          <a:latin typeface="Times New Roman" pitchFamily="18" charset="0"/>
                        </a:rPr>
                        <a:t>For Income Between 0 to 2,50,000</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rgbClr val="000000"/>
                          </a:solidFill>
                          <a:effectLst/>
                          <a:latin typeface="Times New Roman" pitchFamily="18" charset="0"/>
                        </a:rPr>
                        <a:t>For Income Between 0 to 5,00,000</a:t>
                      </a:r>
                      <a:endParaRPr lang="en-US" dirty="0" smtClean="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cap="none" normalizeH="0" baseline="0" dirty="0" smtClean="0">
                          <a:ln>
                            <a:noFill/>
                          </a:ln>
                          <a:solidFill>
                            <a:srgbClr val="000000"/>
                          </a:solidFill>
                          <a:effectLst/>
                          <a:latin typeface="Times New Roman" pitchFamily="18" charset="0"/>
                        </a:rPr>
                        <a:t>0 %</a:t>
                      </a:r>
                    </a:p>
                    <a:p>
                      <a:pPr algn="ctr"/>
                      <a:endParaRPr lang="en-US" dirty="0"/>
                    </a:p>
                  </a:txBody>
                  <a:tcPr/>
                </a:tc>
              </a:tr>
              <a:tr h="9797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rgbClr val="000000"/>
                          </a:solidFill>
                          <a:effectLst/>
                          <a:latin typeface="Times New Roman" pitchFamily="18" charset="0"/>
                        </a:rPr>
                        <a:t>For Income Between 1,80,001 to </a:t>
                      </a:r>
                      <a:r>
                        <a:rPr kumimoji="0" lang="en-US" sz="1800" b="1" i="0" u="none" strike="noStrike" cap="none" normalizeH="0" baseline="0" dirty="0" smtClean="0">
                          <a:ln>
                            <a:noFill/>
                          </a:ln>
                          <a:solidFill>
                            <a:srgbClr val="000000"/>
                          </a:solidFill>
                          <a:effectLst/>
                          <a:latin typeface="Times New Roman" pitchFamily="18" charset="0"/>
                        </a:rPr>
                        <a:t>5,00,000</a:t>
                      </a:r>
                      <a:endParaRPr kumimoji="0" lang="en-US" sz="1800" b="0" i="0" u="none" strike="noStrike" cap="none" normalizeH="0" baseline="0" dirty="0" smtClean="0">
                        <a:ln>
                          <a:noFill/>
                        </a:ln>
                        <a:solidFill>
                          <a:srgbClr val="000000"/>
                        </a:solidFill>
                        <a:effectLst/>
                        <a:latin typeface="Times New Roman" pitchFamily="18" charset="0"/>
                      </a:endParaRPr>
                    </a:p>
                    <a:p>
                      <a:endParaRPr lang="en-US" dirty="0"/>
                    </a:p>
                  </a:txBody>
                  <a:tcPr/>
                </a:tc>
                <a:tc>
                  <a:txBody>
                    <a:bodyPr/>
                    <a:lstStyle/>
                    <a:p>
                      <a:r>
                        <a:rPr kumimoji="0" lang="en-US" sz="1800" b="0" i="0" u="none" strike="noStrike" cap="none" normalizeH="0" baseline="0" dirty="0" smtClean="0">
                          <a:ln>
                            <a:noFill/>
                          </a:ln>
                          <a:solidFill>
                            <a:srgbClr val="000000"/>
                          </a:solidFill>
                          <a:effectLst/>
                          <a:latin typeface="Times New Roman" pitchFamily="18" charset="0"/>
                        </a:rPr>
                        <a:t>For Income Between 1,90,001 to</a:t>
                      </a:r>
                      <a:r>
                        <a:rPr kumimoji="0" lang="en-US" sz="1800" b="1" i="0" u="none" strike="noStrike" cap="none" normalizeH="0" baseline="0" dirty="0" smtClean="0">
                          <a:ln>
                            <a:noFill/>
                          </a:ln>
                          <a:solidFill>
                            <a:srgbClr val="000000"/>
                          </a:solidFill>
                          <a:effectLst/>
                          <a:latin typeface="Times New Roman" pitchFamily="18" charset="0"/>
                        </a:rPr>
                        <a:t> 5,00,000</a:t>
                      </a:r>
                      <a:endParaRPr lang="en-US" dirty="0"/>
                    </a:p>
                  </a:txBody>
                  <a:tcPr/>
                </a:tc>
                <a:tc>
                  <a:txBody>
                    <a:bodyPr/>
                    <a:lstStyle/>
                    <a:p>
                      <a:r>
                        <a:rPr kumimoji="0" lang="en-US" sz="1800" b="0" i="0" u="none" strike="noStrike" cap="none" normalizeH="0" baseline="0" dirty="0" smtClean="0">
                          <a:ln>
                            <a:noFill/>
                          </a:ln>
                          <a:solidFill>
                            <a:srgbClr val="000000"/>
                          </a:solidFill>
                          <a:effectLst/>
                          <a:latin typeface="Times New Roman" pitchFamily="18" charset="0"/>
                        </a:rPr>
                        <a:t>For Income Between 2,50,001 to </a:t>
                      </a:r>
                      <a:r>
                        <a:rPr kumimoji="0" lang="en-US" sz="1800" b="1" i="0" u="none" strike="noStrike" cap="none" normalizeH="0" baseline="0" dirty="0" smtClean="0">
                          <a:ln>
                            <a:noFill/>
                          </a:ln>
                          <a:solidFill>
                            <a:srgbClr val="000000"/>
                          </a:solidFill>
                          <a:effectLst/>
                          <a:latin typeface="Times New Roman" pitchFamily="18" charset="0"/>
                        </a:rPr>
                        <a:t>5,00,000</a:t>
                      </a:r>
                      <a:endParaRPr lang="en-US" dirty="0"/>
                    </a:p>
                  </a:txBody>
                  <a:tcPr/>
                </a:tc>
                <a:tc>
                  <a:txBody>
                    <a:bodyPr/>
                    <a:lstStyle/>
                    <a:p>
                      <a:endParaRPr lang="en-US" dirty="0"/>
                    </a:p>
                  </a:txBody>
                  <a:tcPr/>
                </a:tc>
                <a:tc>
                  <a:txBody>
                    <a:bodyPr/>
                    <a:lstStyle/>
                    <a:p>
                      <a:pPr algn="ctr"/>
                      <a:r>
                        <a:rPr lang="en-US" sz="4000" dirty="0" smtClean="0">
                          <a:latin typeface="Times New Roman" pitchFamily="18" charset="0"/>
                          <a:cs typeface="Times New Roman" pitchFamily="18" charset="0"/>
                        </a:rPr>
                        <a:t>10 %</a:t>
                      </a:r>
                      <a:endParaRPr lang="en-US" sz="4000" dirty="0">
                        <a:latin typeface="Times New Roman" pitchFamily="18" charset="0"/>
                        <a:cs typeface="Times New Roman" pitchFamily="18" charset="0"/>
                      </a:endParaRPr>
                    </a:p>
                  </a:txBody>
                  <a:tcPr/>
                </a:tc>
              </a:tr>
              <a:tr h="9797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rgbClr val="000000"/>
                          </a:solidFill>
                          <a:effectLst/>
                          <a:latin typeface="Times New Roman" pitchFamily="18" charset="0"/>
                        </a:rPr>
                        <a:t>For Income Between 5,00,001 to </a:t>
                      </a:r>
                      <a:r>
                        <a:rPr kumimoji="0" lang="en-US" sz="1800" b="1" i="0" u="none" strike="noStrike" cap="none" normalizeH="0" baseline="0" dirty="0" smtClean="0">
                          <a:ln>
                            <a:noFill/>
                          </a:ln>
                          <a:solidFill>
                            <a:srgbClr val="000000"/>
                          </a:solidFill>
                          <a:effectLst/>
                          <a:latin typeface="Times New Roman" pitchFamily="18" charset="0"/>
                        </a:rPr>
                        <a:t>8,00,000</a:t>
                      </a:r>
                      <a:endParaRPr kumimoji="0" lang="en-US" sz="1800" b="0" i="0" u="none" strike="noStrike" cap="none" normalizeH="0" baseline="0" dirty="0" smtClean="0">
                        <a:ln>
                          <a:noFill/>
                        </a:ln>
                        <a:solidFill>
                          <a:srgbClr val="000000"/>
                        </a:solidFill>
                        <a:effectLst/>
                        <a:latin typeface="Times New Roman" pitchFamily="18" charset="0"/>
                      </a:endParaRPr>
                    </a:p>
                    <a:p>
                      <a:endParaRPr lang="en-US" dirty="0"/>
                    </a:p>
                  </a:txBody>
                  <a:tcPr/>
                </a:tc>
                <a:tc>
                  <a:txBody>
                    <a:bodyPr/>
                    <a:lstStyle/>
                    <a:p>
                      <a:r>
                        <a:rPr kumimoji="0" lang="en-US" sz="1800" b="0" i="0" u="none" strike="noStrike" cap="none" normalizeH="0" baseline="0" dirty="0" smtClean="0">
                          <a:ln>
                            <a:noFill/>
                          </a:ln>
                          <a:solidFill>
                            <a:srgbClr val="000000"/>
                          </a:solidFill>
                          <a:effectLst/>
                          <a:latin typeface="Times New Roman" pitchFamily="18" charset="0"/>
                        </a:rPr>
                        <a:t>For Income Between 5,00,001 to</a:t>
                      </a:r>
                      <a:r>
                        <a:rPr kumimoji="0" lang="en-US" sz="1800" b="1" i="0" u="none" strike="noStrike" cap="none" normalizeH="0" baseline="0" dirty="0" smtClean="0">
                          <a:ln>
                            <a:noFill/>
                          </a:ln>
                          <a:solidFill>
                            <a:srgbClr val="000000"/>
                          </a:solidFill>
                          <a:effectLst/>
                          <a:latin typeface="Times New Roman" pitchFamily="18" charset="0"/>
                        </a:rPr>
                        <a:t> 8,00,000</a:t>
                      </a:r>
                      <a:endParaRPr lang="en-US" dirty="0"/>
                    </a:p>
                  </a:txBody>
                  <a:tcPr/>
                </a:tc>
                <a:tc>
                  <a:txBody>
                    <a:bodyPr/>
                    <a:lstStyle/>
                    <a:p>
                      <a:r>
                        <a:rPr kumimoji="0" lang="en-US" sz="1800" b="0" i="0" u="none" strike="noStrike" cap="none" normalizeH="0" baseline="0" dirty="0" smtClean="0">
                          <a:ln>
                            <a:noFill/>
                          </a:ln>
                          <a:solidFill>
                            <a:srgbClr val="000000"/>
                          </a:solidFill>
                          <a:effectLst/>
                          <a:latin typeface="Times New Roman" pitchFamily="18" charset="0"/>
                        </a:rPr>
                        <a:t>For Income Between 5,00,001 to</a:t>
                      </a:r>
                      <a:r>
                        <a:rPr kumimoji="0" lang="en-US" sz="1800" b="1" i="0" u="none" strike="noStrike" cap="none" normalizeH="0" baseline="0" dirty="0" smtClean="0">
                          <a:ln>
                            <a:noFill/>
                          </a:ln>
                          <a:solidFill>
                            <a:srgbClr val="000000"/>
                          </a:solidFill>
                          <a:effectLst/>
                          <a:latin typeface="Times New Roman" pitchFamily="18" charset="0"/>
                        </a:rPr>
                        <a:t> 8,00,000</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rgbClr val="000000"/>
                          </a:solidFill>
                          <a:effectLst/>
                          <a:latin typeface="Times New Roman" pitchFamily="18" charset="0"/>
                        </a:rPr>
                        <a:t>For Income Between 5,00,001 to</a:t>
                      </a:r>
                      <a:r>
                        <a:rPr kumimoji="0" lang="en-US" sz="1800" b="1" i="0" u="none" strike="noStrike" cap="none" normalizeH="0" baseline="0" dirty="0" smtClean="0">
                          <a:ln>
                            <a:noFill/>
                          </a:ln>
                          <a:solidFill>
                            <a:srgbClr val="000000"/>
                          </a:solidFill>
                          <a:effectLst/>
                          <a:latin typeface="Times New Roman" pitchFamily="18" charset="0"/>
                        </a:rPr>
                        <a:t> 8,00,000</a:t>
                      </a:r>
                      <a:endParaRPr lang="en-US" dirty="0" smtClean="0"/>
                    </a:p>
                    <a:p>
                      <a:endParaRPr lang="en-US" dirty="0"/>
                    </a:p>
                  </a:txBody>
                  <a:tcPr/>
                </a:tc>
                <a:tc>
                  <a:txBody>
                    <a:bodyPr/>
                    <a:lstStyle/>
                    <a:p>
                      <a:pPr algn="ctr"/>
                      <a:r>
                        <a:rPr lang="en-US" sz="4000" dirty="0" smtClean="0">
                          <a:latin typeface="Times New Roman" pitchFamily="18" charset="0"/>
                          <a:cs typeface="Times New Roman" pitchFamily="18" charset="0"/>
                        </a:rPr>
                        <a:t>20 %</a:t>
                      </a:r>
                      <a:endParaRPr lang="en-US" sz="4000" dirty="0">
                        <a:latin typeface="Times New Roman" pitchFamily="18" charset="0"/>
                        <a:cs typeface="Times New Roman" pitchFamily="18" charset="0"/>
                      </a:endParaRPr>
                    </a:p>
                  </a:txBody>
                  <a:tcPr/>
                </a:tc>
              </a:tr>
              <a:tr h="9797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rgbClr val="000000"/>
                          </a:solidFill>
                          <a:effectLst/>
                          <a:latin typeface="Times New Roman" pitchFamily="18" charset="0"/>
                        </a:rPr>
                        <a:t>For Income </a:t>
                      </a:r>
                      <a:r>
                        <a:rPr kumimoji="0" lang="en-US" sz="1800" b="1" i="0" u="none" strike="noStrike" cap="none" normalizeH="0" baseline="0" dirty="0" smtClean="0">
                          <a:ln>
                            <a:noFill/>
                          </a:ln>
                          <a:solidFill>
                            <a:srgbClr val="000000"/>
                          </a:solidFill>
                          <a:effectLst/>
                          <a:latin typeface="Times New Roman" pitchFamily="18" charset="0"/>
                        </a:rPr>
                        <a:t>above 8,00,001</a:t>
                      </a:r>
                      <a:endParaRPr kumimoji="0" lang="en-US" sz="1800" b="0" i="0" u="none" strike="noStrike" cap="none" normalizeH="0" baseline="0" dirty="0" smtClean="0">
                        <a:ln>
                          <a:noFill/>
                        </a:ln>
                        <a:solidFill>
                          <a:srgbClr val="000000"/>
                        </a:solidFill>
                        <a:effectLst/>
                        <a:latin typeface="Times New Roman" pitchFamily="18" charset="0"/>
                      </a:endParaRPr>
                    </a:p>
                    <a:p>
                      <a:endParaRPr lang="en-US" dirty="0"/>
                    </a:p>
                  </a:txBody>
                  <a:tcPr/>
                </a:tc>
                <a:tc>
                  <a:txBody>
                    <a:bodyPr/>
                    <a:lstStyle/>
                    <a:p>
                      <a:r>
                        <a:rPr kumimoji="0" lang="en-US" sz="1800" b="0" i="0" u="none" strike="noStrike" cap="none" normalizeH="0" baseline="0" dirty="0" smtClean="0">
                          <a:ln>
                            <a:noFill/>
                          </a:ln>
                          <a:solidFill>
                            <a:srgbClr val="000000"/>
                          </a:solidFill>
                          <a:effectLst/>
                          <a:latin typeface="Times New Roman" pitchFamily="18" charset="0"/>
                        </a:rPr>
                        <a:t>For Income </a:t>
                      </a:r>
                      <a:r>
                        <a:rPr kumimoji="0" lang="en-US" sz="1800" b="1" i="0" u="none" strike="noStrike" cap="none" normalizeH="0" baseline="0" dirty="0" smtClean="0">
                          <a:ln>
                            <a:noFill/>
                          </a:ln>
                          <a:solidFill>
                            <a:srgbClr val="000000"/>
                          </a:solidFill>
                          <a:effectLst/>
                          <a:latin typeface="Times New Roman" pitchFamily="18" charset="0"/>
                        </a:rPr>
                        <a:t>above 8,00,001</a:t>
                      </a:r>
                      <a:endParaRPr lang="en-US" dirty="0"/>
                    </a:p>
                  </a:txBody>
                  <a:tcPr/>
                </a:tc>
                <a:tc>
                  <a:txBody>
                    <a:bodyPr/>
                    <a:lstStyle/>
                    <a:p>
                      <a:r>
                        <a:rPr kumimoji="0" lang="en-US" sz="1800" b="0" i="0" u="none" strike="noStrike" cap="none" normalizeH="0" baseline="0" dirty="0" smtClean="0">
                          <a:ln>
                            <a:noFill/>
                          </a:ln>
                          <a:solidFill>
                            <a:srgbClr val="000000"/>
                          </a:solidFill>
                          <a:effectLst/>
                          <a:latin typeface="Times New Roman" pitchFamily="18" charset="0"/>
                        </a:rPr>
                        <a:t>For Income </a:t>
                      </a:r>
                      <a:r>
                        <a:rPr kumimoji="0" lang="en-US" sz="1800" b="1" i="0" u="none" strike="noStrike" cap="none" normalizeH="0" baseline="0" dirty="0" smtClean="0">
                          <a:ln>
                            <a:noFill/>
                          </a:ln>
                          <a:solidFill>
                            <a:srgbClr val="000000"/>
                          </a:solidFill>
                          <a:effectLst/>
                          <a:latin typeface="Times New Roman" pitchFamily="18" charset="0"/>
                        </a:rPr>
                        <a:t>above 8,00,001</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rgbClr val="000000"/>
                          </a:solidFill>
                          <a:effectLst/>
                          <a:latin typeface="Times New Roman" pitchFamily="18" charset="0"/>
                        </a:rPr>
                        <a:t>For Income </a:t>
                      </a:r>
                      <a:r>
                        <a:rPr kumimoji="0" lang="en-US" sz="1800" b="1" i="0" u="none" strike="noStrike" cap="none" normalizeH="0" baseline="0" dirty="0" smtClean="0">
                          <a:ln>
                            <a:noFill/>
                          </a:ln>
                          <a:solidFill>
                            <a:srgbClr val="000000"/>
                          </a:solidFill>
                          <a:effectLst/>
                          <a:latin typeface="Times New Roman" pitchFamily="18" charset="0"/>
                        </a:rPr>
                        <a:t>above 8,00,001</a:t>
                      </a:r>
                      <a:endParaRPr lang="en-US" dirty="0" smtClean="0"/>
                    </a:p>
                    <a:p>
                      <a:endParaRPr lang="en-US" dirty="0"/>
                    </a:p>
                  </a:txBody>
                  <a:tcPr/>
                </a:tc>
                <a:tc>
                  <a:txBody>
                    <a:bodyPr/>
                    <a:lstStyle/>
                    <a:p>
                      <a:pPr algn="ctr"/>
                      <a:r>
                        <a:rPr lang="en-US" sz="4000" dirty="0" smtClean="0">
                          <a:latin typeface="Times New Roman" pitchFamily="18" charset="0"/>
                          <a:cs typeface="Times New Roman" pitchFamily="18" charset="0"/>
                        </a:rPr>
                        <a:t>30 % </a:t>
                      </a:r>
                      <a:endParaRPr lang="en-US" sz="4000" dirty="0">
                        <a:latin typeface="Times New Roman" pitchFamily="18" charset="0"/>
                        <a:cs typeface="Times New Roman" pitchFamily="18" charset="0"/>
                      </a:endParaRPr>
                    </a:p>
                  </a:txBody>
                  <a:tcPr/>
                </a:tc>
              </a:tr>
              <a:tr h="9797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rgbClr val="FF0000"/>
                          </a:solidFill>
                          <a:effectLst/>
                          <a:latin typeface="Times New Roman" pitchFamily="18" charset="0"/>
                        </a:rPr>
                        <a:t>Surcharge</a:t>
                      </a:r>
                    </a:p>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pPr algn="ctr"/>
                      <a:r>
                        <a:rPr lang="en-US" sz="4000" dirty="0" smtClean="0">
                          <a:latin typeface="Times New Roman" pitchFamily="18" charset="0"/>
                          <a:cs typeface="Times New Roman" pitchFamily="18" charset="0"/>
                        </a:rPr>
                        <a:t>0</a:t>
                      </a:r>
                      <a:endParaRPr lang="en-US" sz="4000" dirty="0">
                        <a:latin typeface="Times New Roman" pitchFamily="18" charset="0"/>
                        <a:cs typeface="Times New Roman" pitchFamily="18" charset="0"/>
                      </a:endParaRPr>
                    </a:p>
                  </a:txBody>
                  <a:tcPr/>
                </a:tc>
              </a:tr>
              <a:tr h="9797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rgbClr val="FF0000"/>
                          </a:solidFill>
                          <a:effectLst/>
                          <a:latin typeface="Times New Roman" pitchFamily="18" charset="0"/>
                        </a:rPr>
                        <a:t>Education </a:t>
                      </a:r>
                      <a:r>
                        <a:rPr kumimoji="0" lang="en-US" sz="1800" b="0" i="0" u="none" strike="noStrike" cap="none" normalizeH="0" baseline="0" dirty="0" err="1" smtClean="0">
                          <a:ln>
                            <a:noFill/>
                          </a:ln>
                          <a:solidFill>
                            <a:srgbClr val="FF0000"/>
                          </a:solidFill>
                          <a:effectLst/>
                          <a:latin typeface="Times New Roman" pitchFamily="18" charset="0"/>
                        </a:rPr>
                        <a:t>Cess</a:t>
                      </a:r>
                      <a:endParaRPr kumimoji="0" lang="en-US" sz="1800" b="0" i="0" u="none" strike="noStrike" cap="none" normalizeH="0" baseline="0" dirty="0" smtClean="0">
                        <a:ln>
                          <a:noFill/>
                        </a:ln>
                        <a:solidFill>
                          <a:srgbClr val="FF0000"/>
                        </a:solidFill>
                        <a:effectLst/>
                        <a:latin typeface="Times New Roman" pitchFamily="18" charset="0"/>
                      </a:endParaRPr>
                    </a:p>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pPr algn="ctr"/>
                      <a:r>
                        <a:rPr lang="en-US" sz="4000" dirty="0" smtClean="0">
                          <a:latin typeface="Times New Roman" pitchFamily="18" charset="0"/>
                          <a:cs typeface="Times New Roman" pitchFamily="18" charset="0"/>
                        </a:rPr>
                        <a:t>3 %</a:t>
                      </a:r>
                      <a:endParaRPr lang="en-US" sz="4000" dirty="0">
                        <a:latin typeface="Times New Roman" pitchFamily="18" charset="0"/>
                        <a:cs typeface="Times New Roman" pitchFamily="18" charset="0"/>
                      </a:endParaRPr>
                    </a:p>
                  </a:txBody>
                  <a:tcPr/>
                </a:tc>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4"/>
          <a:srcRect l="12555" t="21498" r="12965" b="10497"/>
          <a:stretch>
            <a:fillRect/>
          </a:stretch>
        </p:blipFill>
        <p:spPr bwMode="auto">
          <a:xfrm>
            <a:off x="381000" y="914400"/>
            <a:ext cx="8382000" cy="5638800"/>
          </a:xfrm>
          <a:prstGeom prst="rect">
            <a:avLst/>
          </a:prstGeom>
          <a:noFill/>
          <a:ln w="9525">
            <a:noFill/>
            <a:miter lim="800000"/>
            <a:headEnd/>
            <a:tailEnd/>
          </a:ln>
        </p:spPr>
      </p:pic>
      <p:sp>
        <p:nvSpPr>
          <p:cNvPr id="66563" name="Text Box 3"/>
          <p:cNvSpPr txBox="1">
            <a:spLocks noChangeArrowheads="1"/>
          </p:cNvSpPr>
          <p:nvPr/>
        </p:nvSpPr>
        <p:spPr bwMode="auto">
          <a:xfrm>
            <a:off x="381000" y="304800"/>
            <a:ext cx="8458200" cy="555625"/>
          </a:xfrm>
          <a:prstGeom prst="rect">
            <a:avLst/>
          </a:prstGeom>
          <a:noFill/>
          <a:ln w="9525">
            <a:noFill/>
            <a:miter lim="800000"/>
            <a:headEnd/>
            <a:tailEnd/>
          </a:ln>
        </p:spPr>
        <p:txBody>
          <a:bodyPr>
            <a:spAutoFit/>
          </a:bodyPr>
          <a:lstStyle/>
          <a:p>
            <a:pPr algn="ctr" eaLnBrk="1" hangingPunct="1">
              <a:lnSpc>
                <a:spcPct val="80000"/>
              </a:lnSpc>
              <a:spcBef>
                <a:spcPct val="50000"/>
              </a:spcBef>
            </a:pPr>
            <a:r>
              <a:rPr lang="en-US" sz="3800" b="1" u="sng">
                <a:solidFill>
                  <a:schemeClr val="bg1"/>
                </a:solidFill>
                <a:latin typeface="Times New Roman" pitchFamily="18" charset="0"/>
              </a:rPr>
              <a:t>Revised Form -16</a:t>
            </a:r>
          </a:p>
        </p:txBody>
      </p:sp>
      <p:sp>
        <p:nvSpPr>
          <p:cNvPr id="66564" name="Rectangle 4"/>
          <p:cNvSpPr>
            <a:spLocks noChangeArrowheads="1"/>
          </p:cNvSpPr>
          <p:nvPr/>
        </p:nvSpPr>
        <p:spPr bwMode="auto">
          <a:xfrm>
            <a:off x="457200" y="4495800"/>
            <a:ext cx="8229600" cy="1752600"/>
          </a:xfrm>
          <a:prstGeom prst="rect">
            <a:avLst/>
          </a:prstGeom>
          <a:solidFill>
            <a:srgbClr val="FF0000">
              <a:alpha val="25882"/>
            </a:srgbClr>
          </a:solidFill>
          <a:ln w="9525">
            <a:solidFill>
              <a:schemeClr val="tx1"/>
            </a:solidFill>
            <a:miter lim="800000"/>
            <a:headEnd/>
            <a:tailEnd/>
          </a:ln>
        </p:spPr>
        <p:txBody>
          <a:bodyPr wrap="none" anchor="ctr"/>
          <a:lstStyle/>
          <a:p>
            <a:endParaRPr lang="en-IN"/>
          </a:p>
        </p:txBody>
      </p:sp>
      <p:pic>
        <p:nvPicPr>
          <p:cNvPr id="66565" name="Picture 5" descr="CBDT Logo"/>
          <p:cNvPicPr>
            <a:picLocks noChangeAspect="1" noChangeArrowheads="1"/>
          </p:cNvPicPr>
          <p:nvPr/>
        </p:nvPicPr>
        <p:blipFill>
          <a:blip r:embed="rId5"/>
          <a:srcRect/>
          <a:stretch>
            <a:fillRect/>
          </a:stretch>
        </p:blipFill>
        <p:spPr bwMode="auto">
          <a:xfrm>
            <a:off x="7924800" y="211138"/>
            <a:ext cx="914400" cy="696912"/>
          </a:xfrm>
          <a:prstGeom prst="rect">
            <a:avLst/>
          </a:prstGeom>
          <a:noFill/>
          <a:ln w="9525">
            <a:noFill/>
            <a:miter lim="800000"/>
            <a:headEnd/>
            <a:tailEnd/>
          </a:ln>
        </p:spPr>
      </p:pic>
    </p:spTree>
  </p:cSld>
  <p:clrMapOvr>
    <a:masterClrMapping/>
  </p:clrMapOvr>
  <p:transition spd="slow">
    <p:randomBar/>
    <p:sndAc>
      <p:stSnd>
        <p:snd r:embed="rId3" name="click.wav" builtIn="1"/>
      </p:stSnd>
    </p:sndAc>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body" idx="4294967295"/>
          </p:nvPr>
        </p:nvSpPr>
        <p:spPr>
          <a:xfrm>
            <a:off x="381000" y="1752600"/>
            <a:ext cx="7696200" cy="3657600"/>
          </a:xfrm>
        </p:spPr>
        <p:txBody>
          <a:bodyPr/>
          <a:lstStyle/>
          <a:p>
            <a:pPr algn="just" eaLnBrk="1" hangingPunct="1">
              <a:lnSpc>
                <a:spcPct val="80000"/>
              </a:lnSpc>
            </a:pPr>
            <a:r>
              <a:rPr lang="en-US" sz="3000" b="1" smtClean="0">
                <a:solidFill>
                  <a:schemeClr val="bg1"/>
                </a:solidFill>
                <a:latin typeface="Times New Roman" pitchFamily="18" charset="0"/>
              </a:rPr>
              <a:t>If  the House Property is transferred before expiry of five years no deduction in the year of transfer and earlier deductions allowed will become income in the year of transfer .</a:t>
            </a:r>
          </a:p>
          <a:p>
            <a:pPr algn="just" eaLnBrk="1" hangingPunct="1">
              <a:lnSpc>
                <a:spcPct val="80000"/>
              </a:lnSpc>
            </a:pPr>
            <a:r>
              <a:rPr lang="en-US" sz="3000" b="1" smtClean="0">
                <a:solidFill>
                  <a:schemeClr val="bg1"/>
                </a:solidFill>
                <a:latin typeface="Times New Roman" pitchFamily="18" charset="0"/>
              </a:rPr>
              <a:t>No deductions u/s. 80C for the repayment of principal amount if the loan is taken from the private persons and also not for commercial properties.</a:t>
            </a:r>
          </a:p>
        </p:txBody>
      </p:sp>
      <p:sp>
        <p:nvSpPr>
          <p:cNvPr id="237571" name="Rectangle 3"/>
          <p:cNvSpPr>
            <a:spLocks noChangeArrowheads="1"/>
          </p:cNvSpPr>
          <p:nvPr/>
        </p:nvSpPr>
        <p:spPr bwMode="auto">
          <a:xfrm>
            <a:off x="1676400" y="152400"/>
            <a:ext cx="5029200" cy="838200"/>
          </a:xfrm>
          <a:prstGeom prst="rect">
            <a:avLst/>
          </a:prstGeom>
          <a:noFill/>
          <a:ln w="9525">
            <a:noFill/>
            <a:miter lim="800000"/>
            <a:headEnd/>
            <a:tailEnd/>
          </a:ln>
          <a:effectLst/>
        </p:spPr>
        <p:txBody>
          <a:bodyPr anchor="b"/>
          <a:lstStyle/>
          <a:p>
            <a:pPr algn="ctr" eaLnBrk="1" hangingPunct="1">
              <a:defRPr/>
            </a:pPr>
            <a:r>
              <a:rPr lang="en-US" sz="4400" b="1" u="sng" dirty="0">
                <a:solidFill>
                  <a:schemeClr val="bg1"/>
                </a:solidFill>
                <a:effectLst>
                  <a:outerShdw blurRad="38100" dist="38100" dir="2700000" algn="tl">
                    <a:srgbClr val="000000"/>
                  </a:outerShdw>
                </a:effectLst>
                <a:latin typeface="Times New Roman" pitchFamily="18" charset="0"/>
              </a:rPr>
              <a:t>Points to Ponder</a:t>
            </a:r>
          </a:p>
        </p:txBody>
      </p:sp>
      <p:pic>
        <p:nvPicPr>
          <p:cNvPr id="72708" name="Picture 4"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pic>
        <p:nvPicPr>
          <p:cNvPr id="72709" name="Picture 5" descr="MM900282804[2]"/>
          <p:cNvPicPr>
            <a:picLocks noChangeAspect="1" noChangeArrowheads="1" noCrop="1"/>
          </p:cNvPicPr>
          <p:nvPr/>
        </p:nvPicPr>
        <p:blipFill>
          <a:blip r:embed="rId5"/>
          <a:srcRect/>
          <a:stretch>
            <a:fillRect/>
          </a:stretch>
        </p:blipFill>
        <p:spPr bwMode="auto">
          <a:xfrm>
            <a:off x="6324600" y="4724400"/>
            <a:ext cx="2133600" cy="2133600"/>
          </a:xfrm>
          <a:prstGeom prst="rect">
            <a:avLst/>
          </a:prstGeom>
          <a:noFill/>
          <a:ln w="9525">
            <a:noFill/>
            <a:miter lim="800000"/>
            <a:headEnd/>
            <a:tailEnd/>
          </a:ln>
        </p:spPr>
      </p:pic>
      <p:sp>
        <p:nvSpPr>
          <p:cNvPr id="237574" name="Text Box 6"/>
          <p:cNvSpPr txBox="1">
            <a:spLocks noChangeArrowheads="1"/>
          </p:cNvSpPr>
          <p:nvPr/>
        </p:nvSpPr>
        <p:spPr bwMode="auto">
          <a:xfrm>
            <a:off x="6781800" y="4953000"/>
            <a:ext cx="838200" cy="1417638"/>
          </a:xfrm>
          <a:prstGeom prst="rect">
            <a:avLst/>
          </a:prstGeom>
          <a:noFill/>
          <a:ln w="9525">
            <a:noFill/>
            <a:miter lim="800000"/>
            <a:headEnd/>
            <a:tailEnd/>
          </a:ln>
          <a:effectLst/>
        </p:spPr>
        <p:txBody>
          <a:bodyPr>
            <a:spAutoFit/>
          </a:bodyPr>
          <a:lstStyle/>
          <a:p>
            <a:pPr>
              <a:spcBef>
                <a:spcPct val="50000"/>
              </a:spcBef>
              <a:defRPr/>
            </a:pPr>
            <a:r>
              <a:rPr lang="en-US" sz="8700" b="1" dirty="0">
                <a:solidFill>
                  <a:schemeClr val="tx2"/>
                </a:solidFill>
                <a:effectLst>
                  <a:outerShdw blurRad="38100" dist="38100" dir="2700000" algn="tl">
                    <a:srgbClr val="000000"/>
                  </a:outerShdw>
                </a:effectLst>
                <a:latin typeface="Comic Sans MS" pitchFamily="66" charset="0"/>
              </a:rPr>
              <a:t>?</a:t>
            </a:r>
          </a:p>
        </p:txBody>
      </p:sp>
    </p:spTree>
  </p:cSld>
  <p:clrMapOvr>
    <a:masterClrMapping/>
  </p:clrMapOvr>
  <p:transition spd="slow">
    <p:wedge/>
    <p:sndAc>
      <p:stSnd>
        <p:snd r:embed="rId3" name="click.wav" builtIn="1"/>
      </p:stSnd>
    </p:sndAc>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a:defRPr/>
            </a:pPr>
            <a:r>
              <a:rPr lang="en-US" b="1" u="sng" dirty="0" smtClean="0">
                <a:solidFill>
                  <a:schemeClr val="bg1"/>
                </a:solidFill>
                <a:effectLst>
                  <a:outerShdw blurRad="38100" dist="38100" dir="2700000" algn="tl">
                    <a:srgbClr val="000000"/>
                  </a:outerShdw>
                </a:effectLst>
                <a:latin typeface="Times New Roman" pitchFamily="18" charset="0"/>
              </a:rPr>
              <a:t>Points to Ponder</a:t>
            </a:r>
          </a:p>
        </p:txBody>
      </p:sp>
      <p:sp>
        <p:nvSpPr>
          <p:cNvPr id="73731" name="Rectangle 3"/>
          <p:cNvSpPr>
            <a:spLocks noGrp="1" noChangeArrowheads="1"/>
          </p:cNvSpPr>
          <p:nvPr>
            <p:ph type="body" idx="1"/>
          </p:nvPr>
        </p:nvSpPr>
        <p:spPr/>
        <p:txBody>
          <a:bodyPr/>
          <a:lstStyle/>
          <a:p>
            <a:r>
              <a:rPr lang="en-US" sz="2800" smtClean="0">
                <a:solidFill>
                  <a:schemeClr val="bg1"/>
                </a:solidFill>
                <a:latin typeface="Times New Roman" pitchFamily="18" charset="0"/>
              </a:rPr>
              <a:t>Any contributions made towards the  ULIP, deposit under Senior Citizen Saving Scheme, Time deposit in Post Office during the financial year and the same terminates within 5 years and LIP terminates within 2 years.</a:t>
            </a:r>
          </a:p>
          <a:p>
            <a:r>
              <a:rPr lang="en-US" sz="2800" smtClean="0">
                <a:solidFill>
                  <a:schemeClr val="bg1"/>
                </a:solidFill>
                <a:latin typeface="Times New Roman" pitchFamily="18" charset="0"/>
              </a:rPr>
              <a:t>The above contributions not  qualified for deduction u/s.80C.</a:t>
            </a:r>
          </a:p>
        </p:txBody>
      </p:sp>
    </p:spTree>
  </p:cSld>
  <p:clrMapOvr>
    <a:masterClrMapping/>
  </p:clrMapOvr>
  <p:transition spd="slow">
    <p:split orient="vert" dir="in"/>
    <p:sndAc>
      <p:stSnd>
        <p:snd r:embed="rId2" name="click.wav" builtIn="1"/>
      </p:stSnd>
    </p:sndAc>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pPr>
              <a:defRPr/>
            </a:pPr>
            <a:r>
              <a:rPr lang="en-US" b="1" u="sng" dirty="0" smtClean="0">
                <a:solidFill>
                  <a:schemeClr val="bg1"/>
                </a:solidFill>
                <a:effectLst>
                  <a:outerShdw blurRad="38100" dist="38100" dir="2700000" algn="tl">
                    <a:srgbClr val="000000"/>
                  </a:outerShdw>
                </a:effectLst>
                <a:latin typeface="Times New Roman" pitchFamily="18" charset="0"/>
              </a:rPr>
              <a:t>Points to Ponder</a:t>
            </a:r>
          </a:p>
        </p:txBody>
      </p:sp>
      <p:sp>
        <p:nvSpPr>
          <p:cNvPr id="74755" name="Rectangle 3"/>
          <p:cNvSpPr>
            <a:spLocks noGrp="1" noChangeArrowheads="1"/>
          </p:cNvSpPr>
          <p:nvPr>
            <p:ph type="body" idx="1"/>
          </p:nvPr>
        </p:nvSpPr>
        <p:spPr/>
        <p:txBody>
          <a:bodyPr/>
          <a:lstStyle/>
          <a:p>
            <a:r>
              <a:rPr lang="en-US" dirty="0" smtClean="0">
                <a:solidFill>
                  <a:schemeClr val="bg1"/>
                </a:solidFill>
                <a:latin typeface="Times New Roman" pitchFamily="18" charset="0"/>
              </a:rPr>
              <a:t>The quantum of deduction already taken in the preceding years would be deemed as income of the taxpayer in the year in which contribution to the above plan/scheme/deposit is terminated.</a:t>
            </a:r>
          </a:p>
        </p:txBody>
      </p:sp>
    </p:spTree>
  </p:cSld>
  <p:clrMapOvr>
    <a:masterClrMapping/>
  </p:clrMapOvr>
  <p:transition spd="slow">
    <p:split orient="vert"/>
    <p:sndAc>
      <p:stSnd>
        <p:snd r:embed="rId2" name="click.wav" builtIn="1"/>
      </p:stSnd>
    </p:sndAc>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body" idx="1"/>
          </p:nvPr>
        </p:nvSpPr>
        <p:spPr>
          <a:xfrm>
            <a:off x="828675" y="2566988"/>
            <a:ext cx="4489450" cy="2398712"/>
          </a:xfrm>
        </p:spPr>
        <p:txBody>
          <a:bodyPr/>
          <a:lstStyle/>
          <a:p>
            <a:pPr eaLnBrk="1" hangingPunct="1">
              <a:lnSpc>
                <a:spcPct val="90000"/>
              </a:lnSpc>
              <a:buFont typeface="Wingdings" pitchFamily="2" charset="2"/>
              <a:buChar char="v"/>
            </a:pPr>
            <a:r>
              <a:rPr lang="en-US" sz="2400" smtClean="0">
                <a:solidFill>
                  <a:schemeClr val="bg1"/>
                </a:solidFill>
                <a:latin typeface="Times New Roman" pitchFamily="18" charset="0"/>
              </a:rPr>
              <a:t> </a:t>
            </a:r>
            <a:r>
              <a:rPr lang="en-US" sz="2400" b="1" smtClean="0">
                <a:solidFill>
                  <a:schemeClr val="bg1"/>
                </a:solidFill>
                <a:latin typeface="Times New Roman" pitchFamily="18" charset="0"/>
              </a:rPr>
              <a:t>You may not be able to cover the tax liability.</a:t>
            </a:r>
          </a:p>
          <a:p>
            <a:pPr eaLnBrk="1" hangingPunct="1">
              <a:lnSpc>
                <a:spcPct val="90000"/>
              </a:lnSpc>
              <a:buFont typeface="Wingdings" pitchFamily="2" charset="2"/>
              <a:buNone/>
            </a:pPr>
            <a:endParaRPr lang="en-US" sz="2400" b="1" smtClean="0">
              <a:solidFill>
                <a:schemeClr val="bg1"/>
              </a:solidFill>
              <a:latin typeface="Times New Roman" pitchFamily="18" charset="0"/>
            </a:endParaRPr>
          </a:p>
          <a:p>
            <a:pPr eaLnBrk="1" hangingPunct="1">
              <a:lnSpc>
                <a:spcPct val="90000"/>
              </a:lnSpc>
              <a:buFont typeface="Wingdings" pitchFamily="2" charset="2"/>
              <a:buChar char="v"/>
            </a:pPr>
            <a:r>
              <a:rPr lang="en-US" sz="2400" b="1" smtClean="0">
                <a:solidFill>
                  <a:schemeClr val="bg1"/>
                </a:solidFill>
                <a:latin typeface="Times New Roman" pitchFamily="18" charset="0"/>
              </a:rPr>
              <a:t> Employee may not submit the details to arrive at the correct liability.</a:t>
            </a:r>
          </a:p>
        </p:txBody>
      </p:sp>
      <p:pic>
        <p:nvPicPr>
          <p:cNvPr id="75779" name="Picture 3" descr="BN8SAACAYA9DVECA3QC43YCAQAUVHQCAVB680UCAE73XK1CAONN7XDCAFR53RACA4DGFFECA03296QCAC39AJLCASYNBYRCAOBS1O5CA992GS8CAUF3OBPCASCBQJ3CAD0AMLCCAFR2EEECAV563BBCA0PMBLN"/>
          <p:cNvPicPr>
            <a:picLocks noChangeAspect="1" noChangeArrowheads="1"/>
          </p:cNvPicPr>
          <p:nvPr/>
        </p:nvPicPr>
        <p:blipFill>
          <a:blip r:embed="rId4"/>
          <a:srcRect/>
          <a:stretch>
            <a:fillRect/>
          </a:stretch>
        </p:blipFill>
        <p:spPr bwMode="auto">
          <a:xfrm>
            <a:off x="5486400" y="2438400"/>
            <a:ext cx="2743200" cy="3352800"/>
          </a:xfrm>
          <a:prstGeom prst="rect">
            <a:avLst/>
          </a:prstGeom>
          <a:solidFill>
            <a:schemeClr val="bg2"/>
          </a:solidFill>
          <a:ln w="9525">
            <a:noFill/>
            <a:miter lim="800000"/>
            <a:headEnd/>
            <a:tailEnd/>
          </a:ln>
        </p:spPr>
      </p:pic>
      <p:sp>
        <p:nvSpPr>
          <p:cNvPr id="75780" name="AutoShape 4"/>
          <p:cNvSpPr>
            <a:spLocks noChangeArrowheads="1"/>
          </p:cNvSpPr>
          <p:nvPr/>
        </p:nvSpPr>
        <p:spPr bwMode="auto">
          <a:xfrm>
            <a:off x="7010400" y="1524000"/>
            <a:ext cx="1828800" cy="990600"/>
          </a:xfrm>
          <a:prstGeom prst="wedgeRoundRectCallout">
            <a:avLst>
              <a:gd name="adj1" fmla="val -32551"/>
              <a:gd name="adj2" fmla="val 120833"/>
              <a:gd name="adj3" fmla="val 16667"/>
            </a:avLst>
          </a:prstGeom>
          <a:solidFill>
            <a:schemeClr val="accent1"/>
          </a:solidFill>
          <a:ln w="9525">
            <a:solidFill>
              <a:schemeClr val="tx1"/>
            </a:solidFill>
            <a:miter lim="800000"/>
            <a:headEnd/>
            <a:tailEnd/>
          </a:ln>
        </p:spPr>
        <p:txBody>
          <a:bodyPr/>
          <a:lstStyle/>
          <a:p>
            <a:pPr algn="ctr" eaLnBrk="1" hangingPunct="1"/>
            <a:endParaRPr lang="en-US"/>
          </a:p>
        </p:txBody>
      </p:sp>
      <p:sp>
        <p:nvSpPr>
          <p:cNvPr id="75781" name="Text Box 5"/>
          <p:cNvSpPr txBox="1">
            <a:spLocks noChangeArrowheads="1"/>
          </p:cNvSpPr>
          <p:nvPr/>
        </p:nvSpPr>
        <p:spPr bwMode="auto">
          <a:xfrm>
            <a:off x="6997700" y="1584325"/>
            <a:ext cx="1925638" cy="915988"/>
          </a:xfrm>
          <a:prstGeom prst="rect">
            <a:avLst/>
          </a:prstGeom>
          <a:noFill/>
          <a:ln w="9525">
            <a:noFill/>
            <a:miter lim="800000"/>
            <a:headEnd/>
            <a:tailEnd/>
          </a:ln>
        </p:spPr>
        <p:txBody>
          <a:bodyPr>
            <a:spAutoFit/>
          </a:bodyPr>
          <a:lstStyle/>
          <a:p>
            <a:pPr eaLnBrk="1" hangingPunct="1">
              <a:spcBef>
                <a:spcPct val="50000"/>
              </a:spcBef>
            </a:pPr>
            <a:r>
              <a:rPr lang="en-US" b="1"/>
              <a:t>I will submit the details in February</a:t>
            </a:r>
          </a:p>
        </p:txBody>
      </p:sp>
      <p:pic>
        <p:nvPicPr>
          <p:cNvPr id="75782" name="Picture 6" descr="CBDT Logo"/>
          <p:cNvPicPr>
            <a:picLocks noChangeAspect="1" noChangeArrowheads="1"/>
          </p:cNvPicPr>
          <p:nvPr/>
        </p:nvPicPr>
        <p:blipFill>
          <a:blip r:embed="rId5"/>
          <a:srcRect/>
          <a:stretch>
            <a:fillRect/>
          </a:stretch>
        </p:blipFill>
        <p:spPr bwMode="auto">
          <a:xfrm>
            <a:off x="457200" y="304800"/>
            <a:ext cx="914400" cy="696913"/>
          </a:xfrm>
          <a:prstGeom prst="rect">
            <a:avLst/>
          </a:prstGeom>
          <a:noFill/>
          <a:ln w="9525">
            <a:noFill/>
            <a:miter lim="800000"/>
            <a:headEnd/>
            <a:tailEnd/>
          </a:ln>
        </p:spPr>
      </p:pic>
      <p:sp>
        <p:nvSpPr>
          <p:cNvPr id="249863" name="Rectangle 7"/>
          <p:cNvSpPr>
            <a:spLocks noChangeArrowheads="1"/>
          </p:cNvSpPr>
          <p:nvPr/>
        </p:nvSpPr>
        <p:spPr bwMode="auto">
          <a:xfrm>
            <a:off x="1066800" y="914400"/>
            <a:ext cx="6781800" cy="1143000"/>
          </a:xfrm>
          <a:prstGeom prst="rect">
            <a:avLst/>
          </a:prstGeom>
          <a:noFill/>
          <a:ln w="9525">
            <a:noFill/>
            <a:miter lim="800000"/>
            <a:headEnd/>
            <a:tailEnd/>
          </a:ln>
        </p:spPr>
        <p:txBody>
          <a:bodyPr anchor="b"/>
          <a:lstStyle/>
          <a:p>
            <a:pPr algn="ctr" eaLnBrk="1" hangingPunct="1">
              <a:defRPr/>
            </a:pPr>
            <a:r>
              <a:rPr lang="en-US" sz="3500" b="1" u="sng" dirty="0">
                <a:solidFill>
                  <a:schemeClr val="bg1"/>
                </a:solidFill>
                <a:effectLst>
                  <a:outerShdw blurRad="38100" dist="38100" dir="2700000" algn="tl">
                    <a:srgbClr val="000000"/>
                  </a:outerShdw>
                </a:effectLst>
                <a:latin typeface="Times New Roman" pitchFamily="18" charset="0"/>
              </a:rPr>
              <a:t>NOT DEDUCTING TAX </a:t>
            </a:r>
            <a:br>
              <a:rPr lang="en-US" sz="3500" b="1" u="sng" dirty="0">
                <a:solidFill>
                  <a:schemeClr val="bg1"/>
                </a:solidFill>
                <a:effectLst>
                  <a:outerShdw blurRad="38100" dist="38100" dir="2700000" algn="tl">
                    <a:srgbClr val="000000"/>
                  </a:outerShdw>
                </a:effectLst>
                <a:latin typeface="Times New Roman" pitchFamily="18" charset="0"/>
              </a:rPr>
            </a:br>
            <a:r>
              <a:rPr lang="en-US" sz="3500" b="1" u="sng" dirty="0">
                <a:solidFill>
                  <a:schemeClr val="bg1"/>
                </a:solidFill>
                <a:effectLst>
                  <a:outerShdw blurRad="38100" dist="38100" dir="2700000" algn="tl">
                    <a:srgbClr val="000000"/>
                  </a:outerShdw>
                </a:effectLst>
                <a:latin typeface="Times New Roman" pitchFamily="18" charset="0"/>
              </a:rPr>
              <a:t>STARTING FROM </a:t>
            </a:r>
            <a:br>
              <a:rPr lang="en-US" sz="3500" b="1" u="sng" dirty="0">
                <a:solidFill>
                  <a:schemeClr val="bg1"/>
                </a:solidFill>
                <a:effectLst>
                  <a:outerShdw blurRad="38100" dist="38100" dir="2700000" algn="tl">
                    <a:srgbClr val="000000"/>
                  </a:outerShdw>
                </a:effectLst>
                <a:latin typeface="Times New Roman" pitchFamily="18" charset="0"/>
              </a:rPr>
            </a:br>
            <a:r>
              <a:rPr lang="en-US" sz="3500" b="1" u="sng" dirty="0">
                <a:solidFill>
                  <a:schemeClr val="bg1"/>
                </a:solidFill>
                <a:effectLst>
                  <a:outerShdw blurRad="38100" dist="38100" dir="2700000" algn="tl">
                    <a:srgbClr val="000000"/>
                  </a:outerShdw>
                </a:effectLst>
                <a:latin typeface="Times New Roman" pitchFamily="18" charset="0"/>
              </a:rPr>
              <a:t>FINANCIAL YEAR</a:t>
            </a:r>
          </a:p>
        </p:txBody>
      </p:sp>
    </p:spTree>
  </p:cSld>
  <p:clrMapOvr>
    <a:masterClrMapping/>
  </p:clrMapOvr>
  <p:transition spd="slow">
    <p:cover dir="ru"/>
    <p:sndAc>
      <p:stSnd>
        <p:snd r:embed="rId3" name="drumroll.wav" builtIn="1"/>
      </p:stSnd>
    </p:sndAc>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body" idx="1"/>
          </p:nvPr>
        </p:nvSpPr>
        <p:spPr>
          <a:xfrm>
            <a:off x="685800" y="2209800"/>
            <a:ext cx="4418013" cy="2952750"/>
          </a:xfrm>
        </p:spPr>
        <p:txBody>
          <a:bodyPr/>
          <a:lstStyle/>
          <a:p>
            <a:pPr eaLnBrk="1" hangingPunct="1">
              <a:lnSpc>
                <a:spcPct val="90000"/>
              </a:lnSpc>
              <a:buFont typeface="Wingdings" pitchFamily="2" charset="2"/>
              <a:buChar char="v"/>
            </a:pPr>
            <a:r>
              <a:rPr lang="en-US" sz="3000" b="1" smtClean="0">
                <a:solidFill>
                  <a:schemeClr val="bg1"/>
                </a:solidFill>
                <a:latin typeface="Times New Roman" pitchFamily="18" charset="0"/>
              </a:rPr>
              <a:t>Withholding of salary leading to grievance of employees.</a:t>
            </a:r>
          </a:p>
          <a:p>
            <a:pPr eaLnBrk="1" hangingPunct="1">
              <a:lnSpc>
                <a:spcPct val="90000"/>
              </a:lnSpc>
              <a:buFont typeface="Wingdings" pitchFamily="2" charset="2"/>
              <a:buNone/>
            </a:pPr>
            <a:endParaRPr lang="en-US" sz="3000" b="1" smtClean="0">
              <a:solidFill>
                <a:schemeClr val="bg1"/>
              </a:solidFill>
              <a:latin typeface="Times New Roman" pitchFamily="18" charset="0"/>
            </a:endParaRPr>
          </a:p>
          <a:p>
            <a:pPr eaLnBrk="1" hangingPunct="1">
              <a:lnSpc>
                <a:spcPct val="90000"/>
              </a:lnSpc>
              <a:buFont typeface="Wingdings" pitchFamily="2" charset="2"/>
              <a:buChar char="v"/>
            </a:pPr>
            <a:r>
              <a:rPr lang="en-US" sz="3000" b="1" smtClean="0">
                <a:solidFill>
                  <a:schemeClr val="bg1"/>
                </a:solidFill>
                <a:latin typeface="Times New Roman" pitchFamily="18" charset="0"/>
              </a:rPr>
              <a:t> Employee paying tax on his own indicating failure of the DDO.</a:t>
            </a:r>
          </a:p>
          <a:p>
            <a:pPr eaLnBrk="1" hangingPunct="1">
              <a:lnSpc>
                <a:spcPct val="90000"/>
              </a:lnSpc>
            </a:pPr>
            <a:endParaRPr lang="en-US" sz="3000" b="1" smtClean="0">
              <a:solidFill>
                <a:schemeClr val="bg1"/>
              </a:solidFill>
              <a:latin typeface="Times New Roman" pitchFamily="18" charset="0"/>
            </a:endParaRPr>
          </a:p>
        </p:txBody>
      </p:sp>
      <p:pic>
        <p:nvPicPr>
          <p:cNvPr id="76803" name="Picture 3" descr="LDVCKFCAI1ZP64CA4S015DCABS25AACAIQP8LWCAHQ061BCA8TS2KOCAUS6R0CCAHKXROMCABBY33KCANBD38FCAPQ2Y9PCADJ4XI0CASV2OVKCA7VHU6MCAXWJ9D3CAFA24MDCA9IEIEQCA85ZIC3CAI8Z0GB"/>
          <p:cNvPicPr>
            <a:picLocks noChangeAspect="1" noChangeArrowheads="1"/>
          </p:cNvPicPr>
          <p:nvPr/>
        </p:nvPicPr>
        <p:blipFill>
          <a:blip r:embed="rId4"/>
          <a:srcRect l="34372" t="8922" b="9500"/>
          <a:stretch>
            <a:fillRect/>
          </a:stretch>
        </p:blipFill>
        <p:spPr bwMode="auto">
          <a:xfrm>
            <a:off x="5999163" y="2895600"/>
            <a:ext cx="2674937" cy="3657600"/>
          </a:xfrm>
          <a:prstGeom prst="rect">
            <a:avLst/>
          </a:prstGeom>
          <a:noFill/>
          <a:ln w="9525">
            <a:noFill/>
            <a:miter lim="800000"/>
            <a:headEnd/>
            <a:tailEnd/>
          </a:ln>
        </p:spPr>
      </p:pic>
      <p:sp>
        <p:nvSpPr>
          <p:cNvPr id="76804" name="AutoShape 4"/>
          <p:cNvSpPr>
            <a:spLocks noChangeArrowheads="1"/>
          </p:cNvSpPr>
          <p:nvPr/>
        </p:nvSpPr>
        <p:spPr bwMode="auto">
          <a:xfrm rot="-6650189">
            <a:off x="5416550" y="2657475"/>
            <a:ext cx="1676400" cy="1524000"/>
          </a:xfrm>
          <a:prstGeom prst="wedgeEllipseCallout">
            <a:avLst>
              <a:gd name="adj1" fmla="val -43667"/>
              <a:gd name="adj2" fmla="val 56157"/>
            </a:avLst>
          </a:prstGeom>
          <a:solidFill>
            <a:schemeClr val="accent1">
              <a:alpha val="87842"/>
            </a:schemeClr>
          </a:solidFill>
          <a:ln w="9525">
            <a:solidFill>
              <a:schemeClr val="tx1"/>
            </a:solidFill>
            <a:miter lim="800000"/>
            <a:headEnd/>
            <a:tailEnd/>
          </a:ln>
        </p:spPr>
        <p:txBody>
          <a:bodyPr vert="eaVert"/>
          <a:lstStyle/>
          <a:p>
            <a:pPr algn="ctr"/>
            <a:endParaRPr lang="en-US" b="1"/>
          </a:p>
        </p:txBody>
      </p:sp>
      <p:sp>
        <p:nvSpPr>
          <p:cNvPr id="76805" name="Text Box 5"/>
          <p:cNvSpPr txBox="1">
            <a:spLocks noChangeArrowheads="1"/>
          </p:cNvSpPr>
          <p:nvPr/>
        </p:nvSpPr>
        <p:spPr bwMode="auto">
          <a:xfrm>
            <a:off x="5562600" y="2743200"/>
            <a:ext cx="1604963" cy="1235075"/>
          </a:xfrm>
          <a:prstGeom prst="rect">
            <a:avLst/>
          </a:prstGeom>
          <a:noFill/>
          <a:ln w="9525">
            <a:noFill/>
            <a:miter lim="800000"/>
            <a:headEnd/>
            <a:tailEnd/>
          </a:ln>
        </p:spPr>
        <p:txBody>
          <a:bodyPr>
            <a:spAutoFit/>
          </a:bodyPr>
          <a:lstStyle/>
          <a:p>
            <a:pPr>
              <a:spcBef>
                <a:spcPct val="50000"/>
              </a:spcBef>
            </a:pPr>
            <a:r>
              <a:rPr lang="en-US" sz="2500" b="1"/>
              <a:t>Don’t deduct, I will pay</a:t>
            </a:r>
          </a:p>
        </p:txBody>
      </p:sp>
      <p:sp>
        <p:nvSpPr>
          <p:cNvPr id="251910" name="Rectangle 6"/>
          <p:cNvSpPr>
            <a:spLocks noGrp="1" noChangeArrowheads="1"/>
          </p:cNvSpPr>
          <p:nvPr>
            <p:ph type="title"/>
          </p:nvPr>
        </p:nvSpPr>
        <p:spPr>
          <a:xfrm>
            <a:off x="914400" y="762000"/>
            <a:ext cx="6781800" cy="1143000"/>
          </a:xfrm>
        </p:spPr>
        <p:txBody>
          <a:bodyPr/>
          <a:lstStyle/>
          <a:p>
            <a:pPr eaLnBrk="1" hangingPunct="1">
              <a:defRPr/>
            </a:pPr>
            <a:r>
              <a:rPr lang="en-US" sz="3500" b="1" u="sng" dirty="0" smtClean="0">
                <a:solidFill>
                  <a:schemeClr val="bg1"/>
                </a:solidFill>
                <a:effectLst>
                  <a:outerShdw blurRad="38100" dist="38100" dir="2700000" algn="tl">
                    <a:srgbClr val="000000"/>
                  </a:outerShdw>
                </a:effectLst>
                <a:latin typeface="Times New Roman" pitchFamily="18" charset="0"/>
              </a:rPr>
              <a:t>NOT DEDUCTING TAX </a:t>
            </a:r>
            <a:br>
              <a:rPr lang="en-US" sz="3500" b="1" u="sng" dirty="0" smtClean="0">
                <a:solidFill>
                  <a:schemeClr val="bg1"/>
                </a:solidFill>
                <a:effectLst>
                  <a:outerShdw blurRad="38100" dist="38100" dir="2700000" algn="tl">
                    <a:srgbClr val="000000"/>
                  </a:outerShdw>
                </a:effectLst>
                <a:latin typeface="Times New Roman" pitchFamily="18" charset="0"/>
              </a:rPr>
            </a:br>
            <a:r>
              <a:rPr lang="en-US" sz="3500" b="1" u="sng" dirty="0" smtClean="0">
                <a:solidFill>
                  <a:schemeClr val="bg1"/>
                </a:solidFill>
                <a:effectLst>
                  <a:outerShdw blurRad="38100" dist="38100" dir="2700000" algn="tl">
                    <a:srgbClr val="000000"/>
                  </a:outerShdw>
                </a:effectLst>
                <a:latin typeface="Times New Roman" pitchFamily="18" charset="0"/>
              </a:rPr>
              <a:t>STARTING FROM </a:t>
            </a:r>
            <a:br>
              <a:rPr lang="en-US" sz="3500" b="1" u="sng" dirty="0" smtClean="0">
                <a:solidFill>
                  <a:schemeClr val="bg1"/>
                </a:solidFill>
                <a:effectLst>
                  <a:outerShdw blurRad="38100" dist="38100" dir="2700000" algn="tl">
                    <a:srgbClr val="000000"/>
                  </a:outerShdw>
                </a:effectLst>
                <a:latin typeface="Times New Roman" pitchFamily="18" charset="0"/>
              </a:rPr>
            </a:br>
            <a:r>
              <a:rPr lang="en-US" sz="3500" b="1" u="sng" dirty="0" smtClean="0">
                <a:solidFill>
                  <a:schemeClr val="bg1"/>
                </a:solidFill>
                <a:effectLst>
                  <a:outerShdw blurRad="38100" dist="38100" dir="2700000" algn="tl">
                    <a:srgbClr val="000000"/>
                  </a:outerShdw>
                </a:effectLst>
                <a:latin typeface="Times New Roman" pitchFamily="18" charset="0"/>
              </a:rPr>
              <a:t>FINANCIAL YEAR</a:t>
            </a:r>
          </a:p>
        </p:txBody>
      </p:sp>
      <p:pic>
        <p:nvPicPr>
          <p:cNvPr id="76807" name="Picture 7" descr="CBDT Logo"/>
          <p:cNvPicPr>
            <a:picLocks noChangeAspect="1" noChangeArrowheads="1"/>
          </p:cNvPicPr>
          <p:nvPr/>
        </p:nvPicPr>
        <p:blipFill>
          <a:blip r:embed="rId5"/>
          <a:srcRect/>
          <a:stretch>
            <a:fillRect/>
          </a:stretch>
        </p:blipFill>
        <p:spPr bwMode="auto">
          <a:xfrm>
            <a:off x="457200" y="304800"/>
            <a:ext cx="914400" cy="696913"/>
          </a:xfrm>
          <a:prstGeom prst="rect">
            <a:avLst/>
          </a:prstGeom>
          <a:noFill/>
          <a:ln w="9525">
            <a:noFill/>
            <a:miter lim="800000"/>
            <a:headEnd/>
            <a:tailEnd/>
          </a:ln>
        </p:spPr>
      </p:pic>
      <p:sp>
        <p:nvSpPr>
          <p:cNvPr id="76808" name="Rectangle 8"/>
          <p:cNvSpPr>
            <a:spLocks noChangeArrowheads="1"/>
          </p:cNvSpPr>
          <p:nvPr/>
        </p:nvSpPr>
        <p:spPr bwMode="auto">
          <a:xfrm>
            <a:off x="8229600" y="5105400"/>
            <a:ext cx="381000" cy="609600"/>
          </a:xfrm>
          <a:prstGeom prst="rect">
            <a:avLst/>
          </a:prstGeom>
          <a:solidFill>
            <a:schemeClr val="bg1"/>
          </a:solidFill>
          <a:ln w="9525">
            <a:solidFill>
              <a:schemeClr val="bg1"/>
            </a:solidFill>
            <a:miter lim="800000"/>
            <a:headEnd/>
            <a:tailEnd/>
          </a:ln>
        </p:spPr>
        <p:txBody>
          <a:bodyPr wrap="none" anchor="ctr"/>
          <a:lstStyle/>
          <a:p>
            <a:endParaRPr lang="en-IN"/>
          </a:p>
        </p:txBody>
      </p:sp>
    </p:spTree>
  </p:cSld>
  <p:clrMapOvr>
    <a:masterClrMapping/>
  </p:clrMapOvr>
  <p:transition spd="slow">
    <p:circle/>
    <p:sndAc>
      <p:stSnd>
        <p:snd r:embed="rId3" name="bomb.wav" builtIn="1"/>
      </p:stSnd>
    </p:sndAc>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Rectangle 3"/>
          <p:cNvSpPr>
            <a:spLocks noGrp="1" noChangeArrowheads="1"/>
          </p:cNvSpPr>
          <p:nvPr>
            <p:ph type="subTitle" idx="1"/>
          </p:nvPr>
        </p:nvSpPr>
        <p:spPr>
          <a:xfrm>
            <a:off x="533400" y="4800600"/>
            <a:ext cx="7772400" cy="2590800"/>
          </a:xfrm>
          <a:noFill/>
        </p:spPr>
        <p:txBody>
          <a:bodyPr/>
          <a:lstStyle/>
          <a:p>
            <a:pPr eaLnBrk="1" hangingPunct="1"/>
            <a:r>
              <a:rPr lang="en-US" sz="10000" b="1" u="sng" dirty="0" smtClean="0">
                <a:solidFill>
                  <a:srgbClr val="60F547"/>
                </a:solidFill>
                <a:latin typeface="Brush Script" pitchFamily="66" charset="0"/>
              </a:rPr>
              <a:t>Thank you</a:t>
            </a:r>
            <a:endParaRPr lang="en-US" sz="10000" b="1" dirty="0" smtClean="0">
              <a:solidFill>
                <a:srgbClr val="60F547"/>
              </a:solidFill>
              <a:latin typeface="Brush Script" pitchFamily="66" charset="0"/>
            </a:endParaRPr>
          </a:p>
        </p:txBody>
      </p:sp>
      <p:pic>
        <p:nvPicPr>
          <p:cNvPr id="77827" name="Picture 4" descr="CBDT Logo"/>
          <p:cNvPicPr>
            <a:picLocks noChangeAspect="1" noChangeArrowheads="1"/>
          </p:cNvPicPr>
          <p:nvPr/>
        </p:nvPicPr>
        <p:blipFill>
          <a:blip r:embed="rId4"/>
          <a:srcRect/>
          <a:stretch>
            <a:fillRect/>
          </a:stretch>
        </p:blipFill>
        <p:spPr bwMode="auto">
          <a:xfrm>
            <a:off x="7924800" y="228600"/>
            <a:ext cx="914400" cy="696913"/>
          </a:xfrm>
          <a:prstGeom prst="rect">
            <a:avLst/>
          </a:prstGeom>
          <a:noFill/>
          <a:ln w="9525">
            <a:noFill/>
            <a:miter lim="800000"/>
            <a:headEnd/>
            <a:tailEnd/>
          </a:ln>
        </p:spPr>
      </p:pic>
      <p:pic>
        <p:nvPicPr>
          <p:cNvPr id="77828" name="Picture 6" descr="MM900283936[2]"/>
          <p:cNvPicPr>
            <a:picLocks noChangeAspect="1" noChangeArrowheads="1" noCrop="1"/>
          </p:cNvPicPr>
          <p:nvPr/>
        </p:nvPicPr>
        <p:blipFill>
          <a:blip r:embed="rId5"/>
          <a:srcRect/>
          <a:stretch>
            <a:fillRect/>
          </a:stretch>
        </p:blipFill>
        <p:spPr bwMode="auto">
          <a:xfrm>
            <a:off x="3276600" y="1063625"/>
            <a:ext cx="4876800" cy="3995738"/>
          </a:xfrm>
          <a:prstGeom prst="rect">
            <a:avLst/>
          </a:prstGeom>
          <a:noFill/>
          <a:ln w="9525">
            <a:noFill/>
            <a:miter lim="800000"/>
            <a:headEnd/>
            <a:tailEnd/>
          </a:ln>
        </p:spPr>
      </p:pic>
    </p:spTree>
  </p:cSld>
  <p:clrMapOvr>
    <a:masterClrMapping/>
  </p:clrMapOvr>
  <p:transition spd="slow">
    <p:zoom dir="in"/>
    <p:sndAc>
      <p:stSnd>
        <p:snd r:embed="rId3" name="applause.wav" builtIn="1"/>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3"/>
          <p:cNvSpPr>
            <a:spLocks noGrp="1" noChangeArrowheads="1"/>
          </p:cNvSpPr>
          <p:nvPr>
            <p:ph type="ctrTitle"/>
          </p:nvPr>
        </p:nvSpPr>
        <p:spPr>
          <a:xfrm>
            <a:off x="381000" y="0"/>
            <a:ext cx="8077200" cy="1143000"/>
          </a:xfrm>
        </p:spPr>
        <p:txBody>
          <a:bodyPr/>
          <a:lstStyle/>
          <a:p>
            <a:pPr eaLnBrk="1" hangingPunct="1">
              <a:defRPr/>
            </a:pPr>
            <a:r>
              <a:rPr lang="en-US" sz="5400" b="1" u="sng" dirty="0" smtClean="0">
                <a:solidFill>
                  <a:srgbClr val="003399"/>
                </a:solidFill>
                <a:latin typeface="Castellar" pitchFamily="18" charset="0"/>
              </a:rPr>
              <a:t>Topics</a:t>
            </a:r>
          </a:p>
        </p:txBody>
      </p:sp>
      <p:sp>
        <p:nvSpPr>
          <p:cNvPr id="7171" name="Rectangle 4"/>
          <p:cNvSpPr>
            <a:spLocks noGrp="1" noChangeArrowheads="1"/>
          </p:cNvSpPr>
          <p:nvPr>
            <p:ph type="subTitle" idx="1"/>
          </p:nvPr>
        </p:nvSpPr>
        <p:spPr>
          <a:xfrm>
            <a:off x="1162050" y="1924050"/>
            <a:ext cx="8229600" cy="4629150"/>
          </a:xfrm>
        </p:spPr>
        <p:txBody>
          <a:bodyPr/>
          <a:lstStyle/>
          <a:p>
            <a:pPr algn="just" eaLnBrk="1" hangingPunct="1">
              <a:lnSpc>
                <a:spcPct val="110000"/>
              </a:lnSpc>
              <a:buFont typeface="Wingdings" pitchFamily="2" charset="2"/>
              <a:buChar char="ü"/>
            </a:pPr>
            <a:r>
              <a:rPr lang="en-US" sz="2100" b="1" smtClean="0">
                <a:solidFill>
                  <a:schemeClr val="folHlink"/>
                </a:solidFill>
                <a:latin typeface="Lucida Console" pitchFamily="49" charset="0"/>
              </a:rPr>
              <a:t> WHAT IS </a:t>
            </a:r>
            <a:r>
              <a:rPr lang="en-US" sz="2100" b="1" smtClean="0">
                <a:solidFill>
                  <a:schemeClr val="tx2"/>
                </a:solidFill>
                <a:latin typeface="Lucida Console" pitchFamily="49" charset="0"/>
              </a:rPr>
              <a:t>SALARY</a:t>
            </a:r>
          </a:p>
          <a:p>
            <a:pPr algn="just" eaLnBrk="1" hangingPunct="1">
              <a:lnSpc>
                <a:spcPct val="110000"/>
              </a:lnSpc>
              <a:buFont typeface="Wingdings" pitchFamily="2" charset="2"/>
              <a:buChar char="ü"/>
            </a:pPr>
            <a:r>
              <a:rPr lang="en-US" sz="2100" b="1" smtClean="0">
                <a:solidFill>
                  <a:schemeClr val="tx2"/>
                </a:solidFill>
                <a:latin typeface="Lucida Console" pitchFamily="49" charset="0"/>
              </a:rPr>
              <a:t> PERQUISITES</a:t>
            </a:r>
            <a:endParaRPr lang="en-US" sz="2100" b="1" smtClean="0">
              <a:solidFill>
                <a:srgbClr val="0000FF"/>
              </a:solidFill>
              <a:latin typeface="Lucida Console" pitchFamily="49" charset="0"/>
            </a:endParaRPr>
          </a:p>
          <a:p>
            <a:pPr algn="just" eaLnBrk="1" hangingPunct="1">
              <a:lnSpc>
                <a:spcPct val="110000"/>
              </a:lnSpc>
              <a:buFont typeface="Wingdings" pitchFamily="2" charset="2"/>
              <a:buChar char="ü"/>
            </a:pPr>
            <a:r>
              <a:rPr lang="en-US" sz="2100" b="1" smtClean="0">
                <a:solidFill>
                  <a:schemeClr val="tx2"/>
                </a:solidFill>
                <a:latin typeface="Lucida Console" pitchFamily="49" charset="0"/>
              </a:rPr>
              <a:t> ALLOWANCES </a:t>
            </a:r>
          </a:p>
          <a:p>
            <a:pPr algn="just" eaLnBrk="1" hangingPunct="1">
              <a:lnSpc>
                <a:spcPct val="110000"/>
              </a:lnSpc>
              <a:buFont typeface="Wingdings" pitchFamily="2" charset="2"/>
              <a:buChar char="ü"/>
            </a:pPr>
            <a:r>
              <a:rPr lang="en-US" sz="2100" b="1" smtClean="0">
                <a:solidFill>
                  <a:schemeClr val="tx2"/>
                </a:solidFill>
                <a:latin typeface="Lucida Console" pitchFamily="49" charset="0"/>
              </a:rPr>
              <a:t> </a:t>
            </a:r>
            <a:r>
              <a:rPr lang="en-US" sz="2100" b="1" smtClean="0">
                <a:solidFill>
                  <a:srgbClr val="0000FF"/>
                </a:solidFill>
                <a:latin typeface="Lucida Console" pitchFamily="49" charset="0"/>
              </a:rPr>
              <a:t>INCOMES WHICH DO NOT FORM PART    </a:t>
            </a:r>
          </a:p>
          <a:p>
            <a:pPr algn="just" eaLnBrk="1" hangingPunct="1">
              <a:lnSpc>
                <a:spcPct val="110000"/>
              </a:lnSpc>
              <a:buFont typeface="Wingdings" pitchFamily="2" charset="2"/>
              <a:buNone/>
            </a:pPr>
            <a:r>
              <a:rPr lang="en-US" sz="2100" b="1" smtClean="0">
                <a:solidFill>
                  <a:srgbClr val="0000FF"/>
                </a:solidFill>
                <a:latin typeface="Lucida Console" pitchFamily="49" charset="0"/>
              </a:rPr>
              <a:t>  OF TOTAL INCOME</a:t>
            </a:r>
            <a:r>
              <a:rPr lang="en-US" sz="2100" b="1" smtClean="0">
                <a:solidFill>
                  <a:schemeClr val="folHlink"/>
                </a:solidFill>
                <a:latin typeface="Lucida Console" pitchFamily="49" charset="0"/>
              </a:rPr>
              <a:t>.</a:t>
            </a:r>
          </a:p>
          <a:p>
            <a:pPr algn="just" eaLnBrk="1" hangingPunct="1">
              <a:lnSpc>
                <a:spcPct val="110000"/>
              </a:lnSpc>
              <a:buFont typeface="Wingdings" pitchFamily="2" charset="2"/>
              <a:buChar char="ü"/>
            </a:pPr>
            <a:r>
              <a:rPr lang="en-US" sz="2100" b="1" smtClean="0">
                <a:solidFill>
                  <a:schemeClr val="folHlink"/>
                </a:solidFill>
                <a:latin typeface="Lucida Console" pitchFamily="49" charset="0"/>
              </a:rPr>
              <a:t>	DEDUCTION UNDER SECTION 16</a:t>
            </a:r>
          </a:p>
          <a:p>
            <a:pPr algn="just" eaLnBrk="1" hangingPunct="1">
              <a:lnSpc>
                <a:spcPct val="110000"/>
              </a:lnSpc>
              <a:buFont typeface="Wingdings" pitchFamily="2" charset="2"/>
              <a:buChar char="ü"/>
            </a:pPr>
            <a:r>
              <a:rPr lang="en-US" sz="2100" b="1" smtClean="0">
                <a:solidFill>
                  <a:schemeClr val="folHlink"/>
                </a:solidFill>
                <a:latin typeface="Lucida Console" pitchFamily="49" charset="0"/>
              </a:rPr>
              <a:t> DEDUCTION OF INTEREST PAID/ACCRUED ON SOP</a:t>
            </a:r>
          </a:p>
          <a:p>
            <a:pPr algn="just" eaLnBrk="1" hangingPunct="1">
              <a:lnSpc>
                <a:spcPct val="110000"/>
              </a:lnSpc>
              <a:buFont typeface="Wingdings" pitchFamily="2" charset="2"/>
              <a:buChar char="ü"/>
            </a:pPr>
            <a:r>
              <a:rPr lang="en-US" sz="2100" b="1" smtClean="0">
                <a:solidFill>
                  <a:schemeClr val="folHlink"/>
                </a:solidFill>
                <a:latin typeface="Lucida Console" pitchFamily="49" charset="0"/>
              </a:rPr>
              <a:t> </a:t>
            </a:r>
            <a:r>
              <a:rPr lang="en-US" sz="2100" b="1" smtClean="0">
                <a:solidFill>
                  <a:schemeClr val="tx2"/>
                </a:solidFill>
                <a:latin typeface="Lucida Console" pitchFamily="49" charset="0"/>
              </a:rPr>
              <a:t>DEDUCTIONS UNDER CHAPTER vi A</a:t>
            </a:r>
            <a:r>
              <a:rPr lang="en-US" sz="2100" b="1" smtClean="0">
                <a:solidFill>
                  <a:schemeClr val="folHlink"/>
                </a:solidFill>
                <a:latin typeface="Lucida Console" pitchFamily="49" charset="0"/>
              </a:rPr>
              <a:t>.</a:t>
            </a:r>
          </a:p>
          <a:p>
            <a:pPr algn="just" eaLnBrk="1" hangingPunct="1">
              <a:lnSpc>
                <a:spcPct val="110000"/>
              </a:lnSpc>
              <a:buFont typeface="Wingdings" pitchFamily="2" charset="2"/>
              <a:buChar char="ü"/>
            </a:pPr>
            <a:r>
              <a:rPr lang="en-US" sz="2100" b="1" smtClean="0">
                <a:solidFill>
                  <a:schemeClr val="folHlink"/>
                </a:solidFill>
                <a:latin typeface="Lucida Console" pitchFamily="49" charset="0"/>
              </a:rPr>
              <a:t>  DUTIES OF PERSONS RESPONSIBLE FOR DEDUCTION TAX</a:t>
            </a:r>
          </a:p>
        </p:txBody>
      </p:sp>
      <p:pic>
        <p:nvPicPr>
          <p:cNvPr id="7172" name="Picture 5" descr="CBDT Logo"/>
          <p:cNvPicPr>
            <a:picLocks noChangeAspect="1" noChangeArrowheads="1"/>
          </p:cNvPicPr>
          <p:nvPr/>
        </p:nvPicPr>
        <p:blipFill>
          <a:blip r:embed="rId4"/>
          <a:srcRect/>
          <a:stretch>
            <a:fillRect/>
          </a:stretch>
        </p:blipFill>
        <p:spPr bwMode="auto">
          <a:xfrm>
            <a:off x="7924800" y="211138"/>
            <a:ext cx="914400" cy="696912"/>
          </a:xfrm>
          <a:prstGeom prst="rect">
            <a:avLst/>
          </a:prstGeom>
          <a:noFill/>
          <a:ln w="9525">
            <a:noFill/>
            <a:miter lim="800000"/>
            <a:headEnd/>
            <a:tailEnd/>
          </a:ln>
        </p:spPr>
      </p:pic>
    </p:spTree>
  </p:cSld>
  <p:clrMapOvr>
    <a:masterClrMapping/>
  </p:clrMapOvr>
  <p:transition spd="slow">
    <p:newsflash/>
    <p:sndAc>
      <p:stSnd>
        <p:snd r:embed="rId3" name="wind.wav" builtIn="1"/>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6870700" cy="685800"/>
          </a:xfrm>
          <a:solidFill>
            <a:srgbClr val="00B050"/>
          </a:solidFill>
          <a:ln>
            <a:solidFill>
              <a:schemeClr val="accent1">
                <a:lumMod val="50000"/>
              </a:schemeClr>
            </a:solidFill>
          </a:ln>
          <a:scene3d>
            <a:camera prst="perspectiveContrastingLeftFacing"/>
            <a:lightRig rig="threePt" dir="t"/>
          </a:scene3d>
        </p:spPr>
        <p:style>
          <a:lnRef idx="1">
            <a:schemeClr val="accent5"/>
          </a:lnRef>
          <a:fillRef idx="2">
            <a:schemeClr val="accent5"/>
          </a:fillRef>
          <a:effectRef idx="1">
            <a:schemeClr val="accent5"/>
          </a:effectRef>
          <a:fontRef idx="minor">
            <a:schemeClr val="dk1"/>
          </a:fontRef>
        </p:style>
        <p:txBody>
          <a:bodyPr/>
          <a:lstStyle/>
          <a:p>
            <a:r>
              <a:rPr lang="en-US" dirty="0" smtClean="0"/>
              <a:t>THINK IT </a:t>
            </a:r>
            <a:endParaRPr lang="en-US" dirty="0"/>
          </a:p>
        </p:txBody>
      </p:sp>
      <p:sp>
        <p:nvSpPr>
          <p:cNvPr id="3" name="Content Placeholder 2"/>
          <p:cNvSpPr>
            <a:spLocks noGrp="1"/>
          </p:cNvSpPr>
          <p:nvPr>
            <p:ph idx="1"/>
          </p:nvPr>
        </p:nvSpPr>
        <p:spPr>
          <a:blipFill>
            <a:blip r:embed="rId2"/>
            <a:tile tx="0" ty="0" sx="100000" sy="100000" flip="none" algn="tl"/>
          </a:blipFill>
        </p:spPr>
        <p:txBody>
          <a:bodyPr/>
          <a:lstStyle/>
          <a:p>
            <a:r>
              <a:rPr lang="en-US" dirty="0" smtClean="0"/>
              <a:t>Motto for Life: If you chase it, it will run!</a:t>
            </a:r>
          </a:p>
          <a:p>
            <a:r>
              <a:rPr lang="en-US" dirty="0" smtClean="0"/>
              <a:t>Confidence comes naturally with Success But, Success comes only, who are Confident So, Begin your day with great confidence.</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bg1"/>
                </a:solidFill>
                <a:effectLst>
                  <a:outerShdw blurRad="38100" dist="38100" dir="2700000" algn="tl">
                    <a:srgbClr val="000000"/>
                  </a:outerShdw>
                </a:effectLst>
                <a:latin typeface="Times New Roman" pitchFamily="18" charset="0"/>
              </a:rPr>
              <a:t>What is salary</a:t>
            </a:r>
            <a:r>
              <a:rPr lang="en-US" b="1" dirty="0" smtClean="0">
                <a:solidFill>
                  <a:schemeClr val="bg1"/>
                </a:solidFill>
                <a:effectLst>
                  <a:outerShdw blurRad="38100" dist="38100" dir="2700000" algn="tl">
                    <a:srgbClr val="000000"/>
                  </a:outerShdw>
                </a:effectLst>
                <a:latin typeface="Times New Roman" pitchFamily="18" charset="0"/>
              </a:rPr>
              <a:t> ?</a:t>
            </a:r>
            <a:br>
              <a:rPr lang="en-US" b="1" dirty="0" smtClean="0">
                <a:solidFill>
                  <a:schemeClr val="bg1"/>
                </a:solidFill>
                <a:effectLst>
                  <a:outerShdw blurRad="38100" dist="38100" dir="2700000" algn="tl">
                    <a:srgbClr val="000000"/>
                  </a:outerShdw>
                </a:effectLst>
                <a:latin typeface="Times New Roman" pitchFamily="18" charset="0"/>
              </a:rPr>
            </a:br>
            <a:r>
              <a:rPr lang="en-US" b="1" dirty="0" smtClean="0">
                <a:solidFill>
                  <a:schemeClr val="bg1"/>
                </a:solidFill>
                <a:effectLst>
                  <a:outerShdw blurRad="38100" dist="38100" dir="2700000" algn="tl">
                    <a:srgbClr val="000000"/>
                  </a:outerShdw>
                </a:effectLst>
                <a:latin typeface="Times New Roman" pitchFamily="18" charset="0"/>
              </a:rPr>
              <a:t>(Sec.15)</a:t>
            </a:r>
            <a:endParaRPr lang="en-US" dirty="0"/>
          </a:p>
        </p:txBody>
      </p:sp>
      <p:sp>
        <p:nvSpPr>
          <p:cNvPr id="3" name="Content Placeholder 2"/>
          <p:cNvSpPr>
            <a:spLocks noGrp="1"/>
          </p:cNvSpPr>
          <p:nvPr>
            <p:ph idx="1"/>
          </p:nvPr>
        </p:nvSpPr>
        <p:spPr/>
        <p:txBody>
          <a:bodyPr/>
          <a:lstStyle/>
          <a:p>
            <a:r>
              <a:rPr lang="en-US" dirty="0" smtClean="0">
                <a:solidFill>
                  <a:schemeClr val="bg1"/>
                </a:solidFill>
                <a:latin typeface="Times New Roman" pitchFamily="18" charset="0"/>
                <a:cs typeface="Times New Roman" pitchFamily="18" charset="0"/>
              </a:rPr>
              <a:t>Employer and Employee relationship</a:t>
            </a:r>
          </a:p>
          <a:p>
            <a:r>
              <a:rPr lang="en-US" dirty="0" smtClean="0">
                <a:solidFill>
                  <a:schemeClr val="bg1"/>
                </a:solidFill>
                <a:latin typeface="Times New Roman" pitchFamily="18" charset="0"/>
                <a:cs typeface="Times New Roman" pitchFamily="18" charset="0"/>
              </a:rPr>
              <a:t>Full time or Part time Employment.</a:t>
            </a:r>
          </a:p>
          <a:p>
            <a:r>
              <a:rPr lang="en-US" dirty="0" smtClean="0">
                <a:solidFill>
                  <a:schemeClr val="bg1"/>
                </a:solidFill>
                <a:latin typeface="Times New Roman" pitchFamily="18" charset="0"/>
                <a:cs typeface="Times New Roman" pitchFamily="18" charset="0"/>
              </a:rPr>
              <a:t>Foregoing or Sacrificing of Salary.</a:t>
            </a:r>
          </a:p>
          <a:p>
            <a:r>
              <a:rPr lang="en-US" dirty="0" smtClean="0">
                <a:solidFill>
                  <a:schemeClr val="bg1"/>
                </a:solidFill>
                <a:latin typeface="Times New Roman" pitchFamily="18" charset="0"/>
                <a:cs typeface="Times New Roman" pitchFamily="18" charset="0"/>
              </a:rPr>
              <a:t>Surrender of Salary.</a:t>
            </a:r>
          </a:p>
          <a:p>
            <a:r>
              <a:rPr lang="en-US" dirty="0" smtClean="0">
                <a:solidFill>
                  <a:schemeClr val="bg1"/>
                </a:solidFill>
                <a:latin typeface="Times New Roman" pitchFamily="18" charset="0"/>
                <a:cs typeface="Times New Roman" pitchFamily="18" charset="0"/>
              </a:rPr>
              <a:t>Salary paid tax-free.</a:t>
            </a:r>
          </a:p>
          <a:p>
            <a:r>
              <a:rPr lang="en-US" dirty="0" smtClean="0">
                <a:solidFill>
                  <a:schemeClr val="bg1"/>
                </a:solidFill>
                <a:latin typeface="Times New Roman" pitchFamily="18" charset="0"/>
                <a:cs typeface="Times New Roman" pitchFamily="18" charset="0"/>
              </a:rPr>
              <a:t>Voluntary Payments.</a:t>
            </a:r>
          </a:p>
        </p:txBody>
      </p:sp>
      <p:pic>
        <p:nvPicPr>
          <p:cNvPr id="4" name="Picture 5" descr="CBDT Logo"/>
          <p:cNvPicPr>
            <a:picLocks noChangeAspect="1" noChangeArrowheads="1"/>
          </p:cNvPicPr>
          <p:nvPr/>
        </p:nvPicPr>
        <p:blipFill>
          <a:blip r:embed="rId2"/>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buClr>
                <a:schemeClr val="accent2"/>
              </a:buClr>
              <a:defRPr/>
            </a:pPr>
            <a:r>
              <a:rPr lang="en-US" b="1" u="sng" dirty="0" smtClean="0">
                <a:solidFill>
                  <a:schemeClr val="bg1"/>
                </a:solidFill>
                <a:effectLst>
                  <a:outerShdw blurRad="38100" dist="38100" dir="2700000" algn="tl">
                    <a:srgbClr val="000000"/>
                  </a:outerShdw>
                </a:effectLst>
                <a:latin typeface="Times New Roman" pitchFamily="18" charset="0"/>
              </a:rPr>
              <a:t>What is salary</a:t>
            </a:r>
            <a:r>
              <a:rPr lang="en-US" b="1" dirty="0" smtClean="0">
                <a:solidFill>
                  <a:schemeClr val="bg1"/>
                </a:solidFill>
                <a:effectLst>
                  <a:outerShdw blurRad="38100" dist="38100" dir="2700000" algn="tl">
                    <a:srgbClr val="000000"/>
                  </a:outerShdw>
                </a:effectLst>
                <a:latin typeface="Times New Roman" pitchFamily="18" charset="0"/>
              </a:rPr>
              <a:t> ?</a:t>
            </a:r>
            <a:br>
              <a:rPr lang="en-US" b="1" dirty="0" smtClean="0">
                <a:solidFill>
                  <a:schemeClr val="bg1"/>
                </a:solidFill>
                <a:effectLst>
                  <a:outerShdw blurRad="38100" dist="38100" dir="2700000" algn="tl">
                    <a:srgbClr val="000000"/>
                  </a:outerShdw>
                </a:effectLst>
                <a:latin typeface="Times New Roman" pitchFamily="18" charset="0"/>
              </a:rPr>
            </a:br>
            <a:r>
              <a:rPr lang="en-US" b="1" dirty="0" smtClean="0">
                <a:solidFill>
                  <a:schemeClr val="bg1"/>
                </a:solidFill>
                <a:effectLst>
                  <a:outerShdw blurRad="38100" dist="38100" dir="2700000" algn="tl">
                    <a:srgbClr val="000000"/>
                  </a:outerShdw>
                </a:effectLst>
                <a:latin typeface="Times New Roman" pitchFamily="18" charset="0"/>
              </a:rPr>
              <a:t>{Sec. 17(1)}</a:t>
            </a:r>
          </a:p>
        </p:txBody>
      </p:sp>
      <p:sp>
        <p:nvSpPr>
          <p:cNvPr id="8195" name="Rectangle 3"/>
          <p:cNvSpPr>
            <a:spLocks noGrp="1" noChangeArrowheads="1"/>
          </p:cNvSpPr>
          <p:nvPr>
            <p:ph type="body" idx="1"/>
          </p:nvPr>
        </p:nvSpPr>
        <p:spPr/>
        <p:txBody>
          <a:bodyPr/>
          <a:lstStyle/>
          <a:p>
            <a:pPr lvl="1" eaLnBrk="1" hangingPunct="1">
              <a:buClr>
                <a:schemeClr val="accent2"/>
              </a:buClr>
              <a:buFont typeface="Times New Roman" pitchFamily="18" charset="0"/>
              <a:buChar char="•"/>
            </a:pPr>
            <a:r>
              <a:rPr lang="en-US" sz="3200" dirty="0" smtClean="0">
                <a:solidFill>
                  <a:schemeClr val="bg1"/>
                </a:solidFill>
                <a:latin typeface="Times New Roman" pitchFamily="18" charset="0"/>
              </a:rPr>
              <a:t>Salary includes</a:t>
            </a:r>
          </a:p>
          <a:p>
            <a:pPr lvl="1" eaLnBrk="1" hangingPunct="1">
              <a:buClr>
                <a:schemeClr val="accent2"/>
              </a:buClr>
              <a:buFont typeface="Times New Roman" pitchFamily="18" charset="0"/>
              <a:buChar char="•"/>
            </a:pPr>
            <a:r>
              <a:rPr lang="en-US" dirty="0" smtClean="0">
                <a:solidFill>
                  <a:schemeClr val="bg1"/>
                </a:solidFill>
                <a:latin typeface="Times New Roman" pitchFamily="18" charset="0"/>
              </a:rPr>
              <a:t>Wages, Any Annuity or Pension, any Gratuity, any Fees, Commission, Perquisites,  Leave encashment, Arrears of salary , Interest earned in excess of 9.5% on RPF, Amount transferred in excess of 12% of salary to RPF.</a:t>
            </a:r>
          </a:p>
        </p:txBody>
      </p:sp>
      <p:sp>
        <p:nvSpPr>
          <p:cNvPr id="8196" name="Rectangle 5"/>
          <p:cNvSpPr>
            <a:spLocks noChangeArrowheads="1"/>
          </p:cNvSpPr>
          <p:nvPr/>
        </p:nvSpPr>
        <p:spPr bwMode="auto">
          <a:xfrm>
            <a:off x="838200" y="4267200"/>
            <a:ext cx="7315200" cy="1371600"/>
          </a:xfrm>
          <a:prstGeom prst="rect">
            <a:avLst/>
          </a:prstGeom>
          <a:noFill/>
          <a:ln w="9525">
            <a:noFill/>
            <a:miter lim="800000"/>
            <a:headEnd/>
            <a:tailEnd/>
          </a:ln>
        </p:spPr>
        <p:txBody>
          <a:bodyPr/>
          <a:lstStyle/>
          <a:p>
            <a:pPr marL="742950" lvl="1" indent="-285750" eaLnBrk="1" hangingPunct="1">
              <a:lnSpc>
                <a:spcPct val="140000"/>
              </a:lnSpc>
              <a:spcBef>
                <a:spcPct val="20000"/>
              </a:spcBef>
              <a:buClr>
                <a:schemeClr val="accent2"/>
              </a:buClr>
              <a:buFont typeface="Times New Roman" pitchFamily="18" charset="0"/>
              <a:buChar char="•"/>
            </a:pPr>
            <a:endParaRPr lang="en-US" sz="2800">
              <a:solidFill>
                <a:schemeClr val="bg1"/>
              </a:solidFill>
              <a:latin typeface="Times New Roman" pitchFamily="18" charset="0"/>
            </a:endParaRPr>
          </a:p>
          <a:p>
            <a:pPr marL="742950" lvl="1" indent="-285750" eaLnBrk="1" hangingPunct="1">
              <a:lnSpc>
                <a:spcPct val="140000"/>
              </a:lnSpc>
              <a:spcBef>
                <a:spcPct val="20000"/>
              </a:spcBef>
              <a:buClr>
                <a:schemeClr val="accent2"/>
              </a:buClr>
              <a:buFont typeface="Times New Roman" pitchFamily="18" charset="0"/>
              <a:buChar char="•"/>
            </a:pPr>
            <a:endParaRPr lang="en-US" sz="2800">
              <a:solidFill>
                <a:schemeClr val="bg1"/>
              </a:solidFill>
              <a:latin typeface="Times New Roman" pitchFamily="18" charset="0"/>
            </a:endParaRPr>
          </a:p>
        </p:txBody>
      </p:sp>
      <p:pic>
        <p:nvPicPr>
          <p:cNvPr id="8197" name="Picture 6" descr="CBDT Logo"/>
          <p:cNvPicPr>
            <a:picLocks noChangeAspect="1" noChangeArrowheads="1"/>
          </p:cNvPicPr>
          <p:nvPr/>
        </p:nvPicPr>
        <p:blipFill>
          <a:blip r:embed="rId4"/>
          <a:srcRect/>
          <a:stretch>
            <a:fillRect/>
          </a:stretch>
        </p:blipFill>
        <p:spPr bwMode="auto">
          <a:xfrm>
            <a:off x="457200" y="304800"/>
            <a:ext cx="914400" cy="696913"/>
          </a:xfrm>
          <a:prstGeom prst="rect">
            <a:avLst/>
          </a:prstGeom>
          <a:noFill/>
          <a:ln w="9525">
            <a:noFill/>
            <a:miter lim="800000"/>
            <a:headEnd/>
            <a:tailEnd/>
          </a:ln>
        </p:spPr>
      </p:pic>
    </p:spTree>
  </p:cSld>
  <p:clrMapOvr>
    <a:masterClrMapping/>
  </p:clrMapOvr>
  <p:transition spd="slow">
    <p:split/>
    <p:sndAc>
      <p:stSnd>
        <p:snd r:embed="rId3" name="click.wav" builtIn="1"/>
      </p:stSnd>
    </p:sndAc>
  </p:transition>
  <p:timing>
    <p:tnLst>
      <p:par>
        <p:cTn id="1" dur="indefinite" restart="never" nodeType="tmRoot"/>
      </p:par>
    </p:tnLst>
  </p:timing>
</p:sld>
</file>

<file path=ppt/theme/theme1.xml><?xml version="1.0" encoding="utf-8"?>
<a:theme xmlns:a="http://schemas.openxmlformats.org/drawingml/2006/main" name="Crayons">
  <a:themeElements>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fontScheme name="Crayons">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Crayons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Crayons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Crayons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Crayons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Crayons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Crayons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Crayons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2697</TotalTime>
  <Words>2290</Words>
  <Application>Microsoft Office PowerPoint</Application>
  <PresentationFormat>On-screen Show (4:3)</PresentationFormat>
  <Paragraphs>288</Paragraphs>
  <Slides>56</Slides>
  <Notes>25</Notes>
  <HiddenSlides>0</HiddenSlides>
  <MMClips>0</MMClips>
  <ScaleCrop>false</ScaleCrop>
  <HeadingPairs>
    <vt:vector size="6" baseType="variant">
      <vt:variant>
        <vt:lpstr>Theme</vt:lpstr>
      </vt:variant>
      <vt:variant>
        <vt:i4>1</vt:i4>
      </vt:variant>
      <vt:variant>
        <vt:lpstr>Slide Titles</vt:lpstr>
      </vt:variant>
      <vt:variant>
        <vt:i4>56</vt:i4>
      </vt:variant>
      <vt:variant>
        <vt:lpstr>Custom Shows</vt:lpstr>
      </vt:variant>
      <vt:variant>
        <vt:i4>1</vt:i4>
      </vt:variant>
    </vt:vector>
  </HeadingPairs>
  <TitlesOfParts>
    <vt:vector size="58" baseType="lpstr">
      <vt:lpstr>Crayons</vt:lpstr>
      <vt:lpstr>Slide 1</vt:lpstr>
      <vt:lpstr>TAXATION FOR SALARY PERSON</vt:lpstr>
      <vt:lpstr>SALARY INCOME</vt:lpstr>
      <vt:lpstr>Department Website</vt:lpstr>
      <vt:lpstr>TDS RATE FOR THE F/Y 2011-12</vt:lpstr>
      <vt:lpstr>Topics</vt:lpstr>
      <vt:lpstr>THINK IT </vt:lpstr>
      <vt:lpstr>What is salary ? (Sec.15)</vt:lpstr>
      <vt:lpstr>What is salary ? {Sec. 17(1)}</vt:lpstr>
      <vt:lpstr>What is salary ?</vt:lpstr>
      <vt:lpstr>What is salary ? {Sec. 17(3)}</vt:lpstr>
      <vt:lpstr>Specified Employee  {U/S 17(3)}</vt:lpstr>
      <vt:lpstr>  HOUSERENT ALLOWANCE u/s.10(13A)</vt:lpstr>
      <vt:lpstr>House Rent Allowance</vt:lpstr>
      <vt:lpstr>Declaration of Circular No. 01/2010 dtd. 11.01.10</vt:lpstr>
      <vt:lpstr>Allowances exempt, amount received or limit specified, which ever is less</vt:lpstr>
      <vt:lpstr>PERQUISITES</vt:lpstr>
      <vt:lpstr>S.10 – Incomes which do not form part of total income.</vt:lpstr>
      <vt:lpstr>Gratuity</vt:lpstr>
      <vt:lpstr>"Eleven Hints for Life"</vt:lpstr>
      <vt:lpstr>Gratuity</vt:lpstr>
      <vt:lpstr>Pension 10(10A)</vt:lpstr>
      <vt:lpstr>Slide 23</vt:lpstr>
      <vt:lpstr>BALANCE OF SLIDE 20</vt:lpstr>
      <vt:lpstr>Slide 25</vt:lpstr>
      <vt:lpstr>Deduction on income from House property</vt:lpstr>
      <vt:lpstr>Deductions under chapter VI A –u/s.80C,80CCD&amp;80CCD</vt:lpstr>
      <vt:lpstr>Deductions u/s.80C,80CCD&amp;80CCD</vt:lpstr>
      <vt:lpstr>Deduction u/s.80CCF </vt:lpstr>
      <vt:lpstr>Deduction u/s.80D </vt:lpstr>
      <vt:lpstr>Deduction u/s.80D </vt:lpstr>
      <vt:lpstr>Slide 32</vt:lpstr>
      <vt:lpstr>Deduction u/s.80DDB</vt:lpstr>
      <vt:lpstr>Deductions -u/s.80E</vt:lpstr>
      <vt:lpstr>Deductions -u/s.80G</vt:lpstr>
      <vt:lpstr>Deductions -u/s.80GG</vt:lpstr>
      <vt:lpstr>Deduction-u/s.80GGC</vt:lpstr>
      <vt:lpstr>Deductions under Chapter VI A-u/s.80U</vt:lpstr>
      <vt:lpstr>Particulars of income other than salary</vt:lpstr>
      <vt:lpstr>Slide 40</vt:lpstr>
      <vt:lpstr>Relief u/s.89(1) </vt:lpstr>
      <vt:lpstr>Estimation of Income for deducting tax</vt:lpstr>
      <vt:lpstr>Estimation of Income for deducting tax</vt:lpstr>
      <vt:lpstr>Duties of Persons responsible for deducting tax </vt:lpstr>
      <vt:lpstr>DDOs to satisfy themselves of the genuineness of claim:</vt:lpstr>
      <vt:lpstr>Duties of Persons responsible for deducting tax</vt:lpstr>
      <vt:lpstr>Slide 47</vt:lpstr>
      <vt:lpstr>Slide 48</vt:lpstr>
      <vt:lpstr>Slide 49</vt:lpstr>
      <vt:lpstr>Slide 50</vt:lpstr>
      <vt:lpstr>Slide 51</vt:lpstr>
      <vt:lpstr>Points to Ponder</vt:lpstr>
      <vt:lpstr>Points to Ponder</vt:lpstr>
      <vt:lpstr>Slide 54</vt:lpstr>
      <vt:lpstr>NOT DEDUCTING TAX  STARTING FROM  FINANCIAL YEAR</vt:lpstr>
      <vt:lpstr>Slide 56</vt:lpstr>
      <vt:lpstr>Custom Show 1</vt:lpstr>
    </vt:vector>
  </TitlesOfParts>
  <Company>IT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PRO</dc:creator>
  <cp:lastModifiedBy>god</cp:lastModifiedBy>
  <cp:revision>377</cp:revision>
  <dcterms:created xsi:type="dcterms:W3CDTF">1980-01-04T06:48:13Z</dcterms:created>
  <dcterms:modified xsi:type="dcterms:W3CDTF">2011-04-25T06:14:35Z</dcterms:modified>
</cp:coreProperties>
</file>