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3" d="100"/>
          <a:sy n="53" d="100"/>
        </p:scale>
        <p:origin x="-30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4E39A7-F85B-437C-A0C3-F0844228CAC5}" type="datetimeFigureOut">
              <a:rPr lang="en-US" smtClean="0"/>
              <a:pPr/>
              <a:t>7/5/2012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A64C0E-E846-417E-9596-6E375449C99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A64C0E-E846-417E-9596-6E375449C99A}"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9A64C0E-E846-417E-9596-6E375449C99A}"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B0BE3F20-6C7F-4C2D-9327-975DD9551221}" type="datetimeFigureOut">
              <a:rPr lang="en-US" smtClean="0"/>
              <a:pPr/>
              <a:t>7/5/2012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1649F98-8B3E-43A1-9E85-AF8876BA47F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BE3F20-6C7F-4C2D-9327-975DD9551221}" type="datetimeFigureOut">
              <a:rPr lang="en-US" smtClean="0"/>
              <a:pPr/>
              <a:t>7/5/2012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649F98-8B3E-43A1-9E85-AF8876BA47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BE3F20-6C7F-4C2D-9327-975DD9551221}" type="datetimeFigureOut">
              <a:rPr lang="en-US" smtClean="0"/>
              <a:pPr/>
              <a:t>7/5/2012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649F98-8B3E-43A1-9E85-AF8876BA47F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B0BE3F20-6C7F-4C2D-9327-975DD9551221}" type="datetimeFigureOut">
              <a:rPr lang="en-US" smtClean="0"/>
              <a:pPr/>
              <a:t>7/5/2012</a:t>
            </a:fld>
            <a:endParaRPr lang="en-US"/>
          </a:p>
        </p:txBody>
      </p:sp>
      <p:sp>
        <p:nvSpPr>
          <p:cNvPr id="9" name="Slide Number Placeholder 8"/>
          <p:cNvSpPr>
            <a:spLocks noGrp="1"/>
          </p:cNvSpPr>
          <p:nvPr>
            <p:ph type="sldNum" sz="quarter" idx="15"/>
          </p:nvPr>
        </p:nvSpPr>
        <p:spPr/>
        <p:txBody>
          <a:bodyPr rtlCol="0"/>
          <a:lstStyle/>
          <a:p>
            <a:fld id="{21649F98-8B3E-43A1-9E85-AF8876BA47F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0BE3F20-6C7F-4C2D-9327-975DD9551221}" type="datetimeFigureOut">
              <a:rPr lang="en-US" smtClean="0"/>
              <a:pPr/>
              <a:t>7/5/2012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1649F98-8B3E-43A1-9E85-AF8876BA47F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BE3F20-6C7F-4C2D-9327-975DD9551221}" type="datetimeFigureOut">
              <a:rPr lang="en-US" smtClean="0"/>
              <a:pPr/>
              <a:t>7/5/2012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649F98-8B3E-43A1-9E85-AF8876BA47F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B0BE3F20-6C7F-4C2D-9327-975DD9551221}" type="datetimeFigureOut">
              <a:rPr lang="en-US" smtClean="0"/>
              <a:pPr/>
              <a:t>7/5/2012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649F98-8B3E-43A1-9E85-AF8876BA47F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B0BE3F20-6C7F-4C2D-9327-975DD9551221}" type="datetimeFigureOut">
              <a:rPr lang="en-US" smtClean="0"/>
              <a:pPr/>
              <a:t>7/5/2012</a:t>
            </a:fld>
            <a:endParaRPr lang="en-US"/>
          </a:p>
        </p:txBody>
      </p:sp>
      <p:sp>
        <p:nvSpPr>
          <p:cNvPr id="7" name="Slide Number Placeholder 6"/>
          <p:cNvSpPr>
            <a:spLocks noGrp="1"/>
          </p:cNvSpPr>
          <p:nvPr>
            <p:ph type="sldNum" sz="quarter" idx="11"/>
          </p:nvPr>
        </p:nvSpPr>
        <p:spPr/>
        <p:txBody>
          <a:bodyPr rtlCol="0"/>
          <a:lstStyle/>
          <a:p>
            <a:fld id="{21649F98-8B3E-43A1-9E85-AF8876BA47F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BE3F20-6C7F-4C2D-9327-975DD9551221}" type="datetimeFigureOut">
              <a:rPr lang="en-US" smtClean="0"/>
              <a:pPr/>
              <a:t>7/5/2012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649F98-8B3E-43A1-9E85-AF8876BA47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B0BE3F20-6C7F-4C2D-9327-975DD9551221}" type="datetimeFigureOut">
              <a:rPr lang="en-US" smtClean="0"/>
              <a:pPr/>
              <a:t>7/5/2012</a:t>
            </a:fld>
            <a:endParaRPr lang="en-US"/>
          </a:p>
        </p:txBody>
      </p:sp>
      <p:sp>
        <p:nvSpPr>
          <p:cNvPr id="22" name="Slide Number Placeholder 21"/>
          <p:cNvSpPr>
            <a:spLocks noGrp="1"/>
          </p:cNvSpPr>
          <p:nvPr>
            <p:ph type="sldNum" sz="quarter" idx="15"/>
          </p:nvPr>
        </p:nvSpPr>
        <p:spPr/>
        <p:txBody>
          <a:bodyPr rtlCol="0"/>
          <a:lstStyle/>
          <a:p>
            <a:fld id="{21649F98-8B3E-43A1-9E85-AF8876BA47F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B0BE3F20-6C7F-4C2D-9327-975DD9551221}" type="datetimeFigureOut">
              <a:rPr lang="en-US" smtClean="0"/>
              <a:pPr/>
              <a:t>7/5/2012</a:t>
            </a:fld>
            <a:endParaRPr lang="en-US"/>
          </a:p>
        </p:txBody>
      </p:sp>
      <p:sp>
        <p:nvSpPr>
          <p:cNvPr id="18" name="Slide Number Placeholder 17"/>
          <p:cNvSpPr>
            <a:spLocks noGrp="1"/>
          </p:cNvSpPr>
          <p:nvPr>
            <p:ph type="sldNum" sz="quarter" idx="11"/>
          </p:nvPr>
        </p:nvSpPr>
        <p:spPr/>
        <p:txBody>
          <a:bodyPr rtlCol="0"/>
          <a:lstStyle/>
          <a:p>
            <a:fld id="{21649F98-8B3E-43A1-9E85-AF8876BA47F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0BE3F20-6C7F-4C2D-9327-975DD9551221}" type="datetimeFigureOut">
              <a:rPr lang="en-US" smtClean="0"/>
              <a:pPr/>
              <a:t>7/5/2012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1649F98-8B3E-43A1-9E85-AF8876BA47F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dictionary.reference.com/browse/believ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6019800" y="0"/>
            <a:ext cx="3124200" cy="6858000"/>
          </a:xfrm>
          <a:prstGeom prst="rect">
            <a:avLst/>
          </a:prstGeom>
          <a:noFill/>
          <a:ln w="9525">
            <a:noFill/>
            <a:miter lim="800000"/>
            <a:headEnd/>
            <a:tailEnd/>
          </a:ln>
          <a:effectLst/>
        </p:spPr>
      </p:pic>
      <p:sp>
        <p:nvSpPr>
          <p:cNvPr id="2" name="Title 1"/>
          <p:cNvSpPr>
            <a:spLocks noGrp="1"/>
          </p:cNvSpPr>
          <p:nvPr>
            <p:ph type="ctrTitle"/>
          </p:nvPr>
        </p:nvSpPr>
        <p:spPr>
          <a:xfrm>
            <a:off x="1524000" y="1524000"/>
            <a:ext cx="6553200" cy="1894362"/>
          </a:xfrm>
        </p:spPr>
        <p:txBody>
          <a:bodyPr>
            <a:normAutofit/>
          </a:bodyPr>
          <a:lstStyle/>
          <a:p>
            <a:r>
              <a:rPr lang="en-US" sz="4400" dirty="0" smtClean="0"/>
              <a:t>THE POWER O</a:t>
            </a:r>
            <a:r>
              <a:rPr lang="en-US" sz="4400" dirty="0" smtClean="0">
                <a:solidFill>
                  <a:schemeClr val="accent3">
                    <a:lumMod val="60000"/>
                    <a:lumOff val="40000"/>
                  </a:schemeClr>
                </a:solidFill>
              </a:rPr>
              <a:t>F</a:t>
            </a:r>
            <a:r>
              <a:rPr lang="en-US" sz="4400" dirty="0" smtClean="0"/>
              <a:t> SELF</a:t>
            </a:r>
            <a:endParaRPr lang="en-US" sz="4400" dirty="0"/>
          </a:p>
        </p:txBody>
      </p:sp>
      <p:sp>
        <p:nvSpPr>
          <p:cNvPr id="3" name="Subtitle 2"/>
          <p:cNvSpPr>
            <a:spLocks noGrp="1"/>
          </p:cNvSpPr>
          <p:nvPr>
            <p:ph type="subTitle" idx="1"/>
          </p:nvPr>
        </p:nvSpPr>
        <p:spPr>
          <a:xfrm>
            <a:off x="1371600" y="4953000"/>
            <a:ext cx="6477000" cy="1371600"/>
          </a:xfrm>
        </p:spPr>
        <p:txBody>
          <a:bodyPr>
            <a:normAutofit/>
          </a:bodyPr>
          <a:lstStyle/>
          <a:p>
            <a:endParaRPr lang="en-US" sz="2800" dirty="0" smtClean="0"/>
          </a:p>
          <a:p>
            <a:r>
              <a:rPr lang="en-US" sz="2400" dirty="0" smtClean="0"/>
              <a:t>ONE MADE A DIFFERENCE</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5943600" y="0"/>
            <a:ext cx="3200400" cy="68580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dirty="0" smtClean="0"/>
              <a:t>THE STARFISH STORY</a:t>
            </a:r>
            <a:endParaRPr lang="en-US" dirty="0"/>
          </a:p>
        </p:txBody>
      </p:sp>
      <p:sp>
        <p:nvSpPr>
          <p:cNvPr id="3" name="Content Placeholder 2"/>
          <p:cNvSpPr>
            <a:spLocks noGrp="1"/>
          </p:cNvSpPr>
          <p:nvPr>
            <p:ph sz="quarter" idx="1"/>
          </p:nvPr>
        </p:nvSpPr>
        <p:spPr/>
        <p:txBody>
          <a:bodyPr>
            <a:normAutofit fontScale="40000" lnSpcReduction="20000"/>
          </a:bodyPr>
          <a:lstStyle/>
          <a:p>
            <a:pPr>
              <a:buNone/>
            </a:pPr>
            <a:endParaRPr lang="en-US" sz="3400" dirty="0" smtClean="0"/>
          </a:p>
          <a:p>
            <a:r>
              <a:rPr lang="en-US" sz="4500" dirty="0" smtClean="0"/>
              <a:t>One day a man was walking along the beach wh</a:t>
            </a:r>
            <a:r>
              <a:rPr lang="en-US" sz="4500" dirty="0" smtClean="0">
                <a:solidFill>
                  <a:schemeClr val="bg1"/>
                </a:solidFill>
              </a:rPr>
              <a:t>en he noticed</a:t>
            </a:r>
          </a:p>
          <a:p>
            <a:r>
              <a:rPr lang="en-US" sz="4500" dirty="0" smtClean="0"/>
              <a:t>a boy picking something up and gently throwing </a:t>
            </a:r>
            <a:r>
              <a:rPr lang="en-US" sz="4500" dirty="0" smtClean="0">
                <a:solidFill>
                  <a:schemeClr val="bg1"/>
                </a:solidFill>
              </a:rPr>
              <a:t>it into the ocean. </a:t>
            </a:r>
          </a:p>
          <a:p>
            <a:r>
              <a:rPr lang="en-US" sz="4500" dirty="0" smtClean="0"/>
              <a:t>Approaching the boy, he asked, What are you do</a:t>
            </a:r>
            <a:r>
              <a:rPr lang="en-US" sz="4500" dirty="0" smtClean="0">
                <a:solidFill>
                  <a:schemeClr val="bg1"/>
                </a:solidFill>
              </a:rPr>
              <a:t>ing?</a:t>
            </a:r>
          </a:p>
          <a:p>
            <a:endParaRPr lang="en-US" sz="4500" dirty="0" smtClean="0"/>
          </a:p>
          <a:p>
            <a:r>
              <a:rPr lang="en-US" sz="4500" dirty="0" smtClean="0"/>
              <a:t>The youth replied, Throwing starfish back into t</a:t>
            </a:r>
            <a:r>
              <a:rPr lang="en-US" sz="4500" dirty="0" smtClean="0">
                <a:solidFill>
                  <a:schemeClr val="bg1"/>
                </a:solidFill>
              </a:rPr>
              <a:t>he ocean. </a:t>
            </a:r>
          </a:p>
          <a:p>
            <a:r>
              <a:rPr lang="en-US" sz="4500" dirty="0" smtClean="0"/>
              <a:t>The surf is up and the tide is going out.  If I don’</a:t>
            </a:r>
            <a:r>
              <a:rPr lang="en-US" sz="4500" dirty="0" smtClean="0">
                <a:solidFill>
                  <a:schemeClr val="bg1"/>
                </a:solidFill>
              </a:rPr>
              <a:t>t throw them </a:t>
            </a:r>
            <a:r>
              <a:rPr lang="en-US" sz="4500" dirty="0" smtClean="0"/>
              <a:t>back, they’ll die.</a:t>
            </a:r>
          </a:p>
          <a:p>
            <a:r>
              <a:rPr lang="en-US" sz="4500" dirty="0" smtClean="0"/>
              <a:t>Son, the man said, don’t you realize there are m</a:t>
            </a:r>
            <a:r>
              <a:rPr lang="en-US" sz="4500" dirty="0" smtClean="0">
                <a:solidFill>
                  <a:schemeClr val="bg1"/>
                </a:solidFill>
              </a:rPr>
              <a:t>iles and miles of </a:t>
            </a:r>
            <a:r>
              <a:rPr lang="en-US" sz="4500" dirty="0" smtClean="0"/>
              <a:t>beach and hundreds of starfish? </a:t>
            </a:r>
          </a:p>
          <a:p>
            <a:r>
              <a:rPr lang="en-US" sz="4500" dirty="0" smtClean="0"/>
              <a:t>You can’t make a difference!</a:t>
            </a:r>
          </a:p>
          <a:p>
            <a:r>
              <a:rPr lang="en-US" sz="4500" dirty="0" smtClean="0"/>
              <a:t>After listening politely, the boy bent down, picke</a:t>
            </a:r>
            <a:r>
              <a:rPr lang="en-US" sz="4500" dirty="0" smtClean="0">
                <a:solidFill>
                  <a:schemeClr val="bg1"/>
                </a:solidFill>
              </a:rPr>
              <a:t>d up another </a:t>
            </a:r>
            <a:r>
              <a:rPr lang="en-US" sz="4500" dirty="0" smtClean="0"/>
              <a:t>starfish,</a:t>
            </a:r>
          </a:p>
          <a:p>
            <a:r>
              <a:rPr lang="en-US" sz="4500" dirty="0" smtClean="0"/>
              <a:t>and threw it back into the surf.  Then, smiling a</a:t>
            </a:r>
            <a:r>
              <a:rPr lang="en-US" sz="4500" dirty="0" smtClean="0">
                <a:solidFill>
                  <a:schemeClr val="bg1"/>
                </a:solidFill>
              </a:rPr>
              <a:t>t the man, he said</a:t>
            </a:r>
          </a:p>
          <a:p>
            <a:endParaRPr lang="en-US" sz="3400" dirty="0" smtClean="0"/>
          </a:p>
          <a:p>
            <a:pPr>
              <a:buNone/>
            </a:pPr>
            <a:r>
              <a:rPr lang="en-US" sz="5100" dirty="0" smtClean="0"/>
              <a:t>“I MADE A DIFFERENCE FOR THAT ONE”</a:t>
            </a:r>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a:stretch>
            <a:fillRect/>
          </a:stretch>
        </p:blipFill>
        <p:spPr bwMode="auto">
          <a:xfrm>
            <a:off x="5867400" y="0"/>
            <a:ext cx="3276600" cy="6858000"/>
          </a:xfrm>
          <a:prstGeom prst="rect">
            <a:avLst/>
          </a:prstGeom>
          <a:noFill/>
          <a:ln w="9525">
            <a:noFill/>
            <a:miter lim="800000"/>
            <a:headEnd/>
            <a:tailEnd/>
          </a:ln>
          <a:effectLst/>
        </p:spPr>
      </p:pic>
      <p:sp>
        <p:nvSpPr>
          <p:cNvPr id="2" name="Title 1"/>
          <p:cNvSpPr>
            <a:spLocks noGrp="1"/>
          </p:cNvSpPr>
          <p:nvPr>
            <p:ph type="title"/>
          </p:nvPr>
        </p:nvSpPr>
        <p:spPr>
          <a:xfrm>
            <a:off x="685800" y="609600"/>
            <a:ext cx="7467600" cy="1782762"/>
          </a:xfrm>
        </p:spPr>
        <p:txBody>
          <a:bodyPr>
            <a:normAutofit fontScale="90000"/>
          </a:bodyPr>
          <a:lstStyle/>
          <a:p>
            <a:r>
              <a:rPr lang="en-US" dirty="0" smtClean="0"/>
              <a:t/>
            </a:r>
            <a:br>
              <a:rPr lang="en-US" dirty="0" smtClean="0"/>
            </a:br>
            <a:r>
              <a:rPr lang="en-US" dirty="0" smtClean="0"/>
              <a:t/>
            </a:r>
            <a:br>
              <a:rPr lang="en-US" dirty="0" smtClean="0"/>
            </a:br>
            <a:r>
              <a:rPr lang="en-US" dirty="0" smtClean="0"/>
              <a:t>SELF BELIEF</a:t>
            </a:r>
            <a:br>
              <a:rPr lang="en-US" dirty="0" smtClean="0"/>
            </a:br>
            <a:r>
              <a:rPr lang="en-US" sz="2200" b="1" dirty="0" err="1" smtClean="0"/>
              <a:t>be·lief</a:t>
            </a:r>
            <a:r>
              <a:rPr lang="en-US" sz="2200" b="1" dirty="0" smtClean="0"/>
              <a:t>:</a:t>
            </a:r>
            <a:r>
              <a:rPr lang="en-US" sz="2200" dirty="0" smtClean="0"/>
              <a:t>/</a:t>
            </a:r>
            <a:r>
              <a:rPr lang="en-US" sz="2200" dirty="0" err="1" smtClean="0"/>
              <a:t>bɪˈlif</a:t>
            </a:r>
            <a:r>
              <a:rPr lang="en-US" sz="2200" dirty="0" smtClean="0"/>
              <a:t>/ Spelled[</a:t>
            </a:r>
            <a:r>
              <a:rPr lang="en-US" sz="2200" dirty="0" err="1" smtClean="0"/>
              <a:t>bih-leef</a:t>
            </a:r>
            <a:r>
              <a:rPr lang="en-US" sz="2200" dirty="0" smtClean="0"/>
              <a:t>] noun</a:t>
            </a:r>
            <a:br>
              <a:rPr lang="en-US" sz="2200" dirty="0" smtClean="0"/>
            </a:br>
            <a:r>
              <a:rPr lang="en-US" sz="2200" dirty="0" smtClean="0"/>
              <a:t>something </a:t>
            </a:r>
            <a:r>
              <a:rPr lang="en-US" sz="2200" dirty="0" smtClean="0">
                <a:hlinkClick r:id="rId4"/>
              </a:rPr>
              <a:t>believed</a:t>
            </a:r>
            <a:r>
              <a:rPr lang="en-US" sz="2200" dirty="0" smtClean="0"/>
              <a:t>; an opinion or convi</a:t>
            </a:r>
            <a:r>
              <a:rPr lang="en-US" sz="2200" dirty="0" smtClean="0">
                <a:solidFill>
                  <a:schemeClr val="bg1"/>
                </a:solidFill>
              </a:rPr>
              <a:t>ction:</a:t>
            </a:r>
            <a:r>
              <a:rPr lang="en-US" sz="2200" dirty="0" smtClean="0"/>
              <a:t> </a:t>
            </a:r>
            <a:r>
              <a:rPr lang="en-US" dirty="0" smtClean="0"/>
              <a:t/>
            </a:r>
            <a:br>
              <a:rPr lang="en-US" dirty="0" smtClean="0"/>
            </a:br>
            <a:endParaRPr lang="en-US" dirty="0"/>
          </a:p>
        </p:txBody>
      </p:sp>
      <p:sp>
        <p:nvSpPr>
          <p:cNvPr id="3" name="Content Placeholder 2"/>
          <p:cNvSpPr>
            <a:spLocks noGrp="1"/>
          </p:cNvSpPr>
          <p:nvPr>
            <p:ph sz="quarter" idx="1"/>
          </p:nvPr>
        </p:nvSpPr>
        <p:spPr>
          <a:xfrm>
            <a:off x="457200" y="2057400"/>
            <a:ext cx="7467600" cy="4495800"/>
          </a:xfrm>
        </p:spPr>
        <p:txBody>
          <a:bodyPr>
            <a:normAutofit fontScale="70000" lnSpcReduction="20000"/>
          </a:bodyPr>
          <a:lstStyle/>
          <a:p>
            <a:r>
              <a:rPr lang="en-US" sz="2300" dirty="0" smtClean="0">
                <a:solidFill>
                  <a:schemeClr val="tx1">
                    <a:lumMod val="75000"/>
                    <a:lumOff val="25000"/>
                  </a:schemeClr>
                </a:solidFill>
                <a:latin typeface="Arial Narrow" pitchFamily="34" charset="0"/>
              </a:rPr>
              <a:t>THOMAS ALVA EDISON -American inventor and businessman. He d</a:t>
            </a:r>
            <a:r>
              <a:rPr lang="en-US" sz="2300" dirty="0" smtClean="0">
                <a:solidFill>
                  <a:schemeClr val="bg1"/>
                </a:solidFill>
                <a:latin typeface="Arial Narrow" pitchFamily="34" charset="0"/>
              </a:rPr>
              <a:t>eveloped many devices</a:t>
            </a:r>
            <a:r>
              <a:rPr lang="en-US" sz="2300" dirty="0" smtClean="0">
                <a:solidFill>
                  <a:schemeClr val="tx1">
                    <a:lumMod val="75000"/>
                    <a:lumOff val="25000"/>
                  </a:schemeClr>
                </a:solidFill>
                <a:latin typeface="Arial Narrow" pitchFamily="34" charset="0"/>
              </a:rPr>
              <a:t> that greatly influenced life around the world, including the phonograph</a:t>
            </a:r>
            <a:r>
              <a:rPr lang="en-US" sz="2300" dirty="0" smtClean="0">
                <a:solidFill>
                  <a:schemeClr val="bg1"/>
                </a:solidFill>
                <a:latin typeface="Arial Narrow" pitchFamily="34" charset="0"/>
              </a:rPr>
              <a:t>, the motion picture </a:t>
            </a:r>
            <a:r>
              <a:rPr lang="en-US" sz="2300" dirty="0" smtClean="0">
                <a:solidFill>
                  <a:schemeClr val="tx1">
                    <a:lumMod val="75000"/>
                    <a:lumOff val="25000"/>
                  </a:schemeClr>
                </a:solidFill>
                <a:latin typeface="Arial Narrow" pitchFamily="34" charset="0"/>
              </a:rPr>
              <a:t>camera, and a long-lasting, practical electric light bulb.  He was one o</a:t>
            </a:r>
            <a:r>
              <a:rPr lang="en-US" sz="2300" dirty="0" smtClean="0">
                <a:solidFill>
                  <a:schemeClr val="bg1"/>
                </a:solidFill>
                <a:latin typeface="Arial Narrow" pitchFamily="34" charset="0"/>
              </a:rPr>
              <a:t>f the first inventors to </a:t>
            </a:r>
            <a:r>
              <a:rPr lang="en-US" sz="2300" dirty="0" smtClean="0">
                <a:solidFill>
                  <a:schemeClr val="tx1">
                    <a:lumMod val="75000"/>
                    <a:lumOff val="25000"/>
                  </a:schemeClr>
                </a:solidFill>
                <a:latin typeface="Arial Narrow" pitchFamily="34" charset="0"/>
              </a:rPr>
              <a:t>apply the principles of mass production and large teamwork to the pro</a:t>
            </a:r>
            <a:r>
              <a:rPr lang="en-US" sz="2300" dirty="0" smtClean="0">
                <a:solidFill>
                  <a:schemeClr val="bg1"/>
                </a:solidFill>
                <a:latin typeface="Arial Narrow" pitchFamily="34" charset="0"/>
              </a:rPr>
              <a:t>cess of invention, and </a:t>
            </a:r>
            <a:r>
              <a:rPr lang="en-US" sz="2300" dirty="0" smtClean="0">
                <a:solidFill>
                  <a:schemeClr val="tx1">
                    <a:lumMod val="75000"/>
                    <a:lumOff val="25000"/>
                  </a:schemeClr>
                </a:solidFill>
                <a:latin typeface="Arial Narrow" pitchFamily="34" charset="0"/>
              </a:rPr>
              <a:t>therefore is often credited with the creation of the first industrial resea</a:t>
            </a:r>
            <a:r>
              <a:rPr lang="en-US" sz="2300" dirty="0" smtClean="0">
                <a:solidFill>
                  <a:schemeClr val="bg1"/>
                </a:solidFill>
                <a:latin typeface="Arial Narrow" pitchFamily="34" charset="0"/>
              </a:rPr>
              <a:t>rch laboratory.</a:t>
            </a:r>
          </a:p>
          <a:p>
            <a:pPr>
              <a:buNone/>
            </a:pPr>
            <a:r>
              <a:rPr lang="en-US" dirty="0" smtClean="0">
                <a:latin typeface="Arial Narrow" pitchFamily="34" charset="0"/>
              </a:rPr>
              <a:t>	-----------------------------------------------------------------------------------------------------------------------</a:t>
            </a:r>
          </a:p>
          <a:p>
            <a:pPr>
              <a:buNone/>
            </a:pPr>
            <a:r>
              <a:rPr lang="en-US" dirty="0" smtClean="0">
                <a:latin typeface="Arial Narrow" pitchFamily="34" charset="0"/>
              </a:rPr>
              <a:t>	</a:t>
            </a:r>
            <a:r>
              <a:rPr lang="en-US" sz="3400" dirty="0" smtClean="0">
                <a:latin typeface="Arial Narrow" pitchFamily="34" charset="0"/>
              </a:rPr>
              <a:t>BELIEF</a:t>
            </a:r>
          </a:p>
          <a:p>
            <a:pPr>
              <a:buNone/>
            </a:pPr>
            <a:r>
              <a:rPr lang="en-US" sz="3400" dirty="0" smtClean="0">
                <a:latin typeface="Arial Narrow" pitchFamily="34" charset="0"/>
              </a:rPr>
              <a:t>	PERSISTENCE</a:t>
            </a:r>
          </a:p>
          <a:p>
            <a:pPr>
              <a:buNone/>
            </a:pPr>
            <a:r>
              <a:rPr lang="en-US" sz="3400" dirty="0" smtClean="0">
                <a:latin typeface="Arial Narrow" pitchFamily="34" charset="0"/>
              </a:rPr>
              <a:t>	VISION</a:t>
            </a:r>
          </a:p>
          <a:p>
            <a:pPr>
              <a:buNone/>
            </a:pPr>
            <a:r>
              <a:rPr lang="en-US" dirty="0" smtClean="0">
                <a:latin typeface="Arial Narrow" pitchFamily="34" charset="0"/>
              </a:rPr>
              <a:t>	-----------------------------------------------------------------------------------------------------------------------</a:t>
            </a:r>
          </a:p>
          <a:p>
            <a:r>
              <a:rPr lang="en-US" dirty="0" smtClean="0">
                <a:latin typeface="Arial Narrow" pitchFamily="34" charset="0"/>
              </a:rPr>
              <a:t>If we did all the things we are capable of, we would literally asto</a:t>
            </a:r>
            <a:r>
              <a:rPr lang="en-US" dirty="0" smtClean="0">
                <a:solidFill>
                  <a:schemeClr val="bg1"/>
                </a:solidFill>
                <a:latin typeface="Arial Narrow" pitchFamily="34" charset="0"/>
              </a:rPr>
              <a:t>und ourselves</a:t>
            </a:r>
          </a:p>
          <a:p>
            <a:r>
              <a:rPr lang="en-US" dirty="0" smtClean="0">
                <a:latin typeface="Arial Narrow" pitchFamily="34" charset="0"/>
              </a:rPr>
              <a:t>When </a:t>
            </a:r>
            <a:r>
              <a:rPr lang="en-US" dirty="0" err="1" smtClean="0">
                <a:latin typeface="Arial Narrow" pitchFamily="34" charset="0"/>
              </a:rPr>
              <a:t>i</a:t>
            </a:r>
            <a:r>
              <a:rPr lang="en-US" dirty="0" smtClean="0">
                <a:latin typeface="Arial Narrow" pitchFamily="34" charset="0"/>
              </a:rPr>
              <a:t> have fully decided that a result is worth getting I go ahea</a:t>
            </a:r>
            <a:r>
              <a:rPr lang="en-US" dirty="0" smtClean="0">
                <a:solidFill>
                  <a:schemeClr val="bg1"/>
                </a:solidFill>
                <a:latin typeface="Arial Narrow" pitchFamily="34" charset="0"/>
              </a:rPr>
              <a:t>d of it and make trial </a:t>
            </a:r>
            <a:r>
              <a:rPr lang="en-US" dirty="0" smtClean="0">
                <a:latin typeface="Arial Narrow" pitchFamily="34" charset="0"/>
              </a:rPr>
              <a:t>after trial until it comes.</a:t>
            </a:r>
          </a:p>
          <a:p>
            <a:r>
              <a:rPr lang="en-US" dirty="0" smtClean="0">
                <a:latin typeface="Arial Narrow" pitchFamily="34" charset="0"/>
              </a:rPr>
              <a:t>I have not failed. I've just found 10,000 ways that won't work. </a:t>
            </a:r>
            <a:r>
              <a:rPr lang="en-US" dirty="0" smtClean="0"/>
              <a:t/>
            </a:r>
            <a:br>
              <a:rPr lang="en-US" dirty="0" smtClean="0"/>
            </a:br>
            <a:r>
              <a:rPr lang="en-US" dirty="0" smtClean="0"/>
              <a:t/>
            </a:r>
            <a:br>
              <a:rPr lang="en-US" dirty="0" smtClean="0"/>
            </a:br>
            <a:endParaRPr lang="en-US" dirty="0" smtClean="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5867400" y="0"/>
            <a:ext cx="3276600" cy="6858000"/>
          </a:xfrm>
          <a:prstGeom prst="rect">
            <a:avLst/>
          </a:prstGeom>
          <a:noFill/>
          <a:ln w="9525">
            <a:noFill/>
            <a:miter lim="800000"/>
            <a:headEnd/>
            <a:tailEnd/>
          </a:ln>
          <a:effectLst/>
        </p:spPr>
      </p:pic>
      <p:sp>
        <p:nvSpPr>
          <p:cNvPr id="2" name="Title 1"/>
          <p:cNvSpPr>
            <a:spLocks noGrp="1"/>
          </p:cNvSpPr>
          <p:nvPr>
            <p:ph type="title"/>
          </p:nvPr>
        </p:nvSpPr>
        <p:spPr/>
        <p:txBody>
          <a:bodyPr>
            <a:normAutofit fontScale="90000"/>
          </a:bodyPr>
          <a:lstStyle/>
          <a:p>
            <a:r>
              <a:rPr lang="en-US" dirty="0" smtClean="0"/>
              <a:t>SELF AWARE</a:t>
            </a:r>
            <a:r>
              <a:rPr lang="en-US" sz="2000" dirty="0" smtClean="0"/>
              <a:t/>
            </a:r>
            <a:br>
              <a:rPr lang="en-US" sz="2000" dirty="0" smtClean="0"/>
            </a:br>
            <a:r>
              <a:rPr lang="en-US" sz="2000" dirty="0" err="1" smtClean="0"/>
              <a:t>a·ware</a:t>
            </a:r>
            <a:r>
              <a:rPr lang="en-US" sz="2000" dirty="0" smtClean="0"/>
              <a:t>: /</a:t>
            </a:r>
            <a:r>
              <a:rPr lang="en-US" sz="2000" dirty="0" err="1" smtClean="0"/>
              <a:t>əˈwɛər</a:t>
            </a:r>
            <a:r>
              <a:rPr lang="en-US" sz="2000" dirty="0" smtClean="0"/>
              <a:t>/ Spelled[uh-</a:t>
            </a:r>
            <a:r>
              <a:rPr lang="en-US" sz="2000" dirty="0" err="1" smtClean="0"/>
              <a:t>wair</a:t>
            </a:r>
            <a:r>
              <a:rPr lang="en-US" sz="2000" dirty="0" smtClean="0"/>
              <a:t>]  adjective </a:t>
            </a:r>
            <a:br>
              <a:rPr lang="en-US" sz="2000" dirty="0" smtClean="0"/>
            </a:br>
            <a:r>
              <a:rPr lang="en-US" sz="2000" dirty="0" smtClean="0"/>
              <a:t>having knowledge; conscious</a:t>
            </a:r>
            <a:endParaRPr lang="en-US" sz="2000" dirty="0"/>
          </a:p>
        </p:txBody>
      </p:sp>
      <p:sp>
        <p:nvSpPr>
          <p:cNvPr id="3" name="Content Placeholder 2"/>
          <p:cNvSpPr>
            <a:spLocks noGrp="1"/>
          </p:cNvSpPr>
          <p:nvPr>
            <p:ph sz="quarter" idx="1"/>
          </p:nvPr>
        </p:nvSpPr>
        <p:spPr>
          <a:xfrm>
            <a:off x="457200" y="1600200"/>
            <a:ext cx="5410200" cy="4873752"/>
          </a:xfrm>
        </p:spPr>
        <p:txBody>
          <a:bodyPr>
            <a:normAutofit/>
          </a:bodyPr>
          <a:lstStyle/>
          <a:p>
            <a:r>
              <a:rPr lang="en-US" sz="1700" dirty="0" smtClean="0">
                <a:latin typeface="Arial Narrow" pitchFamily="34" charset="0"/>
              </a:rPr>
              <a:t>SIDDHĀRTHA GAUTAMA BUDDHA a spiritual teacher from the Indian subcontinent, on whose teachings Buddhism was founded</a:t>
            </a:r>
          </a:p>
          <a:p>
            <a:pPr>
              <a:buNone/>
            </a:pPr>
            <a:r>
              <a:rPr lang="en-US" sz="1700" dirty="0" smtClean="0">
                <a:latin typeface="Arial Narrow" pitchFamily="34" charset="0"/>
              </a:rPr>
              <a:t>----------------------------------------------------------------------------------------</a:t>
            </a:r>
          </a:p>
          <a:p>
            <a:pPr>
              <a:buNone/>
            </a:pPr>
            <a:r>
              <a:rPr lang="en-US" dirty="0" smtClean="0">
                <a:latin typeface="Arial Narrow" pitchFamily="34" charset="0"/>
              </a:rPr>
              <a:t>FAITH</a:t>
            </a:r>
          </a:p>
          <a:p>
            <a:pPr>
              <a:buNone/>
            </a:pPr>
            <a:r>
              <a:rPr lang="en-US" dirty="0" smtClean="0">
                <a:latin typeface="Arial Narrow" pitchFamily="34" charset="0"/>
              </a:rPr>
              <a:t>PERSERVERENCE</a:t>
            </a:r>
          </a:p>
          <a:p>
            <a:pPr>
              <a:buNone/>
            </a:pPr>
            <a:r>
              <a:rPr lang="en-US" dirty="0" smtClean="0">
                <a:latin typeface="Arial Narrow" pitchFamily="34" charset="0"/>
              </a:rPr>
              <a:t>COURGE</a:t>
            </a:r>
          </a:p>
          <a:p>
            <a:pPr>
              <a:buNone/>
            </a:pPr>
            <a:r>
              <a:rPr lang="en-US" sz="1700" dirty="0" smtClean="0">
                <a:latin typeface="Arial Narrow" pitchFamily="34" charset="0"/>
              </a:rPr>
              <a:t>----------------------------------------------------------------------------------------</a:t>
            </a:r>
          </a:p>
          <a:p>
            <a:pPr>
              <a:buNone/>
            </a:pPr>
            <a:endParaRPr lang="en-US" sz="1700" dirty="0" smtClean="0">
              <a:latin typeface="Arial Narrow" pitchFamily="34" charset="0"/>
            </a:endParaRPr>
          </a:p>
          <a:p>
            <a:pPr>
              <a:buNone/>
            </a:pPr>
            <a:r>
              <a:rPr lang="en-US" sz="1700" dirty="0" smtClean="0">
                <a:latin typeface="Arial Narrow" pitchFamily="34" charset="0"/>
              </a:rPr>
              <a:t>	All that we are arises with our thoughts-With our thoughts we make the world. </a:t>
            </a:r>
          </a:p>
          <a:p>
            <a:pPr>
              <a:buNone/>
            </a:pPr>
            <a:r>
              <a:rPr lang="en-US" sz="1700" dirty="0" smtClean="0">
                <a:latin typeface="Arial Narrow" pitchFamily="34" charset="0"/>
              </a:rPr>
              <a:t>	By your own efforts-Waken yourself, watch yourself</a:t>
            </a:r>
          </a:p>
          <a:p>
            <a:pPr>
              <a:buNone/>
            </a:pPr>
            <a:r>
              <a:rPr lang="en-US" sz="1700" dirty="0" smtClean="0">
                <a:latin typeface="Arial Narrow" pitchFamily="34" charset="0"/>
              </a:rPr>
              <a:t>	The mind is everything. What you think you become.</a:t>
            </a:r>
          </a:p>
          <a:p>
            <a:pPr>
              <a:buNone/>
            </a:pPr>
            <a:endParaRPr lang="en-US" sz="1700"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5638800" y="0"/>
            <a:ext cx="3505200" cy="6858000"/>
          </a:xfrm>
          <a:prstGeom prst="rect">
            <a:avLst/>
          </a:prstGeom>
          <a:noFill/>
          <a:ln w="9525">
            <a:noFill/>
            <a:miter lim="800000"/>
            <a:headEnd/>
            <a:tailEnd/>
          </a:ln>
          <a:effectLst/>
        </p:spPr>
      </p:pic>
      <p:sp>
        <p:nvSpPr>
          <p:cNvPr id="2" name="Title 1"/>
          <p:cNvSpPr>
            <a:spLocks noGrp="1"/>
          </p:cNvSpPr>
          <p:nvPr>
            <p:ph type="title"/>
          </p:nvPr>
        </p:nvSpPr>
        <p:spPr/>
        <p:txBody>
          <a:bodyPr>
            <a:normAutofit fontScale="90000"/>
          </a:bodyPr>
          <a:lstStyle/>
          <a:p>
            <a:r>
              <a:rPr lang="en-US" dirty="0" smtClean="0"/>
              <a:t>SELF CONFIDENCE</a:t>
            </a:r>
            <a:br>
              <a:rPr lang="en-US" dirty="0" smtClean="0"/>
            </a:br>
            <a:r>
              <a:rPr lang="en-US" sz="2000" dirty="0" err="1" smtClean="0"/>
              <a:t>con·fi·dence</a:t>
            </a:r>
            <a:r>
              <a:rPr lang="en-US" sz="2000" dirty="0" smtClean="0"/>
              <a:t>:ˈ</a:t>
            </a:r>
            <a:r>
              <a:rPr lang="en-US" sz="2000" dirty="0" err="1" smtClean="0"/>
              <a:t>kɒnfɪdəns</a:t>
            </a:r>
            <a:r>
              <a:rPr lang="en-US" sz="2000" dirty="0" smtClean="0"/>
              <a:t>/ Spelled[</a:t>
            </a:r>
            <a:r>
              <a:rPr lang="en-US" sz="2000" dirty="0" err="1" smtClean="0"/>
              <a:t>kon-fi-duhn</a:t>
            </a:r>
            <a:r>
              <a:rPr lang="en-US" sz="2000" dirty="0" err="1" smtClean="0">
                <a:solidFill>
                  <a:schemeClr val="bg1"/>
                </a:solidFill>
              </a:rPr>
              <a:t>s</a:t>
            </a:r>
            <a:r>
              <a:rPr lang="en-US" sz="2000" dirty="0" smtClean="0">
                <a:solidFill>
                  <a:schemeClr val="bg1"/>
                </a:solidFill>
              </a:rPr>
              <a:t>] noun </a:t>
            </a:r>
            <a:r>
              <a:rPr lang="en-US" sz="2000" dirty="0" smtClean="0"/>
              <a:t/>
            </a:r>
            <a:br>
              <a:rPr lang="en-US" sz="2000" dirty="0" smtClean="0"/>
            </a:br>
            <a:r>
              <a:rPr lang="en-US" sz="2000" dirty="0" smtClean="0"/>
              <a:t>belief in oneself and one's powers or abiliti</a:t>
            </a:r>
            <a:r>
              <a:rPr lang="en-US" sz="2000" dirty="0" smtClean="0">
                <a:solidFill>
                  <a:schemeClr val="bg1"/>
                </a:solidFill>
              </a:rPr>
              <a:t>es; self-</a:t>
            </a:r>
            <a:r>
              <a:rPr lang="en-US" sz="2000" dirty="0" smtClean="0"/>
              <a:t>confidence; self-reliance; assurance: </a:t>
            </a:r>
            <a:endParaRPr lang="en-US" sz="2000" dirty="0"/>
          </a:p>
        </p:txBody>
      </p:sp>
      <p:sp>
        <p:nvSpPr>
          <p:cNvPr id="3" name="Content Placeholder 2"/>
          <p:cNvSpPr>
            <a:spLocks noGrp="1"/>
          </p:cNvSpPr>
          <p:nvPr>
            <p:ph sz="quarter" idx="1"/>
          </p:nvPr>
        </p:nvSpPr>
        <p:spPr>
          <a:xfrm>
            <a:off x="457200" y="1600200"/>
            <a:ext cx="5181600" cy="5257800"/>
          </a:xfrm>
        </p:spPr>
        <p:txBody>
          <a:bodyPr>
            <a:normAutofit/>
          </a:bodyPr>
          <a:lstStyle/>
          <a:p>
            <a:pPr>
              <a:buNone/>
            </a:pPr>
            <a:r>
              <a:rPr lang="en-US" sz="1600" dirty="0" smtClean="0">
                <a:latin typeface="Arial Narrow" pitchFamily="34" charset="0"/>
              </a:rPr>
              <a:t>	</a:t>
            </a:r>
            <a:r>
              <a:rPr lang="en-US" sz="1700" dirty="0" smtClean="0">
                <a:latin typeface="Arial Narrow" pitchFamily="34" charset="0"/>
              </a:rPr>
              <a:t>HERBERT JAMES "BURT" MUNRO a New Zealand motorcycle racer, famous for setting an under-1,000 cc world record. Munro was 68 when he set his last record</a:t>
            </a:r>
            <a:r>
              <a:rPr lang="en-US" sz="1700" dirty="0" smtClean="0"/>
              <a:t>.</a:t>
            </a:r>
          </a:p>
          <a:p>
            <a:pPr>
              <a:buNone/>
            </a:pPr>
            <a:r>
              <a:rPr lang="en-US" dirty="0" smtClean="0"/>
              <a:t>-------------------------------------------------</a:t>
            </a:r>
          </a:p>
          <a:p>
            <a:pPr>
              <a:buNone/>
            </a:pPr>
            <a:r>
              <a:rPr lang="en-US" dirty="0" smtClean="0">
                <a:latin typeface="Arial Narrow" pitchFamily="34" charset="0"/>
              </a:rPr>
              <a:t>BELIEF</a:t>
            </a:r>
          </a:p>
          <a:p>
            <a:pPr>
              <a:buNone/>
            </a:pPr>
            <a:r>
              <a:rPr lang="en-US" dirty="0" smtClean="0">
                <a:latin typeface="Arial Narrow" pitchFamily="34" charset="0"/>
              </a:rPr>
              <a:t>PERSERVERENCE</a:t>
            </a:r>
          </a:p>
          <a:p>
            <a:pPr>
              <a:buNone/>
            </a:pPr>
            <a:r>
              <a:rPr lang="en-US" dirty="0" smtClean="0">
                <a:latin typeface="Arial Narrow" pitchFamily="34" charset="0"/>
              </a:rPr>
              <a:t>SKILL</a:t>
            </a:r>
          </a:p>
          <a:p>
            <a:pPr>
              <a:buNone/>
            </a:pPr>
            <a:r>
              <a:rPr lang="en-US" dirty="0" smtClean="0"/>
              <a:t>-------------------------------------------------</a:t>
            </a:r>
          </a:p>
          <a:p>
            <a:pPr>
              <a:buNone/>
            </a:pPr>
            <a:r>
              <a:rPr lang="en-US" sz="1800" dirty="0" smtClean="0"/>
              <a:t>	</a:t>
            </a:r>
            <a:r>
              <a:rPr lang="en-US" sz="1800" dirty="0" smtClean="0">
                <a:latin typeface="Arial Narrow" pitchFamily="34" charset="0"/>
              </a:rPr>
              <a:t>You live more in five minutes on a bike like this than some people live in a lifetime. </a:t>
            </a:r>
          </a:p>
          <a:p>
            <a:pPr>
              <a:buNone/>
            </a:pPr>
            <a:r>
              <a:rPr lang="en-US" sz="1800" dirty="0" smtClean="0">
                <a:solidFill>
                  <a:schemeClr val="accent1"/>
                </a:solidFill>
                <a:latin typeface="Arial Narrow" pitchFamily="34" charset="0"/>
              </a:rPr>
              <a:t>I see your front tires gone a bit flat on </a:t>
            </a:r>
            <a:r>
              <a:rPr lang="en-US" sz="1800" dirty="0" err="1" smtClean="0">
                <a:solidFill>
                  <a:schemeClr val="accent1"/>
                </a:solidFill>
                <a:latin typeface="Arial Narrow" pitchFamily="34" charset="0"/>
              </a:rPr>
              <a:t>ya</a:t>
            </a:r>
            <a:r>
              <a:rPr lang="en-US" sz="1800" dirty="0" smtClean="0">
                <a:solidFill>
                  <a:schemeClr val="accent1"/>
                </a:solidFill>
                <a:latin typeface="Arial Narrow" pitchFamily="34" charset="0"/>
              </a:rPr>
              <a:t>. </a:t>
            </a:r>
            <a:br>
              <a:rPr lang="en-US" sz="1800" dirty="0" smtClean="0">
                <a:solidFill>
                  <a:schemeClr val="accent1"/>
                </a:solidFill>
                <a:latin typeface="Arial Narrow" pitchFamily="34" charset="0"/>
              </a:rPr>
            </a:br>
            <a:r>
              <a:rPr lang="en-US" sz="1800" dirty="0" smtClean="0">
                <a:latin typeface="Arial Narrow" pitchFamily="34" charset="0"/>
              </a:rPr>
              <a:t>Oh yeah well the good news is its only flat on the bottom</a:t>
            </a:r>
          </a:p>
          <a:p>
            <a:pPr>
              <a:buNone/>
            </a:pPr>
            <a:r>
              <a:rPr lang="en-US" sz="1800" dirty="0" smtClean="0">
                <a:solidFill>
                  <a:schemeClr val="accent1"/>
                </a:solidFill>
                <a:latin typeface="Arial Narrow" pitchFamily="34" charset="0"/>
              </a:rPr>
              <a:t>These brakes, they're completely inadequate.</a:t>
            </a:r>
            <a:r>
              <a:rPr lang="en-US" sz="1800" dirty="0" smtClean="0">
                <a:latin typeface="Arial Narrow" pitchFamily="34" charset="0"/>
              </a:rPr>
              <a:t> </a:t>
            </a:r>
          </a:p>
          <a:p>
            <a:pPr>
              <a:buNone/>
            </a:pPr>
            <a:r>
              <a:rPr lang="en-US" sz="1800" dirty="0" smtClean="0">
                <a:latin typeface="Arial Narrow" pitchFamily="34" charset="0"/>
              </a:rPr>
              <a:t>	I'm planning on going, not stopping. </a:t>
            </a:r>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srcRect/>
          <a:stretch>
            <a:fillRect/>
          </a:stretch>
        </p:blipFill>
        <p:spPr bwMode="auto">
          <a:xfrm>
            <a:off x="5562600" y="0"/>
            <a:ext cx="3581400" cy="6858000"/>
          </a:xfrm>
          <a:prstGeom prst="rect">
            <a:avLst/>
          </a:prstGeom>
          <a:noFill/>
          <a:ln w="9525">
            <a:noFill/>
            <a:miter lim="800000"/>
            <a:headEnd/>
            <a:tailEnd/>
          </a:ln>
          <a:effectLst/>
        </p:spPr>
      </p:pic>
      <p:sp>
        <p:nvSpPr>
          <p:cNvPr id="2" name="Title 1"/>
          <p:cNvSpPr>
            <a:spLocks noGrp="1"/>
          </p:cNvSpPr>
          <p:nvPr>
            <p:ph type="title"/>
          </p:nvPr>
        </p:nvSpPr>
        <p:spPr/>
        <p:txBody>
          <a:bodyPr>
            <a:noAutofit/>
          </a:bodyPr>
          <a:lstStyle/>
          <a:p>
            <a:r>
              <a:rPr lang="en-US" sz="2700" dirty="0" smtClean="0"/>
              <a:t>SELFLESS</a:t>
            </a:r>
            <a:r>
              <a:rPr lang="en-US" sz="1800" dirty="0" smtClean="0"/>
              <a:t/>
            </a:r>
            <a:br>
              <a:rPr lang="en-US" sz="1800" dirty="0" smtClean="0"/>
            </a:br>
            <a:r>
              <a:rPr lang="en-US" sz="1800" dirty="0" err="1" smtClean="0"/>
              <a:t>self·less</a:t>
            </a:r>
            <a:r>
              <a:rPr lang="en-US" sz="1800" dirty="0" smtClean="0"/>
              <a:t>:ˈ</a:t>
            </a:r>
            <a:r>
              <a:rPr lang="en-US" sz="1800" dirty="0" err="1" smtClean="0"/>
              <a:t>sɛlflɪs</a:t>
            </a:r>
            <a:r>
              <a:rPr lang="en-US" sz="1800" dirty="0" smtClean="0"/>
              <a:t>/ Spelled[self-</a:t>
            </a:r>
            <a:r>
              <a:rPr lang="en-US" sz="1800" dirty="0" err="1" smtClean="0"/>
              <a:t>lis</a:t>
            </a:r>
            <a:r>
              <a:rPr lang="en-US" sz="1800" dirty="0" smtClean="0"/>
              <a:t>] adjectiv</a:t>
            </a:r>
            <a:r>
              <a:rPr lang="en-US" sz="1800" dirty="0" smtClean="0">
                <a:solidFill>
                  <a:schemeClr val="bg1"/>
                </a:solidFill>
              </a:rPr>
              <a:t>e</a:t>
            </a:r>
            <a:r>
              <a:rPr lang="en-US" sz="1800" dirty="0" smtClean="0"/>
              <a:t> </a:t>
            </a:r>
            <a:br>
              <a:rPr lang="en-US" sz="1800" dirty="0" smtClean="0"/>
            </a:br>
            <a:r>
              <a:rPr lang="en-US" sz="1800" dirty="0" smtClean="0"/>
              <a:t>having little or no concern for oneself, es</a:t>
            </a:r>
            <a:r>
              <a:rPr lang="en-US" sz="1800" dirty="0" smtClean="0">
                <a:solidFill>
                  <a:schemeClr val="bg1"/>
                </a:solidFill>
              </a:rPr>
              <a:t>pecially with </a:t>
            </a:r>
            <a:r>
              <a:rPr lang="en-US" sz="1800" dirty="0" smtClean="0"/>
              <a:t>regard to fame, position, money, etc.; unsel</a:t>
            </a:r>
            <a:r>
              <a:rPr lang="en-US" sz="1800" dirty="0" smtClean="0">
                <a:solidFill>
                  <a:schemeClr val="bg1"/>
                </a:solidFill>
              </a:rPr>
              <a:t>fish. </a:t>
            </a:r>
            <a:endParaRPr lang="en-US" sz="1800" dirty="0">
              <a:solidFill>
                <a:schemeClr val="bg1"/>
              </a:solidFill>
            </a:endParaRPr>
          </a:p>
        </p:txBody>
      </p:sp>
      <p:sp>
        <p:nvSpPr>
          <p:cNvPr id="3" name="Content Placeholder 2"/>
          <p:cNvSpPr>
            <a:spLocks noGrp="1"/>
          </p:cNvSpPr>
          <p:nvPr>
            <p:ph sz="quarter" idx="1"/>
          </p:nvPr>
        </p:nvSpPr>
        <p:spPr>
          <a:xfrm>
            <a:off x="457200" y="1600200"/>
            <a:ext cx="5105400" cy="4873752"/>
          </a:xfrm>
        </p:spPr>
        <p:txBody>
          <a:bodyPr>
            <a:normAutofit/>
          </a:bodyPr>
          <a:lstStyle/>
          <a:p>
            <a:r>
              <a:rPr lang="en-US" sz="1700" dirty="0" smtClean="0">
                <a:latin typeface="Arial Narrow" pitchFamily="34" charset="0"/>
              </a:rPr>
              <a:t>MOHANDAS KARAMCHAND GANDHI was the pre-eminent political and ideological leader of India.</a:t>
            </a:r>
          </a:p>
          <a:p>
            <a:endParaRPr lang="en-US" sz="1700" dirty="0" smtClean="0">
              <a:latin typeface="Arial Narrow" pitchFamily="34" charset="0"/>
            </a:endParaRPr>
          </a:p>
          <a:p>
            <a:pPr>
              <a:buNone/>
            </a:pPr>
            <a:r>
              <a:rPr lang="en-US" sz="1700" dirty="0" smtClean="0">
                <a:latin typeface="Arial Narrow" pitchFamily="34" charset="0"/>
              </a:rPr>
              <a:t>-----------------------------------------------------------------------------------</a:t>
            </a:r>
          </a:p>
          <a:p>
            <a:pPr>
              <a:buNone/>
            </a:pPr>
            <a:r>
              <a:rPr lang="en-US" dirty="0" smtClean="0">
                <a:latin typeface="Arial Narrow" pitchFamily="34" charset="0"/>
              </a:rPr>
              <a:t>BELIEF</a:t>
            </a:r>
          </a:p>
          <a:p>
            <a:pPr>
              <a:buNone/>
            </a:pPr>
            <a:r>
              <a:rPr lang="en-US" dirty="0" smtClean="0">
                <a:latin typeface="Arial Narrow" pitchFamily="34" charset="0"/>
              </a:rPr>
              <a:t>FORESIGHT</a:t>
            </a:r>
          </a:p>
          <a:p>
            <a:pPr>
              <a:buNone/>
            </a:pPr>
            <a:r>
              <a:rPr lang="en-US" dirty="0" smtClean="0">
                <a:latin typeface="Arial Narrow" pitchFamily="34" charset="0"/>
              </a:rPr>
              <a:t>PATIENCE</a:t>
            </a:r>
          </a:p>
          <a:p>
            <a:pPr>
              <a:buNone/>
            </a:pPr>
            <a:endParaRPr lang="en-US" sz="1700" dirty="0" smtClean="0">
              <a:latin typeface="Arial Narrow" pitchFamily="34" charset="0"/>
            </a:endParaRPr>
          </a:p>
          <a:p>
            <a:pPr>
              <a:buNone/>
            </a:pPr>
            <a:r>
              <a:rPr lang="en-US" sz="1700" dirty="0" smtClean="0">
                <a:latin typeface="Arial Narrow" pitchFamily="34" charset="0"/>
              </a:rPr>
              <a:t>-----------------------------------------------------------------------------------</a:t>
            </a:r>
          </a:p>
          <a:p>
            <a:pPr>
              <a:buNone/>
            </a:pPr>
            <a:r>
              <a:rPr lang="en-US" sz="1700" dirty="0" smtClean="0">
                <a:latin typeface="Arial Narrow" pitchFamily="34" charset="0"/>
              </a:rPr>
              <a:t>	A man is but the product of his thoughts what he thinks, he becomes. </a:t>
            </a:r>
          </a:p>
          <a:p>
            <a:pPr>
              <a:buNone/>
            </a:pPr>
            <a:r>
              <a:rPr lang="en-US" sz="1700" dirty="0" smtClean="0">
                <a:latin typeface="Arial Narrow" pitchFamily="34" charset="0"/>
              </a:rPr>
              <a:t>	First they ignore you, then they laugh at you, then they fight you, then you win. </a:t>
            </a:r>
          </a:p>
          <a:p>
            <a:pPr>
              <a:buNone/>
            </a:pPr>
            <a:r>
              <a:rPr lang="en-US" sz="1700" dirty="0" smtClean="0">
                <a:latin typeface="Arial Narrow" pitchFamily="34" charset="0"/>
              </a:rPr>
              <a:t>	In a gentle way, you can shake the world. </a:t>
            </a:r>
            <a:endParaRPr lang="en-US" sz="1700"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srcRect/>
          <a:stretch>
            <a:fillRect/>
          </a:stretch>
        </p:blipFill>
        <p:spPr bwMode="auto">
          <a:xfrm>
            <a:off x="5486400" y="0"/>
            <a:ext cx="3657600" cy="6858000"/>
          </a:xfrm>
          <a:prstGeom prst="rect">
            <a:avLst/>
          </a:prstGeom>
          <a:noFill/>
          <a:ln w="9525">
            <a:noFill/>
            <a:miter lim="800000"/>
            <a:headEnd/>
            <a:tailEnd/>
          </a:ln>
          <a:effectLst/>
        </p:spPr>
      </p:pic>
      <p:sp>
        <p:nvSpPr>
          <p:cNvPr id="2" name="Title 1"/>
          <p:cNvSpPr>
            <a:spLocks noGrp="1"/>
          </p:cNvSpPr>
          <p:nvPr>
            <p:ph type="title"/>
          </p:nvPr>
        </p:nvSpPr>
        <p:spPr/>
        <p:txBody>
          <a:bodyPr>
            <a:normAutofit/>
          </a:bodyPr>
          <a:lstStyle/>
          <a:p>
            <a:pPr algn="ctr"/>
            <a:r>
              <a:rPr lang="en-US" sz="5400" dirty="0" smtClean="0"/>
              <a:t>BUT!</a:t>
            </a:r>
            <a:endParaRPr lang="en-US" sz="5400" dirty="0"/>
          </a:p>
        </p:txBody>
      </p:sp>
      <p:sp>
        <p:nvSpPr>
          <p:cNvPr id="3" name="Content Placeholder 2"/>
          <p:cNvSpPr>
            <a:spLocks noGrp="1"/>
          </p:cNvSpPr>
          <p:nvPr>
            <p:ph sz="quarter" idx="1"/>
          </p:nvPr>
        </p:nvSpPr>
        <p:spPr>
          <a:xfrm>
            <a:off x="457200" y="1600200"/>
            <a:ext cx="5029200" cy="4873752"/>
          </a:xfrm>
        </p:spPr>
        <p:txBody>
          <a:bodyPr>
            <a:normAutofit fontScale="62500" lnSpcReduction="20000"/>
          </a:bodyPr>
          <a:lstStyle/>
          <a:p>
            <a:endParaRPr lang="en-US" dirty="0" smtClean="0"/>
          </a:p>
          <a:p>
            <a:r>
              <a:rPr lang="en-US" sz="2600" dirty="0" smtClean="0">
                <a:latin typeface="Arial Narrow" pitchFamily="34" charset="0"/>
              </a:rPr>
              <a:t>A little bird was flying south for the winter.  It was so cold; the bird froze up and fell to the ground in a large field. While it was lying there, a cow came by and dropped some dung on it.  As the frozen bird lay there in the pile of cow dung, it began to realize how warm it was.  The dung was actually thawing him out!  He lay there all warm and happy, and soon began to sing for joy.</a:t>
            </a:r>
          </a:p>
          <a:p>
            <a:endParaRPr lang="en-US" sz="2600" dirty="0" smtClean="0">
              <a:latin typeface="Arial Narrow" pitchFamily="34" charset="0"/>
            </a:endParaRPr>
          </a:p>
          <a:p>
            <a:r>
              <a:rPr lang="en-US" sz="2600" dirty="0" smtClean="0">
                <a:latin typeface="Arial Narrow" pitchFamily="34" charset="0"/>
              </a:rPr>
              <a:t> A passing cat heard the bird singing and came to investigate. Following the sound, the cat discovered the bird under the pile of cow dung, and promptly dug him out and ate him!</a:t>
            </a:r>
          </a:p>
          <a:p>
            <a:endParaRPr lang="en-US" dirty="0" smtClean="0">
              <a:latin typeface="Arial Narrow" pitchFamily="34" charset="0"/>
            </a:endParaRPr>
          </a:p>
          <a:p>
            <a:endParaRPr lang="en-US" dirty="0" smtClean="0">
              <a:latin typeface="Arial Narrow" pitchFamily="34" charset="0"/>
            </a:endParaRPr>
          </a:p>
          <a:p>
            <a:r>
              <a:rPr lang="en-US" dirty="0" smtClean="0">
                <a:latin typeface="Arial Narrow" pitchFamily="34" charset="0"/>
              </a:rPr>
              <a:t> The morals of this story are:</a:t>
            </a:r>
          </a:p>
          <a:p>
            <a:r>
              <a:rPr lang="en-US" dirty="0" smtClean="0">
                <a:latin typeface="Arial Narrow" pitchFamily="34" charset="0"/>
              </a:rPr>
              <a:t>NOT EVERYONE WHO DROPS SHIT ON YOU IS YOUR ENEMY. </a:t>
            </a:r>
          </a:p>
          <a:p>
            <a:r>
              <a:rPr lang="en-US" dirty="0" smtClean="0">
                <a:latin typeface="Arial Narrow" pitchFamily="34" charset="0"/>
              </a:rPr>
              <a:t>NOT EVERYONE WHO GETS YOU OUT OF SHIT IS YOUR FRIEND. </a:t>
            </a:r>
          </a:p>
          <a:p>
            <a:r>
              <a:rPr lang="en-US" dirty="0" smtClean="0">
                <a:latin typeface="Arial Narrow" pitchFamily="34" charset="0"/>
              </a:rPr>
              <a:t>AND WHEN YOU'RE IN DEEP SHIT, KEEP YOUR MOUTH SHUT! </a:t>
            </a:r>
          </a:p>
          <a:p>
            <a:endParaRPr lang="en-US"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20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5257801" y="0"/>
            <a:ext cx="3886200" cy="6858000"/>
          </a:xfrm>
          <a:prstGeom prst="rect">
            <a:avLst/>
          </a:prstGeom>
          <a:noFill/>
          <a:ln w="9525">
            <a:noFill/>
            <a:miter lim="800000"/>
            <a:headEnd/>
            <a:tailEnd/>
          </a:ln>
          <a:effectLst/>
        </p:spPr>
      </p:pic>
      <p:sp>
        <p:nvSpPr>
          <p:cNvPr id="3" name="Content Placeholder 2"/>
          <p:cNvSpPr>
            <a:spLocks noGrp="1"/>
          </p:cNvSpPr>
          <p:nvPr>
            <p:ph sz="quarter" idx="1"/>
          </p:nvPr>
        </p:nvSpPr>
        <p:spPr>
          <a:xfrm>
            <a:off x="457200" y="1984248"/>
            <a:ext cx="7467600" cy="4873752"/>
          </a:xfrm>
        </p:spPr>
        <p:txBody>
          <a:bodyPr/>
          <a:lstStyle/>
          <a:p>
            <a:pPr algn="ctr"/>
            <a:endParaRPr lang="en-US" dirty="0" smtClean="0"/>
          </a:p>
          <a:p>
            <a:pPr algn="ctr"/>
            <a:endParaRPr lang="en-US" dirty="0" smtClean="0"/>
          </a:p>
          <a:p>
            <a:pPr algn="ctr">
              <a:buNone/>
            </a:pPr>
            <a:r>
              <a:rPr lang="en-US" sz="8800" dirty="0" smtClean="0">
                <a:latin typeface="Arial Narrow" pitchFamily="34" charset="0"/>
              </a:rPr>
              <a:t>THANKS</a:t>
            </a:r>
          </a:p>
          <a:p>
            <a:pPr algn="ctr"/>
            <a:endParaRPr lang="en-US" dirty="0" smtClean="0"/>
          </a:p>
          <a:p>
            <a:pPr algn="ctr"/>
            <a:endParaRPr lang="en-US" dirty="0" smtClean="0"/>
          </a:p>
          <a:p>
            <a:pPr algn="ct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420</TotalTime>
  <Words>447</Words>
  <Application>Microsoft Office PowerPoint</Application>
  <PresentationFormat>On-screen Show (4:3)</PresentationFormat>
  <Paragraphs>79</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Oriel</vt:lpstr>
      <vt:lpstr>THE POWER OF SELF</vt:lpstr>
      <vt:lpstr>THE STARFISH STORY</vt:lpstr>
      <vt:lpstr>  SELF BELIEF be·lief:/bɪˈlif/ Spelled[bih-leef] noun something believed; an opinion or conviction:  </vt:lpstr>
      <vt:lpstr>SELF AWARE a·ware: /əˈwɛər/ Spelled[uh-wair]  adjective  having knowledge; conscious</vt:lpstr>
      <vt:lpstr>SELF CONFIDENCE con·fi·dence:ˈkɒnfɪdəns/ Spelled[kon-fi-duhns] noun  belief in oneself and one's powers or abilities; self-confidence; self-reliance; assurance: </vt:lpstr>
      <vt:lpstr>SELFLESS self·less:ˈsɛlflɪs/ Spelled[self-lis] adjective  having little or no concern for oneself, especially with regard to fame, position, money, etc.; unselfish. </vt:lpstr>
      <vt:lpstr>BUT!</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SELF</dc:title>
  <dc:creator>Eram User</dc:creator>
  <cp:lastModifiedBy>Accounts2</cp:lastModifiedBy>
  <cp:revision>30</cp:revision>
  <dcterms:created xsi:type="dcterms:W3CDTF">2012-02-03T06:40:26Z</dcterms:created>
  <dcterms:modified xsi:type="dcterms:W3CDTF">2012-07-05T11:07:06Z</dcterms:modified>
</cp:coreProperties>
</file>