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3"/>
  </p:notesMasterIdLst>
  <p:sldIdLst>
    <p:sldId id="256" r:id="rId2"/>
    <p:sldId id="257" r:id="rId3"/>
    <p:sldId id="275" r:id="rId4"/>
    <p:sldId id="259" r:id="rId5"/>
    <p:sldId id="260" r:id="rId6"/>
    <p:sldId id="261" r:id="rId7"/>
    <p:sldId id="291" r:id="rId8"/>
    <p:sldId id="292" r:id="rId9"/>
    <p:sldId id="293" r:id="rId10"/>
    <p:sldId id="294" r:id="rId11"/>
    <p:sldId id="295" r:id="rId12"/>
    <p:sldId id="296" r:id="rId13"/>
    <p:sldId id="297" r:id="rId14"/>
    <p:sldId id="262" r:id="rId15"/>
    <p:sldId id="283" r:id="rId16"/>
    <p:sldId id="277" r:id="rId17"/>
    <p:sldId id="264" r:id="rId18"/>
    <p:sldId id="265" r:id="rId19"/>
    <p:sldId id="276" r:id="rId20"/>
    <p:sldId id="266" r:id="rId21"/>
    <p:sldId id="286" r:id="rId22"/>
    <p:sldId id="267" r:id="rId23"/>
    <p:sldId id="278" r:id="rId24"/>
    <p:sldId id="270" r:id="rId25"/>
    <p:sldId id="271" r:id="rId26"/>
    <p:sldId id="279" r:id="rId27"/>
    <p:sldId id="298" r:id="rId28"/>
    <p:sldId id="280" r:id="rId29"/>
    <p:sldId id="299" r:id="rId30"/>
    <p:sldId id="300" r:id="rId31"/>
    <p:sldId id="285"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03" autoAdjust="0"/>
    <p:restoredTop sz="64516" autoAdjust="0"/>
  </p:normalViewPr>
  <p:slideViewPr>
    <p:cSldViewPr>
      <p:cViewPr varScale="1">
        <p:scale>
          <a:sx n="75" d="100"/>
          <a:sy n="75" d="100"/>
        </p:scale>
        <p:origin x="-140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C95D34-71F6-46AC-88D7-FF8C2753067A}" type="datetimeFigureOut">
              <a:rPr lang="en-US" smtClean="0"/>
              <a:pPr/>
              <a:t>3/3/2015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257734-D0CE-447F-B6B2-793AAC9458B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8257734-D0CE-447F-B6B2-793AAC9458B0}"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3/3/2015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skaca.i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772400" cy="2438400"/>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6000" b="1" spc="50" dirty="0" smtClean="0">
                <a:ln w="11430"/>
                <a:solidFill>
                  <a:schemeClr val="accent6">
                    <a:lumMod val="50000"/>
                  </a:schemeClr>
                </a:solidFill>
                <a:effectLst>
                  <a:outerShdw blurRad="76200" dist="50800" dir="5400000" algn="tl" rotWithShape="0">
                    <a:srgbClr val="000000">
                      <a:alpha val="65000"/>
                    </a:srgbClr>
                  </a:outerShdw>
                </a:effectLst>
              </a:rPr>
              <a:t>Budget -2015</a:t>
            </a:r>
            <a:br>
              <a:rPr lang="en-US" sz="6000" b="1" spc="50" dirty="0" smtClean="0">
                <a:ln w="11430"/>
                <a:solidFill>
                  <a:schemeClr val="accent6">
                    <a:lumMod val="50000"/>
                  </a:schemeClr>
                </a:solidFill>
                <a:effectLst>
                  <a:outerShdw blurRad="76200" dist="50800" dir="5400000" algn="tl" rotWithShape="0">
                    <a:srgbClr val="000000">
                      <a:alpha val="65000"/>
                    </a:srgbClr>
                  </a:outerShdw>
                </a:effectLst>
              </a:rPr>
            </a:br>
            <a:r>
              <a:rPr lang="en-US" sz="6000" b="1" spc="50" dirty="0" smtClean="0">
                <a:ln w="11430"/>
                <a:solidFill>
                  <a:schemeClr val="accent6">
                    <a:lumMod val="50000"/>
                  </a:schemeClr>
                </a:solidFill>
                <a:effectLst>
                  <a:outerShdw blurRad="76200" dist="50800" dir="5400000" algn="tl" rotWithShape="0">
                    <a:srgbClr val="000000">
                      <a:alpha val="65000"/>
                    </a:srgbClr>
                  </a:outerShdw>
                </a:effectLst>
              </a:rPr>
              <a:t>Highlights of Service Tax</a:t>
            </a:r>
            <a:endParaRPr lang="en-US" sz="6000" b="1" spc="50" dirty="0">
              <a:ln w="11430"/>
              <a:solidFill>
                <a:schemeClr val="accent6">
                  <a:lumMod val="50000"/>
                </a:schemeClr>
              </a:solidFill>
              <a:effectLst>
                <a:outerShdw blurRad="76200" dist="50800" dir="5400000" algn="tl" rotWithShape="0">
                  <a:srgbClr val="000000">
                    <a:alpha val="65000"/>
                  </a:srgbClr>
                </a:outerShdw>
              </a:effectLst>
            </a:endParaRPr>
          </a:p>
        </p:txBody>
      </p:sp>
      <p:sp>
        <p:nvSpPr>
          <p:cNvPr id="3" name="Rounded Rectangle 2"/>
          <p:cNvSpPr/>
          <p:nvPr/>
        </p:nvSpPr>
        <p:spPr>
          <a:xfrm>
            <a:off x="2209800" y="4724400"/>
            <a:ext cx="4648200" cy="1524000"/>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dirty="0" smtClean="0"/>
              <a:t>Sanjeev Kavish and Associates</a:t>
            </a:r>
            <a:endParaRPr lang="en-IN" sz="2400" dirty="0"/>
          </a:p>
        </p:txBody>
      </p:sp>
      <p:sp>
        <p:nvSpPr>
          <p:cNvPr id="4" name="TextBox 3"/>
          <p:cNvSpPr txBox="1"/>
          <p:nvPr/>
        </p:nvSpPr>
        <p:spPr>
          <a:xfrm>
            <a:off x="6553200" y="5486400"/>
            <a:ext cx="184731" cy="369332"/>
          </a:xfrm>
          <a:prstGeom prst="rect">
            <a:avLst/>
          </a:prstGeom>
          <a:noFill/>
        </p:spPr>
        <p:txBody>
          <a:bodyPr wrap="none" rtlCol="0">
            <a:spAutoFit/>
          </a:bodyPr>
          <a:lstStyle/>
          <a:p>
            <a:endParaRPr lang="en-IN" dirty="0"/>
          </a:p>
        </p:txBody>
      </p:sp>
      <p:sp>
        <p:nvSpPr>
          <p:cNvPr id="5" name="TextBox 4"/>
          <p:cNvSpPr txBox="1"/>
          <p:nvPr/>
        </p:nvSpPr>
        <p:spPr>
          <a:xfrm>
            <a:off x="2971800" y="5105400"/>
            <a:ext cx="3052182" cy="400110"/>
          </a:xfrm>
          <a:prstGeom prst="rect">
            <a:avLst/>
          </a:prstGeom>
          <a:noFill/>
        </p:spPr>
        <p:txBody>
          <a:bodyPr wrap="square" rtlCol="0">
            <a:spAutoFit/>
          </a:bodyPr>
          <a:lstStyle/>
          <a:p>
            <a:r>
              <a:rPr lang="en-US" sz="2000" dirty="0" smtClean="0">
                <a:solidFill>
                  <a:schemeClr val="bg1"/>
                </a:solidFill>
              </a:rPr>
              <a:t>Chartered Accountants</a:t>
            </a:r>
            <a:endParaRPr lang="en-IN" sz="2000" dirty="0">
              <a:solidFill>
                <a:schemeClr val="bg1"/>
              </a:solidFill>
            </a:endParaRPr>
          </a:p>
        </p:txBody>
      </p:sp>
      <p:sp>
        <p:nvSpPr>
          <p:cNvPr id="6" name="TextBox 5"/>
          <p:cNvSpPr txBox="1"/>
          <p:nvPr/>
        </p:nvSpPr>
        <p:spPr>
          <a:xfrm>
            <a:off x="2667000" y="5410200"/>
            <a:ext cx="4076180" cy="584775"/>
          </a:xfrm>
          <a:prstGeom prst="rect">
            <a:avLst/>
          </a:prstGeom>
          <a:solidFill>
            <a:schemeClr val="accent3">
              <a:lumMod val="60000"/>
              <a:lumOff val="40000"/>
            </a:schemeClr>
          </a:solidFill>
        </p:spPr>
        <p:txBody>
          <a:bodyPr wrap="none" rtlCol="0">
            <a:spAutoFit/>
          </a:bodyPr>
          <a:lstStyle/>
          <a:p>
            <a:r>
              <a:rPr lang="en-US" sz="1600" dirty="0" smtClean="0">
                <a:solidFill>
                  <a:schemeClr val="accent3">
                    <a:lumMod val="50000"/>
                  </a:schemeClr>
                </a:solidFill>
              </a:rPr>
              <a:t>1011, Sector-15-II, Gurgaon. Haryana.  </a:t>
            </a:r>
          </a:p>
          <a:p>
            <a:r>
              <a:rPr lang="en-US" sz="1600" dirty="0" smtClean="0">
                <a:solidFill>
                  <a:schemeClr val="accent3">
                    <a:lumMod val="50000"/>
                  </a:schemeClr>
                </a:solidFill>
                <a:hlinkClick r:id="rId2"/>
              </a:rPr>
              <a:t>www.skaca.in</a:t>
            </a:r>
            <a:r>
              <a:rPr lang="en-US" sz="1600" dirty="0" smtClean="0">
                <a:solidFill>
                  <a:schemeClr val="accent3">
                    <a:lumMod val="50000"/>
                  </a:schemeClr>
                </a:solidFill>
              </a:rPr>
              <a:t>. email: sanjeev singhal@skaca.in</a:t>
            </a:r>
            <a:endParaRPr lang="en-IN" sz="1600" dirty="0">
              <a:solidFill>
                <a:schemeClr val="accent3">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n w="10541" cmpd="sng">
                  <a:solidFill>
                    <a:schemeClr val="accent1">
                      <a:shade val="88000"/>
                      <a:satMod val="110000"/>
                    </a:schemeClr>
                  </a:solidFill>
                  <a:prstDash val="solid"/>
                </a:ln>
                <a:solidFill>
                  <a:schemeClr val="accent6">
                    <a:lumMod val="50000"/>
                  </a:schemeClr>
                </a:solidFill>
              </a:rPr>
              <a:t>Other Changes</a:t>
            </a:r>
            <a:endParaRPr lang="en-US" dirty="0"/>
          </a:p>
        </p:txBody>
      </p:sp>
      <p:sp>
        <p:nvSpPr>
          <p:cNvPr id="3" name="Content Placeholder 2"/>
          <p:cNvSpPr>
            <a:spLocks noGrp="1"/>
          </p:cNvSpPr>
          <p:nvPr>
            <p:ph idx="1"/>
          </p:nvPr>
        </p:nvSpPr>
        <p:spPr/>
        <p:txBody>
          <a:bodyPr/>
          <a:lstStyle/>
          <a:p>
            <a:pPr>
              <a:buFont typeface="Wingdings" pitchFamily="2" charset="2"/>
              <a:buChar char="q"/>
            </a:pPr>
            <a:r>
              <a:rPr lang="en-US" sz="2200" b="1" u="sng" dirty="0" smtClean="0"/>
              <a:t>Section 78 of the Finance Act, 1994:-</a:t>
            </a:r>
          </a:p>
          <a:p>
            <a:pPr algn="just">
              <a:buNone/>
            </a:pPr>
            <a:r>
              <a:rPr lang="en-US" sz="2400" dirty="0" smtClean="0"/>
              <a:t>	</a:t>
            </a:r>
            <a:r>
              <a:rPr lang="en-US" sz="2000" dirty="0" smtClean="0"/>
              <a:t>Section 78 has been amended to rationalize the provisions relating to penalties in cases involving fraud or collusion or </a:t>
            </a:r>
            <a:r>
              <a:rPr lang="en-US" sz="2000" dirty="0" err="1" smtClean="0"/>
              <a:t>wilful</a:t>
            </a:r>
            <a:r>
              <a:rPr lang="en-US" sz="2000" dirty="0" smtClean="0"/>
              <a:t> misstatement or suppression of facts or contravention of any provision of the Act or rules with the intent to evade payment of Service tax, in the following manner</a:t>
            </a:r>
            <a:r>
              <a:rPr lang="en-US" sz="2400" dirty="0" smtClean="0"/>
              <a:t>:</a:t>
            </a:r>
          </a:p>
          <a:p>
            <a:pPr algn="just">
              <a:buNone/>
            </a:pPr>
            <a:r>
              <a:rPr lang="en-US" sz="2000" dirty="0" smtClean="0"/>
              <a:t>a)    Penalty shall be of 100% of Service tax amount</a:t>
            </a:r>
            <a:r>
              <a:rPr lang="en-US" sz="2400" dirty="0" smtClean="0"/>
              <a:t>.</a:t>
            </a:r>
            <a:endParaRPr lang="en-US" sz="2000" u="sng" dirty="0" smtClean="0"/>
          </a:p>
          <a:p>
            <a:pPr algn="just">
              <a:buNone/>
            </a:pPr>
            <a:r>
              <a:rPr lang="en-US" sz="2400" dirty="0" smtClean="0"/>
              <a:t>b)   </a:t>
            </a:r>
            <a:r>
              <a:rPr lang="en-US" sz="2000" dirty="0" smtClean="0"/>
              <a:t>Reduced penalty equal to 15% shall be </a:t>
            </a:r>
            <a:r>
              <a:rPr lang="en-US" sz="2000" dirty="0" err="1" smtClean="0"/>
              <a:t>leviable</a:t>
            </a:r>
            <a:r>
              <a:rPr lang="en-US" sz="2000" dirty="0" smtClean="0"/>
              <a:t> if Service tax, interest and reduced penalty is paid within 30 days of issuance of SCN under Section 73(1).</a:t>
            </a:r>
          </a:p>
          <a:p>
            <a:pPr algn="just">
              <a:buNone/>
            </a:pPr>
            <a:r>
              <a:rPr lang="en-US" sz="2000" dirty="0" smtClean="0"/>
              <a:t>c)   Reduced penalty equal to 25% </a:t>
            </a:r>
            <a:r>
              <a:rPr lang="en-US" sz="2000" dirty="0" err="1" smtClean="0"/>
              <a:t>leviable</a:t>
            </a:r>
            <a:r>
              <a:rPr lang="en-US" sz="2000" dirty="0" smtClean="0"/>
              <a:t> if the Service tax, interest and reduced penalty is paid within 30 days of receipt of Order of the Central Excise Officer; and</a:t>
            </a:r>
          </a:p>
        </p:txBody>
      </p:sp>
      <p:sp>
        <p:nvSpPr>
          <p:cNvPr id="4" name="Rounded Rectangle 3"/>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n w="10541" cmpd="sng">
                  <a:solidFill>
                    <a:schemeClr val="accent1">
                      <a:shade val="88000"/>
                      <a:satMod val="110000"/>
                    </a:schemeClr>
                  </a:solidFill>
                  <a:prstDash val="solid"/>
                </a:ln>
                <a:solidFill>
                  <a:schemeClr val="accent6">
                    <a:lumMod val="50000"/>
                  </a:schemeClr>
                </a:solidFill>
              </a:rPr>
              <a:t>Other Changes</a:t>
            </a:r>
            <a:endParaRPr lang="en-US" dirty="0"/>
          </a:p>
        </p:txBody>
      </p:sp>
      <p:sp>
        <p:nvSpPr>
          <p:cNvPr id="3" name="Content Placeholder 2"/>
          <p:cNvSpPr>
            <a:spLocks noGrp="1"/>
          </p:cNvSpPr>
          <p:nvPr>
            <p:ph idx="1"/>
          </p:nvPr>
        </p:nvSpPr>
        <p:spPr/>
        <p:txBody>
          <a:bodyPr/>
          <a:lstStyle/>
          <a:p>
            <a:pPr algn="just">
              <a:buNone/>
            </a:pPr>
            <a:r>
              <a:rPr lang="en-US" sz="2000" dirty="0" smtClean="0"/>
              <a:t>d)</a:t>
            </a:r>
            <a:r>
              <a:rPr lang="en-US" dirty="0" smtClean="0"/>
              <a:t> </a:t>
            </a:r>
            <a:r>
              <a:rPr lang="en-US" sz="2000" dirty="0" smtClean="0"/>
              <a:t>If the Service tax amount gets reduced in any Appellate proceeding, then the penalty amount shall also stand modified accordingly, and benefit of reduced penalty (i.e. 25%) shall be admissible if Service tax, interest and reduced penalty is paid within 30 days of such Appellate Order.</a:t>
            </a:r>
          </a:p>
          <a:p>
            <a:pPr algn="just">
              <a:buNone/>
            </a:pPr>
            <a:endParaRPr lang="en-US" sz="2000" dirty="0" smtClean="0"/>
          </a:p>
          <a:p>
            <a:pPr algn="just">
              <a:buNone/>
            </a:pPr>
            <a:r>
              <a:rPr lang="en-US" sz="2200" b="1" u="sng" dirty="0" smtClean="0"/>
              <a:t>Section 78B inserted after Section 78A of the Finance Act, 1994:-</a:t>
            </a:r>
          </a:p>
          <a:p>
            <a:pPr algn="just">
              <a:buNone/>
            </a:pPr>
            <a:r>
              <a:rPr lang="en-US" sz="2200" b="1" dirty="0" smtClean="0"/>
              <a:t>	</a:t>
            </a:r>
            <a:r>
              <a:rPr lang="en-US" sz="2000" dirty="0" smtClean="0"/>
              <a:t>A new Section 78B has been inserted to prescribe transition provision in the following manner:</a:t>
            </a:r>
          </a:p>
          <a:p>
            <a:pPr algn="just">
              <a:buNone/>
            </a:pPr>
            <a:r>
              <a:rPr lang="en-US" sz="2000" dirty="0" smtClean="0"/>
              <a:t>a) 	Amended provisions of Sections 76 and 78 shall apply to cases where either no notice is served, or notice is served under Section 73(1) or proviso thereto but no Order has been issued under Section 73(2), before the date of enactment of the Finance Bill, 2015; and</a:t>
            </a:r>
          </a:p>
          <a:p>
            <a:pPr>
              <a:buNone/>
            </a:pPr>
            <a:endParaRPr lang="en-US" sz="2000" dirty="0"/>
          </a:p>
        </p:txBody>
      </p:sp>
      <p:sp>
        <p:nvSpPr>
          <p:cNvPr id="4" name="Rounded Rectangle 3"/>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n w="10541" cmpd="sng">
                  <a:solidFill>
                    <a:schemeClr val="accent1">
                      <a:shade val="88000"/>
                      <a:satMod val="110000"/>
                    </a:schemeClr>
                  </a:solidFill>
                  <a:prstDash val="solid"/>
                </a:ln>
                <a:solidFill>
                  <a:schemeClr val="accent6">
                    <a:lumMod val="50000"/>
                  </a:schemeClr>
                </a:solidFill>
              </a:rPr>
              <a:t>Other Changes</a:t>
            </a:r>
            <a:endParaRPr lang="en-US" dirty="0"/>
          </a:p>
        </p:txBody>
      </p:sp>
      <p:sp>
        <p:nvSpPr>
          <p:cNvPr id="3" name="Content Placeholder 2"/>
          <p:cNvSpPr>
            <a:spLocks noGrp="1"/>
          </p:cNvSpPr>
          <p:nvPr>
            <p:ph idx="1"/>
          </p:nvPr>
        </p:nvSpPr>
        <p:spPr/>
        <p:txBody>
          <a:bodyPr>
            <a:normAutofit/>
          </a:bodyPr>
          <a:lstStyle/>
          <a:p>
            <a:pPr algn="just">
              <a:buNone/>
            </a:pPr>
            <a:r>
              <a:rPr lang="en-US" sz="2000" dirty="0" smtClean="0"/>
              <a:t>b)  In respect of cases covered by Section 73(4A), if no notice is served, or notice is served under Section 73(1) or proviso thereto but no Order has been issued under Section 73(2), before the date of enactment of the Finance Bill, 2015, penalty shall not exceed 50% of the Service tax amount.</a:t>
            </a:r>
          </a:p>
          <a:p>
            <a:pPr algn="just">
              <a:buNone/>
            </a:pPr>
            <a:endParaRPr lang="en-US" sz="2000" b="1" u="sng" dirty="0" smtClean="0"/>
          </a:p>
          <a:p>
            <a:pPr algn="just">
              <a:buNone/>
            </a:pPr>
            <a:r>
              <a:rPr lang="en-US" sz="2000" b="1" u="sng" dirty="0" smtClean="0"/>
              <a:t>Section 80 of the Finance Act, 1994 :-  Omitted.</a:t>
            </a:r>
          </a:p>
          <a:p>
            <a:pPr algn="just">
              <a:buNone/>
            </a:pPr>
            <a:endParaRPr lang="en-US" sz="2000" b="1" u="sng" dirty="0" smtClean="0"/>
          </a:p>
          <a:p>
            <a:pPr algn="just">
              <a:buNone/>
            </a:pPr>
            <a:r>
              <a:rPr lang="en-US" sz="2000" b="1" u="sng" dirty="0" smtClean="0"/>
              <a:t>Section 86 of the Finance Act, 1994:-</a:t>
            </a:r>
          </a:p>
          <a:p>
            <a:pPr algn="just">
              <a:buNone/>
            </a:pPr>
            <a:r>
              <a:rPr lang="en-US" sz="2000" dirty="0" smtClean="0"/>
              <a:t>	Section 86 has been amended to prescribe that remedy against the Order passed by the Ld. Commissioner (Appeals), in a matter involving rebate of Service tax on Input services, duty paid on Inputs, used in providing service which is exported, shall lie in terms of Section 35EE of the Central Excise Act, 1944 (i.e. Revision by the Central Government).</a:t>
            </a:r>
            <a:endParaRPr lang="en-US" sz="2000" b="1" u="sng" dirty="0" smtClean="0"/>
          </a:p>
          <a:p>
            <a:pPr>
              <a:buNone/>
            </a:pPr>
            <a:endParaRPr lang="en-US" sz="2000" dirty="0"/>
          </a:p>
        </p:txBody>
      </p:sp>
      <p:sp>
        <p:nvSpPr>
          <p:cNvPr id="4" name="Rounded Rectangle 3"/>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n w="10541" cmpd="sng">
                  <a:solidFill>
                    <a:schemeClr val="accent1">
                      <a:shade val="88000"/>
                      <a:satMod val="110000"/>
                    </a:schemeClr>
                  </a:solidFill>
                  <a:prstDash val="solid"/>
                </a:ln>
                <a:solidFill>
                  <a:schemeClr val="accent6">
                    <a:lumMod val="50000"/>
                  </a:schemeClr>
                </a:solidFill>
              </a:rPr>
              <a:t>Other Changes</a:t>
            </a:r>
            <a:endParaRPr lang="en-US" dirty="0"/>
          </a:p>
        </p:txBody>
      </p:sp>
      <p:sp>
        <p:nvSpPr>
          <p:cNvPr id="3" name="Content Placeholder 2"/>
          <p:cNvSpPr>
            <a:spLocks noGrp="1"/>
          </p:cNvSpPr>
          <p:nvPr>
            <p:ph idx="1"/>
          </p:nvPr>
        </p:nvSpPr>
        <p:spPr/>
        <p:txBody>
          <a:bodyPr/>
          <a:lstStyle/>
          <a:p>
            <a:pPr algn="just">
              <a:buNone/>
            </a:pPr>
            <a:r>
              <a:rPr lang="en-US" sz="2000" dirty="0" smtClean="0"/>
              <a:t>	It is also provided that all appeals filed before the </a:t>
            </a:r>
            <a:r>
              <a:rPr lang="en-US" sz="2000" dirty="0" err="1" smtClean="0"/>
              <a:t>Hon’ble</a:t>
            </a:r>
            <a:r>
              <a:rPr lang="en-US" sz="2000" dirty="0" smtClean="0"/>
              <a:t> Tribunal after the date the Finance Act, 2012 came into effect and pending on the date when the Finance Bill, 2015 receives assent of the President shall be transferred and dealt in accordance with Section 35EE of the Central</a:t>
            </a:r>
          </a:p>
          <a:p>
            <a:pPr algn="just">
              <a:buNone/>
            </a:pPr>
            <a:r>
              <a:rPr lang="en-US" sz="2000" dirty="0" smtClean="0"/>
              <a:t>	Excise Act, 1944.</a:t>
            </a:r>
          </a:p>
          <a:p>
            <a:pPr algn="just">
              <a:buNone/>
            </a:pPr>
            <a:r>
              <a:rPr lang="en-US" sz="2200" b="1" u="sng" dirty="0" smtClean="0"/>
              <a:t>Section 94 of the Finance Act, 1994:</a:t>
            </a:r>
          </a:p>
          <a:p>
            <a:pPr algn="just">
              <a:buNone/>
            </a:pPr>
            <a:r>
              <a:rPr lang="en-US" sz="2000" dirty="0" smtClean="0"/>
              <a:t>	Clause (</a:t>
            </a:r>
            <a:r>
              <a:rPr lang="en-US" sz="2000" dirty="0" err="1" smtClean="0"/>
              <a:t>aa</a:t>
            </a:r>
            <a:r>
              <a:rPr lang="en-US" sz="2000" dirty="0" smtClean="0"/>
              <a:t>) of Section 94(2) has been substituted with </a:t>
            </a:r>
            <a:r>
              <a:rPr lang="en-US" sz="2000" i="1" dirty="0" smtClean="0"/>
              <a:t>“determination of the amount and value of taxable service, the manner thereof, and the circumstances and conditions under which an amount shall not be a consideration, under Section 67”.</a:t>
            </a:r>
            <a:endParaRPr lang="en-US" sz="2000" dirty="0"/>
          </a:p>
        </p:txBody>
      </p:sp>
      <p:sp>
        <p:nvSpPr>
          <p:cNvPr id="4" name="Rounded Rectangle 3"/>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Changes in service tax rules,1994</a:t>
            </a:r>
            <a:endParaRPr lang="en-US" sz="3600" dirty="0">
              <a:solidFill>
                <a:schemeClr val="accent6">
                  <a:lumMod val="50000"/>
                </a:schemeClr>
              </a:solidFill>
            </a:endParaRPr>
          </a:p>
        </p:txBody>
      </p:sp>
      <p:sp>
        <p:nvSpPr>
          <p:cNvPr id="3" name="Content Placeholder 2"/>
          <p:cNvSpPr>
            <a:spLocks noGrp="1"/>
          </p:cNvSpPr>
          <p:nvPr>
            <p:ph idx="1"/>
          </p:nvPr>
        </p:nvSpPr>
        <p:spPr>
          <a:xfrm>
            <a:off x="228600" y="1600200"/>
            <a:ext cx="8763000" cy="4953000"/>
          </a:xfrm>
        </p:spPr>
        <p:txBody>
          <a:bodyPr>
            <a:normAutofit fontScale="25000" lnSpcReduction="20000"/>
          </a:bodyPr>
          <a:lstStyle/>
          <a:p>
            <a:pPr algn="just">
              <a:buNone/>
            </a:pPr>
            <a:r>
              <a:rPr lang="en-US" sz="11200" b="1" u="sng" dirty="0" smtClean="0"/>
              <a:t> Rule 2 of the Service Tax Rules, 1994: </a:t>
            </a:r>
            <a:r>
              <a:rPr lang="en-US" sz="11200" b="1" u="sng" dirty="0" smtClean="0">
                <a:solidFill>
                  <a:schemeClr val="accent6">
                    <a:lumMod val="75000"/>
                  </a:schemeClr>
                </a:solidFill>
              </a:rPr>
              <a:t>[</a:t>
            </a:r>
            <a:r>
              <a:rPr lang="en-US" sz="8000" b="1" u="sng" dirty="0" smtClean="0">
                <a:solidFill>
                  <a:schemeClr val="accent6">
                    <a:lumMod val="75000"/>
                  </a:schemeClr>
                </a:solidFill>
              </a:rPr>
              <a:t>Notification No. 5/2015-ST dated 01-03-2015 </a:t>
            </a:r>
            <a:r>
              <a:rPr lang="en-US" sz="8000" b="1" u="sng" dirty="0" smtClean="0">
                <a:solidFill>
                  <a:schemeClr val="accent2">
                    <a:lumMod val="75000"/>
                  </a:schemeClr>
                </a:solidFill>
              </a:rPr>
              <a:t>Effective from 1.03.2015</a:t>
            </a:r>
            <a:r>
              <a:rPr lang="en-US" sz="8000" b="1" u="sng" dirty="0" smtClean="0">
                <a:solidFill>
                  <a:schemeClr val="accent6">
                    <a:lumMod val="75000"/>
                  </a:schemeClr>
                </a:solidFill>
              </a:rPr>
              <a:t> ]</a:t>
            </a:r>
          </a:p>
          <a:p>
            <a:pPr algn="just">
              <a:buNone/>
            </a:pPr>
            <a:endParaRPr lang="en-US" sz="3300" b="1" u="sng" dirty="0" smtClean="0"/>
          </a:p>
          <a:p>
            <a:pPr algn="just"/>
            <a:r>
              <a:rPr lang="en-US" sz="8000" dirty="0" smtClean="0"/>
              <a:t>In respect of any service provided under aggregator model, the aggregator, or any of his representative office located in India, is being made liable to pay Service Tax if the service is so provided using the brand name of the aggregator in any manner. This change comes into effect immediately i.e., </a:t>
            </a:r>
            <a:r>
              <a:rPr lang="en-US" sz="8000" b="1" dirty="0" err="1" smtClean="0"/>
              <a:t>w.e.f</a:t>
            </a:r>
            <a:r>
              <a:rPr lang="en-US" sz="8000" b="1" dirty="0" smtClean="0"/>
              <a:t>.</a:t>
            </a:r>
            <a:r>
              <a:rPr lang="en-US" sz="8000" dirty="0" smtClean="0"/>
              <a:t> </a:t>
            </a:r>
            <a:r>
              <a:rPr lang="en-US" sz="8000" b="1" dirty="0" smtClean="0"/>
              <a:t>1st March, 2015.</a:t>
            </a:r>
          </a:p>
          <a:p>
            <a:pPr algn="just"/>
            <a:r>
              <a:rPr lang="en-US" sz="8000" dirty="0" smtClean="0"/>
              <a:t>The term ‘support’ has been omitted from the Clause (E) providing for liability of service receiver to pay Service tax under Reverse Charge in relation to support services provided or agreed to be provided by Government or Local authority;</a:t>
            </a:r>
          </a:p>
          <a:p>
            <a:pPr algn="just"/>
            <a:r>
              <a:rPr lang="en-US" sz="8000" dirty="0" smtClean="0"/>
              <a:t> Services provided by mutual fund agents, mutual fund distributors to a mutual fund or asset management company and agents of lottery tickets to a lottery distributor or selling agent has also been included in Rule 2(1)(d) making mutual fund/ asset management company and lottery distributor/ selling agent liable for payment of Service tax under Reverse Charge vide the </a:t>
            </a:r>
            <a:r>
              <a:rPr lang="en-US" sz="8000" b="1" dirty="0" smtClean="0">
                <a:solidFill>
                  <a:schemeClr val="accent6">
                    <a:lumMod val="75000"/>
                  </a:schemeClr>
                </a:solidFill>
              </a:rPr>
              <a:t>Notification No</a:t>
            </a:r>
            <a:r>
              <a:rPr lang="en-US" sz="8000" dirty="0" smtClean="0"/>
              <a:t>. </a:t>
            </a:r>
            <a:r>
              <a:rPr lang="en-US" sz="8000" b="1" dirty="0" smtClean="0">
                <a:solidFill>
                  <a:schemeClr val="accent6">
                    <a:lumMod val="75000"/>
                  </a:schemeClr>
                </a:solidFill>
              </a:rPr>
              <a:t>30/2012-ST dated 20.6.2012.</a:t>
            </a:r>
          </a:p>
          <a:p>
            <a:pPr algn="just"/>
            <a:endParaRPr lang="en-US" sz="2400" dirty="0" smtClean="0"/>
          </a:p>
          <a:p>
            <a:pPr algn="just"/>
            <a:endParaRPr lang="en-US" u="sng" dirty="0" smtClean="0"/>
          </a:p>
          <a:p>
            <a:pPr marL="514350" indent="-514350" algn="just">
              <a:buNone/>
            </a:pPr>
            <a:endParaRPr lang="en-US" sz="4200" dirty="0" smtClean="0"/>
          </a:p>
          <a:p>
            <a:pPr marL="514350" indent="-514350">
              <a:buAutoNum type="romanLcParenR"/>
            </a:pPr>
            <a:endParaRPr lang="en-US" sz="2400" dirty="0" smtClean="0"/>
          </a:p>
          <a:p>
            <a:pPr>
              <a:buNone/>
            </a:pPr>
            <a:endParaRPr lang="en-US" sz="2400" dirty="0" smtClean="0"/>
          </a:p>
          <a:p>
            <a:pPr>
              <a:buNone/>
            </a:pPr>
            <a:r>
              <a:rPr lang="en-US" sz="2400" b="1" u="sng" dirty="0" smtClean="0">
                <a:solidFill>
                  <a:srgbClr val="00B050"/>
                </a:solidFill>
              </a:rPr>
              <a:t> </a:t>
            </a:r>
            <a:endParaRPr lang="en-US" sz="2400" u="sng" dirty="0"/>
          </a:p>
        </p:txBody>
      </p:sp>
      <p:sp>
        <p:nvSpPr>
          <p:cNvPr id="4" name="Rounded Rectangle 3"/>
          <p:cNvSpPr/>
          <p:nvPr/>
        </p:nvSpPr>
        <p:spPr>
          <a:xfrm>
            <a:off x="6096000" y="6019800"/>
            <a:ext cx="27432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Changes in service tax rules,1994</a:t>
            </a:r>
            <a:endParaRPr lang="en-US" sz="3600" dirty="0">
              <a:solidFill>
                <a:schemeClr val="accent6">
                  <a:lumMod val="50000"/>
                </a:schemeClr>
              </a:solidFill>
            </a:endParaRPr>
          </a:p>
        </p:txBody>
      </p:sp>
      <p:sp>
        <p:nvSpPr>
          <p:cNvPr id="3" name="Content Placeholder 2"/>
          <p:cNvSpPr>
            <a:spLocks noGrp="1"/>
          </p:cNvSpPr>
          <p:nvPr>
            <p:ph idx="1"/>
          </p:nvPr>
        </p:nvSpPr>
        <p:spPr/>
        <p:txBody>
          <a:bodyPr>
            <a:normAutofit lnSpcReduction="10000"/>
          </a:bodyPr>
          <a:lstStyle/>
          <a:p>
            <a:pPr algn="just">
              <a:buNone/>
            </a:pPr>
            <a:r>
              <a:rPr lang="en-US" sz="2400" b="1" u="sng" dirty="0" smtClean="0"/>
              <a:t>Rule 4 of the Service Tax Rules, 1994 [</a:t>
            </a:r>
            <a:r>
              <a:rPr lang="en-US" sz="2000" b="1" u="sng" dirty="0" smtClean="0">
                <a:solidFill>
                  <a:schemeClr val="accent6">
                    <a:lumMod val="75000"/>
                  </a:schemeClr>
                </a:solidFill>
              </a:rPr>
              <a:t>Notification No. 5/2015-ST dated 01-03-2015</a:t>
            </a:r>
            <a:r>
              <a:rPr lang="en-US" sz="2000" b="1" u="sng" dirty="0" smtClean="0">
                <a:solidFill>
                  <a:schemeClr val="accent2">
                    <a:lumMod val="75000"/>
                  </a:schemeClr>
                </a:solidFill>
              </a:rPr>
              <a:t> Effective from 1.03.2015</a:t>
            </a:r>
            <a:r>
              <a:rPr lang="en-US" sz="2400" b="1" u="sng" dirty="0" smtClean="0"/>
              <a:t>]</a:t>
            </a:r>
          </a:p>
          <a:p>
            <a:pPr algn="just">
              <a:buNone/>
            </a:pPr>
            <a:endParaRPr lang="en-US" sz="2400" b="1" u="sng" dirty="0" smtClean="0">
              <a:solidFill>
                <a:schemeClr val="accent6">
                  <a:lumMod val="50000"/>
                </a:schemeClr>
              </a:solidFill>
            </a:endParaRPr>
          </a:p>
          <a:p>
            <a:pPr algn="just"/>
            <a:r>
              <a:rPr lang="en-US" sz="2000" dirty="0" smtClean="0"/>
              <a:t>This rule is being amended to provide that the CBEC, by way of an order specify the conditions, safeguards and procedure for registration in service tax. It has also been prescribed that henceforth registration for single premises shall be granted within 2 days of filing of application.</a:t>
            </a:r>
          </a:p>
          <a:p>
            <a:pPr algn="just">
              <a:buNone/>
            </a:pPr>
            <a:r>
              <a:rPr lang="en-US" sz="2000" u="sng" dirty="0" smtClean="0">
                <a:solidFill>
                  <a:schemeClr val="accent6">
                    <a:lumMod val="50000"/>
                  </a:schemeClr>
                </a:solidFill>
              </a:rPr>
              <a:t> </a:t>
            </a:r>
          </a:p>
          <a:p>
            <a:pPr algn="just">
              <a:buFont typeface="Wingdings" pitchFamily="2" charset="2"/>
              <a:buChar char="q"/>
            </a:pPr>
            <a:r>
              <a:rPr lang="en-US" sz="2000" b="1" dirty="0" smtClean="0"/>
              <a:t>New Rule 4C has been inserted after</a:t>
            </a:r>
            <a:r>
              <a:rPr lang="en-US" sz="2000" dirty="0" smtClean="0"/>
              <a:t> </a:t>
            </a:r>
            <a:r>
              <a:rPr lang="en-US" sz="2000" b="1" dirty="0" smtClean="0"/>
              <a:t>Rule 4B of the Service Tax Rules, 1994 – </a:t>
            </a:r>
          </a:p>
          <a:p>
            <a:pPr algn="just"/>
            <a:r>
              <a:rPr lang="en-US" sz="2000" dirty="0" smtClean="0"/>
              <a:t>Provision for issuing digitally signed invoices, bill or </a:t>
            </a:r>
            <a:r>
              <a:rPr lang="en-US" sz="2000" dirty="0" err="1" smtClean="0"/>
              <a:t>challan</a:t>
            </a:r>
            <a:r>
              <a:rPr lang="en-US" sz="2000" dirty="0" smtClean="0"/>
              <a:t> has been added along with the option of maintaining of records in electronic form and their authentication by means of digital signatures.</a:t>
            </a:r>
            <a:endParaRPr lang="en-US" sz="2000" u="sng" dirty="0" smtClean="0">
              <a:solidFill>
                <a:schemeClr val="accent6">
                  <a:lumMod val="50000"/>
                </a:schemeClr>
              </a:solidFill>
            </a:endParaRPr>
          </a:p>
          <a:p>
            <a:pPr>
              <a:buFont typeface="Wingdings" pitchFamily="2" charset="2"/>
              <a:buChar char="Ø"/>
            </a:pPr>
            <a:endParaRPr lang="en-US" sz="2400" dirty="0">
              <a:solidFill>
                <a:schemeClr val="accent6">
                  <a:lumMod val="50000"/>
                </a:schemeClr>
              </a:solidFill>
            </a:endParaRPr>
          </a:p>
        </p:txBody>
      </p:sp>
      <p:sp>
        <p:nvSpPr>
          <p:cNvPr id="4" name="Rounded Rectangle 3"/>
          <p:cNvSpPr/>
          <p:nvPr/>
        </p:nvSpPr>
        <p:spPr>
          <a:xfrm>
            <a:off x="6019800" y="58674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r>
            <a:b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en-US" sz="4000" b="1" dirty="0" smtClean="0">
                <a:ln w="10541" cmpd="sng">
                  <a:solidFill>
                    <a:schemeClr val="accent1">
                      <a:shade val="88000"/>
                      <a:satMod val="110000"/>
                    </a:schemeClr>
                  </a:solidFill>
                  <a:prstDash val="solid"/>
                </a:ln>
                <a:solidFill>
                  <a:schemeClr val="accent6">
                    <a:lumMod val="50000"/>
                  </a:schemeClr>
                </a:solidFill>
              </a:rPr>
              <a:t>Changes in service tax rules,1994</a:t>
            </a:r>
            <a:r>
              <a:rPr lang="en-US"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r>
            <a:br>
              <a:rPr lang="en-US"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endParaRPr lang="en-US" sz="4000" dirty="0"/>
          </a:p>
        </p:txBody>
      </p:sp>
      <p:sp>
        <p:nvSpPr>
          <p:cNvPr id="3" name="Content Placeholder 2"/>
          <p:cNvSpPr>
            <a:spLocks noGrp="1"/>
          </p:cNvSpPr>
          <p:nvPr>
            <p:ph idx="1"/>
          </p:nvPr>
        </p:nvSpPr>
        <p:spPr>
          <a:xfrm>
            <a:off x="152400" y="1600200"/>
            <a:ext cx="8763000" cy="5105400"/>
          </a:xfrm>
        </p:spPr>
        <p:txBody>
          <a:bodyPr>
            <a:normAutofit fontScale="55000" lnSpcReduction="20000"/>
          </a:bodyPr>
          <a:lstStyle/>
          <a:p>
            <a:pPr algn="just">
              <a:buNone/>
            </a:pPr>
            <a:r>
              <a:rPr lang="en-US" sz="4400" b="1" u="sng" dirty="0" smtClean="0"/>
              <a:t>Rule 6 of</a:t>
            </a:r>
            <a:r>
              <a:rPr lang="en-US" sz="4400" u="sng" dirty="0" smtClean="0"/>
              <a:t> </a:t>
            </a:r>
            <a:r>
              <a:rPr lang="en-US" sz="4400" b="1" u="sng" dirty="0" smtClean="0"/>
              <a:t>the Service Tax Rules, 1994: </a:t>
            </a:r>
            <a:endParaRPr lang="en-US" sz="4400" b="1" u="sng" dirty="0" smtClean="0">
              <a:solidFill>
                <a:schemeClr val="accent6">
                  <a:lumMod val="75000"/>
                </a:schemeClr>
              </a:solidFill>
            </a:endParaRPr>
          </a:p>
          <a:p>
            <a:pPr algn="just"/>
            <a:r>
              <a:rPr lang="en-US" sz="3600" dirty="0" smtClean="0"/>
              <a:t>Rule 6(6A) of the Service Tax Rules has been omitted which provided for recovery of Service tax self-assessed and declared in the return in the manner prescribed under Section 87 of the Finance Act, 1994. </a:t>
            </a:r>
          </a:p>
          <a:p>
            <a:pPr algn="just">
              <a:buNone/>
            </a:pPr>
            <a:r>
              <a:rPr lang="en-US" sz="3600" dirty="0" smtClean="0"/>
              <a:t>	The same has been done consequent to the amendment brought in Section 73 of the Finance Act, 1994 enabling such recovery. This change will come into effect from the date of enactment of the Finance Bill, 2015.</a:t>
            </a:r>
          </a:p>
          <a:p>
            <a:pPr algn="just">
              <a:buNone/>
            </a:pPr>
            <a:endParaRPr lang="en-US" sz="3600" dirty="0" smtClean="0"/>
          </a:p>
          <a:p>
            <a:pPr algn="just"/>
            <a:r>
              <a:rPr lang="en-US" sz="3600" dirty="0" smtClean="0"/>
              <a:t>In respect of certain services like money changing service, service provided by air travel agent, insurance service and service provided by lottery distributor and selling agent the service provider has been allowed to pay service tax at an alternative rate subject to the conditions as prescribed under rule 6 (7), 6(7A), 6(7B) and 6(7C) of the Service Tax Rules, 1994. Consequent to the upward revision in Service Tax rate, the said alternative rates shall also be revised proportionately. Amendments to this effect have been proposed in the Service Tax Rules. </a:t>
            </a:r>
            <a:r>
              <a:rPr lang="en-US" sz="3600" dirty="0" smtClean="0">
                <a:solidFill>
                  <a:schemeClr val="accent6">
                    <a:lumMod val="75000"/>
                  </a:schemeClr>
                </a:solidFill>
              </a:rPr>
              <a:t>This amendment will come into effect as and when the new service tax rate comes into effect</a:t>
            </a:r>
            <a:r>
              <a:rPr lang="en-US" sz="3600" dirty="0" smtClean="0"/>
              <a:t>.</a:t>
            </a:r>
            <a:endParaRPr lang="en-US" sz="3600" b="1" u="sng" dirty="0" smtClean="0">
              <a:solidFill>
                <a:srgbClr val="00B050"/>
              </a:solidFill>
            </a:endParaRPr>
          </a:p>
          <a:p>
            <a:pPr algn="just">
              <a:buNone/>
            </a:pPr>
            <a:r>
              <a:rPr lang="en-US" sz="2800" dirty="0" smtClean="0"/>
              <a:t>   </a:t>
            </a:r>
            <a:endParaRPr lang="en-US" sz="2400" b="1" dirty="0" smtClean="0">
              <a:solidFill>
                <a:schemeClr val="accent6">
                  <a:lumMod val="50000"/>
                </a:schemeClr>
              </a:solidFill>
            </a:endParaRPr>
          </a:p>
          <a:p>
            <a:pPr algn="just">
              <a:buNone/>
            </a:pPr>
            <a:r>
              <a:rPr lang="en-US" sz="2000" dirty="0" smtClean="0"/>
              <a:t>	</a:t>
            </a:r>
          </a:p>
          <a:p>
            <a:pPr algn="just">
              <a:buNone/>
            </a:pPr>
            <a:r>
              <a:rPr lang="en-US" sz="2000" dirty="0" smtClean="0"/>
              <a:t>	</a:t>
            </a:r>
          </a:p>
          <a:p>
            <a:pPr>
              <a:buNone/>
            </a:pPr>
            <a:endParaRPr lang="en-US" sz="2000" dirty="0" smtClean="0"/>
          </a:p>
          <a:p>
            <a:pPr>
              <a:buNone/>
            </a:pPr>
            <a:endParaRPr lang="en-US" sz="2400" b="1" u="sng" dirty="0">
              <a:solidFill>
                <a:srgbClr val="00B050"/>
              </a:solidFill>
            </a:endParaRPr>
          </a:p>
        </p:txBody>
      </p:sp>
      <p:sp>
        <p:nvSpPr>
          <p:cNvPr id="4" name="Rounded Rectangle 3"/>
          <p:cNvSpPr/>
          <p:nvPr/>
        </p:nvSpPr>
        <p:spPr>
          <a:xfrm>
            <a:off x="6019800" y="58674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Changes in Reverse charge Mechanism</a:t>
            </a:r>
            <a:endParaRPr lang="en-US" sz="3600" dirty="0">
              <a:solidFill>
                <a:schemeClr val="accent6">
                  <a:lumMod val="50000"/>
                </a:schemeClr>
              </a:solidFill>
            </a:endParaRPr>
          </a:p>
        </p:txBody>
      </p:sp>
      <p:sp>
        <p:nvSpPr>
          <p:cNvPr id="3" name="Content Placeholder 2"/>
          <p:cNvSpPr>
            <a:spLocks noGrp="1"/>
          </p:cNvSpPr>
          <p:nvPr>
            <p:ph idx="1"/>
          </p:nvPr>
        </p:nvSpPr>
        <p:spPr/>
        <p:txBody>
          <a:bodyPr>
            <a:normAutofit fontScale="92500" lnSpcReduction="20000"/>
          </a:bodyPr>
          <a:lstStyle/>
          <a:p>
            <a:pPr algn="just">
              <a:buNone/>
            </a:pPr>
            <a:r>
              <a:rPr lang="en-US" sz="2400" b="1" dirty="0" smtClean="0"/>
              <a:t>	</a:t>
            </a:r>
            <a:r>
              <a:rPr lang="en-US" sz="2400" b="1" u="sng" dirty="0" smtClean="0"/>
              <a:t>Changes in Reverse Charge Mechanism </a:t>
            </a:r>
            <a:r>
              <a:rPr lang="en-US" sz="2400" b="1" u="sng" dirty="0" smtClean="0">
                <a:solidFill>
                  <a:schemeClr val="accent6">
                    <a:lumMod val="75000"/>
                  </a:schemeClr>
                </a:solidFill>
              </a:rPr>
              <a:t>[Vide Notification No</a:t>
            </a:r>
            <a:r>
              <a:rPr lang="en-US" sz="2400" b="1" u="sng" dirty="0" smtClean="0"/>
              <a:t>. </a:t>
            </a:r>
            <a:r>
              <a:rPr lang="en-US" sz="2400" b="1" u="sng" dirty="0" smtClean="0">
                <a:solidFill>
                  <a:schemeClr val="accent6">
                    <a:lumMod val="75000"/>
                  </a:schemeClr>
                </a:solidFill>
              </a:rPr>
              <a:t>7/2015-ST dated March 1, 2015]</a:t>
            </a:r>
          </a:p>
          <a:p>
            <a:pPr algn="just">
              <a:buNone/>
            </a:pPr>
            <a:endParaRPr lang="en-US" sz="2400" dirty="0" smtClean="0">
              <a:solidFill>
                <a:schemeClr val="accent6">
                  <a:lumMod val="75000"/>
                </a:schemeClr>
              </a:solidFill>
            </a:endParaRPr>
          </a:p>
          <a:p>
            <a:pPr algn="just">
              <a:buFont typeface="Wingdings" pitchFamily="2" charset="2"/>
              <a:buChar char="Ø"/>
            </a:pPr>
            <a:r>
              <a:rPr lang="en-US" sz="2200" dirty="0" smtClean="0"/>
              <a:t>Manpower supply and security services when provided by an individual, HUF, or partnership firm to a body corporate are being brought to full reverse charge. Presently, these are taxed under partial reverse charge mechanism. </a:t>
            </a:r>
            <a:r>
              <a:rPr lang="en-US" sz="2200" dirty="0" smtClean="0">
                <a:solidFill>
                  <a:schemeClr val="accent6">
                    <a:lumMod val="75000"/>
                  </a:schemeClr>
                </a:solidFill>
              </a:rPr>
              <a:t>[</a:t>
            </a:r>
            <a:r>
              <a:rPr lang="en-US" sz="2200" b="1" dirty="0" smtClean="0">
                <a:solidFill>
                  <a:schemeClr val="accent6">
                    <a:lumMod val="75000"/>
                  </a:schemeClr>
                </a:solidFill>
              </a:rPr>
              <a:t>This change will come into effect from 1.04.2015.</a:t>
            </a:r>
            <a:r>
              <a:rPr lang="en-US" sz="2200" dirty="0" smtClean="0">
                <a:solidFill>
                  <a:schemeClr val="accent6">
                    <a:lumMod val="75000"/>
                  </a:schemeClr>
                </a:solidFill>
              </a:rPr>
              <a:t>]</a:t>
            </a:r>
          </a:p>
          <a:p>
            <a:pPr algn="just">
              <a:buNone/>
            </a:pPr>
            <a:endParaRPr lang="en-US" sz="2000" dirty="0" smtClean="0"/>
          </a:p>
          <a:p>
            <a:pPr algn="just">
              <a:buFont typeface="Wingdings" pitchFamily="2" charset="2"/>
              <a:buChar char="Ø"/>
            </a:pPr>
            <a:r>
              <a:rPr lang="en-US" sz="2200" dirty="0" smtClean="0"/>
              <a:t>Services provided by</a:t>
            </a:r>
          </a:p>
          <a:p>
            <a:pPr algn="just">
              <a:buNone/>
            </a:pPr>
            <a:r>
              <a:rPr lang="en-US" sz="2200" dirty="0" smtClean="0"/>
              <a:t>	a)  Mutual fund agents, mutual fund distributors to a mutual fund or asset management company; and</a:t>
            </a:r>
          </a:p>
          <a:p>
            <a:pPr algn="just">
              <a:buNone/>
            </a:pPr>
            <a:r>
              <a:rPr lang="en-US" sz="2200" dirty="0" smtClean="0"/>
              <a:t>	b)  Selling or marketing agents of lottery tickets to a lottery distributor or selling agent are being brought under the Full Reverse Charge consequent to withdrawal of the exemption on such services. </a:t>
            </a:r>
            <a:r>
              <a:rPr lang="en-US" sz="2200" dirty="0" smtClean="0">
                <a:solidFill>
                  <a:schemeClr val="accent6">
                    <a:lumMod val="75000"/>
                  </a:schemeClr>
                </a:solidFill>
              </a:rPr>
              <a:t>[</a:t>
            </a:r>
            <a:r>
              <a:rPr lang="en-US" sz="2200" b="1" dirty="0" smtClean="0">
                <a:solidFill>
                  <a:schemeClr val="accent6">
                    <a:lumMod val="75000"/>
                  </a:schemeClr>
                </a:solidFill>
              </a:rPr>
              <a:t>Applicable from 1.04.2015.] </a:t>
            </a:r>
            <a:endParaRPr lang="en-US" sz="2200" b="1" u="sng" dirty="0" smtClean="0">
              <a:solidFill>
                <a:schemeClr val="accent6">
                  <a:lumMod val="75000"/>
                </a:schemeClr>
              </a:solidFill>
            </a:endParaRPr>
          </a:p>
          <a:p>
            <a:endParaRPr lang="en-US" b="1" u="sng" dirty="0">
              <a:solidFill>
                <a:srgbClr val="00B050"/>
              </a:solidFill>
            </a:endParaRPr>
          </a:p>
        </p:txBody>
      </p:sp>
      <p:sp>
        <p:nvSpPr>
          <p:cNvPr id="4" name="Rounded Rectangle 3"/>
          <p:cNvSpPr/>
          <p:nvPr/>
        </p:nvSpPr>
        <p:spPr>
          <a:xfrm>
            <a:off x="60960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Changes in </a:t>
            </a:r>
            <a:r>
              <a:rPr lang="en-US" sz="3600" b="1" dirty="0" err="1" smtClean="0">
                <a:ln w="10541" cmpd="sng">
                  <a:solidFill>
                    <a:schemeClr val="accent1">
                      <a:shade val="88000"/>
                      <a:satMod val="110000"/>
                    </a:schemeClr>
                  </a:solidFill>
                  <a:prstDash val="solid"/>
                </a:ln>
                <a:solidFill>
                  <a:schemeClr val="accent6">
                    <a:lumMod val="50000"/>
                  </a:schemeClr>
                </a:solidFill>
              </a:rPr>
              <a:t>Cenvat</a:t>
            </a:r>
            <a:r>
              <a:rPr lang="en-US" sz="3600" b="1" dirty="0" smtClean="0">
                <a:ln w="10541" cmpd="sng">
                  <a:solidFill>
                    <a:schemeClr val="accent1">
                      <a:shade val="88000"/>
                      <a:satMod val="110000"/>
                    </a:schemeClr>
                  </a:solidFill>
                  <a:prstDash val="solid"/>
                </a:ln>
                <a:solidFill>
                  <a:schemeClr val="accent6">
                    <a:lumMod val="50000"/>
                  </a:schemeClr>
                </a:solidFill>
              </a:rPr>
              <a:t> Credit Rules,2004</a:t>
            </a:r>
            <a:endParaRPr lang="en-US" sz="3600" dirty="0">
              <a:solidFill>
                <a:schemeClr val="accent6">
                  <a:lumMod val="50000"/>
                </a:schemeClr>
              </a:solidFill>
            </a:endParaRPr>
          </a:p>
        </p:txBody>
      </p:sp>
      <p:sp>
        <p:nvSpPr>
          <p:cNvPr id="3" name="Content Placeholder 2"/>
          <p:cNvSpPr>
            <a:spLocks noGrp="1"/>
          </p:cNvSpPr>
          <p:nvPr>
            <p:ph idx="1"/>
          </p:nvPr>
        </p:nvSpPr>
        <p:spPr>
          <a:xfrm>
            <a:off x="381000" y="1371600"/>
            <a:ext cx="8458200" cy="4800600"/>
          </a:xfrm>
        </p:spPr>
        <p:txBody>
          <a:bodyPr>
            <a:normAutofit fontScale="25000" lnSpcReduction="20000"/>
          </a:bodyPr>
          <a:lstStyle/>
          <a:p>
            <a:pPr marL="514350" indent="-514350" algn="just">
              <a:buNone/>
            </a:pPr>
            <a:r>
              <a:rPr lang="en-US" sz="9600" b="1" dirty="0" smtClean="0"/>
              <a:t> </a:t>
            </a:r>
            <a:r>
              <a:rPr lang="en-US" sz="9600" b="1" u="sng" dirty="0" smtClean="0"/>
              <a:t>Rule 4 of the </a:t>
            </a:r>
            <a:r>
              <a:rPr lang="en-US" sz="9600" b="1" u="sng" dirty="0" err="1" smtClean="0"/>
              <a:t>Cenvat</a:t>
            </a:r>
            <a:r>
              <a:rPr lang="en-US" sz="9600" b="1" u="sng" dirty="0" smtClean="0"/>
              <a:t> Credit Rules</a:t>
            </a:r>
            <a:r>
              <a:rPr lang="en-US" sz="8000" b="1" u="sng" dirty="0" smtClean="0"/>
              <a:t>:</a:t>
            </a:r>
            <a:r>
              <a:rPr lang="en-US" sz="8000" b="1" u="sng" dirty="0" smtClean="0">
                <a:solidFill>
                  <a:schemeClr val="accent6">
                    <a:lumMod val="75000"/>
                  </a:schemeClr>
                </a:solidFill>
              </a:rPr>
              <a:t> [</a:t>
            </a:r>
            <a:r>
              <a:rPr lang="en-US" sz="8000" b="1" dirty="0" smtClean="0">
                <a:solidFill>
                  <a:schemeClr val="accent6">
                    <a:lumMod val="75000"/>
                  </a:schemeClr>
                </a:solidFill>
              </a:rPr>
              <a:t>Notification No. 6/2015-Central Excise (N.T) dated 1-3-2015]</a:t>
            </a:r>
            <a:endParaRPr lang="en-US" sz="8000" b="1" u="sng" dirty="0" smtClean="0">
              <a:solidFill>
                <a:schemeClr val="accent6">
                  <a:lumMod val="75000"/>
                </a:schemeClr>
              </a:solidFill>
            </a:endParaRPr>
          </a:p>
          <a:p>
            <a:pPr marL="514350" indent="-514350" algn="just">
              <a:buNone/>
            </a:pPr>
            <a:endParaRPr lang="en-US" sz="2400" b="1" u="sng" dirty="0" smtClean="0">
              <a:solidFill>
                <a:schemeClr val="accent6">
                  <a:lumMod val="50000"/>
                </a:schemeClr>
              </a:solidFill>
            </a:endParaRPr>
          </a:p>
          <a:p>
            <a:pPr marL="514350" indent="-514350" algn="just">
              <a:buFont typeface="Wingdings" pitchFamily="2" charset="2"/>
              <a:buChar char="Ø"/>
            </a:pPr>
            <a:r>
              <a:rPr lang="en-US" sz="8000" dirty="0" err="1" smtClean="0"/>
              <a:t>Cenvat</a:t>
            </a:r>
            <a:r>
              <a:rPr lang="en-US" sz="8000" dirty="0" smtClean="0"/>
              <a:t> credit shall now be taken within one year of the issue of any documents specified in Rule 9(1) of the </a:t>
            </a:r>
            <a:r>
              <a:rPr lang="en-US" sz="8000" dirty="0" err="1" smtClean="0"/>
              <a:t>Cenvat</a:t>
            </a:r>
            <a:r>
              <a:rPr lang="en-US" sz="8000" dirty="0" smtClean="0"/>
              <a:t> Credit Rules, whereas, earlier, it was 6 months’.</a:t>
            </a:r>
          </a:p>
          <a:p>
            <a:pPr marL="514350" indent="-514350" algn="just">
              <a:buNone/>
            </a:pPr>
            <a:endParaRPr lang="en-US" sz="8000" dirty="0" smtClean="0"/>
          </a:p>
          <a:p>
            <a:pPr marL="514350" indent="-514350" algn="just">
              <a:buFont typeface="Wingdings" pitchFamily="2" charset="2"/>
              <a:buChar char="Ø"/>
            </a:pPr>
            <a:r>
              <a:rPr lang="en-US" sz="8000" dirty="0" smtClean="0"/>
              <a:t>Rule 4(7) is being amended that in respect of input service where whole or part of the service tax is liable to be paid by the recipient of service, credit of service tax payable by the service recipient shall be allowed after such service tax is paid.</a:t>
            </a:r>
          </a:p>
          <a:p>
            <a:pPr marL="514350" indent="-514350" algn="just">
              <a:buNone/>
            </a:pPr>
            <a:endParaRPr lang="en-US" sz="8000" dirty="0" smtClean="0"/>
          </a:p>
          <a:p>
            <a:pPr marL="514350" indent="-514350" algn="just">
              <a:buFont typeface="Wingdings" pitchFamily="2" charset="2"/>
              <a:buChar char="Ø"/>
            </a:pPr>
            <a:r>
              <a:rPr lang="en-US" sz="8000" dirty="0" err="1" smtClean="0"/>
              <a:t>Cenvat</a:t>
            </a:r>
            <a:r>
              <a:rPr lang="en-US" sz="8000" dirty="0" smtClean="0"/>
              <a:t> credit of inputs can be taken immediately where the inputs are directly sent to the job workers premises in pursuance of the direction of the manufacturer or output service provider.</a:t>
            </a:r>
          </a:p>
          <a:p>
            <a:pPr marL="514350" indent="-514350" algn="just">
              <a:buNone/>
            </a:pPr>
            <a:endParaRPr lang="en-US" sz="8000" dirty="0" smtClean="0"/>
          </a:p>
          <a:p>
            <a:pPr marL="514350" indent="-514350" algn="just">
              <a:buFont typeface="Wingdings" pitchFamily="2" charset="2"/>
              <a:buChar char="Ø"/>
            </a:pPr>
            <a:r>
              <a:rPr lang="en-US" sz="8000" dirty="0" err="1" smtClean="0"/>
              <a:t>Cenvat</a:t>
            </a:r>
            <a:r>
              <a:rPr lang="en-US" sz="8000" dirty="0" smtClean="0"/>
              <a:t> credit on capital goods can be taken immediately where the capital goods are directly sent to the job workers premises in pursuance of the direction of the manufacturer or output service provider.</a:t>
            </a:r>
          </a:p>
          <a:p>
            <a:pPr marL="514350" indent="-514350" algn="just">
              <a:buFont typeface="Wingdings" pitchFamily="2" charset="2"/>
              <a:buChar char="Ø"/>
            </a:pPr>
            <a:endParaRPr lang="en-US" sz="8000" dirty="0" smtClean="0"/>
          </a:p>
          <a:p>
            <a:pPr marL="514350" indent="-514350" algn="just">
              <a:buNone/>
            </a:pPr>
            <a:endParaRPr lang="en-US" sz="8000" u="sng" dirty="0" smtClean="0">
              <a:solidFill>
                <a:schemeClr val="accent6">
                  <a:lumMod val="50000"/>
                </a:schemeClr>
              </a:solidFill>
            </a:endParaRPr>
          </a:p>
          <a:p>
            <a:pPr marL="514350" indent="-514350">
              <a:buNone/>
            </a:pPr>
            <a:endParaRPr lang="en-US" sz="8000" dirty="0" smtClean="0">
              <a:solidFill>
                <a:schemeClr val="accent6">
                  <a:lumMod val="50000"/>
                </a:schemeClr>
              </a:solidFill>
            </a:endParaRPr>
          </a:p>
          <a:p>
            <a:pPr marL="514350" indent="-514350">
              <a:buNone/>
            </a:pPr>
            <a:endParaRPr lang="en-US" sz="2200" dirty="0" smtClean="0">
              <a:solidFill>
                <a:schemeClr val="accent6">
                  <a:lumMod val="50000"/>
                </a:schemeClr>
              </a:solidFill>
            </a:endParaRPr>
          </a:p>
          <a:p>
            <a:pPr marL="514350" indent="-514350">
              <a:buNone/>
            </a:pPr>
            <a:endParaRPr lang="en-US" sz="2400" b="1" u="sng" dirty="0">
              <a:solidFill>
                <a:srgbClr val="00B050"/>
              </a:solidFill>
            </a:endParaRPr>
          </a:p>
          <a:p>
            <a:endParaRPr lang="en-US" dirty="0"/>
          </a:p>
          <a:p>
            <a:pPr>
              <a:buNone/>
            </a:pPr>
            <a:r>
              <a:rPr lang="en-US" dirty="0" smtClean="0"/>
              <a:t/>
            </a:r>
            <a:br>
              <a:rPr lang="en-US" dirty="0" smtClean="0"/>
            </a:br>
            <a:endParaRPr lang="en-US" b="1" u="sng" dirty="0">
              <a:solidFill>
                <a:srgbClr val="00B05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Changes in </a:t>
            </a:r>
            <a:r>
              <a:rPr lang="en-US" sz="3600" b="1" dirty="0" err="1" smtClean="0">
                <a:ln w="10541" cmpd="sng">
                  <a:solidFill>
                    <a:schemeClr val="accent1">
                      <a:shade val="88000"/>
                      <a:satMod val="110000"/>
                    </a:schemeClr>
                  </a:solidFill>
                  <a:prstDash val="solid"/>
                </a:ln>
                <a:solidFill>
                  <a:schemeClr val="accent6">
                    <a:lumMod val="50000"/>
                  </a:schemeClr>
                </a:solidFill>
              </a:rPr>
              <a:t>Cenvat</a:t>
            </a:r>
            <a:r>
              <a:rPr lang="en-US" sz="3600" b="1" dirty="0" smtClean="0">
                <a:ln w="10541" cmpd="sng">
                  <a:solidFill>
                    <a:schemeClr val="accent1">
                      <a:shade val="88000"/>
                      <a:satMod val="110000"/>
                    </a:schemeClr>
                  </a:solidFill>
                  <a:prstDash val="solid"/>
                </a:ln>
                <a:solidFill>
                  <a:schemeClr val="accent6">
                    <a:lumMod val="50000"/>
                  </a:schemeClr>
                </a:solidFill>
              </a:rPr>
              <a:t> Credit Rules,2004</a:t>
            </a:r>
            <a:endParaRPr lang="en-IN" sz="3600" dirty="0">
              <a:solidFill>
                <a:schemeClr val="accent6">
                  <a:lumMod val="50000"/>
                </a:schemeClr>
              </a:solidFill>
            </a:endParaRPr>
          </a:p>
        </p:txBody>
      </p:sp>
      <p:sp>
        <p:nvSpPr>
          <p:cNvPr id="3" name="Content Placeholder 2"/>
          <p:cNvSpPr>
            <a:spLocks noGrp="1"/>
          </p:cNvSpPr>
          <p:nvPr>
            <p:ph idx="1"/>
          </p:nvPr>
        </p:nvSpPr>
        <p:spPr>
          <a:xfrm>
            <a:off x="381000" y="1676400"/>
            <a:ext cx="8305800" cy="4419600"/>
          </a:xfrm>
        </p:spPr>
        <p:txBody>
          <a:bodyPr>
            <a:normAutofit/>
          </a:bodyPr>
          <a:lstStyle/>
          <a:p>
            <a:pPr marL="514350" indent="-514350" algn="just">
              <a:buNone/>
            </a:pPr>
            <a:r>
              <a:rPr lang="en-US" sz="2400" b="1" u="sng" dirty="0" smtClean="0"/>
              <a:t>Rule 5 of the </a:t>
            </a:r>
            <a:r>
              <a:rPr lang="en-US" sz="2400" b="1" u="sng" dirty="0" err="1" smtClean="0"/>
              <a:t>Cenvat</a:t>
            </a:r>
            <a:r>
              <a:rPr lang="en-US" sz="2400" b="1" u="sng" dirty="0" smtClean="0"/>
              <a:t> Credit Rules:</a:t>
            </a:r>
          </a:p>
          <a:p>
            <a:pPr marL="514350" indent="-514350" algn="just">
              <a:buNone/>
            </a:pPr>
            <a:endParaRPr lang="en-US" sz="2000" b="1" u="sng" dirty="0" smtClean="0"/>
          </a:p>
          <a:p>
            <a:pPr marL="514350" indent="-514350" algn="just">
              <a:buNone/>
            </a:pPr>
            <a:r>
              <a:rPr lang="en-US" sz="2000" b="1" dirty="0" smtClean="0"/>
              <a:t>    </a:t>
            </a:r>
            <a:r>
              <a:rPr lang="en-US" sz="2000" dirty="0" smtClean="0"/>
              <a:t>“Exports goods” now be defined in Rule 5, which means any goods which are to be taken out of India to a place outside India.</a:t>
            </a:r>
          </a:p>
          <a:p>
            <a:pPr marL="514350" indent="-514350" algn="just">
              <a:buNone/>
            </a:pPr>
            <a:endParaRPr lang="en-US" sz="2000" b="1" u="sng" dirty="0" smtClean="0"/>
          </a:p>
          <a:p>
            <a:pPr algn="just">
              <a:buNone/>
            </a:pPr>
            <a:r>
              <a:rPr lang="en-US" sz="2000" b="1" u="sng" dirty="0" smtClean="0"/>
              <a:t> Rule 6 of the </a:t>
            </a:r>
            <a:r>
              <a:rPr lang="en-US" sz="2000" b="1" u="sng" dirty="0" err="1" smtClean="0"/>
              <a:t>Cenvat</a:t>
            </a:r>
            <a:r>
              <a:rPr lang="en-US" sz="2000" b="1" u="sng" dirty="0" smtClean="0"/>
              <a:t> Credit Rules:</a:t>
            </a:r>
          </a:p>
          <a:p>
            <a:pPr algn="just">
              <a:buNone/>
            </a:pPr>
            <a:r>
              <a:rPr lang="en-US" sz="2000" b="1" dirty="0" smtClean="0"/>
              <a:t>	</a:t>
            </a:r>
            <a:r>
              <a:rPr lang="en-US" sz="2000" dirty="0" smtClean="0"/>
              <a:t>Explanation-1 and Explanation-2 inserted in sub-rule 1: For the purpose of this Rule, Non excisable goods covered within the definition of the exempted goods or final products as defined in clauses (d) and (h) of Rule 2 of the </a:t>
            </a:r>
            <a:r>
              <a:rPr lang="en-US" sz="2000" dirty="0" err="1" smtClean="0"/>
              <a:t>Cenvat</a:t>
            </a:r>
            <a:r>
              <a:rPr lang="en-US" sz="2000" dirty="0" smtClean="0"/>
              <a:t> Credit Rules.</a:t>
            </a:r>
            <a:endParaRPr lang="en-US" sz="2000" u="sng" dirty="0" smtClean="0"/>
          </a:p>
          <a:p>
            <a:pPr>
              <a:buFont typeface="Wingdings" pitchFamily="2" charset="2"/>
              <a:buChar char="Ø"/>
            </a:pPr>
            <a:endParaRPr lang="en-US" sz="2400" dirty="0" smtClean="0"/>
          </a:p>
          <a:p>
            <a:pPr>
              <a:buFont typeface="Wingdings" pitchFamily="2" charset="2"/>
              <a:buChar char="Ø"/>
            </a:pPr>
            <a:endParaRPr lang="en-US" sz="2400" b="1" u="sng" dirty="0" smtClean="0">
              <a:solidFill>
                <a:schemeClr val="accent6">
                  <a:lumMod val="50000"/>
                </a:schemeClr>
              </a:solidFill>
            </a:endParaRPr>
          </a:p>
          <a:p>
            <a:pPr>
              <a:buNone/>
            </a:pPr>
            <a:endParaRPr lang="en-US" sz="2400" b="1" u="sng" dirty="0" smtClean="0">
              <a:solidFill>
                <a:schemeClr val="accent6">
                  <a:lumMod val="50000"/>
                </a:schemeClr>
              </a:solidFill>
            </a:endParaRPr>
          </a:p>
          <a:p>
            <a:pPr>
              <a:buFont typeface="Wingdings" pitchFamily="2" charset="2"/>
              <a:buChar char="Ø"/>
            </a:pPr>
            <a:endParaRPr lang="en-US" sz="2400" b="1" u="sng" dirty="0" smtClean="0">
              <a:solidFill>
                <a:schemeClr val="accent6">
                  <a:lumMod val="50000"/>
                </a:schemeClr>
              </a:solidFill>
            </a:endParaRPr>
          </a:p>
        </p:txBody>
      </p:sp>
      <p:sp>
        <p:nvSpPr>
          <p:cNvPr id="5" name="Rounded Rectangle 4"/>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 HIGHLIGHT OF CHANGES IN SERVICE TAX</a:t>
            </a:r>
            <a:endParaRPr lang="en-US" sz="3600" b="1" dirty="0">
              <a:ln w="10541" cmpd="sng">
                <a:solidFill>
                  <a:schemeClr val="accent1">
                    <a:shade val="88000"/>
                    <a:satMod val="110000"/>
                  </a:schemeClr>
                </a:solidFill>
                <a:prstDash val="solid"/>
              </a:ln>
              <a:solidFill>
                <a:schemeClr val="accent6">
                  <a:lumMod val="50000"/>
                </a:schemeClr>
              </a:solidFill>
            </a:endParaRPr>
          </a:p>
        </p:txBody>
      </p:sp>
      <p:sp>
        <p:nvSpPr>
          <p:cNvPr id="3" name="Content Placeholder 2"/>
          <p:cNvSpPr>
            <a:spLocks noGrp="1"/>
          </p:cNvSpPr>
          <p:nvPr>
            <p:ph idx="1"/>
          </p:nvPr>
        </p:nvSpPr>
        <p:spPr/>
        <p:txBody>
          <a:bodyPr>
            <a:normAutofit fontScale="25000" lnSpcReduction="20000"/>
          </a:bodyPr>
          <a:lstStyle/>
          <a:p>
            <a:pPr>
              <a:buNone/>
            </a:pPr>
            <a:r>
              <a:rPr lang="en-US" sz="11200" b="1" dirty="0" smtClean="0">
                <a:solidFill>
                  <a:schemeClr val="accent6">
                    <a:lumMod val="75000"/>
                  </a:schemeClr>
                </a:solidFill>
              </a:rPr>
              <a:t> 1)</a:t>
            </a:r>
            <a:r>
              <a:rPr lang="en-US" sz="11200" b="1" dirty="0" smtClean="0">
                <a:solidFill>
                  <a:srgbClr val="00B050"/>
                </a:solidFill>
              </a:rPr>
              <a:t>   </a:t>
            </a:r>
            <a:r>
              <a:rPr lang="en-US" sz="11200" b="1" u="sng" dirty="0" smtClean="0">
                <a:solidFill>
                  <a:schemeClr val="accent6">
                    <a:lumMod val="75000"/>
                  </a:schemeClr>
                </a:solidFill>
              </a:rPr>
              <a:t>Change in Service tax Rate :-</a:t>
            </a:r>
          </a:p>
          <a:p>
            <a:pPr>
              <a:buFont typeface="Wingdings" pitchFamily="2" charset="2"/>
              <a:buChar char="Ø"/>
            </a:pPr>
            <a:endParaRPr lang="en-US" sz="3600" dirty="0" smtClean="0"/>
          </a:p>
          <a:p>
            <a:pPr>
              <a:buNone/>
            </a:pPr>
            <a:endParaRPr lang="en-US" sz="8000" b="1" dirty="0" smtClean="0">
              <a:solidFill>
                <a:schemeClr val="accent2">
                  <a:lumMod val="75000"/>
                </a:schemeClr>
              </a:solidFill>
            </a:endParaRPr>
          </a:p>
          <a:p>
            <a:pPr algn="just">
              <a:buNone/>
            </a:pPr>
            <a:r>
              <a:rPr lang="en-US" sz="8000" b="1" dirty="0" smtClean="0">
                <a:solidFill>
                  <a:schemeClr val="accent2">
                    <a:lumMod val="75000"/>
                  </a:schemeClr>
                </a:solidFill>
              </a:rPr>
              <a:t> </a:t>
            </a:r>
            <a:r>
              <a:rPr lang="en-US" sz="9600" b="1" dirty="0" smtClean="0">
                <a:solidFill>
                  <a:schemeClr val="accent2">
                    <a:lumMod val="75000"/>
                  </a:schemeClr>
                </a:solidFill>
              </a:rPr>
              <a:t>	</a:t>
            </a:r>
            <a:r>
              <a:rPr lang="en-US" sz="9600" dirty="0" smtClean="0"/>
              <a:t>The</a:t>
            </a:r>
            <a:r>
              <a:rPr lang="en-US" sz="9600" dirty="0" smtClean="0">
                <a:solidFill>
                  <a:schemeClr val="accent2">
                    <a:lumMod val="75000"/>
                  </a:schemeClr>
                </a:solidFill>
              </a:rPr>
              <a:t> </a:t>
            </a:r>
            <a:r>
              <a:rPr lang="en-US" sz="9600" dirty="0" smtClean="0"/>
              <a:t>Service tax Rate is being increased from 12% plus Education </a:t>
            </a:r>
            <a:r>
              <a:rPr lang="en-US" sz="9600" dirty="0" err="1" smtClean="0"/>
              <a:t>cess</a:t>
            </a:r>
            <a:r>
              <a:rPr lang="en-US" sz="9600" dirty="0" smtClean="0"/>
              <a:t> to 14%. The ‘Education </a:t>
            </a:r>
            <a:r>
              <a:rPr lang="en-US" sz="9600" dirty="0" err="1" smtClean="0"/>
              <a:t>Cess</a:t>
            </a:r>
            <a:r>
              <a:rPr lang="en-US" sz="9600" dirty="0" smtClean="0"/>
              <a:t>’ and ‘Secondary and Higher Education </a:t>
            </a:r>
            <a:r>
              <a:rPr lang="en-US" sz="9600" dirty="0" err="1" smtClean="0"/>
              <a:t>Cess</a:t>
            </a:r>
            <a:r>
              <a:rPr lang="en-US" sz="9600" dirty="0" smtClean="0"/>
              <a:t>’ shall be subsumed in the revised rate of service tax. Thus, effective increase in Service Tax rate will be from existing rate of 12.36% (inclusive of </a:t>
            </a:r>
            <a:r>
              <a:rPr lang="en-US" sz="9600" dirty="0" err="1" smtClean="0"/>
              <a:t>cesses</a:t>
            </a:r>
            <a:r>
              <a:rPr lang="en-US" sz="9600" dirty="0" smtClean="0"/>
              <a:t>) to 14%. </a:t>
            </a:r>
          </a:p>
          <a:p>
            <a:pPr algn="just">
              <a:buNone/>
            </a:pPr>
            <a:r>
              <a:rPr lang="en-US" sz="9600" dirty="0" smtClean="0"/>
              <a:t>	The new Service Tax rate shall come into effect from a date to be notified by the Central Government after the enactment of the Finance Bill, 2015. </a:t>
            </a:r>
          </a:p>
          <a:p>
            <a:pPr algn="just">
              <a:buNone/>
            </a:pPr>
            <a:r>
              <a:rPr lang="en-US" sz="9600" dirty="0" smtClean="0"/>
              <a:t>	Till the time the revised rate comes into effect, the levy of ‘Education </a:t>
            </a:r>
            <a:r>
              <a:rPr lang="en-US" sz="9600" dirty="0" err="1" smtClean="0"/>
              <a:t>cess</a:t>
            </a:r>
            <a:r>
              <a:rPr lang="en-US" sz="9600" dirty="0" smtClean="0"/>
              <a:t>’ and ‘Secondary and Higher Education </a:t>
            </a:r>
            <a:r>
              <a:rPr lang="en-US" sz="9600" dirty="0" err="1" smtClean="0"/>
              <a:t>cess</a:t>
            </a:r>
            <a:r>
              <a:rPr lang="en-US" sz="8800" dirty="0" smtClean="0"/>
              <a:t>’ </a:t>
            </a:r>
            <a:r>
              <a:rPr lang="en-US" sz="9600" dirty="0" smtClean="0"/>
              <a:t>shall continued to be levied in Service Tax</a:t>
            </a:r>
            <a:r>
              <a:rPr lang="en-US" sz="8800" dirty="0" smtClean="0"/>
              <a:t>.</a:t>
            </a:r>
          </a:p>
          <a:p>
            <a:pPr lvl="1">
              <a:buNone/>
            </a:pPr>
            <a:endParaRPr lang="en-US" sz="9200" dirty="0" smtClean="0"/>
          </a:p>
          <a:p>
            <a:pPr>
              <a:buNone/>
            </a:pPr>
            <a:endParaRPr lang="en-US" sz="9600" dirty="0" smtClean="0"/>
          </a:p>
          <a:p>
            <a:pPr>
              <a:buNone/>
            </a:pPr>
            <a:endParaRPr lang="en-US" sz="9600" dirty="0" smtClean="0"/>
          </a:p>
          <a:p>
            <a:pPr>
              <a:buNone/>
            </a:pPr>
            <a:endParaRPr lang="en-US" sz="9600" b="1" dirty="0" smtClean="0">
              <a:solidFill>
                <a:schemeClr val="accent2">
                  <a:lumMod val="75000"/>
                </a:schemeClr>
              </a:solidFill>
            </a:endParaRPr>
          </a:p>
          <a:p>
            <a:pPr>
              <a:buNone/>
            </a:pPr>
            <a:endParaRPr lang="en-US" sz="9600" b="1" dirty="0" smtClean="0">
              <a:solidFill>
                <a:schemeClr val="accent2">
                  <a:lumMod val="75000"/>
                </a:schemeClr>
              </a:solidFill>
            </a:endParaRPr>
          </a:p>
          <a:p>
            <a:pPr algn="just">
              <a:buNone/>
            </a:pPr>
            <a:endParaRPr lang="en-US" sz="9600" b="1" dirty="0" smtClean="0">
              <a:solidFill>
                <a:schemeClr val="accent2">
                  <a:lumMod val="75000"/>
                </a:schemeClr>
              </a:solidFill>
            </a:endParaRPr>
          </a:p>
          <a:p>
            <a:pPr>
              <a:buFont typeface="Wingdings" pitchFamily="2" charset="2"/>
              <a:buChar char="Ø"/>
            </a:pPr>
            <a:endParaRPr lang="en-US" sz="8000" b="1" dirty="0" smtClean="0">
              <a:solidFill>
                <a:schemeClr val="accent2">
                  <a:lumMod val="75000"/>
                </a:schemeClr>
              </a:solidFill>
            </a:endParaRPr>
          </a:p>
          <a:p>
            <a:pPr>
              <a:buFont typeface="Wingdings" pitchFamily="2" charset="2"/>
              <a:buChar char="Ø"/>
            </a:pPr>
            <a:endParaRPr lang="en-IN" sz="8000" b="1" dirty="0">
              <a:solidFill>
                <a:srgbClr val="00B050"/>
              </a:solidFill>
            </a:endParaRPr>
          </a:p>
          <a:p>
            <a:pPr>
              <a:buNone/>
            </a:pPr>
            <a:r>
              <a:rPr lang="en-US" dirty="0" smtClean="0"/>
              <a:t/>
            </a:r>
            <a:br>
              <a:rPr lang="en-US" dirty="0" smtClean="0"/>
            </a:br>
            <a:endParaRPr lang="en-US" dirty="0"/>
          </a:p>
        </p:txBody>
      </p:sp>
      <p:sp>
        <p:nvSpPr>
          <p:cNvPr id="4" name="Rounded Rectangle 3"/>
          <p:cNvSpPr/>
          <p:nvPr/>
        </p:nvSpPr>
        <p:spPr>
          <a:xfrm>
            <a:off x="6248400" y="6019800"/>
            <a:ext cx="27432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Changes in </a:t>
            </a:r>
            <a:r>
              <a:rPr lang="en-US" sz="3600" b="1" dirty="0" err="1" smtClean="0">
                <a:ln w="10541" cmpd="sng">
                  <a:solidFill>
                    <a:schemeClr val="accent1">
                      <a:shade val="88000"/>
                      <a:satMod val="110000"/>
                    </a:schemeClr>
                  </a:solidFill>
                  <a:prstDash val="solid"/>
                </a:ln>
                <a:solidFill>
                  <a:schemeClr val="accent6">
                    <a:lumMod val="50000"/>
                  </a:schemeClr>
                </a:solidFill>
              </a:rPr>
              <a:t>Cenvat</a:t>
            </a:r>
            <a:r>
              <a:rPr lang="en-US" sz="3600" b="1" dirty="0" smtClean="0">
                <a:ln w="10541" cmpd="sng">
                  <a:solidFill>
                    <a:schemeClr val="accent1">
                      <a:shade val="88000"/>
                      <a:satMod val="110000"/>
                    </a:schemeClr>
                  </a:solidFill>
                  <a:prstDash val="solid"/>
                </a:ln>
                <a:solidFill>
                  <a:schemeClr val="accent6">
                    <a:lumMod val="50000"/>
                  </a:schemeClr>
                </a:solidFill>
              </a:rPr>
              <a:t> Credit Rules,2004</a:t>
            </a:r>
            <a:endParaRPr lang="en-US" sz="3600" b="1" dirty="0">
              <a:solidFill>
                <a:schemeClr val="accent6">
                  <a:lumMod val="50000"/>
                </a:schemeClr>
              </a:solidFill>
            </a:endParaRPr>
          </a:p>
        </p:txBody>
      </p:sp>
      <p:sp>
        <p:nvSpPr>
          <p:cNvPr id="3" name="Content Placeholder 2"/>
          <p:cNvSpPr>
            <a:spLocks noGrp="1"/>
          </p:cNvSpPr>
          <p:nvPr>
            <p:ph idx="1"/>
          </p:nvPr>
        </p:nvSpPr>
        <p:spPr/>
        <p:txBody>
          <a:bodyPr>
            <a:normAutofit/>
          </a:bodyPr>
          <a:lstStyle/>
          <a:p>
            <a:pPr algn="just">
              <a:buNone/>
            </a:pPr>
            <a:r>
              <a:rPr lang="en-US" sz="2400" b="1" u="sng" dirty="0" smtClean="0"/>
              <a:t>Rule 14 of the </a:t>
            </a:r>
            <a:r>
              <a:rPr lang="en-US" sz="2400" b="1" u="sng" dirty="0" err="1" smtClean="0"/>
              <a:t>Cenvat</a:t>
            </a:r>
            <a:r>
              <a:rPr lang="en-US" sz="2400" b="1" u="sng" dirty="0" smtClean="0"/>
              <a:t> Credit Rules:</a:t>
            </a:r>
            <a:endParaRPr lang="en-US" sz="2400" b="1" dirty="0" smtClean="0"/>
          </a:p>
          <a:p>
            <a:pPr algn="just">
              <a:buNone/>
            </a:pPr>
            <a:r>
              <a:rPr lang="en-US" sz="2400" b="1" dirty="0" smtClean="0"/>
              <a:t>	</a:t>
            </a:r>
            <a:r>
              <a:rPr lang="en-US" sz="2000" dirty="0" smtClean="0"/>
              <a:t>Recovery of CENVAT credit wrongly taken or erroneously refunded: –</a:t>
            </a:r>
          </a:p>
          <a:p>
            <a:pPr algn="just">
              <a:buNone/>
            </a:pPr>
            <a:r>
              <a:rPr lang="en-US" sz="2000" dirty="0" smtClean="0"/>
              <a:t>1) (</a:t>
            </a:r>
            <a:r>
              <a:rPr lang="en-US" sz="2000" dirty="0" err="1" smtClean="0"/>
              <a:t>i</a:t>
            </a:r>
            <a:r>
              <a:rPr lang="en-US" sz="2000" dirty="0" smtClean="0"/>
              <a:t>) Instances where the CENVAT credit has been availed wrongly but not </a:t>
            </a:r>
            <a:r>
              <a:rPr lang="en-US" sz="2000" dirty="0" err="1" smtClean="0"/>
              <a:t>utilised</a:t>
            </a:r>
            <a:r>
              <a:rPr lang="en-US" sz="2000" dirty="0" smtClean="0"/>
              <a:t>, the same shall be recovered from the manufacturer or the provider of output service in terms of the provision of the Section 11A of the Excise Act or Section 73 of the Finance Act, 1994, as the case may be, shall apply mutatis mutandis for effecting such recoveries.</a:t>
            </a:r>
          </a:p>
          <a:p>
            <a:pPr marL="514350" indent="-514350" algn="just">
              <a:buAutoNum type="romanLcParenR" startAt="2"/>
            </a:pPr>
            <a:r>
              <a:rPr lang="en-US" sz="2000" dirty="0" smtClean="0"/>
              <a:t>instances where the CENVAT credit has been availed and </a:t>
            </a:r>
            <a:r>
              <a:rPr lang="en-US" sz="2000" dirty="0" err="1" smtClean="0"/>
              <a:t>utilised</a:t>
            </a:r>
            <a:r>
              <a:rPr lang="en-US" sz="2000" dirty="0" smtClean="0"/>
              <a:t> wrongly or has been erroneously refunded, the same shall be recovered along with interest from the manufacturer or the provider of output service in terms of the provisions of Sections 11A and Section 11AA of the Excise Act or Sections 73 and 75 of the Finance Act, 1994, as the case may be, shall apply mutatis mutandis for effecting such recoveries.</a:t>
            </a:r>
          </a:p>
          <a:p>
            <a:pPr>
              <a:buFont typeface="Wingdings" pitchFamily="2" charset="2"/>
              <a:buChar char="Ø"/>
            </a:pPr>
            <a:endParaRPr lang="en-US" u="sng" dirty="0">
              <a:solidFill>
                <a:srgbClr val="00B050"/>
              </a:solidFill>
            </a:endParaRPr>
          </a:p>
        </p:txBody>
      </p:sp>
      <p:sp>
        <p:nvSpPr>
          <p:cNvPr id="4" name="Rounded Rectangle 3"/>
          <p:cNvSpPr/>
          <p:nvPr/>
        </p:nvSpPr>
        <p:spPr>
          <a:xfrm>
            <a:off x="61722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Changes in </a:t>
            </a:r>
            <a:r>
              <a:rPr lang="en-US" sz="3600" b="1" dirty="0" err="1" smtClean="0">
                <a:ln w="10541" cmpd="sng">
                  <a:solidFill>
                    <a:schemeClr val="accent1">
                      <a:shade val="88000"/>
                      <a:satMod val="110000"/>
                    </a:schemeClr>
                  </a:solidFill>
                  <a:prstDash val="solid"/>
                </a:ln>
                <a:solidFill>
                  <a:schemeClr val="accent6">
                    <a:lumMod val="50000"/>
                  </a:schemeClr>
                </a:solidFill>
              </a:rPr>
              <a:t>Cenvat</a:t>
            </a:r>
            <a:r>
              <a:rPr lang="en-US" sz="3600" b="1" dirty="0" smtClean="0">
                <a:ln w="10541" cmpd="sng">
                  <a:solidFill>
                    <a:schemeClr val="accent1">
                      <a:shade val="88000"/>
                      <a:satMod val="110000"/>
                    </a:schemeClr>
                  </a:solidFill>
                  <a:prstDash val="solid"/>
                </a:ln>
                <a:solidFill>
                  <a:schemeClr val="accent6">
                    <a:lumMod val="50000"/>
                  </a:schemeClr>
                </a:solidFill>
              </a:rPr>
              <a:t> Credit Rules,2004</a:t>
            </a:r>
            <a:endParaRPr lang="en-US" sz="3600" dirty="0"/>
          </a:p>
        </p:txBody>
      </p:sp>
      <p:sp>
        <p:nvSpPr>
          <p:cNvPr id="3" name="Content Placeholder 2"/>
          <p:cNvSpPr>
            <a:spLocks noGrp="1"/>
          </p:cNvSpPr>
          <p:nvPr>
            <p:ph idx="1"/>
          </p:nvPr>
        </p:nvSpPr>
        <p:spPr/>
        <p:txBody>
          <a:bodyPr>
            <a:normAutofit fontScale="85000" lnSpcReduction="20000"/>
          </a:bodyPr>
          <a:lstStyle/>
          <a:p>
            <a:pPr marL="514350" indent="-514350" algn="just">
              <a:buNone/>
            </a:pPr>
            <a:r>
              <a:rPr lang="en-US" sz="2400" dirty="0" smtClean="0"/>
              <a:t>(2) 	For the purposes of sub-rule (1), all credits taken during a month shall be deemed to have been taken on the last day of the month and the </a:t>
            </a:r>
            <a:r>
              <a:rPr lang="en-US" sz="2400" dirty="0" err="1" smtClean="0"/>
              <a:t>utilisation</a:t>
            </a:r>
            <a:r>
              <a:rPr lang="en-US" sz="2400" dirty="0" smtClean="0"/>
              <a:t> thereof shall be deemed to have occurred in the following manner, namely: –</a:t>
            </a:r>
          </a:p>
          <a:p>
            <a:pPr marL="514350" indent="-514350" algn="just">
              <a:buAutoNum type="romanLcParenBoth"/>
            </a:pPr>
            <a:r>
              <a:rPr lang="en-US" sz="2400" dirty="0" smtClean="0"/>
              <a:t>the opening balance of the month has been </a:t>
            </a:r>
            <a:r>
              <a:rPr lang="en-US" sz="2400" dirty="0" err="1" smtClean="0"/>
              <a:t>utilised</a:t>
            </a:r>
            <a:r>
              <a:rPr lang="en-US" sz="2400" dirty="0" smtClean="0"/>
              <a:t> first;</a:t>
            </a:r>
          </a:p>
          <a:p>
            <a:pPr marL="514350" indent="-514350" algn="just">
              <a:buAutoNum type="romanLcParenBoth"/>
            </a:pPr>
            <a:r>
              <a:rPr lang="en-US" sz="2400" dirty="0" smtClean="0"/>
              <a:t>(ii) credit admissible in terms of these rules taken during the month has been </a:t>
            </a:r>
            <a:r>
              <a:rPr lang="en-US" sz="2400" dirty="0" err="1" smtClean="0"/>
              <a:t>utilised</a:t>
            </a:r>
            <a:r>
              <a:rPr lang="en-US" sz="2400" dirty="0" smtClean="0"/>
              <a:t> next;</a:t>
            </a:r>
          </a:p>
          <a:p>
            <a:pPr marL="514350" indent="-514350" algn="just">
              <a:buAutoNum type="romanLcParenBoth"/>
            </a:pPr>
            <a:r>
              <a:rPr lang="en-US" sz="2400" dirty="0" smtClean="0"/>
              <a:t>credit inadmissible in terms of these rules taken during the month has been </a:t>
            </a:r>
            <a:r>
              <a:rPr lang="en-US" sz="2400" dirty="0" err="1" smtClean="0"/>
              <a:t>utilised</a:t>
            </a:r>
            <a:r>
              <a:rPr lang="en-US" sz="2400" dirty="0" smtClean="0"/>
              <a:t> thereafter.</a:t>
            </a:r>
            <a:endParaRPr lang="en-US" sz="2400" b="1" u="sng" dirty="0" smtClean="0"/>
          </a:p>
          <a:p>
            <a:pPr algn="just">
              <a:buNone/>
            </a:pPr>
            <a:endParaRPr lang="en-US" sz="2400" b="1" u="sng" dirty="0" smtClean="0"/>
          </a:p>
          <a:p>
            <a:pPr algn="just">
              <a:buNone/>
            </a:pPr>
            <a:r>
              <a:rPr lang="en-US" sz="2400" b="1" u="sng" dirty="0" smtClean="0"/>
              <a:t>Rule 15 of the </a:t>
            </a:r>
            <a:r>
              <a:rPr lang="en-US" sz="2400" b="1" u="sng" dirty="0" err="1" smtClean="0"/>
              <a:t>Cenvat</a:t>
            </a:r>
            <a:r>
              <a:rPr lang="en-US" sz="2400" b="1" u="sng" dirty="0" smtClean="0"/>
              <a:t> Credit Rules:</a:t>
            </a:r>
          </a:p>
          <a:p>
            <a:pPr algn="just">
              <a:buNone/>
            </a:pPr>
            <a:r>
              <a:rPr lang="en-US" sz="2400" dirty="0" smtClean="0"/>
              <a:t>	In the said Rule 15, with effect from the date on which the Finance Bill, 2015 receives the assent of the President, Penalty provisions are changed appropriately as the case may be in terms of Section 11 AC of the Excise Act or Section 78 of the Finance Act.</a:t>
            </a:r>
            <a:endParaRPr lang="en-US" sz="2400" u="sng" dirty="0" smtClean="0"/>
          </a:p>
        </p:txBody>
      </p:sp>
      <p:sp>
        <p:nvSpPr>
          <p:cNvPr id="4" name="Rounded Rectangle 3"/>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Changes in Mega Exemptions</a:t>
            </a:r>
            <a:endParaRPr lang="en-US" sz="3600" dirty="0">
              <a:solidFill>
                <a:schemeClr val="accent6">
                  <a:lumMod val="50000"/>
                </a:schemeClr>
              </a:solidFill>
            </a:endParaRPr>
          </a:p>
        </p:txBody>
      </p:sp>
      <p:sp>
        <p:nvSpPr>
          <p:cNvPr id="3" name="Content Placeholder 2"/>
          <p:cNvSpPr>
            <a:spLocks noGrp="1"/>
          </p:cNvSpPr>
          <p:nvPr>
            <p:ph idx="1"/>
          </p:nvPr>
        </p:nvSpPr>
        <p:spPr>
          <a:xfrm>
            <a:off x="381000" y="1600200"/>
            <a:ext cx="8458200" cy="4953000"/>
          </a:xfrm>
        </p:spPr>
        <p:txBody>
          <a:bodyPr>
            <a:normAutofit/>
          </a:bodyPr>
          <a:lstStyle/>
          <a:p>
            <a:pPr algn="just">
              <a:buNone/>
            </a:pPr>
            <a:r>
              <a:rPr lang="en-US" sz="2000" b="1" u="sng" dirty="0" smtClean="0">
                <a:solidFill>
                  <a:schemeClr val="accent6">
                    <a:lumMod val="75000"/>
                  </a:schemeClr>
                </a:solidFill>
              </a:rPr>
              <a:t>Changes effective from 1.04.2015</a:t>
            </a:r>
          </a:p>
          <a:p>
            <a:pPr algn="just">
              <a:buFont typeface="Wingdings" pitchFamily="2" charset="2"/>
              <a:buChar char="Ø"/>
            </a:pPr>
            <a:r>
              <a:rPr lang="en-US" sz="2000" dirty="0" smtClean="0"/>
              <a:t> All ambulance services provided to patients are exempted.</a:t>
            </a:r>
          </a:p>
          <a:p>
            <a:pPr algn="just">
              <a:buFont typeface="Wingdings" pitchFamily="2" charset="2"/>
              <a:buChar char="Ø"/>
            </a:pPr>
            <a:r>
              <a:rPr lang="en-US" sz="2000" dirty="0" smtClean="0"/>
              <a:t> Exemption presently available on Services provided to the Government, a Local authority or a Governmental authority by way of construction, erection, commissioning, installation, completion, fitting out, repair, maintenance, renovation, or alteration of, shall be restricted only t  o:</a:t>
            </a:r>
          </a:p>
          <a:p>
            <a:pPr algn="just">
              <a:buNone/>
            </a:pPr>
            <a:r>
              <a:rPr lang="en-US" sz="2000" b="1" dirty="0" smtClean="0">
                <a:solidFill>
                  <a:schemeClr val="accent2">
                    <a:lumMod val="75000"/>
                  </a:schemeClr>
                </a:solidFill>
              </a:rPr>
              <a:t>       a)	  </a:t>
            </a:r>
            <a:r>
              <a:rPr lang="en-US" sz="2000" dirty="0" smtClean="0"/>
              <a:t>a historical monument, archaeological site or remains of national 	  	   importance, archeological excavation or antiquity;</a:t>
            </a:r>
          </a:p>
          <a:p>
            <a:pPr algn="just">
              <a:buNone/>
            </a:pPr>
            <a:r>
              <a:rPr lang="en-US" sz="2000" dirty="0" smtClean="0"/>
              <a:t>	 b)        canal, dam or other irrigation work;</a:t>
            </a:r>
          </a:p>
          <a:p>
            <a:pPr algn="just">
              <a:buNone/>
            </a:pPr>
            <a:r>
              <a:rPr lang="en-US" sz="2000" dirty="0" smtClean="0"/>
              <a:t>	 c)       pipeline, conduit or plant for (</a:t>
            </a:r>
            <a:r>
              <a:rPr lang="en-US" sz="2000" dirty="0" err="1" smtClean="0"/>
              <a:t>i</a:t>
            </a:r>
            <a:r>
              <a:rPr lang="en-US" sz="2000" dirty="0" smtClean="0"/>
              <a:t>) water supply (ii) water treatment, or                      sewerage treatment or disposal.</a:t>
            </a:r>
          </a:p>
          <a:p>
            <a:pPr algn="just">
              <a:buFont typeface="Wingdings" pitchFamily="2" charset="2"/>
              <a:buChar char="Ø"/>
            </a:pPr>
            <a:r>
              <a:rPr lang="en-US" sz="2000" dirty="0" smtClean="0"/>
              <a:t>Exemption to Services by way of construction, erection, commissioning, or installation of original works pertaining to an airport or port stands withdrawn.</a:t>
            </a:r>
            <a:endParaRPr lang="en-US" sz="2000" b="1" u="sng" dirty="0" smtClean="0">
              <a:solidFill>
                <a:schemeClr val="accent2">
                  <a:lumMod val="75000"/>
                </a:schemeClr>
              </a:solidFill>
            </a:endParaRPr>
          </a:p>
          <a:p>
            <a:pPr algn="just">
              <a:buFont typeface="Wingdings" pitchFamily="2" charset="2"/>
              <a:buChar char="Ø"/>
            </a:pPr>
            <a:endParaRPr lang="en-US" b="1" u="sng" dirty="0" smtClean="0">
              <a:solidFill>
                <a:schemeClr val="accent2">
                  <a:lumMod val="75000"/>
                </a:schemeClr>
              </a:solidFill>
            </a:endParaRPr>
          </a:p>
          <a:p>
            <a:pPr algn="just">
              <a:buFont typeface="Wingdings" pitchFamily="2" charset="2"/>
              <a:buChar char="Ø"/>
            </a:pPr>
            <a:endParaRPr lang="en-US" b="1" u="sng" dirty="0" smtClean="0">
              <a:solidFill>
                <a:srgbClr val="00B050"/>
              </a:solidFill>
            </a:endParaRPr>
          </a:p>
          <a:p>
            <a:pPr>
              <a:buNone/>
            </a:pPr>
            <a:endParaRPr lang="en-US" dirty="0" smtClean="0"/>
          </a:p>
          <a:p>
            <a:pPr>
              <a:buNone/>
            </a:pPr>
            <a:endParaRPr lang="en-US" dirty="0"/>
          </a:p>
        </p:txBody>
      </p:sp>
      <p:sp>
        <p:nvSpPr>
          <p:cNvPr id="4" name="Rounded Rectangle 3"/>
          <p:cNvSpPr/>
          <p:nvPr/>
        </p:nvSpPr>
        <p:spPr>
          <a:xfrm>
            <a:off x="6096000" y="6019800"/>
            <a:ext cx="27432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Changes in Mega Exemptions</a:t>
            </a:r>
            <a:endParaRPr lang="en-US" sz="3600" dirty="0">
              <a:solidFill>
                <a:schemeClr val="accent6">
                  <a:lumMod val="50000"/>
                </a:schemeClr>
              </a:solidFill>
            </a:endParaRPr>
          </a:p>
        </p:txBody>
      </p:sp>
      <p:sp>
        <p:nvSpPr>
          <p:cNvPr id="3" name="Content Placeholder 2"/>
          <p:cNvSpPr>
            <a:spLocks noGrp="1"/>
          </p:cNvSpPr>
          <p:nvPr>
            <p:ph idx="1"/>
          </p:nvPr>
        </p:nvSpPr>
        <p:spPr/>
        <p:txBody>
          <a:bodyPr>
            <a:normAutofit lnSpcReduction="10000"/>
          </a:bodyPr>
          <a:lstStyle/>
          <a:p>
            <a:pPr>
              <a:buFont typeface="Wingdings" pitchFamily="2" charset="2"/>
              <a:buChar char="Ø"/>
            </a:pPr>
            <a:r>
              <a:rPr lang="en-US" sz="2000" dirty="0" smtClean="0"/>
              <a:t>Exemption to Services provided by a performing artist in folk or classical art form of (</a:t>
            </a:r>
            <a:r>
              <a:rPr lang="en-US" sz="2000" dirty="0" err="1" smtClean="0"/>
              <a:t>i</a:t>
            </a:r>
            <a:r>
              <a:rPr lang="en-US" sz="2000" dirty="0" smtClean="0"/>
              <a:t>) music, or (ii) dance, or (iii) theatre, has been restricted only to such cases where amount charged is not exceeding Rs. 1,00,000/- for a performance (except brand ambassador).</a:t>
            </a:r>
          </a:p>
          <a:p>
            <a:pPr>
              <a:buFont typeface="Wingdings" pitchFamily="2" charset="2"/>
              <a:buChar char="Ø"/>
            </a:pPr>
            <a:r>
              <a:rPr lang="en-US" sz="2000" dirty="0" smtClean="0"/>
              <a:t> Exemption under Entry 20(</a:t>
            </a:r>
            <a:r>
              <a:rPr lang="en-US" sz="2000" dirty="0" err="1" smtClean="0"/>
              <a:t>i</a:t>
            </a:r>
            <a:r>
              <a:rPr lang="en-US" sz="2000" dirty="0" smtClean="0"/>
              <a:t>) Substituted, transportation of food stuff by rail or vessels from one place in India to another will be limited to milk, salt and food grains including flours, pulses and rice. Transportation of agricultural produce is separately exempt, and this exemption would continue.</a:t>
            </a:r>
          </a:p>
          <a:p>
            <a:pPr>
              <a:buNone/>
            </a:pPr>
            <a:r>
              <a:rPr lang="en-US" sz="2000" b="1" dirty="0" smtClean="0">
                <a:solidFill>
                  <a:schemeClr val="accent6">
                    <a:lumMod val="75000"/>
                  </a:schemeClr>
                </a:solidFill>
              </a:rPr>
              <a:t>	</a:t>
            </a:r>
            <a:r>
              <a:rPr lang="en-US" sz="2000" b="1" u="sng" dirty="0" smtClean="0">
                <a:solidFill>
                  <a:schemeClr val="accent6">
                    <a:lumMod val="75000"/>
                  </a:schemeClr>
                </a:solidFill>
              </a:rPr>
              <a:t>Exemptions being withdrawn and applicable under reverse charge:</a:t>
            </a:r>
          </a:p>
          <a:p>
            <a:pPr>
              <a:buNone/>
            </a:pPr>
            <a:r>
              <a:rPr lang="en-US" sz="2000" dirty="0" smtClean="0"/>
              <a:t>a)   services provided by a mutual fund agent to a mutual fund or assets management company, </a:t>
            </a:r>
          </a:p>
          <a:p>
            <a:pPr>
              <a:buNone/>
            </a:pPr>
            <a:r>
              <a:rPr lang="en-US" sz="2000" dirty="0" smtClean="0"/>
              <a:t>(b)  distributor to a mutual fund or AMC,</a:t>
            </a:r>
          </a:p>
          <a:p>
            <a:pPr>
              <a:buNone/>
            </a:pPr>
            <a:r>
              <a:rPr lang="en-US" sz="2000" dirty="0" smtClean="0"/>
              <a:t>(c) selling or marketing agent of lottery ticket to a distributor. -</a:t>
            </a:r>
            <a:endParaRPr lang="en-US" sz="2000" b="1" u="sng" dirty="0">
              <a:solidFill>
                <a:schemeClr val="accent6">
                  <a:lumMod val="75000"/>
                </a:schemeClr>
              </a:solidFill>
            </a:endParaRPr>
          </a:p>
        </p:txBody>
      </p:sp>
      <p:sp>
        <p:nvSpPr>
          <p:cNvPr id="4" name="Rounded Rectangle 3"/>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Changes in Mega Exemptions</a:t>
            </a:r>
            <a:endParaRPr lang="en-US" sz="3600" dirty="0">
              <a:solidFill>
                <a:schemeClr val="accent6">
                  <a:lumMod val="50000"/>
                </a:schemeClr>
              </a:solidFill>
            </a:endParaRPr>
          </a:p>
        </p:txBody>
      </p:sp>
      <p:sp>
        <p:nvSpPr>
          <p:cNvPr id="3" name="Content Placeholder 2"/>
          <p:cNvSpPr>
            <a:spLocks noGrp="1"/>
          </p:cNvSpPr>
          <p:nvPr>
            <p:ph idx="1"/>
          </p:nvPr>
        </p:nvSpPr>
        <p:spPr/>
        <p:txBody>
          <a:bodyPr>
            <a:normAutofit lnSpcReduction="10000"/>
          </a:bodyPr>
          <a:lstStyle/>
          <a:p>
            <a:pPr algn="just">
              <a:buNone/>
            </a:pPr>
            <a:r>
              <a:rPr lang="en-US" sz="2200" b="1" u="sng" dirty="0" smtClean="0">
                <a:solidFill>
                  <a:schemeClr val="accent6">
                    <a:lumMod val="75000"/>
                  </a:schemeClr>
                </a:solidFill>
              </a:rPr>
              <a:t>Exemption is being withdrawn:- </a:t>
            </a:r>
            <a:r>
              <a:rPr lang="en-US" sz="2200" b="1" dirty="0" smtClean="0">
                <a:solidFill>
                  <a:schemeClr val="accent6">
                    <a:lumMod val="75000"/>
                  </a:schemeClr>
                </a:solidFill>
              </a:rPr>
              <a:t>[Applicable from 1.04.2015</a:t>
            </a:r>
            <a:r>
              <a:rPr lang="en-US" sz="2000" b="1" dirty="0" smtClean="0">
                <a:solidFill>
                  <a:schemeClr val="accent6">
                    <a:lumMod val="75000"/>
                  </a:schemeClr>
                </a:solidFill>
              </a:rPr>
              <a:t>]</a:t>
            </a:r>
            <a:endParaRPr lang="en-US" sz="2000" dirty="0" smtClean="0"/>
          </a:p>
          <a:p>
            <a:pPr algn="just">
              <a:buNone/>
            </a:pPr>
            <a:r>
              <a:rPr lang="en-US" sz="2000" dirty="0" smtClean="0"/>
              <a:t> (a)     Departmentally run public telephone; </a:t>
            </a:r>
          </a:p>
          <a:p>
            <a:pPr algn="just">
              <a:buNone/>
            </a:pPr>
            <a:r>
              <a:rPr lang="en-US" sz="2000" dirty="0" smtClean="0"/>
              <a:t>(b)     Guaranteed public telephone operating only local calls; and</a:t>
            </a:r>
          </a:p>
          <a:p>
            <a:pPr algn="just">
              <a:buNone/>
            </a:pPr>
            <a:r>
              <a:rPr lang="en-US" sz="2000" dirty="0" smtClean="0"/>
              <a:t> (c)	    Service by way of making telephone calls from free telephone at airport        </a:t>
            </a:r>
          </a:p>
          <a:p>
            <a:pPr algn="just">
              <a:buNone/>
            </a:pPr>
            <a:r>
              <a:rPr lang="en-US" sz="2000" dirty="0" smtClean="0"/>
              <a:t>           and hospital where no bill is issued. </a:t>
            </a:r>
          </a:p>
          <a:p>
            <a:pPr algn="just">
              <a:buNone/>
            </a:pPr>
            <a:endParaRPr lang="en-US" sz="2000" b="1" u="sng" dirty="0" smtClean="0">
              <a:solidFill>
                <a:schemeClr val="accent6">
                  <a:lumMod val="75000"/>
                </a:schemeClr>
              </a:solidFill>
            </a:endParaRPr>
          </a:p>
          <a:p>
            <a:pPr algn="just">
              <a:buNone/>
            </a:pPr>
            <a:r>
              <a:rPr lang="en-US" sz="2200" b="1" u="sng" dirty="0" smtClean="0">
                <a:solidFill>
                  <a:schemeClr val="accent6">
                    <a:lumMod val="75000"/>
                  </a:schemeClr>
                </a:solidFill>
              </a:rPr>
              <a:t>New Exemptions</a:t>
            </a:r>
            <a:r>
              <a:rPr lang="en-US" sz="2000" b="1" u="sng" dirty="0" smtClean="0">
                <a:solidFill>
                  <a:schemeClr val="accent6">
                    <a:lumMod val="75000"/>
                  </a:schemeClr>
                </a:solidFill>
              </a:rPr>
              <a:t>:</a:t>
            </a:r>
            <a:r>
              <a:rPr lang="en-US" sz="2000" b="1" dirty="0" smtClean="0">
                <a:solidFill>
                  <a:schemeClr val="accent6">
                    <a:lumMod val="75000"/>
                  </a:schemeClr>
                </a:solidFill>
              </a:rPr>
              <a:t>- [Effective from 1.04.2015]</a:t>
            </a:r>
          </a:p>
          <a:p>
            <a:pPr algn="just"/>
            <a:r>
              <a:rPr lang="en-US" sz="2000" dirty="0" smtClean="0"/>
              <a:t>Services by way of pre-conditioning, pre-cooling, ripening, waxing, retail packing, labeling of fruits and vegetables is being exempted.</a:t>
            </a:r>
          </a:p>
          <a:p>
            <a:pPr algn="just"/>
            <a:r>
              <a:rPr lang="en-US" sz="2000" dirty="0" smtClean="0"/>
              <a:t>Service provided by a Common Effluent Treatment Plant operator for treatment of effluent is being exempted.</a:t>
            </a:r>
          </a:p>
          <a:p>
            <a:pPr algn="just"/>
            <a:r>
              <a:rPr lang="en-US" sz="2000" dirty="0" smtClean="0"/>
              <a:t>Life insurance service provided by way of </a:t>
            </a:r>
            <a:r>
              <a:rPr lang="en-US" sz="2000" dirty="0" err="1" smtClean="0"/>
              <a:t>Varishtha</a:t>
            </a:r>
            <a:r>
              <a:rPr lang="en-US" sz="2000" dirty="0" smtClean="0"/>
              <a:t> Pension </a:t>
            </a:r>
            <a:r>
              <a:rPr lang="en-US" sz="2000" dirty="0" err="1" smtClean="0"/>
              <a:t>Bima</a:t>
            </a:r>
            <a:r>
              <a:rPr lang="en-US" sz="2000" dirty="0" smtClean="0"/>
              <a:t> </a:t>
            </a:r>
            <a:r>
              <a:rPr lang="en-US" sz="2000" dirty="0" err="1" smtClean="0"/>
              <a:t>Yojna</a:t>
            </a:r>
            <a:r>
              <a:rPr lang="en-US" sz="2000" dirty="0" smtClean="0"/>
              <a:t> is being exempted.</a:t>
            </a:r>
            <a:endParaRPr lang="en-US" sz="2000" b="1" u="sng" dirty="0" smtClean="0">
              <a:solidFill>
                <a:schemeClr val="accent6">
                  <a:lumMod val="75000"/>
                </a:schemeClr>
              </a:solidFill>
            </a:endParaRPr>
          </a:p>
          <a:p>
            <a:pPr>
              <a:buFont typeface="Wingdings" pitchFamily="2" charset="2"/>
              <a:buChar char="Ø"/>
            </a:pPr>
            <a:endParaRPr lang="en-US" sz="2400" dirty="0" smtClean="0"/>
          </a:p>
          <a:p>
            <a:pPr>
              <a:buFont typeface="Wingdings" pitchFamily="2" charset="2"/>
              <a:buChar char="Ø"/>
            </a:pPr>
            <a:endParaRPr lang="en-US" dirty="0" smtClean="0"/>
          </a:p>
          <a:p>
            <a:pPr>
              <a:buFont typeface="Wingdings" pitchFamily="2" charset="2"/>
              <a:buChar char="Ø"/>
            </a:pPr>
            <a:endParaRPr lang="en-US" dirty="0"/>
          </a:p>
          <a:p>
            <a:endParaRPr lang="en-US" dirty="0"/>
          </a:p>
          <a:p>
            <a:endParaRPr lang="en-US" dirty="0"/>
          </a:p>
        </p:txBody>
      </p:sp>
      <p:sp>
        <p:nvSpPr>
          <p:cNvPr id="4" name="Rounded Rectangle 3"/>
          <p:cNvSpPr/>
          <p:nvPr/>
        </p:nvSpPr>
        <p:spPr>
          <a:xfrm>
            <a:off x="5943600" y="6096000"/>
            <a:ext cx="2819400" cy="7620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Changes in Mega Exemptions</a:t>
            </a:r>
            <a:endParaRPr lang="en-US" sz="3600" dirty="0">
              <a:solidFill>
                <a:schemeClr val="accent6">
                  <a:lumMod val="50000"/>
                </a:schemeClr>
              </a:solidFill>
            </a:endParaRPr>
          </a:p>
        </p:txBody>
      </p:sp>
      <p:sp>
        <p:nvSpPr>
          <p:cNvPr id="3" name="Content Placeholder 2"/>
          <p:cNvSpPr>
            <a:spLocks noGrp="1"/>
          </p:cNvSpPr>
          <p:nvPr>
            <p:ph idx="1"/>
          </p:nvPr>
        </p:nvSpPr>
        <p:spPr/>
        <p:txBody>
          <a:bodyPr>
            <a:normAutofit/>
          </a:bodyPr>
          <a:lstStyle/>
          <a:p>
            <a:pPr algn="just">
              <a:buFont typeface="Wingdings" pitchFamily="2" charset="2"/>
              <a:buChar char="Ø"/>
            </a:pPr>
            <a:r>
              <a:rPr lang="en-US" dirty="0" smtClean="0"/>
              <a:t> </a:t>
            </a:r>
            <a:r>
              <a:rPr lang="en-US" sz="2000" dirty="0" smtClean="0"/>
              <a:t>Service provided by way of exhibition of movie by the exhibitor (theatre owner) to the distributor or association of persons consisting of such exhibitor as one of it’s members is being exempted.</a:t>
            </a:r>
          </a:p>
          <a:p>
            <a:pPr algn="just">
              <a:buFont typeface="Wingdings" pitchFamily="2" charset="2"/>
              <a:buChar char="Ø"/>
            </a:pPr>
            <a:r>
              <a:rPr lang="en-US" sz="2000" dirty="0" smtClean="0"/>
              <a:t>Service provided by way of admission to a museum, zoo, national park, wild life </a:t>
            </a:r>
            <a:r>
              <a:rPr lang="en-US" sz="2000" dirty="0" err="1" smtClean="0"/>
              <a:t>sanctuary,and</a:t>
            </a:r>
            <a:r>
              <a:rPr lang="en-US" sz="2000" dirty="0" smtClean="0"/>
              <a:t> a tiger reserve is being exempted. </a:t>
            </a:r>
          </a:p>
          <a:p>
            <a:pPr algn="just">
              <a:buFont typeface="Wingdings" pitchFamily="2" charset="2"/>
              <a:buChar char="Ø"/>
            </a:pPr>
            <a:r>
              <a:rPr lang="en-US" sz="2000" dirty="0" smtClean="0"/>
              <a:t>Goods transport agency service provided for transport of export goods by road from the place of removal to an inland container depot, a container freight station, a port or airport is exempt from service tax vide notification No. 31/12-ST dated 20.6.2012. Scope of this exemption is being widened to exempt such services when provided for transport of export goods by road from the place of removal to a land customs station (LCS)</a:t>
            </a:r>
          </a:p>
        </p:txBody>
      </p:sp>
      <p:sp>
        <p:nvSpPr>
          <p:cNvPr id="4" name="Rounded Rectangle 3"/>
          <p:cNvSpPr/>
          <p:nvPr/>
        </p:nvSpPr>
        <p:spPr>
          <a:xfrm>
            <a:off x="60960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Changes in Mega Exemptions</a:t>
            </a:r>
            <a:endParaRPr lang="en-US" sz="3600" dirty="0">
              <a:solidFill>
                <a:schemeClr val="accent6">
                  <a:lumMod val="50000"/>
                </a:schemeClr>
              </a:solidFill>
            </a:endParaRPr>
          </a:p>
        </p:txBody>
      </p:sp>
      <p:sp>
        <p:nvSpPr>
          <p:cNvPr id="3" name="Content Placeholder 2"/>
          <p:cNvSpPr>
            <a:spLocks noGrp="1"/>
          </p:cNvSpPr>
          <p:nvPr>
            <p:ph idx="1"/>
          </p:nvPr>
        </p:nvSpPr>
        <p:spPr/>
        <p:txBody>
          <a:bodyPr>
            <a:normAutofit/>
          </a:bodyPr>
          <a:lstStyle/>
          <a:p>
            <a:pPr algn="just">
              <a:buNone/>
            </a:pPr>
            <a:r>
              <a:rPr lang="en-US" sz="2400" dirty="0" smtClean="0"/>
              <a:t>	</a:t>
            </a:r>
            <a:r>
              <a:rPr lang="en-US" sz="2400" dirty="0" smtClean="0">
                <a:solidFill>
                  <a:schemeClr val="accent6">
                    <a:lumMod val="75000"/>
                  </a:schemeClr>
                </a:solidFill>
              </a:rPr>
              <a:t>New entries being incorporated in notification No. 25/12-ST, to continue exemption to some of the services that are presently covered by the Negative List entries which are being omitted</a:t>
            </a:r>
            <a:r>
              <a:rPr lang="en-US" sz="2400" dirty="0" smtClean="0"/>
              <a:t>.</a:t>
            </a:r>
          </a:p>
          <a:p>
            <a:pPr algn="just">
              <a:buFont typeface="Wingdings" pitchFamily="2" charset="2"/>
              <a:buChar char="§"/>
            </a:pPr>
            <a:r>
              <a:rPr lang="en-US" sz="2400" dirty="0" smtClean="0"/>
              <a:t>Service by way of right to admission to,-</a:t>
            </a:r>
          </a:p>
          <a:p>
            <a:pPr algn="just">
              <a:buNone/>
            </a:pPr>
            <a:r>
              <a:rPr lang="en-US" sz="2400" dirty="0" smtClean="0">
                <a:solidFill>
                  <a:schemeClr val="accent6">
                    <a:lumMod val="50000"/>
                  </a:schemeClr>
                </a:solidFill>
              </a:rPr>
              <a:t> </a:t>
            </a:r>
            <a:r>
              <a:rPr lang="en-US" sz="2400" dirty="0" err="1" smtClean="0"/>
              <a:t>i</a:t>
            </a:r>
            <a:r>
              <a:rPr lang="en-US" sz="2400" dirty="0" smtClean="0"/>
              <a:t>)  exhibition of cinematographic film, circus, dance, or theatrical performances including drama or ballet.</a:t>
            </a:r>
          </a:p>
          <a:p>
            <a:pPr algn="just">
              <a:buNone/>
            </a:pPr>
            <a:r>
              <a:rPr lang="en-US" sz="2400" dirty="0" smtClean="0"/>
              <a:t>(ii)  recognized sporting events.</a:t>
            </a:r>
          </a:p>
          <a:p>
            <a:pPr algn="just">
              <a:buNone/>
            </a:pPr>
            <a:r>
              <a:rPr lang="en-US" sz="2400" dirty="0" smtClean="0"/>
              <a:t>(iii)concerts, pageants, award functions, musical or sporting event not covered by the above exemption, where the consideration for such admission is </a:t>
            </a:r>
            <a:r>
              <a:rPr lang="en-US" sz="2400" dirty="0" err="1" smtClean="0"/>
              <a:t>upto</a:t>
            </a:r>
            <a:r>
              <a:rPr lang="en-US" sz="2400" dirty="0" smtClean="0"/>
              <a:t> ` 500 per person.</a:t>
            </a:r>
            <a:endParaRPr lang="en-US" sz="2400" dirty="0">
              <a:solidFill>
                <a:schemeClr val="accent6">
                  <a:lumMod val="50000"/>
                </a:schemeClr>
              </a:solidFill>
            </a:endParaRPr>
          </a:p>
        </p:txBody>
      </p:sp>
      <p:sp>
        <p:nvSpPr>
          <p:cNvPr id="4" name="Rounded Rectangle 3"/>
          <p:cNvSpPr/>
          <p:nvPr/>
        </p:nvSpPr>
        <p:spPr>
          <a:xfrm>
            <a:off x="60960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endParaRPr lang="en-US" sz="3600" dirty="0"/>
          </a:p>
        </p:txBody>
      </p:sp>
      <p:sp>
        <p:nvSpPr>
          <p:cNvPr id="3" name="Content Placeholder 2"/>
          <p:cNvSpPr>
            <a:spLocks noGrp="1"/>
          </p:cNvSpPr>
          <p:nvPr>
            <p:ph idx="1"/>
          </p:nvPr>
        </p:nvSpPr>
        <p:spPr/>
        <p:txBody>
          <a:bodyPr>
            <a:normAutofit/>
          </a:bodyPr>
          <a:lstStyle/>
          <a:p>
            <a:pPr>
              <a:buNone/>
            </a:pPr>
            <a:r>
              <a:rPr lang="en-US" sz="2400" b="1" dirty="0" smtClean="0"/>
              <a:t>	</a:t>
            </a:r>
            <a:r>
              <a:rPr lang="en-US" sz="2400" b="1" u="sng" dirty="0" smtClean="0"/>
              <a:t>Changes In Abatement Notification No. 26/2012-ST Dated 20-6-2012 </a:t>
            </a:r>
            <a:r>
              <a:rPr lang="en-US" sz="2400" b="1" dirty="0" smtClean="0"/>
              <a:t>(</a:t>
            </a:r>
            <a:r>
              <a:rPr lang="en-US" sz="2400" b="1" u="sng" dirty="0" smtClean="0">
                <a:solidFill>
                  <a:schemeClr val="accent6">
                    <a:lumMod val="75000"/>
                  </a:schemeClr>
                </a:solidFill>
              </a:rPr>
              <a:t>Effective From 01-04-2015):-</a:t>
            </a:r>
          </a:p>
          <a:p>
            <a:pPr algn="just">
              <a:buFont typeface="Wingdings" pitchFamily="2" charset="2"/>
              <a:buChar char="v"/>
            </a:pPr>
            <a:r>
              <a:rPr lang="en-US" sz="2400" dirty="0" smtClean="0"/>
              <a:t> A uniform abatement of 70% has been prescribed for transport by rail, road and vessel to bring parity in these sectors. Service tax shall be payable on 30% of the value of such service subject to a uniform condition of non-</a:t>
            </a:r>
            <a:r>
              <a:rPr lang="en-US" sz="2400" dirty="0" err="1" smtClean="0"/>
              <a:t>availment</a:t>
            </a:r>
            <a:r>
              <a:rPr lang="en-US" sz="2400" dirty="0" smtClean="0"/>
              <a:t> of </a:t>
            </a:r>
            <a:r>
              <a:rPr lang="en-US" sz="2400" dirty="0" err="1" smtClean="0"/>
              <a:t>Cenvat</a:t>
            </a:r>
            <a:r>
              <a:rPr lang="en-US" sz="2400" dirty="0" smtClean="0"/>
              <a:t> credit on Inputs, Capital goods and Input services.</a:t>
            </a:r>
          </a:p>
          <a:p>
            <a:pPr algn="just">
              <a:buFont typeface="Wingdings" pitchFamily="2" charset="2"/>
              <a:buChar char="v"/>
            </a:pPr>
            <a:r>
              <a:rPr lang="en-US" sz="2400" dirty="0" smtClean="0"/>
              <a:t> Abatement for the services provided in relation to Chit fund stands withdrawn. Consequently, Service tax shall be paid by on full consideration received by the Chit fund foremen.</a:t>
            </a:r>
            <a:endParaRPr lang="en-US" sz="2400" b="1" u="sng" dirty="0" smtClean="0">
              <a:solidFill>
                <a:schemeClr val="accent6">
                  <a:lumMod val="75000"/>
                </a:schemeClr>
              </a:solidFill>
            </a:endParaRPr>
          </a:p>
          <a:p>
            <a:endParaRPr lang="en-US" sz="2400" dirty="0">
              <a:solidFill>
                <a:schemeClr val="accent6">
                  <a:lumMod val="75000"/>
                </a:schemeClr>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endParaRPr lang="en-US" sz="3600" dirty="0">
              <a:solidFill>
                <a:schemeClr val="accent6">
                  <a:lumMod val="50000"/>
                </a:schemeClr>
              </a:solidFill>
            </a:endParaRPr>
          </a:p>
        </p:txBody>
      </p:sp>
      <p:sp>
        <p:nvSpPr>
          <p:cNvPr id="3" name="Content Placeholder 2"/>
          <p:cNvSpPr>
            <a:spLocks noGrp="1"/>
          </p:cNvSpPr>
          <p:nvPr>
            <p:ph idx="1"/>
          </p:nvPr>
        </p:nvSpPr>
        <p:spPr/>
        <p:txBody>
          <a:bodyPr>
            <a:normAutofit/>
          </a:bodyPr>
          <a:lstStyle/>
          <a:p>
            <a:pPr algn="just">
              <a:buNone/>
            </a:pPr>
            <a:r>
              <a:rPr lang="en-US" sz="2400" b="1" u="sng" dirty="0" smtClean="0"/>
              <a:t>Advance Ruling Under Section 96A(b)(iii) of the Finance Act:</a:t>
            </a:r>
          </a:p>
          <a:p>
            <a:pPr algn="just">
              <a:buNone/>
            </a:pPr>
            <a:endParaRPr lang="en-US" sz="2200" b="1" u="sng" dirty="0" smtClean="0"/>
          </a:p>
          <a:p>
            <a:pPr algn="just">
              <a:buNone/>
            </a:pPr>
            <a:r>
              <a:rPr lang="en-US" sz="2400" dirty="0" smtClean="0"/>
              <a:t>	The facility of Advance Ruling has been extended to all resident firms by specifying such firms as a class of persons for the purposed of Section 96A (b)(iii).</a:t>
            </a:r>
          </a:p>
          <a:p>
            <a:pPr algn="just">
              <a:buNone/>
            </a:pPr>
            <a:endParaRPr lang="en-US" sz="2200" dirty="0" smtClean="0"/>
          </a:p>
          <a:p>
            <a:pPr>
              <a:buFont typeface="Wingdings" pitchFamily="2" charset="2"/>
              <a:buChar char="Ø"/>
            </a:pPr>
            <a:endParaRPr lang="en-US" dirty="0"/>
          </a:p>
        </p:txBody>
      </p:sp>
      <p:sp>
        <p:nvSpPr>
          <p:cNvPr id="4" name="Rounded Rectangle 3"/>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n w="10541" cmpd="sng">
                  <a:solidFill>
                    <a:schemeClr val="accent1">
                      <a:shade val="88000"/>
                      <a:satMod val="110000"/>
                    </a:schemeClr>
                  </a:solidFill>
                  <a:prstDash val="solid"/>
                </a:ln>
                <a:solidFill>
                  <a:schemeClr val="accent6">
                    <a:lumMod val="50000"/>
                  </a:schemeClr>
                </a:solidFill>
              </a:rPr>
              <a:t>Summary of date of applicability of service tax provisions</a:t>
            </a:r>
            <a:endParaRPr lang="en-US" sz="2800" dirty="0"/>
          </a:p>
        </p:txBody>
      </p:sp>
      <p:graphicFrame>
        <p:nvGraphicFramePr>
          <p:cNvPr id="5" name="Content Placeholder 4"/>
          <p:cNvGraphicFramePr>
            <a:graphicFrameLocks noGrp="1"/>
          </p:cNvGraphicFramePr>
          <p:nvPr>
            <p:ph idx="1"/>
          </p:nvPr>
        </p:nvGraphicFramePr>
        <p:xfrm>
          <a:off x="457200" y="1524000"/>
          <a:ext cx="8305800" cy="5334000"/>
        </p:xfrm>
        <a:graphic>
          <a:graphicData uri="http://schemas.openxmlformats.org/drawingml/2006/table">
            <a:tbl>
              <a:tblPr firstRow="1" bandRow="1">
                <a:tableStyleId>{616DA210-FB5B-4158-B5E0-FEB733F419BA}</a:tableStyleId>
              </a:tblPr>
              <a:tblGrid>
                <a:gridCol w="4152900"/>
                <a:gridCol w="4152900"/>
              </a:tblGrid>
              <a:tr h="5334000">
                <a:tc>
                  <a:txBody>
                    <a:bodyPr/>
                    <a:lstStyle/>
                    <a:p>
                      <a:r>
                        <a:rPr lang="en-US" baseline="0" dirty="0" smtClean="0"/>
                        <a:t>                       </a:t>
                      </a:r>
                      <a:r>
                        <a:rPr lang="en-US" u="sng" baseline="0" dirty="0" smtClean="0"/>
                        <a:t> Particulars</a:t>
                      </a:r>
                    </a:p>
                    <a:p>
                      <a:endParaRPr lang="en-US" u="sng" baseline="0" dirty="0" smtClean="0"/>
                    </a:p>
                    <a:p>
                      <a:pPr marL="342900" indent="-342900">
                        <a:buAutoNum type="arabicParenR"/>
                      </a:pPr>
                      <a:r>
                        <a:rPr lang="en-US" u="none" baseline="0" dirty="0" smtClean="0"/>
                        <a:t>Change in ST rate from 12.36% to 14%.</a:t>
                      </a:r>
                    </a:p>
                    <a:p>
                      <a:pPr marL="342900" indent="-342900">
                        <a:buAutoNum type="arabicParenR"/>
                      </a:pPr>
                      <a:endParaRPr lang="en-US" u="none" baseline="0" dirty="0" smtClean="0"/>
                    </a:p>
                    <a:p>
                      <a:pPr marL="342900" indent="-342900">
                        <a:buAutoNum type="arabicParenR"/>
                      </a:pPr>
                      <a:r>
                        <a:rPr lang="en-US" u="none" baseline="0" dirty="0" err="1" smtClean="0"/>
                        <a:t>Swachh</a:t>
                      </a:r>
                      <a:r>
                        <a:rPr lang="en-US" u="none" baseline="0" dirty="0" smtClean="0"/>
                        <a:t> Bharat </a:t>
                      </a:r>
                      <a:r>
                        <a:rPr lang="en-US" u="none" baseline="0" dirty="0" err="1" smtClean="0"/>
                        <a:t>Cess</a:t>
                      </a:r>
                      <a:endParaRPr lang="en-US" u="none" baseline="0" dirty="0" smtClean="0"/>
                    </a:p>
                    <a:p>
                      <a:pPr marL="342900" indent="-342900">
                        <a:buAutoNum type="arabicParenR"/>
                      </a:pPr>
                      <a:endParaRPr lang="en-US" u="none" baseline="0" dirty="0" smtClean="0"/>
                    </a:p>
                    <a:p>
                      <a:pPr marL="342900" indent="-342900">
                        <a:buAutoNum type="arabicParenR"/>
                      </a:pPr>
                      <a:endParaRPr lang="en-US" u="none" baseline="0" dirty="0" smtClean="0"/>
                    </a:p>
                    <a:p>
                      <a:pPr marL="342900" indent="-342900">
                        <a:buAutoNum type="arabicParenR"/>
                      </a:pPr>
                      <a:r>
                        <a:rPr lang="en-US" u="none" baseline="0" dirty="0" smtClean="0"/>
                        <a:t> Changes in Service tax rules,1994</a:t>
                      </a:r>
                      <a:endParaRPr lang="en-US" u="none" dirty="0" smtClean="0"/>
                    </a:p>
                    <a:p>
                      <a:pPr marL="342900" indent="-342900">
                        <a:buNone/>
                      </a:pPr>
                      <a:r>
                        <a:rPr lang="en-US" u="none" baseline="0" dirty="0" smtClean="0"/>
                        <a:t>        [Rule 2, Rule 4, Rule 4C and Rule 6]</a:t>
                      </a:r>
                    </a:p>
                    <a:p>
                      <a:pPr marL="342900" indent="-342900">
                        <a:buNone/>
                      </a:pPr>
                      <a:endParaRPr lang="en-US" u="none" baseline="0" dirty="0" smtClean="0"/>
                    </a:p>
                    <a:p>
                      <a:pPr marL="342900" indent="-342900">
                        <a:buAutoNum type="arabicParenR" startAt="4"/>
                      </a:pPr>
                      <a:r>
                        <a:rPr lang="en-US" u="none" baseline="0" dirty="0" smtClean="0"/>
                        <a:t>Reverse charge Mechanism</a:t>
                      </a:r>
                    </a:p>
                    <a:p>
                      <a:pPr marL="342900" indent="-342900">
                        <a:buAutoNum type="arabicParenR" startAt="4"/>
                      </a:pPr>
                      <a:endParaRPr lang="en-US" u="none" baseline="0" dirty="0" smtClean="0"/>
                    </a:p>
                    <a:p>
                      <a:pPr marL="342900" indent="-342900">
                        <a:buAutoNum type="arabicParenR" startAt="4"/>
                      </a:pPr>
                      <a:r>
                        <a:rPr lang="en-US" sz="2000" u="sng" baseline="0" dirty="0" err="1" smtClean="0"/>
                        <a:t>Cenvat</a:t>
                      </a:r>
                      <a:r>
                        <a:rPr lang="en-US" sz="2000" u="sng" baseline="0" dirty="0" smtClean="0"/>
                        <a:t> Credit Rules:</a:t>
                      </a:r>
                    </a:p>
                    <a:p>
                      <a:pPr marL="342900" indent="-342900">
                        <a:buNone/>
                      </a:pPr>
                      <a:r>
                        <a:rPr lang="en-US" u="none" baseline="0" dirty="0" smtClean="0"/>
                        <a:t>        a)    Rule 4 (7)</a:t>
                      </a:r>
                    </a:p>
                    <a:p>
                      <a:pPr marL="342900" indent="-342900">
                        <a:buNone/>
                      </a:pPr>
                      <a:endParaRPr lang="en-US" u="none" baseline="0" dirty="0" smtClean="0"/>
                    </a:p>
                    <a:p>
                      <a:pPr marL="342900" indent="-342900">
                        <a:buNone/>
                      </a:pPr>
                      <a:r>
                        <a:rPr lang="en-US" u="none" baseline="0" dirty="0" smtClean="0"/>
                        <a:t>       b)     Rule 5, Rule 6 &amp; Rule 14</a:t>
                      </a:r>
                    </a:p>
                    <a:p>
                      <a:pPr marL="342900" indent="-342900">
                        <a:buNone/>
                      </a:pPr>
                      <a:r>
                        <a:rPr lang="en-US" u="none" baseline="0" dirty="0" smtClean="0"/>
                        <a:t>        </a:t>
                      </a:r>
                    </a:p>
                  </a:txBody>
                  <a:tcPr/>
                </a:tc>
                <a:tc>
                  <a:txBody>
                    <a:bodyPr/>
                    <a:lstStyle/>
                    <a:p>
                      <a:r>
                        <a:rPr lang="en-US" u="none" dirty="0" smtClean="0"/>
                        <a:t>        </a:t>
                      </a:r>
                      <a:r>
                        <a:rPr lang="en-US" u="sng" dirty="0" smtClean="0"/>
                        <a:t>Date of applicability</a:t>
                      </a:r>
                    </a:p>
                    <a:p>
                      <a:endParaRPr lang="en-US" u="sng" dirty="0" smtClean="0"/>
                    </a:p>
                    <a:p>
                      <a:r>
                        <a:rPr lang="en-US" u="none" dirty="0" smtClean="0"/>
                        <a:t>Date to be notified by</a:t>
                      </a:r>
                      <a:r>
                        <a:rPr lang="en-US" u="none" baseline="0" dirty="0" smtClean="0"/>
                        <a:t> central government.</a:t>
                      </a:r>
                    </a:p>
                    <a:p>
                      <a:endParaRPr lang="en-US" u="non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u="none" dirty="0" smtClean="0"/>
                        <a:t>Date to be notified by</a:t>
                      </a:r>
                      <a:r>
                        <a:rPr lang="en-US" u="none" baseline="0" dirty="0" smtClean="0"/>
                        <a:t> central government.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u="non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u="none" baseline="0" dirty="0" smtClean="0"/>
                        <a:t>Effective from 1.03.2015.</a:t>
                      </a:r>
                    </a:p>
                    <a:p>
                      <a:pPr marL="0" marR="0" indent="0" algn="l" defTabSz="914400" rtl="0" eaLnBrk="1" fontAlgn="auto" latinLnBrk="0" hangingPunct="1">
                        <a:lnSpc>
                          <a:spcPct val="100000"/>
                        </a:lnSpc>
                        <a:spcBef>
                          <a:spcPts val="0"/>
                        </a:spcBef>
                        <a:spcAft>
                          <a:spcPts val="0"/>
                        </a:spcAft>
                        <a:buClrTx/>
                        <a:buSzTx/>
                        <a:buFontTx/>
                        <a:buNone/>
                        <a:tabLst/>
                        <a:defRPr/>
                      </a:pPr>
                      <a:endParaRPr lang="en-US" u="non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u="non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u="none" baseline="0" dirty="0" smtClean="0"/>
                        <a:t>Effective from 1.04.2015.</a:t>
                      </a:r>
                    </a:p>
                    <a:p>
                      <a:pPr marL="0" marR="0" indent="0" algn="l" defTabSz="914400" rtl="0" eaLnBrk="1" fontAlgn="auto" latinLnBrk="0" hangingPunct="1">
                        <a:lnSpc>
                          <a:spcPct val="100000"/>
                        </a:lnSpc>
                        <a:spcBef>
                          <a:spcPts val="0"/>
                        </a:spcBef>
                        <a:spcAft>
                          <a:spcPts val="0"/>
                        </a:spcAft>
                        <a:buClrTx/>
                        <a:buSzTx/>
                        <a:buFontTx/>
                        <a:buNone/>
                        <a:tabLst/>
                        <a:defRPr/>
                      </a:pPr>
                      <a:endParaRPr lang="en-US" u="non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u="non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u="none" baseline="0" dirty="0" smtClean="0"/>
                        <a:t>Applicable from 1.04.2015.</a:t>
                      </a:r>
                    </a:p>
                    <a:p>
                      <a:pPr marL="0" marR="0" indent="0" algn="l" defTabSz="914400" rtl="0" eaLnBrk="1" fontAlgn="auto" latinLnBrk="0" hangingPunct="1">
                        <a:lnSpc>
                          <a:spcPct val="100000"/>
                        </a:lnSpc>
                        <a:spcBef>
                          <a:spcPts val="0"/>
                        </a:spcBef>
                        <a:spcAft>
                          <a:spcPts val="0"/>
                        </a:spcAft>
                        <a:buClrTx/>
                        <a:buSzTx/>
                        <a:buFontTx/>
                        <a:buNone/>
                        <a:tabLst/>
                        <a:defRPr/>
                      </a:pPr>
                      <a:endParaRPr lang="en-US" u="non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u="none" baseline="0" dirty="0" smtClean="0"/>
                        <a:t>Applicable from 1.03.2015 </a:t>
                      </a:r>
                    </a:p>
                    <a:p>
                      <a:endParaRPr lang="en-US" u="none" dirty="0"/>
                    </a:p>
                  </a:txBody>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endParaRPr lang="en-US" sz="3600" dirty="0">
              <a:solidFill>
                <a:schemeClr val="accent6">
                  <a:lumMod val="50000"/>
                </a:schemeClr>
              </a:solidFill>
            </a:endParaRPr>
          </a:p>
        </p:txBody>
      </p:sp>
      <p:sp>
        <p:nvSpPr>
          <p:cNvPr id="3" name="Content Placeholder 2"/>
          <p:cNvSpPr>
            <a:spLocks noGrp="1"/>
          </p:cNvSpPr>
          <p:nvPr>
            <p:ph idx="1"/>
          </p:nvPr>
        </p:nvSpPr>
        <p:spPr/>
        <p:txBody>
          <a:bodyPr>
            <a:normAutofit/>
          </a:bodyPr>
          <a:lstStyle/>
          <a:p>
            <a:pPr marL="971550" lvl="1" indent="-514350" algn="just">
              <a:buAutoNum type="arabicParenR" startAt="2"/>
            </a:pPr>
            <a:r>
              <a:rPr lang="en-US" b="1" u="sng" dirty="0" err="1" smtClean="0">
                <a:solidFill>
                  <a:schemeClr val="accent6">
                    <a:lumMod val="75000"/>
                  </a:schemeClr>
                </a:solidFill>
              </a:rPr>
              <a:t>Swachh</a:t>
            </a:r>
            <a:r>
              <a:rPr lang="en-US" b="1" u="sng" dirty="0" smtClean="0">
                <a:solidFill>
                  <a:schemeClr val="accent6">
                    <a:lumMod val="75000"/>
                  </a:schemeClr>
                </a:solidFill>
              </a:rPr>
              <a:t> Bharat </a:t>
            </a:r>
            <a:r>
              <a:rPr lang="en-US" b="1" u="sng" dirty="0" err="1" smtClean="0">
                <a:solidFill>
                  <a:schemeClr val="accent6">
                    <a:lumMod val="75000"/>
                  </a:schemeClr>
                </a:solidFill>
              </a:rPr>
              <a:t>Cess</a:t>
            </a:r>
            <a:r>
              <a:rPr lang="en-US" b="1" u="sng" dirty="0" smtClean="0">
                <a:solidFill>
                  <a:schemeClr val="accent6">
                    <a:lumMod val="75000"/>
                  </a:schemeClr>
                </a:solidFill>
              </a:rPr>
              <a:t> :-</a:t>
            </a:r>
            <a:endParaRPr lang="en-US" dirty="0" smtClean="0"/>
          </a:p>
          <a:p>
            <a:pPr marL="914400" lvl="1" indent="-457200" algn="just">
              <a:buAutoNum type="arabicParenR" startAt="2"/>
            </a:pPr>
            <a:endParaRPr lang="en-US" sz="2000" dirty="0" smtClean="0"/>
          </a:p>
          <a:p>
            <a:pPr algn="just">
              <a:buNone/>
            </a:pPr>
            <a:r>
              <a:rPr lang="en-US" sz="2400" dirty="0" smtClean="0"/>
              <a:t> 	An enabling provision is being made to empower the Central Government to impose a </a:t>
            </a:r>
            <a:r>
              <a:rPr lang="en-US" sz="2400" dirty="0" err="1" smtClean="0"/>
              <a:t>Swachh</a:t>
            </a:r>
            <a:r>
              <a:rPr lang="en-US" sz="2400" dirty="0" smtClean="0"/>
              <a:t> Bharat </a:t>
            </a:r>
            <a:r>
              <a:rPr lang="en-US" sz="2400" dirty="0" err="1" smtClean="0"/>
              <a:t>Cess</a:t>
            </a:r>
            <a:r>
              <a:rPr lang="en-US" sz="2400" dirty="0" smtClean="0"/>
              <a:t> on all or any of the taxable services at a rate of 2% of the value of such taxable services with the objective of financing and promoting </a:t>
            </a:r>
            <a:r>
              <a:rPr lang="en-US" sz="2400" dirty="0" err="1" smtClean="0"/>
              <a:t>Swachh</a:t>
            </a:r>
            <a:r>
              <a:rPr lang="en-US" sz="2400" dirty="0" smtClean="0"/>
              <a:t> Bharat initiatives. </a:t>
            </a:r>
          </a:p>
          <a:p>
            <a:pPr algn="just">
              <a:buNone/>
            </a:pPr>
            <a:r>
              <a:rPr lang="en-US" sz="2400" dirty="0" smtClean="0"/>
              <a:t>	This </a:t>
            </a:r>
            <a:r>
              <a:rPr lang="en-US" sz="2400" dirty="0" err="1" smtClean="0"/>
              <a:t>Cess</a:t>
            </a:r>
            <a:r>
              <a:rPr lang="en-US" sz="2400" dirty="0" smtClean="0"/>
              <a:t> shall be levied from a date to be notified by the Central Government in this regard and will not have immediate effect. </a:t>
            </a:r>
          </a:p>
          <a:p>
            <a:pPr lvl="1">
              <a:buNone/>
            </a:pPr>
            <a:endParaRPr lang="en-US" sz="2000" dirty="0"/>
          </a:p>
        </p:txBody>
      </p:sp>
      <p:sp>
        <p:nvSpPr>
          <p:cNvPr id="4" name="Rounded Rectangle 3"/>
          <p:cNvSpPr/>
          <p:nvPr/>
        </p:nvSpPr>
        <p:spPr>
          <a:xfrm>
            <a:off x="6019800" y="5867400"/>
            <a:ext cx="2895600" cy="762000"/>
          </a:xfrm>
          <a:prstGeom prst="roundRect">
            <a:avLst>
              <a:gd name="adj" fmla="val 33810"/>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n w="10541" cmpd="sng">
                  <a:solidFill>
                    <a:schemeClr val="accent1">
                      <a:shade val="88000"/>
                      <a:satMod val="110000"/>
                    </a:schemeClr>
                  </a:solidFill>
                  <a:prstDash val="solid"/>
                </a:ln>
                <a:solidFill>
                  <a:schemeClr val="accent6">
                    <a:lumMod val="50000"/>
                  </a:schemeClr>
                </a:solidFill>
              </a:rPr>
              <a:t>Summary of date of applicability of service tax provisions</a:t>
            </a:r>
            <a:endParaRPr lang="en-US" sz="3200" dirty="0"/>
          </a:p>
        </p:txBody>
      </p:sp>
      <p:graphicFrame>
        <p:nvGraphicFramePr>
          <p:cNvPr id="4" name="Content Placeholder 3"/>
          <p:cNvGraphicFramePr>
            <a:graphicFrameLocks noGrp="1"/>
          </p:cNvGraphicFramePr>
          <p:nvPr>
            <p:ph idx="1"/>
          </p:nvPr>
        </p:nvGraphicFramePr>
        <p:xfrm>
          <a:off x="457200" y="1600200"/>
          <a:ext cx="8229600" cy="5303520"/>
        </p:xfrm>
        <a:graphic>
          <a:graphicData uri="http://schemas.openxmlformats.org/drawingml/2006/table">
            <a:tbl>
              <a:tblPr firstRow="1" bandRow="1">
                <a:tableStyleId>{5940675A-B579-460E-94D1-54222C63F5DA}</a:tableStyleId>
              </a:tblPr>
              <a:tblGrid>
                <a:gridCol w="4114800"/>
                <a:gridCol w="4114800"/>
              </a:tblGrid>
              <a:tr h="5257800">
                <a:tc>
                  <a:txBody>
                    <a:bodyPr/>
                    <a:lstStyle/>
                    <a:p>
                      <a:r>
                        <a:rPr lang="en-US" dirty="0" smtClean="0"/>
                        <a:t>                   </a:t>
                      </a:r>
                      <a:r>
                        <a:rPr lang="en-US" b="1" u="sng" dirty="0" smtClean="0"/>
                        <a:t>Particulars</a:t>
                      </a:r>
                    </a:p>
                    <a:p>
                      <a:endParaRPr lang="en-US" b="1" u="none" dirty="0" smtClean="0"/>
                    </a:p>
                    <a:p>
                      <a:r>
                        <a:rPr lang="en-US" b="1" u="none" dirty="0" smtClean="0"/>
                        <a:t>      c)       Rule 15</a:t>
                      </a:r>
                    </a:p>
                    <a:p>
                      <a:endParaRPr lang="en-US" b="1" u="none" dirty="0" smtClean="0"/>
                    </a:p>
                    <a:p>
                      <a:endParaRPr lang="en-US" b="1" u="none" dirty="0" smtClean="0"/>
                    </a:p>
                    <a:p>
                      <a:endParaRPr lang="en-US" b="1" u="none" dirty="0" smtClean="0"/>
                    </a:p>
                    <a:p>
                      <a:r>
                        <a:rPr lang="en-US" b="1" u="none" dirty="0" smtClean="0"/>
                        <a:t>6)   Changes in Mega Exemptions   </a:t>
                      </a:r>
                      <a:r>
                        <a:rPr lang="en-US" b="1" u="none" dirty="0" smtClean="0"/>
                        <a:t>                   </a:t>
                      </a:r>
                    </a:p>
                    <a:p>
                      <a:r>
                        <a:rPr lang="en-US" b="1" u="none" dirty="0" smtClean="0"/>
                        <a:t>       </a:t>
                      </a:r>
                      <a:r>
                        <a:rPr lang="en-US" b="1" u="sng" dirty="0" smtClean="0"/>
                        <a:t>Notification</a:t>
                      </a:r>
                      <a:r>
                        <a:rPr lang="en-US" b="1" u="sng" baseline="0" dirty="0" smtClean="0"/>
                        <a:t> </a:t>
                      </a:r>
                      <a:r>
                        <a:rPr lang="en-US" b="1" u="sng" baseline="0" dirty="0" smtClean="0"/>
                        <a:t>No. </a:t>
                      </a:r>
                      <a:r>
                        <a:rPr lang="en-US" b="1" u="sng" baseline="0" dirty="0" smtClean="0"/>
                        <a:t>25/2012-ST               </a:t>
                      </a:r>
                    </a:p>
                    <a:p>
                      <a:r>
                        <a:rPr lang="en-US" b="1" u="none" baseline="0" dirty="0" smtClean="0"/>
                        <a:t>       </a:t>
                      </a:r>
                      <a:r>
                        <a:rPr lang="en-US" b="1" u="sng" baseline="0" dirty="0" smtClean="0"/>
                        <a:t>Dated 20.06.2012.</a:t>
                      </a:r>
                      <a:endParaRPr lang="en-US" b="1" u="sng" dirty="0" smtClean="0"/>
                    </a:p>
                    <a:p>
                      <a:endParaRPr lang="en-US" b="1" u="sng" dirty="0" smtClean="0"/>
                    </a:p>
                    <a:p>
                      <a:pPr marL="342900" indent="-342900">
                        <a:buNone/>
                      </a:pPr>
                      <a:r>
                        <a:rPr lang="en-US" b="1" u="none" dirty="0" smtClean="0"/>
                        <a:t>7)    Changes related </a:t>
                      </a:r>
                      <a:r>
                        <a:rPr lang="en-US" b="1" u="none" dirty="0" smtClean="0"/>
                        <a:t>to </a:t>
                      </a:r>
                      <a:r>
                        <a:rPr lang="en-US" b="1" u="none" dirty="0" smtClean="0"/>
                        <a:t>Negative list</a:t>
                      </a:r>
                    </a:p>
                    <a:p>
                      <a:pPr marL="342900" indent="-342900">
                        <a:buAutoNum type="arabicParenR" startAt="6"/>
                      </a:pPr>
                      <a:endParaRPr lang="en-US" b="1" u="none" dirty="0" smtClean="0"/>
                    </a:p>
                    <a:p>
                      <a:pPr marL="342900" indent="-342900">
                        <a:buAutoNum type="arabicParenR" startAt="6"/>
                      </a:pPr>
                      <a:endParaRPr lang="en-US" b="1" u="none" dirty="0" smtClean="0"/>
                    </a:p>
                    <a:p>
                      <a:pPr marL="342900" indent="-342900">
                        <a:buNone/>
                      </a:pPr>
                      <a:r>
                        <a:rPr lang="en-US" b="1" u="none" dirty="0" smtClean="0"/>
                        <a:t>8)    Changes in Abatement Notification </a:t>
                      </a:r>
                    </a:p>
                    <a:p>
                      <a:pPr marL="342900" indent="-342900">
                        <a:buNone/>
                      </a:pPr>
                      <a:r>
                        <a:rPr lang="en-US" b="1" u="none" dirty="0" smtClean="0"/>
                        <a:t>       </a:t>
                      </a:r>
                      <a:r>
                        <a:rPr lang="en-US" b="1" u="none" dirty="0" smtClean="0"/>
                        <a:t> No  </a:t>
                      </a:r>
                      <a:r>
                        <a:rPr lang="en-US" sz="1800" b="1" u="sng" dirty="0" smtClean="0"/>
                        <a:t>26/2012-ST Dated 20-6-2012.</a:t>
                      </a:r>
                      <a:endParaRPr lang="en-US" b="1" u="none" dirty="0" smtClean="0"/>
                    </a:p>
                    <a:p>
                      <a:r>
                        <a:rPr lang="en-US" b="1" u="none" dirty="0" smtClean="0"/>
                        <a:t>        Related to GTA &amp; Chit fund</a:t>
                      </a:r>
                    </a:p>
                    <a:p>
                      <a:pPr marL="342900" indent="-342900">
                        <a:buNone/>
                      </a:pPr>
                      <a:endParaRPr lang="en-US" b="1" u="none" dirty="0" smtClean="0"/>
                    </a:p>
                    <a:p>
                      <a:pPr marL="342900" indent="-342900">
                        <a:buAutoNum type="arabicParenR" startAt="6"/>
                      </a:pPr>
                      <a:endParaRPr lang="en-US" b="1" u="none" dirty="0" smtClean="0"/>
                    </a:p>
                    <a:p>
                      <a:endParaRPr lang="en-US" b="1" u="none" dirty="0" smtClean="0"/>
                    </a:p>
                  </a:txBody>
                  <a:tcPr/>
                </a:tc>
                <a:tc>
                  <a:txBody>
                    <a:bodyPr/>
                    <a:lstStyle/>
                    <a:p>
                      <a:r>
                        <a:rPr lang="en-US" dirty="0" smtClean="0"/>
                        <a:t>           </a:t>
                      </a:r>
                      <a:r>
                        <a:rPr lang="en-US" b="1" u="sng" dirty="0" smtClean="0"/>
                        <a:t> Date of applicability</a:t>
                      </a:r>
                    </a:p>
                    <a:p>
                      <a:endParaRPr lang="en-US" b="1" u="sng"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u="none" dirty="0" smtClean="0">
                          <a:solidFill>
                            <a:schemeClr val="tx1"/>
                          </a:solidFill>
                        </a:rPr>
                        <a:t>Applicable from the</a:t>
                      </a:r>
                      <a:r>
                        <a:rPr lang="en-US" b="1" u="none" baseline="0" dirty="0" smtClean="0">
                          <a:solidFill>
                            <a:schemeClr val="tx1"/>
                          </a:solidFill>
                        </a:rPr>
                        <a:t> enactment of the Finance Bill, 2015.</a:t>
                      </a:r>
                      <a:r>
                        <a:rPr lang="en-US" b="1" u="none" dirty="0" smtClean="0">
                          <a:solidFill>
                            <a:schemeClr val="tx1"/>
                          </a:solidFill>
                        </a:rPr>
                        <a:t> </a:t>
                      </a:r>
                    </a:p>
                    <a:p>
                      <a:endParaRPr lang="en-US" b="1" u="none" dirty="0" smtClean="0">
                        <a:solidFill>
                          <a:schemeClr val="tx1"/>
                        </a:solidFill>
                      </a:endParaRPr>
                    </a:p>
                    <a:p>
                      <a:endParaRPr lang="en-US" b="1" u="none" dirty="0" smtClean="0">
                        <a:solidFill>
                          <a:schemeClr val="tx1"/>
                        </a:solidFill>
                      </a:endParaRPr>
                    </a:p>
                    <a:p>
                      <a:r>
                        <a:rPr lang="en-US" b="1" u="none" dirty="0" smtClean="0">
                          <a:solidFill>
                            <a:schemeClr val="tx1"/>
                          </a:solidFill>
                        </a:rPr>
                        <a:t>Applicable </a:t>
                      </a:r>
                      <a:r>
                        <a:rPr lang="en-US" b="1" u="none" dirty="0" smtClean="0">
                          <a:solidFill>
                            <a:schemeClr val="tx1"/>
                          </a:solidFill>
                        </a:rPr>
                        <a:t>from  01.04.2015.</a:t>
                      </a:r>
                    </a:p>
                    <a:p>
                      <a:endParaRPr lang="en-US" b="1" u="none" dirty="0" smtClean="0">
                        <a:solidFill>
                          <a:schemeClr val="tx1"/>
                        </a:solidFill>
                      </a:endParaRPr>
                    </a:p>
                    <a:p>
                      <a:endParaRPr lang="en-US" b="1" u="none" dirty="0" smtClean="0">
                        <a:solidFill>
                          <a:schemeClr val="tx1"/>
                        </a:solidFill>
                      </a:endParaRPr>
                    </a:p>
                    <a:p>
                      <a:endParaRPr lang="en-US" b="1" u="none" dirty="0" smtClean="0">
                        <a:solidFill>
                          <a:schemeClr val="tx1"/>
                        </a:solidFill>
                      </a:endParaRPr>
                    </a:p>
                    <a:p>
                      <a:r>
                        <a:rPr lang="en-US" b="1" u="none" dirty="0" smtClean="0">
                          <a:solidFill>
                            <a:schemeClr val="tx1"/>
                          </a:solidFill>
                        </a:rPr>
                        <a:t>Applicable from the</a:t>
                      </a:r>
                      <a:r>
                        <a:rPr lang="en-US" b="1" u="none" baseline="0" dirty="0" smtClean="0">
                          <a:solidFill>
                            <a:schemeClr val="tx1"/>
                          </a:solidFill>
                        </a:rPr>
                        <a:t> enactment of the Finance Bill, 2015.</a:t>
                      </a:r>
                      <a:r>
                        <a:rPr lang="en-US" b="1" u="none" dirty="0" smtClean="0">
                          <a:solidFill>
                            <a:schemeClr val="tx1"/>
                          </a:solidFill>
                        </a:rPr>
                        <a:t> </a:t>
                      </a:r>
                    </a:p>
                    <a:p>
                      <a:r>
                        <a:rPr lang="en-US" b="1" u="none" dirty="0" smtClean="0"/>
                        <a:t>  </a:t>
                      </a:r>
                      <a:endParaRPr lang="en-US" b="1" u="none" dirty="0" smtClean="0"/>
                    </a:p>
                    <a:p>
                      <a:r>
                        <a:rPr lang="en-US" b="1" u="none" dirty="0" smtClean="0"/>
                        <a:t>Applicable from</a:t>
                      </a:r>
                      <a:r>
                        <a:rPr lang="en-US" b="1" u="none" baseline="0" dirty="0" smtClean="0"/>
                        <a:t> 1.04.2015.</a:t>
                      </a:r>
                      <a:endParaRPr lang="en-US" b="1" u="none" dirty="0"/>
                    </a:p>
                  </a:txBody>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dirty="0" smtClean="0">
                <a:solidFill>
                  <a:schemeClr val="tx2">
                    <a:lumMod val="75000"/>
                  </a:schemeClr>
                </a:solidFill>
              </a:rPr>
              <a:t>THANK YOU</a:t>
            </a:r>
            <a:endParaRPr lang="en-US" sz="7200" dirty="0">
              <a:solidFill>
                <a:schemeClr val="tx2">
                  <a:lumMod val="75000"/>
                </a:schemeClr>
              </a:solidFill>
            </a:endParaRPr>
          </a:p>
        </p:txBody>
      </p:sp>
      <p:sp>
        <p:nvSpPr>
          <p:cNvPr id="3" name="Content Placeholder 2"/>
          <p:cNvSpPr>
            <a:spLocks noGrp="1"/>
          </p:cNvSpPr>
          <p:nvPr>
            <p:ph idx="1"/>
          </p:nvPr>
        </p:nvSpPr>
        <p:spPr/>
        <p:txBody>
          <a:bodyPr/>
          <a:lstStyle/>
          <a:p>
            <a:endParaRPr lang="en-US"/>
          </a:p>
        </p:txBody>
      </p:sp>
      <p:pic>
        <p:nvPicPr>
          <p:cNvPr id="2056" name="Picture 8" descr="C:\Users\raghav\AppData\Local\Microsoft\Windows\Temporary Internet Files\Content.IE5\IW1703C0\MP900387250[1].jpg"/>
          <p:cNvPicPr>
            <a:picLocks noChangeAspect="1" noChangeArrowheads="1"/>
          </p:cNvPicPr>
          <p:nvPr/>
        </p:nvPicPr>
        <p:blipFill>
          <a:blip r:embed="rId2" cstate="print"/>
          <a:srcRect/>
          <a:stretch>
            <a:fillRect/>
          </a:stretch>
        </p:blipFill>
        <p:spPr bwMode="auto">
          <a:xfrm>
            <a:off x="0" y="1600200"/>
            <a:ext cx="9144000" cy="52578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endParaRPr lang="en-US" sz="3600" dirty="0">
              <a:solidFill>
                <a:schemeClr val="accent6">
                  <a:lumMod val="50000"/>
                </a:schemeClr>
              </a:solidFill>
            </a:endParaRPr>
          </a:p>
        </p:txBody>
      </p:sp>
      <p:sp>
        <p:nvSpPr>
          <p:cNvPr id="3" name="Content Placeholder 2"/>
          <p:cNvSpPr>
            <a:spLocks noGrp="1"/>
          </p:cNvSpPr>
          <p:nvPr>
            <p:ph idx="1"/>
          </p:nvPr>
        </p:nvSpPr>
        <p:spPr/>
        <p:txBody>
          <a:bodyPr>
            <a:normAutofit fontScale="32500" lnSpcReduction="20000"/>
          </a:bodyPr>
          <a:lstStyle/>
          <a:p>
            <a:pPr>
              <a:buNone/>
            </a:pPr>
            <a:r>
              <a:rPr lang="en-US" sz="6000" b="1" dirty="0" smtClean="0">
                <a:solidFill>
                  <a:schemeClr val="accent2">
                    <a:lumMod val="75000"/>
                  </a:schemeClr>
                </a:solidFill>
              </a:rPr>
              <a:t> </a:t>
            </a:r>
            <a:r>
              <a:rPr lang="en-US" sz="6000" b="1" dirty="0" smtClean="0">
                <a:solidFill>
                  <a:schemeClr val="accent6">
                    <a:lumMod val="75000"/>
                  </a:schemeClr>
                </a:solidFill>
              </a:rPr>
              <a:t> </a:t>
            </a:r>
            <a:r>
              <a:rPr lang="en-US" sz="7400" b="1" dirty="0" smtClean="0">
                <a:solidFill>
                  <a:schemeClr val="accent6">
                    <a:lumMod val="75000"/>
                  </a:schemeClr>
                </a:solidFill>
              </a:rPr>
              <a:t>3)  </a:t>
            </a:r>
            <a:r>
              <a:rPr lang="en-US" sz="7400" b="1" u="sng" dirty="0" smtClean="0">
                <a:solidFill>
                  <a:schemeClr val="accent6">
                    <a:lumMod val="75000"/>
                  </a:schemeClr>
                </a:solidFill>
              </a:rPr>
              <a:t>Changes in relation to the Negative List :-</a:t>
            </a:r>
          </a:p>
          <a:p>
            <a:pPr>
              <a:buNone/>
            </a:pPr>
            <a:endParaRPr lang="en-US" sz="2400" b="1" u="sng" dirty="0" smtClean="0">
              <a:solidFill>
                <a:schemeClr val="accent6">
                  <a:lumMod val="75000"/>
                </a:schemeClr>
              </a:solidFill>
            </a:endParaRPr>
          </a:p>
          <a:p>
            <a:pPr algn="just">
              <a:buFont typeface="Wingdings" pitchFamily="2" charset="2"/>
              <a:buChar char="Ø"/>
            </a:pPr>
            <a:r>
              <a:rPr lang="en-US" sz="6200" dirty="0" smtClean="0"/>
              <a:t>An enabling provision is being made, by amending [section 66D (a)(iv)], to exclude all services provided by the Government or local authority to a business entity from the Negative List. Consequently, the definition of “support service” [section 65B(49)] is being omitted</a:t>
            </a:r>
          </a:p>
          <a:p>
            <a:pPr algn="just">
              <a:buNone/>
            </a:pPr>
            <a:endParaRPr lang="en-US" sz="6200" u="sng" dirty="0" smtClean="0"/>
          </a:p>
          <a:p>
            <a:pPr algn="just">
              <a:buFont typeface="Wingdings" pitchFamily="2" charset="2"/>
              <a:buChar char="Ø"/>
            </a:pPr>
            <a:r>
              <a:rPr lang="en-US" sz="6200" dirty="0" smtClean="0"/>
              <a:t> section 66D(f) has been proposed to  be substituted to exclude any service by way of carrying out any processes for production or manufacture of alcoholic liquor for human consumption under the Service tax net. In other words, service tax shall be levied on contract manufacturing/Job work for production of </a:t>
            </a:r>
            <a:r>
              <a:rPr lang="en-US" sz="6200" dirty="0" err="1" smtClean="0"/>
              <a:t>Alocholic</a:t>
            </a:r>
            <a:r>
              <a:rPr lang="en-US" sz="6200" dirty="0" smtClean="0"/>
              <a:t> Liquor. </a:t>
            </a:r>
          </a:p>
          <a:p>
            <a:pPr algn="just">
              <a:buNone/>
            </a:pPr>
            <a:endParaRPr lang="en-US" sz="2000" dirty="0" smtClean="0"/>
          </a:p>
          <a:p>
            <a:pPr algn="just">
              <a:buNone/>
            </a:pPr>
            <a:r>
              <a:rPr lang="en-US" sz="2000" dirty="0" smtClean="0"/>
              <a:t>     </a:t>
            </a:r>
            <a:endParaRPr lang="en-US" sz="2000" i="1" dirty="0" smtClean="0"/>
          </a:p>
          <a:p>
            <a:pPr>
              <a:buNone/>
            </a:pPr>
            <a:endParaRPr lang="en-US" sz="2400" dirty="0" smtClean="0"/>
          </a:p>
          <a:p>
            <a:pPr lvl="1">
              <a:buNone/>
            </a:pPr>
            <a:r>
              <a:rPr lang="en-US" sz="2000" dirty="0" smtClean="0">
                <a:latin typeface="Rupakara" pitchFamily="34" charset="0"/>
              </a:rPr>
              <a:t> </a:t>
            </a:r>
          </a:p>
          <a:p>
            <a:pPr lvl="1">
              <a:buNone/>
            </a:pPr>
            <a:endParaRPr lang="en-US" sz="2000" dirty="0">
              <a:latin typeface="Rupakara" pitchFamily="34" charset="0"/>
            </a:endParaRPr>
          </a:p>
          <a:p>
            <a:pPr lvl="1"/>
            <a:endParaRPr lang="en-US" sz="2000" b="1" dirty="0" smtClean="0">
              <a:solidFill>
                <a:srgbClr val="00B050"/>
              </a:solidFill>
            </a:endParaRPr>
          </a:p>
          <a:p>
            <a:endParaRPr lang="en-US" sz="2400" dirty="0" smtClean="0"/>
          </a:p>
          <a:p>
            <a:endParaRPr lang="en-US" sz="2400" dirty="0"/>
          </a:p>
          <a:p>
            <a:endParaRPr lang="en-US" dirty="0"/>
          </a:p>
        </p:txBody>
      </p:sp>
      <p:sp>
        <p:nvSpPr>
          <p:cNvPr id="4" name="Rounded Rectangle 3"/>
          <p:cNvSpPr/>
          <p:nvPr/>
        </p:nvSpPr>
        <p:spPr>
          <a:xfrm>
            <a:off x="6096000" y="5943600"/>
            <a:ext cx="27432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en-US"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en-US" sz="3600" b="1" dirty="0" smtClean="0">
                <a:ln w="10541" cmpd="sng">
                  <a:solidFill>
                    <a:schemeClr val="accent1">
                      <a:shade val="88000"/>
                      <a:satMod val="110000"/>
                    </a:schemeClr>
                  </a:solidFill>
                  <a:prstDash val="solid"/>
                </a:ln>
                <a:solidFill>
                  <a:schemeClr val="accent6">
                    <a:lumMod val="50000"/>
                  </a:schemeClr>
                </a:solidFill>
              </a:rPr>
              <a:t>HIGHLIGHT OF CHANGES IN SERVICE TAX</a:t>
            </a:r>
            <a:r>
              <a:rPr lang="en-US"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en-US"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endParaRPr lang="en-US" sz="3600" dirty="0"/>
          </a:p>
        </p:txBody>
      </p:sp>
      <p:sp>
        <p:nvSpPr>
          <p:cNvPr id="3" name="Content Placeholder 2"/>
          <p:cNvSpPr>
            <a:spLocks noGrp="1"/>
          </p:cNvSpPr>
          <p:nvPr>
            <p:ph idx="1"/>
          </p:nvPr>
        </p:nvSpPr>
        <p:spPr/>
        <p:txBody>
          <a:bodyPr>
            <a:normAutofit/>
          </a:bodyPr>
          <a:lstStyle/>
          <a:p>
            <a:pPr algn="just">
              <a:buFont typeface="Wingdings" pitchFamily="2" charset="2"/>
              <a:buChar char="Ø"/>
            </a:pPr>
            <a:r>
              <a:rPr lang="en-US" sz="2400" b="1" dirty="0" smtClean="0"/>
              <a:t> </a:t>
            </a:r>
            <a:r>
              <a:rPr lang="en-US" sz="2000" dirty="0" smtClean="0"/>
              <a:t>Earlier the service provided by way of access to amusement facility providing fun or recreation by means of rides, gaming devices or bowling alleys in amusement parks, amusement arcades, water parks, theme parks or such other places was covered in the Negative list. Budget 2015-16 has proposed to omit the clause (j) of Section 66D. Hence, the same will be taxable from the date to be notified by the Central Government.</a:t>
            </a:r>
          </a:p>
          <a:p>
            <a:pPr algn="just">
              <a:buFont typeface="Wingdings" pitchFamily="2" charset="2"/>
              <a:buChar char="Ø"/>
            </a:pPr>
            <a:endParaRPr lang="en-US" sz="2000" b="1" dirty="0" smtClean="0">
              <a:solidFill>
                <a:srgbClr val="92D050"/>
              </a:solidFill>
            </a:endParaRPr>
          </a:p>
          <a:p>
            <a:pPr algn="just">
              <a:buFont typeface="Wingdings" pitchFamily="2" charset="2"/>
              <a:buChar char="Ø"/>
            </a:pPr>
            <a:r>
              <a:rPr lang="en-US" sz="2000" dirty="0" smtClean="0"/>
              <a:t>Service Tax to be levied on service by way of admission to entertainment event of concerts, non-recognized sporting events, pageants, music concerts, award functions, if the amount charged is more than INR 500 for right to admission to such an event.</a:t>
            </a:r>
            <a:endParaRPr lang="en-US" sz="2000" b="1" dirty="0" smtClean="0">
              <a:solidFill>
                <a:srgbClr val="92D050"/>
              </a:solidFill>
            </a:endParaRPr>
          </a:p>
          <a:p>
            <a:pPr algn="just">
              <a:buFont typeface="Wingdings" pitchFamily="2" charset="2"/>
              <a:buChar char="Ø"/>
            </a:pPr>
            <a:endParaRPr lang="en-US" sz="2400" b="1" dirty="0" smtClean="0">
              <a:solidFill>
                <a:srgbClr val="92D050"/>
              </a:solidFill>
            </a:endParaRPr>
          </a:p>
        </p:txBody>
      </p:sp>
      <p:sp>
        <p:nvSpPr>
          <p:cNvPr id="4" name="Rounded Rectangle 3"/>
          <p:cNvSpPr/>
          <p:nvPr/>
        </p:nvSpPr>
        <p:spPr>
          <a:xfrm>
            <a:off x="6172200" y="5943600"/>
            <a:ext cx="2743200" cy="7620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n w="10541" cmpd="sng">
                  <a:solidFill>
                    <a:schemeClr val="accent1">
                      <a:shade val="88000"/>
                      <a:satMod val="110000"/>
                    </a:schemeClr>
                  </a:solidFill>
                  <a:prstDash val="solid"/>
                </a:ln>
                <a:solidFill>
                  <a:schemeClr val="accent6">
                    <a:lumMod val="50000"/>
                  </a:schemeClr>
                </a:solidFill>
              </a:rPr>
              <a:t>Other Changes</a:t>
            </a:r>
            <a:endParaRPr lang="en-US" sz="3600" dirty="0">
              <a:solidFill>
                <a:schemeClr val="accent6">
                  <a:lumMod val="50000"/>
                </a:schemeClr>
              </a:solidFill>
            </a:endParaRPr>
          </a:p>
        </p:txBody>
      </p:sp>
      <p:sp>
        <p:nvSpPr>
          <p:cNvPr id="3" name="Content Placeholder 2"/>
          <p:cNvSpPr>
            <a:spLocks noGrp="1"/>
          </p:cNvSpPr>
          <p:nvPr>
            <p:ph idx="1"/>
          </p:nvPr>
        </p:nvSpPr>
        <p:spPr>
          <a:xfrm>
            <a:off x="609600" y="1295400"/>
            <a:ext cx="8229600" cy="4800600"/>
          </a:xfrm>
        </p:spPr>
        <p:txBody>
          <a:bodyPr>
            <a:normAutofit/>
          </a:bodyPr>
          <a:lstStyle/>
          <a:p>
            <a:pPr algn="just">
              <a:buFont typeface="Wingdings" pitchFamily="2" charset="2"/>
              <a:buChar char="q"/>
            </a:pPr>
            <a:r>
              <a:rPr lang="en-US" sz="2400" dirty="0" smtClean="0"/>
              <a:t> </a:t>
            </a:r>
            <a:r>
              <a:rPr lang="en-US" sz="2400" b="1" u="sng" dirty="0" smtClean="0"/>
              <a:t> Section 65B of the Finance Act, 1994:</a:t>
            </a:r>
            <a:r>
              <a:rPr lang="en-US" sz="2400" b="1" dirty="0" smtClean="0"/>
              <a:t>-</a:t>
            </a:r>
          </a:p>
          <a:p>
            <a:pPr algn="just">
              <a:buNone/>
            </a:pPr>
            <a:endParaRPr lang="en-US" sz="2400" b="1" dirty="0" smtClean="0"/>
          </a:p>
          <a:p>
            <a:pPr algn="just">
              <a:buNone/>
            </a:pPr>
            <a:r>
              <a:rPr lang="en-US" sz="2400" b="1" dirty="0" smtClean="0">
                <a:solidFill>
                  <a:schemeClr val="accent6">
                    <a:lumMod val="75000"/>
                  </a:schemeClr>
                </a:solidFill>
              </a:rPr>
              <a:t>Definitions Omitted :</a:t>
            </a:r>
          </a:p>
          <a:p>
            <a:pPr algn="just"/>
            <a:r>
              <a:rPr lang="en-US" sz="2400" b="1" dirty="0" smtClean="0"/>
              <a:t> </a:t>
            </a:r>
            <a:r>
              <a:rPr lang="en-US" sz="2400" dirty="0" smtClean="0"/>
              <a:t>amusement facilities [Section 65B(9)]</a:t>
            </a:r>
          </a:p>
          <a:p>
            <a:pPr algn="just"/>
            <a:r>
              <a:rPr lang="en-US" sz="2400" dirty="0" smtClean="0"/>
              <a:t>entertainment event [Section 65B(24)</a:t>
            </a:r>
          </a:p>
          <a:p>
            <a:pPr algn="just"/>
            <a:r>
              <a:rPr lang="en-US" sz="2400" dirty="0" smtClean="0"/>
              <a:t>support services [Section 65B(49)] </a:t>
            </a:r>
          </a:p>
          <a:p>
            <a:pPr algn="just">
              <a:buNone/>
            </a:pPr>
            <a:r>
              <a:rPr lang="en-US" sz="2400" b="1" dirty="0" smtClean="0">
                <a:solidFill>
                  <a:schemeClr val="accent6">
                    <a:lumMod val="75000"/>
                  </a:schemeClr>
                </a:solidFill>
              </a:rPr>
              <a:t>Definitions inserted :</a:t>
            </a:r>
          </a:p>
          <a:p>
            <a:pPr algn="just"/>
            <a:r>
              <a:rPr lang="en-US" sz="2400" b="1" dirty="0" smtClean="0"/>
              <a:t> </a:t>
            </a:r>
            <a:r>
              <a:rPr lang="en-US" sz="2400" dirty="0" smtClean="0"/>
              <a:t>‘foreman of chit fund’ – Section 65B(23A)</a:t>
            </a:r>
          </a:p>
          <a:p>
            <a:pPr algn="just"/>
            <a:r>
              <a:rPr lang="en-US" sz="2400" dirty="0" smtClean="0"/>
              <a:t>‘Government’ – Section 65B(26)</a:t>
            </a:r>
          </a:p>
          <a:p>
            <a:pPr algn="just"/>
            <a:r>
              <a:rPr lang="en-US" sz="2400" dirty="0" smtClean="0"/>
              <a:t>‘lottery distributor or selling agent’ – Section 65B(31A)</a:t>
            </a:r>
            <a:endParaRPr lang="en-US" sz="2400" b="1" dirty="0" smtClean="0"/>
          </a:p>
          <a:p>
            <a:pPr algn="just">
              <a:buNone/>
            </a:pPr>
            <a:endParaRPr lang="en-US" sz="2400" b="1" u="sng"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dirty="0"/>
          </a:p>
          <a:p>
            <a:pPr lvl="1"/>
            <a:endParaRPr lang="en-US" b="1" dirty="0">
              <a:solidFill>
                <a:srgbClr val="00B050"/>
              </a:solidFill>
            </a:endParaRPr>
          </a:p>
        </p:txBody>
      </p:sp>
      <p:sp>
        <p:nvSpPr>
          <p:cNvPr id="4" name="Rounded Rectangle 3"/>
          <p:cNvSpPr/>
          <p:nvPr/>
        </p:nvSpPr>
        <p:spPr>
          <a:xfrm>
            <a:off x="60960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n w="10541" cmpd="sng">
                  <a:solidFill>
                    <a:schemeClr val="accent1">
                      <a:shade val="88000"/>
                      <a:satMod val="110000"/>
                    </a:schemeClr>
                  </a:solidFill>
                  <a:prstDash val="solid"/>
                </a:ln>
                <a:solidFill>
                  <a:schemeClr val="accent6">
                    <a:lumMod val="50000"/>
                  </a:schemeClr>
                </a:solidFill>
              </a:rPr>
              <a:t>Other Changes</a:t>
            </a:r>
            <a:endParaRPr lang="en-US" dirty="0"/>
          </a:p>
        </p:txBody>
      </p:sp>
      <p:sp>
        <p:nvSpPr>
          <p:cNvPr id="3" name="Content Placeholder 2"/>
          <p:cNvSpPr>
            <a:spLocks noGrp="1"/>
          </p:cNvSpPr>
          <p:nvPr>
            <p:ph idx="1"/>
          </p:nvPr>
        </p:nvSpPr>
        <p:spPr/>
        <p:txBody>
          <a:bodyPr>
            <a:normAutofit fontScale="77500" lnSpcReduction="20000"/>
          </a:bodyPr>
          <a:lstStyle/>
          <a:p>
            <a:pPr algn="just">
              <a:buFont typeface="Wingdings" pitchFamily="2" charset="2"/>
              <a:buChar char="q"/>
            </a:pPr>
            <a:r>
              <a:rPr lang="en-US" dirty="0" smtClean="0"/>
              <a:t> </a:t>
            </a:r>
            <a:r>
              <a:rPr lang="en-US" sz="2600" b="1" u="sng" dirty="0" smtClean="0"/>
              <a:t>Section 66F of the Finance Act, 1994:</a:t>
            </a:r>
          </a:p>
          <a:p>
            <a:pPr algn="just">
              <a:buNone/>
            </a:pPr>
            <a:r>
              <a:rPr lang="en-US" dirty="0" smtClean="0"/>
              <a:t>	</a:t>
            </a:r>
            <a:r>
              <a:rPr lang="en-US" sz="2600" dirty="0" smtClean="0"/>
              <a:t>Section 66F(1) prescribes that unless otherwise specified, reference to a service shall not include reference to any input service used for providing such services. An illustration has been incorporated in the stated Section to exemplify the scope of this provision.</a:t>
            </a:r>
          </a:p>
          <a:p>
            <a:pPr algn="just">
              <a:buNone/>
            </a:pPr>
            <a:endParaRPr lang="en-US" sz="2000" dirty="0" smtClean="0"/>
          </a:p>
          <a:p>
            <a:pPr algn="just">
              <a:buFont typeface="Wingdings" pitchFamily="2" charset="2"/>
              <a:buChar char="q"/>
            </a:pPr>
            <a:r>
              <a:rPr lang="en-US" sz="2200" dirty="0" smtClean="0"/>
              <a:t> </a:t>
            </a:r>
            <a:r>
              <a:rPr lang="en-US" sz="2200" b="1" u="sng" dirty="0" smtClean="0"/>
              <a:t> </a:t>
            </a:r>
            <a:r>
              <a:rPr lang="en-US" sz="2600" b="1" u="sng" dirty="0" smtClean="0"/>
              <a:t>Section 67 of the Finance Act, 1994:-</a:t>
            </a:r>
          </a:p>
          <a:p>
            <a:pPr algn="just">
              <a:buNone/>
            </a:pPr>
            <a:endParaRPr lang="en-US" sz="2200" b="1" u="sng" dirty="0" smtClean="0"/>
          </a:p>
          <a:p>
            <a:pPr algn="just"/>
            <a:r>
              <a:rPr lang="en-US" sz="2600" dirty="0" smtClean="0"/>
              <a:t>Explanation (a) to Section 67 is amended to specifically include the following in the definition of the term ‘Consideration’:</a:t>
            </a:r>
          </a:p>
          <a:p>
            <a:pPr algn="just"/>
            <a:r>
              <a:rPr lang="en-US" sz="2600" dirty="0" smtClean="0"/>
              <a:t>a) any reimbursable expenditure or cost incurred and charged by the service provider;</a:t>
            </a:r>
          </a:p>
          <a:p>
            <a:pPr algn="just"/>
            <a:r>
              <a:rPr lang="en-US" sz="2600" dirty="0" smtClean="0"/>
              <a:t>b) any amount retained by the lottery distributor or selling agent of lottery from gross sale amount of lottery ticket, or, as the case may be, the discount received, that is the difference in the face value of lottery ticket and the price at which the distributor or selling agent gets such tickets.</a:t>
            </a:r>
          </a:p>
          <a:p>
            <a:pPr>
              <a:buNone/>
            </a:pPr>
            <a:endParaRPr lang="en-US" sz="2000" dirty="0"/>
          </a:p>
        </p:txBody>
      </p:sp>
      <p:sp>
        <p:nvSpPr>
          <p:cNvPr id="4" name="Rounded Rectangle 3"/>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n w="10541" cmpd="sng">
                  <a:solidFill>
                    <a:schemeClr val="accent1">
                      <a:shade val="88000"/>
                      <a:satMod val="110000"/>
                    </a:schemeClr>
                  </a:solidFill>
                  <a:prstDash val="solid"/>
                </a:ln>
                <a:solidFill>
                  <a:schemeClr val="accent6">
                    <a:lumMod val="50000"/>
                  </a:schemeClr>
                </a:solidFill>
              </a:rPr>
              <a:t>Other Changes</a:t>
            </a:r>
            <a:endParaRPr lang="en-US" dirty="0"/>
          </a:p>
        </p:txBody>
      </p:sp>
      <p:sp>
        <p:nvSpPr>
          <p:cNvPr id="3" name="Content Placeholder 2"/>
          <p:cNvSpPr>
            <a:spLocks noGrp="1"/>
          </p:cNvSpPr>
          <p:nvPr>
            <p:ph idx="1"/>
          </p:nvPr>
        </p:nvSpPr>
        <p:spPr/>
        <p:txBody>
          <a:bodyPr>
            <a:normAutofit/>
          </a:bodyPr>
          <a:lstStyle/>
          <a:p>
            <a:pPr algn="just">
              <a:buFont typeface="Wingdings" pitchFamily="2" charset="2"/>
              <a:buChar char="q"/>
            </a:pPr>
            <a:r>
              <a:rPr lang="en-US" b="1" u="sng" dirty="0" smtClean="0"/>
              <a:t> </a:t>
            </a:r>
            <a:r>
              <a:rPr lang="en-US" sz="2200" b="1" u="sng" dirty="0" smtClean="0"/>
              <a:t>Section 73 of the Finance Act, 1994:-</a:t>
            </a:r>
          </a:p>
          <a:p>
            <a:pPr algn="just">
              <a:buNone/>
            </a:pPr>
            <a:r>
              <a:rPr lang="en-US" sz="2000" dirty="0" smtClean="0"/>
              <a:t>	Section 73 has been amended to insert a new sub-section (1B) to provide that the Service tax amount self-assessed and declared in the return but not paid (either in part or full) shall be recovered under Section 87 thereof, without service of any notice under Section 73(1).</a:t>
            </a:r>
          </a:p>
          <a:p>
            <a:pPr algn="just">
              <a:buNone/>
            </a:pPr>
            <a:r>
              <a:rPr lang="en-US" sz="2000" dirty="0" smtClean="0"/>
              <a:t>	Further, Section 73(4A) providing for reduced penalty if true and complete details of transaction are available on specified records has been omitted.</a:t>
            </a:r>
          </a:p>
          <a:p>
            <a:pPr algn="just">
              <a:buFont typeface="Wingdings" pitchFamily="2" charset="2"/>
              <a:buChar char="q"/>
            </a:pPr>
            <a:r>
              <a:rPr lang="en-US" sz="2000" b="1" u="sng" dirty="0" smtClean="0"/>
              <a:t> Section 76 of the Finance Act, 1994:-</a:t>
            </a:r>
          </a:p>
          <a:p>
            <a:pPr algn="just">
              <a:buNone/>
            </a:pPr>
            <a:r>
              <a:rPr lang="en-US" sz="2000" dirty="0" smtClean="0"/>
              <a:t>	Section 76 has been amended to rationalize the provisions relating to penalties in cases not involving fraud or collusion or </a:t>
            </a:r>
            <a:r>
              <a:rPr lang="en-US" sz="2000" dirty="0" err="1" smtClean="0"/>
              <a:t>wilful</a:t>
            </a:r>
            <a:r>
              <a:rPr lang="en-US" sz="2000" dirty="0" smtClean="0"/>
              <a:t> misstatement or suppression of facts or contravention of any provision of the Act or rules with the intent to evade payment of Service tax, in the following manner:</a:t>
            </a:r>
            <a:endParaRPr lang="en-US" sz="2000" dirty="0"/>
          </a:p>
        </p:txBody>
      </p:sp>
      <p:sp>
        <p:nvSpPr>
          <p:cNvPr id="4" name="Rounded Rectangle 3"/>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n w="10541" cmpd="sng">
                  <a:solidFill>
                    <a:schemeClr val="accent1">
                      <a:shade val="88000"/>
                      <a:satMod val="110000"/>
                    </a:schemeClr>
                  </a:solidFill>
                  <a:prstDash val="solid"/>
                </a:ln>
                <a:solidFill>
                  <a:schemeClr val="accent6">
                    <a:lumMod val="50000"/>
                  </a:schemeClr>
                </a:solidFill>
              </a:rPr>
              <a:t>Other Changes</a:t>
            </a:r>
            <a:endParaRPr lang="en-US" dirty="0"/>
          </a:p>
        </p:txBody>
      </p:sp>
      <p:sp>
        <p:nvSpPr>
          <p:cNvPr id="3" name="Content Placeholder 2"/>
          <p:cNvSpPr>
            <a:spLocks noGrp="1"/>
          </p:cNvSpPr>
          <p:nvPr>
            <p:ph idx="1"/>
          </p:nvPr>
        </p:nvSpPr>
        <p:spPr/>
        <p:txBody>
          <a:bodyPr>
            <a:normAutofit/>
          </a:bodyPr>
          <a:lstStyle/>
          <a:p>
            <a:pPr marL="457200" indent="-457200" algn="just">
              <a:buAutoNum type="alphaLcParenR"/>
            </a:pPr>
            <a:r>
              <a:rPr lang="en-US" sz="2000" dirty="0" smtClean="0"/>
              <a:t>Ceiling of 10% of Service tax amount on penalty has been incorporated.</a:t>
            </a:r>
          </a:p>
          <a:p>
            <a:pPr marL="457200" indent="-457200" algn="just">
              <a:buAutoNum type="alphaLcParenR"/>
            </a:pPr>
            <a:r>
              <a:rPr lang="en-US" sz="2000" dirty="0" smtClean="0"/>
              <a:t>No penalty </a:t>
            </a:r>
            <a:r>
              <a:rPr lang="en-US" sz="2000" dirty="0" err="1" smtClean="0"/>
              <a:t>leviable</a:t>
            </a:r>
            <a:r>
              <a:rPr lang="en-US" sz="2000" dirty="0" smtClean="0"/>
              <a:t> if Service tax and interest is paid within 30 days of issuance of SCN under Section 73(1).</a:t>
            </a:r>
          </a:p>
          <a:p>
            <a:pPr marL="457200" indent="-457200" algn="just">
              <a:buAutoNum type="alphaLcParenR"/>
            </a:pPr>
            <a:r>
              <a:rPr lang="en-US" sz="2000" dirty="0" smtClean="0"/>
              <a:t>Reduced penalty equal to 25% leviable if the Service tax, interest and reduced penalty is paid within 30 days of receipt of Order of the Central Excise Officer; and</a:t>
            </a:r>
          </a:p>
          <a:p>
            <a:pPr marL="457200" indent="-457200" algn="just">
              <a:buAutoNum type="alphaLcParenR"/>
            </a:pPr>
            <a:r>
              <a:rPr lang="en-US" sz="2000" dirty="0" smtClean="0"/>
              <a:t>If the Service tax amount gets reduced in any Appellate proceeding, then the penalty amount shall also stand modified accordingly, and benefit of reduced penalty (i.e. 25%) shall be admissible if Service tax, interest and reduced penalty is paid within 30 days of such Appellate Order.</a:t>
            </a:r>
            <a:endParaRPr lang="en-US" sz="2000" dirty="0"/>
          </a:p>
        </p:txBody>
      </p:sp>
      <p:sp>
        <p:nvSpPr>
          <p:cNvPr id="4" name="Rounded Rectangle 3"/>
          <p:cNvSpPr/>
          <p:nvPr/>
        </p:nvSpPr>
        <p:spPr>
          <a:xfrm>
            <a:off x="6019800" y="6019800"/>
            <a:ext cx="2819400" cy="685800"/>
          </a:xfrm>
          <a:prstGeom prst="roundRect">
            <a:avLst/>
          </a:prstGeom>
        </p:spPr>
        <p:style>
          <a:lnRef idx="0">
            <a:schemeClr val="accent4"/>
          </a:lnRef>
          <a:fillRef idx="3">
            <a:schemeClr val="accent4"/>
          </a:fillRef>
          <a:effectRef idx="3">
            <a:schemeClr val="accent4"/>
          </a:effectRef>
          <a:fontRef idx="minor">
            <a:schemeClr val="lt1"/>
          </a:fontRef>
        </p:style>
        <p:txBody>
          <a:bodyPr wrap="square" lIns="0" tIns="0" rIns="0" bIns="0" rtlCol="0" anchor="t">
            <a:noAutofit/>
          </a:bodyPr>
          <a:lstStyle/>
          <a:p>
            <a:r>
              <a:rPr lang="en-US" sz="1600" dirty="0" smtClean="0">
                <a:latin typeface="Arial Unicode MS" pitchFamily="34" charset="-128"/>
                <a:ea typeface="Arial Unicode MS" pitchFamily="34" charset="-128"/>
                <a:cs typeface="Arial Unicode MS" pitchFamily="34" charset="-128"/>
              </a:rPr>
              <a:t>Sanjeev Kavish &amp;</a:t>
            </a:r>
            <a:r>
              <a:rPr lang="en-IN" sz="1600" dirty="0" smtClean="0">
                <a:latin typeface="Arial Unicode MS" pitchFamily="34" charset="-128"/>
                <a:ea typeface="Arial Unicode MS" pitchFamily="34" charset="-128"/>
                <a:cs typeface="Arial Unicode MS" pitchFamily="34" charset="-128"/>
              </a:rPr>
              <a:t> Associates</a:t>
            </a:r>
          </a:p>
          <a:p>
            <a:pPr algn="ctr"/>
            <a:r>
              <a:rPr lang="en-US" sz="1600" dirty="0" smtClean="0">
                <a:latin typeface="Arial Unicode MS" pitchFamily="34" charset="-128"/>
                <a:ea typeface="Arial Unicode MS" pitchFamily="34" charset="-128"/>
                <a:cs typeface="Arial Unicode MS" pitchFamily="34" charset="-128"/>
              </a:rPr>
              <a:t>Chartered Accountants</a:t>
            </a:r>
            <a:endParaRPr lang="en-IN" sz="1600" dirty="0" smtClean="0">
              <a:latin typeface="Arial Unicode MS" pitchFamily="34" charset="-128"/>
              <a:ea typeface="Arial Unicode MS" pitchFamily="34" charset="-128"/>
              <a:cs typeface="Arial Unicode MS" pitchFamily="34" charset="-128"/>
            </a:endParaRPr>
          </a:p>
          <a:p>
            <a:endParaRPr lang="en-US" sz="1600" dirty="0" smtClean="0">
              <a:latin typeface="Arial Unicode MS" pitchFamily="34" charset="-128"/>
              <a:ea typeface="Arial Unicode MS" pitchFamily="34" charset="-128"/>
              <a:cs typeface="Arial Unicode MS" pitchFamily="34" charset="-128"/>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1711</TotalTime>
  <Words>1151</Words>
  <Application>Microsoft Office PowerPoint</Application>
  <PresentationFormat>On-screen Show (4:3)</PresentationFormat>
  <Paragraphs>342</Paragraphs>
  <Slides>31</Slides>
  <Notes>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Budget -2015 Highlights of Service Tax</vt:lpstr>
      <vt:lpstr> HIGHLIGHT OF CHANGES IN SERVICE TAX</vt:lpstr>
      <vt:lpstr>HIGHLIGHT OF CHANGES IN SERVICE TAX</vt:lpstr>
      <vt:lpstr> HIGHLIGHT OF CHANGES IN SERVICE TAX</vt:lpstr>
      <vt:lpstr> HIGHLIGHT OF CHANGES IN SERVICE TAX </vt:lpstr>
      <vt:lpstr>Other Changes</vt:lpstr>
      <vt:lpstr>Other Changes</vt:lpstr>
      <vt:lpstr>Other Changes</vt:lpstr>
      <vt:lpstr>Other Changes</vt:lpstr>
      <vt:lpstr>Other Changes</vt:lpstr>
      <vt:lpstr>Other Changes</vt:lpstr>
      <vt:lpstr>Other Changes</vt:lpstr>
      <vt:lpstr>Other Changes</vt:lpstr>
      <vt:lpstr>Changes in service tax rules,1994</vt:lpstr>
      <vt:lpstr>Changes in service tax rules,1994</vt:lpstr>
      <vt:lpstr> Changes in service tax rules,1994 </vt:lpstr>
      <vt:lpstr>Changes in Reverse charge Mechanism</vt:lpstr>
      <vt:lpstr>Changes in Cenvat Credit Rules,2004</vt:lpstr>
      <vt:lpstr>Changes in Cenvat Credit Rules,2004</vt:lpstr>
      <vt:lpstr>Changes in Cenvat Credit Rules,2004</vt:lpstr>
      <vt:lpstr>Changes in Cenvat Credit Rules,2004</vt:lpstr>
      <vt:lpstr>Changes in Mega Exemptions</vt:lpstr>
      <vt:lpstr>Changes in Mega Exemptions</vt:lpstr>
      <vt:lpstr>Changes in Mega Exemptions</vt:lpstr>
      <vt:lpstr>Changes in Mega Exemptions</vt:lpstr>
      <vt:lpstr>Changes in Mega Exemptions</vt:lpstr>
      <vt:lpstr>HIGHLIGHT OF CHANGES IN SERVICE TAX</vt:lpstr>
      <vt:lpstr>HIGHLIGHT OF CHANGES IN SERVICE TAX</vt:lpstr>
      <vt:lpstr>Summary of date of applicability of service tax provisions</vt:lpstr>
      <vt:lpstr>Summary of date of applicability of service tax provisions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Budget 2013-Changes in Service Tax</dc:title>
  <dc:creator>jyoti rathi</dc:creator>
  <cp:lastModifiedBy>CA. Sanjeev Singhal</cp:lastModifiedBy>
  <cp:revision>293</cp:revision>
  <dcterms:created xsi:type="dcterms:W3CDTF">2006-08-16T00:00:00Z</dcterms:created>
  <dcterms:modified xsi:type="dcterms:W3CDTF">2015-03-03T07:48:23Z</dcterms:modified>
</cp:coreProperties>
</file>