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9393"/>
    <a:srgbClr val="5A260E"/>
    <a:srgbClr val="2F130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765" autoAdjust="0"/>
    <p:restoredTop sz="94660"/>
  </p:normalViewPr>
  <p:slideViewPr>
    <p:cSldViewPr>
      <p:cViewPr varScale="1">
        <p:scale>
          <a:sx n="45" d="100"/>
          <a:sy n="45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09/08/2010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09/08/2010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09/08/2010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09/08/2010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09/08/2010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09/08/2010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09/08/2010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09/08/2010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09/08/2010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09/08/2010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09/08/2010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93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Documents and Settings\User_2\Desktop\Untitled-1.png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5A260E"/>
          </a:soli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09/08/2010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098919" y="228600"/>
            <a:ext cx="49461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STRATEGIC MANAGEMENT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489218" y="986135"/>
            <a:ext cx="41655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CHAPTER – 03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STRATEGIC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 ANALYSIS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600" y="1882914"/>
            <a:ext cx="75843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It is the process of determining alternative censes of action that would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enable the firm to achieve the vision mission and operatives.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71051" y="2876490"/>
            <a:ext cx="6001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The important considerations for Strategic Analysis are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2000" y="3462278"/>
            <a:ext cx="491878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Industry of competitive conditions.</a:t>
            </a:r>
          </a:p>
          <a:p>
            <a:pPr marL="457200" indent="-457200"/>
            <a:endParaRPr lang="en-US" sz="2000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 startAt="2"/>
            </a:pPr>
            <a:r>
              <a:rPr lang="en-US" sz="2000" dirty="0" smtClean="0">
                <a:solidFill>
                  <a:schemeClr val="bg1"/>
                </a:solidFill>
              </a:rPr>
              <a:t>Firm’s own Capabilities</a:t>
            </a:r>
          </a:p>
          <a:p>
            <a:pPr marL="457200" indent="-457200">
              <a:buAutoNum type="arabicPeriod" startAt="2"/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 startAt="2"/>
            </a:pPr>
            <a:r>
              <a:rPr lang="en-US" sz="2000" dirty="0" smtClean="0">
                <a:solidFill>
                  <a:schemeClr val="bg1"/>
                </a:solidFill>
              </a:rPr>
              <a:t>Firm’s internal resources.</a:t>
            </a:r>
          </a:p>
          <a:p>
            <a:pPr marL="457200" indent="-457200">
              <a:buAutoNum type="arabicPeriod" startAt="2"/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 startAt="2"/>
            </a:pPr>
            <a:r>
              <a:rPr lang="en-US" sz="2000" dirty="0" smtClean="0">
                <a:solidFill>
                  <a:schemeClr val="bg1"/>
                </a:solidFill>
              </a:rPr>
              <a:t>Firm’s internal strengths and weaknesses</a:t>
            </a:r>
          </a:p>
          <a:p>
            <a:pPr marL="457200" indent="-457200">
              <a:buAutoNum type="arabicPeriod" startAt="2"/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 startAt="2"/>
            </a:pPr>
            <a:r>
              <a:rPr lang="en-US" sz="2000" dirty="0" smtClean="0">
                <a:solidFill>
                  <a:schemeClr val="bg1"/>
                </a:solidFill>
              </a:rPr>
              <a:t>Market Position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1" grpId="0"/>
      <p:bldP spid="1032" grpId="0"/>
      <p:bldP spid="12" grpId="0"/>
      <p:bldP spid="14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76400" y="406983"/>
            <a:ext cx="579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6661150" algn="r"/>
              </a:tabLst>
            </a:pPr>
            <a:r>
              <a:rPr lang="en-US" sz="2000" b="1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MATRIX DEVELOPED BY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661150" algn="r"/>
              </a:tabLst>
            </a:pPr>
            <a:r>
              <a:rPr lang="en-US" sz="2000" b="1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ARTHUR – D – LITTLE COMPANY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661150" algn="r"/>
              </a:tabLst>
            </a:pPr>
            <a:r>
              <a:rPr lang="en-US" sz="2000" b="1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(Oldest US. consulting firm in Boston Massachusetts</a:t>
            </a:r>
            <a:endParaRPr lang="en-US" sz="2000" dirty="0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304800" y="1873654"/>
            <a:ext cx="48279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661150" algn="r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Deals with Portfolio Analysis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661150" algn="r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Developed by Arthur Little Company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661150" algn="r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Concept has 4 x 5 Matrix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661150" algn="r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4 x 5 = 20 – Matrixes deal with stages in PLC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905500" y="2038559"/>
            <a:ext cx="2552700" cy="2102224"/>
            <a:chOff x="5905500" y="2971800"/>
            <a:chExt cx="1943100" cy="1600200"/>
          </a:xfrm>
        </p:grpSpPr>
        <p:sp>
          <p:nvSpPr>
            <p:cNvPr id="25610" name="Line 10"/>
            <p:cNvSpPr>
              <a:spLocks noChangeShapeType="1"/>
            </p:cNvSpPr>
            <p:nvPr/>
          </p:nvSpPr>
          <p:spPr bwMode="auto">
            <a:xfrm>
              <a:off x="5905500" y="2971800"/>
              <a:ext cx="0" cy="160020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11" name="Line 11"/>
            <p:cNvSpPr>
              <a:spLocks noChangeShapeType="1"/>
            </p:cNvSpPr>
            <p:nvPr/>
          </p:nvSpPr>
          <p:spPr bwMode="auto">
            <a:xfrm>
              <a:off x="5905500" y="4572000"/>
              <a:ext cx="1943100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12" name="Freeform 12"/>
            <p:cNvSpPr>
              <a:spLocks/>
            </p:cNvSpPr>
            <p:nvPr/>
          </p:nvSpPr>
          <p:spPr bwMode="auto">
            <a:xfrm>
              <a:off x="6248400" y="3619500"/>
              <a:ext cx="1257300" cy="609600"/>
            </a:xfrm>
            <a:custGeom>
              <a:avLst/>
              <a:gdLst/>
              <a:ahLst/>
              <a:cxnLst>
                <a:cxn ang="0">
                  <a:pos x="0" y="600"/>
                </a:cxn>
                <a:cxn ang="0">
                  <a:pos x="1440" y="60"/>
                </a:cxn>
                <a:cxn ang="0">
                  <a:pos x="1980" y="960"/>
                </a:cxn>
              </a:cxnLst>
              <a:rect l="0" t="0" r="r" b="b"/>
              <a:pathLst>
                <a:path w="1980" h="960">
                  <a:moveTo>
                    <a:pt x="0" y="600"/>
                  </a:moveTo>
                  <a:cubicBezTo>
                    <a:pt x="555" y="300"/>
                    <a:pt x="1110" y="0"/>
                    <a:pt x="1440" y="60"/>
                  </a:cubicBezTo>
                  <a:cubicBezTo>
                    <a:pt x="1770" y="120"/>
                    <a:pt x="1890" y="810"/>
                    <a:pt x="1980" y="960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341244" y="3849231"/>
            <a:ext cx="338676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Introduction / Embryonic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Growth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Maturity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4.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Decline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5609" grpId="0"/>
      <p:bldP spid="256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1589210" y="233668"/>
            <a:ext cx="5040190" cy="3500132"/>
            <a:chOff x="2061" y="1804"/>
            <a:chExt cx="6480" cy="4500"/>
          </a:xfrm>
        </p:grpSpPr>
        <p:sp>
          <p:nvSpPr>
            <p:cNvPr id="26627" name="Text Box 3"/>
            <p:cNvSpPr txBox="1">
              <a:spLocks noChangeArrowheads="1"/>
            </p:cNvSpPr>
            <p:nvPr/>
          </p:nvSpPr>
          <p:spPr bwMode="auto">
            <a:xfrm>
              <a:off x="2061" y="18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628" name="Line 4"/>
            <p:cNvSpPr>
              <a:spLocks noChangeShapeType="1"/>
            </p:cNvSpPr>
            <p:nvPr/>
          </p:nvSpPr>
          <p:spPr bwMode="auto">
            <a:xfrm flipV="1">
              <a:off x="3501" y="252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29" name="Line 5"/>
            <p:cNvSpPr>
              <a:spLocks noChangeShapeType="1"/>
            </p:cNvSpPr>
            <p:nvPr/>
          </p:nvSpPr>
          <p:spPr bwMode="auto">
            <a:xfrm flipV="1">
              <a:off x="3321" y="234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30" name="Line 6"/>
            <p:cNvSpPr>
              <a:spLocks noChangeShapeType="1"/>
            </p:cNvSpPr>
            <p:nvPr/>
          </p:nvSpPr>
          <p:spPr bwMode="auto">
            <a:xfrm flipV="1">
              <a:off x="3141" y="216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31" name="Line 7"/>
            <p:cNvSpPr>
              <a:spLocks noChangeShapeType="1"/>
            </p:cNvSpPr>
            <p:nvPr/>
          </p:nvSpPr>
          <p:spPr bwMode="auto">
            <a:xfrm flipV="1">
              <a:off x="3141" y="216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32" name="Line 8"/>
            <p:cNvSpPr>
              <a:spLocks noChangeShapeType="1"/>
            </p:cNvSpPr>
            <p:nvPr/>
          </p:nvSpPr>
          <p:spPr bwMode="auto">
            <a:xfrm flipV="1">
              <a:off x="2961" y="198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33" name="Line 9"/>
            <p:cNvSpPr>
              <a:spLocks noChangeShapeType="1"/>
            </p:cNvSpPr>
            <p:nvPr/>
          </p:nvSpPr>
          <p:spPr bwMode="auto">
            <a:xfrm flipV="1">
              <a:off x="2781" y="18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34" name="Line 10"/>
            <p:cNvSpPr>
              <a:spLocks noChangeShapeType="1"/>
            </p:cNvSpPr>
            <p:nvPr/>
          </p:nvSpPr>
          <p:spPr bwMode="auto">
            <a:xfrm flipV="1">
              <a:off x="2601" y="18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35" name="Line 11"/>
            <p:cNvSpPr>
              <a:spLocks noChangeShapeType="1"/>
            </p:cNvSpPr>
            <p:nvPr/>
          </p:nvSpPr>
          <p:spPr bwMode="auto">
            <a:xfrm flipV="1">
              <a:off x="2421" y="18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36" name="Line 12"/>
            <p:cNvSpPr>
              <a:spLocks noChangeShapeType="1"/>
            </p:cNvSpPr>
            <p:nvPr/>
          </p:nvSpPr>
          <p:spPr bwMode="auto">
            <a:xfrm flipV="1">
              <a:off x="2241" y="18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37" name="Line 13"/>
            <p:cNvSpPr>
              <a:spLocks noChangeShapeType="1"/>
            </p:cNvSpPr>
            <p:nvPr/>
          </p:nvSpPr>
          <p:spPr bwMode="auto">
            <a:xfrm flipV="1">
              <a:off x="2061" y="18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38" name="Line 14"/>
            <p:cNvSpPr>
              <a:spLocks noChangeShapeType="1"/>
            </p:cNvSpPr>
            <p:nvPr/>
          </p:nvSpPr>
          <p:spPr bwMode="auto">
            <a:xfrm flipV="1">
              <a:off x="2061" y="180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39" name="Line 15"/>
            <p:cNvSpPr>
              <a:spLocks noChangeShapeType="1"/>
            </p:cNvSpPr>
            <p:nvPr/>
          </p:nvSpPr>
          <p:spPr bwMode="auto">
            <a:xfrm flipV="1">
              <a:off x="2061" y="180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 flipV="1">
              <a:off x="2061" y="180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41" name="Line 17"/>
            <p:cNvSpPr>
              <a:spLocks noChangeShapeType="1"/>
            </p:cNvSpPr>
            <p:nvPr/>
          </p:nvSpPr>
          <p:spPr bwMode="auto">
            <a:xfrm flipV="1">
              <a:off x="2061" y="180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42" name="Text Box 18"/>
            <p:cNvSpPr txBox="1">
              <a:spLocks noChangeArrowheads="1"/>
            </p:cNvSpPr>
            <p:nvPr/>
          </p:nvSpPr>
          <p:spPr bwMode="auto">
            <a:xfrm>
              <a:off x="3681" y="18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643" name="Line 19"/>
            <p:cNvSpPr>
              <a:spLocks noChangeShapeType="1"/>
            </p:cNvSpPr>
            <p:nvPr/>
          </p:nvSpPr>
          <p:spPr bwMode="auto">
            <a:xfrm flipV="1">
              <a:off x="5121" y="252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44" name="Line 20"/>
            <p:cNvSpPr>
              <a:spLocks noChangeShapeType="1"/>
            </p:cNvSpPr>
            <p:nvPr/>
          </p:nvSpPr>
          <p:spPr bwMode="auto">
            <a:xfrm flipV="1">
              <a:off x="4941" y="234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45" name="Line 21"/>
            <p:cNvSpPr>
              <a:spLocks noChangeShapeType="1"/>
            </p:cNvSpPr>
            <p:nvPr/>
          </p:nvSpPr>
          <p:spPr bwMode="auto">
            <a:xfrm flipV="1">
              <a:off x="4761" y="216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46" name="Line 22"/>
            <p:cNvSpPr>
              <a:spLocks noChangeShapeType="1"/>
            </p:cNvSpPr>
            <p:nvPr/>
          </p:nvSpPr>
          <p:spPr bwMode="auto">
            <a:xfrm flipV="1">
              <a:off x="4581" y="198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47" name="Line 23"/>
            <p:cNvSpPr>
              <a:spLocks noChangeShapeType="1"/>
            </p:cNvSpPr>
            <p:nvPr/>
          </p:nvSpPr>
          <p:spPr bwMode="auto">
            <a:xfrm flipV="1">
              <a:off x="4401" y="18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48" name="Line 24"/>
            <p:cNvSpPr>
              <a:spLocks noChangeShapeType="1"/>
            </p:cNvSpPr>
            <p:nvPr/>
          </p:nvSpPr>
          <p:spPr bwMode="auto">
            <a:xfrm flipV="1">
              <a:off x="4221" y="18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49" name="Line 25"/>
            <p:cNvSpPr>
              <a:spLocks noChangeShapeType="1"/>
            </p:cNvSpPr>
            <p:nvPr/>
          </p:nvSpPr>
          <p:spPr bwMode="auto">
            <a:xfrm flipV="1">
              <a:off x="4041" y="18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0" name="Line 26"/>
            <p:cNvSpPr>
              <a:spLocks noChangeShapeType="1"/>
            </p:cNvSpPr>
            <p:nvPr/>
          </p:nvSpPr>
          <p:spPr bwMode="auto">
            <a:xfrm flipV="1">
              <a:off x="3861" y="18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 flipV="1">
              <a:off x="3681" y="180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 flipV="1">
              <a:off x="3681" y="18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3" name="Line 29"/>
            <p:cNvSpPr>
              <a:spLocks noChangeShapeType="1"/>
            </p:cNvSpPr>
            <p:nvPr/>
          </p:nvSpPr>
          <p:spPr bwMode="auto">
            <a:xfrm flipV="1">
              <a:off x="3681" y="180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4" name="Line 30"/>
            <p:cNvSpPr>
              <a:spLocks noChangeShapeType="1"/>
            </p:cNvSpPr>
            <p:nvPr/>
          </p:nvSpPr>
          <p:spPr bwMode="auto">
            <a:xfrm flipV="1">
              <a:off x="3681" y="180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5" name="Line 31"/>
            <p:cNvSpPr>
              <a:spLocks noChangeShapeType="1"/>
            </p:cNvSpPr>
            <p:nvPr/>
          </p:nvSpPr>
          <p:spPr bwMode="auto">
            <a:xfrm flipV="1">
              <a:off x="3681" y="180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6" name="Text Box 32"/>
            <p:cNvSpPr txBox="1">
              <a:spLocks noChangeArrowheads="1"/>
            </p:cNvSpPr>
            <p:nvPr/>
          </p:nvSpPr>
          <p:spPr bwMode="auto">
            <a:xfrm>
              <a:off x="5301" y="18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657" name="Line 33"/>
            <p:cNvSpPr>
              <a:spLocks noChangeShapeType="1"/>
            </p:cNvSpPr>
            <p:nvPr/>
          </p:nvSpPr>
          <p:spPr bwMode="auto">
            <a:xfrm>
              <a:off x="5301" y="1984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8" name="Line 34"/>
            <p:cNvSpPr>
              <a:spLocks noChangeShapeType="1"/>
            </p:cNvSpPr>
            <p:nvPr/>
          </p:nvSpPr>
          <p:spPr bwMode="auto">
            <a:xfrm>
              <a:off x="5301" y="2164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9" name="Line 35"/>
            <p:cNvSpPr>
              <a:spLocks noChangeShapeType="1"/>
            </p:cNvSpPr>
            <p:nvPr/>
          </p:nvSpPr>
          <p:spPr bwMode="auto">
            <a:xfrm>
              <a:off x="5301" y="2524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60" name="Line 36"/>
            <p:cNvSpPr>
              <a:spLocks noChangeShapeType="1"/>
            </p:cNvSpPr>
            <p:nvPr/>
          </p:nvSpPr>
          <p:spPr bwMode="auto">
            <a:xfrm>
              <a:off x="5301" y="2344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61" name="Text Box 37"/>
            <p:cNvSpPr txBox="1">
              <a:spLocks noChangeArrowheads="1"/>
            </p:cNvSpPr>
            <p:nvPr/>
          </p:nvSpPr>
          <p:spPr bwMode="auto">
            <a:xfrm>
              <a:off x="6921" y="18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662" name="Text Box 38"/>
            <p:cNvSpPr txBox="1">
              <a:spLocks noChangeArrowheads="1"/>
            </p:cNvSpPr>
            <p:nvPr/>
          </p:nvSpPr>
          <p:spPr bwMode="auto">
            <a:xfrm>
              <a:off x="6921" y="27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663" name="Line 39"/>
            <p:cNvSpPr>
              <a:spLocks noChangeShapeType="1"/>
            </p:cNvSpPr>
            <p:nvPr/>
          </p:nvSpPr>
          <p:spPr bwMode="auto">
            <a:xfrm>
              <a:off x="8361" y="180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64" name="Line 40"/>
            <p:cNvSpPr>
              <a:spLocks noChangeShapeType="1"/>
            </p:cNvSpPr>
            <p:nvPr/>
          </p:nvSpPr>
          <p:spPr bwMode="auto">
            <a:xfrm>
              <a:off x="8181" y="180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65" name="Line 41"/>
            <p:cNvSpPr>
              <a:spLocks noChangeShapeType="1"/>
            </p:cNvSpPr>
            <p:nvPr/>
          </p:nvSpPr>
          <p:spPr bwMode="auto">
            <a:xfrm>
              <a:off x="8001" y="180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66" name="Line 42"/>
            <p:cNvSpPr>
              <a:spLocks noChangeShapeType="1"/>
            </p:cNvSpPr>
            <p:nvPr/>
          </p:nvSpPr>
          <p:spPr bwMode="auto">
            <a:xfrm>
              <a:off x="7821" y="180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67" name="Line 43"/>
            <p:cNvSpPr>
              <a:spLocks noChangeShapeType="1"/>
            </p:cNvSpPr>
            <p:nvPr/>
          </p:nvSpPr>
          <p:spPr bwMode="auto">
            <a:xfrm>
              <a:off x="7641" y="18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68" name="Line 44"/>
            <p:cNvSpPr>
              <a:spLocks noChangeShapeType="1"/>
            </p:cNvSpPr>
            <p:nvPr/>
          </p:nvSpPr>
          <p:spPr bwMode="auto">
            <a:xfrm>
              <a:off x="7461" y="1804"/>
              <a:ext cx="1080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69" name="Line 45"/>
            <p:cNvSpPr>
              <a:spLocks noChangeShapeType="1"/>
            </p:cNvSpPr>
            <p:nvPr/>
          </p:nvSpPr>
          <p:spPr bwMode="auto">
            <a:xfrm>
              <a:off x="7281" y="1804"/>
              <a:ext cx="1260" cy="12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70" name="Line 46"/>
            <p:cNvSpPr>
              <a:spLocks noChangeShapeType="1"/>
            </p:cNvSpPr>
            <p:nvPr/>
          </p:nvSpPr>
          <p:spPr bwMode="auto">
            <a:xfrm>
              <a:off x="7101" y="1804"/>
              <a:ext cx="144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71" name="Line 47"/>
            <p:cNvSpPr>
              <a:spLocks noChangeShapeType="1"/>
            </p:cNvSpPr>
            <p:nvPr/>
          </p:nvSpPr>
          <p:spPr bwMode="auto">
            <a:xfrm>
              <a:off x="6921" y="1804"/>
              <a:ext cx="1620" cy="1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72" name="Line 48"/>
            <p:cNvSpPr>
              <a:spLocks noChangeShapeType="1"/>
            </p:cNvSpPr>
            <p:nvPr/>
          </p:nvSpPr>
          <p:spPr bwMode="auto">
            <a:xfrm>
              <a:off x="6921" y="1984"/>
              <a:ext cx="1620" cy="1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73" name="Line 49"/>
            <p:cNvSpPr>
              <a:spLocks noChangeShapeType="1"/>
            </p:cNvSpPr>
            <p:nvPr/>
          </p:nvSpPr>
          <p:spPr bwMode="auto">
            <a:xfrm>
              <a:off x="6921" y="2164"/>
              <a:ext cx="144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74" name="Line 50"/>
            <p:cNvSpPr>
              <a:spLocks noChangeShapeType="1"/>
            </p:cNvSpPr>
            <p:nvPr/>
          </p:nvSpPr>
          <p:spPr bwMode="auto">
            <a:xfrm>
              <a:off x="6921" y="2344"/>
              <a:ext cx="1260" cy="12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75" name="Line 51"/>
            <p:cNvSpPr>
              <a:spLocks noChangeShapeType="1"/>
            </p:cNvSpPr>
            <p:nvPr/>
          </p:nvSpPr>
          <p:spPr bwMode="auto">
            <a:xfrm>
              <a:off x="6921" y="2524"/>
              <a:ext cx="1080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76" name="Line 52"/>
            <p:cNvSpPr>
              <a:spLocks noChangeShapeType="1"/>
            </p:cNvSpPr>
            <p:nvPr/>
          </p:nvSpPr>
          <p:spPr bwMode="auto">
            <a:xfrm>
              <a:off x="6921" y="27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77" name="Line 53"/>
            <p:cNvSpPr>
              <a:spLocks noChangeShapeType="1"/>
            </p:cNvSpPr>
            <p:nvPr/>
          </p:nvSpPr>
          <p:spPr bwMode="auto">
            <a:xfrm>
              <a:off x="6921" y="288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78" name="Line 54"/>
            <p:cNvSpPr>
              <a:spLocks noChangeShapeType="1"/>
            </p:cNvSpPr>
            <p:nvPr/>
          </p:nvSpPr>
          <p:spPr bwMode="auto">
            <a:xfrm>
              <a:off x="6921" y="306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79" name="Line 55"/>
            <p:cNvSpPr>
              <a:spLocks noChangeShapeType="1"/>
            </p:cNvSpPr>
            <p:nvPr/>
          </p:nvSpPr>
          <p:spPr bwMode="auto">
            <a:xfrm>
              <a:off x="6921" y="324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80" name="Line 56"/>
            <p:cNvSpPr>
              <a:spLocks noChangeShapeType="1"/>
            </p:cNvSpPr>
            <p:nvPr/>
          </p:nvSpPr>
          <p:spPr bwMode="auto">
            <a:xfrm>
              <a:off x="6921" y="342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81" name="Text Box 57"/>
            <p:cNvSpPr txBox="1">
              <a:spLocks noChangeArrowheads="1"/>
            </p:cNvSpPr>
            <p:nvPr/>
          </p:nvSpPr>
          <p:spPr bwMode="auto">
            <a:xfrm>
              <a:off x="5301" y="27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682" name="Line 58"/>
            <p:cNvSpPr>
              <a:spLocks noChangeShapeType="1"/>
            </p:cNvSpPr>
            <p:nvPr/>
          </p:nvSpPr>
          <p:spPr bwMode="auto">
            <a:xfrm>
              <a:off x="5301" y="2884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83" name="Line 59"/>
            <p:cNvSpPr>
              <a:spLocks noChangeShapeType="1"/>
            </p:cNvSpPr>
            <p:nvPr/>
          </p:nvSpPr>
          <p:spPr bwMode="auto">
            <a:xfrm>
              <a:off x="5301" y="3064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84" name="Line 60"/>
            <p:cNvSpPr>
              <a:spLocks noChangeShapeType="1"/>
            </p:cNvSpPr>
            <p:nvPr/>
          </p:nvSpPr>
          <p:spPr bwMode="auto">
            <a:xfrm>
              <a:off x="5301" y="3244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85" name="Line 61"/>
            <p:cNvSpPr>
              <a:spLocks noChangeShapeType="1"/>
            </p:cNvSpPr>
            <p:nvPr/>
          </p:nvSpPr>
          <p:spPr bwMode="auto">
            <a:xfrm>
              <a:off x="5301" y="3424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86" name="Text Box 62"/>
            <p:cNvSpPr txBox="1">
              <a:spLocks noChangeArrowheads="1"/>
            </p:cNvSpPr>
            <p:nvPr/>
          </p:nvSpPr>
          <p:spPr bwMode="auto">
            <a:xfrm>
              <a:off x="3681" y="27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687" name="Text Box 63"/>
            <p:cNvSpPr txBox="1">
              <a:spLocks noChangeArrowheads="1"/>
            </p:cNvSpPr>
            <p:nvPr/>
          </p:nvSpPr>
          <p:spPr bwMode="auto">
            <a:xfrm>
              <a:off x="2061" y="27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688" name="Line 64"/>
            <p:cNvSpPr>
              <a:spLocks noChangeShapeType="1"/>
            </p:cNvSpPr>
            <p:nvPr/>
          </p:nvSpPr>
          <p:spPr bwMode="auto">
            <a:xfrm flipV="1">
              <a:off x="5121" y="342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89" name="Line 65"/>
            <p:cNvSpPr>
              <a:spLocks noChangeShapeType="1"/>
            </p:cNvSpPr>
            <p:nvPr/>
          </p:nvSpPr>
          <p:spPr bwMode="auto">
            <a:xfrm flipV="1">
              <a:off x="4941" y="324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90" name="Line 66"/>
            <p:cNvSpPr>
              <a:spLocks noChangeShapeType="1"/>
            </p:cNvSpPr>
            <p:nvPr/>
          </p:nvSpPr>
          <p:spPr bwMode="auto">
            <a:xfrm flipV="1">
              <a:off x="4761" y="306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91" name="Line 67"/>
            <p:cNvSpPr>
              <a:spLocks noChangeShapeType="1"/>
            </p:cNvSpPr>
            <p:nvPr/>
          </p:nvSpPr>
          <p:spPr bwMode="auto">
            <a:xfrm flipV="1">
              <a:off x="4581" y="288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92" name="Line 68"/>
            <p:cNvSpPr>
              <a:spLocks noChangeShapeType="1"/>
            </p:cNvSpPr>
            <p:nvPr/>
          </p:nvSpPr>
          <p:spPr bwMode="auto">
            <a:xfrm flipV="1">
              <a:off x="4401" y="27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93" name="Line 69"/>
            <p:cNvSpPr>
              <a:spLocks noChangeShapeType="1"/>
            </p:cNvSpPr>
            <p:nvPr/>
          </p:nvSpPr>
          <p:spPr bwMode="auto">
            <a:xfrm flipV="1">
              <a:off x="4221" y="27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94" name="Line 70"/>
            <p:cNvSpPr>
              <a:spLocks noChangeShapeType="1"/>
            </p:cNvSpPr>
            <p:nvPr/>
          </p:nvSpPr>
          <p:spPr bwMode="auto">
            <a:xfrm flipV="1">
              <a:off x="4041" y="27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95" name="Line 71"/>
            <p:cNvSpPr>
              <a:spLocks noChangeShapeType="1"/>
            </p:cNvSpPr>
            <p:nvPr/>
          </p:nvSpPr>
          <p:spPr bwMode="auto">
            <a:xfrm flipV="1">
              <a:off x="3861" y="27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96" name="Line 72"/>
            <p:cNvSpPr>
              <a:spLocks noChangeShapeType="1"/>
            </p:cNvSpPr>
            <p:nvPr/>
          </p:nvSpPr>
          <p:spPr bwMode="auto">
            <a:xfrm flipV="1">
              <a:off x="3681" y="270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97" name="Line 73"/>
            <p:cNvSpPr>
              <a:spLocks noChangeShapeType="1"/>
            </p:cNvSpPr>
            <p:nvPr/>
          </p:nvSpPr>
          <p:spPr bwMode="auto">
            <a:xfrm flipV="1">
              <a:off x="3681" y="27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98" name="Line 74"/>
            <p:cNvSpPr>
              <a:spLocks noChangeShapeType="1"/>
            </p:cNvSpPr>
            <p:nvPr/>
          </p:nvSpPr>
          <p:spPr bwMode="auto">
            <a:xfrm flipV="1">
              <a:off x="3681" y="270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99" name="Line 75"/>
            <p:cNvSpPr>
              <a:spLocks noChangeShapeType="1"/>
            </p:cNvSpPr>
            <p:nvPr/>
          </p:nvSpPr>
          <p:spPr bwMode="auto">
            <a:xfrm flipV="1">
              <a:off x="3681" y="270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00" name="Line 76"/>
            <p:cNvSpPr>
              <a:spLocks noChangeShapeType="1"/>
            </p:cNvSpPr>
            <p:nvPr/>
          </p:nvSpPr>
          <p:spPr bwMode="auto">
            <a:xfrm flipV="1">
              <a:off x="3681" y="270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01" name="Line 77"/>
            <p:cNvSpPr>
              <a:spLocks noChangeShapeType="1"/>
            </p:cNvSpPr>
            <p:nvPr/>
          </p:nvSpPr>
          <p:spPr bwMode="auto">
            <a:xfrm flipV="1">
              <a:off x="3681" y="270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02" name="Line 78"/>
            <p:cNvSpPr>
              <a:spLocks noChangeShapeType="1"/>
            </p:cNvSpPr>
            <p:nvPr/>
          </p:nvSpPr>
          <p:spPr bwMode="auto">
            <a:xfrm flipV="1">
              <a:off x="2061" y="252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03" name="Line 79"/>
            <p:cNvSpPr>
              <a:spLocks noChangeShapeType="1"/>
            </p:cNvSpPr>
            <p:nvPr/>
          </p:nvSpPr>
          <p:spPr bwMode="auto">
            <a:xfrm flipV="1">
              <a:off x="2061" y="270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04" name="Line 80"/>
            <p:cNvSpPr>
              <a:spLocks noChangeShapeType="1"/>
            </p:cNvSpPr>
            <p:nvPr/>
          </p:nvSpPr>
          <p:spPr bwMode="auto">
            <a:xfrm flipV="1">
              <a:off x="2061" y="270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05" name="Line 81"/>
            <p:cNvSpPr>
              <a:spLocks noChangeShapeType="1"/>
            </p:cNvSpPr>
            <p:nvPr/>
          </p:nvSpPr>
          <p:spPr bwMode="auto">
            <a:xfrm flipV="1">
              <a:off x="2061" y="270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06" name="Line 82"/>
            <p:cNvSpPr>
              <a:spLocks noChangeShapeType="1"/>
            </p:cNvSpPr>
            <p:nvPr/>
          </p:nvSpPr>
          <p:spPr bwMode="auto">
            <a:xfrm flipV="1">
              <a:off x="2061" y="270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07" name="Line 83"/>
            <p:cNvSpPr>
              <a:spLocks noChangeShapeType="1"/>
            </p:cNvSpPr>
            <p:nvPr/>
          </p:nvSpPr>
          <p:spPr bwMode="auto">
            <a:xfrm flipV="1">
              <a:off x="2061" y="27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08" name="Line 84"/>
            <p:cNvSpPr>
              <a:spLocks noChangeShapeType="1"/>
            </p:cNvSpPr>
            <p:nvPr/>
          </p:nvSpPr>
          <p:spPr bwMode="auto">
            <a:xfrm flipV="1">
              <a:off x="2241" y="27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09" name="Line 85"/>
            <p:cNvSpPr>
              <a:spLocks noChangeShapeType="1"/>
            </p:cNvSpPr>
            <p:nvPr/>
          </p:nvSpPr>
          <p:spPr bwMode="auto">
            <a:xfrm flipV="1">
              <a:off x="2421" y="27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10" name="Line 86"/>
            <p:cNvSpPr>
              <a:spLocks noChangeShapeType="1"/>
            </p:cNvSpPr>
            <p:nvPr/>
          </p:nvSpPr>
          <p:spPr bwMode="auto">
            <a:xfrm flipV="1">
              <a:off x="2961" y="18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11" name="Line 87"/>
            <p:cNvSpPr>
              <a:spLocks noChangeShapeType="1"/>
            </p:cNvSpPr>
            <p:nvPr/>
          </p:nvSpPr>
          <p:spPr bwMode="auto">
            <a:xfrm flipV="1">
              <a:off x="2601" y="27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12" name="Line 88"/>
            <p:cNvSpPr>
              <a:spLocks noChangeShapeType="1"/>
            </p:cNvSpPr>
            <p:nvPr/>
          </p:nvSpPr>
          <p:spPr bwMode="auto">
            <a:xfrm flipV="1">
              <a:off x="2781" y="27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13" name="Line 89"/>
            <p:cNvSpPr>
              <a:spLocks noChangeShapeType="1"/>
            </p:cNvSpPr>
            <p:nvPr/>
          </p:nvSpPr>
          <p:spPr bwMode="auto">
            <a:xfrm flipV="1">
              <a:off x="3141" y="306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14" name="Line 90"/>
            <p:cNvSpPr>
              <a:spLocks noChangeShapeType="1"/>
            </p:cNvSpPr>
            <p:nvPr/>
          </p:nvSpPr>
          <p:spPr bwMode="auto">
            <a:xfrm flipV="1">
              <a:off x="2961" y="288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15" name="Line 91"/>
            <p:cNvSpPr>
              <a:spLocks noChangeShapeType="1"/>
            </p:cNvSpPr>
            <p:nvPr/>
          </p:nvSpPr>
          <p:spPr bwMode="auto">
            <a:xfrm flipV="1">
              <a:off x="3501" y="342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16" name="Line 92"/>
            <p:cNvSpPr>
              <a:spLocks noChangeShapeType="1"/>
            </p:cNvSpPr>
            <p:nvPr/>
          </p:nvSpPr>
          <p:spPr bwMode="auto">
            <a:xfrm flipV="1">
              <a:off x="3321" y="324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17" name="Text Box 93"/>
            <p:cNvSpPr txBox="1">
              <a:spLocks noChangeArrowheads="1"/>
            </p:cNvSpPr>
            <p:nvPr/>
          </p:nvSpPr>
          <p:spPr bwMode="auto">
            <a:xfrm>
              <a:off x="3681" y="36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18" name="Text Box 94"/>
            <p:cNvSpPr txBox="1">
              <a:spLocks noChangeArrowheads="1"/>
            </p:cNvSpPr>
            <p:nvPr/>
          </p:nvSpPr>
          <p:spPr bwMode="auto">
            <a:xfrm>
              <a:off x="2061" y="36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19" name="Line 95"/>
            <p:cNvSpPr>
              <a:spLocks noChangeShapeType="1"/>
            </p:cNvSpPr>
            <p:nvPr/>
          </p:nvSpPr>
          <p:spPr bwMode="auto">
            <a:xfrm flipV="1">
              <a:off x="5121" y="432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20" name="Line 96"/>
            <p:cNvSpPr>
              <a:spLocks noChangeShapeType="1"/>
            </p:cNvSpPr>
            <p:nvPr/>
          </p:nvSpPr>
          <p:spPr bwMode="auto">
            <a:xfrm flipV="1">
              <a:off x="4941" y="414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21" name="Line 97"/>
            <p:cNvSpPr>
              <a:spLocks noChangeShapeType="1"/>
            </p:cNvSpPr>
            <p:nvPr/>
          </p:nvSpPr>
          <p:spPr bwMode="auto">
            <a:xfrm flipV="1">
              <a:off x="4761" y="396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22" name="Line 98"/>
            <p:cNvSpPr>
              <a:spLocks noChangeShapeType="1"/>
            </p:cNvSpPr>
            <p:nvPr/>
          </p:nvSpPr>
          <p:spPr bwMode="auto">
            <a:xfrm flipV="1">
              <a:off x="4581" y="378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23" name="Line 99"/>
            <p:cNvSpPr>
              <a:spLocks noChangeShapeType="1"/>
            </p:cNvSpPr>
            <p:nvPr/>
          </p:nvSpPr>
          <p:spPr bwMode="auto">
            <a:xfrm flipV="1">
              <a:off x="4401" y="36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24" name="Line 100"/>
            <p:cNvSpPr>
              <a:spLocks noChangeShapeType="1"/>
            </p:cNvSpPr>
            <p:nvPr/>
          </p:nvSpPr>
          <p:spPr bwMode="auto">
            <a:xfrm flipV="1">
              <a:off x="4221" y="36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25" name="Line 101"/>
            <p:cNvSpPr>
              <a:spLocks noChangeShapeType="1"/>
            </p:cNvSpPr>
            <p:nvPr/>
          </p:nvSpPr>
          <p:spPr bwMode="auto">
            <a:xfrm flipV="1">
              <a:off x="4041" y="36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26" name="Line 102"/>
            <p:cNvSpPr>
              <a:spLocks noChangeShapeType="1"/>
            </p:cNvSpPr>
            <p:nvPr/>
          </p:nvSpPr>
          <p:spPr bwMode="auto">
            <a:xfrm flipV="1">
              <a:off x="3861" y="36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27" name="Line 103"/>
            <p:cNvSpPr>
              <a:spLocks noChangeShapeType="1"/>
            </p:cNvSpPr>
            <p:nvPr/>
          </p:nvSpPr>
          <p:spPr bwMode="auto">
            <a:xfrm flipV="1">
              <a:off x="3681" y="36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28" name="Line 104"/>
            <p:cNvSpPr>
              <a:spLocks noChangeShapeType="1"/>
            </p:cNvSpPr>
            <p:nvPr/>
          </p:nvSpPr>
          <p:spPr bwMode="auto">
            <a:xfrm flipV="1">
              <a:off x="3681" y="342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29" name="Line 105"/>
            <p:cNvSpPr>
              <a:spLocks noChangeShapeType="1"/>
            </p:cNvSpPr>
            <p:nvPr/>
          </p:nvSpPr>
          <p:spPr bwMode="auto">
            <a:xfrm flipV="1">
              <a:off x="3681" y="342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30" name="Line 106"/>
            <p:cNvSpPr>
              <a:spLocks noChangeShapeType="1"/>
            </p:cNvSpPr>
            <p:nvPr/>
          </p:nvSpPr>
          <p:spPr bwMode="auto">
            <a:xfrm flipV="1">
              <a:off x="3681" y="360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31" name="Line 107"/>
            <p:cNvSpPr>
              <a:spLocks noChangeShapeType="1"/>
            </p:cNvSpPr>
            <p:nvPr/>
          </p:nvSpPr>
          <p:spPr bwMode="auto">
            <a:xfrm flipV="1">
              <a:off x="3681" y="360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32" name="Line 108"/>
            <p:cNvSpPr>
              <a:spLocks noChangeShapeType="1"/>
            </p:cNvSpPr>
            <p:nvPr/>
          </p:nvSpPr>
          <p:spPr bwMode="auto">
            <a:xfrm flipV="1">
              <a:off x="3501" y="432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33" name="Line 109"/>
            <p:cNvSpPr>
              <a:spLocks noChangeShapeType="1"/>
            </p:cNvSpPr>
            <p:nvPr/>
          </p:nvSpPr>
          <p:spPr bwMode="auto">
            <a:xfrm flipV="1">
              <a:off x="3321" y="414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34" name="Line 110"/>
            <p:cNvSpPr>
              <a:spLocks noChangeShapeType="1"/>
            </p:cNvSpPr>
            <p:nvPr/>
          </p:nvSpPr>
          <p:spPr bwMode="auto">
            <a:xfrm flipV="1">
              <a:off x="3141" y="396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35" name="Line 111"/>
            <p:cNvSpPr>
              <a:spLocks noChangeShapeType="1"/>
            </p:cNvSpPr>
            <p:nvPr/>
          </p:nvSpPr>
          <p:spPr bwMode="auto">
            <a:xfrm flipV="1">
              <a:off x="2961" y="378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36" name="Line 112"/>
            <p:cNvSpPr>
              <a:spLocks noChangeShapeType="1"/>
            </p:cNvSpPr>
            <p:nvPr/>
          </p:nvSpPr>
          <p:spPr bwMode="auto">
            <a:xfrm flipV="1">
              <a:off x="2781" y="36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37" name="Line 113"/>
            <p:cNvSpPr>
              <a:spLocks noChangeShapeType="1"/>
            </p:cNvSpPr>
            <p:nvPr/>
          </p:nvSpPr>
          <p:spPr bwMode="auto">
            <a:xfrm flipV="1">
              <a:off x="2601" y="36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38" name="Line 114"/>
            <p:cNvSpPr>
              <a:spLocks noChangeShapeType="1"/>
            </p:cNvSpPr>
            <p:nvPr/>
          </p:nvSpPr>
          <p:spPr bwMode="auto">
            <a:xfrm flipV="1">
              <a:off x="2421" y="36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39" name="Line 115"/>
            <p:cNvSpPr>
              <a:spLocks noChangeShapeType="1"/>
            </p:cNvSpPr>
            <p:nvPr/>
          </p:nvSpPr>
          <p:spPr bwMode="auto">
            <a:xfrm flipV="1">
              <a:off x="2241" y="36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40" name="Line 116"/>
            <p:cNvSpPr>
              <a:spLocks noChangeShapeType="1"/>
            </p:cNvSpPr>
            <p:nvPr/>
          </p:nvSpPr>
          <p:spPr bwMode="auto">
            <a:xfrm flipV="1">
              <a:off x="2061" y="360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41" name="Line 117"/>
            <p:cNvSpPr>
              <a:spLocks noChangeShapeType="1"/>
            </p:cNvSpPr>
            <p:nvPr/>
          </p:nvSpPr>
          <p:spPr bwMode="auto">
            <a:xfrm flipV="1">
              <a:off x="2061" y="36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42" name="Line 118"/>
            <p:cNvSpPr>
              <a:spLocks noChangeShapeType="1"/>
            </p:cNvSpPr>
            <p:nvPr/>
          </p:nvSpPr>
          <p:spPr bwMode="auto">
            <a:xfrm flipV="1">
              <a:off x="2061" y="342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43" name="Line 119"/>
            <p:cNvSpPr>
              <a:spLocks noChangeShapeType="1"/>
            </p:cNvSpPr>
            <p:nvPr/>
          </p:nvSpPr>
          <p:spPr bwMode="auto">
            <a:xfrm flipV="1">
              <a:off x="2061" y="360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44" name="Line 120"/>
            <p:cNvSpPr>
              <a:spLocks noChangeShapeType="1"/>
            </p:cNvSpPr>
            <p:nvPr/>
          </p:nvSpPr>
          <p:spPr bwMode="auto">
            <a:xfrm flipV="1">
              <a:off x="2061" y="360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45" name="Text Box 121"/>
            <p:cNvSpPr txBox="1">
              <a:spLocks noChangeArrowheads="1"/>
            </p:cNvSpPr>
            <p:nvPr/>
          </p:nvSpPr>
          <p:spPr bwMode="auto">
            <a:xfrm>
              <a:off x="5301" y="36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46" name="Line 122"/>
            <p:cNvSpPr>
              <a:spLocks noChangeShapeType="1"/>
            </p:cNvSpPr>
            <p:nvPr/>
          </p:nvSpPr>
          <p:spPr bwMode="auto">
            <a:xfrm>
              <a:off x="5301" y="3784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47" name="Line 123"/>
            <p:cNvSpPr>
              <a:spLocks noChangeShapeType="1"/>
            </p:cNvSpPr>
            <p:nvPr/>
          </p:nvSpPr>
          <p:spPr bwMode="auto">
            <a:xfrm>
              <a:off x="5301" y="3964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48" name="Line 124"/>
            <p:cNvSpPr>
              <a:spLocks noChangeShapeType="1"/>
            </p:cNvSpPr>
            <p:nvPr/>
          </p:nvSpPr>
          <p:spPr bwMode="auto">
            <a:xfrm>
              <a:off x="5301" y="4144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49" name="Line 125"/>
            <p:cNvSpPr>
              <a:spLocks noChangeShapeType="1"/>
            </p:cNvSpPr>
            <p:nvPr/>
          </p:nvSpPr>
          <p:spPr bwMode="auto">
            <a:xfrm>
              <a:off x="5301" y="4324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50" name="Text Box 126"/>
            <p:cNvSpPr txBox="1">
              <a:spLocks noChangeArrowheads="1"/>
            </p:cNvSpPr>
            <p:nvPr/>
          </p:nvSpPr>
          <p:spPr bwMode="auto">
            <a:xfrm>
              <a:off x="6921" y="36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51" name="Text Box 127"/>
            <p:cNvSpPr txBox="1">
              <a:spLocks noChangeArrowheads="1"/>
            </p:cNvSpPr>
            <p:nvPr/>
          </p:nvSpPr>
          <p:spPr bwMode="auto">
            <a:xfrm>
              <a:off x="6921" y="45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52" name="Text Box 128"/>
            <p:cNvSpPr txBox="1">
              <a:spLocks noChangeArrowheads="1"/>
            </p:cNvSpPr>
            <p:nvPr/>
          </p:nvSpPr>
          <p:spPr bwMode="auto">
            <a:xfrm>
              <a:off x="6921" y="5404"/>
              <a:ext cx="1620" cy="9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53" name="Text Box 129"/>
            <p:cNvSpPr txBox="1">
              <a:spLocks noChangeArrowheads="1"/>
            </p:cNvSpPr>
            <p:nvPr/>
          </p:nvSpPr>
          <p:spPr bwMode="auto">
            <a:xfrm>
              <a:off x="5301" y="4504"/>
              <a:ext cx="1620" cy="9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54" name="Text Box 130"/>
            <p:cNvSpPr txBox="1">
              <a:spLocks noChangeArrowheads="1"/>
            </p:cNvSpPr>
            <p:nvPr/>
          </p:nvSpPr>
          <p:spPr bwMode="auto">
            <a:xfrm>
              <a:off x="5301" y="5404"/>
              <a:ext cx="1620" cy="9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55" name="Text Box 131"/>
            <p:cNvSpPr txBox="1">
              <a:spLocks noChangeArrowheads="1"/>
            </p:cNvSpPr>
            <p:nvPr/>
          </p:nvSpPr>
          <p:spPr bwMode="auto">
            <a:xfrm>
              <a:off x="3681" y="45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56" name="Text Box 132"/>
            <p:cNvSpPr txBox="1">
              <a:spLocks noChangeArrowheads="1"/>
            </p:cNvSpPr>
            <p:nvPr/>
          </p:nvSpPr>
          <p:spPr bwMode="auto">
            <a:xfrm>
              <a:off x="2061" y="45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57" name="Text Box 133"/>
            <p:cNvSpPr txBox="1">
              <a:spLocks noChangeArrowheads="1"/>
            </p:cNvSpPr>
            <p:nvPr/>
          </p:nvSpPr>
          <p:spPr bwMode="auto">
            <a:xfrm>
              <a:off x="3501" y="54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58" name="Text Box 134"/>
            <p:cNvSpPr txBox="1">
              <a:spLocks noChangeArrowheads="1"/>
            </p:cNvSpPr>
            <p:nvPr/>
          </p:nvSpPr>
          <p:spPr bwMode="auto">
            <a:xfrm>
              <a:off x="3501" y="54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59" name="Text Box 135"/>
            <p:cNvSpPr txBox="1">
              <a:spLocks noChangeArrowheads="1"/>
            </p:cNvSpPr>
            <p:nvPr/>
          </p:nvSpPr>
          <p:spPr bwMode="auto">
            <a:xfrm>
              <a:off x="3681" y="54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60" name="Text Box 136"/>
            <p:cNvSpPr txBox="1">
              <a:spLocks noChangeArrowheads="1"/>
            </p:cNvSpPr>
            <p:nvPr/>
          </p:nvSpPr>
          <p:spPr bwMode="auto">
            <a:xfrm>
              <a:off x="2061" y="540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761" name="Line 137"/>
            <p:cNvSpPr>
              <a:spLocks noChangeShapeType="1"/>
            </p:cNvSpPr>
            <p:nvPr/>
          </p:nvSpPr>
          <p:spPr bwMode="auto">
            <a:xfrm flipV="1">
              <a:off x="2061" y="450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62" name="Line 138"/>
            <p:cNvSpPr>
              <a:spLocks noChangeShapeType="1"/>
            </p:cNvSpPr>
            <p:nvPr/>
          </p:nvSpPr>
          <p:spPr bwMode="auto">
            <a:xfrm flipV="1">
              <a:off x="2061" y="450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63" name="Line 139"/>
            <p:cNvSpPr>
              <a:spLocks noChangeShapeType="1"/>
            </p:cNvSpPr>
            <p:nvPr/>
          </p:nvSpPr>
          <p:spPr bwMode="auto">
            <a:xfrm flipV="1">
              <a:off x="2061" y="432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64" name="Line 140"/>
            <p:cNvSpPr>
              <a:spLocks noChangeShapeType="1"/>
            </p:cNvSpPr>
            <p:nvPr/>
          </p:nvSpPr>
          <p:spPr bwMode="auto">
            <a:xfrm flipV="1">
              <a:off x="2061" y="360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65" name="Line 141"/>
            <p:cNvSpPr>
              <a:spLocks noChangeShapeType="1"/>
            </p:cNvSpPr>
            <p:nvPr/>
          </p:nvSpPr>
          <p:spPr bwMode="auto">
            <a:xfrm flipV="1">
              <a:off x="2061" y="450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66" name="Line 142"/>
            <p:cNvSpPr>
              <a:spLocks noChangeShapeType="1"/>
            </p:cNvSpPr>
            <p:nvPr/>
          </p:nvSpPr>
          <p:spPr bwMode="auto">
            <a:xfrm flipV="1">
              <a:off x="2061" y="45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67" name="Line 143"/>
            <p:cNvSpPr>
              <a:spLocks noChangeShapeType="1"/>
            </p:cNvSpPr>
            <p:nvPr/>
          </p:nvSpPr>
          <p:spPr bwMode="auto">
            <a:xfrm flipV="1">
              <a:off x="2241" y="432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68" name="Line 144"/>
            <p:cNvSpPr>
              <a:spLocks noChangeShapeType="1"/>
            </p:cNvSpPr>
            <p:nvPr/>
          </p:nvSpPr>
          <p:spPr bwMode="auto">
            <a:xfrm flipV="1">
              <a:off x="2601" y="45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69" name="Line 145"/>
            <p:cNvSpPr>
              <a:spLocks noChangeShapeType="1"/>
            </p:cNvSpPr>
            <p:nvPr/>
          </p:nvSpPr>
          <p:spPr bwMode="auto">
            <a:xfrm flipV="1">
              <a:off x="2421" y="36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70" name="Line 146"/>
            <p:cNvSpPr>
              <a:spLocks noChangeShapeType="1"/>
            </p:cNvSpPr>
            <p:nvPr/>
          </p:nvSpPr>
          <p:spPr bwMode="auto">
            <a:xfrm flipV="1">
              <a:off x="2241" y="45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71" name="Line 147"/>
            <p:cNvSpPr>
              <a:spLocks noChangeShapeType="1"/>
            </p:cNvSpPr>
            <p:nvPr/>
          </p:nvSpPr>
          <p:spPr bwMode="auto">
            <a:xfrm flipV="1">
              <a:off x="2421" y="45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72" name="Line 148"/>
            <p:cNvSpPr>
              <a:spLocks noChangeShapeType="1"/>
            </p:cNvSpPr>
            <p:nvPr/>
          </p:nvSpPr>
          <p:spPr bwMode="auto">
            <a:xfrm flipV="1">
              <a:off x="3681" y="45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73" name="Line 149"/>
            <p:cNvSpPr>
              <a:spLocks noChangeShapeType="1"/>
            </p:cNvSpPr>
            <p:nvPr/>
          </p:nvSpPr>
          <p:spPr bwMode="auto">
            <a:xfrm flipV="1">
              <a:off x="2601" y="432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74" name="Line 150"/>
            <p:cNvSpPr>
              <a:spLocks noChangeShapeType="1"/>
            </p:cNvSpPr>
            <p:nvPr/>
          </p:nvSpPr>
          <p:spPr bwMode="auto">
            <a:xfrm flipV="1">
              <a:off x="3501" y="522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75" name="Line 151"/>
            <p:cNvSpPr>
              <a:spLocks noChangeShapeType="1"/>
            </p:cNvSpPr>
            <p:nvPr/>
          </p:nvSpPr>
          <p:spPr bwMode="auto">
            <a:xfrm flipV="1">
              <a:off x="3861" y="45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76" name="Line 152"/>
            <p:cNvSpPr>
              <a:spLocks noChangeShapeType="1"/>
            </p:cNvSpPr>
            <p:nvPr/>
          </p:nvSpPr>
          <p:spPr bwMode="auto">
            <a:xfrm flipV="1">
              <a:off x="3321" y="504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77" name="Line 153"/>
            <p:cNvSpPr>
              <a:spLocks noChangeShapeType="1"/>
            </p:cNvSpPr>
            <p:nvPr/>
          </p:nvSpPr>
          <p:spPr bwMode="auto">
            <a:xfrm flipV="1">
              <a:off x="3321" y="504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78" name="Line 154"/>
            <p:cNvSpPr>
              <a:spLocks noChangeShapeType="1"/>
            </p:cNvSpPr>
            <p:nvPr/>
          </p:nvSpPr>
          <p:spPr bwMode="auto">
            <a:xfrm flipV="1">
              <a:off x="2061" y="360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79" name="Line 155"/>
            <p:cNvSpPr>
              <a:spLocks noChangeShapeType="1"/>
            </p:cNvSpPr>
            <p:nvPr/>
          </p:nvSpPr>
          <p:spPr bwMode="auto">
            <a:xfrm flipV="1">
              <a:off x="3141" y="486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80" name="Line 156"/>
            <p:cNvSpPr>
              <a:spLocks noChangeShapeType="1"/>
            </p:cNvSpPr>
            <p:nvPr/>
          </p:nvSpPr>
          <p:spPr bwMode="auto">
            <a:xfrm flipV="1">
              <a:off x="2781" y="45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81" name="Line 157"/>
            <p:cNvSpPr>
              <a:spLocks noChangeShapeType="1"/>
            </p:cNvSpPr>
            <p:nvPr/>
          </p:nvSpPr>
          <p:spPr bwMode="auto">
            <a:xfrm flipV="1">
              <a:off x="2781" y="45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82" name="Line 158"/>
            <p:cNvSpPr>
              <a:spLocks noChangeShapeType="1"/>
            </p:cNvSpPr>
            <p:nvPr/>
          </p:nvSpPr>
          <p:spPr bwMode="auto">
            <a:xfrm flipV="1">
              <a:off x="2961" y="45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83" name="Line 159"/>
            <p:cNvSpPr>
              <a:spLocks noChangeShapeType="1"/>
            </p:cNvSpPr>
            <p:nvPr/>
          </p:nvSpPr>
          <p:spPr bwMode="auto">
            <a:xfrm flipV="1">
              <a:off x="2061" y="540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84" name="Line 160"/>
            <p:cNvSpPr>
              <a:spLocks noChangeShapeType="1"/>
            </p:cNvSpPr>
            <p:nvPr/>
          </p:nvSpPr>
          <p:spPr bwMode="auto">
            <a:xfrm flipV="1">
              <a:off x="2061" y="540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85" name="Line 161"/>
            <p:cNvSpPr>
              <a:spLocks noChangeShapeType="1"/>
            </p:cNvSpPr>
            <p:nvPr/>
          </p:nvSpPr>
          <p:spPr bwMode="auto">
            <a:xfrm flipV="1">
              <a:off x="2061" y="522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86" name="Line 162"/>
            <p:cNvSpPr>
              <a:spLocks noChangeShapeType="1"/>
            </p:cNvSpPr>
            <p:nvPr/>
          </p:nvSpPr>
          <p:spPr bwMode="auto">
            <a:xfrm flipV="1">
              <a:off x="2061" y="522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87" name="Line 163"/>
            <p:cNvSpPr>
              <a:spLocks noChangeShapeType="1"/>
            </p:cNvSpPr>
            <p:nvPr/>
          </p:nvSpPr>
          <p:spPr bwMode="auto">
            <a:xfrm flipV="1">
              <a:off x="2061" y="540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88" name="Line 164"/>
            <p:cNvSpPr>
              <a:spLocks noChangeShapeType="1"/>
            </p:cNvSpPr>
            <p:nvPr/>
          </p:nvSpPr>
          <p:spPr bwMode="auto">
            <a:xfrm flipV="1">
              <a:off x="2061" y="540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89" name="Line 165"/>
            <p:cNvSpPr>
              <a:spLocks noChangeShapeType="1"/>
            </p:cNvSpPr>
            <p:nvPr/>
          </p:nvSpPr>
          <p:spPr bwMode="auto">
            <a:xfrm flipV="1">
              <a:off x="3681" y="450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90" name="Line 166"/>
            <p:cNvSpPr>
              <a:spLocks noChangeShapeType="1"/>
            </p:cNvSpPr>
            <p:nvPr/>
          </p:nvSpPr>
          <p:spPr bwMode="auto">
            <a:xfrm flipV="1">
              <a:off x="2061" y="54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91" name="Line 167"/>
            <p:cNvSpPr>
              <a:spLocks noChangeShapeType="1"/>
            </p:cNvSpPr>
            <p:nvPr/>
          </p:nvSpPr>
          <p:spPr bwMode="auto">
            <a:xfrm flipV="1">
              <a:off x="2241" y="54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92" name="Line 168"/>
            <p:cNvSpPr>
              <a:spLocks noChangeShapeType="1"/>
            </p:cNvSpPr>
            <p:nvPr/>
          </p:nvSpPr>
          <p:spPr bwMode="auto">
            <a:xfrm flipV="1">
              <a:off x="2421" y="54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93" name="Line 169"/>
            <p:cNvSpPr>
              <a:spLocks noChangeShapeType="1"/>
            </p:cNvSpPr>
            <p:nvPr/>
          </p:nvSpPr>
          <p:spPr bwMode="auto">
            <a:xfrm flipV="1">
              <a:off x="2421" y="54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94" name="Line 170"/>
            <p:cNvSpPr>
              <a:spLocks noChangeShapeType="1"/>
            </p:cNvSpPr>
            <p:nvPr/>
          </p:nvSpPr>
          <p:spPr bwMode="auto">
            <a:xfrm flipV="1">
              <a:off x="2601" y="54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95" name="Line 171"/>
            <p:cNvSpPr>
              <a:spLocks noChangeShapeType="1"/>
            </p:cNvSpPr>
            <p:nvPr/>
          </p:nvSpPr>
          <p:spPr bwMode="auto">
            <a:xfrm flipV="1">
              <a:off x="2781" y="54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96" name="Line 172"/>
            <p:cNvSpPr>
              <a:spLocks noChangeShapeType="1"/>
            </p:cNvSpPr>
            <p:nvPr/>
          </p:nvSpPr>
          <p:spPr bwMode="auto">
            <a:xfrm flipV="1">
              <a:off x="2961" y="558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97" name="Line 173"/>
            <p:cNvSpPr>
              <a:spLocks noChangeShapeType="1"/>
            </p:cNvSpPr>
            <p:nvPr/>
          </p:nvSpPr>
          <p:spPr bwMode="auto">
            <a:xfrm flipV="1">
              <a:off x="3141" y="576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98" name="Line 174"/>
            <p:cNvSpPr>
              <a:spLocks noChangeShapeType="1"/>
            </p:cNvSpPr>
            <p:nvPr/>
          </p:nvSpPr>
          <p:spPr bwMode="auto">
            <a:xfrm flipV="1">
              <a:off x="3501" y="612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99" name="Line 175"/>
            <p:cNvSpPr>
              <a:spLocks noChangeShapeType="1"/>
            </p:cNvSpPr>
            <p:nvPr/>
          </p:nvSpPr>
          <p:spPr bwMode="auto">
            <a:xfrm flipV="1">
              <a:off x="3321" y="594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00" name="Line 176"/>
            <p:cNvSpPr>
              <a:spLocks noChangeShapeType="1"/>
            </p:cNvSpPr>
            <p:nvPr/>
          </p:nvSpPr>
          <p:spPr bwMode="auto">
            <a:xfrm flipV="1">
              <a:off x="3681" y="450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01" name="Line 177"/>
            <p:cNvSpPr>
              <a:spLocks noChangeShapeType="1"/>
            </p:cNvSpPr>
            <p:nvPr/>
          </p:nvSpPr>
          <p:spPr bwMode="auto">
            <a:xfrm flipV="1">
              <a:off x="3681" y="432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02" name="Line 178"/>
            <p:cNvSpPr>
              <a:spLocks noChangeShapeType="1"/>
            </p:cNvSpPr>
            <p:nvPr/>
          </p:nvSpPr>
          <p:spPr bwMode="auto">
            <a:xfrm flipV="1">
              <a:off x="5121" y="5224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03" name="Line 179"/>
            <p:cNvSpPr>
              <a:spLocks noChangeShapeType="1"/>
            </p:cNvSpPr>
            <p:nvPr/>
          </p:nvSpPr>
          <p:spPr bwMode="auto">
            <a:xfrm flipV="1">
              <a:off x="4941" y="5044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04" name="Line 180"/>
            <p:cNvSpPr>
              <a:spLocks noChangeShapeType="1"/>
            </p:cNvSpPr>
            <p:nvPr/>
          </p:nvSpPr>
          <p:spPr bwMode="auto">
            <a:xfrm flipV="1">
              <a:off x="4761" y="486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05" name="Line 181"/>
            <p:cNvSpPr>
              <a:spLocks noChangeShapeType="1"/>
            </p:cNvSpPr>
            <p:nvPr/>
          </p:nvSpPr>
          <p:spPr bwMode="auto">
            <a:xfrm flipV="1">
              <a:off x="4581" y="468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06" name="Line 182"/>
            <p:cNvSpPr>
              <a:spLocks noChangeShapeType="1"/>
            </p:cNvSpPr>
            <p:nvPr/>
          </p:nvSpPr>
          <p:spPr bwMode="auto">
            <a:xfrm flipV="1">
              <a:off x="4401" y="45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07" name="Line 183"/>
            <p:cNvSpPr>
              <a:spLocks noChangeShapeType="1"/>
            </p:cNvSpPr>
            <p:nvPr/>
          </p:nvSpPr>
          <p:spPr bwMode="auto">
            <a:xfrm flipV="1">
              <a:off x="4221" y="45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08" name="Line 184"/>
            <p:cNvSpPr>
              <a:spLocks noChangeShapeType="1"/>
            </p:cNvSpPr>
            <p:nvPr/>
          </p:nvSpPr>
          <p:spPr bwMode="auto">
            <a:xfrm flipV="1">
              <a:off x="4041" y="4504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8" name="TextBox 187"/>
          <p:cNvSpPr txBox="1"/>
          <p:nvPr/>
        </p:nvSpPr>
        <p:spPr>
          <a:xfrm rot="16200000">
            <a:off x="2085786" y="1484544"/>
            <a:ext cx="1515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B  U  I  L  D</a:t>
            </a:r>
            <a:endParaRPr lang="en-US" sz="2400" b="1" dirty="0"/>
          </a:p>
        </p:txBody>
      </p:sp>
      <p:sp>
        <p:nvSpPr>
          <p:cNvPr id="189" name="TextBox 188"/>
          <p:cNvSpPr txBox="1"/>
          <p:nvPr/>
        </p:nvSpPr>
        <p:spPr>
          <a:xfrm rot="16200000">
            <a:off x="4096796" y="1035358"/>
            <a:ext cx="1313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  O  L  D</a:t>
            </a:r>
            <a:endParaRPr lang="en-US" sz="2400" b="1" dirty="0"/>
          </a:p>
        </p:txBody>
      </p:sp>
      <p:sp>
        <p:nvSpPr>
          <p:cNvPr id="190" name="TextBox 189"/>
          <p:cNvSpPr txBox="1"/>
          <p:nvPr/>
        </p:nvSpPr>
        <p:spPr>
          <a:xfrm rot="16200000">
            <a:off x="5248094" y="749091"/>
            <a:ext cx="1518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H A R V E S T</a:t>
            </a:r>
            <a:endParaRPr lang="en-US" sz="2000" b="1" dirty="0"/>
          </a:p>
        </p:txBody>
      </p:sp>
      <p:sp>
        <p:nvSpPr>
          <p:cNvPr id="26812" name="Rectangle 188"/>
          <p:cNvSpPr>
            <a:spLocks noChangeArrowheads="1"/>
          </p:cNvSpPr>
          <p:nvPr/>
        </p:nvSpPr>
        <p:spPr bwMode="auto">
          <a:xfrm>
            <a:off x="334118" y="331305"/>
            <a:ext cx="137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Dominant</a:t>
            </a:r>
            <a:endParaRPr lang="en-US" sz="2000" b="1" dirty="0" smtClean="0">
              <a:solidFill>
                <a:schemeClr val="bg1"/>
              </a:solidFill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6813" name="Rectangle 189"/>
          <p:cNvSpPr>
            <a:spLocks noChangeArrowheads="1"/>
          </p:cNvSpPr>
          <p:nvPr/>
        </p:nvSpPr>
        <p:spPr bwMode="auto">
          <a:xfrm>
            <a:off x="3276600" y="3962400"/>
            <a:ext cx="2590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Product Life Cycle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93" name="Rectangle 188"/>
          <p:cNvSpPr>
            <a:spLocks noChangeArrowheads="1"/>
          </p:cNvSpPr>
          <p:nvPr/>
        </p:nvSpPr>
        <p:spPr bwMode="auto">
          <a:xfrm>
            <a:off x="334118" y="1066801"/>
            <a:ext cx="137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lang="en-US" sz="2000" b="1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trong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94" name="Rectangle 188"/>
          <p:cNvSpPr>
            <a:spLocks noChangeArrowheads="1"/>
          </p:cNvSpPr>
          <p:nvPr/>
        </p:nvSpPr>
        <p:spPr bwMode="auto">
          <a:xfrm>
            <a:off x="334118" y="1828801"/>
            <a:ext cx="137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Favored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95" name="Rectangle 188"/>
          <p:cNvSpPr>
            <a:spLocks noChangeArrowheads="1"/>
          </p:cNvSpPr>
          <p:nvPr/>
        </p:nvSpPr>
        <p:spPr bwMode="auto">
          <a:xfrm>
            <a:off x="334118" y="2514601"/>
            <a:ext cx="137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Tenable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96" name="Rectangle 188"/>
          <p:cNvSpPr>
            <a:spLocks noChangeArrowheads="1"/>
          </p:cNvSpPr>
          <p:nvPr/>
        </p:nvSpPr>
        <p:spPr bwMode="auto">
          <a:xfrm>
            <a:off x="334118" y="3200401"/>
            <a:ext cx="137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Weak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6814" name="Rectangle 190"/>
          <p:cNvSpPr>
            <a:spLocks noChangeArrowheads="1"/>
          </p:cNvSpPr>
          <p:nvPr/>
        </p:nvSpPr>
        <p:spPr bwMode="auto">
          <a:xfrm>
            <a:off x="152400" y="4422912"/>
            <a:ext cx="941796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Build		-	Product introduction stage and a favorable or strong business strength.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Hold		-	Product is in Maturing stage and favorable to Dominant Strength.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Harvest	-	Product is in decline stage and strong or Dominant.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Divest		-	Product growth / Mature / Decline stage Int. Business strength is weak, 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lang="en-US" b="1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			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Tenable or favored.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8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8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8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8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0"/>
      <p:bldP spid="189" grpId="0"/>
      <p:bldP spid="190" grpId="0"/>
      <p:bldP spid="26812" grpId="0"/>
      <p:bldP spid="26813" grpId="0"/>
      <p:bldP spid="193" grpId="0"/>
      <p:bldP spid="194" grpId="0"/>
      <p:bldP spid="195" grpId="0"/>
      <p:bldP spid="196" grpId="0"/>
      <p:bldP spid="268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81100" y="1028700"/>
            <a:ext cx="6781800" cy="4800600"/>
            <a:chOff x="1143000" y="381000"/>
            <a:chExt cx="6781800" cy="4800600"/>
          </a:xfrm>
        </p:grpSpPr>
        <p:sp>
          <p:nvSpPr>
            <p:cNvPr id="3" name="Rectangle 2"/>
            <p:cNvSpPr/>
            <p:nvPr/>
          </p:nvSpPr>
          <p:spPr>
            <a:xfrm>
              <a:off x="1143000" y="381000"/>
              <a:ext cx="6781800" cy="4800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650" name="Picture 0" descr="picture_adl_matrix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5400" y="609600"/>
              <a:ext cx="6238875" cy="4238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433626" y="38637"/>
            <a:ext cx="42767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SHORT NOTE AN PORTFOLIO ANALYSIS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26735" y="435114"/>
            <a:ext cx="14670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Meaning :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838200"/>
            <a:ext cx="8012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It is a tool by which the management identifies and evaluates the various 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products / business that make up the company.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06288" y="1600200"/>
            <a:ext cx="34438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sz="20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Nature / Feature / Significance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9088" y="1981200"/>
            <a:ext cx="8517525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Product lines / Ranges are identified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What are the investment made in them ?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What are their returns.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Best but portfolios are the ones which fits in the SW of the Co &amp; OT in the </a:t>
            </a:r>
          </a:p>
          <a:p>
            <a:pPr marL="457200" indent="-457200"/>
            <a:r>
              <a:rPr lang="en-US" sz="2000" b="1" dirty="0" smtClean="0">
                <a:solidFill>
                  <a:schemeClr val="bg1"/>
                </a:solidFill>
              </a:rPr>
              <a:t>	environment</a:t>
            </a:r>
          </a:p>
          <a:p>
            <a:pPr marL="457200" indent="-457200"/>
            <a:r>
              <a:rPr lang="en-US" sz="2000" b="1" dirty="0" smtClean="0">
                <a:solidFill>
                  <a:schemeClr val="bg1"/>
                </a:solidFill>
              </a:rPr>
              <a:t>5.	P.A helps an competitive Analysis.</a:t>
            </a:r>
          </a:p>
          <a:p>
            <a:pPr marL="457200" indent="-457200"/>
            <a:r>
              <a:rPr lang="en-US" sz="2000" b="1" dirty="0" smtClean="0">
                <a:solidFill>
                  <a:schemeClr val="bg1"/>
                </a:solidFill>
              </a:rPr>
              <a:t>6.	Highly useful for multi product and multi business firms.</a:t>
            </a:r>
          </a:p>
          <a:p>
            <a:pPr marL="457200" indent="-457200"/>
            <a:r>
              <a:rPr lang="en-US" sz="2000" b="1" dirty="0" smtClean="0">
                <a:solidFill>
                  <a:schemeClr val="bg1"/>
                </a:solidFill>
              </a:rPr>
              <a:t>7.	Accordingly channelize them.</a:t>
            </a:r>
          </a:p>
          <a:p>
            <a:pPr marL="457200" indent="-457200"/>
            <a:r>
              <a:rPr lang="en-US" sz="2000" b="1" dirty="0" smtClean="0">
                <a:solidFill>
                  <a:schemeClr val="bg1"/>
                </a:solidFill>
              </a:rPr>
              <a:t>8.	Divert resources from cash rich products to more prospective ones.</a:t>
            </a:r>
          </a:p>
          <a:p>
            <a:pPr marL="457200" indent="-457200"/>
            <a:r>
              <a:rPr lang="en-US" sz="2000" b="1" dirty="0" smtClean="0">
                <a:solidFill>
                  <a:schemeClr val="bg1"/>
                </a:solidFill>
              </a:rPr>
              <a:t>9.	So that growth is faster</a:t>
            </a:r>
          </a:p>
          <a:p>
            <a:pPr marL="457200" indent="-457200"/>
            <a:r>
              <a:rPr lang="en-US" sz="2000" b="1" dirty="0" smtClean="0">
                <a:solidFill>
                  <a:schemeClr val="bg1"/>
                </a:solidFill>
              </a:rPr>
              <a:t>10.	Based and 3 factors.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609600" y="5448837"/>
            <a:ext cx="1447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(a)	SBU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(b)	E.C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(c)	PLC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/>
      <p:bldP spid="28674" grpId="0"/>
      <p:bldP spid="6" grpId="0"/>
      <p:bldP spid="28676" grpId="0"/>
      <p:bldP spid="10" grpId="0"/>
      <p:bldP spid="2867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609601" y="76200"/>
            <a:ext cx="3200399" cy="2459074"/>
            <a:chOff x="1090613" y="1468438"/>
            <a:chExt cx="3709987" cy="2850623"/>
          </a:xfrm>
        </p:grpSpPr>
        <p:grpSp>
          <p:nvGrpSpPr>
            <p:cNvPr id="7" name="Group 6"/>
            <p:cNvGrpSpPr/>
            <p:nvPr/>
          </p:nvGrpSpPr>
          <p:grpSpPr>
            <a:xfrm>
              <a:off x="1090613" y="1468438"/>
              <a:ext cx="3709987" cy="2850623"/>
              <a:chOff x="1090613" y="1468438"/>
              <a:chExt cx="2960687" cy="2274887"/>
            </a:xfrm>
          </p:grpSpPr>
          <p:sp>
            <p:nvSpPr>
              <p:cNvPr id="29698" name="Arc 2"/>
              <p:cNvSpPr>
                <a:spLocks/>
              </p:cNvSpPr>
              <p:nvPr/>
            </p:nvSpPr>
            <p:spPr bwMode="auto">
              <a:xfrm rot="12301651" flipV="1">
                <a:off x="1374775" y="2257425"/>
                <a:ext cx="2206625" cy="1485900"/>
              </a:xfrm>
              <a:custGeom>
                <a:avLst/>
                <a:gdLst>
                  <a:gd name="G0" fmla="+- 13143 0 0"/>
                  <a:gd name="G1" fmla="+- 21600 0 0"/>
                  <a:gd name="G2" fmla="+- 21600 0 0"/>
                  <a:gd name="T0" fmla="*/ 0 w 34743"/>
                  <a:gd name="T1" fmla="*/ 4459 h 21600"/>
                  <a:gd name="T2" fmla="*/ 34743 w 34743"/>
                  <a:gd name="T3" fmla="*/ 21600 h 21600"/>
                  <a:gd name="T4" fmla="*/ 13143 w 3474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743" h="21600" fill="none" extrusionOk="0">
                    <a:moveTo>
                      <a:pt x="-1" y="4458"/>
                    </a:moveTo>
                    <a:cubicBezTo>
                      <a:pt x="3771" y="1567"/>
                      <a:pt x="8390" y="-1"/>
                      <a:pt x="13143" y="0"/>
                    </a:cubicBezTo>
                    <a:cubicBezTo>
                      <a:pt x="25072" y="0"/>
                      <a:pt x="34743" y="9670"/>
                      <a:pt x="34743" y="21600"/>
                    </a:cubicBezTo>
                  </a:path>
                  <a:path w="34743" h="21600" stroke="0" extrusionOk="0">
                    <a:moveTo>
                      <a:pt x="-1" y="4458"/>
                    </a:moveTo>
                    <a:cubicBezTo>
                      <a:pt x="3771" y="1567"/>
                      <a:pt x="8390" y="-1"/>
                      <a:pt x="13143" y="0"/>
                    </a:cubicBezTo>
                    <a:cubicBezTo>
                      <a:pt x="25072" y="0"/>
                      <a:pt x="34743" y="9670"/>
                      <a:pt x="34743" y="21600"/>
                    </a:cubicBezTo>
                    <a:lnTo>
                      <a:pt x="13143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699" name="Line 3"/>
              <p:cNvSpPr>
                <a:spLocks noChangeShapeType="1"/>
              </p:cNvSpPr>
              <p:nvPr/>
            </p:nvSpPr>
            <p:spPr bwMode="auto">
              <a:xfrm flipV="1">
                <a:off x="1120775" y="1468438"/>
                <a:ext cx="0" cy="217170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700" name="Line 4"/>
              <p:cNvSpPr>
                <a:spLocks noChangeShapeType="1"/>
              </p:cNvSpPr>
              <p:nvPr/>
            </p:nvSpPr>
            <p:spPr bwMode="auto">
              <a:xfrm>
                <a:off x="1090613" y="3619500"/>
                <a:ext cx="2960687" cy="1270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 rot="5400000">
              <a:off x="953294" y="3161506"/>
              <a:ext cx="2057400" cy="158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1826918" y="3161506"/>
              <a:ext cx="2057400" cy="158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>
              <a:off x="2745082" y="3174385"/>
              <a:ext cx="2057400" cy="158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3618706" y="3174385"/>
              <a:ext cx="2057400" cy="158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 rot="16200000">
            <a:off x="158534" y="1154015"/>
            <a:ext cx="20778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I N T R O D U C T O R Y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1353283" y="1582819"/>
            <a:ext cx="12202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G R O W T H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2027393" y="1478624"/>
            <a:ext cx="1428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M A T U R I T Y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2920385" y="1604459"/>
            <a:ext cx="1176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D E C L I N E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105400" y="990600"/>
            <a:ext cx="2772169" cy="838200"/>
            <a:chOff x="4953000" y="3581400"/>
            <a:chExt cx="2772169" cy="838200"/>
          </a:xfrm>
        </p:grpSpPr>
        <p:sp>
          <p:nvSpPr>
            <p:cNvPr id="19" name="Rectangle 18"/>
            <p:cNvSpPr/>
            <p:nvPr/>
          </p:nvSpPr>
          <p:spPr>
            <a:xfrm>
              <a:off x="4991637" y="3581400"/>
              <a:ext cx="2667000" cy="8382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953000" y="3581400"/>
              <a:ext cx="277216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Short Note on P.L.C. </a:t>
              </a:r>
            </a:p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Product Life Cycle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 rot="16200000">
            <a:off x="-129407" y="1177875"/>
            <a:ext cx="963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 A L E 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75136" y="2365013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 I M 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88889" y="2581808"/>
            <a:ext cx="8885509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PLC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Shows Relationship between sales and time of growth of a product.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Every Product Passes through 4 successive stages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1.		Introduction		-	Slow Growth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2.		Growth		-	Rapid Growth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3.		Maturity 		-	Slow Down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4.		Decline 		-	Sharp down drift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	PLC is studied to know at which stage is each product pay more affection to products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lang="en-US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at decline stages.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	Decide strategies accordingly expenditure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	Example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	1.		During Introductory Stage	-	Go for expansion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	2.		During  Growth Stage		-	Go far expansion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	3.		During Maturity Stage		-	Harvest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	4.		During Decline Stage		-	Combination Strategies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21" grpId="0"/>
      <p:bldP spid="22" grpId="0"/>
      <p:bldP spid="2970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511049" y="-26832"/>
            <a:ext cx="8121903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ST. MANAGEMENT – CHAPTER – 3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Class Assignment On BCC Matrix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Q.	Coaching Class Industry in a suburb consists of Two firms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	(a)	Mahesh Tutorial Commerce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	(b)	Success Tutorial Commerce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	From the following information of Mahesh Tutorial Commerce, prepare BCG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8650" algn="l"/>
              </a:tabLst>
            </a:pPr>
            <a:r>
              <a:rPr lang="en-US" b="1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Matrix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0884" y="2196921"/>
          <a:ext cx="8915400" cy="3159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2116"/>
                <a:gridCol w="1066800"/>
                <a:gridCol w="1219200"/>
                <a:gridCol w="1143000"/>
                <a:gridCol w="1147835"/>
                <a:gridCol w="1573306"/>
                <a:gridCol w="1723143"/>
              </a:tblGrid>
              <a:tr h="76200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0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Product</a:t>
                      </a:r>
                      <a:endParaRPr lang="en-US" sz="20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/>
                          </a:solidFill>
                        </a:rPr>
                        <a:t>Revenue</a:t>
                      </a:r>
                      <a:r>
                        <a:rPr lang="en-US" sz="2000" b="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2000" b="0" baseline="0" dirty="0" smtClean="0">
                          <a:solidFill>
                            <a:schemeClr val="bg1"/>
                          </a:solidFill>
                        </a:rPr>
                        <a:t>Rs</a:t>
                      </a:r>
                      <a:endParaRPr lang="en-US" sz="2000" b="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</a:p>
                    <a:p>
                      <a:pPr algn="ctr"/>
                      <a:r>
                        <a:rPr lang="en-US" sz="2000" b="0" dirty="0" smtClean="0">
                          <a:solidFill>
                            <a:schemeClr val="bg1"/>
                          </a:solidFill>
                        </a:rPr>
                        <a:t>Revenues</a:t>
                      </a:r>
                      <a:endParaRPr lang="en-US" sz="20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/>
                          </a:solidFill>
                        </a:rPr>
                        <a:t>Profit </a:t>
                      </a:r>
                    </a:p>
                    <a:p>
                      <a:pPr algn="ctr"/>
                      <a:r>
                        <a:rPr lang="en-US" sz="2000" b="0" dirty="0" smtClean="0">
                          <a:solidFill>
                            <a:schemeClr val="bg1"/>
                          </a:solidFill>
                        </a:rPr>
                        <a:t>Rs</a:t>
                      </a:r>
                      <a:endParaRPr lang="en-US" sz="20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/>
                          </a:solidFill>
                        </a:rPr>
                        <a:t>% of Profit</a:t>
                      </a:r>
                      <a:endParaRPr lang="en-US" sz="20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/>
                          </a:solidFill>
                        </a:rPr>
                        <a:t>% of Market share</a:t>
                      </a:r>
                      <a:endParaRPr lang="en-US" sz="20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/>
                          </a:solidFill>
                        </a:rPr>
                        <a:t>% of industry growth rate</a:t>
                      </a:r>
                      <a:endParaRPr lang="en-US" sz="20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CPT/IPCC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Cr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60 lakhs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+ 15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XII Std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 Cr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25 lakhs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+ 12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TYBCOM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 Cr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37.5 lakhs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Char char="-"/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FYBCOM&amp;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SYBCOM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25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Lakhs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2.5 lakhs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- 10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6.25 Cr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100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125 lakhs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100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7" name="Group 16"/>
          <p:cNvGrpSpPr/>
          <p:nvPr/>
        </p:nvGrpSpPr>
        <p:grpSpPr>
          <a:xfrm>
            <a:off x="2590800" y="5525037"/>
            <a:ext cx="3962400" cy="1219200"/>
            <a:chOff x="2819400" y="5486400"/>
            <a:chExt cx="3962400" cy="1219200"/>
          </a:xfrm>
        </p:grpSpPr>
        <p:grpSp>
          <p:nvGrpSpPr>
            <p:cNvPr id="9" name="Group 15"/>
            <p:cNvGrpSpPr/>
            <p:nvPr/>
          </p:nvGrpSpPr>
          <p:grpSpPr>
            <a:xfrm>
              <a:off x="2819400" y="5486400"/>
              <a:ext cx="3962400" cy="1219200"/>
              <a:chOff x="1066800" y="2133600"/>
              <a:chExt cx="2286000" cy="1448594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66800" y="2133600"/>
                <a:ext cx="2286000" cy="144780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Connector 14"/>
              <p:cNvCxnSpPr>
                <a:stCxn id="14" idx="0"/>
                <a:endCxn id="14" idx="2"/>
              </p:cNvCxnSpPr>
              <p:nvPr/>
            </p:nvCxnSpPr>
            <p:spPr>
              <a:xfrm rot="16200000" flipH="1">
                <a:off x="1485900" y="2857500"/>
                <a:ext cx="1447800" cy="1588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>
                <a:stCxn id="14" idx="1"/>
                <a:endCxn id="14" idx="3"/>
              </p:cNvCxnSpPr>
              <p:nvPr/>
            </p:nvCxnSpPr>
            <p:spPr>
              <a:xfrm rot="10800000" flipH="1">
                <a:off x="1066800" y="2857500"/>
                <a:ext cx="2286000" cy="1588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/>
            <p:cNvSpPr txBox="1"/>
            <p:nvPr/>
          </p:nvSpPr>
          <p:spPr>
            <a:xfrm>
              <a:off x="3354757" y="5557851"/>
              <a:ext cx="95757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STARS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103496" y="5557851"/>
              <a:ext cx="148726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Q. MARKS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980383" y="6164423"/>
              <a:ext cx="17320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CASH COWS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95779" y="6164423"/>
              <a:ext cx="9284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DOGS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36603" y="-37563"/>
            <a:ext cx="4070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STATEGIC ANALYSIS SEQUENCE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36532" y="369195"/>
            <a:ext cx="6477000" cy="6400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752600" y="492615"/>
            <a:ext cx="2331720" cy="11719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5244921" y="492615"/>
            <a:ext cx="2331720" cy="11719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867745" y="573111"/>
            <a:ext cx="21343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1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Appraisal of firm’s 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External Situations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0650" y="573111"/>
            <a:ext cx="2162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2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Appraisal of Firm’s 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Internal Situations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09393" y="2327859"/>
            <a:ext cx="23312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3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Evaluate Alternative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12081" y="3318459"/>
            <a:ext cx="21259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4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Decide the choice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of Strategy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97988" y="4630410"/>
            <a:ext cx="13540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5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Implement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89250" y="5652753"/>
            <a:ext cx="19715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6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Achieve Mission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and Objectives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392511" y="2327859"/>
            <a:ext cx="2565042" cy="685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392511" y="3369975"/>
            <a:ext cx="2565042" cy="9390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3392511" y="4664301"/>
            <a:ext cx="2565042" cy="685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3392511" y="5691390"/>
            <a:ext cx="2565042" cy="10152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/>
          <p:cNvCxnSpPr/>
          <p:nvPr/>
        </p:nvCxnSpPr>
        <p:spPr>
          <a:xfrm>
            <a:off x="4116948" y="1651716"/>
            <a:ext cx="533400" cy="22860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4650348" y="1664595"/>
            <a:ext cx="609600" cy="22860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>
            <a:off x="4446432" y="2121795"/>
            <a:ext cx="457200" cy="1588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6200000" flipH="1">
            <a:off x="4453656" y="3187094"/>
            <a:ext cx="365760" cy="1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16200000" flipH="1">
            <a:off x="4453656" y="4464033"/>
            <a:ext cx="365760" cy="1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6200000" flipH="1">
            <a:off x="4453656" y="5557877"/>
            <a:ext cx="365760" cy="1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4420674" y="826395"/>
            <a:ext cx="571500" cy="5715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+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 animBg="1"/>
      <p:bldP spid="19" grpId="0" animBg="1"/>
      <p:bldP spid="20" grpId="0" animBg="1"/>
      <p:bldP spid="27" grpId="0"/>
      <p:bldP spid="29" grpId="0"/>
      <p:bldP spid="31" grpId="0"/>
      <p:bldP spid="33" grpId="0"/>
      <p:bldP spid="35" grpId="0"/>
      <p:bldP spid="37" grpId="0"/>
      <p:bldP spid="39" grpId="0" animBg="1"/>
      <p:bldP spid="42" grpId="0" animBg="1"/>
      <p:bldP spid="43" grpId="0" animBg="1"/>
      <p:bldP spid="44" grpId="0" animBg="1"/>
      <p:bldP spid="2050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5774" y="228600"/>
            <a:ext cx="82524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METHODS OF INDUSTRY AND COMPETATIVE ANALYSIS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914400"/>
            <a:ext cx="26795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1.	SWOT Analysis</a:t>
            </a:r>
            <a:endParaRPr lang="en-US" sz="2000" b="1" dirty="0">
              <a:solidFill>
                <a:schemeClr val="bg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048000" y="1447800"/>
            <a:ext cx="2286000" cy="1448594"/>
            <a:chOff x="3048000" y="1447800"/>
            <a:chExt cx="2286000" cy="1448594"/>
          </a:xfrm>
        </p:grpSpPr>
        <p:grpSp>
          <p:nvGrpSpPr>
            <p:cNvPr id="16" name="Group 15"/>
            <p:cNvGrpSpPr/>
            <p:nvPr/>
          </p:nvGrpSpPr>
          <p:grpSpPr>
            <a:xfrm>
              <a:off x="3048000" y="1447800"/>
              <a:ext cx="2286000" cy="1448594"/>
              <a:chOff x="1066800" y="2133600"/>
              <a:chExt cx="2286000" cy="1448594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066800" y="2133600"/>
                <a:ext cx="2286000" cy="144780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" name="Straight Connector 12"/>
              <p:cNvCxnSpPr>
                <a:stCxn id="11" idx="0"/>
                <a:endCxn id="11" idx="2"/>
              </p:cNvCxnSpPr>
              <p:nvPr/>
            </p:nvCxnSpPr>
            <p:spPr>
              <a:xfrm rot="16200000" flipH="1">
                <a:off x="1485900" y="2857500"/>
                <a:ext cx="1447800" cy="1588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>
                <a:stCxn id="11" idx="1"/>
                <a:endCxn id="11" idx="3"/>
              </p:cNvCxnSpPr>
              <p:nvPr/>
            </p:nvCxnSpPr>
            <p:spPr>
              <a:xfrm rot="10800000" flipH="1">
                <a:off x="1066800" y="2857500"/>
                <a:ext cx="2286000" cy="1588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/>
            <p:cNvSpPr txBox="1"/>
            <p:nvPr/>
          </p:nvSpPr>
          <p:spPr>
            <a:xfrm>
              <a:off x="3457961" y="1587321"/>
              <a:ext cx="3305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S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563803" y="1587321"/>
              <a:ext cx="3930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O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91437" y="2279561"/>
              <a:ext cx="4635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W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91855" y="2279561"/>
              <a:ext cx="3369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T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28600" y="3048000"/>
            <a:ext cx="2649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2.	TOWS MATRIX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65056" y="3770055"/>
            <a:ext cx="655974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Same SWOT</a:t>
            </a:r>
          </a:p>
          <a:p>
            <a:pPr marL="457200" indent="-457200">
              <a:buAutoNum type="arabicPeriod"/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But recognize and integrate them into strategic planning.</a:t>
            </a:r>
          </a:p>
          <a:p>
            <a:pPr marL="457200" indent="-457200">
              <a:buAutoNum type="arabicPeriod"/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Developed by Heniz Weihrich</a:t>
            </a:r>
          </a:p>
          <a:p>
            <a:pPr marL="457200" indent="-457200"/>
            <a:r>
              <a:rPr lang="en-US" sz="2000" dirty="0" smtClean="0">
                <a:solidFill>
                  <a:schemeClr val="bg1"/>
                </a:solidFill>
              </a:rPr>
              <a:t>	(A German Professor in USA)</a:t>
            </a:r>
          </a:p>
          <a:p>
            <a:pPr marL="457200" indent="-457200"/>
            <a:endParaRPr lang="en-US" sz="2000" dirty="0" smtClean="0">
              <a:solidFill>
                <a:schemeClr val="bg1"/>
              </a:solidFill>
            </a:endParaRPr>
          </a:p>
          <a:p>
            <a:pPr marL="457200" indent="-457200"/>
            <a:r>
              <a:rPr lang="en-US" sz="2000" dirty="0" smtClean="0">
                <a:solidFill>
                  <a:schemeClr val="bg1"/>
                </a:solidFill>
              </a:rPr>
              <a:t>4.	A step above SWOT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23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457200"/>
          <a:ext cx="8381425" cy="3886200"/>
        </p:xfrm>
        <a:graphic>
          <a:graphicData uri="http://schemas.openxmlformats.org/drawingml/2006/table">
            <a:tbl>
              <a:tblPr/>
              <a:tblGrid>
                <a:gridCol w="2823875"/>
                <a:gridCol w="2823875"/>
                <a:gridCol w="2733675"/>
              </a:tblGrid>
              <a:tr h="12298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1000"/>
                        </a:spcAft>
                        <a:tabLst>
                          <a:tab pos="142875" algn="l"/>
                          <a:tab pos="1029970" algn="ctr"/>
                        </a:tabLs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           Internal</a:t>
                      </a:r>
                    </a:p>
                    <a:p>
                      <a:pPr marL="0" marR="0">
                        <a:spcBef>
                          <a:spcPts val="1000"/>
                        </a:spcBef>
                        <a:spcAft>
                          <a:spcPts val="1000"/>
                        </a:spcAft>
                        <a:tabLst>
                          <a:tab pos="142875" algn="l"/>
                          <a:tab pos="963295" algn="ctr"/>
                          <a:tab pos="1029970" algn="ctr"/>
                        </a:tabLs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External</a:t>
                      </a:r>
                    </a:p>
                  </a:txBody>
                  <a:tcPr marL="85452" marR="8545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Organizational  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Strengths</a:t>
                      </a:r>
                    </a:p>
                  </a:txBody>
                  <a:tcPr marL="85452" marR="8545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Organisationsal Weakness</a:t>
                      </a:r>
                    </a:p>
                  </a:txBody>
                  <a:tcPr marL="85452" marR="8545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09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Environmental Opportunities</a:t>
                      </a:r>
                    </a:p>
                  </a:txBody>
                  <a:tcPr marL="85452" marR="8545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Strategic Options</a:t>
                      </a:r>
                    </a:p>
                  </a:txBody>
                  <a:tcPr marL="85452" marR="8545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023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SO</a:t>
                      </a:r>
                    </a:p>
                  </a:txBody>
                  <a:tcPr marL="85452" marR="8545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WO</a:t>
                      </a:r>
                    </a:p>
                  </a:txBody>
                  <a:tcPr marL="85452" marR="8545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2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Environmental Threats</a:t>
                      </a:r>
                    </a:p>
                  </a:txBody>
                  <a:tcPr marL="85452" marR="8545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ST</a:t>
                      </a:r>
                    </a:p>
                  </a:txBody>
                  <a:tcPr marL="85452" marR="8545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WT</a:t>
                      </a:r>
                    </a:p>
                  </a:txBody>
                  <a:tcPr marL="85452" marR="8545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304800" y="457200"/>
            <a:ext cx="2819400" cy="12192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91127" y="152400"/>
            <a:ext cx="761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SO  -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7409" name="Picture 15" descr="C:\Documents and Settings\dtp\My Documents\arnold-schwarzenegger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7724" y="609600"/>
            <a:ext cx="1874519" cy="3096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16" descr="C:\Documents and Settings\dtp\My Documents\huge-crowd-001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8791" y="609601"/>
            <a:ext cx="1845680" cy="294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909879" y="3505200"/>
            <a:ext cx="3324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ST	(USA) Vs.  (China)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7412" name="Picture 13" descr="usaflag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0683" y="4125913"/>
            <a:ext cx="2768600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4" descr="C:\Documents and Settings\dtp\My Documents\asiachflag.gif"/>
          <p:cNvPicPr>
            <a:picLocks noChangeAspect="1" noChangeArrowheads="1"/>
          </p:cNvPicPr>
          <p:nvPr/>
        </p:nvPicPr>
        <p:blipFill>
          <a:blip r:embed="rId5"/>
          <a:srcRect l="3674"/>
          <a:stretch>
            <a:fillRect/>
          </a:stretch>
        </p:blipFill>
        <p:spPr bwMode="auto">
          <a:xfrm>
            <a:off x="5518437" y="4125913"/>
            <a:ext cx="2846388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818443" y="6134100"/>
            <a:ext cx="713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USA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88623" y="6134100"/>
            <a:ext cx="906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China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44979" y="25758"/>
            <a:ext cx="911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WO  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21506" name="Picture 17" descr="C:\Documents and Settings\dtp\My Documents\Hyundai-releases-i10-city-car-photos-and-details-16820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7311" y="381000"/>
            <a:ext cx="1662289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18" descr="C:\Documents and Settings\dtp\My Documents\hindustan-ambassador-car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7111" y="228600"/>
            <a:ext cx="1185334" cy="2135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523723" y="2158386"/>
            <a:ext cx="1805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HYUNDAI     i10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9858" y="2158386"/>
            <a:ext cx="17371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AMBASSADOR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52900" y="2514600"/>
            <a:ext cx="83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195513" algn="ctr"/>
                <a:tab pos="2916238" algn="ctr"/>
                <a:tab pos="3840163" algn="ctr"/>
                <a:tab pos="4914900" algn="ctr"/>
              </a:tabLst>
            </a:pPr>
            <a:r>
              <a:rPr lang="en-US" sz="2800" b="1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WT  </a:t>
            </a: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10" name="Picture 4" descr="C:\Documents and Settings\dtp\My Documents\Chartered-Bank-Buildings-Battery-Road-Singapor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562935"/>
            <a:ext cx="1069104" cy="1256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5" descr="C:\Documents and Settings\dtp\My Documents\daya_1104_inl1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3581400"/>
            <a:ext cx="1055694" cy="121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Cross 11"/>
          <p:cNvSpPr/>
          <p:nvPr/>
        </p:nvSpPr>
        <p:spPr>
          <a:xfrm>
            <a:off x="1828800" y="3948954"/>
            <a:ext cx="460928" cy="484092"/>
          </a:xfrm>
          <a:prstGeom prst="plus">
            <a:avLst>
              <a:gd name="adj" fmla="val 29160"/>
            </a:avLst>
          </a:prstGeom>
          <a:solidFill>
            <a:srgbClr val="FF00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6" descr="C:\Documents and Settings\dtp\My Documents\standard-chartered-miw-0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9200" y="5486400"/>
            <a:ext cx="1828800" cy="875526"/>
          </a:xfrm>
          <a:prstGeom prst="roundRect">
            <a:avLst>
              <a:gd name="adj" fmla="val 1687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Rectangle 13"/>
          <p:cNvSpPr/>
          <p:nvPr/>
        </p:nvSpPr>
        <p:spPr>
          <a:xfrm>
            <a:off x="6861537" y="3003494"/>
            <a:ext cx="11714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Liquidate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56890" y="3124200"/>
            <a:ext cx="9339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Merge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18931" y="3429000"/>
            <a:ext cx="1509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Shutter Down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7" name="Picture 8" descr="C:\Documents and Settings\dtp\My Documents\shutt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93658" y="3799104"/>
            <a:ext cx="1559742" cy="1072323"/>
          </a:xfrm>
          <a:prstGeom prst="rect">
            <a:avLst/>
          </a:prstGeom>
          <a:noFill/>
        </p:spPr>
      </p:pic>
      <p:pic>
        <p:nvPicPr>
          <p:cNvPr id="18" name="Picture 9" descr="C:\Documents and Settings\dtp\My Documents\gm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19459" y="5615191"/>
            <a:ext cx="2590800" cy="1155143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5748108" y="5234190"/>
            <a:ext cx="13969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Bankruptcy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2" grpId="0" animBg="1"/>
      <p:bldP spid="14" grpId="0"/>
      <p:bldP spid="15" grpId="0"/>
      <p:bldP spid="16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32059" y="0"/>
            <a:ext cx="1679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B. C. G. MATRIX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118" name="Group 117"/>
          <p:cNvGrpSpPr/>
          <p:nvPr/>
        </p:nvGrpSpPr>
        <p:grpSpPr>
          <a:xfrm>
            <a:off x="533400" y="162057"/>
            <a:ext cx="2971800" cy="2135463"/>
            <a:chOff x="533400" y="162057"/>
            <a:chExt cx="2971800" cy="2135463"/>
          </a:xfrm>
        </p:grpSpPr>
        <p:sp>
          <p:nvSpPr>
            <p:cNvPr id="19" name="Rectangle 18"/>
            <p:cNvSpPr/>
            <p:nvPr/>
          </p:nvSpPr>
          <p:spPr>
            <a:xfrm>
              <a:off x="533400" y="162057"/>
              <a:ext cx="2971800" cy="2097156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97415" y="173862"/>
              <a:ext cx="2846612" cy="21236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High Growth Rate 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High Market Share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Best Situation 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Long run Growth of the Co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Make more investment 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Forward/Backward integration 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Market Expansion 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Product Expansion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5638800" y="162057"/>
            <a:ext cx="2971800" cy="2146963"/>
            <a:chOff x="5638800" y="162057"/>
            <a:chExt cx="2971800" cy="2146963"/>
          </a:xfrm>
        </p:grpSpPr>
        <p:sp>
          <p:nvSpPr>
            <p:cNvPr id="7" name="Rectangle 6"/>
            <p:cNvSpPr/>
            <p:nvPr/>
          </p:nvSpPr>
          <p:spPr>
            <a:xfrm>
              <a:off x="5638800" y="162057"/>
              <a:ext cx="2971800" cy="2097156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866326" y="216139"/>
              <a:ext cx="2505686" cy="2092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Low Market Share But High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Growth Rate 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Needs more cash but cash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Generation is low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Why question Mark?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Because we need to decide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Whether strengthen them 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Or Sell them.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5"/>
          <p:cNvGrpSpPr/>
          <p:nvPr/>
        </p:nvGrpSpPr>
        <p:grpSpPr>
          <a:xfrm>
            <a:off x="2684955" y="2352542"/>
            <a:ext cx="3487245" cy="2600458"/>
            <a:chOff x="1066800" y="2133600"/>
            <a:chExt cx="2286000" cy="1448594"/>
          </a:xfrm>
        </p:grpSpPr>
        <p:sp>
          <p:nvSpPr>
            <p:cNvPr id="16" name="Rectangle 15"/>
            <p:cNvSpPr/>
            <p:nvPr/>
          </p:nvSpPr>
          <p:spPr>
            <a:xfrm>
              <a:off x="1066800" y="2133600"/>
              <a:ext cx="2286000" cy="14478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>
              <a:stCxn id="16" idx="0"/>
              <a:endCxn id="16" idx="2"/>
            </p:cNvCxnSpPr>
            <p:nvPr/>
          </p:nvCxnSpPr>
          <p:spPr>
            <a:xfrm rot="16200000" flipH="1">
              <a:off x="1485900" y="2857500"/>
              <a:ext cx="1447800" cy="158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 flipH="1">
              <a:off x="1066800" y="2730947"/>
              <a:ext cx="2286000" cy="158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 rot="16200000">
            <a:off x="2000519" y="3980645"/>
            <a:ext cx="760926" cy="419636"/>
            <a:chOff x="6707748" y="4025722"/>
            <a:chExt cx="760926" cy="419636"/>
          </a:xfrm>
        </p:grpSpPr>
        <p:sp>
          <p:nvSpPr>
            <p:cNvPr id="24" name="Rectangle 23"/>
            <p:cNvSpPr/>
            <p:nvPr/>
          </p:nvSpPr>
          <p:spPr>
            <a:xfrm>
              <a:off x="6707748" y="4025722"/>
              <a:ext cx="760926" cy="419636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781800" y="4038600"/>
              <a:ext cx="6410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LOW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7" name="Straight Arrow Connector 26"/>
          <p:cNvCxnSpPr/>
          <p:nvPr/>
        </p:nvCxnSpPr>
        <p:spPr>
          <a:xfrm rot="5400000" flipH="1" flipV="1">
            <a:off x="5433601" y="1900789"/>
            <a:ext cx="752343" cy="455965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38" idx="0"/>
          </p:cNvCxnSpPr>
          <p:nvPr/>
        </p:nvCxnSpPr>
        <p:spPr>
          <a:xfrm rot="16200000" flipV="1">
            <a:off x="3003333" y="1876181"/>
            <a:ext cx="601230" cy="475985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4208955" y="2885942"/>
            <a:ext cx="4572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3294555" y="3266942"/>
            <a:ext cx="0" cy="4572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4157439" y="4409942"/>
            <a:ext cx="5715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358950" y="2694905"/>
            <a:ext cx="5052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sym typeface="Wingdings 2"/>
              </a:rPr>
              <a:t>2</a:t>
            </a:r>
          </a:p>
          <a:p>
            <a:r>
              <a:rPr lang="en-US" sz="2800" b="1" dirty="0" smtClean="0">
                <a:solidFill>
                  <a:schemeClr val="bg1"/>
                </a:solidFill>
                <a:sym typeface="Wingdings 2"/>
              </a:rPr>
              <a:t>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085792" y="2657342"/>
            <a:ext cx="3513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sym typeface="Wingdings 2"/>
              </a:rPr>
              <a:t>1</a:t>
            </a:r>
            <a:endParaRPr lang="en-US" sz="2800" dirty="0" smtClean="0">
              <a:solidFill>
                <a:schemeClr val="bg1"/>
              </a:solidFill>
              <a:sym typeface="Wingdings 2"/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sym typeface="Wingdings 2"/>
              </a:rPr>
              <a:t>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93671" y="2414789"/>
            <a:ext cx="696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Stars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424676" y="2384948"/>
            <a:ext cx="17415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Question Mark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022238" y="3508421"/>
            <a:ext cx="11609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sym typeface="Wingdings 2"/>
              </a:rPr>
              <a:t>3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  <a:sym typeface="Wingdings 2"/>
              </a:rPr>
              <a:t>Cash cow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959150" y="3508421"/>
            <a:ext cx="5966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sym typeface="Wingdings 2"/>
              </a:rPr>
              <a:t>4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  <a:sym typeface="Wingdings 2"/>
              </a:rPr>
              <a:t>Dog</a:t>
            </a:r>
          </a:p>
        </p:txBody>
      </p:sp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5955" y="4192073"/>
            <a:ext cx="965200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94755" y="4192073"/>
            <a:ext cx="7270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" name="Group 43"/>
          <p:cNvGrpSpPr/>
          <p:nvPr/>
        </p:nvGrpSpPr>
        <p:grpSpPr>
          <a:xfrm rot="16200000">
            <a:off x="2000519" y="2651977"/>
            <a:ext cx="760926" cy="419636"/>
            <a:chOff x="6707748" y="4025722"/>
            <a:chExt cx="760926" cy="419636"/>
          </a:xfrm>
        </p:grpSpPr>
        <p:sp>
          <p:nvSpPr>
            <p:cNvPr id="45" name="Rectangle 44"/>
            <p:cNvSpPr/>
            <p:nvPr/>
          </p:nvSpPr>
          <p:spPr>
            <a:xfrm>
              <a:off x="6707748" y="4025722"/>
              <a:ext cx="760926" cy="419636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743163" y="4051479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HIGH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832508" y="1898136"/>
            <a:ext cx="685801" cy="378206"/>
            <a:chOff x="6707748" y="4025722"/>
            <a:chExt cx="760926" cy="419636"/>
          </a:xfrm>
        </p:grpSpPr>
        <p:sp>
          <p:nvSpPr>
            <p:cNvPr id="48" name="Rectangle 47"/>
            <p:cNvSpPr/>
            <p:nvPr/>
          </p:nvSpPr>
          <p:spPr>
            <a:xfrm>
              <a:off x="6707748" y="4025722"/>
              <a:ext cx="760926" cy="419636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781800" y="4038600"/>
              <a:ext cx="6410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LOW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3662676" y="1870658"/>
            <a:ext cx="725511" cy="400105"/>
            <a:chOff x="6707748" y="4025722"/>
            <a:chExt cx="760926" cy="419636"/>
          </a:xfrm>
        </p:grpSpPr>
        <p:sp>
          <p:nvSpPr>
            <p:cNvPr id="51" name="Rectangle 50"/>
            <p:cNvSpPr/>
            <p:nvPr/>
          </p:nvSpPr>
          <p:spPr>
            <a:xfrm>
              <a:off x="6707748" y="4025722"/>
              <a:ext cx="760926" cy="419636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743163" y="4051479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HIGH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715000" y="5029200"/>
            <a:ext cx="685801" cy="378206"/>
            <a:chOff x="6707748" y="4025722"/>
            <a:chExt cx="760926" cy="419636"/>
          </a:xfrm>
        </p:grpSpPr>
        <p:sp>
          <p:nvSpPr>
            <p:cNvPr id="67" name="Rectangle 66"/>
            <p:cNvSpPr/>
            <p:nvPr/>
          </p:nvSpPr>
          <p:spPr>
            <a:xfrm>
              <a:off x="6707748" y="4025722"/>
              <a:ext cx="760926" cy="419636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6781800" y="4038600"/>
              <a:ext cx="6410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LOW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474889" y="5079642"/>
            <a:ext cx="725511" cy="400105"/>
            <a:chOff x="6707748" y="4025722"/>
            <a:chExt cx="760926" cy="419636"/>
          </a:xfrm>
        </p:grpSpPr>
        <p:sp>
          <p:nvSpPr>
            <p:cNvPr id="70" name="Rectangle 69"/>
            <p:cNvSpPr/>
            <p:nvPr/>
          </p:nvSpPr>
          <p:spPr>
            <a:xfrm>
              <a:off x="6707748" y="4025722"/>
              <a:ext cx="760926" cy="419636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743163" y="4051479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HIGH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3904155" y="5807888"/>
            <a:ext cx="1295400" cy="1024354"/>
            <a:chOff x="3810000" y="5562600"/>
            <a:chExt cx="1295400" cy="1024354"/>
          </a:xfrm>
        </p:grpSpPr>
        <p:sp>
          <p:nvSpPr>
            <p:cNvPr id="65" name="Oval 64"/>
            <p:cNvSpPr/>
            <p:nvPr/>
          </p:nvSpPr>
          <p:spPr>
            <a:xfrm>
              <a:off x="3810000" y="5562600"/>
              <a:ext cx="1295400" cy="100753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5" name="Straight Connector 74"/>
            <p:cNvCxnSpPr>
              <a:stCxn id="65" idx="1"/>
              <a:endCxn id="65" idx="5"/>
            </p:cNvCxnSpPr>
            <p:nvPr/>
          </p:nvCxnSpPr>
          <p:spPr>
            <a:xfrm rot="16200000" flipH="1">
              <a:off x="4101483" y="5608373"/>
              <a:ext cx="712433" cy="91598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65" idx="2"/>
            </p:cNvCxnSpPr>
            <p:nvPr/>
          </p:nvCxnSpPr>
          <p:spPr>
            <a:xfrm rot="10800000" flipH="1" flipV="1">
              <a:off x="3810000" y="6066366"/>
              <a:ext cx="685800" cy="296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65" idx="3"/>
            </p:cNvCxnSpPr>
            <p:nvPr/>
          </p:nvCxnSpPr>
          <p:spPr>
            <a:xfrm rot="5400000" flipH="1" flipV="1">
              <a:off x="4084462" y="6011245"/>
              <a:ext cx="326582" cy="4960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79"/>
            <p:cNvSpPr txBox="1"/>
            <p:nvPr/>
          </p:nvSpPr>
          <p:spPr>
            <a:xfrm>
              <a:off x="3923763" y="5791200"/>
              <a:ext cx="3177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N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4343400" y="6248400"/>
              <a:ext cx="2936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C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3949521" y="6083121"/>
              <a:ext cx="2792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F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4572000" y="5791200"/>
              <a:ext cx="4459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ML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6" name="Rectangle 105"/>
          <p:cNvSpPr/>
          <p:nvPr/>
        </p:nvSpPr>
        <p:spPr>
          <a:xfrm>
            <a:off x="3276600" y="5434884"/>
            <a:ext cx="2485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Co’s. Strenght in Market 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10" name="Group 109"/>
          <p:cNvGrpSpPr/>
          <p:nvPr/>
        </p:nvGrpSpPr>
        <p:grpSpPr>
          <a:xfrm>
            <a:off x="3758484" y="5029200"/>
            <a:ext cx="1474250" cy="381000"/>
            <a:chOff x="685800" y="4953000"/>
            <a:chExt cx="1474250" cy="381000"/>
          </a:xfrm>
        </p:grpSpPr>
        <p:sp>
          <p:nvSpPr>
            <p:cNvPr id="109" name="Rectangle 108"/>
            <p:cNvSpPr/>
            <p:nvPr/>
          </p:nvSpPr>
          <p:spPr>
            <a:xfrm>
              <a:off x="685800" y="4953000"/>
              <a:ext cx="1447800" cy="381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685800" y="4953000"/>
              <a:ext cx="1474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Market Share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25758" y="4683570"/>
            <a:ext cx="2327176" cy="2148672"/>
            <a:chOff x="25758" y="4683570"/>
            <a:chExt cx="2327176" cy="2148672"/>
          </a:xfrm>
        </p:grpSpPr>
        <p:sp>
          <p:nvSpPr>
            <p:cNvPr id="113" name="Rectangle 112"/>
            <p:cNvSpPr/>
            <p:nvPr/>
          </p:nvSpPr>
          <p:spPr>
            <a:xfrm>
              <a:off x="38637" y="4683570"/>
              <a:ext cx="2286000" cy="2097156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25758" y="4770139"/>
              <a:ext cx="2327176" cy="2062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High Market Share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Low Growth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Lot of Cash Generated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Yesterdays Stars go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for product modification,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As they become weak 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Think of retrenchment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Foundation of the Co.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6742089" y="4648200"/>
            <a:ext cx="2286000" cy="2097156"/>
            <a:chOff x="6742089" y="4648200"/>
            <a:chExt cx="2286000" cy="2097156"/>
          </a:xfrm>
        </p:grpSpPr>
        <p:sp>
          <p:nvSpPr>
            <p:cNvPr id="115" name="Rectangle 114"/>
            <p:cNvSpPr/>
            <p:nvPr/>
          </p:nvSpPr>
          <p:spPr>
            <a:xfrm>
              <a:off x="6742089" y="4648200"/>
              <a:ext cx="2286000" cy="2097156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6993708" y="4876800"/>
              <a:ext cx="1728230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Low Growth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Low Market Share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Liquidate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Divest/ retrench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533" grpId="0" animBg="1"/>
      <p:bldP spid="22534" grpId="0" animBg="1"/>
      <p:bldP spid="22535" grpId="0" animBg="1"/>
      <p:bldP spid="36" grpId="0"/>
      <p:bldP spid="37" grpId="0"/>
      <p:bldP spid="38" grpId="0"/>
      <p:bldP spid="39" grpId="0"/>
      <p:bldP spid="40" grpId="0"/>
      <p:bldP spid="41" grpId="0"/>
      <p:bldP spid="10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09800" y="0"/>
            <a:ext cx="47632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FORMULA : BUILD/HOLD/HARVEST/DIVEST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AN SOFF’S MATRIX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(PRODUCT/ MARKET GROWTH MIX)</a:t>
            </a:r>
            <a:endParaRPr lang="en-US" sz="2000" b="1" dirty="0">
              <a:solidFill>
                <a:schemeClr val="bg1"/>
              </a:solidFill>
            </a:endParaRPr>
          </a:p>
        </p:txBody>
      </p:sp>
      <p:grpSp>
        <p:nvGrpSpPr>
          <p:cNvPr id="5" name="Group 15"/>
          <p:cNvGrpSpPr/>
          <p:nvPr/>
        </p:nvGrpSpPr>
        <p:grpSpPr>
          <a:xfrm>
            <a:off x="2640705" y="2028943"/>
            <a:ext cx="4495800" cy="1219200"/>
            <a:chOff x="1066800" y="2133600"/>
            <a:chExt cx="2286000" cy="1448594"/>
          </a:xfrm>
        </p:grpSpPr>
        <p:sp>
          <p:nvSpPr>
            <p:cNvPr id="10" name="Rectangle 9"/>
            <p:cNvSpPr/>
            <p:nvPr/>
          </p:nvSpPr>
          <p:spPr>
            <a:xfrm>
              <a:off x="1066800" y="2133600"/>
              <a:ext cx="2286000" cy="14478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>
              <a:stCxn id="10" idx="0"/>
              <a:endCxn id="10" idx="2"/>
            </p:cNvCxnSpPr>
            <p:nvPr/>
          </p:nvCxnSpPr>
          <p:spPr>
            <a:xfrm rot="16200000" flipH="1">
              <a:off x="1485900" y="2857500"/>
              <a:ext cx="1447800" cy="158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10" idx="1"/>
              <a:endCxn id="10" idx="3"/>
            </p:cNvCxnSpPr>
            <p:nvPr/>
          </p:nvCxnSpPr>
          <p:spPr>
            <a:xfrm rot="10800000" flipH="1">
              <a:off x="1066800" y="2857500"/>
              <a:ext cx="2286000" cy="158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2882721" y="2040748"/>
            <a:ext cx="1500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MKT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PENETRATION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61378" y="2624538"/>
            <a:ext cx="1617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MKT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DEVELOPMENT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52311" y="2027869"/>
            <a:ext cx="1617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PRODUCT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DEVELOPMENT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46247" y="2763037"/>
            <a:ext cx="178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DIVERSIFICATION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63323" y="2067580"/>
            <a:ext cx="7691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Existing</a:t>
            </a:r>
          </a:p>
          <a:p>
            <a:r>
              <a:rPr lang="en-US" sz="1400" b="1" dirty="0" smtClean="0">
                <a:solidFill>
                  <a:schemeClr val="bg1"/>
                </a:solidFill>
              </a:rPr>
              <a:t>market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68511" y="2753380"/>
            <a:ext cx="715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New</a:t>
            </a:r>
          </a:p>
          <a:p>
            <a:r>
              <a:rPr lang="en-US" sz="1400" b="1" smtClean="0">
                <a:solidFill>
                  <a:schemeClr val="bg1"/>
                </a:solidFill>
              </a:rPr>
              <a:t>market</a:t>
            </a:r>
            <a:endParaRPr lang="en-US" sz="1400" b="1" dirty="0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76200" y="51516"/>
            <a:ext cx="2209800" cy="3377484"/>
            <a:chOff x="1981200" y="3048000"/>
            <a:chExt cx="2209800" cy="3377484"/>
          </a:xfrm>
        </p:grpSpPr>
        <p:sp>
          <p:nvSpPr>
            <p:cNvPr id="24" name="Rectangle 23"/>
            <p:cNvSpPr/>
            <p:nvPr/>
          </p:nvSpPr>
          <p:spPr>
            <a:xfrm>
              <a:off x="1981200" y="3048000"/>
              <a:ext cx="1752600" cy="337748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58" name="Rectangle 6"/>
            <p:cNvSpPr>
              <a:spLocks noChangeArrowheads="1"/>
            </p:cNvSpPr>
            <p:nvPr/>
          </p:nvSpPr>
          <p:spPr bwMode="auto">
            <a:xfrm>
              <a:off x="1981200" y="3048000"/>
              <a:ext cx="2209800" cy="3323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1.  Focus on existing 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     Product.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2.  Nothing New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3.  Increase Sales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4.  More Advertising 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5.  More Personal 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     Selling       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6.  Aggressive 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     Promotion  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7.  Make market 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    un attractive to    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competitors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     _____________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8.  E.g.. M &amp; M in 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     Mah. Guj. 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277637" y="51516"/>
            <a:ext cx="1752600" cy="3301284"/>
            <a:chOff x="3581400" y="2895600"/>
            <a:chExt cx="1752600" cy="3301284"/>
          </a:xfrm>
        </p:grpSpPr>
        <p:sp>
          <p:nvSpPr>
            <p:cNvPr id="27" name="Rectangle 26"/>
            <p:cNvSpPr/>
            <p:nvPr/>
          </p:nvSpPr>
          <p:spPr>
            <a:xfrm>
              <a:off x="3581400" y="2895600"/>
              <a:ext cx="1752600" cy="330128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59" name="Rectangle 7"/>
            <p:cNvSpPr>
              <a:spLocks noChangeArrowheads="1"/>
            </p:cNvSpPr>
            <p:nvPr/>
          </p:nvSpPr>
          <p:spPr bwMode="auto">
            <a:xfrm>
              <a:off x="3581400" y="3328987"/>
              <a:ext cx="1725152" cy="2462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1.  Introduce New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    Product in  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    Existing market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228600" marR="0" lvl="0" indent="-2286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 startAt="2"/>
                <a:tabLst/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Slightly </a:t>
              </a:r>
            </a:p>
            <a:p>
              <a:pPr marL="228600" marR="0" lvl="0" indent="-2286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	modified </a:t>
              </a:r>
            </a:p>
            <a:p>
              <a:pPr marL="228600" marR="0" lvl="0" indent="-2286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sz="1400" dirty="0" smtClean="0">
                  <a:solidFill>
                    <a:schemeClr val="bg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	</a:t>
              </a: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product also 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    _____________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3.  Wider / Better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    Appeal to 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</a:rPr>
                <a:t>     Customers.</a:t>
              </a: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rPr>
                <a:t> 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90153" y="3600723"/>
            <a:ext cx="3532032" cy="2438400"/>
            <a:chOff x="1878168" y="4037526"/>
            <a:chExt cx="3532032" cy="2438400"/>
          </a:xfrm>
        </p:grpSpPr>
        <p:sp>
          <p:nvSpPr>
            <p:cNvPr id="32" name="Rectangle 31"/>
            <p:cNvSpPr/>
            <p:nvPr/>
          </p:nvSpPr>
          <p:spPr>
            <a:xfrm>
              <a:off x="1878168" y="4037526"/>
              <a:ext cx="3429000" cy="24384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60" name="Rectangle 8"/>
            <p:cNvSpPr>
              <a:spLocks noChangeArrowheads="1"/>
            </p:cNvSpPr>
            <p:nvPr/>
          </p:nvSpPr>
          <p:spPr bwMode="auto">
            <a:xfrm>
              <a:off x="1981200" y="4114800"/>
              <a:ext cx="3429000" cy="224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1.  Sell existing Product in New Market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2.  Identify New Markets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3.  Geographical Expansion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4.  New Packing 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5.  New Advertising in New Areas 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6.  E.g.. ITC Hotels in all Business/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    Tourist / Hill Resorts / Cities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7.  Reliance Communication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    [Total Net Work]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8.  Maruti Udyog Ltd. etc.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610894" y="3581400"/>
            <a:ext cx="3431148" cy="2438400"/>
            <a:chOff x="4063284" y="3746679"/>
            <a:chExt cx="3431148" cy="2438400"/>
          </a:xfrm>
        </p:grpSpPr>
        <p:sp>
          <p:nvSpPr>
            <p:cNvPr id="35" name="Rectangle 34"/>
            <p:cNvSpPr/>
            <p:nvPr/>
          </p:nvSpPr>
          <p:spPr>
            <a:xfrm>
              <a:off x="4063284" y="3746679"/>
              <a:ext cx="3429000" cy="24384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61" name="Rectangle 9"/>
            <p:cNvSpPr>
              <a:spLocks noChangeArrowheads="1"/>
            </p:cNvSpPr>
            <p:nvPr/>
          </p:nvSpPr>
          <p:spPr bwMode="auto">
            <a:xfrm>
              <a:off x="4141632" y="3948728"/>
              <a:ext cx="3352800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1.  </a:t>
              </a: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Change Line &amp; Direction of Business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2.  Start New 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3.  Acquire Another  one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itchFamily="18" charset="0"/>
                  <a:cs typeface="Arial" pitchFamily="34" charset="0"/>
                </a:rPr>
                <a:t>4.  Risky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38138" algn="l"/>
                </a:tabLst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5.  No Experience in Market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061953" y="1686439"/>
            <a:ext cx="1382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Existing product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576553" y="1686439"/>
            <a:ext cx="1149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New product</a:t>
            </a:r>
            <a:endParaRPr lang="en-US" sz="1400" b="1" dirty="0">
              <a:solidFill>
                <a:schemeClr val="bg1"/>
              </a:solidFill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rot="10800000">
            <a:off x="1676400" y="1524000"/>
            <a:ext cx="1219200" cy="609600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5400000" flipH="1" flipV="1">
            <a:off x="6629400" y="1371600"/>
            <a:ext cx="838200" cy="685800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5400000">
            <a:off x="3238500" y="3162300"/>
            <a:ext cx="1295400" cy="1219200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5715000" y="3124200"/>
            <a:ext cx="1219200" cy="914400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471440" y="6096000"/>
            <a:ext cx="62011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(GOLDEN RULE SHIFT PRODUCT / MARKET / STRATEGIES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AS MARKET CONDITIONS CHANGE)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6" grpId="0"/>
      <p:bldP spid="17" grpId="0"/>
      <p:bldP spid="21" grpId="0"/>
      <p:bldP spid="22" grpId="0"/>
      <p:bldP spid="37" grpId="0"/>
      <p:bldP spid="38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028483" y="-12879"/>
            <a:ext cx="50870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2890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GE - 9 CELL MATRIX</a:t>
            </a:r>
            <a:r>
              <a:rPr lang="en-US" b="1" dirty="0" smtClean="0">
                <a:solidFill>
                  <a:schemeClr val="bg1"/>
                </a:solidFill>
              </a:rPr>
              <a:t>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Improvement Over BCG Matrix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2890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4 Vs. 9 Cells GE of USA With Mc. KENSEY &amp; CO.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rot="16200000" flipH="1">
            <a:off x="4421960" y="667248"/>
            <a:ext cx="274320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572000" y="793971"/>
            <a:ext cx="2743200" cy="1588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9874" y="793971"/>
            <a:ext cx="2743200" cy="1588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1691638" y="918252"/>
            <a:ext cx="274320" cy="1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7178040" y="918252"/>
            <a:ext cx="274320" cy="1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143000" y="1061668"/>
            <a:ext cx="1371600" cy="338554"/>
            <a:chOff x="1905000" y="2895600"/>
            <a:chExt cx="1371600" cy="338554"/>
          </a:xfrm>
        </p:grpSpPr>
        <p:sp>
          <p:nvSpPr>
            <p:cNvPr id="12" name="Rectangle 11"/>
            <p:cNvSpPr/>
            <p:nvPr/>
          </p:nvSpPr>
          <p:spPr>
            <a:xfrm>
              <a:off x="1905000" y="2921358"/>
              <a:ext cx="1371600" cy="28011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43637" y="2895600"/>
              <a:ext cx="122623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VERTIX AXIS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363237" y="1035910"/>
            <a:ext cx="1905000" cy="338554"/>
            <a:chOff x="1981200" y="4241442"/>
            <a:chExt cx="1905000" cy="338554"/>
          </a:xfrm>
        </p:grpSpPr>
        <p:sp>
          <p:nvSpPr>
            <p:cNvPr id="15" name="Rectangle 14"/>
            <p:cNvSpPr/>
            <p:nvPr/>
          </p:nvSpPr>
          <p:spPr>
            <a:xfrm>
              <a:off x="1981200" y="4280079"/>
              <a:ext cx="1905000" cy="28011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58474" y="4241442"/>
              <a:ext cx="17268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HORIZONTAL AXIS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57200" y="1431937"/>
            <a:ext cx="2667000" cy="338554"/>
            <a:chOff x="2057400" y="4343400"/>
            <a:chExt cx="2667000" cy="338554"/>
          </a:xfrm>
        </p:grpSpPr>
        <p:sp>
          <p:nvSpPr>
            <p:cNvPr id="19" name="Rectangle 18"/>
            <p:cNvSpPr/>
            <p:nvPr/>
          </p:nvSpPr>
          <p:spPr>
            <a:xfrm>
              <a:off x="2057400" y="4343400"/>
              <a:ext cx="2667000" cy="3048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09800" y="4343400"/>
              <a:ext cx="24191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INDUSTRY ACTRICTIVNESS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235521" y="1393300"/>
            <a:ext cx="2209800" cy="343437"/>
            <a:chOff x="3048000" y="3466563"/>
            <a:chExt cx="2209800" cy="343437"/>
          </a:xfrm>
        </p:grpSpPr>
        <p:sp>
          <p:nvSpPr>
            <p:cNvPr id="20" name="Rectangle 19"/>
            <p:cNvSpPr/>
            <p:nvPr/>
          </p:nvSpPr>
          <p:spPr>
            <a:xfrm>
              <a:off x="3048000" y="3505200"/>
              <a:ext cx="2209800" cy="3048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151032" y="3466563"/>
              <a:ext cx="19686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BUSINESS STRENGTH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95837" y="1751359"/>
            <a:ext cx="2590800" cy="1600438"/>
            <a:chOff x="3429000" y="4648200"/>
            <a:chExt cx="2590800" cy="1600438"/>
          </a:xfrm>
        </p:grpSpPr>
        <p:sp>
          <p:nvSpPr>
            <p:cNvPr id="25" name="Rectangle 24"/>
            <p:cNvSpPr/>
            <p:nvPr/>
          </p:nvSpPr>
          <p:spPr>
            <a:xfrm>
              <a:off x="3429000" y="4687911"/>
              <a:ext cx="2590800" cy="149716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429000" y="4648200"/>
              <a:ext cx="2462597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Market size, growth rate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Industry Profit margin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Intensity of competition,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Seasonality cyclicity, cavity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Economies of scale, Tech /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SOC / </a:t>
              </a:r>
              <a:r>
                <a:rPr lang="en-US" sz="1600" b="1" dirty="0" err="1" smtClean="0">
                  <a:solidFill>
                    <a:schemeClr val="bg1"/>
                  </a:solidFill>
                </a:rPr>
                <a:t>Env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952574" y="1773226"/>
            <a:ext cx="2682710" cy="1600438"/>
            <a:chOff x="5105400" y="3429000"/>
            <a:chExt cx="2682710" cy="1600438"/>
          </a:xfrm>
        </p:grpSpPr>
        <p:sp>
          <p:nvSpPr>
            <p:cNvPr id="29" name="Rectangle 28"/>
            <p:cNvSpPr/>
            <p:nvPr/>
          </p:nvSpPr>
          <p:spPr>
            <a:xfrm>
              <a:off x="5117205" y="3467637"/>
              <a:ext cx="2670905" cy="151112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05400" y="3429000"/>
              <a:ext cx="2610523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Relative market share, profit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Margin, Ability to compete,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Knowledge of customer,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Market sta ________and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Weaknesses, caliber of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</a:rPr>
                <a:t>Management etc.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07116" y="3962758"/>
            <a:ext cx="254000" cy="336550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07116" y="4279005"/>
            <a:ext cx="254000" cy="33655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407116" y="4612644"/>
            <a:ext cx="254000" cy="33655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2400" y="459453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1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2400" y="4291884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52400" y="3962400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72921" y="3975279"/>
            <a:ext cx="19618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(GREEN) (GO AHEAD)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72921" y="4292958"/>
            <a:ext cx="21387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(YELLOW) (WAIT &amp; SEE)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2921" y="4622442"/>
            <a:ext cx="1203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(RED)(STOP)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66800" y="3505200"/>
            <a:ext cx="648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ZONE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pSp>
        <p:nvGrpSpPr>
          <p:cNvPr id="83" name="Group 82"/>
          <p:cNvGrpSpPr/>
          <p:nvPr/>
        </p:nvGrpSpPr>
        <p:grpSpPr>
          <a:xfrm rot="16200000">
            <a:off x="2162114" y="4239760"/>
            <a:ext cx="2534845" cy="381000"/>
            <a:chOff x="5152778" y="4101921"/>
            <a:chExt cx="2487219" cy="381000"/>
          </a:xfrm>
        </p:grpSpPr>
        <p:sp>
          <p:nvSpPr>
            <p:cNvPr id="81" name="TextBox 80"/>
            <p:cNvSpPr txBox="1"/>
            <p:nvPr/>
          </p:nvSpPr>
          <p:spPr>
            <a:xfrm>
              <a:off x="5152778" y="4114801"/>
              <a:ext cx="24872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INDUSTRY ACTRACTIVNESS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5181600" y="4101921"/>
              <a:ext cx="2438400" cy="381000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4695825" y="2976146"/>
            <a:ext cx="716863" cy="338554"/>
            <a:chOff x="5791200" y="4343400"/>
            <a:chExt cx="716863" cy="338554"/>
          </a:xfrm>
        </p:grpSpPr>
        <p:sp>
          <p:nvSpPr>
            <p:cNvPr id="84" name="TextBox 83"/>
            <p:cNvSpPr txBox="1"/>
            <p:nvPr/>
          </p:nvSpPr>
          <p:spPr>
            <a:xfrm>
              <a:off x="5791200" y="4343400"/>
              <a:ext cx="7168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9 CELL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816958" y="4356279"/>
              <a:ext cx="685800" cy="304800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4724400" y="3395246"/>
            <a:ext cx="3689536" cy="338554"/>
            <a:chOff x="7162800" y="4876800"/>
            <a:chExt cx="3689536" cy="338554"/>
          </a:xfrm>
        </p:grpSpPr>
        <p:sp>
          <p:nvSpPr>
            <p:cNvPr id="87" name="TextBox 86"/>
            <p:cNvSpPr txBox="1"/>
            <p:nvPr/>
          </p:nvSpPr>
          <p:spPr>
            <a:xfrm>
              <a:off x="7162800" y="4876800"/>
              <a:ext cx="36895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INDUSTRY ACTACATIVNESS LOW TO HIGH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7162800" y="4876800"/>
              <a:ext cx="3657600" cy="304800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4724400" y="3776246"/>
            <a:ext cx="3780952" cy="338554"/>
            <a:chOff x="6195392" y="5105400"/>
            <a:chExt cx="3780952" cy="338554"/>
          </a:xfrm>
        </p:grpSpPr>
        <p:sp>
          <p:nvSpPr>
            <p:cNvPr id="90" name="TextBox 89"/>
            <p:cNvSpPr txBox="1"/>
            <p:nvPr/>
          </p:nvSpPr>
          <p:spPr>
            <a:xfrm>
              <a:off x="6248400" y="5105400"/>
              <a:ext cx="37279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BUSINESS STRENGTH - WEAK TO STRONG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6195392" y="5118652"/>
              <a:ext cx="3657600" cy="304800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3" name="TextBox 92"/>
          <p:cNvSpPr txBox="1"/>
          <p:nvPr/>
        </p:nvSpPr>
        <p:spPr>
          <a:xfrm>
            <a:off x="3657600" y="4029670"/>
            <a:ext cx="11112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HIGH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MEDIUM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LOW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96" name="Group 95"/>
          <p:cNvGrpSpPr/>
          <p:nvPr/>
        </p:nvGrpSpPr>
        <p:grpSpPr>
          <a:xfrm>
            <a:off x="4201673" y="5279130"/>
            <a:ext cx="4533421" cy="381000"/>
            <a:chOff x="4343400" y="5105400"/>
            <a:chExt cx="4533421" cy="381000"/>
          </a:xfrm>
        </p:grpSpPr>
        <p:sp>
          <p:nvSpPr>
            <p:cNvPr id="94" name="TextBox 93"/>
            <p:cNvSpPr txBox="1"/>
            <p:nvPr/>
          </p:nvSpPr>
          <p:spPr>
            <a:xfrm>
              <a:off x="4343400" y="5105400"/>
              <a:ext cx="453342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BUSINESS STRENGTH AND COMPETATIVE POSITION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4343400" y="5105400"/>
              <a:ext cx="4495800" cy="381000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5105400" y="4152363"/>
            <a:ext cx="2590800" cy="762000"/>
            <a:chOff x="4724400" y="4343400"/>
            <a:chExt cx="3086100" cy="1016000"/>
          </a:xfrm>
        </p:grpSpPr>
        <p:sp>
          <p:nvSpPr>
            <p:cNvPr id="24623" name="Text Box 47"/>
            <p:cNvSpPr txBox="1">
              <a:spLocks noChangeArrowheads="1"/>
            </p:cNvSpPr>
            <p:nvPr/>
          </p:nvSpPr>
          <p:spPr bwMode="auto">
            <a:xfrm>
              <a:off x="4724400" y="4686300"/>
              <a:ext cx="1028700" cy="34290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24" name="Text Box 48"/>
            <p:cNvSpPr txBox="1">
              <a:spLocks noChangeArrowheads="1"/>
            </p:cNvSpPr>
            <p:nvPr/>
          </p:nvSpPr>
          <p:spPr bwMode="auto">
            <a:xfrm>
              <a:off x="5753100" y="4686300"/>
              <a:ext cx="1028700" cy="36036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25" name="Text Box 49"/>
            <p:cNvSpPr txBox="1">
              <a:spLocks noChangeArrowheads="1"/>
            </p:cNvSpPr>
            <p:nvPr/>
          </p:nvSpPr>
          <p:spPr bwMode="auto">
            <a:xfrm>
              <a:off x="4724400" y="5016500"/>
              <a:ext cx="1028700" cy="3429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26" name="Text Box 50"/>
            <p:cNvSpPr txBox="1">
              <a:spLocks noChangeArrowheads="1"/>
            </p:cNvSpPr>
            <p:nvPr/>
          </p:nvSpPr>
          <p:spPr bwMode="auto">
            <a:xfrm>
              <a:off x="5753100" y="5016500"/>
              <a:ext cx="1028700" cy="3429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27" name="Text Box 51"/>
            <p:cNvSpPr txBox="1">
              <a:spLocks noChangeArrowheads="1"/>
            </p:cNvSpPr>
            <p:nvPr/>
          </p:nvSpPr>
          <p:spPr bwMode="auto">
            <a:xfrm>
              <a:off x="6781800" y="4703763"/>
              <a:ext cx="1028700" cy="3429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28" name="Text Box 52"/>
            <p:cNvSpPr txBox="1">
              <a:spLocks noChangeArrowheads="1"/>
            </p:cNvSpPr>
            <p:nvPr/>
          </p:nvSpPr>
          <p:spPr bwMode="auto">
            <a:xfrm>
              <a:off x="6781800" y="4360863"/>
              <a:ext cx="1028700" cy="3429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29" name="Text Box 53"/>
            <p:cNvSpPr txBox="1">
              <a:spLocks noChangeArrowheads="1"/>
            </p:cNvSpPr>
            <p:nvPr/>
          </p:nvSpPr>
          <p:spPr bwMode="auto">
            <a:xfrm>
              <a:off x="6781800" y="5016500"/>
              <a:ext cx="1028700" cy="3429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30" name="Text Box 54"/>
            <p:cNvSpPr txBox="1">
              <a:spLocks noChangeArrowheads="1"/>
            </p:cNvSpPr>
            <p:nvPr/>
          </p:nvSpPr>
          <p:spPr bwMode="auto">
            <a:xfrm>
              <a:off x="4724400" y="4343400"/>
              <a:ext cx="1028700" cy="34290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31" name="Text Box 55"/>
            <p:cNvSpPr txBox="1">
              <a:spLocks noChangeArrowheads="1"/>
            </p:cNvSpPr>
            <p:nvPr/>
          </p:nvSpPr>
          <p:spPr bwMode="auto">
            <a:xfrm>
              <a:off x="5753100" y="4343400"/>
              <a:ext cx="1028700" cy="34290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07" name="TextBox 106"/>
          <p:cNvSpPr txBox="1"/>
          <p:nvPr/>
        </p:nvSpPr>
        <p:spPr>
          <a:xfrm>
            <a:off x="5177581" y="4923050"/>
            <a:ext cx="258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STRONG AVERAGE WEAK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146" name="Group 145"/>
          <p:cNvGrpSpPr/>
          <p:nvPr/>
        </p:nvGrpSpPr>
        <p:grpSpPr>
          <a:xfrm>
            <a:off x="1739721" y="5805157"/>
            <a:ext cx="5650972" cy="976643"/>
            <a:chOff x="1739721" y="5805157"/>
            <a:chExt cx="5650972" cy="976643"/>
          </a:xfrm>
        </p:grpSpPr>
        <p:sp>
          <p:nvSpPr>
            <p:cNvPr id="1064" name="Text Box 40"/>
            <p:cNvSpPr txBox="1">
              <a:spLocks noChangeArrowheads="1"/>
            </p:cNvSpPr>
            <p:nvPr/>
          </p:nvSpPr>
          <p:spPr bwMode="auto">
            <a:xfrm>
              <a:off x="1739721" y="5805157"/>
              <a:ext cx="463325" cy="25523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50" b="1" i="0" u="none" strike="noStrike" cap="none" normalizeH="0" baseline="0" smtClean="0">
                <a:ln>
                  <a:noFill/>
                </a:ln>
                <a:effectLst/>
              </a:endParaRPr>
            </a:p>
          </p:txBody>
        </p:sp>
        <p:sp>
          <p:nvSpPr>
            <p:cNvPr id="1065" name="Text Box 41"/>
            <p:cNvSpPr txBox="1">
              <a:spLocks noChangeArrowheads="1"/>
            </p:cNvSpPr>
            <p:nvPr/>
          </p:nvSpPr>
          <p:spPr bwMode="auto">
            <a:xfrm>
              <a:off x="5242742" y="5805157"/>
              <a:ext cx="648654" cy="255231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EXPAND</a:t>
              </a:r>
            </a:p>
          </p:txBody>
        </p:sp>
        <p:sp>
          <p:nvSpPr>
            <p:cNvPr id="1066" name="Text Box 42"/>
            <p:cNvSpPr txBox="1">
              <a:spLocks noChangeArrowheads="1"/>
            </p:cNvSpPr>
            <p:nvPr/>
          </p:nvSpPr>
          <p:spPr bwMode="auto">
            <a:xfrm>
              <a:off x="3225850" y="5805157"/>
              <a:ext cx="370659" cy="255231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GO</a:t>
              </a:r>
            </a:p>
          </p:txBody>
        </p:sp>
        <p:sp>
          <p:nvSpPr>
            <p:cNvPr id="1067" name="Text Box 43"/>
            <p:cNvSpPr txBox="1">
              <a:spLocks noChangeArrowheads="1"/>
            </p:cNvSpPr>
            <p:nvPr/>
          </p:nvSpPr>
          <p:spPr bwMode="auto">
            <a:xfrm>
              <a:off x="2376635" y="5805157"/>
              <a:ext cx="648654" cy="255231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dirty="0" smtClean="0">
                  <a:ln>
                    <a:noFill/>
                  </a:ln>
                  <a:effectLst/>
                </a:rPr>
                <a:t>GREEN</a:t>
              </a:r>
            </a:p>
          </p:txBody>
        </p:sp>
        <p:sp>
          <p:nvSpPr>
            <p:cNvPr id="1068" name="Text Box 44"/>
            <p:cNvSpPr txBox="1">
              <a:spLocks noChangeArrowheads="1"/>
            </p:cNvSpPr>
            <p:nvPr/>
          </p:nvSpPr>
          <p:spPr bwMode="auto">
            <a:xfrm>
              <a:off x="3756612" y="5805157"/>
              <a:ext cx="555990" cy="25523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GROW</a:t>
              </a:r>
            </a:p>
          </p:txBody>
        </p:sp>
        <p:sp>
          <p:nvSpPr>
            <p:cNvPr id="1069" name="Text Box 45"/>
            <p:cNvSpPr txBox="1">
              <a:spLocks noChangeArrowheads="1"/>
            </p:cNvSpPr>
            <p:nvPr/>
          </p:nvSpPr>
          <p:spPr bwMode="auto">
            <a:xfrm>
              <a:off x="4499677" y="5805157"/>
              <a:ext cx="555990" cy="25523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BUILD</a:t>
              </a:r>
            </a:p>
          </p:txBody>
        </p:sp>
        <p:sp>
          <p:nvSpPr>
            <p:cNvPr id="1070" name="Text Box 46"/>
            <p:cNvSpPr txBox="1">
              <a:spLocks noChangeArrowheads="1"/>
            </p:cNvSpPr>
            <p:nvPr/>
          </p:nvSpPr>
          <p:spPr bwMode="auto">
            <a:xfrm>
              <a:off x="6000719" y="5805157"/>
              <a:ext cx="1389974" cy="25523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MAJOR INVESTMENT</a:t>
              </a:r>
            </a:p>
          </p:txBody>
        </p:sp>
        <p:sp>
          <p:nvSpPr>
            <p:cNvPr id="1071" name="Text Box 47"/>
            <p:cNvSpPr txBox="1">
              <a:spLocks noChangeArrowheads="1"/>
            </p:cNvSpPr>
            <p:nvPr/>
          </p:nvSpPr>
          <p:spPr bwMode="auto">
            <a:xfrm>
              <a:off x="1739721" y="6168493"/>
              <a:ext cx="463325" cy="25523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50" b="1" i="0" u="none" strike="noStrike" cap="none" normalizeH="0" baseline="0" smtClean="0">
                <a:ln>
                  <a:noFill/>
                </a:ln>
                <a:effectLst/>
              </a:endParaRPr>
            </a:p>
          </p:txBody>
        </p:sp>
        <p:sp>
          <p:nvSpPr>
            <p:cNvPr id="1072" name="Text Box 48"/>
            <p:cNvSpPr txBox="1">
              <a:spLocks noChangeArrowheads="1"/>
            </p:cNvSpPr>
            <p:nvPr/>
          </p:nvSpPr>
          <p:spPr bwMode="auto">
            <a:xfrm>
              <a:off x="2376635" y="6168493"/>
              <a:ext cx="648654" cy="25523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YELLOW</a:t>
              </a:r>
            </a:p>
          </p:txBody>
        </p:sp>
        <p:sp>
          <p:nvSpPr>
            <p:cNvPr id="1073" name="Text Box 49"/>
            <p:cNvSpPr txBox="1">
              <a:spLocks noChangeArrowheads="1"/>
            </p:cNvSpPr>
            <p:nvPr/>
          </p:nvSpPr>
          <p:spPr bwMode="auto">
            <a:xfrm>
              <a:off x="3225850" y="6168493"/>
              <a:ext cx="926649" cy="25523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WAIT &amp; SEE</a:t>
              </a:r>
            </a:p>
          </p:txBody>
        </p:sp>
        <p:sp>
          <p:nvSpPr>
            <p:cNvPr id="1074" name="Text Box 50"/>
            <p:cNvSpPr txBox="1">
              <a:spLocks noChangeArrowheads="1"/>
            </p:cNvSpPr>
            <p:nvPr/>
          </p:nvSpPr>
          <p:spPr bwMode="auto">
            <a:xfrm>
              <a:off x="4393525" y="6168493"/>
              <a:ext cx="555990" cy="25523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HOLD</a:t>
              </a:r>
            </a:p>
          </p:txBody>
        </p:sp>
        <p:sp>
          <p:nvSpPr>
            <p:cNvPr id="1075" name="Text Box 51"/>
            <p:cNvSpPr txBox="1">
              <a:spLocks noChangeArrowheads="1"/>
            </p:cNvSpPr>
            <p:nvPr/>
          </p:nvSpPr>
          <p:spPr bwMode="auto">
            <a:xfrm>
              <a:off x="5136588" y="6168493"/>
              <a:ext cx="741319" cy="25523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STABILITY</a:t>
              </a:r>
            </a:p>
          </p:txBody>
        </p:sp>
        <p:sp>
          <p:nvSpPr>
            <p:cNvPr id="1076" name="Text Box 52"/>
            <p:cNvSpPr txBox="1">
              <a:spLocks noChangeArrowheads="1"/>
            </p:cNvSpPr>
            <p:nvPr/>
          </p:nvSpPr>
          <p:spPr bwMode="auto">
            <a:xfrm>
              <a:off x="6093384" y="6168493"/>
              <a:ext cx="1297309" cy="25523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CONSOLIDATION</a:t>
              </a:r>
            </a:p>
          </p:txBody>
        </p:sp>
        <p:sp>
          <p:nvSpPr>
            <p:cNvPr id="1077" name="Text Box 53"/>
            <p:cNvSpPr txBox="1">
              <a:spLocks noChangeArrowheads="1"/>
            </p:cNvSpPr>
            <p:nvPr/>
          </p:nvSpPr>
          <p:spPr bwMode="auto">
            <a:xfrm>
              <a:off x="1739721" y="6526568"/>
              <a:ext cx="463325" cy="25523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50" b="1" i="0" u="none" strike="noStrike" cap="none" normalizeH="0" baseline="0" smtClean="0">
                <a:ln>
                  <a:noFill/>
                </a:ln>
                <a:effectLst/>
              </a:endParaRPr>
            </a:p>
          </p:txBody>
        </p:sp>
        <p:sp>
          <p:nvSpPr>
            <p:cNvPr id="1078" name="Text Box 54"/>
            <p:cNvSpPr txBox="1">
              <a:spLocks noChangeArrowheads="1"/>
            </p:cNvSpPr>
            <p:nvPr/>
          </p:nvSpPr>
          <p:spPr bwMode="auto">
            <a:xfrm>
              <a:off x="2376635" y="6526568"/>
              <a:ext cx="555990" cy="25523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RED</a:t>
              </a:r>
            </a:p>
          </p:txBody>
        </p:sp>
        <p:sp>
          <p:nvSpPr>
            <p:cNvPr id="1079" name="Text Box 55"/>
            <p:cNvSpPr txBox="1">
              <a:spLocks noChangeArrowheads="1"/>
            </p:cNvSpPr>
            <p:nvPr/>
          </p:nvSpPr>
          <p:spPr bwMode="auto">
            <a:xfrm>
              <a:off x="3120990" y="6526568"/>
              <a:ext cx="555990" cy="25523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STOP</a:t>
              </a:r>
            </a:p>
          </p:txBody>
        </p:sp>
        <p:sp>
          <p:nvSpPr>
            <p:cNvPr id="1080" name="Text Box 56"/>
            <p:cNvSpPr txBox="1">
              <a:spLocks noChangeArrowheads="1"/>
            </p:cNvSpPr>
            <p:nvPr/>
          </p:nvSpPr>
          <p:spPr bwMode="auto">
            <a:xfrm>
              <a:off x="3864055" y="6526568"/>
              <a:ext cx="648654" cy="25523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DIVEST</a:t>
              </a:r>
            </a:p>
          </p:txBody>
        </p:sp>
        <p:sp>
          <p:nvSpPr>
            <p:cNvPr id="1081" name="Text Box 57"/>
            <p:cNvSpPr txBox="1">
              <a:spLocks noChangeArrowheads="1"/>
            </p:cNvSpPr>
            <p:nvPr/>
          </p:nvSpPr>
          <p:spPr bwMode="auto">
            <a:xfrm>
              <a:off x="4713272" y="6526568"/>
              <a:ext cx="833984" cy="25523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smtClean="0">
                  <a:ln>
                    <a:noFill/>
                  </a:ln>
                  <a:effectLst/>
                </a:rPr>
                <a:t>RETRENCH</a:t>
              </a:r>
            </a:p>
          </p:txBody>
        </p:sp>
        <p:sp>
          <p:nvSpPr>
            <p:cNvPr id="1082" name="Text Box 58"/>
            <p:cNvSpPr txBox="1">
              <a:spLocks noChangeArrowheads="1"/>
            </p:cNvSpPr>
            <p:nvPr/>
          </p:nvSpPr>
          <p:spPr bwMode="auto">
            <a:xfrm>
              <a:off x="5722725" y="6526568"/>
              <a:ext cx="1667968" cy="25523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50" b="1" i="0" u="none" strike="noStrike" cap="none" normalizeH="0" baseline="0" dirty="0" smtClean="0">
                  <a:ln>
                    <a:noFill/>
                  </a:ln>
                  <a:effectLst/>
                </a:rPr>
                <a:t>LIQUIDATE TURNAROUNG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  <p:bldP spid="24580" grpId="0" animBg="1"/>
      <p:bldP spid="24581" grpId="0" animBg="1"/>
      <p:bldP spid="24582" grpId="0" animBg="1"/>
      <p:bldP spid="34" grpId="0"/>
      <p:bldP spid="35" grpId="0"/>
      <p:bldP spid="36" grpId="0"/>
      <p:bldP spid="37" grpId="0"/>
      <p:bldP spid="38" grpId="0"/>
      <p:bldP spid="39" grpId="0"/>
      <p:bldP spid="40" grpId="0"/>
      <p:bldP spid="93" grpId="0"/>
      <p:bldP spid="10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941</Words>
  <Application>Microsoft Office PowerPoint</Application>
  <PresentationFormat>On-screen Show (4:3)</PresentationFormat>
  <Paragraphs>363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Shlok</cp:lastModifiedBy>
  <cp:revision>311</cp:revision>
  <dcterms:created xsi:type="dcterms:W3CDTF">2006-08-16T00:00:00Z</dcterms:created>
  <dcterms:modified xsi:type="dcterms:W3CDTF">2010-08-09T06:08:40Z</dcterms:modified>
</cp:coreProperties>
</file>