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9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1" r:id="rId3"/>
    <p:sldId id="258" r:id="rId4"/>
    <p:sldId id="320" r:id="rId5"/>
    <p:sldId id="321" r:id="rId6"/>
    <p:sldId id="324" r:id="rId7"/>
    <p:sldId id="322" r:id="rId8"/>
    <p:sldId id="325" r:id="rId9"/>
    <p:sldId id="323" r:id="rId10"/>
    <p:sldId id="317" r:id="rId11"/>
    <p:sldId id="316" r:id="rId12"/>
    <p:sldId id="298" r:id="rId13"/>
    <p:sldId id="268" r:id="rId14"/>
    <p:sldId id="319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37" autoAdjust="0"/>
  </p:normalViewPr>
  <p:slideViewPr>
    <p:cSldViewPr>
      <p:cViewPr varScale="1">
        <p:scale>
          <a:sx n="70" d="100"/>
          <a:sy n="70" d="100"/>
        </p:scale>
        <p:origin x="-138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9DB84-230A-4C89-BD99-F9BA2425C0D8}" type="datetimeFigureOut">
              <a:rPr lang="en-IN" smtClean="0"/>
              <a:pPr/>
              <a:t>03/07/2012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20E47-6BAE-40B5-81CF-9B7ADBD91C9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37E70-99B3-4721-BF68-B293A634320F}" type="datetimeFigureOut">
              <a:rPr lang="en-US" smtClean="0"/>
              <a:pPr/>
              <a:t>7/3/2012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C85BD-6D4E-4201-89A5-121B2E3A5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C85BD-6D4E-4201-89A5-121B2E3A506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C85BD-6D4E-4201-89A5-121B2E3A506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C85BD-6D4E-4201-89A5-121B2E3A506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A6C11C-7948-4927-A530-982F0F81D90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8D3B2A-5D41-4EE6-822A-D8C7DD0EB9C3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BD73-8634-45C5-BA78-4DD81136596C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7AB2-5AAA-44AA-90B6-C78440C133BD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708" y="882650"/>
            <a:ext cx="8077200" cy="850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2708" y="1828800"/>
            <a:ext cx="3971192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4578" y="1828800"/>
            <a:ext cx="3971192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F22E639-B523-4F2E-B1B9-6E9CC43A3764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J Chandra &amp; Associates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1C47511-4573-4193-AB5A-EA35B9F18CF0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FFAB-F3F6-4C61-951B-85371E260FD4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C7545-7A18-4FA4-A595-55E35D2401CA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1E0B9E9-239A-46D8-83F1-BD0F97FF739C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J Chandra &amp; Associates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720E-DC03-4461-A37B-16BEFB2FD27B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631CC2-96CC-4CFB-9F30-CE6288E3D3DD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J Chandra &amp; Associates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7DD6EE-AFBA-4D9B-BD2B-86297252910C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J Chandra &amp; Associates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2DD90A4-722A-4D3D-BFEC-593C7C8B1DB3}" type="datetime1">
              <a:rPr lang="en-US" smtClean="0"/>
              <a:pPr/>
              <a:t>7/3/2012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J Chandra &amp; Associates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2103D6-7399-4AA8-810B-9483425C03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liwalassociates@yahoo.in" TargetMode="External"/><Relationship Id="rId2" Type="http://schemas.openxmlformats.org/officeDocument/2006/relationships/hyperlink" Target="mailto:arif_cwa@yahoo.co.i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mbers.icwai.org/members/CAR/mca-notification.asp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aliwalassociates@yahoo.in" TargetMode="External"/><Relationship Id="rId2" Type="http://schemas.openxmlformats.org/officeDocument/2006/relationships/hyperlink" Target="mailto:arif_cwa@yahoo.co.in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371600"/>
            <a:ext cx="7162800" cy="13609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Cost Audit orders &amp; Rules</a:t>
            </a:r>
            <a:br>
              <a:rPr lang="en-US" sz="2800" dirty="0" smtClean="0">
                <a:solidFill>
                  <a:srgbClr val="00B050"/>
                </a:solidFill>
              </a:rPr>
            </a:br>
            <a:r>
              <a:rPr lang="en-US" sz="2400" b="0" dirty="0" smtClean="0">
                <a:solidFill>
                  <a:srgbClr val="00B050"/>
                </a:solidFill>
              </a:rPr>
              <a:t>--</a:t>
            </a:r>
            <a:r>
              <a:rPr lang="en-US" sz="2400" b="0" i="1" dirty="0" smtClean="0">
                <a:solidFill>
                  <a:srgbClr val="00B050"/>
                </a:solidFill>
              </a:rPr>
              <a:t>An Introduction</a:t>
            </a:r>
            <a:r>
              <a:rPr lang="en-US" sz="2400" b="0" dirty="0" smtClean="0">
                <a:solidFill>
                  <a:srgbClr val="00B050"/>
                </a:solidFill>
              </a:rPr>
              <a:t>--</a:t>
            </a:r>
            <a:endParaRPr lang="en-US" b="0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724400"/>
            <a:ext cx="6172200" cy="165052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2865755" algn="ctr"/>
                <a:tab pos="5731510" algn="r"/>
              </a:tabLst>
            </a:pPr>
            <a:r>
              <a:rPr lang="en-IN" sz="2400" dirty="0" smtClean="0">
                <a:solidFill>
                  <a:srgbClr val="7030A0"/>
                </a:solidFill>
                <a:latin typeface="Algerian"/>
                <a:ea typeface="Times New Roman"/>
                <a:cs typeface="Times New Roman"/>
              </a:rPr>
              <a:t>   </a:t>
            </a:r>
            <a:r>
              <a:rPr lang="en-IN" sz="2000" dirty="0" err="1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Paliwal</a:t>
            </a:r>
            <a:r>
              <a:rPr lang="en-IN" sz="2000" dirty="0" smtClean="0">
                <a:solidFill>
                  <a:srgbClr val="7030A0"/>
                </a:solidFill>
                <a:latin typeface="Arial" pitchFamily="34" charset="0"/>
                <a:ea typeface="Times New Roman"/>
                <a:cs typeface="Arial" pitchFamily="34" charset="0"/>
              </a:rPr>
              <a:t> &amp; Associates.</a:t>
            </a:r>
            <a:endParaRPr lang="en-IN" dirty="0" smtClean="0">
              <a:solidFill>
                <a:srgbClr val="7030A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865755" algn="ctr"/>
                <a:tab pos="5731510" algn="r"/>
              </a:tabLst>
            </a:pPr>
            <a:r>
              <a:rPr lang="en-IN" sz="2000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</a:rPr>
              <a:t>       Cost Accountants</a:t>
            </a:r>
            <a:endParaRPr lang="en-IN" dirty="0" smtClean="0">
              <a:solidFill>
                <a:srgbClr val="7030A0"/>
              </a:solidFill>
              <a:latin typeface="Calibri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865755" algn="ctr"/>
                <a:tab pos="5731510" algn="r"/>
              </a:tabLst>
            </a:pP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</a:rPr>
              <a:t>     Cell: +91- 9919831357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2865755" algn="ctr"/>
                <a:tab pos="5731510" algn="r"/>
              </a:tabLst>
            </a:pP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</a:rPr>
              <a:t>E- mail: </a:t>
            </a: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  <a:hlinkClick r:id="rId2"/>
              </a:rPr>
              <a:t>arif_cwa@yahoo.co.in</a:t>
            </a: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</a:rPr>
              <a:t> ,  </a:t>
            </a: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  <a:hlinkClick r:id="rId3"/>
              </a:rPr>
              <a:t>paliwalassociates@yahoo.in</a:t>
            </a:r>
            <a:r>
              <a:rPr lang="en-IN" dirty="0" smtClean="0">
                <a:solidFill>
                  <a:srgbClr val="7030A0"/>
                </a:solidFill>
                <a:latin typeface="Calibri"/>
                <a:ea typeface="Times New Roman"/>
                <a:cs typeface="Times New Roman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EXCEPTION: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IN" sz="2000" b="1" dirty="0" smtClean="0">
                <a:solidFill>
                  <a:srgbClr val="92D050"/>
                </a:solidFill>
                <a:latin typeface="Calibri"/>
              </a:rPr>
              <a:t>Provided that these cost audit orders shall not apply to a company</a:t>
            </a:r>
            <a:endParaRPr lang="en-IN" b="1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48600" cy="4191000"/>
          </a:xfrm>
        </p:spPr>
        <p:txBody>
          <a:bodyPr/>
          <a:lstStyle/>
          <a:p>
            <a:pPr marL="834390" lvl="1" indent="-514350">
              <a:buSzPct val="100000"/>
              <a:buFont typeface="+mj-lt"/>
              <a:buAutoNum type="romanLcPeriod"/>
            </a:pPr>
            <a:endParaRPr lang="en-US" sz="2000" dirty="0" smtClean="0"/>
          </a:p>
          <a:p>
            <a:pPr marL="834390" lvl="1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romanLcPeriod"/>
            </a:pPr>
            <a:r>
              <a:rPr lang="en-US" sz="2000" dirty="0" smtClean="0"/>
              <a:t>Which is a body corporate governed by any special act;</a:t>
            </a:r>
          </a:p>
          <a:p>
            <a:pPr marL="834390" lvl="1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romanLcPeriod"/>
            </a:pPr>
            <a:r>
              <a:rPr lang="en-IN" dirty="0" smtClean="0"/>
              <a:t>Generation of Electricity for Captive Consumption.</a:t>
            </a:r>
          </a:p>
          <a:p>
            <a:pPr marL="834390" lvl="1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romanLcPeriod"/>
            </a:pPr>
            <a:r>
              <a:rPr lang="en-IN" dirty="0" smtClean="0"/>
              <a:t>Products manufactured for Captive Consumption.</a:t>
            </a:r>
          </a:p>
          <a:p>
            <a:pPr marL="834390" lvl="1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romanLcPeriod"/>
            </a:pPr>
            <a:r>
              <a:rPr lang="en-IN" dirty="0" smtClean="0"/>
              <a:t>100 % Export Oriented Units.</a:t>
            </a:r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71596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Appointment of cost auditor and time limit for submission of cost audit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924800" cy="480060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IN" sz="2000" dirty="0" smtClean="0"/>
              <a:t>Every company, to which these orders shall apply, shall follow the revised procedure for appointment of Cost Auditor.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IN" sz="2000" dirty="0" smtClean="0"/>
              <a:t>The Audit shall be conducted in such a manner as will enable the Cost Auditor to prepare the report in accordance with the Cost Audit (Report) Rules, 2001 as amended from time to time.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IN" sz="2000" dirty="0" smtClean="0"/>
              <a:t>The report of Cost Auditor shall be forward to Central Government (Ministry of Companies Affairs) in prescribed format within stipulated time under said Rules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en-IN" sz="2000" dirty="0" smtClean="0"/>
              <a:t>Which is 30th September i.e. 180 days from end of the Financial Year.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anchor="t">
            <a:normAutofit/>
          </a:bodyPr>
          <a:lstStyle/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Penalties</a:t>
            </a:r>
            <a:endParaRPr lang="en-US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Company and Officers 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IN" sz="2000" dirty="0" smtClean="0"/>
              <a:t>If a company contravenes any provisions of these rules, the company and every officer thereof who is in default, shall be punishable as provided under sub-section (2) of section 642 read with sub-sections (5) and (7) of section 209 of Companies Act,1956.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Imprisonment up to six months or fine up to Rs. 10,000/- or with both. 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Cost Accountant</a:t>
            </a:r>
          </a:p>
          <a:p>
            <a:pPr lvl="1">
              <a:buNone/>
            </a:pPr>
            <a:r>
              <a:rPr lang="en-US" sz="2000" dirty="0" smtClean="0"/>
              <a:t>		If default is made in complying with the procedure, 	punishable with fine up to Rs. 5000/-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B32103D6-7399-4AA8-810B-9483425C032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16"/>
          </p:nvPr>
        </p:nvSpPr>
        <p:spPr>
          <a:xfrm>
            <a:off x="2819400" y="6248400"/>
            <a:ext cx="3200400" cy="365760"/>
          </a:xfrm>
        </p:spPr>
        <p:txBody>
          <a:bodyPr/>
          <a:lstStyle/>
          <a:p>
            <a:pPr algn="ctr"/>
            <a:r>
              <a:rPr lang="en-US" b="1" dirty="0" err="1" smtClean="0"/>
              <a:t>Arif</a:t>
            </a:r>
            <a:r>
              <a:rPr lang="en-US" b="1" dirty="0" smtClean="0"/>
              <a:t> &amp; Co.</a:t>
            </a:r>
            <a:endParaRPr lang="en-US" b="1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3"/>
          <p:cNvSpPr txBox="1">
            <a:spLocks noChangeArrowheads="1"/>
          </p:cNvSpPr>
          <p:nvPr/>
        </p:nvSpPr>
        <p:spPr bwMode="auto">
          <a:xfrm>
            <a:off x="2895600" y="1447800"/>
            <a:ext cx="5767387" cy="212365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31775" indent="-231775" algn="just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600" dirty="0">
                <a:latin typeface="Bookman Old Style" pitchFamily="18" charset="0"/>
              </a:rPr>
              <a:t>Substantial reduction in time taken in various report generation </a:t>
            </a:r>
            <a:r>
              <a:rPr lang="en-US" sz="1600" dirty="0" smtClean="0">
                <a:latin typeface="Bookman Old Style" pitchFamily="18" charset="0"/>
              </a:rPr>
              <a:t>e.g</a:t>
            </a:r>
            <a:r>
              <a:rPr lang="en-US" sz="1600" dirty="0">
                <a:latin typeface="Bookman Old Style" pitchFamily="18" charset="0"/>
              </a:rPr>
              <a:t>. Product vise cost and profitability</a:t>
            </a:r>
          </a:p>
          <a:p>
            <a:pPr marL="231775" indent="-231775" algn="just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600" dirty="0">
                <a:latin typeface="Bookman Old Style" pitchFamily="18" charset="0"/>
              </a:rPr>
              <a:t>Alternative utilization of various resources to the more profitable products.</a:t>
            </a:r>
          </a:p>
          <a:p>
            <a:pPr algn="just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600" dirty="0">
                <a:latin typeface="Bookman Old Style" pitchFamily="18" charset="0"/>
              </a:rPr>
              <a:t> Timely action and response on various activities</a:t>
            </a:r>
          </a:p>
          <a:p>
            <a:pPr algn="just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600" dirty="0">
                <a:latin typeface="Bookman Old Style" pitchFamily="18" charset="0"/>
              </a:rPr>
              <a:t> Helps very much in pricing.</a:t>
            </a:r>
          </a:p>
          <a:p>
            <a:pPr algn="just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sz="1600" dirty="0">
                <a:latin typeface="Bookman Old Style" pitchFamily="18" charset="0"/>
              </a:rPr>
              <a:t> Helps in measuring inter unit performance measure.</a:t>
            </a:r>
          </a:p>
        </p:txBody>
      </p:sp>
      <p:sp>
        <p:nvSpPr>
          <p:cNvPr id="18435" name="Rectangle 102"/>
          <p:cNvSpPr>
            <a:spLocks noChangeArrowheads="1"/>
          </p:cNvSpPr>
          <p:nvPr/>
        </p:nvSpPr>
        <p:spPr bwMode="auto">
          <a:xfrm>
            <a:off x="211139" y="381000"/>
            <a:ext cx="839946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Benefits of the exercise – some practical examples</a:t>
            </a:r>
          </a:p>
        </p:txBody>
      </p:sp>
      <p:sp>
        <p:nvSpPr>
          <p:cNvPr id="18436" name="Rectangle 102"/>
          <p:cNvSpPr>
            <a:spLocks noChangeArrowheads="1"/>
          </p:cNvSpPr>
          <p:nvPr/>
        </p:nvSpPr>
        <p:spPr bwMode="auto">
          <a:xfrm>
            <a:off x="304800" y="1600200"/>
            <a:ext cx="2109787" cy="1292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Improved </a:t>
            </a:r>
            <a:r>
              <a:rPr lang="en-US" sz="2000" b="1" dirty="0">
                <a:solidFill>
                  <a:schemeClr val="bg1"/>
                </a:solidFill>
              </a:rPr>
              <a:t>efficiency and response time</a:t>
            </a:r>
          </a:p>
          <a:p>
            <a:pPr algn="ctr"/>
            <a:endParaRPr lang="en-US" b="1" dirty="0">
              <a:solidFill>
                <a:schemeClr val="bg1"/>
              </a:solidFill>
              <a:latin typeface="Sylfaen" pitchFamily="18" charset="0"/>
            </a:endParaRPr>
          </a:p>
        </p:txBody>
      </p:sp>
      <p:sp>
        <p:nvSpPr>
          <p:cNvPr id="18437" name="Rectangle 102"/>
          <p:cNvSpPr>
            <a:spLocks noChangeArrowheads="1"/>
          </p:cNvSpPr>
          <p:nvPr/>
        </p:nvSpPr>
        <p:spPr bwMode="auto">
          <a:xfrm>
            <a:off x="228600" y="3581400"/>
            <a:ext cx="2179637" cy="12926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latin typeface="Sylfaen" pitchFamily="18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Revenue 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Maximization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8438" name="Rectangle 102"/>
          <p:cNvSpPr>
            <a:spLocks noChangeArrowheads="1"/>
          </p:cNvSpPr>
          <p:nvPr/>
        </p:nvSpPr>
        <p:spPr bwMode="auto">
          <a:xfrm>
            <a:off x="228600" y="5410200"/>
            <a:ext cx="2179637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Cost Control</a:t>
            </a:r>
          </a:p>
        </p:txBody>
      </p:sp>
      <p:sp>
        <p:nvSpPr>
          <p:cNvPr id="18439" name="Text Box 13"/>
          <p:cNvSpPr txBox="1">
            <a:spLocks noChangeArrowheads="1"/>
          </p:cNvSpPr>
          <p:nvPr/>
        </p:nvSpPr>
        <p:spPr bwMode="auto">
          <a:xfrm>
            <a:off x="2895600" y="3657600"/>
            <a:ext cx="5767387" cy="1323439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231775" indent="-231775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600" dirty="0">
                <a:latin typeface="Bookman Old Style" pitchFamily="18" charset="0"/>
              </a:rPr>
              <a:t>Allocation of resources based on the profitability  would result in not only increase in revenue but also profit.</a:t>
            </a:r>
          </a:p>
          <a:p>
            <a:pPr marL="231775" indent="-231775" algn="just">
              <a:buFont typeface="Wingdings" pitchFamily="2" charset="2"/>
              <a:buChar char="q"/>
            </a:pPr>
            <a:r>
              <a:rPr lang="en-US" sz="1600" dirty="0">
                <a:latin typeface="Bookman Old Style" pitchFamily="18" charset="0"/>
              </a:rPr>
              <a:t> Adequate segregation of cost </a:t>
            </a:r>
            <a:r>
              <a:rPr lang="en-US" sz="1600" dirty="0" err="1">
                <a:latin typeface="Bookman Old Style" pitchFamily="18" charset="0"/>
              </a:rPr>
              <a:t>viz</a:t>
            </a:r>
            <a:r>
              <a:rPr lang="en-US" sz="1600" dirty="0">
                <a:latin typeface="Bookman Old Style" pitchFamily="18" charset="0"/>
              </a:rPr>
              <a:t> – fixed and variable will enable to management to control cost effectively. </a:t>
            </a:r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2895600" y="5159992"/>
            <a:ext cx="5767387" cy="83099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31775" indent="-231775" algn="just">
              <a:buFont typeface="Wingdings" pitchFamily="2" charset="2"/>
              <a:buChar char="q"/>
            </a:pPr>
            <a:r>
              <a:rPr lang="en-US" sz="1600" dirty="0">
                <a:latin typeface="Bookman Old Style" pitchFamily="18" charset="0"/>
              </a:rPr>
              <a:t>Savings in operating costs with effective process of planning and monitoring (trend analysis and budget monitoring)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0696" y="5826456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10</a:t>
            </a:r>
            <a:endParaRPr lang="en-IN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SOURCE</a:t>
            </a:r>
            <a:endParaRPr lang="en-IN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b="1" dirty="0" smtClean="0"/>
              <a:t>Orders and Circulars issued by Ministry of Corporate Affairs</a:t>
            </a:r>
          </a:p>
          <a:p>
            <a:r>
              <a:rPr lang="en-IN" sz="2000" dirty="0" smtClean="0"/>
              <a:t>Order dated 2rd May 2011.</a:t>
            </a:r>
          </a:p>
          <a:p>
            <a:r>
              <a:rPr lang="en-IN" sz="2000" dirty="0" smtClean="0"/>
              <a:t>Order dated 3rd May 2011.</a:t>
            </a:r>
          </a:p>
          <a:p>
            <a:r>
              <a:rPr lang="en-IN" sz="2000" dirty="0" smtClean="0"/>
              <a:t>Order dated 30th June 2011.</a:t>
            </a:r>
          </a:p>
          <a:p>
            <a:r>
              <a:rPr lang="en-IN" sz="2000" dirty="0" smtClean="0"/>
              <a:t>Master Circular No 2/2011, dated 11th November 2011</a:t>
            </a:r>
          </a:p>
          <a:p>
            <a:r>
              <a:rPr lang="en-IN" sz="2000" dirty="0" smtClean="0"/>
              <a:t>General Circular No 67/2011, dated 30th November 2011.</a:t>
            </a:r>
          </a:p>
          <a:p>
            <a:r>
              <a:rPr lang="en-IN" sz="2000" dirty="0" smtClean="0"/>
              <a:t>General Circular No 68/2011, dated 30th November 2011. </a:t>
            </a:r>
            <a:endParaRPr lang="en-IN" b="1" dirty="0" smtClean="0"/>
          </a:p>
          <a:p>
            <a:pPr>
              <a:buNone/>
            </a:pPr>
            <a:endParaRPr lang="en-IN" sz="2000" b="1" dirty="0" smtClean="0"/>
          </a:p>
          <a:p>
            <a:pPr>
              <a:buNone/>
            </a:pPr>
            <a:r>
              <a:rPr lang="en-IN" sz="2000" b="1" dirty="0" smtClean="0"/>
              <a:t>NOTE:</a:t>
            </a:r>
            <a:r>
              <a:rPr lang="en-IN" b="1" dirty="0" smtClean="0"/>
              <a:t> </a:t>
            </a:r>
            <a:r>
              <a:rPr lang="en-IN" sz="2000" dirty="0" smtClean="0"/>
              <a:t>All above said Notifications and Circulars can be found at below link.</a:t>
            </a:r>
          </a:p>
          <a:p>
            <a:pPr>
              <a:buNone/>
            </a:pPr>
            <a:r>
              <a:rPr lang="en-US" sz="2000" dirty="0" smtClean="0">
                <a:hlinkClick r:id="rId2"/>
              </a:rPr>
              <a:t>www.members.icwai.org/members/CAR/mca-notification.asp</a:t>
            </a:r>
            <a:r>
              <a:rPr lang="en-US" sz="2000" dirty="0" smtClean="0"/>
              <a:t> </a:t>
            </a:r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B32103D6-7399-4AA8-810B-9483425C032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81000" y="4419600"/>
            <a:ext cx="7696200" cy="12954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en-US" sz="2900" dirty="0" smtClean="0">
                <a:solidFill>
                  <a:schemeClr val="bg2">
                    <a:lumMod val="25000"/>
                  </a:schemeClr>
                </a:solidFill>
              </a:rPr>
              <a:t>Presented by: </a:t>
            </a:r>
            <a:r>
              <a:rPr lang="en-US" sz="2900" dirty="0" err="1" smtClean="0">
                <a:solidFill>
                  <a:schemeClr val="bg2">
                    <a:lumMod val="25000"/>
                  </a:schemeClr>
                </a:solidFill>
              </a:rPr>
              <a:t>Paliwal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lang="en-US" sz="2900" noProof="0" dirty="0" smtClean="0">
                <a:solidFill>
                  <a:schemeClr val="bg2">
                    <a:lumMod val="25000"/>
                  </a:schemeClr>
                </a:solidFill>
              </a:rPr>
              <a:t>Associates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en-US" sz="21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(Mob)+91- 9919831357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en-US" sz="2100" i="1" dirty="0" smtClean="0">
                <a:solidFill>
                  <a:schemeClr val="bg2">
                    <a:lumMod val="25000"/>
                  </a:schemeClr>
                </a:solidFill>
              </a:rPr>
              <a:t>E- mail- </a:t>
            </a:r>
            <a:r>
              <a:rPr lang="en-US" sz="21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hlinkClick r:id="rId2"/>
              </a:rPr>
              <a:t>arif_cwa@yahoo.co.in</a:t>
            </a:r>
            <a:r>
              <a:rPr lang="en-US" sz="21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  </a:t>
            </a:r>
            <a:r>
              <a:rPr lang="en-US" sz="2100" i="1" dirty="0" smtClean="0">
                <a:solidFill>
                  <a:schemeClr val="accent6">
                    <a:lumMod val="40000"/>
                    <a:lumOff val="60000"/>
                  </a:schemeClr>
                </a:solidFill>
                <a:hlinkClick r:id="rId3"/>
              </a:rPr>
              <a:t>paliwalassociates@yahoo.in</a:t>
            </a:r>
            <a:r>
              <a:rPr lang="en-US" sz="21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endParaRPr kumimoji="0" lang="en-US" sz="2100" b="0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en-US" sz="2100" b="0" i="1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5400" y="1981200"/>
            <a:ext cx="6324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IN" sz="4000" b="1" i="1" cap="small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Thank You !</a:t>
            </a:r>
          </a:p>
          <a:p>
            <a:pPr>
              <a:spcBef>
                <a:spcPct val="0"/>
              </a:spcBef>
            </a:pPr>
            <a:r>
              <a:rPr lang="en-US" sz="2800" b="1" i="1" cap="small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Awaiting your positive response</a:t>
            </a:r>
            <a:endParaRPr lang="en-IN" sz="2800" b="1" i="1" cap="small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Content</a:t>
            </a:r>
            <a:endParaRPr lang="en-US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52578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Application </a:t>
            </a:r>
            <a:r>
              <a:rPr lang="en-US" sz="2000" dirty="0" smtClean="0">
                <a:latin typeface="Bookman Old Style (Body)"/>
              </a:rPr>
              <a:t>of the Cost Audit Orders- 2</a:t>
            </a:r>
            <a:r>
              <a:rPr lang="en-US" sz="2000" baseline="30000" dirty="0" smtClean="0">
                <a:latin typeface="Bookman Old Style (Body)"/>
              </a:rPr>
              <a:t>nd</a:t>
            </a:r>
            <a:r>
              <a:rPr lang="en-US" sz="2000" dirty="0" smtClean="0">
                <a:latin typeface="Bookman Old Style (Body)"/>
              </a:rPr>
              <a:t> May 2011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Explanation of Cost Audit Order dated 2</a:t>
            </a:r>
            <a:r>
              <a:rPr lang="en-US" sz="2000" baseline="30000" dirty="0" smtClean="0">
                <a:latin typeface="Bookman Old Style (Body)"/>
              </a:rPr>
              <a:t>nd</a:t>
            </a:r>
            <a:r>
              <a:rPr lang="en-US" sz="2000" dirty="0" smtClean="0">
                <a:latin typeface="Bookman Old Style (Body)"/>
              </a:rPr>
              <a:t> May 2011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Application of the Cost Audit Orders- 30</a:t>
            </a:r>
            <a:r>
              <a:rPr lang="en-US" sz="2000" baseline="30000" dirty="0" smtClean="0">
                <a:latin typeface="Bookman Old Style (Body)"/>
              </a:rPr>
              <a:t>th</a:t>
            </a:r>
            <a:r>
              <a:rPr lang="en-US" sz="2000" dirty="0" smtClean="0">
                <a:latin typeface="Bookman Old Style (Body)"/>
              </a:rPr>
              <a:t> June 2011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Explanation of Cost Audit Order dated 30</a:t>
            </a:r>
            <a:r>
              <a:rPr lang="en-US" sz="2000" baseline="30000" dirty="0" smtClean="0">
                <a:latin typeface="Bookman Old Style (Body)"/>
              </a:rPr>
              <a:t>th</a:t>
            </a:r>
            <a:r>
              <a:rPr lang="en-US" sz="2000" dirty="0" smtClean="0">
                <a:latin typeface="Bookman Old Style (Body)"/>
              </a:rPr>
              <a:t> June </a:t>
            </a:r>
            <a:r>
              <a:rPr lang="en-US" sz="2000" dirty="0" smtClean="0">
                <a:latin typeface="Bookman Old Style (Body)"/>
              </a:rPr>
              <a:t>2011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Explanation of Cost Audit Order dated </a:t>
            </a:r>
            <a:r>
              <a:rPr lang="en-US" sz="2000" dirty="0" smtClean="0">
                <a:latin typeface="Bookman Old Style (Body)"/>
              </a:rPr>
              <a:t>24</a:t>
            </a:r>
            <a:r>
              <a:rPr lang="en-US" sz="2000" baseline="30000" dirty="0" smtClean="0">
                <a:latin typeface="Bookman Old Style (Body)"/>
              </a:rPr>
              <a:t>th</a:t>
            </a:r>
            <a:r>
              <a:rPr lang="en-US" sz="2000" dirty="0" smtClean="0">
                <a:latin typeface="Bookman Old Style (Body)"/>
              </a:rPr>
              <a:t> January  2012</a:t>
            </a:r>
            <a:endParaRPr lang="en-US" sz="2000" dirty="0" smtClean="0">
              <a:latin typeface="Bookman Old Style (Body)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Cost Audit Orders Not Applicable to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Appointment of Cost Auditor and Time limit for Report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Penalties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Benefits of Cost Audit to Industry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latin typeface="Bookman Old Style (Body)"/>
              </a:rPr>
              <a:t>Sources</a:t>
            </a:r>
            <a:endParaRPr lang="en-US" sz="1700" dirty="0" smtClean="0">
              <a:latin typeface="Bookman Old Style (Body)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B32103D6-7399-4AA8-810B-9483425C032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6"/>
          </p:nvPr>
        </p:nvSpPr>
        <p:spPr>
          <a:xfrm>
            <a:off x="2667000" y="6324600"/>
            <a:ext cx="3733800" cy="457200"/>
          </a:xfrm>
        </p:spPr>
        <p:txBody>
          <a:bodyPr/>
          <a:lstStyle/>
          <a:p>
            <a:pPr algn="ctr"/>
            <a:r>
              <a:rPr lang="en-US" sz="1600" b="1" dirty="0" smtClean="0"/>
              <a:t> </a:t>
            </a:r>
            <a:r>
              <a:rPr lang="en-US" sz="1600" b="1" dirty="0" err="1" smtClean="0"/>
              <a:t>Paliwal</a:t>
            </a:r>
            <a:r>
              <a:rPr lang="en-US" sz="1600" b="1" dirty="0" smtClean="0"/>
              <a:t> &amp; Associates</a:t>
            </a:r>
            <a:endParaRPr lang="en-US" b="1" dirty="0" smtClean="0"/>
          </a:p>
          <a:p>
            <a:pPr algn="ctr"/>
            <a:r>
              <a:rPr lang="en-US" b="1" dirty="0" smtClean="0"/>
              <a:t>Cost Accountants</a:t>
            </a:r>
            <a:endParaRPr lang="en-US" b="1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Companies Cost Audit Orders - 2011 </a:t>
            </a:r>
            <a:b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Cost Audit Order – 3</a:t>
            </a:r>
            <a:r>
              <a:rPr lang="en-US" sz="1800" b="1" baseline="30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rd</a:t>
            </a:r>
            <a:r>
              <a:rPr lang="en-US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may 2011</a:t>
            </a:r>
            <a:endParaRPr lang="en-US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066800"/>
            <a:ext cx="8458200" cy="51054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alphaUcPeriod"/>
            </a:pPr>
            <a:endParaRPr lang="en-US" sz="1800" dirty="0" smtClean="0"/>
          </a:p>
          <a:p>
            <a:pPr marL="514350" indent="-514350">
              <a:spcBef>
                <a:spcPts val="1200"/>
              </a:spcBef>
              <a:spcAft>
                <a:spcPts val="1800"/>
              </a:spcAft>
              <a:buSzPct val="100000"/>
              <a:buFont typeface="+mj-lt"/>
              <a:buAutoNum type="alphaUcPeriod"/>
            </a:pPr>
            <a:r>
              <a:rPr lang="en-US" sz="1800" dirty="0" smtClean="0"/>
              <a:t>Applicable from Financial Year 2011-12 on</a:t>
            </a:r>
          </a:p>
          <a:p>
            <a:pPr marL="514350" indent="-514350">
              <a:spcAft>
                <a:spcPts val="1800"/>
              </a:spcAft>
              <a:buSzPct val="100000"/>
              <a:buFont typeface="+mj-lt"/>
              <a:buAutoNum type="alphaUcPeriod"/>
            </a:pPr>
            <a:r>
              <a:rPr lang="en-US" sz="1800" dirty="0" smtClean="0"/>
              <a:t>Every company including a foreign company, </a:t>
            </a:r>
            <a:r>
              <a:rPr lang="en-IN" sz="1800" dirty="0" smtClean="0"/>
              <a:t>on which any of the following rules applicable….</a:t>
            </a:r>
            <a:endParaRPr lang="en-US" sz="1800" dirty="0" smtClean="0"/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(Bulk Drugs) </a:t>
            </a:r>
            <a:r>
              <a:rPr lang="en-IN" sz="1600" dirty="0" smtClean="0"/>
              <a:t>Rules, 1974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(Formulation) </a:t>
            </a:r>
            <a:r>
              <a:rPr lang="en-IN" sz="1600" dirty="0" smtClean="0"/>
              <a:t>Rules, 1988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(Fertilizers) </a:t>
            </a:r>
            <a:r>
              <a:rPr lang="en-IN" sz="1600" dirty="0" smtClean="0"/>
              <a:t>Rules, 1993 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(Sugar) </a:t>
            </a:r>
            <a:r>
              <a:rPr lang="en-IN" sz="1600" dirty="0" smtClean="0"/>
              <a:t>Rules, 1997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(Industrial Alcohol) </a:t>
            </a:r>
            <a:r>
              <a:rPr lang="en-IN" sz="1600" dirty="0" smtClean="0"/>
              <a:t>Rules, 1997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(Electricity Industry) </a:t>
            </a:r>
            <a:r>
              <a:rPr lang="en-IN" sz="1600" dirty="0" smtClean="0"/>
              <a:t>Rules, 2001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(Petroleum Industry) </a:t>
            </a:r>
            <a:r>
              <a:rPr lang="en-IN" sz="1600" dirty="0" smtClean="0"/>
              <a:t>Rules, 2002</a:t>
            </a: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SzPct val="100000"/>
              <a:buFont typeface="Wingdings" pitchFamily="2" charset="2"/>
              <a:buChar char="v"/>
            </a:pPr>
            <a:r>
              <a:rPr lang="en-IN" sz="1600" dirty="0" smtClean="0"/>
              <a:t>Cost Accounting Records </a:t>
            </a:r>
            <a:r>
              <a:rPr lang="en-IN" sz="1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(Telecommunications) </a:t>
            </a:r>
            <a:r>
              <a:rPr lang="en-IN" sz="1600" dirty="0" smtClean="0"/>
              <a:t>Rules, 2002</a:t>
            </a:r>
            <a:endParaRPr lang="en-US" sz="1600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b="1" dirty="0" smtClean="0"/>
          </a:p>
          <a:p>
            <a:pPr marL="514350" indent="-514350">
              <a:buSzPct val="100000"/>
              <a:buNone/>
            </a:pPr>
            <a:endParaRPr lang="en-US" sz="1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B32103D6-7399-4AA8-810B-9483425C032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16"/>
          </p:nvPr>
        </p:nvSpPr>
        <p:spPr>
          <a:xfrm>
            <a:off x="2819400" y="6096000"/>
            <a:ext cx="3200400" cy="518160"/>
          </a:xfrm>
        </p:spPr>
        <p:txBody>
          <a:bodyPr/>
          <a:lstStyle/>
          <a:p>
            <a:pPr algn="ctr"/>
            <a:r>
              <a:rPr lang="en-US" b="1" dirty="0" err="1" smtClean="0"/>
              <a:t>Paliwal</a:t>
            </a:r>
            <a:r>
              <a:rPr lang="en-US" b="1" dirty="0" smtClean="0"/>
              <a:t> &amp; Associates</a:t>
            </a:r>
          </a:p>
          <a:p>
            <a:pPr algn="ctr"/>
            <a:r>
              <a:rPr lang="en-US" b="1" dirty="0" smtClean="0"/>
              <a:t>Cost Accountants</a:t>
            </a:r>
          </a:p>
          <a:p>
            <a:pPr algn="ctr"/>
            <a:r>
              <a:rPr lang="en-US" b="1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990600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Explanation: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IN" sz="2000" dirty="0" smtClean="0">
                <a:solidFill>
                  <a:srgbClr val="92D050"/>
                </a:solidFill>
              </a:rPr>
              <a:t>Compulsory Annual Cost Audit is applicable on the following industries w.e.f Financial Year 2011-12</a:t>
            </a:r>
            <a:endParaRPr lang="en-IN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33095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Bulk Drugs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Formulation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Fertilizers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Sugar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Industrial Alcohol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Electricity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Petroleum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1900" dirty="0" smtClean="0"/>
              <a:t>Telecommunications</a:t>
            </a:r>
            <a:endParaRPr lang="en-US" sz="1800" dirty="0" smtClean="0"/>
          </a:p>
          <a:p>
            <a:pPr marL="457200" indent="-457200" algn="ctr">
              <a:spcAft>
                <a:spcPts val="600"/>
              </a:spcAft>
              <a:buNone/>
            </a:pPr>
            <a:r>
              <a:rPr lang="en-US" sz="2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Conditions</a:t>
            </a:r>
            <a:r>
              <a:rPr lang="en-US" sz="19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 </a:t>
            </a:r>
            <a:r>
              <a:rPr lang="en-US" sz="1800" dirty="0" smtClean="0"/>
              <a:t>Compulsory Annual Cost Audit is applicable on above said companies on satisfying any of the following conditions.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1900" dirty="0" smtClean="0"/>
              <a:t>Aggregate value of Net Worth as on last date of immediately preceding financial year, exceeds Rs 5 Crores </a:t>
            </a:r>
            <a:r>
              <a:rPr lang="en-IN" sz="1900" b="1" dirty="0" smtClean="0"/>
              <a:t>or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1900" dirty="0" smtClean="0"/>
              <a:t>Aggregate value of turnover of company during immediately preceding financial year, exceeds Rs 20 Crores </a:t>
            </a:r>
            <a:r>
              <a:rPr lang="en-IN" sz="1900" b="1" dirty="0" smtClean="0"/>
              <a:t>or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1900" dirty="0" smtClean="0"/>
              <a:t>Company’s Equity or Debt Securities are listed or in the process of listing on any Stock Exchange, whether in India or Outside India</a:t>
            </a:r>
            <a:endParaRPr lang="en-US" sz="2200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858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Provided further….</a:t>
            </a:r>
            <a:b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Cost audit order- 30</a:t>
            </a:r>
            <a:r>
              <a:rPr lang="en-US" sz="2400" baseline="30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June 2011</a:t>
            </a:r>
            <a:endParaRPr lang="en-IN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71195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IN" sz="2000" dirty="0" smtClean="0"/>
              <a:t>All companies on which “The Companies (Cost Accounting Records) Rules, 2011” apply and</a:t>
            </a:r>
          </a:p>
          <a:p>
            <a:pPr marL="342900" indent="-342900">
              <a:buFont typeface="+mj-lt"/>
              <a:buAutoNum type="alphaUcPeriod"/>
            </a:pPr>
            <a:r>
              <a:rPr lang="en-IN" sz="2000" dirty="0" smtClean="0"/>
              <a:t>Which are engaged in </a:t>
            </a:r>
            <a:r>
              <a:rPr lang="en-IN" sz="2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Production, Processing, Manufacturing or Mining</a:t>
            </a:r>
            <a:r>
              <a:rPr lang="en-IN" sz="2000" dirty="0" smtClean="0"/>
              <a:t> of the following products including intermediate products and articles or allied products there of-</a:t>
            </a:r>
          </a:p>
          <a:p>
            <a:pPr marL="342900" indent="-342900">
              <a:buNone/>
            </a:pPr>
            <a:endParaRPr lang="en-IN" sz="20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0" y="2819400"/>
          <a:ext cx="746760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4800600"/>
              </a:tblGrid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Relevant Chapter Heading of Central Excise Tariff Act, 1985</a:t>
                      </a:r>
                      <a:endParaRPr lang="en-IN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en-US" dirty="0" smtClean="0"/>
                        <a:t>Cement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25, 38 and 68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Tyres and Tubes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40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Steel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70 and 73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Paper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47 and 48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Insecticides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38</a:t>
                      </a:r>
                      <a:endParaRPr lang="en-IN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Glass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70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Paints and Varnishes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32</a:t>
                      </a:r>
                      <a:endParaRPr lang="en-IN" dirty="0"/>
                    </a:p>
                  </a:txBody>
                  <a:tcPr/>
                </a:tc>
              </a:tr>
              <a:tr h="309154">
                <a:tc>
                  <a:txBody>
                    <a:bodyPr/>
                    <a:lstStyle/>
                    <a:p>
                      <a:r>
                        <a:rPr lang="en-US" dirty="0" smtClean="0"/>
                        <a:t>Aluminum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Chapter 76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858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Provided further….</a:t>
            </a:r>
            <a:b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Cost audit order- 24</a:t>
            </a:r>
            <a:r>
              <a:rPr lang="en-US" sz="2400" baseline="30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January 2012</a:t>
            </a:r>
            <a:endParaRPr lang="en-IN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711952"/>
          </a:xfrm>
        </p:spPr>
        <p:txBody>
          <a:bodyPr>
            <a:normAutofit/>
          </a:bodyPr>
          <a:lstStyle/>
          <a:p>
            <a:pPr marL="342900" indent="-342900">
              <a:buNone/>
            </a:pPr>
            <a:endParaRPr lang="en-IN" sz="20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33400" y="609600"/>
          <a:ext cx="7772400" cy="5791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4038600"/>
              </a:tblGrid>
              <a:tr h="664564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Relevant Chapter Heading of Central Excise Tariff Act, 1985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Jute, cotton, silk, woollen or blended fibbers/textiles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50 to 63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Edible oil seeds and Oils (incl. </a:t>
                      </a:r>
                      <a:r>
                        <a:rPr kumimoji="0" lang="en-IN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vanaspati</a:t>
                      </a:r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12 and 15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Packaged food products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2 to 25 (except Chapters 5, 6, 14, 23 and 24)</a:t>
                      </a:r>
                      <a:endParaRPr lang="en-IN" dirty="0"/>
                    </a:p>
                  </a:txBody>
                  <a:tcPr/>
                </a:tc>
              </a:tr>
              <a:tr h="379751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Organic &amp; Inorganic Chemicals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28, 29, 32, 38 and 39</a:t>
                      </a:r>
                      <a:endParaRPr lang="en-IN" dirty="0"/>
                    </a:p>
                  </a:txBody>
                  <a:tcPr/>
                </a:tc>
              </a:tr>
              <a:tr h="379751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Coal &amp; Lignite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 27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Mining &amp; Metallurgy of ferrous &amp; non-ferrous metals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26 and 74 to 83 (except Chapters 76 and 77)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Tractors &amp; other motor vehicles (incl. automotive components)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84, 85 and 87</a:t>
                      </a:r>
                      <a:endParaRPr lang="en-IN" dirty="0"/>
                    </a:p>
                  </a:txBody>
                  <a:tcPr/>
                </a:tc>
              </a:tr>
              <a:tr h="379751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Plantation Products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8, 9, 21 and 40,</a:t>
                      </a:r>
                      <a:endParaRPr lang="en-IN" dirty="0"/>
                    </a:p>
                  </a:txBody>
                  <a:tcPr/>
                </a:tc>
              </a:tr>
              <a:tr h="664564"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Engineering machinery (incl. electrical &amp; electronic products)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Chapters 84 and 85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219200"/>
          </a:xfrm>
        </p:spPr>
        <p:txBody>
          <a:bodyPr>
            <a:normAutofit fontScale="90000"/>
          </a:bodyPr>
          <a:lstStyle/>
          <a:p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Explanation: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IN" sz="2000" dirty="0" smtClean="0">
                <a:solidFill>
                  <a:srgbClr val="00B050"/>
                </a:solidFill>
              </a:rPr>
              <a:t>Compulsory Annual Cost Audit is applicable on above said industries producing/manufacturing products covered under mention chapters of CETA, 1985 w.e.f 2011-12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001000" cy="502615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Cement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Tyres and Tubes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Steel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Paper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Insecticides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Glass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100" dirty="0" smtClean="0"/>
              <a:t>Paint and Varnishes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100" dirty="0" smtClean="0"/>
              <a:t>Aluminum </a:t>
            </a:r>
            <a:endParaRPr lang="en-US" sz="21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457200" indent="-457200">
              <a:spcAft>
                <a:spcPts val="1200"/>
              </a:spcAft>
              <a:buNone/>
            </a:pPr>
            <a:r>
              <a:rPr lang="en-US" sz="21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Conditions: </a:t>
            </a:r>
            <a:r>
              <a:rPr lang="en-US" sz="2100" dirty="0" smtClean="0"/>
              <a:t>Compulsory Annual Cost Audit is applicable on above said companies on satisfying any of the following conditions.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100" dirty="0" smtClean="0"/>
              <a:t>Aggregate value of turnover of company during immediately preceding financial year, exceeds Rs 100 Crores </a:t>
            </a:r>
            <a:r>
              <a:rPr lang="en-IN" sz="2100" b="1" dirty="0" smtClean="0"/>
              <a:t>or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100" dirty="0" smtClean="0"/>
              <a:t>Company’s Equity or Debt Securities are listed or in the process of listing on any Stock Exchange, whether in India or Outside India</a:t>
            </a:r>
            <a:endParaRPr lang="en-US" sz="2100" dirty="0" smtClean="0"/>
          </a:p>
          <a:p>
            <a:pPr marL="457200" indent="-457200">
              <a:buNone/>
            </a:pPr>
            <a:endParaRPr lang="en-IN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219200"/>
          </a:xfrm>
        </p:spPr>
        <p:txBody>
          <a:bodyPr>
            <a:normAutofit fontScale="90000"/>
          </a:bodyPr>
          <a:lstStyle/>
          <a:p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Explanation: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IN" sz="2000" dirty="0" smtClean="0">
                <a:solidFill>
                  <a:srgbClr val="00B050"/>
                </a:solidFill>
              </a:rPr>
              <a:t>Compulsory Annual Cost Audit is applicable on above said industries producing/manufacturing products covered under mention chapters of CETA, 1985 w.e.f 2012-13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001000" cy="502615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Jute, cotton, silk, woollen or blended fibbers/textiles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Edible oil seeds and Oils (incl. </a:t>
            </a:r>
            <a:r>
              <a:rPr lang="en-IN" sz="1900" dirty="0" err="1" smtClean="0">
                <a:solidFill>
                  <a:schemeClr val="dk1"/>
                </a:solidFill>
              </a:rPr>
              <a:t>vanaspati</a:t>
            </a:r>
            <a:r>
              <a:rPr lang="en-IN" sz="1900" dirty="0" smtClean="0">
                <a:solidFill>
                  <a:schemeClr val="dk1"/>
                </a:solidFill>
              </a:rPr>
              <a:t>)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Packaged food products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Organic &amp; Inorganic Chemicals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Coal &amp; Lignite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Mining &amp; Metallurgy of ferrous &amp; non-ferrous metals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Tractors &amp; other motor vehicles (incl. automotive components)</a:t>
            </a:r>
            <a:endParaRPr lang="en-IN" sz="1900" dirty="0" smtClean="0"/>
          </a:p>
          <a:p>
            <a:pPr marL="457200" indent="-457200"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Plantation Products</a:t>
            </a:r>
            <a:endParaRPr lang="en-IN" sz="1900" dirty="0" smtClean="0"/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IN" sz="1900" dirty="0" smtClean="0">
                <a:solidFill>
                  <a:schemeClr val="dk1"/>
                </a:solidFill>
              </a:rPr>
              <a:t>Engineering machinery (incl. electrical &amp; electronic products)</a:t>
            </a:r>
            <a:endParaRPr lang="en-US" sz="21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457200" indent="-457200">
              <a:spcAft>
                <a:spcPts val="1200"/>
              </a:spcAft>
              <a:buNone/>
            </a:pPr>
            <a:r>
              <a:rPr lang="en-US" sz="21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Conditions: </a:t>
            </a:r>
            <a:r>
              <a:rPr lang="en-US" sz="2100" dirty="0" smtClean="0"/>
              <a:t>Compulsory Annual Cost Audit is applicable on above said companies on satisfying any of the following conditions.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100" dirty="0" smtClean="0"/>
              <a:t>Aggregate value of turnover of company during immediately preceding financial year, exceeds Rs 100 Crores </a:t>
            </a:r>
            <a:r>
              <a:rPr lang="en-IN" sz="2100" b="1" dirty="0" smtClean="0"/>
              <a:t>or</a:t>
            </a:r>
          </a:p>
          <a:p>
            <a:pPr marL="514350" indent="-514350">
              <a:buFont typeface="+mj-lt"/>
              <a:buAutoNum type="romanLcPeriod"/>
            </a:pPr>
            <a:r>
              <a:rPr lang="en-IN" sz="2100" dirty="0" smtClean="0"/>
              <a:t>Company’s Equity or Debt Securities are listed or in the process of listing on any Stock Exchange, whether in India or Outside India</a:t>
            </a:r>
            <a:endParaRPr lang="en-US" sz="2100" dirty="0" smtClean="0"/>
          </a:p>
          <a:p>
            <a:pPr marL="457200" indent="-457200">
              <a:buNone/>
            </a:pPr>
            <a:endParaRPr lang="en-IN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Continues…</a:t>
            </a:r>
            <a:endParaRPr lang="en-IN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4724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IN" sz="2000" dirty="0" smtClean="0"/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en-IN" sz="2000" dirty="0" smtClean="0"/>
              <a:t>Companies (satisfying mention conditions) of above said industries shall get its Cost Accounting Records, in respect of each of its Financial Year</a:t>
            </a:r>
          </a:p>
          <a:p>
            <a:pPr>
              <a:spcAft>
                <a:spcPts val="1800"/>
              </a:spcAft>
            </a:pPr>
            <a:r>
              <a:rPr lang="en-IN" sz="2000" dirty="0" smtClean="0"/>
              <a:t>Commencing on or after 1</a:t>
            </a:r>
            <a:r>
              <a:rPr lang="en-IN" sz="2000" baseline="30000" dirty="0" smtClean="0"/>
              <a:t>st</a:t>
            </a:r>
            <a:r>
              <a:rPr lang="en-IN" sz="2000" dirty="0" smtClean="0"/>
              <a:t> April 2011, Audited by a Cost Auditor, who shall be either</a:t>
            </a:r>
          </a:p>
          <a:p>
            <a:r>
              <a:rPr lang="en-IN" sz="2000" dirty="0" smtClean="0"/>
              <a:t>A Cost Accountant or a firm of Cost accountants holding valid Certificate of Practice under the provision of The Cost &amp; Works Accountants Act 1959.</a:t>
            </a:r>
            <a:endParaRPr lang="en-IN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2103D6-7399-4AA8-810B-9483425C032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ookman Old Style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2344</TotalTime>
  <Words>1199</Words>
  <Application>Microsoft Office PowerPoint</Application>
  <PresentationFormat>On-screen Show (4:3)</PresentationFormat>
  <Paragraphs>195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Cost Audit orders &amp; Rules --An Introduction--</vt:lpstr>
      <vt:lpstr>Content</vt:lpstr>
      <vt:lpstr>Companies Cost Audit Orders - 2011  Cost Audit Order – 3rd may 2011</vt:lpstr>
      <vt:lpstr>Explanation:  Compulsory Annual Cost Audit is applicable on the following industries w.e.f Financial Year 2011-12</vt:lpstr>
      <vt:lpstr>Provided further…. Cost audit order- 30th June 2011</vt:lpstr>
      <vt:lpstr>Provided further…. Cost audit order- 24th January 2012</vt:lpstr>
      <vt:lpstr>    Explanation: Compulsory Annual Cost Audit is applicable on above said industries producing/manufacturing products covered under mention chapters of CETA, 1985 w.e.f 2011-12</vt:lpstr>
      <vt:lpstr>    Explanation: Compulsory Annual Cost Audit is applicable on above said industries producing/manufacturing products covered under mention chapters of CETA, 1985 w.e.f 2012-13</vt:lpstr>
      <vt:lpstr>Continues…</vt:lpstr>
      <vt:lpstr>EXCEPTION:  Provided that these cost audit orders shall not apply to a company</vt:lpstr>
      <vt:lpstr>Appointment of cost auditor and time limit for submission of cost audit report</vt:lpstr>
      <vt:lpstr>Penalties</vt:lpstr>
      <vt:lpstr>Slide 13</vt:lpstr>
      <vt:lpstr>SOURCE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recent changes  in Cost Accounting Record Rules and  Cost Audit Report Rules</dc:title>
  <dc:creator>user</dc:creator>
  <cp:lastModifiedBy>ARIF</cp:lastModifiedBy>
  <cp:revision>271</cp:revision>
  <dcterms:created xsi:type="dcterms:W3CDTF">2011-06-28T09:32:35Z</dcterms:created>
  <dcterms:modified xsi:type="dcterms:W3CDTF">2012-07-03T13:56:59Z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oOpen">
    <vt:lpwstr>1</vt:lpwstr>
  </property>
</Properties>
</file>