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80" r:id="rId8"/>
    <p:sldId id="263" r:id="rId9"/>
    <p:sldId id="265" r:id="rId10"/>
    <p:sldId id="266" r:id="rId11"/>
    <p:sldId id="274" r:id="rId12"/>
    <p:sldId id="267" r:id="rId13"/>
    <p:sldId id="268" r:id="rId14"/>
    <p:sldId id="270" r:id="rId15"/>
    <p:sldId id="276" r:id="rId16"/>
    <p:sldId id="277" r:id="rId17"/>
    <p:sldId id="278" r:id="rId18"/>
    <p:sldId id="27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5BE55F9-9BB8-42AD-A90E-42DEAAC3DCB0}" type="datetimeFigureOut">
              <a:rPr lang="en-US" smtClean="0"/>
              <a:pPr/>
              <a:t>2/20/2014</a:t>
            </a:fld>
            <a:endParaRPr lang="en-IN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5734AAA-905F-489D-95B2-D623DEFA2AE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E55F9-9BB8-42AD-A90E-42DEAAC3DCB0}" type="datetimeFigureOut">
              <a:rPr lang="en-US" smtClean="0"/>
              <a:pPr/>
              <a:t>2/20/2014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734AAA-905F-489D-95B2-D623DEFA2AE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5BE55F9-9BB8-42AD-A90E-42DEAAC3DCB0}" type="datetimeFigureOut">
              <a:rPr lang="en-US" smtClean="0"/>
              <a:pPr/>
              <a:t>2/20/2014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5734AAA-905F-489D-95B2-D623DEFA2AE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E55F9-9BB8-42AD-A90E-42DEAAC3DCB0}" type="datetimeFigureOut">
              <a:rPr lang="en-US" smtClean="0"/>
              <a:pPr/>
              <a:t>2/20/2014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734AAA-905F-489D-95B2-D623DEFA2AE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5BE55F9-9BB8-42AD-A90E-42DEAAC3DCB0}" type="datetimeFigureOut">
              <a:rPr lang="en-US" smtClean="0"/>
              <a:pPr/>
              <a:t>2/20/2014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5734AAA-905F-489D-95B2-D623DEFA2AE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E55F9-9BB8-42AD-A90E-42DEAAC3DCB0}" type="datetimeFigureOut">
              <a:rPr lang="en-US" smtClean="0"/>
              <a:pPr/>
              <a:t>2/20/2014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734AAA-905F-489D-95B2-D623DEFA2AE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E55F9-9BB8-42AD-A90E-42DEAAC3DCB0}" type="datetimeFigureOut">
              <a:rPr lang="en-US" smtClean="0"/>
              <a:pPr/>
              <a:t>2/20/2014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734AAA-905F-489D-95B2-D623DEFA2AE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E55F9-9BB8-42AD-A90E-42DEAAC3DCB0}" type="datetimeFigureOut">
              <a:rPr lang="en-US" smtClean="0"/>
              <a:pPr/>
              <a:t>2/20/2014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734AAA-905F-489D-95B2-D623DEFA2AE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5BE55F9-9BB8-42AD-A90E-42DEAAC3DCB0}" type="datetimeFigureOut">
              <a:rPr lang="en-US" smtClean="0"/>
              <a:pPr/>
              <a:t>2/20/2014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734AAA-905F-489D-95B2-D623DEFA2AE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E55F9-9BB8-42AD-A90E-42DEAAC3DCB0}" type="datetimeFigureOut">
              <a:rPr lang="en-US" smtClean="0"/>
              <a:pPr/>
              <a:t>2/20/2014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734AAA-905F-489D-95B2-D623DEFA2AE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E55F9-9BB8-42AD-A90E-42DEAAC3DCB0}" type="datetimeFigureOut">
              <a:rPr lang="en-US" smtClean="0"/>
              <a:pPr/>
              <a:t>2/20/2014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734AAA-905F-489D-95B2-D623DEFA2AEE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5BE55F9-9BB8-42AD-A90E-42DEAAC3DCB0}" type="datetimeFigureOut">
              <a:rPr lang="en-US" smtClean="0"/>
              <a:pPr/>
              <a:t>2/20/2014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5734AAA-905F-489D-95B2-D623DEFA2AEE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INTERIM BUDGET 2014-15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Budgeted Allocation of Expenditure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4488"/>
            <a:ext cx="3114668" cy="457200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r>
              <a:rPr lang="en-US" sz="7200" dirty="0" smtClean="0"/>
              <a:t>Schemes/Departments</a:t>
            </a:r>
            <a:endParaRPr lang="en-IN" sz="7200" dirty="0" smtClean="0"/>
          </a:p>
          <a:p>
            <a:endParaRPr lang="en-I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178808" y="1714488"/>
            <a:ext cx="3520440" cy="457200"/>
          </a:xfrm>
        </p:spPr>
        <p:txBody>
          <a:bodyPr/>
          <a:lstStyle/>
          <a:p>
            <a:r>
              <a:rPr lang="en-US" dirty="0" smtClean="0"/>
              <a:t>Budgeted Amount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28596" y="2357430"/>
            <a:ext cx="3500462" cy="346921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4. Railways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5. Public Sector Banks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6. Rural Housing Funds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7. Urban  Housing Funds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IN" dirty="0" smtClean="0"/>
              <a:t>8. Agricultural Credit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2357430"/>
            <a:ext cx="3520440" cy="346921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IN" dirty="0" smtClean="0"/>
              <a:t>  Rs  29,000 crore</a:t>
            </a:r>
          </a:p>
          <a:p>
            <a:pPr>
              <a:buNone/>
            </a:pPr>
            <a:r>
              <a:rPr lang="en-IN" dirty="0" smtClean="0"/>
              <a:t>  </a:t>
            </a:r>
          </a:p>
          <a:p>
            <a:pPr>
              <a:buNone/>
            </a:pPr>
            <a:r>
              <a:rPr lang="en-IN" dirty="0" smtClean="0"/>
              <a:t>  </a:t>
            </a:r>
            <a:r>
              <a:rPr lang="en-US" dirty="0" smtClean="0"/>
              <a:t>Rs 11,300 crore</a:t>
            </a:r>
          </a:p>
          <a:p>
            <a:pPr>
              <a:buNone/>
            </a:pPr>
            <a:r>
              <a:rPr lang="en-IN" dirty="0" smtClean="0"/>
              <a:t>     </a:t>
            </a:r>
          </a:p>
          <a:p>
            <a:pPr>
              <a:buNone/>
            </a:pPr>
            <a:r>
              <a:rPr lang="en-IN" dirty="0" smtClean="0"/>
              <a:t>  Rs  6,000 crore</a:t>
            </a:r>
            <a:endParaRPr lang="en-IN" dirty="0"/>
          </a:p>
          <a:p>
            <a:pPr>
              <a:buNone/>
            </a:pPr>
            <a:r>
              <a:rPr lang="en-IN" dirty="0" smtClean="0"/>
              <a:t>      </a:t>
            </a:r>
          </a:p>
          <a:p>
            <a:pPr>
              <a:buNone/>
            </a:pPr>
            <a:r>
              <a:rPr lang="en-IN" dirty="0" smtClean="0"/>
              <a:t>  Rs  2,000 crore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  Rs 800,000 Crore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Budgeted Allocation of Expenditure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43050"/>
            <a:ext cx="3471858" cy="500066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r>
              <a:rPr lang="en-US" sz="7400" dirty="0" smtClean="0"/>
              <a:t>Schemes/Departments</a:t>
            </a:r>
            <a:endParaRPr lang="en-IN" sz="7400" dirty="0" smtClean="0"/>
          </a:p>
          <a:p>
            <a:endParaRPr lang="en-IN" sz="3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1571612"/>
            <a:ext cx="3393588" cy="500066"/>
          </a:xfrm>
        </p:spPr>
        <p:txBody>
          <a:bodyPr>
            <a:normAutofit fontScale="40000" lnSpcReduction="20000"/>
          </a:bodyPr>
          <a:lstStyle/>
          <a:p>
            <a:endParaRPr lang="en-US" dirty="0" smtClean="0"/>
          </a:p>
          <a:p>
            <a:r>
              <a:rPr lang="en-US" sz="5100" dirty="0" smtClean="0"/>
              <a:t>Budgeted Amount</a:t>
            </a:r>
            <a:endParaRPr lang="en-IN" sz="5100" dirty="0" smtClean="0"/>
          </a:p>
          <a:p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143116"/>
            <a:ext cx="3543296" cy="392909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9.Interest Subvention Scheme on farm loans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10.Loans to minorities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US" dirty="0" smtClean="0"/>
              <a:t>11. Food Subsidies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12. Defence Pension Account</a:t>
            </a:r>
            <a:endParaRPr lang="en-IN" dirty="0" smtClean="0"/>
          </a:p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2071678"/>
            <a:ext cx="3393588" cy="385765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IN" dirty="0" smtClean="0"/>
              <a:t> </a:t>
            </a:r>
          </a:p>
          <a:p>
            <a:pPr>
              <a:buNone/>
            </a:pPr>
            <a:r>
              <a:rPr lang="en-IN" dirty="0" smtClean="0"/>
              <a:t>Rs  23,924 crore 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 Rs 211,451 crore at the end of December 2013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Rs 115,000 crores</a:t>
            </a:r>
            <a:endParaRPr lang="en-IN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Rs 500 crores</a:t>
            </a:r>
            <a:endParaRPr lang="en-I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Education Loans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A moratorium period is proposed for all education loans taken up to 31.3.2009 </a:t>
            </a:r>
            <a:r>
              <a:rPr lang="en-IN" dirty="0" smtClean="0"/>
              <a:t>and outstanding </a:t>
            </a:r>
            <a:r>
              <a:rPr lang="en-IN" dirty="0"/>
              <a:t>on 31.12.2013. Government will take over the liability for </a:t>
            </a:r>
            <a:r>
              <a:rPr lang="en-IN" dirty="0" smtClean="0"/>
              <a:t>outstanding interest </a:t>
            </a:r>
            <a:r>
              <a:rPr lang="en-IN" dirty="0"/>
              <a:t>as on 31.12.2013 but the borrower would have to pay interest for the </a:t>
            </a:r>
            <a:r>
              <a:rPr lang="en-IN" dirty="0" smtClean="0"/>
              <a:t>period after </a:t>
            </a:r>
            <a:r>
              <a:rPr lang="en-IN" dirty="0"/>
              <a:t>1.1.2014. An amount of </a:t>
            </a:r>
            <a:r>
              <a:rPr lang="en-IN" dirty="0" smtClean="0"/>
              <a:t>Rs </a:t>
            </a:r>
            <a:r>
              <a:rPr lang="en-IN" dirty="0"/>
              <a:t>2,600 crore has been provided this year and it </a:t>
            </a:r>
            <a:r>
              <a:rPr lang="en-IN" dirty="0" smtClean="0"/>
              <a:t>will benefit </a:t>
            </a:r>
            <a:r>
              <a:rPr lang="en-IN" dirty="0"/>
              <a:t>nearly 9 lakh student borrowers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REVENUES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Government </a:t>
            </a:r>
            <a:r>
              <a:rPr lang="en-IN" dirty="0"/>
              <a:t>appeals to all political parties to resolve to pass the GST Laws and </a:t>
            </a:r>
            <a:r>
              <a:rPr lang="en-IN" dirty="0" smtClean="0"/>
              <a:t>the Tax </a:t>
            </a:r>
            <a:r>
              <a:rPr lang="en-IN" dirty="0"/>
              <a:t>Code in </a:t>
            </a:r>
            <a:r>
              <a:rPr lang="en-IN" dirty="0" smtClean="0"/>
              <a:t>2014-15.</a:t>
            </a:r>
          </a:p>
          <a:p>
            <a:r>
              <a:rPr lang="en-US" dirty="0" smtClean="0"/>
              <a:t>Proposal to set up </a:t>
            </a:r>
            <a:r>
              <a:rPr lang="en-IN" dirty="0"/>
              <a:t>Research Funding </a:t>
            </a:r>
            <a:r>
              <a:rPr lang="en-IN" dirty="0" smtClean="0"/>
              <a:t>Organisation </a:t>
            </a:r>
            <a:r>
              <a:rPr lang="en-IN" dirty="0"/>
              <a:t>that will fund </a:t>
            </a:r>
            <a:r>
              <a:rPr lang="en-IN" dirty="0" smtClean="0"/>
              <a:t>Research Projects </a:t>
            </a:r>
            <a:r>
              <a:rPr lang="en-IN" dirty="0"/>
              <a:t>selected through a competitive </a:t>
            </a:r>
            <a:r>
              <a:rPr lang="en-IN" dirty="0" smtClean="0"/>
              <a:t>process. Contribution </a:t>
            </a:r>
            <a:r>
              <a:rPr lang="en-IN" dirty="0"/>
              <a:t>to that organisation </a:t>
            </a:r>
            <a:r>
              <a:rPr lang="en-IN" dirty="0" smtClean="0"/>
              <a:t>will be </a:t>
            </a:r>
            <a:r>
              <a:rPr lang="en-IN" dirty="0"/>
              <a:t>eligible for tax benefits</a:t>
            </a:r>
            <a:r>
              <a:rPr lang="en-IN" dirty="0" smtClean="0"/>
              <a:t>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Excise Duty Reduction for Automobile Industry </a:t>
            </a:r>
            <a:r>
              <a:rPr lang="en-US" dirty="0" err="1" smtClean="0"/>
              <a:t>upto</a:t>
            </a:r>
            <a:r>
              <a:rPr lang="en-US" dirty="0" smtClean="0"/>
              <a:t> 30.06.2014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IN" dirty="0"/>
              <a:t>Small Cars, Motorcycle, </a:t>
            </a:r>
            <a:r>
              <a:rPr lang="en-IN" dirty="0" smtClean="0"/>
              <a:t>Scooter and </a:t>
            </a:r>
            <a:r>
              <a:rPr lang="en-IN" dirty="0"/>
              <a:t>Commercial </a:t>
            </a:r>
            <a:r>
              <a:rPr lang="en-IN" dirty="0" smtClean="0"/>
              <a:t>Vehicles</a:t>
            </a:r>
          </a:p>
          <a:p>
            <a:endParaRPr lang="en-IN" dirty="0" smtClean="0"/>
          </a:p>
          <a:p>
            <a:r>
              <a:rPr lang="en-IN" dirty="0" smtClean="0"/>
              <a:t>SUVs</a:t>
            </a:r>
          </a:p>
          <a:p>
            <a:pPr>
              <a:buNone/>
            </a:pPr>
            <a:endParaRPr lang="en-IN" dirty="0" smtClean="0"/>
          </a:p>
          <a:p>
            <a:endParaRPr lang="en-US" dirty="0"/>
          </a:p>
          <a:p>
            <a:r>
              <a:rPr lang="en-IN" dirty="0"/>
              <a:t>Large and Mid-segment Cars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IN" dirty="0"/>
              <a:t>from 12 % to 8</a:t>
            </a:r>
            <a:r>
              <a:rPr lang="en-IN" dirty="0" smtClean="0"/>
              <a:t>%</a:t>
            </a:r>
          </a:p>
          <a:p>
            <a:endParaRPr lang="en-US" dirty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IN" dirty="0"/>
              <a:t>from 30% to 24</a:t>
            </a:r>
            <a:r>
              <a:rPr lang="en-IN" dirty="0" smtClean="0"/>
              <a:t>%</a:t>
            </a:r>
          </a:p>
          <a:p>
            <a:endParaRPr lang="en-US" dirty="0"/>
          </a:p>
          <a:p>
            <a:endParaRPr lang="en-IN" dirty="0" smtClean="0"/>
          </a:p>
          <a:p>
            <a:r>
              <a:rPr lang="en-IN" dirty="0" smtClean="0"/>
              <a:t>from </a:t>
            </a:r>
            <a:r>
              <a:rPr lang="en-IN" dirty="0"/>
              <a:t>27/24% to 24/20%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Changes in Tax Rates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The Excise Duty on all goods falling under Chapter 84 &amp; 85 of the Schedule </a:t>
            </a:r>
            <a:r>
              <a:rPr lang="en-IN" dirty="0" smtClean="0"/>
              <a:t>to the </a:t>
            </a:r>
            <a:r>
              <a:rPr lang="en-IN" dirty="0"/>
              <a:t>Central Excise Tariff Act is reduced from 12 percent to 10 percent for </a:t>
            </a:r>
            <a:r>
              <a:rPr lang="en-IN" dirty="0" smtClean="0"/>
              <a:t>the period up to </a:t>
            </a:r>
            <a:r>
              <a:rPr lang="en-IN" dirty="0"/>
              <a:t>30.06.2014. </a:t>
            </a:r>
            <a:endParaRPr lang="en-IN" dirty="0" smtClean="0"/>
          </a:p>
          <a:p>
            <a:r>
              <a:rPr lang="en-US" dirty="0" smtClean="0"/>
              <a:t>Proposal to make </a:t>
            </a:r>
            <a:r>
              <a:rPr lang="en-IN" dirty="0" smtClean="0"/>
              <a:t>appropriate reductions in the excise duties on chassis and trailors.</a:t>
            </a:r>
          </a:p>
          <a:p>
            <a:r>
              <a:rPr lang="en-IN" dirty="0" smtClean="0"/>
              <a:t>To encourage domestic production of mobile handsets, the excise duties for all categories of mobile handsets is restructured. The rates will be 6% with CENVAT credit or 1 percent without CENVAT credit.</a:t>
            </a:r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Changes in Tax Rates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5952"/>
            <a:ext cx="7239000" cy="4846320"/>
          </a:xfrm>
        </p:spPr>
        <p:txBody>
          <a:bodyPr>
            <a:normAutofit fontScale="92500" lnSpcReduction="20000"/>
          </a:bodyPr>
          <a:lstStyle/>
          <a:p>
            <a:r>
              <a:rPr lang="en-IN" dirty="0" smtClean="0"/>
              <a:t>To </a:t>
            </a:r>
            <a:r>
              <a:rPr lang="en-IN" dirty="0"/>
              <a:t>encourage domestic production of soaps and oleo chemicals, the custom </a:t>
            </a:r>
            <a:r>
              <a:rPr lang="en-IN" dirty="0" smtClean="0"/>
              <a:t>duty structure </a:t>
            </a:r>
            <a:r>
              <a:rPr lang="en-IN" dirty="0"/>
              <a:t>on non-edible grade industrial oils and its fractions, fatty acids and </a:t>
            </a:r>
            <a:r>
              <a:rPr lang="en-IN" dirty="0" smtClean="0"/>
              <a:t>fatty alcohols </a:t>
            </a:r>
            <a:r>
              <a:rPr lang="en-IN" dirty="0"/>
              <a:t>is rationalized at 7.5 percent</a:t>
            </a:r>
            <a:r>
              <a:rPr lang="en-IN" dirty="0" smtClean="0"/>
              <a:t>.</a:t>
            </a:r>
            <a:endParaRPr lang="en-IN" dirty="0"/>
          </a:p>
          <a:p>
            <a:r>
              <a:rPr lang="en-IN" dirty="0"/>
              <a:t>To encourage domestic production of specified road construction machinery, </a:t>
            </a:r>
            <a:r>
              <a:rPr lang="en-IN" dirty="0" smtClean="0"/>
              <a:t>the exemption </a:t>
            </a:r>
            <a:r>
              <a:rPr lang="en-IN" dirty="0"/>
              <a:t>from CVD on similar imported machinery is </a:t>
            </a:r>
            <a:r>
              <a:rPr lang="en-IN" dirty="0" smtClean="0"/>
              <a:t>withdrawn.</a:t>
            </a:r>
          </a:p>
          <a:p>
            <a:r>
              <a:rPr lang="en-IN" dirty="0"/>
              <a:t>A concessional custom duty 5 percent on capital goods imported by the </a:t>
            </a:r>
            <a:r>
              <a:rPr lang="en-IN" dirty="0" smtClean="0"/>
              <a:t>Bank Note </a:t>
            </a:r>
            <a:r>
              <a:rPr lang="en-IN" dirty="0"/>
              <a:t>Paper Mill India Private Limited is provided to encourage </a:t>
            </a:r>
            <a:r>
              <a:rPr lang="en-IN" dirty="0" smtClean="0"/>
              <a:t>domestic production </a:t>
            </a:r>
            <a:r>
              <a:rPr lang="en-IN" dirty="0"/>
              <a:t>of security paper for printing currency notes.</a:t>
            </a: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Changes in Tax Rates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The loading and un-loading, packing, storage and warehousing of rice is </a:t>
            </a:r>
            <a:r>
              <a:rPr lang="en-IN" dirty="0" smtClean="0"/>
              <a:t>exempted from </a:t>
            </a:r>
            <a:r>
              <a:rPr lang="en-IN" dirty="0"/>
              <a:t>Service Tax.</a:t>
            </a:r>
          </a:p>
          <a:p>
            <a:r>
              <a:rPr lang="en-IN" dirty="0" smtClean="0"/>
              <a:t>The </a:t>
            </a:r>
            <a:r>
              <a:rPr lang="en-IN" dirty="0"/>
              <a:t>services provided by cord blood banks is exempted from Service Tax.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thanks! 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Prepared by </a:t>
            </a:r>
            <a:r>
              <a:rPr lang="en-US" dirty="0" smtClean="0"/>
              <a:t> </a:t>
            </a:r>
            <a:r>
              <a:rPr lang="en-US" dirty="0" smtClean="0"/>
              <a:t>Sumedha Gulati</a:t>
            </a:r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DEFICIT AND INFLATION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Fiscal Deficit for 2013-14 contained at 4.6%.</a:t>
            </a:r>
          </a:p>
          <a:p>
            <a:r>
              <a:rPr lang="en-US" dirty="0" smtClean="0"/>
              <a:t>Current Account Deficit projected to be USD 45 billion in 2013-14 down from USD 88 million in 2012-13.</a:t>
            </a:r>
          </a:p>
          <a:p>
            <a:r>
              <a:rPr lang="en-US" dirty="0" smtClean="0"/>
              <a:t>WPI Inflation : </a:t>
            </a:r>
            <a:r>
              <a:rPr lang="en-IN" dirty="0" smtClean="0"/>
              <a:t>5.05%</a:t>
            </a:r>
          </a:p>
          <a:p>
            <a:r>
              <a:rPr lang="en-IN" dirty="0" smtClean="0"/>
              <a:t>Core Inflation : 3 %</a:t>
            </a:r>
          </a:p>
          <a:p>
            <a:r>
              <a:rPr lang="en-IN" dirty="0" smtClean="0"/>
              <a:t>Food Inflation : 6.2%</a:t>
            </a:r>
            <a:r>
              <a:rPr lang="en-US" dirty="0" smtClean="0"/>
              <a:t> </a:t>
            </a: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MANUFACTURING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N" dirty="0" smtClean="0"/>
              <a:t>National </a:t>
            </a:r>
            <a:r>
              <a:rPr lang="en-IN" dirty="0"/>
              <a:t>Manufacturing Policy has set the goal of increasing the share </a:t>
            </a:r>
            <a:r>
              <a:rPr lang="en-IN" dirty="0" smtClean="0"/>
              <a:t>of manufacturing </a:t>
            </a:r>
            <a:r>
              <a:rPr lang="en-IN" dirty="0"/>
              <a:t>in GDP to 25 percent and to create 100 million jobs over a </a:t>
            </a:r>
            <a:r>
              <a:rPr lang="en-IN" dirty="0" smtClean="0"/>
              <a:t>decade.</a:t>
            </a:r>
          </a:p>
          <a:p>
            <a:r>
              <a:rPr lang="en-IN" dirty="0"/>
              <a:t>8 National Investment and Manufacturing Zones (NIMZ) along Delhi Mumbai </a:t>
            </a:r>
            <a:r>
              <a:rPr lang="en-IN" dirty="0" smtClean="0"/>
              <a:t>Industrial Corridor </a:t>
            </a:r>
            <a:r>
              <a:rPr lang="en-IN" dirty="0"/>
              <a:t>(DMIC) have been announced. 9 Projects had been approved by </a:t>
            </a:r>
            <a:r>
              <a:rPr lang="en-IN" dirty="0" smtClean="0"/>
              <a:t>the DMIC trust.</a:t>
            </a:r>
          </a:p>
          <a:p>
            <a:r>
              <a:rPr lang="en-IN" dirty="0"/>
              <a:t>3 more Industrial Corridors connecting Chennai and Bengaluru, Bengaluru and </a:t>
            </a:r>
            <a:r>
              <a:rPr lang="en-IN" dirty="0" smtClean="0"/>
              <a:t>Mumbai &amp; </a:t>
            </a:r>
            <a:r>
              <a:rPr lang="en-IN" dirty="0"/>
              <a:t>Amritsar and Kolkata are under different stages of preparatory works.</a:t>
            </a: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GDP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GDP reached 4.4% in Q1 of 2013-14 from 7.5% in corresponding period in 2011-12 which has been controlled by numerous measures taken by government. Growth for </a:t>
            </a:r>
            <a:r>
              <a:rPr lang="en-IN" dirty="0"/>
              <a:t>third and </a:t>
            </a:r>
            <a:r>
              <a:rPr lang="en-IN" dirty="0" smtClean="0"/>
              <a:t>fourth quarter </a:t>
            </a:r>
            <a:r>
              <a:rPr lang="en-IN" dirty="0"/>
              <a:t>of the current year is expected to be </a:t>
            </a:r>
            <a:r>
              <a:rPr lang="en-IN" dirty="0" smtClean="0"/>
              <a:t>5.2% and for the whole year estimated at 4.9%.</a:t>
            </a:r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2013-14 Report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/>
              <a:t>12.8 lakhs land titles covering 18.80 </a:t>
            </a:r>
            <a:r>
              <a:rPr lang="en-IN" dirty="0" smtClean="0"/>
              <a:t>lakh hectare </a:t>
            </a:r>
            <a:r>
              <a:rPr lang="en-IN" dirty="0"/>
              <a:t>were distributed </a:t>
            </a:r>
            <a:r>
              <a:rPr lang="en-IN" dirty="0" smtClean="0"/>
              <a:t>under the Scheduled Tribes </a:t>
            </a:r>
            <a:r>
              <a:rPr lang="en-IN" dirty="0"/>
              <a:t>and Other traditional Forest Dwellers </a:t>
            </a:r>
            <a:r>
              <a:rPr lang="en-IN" dirty="0" smtClean="0"/>
              <a:t>Act.</a:t>
            </a:r>
          </a:p>
          <a:p>
            <a:r>
              <a:rPr lang="en-IN" dirty="0"/>
              <a:t>The oppressive colonial law of 1894 was substituted with the Right to Fair </a:t>
            </a:r>
            <a:r>
              <a:rPr lang="en-IN" dirty="0" smtClean="0"/>
              <a:t>Compensation and </a:t>
            </a:r>
            <a:r>
              <a:rPr lang="en-IN" dirty="0"/>
              <a:t>Transparency in Land Acquisition Rehabilitation and Resettlement </a:t>
            </a:r>
            <a:r>
              <a:rPr lang="en-IN" dirty="0" smtClean="0"/>
              <a:t>Act.</a:t>
            </a:r>
          </a:p>
          <a:p>
            <a:r>
              <a:rPr lang="en-IN" dirty="0"/>
              <a:t>National Food Security Act was passed assuring food to 67 percent of the </a:t>
            </a:r>
            <a:r>
              <a:rPr lang="en-IN" dirty="0" smtClean="0"/>
              <a:t>population.</a:t>
            </a:r>
          </a:p>
          <a:p>
            <a:r>
              <a:rPr lang="en-IN" dirty="0"/>
              <a:t>The new companies Act replaced a law of 1956 vintage</a:t>
            </a:r>
            <a:r>
              <a:rPr lang="en-IN" dirty="0" smtClean="0"/>
              <a:t>.</a:t>
            </a:r>
          </a:p>
          <a:p>
            <a:r>
              <a:rPr lang="en-IN" dirty="0"/>
              <a:t>The PFRDA Act was passed to establish a statutory regulator for the New </a:t>
            </a:r>
            <a:r>
              <a:rPr lang="en-IN" dirty="0" smtClean="0"/>
              <a:t>Pension Scheme</a:t>
            </a:r>
            <a:r>
              <a:rPr lang="en-IN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Economic $ Social Initiative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/>
              <a:t>Liberalised FDI policy in tele-communication, pharmaceuticals, civil aviation, </a:t>
            </a:r>
            <a:r>
              <a:rPr lang="en-IN" dirty="0" smtClean="0"/>
              <a:t>power trading </a:t>
            </a:r>
            <a:r>
              <a:rPr lang="en-IN" dirty="0"/>
              <a:t>exchange, and multi brand retail to attract large investment.</a:t>
            </a:r>
          </a:p>
          <a:p>
            <a:r>
              <a:rPr lang="en-IN" dirty="0" smtClean="0"/>
              <a:t>National </a:t>
            </a:r>
            <a:r>
              <a:rPr lang="en-IN" dirty="0"/>
              <a:t>Solar Mission to add 4 Ultra Mega Solar Power Projects each with </a:t>
            </a:r>
            <a:r>
              <a:rPr lang="en-IN" dirty="0" smtClean="0"/>
              <a:t>the capacity </a:t>
            </a:r>
            <a:r>
              <a:rPr lang="en-IN" dirty="0"/>
              <a:t>of over 500 MW in 2014-15</a:t>
            </a:r>
            <a:r>
              <a:rPr lang="en-IN" dirty="0" smtClean="0"/>
              <a:t>.</a:t>
            </a:r>
          </a:p>
          <a:p>
            <a:r>
              <a:rPr lang="en-IN" dirty="0"/>
              <a:t>Ministry of MSME will create the ‘India Inclusive Innovation Fund’ to promote </a:t>
            </a:r>
            <a:r>
              <a:rPr lang="en-IN" dirty="0" smtClean="0"/>
              <a:t>grass root </a:t>
            </a:r>
            <a:r>
              <a:rPr lang="en-IN" dirty="0"/>
              <a:t>innovations with social returns to support enterprises in the MSME sector with </a:t>
            </a:r>
            <a:r>
              <a:rPr lang="en-IN" dirty="0" smtClean="0"/>
              <a:t>an initial </a:t>
            </a:r>
            <a:r>
              <a:rPr lang="en-IN" dirty="0"/>
              <a:t>contribution of </a:t>
            </a:r>
            <a:r>
              <a:rPr lang="en-IN" dirty="0" smtClean="0"/>
              <a:t>Rs 100 </a:t>
            </a:r>
            <a:r>
              <a:rPr lang="en-IN" dirty="0"/>
              <a:t>crore to the corpus of the fund</a:t>
            </a:r>
            <a:r>
              <a:rPr lang="en-IN" dirty="0" smtClean="0"/>
              <a:t>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Economic $ Social Initiative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 Venture Capital Fund  for concessional finance to Scheduled Caste will be set up by IFCI with an initial capital of Rs 200 crore which can be supplemented every year.</a:t>
            </a:r>
          </a:p>
          <a:p>
            <a:r>
              <a:rPr lang="en-IN" dirty="0" smtClean="0"/>
              <a:t>A new Plan Scheme with an allocation of Rs100 crore has been approved to promote community radio station.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Additional Central Assistance to some States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A sum of </a:t>
            </a:r>
            <a:r>
              <a:rPr lang="en-IN" dirty="0" smtClean="0"/>
              <a:t>Rs 1200 </a:t>
            </a:r>
            <a:r>
              <a:rPr lang="en-IN" dirty="0"/>
              <a:t>crore as additional central assistance to North Eastern states, </a:t>
            </a:r>
            <a:r>
              <a:rPr lang="en-IN" dirty="0" smtClean="0"/>
              <a:t>Himachal Pradesh </a:t>
            </a:r>
            <a:r>
              <a:rPr lang="en-IN" dirty="0"/>
              <a:t>and Uttarakhand in this financial year.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Budgeted Allocation of Expenditure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596" y="1785926"/>
            <a:ext cx="3520440" cy="457200"/>
          </a:xfrm>
        </p:spPr>
        <p:txBody>
          <a:bodyPr/>
          <a:lstStyle/>
          <a:p>
            <a:r>
              <a:rPr lang="en-US" dirty="0" smtClean="0"/>
              <a:t>Schemes/Departments</a:t>
            </a:r>
            <a:endParaRPr lang="en-I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286248" y="1785926"/>
            <a:ext cx="3520440" cy="457200"/>
          </a:xfrm>
        </p:spPr>
        <p:txBody>
          <a:bodyPr/>
          <a:lstStyle/>
          <a:p>
            <a:r>
              <a:rPr lang="en-US" dirty="0" smtClean="0"/>
              <a:t> Budgeted Amount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28596" y="2500306"/>
            <a:ext cx="3520440" cy="4114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1400" dirty="0" smtClean="0"/>
              <a:t>1.  </a:t>
            </a:r>
            <a:r>
              <a:rPr lang="en-IN" sz="1900" dirty="0" smtClean="0"/>
              <a:t>‘Nirbhaya </a:t>
            </a:r>
            <a:r>
              <a:rPr lang="en-IN" sz="1900" dirty="0"/>
              <a:t>Fund</a:t>
            </a:r>
            <a:r>
              <a:rPr lang="en-IN" sz="1900" dirty="0" smtClean="0"/>
              <a:t>’</a:t>
            </a:r>
          </a:p>
          <a:p>
            <a:pPr>
              <a:buNone/>
            </a:pPr>
            <a:r>
              <a:rPr lang="en-US" sz="1900" dirty="0" smtClean="0"/>
              <a:t>     - </a:t>
            </a:r>
            <a:r>
              <a:rPr lang="en-IN" sz="1900" dirty="0" smtClean="0"/>
              <a:t>2 </a:t>
            </a:r>
            <a:r>
              <a:rPr lang="en-IN" sz="1900" dirty="0"/>
              <a:t>Proposals to ensure the dignity and safety of women have </a:t>
            </a:r>
            <a:r>
              <a:rPr lang="en-IN" sz="1900" dirty="0" smtClean="0"/>
              <a:t>been approved </a:t>
            </a:r>
            <a:r>
              <a:rPr lang="en-IN" sz="1900" dirty="0"/>
              <a:t>which will be funded from the Nirbhaya </a:t>
            </a:r>
            <a:r>
              <a:rPr lang="en-IN" sz="1900" dirty="0" smtClean="0"/>
              <a:t>Fund.</a:t>
            </a:r>
          </a:p>
          <a:p>
            <a:pPr>
              <a:buNone/>
            </a:pPr>
            <a:r>
              <a:rPr lang="en-IN" sz="1900" dirty="0" smtClean="0"/>
              <a:t> 2.  NSD  Trust  (The </a:t>
            </a:r>
            <a:r>
              <a:rPr lang="en-IN" sz="1900" dirty="0"/>
              <a:t>National Skill Certification and </a:t>
            </a:r>
            <a:r>
              <a:rPr lang="en-IN" sz="1900" dirty="0" smtClean="0"/>
              <a:t>monetary </a:t>
            </a:r>
            <a:r>
              <a:rPr lang="en-IN" sz="1900" dirty="0"/>
              <a:t>reward </a:t>
            </a:r>
            <a:r>
              <a:rPr lang="en-IN" sz="1900" dirty="0" smtClean="0"/>
              <a:t>schemes)</a:t>
            </a:r>
          </a:p>
          <a:p>
            <a:pPr>
              <a:buNone/>
            </a:pPr>
            <a:endParaRPr lang="en-IN" sz="1900" dirty="0" smtClean="0"/>
          </a:p>
          <a:p>
            <a:pPr>
              <a:buNone/>
            </a:pPr>
            <a:r>
              <a:rPr lang="en-US" sz="1900" dirty="0" smtClean="0"/>
              <a:t>3. </a:t>
            </a:r>
            <a:r>
              <a:rPr lang="en-IN" sz="1900" dirty="0"/>
              <a:t>Direct </a:t>
            </a:r>
            <a:r>
              <a:rPr lang="en-IN" sz="1900" dirty="0" smtClean="0"/>
              <a:t>Benefit </a:t>
            </a:r>
            <a:r>
              <a:rPr lang="en-IN" sz="1900" dirty="0"/>
              <a:t>Transfer (DBT) </a:t>
            </a:r>
            <a:r>
              <a:rPr lang="en-IN" sz="1900" dirty="0" smtClean="0"/>
              <a:t>Scheme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14810" y="2285992"/>
            <a:ext cx="3520440" cy="41148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IN" sz="8000" dirty="0" smtClean="0"/>
              <a:t>  </a:t>
            </a:r>
          </a:p>
          <a:p>
            <a:pPr>
              <a:buNone/>
            </a:pPr>
            <a:r>
              <a:rPr lang="en-IN" sz="8000" dirty="0" smtClean="0"/>
              <a:t>   Rs 1000 crore</a:t>
            </a:r>
          </a:p>
          <a:p>
            <a:endParaRPr lang="en-US" dirty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     </a:t>
            </a:r>
          </a:p>
          <a:p>
            <a:pPr>
              <a:buNone/>
            </a:pPr>
            <a:r>
              <a:rPr lang="en-IN" dirty="0"/>
              <a:t> </a:t>
            </a:r>
            <a:r>
              <a:rPr lang="en-IN" dirty="0" smtClean="0"/>
              <a:t>  </a:t>
            </a:r>
          </a:p>
          <a:p>
            <a:pPr>
              <a:buNone/>
            </a:pPr>
            <a:r>
              <a:rPr lang="en-US" sz="8000" dirty="0" smtClean="0"/>
              <a:t>   Rs 1000 crore</a:t>
            </a:r>
            <a:endParaRPr lang="en-IN" sz="8000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sz="48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en-IN" sz="4800" dirty="0" smtClean="0">
                <a:latin typeface="Calibri" pitchFamily="34" charset="0"/>
                <a:cs typeface="Calibri" pitchFamily="34" charset="0"/>
              </a:rPr>
              <a:t>       </a:t>
            </a:r>
          </a:p>
          <a:p>
            <a:pPr>
              <a:buNone/>
            </a:pPr>
            <a:r>
              <a:rPr lang="en-IN" sz="4800" dirty="0" smtClean="0">
                <a:latin typeface="Calibri" pitchFamily="34" charset="0"/>
                <a:cs typeface="Calibri" pitchFamily="34" charset="0"/>
              </a:rPr>
              <a:t>       </a:t>
            </a:r>
            <a:r>
              <a:rPr lang="en-IN" sz="8000" dirty="0" smtClean="0">
                <a:latin typeface="+mj-lt"/>
                <a:cs typeface="Calibri" pitchFamily="34" charset="0"/>
              </a:rPr>
              <a:t>Rs 628 crore transferred directly to the beneficiaries till 31st January 2014</a:t>
            </a:r>
          </a:p>
          <a:p>
            <a:pPr>
              <a:buNone/>
            </a:pPr>
            <a:r>
              <a:rPr lang="en-IN" dirty="0" smtClean="0"/>
              <a:t>   </a:t>
            </a:r>
          </a:p>
          <a:p>
            <a:pPr>
              <a:buNone/>
            </a:pPr>
            <a:endParaRPr lang="en-IN" dirty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sz="2100" dirty="0" smtClean="0"/>
              <a:t>  </a:t>
            </a:r>
            <a:endParaRPr lang="en-IN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431</TotalTime>
  <Words>1016</Words>
  <Application>Microsoft Office PowerPoint</Application>
  <PresentationFormat>On-screen Show (4:3)</PresentationFormat>
  <Paragraphs>139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Opulent</vt:lpstr>
      <vt:lpstr>INTERIM BUDGET 2014-15</vt:lpstr>
      <vt:lpstr>DEFICIT AND INFLATION</vt:lpstr>
      <vt:lpstr>MANUFACTURING</vt:lpstr>
      <vt:lpstr>GDP </vt:lpstr>
      <vt:lpstr>2013-14 Report</vt:lpstr>
      <vt:lpstr>Economic $ Social Initiative</vt:lpstr>
      <vt:lpstr>Economic $ Social Initiative</vt:lpstr>
      <vt:lpstr>Additional Central Assistance to some States</vt:lpstr>
      <vt:lpstr>Budgeted Allocation of Expenditure</vt:lpstr>
      <vt:lpstr>Budgeted Allocation of Expenditure</vt:lpstr>
      <vt:lpstr>Budgeted Allocation of Expenditure</vt:lpstr>
      <vt:lpstr>Education Loans</vt:lpstr>
      <vt:lpstr>REVENUES</vt:lpstr>
      <vt:lpstr>Excise Duty Reduction for Automobile Industry upto 30.06.2014 </vt:lpstr>
      <vt:lpstr>Changes in Tax Rates</vt:lpstr>
      <vt:lpstr>Changes in Tax Rates</vt:lpstr>
      <vt:lpstr>Changes in Tax Rates</vt:lpstr>
      <vt:lpstr>thanks! </vt:lpstr>
    </vt:vector>
  </TitlesOfParts>
  <Company>Wipro Limited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INTERIM BUDGET 2014-15</dc:title>
  <dc:creator>Sumedha Gulati</dc:creator>
  <cp:lastModifiedBy>Sumedha Gulati</cp:lastModifiedBy>
  <cp:revision>70</cp:revision>
  <dcterms:created xsi:type="dcterms:W3CDTF">2014-02-18T10:52:43Z</dcterms:created>
  <dcterms:modified xsi:type="dcterms:W3CDTF">2014-02-20T14:41:07Z</dcterms:modified>
</cp:coreProperties>
</file>