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Default Extension="wav" ContentType="audio/wav"/>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xlsx" ContentType="application/vnd.openxmlformats-officedocument.spreadsheetml.sheet"/>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diagrams/drawing1.xml" ContentType="application/vnd.ms-office.drawingml.diagramDrawing+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76" r:id="rId6"/>
    <p:sldId id="261" r:id="rId7"/>
    <p:sldId id="262" r:id="rId8"/>
    <p:sldId id="263" r:id="rId9"/>
    <p:sldId id="275" r:id="rId10"/>
    <p:sldId id="264" r:id="rId11"/>
    <p:sldId id="265" r:id="rId12"/>
    <p:sldId id="266" r:id="rId13"/>
    <p:sldId id="267" r:id="rId14"/>
    <p:sldId id="268" r:id="rId15"/>
    <p:sldId id="269" r:id="rId16"/>
    <p:sldId id="270" r:id="rId17"/>
    <p:sldId id="277" r:id="rId18"/>
    <p:sldId id="271" r:id="rId19"/>
    <p:sldId id="278" r:id="rId20"/>
    <p:sldId id="272" r:id="rId21"/>
    <p:sldId id="279" r:id="rId22"/>
    <p:sldId id="273" r:id="rId23"/>
    <p:sldId id="280" r:id="rId24"/>
    <p:sldId id="281" r:id="rId25"/>
    <p:sldId id="282" r:id="rId26"/>
    <p:sldId id="274" r:id="rId27"/>
    <p:sldId id="260" r:id="rId2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hart>
    <c:plotArea>
      <c:layout/>
      <c:lineChart>
        <c:grouping val="standard"/>
        <c:ser>
          <c:idx val="0"/>
          <c:order val="0"/>
          <c:tx>
            <c:strRef>
              <c:f>Sheet1!$B$1</c:f>
              <c:strCache>
                <c:ptCount val="1"/>
                <c:pt idx="0">
                  <c:v>SENSEX</c:v>
                </c:pt>
              </c:strCache>
            </c:strRef>
          </c:tx>
          <c:cat>
            <c:numRef>
              <c:f>Sheet1!$A$2:$A$5</c:f>
              <c:numCache>
                <c:formatCode>General</c:formatCode>
                <c:ptCount val="4"/>
                <c:pt idx="0">
                  <c:v>1</c:v>
                </c:pt>
                <c:pt idx="1">
                  <c:v>2</c:v>
                </c:pt>
                <c:pt idx="2">
                  <c:v>3</c:v>
                </c:pt>
                <c:pt idx="3">
                  <c:v>4</c:v>
                </c:pt>
              </c:numCache>
            </c:numRef>
          </c:cat>
          <c:val>
            <c:numRef>
              <c:f>Sheet1!$B$2:$B$5</c:f>
              <c:numCache>
                <c:formatCode>General</c:formatCode>
                <c:ptCount val="4"/>
                <c:pt idx="0">
                  <c:v>16000</c:v>
                </c:pt>
                <c:pt idx="1">
                  <c:v>15620</c:v>
                </c:pt>
                <c:pt idx="2">
                  <c:v>16540</c:v>
                </c:pt>
                <c:pt idx="3">
                  <c:v>15888</c:v>
                </c:pt>
              </c:numCache>
            </c:numRef>
          </c:val>
        </c:ser>
        <c:ser>
          <c:idx val="1"/>
          <c:order val="1"/>
          <c:tx>
            <c:strRef>
              <c:f>Sheet1!$C$1</c:f>
              <c:strCache>
                <c:ptCount val="1"/>
                <c:pt idx="0">
                  <c:v>NIFTY</c:v>
                </c:pt>
              </c:strCache>
            </c:strRef>
          </c:tx>
          <c:cat>
            <c:numRef>
              <c:f>Sheet1!$A$2:$A$5</c:f>
              <c:numCache>
                <c:formatCode>General</c:formatCode>
                <c:ptCount val="4"/>
                <c:pt idx="0">
                  <c:v>1</c:v>
                </c:pt>
                <c:pt idx="1">
                  <c:v>2</c:v>
                </c:pt>
                <c:pt idx="2">
                  <c:v>3</c:v>
                </c:pt>
                <c:pt idx="3">
                  <c:v>4</c:v>
                </c:pt>
              </c:numCache>
            </c:numRef>
          </c:cat>
          <c:val>
            <c:numRef>
              <c:f>Sheet1!$C$2:$C$5</c:f>
              <c:numCache>
                <c:formatCode>General</c:formatCode>
                <c:ptCount val="4"/>
                <c:pt idx="0">
                  <c:v>6000</c:v>
                </c:pt>
                <c:pt idx="1">
                  <c:v>5622</c:v>
                </c:pt>
                <c:pt idx="2">
                  <c:v>6524</c:v>
                </c:pt>
                <c:pt idx="3">
                  <c:v>4562</c:v>
                </c:pt>
              </c:numCache>
            </c:numRef>
          </c:val>
        </c:ser>
        <c:marker val="1"/>
        <c:axId val="34956032"/>
        <c:axId val="34957568"/>
      </c:lineChart>
      <c:catAx>
        <c:axId val="34956032"/>
        <c:scaling>
          <c:orientation val="minMax"/>
        </c:scaling>
        <c:axPos val="b"/>
        <c:numFmt formatCode="General" sourceLinked="1"/>
        <c:tickLblPos val="nextTo"/>
        <c:crossAx val="34957568"/>
        <c:crosses val="autoZero"/>
        <c:auto val="1"/>
        <c:lblAlgn val="ctr"/>
        <c:lblOffset val="100"/>
      </c:catAx>
      <c:valAx>
        <c:axId val="34957568"/>
        <c:scaling>
          <c:orientation val="minMax"/>
        </c:scaling>
        <c:axPos val="l"/>
        <c:majorGridlines/>
        <c:numFmt formatCode="General" sourceLinked="1"/>
        <c:tickLblPos val="nextTo"/>
        <c:crossAx val="34956032"/>
        <c:crosses val="autoZero"/>
        <c:crossBetween val="between"/>
      </c:valAx>
      <c:spPr>
        <a:noFill/>
        <a:ln w="25400">
          <a:noFill/>
        </a:ln>
      </c:spPr>
    </c:plotArea>
    <c:legend>
      <c:legendPos val="r"/>
      <c:layout/>
    </c:legend>
    <c:plotVisOnly val="1"/>
  </c:chart>
  <c:txPr>
    <a:bodyPr/>
    <a:lstStyle/>
    <a:p>
      <a:pPr>
        <a:defRPr sz="1800"/>
      </a:pPr>
      <a:endParaRPr lang="en-US"/>
    </a:p>
  </c:txPr>
  <c:externalData r:id="rId1"/>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00A768B-2873-4ED8-880A-3718FCE804FE}"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F47987FA-E09D-4042-93DE-49E675B851A7}">
      <dgm:prSet phldrT="[Text]"/>
      <dgm:spPr/>
      <dgm:t>
        <a:bodyPr/>
        <a:lstStyle/>
        <a:p>
          <a:r>
            <a:rPr lang="en-US" dirty="0" smtClean="0"/>
            <a:t>BEAR</a:t>
          </a:r>
          <a:endParaRPr lang="en-US" dirty="0"/>
        </a:p>
      </dgm:t>
    </dgm:pt>
    <dgm:pt modelId="{AB7475B6-503B-4059-8E0A-2F23E167B125}" type="parTrans" cxnId="{FEACA91B-EC14-41C3-A933-69E82A373B3D}">
      <dgm:prSet/>
      <dgm:spPr/>
      <dgm:t>
        <a:bodyPr/>
        <a:lstStyle/>
        <a:p>
          <a:endParaRPr lang="en-US"/>
        </a:p>
      </dgm:t>
    </dgm:pt>
    <dgm:pt modelId="{05D1CD3E-82D1-4DEC-A1DA-37A59263DEB8}" type="sibTrans" cxnId="{FEACA91B-EC14-41C3-A933-69E82A373B3D}">
      <dgm:prSet/>
      <dgm:spPr/>
      <dgm:t>
        <a:bodyPr/>
        <a:lstStyle/>
        <a:p>
          <a:endParaRPr lang="en-US"/>
        </a:p>
      </dgm:t>
    </dgm:pt>
    <dgm:pt modelId="{0BFBBEDE-DCF9-4B22-8C56-3219F4C90A9F}">
      <dgm:prSet phldrT="[Text]"/>
      <dgm:spPr/>
      <dgm:t>
        <a:bodyPr/>
        <a:lstStyle/>
        <a:p>
          <a:r>
            <a:rPr lang="en-US" dirty="0" smtClean="0"/>
            <a:t>BULL</a:t>
          </a:r>
          <a:endParaRPr lang="en-US" dirty="0"/>
        </a:p>
      </dgm:t>
    </dgm:pt>
    <dgm:pt modelId="{411D2CD1-2DB4-4F5D-8514-8902A9366297}" type="parTrans" cxnId="{51D63538-02D6-4AE8-B336-6A418AF614B1}">
      <dgm:prSet/>
      <dgm:spPr/>
      <dgm:t>
        <a:bodyPr/>
        <a:lstStyle/>
        <a:p>
          <a:endParaRPr lang="en-US"/>
        </a:p>
      </dgm:t>
    </dgm:pt>
    <dgm:pt modelId="{B483C036-3FEE-4C83-A477-54217A2244CE}" type="sibTrans" cxnId="{51D63538-02D6-4AE8-B336-6A418AF614B1}">
      <dgm:prSet/>
      <dgm:spPr/>
      <dgm:t>
        <a:bodyPr/>
        <a:lstStyle/>
        <a:p>
          <a:endParaRPr lang="en-US"/>
        </a:p>
      </dgm:t>
    </dgm:pt>
    <dgm:pt modelId="{27220605-77BF-4818-9B6D-6A5A6BCE1A5B}">
      <dgm:prSet phldrT="[Text]"/>
      <dgm:spPr/>
      <dgm:t>
        <a:bodyPr/>
        <a:lstStyle/>
        <a:p>
          <a:r>
            <a:rPr lang="en-US" dirty="0" smtClean="0"/>
            <a:t>LAME DUCK</a:t>
          </a:r>
          <a:endParaRPr lang="en-US" dirty="0"/>
        </a:p>
      </dgm:t>
    </dgm:pt>
    <dgm:pt modelId="{225E0364-C8F9-4315-AF25-9AB6720C60BA}" type="parTrans" cxnId="{DDE1C03B-6DE8-43DE-86F5-E7A4A0A83D04}">
      <dgm:prSet/>
      <dgm:spPr/>
      <dgm:t>
        <a:bodyPr/>
        <a:lstStyle/>
        <a:p>
          <a:endParaRPr lang="en-US"/>
        </a:p>
      </dgm:t>
    </dgm:pt>
    <dgm:pt modelId="{46F8D1AE-658E-43F5-9541-E9F8DADA9CA0}" type="sibTrans" cxnId="{DDE1C03B-6DE8-43DE-86F5-E7A4A0A83D04}">
      <dgm:prSet/>
      <dgm:spPr/>
      <dgm:t>
        <a:bodyPr/>
        <a:lstStyle/>
        <a:p>
          <a:endParaRPr lang="en-US"/>
        </a:p>
      </dgm:t>
    </dgm:pt>
    <dgm:pt modelId="{3751922C-044D-424A-B694-A3A7F7E7F00C}">
      <dgm:prSet phldrT="[Text]"/>
      <dgm:spPr/>
      <dgm:t>
        <a:bodyPr/>
        <a:lstStyle/>
        <a:p>
          <a:r>
            <a:rPr lang="en-US" dirty="0" smtClean="0"/>
            <a:t>STAG</a:t>
          </a:r>
          <a:endParaRPr lang="en-US" dirty="0"/>
        </a:p>
      </dgm:t>
    </dgm:pt>
    <dgm:pt modelId="{0604D5AF-E0CE-4D75-9B40-16B2460BDC67}" type="parTrans" cxnId="{3656D8D2-9A93-42FF-AC5A-E9CFC3E21262}">
      <dgm:prSet/>
      <dgm:spPr/>
      <dgm:t>
        <a:bodyPr/>
        <a:lstStyle/>
        <a:p>
          <a:endParaRPr lang="en-US"/>
        </a:p>
      </dgm:t>
    </dgm:pt>
    <dgm:pt modelId="{48FED010-93A6-47C4-B0C4-845A69D3BA72}" type="sibTrans" cxnId="{3656D8D2-9A93-42FF-AC5A-E9CFC3E21262}">
      <dgm:prSet/>
      <dgm:spPr/>
      <dgm:t>
        <a:bodyPr/>
        <a:lstStyle/>
        <a:p>
          <a:endParaRPr lang="en-US"/>
        </a:p>
      </dgm:t>
    </dgm:pt>
    <dgm:pt modelId="{7571F929-08B3-4763-ABE0-C81F3F8E0774}" type="pres">
      <dgm:prSet presAssocID="{F00A768B-2873-4ED8-880A-3718FCE804FE}" presName="diagram" presStyleCnt="0">
        <dgm:presLayoutVars>
          <dgm:dir/>
          <dgm:resizeHandles val="exact"/>
        </dgm:presLayoutVars>
      </dgm:prSet>
      <dgm:spPr/>
      <dgm:t>
        <a:bodyPr/>
        <a:lstStyle/>
        <a:p>
          <a:endParaRPr lang="en-US"/>
        </a:p>
      </dgm:t>
    </dgm:pt>
    <dgm:pt modelId="{3F2D6E12-CBC9-4C2E-A238-DAEABAAD95BD}" type="pres">
      <dgm:prSet presAssocID="{F47987FA-E09D-4042-93DE-49E675B851A7}" presName="node" presStyleLbl="node1" presStyleIdx="0" presStyleCnt="4" custLinFactX="100000" custLinFactNeighborX="119436" custLinFactNeighborY="-161">
        <dgm:presLayoutVars>
          <dgm:bulletEnabled val="1"/>
        </dgm:presLayoutVars>
      </dgm:prSet>
      <dgm:spPr/>
      <dgm:t>
        <a:bodyPr/>
        <a:lstStyle/>
        <a:p>
          <a:endParaRPr lang="en-US"/>
        </a:p>
      </dgm:t>
    </dgm:pt>
    <dgm:pt modelId="{678BEAF9-EF44-4AE5-9EE9-F13927BCA38E}" type="pres">
      <dgm:prSet presAssocID="{05D1CD3E-82D1-4DEC-A1DA-37A59263DEB8}" presName="sibTrans" presStyleCnt="0"/>
      <dgm:spPr/>
    </dgm:pt>
    <dgm:pt modelId="{68EB57A3-21C2-421C-A8E6-E0992075BC12}" type="pres">
      <dgm:prSet presAssocID="{0BFBBEDE-DCF9-4B22-8C56-3219F4C90A9F}" presName="node" presStyleLbl="node1" presStyleIdx="1" presStyleCnt="4">
        <dgm:presLayoutVars>
          <dgm:bulletEnabled val="1"/>
        </dgm:presLayoutVars>
      </dgm:prSet>
      <dgm:spPr/>
      <dgm:t>
        <a:bodyPr/>
        <a:lstStyle/>
        <a:p>
          <a:endParaRPr lang="en-US"/>
        </a:p>
      </dgm:t>
    </dgm:pt>
    <dgm:pt modelId="{FF4C987C-4FB9-4C1B-BF66-AF4273AC5FB7}" type="pres">
      <dgm:prSet presAssocID="{B483C036-3FEE-4C83-A477-54217A2244CE}" presName="sibTrans" presStyleCnt="0"/>
      <dgm:spPr/>
    </dgm:pt>
    <dgm:pt modelId="{10A65126-2EDB-409A-BEB5-C3050522FC9B}" type="pres">
      <dgm:prSet presAssocID="{27220605-77BF-4818-9B6D-6A5A6BCE1A5B}" presName="node" presStyleLbl="node1" presStyleIdx="2" presStyleCnt="4" custLinFactY="13051" custLinFactNeighborX="7927" custLinFactNeighborY="100000">
        <dgm:presLayoutVars>
          <dgm:bulletEnabled val="1"/>
        </dgm:presLayoutVars>
      </dgm:prSet>
      <dgm:spPr/>
      <dgm:t>
        <a:bodyPr/>
        <a:lstStyle/>
        <a:p>
          <a:endParaRPr lang="en-US"/>
        </a:p>
      </dgm:t>
    </dgm:pt>
    <dgm:pt modelId="{14EB3907-3AC2-4CE4-A2A6-11EA66876E31}" type="pres">
      <dgm:prSet presAssocID="{46F8D1AE-658E-43F5-9541-E9F8DADA9CA0}" presName="sibTrans" presStyleCnt="0"/>
      <dgm:spPr/>
    </dgm:pt>
    <dgm:pt modelId="{4E7D6FAD-BF21-4AC5-BCF9-7D655365136B}" type="pres">
      <dgm:prSet presAssocID="{3751922C-044D-424A-B694-A3A7F7E7F00C}" presName="node" presStyleLbl="node1" presStyleIdx="3" presStyleCnt="4">
        <dgm:presLayoutVars>
          <dgm:bulletEnabled val="1"/>
        </dgm:presLayoutVars>
      </dgm:prSet>
      <dgm:spPr/>
      <dgm:t>
        <a:bodyPr/>
        <a:lstStyle/>
        <a:p>
          <a:endParaRPr lang="en-US"/>
        </a:p>
      </dgm:t>
    </dgm:pt>
  </dgm:ptLst>
  <dgm:cxnLst>
    <dgm:cxn modelId="{DDE1C03B-6DE8-43DE-86F5-E7A4A0A83D04}" srcId="{F00A768B-2873-4ED8-880A-3718FCE804FE}" destId="{27220605-77BF-4818-9B6D-6A5A6BCE1A5B}" srcOrd="2" destOrd="0" parTransId="{225E0364-C8F9-4315-AF25-9AB6720C60BA}" sibTransId="{46F8D1AE-658E-43F5-9541-E9F8DADA9CA0}"/>
    <dgm:cxn modelId="{51D63538-02D6-4AE8-B336-6A418AF614B1}" srcId="{F00A768B-2873-4ED8-880A-3718FCE804FE}" destId="{0BFBBEDE-DCF9-4B22-8C56-3219F4C90A9F}" srcOrd="1" destOrd="0" parTransId="{411D2CD1-2DB4-4F5D-8514-8902A9366297}" sibTransId="{B483C036-3FEE-4C83-A477-54217A2244CE}"/>
    <dgm:cxn modelId="{3656D8D2-9A93-42FF-AC5A-E9CFC3E21262}" srcId="{F00A768B-2873-4ED8-880A-3718FCE804FE}" destId="{3751922C-044D-424A-B694-A3A7F7E7F00C}" srcOrd="3" destOrd="0" parTransId="{0604D5AF-E0CE-4D75-9B40-16B2460BDC67}" sibTransId="{48FED010-93A6-47C4-B0C4-845A69D3BA72}"/>
    <dgm:cxn modelId="{A5FC188B-62C3-4991-8C69-456CB321EB67}" type="presOf" srcId="{3751922C-044D-424A-B694-A3A7F7E7F00C}" destId="{4E7D6FAD-BF21-4AC5-BCF9-7D655365136B}" srcOrd="0" destOrd="0" presId="urn:microsoft.com/office/officeart/2005/8/layout/default"/>
    <dgm:cxn modelId="{FAA33EA5-A625-46F8-A932-8F0999CCFD4B}" type="presOf" srcId="{27220605-77BF-4818-9B6D-6A5A6BCE1A5B}" destId="{10A65126-2EDB-409A-BEB5-C3050522FC9B}" srcOrd="0" destOrd="0" presId="urn:microsoft.com/office/officeart/2005/8/layout/default"/>
    <dgm:cxn modelId="{FEACA91B-EC14-41C3-A933-69E82A373B3D}" srcId="{F00A768B-2873-4ED8-880A-3718FCE804FE}" destId="{F47987FA-E09D-4042-93DE-49E675B851A7}" srcOrd="0" destOrd="0" parTransId="{AB7475B6-503B-4059-8E0A-2F23E167B125}" sibTransId="{05D1CD3E-82D1-4DEC-A1DA-37A59263DEB8}"/>
    <dgm:cxn modelId="{057CAA60-EFB5-4166-A762-7AC9A03F9638}" type="presOf" srcId="{F47987FA-E09D-4042-93DE-49E675B851A7}" destId="{3F2D6E12-CBC9-4C2E-A238-DAEABAAD95BD}" srcOrd="0" destOrd="0" presId="urn:microsoft.com/office/officeart/2005/8/layout/default"/>
    <dgm:cxn modelId="{855841E2-6AAB-45FC-8EB3-D491172D1361}" type="presOf" srcId="{0BFBBEDE-DCF9-4B22-8C56-3219F4C90A9F}" destId="{68EB57A3-21C2-421C-A8E6-E0992075BC12}" srcOrd="0" destOrd="0" presId="urn:microsoft.com/office/officeart/2005/8/layout/default"/>
    <dgm:cxn modelId="{F2A436F5-6D31-4CE4-A50D-9461382CA8F4}" type="presOf" srcId="{F00A768B-2873-4ED8-880A-3718FCE804FE}" destId="{7571F929-08B3-4763-ABE0-C81F3F8E0774}" srcOrd="0" destOrd="0" presId="urn:microsoft.com/office/officeart/2005/8/layout/default"/>
    <dgm:cxn modelId="{E293D2D6-89F6-45E0-B00A-9E26A4E2DB72}" type="presParOf" srcId="{7571F929-08B3-4763-ABE0-C81F3F8E0774}" destId="{3F2D6E12-CBC9-4C2E-A238-DAEABAAD95BD}" srcOrd="0" destOrd="0" presId="urn:microsoft.com/office/officeart/2005/8/layout/default"/>
    <dgm:cxn modelId="{EABAEE0B-8586-4A0B-91D8-8D347E3524B7}" type="presParOf" srcId="{7571F929-08B3-4763-ABE0-C81F3F8E0774}" destId="{678BEAF9-EF44-4AE5-9EE9-F13927BCA38E}" srcOrd="1" destOrd="0" presId="urn:microsoft.com/office/officeart/2005/8/layout/default"/>
    <dgm:cxn modelId="{0C5DD064-8E39-4675-BC88-6FB32264C331}" type="presParOf" srcId="{7571F929-08B3-4763-ABE0-C81F3F8E0774}" destId="{68EB57A3-21C2-421C-A8E6-E0992075BC12}" srcOrd="2" destOrd="0" presId="urn:microsoft.com/office/officeart/2005/8/layout/default"/>
    <dgm:cxn modelId="{C0B0D73D-33CB-42A7-BB2B-3E2B62BE2A3A}" type="presParOf" srcId="{7571F929-08B3-4763-ABE0-C81F3F8E0774}" destId="{FF4C987C-4FB9-4C1B-BF66-AF4273AC5FB7}" srcOrd="3" destOrd="0" presId="urn:microsoft.com/office/officeart/2005/8/layout/default"/>
    <dgm:cxn modelId="{A9631CF0-1E94-4694-B663-0D4411D68200}" type="presParOf" srcId="{7571F929-08B3-4763-ABE0-C81F3F8E0774}" destId="{10A65126-2EDB-409A-BEB5-C3050522FC9B}" srcOrd="4" destOrd="0" presId="urn:microsoft.com/office/officeart/2005/8/layout/default"/>
    <dgm:cxn modelId="{D21A35EC-A7FD-4D30-9C40-9DE14524F8A9}" type="presParOf" srcId="{7571F929-08B3-4763-ABE0-C81F3F8E0774}" destId="{14EB3907-3AC2-4CE4-A2A6-11EA66876E31}" srcOrd="5" destOrd="0" presId="urn:microsoft.com/office/officeart/2005/8/layout/default"/>
    <dgm:cxn modelId="{FE9A98E1-ACC8-4910-83B1-7FD2877BED04}" type="presParOf" srcId="{7571F929-08B3-4763-ABE0-C81F3F8E0774}" destId="{4E7D6FAD-BF21-4AC5-BCF9-7D655365136B}" srcOrd="6" destOrd="0" presId="urn:microsoft.com/office/officeart/2005/8/layout/default"/>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F2D6E12-CBC9-4C2E-A238-DAEABAAD95BD}">
      <dsp:nvSpPr>
        <dsp:cNvPr id="0" name=""/>
        <dsp:cNvSpPr/>
      </dsp:nvSpPr>
      <dsp:spPr>
        <a:xfrm>
          <a:off x="4114797" y="2"/>
          <a:ext cx="1794867" cy="10769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BEAR</a:t>
          </a:r>
          <a:endParaRPr lang="en-US" sz="3000" kern="1200" dirty="0"/>
        </a:p>
      </dsp:txBody>
      <dsp:txXfrm>
        <a:off x="4114797" y="2"/>
        <a:ext cx="1794867" cy="1076920"/>
      </dsp:txXfrm>
    </dsp:sp>
    <dsp:sp modelId="{68EB57A3-21C2-421C-A8E6-E0992075BC12}">
      <dsp:nvSpPr>
        <dsp:cNvPr id="0" name=""/>
        <dsp:cNvSpPr/>
      </dsp:nvSpPr>
      <dsp:spPr>
        <a:xfrm>
          <a:off x="2150566" y="1736"/>
          <a:ext cx="1794867" cy="10769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BULL</a:t>
          </a:r>
          <a:endParaRPr lang="en-US" sz="3000" kern="1200" dirty="0"/>
        </a:p>
      </dsp:txBody>
      <dsp:txXfrm>
        <a:off x="2150566" y="1736"/>
        <a:ext cx="1794867" cy="1076920"/>
      </dsp:txXfrm>
    </dsp:sp>
    <dsp:sp modelId="{10A65126-2EDB-409A-BEB5-C3050522FC9B}">
      <dsp:nvSpPr>
        <dsp:cNvPr id="0" name=""/>
        <dsp:cNvSpPr/>
      </dsp:nvSpPr>
      <dsp:spPr>
        <a:xfrm>
          <a:off x="4267199" y="1219205"/>
          <a:ext cx="1794867" cy="10769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LAME DUCK</a:t>
          </a:r>
          <a:endParaRPr lang="en-US" sz="3000" kern="1200" dirty="0"/>
        </a:p>
      </dsp:txBody>
      <dsp:txXfrm>
        <a:off x="4267199" y="1219205"/>
        <a:ext cx="1794867" cy="1076920"/>
      </dsp:txXfrm>
    </dsp:sp>
    <dsp:sp modelId="{4E7D6FAD-BF21-4AC5-BCF9-7D655365136B}">
      <dsp:nvSpPr>
        <dsp:cNvPr id="0" name=""/>
        <dsp:cNvSpPr/>
      </dsp:nvSpPr>
      <dsp:spPr>
        <a:xfrm>
          <a:off x="2150566" y="1258143"/>
          <a:ext cx="1794867" cy="107692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0" tIns="114300" rIns="114300" bIns="114300" numCol="1" spcCol="1270" anchor="ctr" anchorCtr="0">
          <a:noAutofit/>
        </a:bodyPr>
        <a:lstStyle/>
        <a:p>
          <a:pPr lvl="0" algn="ctr" defTabSz="1333500">
            <a:lnSpc>
              <a:spcPct val="90000"/>
            </a:lnSpc>
            <a:spcBef>
              <a:spcPct val="0"/>
            </a:spcBef>
            <a:spcAft>
              <a:spcPct val="35000"/>
            </a:spcAft>
          </a:pPr>
          <a:r>
            <a:rPr lang="en-US" sz="3000" kern="1200" dirty="0" smtClean="0"/>
            <a:t>STAG</a:t>
          </a:r>
          <a:endParaRPr lang="en-US" sz="3000" kern="1200" dirty="0"/>
        </a:p>
      </dsp:txBody>
      <dsp:txXfrm>
        <a:off x="2150566" y="1258143"/>
        <a:ext cx="1794867" cy="1076920"/>
      </dsp:txXfrm>
    </dsp:sp>
  </dsp:spTree>
</dsp:drawing>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0" name="Date Placeholder 29"/>
          <p:cNvSpPr>
            <a:spLocks noGrp="1"/>
          </p:cNvSpPr>
          <p:nvPr>
            <p:ph type="dt" sz="half" idx="10"/>
          </p:nvPr>
        </p:nvSpPr>
        <p:spPr/>
        <p:txBody>
          <a:bodyPr/>
          <a:lstStyle/>
          <a:p>
            <a:fld id="{7D522707-4EEE-422A-AAB5-8586082A2056}" type="datetimeFigureOut">
              <a:rPr lang="en-US" smtClean="0"/>
              <a:pPr/>
              <a:t>8/18/2012</a:t>
            </a:fld>
            <a:endParaRPr lang="en-US"/>
          </a:p>
        </p:txBody>
      </p:sp>
      <p:sp>
        <p:nvSpPr>
          <p:cNvPr id="19" name="Footer Placeholder 18"/>
          <p:cNvSpPr>
            <a:spLocks noGrp="1"/>
          </p:cNvSpPr>
          <p:nvPr>
            <p:ph type="ftr" sz="quarter" idx="11"/>
          </p:nvPr>
        </p:nvSpPr>
        <p:spPr/>
        <p:txBody>
          <a:bodyPr/>
          <a:lstStyle/>
          <a:p>
            <a:endParaRPr lang="en-US"/>
          </a:p>
        </p:txBody>
      </p:sp>
      <p:sp>
        <p:nvSpPr>
          <p:cNvPr id="27" name="Slide Number Placeholder 26"/>
          <p:cNvSpPr>
            <a:spLocks noGrp="1"/>
          </p:cNvSpPr>
          <p:nvPr>
            <p:ph type="sldNum" sz="quarter" idx="12"/>
          </p:nvPr>
        </p:nvSpPr>
        <p:spPr/>
        <p:txBody>
          <a:bodyPr/>
          <a:lstStyle/>
          <a:p>
            <a:fld id="{97FF9167-BD36-4956-B772-29BF6F7D84D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522707-4EEE-422A-AAB5-8586082A2056}" type="datetimeFigureOut">
              <a:rPr lang="en-US" smtClean="0"/>
              <a:pPr/>
              <a:t>8/18/2012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F9167-BD36-4956-B772-29BF6F7D84D3}" type="slidenum">
              <a:rPr lang="en-US" smtClean="0"/>
              <a:pPr/>
              <a:t>‹#›</a:t>
            </a:fld>
            <a:endParaRPr lang="en-US"/>
          </a:p>
        </p:txBody>
      </p:sp>
    </p:spTree>
  </p:cSld>
  <p:clrMapOvr>
    <a:masterClrMapping/>
  </p:clrMapOvr>
  <p:transition>
    <p:dissolv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522707-4EEE-422A-AAB5-8586082A2056}" type="datetimeFigureOut">
              <a:rPr lang="en-US" smtClean="0"/>
              <a:pPr/>
              <a:t>8/18/2012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F9167-BD36-4956-B772-29BF6F7D84D3}" type="slidenum">
              <a:rPr lang="en-US" smtClean="0"/>
              <a:pPr/>
              <a:t>‹#›</a:t>
            </a:fld>
            <a:endParaRPr lang="en-US"/>
          </a:p>
        </p:txBody>
      </p:sp>
    </p:spTree>
  </p:cSld>
  <p:clrMapOvr>
    <a:masterClrMapping/>
  </p:clrMapOvr>
  <p:transition>
    <p:dissolv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7D522707-4EEE-422A-AAB5-8586082A2056}" type="datetimeFigureOut">
              <a:rPr lang="en-US" smtClean="0"/>
              <a:pPr/>
              <a:t>8/18/2012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F9167-BD36-4956-B772-29BF6F7D84D3}" type="slidenum">
              <a:rPr lang="en-US" smtClean="0"/>
              <a:pPr/>
              <a:t>‹#›</a:t>
            </a:fld>
            <a:endParaRPr lang="en-US"/>
          </a:p>
        </p:txBody>
      </p:sp>
    </p:spTree>
  </p:cSld>
  <p:clrMapOvr>
    <a:masterClrMapping/>
  </p:clrMapOvr>
  <p:transition>
    <p:dissolv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7D522707-4EEE-422A-AAB5-8586082A2056}" type="datetimeFigureOut">
              <a:rPr lang="en-US" smtClean="0"/>
              <a:pPr/>
              <a:t>8/18/2012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7FF9167-BD36-4956-B772-29BF6F7D84D3}"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transition>
    <p:dissolv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522707-4EEE-422A-AAB5-8586082A2056}" type="datetimeFigureOut">
              <a:rPr lang="en-US" smtClean="0"/>
              <a:pPr/>
              <a:t>8/18/2012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F9167-BD36-4956-B772-29BF6F7D84D3}" type="slidenum">
              <a:rPr lang="en-US" smtClean="0"/>
              <a:pPr/>
              <a:t>‹#›</a:t>
            </a:fld>
            <a:endParaRPr lang="en-US"/>
          </a:p>
        </p:txBody>
      </p:sp>
    </p:spTree>
  </p:cSld>
  <p:clrMapOvr>
    <a:masterClrMapping/>
  </p:clrMapOvr>
  <p:transition>
    <p:dissolv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7D522707-4EEE-422A-AAB5-8586082A2056}" type="datetimeFigureOut">
              <a:rPr lang="en-US" smtClean="0"/>
              <a:pPr/>
              <a:t>8/18/2012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7FF9167-BD36-4956-B772-29BF6F7D84D3}" type="slidenum">
              <a:rPr lang="en-US" smtClean="0"/>
              <a:pPr/>
              <a:t>‹#›</a:t>
            </a:fld>
            <a:endParaRPr lang="en-US"/>
          </a:p>
        </p:txBody>
      </p:sp>
    </p:spTree>
  </p:cSld>
  <p:clrMapOvr>
    <a:masterClrMapping/>
  </p:clrMapOvr>
  <p:transition>
    <p:dissolv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7D522707-4EEE-422A-AAB5-8586082A2056}" type="datetimeFigureOut">
              <a:rPr lang="en-US" smtClean="0"/>
              <a:pPr/>
              <a:t>8/18/2012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7FF9167-BD36-4956-B772-29BF6F7D84D3}" type="slidenum">
              <a:rPr lang="en-US" smtClean="0"/>
              <a:pPr/>
              <a:t>‹#›</a:t>
            </a:fld>
            <a:endParaRPr lang="en-US"/>
          </a:p>
        </p:txBody>
      </p:sp>
    </p:spTree>
  </p:cSld>
  <p:clrMapOvr>
    <a:masterClrMapping/>
  </p:clrMapOvr>
  <p:transition>
    <p:dissolv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522707-4EEE-422A-AAB5-8586082A2056}" type="datetimeFigureOut">
              <a:rPr lang="en-US" smtClean="0"/>
              <a:pPr/>
              <a:t>8/18/2012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7FF9167-BD36-4956-B772-29BF6F7D84D3}" type="slidenum">
              <a:rPr lang="en-US" smtClean="0"/>
              <a:pPr/>
              <a:t>‹#›</a:t>
            </a:fld>
            <a:endParaRPr lang="en-US"/>
          </a:p>
        </p:txBody>
      </p:sp>
    </p:spTree>
  </p:cSld>
  <p:clrMapOvr>
    <a:masterClrMapping/>
  </p:clrMapOvr>
  <p:transition>
    <p:dissolv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7D522707-4EEE-422A-AAB5-8586082A2056}" type="datetimeFigureOut">
              <a:rPr lang="en-US" smtClean="0"/>
              <a:pPr/>
              <a:t>8/18/2012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7FF9167-BD36-4956-B772-29BF6F7D84D3}" type="slidenum">
              <a:rPr lang="en-US" smtClean="0"/>
              <a:pPr/>
              <a:t>‹#›</a:t>
            </a:fld>
            <a:endParaRPr lang="en-US"/>
          </a:p>
        </p:txBody>
      </p:sp>
    </p:spTree>
  </p:cSld>
  <p:clrMapOvr>
    <a:masterClrMapping/>
  </p:clrMapOvr>
  <p:transition>
    <p:dissolv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7D522707-4EEE-422A-AAB5-8586082A2056}" type="datetimeFigureOut">
              <a:rPr lang="en-US" smtClean="0"/>
              <a:pPr/>
              <a:t>8/18/2012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8077200" y="6356350"/>
            <a:ext cx="609600" cy="365125"/>
          </a:xfrm>
        </p:spPr>
        <p:txBody>
          <a:bodyPr/>
          <a:lstStyle/>
          <a:p>
            <a:fld id="{97FF9167-BD36-4956-B772-29BF6F7D84D3}" type="slidenum">
              <a:rPr lang="en-US" smtClean="0"/>
              <a:pPr/>
              <a:t>‹#›</a:t>
            </a:fld>
            <a:endParaRPr lang="en-US"/>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n-US" smtClean="0"/>
              <a:t>Click icon to add picture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transition>
    <p:dissolv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D522707-4EEE-422A-AAB5-8586082A2056}" type="datetimeFigureOut">
              <a:rPr lang="en-US" smtClean="0"/>
              <a:pPr/>
              <a:t>8/18/2012</a:t>
            </a:fld>
            <a:endParaRPr lang="en-US"/>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n-US"/>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7FF9167-BD36-4956-B772-29BF6F7D84D3}" type="slidenum">
              <a:rPr lang="en-US" smtClean="0"/>
              <a:pPr/>
              <a:t>‹#›</a:t>
            </a:fld>
            <a:endParaRPr lang="en-US"/>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dissolve/>
  </p:transition>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audio" Target="../media/audio3.wav"/><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audio" Target="../media/audio4.wav"/><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audio" Target="../media/audio1.wav"/><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audio" Target="../media/audio2.wav"/><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19200" y="1371600"/>
            <a:ext cx="6705600" cy="1828800"/>
          </a:xfrm>
        </p:spPr>
        <p:txBody>
          <a:bodyPr>
            <a:normAutofit/>
          </a:bodyPr>
          <a:lstStyle/>
          <a:p>
            <a:pPr algn="ctr"/>
            <a:r>
              <a:rPr lang="en-US" sz="9600" dirty="0" smtClean="0"/>
              <a:t>WELCOME</a:t>
            </a:r>
            <a:endParaRPr lang="en-US" sz="9600" dirty="0"/>
          </a:p>
        </p:txBody>
      </p:sp>
      <p:sp>
        <p:nvSpPr>
          <p:cNvPr id="3" name="Subtitle 2"/>
          <p:cNvSpPr>
            <a:spLocks noGrp="1"/>
          </p:cNvSpPr>
          <p:nvPr>
            <p:ph type="subTitle" idx="1"/>
          </p:nvPr>
        </p:nvSpPr>
        <p:spPr>
          <a:xfrm>
            <a:off x="1828800" y="3228536"/>
            <a:ext cx="6559296" cy="1752600"/>
          </a:xfrm>
        </p:spPr>
        <p:txBody>
          <a:bodyPr/>
          <a:lstStyle/>
          <a:p>
            <a:pPr algn="l"/>
            <a:r>
              <a:rPr lang="en-US" dirty="0" smtClean="0"/>
              <a:t>                                      TO						KURNOOL ITT CENTRE				</a:t>
            </a:r>
          </a:p>
          <a:p>
            <a:endParaRPr lang="en-US" dirty="0"/>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REASONS FOR CHANGES IN INDICES</a:t>
            </a:r>
            <a:endParaRPr lang="en-US" dirty="0"/>
          </a:p>
        </p:txBody>
      </p:sp>
      <p:sp>
        <p:nvSpPr>
          <p:cNvPr id="3" name="Content Placeholder 2"/>
          <p:cNvSpPr>
            <a:spLocks noGrp="1"/>
          </p:cNvSpPr>
          <p:nvPr>
            <p:ph idx="1"/>
          </p:nvPr>
        </p:nvSpPr>
        <p:spPr/>
        <p:txBody>
          <a:bodyPr/>
          <a:lstStyle/>
          <a:p>
            <a:r>
              <a:rPr lang="en-US" dirty="0" smtClean="0"/>
              <a:t> PROSPECTIVE RETURN IN FUTURE THAN ANTICIPATED</a:t>
            </a:r>
          </a:p>
          <a:p>
            <a:r>
              <a:rPr lang="en-US" dirty="0" smtClean="0"/>
              <a:t> PESSIMISTIC RETURN IN FUTURE</a:t>
            </a:r>
          </a:p>
          <a:p>
            <a:r>
              <a:rPr lang="en-US" dirty="0" smtClean="0"/>
              <a:t>  NEWS ABOUT COMPANY (PRODUCT LAUNCH CLOSURE)</a:t>
            </a:r>
          </a:p>
          <a:p>
            <a:r>
              <a:rPr lang="en-US" dirty="0" smtClean="0"/>
              <a:t> NEWS ABOUT COUNTRY(BUDGET)</a:t>
            </a:r>
          </a:p>
          <a:p>
            <a:r>
              <a:rPr lang="en-US" dirty="0" smtClean="0"/>
              <a:t> CHANGES IN ECONOMIES OF OTHER COUNTRIES DUE TO LPG POLICY ADAPTION</a:t>
            </a:r>
            <a:endParaRPr lang="en-US" dirty="0"/>
          </a:p>
        </p:txBody>
      </p:sp>
    </p:spTree>
  </p:cSld>
  <p:clrMapOvr>
    <a:masterClrMapping/>
  </p:clrMapOvr>
  <p:transition>
    <p:pull dir="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990600" y="1524000"/>
            <a:ext cx="7543800" cy="3048000"/>
          </a:xfrm>
          <a:prstGeom prst="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en-US" sz="2800" dirty="0" smtClean="0"/>
              <a:t>PURCHASERS AND SELLERS IN A STOCK EXCHANGE ARE CLASSIFIED AS </a:t>
            </a:r>
            <a:r>
              <a:rPr lang="en-US" sz="2800" dirty="0" smtClean="0">
                <a:solidFill>
                  <a:srgbClr val="FF0000"/>
                </a:solidFill>
              </a:rPr>
              <a:t>INVESTORS AND </a:t>
            </a:r>
            <a:r>
              <a:rPr lang="en-US" sz="2800" dirty="0" smtClean="0">
                <a:solidFill>
                  <a:srgbClr val="FF0000"/>
                </a:solidFill>
              </a:rPr>
              <a:t>SPECULATOR</a:t>
            </a:r>
            <a:r>
              <a:rPr lang="en-US" sz="2800" dirty="0" smtClean="0">
                <a:solidFill>
                  <a:srgbClr val="FF0000"/>
                </a:solidFill>
              </a:rPr>
              <a:t>S</a:t>
            </a:r>
            <a:endParaRPr lang="en-US" sz="1400" dirty="0">
              <a:solidFill>
                <a:srgbClr val="FF0000"/>
              </a:solidFill>
            </a:endParaRPr>
          </a:p>
        </p:txBody>
      </p:sp>
    </p:spTree>
  </p:cSld>
  <p:clrMapOvr>
    <a:masterClrMapping/>
  </p:clrMapOvr>
  <p:transition>
    <p:wedg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INVESTOR</a:t>
            </a:r>
            <a:endParaRPr lang="en-US" dirty="0"/>
          </a:p>
        </p:txBody>
      </p:sp>
      <p:sp>
        <p:nvSpPr>
          <p:cNvPr id="3" name="Content Placeholder 2"/>
          <p:cNvSpPr>
            <a:spLocks noGrp="1"/>
          </p:cNvSpPr>
          <p:nvPr>
            <p:ph idx="1"/>
          </p:nvPr>
        </p:nvSpPr>
        <p:spPr/>
        <p:txBody>
          <a:bodyPr/>
          <a:lstStyle/>
          <a:p>
            <a:r>
              <a:rPr lang="en-US" dirty="0" smtClean="0"/>
              <a:t> they buy securities in order to earn </a:t>
            </a:r>
            <a:r>
              <a:rPr lang="en-US" dirty="0" smtClean="0"/>
              <a:t>a fair </a:t>
            </a:r>
            <a:r>
              <a:rPr lang="en-US" dirty="0" smtClean="0"/>
              <a:t>return </a:t>
            </a:r>
          </a:p>
          <a:p>
            <a:r>
              <a:rPr lang="en-US" dirty="0" smtClean="0"/>
              <a:t>They hold securities permanently</a:t>
            </a:r>
          </a:p>
          <a:p>
            <a:r>
              <a:rPr lang="en-US" dirty="0" smtClean="0"/>
              <a:t> they are interested in </a:t>
            </a:r>
          </a:p>
          <a:p>
            <a:pPr>
              <a:buNone/>
            </a:pPr>
            <a:r>
              <a:rPr lang="en-US" dirty="0" smtClean="0"/>
              <a:t>       				</a:t>
            </a:r>
            <a:r>
              <a:rPr lang="en-US" dirty="0" smtClean="0">
                <a:solidFill>
                  <a:srgbClr val="FF0000"/>
                </a:solidFill>
              </a:rPr>
              <a:t>safety of capital</a:t>
            </a:r>
          </a:p>
          <a:p>
            <a:pPr>
              <a:buNone/>
            </a:pPr>
            <a:r>
              <a:rPr lang="en-US" dirty="0" smtClean="0">
                <a:solidFill>
                  <a:srgbClr val="FF0000"/>
                </a:solidFill>
              </a:rPr>
              <a:t>     				constant yield</a:t>
            </a:r>
          </a:p>
        </p:txBody>
      </p:sp>
    </p:spTree>
  </p:cSld>
  <p:clrMapOvr>
    <a:masterClrMapping/>
  </p:clrMapOvr>
  <p:transition>
    <p:cut thruBlk="1"/>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speculator</a:t>
            </a:r>
            <a:endParaRPr lang="en-US" dirty="0"/>
          </a:p>
        </p:txBody>
      </p:sp>
      <p:sp>
        <p:nvSpPr>
          <p:cNvPr id="3" name="Content Placeholder 2"/>
          <p:cNvSpPr>
            <a:spLocks noGrp="1"/>
          </p:cNvSpPr>
          <p:nvPr>
            <p:ph idx="1"/>
          </p:nvPr>
        </p:nvSpPr>
        <p:spPr/>
        <p:txBody>
          <a:bodyPr/>
          <a:lstStyle/>
          <a:p>
            <a:r>
              <a:rPr lang="en-US" dirty="0" smtClean="0"/>
              <a:t> THEY DEAL IN SECURITIES IN ORDER TO EARN PROFITS OUT OF PRICE DIFFERENTIALS</a:t>
            </a:r>
          </a:p>
          <a:p>
            <a:r>
              <a:rPr lang="en-US" dirty="0" smtClean="0"/>
              <a:t> THEY DO NOT EVEN TAKE DELIVERY OF SECURITIES</a:t>
            </a:r>
          </a:p>
          <a:p>
            <a:r>
              <a:rPr lang="en-US" dirty="0" smtClean="0"/>
              <a:t> THEY PAY OR RECEIVE ONLY PRICE DIFFERENTIALS</a:t>
            </a:r>
            <a:endParaRPr lang="en-US" dirty="0"/>
          </a:p>
        </p:txBody>
      </p:sp>
    </p:spTree>
  </p:cSld>
  <p:clrMapOvr>
    <a:masterClrMapping/>
  </p:clrMapOvr>
  <p:transition>
    <p:dissolv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INVESTOR VS SPECULATOR</a:t>
            </a:r>
            <a:endParaRPr lang="en-US" dirty="0"/>
          </a:p>
        </p:txBody>
      </p:sp>
      <p:sp>
        <p:nvSpPr>
          <p:cNvPr id="3" name="Text Placeholder 2"/>
          <p:cNvSpPr>
            <a:spLocks noGrp="1"/>
          </p:cNvSpPr>
          <p:nvPr>
            <p:ph type="body" idx="1"/>
          </p:nvPr>
        </p:nvSpPr>
        <p:spPr/>
        <p:txBody>
          <a:bodyPr/>
          <a:lstStyle/>
          <a:p>
            <a:r>
              <a:rPr lang="en-US" dirty="0" smtClean="0"/>
              <a:t>INVESTOR</a:t>
            </a:r>
            <a:endParaRPr lang="en-US" dirty="0"/>
          </a:p>
        </p:txBody>
      </p:sp>
      <p:sp>
        <p:nvSpPr>
          <p:cNvPr id="4" name="Text Placeholder 3"/>
          <p:cNvSpPr>
            <a:spLocks noGrp="1"/>
          </p:cNvSpPr>
          <p:nvPr>
            <p:ph type="body" sz="half" idx="3"/>
          </p:nvPr>
        </p:nvSpPr>
        <p:spPr/>
        <p:txBody>
          <a:bodyPr/>
          <a:lstStyle/>
          <a:p>
            <a:r>
              <a:rPr lang="en-US" dirty="0" smtClean="0"/>
              <a:t>SPECULATOR</a:t>
            </a:r>
            <a:endParaRPr lang="en-US" dirty="0"/>
          </a:p>
        </p:txBody>
      </p:sp>
      <p:sp>
        <p:nvSpPr>
          <p:cNvPr id="5" name="Content Placeholder 4"/>
          <p:cNvSpPr>
            <a:spLocks noGrp="1"/>
          </p:cNvSpPr>
          <p:nvPr>
            <p:ph sz="quarter" idx="2"/>
          </p:nvPr>
        </p:nvSpPr>
        <p:spPr/>
        <p:txBody>
          <a:bodyPr/>
          <a:lstStyle/>
          <a:p>
            <a:r>
              <a:rPr lang="en-US" dirty="0" smtClean="0"/>
              <a:t>LONG TERM</a:t>
            </a:r>
          </a:p>
          <a:p>
            <a:r>
              <a:rPr lang="en-US" dirty="0" smtClean="0"/>
              <a:t>STABLE INCOME</a:t>
            </a:r>
          </a:p>
          <a:p>
            <a:r>
              <a:rPr lang="en-US" dirty="0" smtClean="0"/>
              <a:t> LOW RISK</a:t>
            </a:r>
          </a:p>
          <a:p>
            <a:r>
              <a:rPr lang="en-US" dirty="0" smtClean="0"/>
              <a:t>AIM FOR CAPITAL APPRECIATION AND DIVIDEND</a:t>
            </a:r>
            <a:endParaRPr lang="en-US" dirty="0"/>
          </a:p>
        </p:txBody>
      </p:sp>
      <p:sp>
        <p:nvSpPr>
          <p:cNvPr id="6" name="Content Placeholder 5"/>
          <p:cNvSpPr>
            <a:spLocks noGrp="1"/>
          </p:cNvSpPr>
          <p:nvPr>
            <p:ph sz="quarter" idx="4"/>
          </p:nvPr>
        </p:nvSpPr>
        <p:spPr/>
        <p:txBody>
          <a:bodyPr/>
          <a:lstStyle/>
          <a:p>
            <a:r>
              <a:rPr lang="en-US" dirty="0" smtClean="0"/>
              <a:t>SHORT TERM</a:t>
            </a:r>
          </a:p>
          <a:p>
            <a:r>
              <a:rPr lang="en-US" dirty="0" smtClean="0"/>
              <a:t> VARIATION IN INCOMES</a:t>
            </a:r>
          </a:p>
          <a:p>
            <a:r>
              <a:rPr lang="en-US" dirty="0" smtClean="0"/>
              <a:t> HIGH RISK</a:t>
            </a:r>
          </a:p>
          <a:p>
            <a:r>
              <a:rPr lang="en-US" dirty="0" smtClean="0"/>
              <a:t> HOPES FOR PRICE CHANGES</a:t>
            </a:r>
            <a:endParaRPr lang="en-US" dirty="0"/>
          </a:p>
        </p:txBody>
      </p:sp>
    </p:spTree>
  </p:cSld>
  <p:clrMapOvr>
    <a:masterClrMapping/>
  </p:clrMapOvr>
  <p:transition>
    <p:cut thruBlk="1"/>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dirty="0" smtClean="0"/>
              <a:t>TYPES OF SPECULATORS</a:t>
            </a:r>
            <a:endParaRPr lang="en-US" dirty="0"/>
          </a:p>
        </p:txBody>
      </p:sp>
      <p:sp>
        <p:nvSpPr>
          <p:cNvPr id="8" name="Content Placeholder 7"/>
          <p:cNvSpPr>
            <a:spLocks noGrp="1"/>
          </p:cNvSpPr>
          <p:nvPr>
            <p:ph idx="1"/>
          </p:nvPr>
        </p:nvSpPr>
        <p:spPr/>
        <p:txBody>
          <a:bodyPr/>
          <a:lstStyle/>
          <a:p>
            <a:r>
              <a:rPr lang="en-US" dirty="0" smtClean="0"/>
              <a:t> THEY ARE NAMED AFTER ANIMALS AS THEY BEHAVE LIKE WILD ANIMALS</a:t>
            </a:r>
          </a:p>
          <a:p>
            <a:endParaRPr lang="en-US" dirty="0"/>
          </a:p>
        </p:txBody>
      </p:sp>
      <p:graphicFrame>
        <p:nvGraphicFramePr>
          <p:cNvPr id="9" name="Diagram 8"/>
          <p:cNvGraphicFramePr/>
          <p:nvPr/>
        </p:nvGraphicFramePr>
        <p:xfrm>
          <a:off x="1219200" y="3124200"/>
          <a:ext cx="6096000" cy="2336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wip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BULL</a:t>
            </a:r>
            <a:endParaRPr lang="en-US" dirty="0"/>
          </a:p>
        </p:txBody>
      </p:sp>
      <p:sp>
        <p:nvSpPr>
          <p:cNvPr id="3" name="Content Placeholder 2"/>
          <p:cNvSpPr>
            <a:spLocks noGrp="1"/>
          </p:cNvSpPr>
          <p:nvPr>
            <p:ph idx="1"/>
          </p:nvPr>
        </p:nvSpPr>
        <p:spPr/>
        <p:txBody>
          <a:bodyPr/>
          <a:lstStyle/>
          <a:p>
            <a:r>
              <a:rPr lang="en-US" dirty="0" smtClean="0"/>
              <a:t> HE EXPECTS RUSE IN PRICES</a:t>
            </a:r>
          </a:p>
          <a:p>
            <a:r>
              <a:rPr lang="en-US" dirty="0" smtClean="0"/>
              <a:t> ALSO CALLED </a:t>
            </a:r>
            <a:r>
              <a:rPr lang="en-US" dirty="0" smtClean="0">
                <a:solidFill>
                  <a:srgbClr val="FF0000"/>
                </a:solidFill>
              </a:rPr>
              <a:t>OPTIMIST OR TEJIWALA</a:t>
            </a:r>
          </a:p>
          <a:p>
            <a:r>
              <a:rPr lang="en-US" dirty="0" smtClean="0">
                <a:solidFill>
                  <a:srgbClr val="FF0000"/>
                </a:solidFill>
              </a:rPr>
              <a:t> </a:t>
            </a:r>
            <a:r>
              <a:rPr lang="en-US" dirty="0" smtClean="0"/>
              <a:t>HE PURCHASES SHARES WITH A VIEW TO SELL THEM IN FUTURE AT HIGHER PRICES</a:t>
            </a:r>
          </a:p>
          <a:p>
            <a:r>
              <a:rPr lang="en-US" dirty="0" smtClean="0">
                <a:solidFill>
                  <a:srgbClr val="FF0000"/>
                </a:solidFill>
              </a:rPr>
              <a:t> </a:t>
            </a:r>
            <a:r>
              <a:rPr lang="en-US" dirty="0" smtClean="0"/>
              <a:t>THE DIFFERENCE WILL BE HIS GAIN</a:t>
            </a:r>
            <a:endParaRPr lang="en-US" dirty="0"/>
          </a:p>
        </p:txBody>
      </p:sp>
    </p:spTree>
  </p:cSld>
  <p:clrMapOvr>
    <a:masterClrMapping/>
  </p:clrMapOvr>
  <p:transition>
    <p:wipe dir="u"/>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ull.jpg"/>
          <p:cNvPicPr>
            <a:picLocks noChangeAspect="1"/>
          </p:cNvPicPr>
          <p:nvPr/>
        </p:nvPicPr>
        <p:blipFill>
          <a:blip r:embed="rId3" cstate="print"/>
          <a:stretch>
            <a:fillRect/>
          </a:stretch>
        </p:blipFill>
        <p:spPr>
          <a:xfrm>
            <a:off x="1447800" y="1219200"/>
            <a:ext cx="6934199" cy="4419599"/>
          </a:xfrm>
          <a:prstGeom prst="rect">
            <a:avLst/>
          </a:prstGeom>
        </p:spPr>
      </p:pic>
    </p:spTree>
  </p:cSld>
  <p:clrMapOvr>
    <a:masterClrMapping/>
  </p:clrMapOvr>
  <p:transition>
    <p:dissolve/>
    <p:sndAc>
      <p:stSnd>
        <p:snd r:embed="rId2" name="camera.wav"/>
      </p:stSnd>
    </p:sndAc>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BEAR</a:t>
            </a:r>
            <a:endParaRPr lang="en-US" dirty="0"/>
          </a:p>
        </p:txBody>
      </p:sp>
      <p:sp>
        <p:nvSpPr>
          <p:cNvPr id="3" name="Content Placeholder 2"/>
          <p:cNvSpPr>
            <a:spLocks noGrp="1"/>
          </p:cNvSpPr>
          <p:nvPr>
            <p:ph idx="1"/>
          </p:nvPr>
        </p:nvSpPr>
        <p:spPr/>
        <p:txBody>
          <a:bodyPr/>
          <a:lstStyle/>
          <a:p>
            <a:r>
              <a:rPr lang="en-US" dirty="0" smtClean="0"/>
              <a:t> HE EXPECTS FALL IN PRICES</a:t>
            </a:r>
          </a:p>
          <a:p>
            <a:r>
              <a:rPr lang="en-US" dirty="0" smtClean="0"/>
              <a:t> ALSO CALLED </a:t>
            </a:r>
            <a:r>
              <a:rPr lang="en-US" dirty="0" smtClean="0">
                <a:solidFill>
                  <a:srgbClr val="FF0000"/>
                </a:solidFill>
              </a:rPr>
              <a:t>MANDIWALA OR PESSIMIST</a:t>
            </a:r>
          </a:p>
          <a:p>
            <a:r>
              <a:rPr lang="en-US" dirty="0" smtClean="0"/>
              <a:t> HE SELLS SHARES WHICH HE DOES NOT POSSESS</a:t>
            </a:r>
          </a:p>
          <a:p>
            <a:pPr>
              <a:buNone/>
            </a:pPr>
            <a:r>
              <a:rPr lang="en-US" dirty="0" smtClean="0"/>
              <a:t>     TO PURCHASE THEM IN FUTURE AT LOWER PRICES</a:t>
            </a:r>
            <a:endParaRPr lang="en-US" dirty="0"/>
          </a:p>
        </p:txBody>
      </p:sp>
    </p:spTree>
  </p:cSld>
  <p:clrMapOvr>
    <a:masterClrMapping/>
  </p:clrMapOvr>
  <p:transition>
    <p:wipe dir="u"/>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Bear+Market+Stock+Market.jpg"/>
          <p:cNvPicPr>
            <a:picLocks noChangeAspect="1"/>
          </p:cNvPicPr>
          <p:nvPr/>
        </p:nvPicPr>
        <p:blipFill>
          <a:blip r:embed="rId3" cstate="print"/>
          <a:stretch>
            <a:fillRect/>
          </a:stretch>
        </p:blipFill>
        <p:spPr>
          <a:xfrm>
            <a:off x="1828800" y="1524000"/>
            <a:ext cx="5334000" cy="3276600"/>
          </a:xfrm>
          <a:prstGeom prst="rect">
            <a:avLst/>
          </a:prstGeom>
        </p:spPr>
      </p:pic>
    </p:spTree>
  </p:cSld>
  <p:clrMapOvr>
    <a:masterClrMapping/>
  </p:clrMapOvr>
  <p:transition>
    <p:dissolve/>
    <p:sndAc>
      <p:stSnd>
        <p:snd r:embed="rId2" name="camera.wav"/>
      </p:stSnd>
    </p:sndAc>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7200" dirty="0" smtClean="0"/>
              <a:t>GOOD MORNING</a:t>
            </a:r>
            <a:endParaRPr lang="en-US" sz="7200" dirty="0"/>
          </a:p>
        </p:txBody>
      </p:sp>
      <p:sp>
        <p:nvSpPr>
          <p:cNvPr id="3" name="Content Placeholder 2"/>
          <p:cNvSpPr>
            <a:spLocks noGrp="1"/>
          </p:cNvSpPr>
          <p:nvPr>
            <p:ph idx="1"/>
          </p:nvPr>
        </p:nvSpPr>
        <p:spPr/>
        <p:txBody>
          <a:bodyPr/>
          <a:lstStyle/>
          <a:p>
            <a:pPr>
              <a:buNone/>
            </a:pPr>
            <a:r>
              <a:rPr lang="en-US" dirty="0" smtClean="0"/>
              <a:t>     </a:t>
            </a:r>
            <a:r>
              <a:rPr lang="en-US" sz="4800" dirty="0" smtClean="0"/>
              <a:t>        TO EVERY BODY</a:t>
            </a:r>
            <a:endParaRPr lang="en-US" dirty="0"/>
          </a:p>
        </p:txBody>
      </p:sp>
    </p:spTree>
  </p:cSld>
  <p:clrMapOvr>
    <a:masterClrMapping/>
  </p:clrMapOvr>
  <p:transition>
    <p:pull dir="d"/>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STAG</a:t>
            </a:r>
            <a:endParaRPr lang="en-US" dirty="0"/>
          </a:p>
        </p:txBody>
      </p:sp>
      <p:sp>
        <p:nvSpPr>
          <p:cNvPr id="3" name="Content Placeholder 2"/>
          <p:cNvSpPr>
            <a:spLocks noGrp="1"/>
          </p:cNvSpPr>
          <p:nvPr>
            <p:ph idx="1"/>
          </p:nvPr>
        </p:nvSpPr>
        <p:spPr/>
        <p:txBody>
          <a:bodyPr/>
          <a:lstStyle/>
          <a:p>
            <a:r>
              <a:rPr lang="en-US" dirty="0" smtClean="0"/>
              <a:t> HE IS A CAUTIOUS SPECULATOR</a:t>
            </a:r>
          </a:p>
          <a:p>
            <a:r>
              <a:rPr lang="en-US" dirty="0" smtClean="0"/>
              <a:t> CONCENTRATES ON PRIMARY MARKET</a:t>
            </a:r>
          </a:p>
          <a:p>
            <a:r>
              <a:rPr lang="en-US" dirty="0" smtClean="0"/>
              <a:t> HE APPLIES FOR SHARES WHICH ARE ISSUED AT PREMIUM</a:t>
            </a:r>
          </a:p>
          <a:p>
            <a:r>
              <a:rPr lang="en-US" dirty="0" smtClean="0"/>
              <a:t> HE BEHAVES IN A MANNER SIMILAR TO BULL</a:t>
            </a:r>
            <a:endParaRPr lang="en-US" dirty="0"/>
          </a:p>
        </p:txBody>
      </p:sp>
    </p:spTree>
  </p:cSld>
  <p:clrMapOvr>
    <a:masterClrMapping/>
  </p:clrMapOvr>
  <p:transition>
    <p:wipe dir="u"/>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R)sta.jpg"/>
          <p:cNvPicPr>
            <a:picLocks noChangeAspect="1"/>
          </p:cNvPicPr>
          <p:nvPr/>
        </p:nvPicPr>
        <p:blipFill>
          <a:blip r:embed="rId3" cstate="print"/>
          <a:stretch>
            <a:fillRect/>
          </a:stretch>
        </p:blipFill>
        <p:spPr>
          <a:xfrm>
            <a:off x="762000" y="733425"/>
            <a:ext cx="7620000" cy="5391150"/>
          </a:xfrm>
          <a:prstGeom prst="rect">
            <a:avLst/>
          </a:prstGeom>
        </p:spPr>
      </p:pic>
    </p:spTree>
  </p:cSld>
  <p:clrMapOvr>
    <a:masterClrMapping/>
  </p:clrMapOvr>
  <p:transition>
    <p:dissolve/>
    <p:sndAc>
      <p:stSnd>
        <p:snd r:embed="rId2" name="camera.wav"/>
      </p:stSnd>
    </p:sndAc>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6000" dirty="0" smtClean="0"/>
              <a:t>LAME DUCK</a:t>
            </a:r>
            <a:endParaRPr lang="en-US" sz="6000" dirty="0"/>
          </a:p>
        </p:txBody>
      </p:sp>
      <p:sp>
        <p:nvSpPr>
          <p:cNvPr id="3" name="Content Placeholder 2"/>
          <p:cNvSpPr>
            <a:spLocks noGrp="1"/>
          </p:cNvSpPr>
          <p:nvPr>
            <p:ph idx="1"/>
          </p:nvPr>
        </p:nvSpPr>
        <p:spPr/>
        <p:txBody>
          <a:bodyPr/>
          <a:lstStyle/>
          <a:p>
            <a:r>
              <a:rPr lang="en-US" dirty="0" smtClean="0"/>
              <a:t> </a:t>
            </a:r>
            <a:r>
              <a:rPr lang="en-US" sz="4000" dirty="0" smtClean="0"/>
              <a:t>IF A BEAR FAILS TO FULFILL HIS COMMITMENTS HE IS CALLED LAME DUCK</a:t>
            </a:r>
            <a:endParaRPr lang="en-US" dirty="0"/>
          </a:p>
        </p:txBody>
      </p:sp>
    </p:spTree>
  </p:cSld>
  <p:clrMapOvr>
    <a:masterClrMapping/>
  </p:clrMapOvr>
  <p:transition>
    <p:wedg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24380_1435175643384_1352753385_31209149_5130590_n.jpg"/>
          <p:cNvPicPr>
            <a:picLocks noChangeAspect="1"/>
          </p:cNvPicPr>
          <p:nvPr/>
        </p:nvPicPr>
        <p:blipFill>
          <a:blip r:embed="rId3" cstate="print"/>
          <a:stretch>
            <a:fillRect/>
          </a:stretch>
        </p:blipFill>
        <p:spPr>
          <a:xfrm>
            <a:off x="2514600" y="1885950"/>
            <a:ext cx="4114800" cy="3086100"/>
          </a:xfrm>
          <a:prstGeom prst="rect">
            <a:avLst/>
          </a:prstGeom>
        </p:spPr>
      </p:pic>
    </p:spTree>
  </p:cSld>
  <p:clrMapOvr>
    <a:masterClrMapping/>
  </p:clrMapOvr>
  <p:transition>
    <p:dissolve/>
    <p:sndAc>
      <p:stSnd>
        <p:snd r:embed="rId2" name="camera.wav"/>
      </p:stSnd>
    </p:sndAc>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ull-market-and-bear-market.jpg"/>
          <p:cNvPicPr>
            <a:picLocks noChangeAspect="1"/>
          </p:cNvPicPr>
          <p:nvPr/>
        </p:nvPicPr>
        <p:blipFill>
          <a:blip r:embed="rId3" cstate="print"/>
          <a:stretch>
            <a:fillRect/>
          </a:stretch>
        </p:blipFill>
        <p:spPr>
          <a:xfrm>
            <a:off x="2133600" y="990600"/>
            <a:ext cx="5171739" cy="5296359"/>
          </a:xfrm>
          <a:prstGeom prst="rect">
            <a:avLst/>
          </a:prstGeom>
        </p:spPr>
      </p:pic>
    </p:spTree>
  </p:cSld>
  <p:clrMapOvr>
    <a:masterClrMapping/>
  </p:clrMapOvr>
  <p:transition>
    <p:dissolve/>
    <p:sndAc>
      <p:stSnd>
        <p:snd r:embed="rId2" name="camera.wav"/>
      </p:stSnd>
    </p:sndAc>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ull-vs-bear_400x260.jpg"/>
          <p:cNvPicPr>
            <a:picLocks noChangeAspect="1"/>
          </p:cNvPicPr>
          <p:nvPr/>
        </p:nvPicPr>
        <p:blipFill>
          <a:blip r:embed="rId3" cstate="print"/>
          <a:stretch>
            <a:fillRect/>
          </a:stretch>
        </p:blipFill>
        <p:spPr>
          <a:xfrm>
            <a:off x="1981200" y="1600200"/>
            <a:ext cx="6477000" cy="4038600"/>
          </a:xfrm>
          <a:prstGeom prst="rect">
            <a:avLst/>
          </a:prstGeom>
        </p:spPr>
      </p:pic>
    </p:spTree>
  </p:cSld>
  <p:clrMapOvr>
    <a:masterClrMapping/>
  </p:clrMapOvr>
  <p:transition>
    <p:dissolve/>
    <p:sndAc>
      <p:stSnd>
        <p:snd r:embed="rId2" name="camera.wav"/>
      </p:stSnd>
    </p:sndAc>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SHOULD A PERSON BE INVESTOR OR SPECULATOR</a:t>
            </a:r>
            <a:endParaRPr lang="en-US" dirty="0"/>
          </a:p>
        </p:txBody>
      </p:sp>
      <p:sp>
        <p:nvSpPr>
          <p:cNvPr id="3" name="Content Placeholder 2"/>
          <p:cNvSpPr>
            <a:spLocks noGrp="1"/>
          </p:cNvSpPr>
          <p:nvPr>
            <p:ph idx="1"/>
          </p:nvPr>
        </p:nvSpPr>
        <p:spPr/>
        <p:txBody>
          <a:bodyPr/>
          <a:lstStyle/>
          <a:p>
            <a:r>
              <a:rPr lang="en-US" dirty="0" smtClean="0"/>
              <a:t> AS THE STOCK EXCHANGE REACTS TO EVERY SCENARIO</a:t>
            </a:r>
          </a:p>
          <a:p>
            <a:r>
              <a:rPr lang="en-US" dirty="0" smtClean="0"/>
              <a:t> A SPECULATOR SHOULD ANALYSE EVERY SCENARIO AND REACT ACCORDINGLY</a:t>
            </a:r>
          </a:p>
          <a:p>
            <a:r>
              <a:rPr lang="en-US" smtClean="0"/>
              <a:t> AN INVESTOR WILL BE INTERESTED IN COMPANY AND ITS PROSPECTUS</a:t>
            </a:r>
            <a:endParaRPr lang="en-US"/>
          </a:p>
        </p:txBody>
      </p:sp>
    </p:spTree>
  </p:cSld>
  <p:clrMapOvr>
    <a:masterClrMapping/>
  </p:clrMapOvr>
  <p:transition>
    <p:pull dir="d"/>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Thank you</a:t>
            </a:r>
            <a:endParaRPr lang="en-US" dirty="0"/>
          </a:p>
        </p:txBody>
      </p:sp>
      <p:sp>
        <p:nvSpPr>
          <p:cNvPr id="6" name="Rectangle 5"/>
          <p:cNvSpPr/>
          <p:nvPr/>
        </p:nvSpPr>
        <p:spPr>
          <a:xfrm>
            <a:off x="2362200" y="3124200"/>
            <a:ext cx="4572000" cy="2308324"/>
          </a:xfrm>
          <a:prstGeom prst="rect">
            <a:avLst/>
          </a:prstGeom>
        </p:spPr>
        <p:txBody>
          <a:bodyPr>
            <a:spAutoFit/>
          </a:bodyPr>
          <a:lstStyle/>
          <a:p>
            <a:pPr lvl="0" eaLnBrk="0" fontAlgn="base" hangingPunct="0">
              <a:spcBef>
                <a:spcPct val="0"/>
              </a:spcBef>
              <a:spcAft>
                <a:spcPct val="0"/>
              </a:spcAft>
            </a:pPr>
            <a:r>
              <a:rPr lang="en-US" sz="4800" dirty="0" smtClean="0">
                <a:latin typeface="Bernard MT Condensed" pitchFamily="18" charset="0"/>
                <a:ea typeface="Calibri" pitchFamily="34" charset="0"/>
                <a:cs typeface="Mangal" pitchFamily="18" charset="0"/>
              </a:rPr>
              <a:t>           a</a:t>
            </a:r>
          </a:p>
          <a:p>
            <a:pPr lvl="0" eaLnBrk="0" fontAlgn="base" hangingPunct="0">
              <a:spcBef>
                <a:spcPct val="0"/>
              </a:spcBef>
              <a:spcAft>
                <a:spcPct val="0"/>
              </a:spcAft>
            </a:pPr>
            <a:r>
              <a:rPr lang="en-US" sz="4800" dirty="0" smtClean="0">
                <a:latin typeface="Bernard MT Condensed" pitchFamily="18" charset="0"/>
                <a:ea typeface="Calibri" pitchFamily="34" charset="0"/>
                <a:cs typeface="Mangal" pitchFamily="18" charset="0"/>
              </a:rPr>
              <a:t>Presentation by</a:t>
            </a:r>
            <a:endParaRPr lang="en-US" sz="900" dirty="0" smtClean="0">
              <a:latin typeface="Arial" pitchFamily="34" charset="0"/>
              <a:cs typeface="Arial" pitchFamily="34" charset="0"/>
            </a:endParaRPr>
          </a:p>
          <a:p>
            <a:pPr lvl="0" eaLnBrk="0" fontAlgn="base" hangingPunct="0">
              <a:spcBef>
                <a:spcPct val="0"/>
              </a:spcBef>
              <a:spcAft>
                <a:spcPct val="0"/>
              </a:spcAft>
            </a:pPr>
            <a:r>
              <a:rPr lang="en-US" sz="4800" dirty="0" smtClean="0">
                <a:latin typeface="Bernard MT Condensed" pitchFamily="18" charset="0"/>
                <a:ea typeface="Calibri" pitchFamily="34" charset="0"/>
                <a:cs typeface="Mangal" pitchFamily="18" charset="0"/>
              </a:rPr>
              <a:t>         </a:t>
            </a:r>
            <a:r>
              <a:rPr lang="en-US" sz="4800" dirty="0" err="1" smtClean="0">
                <a:latin typeface="Bernard MT Condensed" pitchFamily="18" charset="0"/>
                <a:ea typeface="Calibri" pitchFamily="34" charset="0"/>
                <a:cs typeface="Mangal" pitchFamily="18" charset="0"/>
              </a:rPr>
              <a:t>manoj</a:t>
            </a:r>
            <a:endParaRPr lang="en-US" dirty="0" smtClean="0">
              <a:latin typeface="Arial" pitchFamily="34" charset="0"/>
              <a:cs typeface="Arial" pitchFamily="34" charset="0"/>
            </a:endParaRPr>
          </a:p>
        </p:txBody>
      </p:sp>
      <p:sp>
        <p:nvSpPr>
          <p:cNvPr id="7" name="Rectangle 1"/>
          <p:cNvSpPr>
            <a:spLocks noChangeArrowheads="1"/>
          </p:cNvSpPr>
          <p:nvPr/>
        </p:nvSpPr>
        <p:spPr bwMode="auto">
          <a:xfrm>
            <a:off x="0" y="0"/>
            <a:ext cx="1842171" cy="83099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4800" b="0" i="0" u="none" strike="noStrike" cap="none" normalizeH="0" baseline="0" dirty="0" smtClean="0">
                <a:ln>
                  <a:noFill/>
                </a:ln>
                <a:solidFill>
                  <a:schemeClr val="tx1"/>
                </a:solidFill>
                <a:effectLst/>
                <a:latin typeface="Bernard MT Condensed" pitchFamily="18" charset="0"/>
                <a:ea typeface="Calibri" pitchFamily="34" charset="0"/>
                <a:cs typeface="Mangal" pitchFamily="18" charset="0"/>
              </a:rPr>
              <a:t>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dissolve/>
    <p:sndAc>
      <p:stSnd>
        <p:snd r:embed="rId2" name="applause.wav"/>
      </p:stSnd>
    </p:sndAc>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STOCK EXCHANGE</a:t>
            </a:r>
            <a:endParaRPr lang="en-US" dirty="0"/>
          </a:p>
        </p:txBody>
      </p:sp>
      <p:sp>
        <p:nvSpPr>
          <p:cNvPr id="3" name="Content Placeholder 2"/>
          <p:cNvSpPr>
            <a:spLocks noGrp="1"/>
          </p:cNvSpPr>
          <p:nvPr>
            <p:ph idx="1"/>
          </p:nvPr>
        </p:nvSpPr>
        <p:spPr/>
        <p:txBody>
          <a:bodyPr/>
          <a:lstStyle/>
          <a:p>
            <a:r>
              <a:rPr lang="en-US" dirty="0" smtClean="0"/>
              <a:t> DEFINITION</a:t>
            </a:r>
          </a:p>
          <a:p>
            <a:r>
              <a:rPr lang="en-US" dirty="0" smtClean="0"/>
              <a:t> FEATURES</a:t>
            </a:r>
          </a:p>
          <a:p>
            <a:r>
              <a:rPr lang="en-US" dirty="0" smtClean="0"/>
              <a:t> SENSEX</a:t>
            </a:r>
          </a:p>
          <a:p>
            <a:r>
              <a:rPr lang="en-US" dirty="0" smtClean="0"/>
              <a:t> NIFTY</a:t>
            </a:r>
          </a:p>
          <a:p>
            <a:r>
              <a:rPr lang="en-US" dirty="0" smtClean="0"/>
              <a:t> REASONS FOR UPS AND DOWNS</a:t>
            </a:r>
          </a:p>
          <a:p>
            <a:r>
              <a:rPr lang="en-US" dirty="0" smtClean="0"/>
              <a:t> INVESTOR VS. SPECULATORS</a:t>
            </a:r>
          </a:p>
          <a:p>
            <a:r>
              <a:rPr lang="en-US" dirty="0" smtClean="0"/>
              <a:t> TYPES OF SPECULATORS</a:t>
            </a:r>
            <a:endParaRPr lang="en-US" dirty="0"/>
          </a:p>
        </p:txBody>
      </p:sp>
      <p:sp>
        <p:nvSpPr>
          <p:cNvPr id="4" name="Title 1"/>
          <p:cNvSpPr txBox="1">
            <a:spLocks/>
          </p:cNvSpPr>
          <p:nvPr/>
        </p:nvSpPr>
        <p:spPr>
          <a:xfrm>
            <a:off x="457200" y="685800"/>
            <a:ext cx="8229600" cy="1143000"/>
          </a:xfrm>
          <a:prstGeom prst="rect">
            <a:avLst/>
          </a:prstGeom>
        </p:spPr>
        <p:txBody>
          <a:bodyPr vert="horz" lIns="0" rIns="0" bIns="0" anchor="b">
            <a:normAutofit/>
          </a:bodyPr>
          <a:lstStyle/>
          <a:p>
            <a:pPr marL="0" marR="0" lvl="0" indent="0" algn="l" defTabSz="914400" rtl="0" eaLnBrk="1" fontAlgn="auto" latinLnBrk="0" hangingPunct="1">
              <a:lnSpc>
                <a:spcPct val="100000"/>
              </a:lnSpc>
              <a:spcBef>
                <a:spcPct val="0"/>
              </a:spcBef>
              <a:spcAft>
                <a:spcPts val="0"/>
              </a:spcAft>
              <a:buClrTx/>
              <a:buSzTx/>
              <a:buFontTx/>
              <a:buNone/>
              <a:tabLst/>
              <a:defRPr/>
            </a:pPr>
            <a:r>
              <a:rPr kumimoji="0" lang="en-US" sz="5000" b="0" i="0" u="none" strike="noStrike" kern="1200" cap="none" spc="0" normalizeH="0" baseline="0" noProof="0" smtClean="0">
                <a:ln>
                  <a:noFill/>
                </a:ln>
                <a:solidFill>
                  <a:schemeClr val="tx2"/>
                </a:solidFill>
                <a:effectLst/>
                <a:uLnTx/>
                <a:uFillTx/>
                <a:latin typeface="+mj-lt"/>
                <a:ea typeface="+mj-ea"/>
                <a:cs typeface="+mj-cs"/>
              </a:rPr>
              <a:t>STOCK EXCHANGE</a:t>
            </a:r>
            <a:endParaRPr kumimoji="0" lang="en-US" sz="5000" b="0" i="0" u="none" strike="noStrike" kern="1200" cap="none" spc="0" normalizeH="0" baseline="0" noProof="0" dirty="0">
              <a:ln>
                <a:noFill/>
              </a:ln>
              <a:solidFill>
                <a:schemeClr val="tx2"/>
              </a:solidFill>
              <a:effectLst/>
              <a:uLnTx/>
              <a:uFillTx/>
              <a:latin typeface="+mj-lt"/>
              <a:ea typeface="+mj-ea"/>
              <a:cs typeface="+mj-cs"/>
            </a:endParaRPr>
          </a:p>
        </p:txBody>
      </p:sp>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STOCK EXCHANGE</a:t>
            </a:r>
            <a:endParaRPr lang="en-US" dirty="0"/>
          </a:p>
        </p:txBody>
      </p:sp>
      <p:sp>
        <p:nvSpPr>
          <p:cNvPr id="3" name="Content Placeholder 2"/>
          <p:cNvSpPr>
            <a:spLocks noGrp="1"/>
          </p:cNvSpPr>
          <p:nvPr>
            <p:ph idx="1"/>
          </p:nvPr>
        </p:nvSpPr>
        <p:spPr/>
        <p:txBody>
          <a:bodyPr/>
          <a:lstStyle/>
          <a:p>
            <a:r>
              <a:rPr lang="en-US" dirty="0" smtClean="0"/>
              <a:t> IT IS A MARKET FOR SECOND HAND SECURITIES</a:t>
            </a:r>
          </a:p>
          <a:p>
            <a:r>
              <a:rPr lang="en-US" dirty="0" smtClean="0"/>
              <a:t> ACCORDING TO SECURITIES CONTRACTS REGULATION ACT 1956,DEFINEDA </a:t>
            </a:r>
            <a:r>
              <a:rPr lang="en-US" dirty="0" smtClean="0">
                <a:solidFill>
                  <a:srgbClr val="FF0000"/>
                </a:solidFill>
              </a:rPr>
              <a:t>“STOCK EXCHANGE AS AN ASSOCIATION OR BODY OF INDIVIDUALS WHETHER INCORPORATED OR NOT ESTABLISHED OR NOT ESTABLISHED FOR PURPOUSE OF ASSISTING REGULATING AND CONTROLLING BUSINESS IN BUYING SELLING AND DEALING IN SECURITIES”</a:t>
            </a:r>
            <a:endParaRPr lang="en-US" dirty="0">
              <a:solidFill>
                <a:srgbClr val="FF0000"/>
              </a:solidFill>
            </a:endParaRPr>
          </a:p>
        </p:txBody>
      </p:sp>
    </p:spTree>
  </p:cSld>
  <p:clrMapOvr>
    <a:masterClrMapping/>
  </p:clrMapOvr>
  <p:transition>
    <p:wip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descr="bse-logo_0.jpg"/>
          <p:cNvPicPr>
            <a:picLocks noChangeAspect="1"/>
          </p:cNvPicPr>
          <p:nvPr/>
        </p:nvPicPr>
        <p:blipFill>
          <a:blip r:embed="rId3" cstate="print"/>
          <a:stretch>
            <a:fillRect/>
          </a:stretch>
        </p:blipFill>
        <p:spPr>
          <a:xfrm>
            <a:off x="1371600" y="1066800"/>
            <a:ext cx="6400800" cy="4552344"/>
          </a:xfrm>
          <a:prstGeom prst="rect">
            <a:avLst/>
          </a:prstGeom>
        </p:spPr>
      </p:pic>
    </p:spTree>
  </p:cSld>
  <p:clrMapOvr>
    <a:masterClrMapping/>
  </p:clrMapOvr>
  <p:transition>
    <p:wipe dir="d"/>
    <p:sndAc>
      <p:stSnd>
        <p:snd r:embed="rId2" name="wind.wav"/>
      </p:stSnd>
    </p:sndAc>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FUNCTIONS OF STOCK EXCHANGE</a:t>
            </a:r>
            <a:endParaRPr lang="en-US" dirty="0"/>
          </a:p>
        </p:txBody>
      </p:sp>
      <p:sp>
        <p:nvSpPr>
          <p:cNvPr id="3" name="Content Placeholder 2"/>
          <p:cNvSpPr>
            <a:spLocks noGrp="1"/>
          </p:cNvSpPr>
          <p:nvPr>
            <p:ph idx="1"/>
          </p:nvPr>
        </p:nvSpPr>
        <p:spPr/>
        <p:txBody>
          <a:bodyPr/>
          <a:lstStyle/>
          <a:p>
            <a:r>
              <a:rPr lang="en-US" dirty="0" smtClean="0"/>
              <a:t> PROVIDES REGULAR AND CONTINOUS MARKET</a:t>
            </a:r>
          </a:p>
          <a:p>
            <a:r>
              <a:rPr lang="en-US" dirty="0" smtClean="0"/>
              <a:t> FACILITATES REGULAR VALUATION OF SHARES</a:t>
            </a:r>
          </a:p>
          <a:p>
            <a:r>
              <a:rPr lang="en-US" dirty="0" smtClean="0"/>
              <a:t> ECONOMIC BAROMETER</a:t>
            </a:r>
          </a:p>
          <a:p>
            <a:r>
              <a:rPr lang="en-US" dirty="0" smtClean="0"/>
              <a:t> ENCOURAGES CAPITAL FORMATON</a:t>
            </a:r>
          </a:p>
          <a:p>
            <a:r>
              <a:rPr lang="en-US" dirty="0" smtClean="0"/>
              <a:t> ENSURES SAFETY OF FUNDS</a:t>
            </a:r>
          </a:p>
          <a:p>
            <a:r>
              <a:rPr lang="en-US" dirty="0" smtClean="0"/>
              <a:t> FACILITATES DISTRIBUTION OF NEW SHARES</a:t>
            </a:r>
            <a:endParaRPr lang="en-US" dirty="0"/>
          </a:p>
        </p:txBody>
      </p:sp>
    </p:spTree>
  </p:cSld>
  <p:clrMapOvr>
    <a:masterClrMapping/>
  </p:clrMapOvr>
  <p:transition>
    <p:pull dir="d"/>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SENSEX</a:t>
            </a:r>
            <a:endParaRPr lang="en-US" dirty="0"/>
          </a:p>
        </p:txBody>
      </p:sp>
      <p:sp>
        <p:nvSpPr>
          <p:cNvPr id="3" name="Content Placeholder 2"/>
          <p:cNvSpPr>
            <a:spLocks noGrp="1"/>
          </p:cNvSpPr>
          <p:nvPr>
            <p:ph idx="1"/>
          </p:nvPr>
        </p:nvSpPr>
        <p:spPr/>
        <p:txBody>
          <a:bodyPr/>
          <a:lstStyle/>
          <a:p>
            <a:r>
              <a:rPr lang="en-US" dirty="0" smtClean="0"/>
              <a:t> SENSEX MEANS </a:t>
            </a:r>
            <a:r>
              <a:rPr lang="en-US" dirty="0" smtClean="0">
                <a:solidFill>
                  <a:srgbClr val="FF0000"/>
                </a:solidFill>
              </a:rPr>
              <a:t>SENSITIVE INDEX OF BOMBAY STOCK EXCHANGE</a:t>
            </a:r>
            <a:endParaRPr lang="en-US" dirty="0" smtClean="0"/>
          </a:p>
          <a:p>
            <a:r>
              <a:rPr lang="en-US" dirty="0" smtClean="0"/>
              <a:t> IT REPRESENTS CHANGES IN THE VALUES OF30 STOCKS CONSTITUTING THE INDEX WITH BASE YEAR 1978-79 WITH BASE VALUE 100</a:t>
            </a:r>
            <a:endParaRPr lang="en-US" dirty="0"/>
          </a:p>
        </p:txBody>
      </p:sp>
    </p:spTree>
  </p:cSld>
  <p:clrMapOvr>
    <a:masterClrMapping/>
  </p:clrMapOvr>
  <p:transition>
    <p:wedg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NIFTY</a:t>
            </a:r>
            <a:endParaRPr lang="en-US" dirty="0"/>
          </a:p>
        </p:txBody>
      </p:sp>
      <p:sp>
        <p:nvSpPr>
          <p:cNvPr id="3" name="Content Placeholder 2"/>
          <p:cNvSpPr>
            <a:spLocks noGrp="1"/>
          </p:cNvSpPr>
          <p:nvPr>
            <p:ph idx="1"/>
          </p:nvPr>
        </p:nvSpPr>
        <p:spPr/>
        <p:txBody>
          <a:bodyPr/>
          <a:lstStyle/>
          <a:p>
            <a:r>
              <a:rPr lang="en-US" dirty="0" smtClean="0"/>
              <a:t> IT IS THE INDEX OF NATIONAL STOCK EXCHANGE</a:t>
            </a:r>
          </a:p>
          <a:p>
            <a:r>
              <a:rPr lang="en-US" dirty="0" smtClean="0"/>
              <a:t> IT IS MADE UP OF 50STOCKS</a:t>
            </a:r>
          </a:p>
          <a:p>
            <a:r>
              <a:rPr lang="en-US" dirty="0" smtClean="0"/>
              <a:t> BASE YEAR IS 1995-96</a:t>
            </a:r>
          </a:p>
          <a:p>
            <a:r>
              <a:rPr lang="en-US" dirty="0" smtClean="0"/>
              <a:t> BASE VALUE WAS 1000</a:t>
            </a:r>
            <a:endParaRPr lang="en-US" dirty="0"/>
          </a:p>
        </p:txBody>
      </p:sp>
    </p:spTree>
  </p:cSld>
  <p:clrMapOvr>
    <a:masterClrMapping/>
  </p:clrMapOvr>
  <p:transition>
    <p:wipe dir="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hart 3"/>
          <p:cNvGraphicFramePr/>
          <p:nvPr/>
        </p:nvGraphicFramePr>
        <p:xfrm>
          <a:off x="1524000" y="1397000"/>
          <a:ext cx="6096000" cy="4064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ransition>
    <p:wedge/>
    <p:sndAc>
      <p:stSnd>
        <p:snd r:embed="rId2" name="bomb.wav"/>
      </p:stSnd>
    </p:sndAc>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ow">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ow">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ow">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112</TotalTime>
  <Words>501</Words>
  <Application>Microsoft Office PowerPoint</Application>
  <PresentationFormat>On-screen Show (4:3)</PresentationFormat>
  <Paragraphs>91</Paragraphs>
  <Slides>27</Slides>
  <Notes>0</Notes>
  <HiddenSlides>0</HiddenSlides>
  <MMClips>0</MMClips>
  <ScaleCrop>false</ScaleCrop>
  <HeadingPairs>
    <vt:vector size="4" baseType="variant">
      <vt:variant>
        <vt:lpstr>Theme</vt:lpstr>
      </vt:variant>
      <vt:variant>
        <vt:i4>1</vt:i4>
      </vt:variant>
      <vt:variant>
        <vt:lpstr>Slide Titles</vt:lpstr>
      </vt:variant>
      <vt:variant>
        <vt:i4>27</vt:i4>
      </vt:variant>
    </vt:vector>
  </HeadingPairs>
  <TitlesOfParts>
    <vt:vector size="28" baseType="lpstr">
      <vt:lpstr>Flow</vt:lpstr>
      <vt:lpstr>WELCOME</vt:lpstr>
      <vt:lpstr>GOOD MORNING</vt:lpstr>
      <vt:lpstr>STOCK EXCHANGE</vt:lpstr>
      <vt:lpstr>STOCK EXCHANGE</vt:lpstr>
      <vt:lpstr>Slide 5</vt:lpstr>
      <vt:lpstr>FUNCTIONS OF STOCK EXCHANGE</vt:lpstr>
      <vt:lpstr>SENSEX</vt:lpstr>
      <vt:lpstr>NIFTY</vt:lpstr>
      <vt:lpstr>Slide 9</vt:lpstr>
      <vt:lpstr>REASONS FOR CHANGES IN INDICES</vt:lpstr>
      <vt:lpstr>Slide 11</vt:lpstr>
      <vt:lpstr>INVESTOR</vt:lpstr>
      <vt:lpstr>speculator</vt:lpstr>
      <vt:lpstr>INVESTOR VS SPECULATOR</vt:lpstr>
      <vt:lpstr>TYPES OF SPECULATORS</vt:lpstr>
      <vt:lpstr>BULL</vt:lpstr>
      <vt:lpstr>Slide 17</vt:lpstr>
      <vt:lpstr>BEAR</vt:lpstr>
      <vt:lpstr>Slide 19</vt:lpstr>
      <vt:lpstr>STAG</vt:lpstr>
      <vt:lpstr>Slide 21</vt:lpstr>
      <vt:lpstr>LAME DUCK</vt:lpstr>
      <vt:lpstr>Slide 23</vt:lpstr>
      <vt:lpstr>Slide 24</vt:lpstr>
      <vt:lpstr>Slide 25</vt:lpstr>
      <vt:lpstr>SHOULD A PERSON BE INVESTOR OR SPECULATOR</vt:lpstr>
      <vt:lpstr>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WELCOME</dc:title>
  <dc:creator>HP-10</dc:creator>
  <cp:lastModifiedBy>user</cp:lastModifiedBy>
  <cp:revision>44</cp:revision>
  <dcterms:created xsi:type="dcterms:W3CDTF">2012-07-30T03:49:40Z</dcterms:created>
  <dcterms:modified xsi:type="dcterms:W3CDTF">2012-08-18T05:12:59Z</dcterms:modified>
</cp:coreProperties>
</file>