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9" r:id="rId4"/>
    <p:sldId id="260" r:id="rId5"/>
    <p:sldId id="262" r:id="rId6"/>
    <p:sldId id="261" r:id="rId7"/>
    <p:sldId id="263" r:id="rId8"/>
    <p:sldId id="257" r:id="rId9"/>
    <p:sldId id="265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C2B4107-084D-4864-BEE6-85FB9E230707}" type="datetimeFigureOut">
              <a:rPr lang="en-US" smtClean="0"/>
              <a:pPr/>
              <a:t>5/22/2016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AB3D1A6-E322-403E-BC65-F801E7C9340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lipkart.com/realestate-magazines/p/itmegsz2xzw8akzu?pid=MAZEGSZ287H2TSZT&amp;al=c5bitCj057IotdTzpU1X6sldugMWZuE7Qdj0IGOOVqvmeJbZachs2O2K1vWq071MeV9z6c0Aj2U%3D&amp;ref=L%3A3523176562690507288&amp;srno=p_1&amp;otracker=from-search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 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1676400"/>
            <a:ext cx="7772400" cy="1199704"/>
          </a:xfrm>
        </p:spPr>
        <p:txBody>
          <a:bodyPr/>
          <a:lstStyle/>
          <a:p>
            <a:pPr algn="ctr"/>
            <a:r>
              <a:rPr lang="en-US" dirty="0" smtClean="0"/>
              <a:t>THE REAL ESTATE (REGULATION AND DEVELOPMENT) ACT,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http://rancholadera.net/wp-content/uploads/2015/08/thanks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757362"/>
            <a:ext cx="5886450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The Real Estate (Regulation and Development) Act, 2016 will come into effect from 1</a:t>
            </a:r>
            <a:r>
              <a:rPr lang="en-US" sz="2400" baseline="30000" dirty="0" smtClean="0">
                <a:latin typeface="Calibri" pitchFamily="34" charset="0"/>
                <a:cs typeface="Calibri" pitchFamily="34" charset="0"/>
              </a:rPr>
              <a:t>st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 May 2016.</a:t>
            </a:r>
          </a:p>
          <a:p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Notification for Section 2, Sections 20-29, Sections 41-58, Sections 71-78 and Sections 81-92 of the Act would come to force from 1st May, 2016</a:t>
            </a:r>
          </a:p>
          <a:p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Real Estate Regulatory Authority will be formulated within one year by both state and central government.</a:t>
            </a:r>
          </a:p>
          <a:p>
            <a:pPr marL="708660" lvl="1" indent="-342900">
              <a:buFont typeface="+mj-lt"/>
              <a:buAutoNum type="arabicPeriod"/>
            </a:pPr>
            <a:endParaRPr lang="en-US" sz="1200" dirty="0" smtClean="0"/>
          </a:p>
          <a:p>
            <a:endParaRPr lang="en-US" sz="1600" dirty="0" smtClean="0"/>
          </a:p>
          <a:p>
            <a:endParaRPr lang="en-US" sz="16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 of the Act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600" dirty="0" smtClean="0"/>
          </a:p>
          <a:p>
            <a:pPr marL="708660" lvl="1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Regulation and promotion of the real estate sector </a:t>
            </a:r>
          </a:p>
          <a:p>
            <a:pPr marL="708660" lvl="1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Sale of plot, apartment or building in an efficient and transparent manner </a:t>
            </a:r>
          </a:p>
          <a:p>
            <a:pPr marL="708660" lvl="1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Protect the interest of consumers in the real estate sector</a:t>
            </a:r>
          </a:p>
          <a:p>
            <a:pPr marL="708660" lvl="1" indent="-342900">
              <a:lnSpc>
                <a:spcPct val="200000"/>
              </a:lnSpc>
              <a:buFont typeface="+mj-lt"/>
              <a:buAutoNum type="arabicPeriod"/>
            </a:pPr>
            <a:r>
              <a:rPr lang="en-US" sz="2400" dirty="0" smtClean="0">
                <a:latin typeface="Calibri" pitchFamily="34" charset="0"/>
                <a:cs typeface="Calibri" pitchFamily="34" charset="0"/>
              </a:rPr>
              <a:t>Speedy dispute 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redressal</a:t>
            </a: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smtClean="0"/>
              <a:t>Objective  of the Act:</a:t>
            </a:r>
            <a:br>
              <a:rPr lang="en-US" sz="4400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/>
          <a:srcRect l="12660" t="21083" r="36218"/>
          <a:stretch>
            <a:fillRect/>
          </a:stretch>
        </p:blipFill>
        <p:spPr bwMode="auto">
          <a:xfrm>
            <a:off x="0" y="0"/>
            <a:ext cx="5214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638800" y="381000"/>
            <a:ext cx="3276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"Everyone welcomes the bill. We respect the wisdom of Parliament. There are some provisions like imprisonment which are harsh and may be with time they will be set right," Rajeev </a:t>
            </a:r>
            <a:r>
              <a:rPr lang="en-US" dirty="0" err="1">
                <a:solidFill>
                  <a:srgbClr val="FF0000"/>
                </a:solidFill>
              </a:rPr>
              <a:t>Talwar</a:t>
            </a:r>
            <a:r>
              <a:rPr lang="en-US" dirty="0">
                <a:solidFill>
                  <a:srgbClr val="FF0000"/>
                </a:solidFill>
              </a:rPr>
              <a:t>, chief executive, DLF told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0" y="3048000"/>
            <a:ext cx="25908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Realtors' apex body CREDAI president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Getamber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75000"/>
                  </a:schemeClr>
                </a:solidFill>
              </a:rPr>
              <a:t>Anand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said the bill would "bring credibility to real estate business and endorse our demand of giving infra status to housing".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4800" y="4648200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JLL chairman and country head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Anuj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1">
                    <a:lumMod val="75000"/>
                  </a:schemeClr>
                </a:solidFill>
              </a:rPr>
              <a:t>Puri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termed the passage of the bill as "unequivocal victory" for Indian realty sector.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6019800"/>
            <a:ext cx="4495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Real Estate Bill could encourage FDI inflows: Nomura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dirty="0" smtClean="0"/>
              <a:t>Act gives upper hand to the home buyers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Compliance under his act is so impractical that most of the small scale developers will disappear from the industry 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This act may severally impact our economy as well, as it will curtail real estate activities</a:t>
            </a:r>
          </a:p>
          <a:p>
            <a:endParaRPr lang="en-US" sz="1800" dirty="0" smtClean="0"/>
          </a:p>
          <a:p>
            <a:r>
              <a:rPr lang="en-US" sz="1800" dirty="0" smtClean="0"/>
              <a:t>This may increase bank’s NPA provisioning for the short term</a:t>
            </a:r>
          </a:p>
          <a:p>
            <a:pPr>
              <a:buNone/>
            </a:pPr>
            <a:endParaRPr lang="en-US" sz="1800" dirty="0" smtClean="0"/>
          </a:p>
          <a:p>
            <a:r>
              <a:rPr lang="en-US" sz="1800" dirty="0" smtClean="0"/>
              <a:t>Builder may lose his profit towards penalties under this Act</a:t>
            </a:r>
          </a:p>
          <a:p>
            <a:endParaRPr lang="en-US" sz="1800" dirty="0" smtClean="0"/>
          </a:p>
          <a:p>
            <a:r>
              <a:rPr lang="en-US" sz="1800" dirty="0" smtClean="0"/>
              <a:t>Customer will have option of cancellation of his unit till the date of handing over as builder with or without his knowledge may violate some provision under this Act</a:t>
            </a:r>
            <a:endParaRPr lang="en-US" sz="18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opinion on Real Estate Act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Not to sell any unit till the date of approval</a:t>
            </a:r>
          </a:p>
          <a:p>
            <a:pPr>
              <a:buNone/>
            </a:pPr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70% of the collection to be deposited to escrow account, to be used only for construction purpose</a:t>
            </a:r>
          </a:p>
          <a:p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Penalty for project delay</a:t>
            </a:r>
          </a:p>
          <a:p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Approved plan can’t be modified without majority customers consent</a:t>
            </a:r>
          </a:p>
          <a:p>
            <a:endParaRPr lang="en-US" sz="24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400" dirty="0" smtClean="0">
                <a:latin typeface="Calibri" pitchFamily="34" charset="0"/>
                <a:cs typeface="Calibri" pitchFamily="34" charset="0"/>
              </a:rPr>
              <a:t>Builder has to sell only carpet area</a:t>
            </a:r>
          </a:p>
          <a:p>
            <a:endParaRPr lang="en-US" sz="1800" dirty="0" smtClean="0">
              <a:latin typeface="Calibri" pitchFamily="34" charset="0"/>
              <a:cs typeface="Calibri" pitchFamily="34" charset="0"/>
            </a:endParaRPr>
          </a:p>
          <a:p>
            <a:endParaRPr lang="en-US" sz="18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media reported on RERA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Builder can’t sell units till commencement certificate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Builder can’t borrow money for new projects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Builder can’t repay existing loan on ongoing projects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Builder has to register sale agreement</a:t>
            </a:r>
          </a:p>
          <a:p>
            <a:pPr>
              <a:buNone/>
            </a:pP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Builder can’t collect more than 10% advance before sale agreement</a:t>
            </a:r>
            <a:endParaRPr lang="en-US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observations on RERA: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14400"/>
            <a:ext cx="3733800" cy="5181600"/>
          </a:xfrm>
        </p:spPr>
        <p:txBody>
          <a:bodyPr/>
          <a:lstStyle/>
          <a:p>
            <a:pPr algn="ctr"/>
            <a:r>
              <a:rPr lang="en-US" dirty="0" smtClean="0"/>
              <a:t>Book on Real Estate Act</a:t>
            </a:r>
            <a:endParaRPr lang="en-US" dirty="0"/>
          </a:p>
        </p:txBody>
      </p:sp>
      <p:pic>
        <p:nvPicPr>
          <p:cNvPr id="1026" name="Picture 2" descr="C:\Users\user\Desktop\main page 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990600"/>
            <a:ext cx="3657600" cy="51351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/>
              <a:t>For purchasing this book, Please click on the below link:- </a:t>
            </a:r>
            <a:endParaRPr lang="en-US" b="1" u="sng" dirty="0" smtClean="0"/>
          </a:p>
          <a:p>
            <a:endParaRPr lang="en-US" dirty="0" smtClean="0"/>
          </a:p>
          <a:p>
            <a:r>
              <a:rPr lang="en-US" u="sng" dirty="0" smtClean="0">
                <a:hlinkClick r:id="rId2"/>
              </a:rPr>
              <a:t>http://www.flipkart.com/realestate-magazines/p/itmegsz2xzw8akzu?pid=MAZEGSZ287H2TSZT&amp;al=c5bitCj057IotdTzpU1X6sldugMWZuE7Qdj0IGOOVqvmeJbZachs2O2K1vWq071MeV9z6c0Aj2U%3D&amp;ref=L%3A3523176562690507288&amp;srno=p_1&amp;otracker=from-search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79</TotalTime>
  <Words>439</Words>
  <Application>Microsoft Office PowerPoint</Application>
  <PresentationFormat>On-screen Show (4:3)</PresentationFormat>
  <Paragraphs>56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Concourse</vt:lpstr>
      <vt:lpstr>    </vt:lpstr>
      <vt:lpstr>Overview of the Act</vt:lpstr>
      <vt:lpstr>Objective  of the Act: </vt:lpstr>
      <vt:lpstr>Slide 4</vt:lpstr>
      <vt:lpstr>My opinion on Real Estate Act</vt:lpstr>
      <vt:lpstr>What media reported on RERA</vt:lpstr>
      <vt:lpstr>My observations on RERA:</vt:lpstr>
      <vt:lpstr>Book on Real Estate Act</vt:lpstr>
      <vt:lpstr>Slide 9</vt:lpstr>
      <vt:lpstr>Slide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  </dc:title>
  <dc:creator>user</dc:creator>
  <cp:lastModifiedBy>user</cp:lastModifiedBy>
  <cp:revision>10</cp:revision>
  <dcterms:created xsi:type="dcterms:W3CDTF">2016-05-20T16:05:28Z</dcterms:created>
  <dcterms:modified xsi:type="dcterms:W3CDTF">2016-05-22T10:15:46Z</dcterms:modified>
</cp:coreProperties>
</file>