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897" r:id="rId1"/>
  </p:sldMasterIdLst>
  <p:notesMasterIdLst>
    <p:notesMasterId r:id="rId29"/>
  </p:notesMasterIdLst>
  <p:handoutMasterIdLst>
    <p:handoutMasterId r:id="rId30"/>
  </p:handoutMasterIdLst>
  <p:sldIdLst>
    <p:sldId id="256" r:id="rId2"/>
    <p:sldId id="295" r:id="rId3"/>
    <p:sldId id="296" r:id="rId4"/>
    <p:sldId id="297" r:id="rId5"/>
    <p:sldId id="298" r:id="rId6"/>
    <p:sldId id="300" r:id="rId7"/>
    <p:sldId id="301" r:id="rId8"/>
    <p:sldId id="302" r:id="rId9"/>
    <p:sldId id="303" r:id="rId10"/>
    <p:sldId id="304" r:id="rId11"/>
    <p:sldId id="305" r:id="rId12"/>
    <p:sldId id="306" r:id="rId13"/>
    <p:sldId id="307" r:id="rId14"/>
    <p:sldId id="308" r:id="rId15"/>
    <p:sldId id="309" r:id="rId16"/>
    <p:sldId id="310" r:id="rId17"/>
    <p:sldId id="311" r:id="rId18"/>
    <p:sldId id="312" r:id="rId19"/>
    <p:sldId id="313" r:id="rId20"/>
    <p:sldId id="314" r:id="rId21"/>
    <p:sldId id="315" r:id="rId22"/>
    <p:sldId id="316" r:id="rId23"/>
    <p:sldId id="317" r:id="rId24"/>
    <p:sldId id="318" r:id="rId25"/>
    <p:sldId id="319" r:id="rId26"/>
    <p:sldId id="320" r:id="rId27"/>
    <p:sldId id="294" r:id="rId28"/>
  </p:sldIdLst>
  <p:sldSz cx="9144000" cy="6858000" type="screen4x3"/>
  <p:notesSz cx="7313613" cy="9599613"/>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CCFF66"/>
    <a:srgbClr val="FFFF99"/>
    <a:srgbClr val="00CC00"/>
    <a:srgbClr val="FFCCCC"/>
    <a:srgbClr val="0000FF"/>
    <a:srgbClr val="003300"/>
    <a:srgbClr val="660033"/>
    <a:srgbClr val="99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579" autoAdjust="0"/>
    <p:restoredTop sz="94660"/>
  </p:normalViewPr>
  <p:slideViewPr>
    <p:cSldViewPr>
      <p:cViewPr varScale="1">
        <p:scale>
          <a:sx n="68" d="100"/>
          <a:sy n="68" d="100"/>
        </p:scale>
        <p:origin x="-64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93633925" cy="936339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3168650" cy="479425"/>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defTabSz="966788">
              <a:defRPr sz="1300"/>
            </a:lvl1pPr>
          </a:lstStyle>
          <a:p>
            <a:pPr>
              <a:defRPr/>
            </a:pPr>
            <a:r>
              <a:rPr lang="en-US"/>
              <a:t>MOHAN AGAGRWAL &amp; ASSOCIATES</a:t>
            </a:r>
          </a:p>
        </p:txBody>
      </p:sp>
      <p:sp>
        <p:nvSpPr>
          <p:cNvPr id="51203" name="Rectangle 3"/>
          <p:cNvSpPr>
            <a:spLocks noGrp="1" noChangeArrowheads="1"/>
          </p:cNvSpPr>
          <p:nvPr>
            <p:ph type="dt" sz="quarter" idx="1"/>
          </p:nvPr>
        </p:nvSpPr>
        <p:spPr bwMode="auto">
          <a:xfrm>
            <a:off x="4143375" y="0"/>
            <a:ext cx="3168650" cy="479425"/>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algn="r" defTabSz="966788">
              <a:defRPr sz="1300"/>
            </a:lvl1pPr>
          </a:lstStyle>
          <a:p>
            <a:pPr>
              <a:defRPr/>
            </a:pPr>
            <a:fld id="{496DD1BC-B7F6-451B-A2BA-04FCEC296C46}" type="datetime1">
              <a:rPr lang="en-US"/>
              <a:pPr>
                <a:defRPr/>
              </a:pPr>
              <a:t>05/03/2011</a:t>
            </a:fld>
            <a:endParaRPr lang="en-US"/>
          </a:p>
        </p:txBody>
      </p:sp>
      <p:sp>
        <p:nvSpPr>
          <p:cNvPr id="51204" name="Rectangle 4"/>
          <p:cNvSpPr>
            <a:spLocks noGrp="1" noChangeArrowheads="1"/>
          </p:cNvSpPr>
          <p:nvPr>
            <p:ph type="ftr" sz="quarter" idx="2"/>
          </p:nvPr>
        </p:nvSpPr>
        <p:spPr bwMode="auto">
          <a:xfrm>
            <a:off x="0" y="9118600"/>
            <a:ext cx="3168650" cy="479425"/>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defTabSz="966788">
              <a:defRPr sz="1300"/>
            </a:lvl1pPr>
          </a:lstStyle>
          <a:p>
            <a:pPr>
              <a:defRPr/>
            </a:pPr>
            <a:r>
              <a:rPr lang="en-US"/>
              <a:t>Chartered Acountants</a:t>
            </a:r>
          </a:p>
        </p:txBody>
      </p:sp>
      <p:sp>
        <p:nvSpPr>
          <p:cNvPr id="51205" name="Rectangle 5"/>
          <p:cNvSpPr>
            <a:spLocks noGrp="1" noChangeArrowheads="1"/>
          </p:cNvSpPr>
          <p:nvPr>
            <p:ph type="sldNum" sz="quarter" idx="3"/>
          </p:nvPr>
        </p:nvSpPr>
        <p:spPr bwMode="auto">
          <a:xfrm>
            <a:off x="4143375" y="9118600"/>
            <a:ext cx="3168650" cy="479425"/>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algn="r" defTabSz="966788">
              <a:defRPr sz="1300"/>
            </a:lvl1pPr>
          </a:lstStyle>
          <a:p>
            <a:pPr>
              <a:defRPr/>
            </a:pPr>
            <a:fld id="{224C4043-A0DB-453B-B160-788E3FD0A623}"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4610" name="Rectangle 2"/>
          <p:cNvSpPr>
            <a:spLocks noGrp="1" noChangeArrowheads="1"/>
          </p:cNvSpPr>
          <p:nvPr>
            <p:ph type="hdr" sz="quarter"/>
          </p:nvPr>
        </p:nvSpPr>
        <p:spPr bwMode="auto">
          <a:xfrm>
            <a:off x="0" y="0"/>
            <a:ext cx="3168650" cy="479425"/>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defTabSz="966788" eaLnBrk="1" hangingPunct="1">
              <a:defRPr sz="1300">
                <a:latin typeface="Arial" charset="0"/>
              </a:defRPr>
            </a:lvl1pPr>
          </a:lstStyle>
          <a:p>
            <a:pPr>
              <a:defRPr/>
            </a:pPr>
            <a:r>
              <a:rPr lang="en-US"/>
              <a:t>MOHAN AGAGRWAL &amp; ASSOCIATES</a:t>
            </a:r>
          </a:p>
        </p:txBody>
      </p:sp>
      <p:sp>
        <p:nvSpPr>
          <p:cNvPr id="324611" name="Rectangle 3"/>
          <p:cNvSpPr>
            <a:spLocks noGrp="1" noChangeArrowheads="1"/>
          </p:cNvSpPr>
          <p:nvPr>
            <p:ph type="dt" idx="1"/>
          </p:nvPr>
        </p:nvSpPr>
        <p:spPr bwMode="auto">
          <a:xfrm>
            <a:off x="4143375" y="0"/>
            <a:ext cx="3168650" cy="479425"/>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algn="r" defTabSz="966788" eaLnBrk="1" hangingPunct="1">
              <a:defRPr sz="1300">
                <a:latin typeface="Arial" charset="0"/>
              </a:defRPr>
            </a:lvl1pPr>
          </a:lstStyle>
          <a:p>
            <a:pPr>
              <a:defRPr/>
            </a:pPr>
            <a:fld id="{FC63FDB2-BB31-4C1A-8F84-CAFC38AA57A1}" type="datetime1">
              <a:rPr lang="en-US"/>
              <a:pPr>
                <a:defRPr/>
              </a:pPr>
              <a:t>05/03/2011</a:t>
            </a:fld>
            <a:endParaRPr lang="en-US"/>
          </a:p>
        </p:txBody>
      </p:sp>
      <p:sp>
        <p:nvSpPr>
          <p:cNvPr id="34820" name="Rectangle 4"/>
          <p:cNvSpPr>
            <a:spLocks noGrp="1" noRot="1" noChangeAspect="1" noChangeArrowheads="1" noTextEdit="1"/>
          </p:cNvSpPr>
          <p:nvPr>
            <p:ph type="sldImg" idx="2"/>
          </p:nvPr>
        </p:nvSpPr>
        <p:spPr bwMode="auto">
          <a:xfrm>
            <a:off x="1257300" y="720725"/>
            <a:ext cx="4799013" cy="3598863"/>
          </a:xfrm>
          <a:prstGeom prst="rect">
            <a:avLst/>
          </a:prstGeom>
          <a:noFill/>
          <a:ln w="9525">
            <a:solidFill>
              <a:srgbClr val="000000"/>
            </a:solidFill>
            <a:miter lim="800000"/>
            <a:headEnd/>
            <a:tailEnd/>
          </a:ln>
        </p:spPr>
      </p:sp>
      <p:sp>
        <p:nvSpPr>
          <p:cNvPr id="324613" name="Rectangle 5"/>
          <p:cNvSpPr>
            <a:spLocks noGrp="1" noChangeArrowheads="1"/>
          </p:cNvSpPr>
          <p:nvPr>
            <p:ph type="body" sz="quarter" idx="3"/>
          </p:nvPr>
        </p:nvSpPr>
        <p:spPr bwMode="auto">
          <a:xfrm>
            <a:off x="731838" y="4559300"/>
            <a:ext cx="5849937" cy="4319588"/>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24614" name="Rectangle 6"/>
          <p:cNvSpPr>
            <a:spLocks noGrp="1" noChangeArrowheads="1"/>
          </p:cNvSpPr>
          <p:nvPr>
            <p:ph type="ftr" sz="quarter" idx="4"/>
          </p:nvPr>
        </p:nvSpPr>
        <p:spPr bwMode="auto">
          <a:xfrm>
            <a:off x="0" y="9118600"/>
            <a:ext cx="3168650" cy="479425"/>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defTabSz="966788" eaLnBrk="1" hangingPunct="1">
              <a:defRPr sz="1300">
                <a:latin typeface="Arial" charset="0"/>
              </a:defRPr>
            </a:lvl1pPr>
          </a:lstStyle>
          <a:p>
            <a:pPr>
              <a:defRPr/>
            </a:pPr>
            <a:r>
              <a:rPr lang="en-US"/>
              <a:t>Chartered Acountants</a:t>
            </a:r>
          </a:p>
        </p:txBody>
      </p:sp>
      <p:sp>
        <p:nvSpPr>
          <p:cNvPr id="324615" name="Rectangle 7"/>
          <p:cNvSpPr>
            <a:spLocks noGrp="1" noChangeArrowheads="1"/>
          </p:cNvSpPr>
          <p:nvPr>
            <p:ph type="sldNum" sz="quarter" idx="5"/>
          </p:nvPr>
        </p:nvSpPr>
        <p:spPr bwMode="auto">
          <a:xfrm>
            <a:off x="4143375" y="9118600"/>
            <a:ext cx="3168650" cy="479425"/>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algn="r" defTabSz="966788" eaLnBrk="1" hangingPunct="1">
              <a:defRPr sz="1300">
                <a:latin typeface="Arial" charset="0"/>
              </a:defRPr>
            </a:lvl1pPr>
          </a:lstStyle>
          <a:p>
            <a:pPr>
              <a:defRPr/>
            </a:pPr>
            <a:fld id="{6AFCAA8E-3387-41E1-B463-B2C1D38D9CD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6A9DB664-1C95-43DB-96E4-4121D10460D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462E247B-0A78-4A67-B009-6BC322E1C1D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66738" y="1752600"/>
            <a:ext cx="8001000" cy="4267200"/>
          </a:xfrm>
        </p:spPr>
        <p:txBody>
          <a:bodyPr/>
          <a:lstStyle/>
          <a:p>
            <a:pPr lvl="0"/>
            <a:endParaRPr lang="en-US" noProof="0"/>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DBA0EE6-912D-4156-81F2-C84C9530FCB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9A71C0B7-5B28-4681-94E7-AD2C893523C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C2E6CF7-5C7B-42C2-93E8-9533938CF00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45B19E41-EA3B-4DF8-9BBB-1ADCF207DC4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8" name="Rectangle 8"/>
          <p:cNvSpPr>
            <a:spLocks noGrp="1" noChangeArrowheads="1"/>
          </p:cNvSpPr>
          <p:nvPr>
            <p:ph type="sldNum" sz="quarter" idx="11"/>
          </p:nvPr>
        </p:nvSpPr>
        <p:spPr>
          <a:ln/>
        </p:spPr>
        <p:txBody>
          <a:bodyPr/>
          <a:lstStyle>
            <a:lvl1pPr>
              <a:defRPr/>
            </a:lvl1pPr>
          </a:lstStyle>
          <a:p>
            <a:pPr>
              <a:defRPr/>
            </a:pPr>
            <a:fld id="{980B5B3A-B3A3-4DAF-85D6-7650A48991D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4" name="Rectangle 8"/>
          <p:cNvSpPr>
            <a:spLocks noGrp="1" noChangeArrowheads="1"/>
          </p:cNvSpPr>
          <p:nvPr>
            <p:ph type="sldNum" sz="quarter" idx="11"/>
          </p:nvPr>
        </p:nvSpPr>
        <p:spPr>
          <a:ln/>
        </p:spPr>
        <p:txBody>
          <a:bodyPr/>
          <a:lstStyle>
            <a:lvl1pPr>
              <a:defRPr/>
            </a:lvl1pPr>
          </a:lstStyle>
          <a:p>
            <a:pPr>
              <a:defRPr/>
            </a:pPr>
            <a:fld id="{902053FF-ACAF-4355-84BE-40BC4785F2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3" name="Rectangle 8"/>
          <p:cNvSpPr>
            <a:spLocks noGrp="1" noChangeArrowheads="1"/>
          </p:cNvSpPr>
          <p:nvPr>
            <p:ph type="sldNum" sz="quarter" idx="11"/>
          </p:nvPr>
        </p:nvSpPr>
        <p:spPr>
          <a:ln/>
        </p:spPr>
        <p:txBody>
          <a:bodyPr/>
          <a:lstStyle>
            <a:lvl1pPr>
              <a:defRPr/>
            </a:lvl1pPr>
          </a:lstStyle>
          <a:p>
            <a:pPr>
              <a:defRPr/>
            </a:pPr>
            <a:fld id="{0FE3BDEC-DB91-49AA-9C8A-53D0596FD51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8C7B3FD5-E24D-40A0-B4E0-773C173AE55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2C729A3B-BD0D-444E-A8EB-20182A07791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87CC1DDB-57B1-4B4F-8A20-D2FB2A97DAA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rgbClr val="CCFF66"/>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6180" name="AutoShape 4"/>
          <p:cNvSpPr>
            <a:spLocks noChangeArrowheads="1"/>
          </p:cNvSpPr>
          <p:nvPr userDrawn="1"/>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a:latin typeface="Times New Roman" pitchFamily="18" charset="0"/>
            </a:endParaRPr>
          </a:p>
        </p:txBody>
      </p:sp>
      <p:sp>
        <p:nvSpPr>
          <p:cNvPr id="306181" name="Line 5"/>
          <p:cNvSpPr>
            <a:spLocks noChangeShapeType="1"/>
          </p:cNvSpPr>
          <p:nvPr userDrawn="1"/>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a:p>
        </p:txBody>
      </p:sp>
      <p:sp>
        <p:nvSpPr>
          <p:cNvPr id="306183" name="Rectangle 7"/>
          <p:cNvSpPr>
            <a:spLocks noGrp="1" noChangeArrowheads="1"/>
          </p:cNvSpPr>
          <p:nvPr>
            <p:ph type="ftr" sz="quarter" idx="3"/>
          </p:nvPr>
        </p:nvSpPr>
        <p:spPr bwMode="auto">
          <a:xfrm>
            <a:off x="731838" y="6245225"/>
            <a:ext cx="411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1"/>
            </a:lvl1pPr>
          </a:lstStyle>
          <a:p>
            <a:pPr>
              <a:defRPr/>
            </a:pPr>
            <a:r>
              <a:rPr lang="en-US"/>
              <a:t>MOHAN AGGARWAL &amp; ASSOCIATES  Chartered Accountants</a:t>
            </a:r>
          </a:p>
        </p:txBody>
      </p:sp>
      <p:sp>
        <p:nvSpPr>
          <p:cNvPr id="306184"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C191EE79-1DA2-4A08-88A5-48E9AFF710E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09" r:id="rId1"/>
    <p:sldLayoutId id="2147483908" r:id="rId2"/>
    <p:sldLayoutId id="2147483907" r:id="rId3"/>
    <p:sldLayoutId id="2147483906" r:id="rId4"/>
    <p:sldLayoutId id="2147483905" r:id="rId5"/>
    <p:sldLayoutId id="2147483904" r:id="rId6"/>
    <p:sldLayoutId id="2147483903" r:id="rId7"/>
    <p:sldLayoutId id="2147483902" r:id="rId8"/>
    <p:sldLayoutId id="2147483901" r:id="rId9"/>
    <p:sldLayoutId id="2147483900" r:id="rId10"/>
    <p:sldLayoutId id="2147483899" r:id="rId11"/>
    <p:sldLayoutId id="2147483898" r:id="rId12"/>
  </p:sldLayoutIdLst>
  <p:timing>
    <p:tnLst>
      <p:par>
        <p:cTn id="1" dur="indefinite" restart="never" nodeType="tmRoot"/>
      </p:par>
    </p:tnLst>
  </p:timing>
  <p:hf hdr="0" dt="0"/>
  <p:txStyles>
    <p:titleStyle>
      <a:lvl1pPr algn="l" rtl="0" eaLnBrk="0" fontAlgn="base" hangingPunct="0">
        <a:lnSpc>
          <a:spcPct val="150000"/>
        </a:lnSpc>
        <a:spcBef>
          <a:spcPct val="0"/>
        </a:spcBef>
        <a:spcAft>
          <a:spcPct val="0"/>
        </a:spcAft>
        <a:defRPr sz="3800">
          <a:solidFill>
            <a:schemeClr val="tx2"/>
          </a:solidFill>
          <a:latin typeface="Times New Roman" pitchFamily="18" charset="0"/>
          <a:ea typeface="+mj-ea"/>
          <a:cs typeface="+mj-cs"/>
        </a:defRPr>
      </a:lvl1pPr>
      <a:lvl2pPr algn="l" rtl="0" eaLnBrk="0" fontAlgn="base" hangingPunct="0">
        <a:lnSpc>
          <a:spcPct val="150000"/>
        </a:lnSpc>
        <a:spcBef>
          <a:spcPct val="0"/>
        </a:spcBef>
        <a:spcAft>
          <a:spcPct val="0"/>
        </a:spcAft>
        <a:defRPr sz="3800">
          <a:solidFill>
            <a:schemeClr val="tx2"/>
          </a:solidFill>
          <a:latin typeface="Times New Roman" pitchFamily="18" charset="0"/>
        </a:defRPr>
      </a:lvl2pPr>
      <a:lvl3pPr algn="l" rtl="0" eaLnBrk="0" fontAlgn="base" hangingPunct="0">
        <a:lnSpc>
          <a:spcPct val="150000"/>
        </a:lnSpc>
        <a:spcBef>
          <a:spcPct val="0"/>
        </a:spcBef>
        <a:spcAft>
          <a:spcPct val="0"/>
        </a:spcAft>
        <a:defRPr sz="3800">
          <a:solidFill>
            <a:schemeClr val="tx2"/>
          </a:solidFill>
          <a:latin typeface="Times New Roman" pitchFamily="18" charset="0"/>
        </a:defRPr>
      </a:lvl3pPr>
      <a:lvl4pPr algn="l" rtl="0" eaLnBrk="0" fontAlgn="base" hangingPunct="0">
        <a:lnSpc>
          <a:spcPct val="150000"/>
        </a:lnSpc>
        <a:spcBef>
          <a:spcPct val="0"/>
        </a:spcBef>
        <a:spcAft>
          <a:spcPct val="0"/>
        </a:spcAft>
        <a:defRPr sz="3800">
          <a:solidFill>
            <a:schemeClr val="tx2"/>
          </a:solidFill>
          <a:latin typeface="Times New Roman" pitchFamily="18" charset="0"/>
        </a:defRPr>
      </a:lvl4pPr>
      <a:lvl5pPr algn="l" rtl="0" eaLnBrk="0" fontAlgn="base" hangingPunct="0">
        <a:lnSpc>
          <a:spcPct val="150000"/>
        </a:lnSpc>
        <a:spcBef>
          <a:spcPct val="0"/>
        </a:spcBef>
        <a:spcAft>
          <a:spcPct val="0"/>
        </a:spcAft>
        <a:defRPr sz="3800">
          <a:solidFill>
            <a:schemeClr val="tx2"/>
          </a:solidFill>
          <a:latin typeface="Times New Roman" pitchFamily="18"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lnSpc>
          <a:spcPct val="150000"/>
        </a:lnSpc>
        <a:spcBef>
          <a:spcPct val="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lnSpc>
          <a:spcPct val="150000"/>
        </a:lnSpc>
        <a:spcBef>
          <a:spcPct val="0"/>
        </a:spcBef>
        <a:spcAft>
          <a:spcPct val="0"/>
        </a:spcAft>
        <a:buClr>
          <a:schemeClr val="accent2"/>
        </a:buClr>
        <a:buFont typeface="Wingdings" pitchFamily="2" charset="2"/>
        <a:buChar char="n"/>
        <a:defRPr sz="2600" b="1">
          <a:solidFill>
            <a:srgbClr val="003300"/>
          </a:solidFill>
          <a:latin typeface="+mn-lt"/>
        </a:defRPr>
      </a:lvl2pPr>
      <a:lvl3pPr marL="1304925" indent="-395288" algn="l" rtl="0" eaLnBrk="0" fontAlgn="base" hangingPunct="0">
        <a:lnSpc>
          <a:spcPct val="150000"/>
        </a:lnSpc>
        <a:spcBef>
          <a:spcPct val="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lnSpc>
          <a:spcPct val="150000"/>
        </a:lnSpc>
        <a:spcBef>
          <a:spcPct val="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lnSpc>
          <a:spcPct val="150000"/>
        </a:lnSpc>
        <a:spcBef>
          <a:spcPct val="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hyperlink" Target="mailto:rajat.mohan@icai.org"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7"/>
          <p:cNvSpPr>
            <a:spLocks noGrp="1" noChangeArrowheads="1"/>
          </p:cNvSpPr>
          <p:nvPr>
            <p:ph type="ftr" sz="quarter" idx="10"/>
          </p:nvPr>
        </p:nvSpPr>
        <p:spPr>
          <a:noFill/>
        </p:spPr>
        <p:txBody>
          <a:bodyPr/>
          <a:lstStyle/>
          <a:p>
            <a:r>
              <a:rPr lang="en-US" dirty="0" smtClean="0"/>
              <a:t>CA. </a:t>
            </a:r>
            <a:r>
              <a:rPr lang="en-US" dirty="0" err="1" smtClean="0"/>
              <a:t>Rajat</a:t>
            </a:r>
            <a:r>
              <a:rPr lang="en-US" dirty="0" smtClean="0"/>
              <a:t> Mohan</a:t>
            </a:r>
          </a:p>
          <a:p>
            <a:r>
              <a:rPr lang="en-US" dirty="0" err="1" smtClean="0"/>
              <a:t>B.Com</a:t>
            </a:r>
            <a:r>
              <a:rPr lang="en-US" dirty="0" smtClean="0"/>
              <a:t>(H),ACA, ACS, DISA</a:t>
            </a:r>
          </a:p>
        </p:txBody>
      </p:sp>
      <p:sp>
        <p:nvSpPr>
          <p:cNvPr id="2051" name="Rectangle 8"/>
          <p:cNvSpPr>
            <a:spLocks noGrp="1" noChangeArrowheads="1"/>
          </p:cNvSpPr>
          <p:nvPr>
            <p:ph type="sldNum" sz="quarter" idx="11"/>
          </p:nvPr>
        </p:nvSpPr>
        <p:spPr>
          <a:noFill/>
        </p:spPr>
        <p:txBody>
          <a:bodyPr/>
          <a:lstStyle/>
          <a:p>
            <a:fld id="{3835CFF1-C11F-496F-AC95-A7EC9342C7EE}" type="slidenum">
              <a:rPr lang="en-US" smtClean="0"/>
              <a:pPr/>
              <a:t>1</a:t>
            </a:fld>
            <a:endParaRPr lang="en-US" smtClean="0"/>
          </a:p>
        </p:txBody>
      </p:sp>
      <p:sp>
        <p:nvSpPr>
          <p:cNvPr id="5122" name="Rectangle 2"/>
          <p:cNvSpPr>
            <a:spLocks noGrp="1" noChangeArrowheads="1"/>
          </p:cNvSpPr>
          <p:nvPr>
            <p:ph type="ctrTitle" idx="4294967295"/>
          </p:nvPr>
        </p:nvSpPr>
        <p:spPr>
          <a:xfrm>
            <a:off x="639763" y="46038"/>
            <a:ext cx="7772400" cy="1371600"/>
          </a:xfrm>
        </p:spPr>
        <p:txBody>
          <a:bodyPr/>
          <a:lstStyle/>
          <a:p>
            <a:pPr eaLnBrk="1" hangingPunct="1">
              <a:defRPr/>
            </a:pPr>
            <a:r>
              <a:rPr lang="en-US" sz="5400" b="1" u="sng" dirty="0" smtClean="0">
                <a:solidFill>
                  <a:schemeClr val="folHlink"/>
                </a:solidFill>
                <a:effectLst>
                  <a:outerShdw blurRad="38100" dist="38100" dir="2700000" algn="tl">
                    <a:srgbClr val="C0C0C0"/>
                  </a:outerShdw>
                </a:effectLst>
              </a:rPr>
              <a:t>Point of taxation</a:t>
            </a:r>
          </a:p>
        </p:txBody>
      </p:sp>
      <p:sp>
        <p:nvSpPr>
          <p:cNvPr id="2053" name="Rectangle 3"/>
          <p:cNvSpPr>
            <a:spLocks noGrp="1" noChangeArrowheads="1"/>
          </p:cNvSpPr>
          <p:nvPr>
            <p:ph type="subTitle" idx="4294967295"/>
          </p:nvPr>
        </p:nvSpPr>
        <p:spPr>
          <a:xfrm>
            <a:off x="1096963" y="2879725"/>
            <a:ext cx="7146925" cy="3108325"/>
          </a:xfrm>
        </p:spPr>
        <p:txBody>
          <a:bodyPr/>
          <a:lstStyle/>
          <a:p>
            <a:pPr marL="0" indent="0" algn="r" eaLnBrk="1" hangingPunct="1">
              <a:lnSpc>
                <a:spcPct val="140000"/>
              </a:lnSpc>
              <a:buFont typeface="Wingdings" pitchFamily="2" charset="2"/>
              <a:buNone/>
            </a:pPr>
            <a:r>
              <a:rPr lang="en-US" sz="3700" dirty="0" smtClean="0">
                <a:solidFill>
                  <a:schemeClr val="hlink"/>
                </a:solidFill>
                <a:latin typeface="Bookman Old Style" pitchFamily="18" charset="0"/>
              </a:rPr>
              <a:t>Changes by </a:t>
            </a:r>
          </a:p>
          <a:p>
            <a:pPr marL="0" indent="0" algn="r" eaLnBrk="1" hangingPunct="1">
              <a:lnSpc>
                <a:spcPct val="140000"/>
              </a:lnSpc>
              <a:buFont typeface="Wingdings" pitchFamily="2" charset="2"/>
              <a:buNone/>
            </a:pPr>
            <a:r>
              <a:rPr lang="en-US" sz="4400" dirty="0" smtClean="0">
                <a:solidFill>
                  <a:schemeClr val="hlink"/>
                </a:solidFill>
                <a:latin typeface="Bookman Old Style" pitchFamily="18" charset="0"/>
              </a:rPr>
              <a:t>Finance Bill, 2011</a:t>
            </a:r>
          </a:p>
          <a:p>
            <a:pPr marL="0" indent="0" algn="r" eaLnBrk="1" hangingPunct="1">
              <a:lnSpc>
                <a:spcPct val="140000"/>
              </a:lnSpc>
              <a:buFont typeface="Wingdings" pitchFamily="2" charset="2"/>
              <a:buNone/>
            </a:pPr>
            <a:r>
              <a:rPr lang="en-US" sz="3600" dirty="0" smtClean="0">
                <a:solidFill>
                  <a:schemeClr val="hlink"/>
                </a:solidFill>
                <a:latin typeface="Bookman Old Style" pitchFamily="18" charset="0"/>
              </a:rPr>
              <a:t>Changes in Finance Act, 1994</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10</a:t>
            </a:fld>
            <a:endParaRPr lang="en-US"/>
          </a:p>
        </p:txBody>
      </p:sp>
      <p:sp>
        <p:nvSpPr>
          <p:cNvPr id="4" name="Rectangle 3"/>
          <p:cNvSpPr/>
          <p:nvPr/>
        </p:nvSpPr>
        <p:spPr>
          <a:xfrm>
            <a:off x="2822575" y="1035050"/>
            <a:ext cx="2486025" cy="523220"/>
          </a:xfrm>
          <a:prstGeom prst="rect">
            <a:avLst/>
          </a:prstGeom>
        </p:spPr>
        <p:txBody>
          <a:bodyPr wrap="square">
            <a:spAutoFit/>
          </a:bodyPr>
          <a:lstStyle/>
          <a:p>
            <a:r>
              <a:rPr lang="en-US" sz="2800" b="1" dirty="0" smtClean="0"/>
              <a:t>Comments</a:t>
            </a:r>
            <a:r>
              <a:rPr lang="en-US" b="1" dirty="0" smtClean="0"/>
              <a:t> </a:t>
            </a:r>
            <a:endParaRPr lang="en-US" dirty="0"/>
          </a:p>
        </p:txBody>
      </p:sp>
      <p:sp>
        <p:nvSpPr>
          <p:cNvPr id="5" name="Rectangle 4"/>
          <p:cNvSpPr/>
          <p:nvPr/>
        </p:nvSpPr>
        <p:spPr>
          <a:xfrm>
            <a:off x="612775" y="1679576"/>
            <a:ext cx="8286749" cy="3785652"/>
          </a:xfrm>
          <a:prstGeom prst="rect">
            <a:avLst/>
          </a:prstGeom>
        </p:spPr>
        <p:txBody>
          <a:bodyPr wrap="square">
            <a:spAutoFit/>
          </a:bodyPr>
          <a:lstStyle/>
          <a:p>
            <a:r>
              <a:rPr lang="en-US" sz="2000" b="1" dirty="0" smtClean="0"/>
              <a:t>Point of taxation shall be rendering of services. However in case any advance has been received or invoice has been issued then to the extent of amount received or invoice raised services shall be deemed to be rendered.</a:t>
            </a:r>
          </a:p>
          <a:p>
            <a:endParaRPr lang="en-US" sz="2000" b="1" dirty="0" smtClean="0"/>
          </a:p>
          <a:p>
            <a:endParaRPr lang="en-US" sz="2000" b="1" dirty="0" smtClean="0"/>
          </a:p>
          <a:p>
            <a:r>
              <a:rPr lang="en-US" sz="2000" b="1" dirty="0" smtClean="0"/>
              <a:t>For the purposes Section 66A(reverse charge) point of taxation would be rendering of services, however in case advance has been received or invoice is received then to extent of amount received or invoice received services shall be deemed to be rendered.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11</a:t>
            </a:fld>
            <a:endParaRPr lang="en-US"/>
          </a:p>
        </p:txBody>
      </p:sp>
      <p:sp>
        <p:nvSpPr>
          <p:cNvPr id="4" name="Rectangle 3"/>
          <p:cNvSpPr/>
          <p:nvPr/>
        </p:nvSpPr>
        <p:spPr>
          <a:xfrm>
            <a:off x="612774" y="942975"/>
            <a:ext cx="8010525" cy="707886"/>
          </a:xfrm>
          <a:prstGeom prst="rect">
            <a:avLst/>
          </a:prstGeom>
        </p:spPr>
        <p:txBody>
          <a:bodyPr wrap="square">
            <a:spAutoFit/>
          </a:bodyPr>
          <a:lstStyle/>
          <a:p>
            <a:r>
              <a:rPr lang="en-US" sz="2000" b="1" dirty="0" smtClean="0"/>
              <a:t>RULE 4 - Determination of point of taxation in case of change of rate of tax.- </a:t>
            </a:r>
            <a:endParaRPr lang="en-US" sz="2000" dirty="0"/>
          </a:p>
        </p:txBody>
      </p:sp>
      <p:sp>
        <p:nvSpPr>
          <p:cNvPr id="5" name="Rectangle 4"/>
          <p:cNvSpPr/>
          <p:nvPr/>
        </p:nvSpPr>
        <p:spPr>
          <a:xfrm>
            <a:off x="704850" y="1771650"/>
            <a:ext cx="7734300" cy="1323439"/>
          </a:xfrm>
          <a:prstGeom prst="rect">
            <a:avLst/>
          </a:prstGeom>
        </p:spPr>
        <p:txBody>
          <a:bodyPr wrap="square">
            <a:spAutoFit/>
          </a:bodyPr>
          <a:lstStyle/>
          <a:p>
            <a:pPr>
              <a:buNone/>
            </a:pPr>
            <a:r>
              <a:rPr lang="en-US" sz="2000" i="1" dirty="0" smtClean="0"/>
              <a:t>Notwithstanding anything</a:t>
            </a:r>
            <a:r>
              <a:rPr lang="en-US" sz="2000" b="1" i="1" dirty="0" smtClean="0"/>
              <a:t> </a:t>
            </a:r>
            <a:r>
              <a:rPr lang="en-US" sz="2000" i="1" dirty="0" smtClean="0"/>
              <a:t>contained in rule 3, the point of taxation in cases where there is a change of rate of tax in respect of a service, shall be determined in the following manner, namely:-</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12</a:t>
            </a:fld>
            <a:endParaRPr lang="en-US"/>
          </a:p>
        </p:txBody>
      </p:sp>
      <p:sp>
        <p:nvSpPr>
          <p:cNvPr id="4" name="Rectangle 3"/>
          <p:cNvSpPr/>
          <p:nvPr/>
        </p:nvSpPr>
        <p:spPr>
          <a:xfrm>
            <a:off x="612775" y="1679575"/>
            <a:ext cx="8010526" cy="3170099"/>
          </a:xfrm>
          <a:prstGeom prst="rect">
            <a:avLst/>
          </a:prstGeom>
        </p:spPr>
        <p:txBody>
          <a:bodyPr wrap="square">
            <a:spAutoFit/>
          </a:bodyPr>
          <a:lstStyle/>
          <a:p>
            <a:pPr marL="274320" lvl="3" indent="-274320">
              <a:spcBef>
                <a:spcPts val="600"/>
              </a:spcBef>
              <a:buClr>
                <a:schemeClr val="accent1"/>
              </a:buClr>
              <a:buSzPct val="70000"/>
              <a:buNone/>
            </a:pPr>
            <a:r>
              <a:rPr lang="en-US" sz="2000" b="1" i="1" dirty="0" smtClean="0"/>
              <a:t>(A)   in case a taxable service has been provided before the change of rate,- </a:t>
            </a:r>
          </a:p>
          <a:p>
            <a:pPr marL="274320" lvl="4" indent="-274320">
              <a:spcBef>
                <a:spcPts val="600"/>
              </a:spcBef>
              <a:buClr>
                <a:schemeClr val="accent1"/>
              </a:buClr>
              <a:buSzPct val="70000"/>
              <a:buNone/>
            </a:pPr>
            <a:r>
              <a:rPr lang="en-US" sz="2000" dirty="0" smtClean="0"/>
              <a:t>           </a:t>
            </a:r>
          </a:p>
          <a:p>
            <a:pPr marL="274320" lvl="4" indent="-274320">
              <a:spcBef>
                <a:spcPts val="600"/>
              </a:spcBef>
              <a:buClr>
                <a:schemeClr val="accent1"/>
              </a:buClr>
              <a:buSzPct val="70000"/>
              <a:buNone/>
            </a:pPr>
            <a:endParaRPr lang="en-US" sz="2000" dirty="0" smtClean="0"/>
          </a:p>
          <a:p>
            <a:pPr marL="274320" lvl="4" indent="-274320">
              <a:spcBef>
                <a:spcPts val="600"/>
              </a:spcBef>
              <a:buClr>
                <a:schemeClr val="accent1"/>
              </a:buClr>
              <a:buSzPct val="70000"/>
              <a:buNone/>
            </a:pPr>
            <a:endParaRPr lang="en-US" sz="2000" dirty="0" smtClean="0"/>
          </a:p>
          <a:p>
            <a:pPr marL="274320" lvl="4" indent="-274320">
              <a:spcBef>
                <a:spcPts val="600"/>
              </a:spcBef>
              <a:buClr>
                <a:schemeClr val="accent1"/>
              </a:buClr>
              <a:buSzPct val="70000"/>
              <a:buNone/>
            </a:pPr>
            <a:r>
              <a:rPr lang="en-US" sz="2000" dirty="0" smtClean="0"/>
              <a:t> (I) </a:t>
            </a:r>
            <a:r>
              <a:rPr lang="en-US" sz="2000" i="1" dirty="0" smtClean="0"/>
              <a:t>where the invoice for the same has been issued and the payment received after the change of rate, the point of taxation shall be date of payment or issuing of invoice, whichever is earlier; or </a:t>
            </a:r>
          </a:p>
        </p:txBody>
      </p:sp>
      <p:sp>
        <p:nvSpPr>
          <p:cNvPr id="5" name="Rectangle 4"/>
          <p:cNvSpPr/>
          <p:nvPr/>
        </p:nvSpPr>
        <p:spPr>
          <a:xfrm>
            <a:off x="704850" y="942975"/>
            <a:ext cx="7918450" cy="707886"/>
          </a:xfrm>
          <a:prstGeom prst="rect">
            <a:avLst/>
          </a:prstGeom>
        </p:spPr>
        <p:txBody>
          <a:bodyPr wrap="square">
            <a:spAutoFit/>
          </a:bodyPr>
          <a:lstStyle/>
          <a:p>
            <a:r>
              <a:rPr lang="en-US" sz="2000" b="1" dirty="0" smtClean="0"/>
              <a:t>RULE 4 - Determination of point of taxation in case of change of rate of tax.</a:t>
            </a:r>
            <a:endParaRPr lang="en-US"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13</a:t>
            </a:fld>
            <a:endParaRPr lang="en-US"/>
          </a:p>
        </p:txBody>
      </p:sp>
      <p:sp>
        <p:nvSpPr>
          <p:cNvPr id="4" name="Rectangle 3"/>
          <p:cNvSpPr/>
          <p:nvPr/>
        </p:nvSpPr>
        <p:spPr>
          <a:xfrm>
            <a:off x="612774" y="1679574"/>
            <a:ext cx="7918451" cy="3785652"/>
          </a:xfrm>
          <a:prstGeom prst="rect">
            <a:avLst/>
          </a:prstGeom>
        </p:spPr>
        <p:txBody>
          <a:bodyPr wrap="square">
            <a:spAutoFit/>
          </a:bodyPr>
          <a:lstStyle/>
          <a:p>
            <a:pPr marL="274320" lvl="4" indent="-274320">
              <a:spcBef>
                <a:spcPts val="600"/>
              </a:spcBef>
              <a:buClr>
                <a:schemeClr val="accent1"/>
              </a:buClr>
              <a:buSzPct val="70000"/>
              <a:buNone/>
            </a:pPr>
            <a:r>
              <a:rPr lang="en-US" sz="2000" i="1" dirty="0" smtClean="0"/>
              <a:t>(II) where the invoice has also been issued prior to change in tax rate but the payment is received after the change of rate, the point of taxation shall be the date of issuing of invoice; or </a:t>
            </a:r>
          </a:p>
          <a:p>
            <a:pPr marL="274320" lvl="4" indent="-274320">
              <a:spcBef>
                <a:spcPts val="600"/>
              </a:spcBef>
              <a:buClr>
                <a:schemeClr val="accent1"/>
              </a:buClr>
              <a:buSzPct val="70000"/>
              <a:buNone/>
            </a:pPr>
            <a:endParaRPr lang="en-US" sz="2000" i="1" dirty="0" smtClean="0"/>
          </a:p>
          <a:p>
            <a:pPr marL="274320" lvl="4" indent="-274320">
              <a:spcBef>
                <a:spcPts val="600"/>
              </a:spcBef>
              <a:buClr>
                <a:schemeClr val="accent1"/>
              </a:buClr>
              <a:buSzPct val="70000"/>
              <a:buNone/>
            </a:pPr>
            <a:endParaRPr lang="en-US" sz="2000" i="1" dirty="0" smtClean="0"/>
          </a:p>
          <a:p>
            <a:pPr marL="274320" lvl="4" indent="-274320">
              <a:spcBef>
                <a:spcPts val="600"/>
              </a:spcBef>
              <a:buClr>
                <a:schemeClr val="accent1"/>
              </a:buClr>
              <a:buSzPct val="70000"/>
              <a:buNone/>
            </a:pPr>
            <a:endParaRPr lang="en-US" sz="2000" i="1" dirty="0" smtClean="0"/>
          </a:p>
          <a:p>
            <a:pPr marL="274320" lvl="4" indent="-274320">
              <a:spcBef>
                <a:spcPts val="600"/>
              </a:spcBef>
              <a:buClr>
                <a:schemeClr val="accent1"/>
              </a:buClr>
              <a:buSzPct val="70000"/>
              <a:buNone/>
            </a:pPr>
            <a:r>
              <a:rPr lang="en-US" sz="2000" i="1" dirty="0" smtClean="0"/>
              <a:t>(III)  where the payment is also received before the change of rate, but the invoice for the same has been issued after the change of rate, the point of taxation shall be the date of payment; </a:t>
            </a:r>
          </a:p>
        </p:txBody>
      </p:sp>
      <p:sp>
        <p:nvSpPr>
          <p:cNvPr id="5" name="Rectangle 4"/>
          <p:cNvSpPr/>
          <p:nvPr/>
        </p:nvSpPr>
        <p:spPr>
          <a:xfrm>
            <a:off x="520700" y="942975"/>
            <a:ext cx="7918450" cy="707886"/>
          </a:xfrm>
          <a:prstGeom prst="rect">
            <a:avLst/>
          </a:prstGeom>
        </p:spPr>
        <p:txBody>
          <a:bodyPr wrap="square">
            <a:spAutoFit/>
          </a:bodyPr>
          <a:lstStyle/>
          <a:p>
            <a:r>
              <a:rPr lang="en-US" sz="2000" b="1" dirty="0" smtClean="0"/>
              <a:t>RULE 4 - Determination of point of taxation in case of change of rate of tax.</a:t>
            </a:r>
            <a:endParaRPr lang="en-US"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14</a:t>
            </a:fld>
            <a:endParaRPr lang="en-US"/>
          </a:p>
        </p:txBody>
      </p:sp>
      <p:sp>
        <p:nvSpPr>
          <p:cNvPr id="4" name="Rectangle 3"/>
          <p:cNvSpPr/>
          <p:nvPr/>
        </p:nvSpPr>
        <p:spPr>
          <a:xfrm>
            <a:off x="428624" y="1771650"/>
            <a:ext cx="8562975" cy="707886"/>
          </a:xfrm>
          <a:prstGeom prst="rect">
            <a:avLst/>
          </a:prstGeom>
        </p:spPr>
        <p:txBody>
          <a:bodyPr wrap="square">
            <a:spAutoFit/>
          </a:bodyPr>
          <a:lstStyle/>
          <a:p>
            <a:pPr>
              <a:buNone/>
            </a:pPr>
            <a:r>
              <a:rPr lang="en-US" sz="2000" b="1" dirty="0" smtClean="0"/>
              <a:t>(B</a:t>
            </a:r>
            <a:r>
              <a:rPr lang="en-US" sz="2000" b="1" i="1" dirty="0" smtClean="0"/>
              <a:t>) in case a taxable service has been provided after the change of rate,- </a:t>
            </a:r>
          </a:p>
        </p:txBody>
      </p:sp>
      <p:sp>
        <p:nvSpPr>
          <p:cNvPr id="5" name="Rectangle 4"/>
          <p:cNvSpPr/>
          <p:nvPr/>
        </p:nvSpPr>
        <p:spPr>
          <a:xfrm>
            <a:off x="520700" y="2551837"/>
            <a:ext cx="8623300" cy="1938992"/>
          </a:xfrm>
          <a:prstGeom prst="rect">
            <a:avLst/>
          </a:prstGeom>
        </p:spPr>
        <p:txBody>
          <a:bodyPr wrap="square">
            <a:spAutoFit/>
          </a:bodyPr>
          <a:lstStyle/>
          <a:p>
            <a:endParaRPr lang="en-US" sz="2000" i="1" dirty="0" smtClean="0"/>
          </a:p>
          <a:p>
            <a:endParaRPr lang="en-US" sz="2000" i="1" dirty="0" smtClean="0"/>
          </a:p>
          <a:p>
            <a:r>
              <a:rPr lang="en-US" sz="2000" i="1" dirty="0" smtClean="0"/>
              <a:t>(I) where the payment for the invoice is also made after the change in tax rate but the invoice has been issued prior to the change of tax rate, the point of taxation shall be the date of payment; or </a:t>
            </a:r>
            <a:endParaRPr lang="en-US" sz="2000" dirty="0"/>
          </a:p>
        </p:txBody>
      </p:sp>
      <p:sp>
        <p:nvSpPr>
          <p:cNvPr id="6" name="Rectangle 5"/>
          <p:cNvSpPr/>
          <p:nvPr/>
        </p:nvSpPr>
        <p:spPr>
          <a:xfrm>
            <a:off x="612775" y="850900"/>
            <a:ext cx="8010525" cy="707886"/>
          </a:xfrm>
          <a:prstGeom prst="rect">
            <a:avLst/>
          </a:prstGeom>
        </p:spPr>
        <p:txBody>
          <a:bodyPr wrap="square">
            <a:spAutoFit/>
          </a:bodyPr>
          <a:lstStyle/>
          <a:p>
            <a:r>
              <a:rPr lang="en-US" sz="2000" b="1" dirty="0" smtClean="0"/>
              <a:t>RULE 4 - Determination of point of taxation in case of change of rate of tax.</a:t>
            </a:r>
            <a:endParaRPr lang="en-US"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15</a:t>
            </a:fld>
            <a:endParaRPr lang="en-US"/>
          </a:p>
        </p:txBody>
      </p:sp>
      <p:sp>
        <p:nvSpPr>
          <p:cNvPr id="4" name="Rectangle 3"/>
          <p:cNvSpPr/>
          <p:nvPr/>
        </p:nvSpPr>
        <p:spPr>
          <a:xfrm>
            <a:off x="612775" y="1756612"/>
            <a:ext cx="8010525" cy="3308598"/>
          </a:xfrm>
          <a:prstGeom prst="rect">
            <a:avLst/>
          </a:prstGeom>
        </p:spPr>
        <p:txBody>
          <a:bodyPr wrap="square">
            <a:spAutoFit/>
          </a:bodyPr>
          <a:lstStyle/>
          <a:p>
            <a:pPr marL="514350" indent="-514350">
              <a:buNone/>
            </a:pPr>
            <a:r>
              <a:rPr lang="en-US" sz="2400" i="1" dirty="0" smtClean="0"/>
              <a:t>    </a:t>
            </a:r>
            <a:r>
              <a:rPr lang="en-US" sz="2000" i="1" dirty="0" smtClean="0"/>
              <a:t>II) where the invoice has been issued and the payment for the invoice received before the change of tax rate, the point of taxation shall be the date of receipt of payment or date of issuance of invoice, whichever is earlier; or </a:t>
            </a:r>
          </a:p>
          <a:p>
            <a:pPr marL="514350" indent="-514350">
              <a:buNone/>
            </a:pPr>
            <a:r>
              <a:rPr lang="en-US" sz="2000" i="1" dirty="0" smtClean="0"/>
              <a:t>    </a:t>
            </a:r>
          </a:p>
          <a:p>
            <a:pPr marL="514350" lvl="4" indent="-514350">
              <a:spcBef>
                <a:spcPts val="600"/>
              </a:spcBef>
              <a:buClr>
                <a:schemeClr val="accent1"/>
              </a:buClr>
              <a:buSzPct val="70000"/>
              <a:buNone/>
            </a:pPr>
            <a:r>
              <a:rPr lang="en-US" sz="2000" i="1" dirty="0" smtClean="0"/>
              <a:t>    III) where the invoice has also been raised after the change of rate but the payment has been received before the change of rate, the point of taxation shall be date of issuing of invoice. </a:t>
            </a:r>
          </a:p>
        </p:txBody>
      </p:sp>
      <p:sp>
        <p:nvSpPr>
          <p:cNvPr id="5" name="Rectangle 4"/>
          <p:cNvSpPr/>
          <p:nvPr/>
        </p:nvSpPr>
        <p:spPr>
          <a:xfrm>
            <a:off x="520700" y="850900"/>
            <a:ext cx="8010525" cy="707886"/>
          </a:xfrm>
          <a:prstGeom prst="rect">
            <a:avLst/>
          </a:prstGeom>
        </p:spPr>
        <p:txBody>
          <a:bodyPr wrap="square">
            <a:spAutoFit/>
          </a:bodyPr>
          <a:lstStyle/>
          <a:p>
            <a:r>
              <a:rPr lang="en-US" sz="2000" b="1" dirty="0" smtClean="0"/>
              <a:t>RULE 4 - Determination of point of taxation in case of change of rate of tax.</a:t>
            </a:r>
            <a:endParaRPr lang="en-US"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16</a:t>
            </a:fld>
            <a:endParaRPr lang="en-US"/>
          </a:p>
        </p:txBody>
      </p:sp>
      <p:sp>
        <p:nvSpPr>
          <p:cNvPr id="4" name="Rectangle 3"/>
          <p:cNvSpPr/>
          <p:nvPr/>
        </p:nvSpPr>
        <p:spPr>
          <a:xfrm>
            <a:off x="2178050" y="942975"/>
            <a:ext cx="4787900" cy="584775"/>
          </a:xfrm>
          <a:prstGeom prst="rect">
            <a:avLst/>
          </a:prstGeom>
        </p:spPr>
        <p:txBody>
          <a:bodyPr wrap="square">
            <a:spAutoFit/>
          </a:bodyPr>
          <a:lstStyle/>
          <a:p>
            <a:r>
              <a:rPr lang="en-US" sz="3200" b="1" dirty="0" smtClean="0"/>
              <a:t>Comments</a:t>
            </a:r>
            <a:endParaRPr lang="en-US" sz="3200" dirty="0"/>
          </a:p>
        </p:txBody>
      </p:sp>
      <p:sp>
        <p:nvSpPr>
          <p:cNvPr id="5" name="Rectangle 4"/>
          <p:cNvSpPr/>
          <p:nvPr/>
        </p:nvSpPr>
        <p:spPr>
          <a:xfrm>
            <a:off x="612776" y="1720840"/>
            <a:ext cx="7918450" cy="2554545"/>
          </a:xfrm>
          <a:prstGeom prst="rect">
            <a:avLst/>
          </a:prstGeom>
        </p:spPr>
        <p:txBody>
          <a:bodyPr wrap="square">
            <a:spAutoFit/>
          </a:bodyPr>
          <a:lstStyle/>
          <a:p>
            <a:r>
              <a:rPr lang="en-US" sz="2000" b="1" dirty="0" smtClean="0"/>
              <a:t>This rule determines the point of taxation where there is a change in rate of tax. In other words, it prescribes the applicable of rate of tax in the cases where the tax rate changes between the occurrence of different events, viz., provision of service, issuance of invoice, and receipt of payment.  The provisions of this rule can be summarized in tabular form as shown below </a:t>
            </a:r>
            <a:endParaRPr lang="en-US"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17</a:t>
            </a:fld>
            <a:endParaRPr lang="en-US"/>
          </a:p>
        </p:txBody>
      </p:sp>
      <p:sp>
        <p:nvSpPr>
          <p:cNvPr id="4" name="Rectangle 3"/>
          <p:cNvSpPr/>
          <p:nvPr/>
        </p:nvSpPr>
        <p:spPr>
          <a:xfrm>
            <a:off x="612776" y="850900"/>
            <a:ext cx="7826374" cy="830997"/>
          </a:xfrm>
          <a:prstGeom prst="rect">
            <a:avLst/>
          </a:prstGeom>
        </p:spPr>
        <p:txBody>
          <a:bodyPr wrap="square">
            <a:spAutoFit/>
          </a:bodyPr>
          <a:lstStyle/>
          <a:p>
            <a:pPr lvl="0"/>
            <a:r>
              <a:rPr lang="en-US" sz="2400" b="1" dirty="0" smtClean="0"/>
              <a:t>Rule 5- Payment of tax in cases of new services</a:t>
            </a:r>
            <a:r>
              <a:rPr lang="en-US" b="1" dirty="0" smtClean="0"/>
              <a:t>.</a:t>
            </a:r>
            <a:endParaRPr lang="en-US" dirty="0" smtClean="0"/>
          </a:p>
        </p:txBody>
      </p:sp>
      <p:sp>
        <p:nvSpPr>
          <p:cNvPr id="5" name="Rectangle 4"/>
          <p:cNvSpPr/>
          <p:nvPr/>
        </p:nvSpPr>
        <p:spPr>
          <a:xfrm>
            <a:off x="612775" y="1679575"/>
            <a:ext cx="8010526" cy="3477875"/>
          </a:xfrm>
          <a:prstGeom prst="rect">
            <a:avLst/>
          </a:prstGeom>
        </p:spPr>
        <p:txBody>
          <a:bodyPr wrap="square">
            <a:spAutoFit/>
          </a:bodyPr>
          <a:lstStyle/>
          <a:p>
            <a:r>
              <a:rPr lang="en-US" sz="2000" i="1" dirty="0" smtClean="0"/>
              <a:t>Where a service, not being a service covered by rule 6,</a:t>
            </a:r>
            <a:r>
              <a:rPr lang="en-US" sz="2000" b="1" i="1" dirty="0" smtClean="0"/>
              <a:t> </a:t>
            </a:r>
            <a:r>
              <a:rPr lang="en-US" sz="2000" i="1" dirty="0" smtClean="0"/>
              <a:t>is taxed for the first time, then,– </a:t>
            </a:r>
          </a:p>
          <a:p>
            <a:pPr lvl="0"/>
            <a:r>
              <a:rPr lang="en-US" sz="2000" i="1" dirty="0" smtClean="0"/>
              <a:t>    </a:t>
            </a:r>
          </a:p>
          <a:p>
            <a:pPr lvl="0"/>
            <a:r>
              <a:rPr lang="en-US" sz="2000" i="1" dirty="0" smtClean="0"/>
              <a:t> (I) no tax shall be payable to the extent the invoice has been issued and the payment received against such invoice before such service became taxable;</a:t>
            </a:r>
          </a:p>
          <a:p>
            <a:pPr lvl="0"/>
            <a:r>
              <a:rPr lang="en-US" sz="2000" i="1" dirty="0" smtClean="0"/>
              <a:t>   </a:t>
            </a:r>
          </a:p>
          <a:p>
            <a:pPr lvl="0"/>
            <a:r>
              <a:rPr lang="en-US" sz="2000" i="1" dirty="0" smtClean="0"/>
              <a:t> (II) no tax shall be payable if the payment has been received before the service becomes taxable and invoice has been issued within the period referred to in rule 4A of the Service Tax Rules, 1994.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18</a:t>
            </a:fld>
            <a:endParaRPr lang="en-US"/>
          </a:p>
        </p:txBody>
      </p:sp>
      <p:sp>
        <p:nvSpPr>
          <p:cNvPr id="4" name="Rectangle 3"/>
          <p:cNvSpPr/>
          <p:nvPr/>
        </p:nvSpPr>
        <p:spPr>
          <a:xfrm>
            <a:off x="2362200" y="942975"/>
            <a:ext cx="2863284" cy="584775"/>
          </a:xfrm>
          <a:prstGeom prst="rect">
            <a:avLst/>
          </a:prstGeom>
        </p:spPr>
        <p:txBody>
          <a:bodyPr wrap="none">
            <a:spAutoFit/>
          </a:bodyPr>
          <a:lstStyle/>
          <a:p>
            <a:r>
              <a:rPr lang="en-IN" sz="3200" b="1" dirty="0" smtClean="0"/>
              <a:t> </a:t>
            </a:r>
            <a:r>
              <a:rPr lang="en-US" sz="3200" b="1" dirty="0" smtClean="0"/>
              <a:t>Comment- </a:t>
            </a:r>
            <a:endParaRPr lang="en-US" sz="3200" dirty="0"/>
          </a:p>
        </p:txBody>
      </p:sp>
      <p:sp>
        <p:nvSpPr>
          <p:cNvPr id="5" name="Rectangle 4"/>
          <p:cNvSpPr/>
          <p:nvPr/>
        </p:nvSpPr>
        <p:spPr>
          <a:xfrm>
            <a:off x="612775" y="1679575"/>
            <a:ext cx="8010525" cy="1631216"/>
          </a:xfrm>
          <a:prstGeom prst="rect">
            <a:avLst/>
          </a:prstGeom>
        </p:spPr>
        <p:txBody>
          <a:bodyPr wrap="square">
            <a:spAutoFit/>
          </a:bodyPr>
          <a:lstStyle/>
          <a:p>
            <a:pPr lvl="1"/>
            <a:r>
              <a:rPr lang="en-US" sz="2000" b="1" dirty="0" smtClean="0"/>
              <a:t>Rule 6 is specifically provided for conditions where a service (which is not a continuous supply of service) is charged to tax for the first time i.e. becomes taxable for the first time. The rule provides that:-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19</a:t>
            </a:fld>
            <a:endParaRPr lang="en-US"/>
          </a:p>
        </p:txBody>
      </p:sp>
      <p:sp>
        <p:nvSpPr>
          <p:cNvPr id="4" name="Rectangle 3"/>
          <p:cNvSpPr/>
          <p:nvPr/>
        </p:nvSpPr>
        <p:spPr>
          <a:xfrm>
            <a:off x="704850" y="1582341"/>
            <a:ext cx="7826375" cy="2554545"/>
          </a:xfrm>
          <a:prstGeom prst="rect">
            <a:avLst/>
          </a:prstGeom>
        </p:spPr>
        <p:txBody>
          <a:bodyPr wrap="square">
            <a:spAutoFit/>
          </a:bodyPr>
          <a:lstStyle/>
          <a:p>
            <a:pPr>
              <a:buNone/>
            </a:pPr>
            <a:r>
              <a:rPr lang="en-US" sz="2000" b="1" dirty="0" smtClean="0"/>
              <a:t>(a) If an invoice has been issued and payment received before a service becomes taxable, no tax would be charged even if the service is provided after the same has become taxable. This provision is consistent with the other similar provisions in these rules, and ensures that a financial transaction which has achieved finality before a service was taxable shall not be reopened for collection of tax.</a:t>
            </a:r>
          </a:p>
        </p:txBody>
      </p:sp>
      <p:sp>
        <p:nvSpPr>
          <p:cNvPr id="5" name="Rectangle 4"/>
          <p:cNvSpPr/>
          <p:nvPr/>
        </p:nvSpPr>
        <p:spPr>
          <a:xfrm>
            <a:off x="3805604" y="3244334"/>
            <a:ext cx="1532792" cy="369332"/>
          </a:xfrm>
          <a:prstGeom prst="rect">
            <a:avLst/>
          </a:prstGeom>
        </p:spPr>
        <p:txBody>
          <a:bodyPr wrap="none">
            <a:spAutoFit/>
          </a:bodyPr>
          <a:lstStyle/>
          <a:p>
            <a:r>
              <a:rPr lang="en-US" b="1" dirty="0" smtClean="0"/>
              <a:t>Comment-</a:t>
            </a:r>
            <a:endParaRPr lang="en-US" dirty="0"/>
          </a:p>
        </p:txBody>
      </p:sp>
      <p:sp>
        <p:nvSpPr>
          <p:cNvPr id="6" name="Rectangle 5"/>
          <p:cNvSpPr/>
          <p:nvPr/>
        </p:nvSpPr>
        <p:spPr>
          <a:xfrm>
            <a:off x="2730500" y="1035050"/>
            <a:ext cx="2282997" cy="523220"/>
          </a:xfrm>
          <a:prstGeom prst="rect">
            <a:avLst/>
          </a:prstGeom>
        </p:spPr>
        <p:txBody>
          <a:bodyPr wrap="none">
            <a:spAutoFit/>
          </a:bodyPr>
          <a:lstStyle/>
          <a:p>
            <a:r>
              <a:rPr lang="en-US" sz="2800" b="1" dirty="0" smtClean="0"/>
              <a:t>Comment-</a:t>
            </a:r>
            <a:endParaRPr 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a:t>
            </a:fld>
            <a:endParaRPr lang="en-US"/>
          </a:p>
        </p:txBody>
      </p:sp>
      <p:sp>
        <p:nvSpPr>
          <p:cNvPr id="4" name="Rectangle 3"/>
          <p:cNvSpPr/>
          <p:nvPr/>
        </p:nvSpPr>
        <p:spPr>
          <a:xfrm>
            <a:off x="704850" y="942975"/>
            <a:ext cx="5708651" cy="523220"/>
          </a:xfrm>
          <a:prstGeom prst="rect">
            <a:avLst/>
          </a:prstGeom>
        </p:spPr>
        <p:txBody>
          <a:bodyPr wrap="square">
            <a:spAutoFit/>
          </a:bodyPr>
          <a:lstStyle/>
          <a:p>
            <a:r>
              <a:rPr lang="en-US" sz="2800" dirty="0" smtClean="0"/>
              <a:t>                 </a:t>
            </a:r>
            <a:r>
              <a:rPr lang="en-US" sz="2800" b="1" dirty="0" smtClean="0"/>
              <a:t>INTRODUCTION</a:t>
            </a:r>
            <a:endParaRPr lang="en-US" sz="2800" b="1" dirty="0"/>
          </a:p>
        </p:txBody>
      </p:sp>
      <p:sp>
        <p:nvSpPr>
          <p:cNvPr id="5" name="Rectangle 4"/>
          <p:cNvSpPr/>
          <p:nvPr/>
        </p:nvSpPr>
        <p:spPr>
          <a:xfrm>
            <a:off x="520700" y="1863725"/>
            <a:ext cx="8102600" cy="3170099"/>
          </a:xfrm>
          <a:prstGeom prst="rect">
            <a:avLst/>
          </a:prstGeom>
        </p:spPr>
        <p:txBody>
          <a:bodyPr wrap="square">
            <a:spAutoFit/>
          </a:bodyPr>
          <a:lstStyle/>
          <a:p>
            <a:r>
              <a:rPr lang="en-IN" sz="2000" i="1" dirty="0" smtClean="0"/>
              <a:t>Government of India proposed to issue Point of Taxation (for Services Provided or Received in India) Rules, 2010 in exercise of the powers conferred on it under Sec. 94 (2)(</a:t>
            </a:r>
            <a:r>
              <a:rPr lang="en-IN" sz="2000" i="1" dirty="0" err="1" smtClean="0"/>
              <a:t>hhh</a:t>
            </a:r>
            <a:r>
              <a:rPr lang="en-IN" sz="2000" i="1" dirty="0" smtClean="0"/>
              <a:t>) of the Finance Act, 1994. The purpose of these rules is to introduce clarity and certainty in the matter of levy and collection of Service Tax particularly in situations of change of rate of service tax or imposition of service tax on new services. Central Government on 1 March, 2011 vide notification no.  18/2001-Service Tax notified </a:t>
            </a:r>
            <a:r>
              <a:rPr lang="en-US" sz="2000" i="1" dirty="0" smtClean="0"/>
              <a:t>Point of Taxation Rules, 2011</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20</a:t>
            </a:fld>
            <a:endParaRPr lang="en-US"/>
          </a:p>
        </p:txBody>
      </p:sp>
      <p:sp>
        <p:nvSpPr>
          <p:cNvPr id="4" name="Rectangle 3"/>
          <p:cNvSpPr/>
          <p:nvPr/>
        </p:nvSpPr>
        <p:spPr>
          <a:xfrm>
            <a:off x="612774" y="1720840"/>
            <a:ext cx="7918451" cy="2554545"/>
          </a:xfrm>
          <a:prstGeom prst="rect">
            <a:avLst/>
          </a:prstGeom>
        </p:spPr>
        <p:txBody>
          <a:bodyPr wrap="square">
            <a:spAutoFit/>
          </a:bodyPr>
          <a:lstStyle/>
          <a:p>
            <a:pPr>
              <a:buNone/>
            </a:pPr>
            <a:r>
              <a:rPr lang="en-US" sz="2000" b="1" dirty="0" smtClean="0"/>
              <a:t>(b) If any payment has been received prior to a service being chargeable to tax, no tax shall be chargeable if an invoice has been issued within 14 days of receipt of payment. The period of 14 days is the period also prescribed in Rule 4A of Service Tax Rules, 1994 and ensures that a payment is not shown as having been made earlier than it was actually made</a:t>
            </a:r>
            <a:r>
              <a:rPr lang="en-US" sz="2000" b="1" i="1" dirty="0" smtClean="0"/>
              <a:t>.</a:t>
            </a:r>
            <a:endParaRPr lang="en-US" sz="2000" dirty="0"/>
          </a:p>
        </p:txBody>
      </p:sp>
      <p:sp>
        <p:nvSpPr>
          <p:cNvPr id="5" name="Rectangle 4"/>
          <p:cNvSpPr/>
          <p:nvPr/>
        </p:nvSpPr>
        <p:spPr>
          <a:xfrm>
            <a:off x="244475" y="1127125"/>
            <a:ext cx="7365999" cy="523220"/>
          </a:xfrm>
          <a:prstGeom prst="rect">
            <a:avLst/>
          </a:prstGeom>
        </p:spPr>
        <p:txBody>
          <a:bodyPr wrap="square">
            <a:spAutoFit/>
          </a:bodyPr>
          <a:lstStyle/>
          <a:p>
            <a:r>
              <a:rPr lang="en-US" b="1" dirty="0" smtClean="0"/>
              <a:t>                                    </a:t>
            </a:r>
            <a:r>
              <a:rPr lang="en-US" sz="2800" b="1" dirty="0" smtClean="0"/>
              <a:t>Comment-</a:t>
            </a:r>
            <a:endParaRPr lang="en-US"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21</a:t>
            </a:fld>
            <a:endParaRPr lang="en-US"/>
          </a:p>
        </p:txBody>
      </p:sp>
      <p:sp>
        <p:nvSpPr>
          <p:cNvPr id="4" name="Rectangle 3"/>
          <p:cNvSpPr/>
          <p:nvPr/>
        </p:nvSpPr>
        <p:spPr>
          <a:xfrm>
            <a:off x="520700" y="666750"/>
            <a:ext cx="8102599" cy="830997"/>
          </a:xfrm>
          <a:prstGeom prst="rect">
            <a:avLst/>
          </a:prstGeom>
        </p:spPr>
        <p:txBody>
          <a:bodyPr wrap="square">
            <a:spAutoFit/>
          </a:bodyPr>
          <a:lstStyle/>
          <a:p>
            <a:pPr>
              <a:buNone/>
            </a:pPr>
            <a:r>
              <a:rPr lang="en-US" sz="2400" b="1" dirty="0" smtClean="0"/>
              <a:t>Rule 6 - Determination of point of taxation in case of continuous supply of service:</a:t>
            </a:r>
          </a:p>
        </p:txBody>
      </p:sp>
      <p:sp>
        <p:nvSpPr>
          <p:cNvPr id="5" name="Rectangle 4"/>
          <p:cNvSpPr/>
          <p:nvPr/>
        </p:nvSpPr>
        <p:spPr>
          <a:xfrm>
            <a:off x="612774" y="1679575"/>
            <a:ext cx="7918451" cy="4093428"/>
          </a:xfrm>
          <a:prstGeom prst="rect">
            <a:avLst/>
          </a:prstGeom>
        </p:spPr>
        <p:txBody>
          <a:bodyPr wrap="square">
            <a:spAutoFit/>
          </a:bodyPr>
          <a:lstStyle/>
          <a:p>
            <a:r>
              <a:rPr lang="en-US" sz="2000" i="1" dirty="0" smtClean="0"/>
              <a:t> (1) In case of</a:t>
            </a:r>
            <a:r>
              <a:rPr lang="en-US" sz="2000" b="1" i="1" dirty="0" smtClean="0"/>
              <a:t> </a:t>
            </a:r>
            <a:r>
              <a:rPr lang="en-US" sz="2000" i="1" dirty="0" smtClean="0"/>
              <a:t>continuous supply of service, the whole or part of which is determined or payable periodically or from time to time, shall be treated as separately provided at the date on which the payment is liable to be made by the service receiver, if such date is specified in the contract. </a:t>
            </a:r>
          </a:p>
          <a:p>
            <a:endParaRPr lang="en-US" sz="2000" i="1" dirty="0" smtClean="0"/>
          </a:p>
          <a:p>
            <a:r>
              <a:rPr lang="en-US" sz="2000" i="1" dirty="0" smtClean="0"/>
              <a:t>(2)If, before the time specified in sub-rule (1), the person providing the service issues an invoice or receives a payment, the service shall, to the extent covered by the invoice or the payment made thereof, be deemed to have been provided at the time the invoice was issued or the payment was received, as the case may be, whichever is earlier.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22</a:t>
            </a:fld>
            <a:endParaRPr lang="en-US"/>
          </a:p>
        </p:txBody>
      </p:sp>
      <p:sp>
        <p:nvSpPr>
          <p:cNvPr id="4" name="Rectangle 3"/>
          <p:cNvSpPr/>
          <p:nvPr/>
        </p:nvSpPr>
        <p:spPr>
          <a:xfrm>
            <a:off x="612775" y="850900"/>
            <a:ext cx="7181850" cy="707886"/>
          </a:xfrm>
          <a:prstGeom prst="rect">
            <a:avLst/>
          </a:prstGeom>
        </p:spPr>
        <p:txBody>
          <a:bodyPr wrap="square">
            <a:spAutoFit/>
          </a:bodyPr>
          <a:lstStyle/>
          <a:p>
            <a:r>
              <a:rPr lang="en-US" sz="2000" b="1" dirty="0" smtClean="0"/>
              <a:t>Rule 7- Determination of point of taxation in case of associated enterprises: - </a:t>
            </a:r>
            <a:endParaRPr lang="en-US" sz="2000" dirty="0"/>
          </a:p>
        </p:txBody>
      </p:sp>
      <p:sp>
        <p:nvSpPr>
          <p:cNvPr id="23554" name="Rectangle 2"/>
          <p:cNvSpPr>
            <a:spLocks noChangeArrowheads="1"/>
          </p:cNvSpPr>
          <p:nvPr/>
        </p:nvSpPr>
        <p:spPr bwMode="auto">
          <a:xfrm>
            <a:off x="0" y="0"/>
            <a:ext cx="3017838" cy="952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3557" name="Rectangle 5"/>
          <p:cNvSpPr>
            <a:spLocks noChangeArrowheads="1"/>
          </p:cNvSpPr>
          <p:nvPr/>
        </p:nvSpPr>
        <p:spPr bwMode="auto">
          <a:xfrm>
            <a:off x="0" y="457200"/>
            <a:ext cx="3017838" cy="952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3559" name="Rectangle 7"/>
          <p:cNvSpPr>
            <a:spLocks noChangeArrowheads="1"/>
          </p:cNvSpPr>
          <p:nvPr/>
        </p:nvSpPr>
        <p:spPr bwMode="auto">
          <a:xfrm>
            <a:off x="0" y="0"/>
            <a:ext cx="18473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
            </a:r>
            <a:br>
              <a:rPr kumimoji="0" lang="en-US" sz="1800" b="0" i="0" u="none" strike="noStrike" cap="none" normalizeH="0" baseline="0" dirty="0" smtClean="0">
                <a:ln>
                  <a:noFill/>
                </a:ln>
                <a:solidFill>
                  <a:schemeClr val="tx1"/>
                </a:solidFill>
                <a:effectLst/>
                <a:latin typeface="Arial" pitchFamily="34" charset="0"/>
              </a:rPr>
            </a:br>
            <a:endParaRPr kumimoji="0" lang="en-US" sz="1800" b="0" i="0" u="none" strike="noStrike" cap="none" normalizeH="0" baseline="0" dirty="0" smtClean="0">
              <a:ln>
                <a:noFill/>
              </a:ln>
              <a:solidFill>
                <a:schemeClr val="tx1"/>
              </a:solidFill>
              <a:effectLst/>
              <a:latin typeface="Arial" pitchFamily="34" charset="0"/>
            </a:endParaRPr>
          </a:p>
        </p:txBody>
      </p:sp>
      <p:sp>
        <p:nvSpPr>
          <p:cNvPr id="23560" name="Rectangle 8"/>
          <p:cNvSpPr>
            <a:spLocks noChangeArrowheads="1"/>
          </p:cNvSpPr>
          <p:nvPr/>
        </p:nvSpPr>
        <p:spPr bwMode="auto">
          <a:xfrm>
            <a:off x="0" y="0"/>
            <a:ext cx="3017838" cy="952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3"/>
          <p:cNvSpPr/>
          <p:nvPr/>
        </p:nvSpPr>
        <p:spPr>
          <a:xfrm>
            <a:off x="520700" y="1863725"/>
            <a:ext cx="8102600" cy="1938992"/>
          </a:xfrm>
          <a:prstGeom prst="rect">
            <a:avLst/>
          </a:prstGeom>
        </p:spPr>
        <p:txBody>
          <a:bodyPr wrap="square">
            <a:spAutoFit/>
          </a:bodyPr>
          <a:lstStyle/>
          <a:p>
            <a:pPr lvl="0" eaLnBrk="1" hangingPunct="1"/>
            <a:r>
              <a:rPr lang="en-US" sz="2000" dirty="0" smtClean="0">
                <a:latin typeface="+mj-lt"/>
                <a:ea typeface="Times New Roman" pitchFamily="18" charset="0"/>
                <a:cs typeface="Times New Roman" pitchFamily="18" charset="0"/>
              </a:rPr>
              <a:t>The point of taxation in</a:t>
            </a:r>
            <a:r>
              <a:rPr lang="en-US" sz="2000" b="1" dirty="0" smtClean="0">
                <a:latin typeface="+mj-lt"/>
                <a:ea typeface="Times New Roman" pitchFamily="18" charset="0"/>
                <a:cs typeface="Times New Roman" pitchFamily="18" charset="0"/>
              </a:rPr>
              <a:t> </a:t>
            </a:r>
            <a:r>
              <a:rPr lang="en-US" sz="2000" dirty="0" smtClean="0">
                <a:latin typeface="+mj-lt"/>
                <a:ea typeface="Times New Roman" pitchFamily="18" charset="0"/>
                <a:cs typeface="Times New Roman" pitchFamily="18" charset="0"/>
              </a:rPr>
              <a:t>respect of associated enterprises</a:t>
            </a:r>
            <a:r>
              <a:rPr lang="en-US" sz="2000" baseline="30000" dirty="0" smtClean="0">
                <a:solidFill>
                  <a:srgbClr val="000000"/>
                </a:solidFill>
                <a:latin typeface="+mj-lt"/>
                <a:ea typeface="Times New Roman" pitchFamily="18" charset="0"/>
                <a:cs typeface="Times New Roman" pitchFamily="18" charset="0"/>
              </a:rPr>
              <a:t>  </a:t>
            </a:r>
            <a:r>
              <a:rPr lang="en-US" sz="2000" dirty="0" smtClean="0">
                <a:latin typeface="+mj-lt"/>
                <a:ea typeface="Times New Roman" pitchFamily="18" charset="0"/>
                <a:cs typeface="Times New Roman" pitchFamily="18" charset="0"/>
              </a:rPr>
              <a:t>shall be the date on which the payment has been made, or invoice under rule 4A of the Service Tax Rules, 1994 has been issued, or the date of debit or credit in books of accounts of the person liable to pay service tax, whichever is earlier</a:t>
            </a:r>
            <a:r>
              <a:rPr lang="en-US" sz="2000" dirty="0" smtClean="0">
                <a:latin typeface="+mj-lt"/>
              </a:rPr>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23</a:t>
            </a:fld>
            <a:endParaRPr lang="en-US"/>
          </a:p>
        </p:txBody>
      </p:sp>
      <p:sp>
        <p:nvSpPr>
          <p:cNvPr id="4" name="Rectangle 3"/>
          <p:cNvSpPr/>
          <p:nvPr/>
        </p:nvSpPr>
        <p:spPr>
          <a:xfrm>
            <a:off x="2914650" y="942975"/>
            <a:ext cx="2627642" cy="584775"/>
          </a:xfrm>
          <a:prstGeom prst="rect">
            <a:avLst/>
          </a:prstGeom>
        </p:spPr>
        <p:txBody>
          <a:bodyPr wrap="none">
            <a:spAutoFit/>
          </a:bodyPr>
          <a:lstStyle/>
          <a:p>
            <a:r>
              <a:rPr lang="en-US" sz="3200" b="1" i="1" dirty="0" smtClean="0"/>
              <a:t>Comments</a:t>
            </a:r>
            <a:endParaRPr lang="en-US" sz="3200" b="1" dirty="0"/>
          </a:p>
        </p:txBody>
      </p:sp>
      <p:sp>
        <p:nvSpPr>
          <p:cNvPr id="22531" name="Rectangle 3"/>
          <p:cNvSpPr>
            <a:spLocks noChangeArrowheads="1"/>
          </p:cNvSpPr>
          <p:nvPr/>
        </p:nvSpPr>
        <p:spPr bwMode="auto">
          <a:xfrm>
            <a:off x="612774" y="1863725"/>
            <a:ext cx="7918451"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solidFill>
                  <a:schemeClr val="tx1"/>
                </a:solidFill>
                <a:effectLst/>
                <a:latin typeface="+mn-lt"/>
                <a:ea typeface="Times New Roman" pitchFamily="18" charset="0"/>
                <a:cs typeface="Times New Roman" pitchFamily="18" charset="0"/>
              </a:rPr>
              <a:t>As per this rule point of taxation in respect of associated enterprises is earlier of the following:</a:t>
            </a:r>
            <a:endParaRPr kumimoji="0" lang="en-US" sz="2000" b="1"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1" u="none" strike="noStrike" cap="none" normalizeH="0" baseline="0" dirty="0" smtClean="0">
                <a:ln>
                  <a:noFill/>
                </a:ln>
                <a:solidFill>
                  <a:schemeClr val="tx1"/>
                </a:solidFill>
                <a:effectLst/>
                <a:latin typeface="+mn-lt"/>
              </a:rPr>
              <a:t>the date on which the payment has been made; or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1" u="none" strike="noStrike" cap="none" normalizeH="0" baseline="0" dirty="0" smtClean="0">
                <a:ln>
                  <a:noFill/>
                </a:ln>
                <a:solidFill>
                  <a:schemeClr val="tx1"/>
                </a:solidFill>
                <a:effectLst/>
                <a:latin typeface="+mn-lt"/>
              </a:rPr>
              <a:t>the date on which the invoice under rule 4A of the Service Tax Rules, 1994 has been issued; or</a:t>
            </a:r>
            <a:endParaRPr kumimoji="0" lang="en-US" sz="2000" b="1" u="none" strike="noStrike" cap="none" normalizeH="0" baseline="0" dirty="0" smtClean="0">
              <a:ln>
                <a:noFill/>
              </a:ln>
              <a:solidFill>
                <a:schemeClr val="tx1"/>
              </a:solidFill>
              <a:effectLst/>
              <a:latin typeface="+mn-lt"/>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u="none" strike="noStrike" cap="none" normalizeH="0" baseline="0" dirty="0" smtClean="0">
                <a:ln>
                  <a:noFill/>
                </a:ln>
                <a:solidFill>
                  <a:schemeClr val="tx1"/>
                </a:solidFill>
                <a:effectLst/>
                <a:latin typeface="+mn-lt"/>
                <a:ea typeface="Times New Roman" pitchFamily="18" charset="0"/>
                <a:cs typeface="Times New Roman" pitchFamily="18" charset="0"/>
              </a:rPr>
              <a:t>the date of debit or credit in books of accounts of the person liable to pay service tax. </a:t>
            </a:r>
            <a:endParaRPr kumimoji="0" lang="en-US" sz="2000" b="1" u="none" strike="noStrike" cap="none" normalizeH="0" baseline="0" dirty="0" smtClean="0">
              <a:ln>
                <a:noFill/>
              </a:ln>
              <a:solidFill>
                <a:schemeClr val="tx1"/>
              </a:solidFill>
              <a:effectLst/>
              <a:latin typeface="+mn-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24</a:t>
            </a:fld>
            <a:endParaRPr lang="en-US"/>
          </a:p>
        </p:txBody>
      </p:sp>
      <p:sp>
        <p:nvSpPr>
          <p:cNvPr id="4" name="Rectangle 3"/>
          <p:cNvSpPr/>
          <p:nvPr/>
        </p:nvSpPr>
        <p:spPr>
          <a:xfrm>
            <a:off x="796925" y="758825"/>
            <a:ext cx="6813550" cy="830997"/>
          </a:xfrm>
          <a:prstGeom prst="rect">
            <a:avLst/>
          </a:prstGeom>
        </p:spPr>
        <p:txBody>
          <a:bodyPr wrap="square">
            <a:spAutoFit/>
          </a:bodyPr>
          <a:lstStyle/>
          <a:p>
            <a:r>
              <a:rPr lang="en-US" sz="2400" b="1" dirty="0" smtClean="0"/>
              <a:t>Rule 8- Determination of point of taxation in case of copyrights, etc.</a:t>
            </a:r>
            <a:endParaRPr lang="en-US" sz="2400" dirty="0"/>
          </a:p>
        </p:txBody>
      </p:sp>
      <p:sp>
        <p:nvSpPr>
          <p:cNvPr id="5" name="Rectangle 4"/>
          <p:cNvSpPr/>
          <p:nvPr/>
        </p:nvSpPr>
        <p:spPr>
          <a:xfrm>
            <a:off x="612775" y="1679575"/>
            <a:ext cx="8010526" cy="3170099"/>
          </a:xfrm>
          <a:prstGeom prst="rect">
            <a:avLst/>
          </a:prstGeom>
        </p:spPr>
        <p:txBody>
          <a:bodyPr wrap="square">
            <a:spAutoFit/>
          </a:bodyPr>
          <a:lstStyle/>
          <a:p>
            <a:r>
              <a:rPr lang="en-US" sz="2000" dirty="0" smtClean="0"/>
              <a:t>In respect of royalties and</a:t>
            </a:r>
            <a:r>
              <a:rPr lang="en-US" sz="2000" b="1" dirty="0" smtClean="0"/>
              <a:t> </a:t>
            </a:r>
            <a:r>
              <a:rPr lang="en-US" sz="2000" dirty="0" smtClean="0"/>
              <a:t>payments pertaining to copyrights, trademarks, designs ,patents, where the whole amount of the consideration for the provision of service is not ascertainable at the time when service was performed, and subsequently the use or the benefit of these services by a person other than the provider gives rise to any payment of consideration, the service shall be treated as having been provided each time when a payment in respect of such use or the benefit is received by the provider in respect thereof, or an invoice is issued by the provider, whichever is earlier</a:t>
            </a:r>
            <a:endParaRPr lang="en-US"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25</a:t>
            </a:fld>
            <a:endParaRPr lang="en-US"/>
          </a:p>
        </p:txBody>
      </p:sp>
      <p:sp>
        <p:nvSpPr>
          <p:cNvPr id="20484" name="Rectangle 4"/>
          <p:cNvSpPr>
            <a:spLocks noChangeArrowheads="1"/>
          </p:cNvSpPr>
          <p:nvPr/>
        </p:nvSpPr>
        <p:spPr bwMode="auto">
          <a:xfrm>
            <a:off x="1257299" y="942975"/>
            <a:ext cx="7886701"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n-US" sz="3200" b="1" i="0" u="none" strike="noStrike" cap="none" normalizeH="0" baseline="0" dirty="0" smtClean="0">
                <a:ln>
                  <a:noFill/>
                </a:ln>
                <a:solidFill>
                  <a:schemeClr val="tx1"/>
                </a:solidFill>
                <a:effectLst/>
                <a:latin typeface="Times New Roman" pitchFamily="18" charset="0"/>
                <a:cs typeface="Times New Roman" pitchFamily="18" charset="0"/>
              </a:rPr>
              <a:t>Rule 9- Savings: </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n-US" sz="2400" b="0" i="0" u="none" strike="noStrike" cap="none" normalizeH="0" baseline="0" dirty="0" smtClean="0">
              <a:ln>
                <a:noFill/>
              </a:ln>
              <a:solidFill>
                <a:schemeClr val="tx1"/>
              </a:solidFill>
              <a:effectLst/>
              <a:latin typeface="Arial" pitchFamily="34" charset="0"/>
            </a:endParaRPr>
          </a:p>
        </p:txBody>
      </p:sp>
      <p:sp>
        <p:nvSpPr>
          <p:cNvPr id="8" name="Rectangle 7"/>
          <p:cNvSpPr/>
          <p:nvPr/>
        </p:nvSpPr>
        <p:spPr>
          <a:xfrm>
            <a:off x="612775" y="1679576"/>
            <a:ext cx="8010526" cy="1015663"/>
          </a:xfrm>
          <a:prstGeom prst="rect">
            <a:avLst/>
          </a:prstGeom>
        </p:spPr>
        <p:txBody>
          <a:bodyPr wrap="square">
            <a:spAutoFit/>
          </a:bodyPr>
          <a:lstStyle/>
          <a:p>
            <a:r>
              <a:rPr lang="en-US" sz="2000" dirty="0" smtClean="0">
                <a:latin typeface="+mj-lt"/>
                <a:cs typeface="Times New Roman" pitchFamily="18" charset="0"/>
              </a:rPr>
              <a:t>Nothing contained in these rules shall be applicable in case of invoices issued prior to the</a:t>
            </a:r>
            <a:r>
              <a:rPr lang="en-US" sz="2000" b="1" dirty="0" smtClean="0">
                <a:latin typeface="+mj-lt"/>
                <a:cs typeface="Times New Roman" pitchFamily="18" charset="0"/>
              </a:rPr>
              <a:t> </a:t>
            </a:r>
            <a:r>
              <a:rPr lang="en-US" sz="2000" dirty="0" smtClean="0">
                <a:latin typeface="+mj-lt"/>
                <a:cs typeface="Times New Roman" pitchFamily="18" charset="0"/>
              </a:rPr>
              <a:t>date from which these rules become effective</a:t>
            </a:r>
            <a:endParaRPr lang="en-US" sz="2000" dirty="0">
              <a:latin typeface="+mj-l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26</a:t>
            </a:fld>
            <a:endParaRPr lang="en-US"/>
          </a:p>
        </p:txBody>
      </p:sp>
      <p:sp>
        <p:nvSpPr>
          <p:cNvPr id="19457" name="Rectangle 1"/>
          <p:cNvSpPr>
            <a:spLocks noChangeArrowheads="1"/>
          </p:cNvSpPr>
          <p:nvPr/>
        </p:nvSpPr>
        <p:spPr bwMode="auto">
          <a:xfrm>
            <a:off x="2730500" y="942975"/>
            <a:ext cx="2133918"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u="none" strike="noStrike" cap="none" normalizeH="0" baseline="0" dirty="0" smtClean="0">
                <a:ln>
                  <a:noFill/>
                </a:ln>
                <a:solidFill>
                  <a:schemeClr val="tx1"/>
                </a:solidFill>
                <a:effectLst/>
                <a:latin typeface="Times New Roman" pitchFamily="18" charset="0"/>
                <a:cs typeface="Times New Roman" pitchFamily="18" charset="0"/>
              </a:rPr>
              <a:t>Comment</a:t>
            </a:r>
            <a:endParaRPr kumimoji="0" lang="en-US" sz="3600" b="1" u="none" strike="noStrike" cap="none" normalizeH="0" baseline="0" dirty="0" smtClean="0">
              <a:ln>
                <a:noFill/>
              </a:ln>
              <a:solidFill>
                <a:schemeClr val="tx1"/>
              </a:solidFill>
              <a:effectLst/>
              <a:latin typeface="Arial" pitchFamily="34" charset="0"/>
            </a:endParaRPr>
          </a:p>
        </p:txBody>
      </p:sp>
      <p:sp>
        <p:nvSpPr>
          <p:cNvPr id="5" name="Rectangle 4"/>
          <p:cNvSpPr/>
          <p:nvPr/>
        </p:nvSpPr>
        <p:spPr>
          <a:xfrm>
            <a:off x="612775" y="1679575"/>
            <a:ext cx="8010525" cy="707886"/>
          </a:xfrm>
          <a:prstGeom prst="rect">
            <a:avLst/>
          </a:prstGeom>
        </p:spPr>
        <p:txBody>
          <a:bodyPr wrap="square">
            <a:spAutoFit/>
          </a:bodyPr>
          <a:lstStyle/>
          <a:p>
            <a:pPr lvl="0" eaLnBrk="1" hangingPunct="1"/>
            <a:r>
              <a:rPr lang="en-US" sz="2000" b="1" dirty="0" smtClean="0">
                <a:latin typeface="+mj-lt"/>
                <a:cs typeface="Times New Roman" pitchFamily="18" charset="0"/>
              </a:rPr>
              <a:t>For invoices issued prior to 1</a:t>
            </a:r>
            <a:r>
              <a:rPr lang="en-US" sz="2000" b="1" baseline="30000" dirty="0" smtClean="0">
                <a:latin typeface="+mj-lt"/>
                <a:cs typeface="Times New Roman" pitchFamily="18" charset="0"/>
              </a:rPr>
              <a:t>st</a:t>
            </a:r>
            <a:r>
              <a:rPr lang="en-US" sz="2000" b="1" dirty="0" smtClean="0">
                <a:latin typeface="+mj-lt"/>
                <a:cs typeface="Times New Roman" pitchFamily="18" charset="0"/>
              </a:rPr>
              <a:t> April 2011, these rules would not be applicable.</a:t>
            </a:r>
            <a:endParaRPr lang="en-US" sz="2000" b="1" dirty="0" smtClean="0">
              <a:latin typeface="+mj-l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794" name="Footer Placeholder 4"/>
          <p:cNvSpPr>
            <a:spLocks noGrp="1"/>
          </p:cNvSpPr>
          <p:nvPr>
            <p:ph type="ftr" sz="quarter" idx="10"/>
          </p:nvPr>
        </p:nvSpPr>
        <p:spPr>
          <a:noFill/>
        </p:spPr>
        <p:txBody>
          <a:bodyPr/>
          <a:lstStyle/>
          <a:p>
            <a:r>
              <a:rPr lang="en-US" smtClean="0"/>
              <a:t>MOHAN AGGARWAL &amp; ASSOCIATES  Chartered Accountants</a:t>
            </a:r>
          </a:p>
        </p:txBody>
      </p:sp>
      <p:sp>
        <p:nvSpPr>
          <p:cNvPr id="33795" name="Slide Number Placeholder 5"/>
          <p:cNvSpPr>
            <a:spLocks noGrp="1"/>
          </p:cNvSpPr>
          <p:nvPr>
            <p:ph type="sldNum" sz="quarter" idx="11"/>
          </p:nvPr>
        </p:nvSpPr>
        <p:spPr>
          <a:noFill/>
        </p:spPr>
        <p:txBody>
          <a:bodyPr/>
          <a:lstStyle/>
          <a:p>
            <a:fld id="{2BF39EC7-0A3C-4B08-80DB-186782C90ABC}" type="slidenum">
              <a:rPr lang="en-US" smtClean="0"/>
              <a:pPr/>
              <a:t>27</a:t>
            </a:fld>
            <a:endParaRPr lang="en-US" smtClean="0"/>
          </a:p>
        </p:txBody>
      </p:sp>
      <p:sp>
        <p:nvSpPr>
          <p:cNvPr id="33796" name="Rectangle 15"/>
          <p:cNvSpPr>
            <a:spLocks noGrp="1" noChangeArrowheads="1"/>
          </p:cNvSpPr>
          <p:nvPr>
            <p:ph type="title"/>
          </p:nvPr>
        </p:nvSpPr>
        <p:spPr>
          <a:xfrm>
            <a:off x="549275" y="503238"/>
            <a:ext cx="8001000" cy="838200"/>
          </a:xfrm>
        </p:spPr>
        <p:txBody>
          <a:bodyPr/>
          <a:lstStyle/>
          <a:p>
            <a:pPr algn="ctr"/>
            <a:r>
              <a:rPr lang="en-US" sz="5400" u="sng" smtClean="0">
                <a:solidFill>
                  <a:schemeClr val="folHlink"/>
                </a:solidFill>
                <a:latin typeface="Arial" charset="0"/>
              </a:rPr>
              <a:t>THANK</a:t>
            </a:r>
            <a:r>
              <a:rPr lang="en-US" sz="5600" u="sng" smtClean="0"/>
              <a:t> </a:t>
            </a:r>
            <a:r>
              <a:rPr lang="en-US" sz="5400" u="sng" smtClean="0">
                <a:solidFill>
                  <a:schemeClr val="folHlink"/>
                </a:solidFill>
                <a:latin typeface="Arial" charset="0"/>
              </a:rPr>
              <a:t>YOU</a:t>
            </a:r>
          </a:p>
        </p:txBody>
      </p:sp>
      <p:sp>
        <p:nvSpPr>
          <p:cNvPr id="33797" name="Rectangle 16"/>
          <p:cNvSpPr>
            <a:spLocks noGrp="1" noChangeArrowheads="1"/>
          </p:cNvSpPr>
          <p:nvPr>
            <p:ph type="body" sz="half" idx="1"/>
          </p:nvPr>
        </p:nvSpPr>
        <p:spPr>
          <a:xfrm>
            <a:off x="704850" y="1771650"/>
            <a:ext cx="8001000" cy="4327525"/>
          </a:xfrm>
          <a:solidFill>
            <a:srgbClr val="000000"/>
          </a:solidFill>
        </p:spPr>
        <p:txBody>
          <a:bodyPr/>
          <a:lstStyle/>
          <a:p>
            <a:pPr>
              <a:lnSpc>
                <a:spcPct val="90000"/>
              </a:lnSpc>
              <a:buFont typeface="Wingdings" pitchFamily="2" charset="2"/>
              <a:buNone/>
            </a:pPr>
            <a:r>
              <a:rPr lang="en-US" sz="2100" dirty="0" smtClean="0">
                <a:solidFill>
                  <a:schemeClr val="bg1"/>
                </a:solidFill>
              </a:rPr>
              <a:t>	</a:t>
            </a:r>
            <a:r>
              <a:rPr lang="en-US" sz="2100" dirty="0" smtClean="0">
                <a:solidFill>
                  <a:schemeClr val="accent2"/>
                </a:solidFill>
              </a:rPr>
              <a:t>Your comments and suggestions are of utmost importance and are always welcomed.</a:t>
            </a:r>
          </a:p>
          <a:p>
            <a:pPr>
              <a:lnSpc>
                <a:spcPct val="90000"/>
              </a:lnSpc>
              <a:buFont typeface="Wingdings" pitchFamily="2" charset="2"/>
              <a:buNone/>
            </a:pPr>
            <a:endParaRPr lang="en-US" sz="1700" i="1" dirty="0" smtClean="0">
              <a:solidFill>
                <a:schemeClr val="accent2"/>
              </a:solidFill>
            </a:endParaRPr>
          </a:p>
          <a:p>
            <a:pPr>
              <a:lnSpc>
                <a:spcPct val="90000"/>
              </a:lnSpc>
              <a:buFont typeface="Wingdings" pitchFamily="2" charset="2"/>
              <a:buNone/>
            </a:pPr>
            <a:r>
              <a:rPr lang="en-US" sz="1900" i="1" dirty="0" smtClean="0">
                <a:solidFill>
                  <a:schemeClr val="bg1"/>
                </a:solidFill>
              </a:rPr>
              <a:t>Contact person:					</a:t>
            </a:r>
          </a:p>
          <a:p>
            <a:pPr>
              <a:lnSpc>
                <a:spcPct val="90000"/>
              </a:lnSpc>
              <a:buFont typeface="Wingdings" pitchFamily="2" charset="2"/>
              <a:buNone/>
            </a:pPr>
            <a:endParaRPr lang="en-US" sz="1900" i="1" dirty="0" smtClean="0">
              <a:solidFill>
                <a:schemeClr val="bg1"/>
              </a:solidFill>
            </a:endParaRPr>
          </a:p>
          <a:p>
            <a:pPr>
              <a:lnSpc>
                <a:spcPct val="90000"/>
              </a:lnSpc>
              <a:buFont typeface="Wingdings" pitchFamily="2" charset="2"/>
              <a:buNone/>
            </a:pPr>
            <a:r>
              <a:rPr lang="en-US" sz="2800" b="1" smtClean="0">
                <a:solidFill>
                  <a:schemeClr val="bg1"/>
                </a:solidFill>
                <a:latin typeface="Times New Roman" pitchFamily="18" charset="0"/>
              </a:rPr>
              <a:t>CA. </a:t>
            </a:r>
            <a:r>
              <a:rPr lang="en-US" sz="2800" b="1" dirty="0" err="1" smtClean="0">
                <a:solidFill>
                  <a:schemeClr val="bg1"/>
                </a:solidFill>
                <a:latin typeface="Times New Roman" pitchFamily="18" charset="0"/>
              </a:rPr>
              <a:t>Rajat</a:t>
            </a:r>
            <a:r>
              <a:rPr lang="en-US" sz="2800" b="1" dirty="0" smtClean="0">
                <a:solidFill>
                  <a:schemeClr val="bg1"/>
                </a:solidFill>
                <a:latin typeface="Times New Roman" pitchFamily="18" charset="0"/>
              </a:rPr>
              <a:t> Mohan </a:t>
            </a:r>
            <a:endParaRPr lang="en-US" sz="2000" b="1" dirty="0" smtClean="0">
              <a:solidFill>
                <a:schemeClr val="bg1"/>
              </a:solidFill>
              <a:latin typeface="Times New Roman" pitchFamily="18" charset="0"/>
            </a:endParaRPr>
          </a:p>
          <a:p>
            <a:pPr>
              <a:lnSpc>
                <a:spcPct val="90000"/>
              </a:lnSpc>
              <a:buFont typeface="Wingdings" pitchFamily="2" charset="2"/>
              <a:buNone/>
            </a:pPr>
            <a:r>
              <a:rPr lang="en-US" sz="2800" dirty="0" err="1" smtClean="0">
                <a:solidFill>
                  <a:schemeClr val="bg1"/>
                </a:solidFill>
                <a:latin typeface="Batang" pitchFamily="18" charset="-127"/>
              </a:rPr>
              <a:t>B.Com</a:t>
            </a:r>
            <a:r>
              <a:rPr lang="en-US" sz="2800" dirty="0" smtClean="0">
                <a:solidFill>
                  <a:schemeClr val="bg1"/>
                </a:solidFill>
                <a:latin typeface="Batang" pitchFamily="18" charset="-127"/>
              </a:rPr>
              <a:t>(H), ACA, ACS, DISA</a:t>
            </a:r>
          </a:p>
          <a:p>
            <a:pPr>
              <a:lnSpc>
                <a:spcPct val="90000"/>
              </a:lnSpc>
              <a:buFont typeface="Wingdings" pitchFamily="2" charset="2"/>
              <a:buNone/>
            </a:pPr>
            <a:endParaRPr lang="en-US" sz="2400" dirty="0" smtClean="0">
              <a:solidFill>
                <a:schemeClr val="bg1"/>
              </a:solidFill>
              <a:latin typeface="Batang" pitchFamily="18" charset="-127"/>
            </a:endParaRPr>
          </a:p>
          <a:p>
            <a:pPr>
              <a:lnSpc>
                <a:spcPct val="90000"/>
              </a:lnSpc>
              <a:buFont typeface="Wingdings" pitchFamily="2" charset="2"/>
              <a:buNone/>
            </a:pPr>
            <a:r>
              <a:rPr lang="en-US" sz="2400" dirty="0" smtClean="0">
                <a:solidFill>
                  <a:schemeClr val="bg1"/>
                </a:solidFill>
                <a:latin typeface="Batang" pitchFamily="18" charset="-127"/>
              </a:rPr>
              <a:t>18A, </a:t>
            </a:r>
            <a:r>
              <a:rPr lang="en-US" sz="2400" dirty="0" err="1" smtClean="0">
                <a:solidFill>
                  <a:schemeClr val="bg1"/>
                </a:solidFill>
                <a:latin typeface="Batang" pitchFamily="18" charset="-127"/>
              </a:rPr>
              <a:t>Iind</a:t>
            </a:r>
            <a:r>
              <a:rPr lang="en-US" sz="2400" dirty="0" smtClean="0">
                <a:solidFill>
                  <a:schemeClr val="bg1"/>
                </a:solidFill>
                <a:latin typeface="Batang" pitchFamily="18" charset="-127"/>
              </a:rPr>
              <a:t> floor, North Avenue Road,</a:t>
            </a:r>
          </a:p>
          <a:p>
            <a:pPr>
              <a:lnSpc>
                <a:spcPct val="90000"/>
              </a:lnSpc>
              <a:buFont typeface="Wingdings" pitchFamily="2" charset="2"/>
              <a:buNone/>
            </a:pPr>
            <a:r>
              <a:rPr lang="en-US" sz="2400" dirty="0" smtClean="0">
                <a:solidFill>
                  <a:schemeClr val="bg1"/>
                </a:solidFill>
                <a:latin typeface="Batang" pitchFamily="18" charset="-127"/>
              </a:rPr>
              <a:t>West Punjabi </a:t>
            </a:r>
            <a:r>
              <a:rPr lang="en-US" sz="2400" dirty="0" err="1" smtClean="0">
                <a:solidFill>
                  <a:schemeClr val="bg1"/>
                </a:solidFill>
                <a:latin typeface="Batang" pitchFamily="18" charset="-127"/>
              </a:rPr>
              <a:t>Bagh</a:t>
            </a:r>
            <a:endParaRPr lang="en-US" sz="2400" dirty="0" smtClean="0">
              <a:solidFill>
                <a:schemeClr val="bg1"/>
              </a:solidFill>
              <a:latin typeface="Batang" pitchFamily="18" charset="-127"/>
            </a:endParaRPr>
          </a:p>
          <a:p>
            <a:pPr>
              <a:lnSpc>
                <a:spcPct val="90000"/>
              </a:lnSpc>
              <a:buFont typeface="Wingdings" pitchFamily="2" charset="2"/>
              <a:buNone/>
            </a:pPr>
            <a:r>
              <a:rPr lang="en-US" sz="2400" dirty="0" smtClean="0">
                <a:solidFill>
                  <a:schemeClr val="bg1"/>
                </a:solidFill>
                <a:latin typeface="Batang" pitchFamily="18" charset="-127"/>
              </a:rPr>
              <a:t>New Delhi-110026</a:t>
            </a:r>
          </a:p>
          <a:p>
            <a:pPr>
              <a:lnSpc>
                <a:spcPct val="90000"/>
              </a:lnSpc>
              <a:buFont typeface="Wingdings" pitchFamily="2" charset="2"/>
              <a:buNone/>
            </a:pPr>
            <a:r>
              <a:rPr lang="en-US" sz="2400" dirty="0" smtClean="0">
                <a:solidFill>
                  <a:schemeClr val="bg1"/>
                </a:solidFill>
                <a:latin typeface="Batang" pitchFamily="18" charset="-127"/>
              </a:rPr>
              <a:t>Website: </a:t>
            </a:r>
            <a:r>
              <a:rPr lang="en-US" sz="2400" dirty="0" smtClean="0">
                <a:solidFill>
                  <a:schemeClr val="hlink"/>
                </a:solidFill>
                <a:latin typeface="Batang" pitchFamily="18" charset="-127"/>
              </a:rPr>
              <a:t>www.delhicamohan.com</a:t>
            </a:r>
          </a:p>
          <a:p>
            <a:pPr>
              <a:lnSpc>
                <a:spcPct val="90000"/>
              </a:lnSpc>
              <a:buFont typeface="Wingdings" pitchFamily="2" charset="2"/>
              <a:buNone/>
            </a:pPr>
            <a:r>
              <a:rPr lang="en-US" sz="2400" dirty="0" smtClean="0">
                <a:solidFill>
                  <a:schemeClr val="bg1"/>
                </a:solidFill>
                <a:latin typeface="Batang" pitchFamily="18" charset="-127"/>
              </a:rPr>
              <a:t>E-mail: </a:t>
            </a:r>
            <a:r>
              <a:rPr lang="en-US" sz="2400" dirty="0" smtClean="0">
                <a:solidFill>
                  <a:schemeClr val="bg1"/>
                </a:solidFill>
                <a:latin typeface="Batang" pitchFamily="18" charset="-127"/>
                <a:hlinkClick r:id="rId2"/>
              </a:rPr>
              <a:t>rajat.mohan@icai.org</a:t>
            </a:r>
            <a:endParaRPr lang="en-US" sz="2400" dirty="0" smtClean="0">
              <a:solidFill>
                <a:schemeClr val="bg1"/>
              </a:solidFill>
              <a:latin typeface="Batang" pitchFamily="18" charset="-127"/>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3</a:t>
            </a:fld>
            <a:endParaRPr lang="en-US"/>
          </a:p>
        </p:txBody>
      </p:sp>
      <p:sp>
        <p:nvSpPr>
          <p:cNvPr id="4" name="Rectangle 3"/>
          <p:cNvSpPr/>
          <p:nvPr/>
        </p:nvSpPr>
        <p:spPr>
          <a:xfrm>
            <a:off x="520700" y="1863725"/>
            <a:ext cx="8194675" cy="3170099"/>
          </a:xfrm>
          <a:prstGeom prst="rect">
            <a:avLst/>
          </a:prstGeom>
        </p:spPr>
        <p:txBody>
          <a:bodyPr wrap="square">
            <a:spAutoFit/>
          </a:bodyPr>
          <a:lstStyle/>
          <a:p>
            <a:r>
              <a:rPr lang="en-IN" sz="2000" i="1" dirty="0" smtClean="0"/>
              <a:t>Under GST regime payment of taxes to government would on the earliest of:</a:t>
            </a:r>
            <a:endParaRPr lang="en-US" sz="2000" i="1" dirty="0" smtClean="0"/>
          </a:p>
          <a:p>
            <a:pPr>
              <a:buFont typeface="Arial" pitchFamily="34" charset="0"/>
              <a:buChar char="•"/>
            </a:pPr>
            <a:r>
              <a:rPr lang="en-IN" sz="2000" i="1" dirty="0" smtClean="0"/>
              <a:t> Provision of service; or</a:t>
            </a:r>
            <a:endParaRPr lang="en-US" sz="2000" i="1" dirty="0" smtClean="0"/>
          </a:p>
          <a:p>
            <a:pPr lvl="0">
              <a:buFont typeface="Arial" pitchFamily="34" charset="0"/>
              <a:buChar char="•"/>
            </a:pPr>
            <a:r>
              <a:rPr lang="en-IN" sz="2000" i="1" dirty="0" smtClean="0"/>
              <a:t> Issuing invoice; or</a:t>
            </a:r>
            <a:endParaRPr lang="en-US" sz="2000" i="1" dirty="0" smtClean="0"/>
          </a:p>
          <a:p>
            <a:pPr lvl="0">
              <a:buFont typeface="Arial" pitchFamily="34" charset="0"/>
              <a:buChar char="•"/>
            </a:pPr>
            <a:r>
              <a:rPr lang="en-IN" sz="2000" i="1" dirty="0" smtClean="0"/>
              <a:t> Receipt of payment.</a:t>
            </a:r>
            <a:endParaRPr lang="en-US" sz="2000" i="1" dirty="0" smtClean="0"/>
          </a:p>
          <a:p>
            <a:r>
              <a:rPr lang="en-IN" sz="2000" i="1" dirty="0" smtClean="0"/>
              <a:t>The change in the point of payment of tax will also simplify accounting for the taxpayers.</a:t>
            </a:r>
            <a:endParaRPr lang="en-US" sz="2000" i="1" dirty="0" smtClean="0"/>
          </a:p>
          <a:p>
            <a:r>
              <a:rPr lang="en-IN" sz="2000" i="1" dirty="0" smtClean="0"/>
              <a:t>These rules give us some hint about taxability under GST regime. Beyond this point we will discuss these rules in detail together with notes and analysis.</a:t>
            </a:r>
            <a:endParaRPr lang="en-US" sz="2000" i="1" dirty="0" smtClean="0"/>
          </a:p>
        </p:txBody>
      </p:sp>
      <p:sp>
        <p:nvSpPr>
          <p:cNvPr id="5" name="Rectangle 4"/>
          <p:cNvSpPr/>
          <p:nvPr/>
        </p:nvSpPr>
        <p:spPr>
          <a:xfrm>
            <a:off x="2730500" y="1035050"/>
            <a:ext cx="3867150" cy="523220"/>
          </a:xfrm>
          <a:prstGeom prst="rect">
            <a:avLst/>
          </a:prstGeom>
        </p:spPr>
        <p:txBody>
          <a:bodyPr wrap="square">
            <a:spAutoFit/>
          </a:bodyPr>
          <a:lstStyle/>
          <a:p>
            <a:r>
              <a:rPr lang="en-US" sz="2800" b="1" dirty="0" smtClean="0"/>
              <a:t>INTRODUCTION</a:t>
            </a:r>
            <a:endParaRPr lang="en-US" sz="2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4</a:t>
            </a:fld>
            <a:endParaRPr lang="en-US"/>
          </a:p>
        </p:txBody>
      </p:sp>
      <p:sp>
        <p:nvSpPr>
          <p:cNvPr id="4" name="Rectangle 3"/>
          <p:cNvSpPr/>
          <p:nvPr/>
        </p:nvSpPr>
        <p:spPr>
          <a:xfrm>
            <a:off x="1901825" y="942975"/>
            <a:ext cx="5432425" cy="523220"/>
          </a:xfrm>
          <a:prstGeom prst="rect">
            <a:avLst/>
          </a:prstGeom>
        </p:spPr>
        <p:txBody>
          <a:bodyPr wrap="square">
            <a:spAutoFit/>
          </a:bodyPr>
          <a:lstStyle/>
          <a:p>
            <a:r>
              <a:rPr lang="en-IN" sz="2800" b="1" dirty="0" smtClean="0"/>
              <a:t>Rule 1 – Title of Rules</a:t>
            </a:r>
            <a:endParaRPr lang="en-US" sz="2800" dirty="0"/>
          </a:p>
        </p:txBody>
      </p:sp>
      <p:sp>
        <p:nvSpPr>
          <p:cNvPr id="5" name="Rectangle 4"/>
          <p:cNvSpPr/>
          <p:nvPr/>
        </p:nvSpPr>
        <p:spPr>
          <a:xfrm>
            <a:off x="612775" y="1863726"/>
            <a:ext cx="7918450" cy="2677656"/>
          </a:xfrm>
          <a:prstGeom prst="rect">
            <a:avLst/>
          </a:prstGeom>
        </p:spPr>
        <p:txBody>
          <a:bodyPr wrap="square">
            <a:spAutoFit/>
          </a:bodyPr>
          <a:lstStyle/>
          <a:p>
            <a:r>
              <a:rPr lang="en-US" sz="2000" i="1" dirty="0" smtClean="0"/>
              <a:t>(1) These rules shall be called the Point of Taxation Rules, 2011.</a:t>
            </a:r>
            <a:r>
              <a:rPr lang="en-US" sz="2000" b="1" i="1" dirty="0" smtClean="0"/>
              <a:t> </a:t>
            </a:r>
            <a:endParaRPr lang="en-US" sz="2000" i="1" dirty="0" smtClean="0"/>
          </a:p>
          <a:p>
            <a:endParaRPr lang="en-US" sz="2000" b="1" dirty="0" smtClean="0"/>
          </a:p>
          <a:p>
            <a:endParaRPr lang="en-US" sz="2000" b="1" dirty="0" smtClean="0"/>
          </a:p>
          <a:p>
            <a:endParaRPr lang="en-US" sz="2000" b="1" dirty="0" smtClean="0"/>
          </a:p>
          <a:p>
            <a:endParaRPr lang="en-US" sz="2000" b="1" dirty="0" smtClean="0"/>
          </a:p>
          <a:p>
            <a:r>
              <a:rPr lang="en-US" sz="2000" i="1" dirty="0" smtClean="0"/>
              <a:t>(2) They shall come into force on the 1</a:t>
            </a:r>
            <a:r>
              <a:rPr lang="en-US" sz="2000" i="1" baseline="30000" dirty="0" smtClean="0"/>
              <a:t>st</a:t>
            </a:r>
            <a:r>
              <a:rPr lang="en-US" sz="2000" i="1" dirty="0" smtClean="0"/>
              <a:t> day of April, 2011</a:t>
            </a:r>
            <a:r>
              <a:rPr lang="en-US" sz="2000" dirty="0" smtClean="0"/>
              <a:t>. </a:t>
            </a:r>
          </a:p>
          <a:p>
            <a:pPr>
              <a:buNone/>
            </a:pPr>
            <a:r>
              <a:rPr lang="en-US" sz="2800" dirty="0" smtClean="0"/>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a:t>
            </a:fld>
            <a:endParaRPr lang="en-US"/>
          </a:p>
        </p:txBody>
      </p:sp>
      <p:sp>
        <p:nvSpPr>
          <p:cNvPr id="4" name="Rectangle 3"/>
          <p:cNvSpPr/>
          <p:nvPr/>
        </p:nvSpPr>
        <p:spPr>
          <a:xfrm>
            <a:off x="1717675" y="758825"/>
            <a:ext cx="5447325" cy="646331"/>
          </a:xfrm>
          <a:prstGeom prst="rect">
            <a:avLst/>
          </a:prstGeom>
        </p:spPr>
        <p:txBody>
          <a:bodyPr wrap="none">
            <a:spAutoFit/>
          </a:bodyPr>
          <a:lstStyle/>
          <a:p>
            <a:r>
              <a:rPr lang="en-IN" sz="3600" b="1" dirty="0" smtClean="0"/>
              <a:t>Rule 2 – Definitions.</a:t>
            </a:r>
            <a:endParaRPr lang="en-US" sz="3600" dirty="0"/>
          </a:p>
        </p:txBody>
      </p:sp>
      <p:sp>
        <p:nvSpPr>
          <p:cNvPr id="5" name="Rectangle 4"/>
          <p:cNvSpPr/>
          <p:nvPr/>
        </p:nvSpPr>
        <p:spPr>
          <a:xfrm>
            <a:off x="612774" y="1771649"/>
            <a:ext cx="8102601" cy="4955203"/>
          </a:xfrm>
          <a:prstGeom prst="rect">
            <a:avLst/>
          </a:prstGeom>
        </p:spPr>
        <p:txBody>
          <a:bodyPr wrap="square">
            <a:spAutoFit/>
          </a:bodyPr>
          <a:lstStyle/>
          <a:p>
            <a:pPr marL="274320" lvl="1">
              <a:spcBef>
                <a:spcPts val="600"/>
              </a:spcBef>
              <a:buSzPct val="70000"/>
              <a:buNone/>
            </a:pPr>
            <a:r>
              <a:rPr lang="en-US" sz="2000" i="1" dirty="0" smtClean="0"/>
              <a:t>(A)  “Act” means the Finance Act, 1994 (32 of 1994); </a:t>
            </a:r>
          </a:p>
          <a:p>
            <a:pPr marL="731520" lvl="1" indent="-457200">
              <a:spcBef>
                <a:spcPts val="600"/>
              </a:spcBef>
              <a:buSzPct val="70000"/>
            </a:pPr>
            <a:endParaRPr lang="en-IN" sz="2000" i="1" dirty="0" smtClean="0"/>
          </a:p>
          <a:p>
            <a:pPr marL="731520" lvl="1" indent="-457200">
              <a:spcBef>
                <a:spcPts val="600"/>
              </a:spcBef>
              <a:buSzPct val="70000"/>
            </a:pPr>
            <a:r>
              <a:rPr lang="en-IN" sz="2000" i="1" dirty="0" smtClean="0"/>
              <a:t>(B) “Associated enterprises” shall have the meaning assigned to it in section 92A of the Income Tax Act, 1961</a:t>
            </a:r>
            <a:r>
              <a:rPr lang="en-US" sz="2000" i="1" dirty="0" smtClean="0"/>
              <a:t>.</a:t>
            </a:r>
          </a:p>
          <a:p>
            <a:pPr marL="731520" lvl="1" indent="-457200">
              <a:spcBef>
                <a:spcPts val="600"/>
              </a:spcBef>
              <a:buSzPct val="70000"/>
            </a:pPr>
            <a:r>
              <a:rPr lang="en-US" sz="2000" i="1" dirty="0" smtClean="0"/>
              <a:t>(C) “continuous supply of service” means any service which is provided, or to be provided continuously, under a contract, for a period exceeding three months, or where the Central Government, by a notification in the Official Gazette, prescribes provision of a particular service to be a continuous supply of service, whether or not subject to any condition; </a:t>
            </a:r>
          </a:p>
          <a:p>
            <a:pPr marL="731520" lvl="1" indent="-457200">
              <a:spcBef>
                <a:spcPts val="600"/>
              </a:spcBef>
              <a:buSzPct val="70000"/>
              <a:buAutoNum type="alphaUcParenBoth" startAt="2"/>
            </a:pPr>
            <a:endParaRPr lang="en-US" sz="2000" i="1" dirty="0" smtClean="0"/>
          </a:p>
          <a:p>
            <a:pPr>
              <a:buNone/>
            </a:pPr>
            <a:endParaRPr lang="en-US" sz="3600" i="1"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6</a:t>
            </a:fld>
            <a:endParaRPr lang="en-US"/>
          </a:p>
        </p:txBody>
      </p:sp>
      <p:sp>
        <p:nvSpPr>
          <p:cNvPr id="4" name="Rectangle 3"/>
          <p:cNvSpPr/>
          <p:nvPr/>
        </p:nvSpPr>
        <p:spPr>
          <a:xfrm>
            <a:off x="0" y="1955800"/>
            <a:ext cx="8623299" cy="2585323"/>
          </a:xfrm>
          <a:prstGeom prst="rect">
            <a:avLst/>
          </a:prstGeom>
        </p:spPr>
        <p:txBody>
          <a:bodyPr wrap="square">
            <a:spAutoFit/>
          </a:bodyPr>
          <a:lstStyle/>
          <a:p>
            <a:pPr lvl="1"/>
            <a:r>
              <a:rPr lang="en-US" sz="2000" i="1" dirty="0" smtClean="0"/>
              <a:t>(D) “invoice” means the invoice referred to in rule 4A of the Service Tax Rules, 1994 and shall include any document as referred to in the said rule;</a:t>
            </a:r>
            <a:r>
              <a:rPr lang="en-US" sz="2000" dirty="0" smtClean="0"/>
              <a:t> </a:t>
            </a:r>
          </a:p>
          <a:p>
            <a:pPr lvl="1"/>
            <a:endParaRPr lang="en-US" sz="2000" dirty="0" smtClean="0"/>
          </a:p>
          <a:p>
            <a:pPr lvl="1"/>
            <a:r>
              <a:rPr lang="en-US" sz="2000" i="1" dirty="0" smtClean="0"/>
              <a:t> (E) “point of taxation” means the point in time when a service shall be deemed to have been provided; </a:t>
            </a:r>
          </a:p>
          <a:p>
            <a:pPr lvl="1"/>
            <a:endParaRPr lang="en-US" sz="2400" i="1" dirty="0" smtClean="0"/>
          </a:p>
          <a:p>
            <a:pPr lvl="1"/>
            <a:endParaRPr lang="en-US" i="1" dirty="0" smtClean="0"/>
          </a:p>
        </p:txBody>
      </p:sp>
      <p:sp>
        <p:nvSpPr>
          <p:cNvPr id="5" name="Rectangle 4"/>
          <p:cNvSpPr/>
          <p:nvPr/>
        </p:nvSpPr>
        <p:spPr>
          <a:xfrm>
            <a:off x="1717675" y="1035050"/>
            <a:ext cx="4603750" cy="523220"/>
          </a:xfrm>
          <a:prstGeom prst="rect">
            <a:avLst/>
          </a:prstGeom>
        </p:spPr>
        <p:txBody>
          <a:bodyPr wrap="square">
            <a:spAutoFit/>
          </a:bodyPr>
          <a:lstStyle/>
          <a:p>
            <a:r>
              <a:rPr lang="en-IN" sz="2800" b="1" dirty="0" smtClean="0"/>
              <a:t>Rule 2 – Definitions</a:t>
            </a:r>
            <a:endParaRPr lang="en-US"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7</a:t>
            </a:fld>
            <a:endParaRPr lang="en-US"/>
          </a:p>
        </p:txBody>
      </p:sp>
      <p:sp>
        <p:nvSpPr>
          <p:cNvPr id="4" name="Rectangle 3"/>
          <p:cNvSpPr/>
          <p:nvPr/>
        </p:nvSpPr>
        <p:spPr>
          <a:xfrm>
            <a:off x="1349375" y="3336925"/>
            <a:ext cx="3275256" cy="646331"/>
          </a:xfrm>
          <a:prstGeom prst="rect">
            <a:avLst/>
          </a:prstGeom>
        </p:spPr>
        <p:txBody>
          <a:bodyPr wrap="none">
            <a:spAutoFit/>
          </a:bodyPr>
          <a:lstStyle/>
          <a:p>
            <a:r>
              <a:rPr lang="en-US" sz="3600" b="1" dirty="0" smtClean="0"/>
              <a:t>Comments: </a:t>
            </a:r>
            <a:endParaRPr lang="en-US" sz="3600" dirty="0"/>
          </a:p>
        </p:txBody>
      </p:sp>
      <p:sp>
        <p:nvSpPr>
          <p:cNvPr id="5" name="Rectangle 4"/>
          <p:cNvSpPr/>
          <p:nvPr/>
        </p:nvSpPr>
        <p:spPr>
          <a:xfrm>
            <a:off x="520700" y="3981450"/>
            <a:ext cx="8102600" cy="1754326"/>
          </a:xfrm>
          <a:prstGeom prst="rect">
            <a:avLst/>
          </a:prstGeom>
        </p:spPr>
        <p:txBody>
          <a:bodyPr wrap="square">
            <a:spAutoFit/>
          </a:bodyPr>
          <a:lstStyle/>
          <a:p>
            <a:pPr>
              <a:buNone/>
            </a:pPr>
            <a:r>
              <a:rPr lang="en-US" b="1" dirty="0" smtClean="0"/>
              <a:t>Taxable service is defined in Section 65(105) of Finance Act, 1994from sub clause (a) to (</a:t>
            </a:r>
            <a:r>
              <a:rPr lang="en-US" b="1" dirty="0" err="1" smtClean="0"/>
              <a:t>zzzzj</a:t>
            </a:r>
            <a:r>
              <a:rPr lang="en-US" b="1" dirty="0" smtClean="0"/>
              <a:t>). This definition under Finance Act, 1994 is pretty explanatory and exhaustive. This definition would give rise to a lot of confusion and complexities to laymen. In order to avoid future litigation both the definitions shall be aligned to each other.</a:t>
            </a:r>
          </a:p>
        </p:txBody>
      </p:sp>
      <p:sp>
        <p:nvSpPr>
          <p:cNvPr id="6" name="Rectangle 5"/>
          <p:cNvSpPr/>
          <p:nvPr/>
        </p:nvSpPr>
        <p:spPr>
          <a:xfrm>
            <a:off x="0" y="1679575"/>
            <a:ext cx="9144000" cy="1015663"/>
          </a:xfrm>
          <a:prstGeom prst="rect">
            <a:avLst/>
          </a:prstGeom>
        </p:spPr>
        <p:txBody>
          <a:bodyPr wrap="square">
            <a:spAutoFit/>
          </a:bodyPr>
          <a:lstStyle/>
          <a:p>
            <a:pPr lvl="1"/>
            <a:r>
              <a:rPr lang="en-US" sz="2000" i="1" dirty="0" smtClean="0"/>
              <a:t>(F) taxable service” means a service which is subjected to service tax, whether or not the same is fully exempt by the Central Government under Section 93 of the Act</a:t>
            </a:r>
            <a:r>
              <a:rPr lang="en-US" sz="2000" dirty="0" smtClean="0"/>
              <a:t>; </a:t>
            </a:r>
          </a:p>
        </p:txBody>
      </p:sp>
      <p:sp>
        <p:nvSpPr>
          <p:cNvPr id="7" name="Rectangle 6"/>
          <p:cNvSpPr/>
          <p:nvPr/>
        </p:nvSpPr>
        <p:spPr>
          <a:xfrm>
            <a:off x="2178050" y="1035050"/>
            <a:ext cx="4419600" cy="523220"/>
          </a:xfrm>
          <a:prstGeom prst="rect">
            <a:avLst/>
          </a:prstGeom>
        </p:spPr>
        <p:txBody>
          <a:bodyPr wrap="square">
            <a:spAutoFit/>
          </a:bodyPr>
          <a:lstStyle/>
          <a:p>
            <a:r>
              <a:rPr lang="en-IN" sz="2800" b="1" dirty="0" smtClean="0"/>
              <a:t>Rule 2 – Definitions</a:t>
            </a:r>
            <a:endParaRPr lang="en-US"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8</a:t>
            </a:fld>
            <a:endParaRPr lang="en-US"/>
          </a:p>
        </p:txBody>
      </p:sp>
      <p:sp>
        <p:nvSpPr>
          <p:cNvPr id="4" name="Rectangle 3"/>
          <p:cNvSpPr/>
          <p:nvPr/>
        </p:nvSpPr>
        <p:spPr>
          <a:xfrm>
            <a:off x="1533524" y="482600"/>
            <a:ext cx="5984875" cy="1508105"/>
          </a:xfrm>
          <a:prstGeom prst="rect">
            <a:avLst/>
          </a:prstGeom>
        </p:spPr>
        <p:txBody>
          <a:bodyPr wrap="square">
            <a:spAutoFit/>
          </a:bodyPr>
          <a:lstStyle/>
          <a:p>
            <a:r>
              <a:rPr lang="en-US" sz="2800" b="1" dirty="0" smtClean="0"/>
              <a:t>RULE 3 - Determination of point of taxation.</a:t>
            </a:r>
          </a:p>
          <a:p>
            <a:endParaRPr lang="en-US" dirty="0" smtClean="0"/>
          </a:p>
          <a:p>
            <a:r>
              <a:rPr lang="en-US" b="1" dirty="0" smtClean="0"/>
              <a:t> </a:t>
            </a:r>
            <a:endParaRPr lang="en-US" dirty="0"/>
          </a:p>
        </p:txBody>
      </p:sp>
      <p:sp>
        <p:nvSpPr>
          <p:cNvPr id="5" name="Rectangle 4"/>
          <p:cNvSpPr/>
          <p:nvPr/>
        </p:nvSpPr>
        <p:spPr>
          <a:xfrm>
            <a:off x="612775" y="1595021"/>
            <a:ext cx="7918451" cy="5262979"/>
          </a:xfrm>
          <a:prstGeom prst="rect">
            <a:avLst/>
          </a:prstGeom>
        </p:spPr>
        <p:txBody>
          <a:bodyPr wrap="square">
            <a:spAutoFit/>
          </a:bodyPr>
          <a:lstStyle/>
          <a:p>
            <a:r>
              <a:rPr lang="en-US" sz="2000" i="1" dirty="0" smtClean="0"/>
              <a:t>For the purposes of these rules, unless otherwise stated,</a:t>
            </a:r>
            <a:r>
              <a:rPr lang="en-US" sz="2000" b="1" i="1" dirty="0" smtClean="0"/>
              <a:t> </a:t>
            </a:r>
            <a:r>
              <a:rPr lang="en-US" sz="2000" i="1" dirty="0" smtClean="0"/>
              <a:t>“Point of taxation” shall be determined in the following manner, namely:- </a:t>
            </a:r>
          </a:p>
          <a:p>
            <a:endParaRPr lang="en-US" sz="2000" i="1" dirty="0" smtClean="0"/>
          </a:p>
          <a:p>
            <a:r>
              <a:rPr lang="en-US" sz="2000" i="1" dirty="0" smtClean="0"/>
              <a:t>(a)a provision of service shall be treated as having taken place at the time when service is provided or to be provided; and </a:t>
            </a:r>
          </a:p>
          <a:p>
            <a:endParaRPr lang="en-US" sz="2000" i="1" dirty="0" smtClean="0"/>
          </a:p>
          <a:p>
            <a:r>
              <a:rPr lang="en-US" sz="2000" i="1" dirty="0" smtClean="0"/>
              <a:t>(b)if, before the time specified in clause (a), the person providing the service issues an invoice or receives a payment, the service shall, to the extent covered by the invoice or the payment made thereof, be deemed to have been provided at the time the invoice was issued or the payment was received, as the case may be, whichever is earlier. </a:t>
            </a:r>
          </a:p>
          <a:p>
            <a:endParaRPr lang="en-US" i="1" dirty="0" smtClean="0"/>
          </a:p>
          <a:p>
            <a:r>
              <a:rPr lang="en-US" i="1" dirty="0" smtClean="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9</a:t>
            </a:fld>
            <a:endParaRPr lang="en-US"/>
          </a:p>
        </p:txBody>
      </p:sp>
      <p:sp>
        <p:nvSpPr>
          <p:cNvPr id="4" name="Rectangle 3"/>
          <p:cNvSpPr/>
          <p:nvPr/>
        </p:nvSpPr>
        <p:spPr>
          <a:xfrm>
            <a:off x="520700" y="1679576"/>
            <a:ext cx="8102600" cy="3785652"/>
          </a:xfrm>
          <a:prstGeom prst="rect">
            <a:avLst/>
          </a:prstGeom>
        </p:spPr>
        <p:txBody>
          <a:bodyPr wrap="square">
            <a:spAutoFit/>
          </a:bodyPr>
          <a:lstStyle/>
          <a:p>
            <a:r>
              <a:rPr lang="en-US" sz="2000" i="1" dirty="0" smtClean="0"/>
              <a:t>Explanation1:- For the purposes of this rule, wherever any advance, by whatever name known, is received by the service provider towards the provision of taxable service, the point of taxation shall be the date of receipt of each such advance.</a:t>
            </a:r>
          </a:p>
          <a:p>
            <a:endParaRPr lang="en-US" sz="2000" i="1" dirty="0" smtClean="0"/>
          </a:p>
          <a:p>
            <a:endParaRPr lang="en-US" sz="2000" i="1" dirty="0" smtClean="0"/>
          </a:p>
          <a:p>
            <a:r>
              <a:rPr lang="en-US" sz="2000" i="1" dirty="0" smtClean="0"/>
              <a:t>Explanation 2:- For the purposes of this rule, in respect of services taxable under section 66A of the Act, the point of taxation under clause (b) shall be the date on which the invoice is received, or the payment is made, as the case may be, whichever is earlier.</a:t>
            </a:r>
          </a:p>
        </p:txBody>
      </p:sp>
      <p:sp>
        <p:nvSpPr>
          <p:cNvPr id="5" name="Rectangle 4"/>
          <p:cNvSpPr/>
          <p:nvPr/>
        </p:nvSpPr>
        <p:spPr>
          <a:xfrm>
            <a:off x="1441450" y="666750"/>
            <a:ext cx="5708650" cy="954107"/>
          </a:xfrm>
          <a:prstGeom prst="rect">
            <a:avLst/>
          </a:prstGeom>
        </p:spPr>
        <p:txBody>
          <a:bodyPr wrap="square">
            <a:spAutoFit/>
          </a:bodyPr>
          <a:lstStyle/>
          <a:p>
            <a:r>
              <a:rPr lang="en-US" sz="2800" b="1" dirty="0" smtClean="0"/>
              <a:t>RULE 3 - Determination of point of taxation.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1723</TotalTime>
  <Words>2118</Words>
  <Application>Microsoft PowerPoint</Application>
  <PresentationFormat>On-screen Show (4:3)</PresentationFormat>
  <Paragraphs>178</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Profile</vt:lpstr>
      <vt:lpstr>Point of taxation</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THANK YOU</vt:lpstr>
    </vt:vector>
  </TitlesOfParts>
  <Company>Mohan Aggarwal &amp; Associates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presentation</dc:title>
  <dc:subject>GST presentation</dc:subject>
  <dc:creator>CA Rajat Mohan</dc:creator>
  <cp:keywords>GST</cp:keywords>
  <cp:lastModifiedBy>Madhu Mohan</cp:lastModifiedBy>
  <cp:revision>183</cp:revision>
  <cp:lastPrinted>1601-01-01T00:00:00Z</cp:lastPrinted>
  <dcterms:created xsi:type="dcterms:W3CDTF">1601-01-01T00:00:00Z</dcterms:created>
  <dcterms:modified xsi:type="dcterms:W3CDTF">2011-03-05T09:43:13Z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Checked by">
    <vt:lpwstr>MOhan Aggarwal &amp; Associates</vt:lpwstr>
  </property>
</Properties>
</file>