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2" r:id="rId3"/>
    <p:sldId id="257" r:id="rId4"/>
    <p:sldId id="261" r:id="rId5"/>
    <p:sldId id="263" r:id="rId6"/>
    <p:sldId id="264" r:id="rId7"/>
    <p:sldId id="265" r:id="rId8"/>
    <p:sldId id="266" r:id="rId9"/>
    <p:sldId id="267" r:id="rId10"/>
    <p:sldId id="268" r:id="rId11"/>
    <p:sldId id="274" r:id="rId12"/>
    <p:sldId id="275" r:id="rId13"/>
    <p:sldId id="276" r:id="rId14"/>
    <p:sldId id="277" r:id="rId15"/>
    <p:sldId id="269"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7" autoAdjust="0"/>
    <p:restoredTop sz="94660"/>
  </p:normalViewPr>
  <p:slideViewPr>
    <p:cSldViewPr>
      <p:cViewPr>
        <p:scale>
          <a:sx n="66" d="100"/>
          <a:sy n="66" d="100"/>
        </p:scale>
        <p:origin x="-1506" y="-2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4A006F-5986-47C1-9971-4CB8FA45105C}" type="datetimeFigureOut">
              <a:rPr lang="en-US" smtClean="0"/>
              <a:pPr/>
              <a:t>4/9/2012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96C80F-E68B-4484-927E-B183D992C73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381E96D-99AE-46FB-AC36-E4C5830FF326}" type="datetime1">
              <a:rPr lang="en-US" smtClean="0"/>
              <a:pPr/>
              <a:t>4/9/2012</a:t>
            </a:fld>
            <a:endParaRPr lang="en-US"/>
          </a:p>
        </p:txBody>
      </p:sp>
      <p:sp>
        <p:nvSpPr>
          <p:cNvPr id="20" name="Footer Placeholder 19"/>
          <p:cNvSpPr>
            <a:spLocks noGrp="1"/>
          </p:cNvSpPr>
          <p:nvPr>
            <p:ph type="ftr" sz="quarter" idx="11"/>
          </p:nvPr>
        </p:nvSpPr>
        <p:spPr/>
        <p:txBody>
          <a:bodyPr/>
          <a:lstStyle>
            <a:extLst/>
          </a:lstStyle>
          <a:p>
            <a:r>
              <a:rPr lang="en-US" smtClean="0"/>
              <a:t>- CA SAURIN SHAH</a:t>
            </a:r>
            <a:endParaRPr lang="en-US"/>
          </a:p>
        </p:txBody>
      </p:sp>
      <p:sp>
        <p:nvSpPr>
          <p:cNvPr id="10" name="Slide Number Placeholder 9"/>
          <p:cNvSpPr>
            <a:spLocks noGrp="1"/>
          </p:cNvSpPr>
          <p:nvPr>
            <p:ph type="sldNum" sz="quarter" idx="12"/>
          </p:nvPr>
        </p:nvSpPr>
        <p:spPr/>
        <p:txBody>
          <a:bodyPr/>
          <a:lstStyle>
            <a:extLst/>
          </a:lstStyle>
          <a:p>
            <a:fld id="{798F62E1-7624-4390-9001-F1BF9C28A569}"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09626B-6892-40A1-8B20-32A0B7D5DDEB}" type="datetime1">
              <a:rPr lang="en-US" smtClean="0"/>
              <a:pPr/>
              <a:t>4/9/2012</a:t>
            </a:fld>
            <a:endParaRPr lang="en-US"/>
          </a:p>
        </p:txBody>
      </p:sp>
      <p:sp>
        <p:nvSpPr>
          <p:cNvPr id="5" name="Footer Placeholder 4"/>
          <p:cNvSpPr>
            <a:spLocks noGrp="1"/>
          </p:cNvSpPr>
          <p:nvPr>
            <p:ph type="ftr" sz="quarter" idx="11"/>
          </p:nvPr>
        </p:nvSpPr>
        <p:spPr/>
        <p:txBody>
          <a:bodyPr/>
          <a:lstStyle>
            <a:extLst/>
          </a:lstStyle>
          <a:p>
            <a:r>
              <a:rPr lang="en-US" smtClean="0"/>
              <a:t>- CA SAURIN SHAH</a:t>
            </a:r>
            <a:endParaRPr lang="en-US"/>
          </a:p>
        </p:txBody>
      </p:sp>
      <p:sp>
        <p:nvSpPr>
          <p:cNvPr id="6" name="Slide Number Placeholder 5"/>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4777694-7DAB-4C86-AF0F-C8BF09B6254C}" type="datetime1">
              <a:rPr lang="en-US" smtClean="0"/>
              <a:pPr/>
              <a:t>4/9/2012</a:t>
            </a:fld>
            <a:endParaRPr lang="en-US"/>
          </a:p>
        </p:txBody>
      </p:sp>
      <p:sp>
        <p:nvSpPr>
          <p:cNvPr id="5" name="Footer Placeholder 4"/>
          <p:cNvSpPr>
            <a:spLocks noGrp="1"/>
          </p:cNvSpPr>
          <p:nvPr>
            <p:ph type="ftr" sz="quarter" idx="11"/>
          </p:nvPr>
        </p:nvSpPr>
        <p:spPr/>
        <p:txBody>
          <a:bodyPr/>
          <a:lstStyle>
            <a:extLst/>
          </a:lstStyle>
          <a:p>
            <a:r>
              <a:rPr lang="en-US" smtClean="0"/>
              <a:t>- CA SAURIN SHAH</a:t>
            </a:r>
            <a:endParaRPr lang="en-US"/>
          </a:p>
        </p:txBody>
      </p:sp>
      <p:sp>
        <p:nvSpPr>
          <p:cNvPr id="6" name="Slide Number Placeholder 5"/>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7879A8-7DC0-4CDD-AE8C-8152A5B10199}" type="datetime1">
              <a:rPr lang="en-US" smtClean="0"/>
              <a:pPr/>
              <a:t>4/9/2012</a:t>
            </a:fld>
            <a:endParaRPr lang="en-US"/>
          </a:p>
        </p:txBody>
      </p:sp>
      <p:sp>
        <p:nvSpPr>
          <p:cNvPr id="5" name="Footer Placeholder 4"/>
          <p:cNvSpPr>
            <a:spLocks noGrp="1"/>
          </p:cNvSpPr>
          <p:nvPr>
            <p:ph type="ftr" sz="quarter" idx="11"/>
          </p:nvPr>
        </p:nvSpPr>
        <p:spPr/>
        <p:txBody>
          <a:bodyPr/>
          <a:lstStyle>
            <a:extLst/>
          </a:lstStyle>
          <a:p>
            <a:r>
              <a:rPr lang="en-US" smtClean="0"/>
              <a:t>- CA SAURIN SHAH</a:t>
            </a:r>
            <a:endParaRPr lang="en-US"/>
          </a:p>
        </p:txBody>
      </p:sp>
      <p:sp>
        <p:nvSpPr>
          <p:cNvPr id="6" name="Slide Number Placeholder 5"/>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B04CDEC-D09A-4A60-84B9-4DC91E30180B}" type="datetime1">
              <a:rPr lang="en-US" smtClean="0"/>
              <a:pPr/>
              <a:t>4/9/2012</a:t>
            </a:fld>
            <a:endParaRPr lang="en-US"/>
          </a:p>
        </p:txBody>
      </p:sp>
      <p:sp>
        <p:nvSpPr>
          <p:cNvPr id="5" name="Footer Placeholder 4"/>
          <p:cNvSpPr>
            <a:spLocks noGrp="1"/>
          </p:cNvSpPr>
          <p:nvPr>
            <p:ph type="ftr" sz="quarter" idx="11"/>
          </p:nvPr>
        </p:nvSpPr>
        <p:spPr/>
        <p:txBody>
          <a:bodyPr/>
          <a:lstStyle>
            <a:extLst/>
          </a:lstStyle>
          <a:p>
            <a:r>
              <a:rPr lang="en-US" smtClean="0"/>
              <a:t>- CA SAURIN SHAH</a:t>
            </a:r>
            <a:endParaRPr lang="en-US"/>
          </a:p>
        </p:txBody>
      </p:sp>
      <p:sp>
        <p:nvSpPr>
          <p:cNvPr id="6" name="Slide Number Placeholder 5"/>
          <p:cNvSpPr>
            <a:spLocks noGrp="1"/>
          </p:cNvSpPr>
          <p:nvPr>
            <p:ph type="sldNum" sz="quarter" idx="12"/>
          </p:nvPr>
        </p:nvSpPr>
        <p:spPr/>
        <p:txBody>
          <a:bodyPr/>
          <a:lstStyle>
            <a:extLst/>
          </a:lstStyle>
          <a:p>
            <a:fld id="{798F62E1-7624-4390-9001-F1BF9C28A569}"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C3DE48-C9EF-4132-8C69-5DA0126925EE}" type="datetime1">
              <a:rPr lang="en-US" smtClean="0"/>
              <a:pPr/>
              <a:t>4/9/2012</a:t>
            </a:fld>
            <a:endParaRPr lang="en-US"/>
          </a:p>
        </p:txBody>
      </p:sp>
      <p:sp>
        <p:nvSpPr>
          <p:cNvPr id="6" name="Footer Placeholder 5"/>
          <p:cNvSpPr>
            <a:spLocks noGrp="1"/>
          </p:cNvSpPr>
          <p:nvPr>
            <p:ph type="ftr" sz="quarter" idx="11"/>
          </p:nvPr>
        </p:nvSpPr>
        <p:spPr/>
        <p:txBody>
          <a:bodyPr/>
          <a:lstStyle>
            <a:extLst/>
          </a:lstStyle>
          <a:p>
            <a:r>
              <a:rPr lang="en-US" smtClean="0"/>
              <a:t>- CA SAURIN SHAH</a:t>
            </a:r>
            <a:endParaRPr lang="en-US"/>
          </a:p>
        </p:txBody>
      </p:sp>
      <p:sp>
        <p:nvSpPr>
          <p:cNvPr id="7" name="Slide Number Placeholder 6"/>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1B4F7E2-160A-496A-9436-6710F648274F}" type="datetime1">
              <a:rPr lang="en-US" smtClean="0"/>
              <a:pPr/>
              <a:t>4/9/2012</a:t>
            </a:fld>
            <a:endParaRPr lang="en-US"/>
          </a:p>
        </p:txBody>
      </p:sp>
      <p:sp>
        <p:nvSpPr>
          <p:cNvPr id="8" name="Footer Placeholder 7"/>
          <p:cNvSpPr>
            <a:spLocks noGrp="1"/>
          </p:cNvSpPr>
          <p:nvPr>
            <p:ph type="ftr" sz="quarter" idx="11"/>
          </p:nvPr>
        </p:nvSpPr>
        <p:spPr/>
        <p:txBody>
          <a:bodyPr/>
          <a:lstStyle>
            <a:extLst/>
          </a:lstStyle>
          <a:p>
            <a:r>
              <a:rPr lang="en-US" smtClean="0"/>
              <a:t>- CA SAURIN SHAH</a:t>
            </a:r>
            <a:endParaRPr lang="en-US"/>
          </a:p>
        </p:txBody>
      </p:sp>
      <p:sp>
        <p:nvSpPr>
          <p:cNvPr id="9" name="Slide Number Placeholder 8"/>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7C7938A-956F-429B-8BF8-28E96F9B1FFF}" type="datetime1">
              <a:rPr lang="en-US" smtClean="0"/>
              <a:pPr/>
              <a:t>4/9/2012</a:t>
            </a:fld>
            <a:endParaRPr lang="en-US"/>
          </a:p>
        </p:txBody>
      </p:sp>
      <p:sp>
        <p:nvSpPr>
          <p:cNvPr id="4" name="Footer Placeholder 3"/>
          <p:cNvSpPr>
            <a:spLocks noGrp="1"/>
          </p:cNvSpPr>
          <p:nvPr>
            <p:ph type="ftr" sz="quarter" idx="11"/>
          </p:nvPr>
        </p:nvSpPr>
        <p:spPr/>
        <p:txBody>
          <a:bodyPr/>
          <a:lstStyle>
            <a:extLst/>
          </a:lstStyle>
          <a:p>
            <a:r>
              <a:rPr lang="en-US" smtClean="0"/>
              <a:t>- CA SAURIN SHAH</a:t>
            </a:r>
            <a:endParaRPr lang="en-US"/>
          </a:p>
        </p:txBody>
      </p:sp>
      <p:sp>
        <p:nvSpPr>
          <p:cNvPr id="5" name="Slide Number Placeholder 4"/>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0608B864-3C8C-4B9F-9D13-DCEA78102D98}" type="datetime1">
              <a:rPr lang="en-US" smtClean="0"/>
              <a:pPr/>
              <a:t>4/9/2012</a:t>
            </a:fld>
            <a:endParaRPr lang="en-US"/>
          </a:p>
        </p:txBody>
      </p:sp>
      <p:sp>
        <p:nvSpPr>
          <p:cNvPr id="3" name="Footer Placeholder 2"/>
          <p:cNvSpPr>
            <a:spLocks noGrp="1"/>
          </p:cNvSpPr>
          <p:nvPr>
            <p:ph type="ftr" sz="quarter" idx="11"/>
          </p:nvPr>
        </p:nvSpPr>
        <p:spPr/>
        <p:txBody>
          <a:bodyPr/>
          <a:lstStyle>
            <a:extLst/>
          </a:lstStyle>
          <a:p>
            <a:r>
              <a:rPr lang="en-US" smtClean="0"/>
              <a:t>- CA SAURIN SHAH</a:t>
            </a:r>
            <a:endParaRPr lang="en-US"/>
          </a:p>
        </p:txBody>
      </p:sp>
      <p:sp>
        <p:nvSpPr>
          <p:cNvPr id="4" name="Slide Number Placeholder 3"/>
          <p:cNvSpPr>
            <a:spLocks noGrp="1"/>
          </p:cNvSpPr>
          <p:nvPr>
            <p:ph type="sldNum" sz="quarter" idx="12"/>
          </p:nvPr>
        </p:nvSpPr>
        <p:spPr/>
        <p:txBody>
          <a:bodyPr/>
          <a:lstStyle>
            <a:extLst/>
          </a:lstStyle>
          <a:p>
            <a:fld id="{798F62E1-7624-4390-9001-F1BF9C28A569}"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037B493-314A-4E1B-AD18-1235CFAA6FE2}" type="datetime1">
              <a:rPr lang="en-US" smtClean="0"/>
              <a:pPr/>
              <a:t>4/9/2012</a:t>
            </a:fld>
            <a:endParaRPr lang="en-US"/>
          </a:p>
        </p:txBody>
      </p:sp>
      <p:sp>
        <p:nvSpPr>
          <p:cNvPr id="6" name="Footer Placeholder 5"/>
          <p:cNvSpPr>
            <a:spLocks noGrp="1"/>
          </p:cNvSpPr>
          <p:nvPr>
            <p:ph type="ftr" sz="quarter" idx="11"/>
          </p:nvPr>
        </p:nvSpPr>
        <p:spPr/>
        <p:txBody>
          <a:bodyPr/>
          <a:lstStyle>
            <a:extLst/>
          </a:lstStyle>
          <a:p>
            <a:r>
              <a:rPr lang="en-US" smtClean="0"/>
              <a:t>- CA SAURIN SHAH</a:t>
            </a:r>
            <a:endParaRPr lang="en-US"/>
          </a:p>
        </p:txBody>
      </p:sp>
      <p:sp>
        <p:nvSpPr>
          <p:cNvPr id="7" name="Slide Number Placeholder 6"/>
          <p:cNvSpPr>
            <a:spLocks noGrp="1"/>
          </p:cNvSpPr>
          <p:nvPr>
            <p:ph type="sldNum" sz="quarter" idx="12"/>
          </p:nvPr>
        </p:nvSpPr>
        <p:spPr/>
        <p:txBody>
          <a:bodyPr/>
          <a:lstStyle>
            <a:extLst/>
          </a:lstStyle>
          <a:p>
            <a:fld id="{798F62E1-7624-4390-9001-F1BF9C28A569}" type="slidenum">
              <a:rPr lang="en-US" smtClean="0"/>
              <a:pPr/>
              <a:t>‹#›</a:t>
            </a:fld>
            <a:endParaRPr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AFF1554-69D8-4B03-A62A-131500C609AA}" type="datetime1">
              <a:rPr lang="en-US" smtClean="0"/>
              <a:pPr/>
              <a:t>4/9/2012</a:t>
            </a:fld>
            <a:endParaRPr lang="en-US"/>
          </a:p>
        </p:txBody>
      </p:sp>
      <p:sp>
        <p:nvSpPr>
          <p:cNvPr id="6" name="Footer Placeholder 5"/>
          <p:cNvSpPr>
            <a:spLocks noGrp="1"/>
          </p:cNvSpPr>
          <p:nvPr>
            <p:ph type="ftr" sz="quarter" idx="11"/>
          </p:nvPr>
        </p:nvSpPr>
        <p:spPr/>
        <p:txBody>
          <a:bodyPr/>
          <a:lstStyle>
            <a:extLst/>
          </a:lstStyle>
          <a:p>
            <a:r>
              <a:rPr lang="en-US" smtClean="0"/>
              <a:t>- CA SAURIN SHAH</a:t>
            </a:r>
            <a:endParaRPr lang="en-US"/>
          </a:p>
        </p:txBody>
      </p:sp>
      <p:sp>
        <p:nvSpPr>
          <p:cNvPr id="7" name="Slide Number Placeholder 6"/>
          <p:cNvSpPr>
            <a:spLocks noGrp="1"/>
          </p:cNvSpPr>
          <p:nvPr>
            <p:ph type="sldNum" sz="quarter" idx="12"/>
          </p:nvPr>
        </p:nvSpPr>
        <p:spPr/>
        <p:txBody>
          <a:bodyPr/>
          <a:lstStyle>
            <a:extLst/>
          </a:lstStyle>
          <a:p>
            <a:fld id="{798F62E1-7624-4390-9001-F1BF9C28A569}"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C7AB920-4A61-414A-B46B-952656512FD2}" type="datetime1">
              <a:rPr lang="en-US" smtClean="0"/>
              <a:pPr/>
              <a:t>4/9/2012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 CA SAURIN SHAH</a:t>
            </a: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98F62E1-7624-4390-9001-F1BF9C28A56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381000"/>
            <a:ext cx="7696200" cy="3047999"/>
          </a:xfrm>
        </p:spPr>
        <p:txBody>
          <a:bodyPr>
            <a:scene3d>
              <a:camera prst="obliqueTopRight"/>
              <a:lightRig rig="glow" dir="tl">
                <a:rot lat="0" lon="0" rev="5400000"/>
              </a:lightRig>
            </a:scene3d>
            <a:sp3d contourW="12700">
              <a:bevelT w="25400" h="25400"/>
              <a:contourClr>
                <a:schemeClr val="accent6">
                  <a:shade val="73000"/>
                </a:schemeClr>
              </a:contourClr>
            </a:sp3d>
          </a:bodyPr>
          <a:lstStyle/>
          <a:p>
            <a:r>
              <a:rPr lang="en-US" sz="9600" b="1" dirty="0" smtClean="0">
                <a:ln w="11430"/>
                <a:solidFill>
                  <a:schemeClr val="tx2">
                    <a:lumMod val="50000"/>
                  </a:schemeClr>
                </a:solidFill>
                <a:effectLst>
                  <a:outerShdw blurRad="80000" dist="40000" dir="5040000" algn="tl">
                    <a:srgbClr val="000000">
                      <a:alpha val="30000"/>
                    </a:srgbClr>
                  </a:outerShdw>
                </a:effectLst>
                <a:latin typeface="Mongolian Baiti" pitchFamily="66" charset="0"/>
                <a:cs typeface="Mongolian Baiti" pitchFamily="66" charset="0"/>
              </a:rPr>
              <a:t>GAAR</a:t>
            </a:r>
            <a:r>
              <a:rPr lang="en-US" b="1" dirty="0" smtClean="0">
                <a:ln w="11430"/>
                <a:solidFill>
                  <a:schemeClr val="tx2">
                    <a:lumMod val="50000"/>
                  </a:schemeClr>
                </a:solidFill>
                <a:effectLst>
                  <a:outerShdw blurRad="80000" dist="40000" dir="5040000" algn="tl">
                    <a:srgbClr val="000000">
                      <a:alpha val="30000"/>
                    </a:srgbClr>
                  </a:outerShdw>
                </a:effectLst>
              </a:rPr>
              <a:t> </a:t>
            </a:r>
            <a:br>
              <a:rPr lang="en-US" b="1" dirty="0" smtClean="0">
                <a:ln w="11430"/>
                <a:solidFill>
                  <a:schemeClr val="tx2">
                    <a:lumMod val="50000"/>
                  </a:schemeClr>
                </a:solidFill>
                <a:effectLst>
                  <a:outerShdw blurRad="80000" dist="40000" dir="5040000" algn="tl">
                    <a:srgbClr val="000000">
                      <a:alpha val="30000"/>
                    </a:srgbClr>
                  </a:outerShdw>
                </a:effectLst>
              </a:rPr>
            </a:br>
            <a:r>
              <a:rPr lang="en-US" b="1" dirty="0" smtClean="0">
                <a:ln w="11430"/>
                <a:solidFill>
                  <a:schemeClr val="tx2">
                    <a:lumMod val="50000"/>
                  </a:schemeClr>
                </a:solidFill>
                <a:effectLst>
                  <a:outerShdw blurRad="80000" dist="40000" dir="5040000" algn="tl">
                    <a:srgbClr val="000000">
                      <a:alpha val="30000"/>
                    </a:srgbClr>
                  </a:outerShdw>
                </a:effectLst>
              </a:rPr>
              <a:t>General </a:t>
            </a:r>
            <a:r>
              <a:rPr lang="en-US" b="1" dirty="0">
                <a:ln w="1905"/>
                <a:solidFill>
                  <a:schemeClr val="tx2">
                    <a:lumMod val="50000"/>
                  </a:schemeClr>
                </a:solidFill>
                <a:effectLst>
                  <a:innerShdw blurRad="69850" dist="43180" dir="5400000">
                    <a:srgbClr val="000000">
                      <a:alpha val="65000"/>
                    </a:srgbClr>
                  </a:innerShdw>
                </a:effectLst>
              </a:rPr>
              <a:t>Anti-Avoidance</a:t>
            </a:r>
            <a:r>
              <a:rPr lang="en-US" b="1" dirty="0">
                <a:ln w="11430"/>
                <a:solidFill>
                  <a:schemeClr val="tx2">
                    <a:lumMod val="50000"/>
                  </a:schemeClr>
                </a:solidFill>
                <a:effectLst>
                  <a:outerShdw blurRad="80000" dist="40000" dir="5040000" algn="tl">
                    <a:srgbClr val="000000">
                      <a:alpha val="30000"/>
                    </a:srgbClr>
                  </a:outerShdw>
                </a:effectLst>
              </a:rPr>
              <a:t> Regulations</a:t>
            </a:r>
          </a:p>
        </p:txBody>
      </p:sp>
      <p:sp>
        <p:nvSpPr>
          <p:cNvPr id="5" name="Footer Placeholder 3"/>
          <p:cNvSpPr txBox="1">
            <a:spLocks/>
          </p:cNvSpPr>
          <p:nvPr/>
        </p:nvSpPr>
        <p:spPr>
          <a:xfrm>
            <a:off x="5943600" y="5257800"/>
            <a:ext cx="3200400" cy="6858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chemeClr val="tx2">
                    <a:lumMod val="60000"/>
                    <a:lumOff val="40000"/>
                  </a:schemeClr>
                </a:solidFill>
                <a:uLnTx/>
                <a:uFillTx/>
                <a:latin typeface="+mn-lt"/>
                <a:ea typeface="+mn-ea"/>
                <a:cs typeface="+mn-cs"/>
              </a:rPr>
              <a:t>- CA SAURIN SHAH</a:t>
            </a:r>
            <a:endParaRPr kumimoji="0" lang="en-US" sz="2000" b="0" i="0" u="none" strike="noStrike" kern="1200" cap="none" spc="0" normalizeH="0" baseline="0" noProof="0" dirty="0">
              <a:ln>
                <a:noFill/>
              </a:ln>
              <a:solidFill>
                <a:schemeClr val="tx2">
                  <a:lumMod val="60000"/>
                  <a:lumOff val="40000"/>
                </a:schemeClr>
              </a:solidFill>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52400"/>
            <a:ext cx="7403592" cy="685800"/>
          </a:xfrm>
        </p:spPr>
        <p:txBody>
          <a:bodyPr>
            <a:normAutofit fontScale="90000"/>
          </a:bodyPr>
          <a:lstStyle/>
          <a:p>
            <a:r>
              <a:rPr lang="en-US" b="1" dirty="0" smtClean="0"/>
              <a:t>Legislation</a:t>
            </a:r>
            <a:endParaRPr lang="en-US" dirty="0"/>
          </a:p>
        </p:txBody>
      </p:sp>
      <p:sp>
        <p:nvSpPr>
          <p:cNvPr id="3" name="Content Placeholder 2"/>
          <p:cNvSpPr>
            <a:spLocks noGrp="1"/>
          </p:cNvSpPr>
          <p:nvPr>
            <p:ph idx="1"/>
          </p:nvPr>
        </p:nvSpPr>
        <p:spPr>
          <a:xfrm>
            <a:off x="1066800" y="838200"/>
            <a:ext cx="8077200" cy="5410200"/>
          </a:xfrm>
        </p:spPr>
        <p:txBody>
          <a:bodyPr>
            <a:noAutofit/>
          </a:bodyPr>
          <a:lstStyle/>
          <a:p>
            <a:pPr>
              <a:buFont typeface="Wingdings" pitchFamily="2" charset="2"/>
              <a:buChar char="Ø"/>
            </a:pPr>
            <a:r>
              <a:rPr lang="en-US" sz="2000" dirty="0" smtClean="0"/>
              <a:t>Our model could be based on the Canada model - the principles laid down by Canada Supreme Court to be adhered.</a:t>
            </a:r>
          </a:p>
          <a:p>
            <a:pPr>
              <a:buFont typeface="Wingdings" pitchFamily="2" charset="2"/>
              <a:buChar char="Ø"/>
            </a:pPr>
            <a:r>
              <a:rPr lang="en-US" sz="2000" dirty="0" smtClean="0"/>
              <a:t> The tax benefit on the transaction should not be the only criterion. If the transaction is done where tax benefit and commercial benefit are present, the transaction should not be covered by GAAR.</a:t>
            </a:r>
          </a:p>
          <a:p>
            <a:pPr>
              <a:buFont typeface="Wingdings" pitchFamily="2" charset="2"/>
              <a:buChar char="Ø"/>
            </a:pPr>
            <a:r>
              <a:rPr lang="en-US" sz="2000" dirty="0" smtClean="0"/>
              <a:t>The provisions could be made applicable in respect of transaction where entering into the transaction and the cause and effect of the transaction occur after the date of implementation.</a:t>
            </a:r>
          </a:p>
          <a:p>
            <a:pPr>
              <a:buNone/>
            </a:pPr>
            <a:r>
              <a:rPr lang="en-US" sz="1800" dirty="0" smtClean="0"/>
              <a:t>     -Detailed guidelines to be provided on the lines of the Canadian law with relevant examples illustrating the reasons and analogy in applying GAAR provisions.</a:t>
            </a:r>
          </a:p>
          <a:p>
            <a:pPr>
              <a:buNone/>
            </a:pPr>
            <a:r>
              <a:rPr lang="en-US" sz="1800" dirty="0" smtClean="0"/>
              <a:t>     -GAAR should not be judged on the basis of a single transaction, but on a series of transactions. Further,  where no ‘tax benefit’ arises under the whole series of transactions, the same should not be subject to GAAR evaluation, even though a part of the series may result in ‘tax benefit’.</a:t>
            </a:r>
          </a:p>
          <a:p>
            <a:pPr>
              <a:buNone/>
            </a:pPr>
            <a:r>
              <a:rPr lang="en-US" sz="1800" dirty="0" smtClean="0"/>
              <a:t>     -Corresponding adjustments to be provided in the hands of the parties to the transaction.</a:t>
            </a:r>
            <a:endParaRPr lang="en-US" sz="18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325562"/>
          </a:xfrm>
        </p:spPr>
        <p:txBody>
          <a:bodyPr>
            <a:normAutofit fontScale="90000"/>
          </a:bodyPr>
          <a:lstStyle/>
          <a:p>
            <a:r>
              <a:rPr lang="en-US" dirty="0" smtClean="0"/>
              <a:t>Three key conditions which must be satisfied for GAAR to apply:</a:t>
            </a:r>
            <a:endParaRPr lang="en-US" dirty="0"/>
          </a:p>
        </p:txBody>
      </p:sp>
      <p:sp>
        <p:nvSpPr>
          <p:cNvPr id="3" name="Content Placeholder 2"/>
          <p:cNvSpPr>
            <a:spLocks noGrp="1"/>
          </p:cNvSpPr>
          <p:nvPr>
            <p:ph idx="1"/>
          </p:nvPr>
        </p:nvSpPr>
        <p:spPr>
          <a:xfrm>
            <a:off x="1143000" y="1981200"/>
            <a:ext cx="7790688" cy="4267200"/>
          </a:xfrm>
        </p:spPr>
        <p:txBody>
          <a:bodyPr>
            <a:normAutofit/>
          </a:bodyPr>
          <a:lstStyle/>
          <a:p>
            <a:pPr marL="653796" indent="-571500">
              <a:buFont typeface="+mj-lt"/>
              <a:buAutoNum type="arabicPeriod"/>
            </a:pPr>
            <a:r>
              <a:rPr lang="en-US" sz="2400" dirty="0" smtClean="0"/>
              <a:t>There must be a ‘Scheme’, </a:t>
            </a:r>
          </a:p>
          <a:p>
            <a:pPr marL="653796" indent="-571500">
              <a:buFont typeface="+mj-lt"/>
              <a:buAutoNum type="arabicPeriod"/>
            </a:pPr>
            <a:r>
              <a:rPr lang="en-US" sz="2400" dirty="0" smtClean="0"/>
              <a:t>There must be a ‘Tax Benefit’ obtained in connection with the scheme, and </a:t>
            </a:r>
          </a:p>
          <a:p>
            <a:pPr marL="653796" indent="-571500">
              <a:buFont typeface="+mj-lt"/>
              <a:buAutoNum type="arabicPeriod"/>
            </a:pPr>
            <a:r>
              <a:rPr lang="en-US" sz="2400" dirty="0" smtClean="0"/>
              <a:t>It must be reasonable to conclude that atleast one person entering into the scheme did so for the ‘ Sole or Dominant Purpose’ of obtaining a tax benefit.</a:t>
            </a:r>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there a scheme?</a:t>
            </a:r>
            <a:endParaRPr lang="en-US" dirty="0"/>
          </a:p>
        </p:txBody>
      </p:sp>
      <p:sp>
        <p:nvSpPr>
          <p:cNvPr id="3" name="Content Placeholder 2"/>
          <p:cNvSpPr>
            <a:spLocks noGrp="1"/>
          </p:cNvSpPr>
          <p:nvPr>
            <p:ph idx="1"/>
          </p:nvPr>
        </p:nvSpPr>
        <p:spPr>
          <a:xfrm>
            <a:off x="1143000" y="1447800"/>
            <a:ext cx="8001000" cy="4800600"/>
          </a:xfrm>
        </p:spPr>
        <p:txBody>
          <a:bodyPr>
            <a:normAutofit/>
          </a:bodyPr>
          <a:lstStyle/>
          <a:p>
            <a:pPr>
              <a:buNone/>
            </a:pPr>
            <a:r>
              <a:rPr lang="en-US" sz="2800" dirty="0" smtClean="0"/>
              <a:t>A ‘scheme’ for these purposes is defined broadly as:</a:t>
            </a:r>
          </a:p>
          <a:p>
            <a:pPr>
              <a:buFont typeface="Wingdings" pitchFamily="2" charset="2"/>
              <a:buChar char="Ø"/>
            </a:pPr>
            <a:r>
              <a:rPr lang="en-US" sz="2800" dirty="0" smtClean="0"/>
              <a:t> any agreement, arrangement, understanding, promise or undertaking, whether express or implied and whether or not enforceable, or intended to be enforceable, by legal proceedings; and</a:t>
            </a:r>
          </a:p>
          <a:p>
            <a:pPr>
              <a:buFont typeface="Wingdings" pitchFamily="2" charset="2"/>
              <a:buChar char="Ø"/>
            </a:pPr>
            <a:r>
              <a:rPr lang="en-US" sz="2800" dirty="0" smtClean="0"/>
              <a:t> any scheme, plan, proposal, action, course of action or course of </a:t>
            </a:r>
            <a:r>
              <a:rPr lang="en-US" sz="2400" dirty="0" smtClean="0"/>
              <a:t>conduct</a:t>
            </a:r>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a:bodyPr>
          <a:lstStyle/>
          <a:p>
            <a:r>
              <a:rPr lang="en-US" dirty="0" smtClean="0">
                <a:effectLst/>
              </a:rPr>
              <a:t>Is there a benefit?</a:t>
            </a:r>
            <a:endParaRPr lang="en-US" dirty="0">
              <a:effectLst/>
            </a:endParaRPr>
          </a:p>
        </p:txBody>
      </p:sp>
      <p:sp>
        <p:nvSpPr>
          <p:cNvPr id="3" name="Content Placeholder 2"/>
          <p:cNvSpPr>
            <a:spLocks noGrp="1"/>
          </p:cNvSpPr>
          <p:nvPr>
            <p:ph idx="1"/>
          </p:nvPr>
        </p:nvSpPr>
        <p:spPr>
          <a:xfrm>
            <a:off x="1143000" y="1143000"/>
            <a:ext cx="7790688" cy="5105400"/>
          </a:xfrm>
        </p:spPr>
        <p:txBody>
          <a:bodyPr>
            <a:normAutofit/>
          </a:bodyPr>
          <a:lstStyle/>
          <a:p>
            <a:pPr>
              <a:buNone/>
            </a:pPr>
            <a:r>
              <a:rPr lang="en-US" sz="2400" dirty="0" smtClean="0"/>
              <a:t>A tax benefit is obtained in any of the following cases where the event would not have occurred but for the scheme:</a:t>
            </a:r>
          </a:p>
          <a:p>
            <a:r>
              <a:rPr lang="en-US" sz="2400" dirty="0" smtClean="0"/>
              <a:t>an amount is not included in assessable income, including amounts which are converted from assessable income to capital gains eligible for discount treatment;</a:t>
            </a:r>
          </a:p>
          <a:p>
            <a:r>
              <a:rPr lang="en-US" sz="2400" dirty="0" smtClean="0"/>
              <a:t>a deduction is allowed;</a:t>
            </a:r>
          </a:p>
          <a:p>
            <a:r>
              <a:rPr lang="en-US" sz="2400" dirty="0" smtClean="0"/>
              <a:t>withholding tax is not payable;</a:t>
            </a:r>
          </a:p>
          <a:p>
            <a:r>
              <a:rPr lang="en-US" sz="2400" dirty="0" smtClean="0"/>
              <a:t>property is disposed off under a dividend stripping scheme;</a:t>
            </a:r>
          </a:p>
          <a:p>
            <a:r>
              <a:rPr lang="en-US" sz="2400" dirty="0" smtClean="0"/>
              <a:t>a foreign tax offset is allowed; or</a:t>
            </a:r>
          </a:p>
          <a:p>
            <a:r>
              <a:rPr lang="en-US" sz="2400" dirty="0" smtClean="0"/>
              <a:t>a capital loss is incurred.</a:t>
            </a:r>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dirty="0" smtClean="0"/>
              <a:t>What is the purpose?</a:t>
            </a:r>
            <a:endParaRPr lang="en-US" dirty="0"/>
          </a:p>
        </p:txBody>
      </p:sp>
      <p:sp>
        <p:nvSpPr>
          <p:cNvPr id="3" name="Content Placeholder 2"/>
          <p:cNvSpPr>
            <a:spLocks noGrp="1"/>
          </p:cNvSpPr>
          <p:nvPr>
            <p:ph idx="1"/>
          </p:nvPr>
        </p:nvSpPr>
        <p:spPr>
          <a:xfrm>
            <a:off x="1066800" y="990600"/>
            <a:ext cx="7866888" cy="5410200"/>
          </a:xfrm>
        </p:spPr>
        <p:txBody>
          <a:bodyPr>
            <a:normAutofit fontScale="92500" lnSpcReduction="10000"/>
          </a:bodyPr>
          <a:lstStyle/>
          <a:p>
            <a:pPr>
              <a:buNone/>
            </a:pPr>
            <a:r>
              <a:rPr lang="en-US" sz="1800" dirty="0" smtClean="0"/>
              <a:t>    The GAAR will only apply where at least one person who entered into or carried out the scheme did so for the sole or dominant purpose of enabling a taxpayer to obtain a tax benefit. In order to ascertain the purpose of the scheme the following eight matters should be considered:</a:t>
            </a:r>
          </a:p>
          <a:p>
            <a:pPr marL="425196" indent="-342900">
              <a:buFont typeface="+mj-lt"/>
              <a:buAutoNum type="arabicPeriod"/>
            </a:pPr>
            <a:r>
              <a:rPr lang="en-US" sz="1800" dirty="0" smtClean="0"/>
              <a:t>the manner in which the scheme was entered into or carried out;</a:t>
            </a:r>
          </a:p>
          <a:p>
            <a:pPr marL="425196" indent="-342900">
              <a:buFont typeface="+mj-lt"/>
              <a:buAutoNum type="arabicPeriod"/>
            </a:pPr>
            <a:r>
              <a:rPr lang="en-US" sz="1800" dirty="0" smtClean="0"/>
              <a:t>the form and substance of the scheme;</a:t>
            </a:r>
          </a:p>
          <a:p>
            <a:pPr marL="425196" indent="-342900">
              <a:buFont typeface="+mj-lt"/>
              <a:buAutoNum type="arabicPeriod"/>
            </a:pPr>
            <a:r>
              <a:rPr lang="en-US" sz="1800" dirty="0" smtClean="0"/>
              <a:t>the time at which the scheme was entered into and the length of the period during which the scheme was carried out;</a:t>
            </a:r>
          </a:p>
          <a:p>
            <a:pPr marL="425196" indent="-342900">
              <a:buFont typeface="+mj-lt"/>
              <a:buAutoNum type="arabicPeriod"/>
            </a:pPr>
            <a:r>
              <a:rPr lang="en-US" sz="1800" dirty="0" smtClean="0"/>
              <a:t>the income tax result that, but for Part IVA, would be achieved by the scheme;</a:t>
            </a:r>
          </a:p>
          <a:p>
            <a:pPr marL="425196" indent="-342900">
              <a:buFont typeface="+mj-lt"/>
              <a:buAutoNum type="arabicPeriod"/>
            </a:pPr>
            <a:r>
              <a:rPr lang="en-US" sz="1800" dirty="0" smtClean="0"/>
              <a:t>any change in the financial position of the relevant taxpayer that has resulted, will result, or may reasonably be expected to result, from the scheme; </a:t>
            </a:r>
          </a:p>
          <a:p>
            <a:pPr marL="425196" indent="-342900">
              <a:buFont typeface="+mj-lt"/>
              <a:buAutoNum type="arabicPeriod"/>
            </a:pPr>
            <a:r>
              <a:rPr lang="en-US" sz="1800" dirty="0" smtClean="0"/>
              <a:t>any change in the financial position of any person who has, or has had, any connection (whether of a business, family or other nature) with the relevant taxpayer, being a change that has resulted, will result or may reasonably be expected to result, from the scheme;</a:t>
            </a:r>
          </a:p>
          <a:p>
            <a:pPr marL="425196" indent="-342900">
              <a:buFont typeface="+mj-lt"/>
              <a:buAutoNum type="arabicPeriod"/>
            </a:pPr>
            <a:r>
              <a:rPr lang="en-US" sz="1800" dirty="0" smtClean="0"/>
              <a:t>any other consequence for the relevant taxpayer, or for any person referred to in (6), of the scheme having been entered into or carried out; and</a:t>
            </a:r>
          </a:p>
          <a:p>
            <a:pPr marL="425196" indent="-342900">
              <a:buFont typeface="+mj-lt"/>
              <a:buAutoNum type="arabicPeriod"/>
            </a:pPr>
            <a:r>
              <a:rPr lang="en-US" sz="1800" dirty="0" smtClean="0"/>
              <a:t>the nature of any connection (whether of a business, family or other nature) between the relevant taxpayer and any person referred to in (6).</a:t>
            </a:r>
            <a:endParaRPr lang="en-US" sz="18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Procedural</a:t>
            </a:r>
            <a:endParaRPr lang="en-US" dirty="0"/>
          </a:p>
        </p:txBody>
      </p:sp>
      <p:sp>
        <p:nvSpPr>
          <p:cNvPr id="3" name="Content Placeholder 2"/>
          <p:cNvSpPr>
            <a:spLocks noGrp="1"/>
          </p:cNvSpPr>
          <p:nvPr>
            <p:ph idx="1"/>
          </p:nvPr>
        </p:nvSpPr>
        <p:spPr>
          <a:xfrm>
            <a:off x="1143000" y="1447800"/>
            <a:ext cx="7790688" cy="4800600"/>
          </a:xfrm>
        </p:spPr>
        <p:txBody>
          <a:bodyPr>
            <a:normAutofit/>
          </a:bodyPr>
          <a:lstStyle/>
          <a:p>
            <a:r>
              <a:rPr lang="en-US" sz="2400" dirty="0" smtClean="0"/>
              <a:t>If CIT finds a transaction, which comes under the purview of GAAR, the same may be referred to an independent quasi-judicial body.  The CIT and taxpayer can make submissions and the ruling by the quasi-judicial body can be final.</a:t>
            </a:r>
          </a:p>
          <a:p>
            <a:r>
              <a:rPr lang="en-US" sz="2400" dirty="0" smtClean="0"/>
              <a:t> Threshold limit should be around Rs 150 million on the lines of transfer pricing assessment.</a:t>
            </a:r>
          </a:p>
          <a:p>
            <a:r>
              <a:rPr lang="en-US" sz="2400" dirty="0" smtClean="0"/>
              <a:t>Provision of Advance Ruling facility – existing definition under the Code to be widened to include GAAR.</a:t>
            </a:r>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Treaty &amp; Other Provisions</a:t>
            </a:r>
            <a:endParaRPr lang="en-US" dirty="0"/>
          </a:p>
        </p:txBody>
      </p:sp>
      <p:sp>
        <p:nvSpPr>
          <p:cNvPr id="3" name="Content Placeholder 2"/>
          <p:cNvSpPr>
            <a:spLocks noGrp="1"/>
          </p:cNvSpPr>
          <p:nvPr>
            <p:ph idx="1"/>
          </p:nvPr>
        </p:nvSpPr>
        <p:spPr>
          <a:xfrm>
            <a:off x="1143000" y="1447800"/>
            <a:ext cx="7790688" cy="4800600"/>
          </a:xfrm>
        </p:spPr>
        <p:txBody>
          <a:bodyPr>
            <a:normAutofit/>
          </a:bodyPr>
          <a:lstStyle/>
          <a:p>
            <a:r>
              <a:rPr lang="en-US" sz="2500" dirty="0" smtClean="0"/>
              <a:t>Treaty override could be implemented through protocol with the respective countries providing for limitation of benefits and beneficial ownership principles therein.</a:t>
            </a:r>
          </a:p>
          <a:p>
            <a:r>
              <a:rPr lang="en-US" sz="2500" dirty="0" smtClean="0"/>
              <a:t>It may be more appropriate to provide for thin capitalization rules which could also be covered under transfer pricing provisions than allowing the same to be covered under GAAR.</a:t>
            </a:r>
            <a:endParaRPr lang="en-US" sz="25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52400"/>
            <a:ext cx="7479792" cy="609600"/>
          </a:xfrm>
        </p:spPr>
        <p:txBody>
          <a:bodyPr>
            <a:normAutofit fontScale="90000"/>
          </a:bodyPr>
          <a:lstStyle/>
          <a:p>
            <a:r>
              <a:rPr lang="en-US" dirty="0" smtClean="0"/>
              <a:t>Key issues</a:t>
            </a:r>
            <a:endParaRPr lang="en-US" dirty="0"/>
          </a:p>
        </p:txBody>
      </p:sp>
      <p:sp>
        <p:nvSpPr>
          <p:cNvPr id="3" name="Content Placeholder 2"/>
          <p:cNvSpPr>
            <a:spLocks noGrp="1"/>
          </p:cNvSpPr>
          <p:nvPr>
            <p:ph idx="1"/>
          </p:nvPr>
        </p:nvSpPr>
        <p:spPr>
          <a:xfrm>
            <a:off x="1435608" y="914400"/>
            <a:ext cx="7498080" cy="5334000"/>
          </a:xfrm>
        </p:spPr>
        <p:txBody>
          <a:bodyPr>
            <a:normAutofit fontScale="62500" lnSpcReduction="20000"/>
          </a:bodyPr>
          <a:lstStyle/>
          <a:p>
            <a:r>
              <a:rPr lang="en-US" dirty="0" smtClean="0"/>
              <a:t>Tax avoidance has been widely defined with the objective to encompass a number of circumstances and instances of tax avoidance, leading to uncertainty and extensive litigation.</a:t>
            </a:r>
          </a:p>
          <a:p>
            <a:r>
              <a:rPr lang="en-US" dirty="0" smtClean="0"/>
              <a:t>GAAR can be invoked where obtaining a tax benefit is the ‘main purpose’, and it is not clear as to what is meant by ‘main purpose’; the courts would be left to decide whether in the given facts the main purpose of the transaction/arrangement was to obtain tax benefit.</a:t>
            </a:r>
          </a:p>
          <a:p>
            <a:r>
              <a:rPr lang="en-US" dirty="0" smtClean="0"/>
              <a:t>Where an adjustment is made (invoking GAAR), it is not clear whether the full effect of the same would be given to ensure that there is no double taxation.</a:t>
            </a:r>
          </a:p>
          <a:p>
            <a:r>
              <a:rPr lang="en-US" dirty="0" smtClean="0"/>
              <a:t>The onus of proving that an arrangement has not been carried out for the main purpose of obtaining a tax benefit is with the taxpayer, while the tax authorities may not have any evidence of tax avoidance.</a:t>
            </a:r>
          </a:p>
          <a:p>
            <a:r>
              <a:rPr lang="en-US" dirty="0" smtClean="0"/>
              <a:t>There is no cut-off date for applicability of GAAR provisions to any arrangement and, therefore, where the impact of past arrangements continues in Direct Tax Code regime; the same may still be covered by GAAR irrespective of the fact that the arrangement has been approved by the tax officer or subjected to judicial review.</a:t>
            </a:r>
            <a:endParaRPr lang="en-US"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90600"/>
          </a:xfrm>
        </p:spPr>
        <p:txBody>
          <a:bodyPr>
            <a:normAutofit/>
          </a:bodyPr>
          <a:lstStyle/>
          <a:p>
            <a:r>
              <a:rPr lang="en-US" dirty="0" smtClean="0"/>
              <a:t>Specific Anti-Abuse Rules</a:t>
            </a:r>
            <a:endParaRPr lang="en-US" dirty="0"/>
          </a:p>
        </p:txBody>
      </p:sp>
      <p:sp>
        <p:nvSpPr>
          <p:cNvPr id="3" name="Content Placeholder 2"/>
          <p:cNvSpPr>
            <a:spLocks noGrp="1"/>
          </p:cNvSpPr>
          <p:nvPr>
            <p:ph idx="1"/>
          </p:nvPr>
        </p:nvSpPr>
        <p:spPr>
          <a:xfrm>
            <a:off x="1066800" y="914400"/>
            <a:ext cx="8077200" cy="5638800"/>
          </a:xfrm>
        </p:spPr>
        <p:txBody>
          <a:bodyPr>
            <a:normAutofit fontScale="70000" lnSpcReduction="20000"/>
          </a:bodyPr>
          <a:lstStyle/>
          <a:p>
            <a:pPr>
              <a:buNone/>
            </a:pPr>
            <a:r>
              <a:rPr lang="en-US" sz="2400" dirty="0" smtClean="0"/>
              <a:t>     In addition to the GAAR provisions, the Code provides for specific anti-avoidance rules to deal with some of the following circumstances. These are similar to the provisions under the Income-tax Act, 1961:</a:t>
            </a:r>
          </a:p>
          <a:p>
            <a:pPr marL="596646" indent="-514350">
              <a:buFont typeface="+mj-lt"/>
              <a:buAutoNum type="romanLcPeriod"/>
            </a:pPr>
            <a:r>
              <a:rPr lang="en-US" sz="2400" dirty="0" smtClean="0"/>
              <a:t>Certain payments deemed to be dividend [Clause 314(4) </a:t>
            </a:r>
            <a:r>
              <a:rPr lang="en-US" sz="2400" dirty="0" err="1" smtClean="0"/>
              <a:t>r.w</a:t>
            </a:r>
            <a:r>
              <a:rPr lang="en-US" sz="2400" dirty="0" smtClean="0"/>
              <a:t> 314(81)];</a:t>
            </a:r>
          </a:p>
          <a:p>
            <a:pPr marL="596646" indent="-514350">
              <a:buFont typeface="+mj-lt"/>
              <a:buAutoNum type="romanLcPeriod"/>
            </a:pPr>
            <a:r>
              <a:rPr lang="en-US" sz="2400" dirty="0" smtClean="0"/>
              <a:t>Clubbing of income arising to other person by virtue of a transfer without transfer of the asset [Clause 8(1)];</a:t>
            </a:r>
          </a:p>
          <a:p>
            <a:pPr marL="596646" indent="-514350">
              <a:buFont typeface="+mj-lt"/>
              <a:buAutoNum type="romanLcPeriod"/>
            </a:pPr>
            <a:r>
              <a:rPr lang="en-US" sz="2400" dirty="0" smtClean="0"/>
              <a:t>Denying tax benefits to a business formed by splitting up, or the reconstruction or a business already in existence [Schedule 11, 12 &amp; 13];</a:t>
            </a:r>
          </a:p>
          <a:p>
            <a:pPr marL="596646" indent="-514350">
              <a:buFont typeface="+mj-lt"/>
              <a:buAutoNum type="romanLcPeriod"/>
            </a:pPr>
            <a:r>
              <a:rPr lang="en-US" sz="2400" dirty="0" smtClean="0"/>
              <a:t>Denying tax benefits to a business formed by transfer to a new business of machinery or plant previously used for any purpose [Schedule 11, 12,13];</a:t>
            </a:r>
          </a:p>
          <a:p>
            <a:pPr marL="596646" indent="-514350">
              <a:buFont typeface="+mj-lt"/>
              <a:buAutoNum type="romanLcPeriod"/>
            </a:pPr>
            <a:r>
              <a:rPr lang="en-US" sz="2400" dirty="0" smtClean="0"/>
              <a:t>Expenditure incurred in relation to income not includible in total income [Clause 18];</a:t>
            </a:r>
          </a:p>
          <a:p>
            <a:pPr marL="596646" indent="-514350">
              <a:buFont typeface="+mj-lt"/>
              <a:buAutoNum type="romanLcPeriod"/>
            </a:pPr>
            <a:r>
              <a:rPr lang="en-US" sz="2400" dirty="0" smtClean="0"/>
              <a:t>Payment to associated persons in respect of expenditure [Clause 115];</a:t>
            </a:r>
          </a:p>
          <a:p>
            <a:pPr marL="596646" indent="-514350">
              <a:buFont typeface="+mj-lt"/>
              <a:buAutoNum type="romanLcPeriod"/>
            </a:pPr>
            <a:r>
              <a:rPr lang="en-US" sz="2400" dirty="0" smtClean="0"/>
              <a:t>Transfer of shares to a firm or closely held company without or for inadequate consideration [Clause 58(2)(j)];</a:t>
            </a:r>
          </a:p>
          <a:p>
            <a:pPr marL="596646" indent="-514350">
              <a:buFont typeface="+mj-lt"/>
              <a:buAutoNum type="romanLcPeriod"/>
            </a:pPr>
            <a:r>
              <a:rPr lang="en-US" sz="2400" dirty="0" smtClean="0"/>
              <a:t>viii) Carry forward and set off of losses in the case of certain companies [Clause 66];</a:t>
            </a:r>
          </a:p>
          <a:p>
            <a:pPr marL="596646" indent="-514350">
              <a:buFont typeface="+mj-lt"/>
              <a:buAutoNum type="romanLcPeriod"/>
            </a:pPr>
            <a:r>
              <a:rPr lang="en-US" sz="2400" dirty="0" smtClean="0"/>
              <a:t>ix) International transactions not at arm’s length [Clause 116];</a:t>
            </a:r>
          </a:p>
          <a:p>
            <a:pPr marL="596646" indent="-514350">
              <a:buFont typeface="+mj-lt"/>
              <a:buAutoNum type="romanLcPeriod"/>
            </a:pPr>
            <a:r>
              <a:rPr lang="en-US" sz="2400" dirty="0" smtClean="0"/>
              <a:t>x) Transactions resulting in transfer of income to nonresidents [Clause 119];</a:t>
            </a:r>
          </a:p>
          <a:p>
            <a:pPr marL="596646" indent="-514350">
              <a:buFont typeface="+mj-lt"/>
              <a:buAutoNum type="romanLcPeriod"/>
            </a:pPr>
            <a:r>
              <a:rPr lang="en-US" sz="2400" dirty="0" smtClean="0"/>
              <a:t>xi) Avoidance of tax in certain transactions in securities [Clause 120].</a:t>
            </a:r>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609600"/>
            <a:ext cx="5809488" cy="2438400"/>
          </a:xfrm>
        </p:spPr>
        <p:txBody>
          <a:bodyPr numCol="2" anchor="b"/>
          <a:lstStyle/>
          <a:p>
            <a:pPr algn="ctr"/>
            <a:r>
              <a:rPr lang="en-US" dirty="0" smtClean="0">
                <a:effectLst/>
                <a:latin typeface="Mongolian Baiti" pitchFamily="66" charset="0"/>
                <a:ea typeface="Kozuka Mincho Pro B" pitchFamily="18" charset="-128"/>
                <a:cs typeface="Mongolian Baiti" pitchFamily="66" charset="0"/>
              </a:rPr>
              <a:t>THANKS </a:t>
            </a:r>
            <a:br>
              <a:rPr lang="en-US" dirty="0" smtClean="0">
                <a:effectLst/>
                <a:latin typeface="Mongolian Baiti" pitchFamily="66" charset="0"/>
                <a:ea typeface="Kozuka Mincho Pro B" pitchFamily="18" charset="-128"/>
                <a:cs typeface="Mongolian Baiti" pitchFamily="66" charset="0"/>
              </a:rPr>
            </a:br>
            <a:r>
              <a:rPr lang="en-US" dirty="0" smtClean="0">
                <a:effectLst/>
                <a:latin typeface="Mongolian Baiti" pitchFamily="66" charset="0"/>
                <a:ea typeface="Kozuka Mincho Pro B" pitchFamily="18" charset="-128"/>
                <a:cs typeface="Mongolian Baiti" pitchFamily="66" charset="0"/>
              </a:rPr>
              <a:t>&amp; </a:t>
            </a:r>
            <a:br>
              <a:rPr lang="en-US" dirty="0" smtClean="0">
                <a:effectLst/>
                <a:latin typeface="Mongolian Baiti" pitchFamily="66" charset="0"/>
                <a:ea typeface="Kozuka Mincho Pro B" pitchFamily="18" charset="-128"/>
                <a:cs typeface="Mongolian Baiti" pitchFamily="66" charset="0"/>
              </a:rPr>
            </a:br>
            <a:r>
              <a:rPr lang="en-US" dirty="0" smtClean="0">
                <a:effectLst/>
                <a:latin typeface="Mongolian Baiti" pitchFamily="66" charset="0"/>
                <a:ea typeface="Kozuka Mincho Pro B" pitchFamily="18" charset="-128"/>
                <a:cs typeface="Mongolian Baiti" pitchFamily="66" charset="0"/>
              </a:rPr>
              <a:t>REGARDS</a:t>
            </a:r>
            <a:endParaRPr lang="en-US" dirty="0">
              <a:effectLst/>
              <a:latin typeface="Mongolian Baiti" pitchFamily="66" charset="0"/>
              <a:ea typeface="Kozuka Mincho Pro B" pitchFamily="18" charset="-128"/>
              <a:cs typeface="Mongolian Baiti" pitchFamily="66" charset="0"/>
            </a:endParaRPr>
          </a:p>
        </p:txBody>
      </p:sp>
      <p:sp>
        <p:nvSpPr>
          <p:cNvPr id="4" name="Footer Placeholder 3"/>
          <p:cNvSpPr txBox="1">
            <a:spLocks/>
          </p:cNvSpPr>
          <p:nvPr/>
        </p:nvSpPr>
        <p:spPr>
          <a:xfrm>
            <a:off x="4038600" y="3124200"/>
            <a:ext cx="5105400" cy="24384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CA SAURIN SHAH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2">
                    <a:lumMod val="60000"/>
                    <a:lumOff val="40000"/>
                  </a:schemeClr>
                </a:solidFill>
              </a:rPr>
              <a:t> Mobile no: +91 9033518517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E-mail: saurin.ca@gmail.com</a:t>
            </a:r>
            <a:endParaRPr kumimoji="0" lang="en-US" sz="2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03592" cy="762000"/>
          </a:xfrm>
        </p:spPr>
        <p:txBody>
          <a:bodyPr>
            <a:normAutofit/>
          </a:bodyPr>
          <a:lstStyle/>
          <a:p>
            <a:r>
              <a:rPr lang="en-US" b="1" dirty="0" smtClean="0"/>
              <a:t>Background</a:t>
            </a:r>
            <a:endParaRPr lang="en-US" dirty="0"/>
          </a:p>
        </p:txBody>
      </p:sp>
      <p:sp>
        <p:nvSpPr>
          <p:cNvPr id="3" name="Content Placeholder 2"/>
          <p:cNvSpPr>
            <a:spLocks noGrp="1"/>
          </p:cNvSpPr>
          <p:nvPr>
            <p:ph idx="1"/>
          </p:nvPr>
        </p:nvSpPr>
        <p:spPr>
          <a:xfrm>
            <a:off x="1435608" y="762000"/>
            <a:ext cx="7498080" cy="5486400"/>
          </a:xfrm>
        </p:spPr>
        <p:txBody>
          <a:bodyPr>
            <a:normAutofit/>
          </a:bodyPr>
          <a:lstStyle/>
          <a:p>
            <a:r>
              <a:rPr lang="en-US" sz="2400" dirty="0" smtClean="0"/>
              <a:t>Avoidance –An attempt to reduce tax liability through legal means, i.e. to regulate your affairs in such a way that you pay the minimum tax imposed by the Act as opposed to the maximum.</a:t>
            </a:r>
          </a:p>
          <a:p>
            <a:pPr>
              <a:buNone/>
            </a:pPr>
            <a:r>
              <a:rPr lang="en-US" sz="2400" i="1" dirty="0" smtClean="0"/>
              <a:t>    </a:t>
            </a:r>
            <a:r>
              <a:rPr lang="en-US" sz="1600" i="1" dirty="0" smtClean="0"/>
              <a:t>Example –Mr. A forms a company to sell his products. The company pays 25% tax, but if he himself sold the products he would pay 30%</a:t>
            </a:r>
            <a:endParaRPr lang="en-US" sz="1600" dirty="0" smtClean="0"/>
          </a:p>
          <a:p>
            <a:r>
              <a:rPr lang="en-US" sz="2400" dirty="0" smtClean="0">
                <a:solidFill>
                  <a:srgbClr val="000000"/>
                </a:solidFill>
                <a:latin typeface="Arial"/>
              </a:rPr>
              <a:t>Evasion –Use of illegal means to reduce tax liabilities, i.e. falsification of books, suppression of income, overstatement of deductions, etc.</a:t>
            </a:r>
          </a:p>
          <a:p>
            <a:pPr>
              <a:buNone/>
            </a:pPr>
            <a:r>
              <a:rPr lang="en-US" sz="2400" i="1" dirty="0" smtClean="0"/>
              <a:t>    </a:t>
            </a:r>
            <a:r>
              <a:rPr lang="en-US" sz="1600" i="1" dirty="0" smtClean="0"/>
              <a:t>Example –Mr. B sells his products for cash and does not bank the cash.</a:t>
            </a:r>
          </a:p>
          <a:p>
            <a:pPr>
              <a:buNone/>
            </a:pPr>
            <a:endParaRPr lang="en-US" sz="1600" i="1" dirty="0" smtClean="0"/>
          </a:p>
          <a:p>
            <a:pPr>
              <a:buNone/>
            </a:pPr>
            <a:r>
              <a:rPr lang="en-US" sz="1600" dirty="0" smtClean="0"/>
              <a:t>     </a:t>
            </a:r>
            <a:r>
              <a:rPr lang="en-US" sz="2400" dirty="0" smtClean="0"/>
              <a:t>“Every man is entitled to order his affairs so that the tax attaching under the appropriate Acts is less than it otherwise would be”</a:t>
            </a:r>
            <a:endParaRPr lang="en-US" sz="2400" dirty="0"/>
          </a:p>
        </p:txBody>
      </p:sp>
      <p:sp>
        <p:nvSpPr>
          <p:cNvPr id="5"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67600" cy="6629400"/>
          </a:xfrm>
        </p:spPr>
        <p:txBody>
          <a:bodyPr>
            <a:normAutofit fontScale="90000"/>
          </a:bodyPr>
          <a:lstStyle/>
          <a:p>
            <a:r>
              <a:rPr lang="en-US" sz="2400" dirty="0" smtClean="0">
                <a:effectLst/>
                <a:cs typeface="Adobe Naskh Medium" pitchFamily="50" charset="-78"/>
              </a:rPr>
              <a:t>“Tax avoidance like tax evasion, seriously undermines the achievements of the public finance objective of collecting revenues in an efficient, equitable and effective manner.”</a:t>
            </a:r>
            <a:br>
              <a:rPr lang="en-US" sz="2400" dirty="0" smtClean="0">
                <a:effectLst/>
                <a:cs typeface="Adobe Naskh Medium" pitchFamily="50" charset="-78"/>
              </a:rPr>
            </a:br>
            <a:r>
              <a:rPr lang="en-US" sz="2400" dirty="0" smtClean="0">
                <a:effectLst/>
                <a:cs typeface="Adobe Naskh Medium" pitchFamily="50" charset="-78"/>
              </a:rPr>
              <a:t/>
            </a:r>
            <a:br>
              <a:rPr lang="en-US" sz="2400" dirty="0" smtClean="0">
                <a:effectLst/>
                <a:cs typeface="Adobe Naskh Medium" pitchFamily="50" charset="-78"/>
              </a:rPr>
            </a:br>
            <a:r>
              <a:rPr lang="en-US" sz="2400" dirty="0" smtClean="0">
                <a:effectLst/>
              </a:rPr>
              <a:t>In India, the proposed Direct Tax Code 2010 seeks to address the issues relating to tax avoidance and evasion by bringing in General Anti-Avoidance Rules (GAAR) in addition to various transaction-specific Special Anti-Avoidance provisions.</a:t>
            </a:r>
            <a:br>
              <a:rPr lang="en-US" sz="2400" dirty="0" smtClean="0">
                <a:effectLst/>
              </a:rPr>
            </a:br>
            <a:r>
              <a:rPr lang="en-US" sz="2400" dirty="0" smtClean="0">
                <a:effectLst/>
              </a:rPr>
              <a:t/>
            </a:r>
            <a:br>
              <a:rPr lang="en-US" sz="2400" dirty="0" smtClean="0">
                <a:effectLst/>
              </a:rPr>
            </a:br>
            <a:r>
              <a:rPr lang="en-US" sz="2400" dirty="0" smtClean="0">
                <a:effectLst/>
              </a:rPr>
              <a:t>“A broad spectrum GAAR carries a real risk of undermining the ability of business and individuals to carry out sensible and responsible tax planning and that on the other hand introducing a moderate rule which does not apply to responsible tax planning, and is targeted at abusive arrangements would be beneficial.”</a:t>
            </a:r>
            <a:br>
              <a:rPr lang="en-US" sz="2400" dirty="0" smtClean="0">
                <a:effectLst/>
              </a:rPr>
            </a:br>
            <a:r>
              <a:rPr lang="en-US" sz="2400" dirty="0" smtClean="0">
                <a:effectLst/>
              </a:rPr>
              <a:t/>
            </a:r>
            <a:br>
              <a:rPr lang="en-US" sz="2400" dirty="0" smtClean="0">
                <a:effectLst/>
              </a:rPr>
            </a:br>
            <a:r>
              <a:rPr lang="en-US" sz="2400" dirty="0" smtClean="0"/>
              <a:t/>
            </a:r>
            <a:br>
              <a:rPr lang="en-US" sz="2400" dirty="0" smtClean="0"/>
            </a:br>
            <a:endParaRPr lang="en-US" sz="2400" dirty="0">
              <a:effectLst/>
              <a:cs typeface="Adobe Naskh Medium" pitchFamily="50" charset="-78"/>
            </a:endParaRPr>
          </a:p>
        </p:txBody>
      </p:sp>
      <p:sp>
        <p:nvSpPr>
          <p:cNvPr id="5"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327392" cy="868362"/>
          </a:xfrm>
        </p:spPr>
        <p:txBody>
          <a:bodyPr/>
          <a:lstStyle/>
          <a:p>
            <a:r>
              <a:rPr lang="en-US" b="1" dirty="0" smtClean="0"/>
              <a:t>Anti-avoidance</a:t>
            </a:r>
            <a:endParaRPr lang="en-US" dirty="0"/>
          </a:p>
        </p:txBody>
      </p:sp>
      <p:sp>
        <p:nvSpPr>
          <p:cNvPr id="3" name="Content Placeholder 2"/>
          <p:cNvSpPr>
            <a:spLocks noGrp="1"/>
          </p:cNvSpPr>
          <p:nvPr>
            <p:ph idx="1"/>
          </p:nvPr>
        </p:nvSpPr>
        <p:spPr>
          <a:xfrm>
            <a:off x="1143000" y="1447800"/>
            <a:ext cx="7790688" cy="4800600"/>
          </a:xfrm>
        </p:spPr>
        <p:txBody>
          <a:bodyPr>
            <a:normAutofit fontScale="77500" lnSpcReduction="20000"/>
          </a:bodyPr>
          <a:lstStyle/>
          <a:p>
            <a:pPr>
              <a:buNone/>
            </a:pPr>
            <a:r>
              <a:rPr lang="en-US" sz="3600" dirty="0" smtClean="0"/>
              <a:t>Anti Avoidance rules can be classified into following:</a:t>
            </a:r>
          </a:p>
          <a:p>
            <a:pPr>
              <a:buNone/>
            </a:pPr>
            <a:r>
              <a:rPr lang="en-US" dirty="0" smtClean="0"/>
              <a:t>‒Measures based on general principles in the law</a:t>
            </a:r>
          </a:p>
          <a:p>
            <a:pPr>
              <a:buNone/>
            </a:pPr>
            <a:r>
              <a:rPr lang="en-US" dirty="0" smtClean="0"/>
              <a:t>   </a:t>
            </a:r>
            <a:r>
              <a:rPr lang="en-US" sz="2600" dirty="0" smtClean="0"/>
              <a:t>•This refers to principles which are not codified in the legislation (non-statutory)</a:t>
            </a:r>
          </a:p>
          <a:p>
            <a:pPr>
              <a:buNone/>
            </a:pPr>
            <a:r>
              <a:rPr lang="en-US" sz="2600" dirty="0" smtClean="0"/>
              <a:t>   •They include a range of philosophies and approaches including “substance over form” “abuse of law”</a:t>
            </a:r>
          </a:p>
          <a:p>
            <a:pPr>
              <a:buNone/>
            </a:pPr>
            <a:r>
              <a:rPr lang="en-US" dirty="0" smtClean="0"/>
              <a:t>‒General Anti Avoidance rules</a:t>
            </a:r>
          </a:p>
          <a:p>
            <a:pPr>
              <a:buNone/>
            </a:pPr>
            <a:r>
              <a:rPr lang="en-US" dirty="0" smtClean="0"/>
              <a:t>   </a:t>
            </a:r>
            <a:r>
              <a:rPr lang="en-US" sz="2600" dirty="0" smtClean="0"/>
              <a:t>•It has same meaning as “anti avoidance rules based on general principles in law” except that it is codified and included in the legislation</a:t>
            </a:r>
          </a:p>
          <a:p>
            <a:pPr>
              <a:buNone/>
            </a:pPr>
            <a:r>
              <a:rPr lang="en-US" dirty="0" smtClean="0"/>
              <a:t>‒Specific Anti Avoidance rules</a:t>
            </a:r>
          </a:p>
          <a:p>
            <a:pPr>
              <a:buNone/>
            </a:pPr>
            <a:r>
              <a:rPr lang="en-US" dirty="0" smtClean="0"/>
              <a:t>   </a:t>
            </a:r>
            <a:r>
              <a:rPr lang="en-US" sz="2600" dirty="0" smtClean="0"/>
              <a:t>•These are the specific anti-avoidance rules which applies to the specific situations-CFC, Thin Capitalization rules, Exit Tax etc</a:t>
            </a:r>
          </a:p>
          <a:p>
            <a:pPr>
              <a:buNone/>
            </a:pPr>
            <a:endParaRPr lang="en-US" dirty="0"/>
          </a:p>
        </p:txBody>
      </p:sp>
      <p:sp>
        <p:nvSpPr>
          <p:cNvPr id="5"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8001000" cy="914400"/>
          </a:xfrm>
        </p:spPr>
        <p:txBody>
          <a:bodyPr>
            <a:normAutofit fontScale="90000"/>
          </a:bodyPr>
          <a:lstStyle/>
          <a:p>
            <a:r>
              <a:rPr lang="en-US" b="1" dirty="0" smtClean="0"/>
              <a:t>General anti-avoidance provisions introduced</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sz="3000" dirty="0" smtClean="0"/>
              <a:t> The Commissioner empowered to declare an arrangement as an impermissible avoidance arrangement (IAA) if: </a:t>
            </a:r>
          </a:p>
          <a:p>
            <a:pPr>
              <a:buNone/>
            </a:pPr>
            <a:r>
              <a:rPr lang="en-US" sz="2600" dirty="0" smtClean="0"/>
              <a:t>•The whole, a step or a part of the arrangement has been entered with the objective of obtaining tax benefit, and</a:t>
            </a:r>
          </a:p>
          <a:p>
            <a:pPr>
              <a:buNone/>
            </a:pPr>
            <a:r>
              <a:rPr lang="en-US" sz="2600" dirty="0" smtClean="0"/>
              <a:t>•The arrangement:</a:t>
            </a:r>
          </a:p>
          <a:p>
            <a:pPr>
              <a:buNone/>
            </a:pPr>
            <a:r>
              <a:rPr lang="en-US" sz="2400" dirty="0" smtClean="0"/>
              <a:t>‒Creates rights and obligations not normally created in arm’s length transactions, or</a:t>
            </a:r>
          </a:p>
          <a:p>
            <a:pPr>
              <a:buNone/>
            </a:pPr>
            <a:r>
              <a:rPr lang="en-US" sz="2400" dirty="0" smtClean="0"/>
              <a:t>‒Results in direct or indirect misuse or abuse of the provisions of the code, or</a:t>
            </a:r>
          </a:p>
          <a:p>
            <a:pPr>
              <a:buNone/>
            </a:pPr>
            <a:r>
              <a:rPr lang="en-US" sz="2400" dirty="0" smtClean="0"/>
              <a:t>‒Lacks commercial substance in whole or part, or</a:t>
            </a:r>
          </a:p>
          <a:p>
            <a:pPr>
              <a:buNone/>
            </a:pPr>
            <a:r>
              <a:rPr lang="en-US" sz="2400" dirty="0" smtClean="0"/>
              <a:t>‒Is not bonafide</a:t>
            </a:r>
          </a:p>
          <a:p>
            <a:pPr>
              <a:buNone/>
            </a:pPr>
            <a:endParaRPr lang="en-US"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Impact of IAA</a:t>
            </a:r>
            <a:endParaRPr lang="en-US" dirty="0"/>
          </a:p>
        </p:txBody>
      </p:sp>
      <p:sp>
        <p:nvSpPr>
          <p:cNvPr id="3" name="Content Placeholder 2"/>
          <p:cNvSpPr>
            <a:spLocks noGrp="1"/>
          </p:cNvSpPr>
          <p:nvPr>
            <p:ph idx="1"/>
          </p:nvPr>
        </p:nvSpPr>
        <p:spPr/>
        <p:txBody>
          <a:bodyPr>
            <a:normAutofit/>
          </a:bodyPr>
          <a:lstStyle/>
          <a:p>
            <a:pPr>
              <a:buNone/>
            </a:pPr>
            <a:r>
              <a:rPr lang="en-US" sz="2400" dirty="0" smtClean="0">
                <a:solidFill>
                  <a:srgbClr val="000000"/>
                </a:solidFill>
                <a:latin typeface="Arial"/>
              </a:rPr>
              <a:t>Once treated as an IAA, look through permitted by:</a:t>
            </a:r>
          </a:p>
          <a:p>
            <a:r>
              <a:rPr lang="en-US" sz="2400" dirty="0" smtClean="0">
                <a:solidFill>
                  <a:srgbClr val="000000"/>
                </a:solidFill>
                <a:latin typeface="Arial"/>
              </a:rPr>
              <a:t>Disregarding the whole or part of the impermissible avoidance arrangement </a:t>
            </a:r>
          </a:p>
          <a:p>
            <a:r>
              <a:rPr lang="en-US" sz="2400" dirty="0" smtClean="0">
                <a:solidFill>
                  <a:srgbClr val="000000"/>
                </a:solidFill>
                <a:latin typeface="Arial"/>
              </a:rPr>
              <a:t>Treating related or accommodating or connected parties as one and the same person</a:t>
            </a:r>
          </a:p>
          <a:p>
            <a:r>
              <a:rPr lang="en-US" sz="2400" dirty="0" smtClean="0">
                <a:solidFill>
                  <a:srgbClr val="000000"/>
                </a:solidFill>
                <a:latin typeface="Arial"/>
              </a:rPr>
              <a:t>Reallocating amongst parties or re-characterizing any accrual, receipt, expense, deduction, rebate, etc. whether revenue or capital</a:t>
            </a:r>
          </a:p>
          <a:p>
            <a:r>
              <a:rPr lang="en-US" sz="2400" dirty="0" smtClean="0">
                <a:solidFill>
                  <a:srgbClr val="000000"/>
                </a:solidFill>
                <a:latin typeface="Arial"/>
              </a:rPr>
              <a:t>Re-characterizing debt to equity or vice versa</a:t>
            </a:r>
          </a:p>
          <a:p>
            <a:pPr>
              <a:buNone/>
            </a:pPr>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Lacking Commercial Substance</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Lacking commercial substance defined to include situations where there is a:</a:t>
            </a:r>
          </a:p>
          <a:p>
            <a:r>
              <a:rPr lang="en-US" sz="2900" dirty="0" smtClean="0"/>
              <a:t>Significant tax benefits without a significant effect upon business risk or net cash flows</a:t>
            </a:r>
          </a:p>
          <a:p>
            <a:r>
              <a:rPr lang="en-US" sz="2900" dirty="0" smtClean="0"/>
              <a:t>Legal substance or effect differs from legal form</a:t>
            </a:r>
          </a:p>
          <a:p>
            <a:r>
              <a:rPr lang="en-US" sz="2900" dirty="0" smtClean="0"/>
              <a:t>It involves or includes:</a:t>
            </a:r>
          </a:p>
          <a:p>
            <a:pPr>
              <a:buNone/>
            </a:pPr>
            <a:r>
              <a:rPr lang="en-US" dirty="0" smtClean="0"/>
              <a:t>  -</a:t>
            </a:r>
            <a:r>
              <a:rPr lang="en-US" sz="2600" dirty="0" smtClean="0"/>
              <a:t>Round trip financing</a:t>
            </a:r>
          </a:p>
          <a:p>
            <a:pPr>
              <a:buNone/>
            </a:pPr>
            <a:r>
              <a:rPr lang="en-US" sz="2600" dirty="0" smtClean="0"/>
              <a:t>   -An accommodating or tax indifferent party</a:t>
            </a:r>
          </a:p>
          <a:p>
            <a:pPr>
              <a:buNone/>
            </a:pPr>
            <a:r>
              <a:rPr lang="en-US" sz="2600" dirty="0" smtClean="0"/>
              <a:t>   -Any element that has the effect of offsetting or cancelling each other</a:t>
            </a:r>
          </a:p>
          <a:p>
            <a:pPr>
              <a:buNone/>
            </a:pPr>
            <a:r>
              <a:rPr lang="en-US" sz="2600" dirty="0" smtClean="0"/>
              <a:t>   -A transaction which is conducted through one or more persons and disguises the nature, location, source, ownership or control of funds</a:t>
            </a:r>
          </a:p>
          <a:p>
            <a:pPr>
              <a:buNone/>
            </a:pPr>
            <a:endParaRPr lang="en-US"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Round Trip Financing</a:t>
            </a:r>
            <a:endParaRPr lang="en-US" dirty="0"/>
          </a:p>
        </p:txBody>
      </p:sp>
      <p:sp>
        <p:nvSpPr>
          <p:cNvPr id="3" name="Content Placeholder 2"/>
          <p:cNvSpPr>
            <a:spLocks noGrp="1"/>
          </p:cNvSpPr>
          <p:nvPr>
            <p:ph idx="1"/>
          </p:nvPr>
        </p:nvSpPr>
        <p:spPr/>
        <p:txBody>
          <a:bodyPr>
            <a:normAutofit/>
          </a:bodyPr>
          <a:lstStyle/>
          <a:p>
            <a:r>
              <a:rPr lang="en-US" sz="2400" dirty="0" smtClean="0"/>
              <a:t>The ordinary meaning of the word 'round-tripping' is 'a journey to a place and back again'</a:t>
            </a:r>
          </a:p>
          <a:p>
            <a:r>
              <a:rPr lang="en-US" sz="2400" dirty="0" smtClean="0"/>
              <a:t>Differential rates of tax for foreign and Indian investors have been the primary driver for this route</a:t>
            </a:r>
          </a:p>
          <a:p>
            <a:r>
              <a:rPr lang="en-US" sz="2400" dirty="0" smtClean="0"/>
              <a:t>Reserve Bank of India averse to any such proposals</a:t>
            </a:r>
          </a:p>
          <a:p>
            <a:r>
              <a:rPr lang="en-US" sz="2400" dirty="0" smtClean="0"/>
              <a:t>FIPB refers these arrangements to tax authorities</a:t>
            </a:r>
          </a:p>
          <a:p>
            <a:endParaRPr lang="en-US" sz="2400"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708392" cy="868362"/>
          </a:xfrm>
        </p:spPr>
        <p:txBody>
          <a:bodyPr/>
          <a:lstStyle/>
          <a:p>
            <a:r>
              <a:rPr lang="en-US" b="1" dirty="0" smtClean="0"/>
              <a:t>Other Aspects</a:t>
            </a:r>
            <a:endParaRPr lang="en-US" dirty="0"/>
          </a:p>
        </p:txBody>
      </p:sp>
      <p:sp>
        <p:nvSpPr>
          <p:cNvPr id="3" name="Content Placeholder 2"/>
          <p:cNvSpPr>
            <a:spLocks noGrp="1"/>
          </p:cNvSpPr>
          <p:nvPr>
            <p:ph idx="1"/>
          </p:nvPr>
        </p:nvSpPr>
        <p:spPr>
          <a:xfrm>
            <a:off x="1066800" y="1219200"/>
            <a:ext cx="7866888" cy="5029200"/>
          </a:xfrm>
        </p:spPr>
        <p:txBody>
          <a:bodyPr>
            <a:normAutofit/>
          </a:bodyPr>
          <a:lstStyle/>
          <a:p>
            <a:pPr>
              <a:buNone/>
            </a:pPr>
            <a:r>
              <a:rPr lang="en-US" sz="2800" dirty="0" smtClean="0"/>
              <a:t>   The GAAR can be invoked as an alternative to or in addition to any other basis of making an assessment.</a:t>
            </a:r>
          </a:p>
          <a:p>
            <a:pPr>
              <a:buNone/>
            </a:pPr>
            <a:r>
              <a:rPr lang="en-US" sz="2800" dirty="0" smtClean="0"/>
              <a:t>   Presumption of Purpose </a:t>
            </a:r>
          </a:p>
          <a:p>
            <a:r>
              <a:rPr lang="en-US" sz="2400" dirty="0" smtClean="0"/>
              <a:t>The onus of proving that the purpose of a transaction is not to avoid taxes is on the assessee</a:t>
            </a:r>
          </a:p>
          <a:p>
            <a:r>
              <a:rPr lang="en-US" sz="2400" dirty="0" smtClean="0"/>
              <a:t>The presumption applies even if the main / overall purpose of the arrangement is not to obtain a tax benefit and only if a step / part of the arrangement is to obtain a benefit</a:t>
            </a:r>
          </a:p>
          <a:p>
            <a:pPr>
              <a:buNone/>
            </a:pPr>
            <a:endParaRPr lang="en-US" dirty="0"/>
          </a:p>
        </p:txBody>
      </p:sp>
      <p:sp>
        <p:nvSpPr>
          <p:cNvPr id="4" name="Footer Placeholder 3"/>
          <p:cNvSpPr txBox="1">
            <a:spLocks/>
          </p:cNvSpPr>
          <p:nvPr/>
        </p:nvSpPr>
        <p:spPr>
          <a:xfrm>
            <a:off x="7162800" y="6400800"/>
            <a:ext cx="1981200" cy="457200"/>
          </a:xfrm>
          <a:prstGeom prst="rect">
            <a:avLst/>
          </a:prstGeom>
        </p:spPr>
        <p:txBody>
          <a:bodyPr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CA SAURIN SHAH</a:t>
            </a:r>
            <a:endParaRPr kumimoji="0" lang="en-US" sz="14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Presentation13</Template>
  <TotalTime>206</TotalTime>
  <Words>2034</Words>
  <Application>Microsoft Office PowerPoint</Application>
  <PresentationFormat>On-screen Show (4:3)</PresentationFormat>
  <Paragraphs>132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Solstice</vt:lpstr>
      <vt:lpstr>GAAR  General Anti-Avoidance Regulations</vt:lpstr>
      <vt:lpstr>Background</vt:lpstr>
      <vt:lpstr>“Tax avoidance like tax evasion, seriously undermines the achievements of the public finance objective of collecting revenues in an efficient, equitable and effective manner.”  In India, the proposed Direct Tax Code 2010 seeks to address the issues relating to tax avoidance and evasion by bringing in General Anti-Avoidance Rules (GAAR) in addition to various transaction-specific Special Anti-Avoidance provisions.  “A broad spectrum GAAR carries a real risk of undermining the ability of business and individuals to carry out sensible and responsible tax planning and that on the other hand introducing a moderate rule which does not apply to responsible tax planning, and is targeted at abusive arrangements would be beneficial.”   </vt:lpstr>
      <vt:lpstr>Anti-avoidance</vt:lpstr>
      <vt:lpstr>General anti-avoidance provisions introduced</vt:lpstr>
      <vt:lpstr>Impact of IAA</vt:lpstr>
      <vt:lpstr>Lacking Commercial Substance</vt:lpstr>
      <vt:lpstr>Round Trip Financing</vt:lpstr>
      <vt:lpstr>Other Aspects</vt:lpstr>
      <vt:lpstr>Legislation</vt:lpstr>
      <vt:lpstr>Three key conditions which must be satisfied for GAAR to apply:</vt:lpstr>
      <vt:lpstr>Is there a scheme?</vt:lpstr>
      <vt:lpstr>Is there a benefit?</vt:lpstr>
      <vt:lpstr>What is the purpose?</vt:lpstr>
      <vt:lpstr>Procedural</vt:lpstr>
      <vt:lpstr>Treaty &amp; Other Provisions</vt:lpstr>
      <vt:lpstr>Key issues</vt:lpstr>
      <vt:lpstr>Specific Anti-Abuse Rules</vt:lpstr>
      <vt:lpstr>THANKS  &amp;  REGARDS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GAAR  General Anti-Avoidance Regulations</dc:title>
  <dc:creator>saurin</dc:creator>
  <cp:lastModifiedBy>CA SAURIN SHAH</cp:lastModifiedBy>
  <cp:revision>23</cp:revision>
  <dcterms:created xsi:type="dcterms:W3CDTF">2012-04-09T05:39:24Z</dcterms:created>
  <dcterms:modified xsi:type="dcterms:W3CDTF">2012-04-09T09:17:33Z</dcterms:modified>
</cp:coreProperties>
</file>