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70" r:id="rId6"/>
    <p:sldId id="294" r:id="rId7"/>
    <p:sldId id="271" r:id="rId8"/>
    <p:sldId id="272" r:id="rId9"/>
    <p:sldId id="295" r:id="rId10"/>
    <p:sldId id="296" r:id="rId11"/>
    <p:sldId id="297" r:id="rId12"/>
    <p:sldId id="298" r:id="rId13"/>
    <p:sldId id="273" r:id="rId14"/>
    <p:sldId id="274" r:id="rId15"/>
    <p:sldId id="299" r:id="rId16"/>
    <p:sldId id="262" r:id="rId17"/>
    <p:sldId id="275" r:id="rId18"/>
    <p:sldId id="276" r:id="rId19"/>
    <p:sldId id="300" r:id="rId20"/>
    <p:sldId id="277" r:id="rId21"/>
    <p:sldId id="280" r:id="rId22"/>
    <p:sldId id="287" r:id="rId23"/>
    <p:sldId id="288" r:id="rId24"/>
    <p:sldId id="301" r:id="rId25"/>
    <p:sldId id="302" r:id="rId26"/>
    <p:sldId id="303" r:id="rId27"/>
    <p:sldId id="304" r:id="rId28"/>
    <p:sldId id="289" r:id="rId29"/>
    <p:sldId id="290" r:id="rId30"/>
    <p:sldId id="305" r:id="rId31"/>
    <p:sldId id="266" r:id="rId32"/>
    <p:sldId id="306" r:id="rId33"/>
    <p:sldId id="307" r:id="rId34"/>
    <p:sldId id="267" r:id="rId35"/>
    <p:sldId id="268" r:id="rId36"/>
    <p:sldId id="269" r:id="rId37"/>
    <p:sldId id="308" r:id="rId38"/>
    <p:sldId id="309" r:id="rId39"/>
    <p:sldId id="310" r:id="rId40"/>
    <p:sldId id="311"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6DE3664C-3C92-4301-8626-EF044FAC6A78}" type="datetimeFigureOut">
              <a:rPr lang="en-US" smtClean="0"/>
              <a:pPr/>
              <a:t>10/02/2010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1DB6AB6-6C83-4C56-9DF2-3DCD37C4D03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DE3664C-3C92-4301-8626-EF044FAC6A78}" type="datetimeFigureOut">
              <a:rPr lang="en-US" smtClean="0"/>
              <a:pPr/>
              <a:t>10/02/2010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1DB6AB6-6C83-4C56-9DF2-3DCD37C4D03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DE3664C-3C92-4301-8626-EF044FAC6A78}" type="datetimeFigureOut">
              <a:rPr lang="en-US" smtClean="0"/>
              <a:pPr/>
              <a:t>10/02/2010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1DB6AB6-6C83-4C56-9DF2-3DCD37C4D03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DE3664C-3C92-4301-8626-EF044FAC6A78}" type="datetimeFigureOut">
              <a:rPr lang="en-US" smtClean="0"/>
              <a:pPr/>
              <a:t>10/02/2010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1DB6AB6-6C83-4C56-9DF2-3DCD37C4D03E}"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DE3664C-3C92-4301-8626-EF044FAC6A78}" type="datetimeFigureOut">
              <a:rPr lang="en-US" smtClean="0"/>
              <a:pPr/>
              <a:t>10/02/2010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1DB6AB6-6C83-4C56-9DF2-3DCD37C4D03E}"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DE3664C-3C92-4301-8626-EF044FAC6A78}" type="datetimeFigureOut">
              <a:rPr lang="en-US" smtClean="0"/>
              <a:pPr/>
              <a:t>10/02/2010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1DB6AB6-6C83-4C56-9DF2-3DCD37C4D03E}"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DE3664C-3C92-4301-8626-EF044FAC6A78}" type="datetimeFigureOut">
              <a:rPr lang="en-US" smtClean="0"/>
              <a:pPr/>
              <a:t>10/02/2010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D1DB6AB6-6C83-4C56-9DF2-3DCD37C4D03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6DE3664C-3C92-4301-8626-EF044FAC6A78}" type="datetimeFigureOut">
              <a:rPr lang="en-US" smtClean="0"/>
              <a:pPr/>
              <a:t>10/02/2010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D1DB6AB6-6C83-4C56-9DF2-3DCD37C4D03E}"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6DE3664C-3C92-4301-8626-EF044FAC6A78}" type="datetimeFigureOut">
              <a:rPr lang="en-US" smtClean="0"/>
              <a:pPr/>
              <a:t>10/02/2010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D1DB6AB6-6C83-4C56-9DF2-3DCD37C4D03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6DE3664C-3C92-4301-8626-EF044FAC6A78}" type="datetimeFigureOut">
              <a:rPr lang="en-US" smtClean="0"/>
              <a:pPr/>
              <a:t>10/02/2010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1DB6AB6-6C83-4C56-9DF2-3DCD37C4D03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6DE3664C-3C92-4301-8626-EF044FAC6A78}" type="datetimeFigureOut">
              <a:rPr lang="en-US" smtClean="0"/>
              <a:pPr/>
              <a:t>10/02/2010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D1DB6AB6-6C83-4C56-9DF2-3DCD37C4D03E}"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6DE3664C-3C92-4301-8626-EF044FAC6A78}" type="datetimeFigureOut">
              <a:rPr lang="en-US" smtClean="0"/>
              <a:pPr/>
              <a:t>10/02/2010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1DB6AB6-6C83-4C56-9DF2-3DCD37C4D03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8229600" cy="1828800"/>
          </a:xfrm>
        </p:spPr>
        <p:txBody>
          <a:bodyPr/>
          <a:lstStyle/>
          <a:p>
            <a:r>
              <a:rPr lang="en-US" dirty="0"/>
              <a:t>Introduction to Derivatives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algn="just">
              <a:buNone/>
            </a:pPr>
            <a:r>
              <a:rPr lang="en-US" sz="3300" dirty="0" smtClean="0">
                <a:latin typeface="Times New Roman" pitchFamily="18" charset="0"/>
                <a:cs typeface="Times New Roman" pitchFamily="18" charset="0"/>
              </a:rPr>
              <a:t>3.</a:t>
            </a:r>
            <a:r>
              <a:rPr lang="en-US" sz="3300" b="1" dirty="0" smtClean="0">
                <a:latin typeface="Times New Roman" pitchFamily="18" charset="0"/>
                <a:cs typeface="Times New Roman" pitchFamily="18" charset="0"/>
              </a:rPr>
              <a:t>Arbitrageurs</a:t>
            </a:r>
            <a:r>
              <a:rPr lang="en-US" sz="3300" dirty="0" smtClean="0">
                <a:latin typeface="Times New Roman" pitchFamily="18" charset="0"/>
                <a:cs typeface="Times New Roman" pitchFamily="18" charset="0"/>
              </a:rPr>
              <a:t>: People who buy or sell to make money on price differentials in different markets. </a:t>
            </a:r>
          </a:p>
          <a:p>
            <a:pPr algn="just"/>
            <a:r>
              <a:rPr lang="en-US" sz="3300" dirty="0" smtClean="0">
                <a:latin typeface="Times New Roman" pitchFamily="18" charset="0"/>
                <a:cs typeface="Times New Roman" pitchFamily="18" charset="0"/>
              </a:rPr>
              <a:t>Tries to earn riskless profits from discrepancies between futures and spot prices and among different future prices</a:t>
            </a:r>
          </a:p>
          <a:p>
            <a:pPr algn="just"/>
            <a:r>
              <a:rPr lang="en-US" sz="3300" dirty="0" smtClean="0">
                <a:latin typeface="Times New Roman" pitchFamily="18" charset="0"/>
                <a:cs typeface="Times New Roman" pitchFamily="18" charset="0"/>
              </a:rPr>
              <a:t>Arbitrage trading helps to make market liquid, ensue accurate pricing and enhance price stability.</a:t>
            </a:r>
          </a:p>
          <a:p>
            <a:pPr algn="just"/>
            <a:r>
              <a:rPr lang="en-US" sz="3300" dirty="0" smtClean="0">
                <a:latin typeface="Times New Roman" pitchFamily="18" charset="0"/>
                <a:cs typeface="Times New Roman" pitchFamily="18" charset="0"/>
              </a:rPr>
              <a:t>It involves making profits from relative </a:t>
            </a:r>
            <a:r>
              <a:rPr lang="en-US" sz="3300" dirty="0" err="1" smtClean="0">
                <a:latin typeface="Times New Roman" pitchFamily="18" charset="0"/>
                <a:cs typeface="Times New Roman" pitchFamily="18" charset="0"/>
              </a:rPr>
              <a:t>mis</a:t>
            </a:r>
            <a:r>
              <a:rPr lang="en-US" sz="3300" dirty="0" smtClean="0">
                <a:latin typeface="Times New Roman" pitchFamily="18" charset="0"/>
                <a:cs typeface="Times New Roman" pitchFamily="18" charset="0"/>
              </a:rPr>
              <a:t>-pricing</a:t>
            </a:r>
          </a:p>
          <a:p>
            <a:pPr algn="just"/>
            <a:r>
              <a:rPr lang="en-US" sz="3300" dirty="0" smtClean="0">
                <a:latin typeface="Times New Roman" pitchFamily="18" charset="0"/>
                <a:cs typeface="Times New Roman" pitchFamily="18" charset="0"/>
              </a:rPr>
              <a:t>For example, a futures price is simply the current price plus the interest cost. If there is any change in the interest, it presents an arbitrage opportunity.</a:t>
            </a:r>
          </a:p>
          <a:p>
            <a:endParaRPr lang="en-US" dirty="0"/>
          </a:p>
        </p:txBody>
      </p:sp>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Players in Derivative Market</a:t>
            </a:r>
            <a:br>
              <a:rPr lang="en-US" b="1" dirty="0" smtClean="0"/>
            </a:b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By Speculator</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sp>
        <p:nvSpPr>
          <p:cNvPr id="2" name="Title 1"/>
          <p:cNvSpPr>
            <a:spLocks noGrp="1"/>
          </p:cNvSpPr>
          <p:nvPr>
            <p:ph type="title"/>
          </p:nvPr>
        </p:nvSpPr>
        <p:spPr/>
        <p:txBody>
          <a:bodyPr/>
          <a:lstStyle/>
          <a:p>
            <a:r>
              <a:rPr lang="en-US" dirty="0" smtClean="0"/>
              <a:t>Strategies</a:t>
            </a:r>
            <a:endParaRPr lang="en-US" dirty="0"/>
          </a:p>
        </p:txBody>
      </p:sp>
      <p:sp>
        <p:nvSpPr>
          <p:cNvPr id="4" name="Rectangle 3"/>
          <p:cNvSpPr/>
          <p:nvPr/>
        </p:nvSpPr>
        <p:spPr>
          <a:xfrm>
            <a:off x="3810000" y="2514600"/>
            <a:ext cx="14478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Perception</a:t>
            </a:r>
            <a:endParaRPr lang="en-US" dirty="0"/>
          </a:p>
        </p:txBody>
      </p:sp>
      <p:sp>
        <p:nvSpPr>
          <p:cNvPr id="5" name="Rectangle 4"/>
          <p:cNvSpPr/>
          <p:nvPr/>
        </p:nvSpPr>
        <p:spPr>
          <a:xfrm>
            <a:off x="7162800" y="4572000"/>
            <a:ext cx="14478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Short Call</a:t>
            </a:r>
            <a:endParaRPr lang="en-US" dirty="0"/>
          </a:p>
        </p:txBody>
      </p:sp>
      <p:sp>
        <p:nvSpPr>
          <p:cNvPr id="6" name="Rectangle 5"/>
          <p:cNvSpPr/>
          <p:nvPr/>
        </p:nvSpPr>
        <p:spPr>
          <a:xfrm>
            <a:off x="5486400" y="3352800"/>
            <a:ext cx="14478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Bearish</a:t>
            </a:r>
            <a:endParaRPr lang="en-US" dirty="0"/>
          </a:p>
        </p:txBody>
      </p:sp>
      <p:sp>
        <p:nvSpPr>
          <p:cNvPr id="7" name="Rectangle 6"/>
          <p:cNvSpPr/>
          <p:nvPr/>
        </p:nvSpPr>
        <p:spPr>
          <a:xfrm>
            <a:off x="2133600" y="3429000"/>
            <a:ext cx="14478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Bullish</a:t>
            </a:r>
            <a:endParaRPr lang="en-US" dirty="0"/>
          </a:p>
        </p:txBody>
      </p:sp>
      <p:sp>
        <p:nvSpPr>
          <p:cNvPr id="8" name="Rectangle 7"/>
          <p:cNvSpPr/>
          <p:nvPr/>
        </p:nvSpPr>
        <p:spPr>
          <a:xfrm>
            <a:off x="533400" y="4648200"/>
            <a:ext cx="14478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Long Call</a:t>
            </a:r>
            <a:endParaRPr lang="en-US" dirty="0"/>
          </a:p>
        </p:txBody>
      </p:sp>
      <p:sp>
        <p:nvSpPr>
          <p:cNvPr id="9" name="Rectangle 8"/>
          <p:cNvSpPr/>
          <p:nvPr/>
        </p:nvSpPr>
        <p:spPr>
          <a:xfrm>
            <a:off x="5105400" y="4648200"/>
            <a:ext cx="14478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Long Put</a:t>
            </a:r>
            <a:endParaRPr lang="en-US" dirty="0"/>
          </a:p>
        </p:txBody>
      </p:sp>
      <p:sp>
        <p:nvSpPr>
          <p:cNvPr id="10" name="Rectangle 9"/>
          <p:cNvSpPr/>
          <p:nvPr/>
        </p:nvSpPr>
        <p:spPr>
          <a:xfrm>
            <a:off x="3048000" y="4648200"/>
            <a:ext cx="14478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Short Put</a:t>
            </a:r>
            <a:endParaRPr lang="en-US" dirty="0"/>
          </a:p>
        </p:txBody>
      </p:sp>
      <p:cxnSp>
        <p:nvCxnSpPr>
          <p:cNvPr id="12" name="Straight Connector 11"/>
          <p:cNvCxnSpPr/>
          <p:nvPr/>
        </p:nvCxnSpPr>
        <p:spPr>
          <a:xfrm>
            <a:off x="2895600" y="3124200"/>
            <a:ext cx="3429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447800" y="4267200"/>
            <a:ext cx="2362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791200" y="4267200"/>
            <a:ext cx="1905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4" idx="2"/>
          </p:cNvCxnSpPr>
          <p:nvPr/>
        </p:nvCxnSpPr>
        <p:spPr>
          <a:xfrm rot="5400000">
            <a:off x="4362450" y="2952750"/>
            <a:ext cx="304800" cy="38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endCxn id="7" idx="0"/>
          </p:cNvCxnSpPr>
          <p:nvPr/>
        </p:nvCxnSpPr>
        <p:spPr>
          <a:xfrm rot="5400000">
            <a:off x="2724150" y="3257550"/>
            <a:ext cx="304800" cy="38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rot="5400000">
            <a:off x="6210300" y="3238500"/>
            <a:ext cx="228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7" idx="2"/>
          </p:cNvCxnSpPr>
          <p:nvPr/>
        </p:nvCxnSpPr>
        <p:spPr>
          <a:xfrm rot="5400000">
            <a:off x="2571750" y="3981450"/>
            <a:ext cx="533400" cy="38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rot="5400000">
            <a:off x="1257300" y="4457700"/>
            <a:ext cx="381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endCxn id="10" idx="0"/>
          </p:cNvCxnSpPr>
          <p:nvPr/>
        </p:nvCxnSpPr>
        <p:spPr>
          <a:xfrm rot="5400000">
            <a:off x="3600450" y="4438650"/>
            <a:ext cx="381000" cy="38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rot="5400000">
            <a:off x="6096000" y="3962400"/>
            <a:ext cx="609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rot="5400000">
            <a:off x="5619750" y="4438650"/>
            <a:ext cx="381000" cy="38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rot="5400000">
            <a:off x="7543800" y="4419600"/>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buNone/>
            </a:pPr>
            <a:r>
              <a:rPr lang="en-US" dirty="0" smtClean="0"/>
              <a:t>By Hedger:</a:t>
            </a:r>
          </a:p>
          <a:p>
            <a:pPr algn="just"/>
            <a:r>
              <a:rPr lang="en-US" dirty="0" smtClean="0"/>
              <a:t>If in Cash Market, Long Security</a:t>
            </a:r>
          </a:p>
          <a:p>
            <a:pPr algn="just">
              <a:buFont typeface="Wingdings" pitchFamily="2" charset="2"/>
              <a:buChar char="Ø"/>
            </a:pPr>
            <a:r>
              <a:rPr lang="en-US" dirty="0" smtClean="0"/>
              <a:t>That means, bearish in derivatives market i.e. Long Put And Short Call</a:t>
            </a:r>
          </a:p>
          <a:p>
            <a:pPr algn="just"/>
            <a:r>
              <a:rPr lang="en-US" dirty="0" smtClean="0"/>
              <a:t>If in Cash Market, Short Security</a:t>
            </a:r>
          </a:p>
          <a:p>
            <a:pPr algn="just">
              <a:buFont typeface="Wingdings" pitchFamily="2" charset="2"/>
              <a:buChar char="Ø"/>
            </a:pPr>
            <a:r>
              <a:rPr lang="en-US" dirty="0" smtClean="0"/>
              <a:t>That means bullish in derivatives market i.e. Long Call And Short Put</a:t>
            </a:r>
          </a:p>
          <a:p>
            <a:endParaRPr lang="en-US" dirty="0"/>
          </a:p>
        </p:txBody>
      </p:sp>
      <p:sp>
        <p:nvSpPr>
          <p:cNvPr id="2" name="Title 1"/>
          <p:cNvSpPr>
            <a:spLocks noGrp="1"/>
          </p:cNvSpPr>
          <p:nvPr>
            <p:ph type="title"/>
          </p:nvPr>
        </p:nvSpPr>
        <p:spPr/>
        <p:txBody>
          <a:bodyPr/>
          <a:lstStyle/>
          <a:p>
            <a:r>
              <a:rPr lang="en-US" dirty="0" smtClean="0"/>
              <a:t>Strategies</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5029200"/>
          </a:xfrm>
        </p:spPr>
        <p:txBody>
          <a:bodyPr>
            <a:noAutofit/>
          </a:bodyPr>
          <a:lstStyle/>
          <a:p>
            <a:pPr algn="just"/>
            <a:r>
              <a:rPr lang="en-US" sz="1800" dirty="0" smtClean="0">
                <a:latin typeface="Times New Roman" pitchFamily="18" charset="0"/>
                <a:cs typeface="Times New Roman" pitchFamily="18" charset="0"/>
              </a:rPr>
              <a:t>Derivatives have been a recent development in the Indian financial markets. But there have been derivatives in the commodities market. </a:t>
            </a:r>
          </a:p>
          <a:p>
            <a:pPr algn="just"/>
            <a:r>
              <a:rPr lang="en-US" sz="1800" dirty="0" smtClean="0">
                <a:latin typeface="Times New Roman" pitchFamily="18" charset="0"/>
                <a:cs typeface="Times New Roman" pitchFamily="18" charset="0"/>
              </a:rPr>
              <a:t>There is Cotton and Oilseed futures in Mumbai, Soya futures in Bhopal, Pepper futures in Cochin, Coffee futures in Bangalore etc.</a:t>
            </a:r>
          </a:p>
          <a:p>
            <a:pPr algn="just"/>
            <a:r>
              <a:rPr lang="en-US" sz="1800" dirty="0" smtClean="0">
                <a:latin typeface="Times New Roman" pitchFamily="18" charset="0"/>
                <a:cs typeface="Times New Roman" pitchFamily="18" charset="0"/>
              </a:rPr>
              <a:t>But the players in these markets are restricted to big farmers and industries, who need these as an input to protect themselves from the vagaries of agriculture sector.</a:t>
            </a:r>
          </a:p>
          <a:p>
            <a:pPr algn="just"/>
            <a:r>
              <a:rPr lang="en-US" sz="1800" dirty="0" smtClean="0">
                <a:latin typeface="Times New Roman" pitchFamily="18" charset="0"/>
                <a:cs typeface="Times New Roman" pitchFamily="18" charset="0"/>
              </a:rPr>
              <a:t>Globally too, the first derivatives started with the commodities, way back in 1894.</a:t>
            </a:r>
          </a:p>
          <a:p>
            <a:pPr algn="just"/>
            <a:r>
              <a:rPr lang="en-US" sz="1800" dirty="0" smtClean="0">
                <a:latin typeface="Times New Roman" pitchFamily="18" charset="0"/>
                <a:cs typeface="Times New Roman" pitchFamily="18" charset="0"/>
              </a:rPr>
              <a:t>Financial derivatives are a relatively late development, coming into existence only in the 1970’s. The first exchange where derivatives were traded is the Chicago Board of Trade (CBOT).</a:t>
            </a:r>
          </a:p>
          <a:p>
            <a:pPr algn="just"/>
            <a:r>
              <a:rPr lang="en-US" sz="1800" dirty="0" smtClean="0">
                <a:latin typeface="Times New Roman" pitchFamily="18" charset="0"/>
                <a:cs typeface="Times New Roman" pitchFamily="18" charset="0"/>
              </a:rPr>
              <a:t>In India, the first derivatives were introduced by National Stock Exchange (NSE) in June 2000. The first derivatives were index futures. The index used was Nifty.</a:t>
            </a:r>
          </a:p>
          <a:p>
            <a:pPr algn="just"/>
            <a:r>
              <a:rPr lang="en-US" sz="1800" dirty="0" smtClean="0">
                <a:latin typeface="Times New Roman" pitchFamily="18" charset="0"/>
                <a:cs typeface="Times New Roman" pitchFamily="18" charset="0"/>
              </a:rPr>
              <a:t>Option trading was started in June 2001, for index as well as stocks. In November 2001, futures on stocks were allowed. </a:t>
            </a:r>
          </a:p>
          <a:p>
            <a:pPr algn="just"/>
            <a:r>
              <a:rPr lang="en-US" sz="1800" dirty="0" smtClean="0">
                <a:latin typeface="Times New Roman" pitchFamily="18" charset="0"/>
                <a:cs typeface="Times New Roman" pitchFamily="18" charset="0"/>
              </a:rPr>
              <a:t>Currently, there are 30 stocks on which derivative trading is allowed.</a:t>
            </a:r>
          </a:p>
          <a:p>
            <a:pPr algn="just"/>
            <a:endParaRPr lang="en-US" sz="1800" dirty="0">
              <a:latin typeface="Times New Roman" pitchFamily="18" charset="0"/>
              <a:cs typeface="Times New Roman" pitchFamily="18" charset="0"/>
            </a:endParaRPr>
          </a:p>
        </p:txBody>
      </p:sp>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How </a:t>
            </a:r>
            <a:r>
              <a:rPr lang="en-US" b="1" dirty="0"/>
              <a:t>has this market developed over time?</a:t>
            </a:r>
            <a:br>
              <a:rPr lang="en-US" b="1" dirty="0"/>
            </a:b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5334000"/>
          </a:xfrm>
        </p:spPr>
        <p:txBody>
          <a:bodyPr>
            <a:normAutofit fontScale="70000" lnSpcReduction="20000"/>
          </a:bodyPr>
          <a:lstStyle/>
          <a:p>
            <a:pPr algn="just"/>
            <a:r>
              <a:rPr lang="en-US" b="1" dirty="0">
                <a:latin typeface="Times New Roman" pitchFamily="18" charset="0"/>
                <a:cs typeface="Times New Roman" pitchFamily="18" charset="0"/>
              </a:rPr>
              <a:t>Insurance</a:t>
            </a:r>
            <a:r>
              <a:rPr lang="en-US" dirty="0">
                <a:latin typeface="Times New Roman" pitchFamily="18" charset="0"/>
                <a:cs typeface="Times New Roman" pitchFamily="18" charset="0"/>
              </a:rPr>
              <a:t> is nothing but transfer of risk. An insurance company sells you </a:t>
            </a:r>
            <a:r>
              <a:rPr lang="en-US" dirty="0" smtClean="0">
                <a:latin typeface="Times New Roman" pitchFamily="18" charset="0"/>
                <a:cs typeface="Times New Roman" pitchFamily="18" charset="0"/>
              </a:rPr>
              <a:t>risk cover </a:t>
            </a:r>
            <a:r>
              <a:rPr lang="en-US" dirty="0">
                <a:latin typeface="Times New Roman" pitchFamily="18" charset="0"/>
                <a:cs typeface="Times New Roman" pitchFamily="18" charset="0"/>
              </a:rPr>
              <a:t>and buys your risk and you sell your risk and buy a risk cover. The </a:t>
            </a:r>
            <a:r>
              <a:rPr lang="en-US" dirty="0" smtClean="0">
                <a:latin typeface="Times New Roman" pitchFamily="18" charset="0"/>
                <a:cs typeface="Times New Roman" pitchFamily="18" charset="0"/>
              </a:rPr>
              <a:t>risk involved </a:t>
            </a:r>
            <a:r>
              <a:rPr lang="en-US" dirty="0">
                <a:latin typeface="Times New Roman" pitchFamily="18" charset="0"/>
                <a:cs typeface="Times New Roman" pitchFamily="18" charset="0"/>
              </a:rPr>
              <a:t>in life insurance is the death of the policyholder. </a:t>
            </a:r>
            <a:endParaRPr lang="en-US" dirty="0" smtClean="0">
              <a:latin typeface="Times New Roman" pitchFamily="18" charset="0"/>
              <a:cs typeface="Times New Roman" pitchFamily="18" charset="0"/>
            </a:endParaRPr>
          </a:p>
          <a:p>
            <a:pPr algn="just">
              <a:buFont typeface="Wingdings" pitchFamily="2" charset="2"/>
              <a:buChar char="Ø"/>
            </a:pPr>
            <a:r>
              <a:rPr lang="en-US" dirty="0" smtClean="0">
                <a:latin typeface="Times New Roman" pitchFamily="18" charset="0"/>
                <a:cs typeface="Times New Roman" pitchFamily="18" charset="0"/>
              </a:rPr>
              <a:t>The insurance companies </a:t>
            </a:r>
            <a:r>
              <a:rPr lang="en-US" dirty="0">
                <a:latin typeface="Times New Roman" pitchFamily="18" charset="0"/>
                <a:cs typeface="Times New Roman" pitchFamily="18" charset="0"/>
              </a:rPr>
              <a:t>bet on your surviving and hence agree to sell a risk cover for </a:t>
            </a:r>
            <a:r>
              <a:rPr lang="en-US" dirty="0" smtClean="0">
                <a:latin typeface="Times New Roman" pitchFamily="18" charset="0"/>
                <a:cs typeface="Times New Roman" pitchFamily="18" charset="0"/>
              </a:rPr>
              <a:t>some premium</a:t>
            </a:r>
            <a:r>
              <a:rPr lang="en-US" dirty="0">
                <a:latin typeface="Times New Roman" pitchFamily="18" charset="0"/>
                <a:cs typeface="Times New Roman" pitchFamily="18" charset="0"/>
              </a:rPr>
              <a:t>.</a:t>
            </a:r>
          </a:p>
          <a:p>
            <a:pPr algn="just">
              <a:buFont typeface="Wingdings" pitchFamily="2" charset="2"/>
              <a:buChar char="Ø"/>
            </a:pPr>
            <a:r>
              <a:rPr lang="en-US" dirty="0">
                <a:latin typeface="Times New Roman" pitchFamily="18" charset="0"/>
                <a:cs typeface="Times New Roman" pitchFamily="18" charset="0"/>
              </a:rPr>
              <a:t>There is a transfer of risk here for a financial cost, i.e. the premium. </a:t>
            </a:r>
            <a:endParaRPr lang="en-US" dirty="0" smtClean="0">
              <a:latin typeface="Times New Roman" pitchFamily="18" charset="0"/>
              <a:cs typeface="Times New Roman" pitchFamily="18" charset="0"/>
            </a:endParaRPr>
          </a:p>
          <a:p>
            <a:pPr algn="just">
              <a:buFont typeface="Wingdings" pitchFamily="2" charset="2"/>
              <a:buChar char="Ø"/>
            </a:pPr>
            <a:r>
              <a:rPr lang="en-US" dirty="0" smtClean="0">
                <a:latin typeface="Times New Roman" pitchFamily="18" charset="0"/>
                <a:cs typeface="Times New Roman" pitchFamily="18" charset="0"/>
              </a:rPr>
              <a:t>In </a:t>
            </a:r>
            <a:r>
              <a:rPr lang="en-US" dirty="0">
                <a:latin typeface="Times New Roman" pitchFamily="18" charset="0"/>
                <a:cs typeface="Times New Roman" pitchFamily="18" charset="0"/>
              </a:rPr>
              <a:t>this </a:t>
            </a:r>
            <a:r>
              <a:rPr lang="en-US" dirty="0" smtClean="0">
                <a:latin typeface="Times New Roman" pitchFamily="18" charset="0"/>
                <a:cs typeface="Times New Roman" pitchFamily="18" charset="0"/>
              </a:rPr>
              <a:t>sense, a </a:t>
            </a:r>
            <a:r>
              <a:rPr lang="en-US" dirty="0">
                <a:latin typeface="Times New Roman" pitchFamily="18" charset="0"/>
                <a:cs typeface="Times New Roman" pitchFamily="18" charset="0"/>
              </a:rPr>
              <a:t>derivative instrument can be compared to insurance, as there is a transfer </a:t>
            </a:r>
            <a:r>
              <a:rPr lang="en-US" dirty="0" smtClean="0">
                <a:latin typeface="Times New Roman" pitchFamily="18" charset="0"/>
                <a:cs typeface="Times New Roman" pitchFamily="18" charset="0"/>
              </a:rPr>
              <a:t>of risk </a:t>
            </a:r>
            <a:r>
              <a:rPr lang="en-US" dirty="0">
                <a:latin typeface="Times New Roman" pitchFamily="18" charset="0"/>
                <a:cs typeface="Times New Roman" pitchFamily="18" charset="0"/>
              </a:rPr>
              <a:t>at a financial cost</a:t>
            </a:r>
            <a:r>
              <a:rPr lang="en-US" dirty="0" smtClean="0">
                <a:latin typeface="Times New Roman" pitchFamily="18" charset="0"/>
                <a:cs typeface="Times New Roman" pitchFamily="18" charset="0"/>
              </a:rPr>
              <a:t>.</a:t>
            </a:r>
          </a:p>
          <a:p>
            <a:pPr algn="just">
              <a:buNone/>
            </a:pPr>
            <a:endParaRPr lang="en-US" dirty="0">
              <a:latin typeface="Times New Roman" pitchFamily="18" charset="0"/>
              <a:cs typeface="Times New Roman" pitchFamily="18" charset="0"/>
            </a:endParaRPr>
          </a:p>
          <a:p>
            <a:pPr algn="just"/>
            <a:r>
              <a:rPr lang="en-US" b="1" dirty="0">
                <a:latin typeface="Times New Roman" pitchFamily="18" charset="0"/>
                <a:cs typeface="Times New Roman" pitchFamily="18" charset="0"/>
              </a:rPr>
              <a:t>Derivatives</a:t>
            </a:r>
            <a:r>
              <a:rPr lang="en-US" dirty="0">
                <a:latin typeface="Times New Roman" pitchFamily="18" charset="0"/>
                <a:cs typeface="Times New Roman" pitchFamily="18" charset="0"/>
              </a:rPr>
              <a:t> also work well on the concept of mutual insurance. </a:t>
            </a:r>
            <a:endParaRPr lang="en-US" dirty="0" smtClean="0">
              <a:latin typeface="Times New Roman" pitchFamily="18" charset="0"/>
              <a:cs typeface="Times New Roman" pitchFamily="18" charset="0"/>
            </a:endParaRPr>
          </a:p>
          <a:p>
            <a:pPr algn="just">
              <a:buFont typeface="Wingdings" pitchFamily="2" charset="2"/>
              <a:buChar char="Ø"/>
            </a:pPr>
            <a:r>
              <a:rPr lang="en-US" dirty="0" smtClean="0">
                <a:latin typeface="Times New Roman" pitchFamily="18" charset="0"/>
                <a:cs typeface="Times New Roman" pitchFamily="18" charset="0"/>
              </a:rPr>
              <a:t>In mutual insurance</a:t>
            </a:r>
            <a:r>
              <a:rPr lang="en-US" dirty="0">
                <a:latin typeface="Times New Roman" pitchFamily="18" charset="0"/>
                <a:cs typeface="Times New Roman" pitchFamily="18" charset="0"/>
              </a:rPr>
              <a:t>, two people having opposite risks can enter into a contract and </a:t>
            </a:r>
            <a:r>
              <a:rPr lang="en-US" dirty="0" smtClean="0">
                <a:latin typeface="Times New Roman" pitchFamily="18" charset="0"/>
                <a:cs typeface="Times New Roman" pitchFamily="18" charset="0"/>
              </a:rPr>
              <a:t>reduce their </a:t>
            </a:r>
            <a:r>
              <a:rPr lang="en-US" dirty="0">
                <a:latin typeface="Times New Roman" pitchFamily="18" charset="0"/>
                <a:cs typeface="Times New Roman" pitchFamily="18" charset="0"/>
              </a:rPr>
              <a:t>risk. </a:t>
            </a:r>
            <a:endParaRPr lang="en-US" dirty="0" smtClean="0">
              <a:latin typeface="Times New Roman" pitchFamily="18" charset="0"/>
              <a:cs typeface="Times New Roman" pitchFamily="18" charset="0"/>
            </a:endParaRPr>
          </a:p>
          <a:p>
            <a:pPr algn="just">
              <a:buFont typeface="Wingdings" pitchFamily="2" charset="2"/>
              <a:buChar char="Ø"/>
            </a:pPr>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most classic example is that of an importer and exporter. </a:t>
            </a:r>
            <a:r>
              <a:rPr lang="en-US" dirty="0" smtClean="0">
                <a:latin typeface="Times New Roman" pitchFamily="18" charset="0"/>
                <a:cs typeface="Times New Roman" pitchFamily="18" charset="0"/>
              </a:rPr>
              <a:t>An importer </a:t>
            </a:r>
            <a:r>
              <a:rPr lang="en-US" dirty="0">
                <a:latin typeface="Times New Roman" pitchFamily="18" charset="0"/>
                <a:cs typeface="Times New Roman" pitchFamily="18" charset="0"/>
              </a:rPr>
              <a:t>buys goods from country A and has to pay in dollars in 3 months. </a:t>
            </a:r>
            <a:r>
              <a:rPr lang="en-US" dirty="0" smtClean="0">
                <a:latin typeface="Times New Roman" pitchFamily="18" charset="0"/>
                <a:cs typeface="Times New Roman" pitchFamily="18" charset="0"/>
              </a:rPr>
              <a:t>An exporter </a:t>
            </a:r>
            <a:r>
              <a:rPr lang="en-US" dirty="0">
                <a:latin typeface="Times New Roman" pitchFamily="18" charset="0"/>
                <a:cs typeface="Times New Roman" pitchFamily="18" charset="0"/>
              </a:rPr>
              <a:t>sells goods to country A and has to receive payment in dollars in </a:t>
            </a:r>
            <a:r>
              <a:rPr lang="en-US" dirty="0" smtClean="0">
                <a:latin typeface="Times New Roman" pitchFamily="18" charset="0"/>
                <a:cs typeface="Times New Roman" pitchFamily="18" charset="0"/>
              </a:rPr>
              <a:t>3 months</a:t>
            </a:r>
            <a:r>
              <a:rPr lang="en-US" dirty="0">
                <a:latin typeface="Times New Roman" pitchFamily="18" charset="0"/>
                <a:cs typeface="Times New Roman" pitchFamily="18" charset="0"/>
              </a:rPr>
              <a:t>. In case of an importer, the risk is of exchange rate moving up. In case </a:t>
            </a:r>
            <a:r>
              <a:rPr lang="en-US" dirty="0" smtClean="0">
                <a:latin typeface="Times New Roman" pitchFamily="18" charset="0"/>
                <a:cs typeface="Times New Roman" pitchFamily="18" charset="0"/>
              </a:rPr>
              <a:t>of an </a:t>
            </a:r>
            <a:r>
              <a:rPr lang="en-US" dirty="0">
                <a:latin typeface="Times New Roman" pitchFamily="18" charset="0"/>
                <a:cs typeface="Times New Roman" pitchFamily="18" charset="0"/>
              </a:rPr>
              <a:t>exporter, the risk is of exchange rate moving down. They can cover </a:t>
            </a:r>
            <a:r>
              <a:rPr lang="en-US" dirty="0" smtClean="0">
                <a:latin typeface="Times New Roman" pitchFamily="18" charset="0"/>
                <a:cs typeface="Times New Roman" pitchFamily="18" charset="0"/>
              </a:rPr>
              <a:t>each others </a:t>
            </a:r>
            <a:r>
              <a:rPr lang="en-US" dirty="0">
                <a:latin typeface="Times New Roman" pitchFamily="18" charset="0"/>
                <a:cs typeface="Times New Roman" pitchFamily="18" charset="0"/>
              </a:rPr>
              <a:t>risk by entering into a forward rate after 3 months.</a:t>
            </a:r>
          </a:p>
          <a:p>
            <a:endParaRPr lang="en-US" dirty="0"/>
          </a:p>
        </p:txBody>
      </p:sp>
      <p:sp>
        <p:nvSpPr>
          <p:cNvPr id="2" name="Title 1"/>
          <p:cNvSpPr>
            <a:spLocks noGrp="1"/>
          </p:cNvSpPr>
          <p:nvPr>
            <p:ph type="title"/>
          </p:nvPr>
        </p:nvSpPr>
        <p:spPr>
          <a:xfrm>
            <a:off x="457200" y="274638"/>
            <a:ext cx="8229600" cy="868362"/>
          </a:xfrm>
        </p:spPr>
        <p:txBody>
          <a:bodyPr>
            <a:normAutofit fontScale="90000"/>
          </a:bodyPr>
          <a:lstStyle/>
          <a:p>
            <a:pPr algn="l"/>
            <a:r>
              <a:rPr lang="en-US" b="1" dirty="0" smtClean="0"/>
              <a:t/>
            </a:r>
            <a:br>
              <a:rPr lang="en-US" b="1" dirty="0" smtClean="0"/>
            </a:br>
            <a:r>
              <a:rPr lang="en-US" b="1" dirty="0" smtClean="0"/>
              <a:t>Comparison : </a:t>
            </a:r>
            <a:r>
              <a:rPr lang="en-US" b="1" dirty="0"/>
              <a:t>derivatives </a:t>
            </a:r>
            <a:r>
              <a:rPr lang="en-US" b="1" dirty="0" smtClean="0"/>
              <a:t>&amp; insurance</a:t>
            </a:r>
            <a:r>
              <a:rPr lang="en-US" dirty="0"/>
              <a:t/>
            </a:r>
            <a:br>
              <a:rPr lang="en-US" dirty="0"/>
            </a:b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idx="1"/>
          </p:nvPr>
        </p:nvSpPr>
        <p:spPr/>
        <p:txBody>
          <a:bodyPr/>
          <a:lstStyle/>
          <a:p>
            <a:pPr marL="609600" indent="-609600" eaLnBrk="1" hangingPunct="1">
              <a:buNone/>
              <a:defRPr/>
            </a:pPr>
            <a:endParaRPr lang="en-US" dirty="0" smtClean="0"/>
          </a:p>
          <a:p>
            <a:pPr marL="609600" indent="-609600" eaLnBrk="1" hangingPunct="1">
              <a:buFont typeface="Wingdings" pitchFamily="2" charset="2"/>
              <a:buChar char="Ø"/>
              <a:defRPr/>
            </a:pPr>
            <a:r>
              <a:rPr lang="en-US" dirty="0" smtClean="0"/>
              <a:t>	Futures</a:t>
            </a:r>
          </a:p>
          <a:p>
            <a:pPr marL="609600" indent="-609600" eaLnBrk="1" hangingPunct="1">
              <a:buFont typeface="Wingdings" pitchFamily="2" charset="2"/>
              <a:buChar char="Ø"/>
              <a:defRPr/>
            </a:pPr>
            <a:r>
              <a:rPr lang="en-US" dirty="0" smtClean="0"/>
              <a:t>	Forwards </a:t>
            </a:r>
          </a:p>
          <a:p>
            <a:pPr marL="609600" indent="-609600" eaLnBrk="1" hangingPunct="1">
              <a:buFont typeface="Wingdings" pitchFamily="2" charset="2"/>
              <a:buChar char="Ø"/>
              <a:defRPr/>
            </a:pPr>
            <a:r>
              <a:rPr lang="en-US" dirty="0" smtClean="0"/>
              <a:t>	Options</a:t>
            </a:r>
          </a:p>
          <a:p>
            <a:pPr marL="609600" indent="-609600" eaLnBrk="1" hangingPunct="1">
              <a:buFont typeface="Wingdings" pitchFamily="2" charset="2"/>
              <a:buChar char="Ø"/>
              <a:defRPr/>
            </a:pPr>
            <a:r>
              <a:rPr lang="en-US" dirty="0" smtClean="0"/>
              <a:t>	Swap</a:t>
            </a:r>
          </a:p>
          <a:p>
            <a:pPr marL="609600" indent="-609600" eaLnBrk="1" hangingPunct="1">
              <a:defRPr/>
            </a:pPr>
            <a:endParaRPr lang="en-US" dirty="0" smtClean="0"/>
          </a:p>
          <a:p>
            <a:pPr marL="609600" indent="-609600" eaLnBrk="1" hangingPunct="1">
              <a:buFont typeface="Wingdings" pitchFamily="2" charset="2"/>
              <a:buNone/>
              <a:defRPr/>
            </a:pPr>
            <a:endParaRPr lang="en-US" dirty="0" smtClean="0"/>
          </a:p>
        </p:txBody>
      </p:sp>
      <p:sp>
        <p:nvSpPr>
          <p:cNvPr id="8194" name="Rectangle 2"/>
          <p:cNvSpPr>
            <a:spLocks noGrp="1" noChangeArrowheads="1"/>
          </p:cNvSpPr>
          <p:nvPr>
            <p:ph type="title"/>
          </p:nvPr>
        </p:nvSpPr>
        <p:spPr/>
        <p:txBody>
          <a:bodyPr/>
          <a:lstStyle/>
          <a:p>
            <a:pPr>
              <a:defRPr/>
            </a:pPr>
            <a:r>
              <a:rPr lang="en-US" dirty="0" smtClean="0"/>
              <a:t>Types of derivatives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5181600"/>
          </a:xfrm>
        </p:spPr>
        <p:txBody>
          <a:bodyPr>
            <a:normAutofit fontScale="40000" lnSpcReduction="20000"/>
          </a:bodyPr>
          <a:lstStyle/>
          <a:p>
            <a:pPr algn="just">
              <a:buNone/>
            </a:pPr>
            <a:r>
              <a:rPr lang="en-US" sz="4500" dirty="0" smtClean="0">
                <a:latin typeface="Times New Roman" pitchFamily="18" charset="0"/>
                <a:cs typeface="Times New Roman" pitchFamily="18" charset="0"/>
              </a:rPr>
              <a:t>The following are the basic types of derivatives:</a:t>
            </a:r>
          </a:p>
          <a:p>
            <a:pPr algn="just">
              <a:buNone/>
            </a:pPr>
            <a:r>
              <a:rPr lang="en-US" sz="4500" dirty="0" smtClean="0">
                <a:latin typeface="Times New Roman" pitchFamily="18" charset="0"/>
                <a:cs typeface="Times New Roman" pitchFamily="18" charset="0"/>
              </a:rPr>
              <a:t>Forwards:</a:t>
            </a:r>
          </a:p>
          <a:p>
            <a:pPr algn="just"/>
            <a:r>
              <a:rPr lang="en-US" sz="4500" dirty="0" smtClean="0">
                <a:latin typeface="Times New Roman" pitchFamily="18" charset="0"/>
                <a:cs typeface="Times New Roman" pitchFamily="18" charset="0"/>
              </a:rPr>
              <a:t>A forward is a contract to buy a thing or security at a prefixed future date. </a:t>
            </a:r>
          </a:p>
          <a:p>
            <a:pPr algn="just"/>
            <a:r>
              <a:rPr lang="en-US" sz="4500" dirty="0" smtClean="0">
                <a:latin typeface="Times New Roman" pitchFamily="18" charset="0"/>
                <a:cs typeface="Times New Roman" pitchFamily="18" charset="0"/>
              </a:rPr>
              <a:t>The typical usage of a forward would be something like this: a business having its assets in a local currency has taken a loan repayable in a foreign currency 6 months hence. There is an exchange rate risk here: if the local currency suffers against the foreign currency, the business has to write a loss. To cover against this risk, the business enters into a forward contract - that is, it agrees today to buy the foreign currency 6 months hence at prices prevailing today, against a pre-fixed premium. Obviously, if the perceptions of the seller and the buyer as to future prices of the foreign currency differ, both will strike what they perceive is a win-win deal.</a:t>
            </a:r>
          </a:p>
          <a:p>
            <a:pPr algn="just"/>
            <a:r>
              <a:rPr lang="en-US" sz="4500" dirty="0" smtClean="0">
                <a:latin typeface="Times New Roman" pitchFamily="18" charset="0"/>
                <a:cs typeface="Times New Roman" pitchFamily="18" charset="0"/>
              </a:rPr>
              <a:t>Forwards are also quite common in commodities, and can be used either for speculation or for hedging. Say, XYZ has an order to ship 10000 tons of steel 6 months hence at a prefixed price of say USD 1000 per </a:t>
            </a:r>
            <a:r>
              <a:rPr lang="en-US" sz="4500" dirty="0" smtClean="0">
                <a:latin typeface="Times New Roman" pitchFamily="18" charset="0"/>
                <a:cs typeface="Times New Roman" pitchFamily="18" charset="0"/>
              </a:rPr>
              <a:t>ton. </a:t>
            </a:r>
            <a:r>
              <a:rPr lang="en-US" sz="4500" dirty="0" smtClean="0">
                <a:latin typeface="Times New Roman" pitchFamily="18" charset="0"/>
                <a:cs typeface="Times New Roman" pitchFamily="18" charset="0"/>
              </a:rPr>
              <a:t>And XYZ expects the price of steel to go up. So, to hedge against the price risk, XYZ enters into a forward purchase agreement, for 10000 tons 6 months hence. XYZ's position is now fully hedged: if the price of steel goes up as expected, XYZ will either claim a delivery from the forward seller, or a net settlement. If the price comes down, XYZ will be obliged to settle by making a payment for the price difference to the forward seller, but will be fully offset by the pre-fixed price it gets from its own forward sale contract.</a:t>
            </a:r>
          </a:p>
          <a:p>
            <a:endParaRPr lang="en-US" dirty="0"/>
          </a:p>
        </p:txBody>
      </p:sp>
      <p:sp>
        <p:nvSpPr>
          <p:cNvPr id="2" name="Title 1"/>
          <p:cNvSpPr>
            <a:spLocks noGrp="1"/>
          </p:cNvSpPr>
          <p:nvPr>
            <p:ph type="title"/>
          </p:nvPr>
        </p:nvSpPr>
        <p:spPr/>
        <p:txBody>
          <a:bodyPr/>
          <a:lstStyle/>
          <a:p>
            <a:r>
              <a:rPr lang="en-US" b="1" i="1" dirty="0" smtClean="0"/>
              <a:t>Types of Derivatives</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lgn="just"/>
            <a:r>
              <a:rPr lang="en-US" dirty="0"/>
              <a:t>A forward rate agreement is one in which a buyer and a seller enter into </a:t>
            </a:r>
            <a:r>
              <a:rPr lang="en-US" dirty="0" smtClean="0"/>
              <a:t>a contract </a:t>
            </a:r>
            <a:r>
              <a:rPr lang="en-US" dirty="0"/>
              <a:t>at a specified quantity of an asset at a specified price on a </a:t>
            </a:r>
            <a:r>
              <a:rPr lang="en-US" dirty="0" smtClean="0"/>
              <a:t>specified date</a:t>
            </a:r>
            <a:r>
              <a:rPr lang="en-US" dirty="0"/>
              <a:t>.</a:t>
            </a:r>
          </a:p>
          <a:p>
            <a:pPr algn="just"/>
            <a:r>
              <a:rPr lang="en-US" dirty="0"/>
              <a:t>An example for this is the exporters getting into forward rate agreements </a:t>
            </a:r>
            <a:r>
              <a:rPr lang="en-US" dirty="0" smtClean="0"/>
              <a:t>on currencies </a:t>
            </a:r>
            <a:r>
              <a:rPr lang="en-US" dirty="0"/>
              <a:t>with banks.</a:t>
            </a:r>
          </a:p>
          <a:p>
            <a:pPr algn="just"/>
            <a:r>
              <a:rPr lang="en-US" dirty="0" smtClean="0"/>
              <a:t>But </a:t>
            </a:r>
            <a:r>
              <a:rPr lang="en-US" dirty="0"/>
              <a:t>there is always a risk of one of the parties defaulting. The buyer may not </a:t>
            </a:r>
            <a:r>
              <a:rPr lang="en-US" dirty="0" smtClean="0"/>
              <a:t>pay up </a:t>
            </a:r>
            <a:r>
              <a:rPr lang="en-US" dirty="0"/>
              <a:t>or the seller may not be able to deliver</a:t>
            </a:r>
            <a:r>
              <a:rPr lang="en-US" dirty="0" smtClean="0"/>
              <a:t>.</a:t>
            </a:r>
          </a:p>
          <a:p>
            <a:pPr algn="just"/>
            <a:r>
              <a:rPr lang="en-US" dirty="0" smtClean="0"/>
              <a:t> </a:t>
            </a:r>
            <a:r>
              <a:rPr lang="en-US" dirty="0"/>
              <a:t>There may not be any redressal </a:t>
            </a:r>
            <a:r>
              <a:rPr lang="en-US" dirty="0" smtClean="0"/>
              <a:t>for the </a:t>
            </a:r>
            <a:r>
              <a:rPr lang="en-US" dirty="0"/>
              <a:t>aggrieved party as this is a negotiated contract between two parties.</a:t>
            </a:r>
          </a:p>
          <a:p>
            <a:pPr algn="just"/>
            <a:endParaRPr lang="en-US" dirty="0"/>
          </a:p>
        </p:txBody>
      </p:sp>
      <p:sp>
        <p:nvSpPr>
          <p:cNvPr id="2" name="Title 1"/>
          <p:cNvSpPr>
            <a:spLocks noGrp="1"/>
          </p:cNvSpPr>
          <p:nvPr>
            <p:ph type="title"/>
          </p:nvPr>
        </p:nvSpPr>
        <p:spPr/>
        <p:txBody>
          <a:bodyPr>
            <a:normAutofit fontScale="90000"/>
          </a:bodyPr>
          <a:lstStyle/>
          <a:p>
            <a:r>
              <a:rPr lang="en-US" b="1" dirty="0" smtClean="0"/>
              <a:t>Forward Rate </a:t>
            </a:r>
            <a:r>
              <a:rPr lang="en-US" b="1" dirty="0"/>
              <a:t>A</a:t>
            </a:r>
            <a:r>
              <a:rPr lang="en-US" b="1" dirty="0" smtClean="0"/>
              <a:t>greement</a:t>
            </a:r>
            <a:r>
              <a:rPr lang="en-US" b="1" dirty="0"/>
              <a:t/>
            </a:r>
            <a:br>
              <a:rPr lang="en-US" b="1" dirty="0"/>
            </a:b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876800"/>
          </a:xfrm>
        </p:spPr>
        <p:txBody>
          <a:bodyPr>
            <a:normAutofit fontScale="92500" lnSpcReduction="20000"/>
          </a:bodyPr>
          <a:lstStyle/>
          <a:p>
            <a:pPr algn="just"/>
            <a:r>
              <a:rPr lang="en-US" dirty="0"/>
              <a:t>A future is similar to a forward rate agreement, except that it is not a </a:t>
            </a:r>
            <a:r>
              <a:rPr lang="en-US" dirty="0" smtClean="0"/>
              <a:t>negotiated contracted </a:t>
            </a:r>
            <a:r>
              <a:rPr lang="en-US" dirty="0"/>
              <a:t>but a standard instrument.</a:t>
            </a:r>
          </a:p>
          <a:p>
            <a:pPr algn="just"/>
            <a:r>
              <a:rPr lang="en-US" dirty="0"/>
              <a:t>A future is a contract to buy or sell an asset at a specified future date at </a:t>
            </a:r>
            <a:r>
              <a:rPr lang="en-US" dirty="0" smtClean="0"/>
              <a:t>a specified </a:t>
            </a:r>
            <a:r>
              <a:rPr lang="en-US" dirty="0"/>
              <a:t>price</a:t>
            </a:r>
            <a:r>
              <a:rPr lang="en-US" dirty="0" smtClean="0"/>
              <a:t>.</a:t>
            </a:r>
          </a:p>
          <a:p>
            <a:pPr algn="just"/>
            <a:r>
              <a:rPr lang="en-US" dirty="0" smtClean="0"/>
              <a:t> </a:t>
            </a:r>
            <a:r>
              <a:rPr lang="en-US" dirty="0"/>
              <a:t>These contracts are traded on the stock exchanges and it </a:t>
            </a:r>
            <a:r>
              <a:rPr lang="en-US" dirty="0" smtClean="0"/>
              <a:t>can change </a:t>
            </a:r>
            <a:r>
              <a:rPr lang="en-US" dirty="0"/>
              <a:t>many hands before final settlement is made.</a:t>
            </a:r>
          </a:p>
          <a:p>
            <a:pPr algn="just"/>
            <a:r>
              <a:rPr lang="en-US" dirty="0"/>
              <a:t>The advantage of a future is that it eliminates counterparty risk. Since there is </a:t>
            </a:r>
            <a:r>
              <a:rPr lang="en-US" dirty="0" smtClean="0"/>
              <a:t>an exchange </a:t>
            </a:r>
            <a:r>
              <a:rPr lang="en-US" dirty="0"/>
              <a:t>involved in between, and the exchange guarantees each trade, </a:t>
            </a:r>
            <a:r>
              <a:rPr lang="en-US" dirty="0" smtClean="0"/>
              <a:t>the buyer </a:t>
            </a:r>
            <a:r>
              <a:rPr lang="en-US" dirty="0"/>
              <a:t>or seller does not get affected with the opposite party defaulting.</a:t>
            </a:r>
          </a:p>
          <a:p>
            <a:endParaRPr lang="en-US" dirty="0"/>
          </a:p>
        </p:txBody>
      </p:sp>
      <p:sp>
        <p:nvSpPr>
          <p:cNvPr id="2" name="Title 1"/>
          <p:cNvSpPr>
            <a:spLocks noGrp="1"/>
          </p:cNvSpPr>
          <p:nvPr>
            <p:ph type="title"/>
          </p:nvPr>
        </p:nvSpPr>
        <p:spPr/>
        <p:txBody>
          <a:bodyPr>
            <a:normAutofit fontScale="90000"/>
          </a:bodyPr>
          <a:lstStyle/>
          <a:p>
            <a:r>
              <a:rPr lang="en-US" b="1" i="1" dirty="0" smtClean="0"/>
              <a:t/>
            </a:r>
            <a:br>
              <a:rPr lang="en-US" b="1" i="1" dirty="0" smtClean="0"/>
            </a:br>
            <a:r>
              <a:rPr lang="en-US" b="1" dirty="0" smtClean="0"/>
              <a:t>Types of Derivatives</a:t>
            </a:r>
            <a:r>
              <a:rPr lang="en-US" b="1" i="1" dirty="0" smtClean="0"/>
              <a:t>:</a:t>
            </a:r>
            <a:r>
              <a:rPr lang="en-US" b="1" dirty="0" smtClean="0"/>
              <a:t> Future</a:t>
            </a:r>
            <a:r>
              <a:rPr lang="en-US" b="1" dirty="0"/>
              <a:t/>
            </a:r>
            <a:br>
              <a:rPr lang="en-US" b="1" dirty="0"/>
            </a:b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a:t>There are two kinds of futures traded in the market- index futures and </a:t>
            </a:r>
            <a:r>
              <a:rPr lang="en-US" dirty="0" smtClean="0"/>
              <a:t>stock futures</a:t>
            </a:r>
            <a:r>
              <a:rPr lang="en-US" dirty="0"/>
              <a:t>.</a:t>
            </a:r>
          </a:p>
          <a:p>
            <a:pPr algn="just"/>
            <a:r>
              <a:rPr lang="en-US" dirty="0"/>
              <a:t>There are three types of futures, based on the tenure. They are 1, 2 or 3 </a:t>
            </a:r>
            <a:r>
              <a:rPr lang="en-US" dirty="0" smtClean="0"/>
              <a:t>month future</a:t>
            </a:r>
            <a:r>
              <a:rPr lang="en-US" dirty="0"/>
              <a:t>. They are also known as near and far futures depending on the tenure.</a:t>
            </a:r>
          </a:p>
          <a:p>
            <a:endParaRPr lang="en-US" dirty="0"/>
          </a:p>
        </p:txBody>
      </p:sp>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Kinds </a:t>
            </a:r>
            <a:r>
              <a:rPr lang="en-US" dirty="0"/>
              <a:t>of </a:t>
            </a:r>
            <a:r>
              <a:rPr lang="en-US" dirty="0" smtClean="0"/>
              <a:t>Futures</a:t>
            </a:r>
            <a:r>
              <a:rPr lang="en-US" dirty="0"/>
              <a:t/>
            </a:r>
            <a:br>
              <a:rPr lang="en-US" dirty="0"/>
            </a:b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lgn="just"/>
            <a:r>
              <a:rPr lang="en-US" sz="2800" dirty="0" smtClean="0">
                <a:latin typeface="Times New Roman" pitchFamily="18" charset="0"/>
                <a:cs typeface="Times New Roman" pitchFamily="18" charset="0"/>
              </a:rPr>
              <a:t>Derivatives in general refer to contracts that derive from another - whose value depends on another contract or asset. Derivatives are essentially devised as a hedging device to insulate a business from risks over which a business has no or little control, but in practice, they are also used as yield-kickers. </a:t>
            </a:r>
          </a:p>
          <a:p>
            <a:pPr algn="just"/>
            <a:r>
              <a:rPr lang="en-US" sz="2800" dirty="0" smtClean="0">
                <a:latin typeface="Times New Roman" pitchFamily="18" charset="0"/>
                <a:cs typeface="Times New Roman" pitchFamily="18" charset="0"/>
              </a:rPr>
              <a:t>Where there are risks, there are derivatives to strip the risk and transfer it. As derivatives are essentially devices of transferring risks, their types and applications differ based on the type of risk facing a business. Take, for instance, the following sources of risk and the derivatives to protect a business against such risks:</a:t>
            </a:r>
          </a:p>
          <a:p>
            <a:endParaRPr lang="en-US" dirty="0"/>
          </a:p>
        </p:txBody>
      </p:sp>
      <p:sp>
        <p:nvSpPr>
          <p:cNvPr id="2" name="Title 1"/>
          <p:cNvSpPr>
            <a:spLocks noGrp="1"/>
          </p:cNvSpPr>
          <p:nvPr>
            <p:ph type="title"/>
          </p:nvPr>
        </p:nvSpPr>
        <p:spPr/>
        <p:txBody>
          <a:bodyPr/>
          <a:lstStyle/>
          <a:p>
            <a:r>
              <a:rPr lang="en-US" b="1" dirty="0" smtClean="0"/>
              <a:t>Basic Concept of Derivatives</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Difference between Futures And Forwards</a:t>
            </a:r>
            <a:endParaRPr lang="en-US" dirty="0"/>
          </a:p>
        </p:txBody>
      </p:sp>
      <p:sp>
        <p:nvSpPr>
          <p:cNvPr id="3" name="Text Placeholder 2"/>
          <p:cNvSpPr>
            <a:spLocks noGrp="1"/>
          </p:cNvSpPr>
          <p:nvPr>
            <p:ph type="body" idx="1"/>
          </p:nvPr>
        </p:nvSpPr>
        <p:spPr/>
        <p:txBody>
          <a:bodyPr/>
          <a:lstStyle/>
          <a:p>
            <a:r>
              <a:rPr lang="en-US" dirty="0" smtClean="0"/>
              <a:t>Futures</a:t>
            </a:r>
            <a:endParaRPr lang="en-US" dirty="0"/>
          </a:p>
        </p:txBody>
      </p:sp>
      <p:sp>
        <p:nvSpPr>
          <p:cNvPr id="5" name="Text Placeholder 4"/>
          <p:cNvSpPr>
            <a:spLocks noGrp="1"/>
          </p:cNvSpPr>
          <p:nvPr>
            <p:ph type="body" sz="half" idx="3"/>
          </p:nvPr>
        </p:nvSpPr>
        <p:spPr>
          <a:xfrm>
            <a:off x="4800600" y="5486400"/>
            <a:ext cx="4041775" cy="639762"/>
          </a:xfrm>
        </p:spPr>
        <p:txBody>
          <a:bodyPr>
            <a:normAutofit fontScale="32500" lnSpcReduction="20000"/>
          </a:bodyPr>
          <a:lstStyle/>
          <a:p>
            <a:endParaRPr lang="en-US" dirty="0" smtClean="0"/>
          </a:p>
          <a:p>
            <a:endParaRPr lang="en-US" dirty="0"/>
          </a:p>
          <a:p>
            <a:r>
              <a:rPr lang="en-US" sz="6000" dirty="0" smtClean="0"/>
              <a:t>Forwards</a:t>
            </a:r>
            <a:endParaRPr lang="en-US" sz="6000" dirty="0"/>
          </a:p>
          <a:p>
            <a:endParaRPr lang="en-US" dirty="0"/>
          </a:p>
        </p:txBody>
      </p:sp>
      <p:sp>
        <p:nvSpPr>
          <p:cNvPr id="4" name="Content Placeholder 3"/>
          <p:cNvSpPr>
            <a:spLocks noGrp="1"/>
          </p:cNvSpPr>
          <p:nvPr>
            <p:ph sz="quarter" idx="2"/>
          </p:nvPr>
        </p:nvSpPr>
        <p:spPr/>
        <p:txBody>
          <a:bodyPr>
            <a:normAutofit fontScale="85000" lnSpcReduction="20000"/>
          </a:bodyPr>
          <a:lstStyle/>
          <a:p>
            <a:pPr algn="just"/>
            <a:r>
              <a:rPr lang="en-US" dirty="0"/>
              <a:t>Futures are traded on a </a:t>
            </a:r>
            <a:r>
              <a:rPr lang="en-US" dirty="0" smtClean="0"/>
              <a:t>stock Exchange</a:t>
            </a:r>
            <a:endParaRPr lang="en-US" dirty="0"/>
          </a:p>
          <a:p>
            <a:pPr algn="just"/>
            <a:r>
              <a:rPr lang="en-US" dirty="0"/>
              <a:t>Futures are contracts having </a:t>
            </a:r>
            <a:r>
              <a:rPr lang="en-US" dirty="0" smtClean="0"/>
              <a:t>standard terms </a:t>
            </a:r>
            <a:r>
              <a:rPr lang="en-US" dirty="0"/>
              <a:t>and </a:t>
            </a:r>
            <a:r>
              <a:rPr lang="en-US" dirty="0" smtClean="0"/>
              <a:t>conditions</a:t>
            </a:r>
          </a:p>
          <a:p>
            <a:pPr algn="just"/>
            <a:r>
              <a:rPr lang="en-US" dirty="0"/>
              <a:t>No default risk as the </a:t>
            </a:r>
            <a:r>
              <a:rPr lang="en-US" dirty="0" smtClean="0"/>
              <a:t>exchange provides </a:t>
            </a:r>
            <a:r>
              <a:rPr lang="en-US" dirty="0"/>
              <a:t>a counter </a:t>
            </a:r>
            <a:r>
              <a:rPr lang="en-US" dirty="0" smtClean="0"/>
              <a:t>guarantee</a:t>
            </a:r>
          </a:p>
          <a:p>
            <a:pPr algn="just"/>
            <a:r>
              <a:rPr lang="en-US" dirty="0"/>
              <a:t>Exit route is provided because of </a:t>
            </a:r>
            <a:r>
              <a:rPr lang="en-US" dirty="0" smtClean="0"/>
              <a:t>high liquidity </a:t>
            </a:r>
            <a:r>
              <a:rPr lang="en-US" dirty="0"/>
              <a:t>on the stock </a:t>
            </a:r>
            <a:r>
              <a:rPr lang="en-US" dirty="0" smtClean="0"/>
              <a:t>exchange</a:t>
            </a:r>
          </a:p>
          <a:p>
            <a:pPr algn="just"/>
            <a:r>
              <a:rPr lang="en-US" dirty="0"/>
              <a:t>Highly regulated with strong </a:t>
            </a:r>
            <a:r>
              <a:rPr lang="en-US" dirty="0" smtClean="0"/>
              <a:t>margining and </a:t>
            </a:r>
            <a:r>
              <a:rPr lang="en-US" dirty="0"/>
              <a:t>surveillance systems</a:t>
            </a:r>
          </a:p>
          <a:p>
            <a:endParaRPr lang="en-US" dirty="0"/>
          </a:p>
          <a:p>
            <a:endParaRPr lang="en-US" dirty="0"/>
          </a:p>
          <a:p>
            <a:endParaRPr lang="en-US" dirty="0"/>
          </a:p>
          <a:p>
            <a:endParaRPr lang="en-US" dirty="0"/>
          </a:p>
        </p:txBody>
      </p:sp>
      <p:sp>
        <p:nvSpPr>
          <p:cNvPr id="6" name="Content Placeholder 5"/>
          <p:cNvSpPr>
            <a:spLocks noGrp="1"/>
          </p:cNvSpPr>
          <p:nvPr>
            <p:ph sz="quarter" idx="4"/>
          </p:nvPr>
        </p:nvSpPr>
        <p:spPr>
          <a:xfrm>
            <a:off x="4724400" y="1371600"/>
            <a:ext cx="4041775" cy="3941763"/>
          </a:xfrm>
        </p:spPr>
        <p:txBody>
          <a:bodyPr>
            <a:normAutofit fontScale="92500" lnSpcReduction="20000"/>
          </a:bodyPr>
          <a:lstStyle/>
          <a:p>
            <a:pPr algn="just"/>
            <a:r>
              <a:rPr lang="en-US" dirty="0"/>
              <a:t>Forwards are non tradable, </a:t>
            </a:r>
            <a:r>
              <a:rPr lang="en-US" dirty="0" smtClean="0"/>
              <a:t>negotiated instruments</a:t>
            </a:r>
          </a:p>
          <a:p>
            <a:pPr algn="just"/>
            <a:r>
              <a:rPr lang="en-US" dirty="0"/>
              <a:t>Forwards are contracts customized </a:t>
            </a:r>
            <a:r>
              <a:rPr lang="en-US" dirty="0" smtClean="0"/>
              <a:t>by the </a:t>
            </a:r>
            <a:r>
              <a:rPr lang="en-US" dirty="0"/>
              <a:t>buyer and </a:t>
            </a:r>
            <a:r>
              <a:rPr lang="en-US" dirty="0" smtClean="0"/>
              <a:t>seller</a:t>
            </a:r>
          </a:p>
          <a:p>
            <a:pPr algn="just"/>
            <a:r>
              <a:rPr lang="en-US" dirty="0"/>
              <a:t>High risk of default by either party</a:t>
            </a:r>
          </a:p>
          <a:p>
            <a:pPr algn="just"/>
            <a:r>
              <a:rPr lang="en-US" dirty="0"/>
              <a:t>No exit route for these contracts</a:t>
            </a:r>
          </a:p>
          <a:p>
            <a:pPr algn="just"/>
            <a:r>
              <a:rPr lang="en-US" dirty="0"/>
              <a:t>No such systems are present in </a:t>
            </a:r>
            <a:r>
              <a:rPr lang="en-US" dirty="0" smtClean="0"/>
              <a:t>a forward </a:t>
            </a:r>
            <a:r>
              <a:rPr lang="en-US" dirty="0"/>
              <a:t>market.</a:t>
            </a:r>
          </a:p>
          <a:p>
            <a:endParaRPr lang="en-US" dirty="0"/>
          </a:p>
          <a:p>
            <a:endParaRPr lang="en-US" dirty="0"/>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a:t>Spot Price: The current market price of the scrip/index</a:t>
            </a:r>
          </a:p>
          <a:p>
            <a:r>
              <a:rPr lang="en-US" dirty="0" smtClean="0"/>
              <a:t> </a:t>
            </a:r>
            <a:r>
              <a:rPr lang="en-US" dirty="0"/>
              <a:t>Future Price: The price at which the futures contract trades in the futures</a:t>
            </a:r>
          </a:p>
          <a:p>
            <a:r>
              <a:rPr lang="en-US" dirty="0"/>
              <a:t>market</a:t>
            </a:r>
          </a:p>
          <a:p>
            <a:r>
              <a:rPr lang="en-US" dirty="0" smtClean="0"/>
              <a:t> </a:t>
            </a:r>
            <a:r>
              <a:rPr lang="en-US" dirty="0"/>
              <a:t>Tenure: The period for which the future is traded</a:t>
            </a:r>
          </a:p>
          <a:p>
            <a:r>
              <a:rPr lang="en-US" dirty="0" smtClean="0"/>
              <a:t>Expiry </a:t>
            </a:r>
            <a:r>
              <a:rPr lang="en-US" dirty="0"/>
              <a:t>date: The date on which the futures contract will be </a:t>
            </a:r>
            <a:r>
              <a:rPr lang="en-US" dirty="0" smtClean="0"/>
              <a:t>settled</a:t>
            </a:r>
            <a:endParaRPr lang="en-US" dirty="0"/>
          </a:p>
          <a:p>
            <a:r>
              <a:rPr lang="en-US" dirty="0" smtClean="0"/>
              <a:t>Basis </a:t>
            </a:r>
            <a:r>
              <a:rPr lang="en-US" dirty="0"/>
              <a:t>: The difference between the spot price and the future price</a:t>
            </a:r>
          </a:p>
          <a:p>
            <a:endParaRPr lang="en-US" dirty="0"/>
          </a:p>
        </p:txBody>
      </p:sp>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Terminologies </a:t>
            </a:r>
            <a:r>
              <a:rPr lang="en-US" b="1" dirty="0"/>
              <a:t>used in a </a:t>
            </a:r>
            <a:r>
              <a:rPr lang="en-US" b="1" dirty="0" smtClean="0"/>
              <a:t>Future </a:t>
            </a:r>
            <a:r>
              <a:rPr lang="en-US" b="1" dirty="0"/>
              <a:t>C</a:t>
            </a:r>
            <a:r>
              <a:rPr lang="en-US" b="1" dirty="0" smtClean="0"/>
              <a:t>ontract</a:t>
            </a:r>
            <a:r>
              <a:rPr lang="en-US" b="1" dirty="0"/>
              <a:t>?</a:t>
            </a:r>
            <a:br>
              <a:rPr lang="en-US" b="1" dirty="0"/>
            </a:b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724400"/>
          </a:xfrm>
        </p:spPr>
        <p:txBody>
          <a:bodyPr>
            <a:normAutofit fontScale="77500" lnSpcReduction="20000"/>
          </a:bodyPr>
          <a:lstStyle/>
          <a:p>
            <a:pPr algn="just"/>
            <a:r>
              <a:rPr lang="en-US" dirty="0"/>
              <a:t>As seen earlier, futures are derivative instruments where one can take a </a:t>
            </a:r>
            <a:r>
              <a:rPr lang="en-US" dirty="0" smtClean="0"/>
              <a:t>position for </a:t>
            </a:r>
            <a:r>
              <a:rPr lang="en-US" dirty="0"/>
              <a:t>an asset to be delivered at a future date. But there is also an obligation as </a:t>
            </a:r>
            <a:r>
              <a:rPr lang="en-US" dirty="0" smtClean="0"/>
              <a:t>the seller </a:t>
            </a:r>
            <a:r>
              <a:rPr lang="en-US" dirty="0"/>
              <a:t>has to make delivery and buyer has to take delivery.</a:t>
            </a:r>
          </a:p>
          <a:p>
            <a:pPr algn="just"/>
            <a:r>
              <a:rPr lang="en-US" dirty="0"/>
              <a:t>Options are one better than futures. In option, as the name indicates, gives </a:t>
            </a:r>
            <a:r>
              <a:rPr lang="en-US" dirty="0" smtClean="0"/>
              <a:t>one party </a:t>
            </a:r>
            <a:r>
              <a:rPr lang="en-US" dirty="0"/>
              <a:t>the option to take or make delivery. But this option is given to only </a:t>
            </a:r>
            <a:r>
              <a:rPr lang="en-US" dirty="0" smtClean="0"/>
              <a:t>one party </a:t>
            </a:r>
            <a:r>
              <a:rPr lang="en-US" dirty="0"/>
              <a:t>in the transaction while the other party has an obligation to take or </a:t>
            </a:r>
            <a:r>
              <a:rPr lang="en-US" dirty="0" smtClean="0"/>
              <a:t>make delivery</a:t>
            </a:r>
            <a:r>
              <a:rPr lang="en-US" dirty="0"/>
              <a:t>. </a:t>
            </a:r>
            <a:endParaRPr lang="en-US" dirty="0" smtClean="0"/>
          </a:p>
          <a:p>
            <a:pPr algn="just"/>
            <a:r>
              <a:rPr lang="en-US" dirty="0" smtClean="0"/>
              <a:t>The </a:t>
            </a:r>
            <a:r>
              <a:rPr lang="en-US" dirty="0"/>
              <a:t>asset can be a stock, bond, index, currency or a commodity</a:t>
            </a:r>
          </a:p>
          <a:p>
            <a:pPr algn="just"/>
            <a:r>
              <a:rPr lang="en-US" dirty="0"/>
              <a:t>But since the other party has an obligation and a risk associated </a:t>
            </a:r>
            <a:r>
              <a:rPr lang="en-US" dirty="0" smtClean="0"/>
              <a:t>with making</a:t>
            </a:r>
            <a:r>
              <a:rPr lang="en-US" dirty="0"/>
              <a:t> </a:t>
            </a:r>
            <a:r>
              <a:rPr lang="en-US" dirty="0" smtClean="0"/>
              <a:t>good </a:t>
            </a:r>
            <a:r>
              <a:rPr lang="en-US" dirty="0"/>
              <a:t>the obligation, he receives a payment for that. This payment is called </a:t>
            </a:r>
            <a:r>
              <a:rPr lang="en-US" dirty="0" smtClean="0"/>
              <a:t>as premium</a:t>
            </a:r>
            <a:endParaRPr lang="en-US" dirty="0"/>
          </a:p>
        </p:txBody>
      </p:sp>
      <p:sp>
        <p:nvSpPr>
          <p:cNvPr id="2" name="Title 1"/>
          <p:cNvSpPr>
            <a:spLocks noGrp="1"/>
          </p:cNvSpPr>
          <p:nvPr>
            <p:ph type="title"/>
          </p:nvPr>
        </p:nvSpPr>
        <p:spPr/>
        <p:txBody>
          <a:bodyPr>
            <a:normAutofit fontScale="90000"/>
          </a:bodyPr>
          <a:lstStyle/>
          <a:p>
            <a:r>
              <a:rPr lang="en-US" b="1" i="1" dirty="0" smtClean="0"/>
              <a:t/>
            </a:r>
            <a:br>
              <a:rPr lang="en-US" b="1" i="1" dirty="0" smtClean="0"/>
            </a:br>
            <a:r>
              <a:rPr lang="en-US" b="1" dirty="0" smtClean="0"/>
              <a:t>Types of Derivatives </a:t>
            </a:r>
            <a:r>
              <a:rPr lang="en-US" b="1" i="1" dirty="0" smtClean="0"/>
              <a:t>:O</a:t>
            </a:r>
            <a:r>
              <a:rPr lang="en-US" b="1" dirty="0" smtClean="0"/>
              <a:t>ptions</a:t>
            </a:r>
            <a:r>
              <a:rPr lang="en-US" b="1" dirty="0"/>
              <a:t/>
            </a:r>
            <a:br>
              <a:rPr lang="en-US" b="1" dirty="0"/>
            </a:b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47500" lnSpcReduction="20000"/>
          </a:bodyPr>
          <a:lstStyle/>
          <a:p>
            <a:pPr algn="just"/>
            <a:r>
              <a:rPr lang="en-US" sz="3800" dirty="0">
                <a:latin typeface="Times New Roman" pitchFamily="18" charset="0"/>
                <a:cs typeface="Times New Roman" pitchFamily="18" charset="0"/>
              </a:rPr>
              <a:t>The party that had the option or the right to buy/sell enjoys low risk. The cost </a:t>
            </a:r>
            <a:r>
              <a:rPr lang="en-US" sz="3800" dirty="0" smtClean="0">
                <a:latin typeface="Times New Roman" pitchFamily="18" charset="0"/>
                <a:cs typeface="Times New Roman" pitchFamily="18" charset="0"/>
              </a:rPr>
              <a:t>of this </a:t>
            </a:r>
            <a:r>
              <a:rPr lang="en-US" sz="3800" dirty="0">
                <a:latin typeface="Times New Roman" pitchFamily="18" charset="0"/>
                <a:cs typeface="Times New Roman" pitchFamily="18" charset="0"/>
              </a:rPr>
              <a:t>low risk is the premium amount that is paid to the other party.</a:t>
            </a:r>
          </a:p>
          <a:p>
            <a:pPr algn="just"/>
            <a:r>
              <a:rPr lang="en-US" sz="3800" dirty="0">
                <a:latin typeface="Times New Roman" pitchFamily="18" charset="0"/>
                <a:cs typeface="Times New Roman" pitchFamily="18" charset="0"/>
              </a:rPr>
              <a:t>Thus </a:t>
            </a:r>
            <a:r>
              <a:rPr lang="en-US" sz="3800" dirty="0" smtClean="0">
                <a:latin typeface="Times New Roman" pitchFamily="18" charset="0"/>
                <a:cs typeface="Times New Roman" pitchFamily="18" charset="0"/>
              </a:rPr>
              <a:t> </a:t>
            </a:r>
            <a:r>
              <a:rPr lang="en-US" sz="3800" dirty="0">
                <a:latin typeface="Times New Roman" pitchFamily="18" charset="0"/>
                <a:cs typeface="Times New Roman" pitchFamily="18" charset="0"/>
              </a:rPr>
              <a:t>option is a derivative that gives one party a right and </a:t>
            </a:r>
            <a:r>
              <a:rPr lang="en-US" sz="3800" dirty="0" smtClean="0">
                <a:latin typeface="Times New Roman" pitchFamily="18" charset="0"/>
                <a:cs typeface="Times New Roman" pitchFamily="18" charset="0"/>
              </a:rPr>
              <a:t>the other </a:t>
            </a:r>
            <a:r>
              <a:rPr lang="en-US" sz="3800" dirty="0">
                <a:latin typeface="Times New Roman" pitchFamily="18" charset="0"/>
                <a:cs typeface="Times New Roman" pitchFamily="18" charset="0"/>
              </a:rPr>
              <a:t>party an obligation to buy /sell at a specified price for a specified quantity.</a:t>
            </a:r>
          </a:p>
          <a:p>
            <a:pPr algn="just"/>
            <a:r>
              <a:rPr lang="en-US" sz="3800" dirty="0">
                <a:latin typeface="Times New Roman" pitchFamily="18" charset="0"/>
                <a:cs typeface="Times New Roman" pitchFamily="18" charset="0"/>
              </a:rPr>
              <a:t>The buyer of the right is called the option holder. </a:t>
            </a:r>
            <a:endParaRPr lang="en-US" sz="3800" dirty="0" smtClean="0">
              <a:latin typeface="Times New Roman" pitchFamily="18" charset="0"/>
              <a:cs typeface="Times New Roman" pitchFamily="18" charset="0"/>
            </a:endParaRPr>
          </a:p>
          <a:p>
            <a:pPr algn="just"/>
            <a:r>
              <a:rPr lang="en-US" sz="3800" dirty="0" smtClean="0">
                <a:latin typeface="Times New Roman" pitchFamily="18" charset="0"/>
                <a:cs typeface="Times New Roman" pitchFamily="18" charset="0"/>
              </a:rPr>
              <a:t>The </a:t>
            </a:r>
            <a:r>
              <a:rPr lang="en-US" sz="3800" dirty="0">
                <a:latin typeface="Times New Roman" pitchFamily="18" charset="0"/>
                <a:cs typeface="Times New Roman" pitchFamily="18" charset="0"/>
              </a:rPr>
              <a:t>seller of the right (</a:t>
            </a:r>
            <a:r>
              <a:rPr lang="en-US" sz="3800" dirty="0" smtClean="0">
                <a:latin typeface="Times New Roman" pitchFamily="18" charset="0"/>
                <a:cs typeface="Times New Roman" pitchFamily="18" charset="0"/>
              </a:rPr>
              <a:t>and buyer </a:t>
            </a:r>
            <a:r>
              <a:rPr lang="en-US" sz="3800" dirty="0">
                <a:latin typeface="Times New Roman" pitchFamily="18" charset="0"/>
                <a:cs typeface="Times New Roman" pitchFamily="18" charset="0"/>
              </a:rPr>
              <a:t>of the obligation) is called the option writer. </a:t>
            </a:r>
            <a:endParaRPr lang="en-US" sz="3800" dirty="0" smtClean="0">
              <a:latin typeface="Times New Roman" pitchFamily="18" charset="0"/>
              <a:cs typeface="Times New Roman" pitchFamily="18" charset="0"/>
            </a:endParaRPr>
          </a:p>
          <a:p>
            <a:pPr algn="just"/>
            <a:r>
              <a:rPr lang="en-US" sz="3800" dirty="0" smtClean="0">
                <a:latin typeface="Times New Roman" pitchFamily="18" charset="0"/>
                <a:cs typeface="Times New Roman" pitchFamily="18" charset="0"/>
              </a:rPr>
              <a:t>The </a:t>
            </a:r>
            <a:r>
              <a:rPr lang="en-US" sz="3800" dirty="0">
                <a:latin typeface="Times New Roman" pitchFamily="18" charset="0"/>
                <a:cs typeface="Times New Roman" pitchFamily="18" charset="0"/>
              </a:rPr>
              <a:t>cost of this transaction </a:t>
            </a:r>
            <a:r>
              <a:rPr lang="en-US" sz="3800" dirty="0" smtClean="0">
                <a:latin typeface="Times New Roman" pitchFamily="18" charset="0"/>
                <a:cs typeface="Times New Roman" pitchFamily="18" charset="0"/>
              </a:rPr>
              <a:t>is the </a:t>
            </a:r>
            <a:r>
              <a:rPr lang="en-US" sz="3800" dirty="0">
                <a:latin typeface="Times New Roman" pitchFamily="18" charset="0"/>
                <a:cs typeface="Times New Roman" pitchFamily="18" charset="0"/>
              </a:rPr>
              <a:t>premium.</a:t>
            </a:r>
          </a:p>
          <a:p>
            <a:pPr algn="just"/>
            <a:r>
              <a:rPr lang="en-US" sz="3800" dirty="0">
                <a:latin typeface="Times New Roman" pitchFamily="18" charset="0"/>
                <a:cs typeface="Times New Roman" pitchFamily="18" charset="0"/>
              </a:rPr>
              <a:t>For example, a railway ticket is an option in daily life. Using the ticket, </a:t>
            </a:r>
            <a:r>
              <a:rPr lang="en-US" sz="3800" dirty="0" smtClean="0">
                <a:latin typeface="Times New Roman" pitchFamily="18" charset="0"/>
                <a:cs typeface="Times New Roman" pitchFamily="18" charset="0"/>
              </a:rPr>
              <a:t>a passenger </a:t>
            </a:r>
            <a:r>
              <a:rPr lang="en-US" sz="3800" dirty="0">
                <a:latin typeface="Times New Roman" pitchFamily="18" charset="0"/>
                <a:cs typeface="Times New Roman" pitchFamily="18" charset="0"/>
              </a:rPr>
              <a:t>has an option to travel. In case he decides not to travel, </a:t>
            </a:r>
            <a:r>
              <a:rPr lang="en-US" sz="3800" dirty="0" smtClean="0">
                <a:latin typeface="Times New Roman" pitchFamily="18" charset="0"/>
                <a:cs typeface="Times New Roman" pitchFamily="18" charset="0"/>
              </a:rPr>
              <a:t>he </a:t>
            </a:r>
            <a:r>
              <a:rPr lang="en-US" sz="3800" dirty="0">
                <a:latin typeface="Times New Roman" pitchFamily="18" charset="0"/>
                <a:cs typeface="Times New Roman" pitchFamily="18" charset="0"/>
              </a:rPr>
              <a:t>can </a:t>
            </a:r>
            <a:r>
              <a:rPr lang="en-US" sz="3800" dirty="0" smtClean="0">
                <a:latin typeface="Times New Roman" pitchFamily="18" charset="0"/>
                <a:cs typeface="Times New Roman" pitchFamily="18" charset="0"/>
              </a:rPr>
              <a:t>cancel the </a:t>
            </a:r>
            <a:r>
              <a:rPr lang="en-US" sz="3800" dirty="0">
                <a:latin typeface="Times New Roman" pitchFamily="18" charset="0"/>
                <a:cs typeface="Times New Roman" pitchFamily="18" charset="0"/>
              </a:rPr>
              <a:t>ticket and get a refund. But he has to pay a cancellation fee, which </a:t>
            </a:r>
            <a:r>
              <a:rPr lang="en-US" sz="3800" dirty="0" smtClean="0">
                <a:latin typeface="Times New Roman" pitchFamily="18" charset="0"/>
                <a:cs typeface="Times New Roman" pitchFamily="18" charset="0"/>
              </a:rPr>
              <a:t>is analogous </a:t>
            </a:r>
            <a:r>
              <a:rPr lang="en-US" sz="3800" dirty="0">
                <a:latin typeface="Times New Roman" pitchFamily="18" charset="0"/>
                <a:cs typeface="Times New Roman" pitchFamily="18" charset="0"/>
              </a:rPr>
              <a:t>to the premium paid in an option contract. The railways, on the </a:t>
            </a:r>
            <a:r>
              <a:rPr lang="en-US" sz="3800" dirty="0" smtClean="0">
                <a:latin typeface="Times New Roman" pitchFamily="18" charset="0"/>
                <a:cs typeface="Times New Roman" pitchFamily="18" charset="0"/>
              </a:rPr>
              <a:t>other hand</a:t>
            </a:r>
            <a:r>
              <a:rPr lang="en-US" sz="3800" dirty="0">
                <a:latin typeface="Times New Roman" pitchFamily="18" charset="0"/>
                <a:cs typeface="Times New Roman" pitchFamily="18" charset="0"/>
              </a:rPr>
              <a:t>, have an obligation to carry the passenger if he decides to travel and </a:t>
            </a:r>
            <a:r>
              <a:rPr lang="en-US" sz="3800" dirty="0" smtClean="0">
                <a:latin typeface="Times New Roman" pitchFamily="18" charset="0"/>
                <a:cs typeface="Times New Roman" pitchFamily="18" charset="0"/>
              </a:rPr>
              <a:t>refund his </a:t>
            </a:r>
            <a:r>
              <a:rPr lang="en-US" sz="3800" dirty="0">
                <a:latin typeface="Times New Roman" pitchFamily="18" charset="0"/>
                <a:cs typeface="Times New Roman" pitchFamily="18" charset="0"/>
              </a:rPr>
              <a:t>money if he decides not to travel. In case the passenger decides to travel, </a:t>
            </a:r>
            <a:r>
              <a:rPr lang="en-US" sz="3800" dirty="0" smtClean="0">
                <a:latin typeface="Times New Roman" pitchFamily="18" charset="0"/>
                <a:cs typeface="Times New Roman" pitchFamily="18" charset="0"/>
              </a:rPr>
              <a:t>the railways </a:t>
            </a:r>
            <a:r>
              <a:rPr lang="en-US" sz="3800" dirty="0">
                <a:latin typeface="Times New Roman" pitchFamily="18" charset="0"/>
                <a:cs typeface="Times New Roman" pitchFamily="18" charset="0"/>
              </a:rPr>
              <a:t>get the ticket fare. In case he does not, they get the cancellation </a:t>
            </a:r>
            <a:r>
              <a:rPr lang="en-US" sz="3800" dirty="0" smtClean="0">
                <a:latin typeface="Times New Roman" pitchFamily="18" charset="0"/>
                <a:cs typeface="Times New Roman" pitchFamily="18" charset="0"/>
              </a:rPr>
              <a:t>fee. The </a:t>
            </a:r>
            <a:r>
              <a:rPr lang="en-US" sz="3800" dirty="0">
                <a:latin typeface="Times New Roman" pitchFamily="18" charset="0"/>
                <a:cs typeface="Times New Roman" pitchFamily="18" charset="0"/>
              </a:rPr>
              <a:t>passenger on the other hand, by booking a ticket, has hedged his position </a:t>
            </a:r>
            <a:r>
              <a:rPr lang="en-US" sz="3800" dirty="0" smtClean="0">
                <a:latin typeface="Times New Roman" pitchFamily="18" charset="0"/>
                <a:cs typeface="Times New Roman" pitchFamily="18" charset="0"/>
              </a:rPr>
              <a:t>in case </a:t>
            </a:r>
            <a:r>
              <a:rPr lang="en-US" sz="3800" dirty="0">
                <a:latin typeface="Times New Roman" pitchFamily="18" charset="0"/>
                <a:cs typeface="Times New Roman" pitchFamily="18" charset="0"/>
              </a:rPr>
              <a:t>he has to travel as anticipated. In case the travel does not materialize, </a:t>
            </a:r>
            <a:r>
              <a:rPr lang="en-US" sz="3800" dirty="0" smtClean="0">
                <a:latin typeface="Times New Roman" pitchFamily="18" charset="0"/>
                <a:cs typeface="Times New Roman" pitchFamily="18" charset="0"/>
              </a:rPr>
              <a:t>he can </a:t>
            </a:r>
            <a:r>
              <a:rPr lang="en-US" sz="3800" dirty="0">
                <a:latin typeface="Times New Roman" pitchFamily="18" charset="0"/>
                <a:cs typeface="Times New Roman" pitchFamily="18" charset="0"/>
              </a:rPr>
              <a:t>get out of the position by canceling the ticket at a cost, which is </a:t>
            </a:r>
            <a:r>
              <a:rPr lang="en-US" sz="3800" dirty="0" smtClean="0">
                <a:latin typeface="Times New Roman" pitchFamily="18" charset="0"/>
                <a:cs typeface="Times New Roman" pitchFamily="18" charset="0"/>
              </a:rPr>
              <a:t>the cancellation </a:t>
            </a:r>
            <a:r>
              <a:rPr lang="en-US" sz="3800" dirty="0">
                <a:latin typeface="Times New Roman" pitchFamily="18" charset="0"/>
                <a:cs typeface="Times New Roman" pitchFamily="18" charset="0"/>
              </a:rPr>
              <a:t>fee.</a:t>
            </a:r>
          </a:p>
          <a:p>
            <a:endParaRPr lang="en-US" dirty="0"/>
          </a:p>
        </p:txBody>
      </p:sp>
      <p:sp>
        <p:nvSpPr>
          <p:cNvPr id="2" name="Title 1"/>
          <p:cNvSpPr>
            <a:spLocks noGrp="1"/>
          </p:cNvSpPr>
          <p:nvPr>
            <p:ph type="title"/>
          </p:nvPr>
        </p:nvSpPr>
        <p:spPr/>
        <p:txBody>
          <a:bodyPr>
            <a:normAutofit fontScale="90000"/>
          </a:bodyPr>
          <a:lstStyle/>
          <a:p>
            <a:r>
              <a:rPr lang="en-US" b="1" i="1" dirty="0" smtClean="0"/>
              <a:t/>
            </a:r>
            <a:br>
              <a:rPr lang="en-US" b="1" i="1" dirty="0" smtClean="0"/>
            </a:br>
            <a:r>
              <a:rPr lang="en-US" b="1" dirty="0" smtClean="0"/>
              <a:t>Types of Derivatives </a:t>
            </a:r>
            <a:r>
              <a:rPr lang="en-US" b="1" i="1" dirty="0" smtClean="0"/>
              <a:t>:O</a:t>
            </a:r>
            <a:r>
              <a:rPr lang="en-US" b="1" dirty="0" smtClean="0"/>
              <a:t>ptions</a:t>
            </a:r>
            <a:br>
              <a:rPr lang="en-US" b="1" dirty="0" smtClean="0"/>
            </a:b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p:txBody>
          <a:bodyPr/>
          <a:lstStyle/>
          <a:p>
            <a:pPr eaLnBrk="1" hangingPunct="1">
              <a:defRPr/>
            </a:pPr>
            <a:endParaRPr lang="en-US" dirty="0" smtClean="0"/>
          </a:p>
          <a:p>
            <a:pPr eaLnBrk="1" hangingPunct="1">
              <a:defRPr/>
            </a:pPr>
            <a:endParaRPr lang="en-US" dirty="0" smtClean="0"/>
          </a:p>
          <a:p>
            <a:pPr eaLnBrk="1" hangingPunct="1">
              <a:defRPr/>
            </a:pPr>
            <a:endParaRPr lang="en-US" dirty="0" smtClean="0"/>
          </a:p>
          <a:p>
            <a:pPr eaLnBrk="1" hangingPunct="1">
              <a:defRPr/>
            </a:pPr>
            <a:r>
              <a:rPr lang="en-US" dirty="0" smtClean="0"/>
              <a:t>Call </a:t>
            </a:r>
            <a:r>
              <a:rPr lang="en-US" dirty="0" smtClean="0"/>
              <a:t>option</a:t>
            </a:r>
          </a:p>
          <a:p>
            <a:pPr eaLnBrk="1" hangingPunct="1">
              <a:defRPr/>
            </a:pPr>
            <a:r>
              <a:rPr lang="en-US" dirty="0" smtClean="0"/>
              <a:t>Put option</a:t>
            </a:r>
          </a:p>
        </p:txBody>
      </p:sp>
      <p:sp>
        <p:nvSpPr>
          <p:cNvPr id="13314" name="Rectangle 2"/>
          <p:cNvSpPr>
            <a:spLocks noGrp="1" noChangeArrowheads="1"/>
          </p:cNvSpPr>
          <p:nvPr>
            <p:ph type="title"/>
          </p:nvPr>
        </p:nvSpPr>
        <p:spPr/>
        <p:txBody>
          <a:bodyPr/>
          <a:lstStyle/>
          <a:p>
            <a:pPr eaLnBrk="1" hangingPunct="1">
              <a:defRPr/>
            </a:pPr>
            <a:r>
              <a:rPr lang="en-US" dirty="0" smtClean="0"/>
              <a:t>Two types of options contract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algn="just"/>
            <a:r>
              <a:rPr lang="en-US" dirty="0" smtClean="0">
                <a:latin typeface="Times New Roman" pitchFamily="18" charset="0"/>
                <a:cs typeface="Times New Roman" pitchFamily="18" charset="0"/>
              </a:rPr>
              <a:t>The money made in an option is called as the option pay off. There can be two pay off for options, for put and call option</a:t>
            </a:r>
          </a:p>
          <a:p>
            <a:pPr algn="just"/>
            <a:r>
              <a:rPr lang="en-US" b="1" dirty="0" smtClean="0">
                <a:latin typeface="Times New Roman" pitchFamily="18" charset="0"/>
                <a:cs typeface="Times New Roman" pitchFamily="18" charset="0"/>
              </a:rPr>
              <a:t>Call option:</a:t>
            </a:r>
          </a:p>
          <a:p>
            <a:pPr algn="just">
              <a:buFont typeface="Wingdings" pitchFamily="2" charset="2"/>
              <a:buChar char="Ø"/>
            </a:pPr>
            <a:r>
              <a:rPr lang="en-US" dirty="0" smtClean="0">
                <a:latin typeface="Times New Roman" pitchFamily="18" charset="0"/>
                <a:cs typeface="Times New Roman" pitchFamily="18" charset="0"/>
              </a:rPr>
              <a:t>A call option gives the holder a right to buy shares. </a:t>
            </a:r>
          </a:p>
          <a:p>
            <a:pPr algn="just">
              <a:buFont typeface="Wingdings" pitchFamily="2" charset="2"/>
              <a:buChar char="Ø"/>
            </a:pPr>
            <a:r>
              <a:rPr lang="en-US" dirty="0" smtClean="0">
                <a:latin typeface="Times New Roman" pitchFamily="18" charset="0"/>
                <a:cs typeface="Times New Roman" pitchFamily="18" charset="0"/>
              </a:rPr>
              <a:t>The option holder will make money if the spot price is higher than the strike price. </a:t>
            </a:r>
          </a:p>
          <a:p>
            <a:pPr algn="just">
              <a:buFont typeface="Wingdings" pitchFamily="2" charset="2"/>
              <a:buChar char="Ø"/>
            </a:pPr>
            <a:r>
              <a:rPr lang="en-US" dirty="0" smtClean="0">
                <a:latin typeface="Times New Roman" pitchFamily="18" charset="0"/>
                <a:cs typeface="Times New Roman" pitchFamily="18" charset="0"/>
              </a:rPr>
              <a:t>The pay off assumes that the option holder will buy at the strike price and sell immediately at the spot price. But if the spot price is lower than the strike, the option holder can simply ignore the option. </a:t>
            </a:r>
          </a:p>
          <a:p>
            <a:pPr algn="just">
              <a:buFont typeface="Wingdings" pitchFamily="2" charset="2"/>
              <a:buChar char="Ø"/>
            </a:pPr>
            <a:r>
              <a:rPr lang="en-US" dirty="0" smtClean="0">
                <a:latin typeface="Times New Roman" pitchFamily="18" charset="0"/>
                <a:cs typeface="Times New Roman" pitchFamily="18" charset="0"/>
              </a:rPr>
              <a:t>It will be cheaper to buy from the market. The option holder loss is to the extent of premium he has paid. But if the spot price increases dramatically then he can make wind fall profits.</a:t>
            </a:r>
          </a:p>
          <a:p>
            <a:pPr algn="just">
              <a:buFont typeface="Wingdings" pitchFamily="2" charset="2"/>
              <a:buChar char="Ø"/>
            </a:pPr>
            <a:r>
              <a:rPr lang="en-US" dirty="0" smtClean="0">
                <a:latin typeface="Times New Roman" pitchFamily="18" charset="0"/>
                <a:cs typeface="Times New Roman" pitchFamily="18" charset="0"/>
              </a:rPr>
              <a:t>Thus the profits for an option holder in a call option is unlimited while losses are capped to the extent of the premium.</a:t>
            </a:r>
          </a:p>
          <a:p>
            <a:pPr algn="just">
              <a:buFont typeface="Wingdings" pitchFamily="2" charset="2"/>
              <a:buChar char="Ø"/>
            </a:pPr>
            <a:r>
              <a:rPr lang="en-US" dirty="0" smtClean="0">
                <a:latin typeface="Times New Roman" pitchFamily="18" charset="0"/>
                <a:cs typeface="Times New Roman" pitchFamily="18" charset="0"/>
              </a:rPr>
              <a:t>Conversely, for the writer, the maximum profit he can make is the premium amount. But the losses he can make are unlimited.</a:t>
            </a:r>
          </a:p>
          <a:p>
            <a:endParaRPr lang="en-US" dirty="0" smtClean="0"/>
          </a:p>
          <a:p>
            <a:endParaRPr lang="en-US" dirty="0"/>
          </a:p>
        </p:txBody>
      </p:sp>
      <p:sp>
        <p:nvSpPr>
          <p:cNvPr id="2" name="Title 1"/>
          <p:cNvSpPr>
            <a:spLocks noGrp="1"/>
          </p:cNvSpPr>
          <p:nvPr>
            <p:ph type="title"/>
          </p:nvPr>
        </p:nvSpPr>
        <p:spPr/>
        <p:txBody>
          <a:bodyPr>
            <a:normAutofit/>
          </a:bodyPr>
          <a:lstStyle/>
          <a:p>
            <a:r>
              <a:rPr lang="en-US" dirty="0" smtClean="0"/>
              <a:t>Two types of Options Contract</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334000"/>
          </a:xfrm>
        </p:spPr>
        <p:txBody>
          <a:bodyPr>
            <a:normAutofit fontScale="47500" lnSpcReduction="20000"/>
          </a:bodyPr>
          <a:lstStyle/>
          <a:p>
            <a:pPr algn="just"/>
            <a:r>
              <a:rPr lang="en-US" sz="3400" b="1" dirty="0" smtClean="0">
                <a:latin typeface="Times New Roman" pitchFamily="18" charset="0"/>
                <a:cs typeface="Times New Roman" pitchFamily="18" charset="0"/>
              </a:rPr>
              <a:t>Put option</a:t>
            </a:r>
          </a:p>
          <a:p>
            <a:pPr algn="just"/>
            <a:r>
              <a:rPr lang="en-US" sz="3400" dirty="0" smtClean="0">
                <a:latin typeface="Times New Roman" pitchFamily="18" charset="0"/>
                <a:cs typeface="Times New Roman" pitchFamily="18" charset="0"/>
              </a:rPr>
              <a:t>The put option gives the right to sell. The option holder will make money if the spot price is lower than the strike price. </a:t>
            </a:r>
          </a:p>
          <a:p>
            <a:pPr algn="just"/>
            <a:r>
              <a:rPr lang="en-US" sz="3400" dirty="0" smtClean="0">
                <a:latin typeface="Times New Roman" pitchFamily="18" charset="0"/>
                <a:cs typeface="Times New Roman" pitchFamily="18" charset="0"/>
              </a:rPr>
              <a:t>The pay off assumes that the option holder will buy at spot price and sell at the strike price</a:t>
            </a:r>
          </a:p>
          <a:p>
            <a:pPr algn="just"/>
            <a:r>
              <a:rPr lang="en-US" sz="3400" dirty="0" smtClean="0">
                <a:latin typeface="Times New Roman" pitchFamily="18" charset="0"/>
                <a:cs typeface="Times New Roman" pitchFamily="18" charset="0"/>
              </a:rPr>
              <a:t>But if the spot price is higher than the strike, the option holder can simply ignore the option. It will be beneficial to sell to the market. The option holder loss is to the extent of premium he has paid. But if the spot prices falls dramatically then he can make wind fall profits.</a:t>
            </a:r>
          </a:p>
          <a:p>
            <a:pPr algn="just"/>
            <a:r>
              <a:rPr lang="en-US" sz="3400" dirty="0" smtClean="0">
                <a:latin typeface="Times New Roman" pitchFamily="18" charset="0"/>
                <a:cs typeface="Times New Roman" pitchFamily="18" charset="0"/>
              </a:rPr>
              <a:t>Thus the profits for an option holder in a put option is unlimited while losses are capped to the extent of the premium. </a:t>
            </a:r>
          </a:p>
          <a:p>
            <a:pPr algn="just"/>
            <a:r>
              <a:rPr lang="en-US" sz="3400" dirty="0" smtClean="0">
                <a:latin typeface="Times New Roman" pitchFamily="18" charset="0"/>
                <a:cs typeface="Times New Roman" pitchFamily="18" charset="0"/>
              </a:rPr>
              <a:t>This is a theoretical fallacy as the maximum fall a stock can have is till zero, and hence the profit of a option holder in a put option is capped.</a:t>
            </a:r>
          </a:p>
          <a:p>
            <a:pPr algn="just"/>
            <a:r>
              <a:rPr lang="en-US" sz="3400" dirty="0" smtClean="0">
                <a:latin typeface="Times New Roman" pitchFamily="18" charset="0"/>
                <a:cs typeface="Times New Roman" pitchFamily="18" charset="0"/>
              </a:rPr>
              <a:t>Conversely, the maximum profit that an option writer can make in this case is the premium amount.</a:t>
            </a:r>
          </a:p>
          <a:p>
            <a:pPr algn="just"/>
            <a:r>
              <a:rPr lang="en-US" sz="3400" dirty="0" smtClean="0">
                <a:latin typeface="Times New Roman" pitchFamily="18" charset="0"/>
                <a:cs typeface="Times New Roman" pitchFamily="18" charset="0"/>
              </a:rPr>
              <a:t>But in the above pay off, we had ignored certain costs like premium and brokerage. These are also important, especially the premium.</a:t>
            </a:r>
          </a:p>
          <a:p>
            <a:pPr algn="just"/>
            <a:r>
              <a:rPr lang="en-US" sz="3400" dirty="0" smtClean="0">
                <a:latin typeface="Times New Roman" pitchFamily="18" charset="0"/>
                <a:cs typeface="Times New Roman" pitchFamily="18" charset="0"/>
              </a:rPr>
              <a:t>So, in a call option for the option holder to make money, the spot price has to be more than the strike price plus the premium amount.</a:t>
            </a:r>
          </a:p>
          <a:p>
            <a:pPr algn="just"/>
            <a:r>
              <a:rPr lang="en-US" sz="3400" dirty="0" smtClean="0">
                <a:latin typeface="Times New Roman" pitchFamily="18" charset="0"/>
                <a:cs typeface="Times New Roman" pitchFamily="18" charset="0"/>
              </a:rPr>
              <a:t>If the spot is more than the strike price but less than the sum of strike price and premium, the option holder can minimize losses but cannot make profits by exercising the option.</a:t>
            </a:r>
          </a:p>
          <a:p>
            <a:pPr algn="just"/>
            <a:r>
              <a:rPr lang="en-US" sz="3400" dirty="0" smtClean="0">
                <a:latin typeface="Times New Roman" pitchFamily="18" charset="0"/>
                <a:cs typeface="Times New Roman" pitchFamily="18" charset="0"/>
              </a:rPr>
              <a:t>Similarly, for a put option, the option holder makes money if spot is less than the strike price less the premium amount.</a:t>
            </a:r>
          </a:p>
          <a:p>
            <a:pPr algn="just"/>
            <a:r>
              <a:rPr lang="en-US" sz="3400" dirty="0" smtClean="0">
                <a:latin typeface="Times New Roman" pitchFamily="18" charset="0"/>
                <a:cs typeface="Times New Roman" pitchFamily="18" charset="0"/>
              </a:rPr>
              <a:t>If the spot is less than the strike price but more than the strike price less premium, the option holder can minimize losses but cannot make profits by exercising the option.</a:t>
            </a:r>
          </a:p>
          <a:p>
            <a:endParaRPr lang="en-US" dirty="0"/>
          </a:p>
        </p:txBody>
      </p:sp>
      <p:sp>
        <p:nvSpPr>
          <p:cNvPr id="2" name="Title 1"/>
          <p:cNvSpPr>
            <a:spLocks noGrp="1"/>
          </p:cNvSpPr>
          <p:nvPr>
            <p:ph type="title"/>
          </p:nvPr>
        </p:nvSpPr>
        <p:spPr/>
        <p:txBody>
          <a:bodyPr/>
          <a:lstStyle/>
          <a:p>
            <a:r>
              <a:rPr lang="en-US" dirty="0" smtClean="0"/>
              <a:t>Two types of options contract</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en-US" dirty="0" smtClean="0"/>
              <a:t>If the spot is more than the strike price but less than the sum of strike price and premium, the option holder can minimize losses but cannot make profits by exercising the option.</a:t>
            </a:r>
          </a:p>
          <a:p>
            <a:r>
              <a:rPr lang="en-US" dirty="0" smtClean="0"/>
              <a:t>Similarly, for a put option, the option holder makes money if spot is less than the strike price less the premium amount.</a:t>
            </a:r>
          </a:p>
          <a:p>
            <a:r>
              <a:rPr lang="en-US" dirty="0" smtClean="0"/>
              <a:t>If the spot is less than the strike price but more than the strike price less premium, the option holder can minimize losses but cannot make profits by exercising the option.</a:t>
            </a:r>
          </a:p>
          <a:p>
            <a:endParaRPr lang="en-US" dirty="0"/>
          </a:p>
        </p:txBody>
      </p:sp>
      <p:sp>
        <p:nvSpPr>
          <p:cNvPr id="2" name="Title 1"/>
          <p:cNvSpPr>
            <a:spLocks noGrp="1"/>
          </p:cNvSpPr>
          <p:nvPr>
            <p:ph type="title"/>
          </p:nvPr>
        </p:nvSpPr>
        <p:spPr/>
        <p:txBody>
          <a:bodyPr/>
          <a:lstStyle/>
          <a:p>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pPr algn="just">
              <a:buNone/>
            </a:pPr>
            <a:r>
              <a:rPr lang="en-US" dirty="0" smtClean="0"/>
              <a:t> </a:t>
            </a:r>
            <a:r>
              <a:rPr lang="en-US" b="1" dirty="0" smtClean="0"/>
              <a:t>T</a:t>
            </a:r>
            <a:r>
              <a:rPr lang="en-US" b="1" dirty="0" smtClean="0"/>
              <a:t>hese </a:t>
            </a:r>
            <a:r>
              <a:rPr lang="en-US" b="1" dirty="0" smtClean="0"/>
              <a:t>are universal terminologies </a:t>
            </a:r>
            <a:r>
              <a:rPr lang="en-US" b="1" dirty="0"/>
              <a:t>and mean the same everywhere</a:t>
            </a:r>
            <a:r>
              <a:rPr lang="en-US" dirty="0"/>
              <a:t>.</a:t>
            </a:r>
          </a:p>
          <a:p>
            <a:pPr algn="just">
              <a:buNone/>
            </a:pPr>
            <a:endParaRPr lang="en-US" dirty="0" smtClean="0"/>
          </a:p>
          <a:p>
            <a:pPr algn="just">
              <a:buNone/>
            </a:pPr>
            <a:r>
              <a:rPr lang="en-US" dirty="0" smtClean="0"/>
              <a:t>a</a:t>
            </a:r>
            <a:r>
              <a:rPr lang="en-US" dirty="0"/>
              <a:t>. Option holder : The buyer of the option who gets the right</a:t>
            </a:r>
          </a:p>
          <a:p>
            <a:pPr algn="just">
              <a:buNone/>
            </a:pPr>
            <a:r>
              <a:rPr lang="en-US" dirty="0" smtClean="0"/>
              <a:t>b</a:t>
            </a:r>
            <a:r>
              <a:rPr lang="en-US" dirty="0"/>
              <a:t>. Option writer : The seller of the option who carries the obligation</a:t>
            </a:r>
          </a:p>
          <a:p>
            <a:pPr algn="just">
              <a:buNone/>
            </a:pPr>
            <a:r>
              <a:rPr lang="en-US" dirty="0" smtClean="0"/>
              <a:t>c</a:t>
            </a:r>
            <a:r>
              <a:rPr lang="en-US" dirty="0"/>
              <a:t>. Premium: The consideration paid by the buyer for the right</a:t>
            </a:r>
          </a:p>
          <a:p>
            <a:pPr algn="just">
              <a:buNone/>
            </a:pPr>
            <a:r>
              <a:rPr lang="en-US" dirty="0" smtClean="0"/>
              <a:t>d</a:t>
            </a:r>
            <a:r>
              <a:rPr lang="en-US" dirty="0"/>
              <a:t>. Exercise price: The price at which the option holder has the right to buy </a:t>
            </a:r>
            <a:r>
              <a:rPr lang="en-US" dirty="0" smtClean="0"/>
              <a:t>or</a:t>
            </a:r>
          </a:p>
          <a:p>
            <a:pPr algn="just">
              <a:buNone/>
            </a:pPr>
            <a:r>
              <a:rPr lang="en-US" dirty="0" smtClean="0"/>
              <a:t>     sell</a:t>
            </a:r>
            <a:r>
              <a:rPr lang="en-US" dirty="0"/>
              <a:t>. It is also called as the strike price.</a:t>
            </a:r>
          </a:p>
          <a:p>
            <a:pPr algn="just">
              <a:buNone/>
            </a:pPr>
            <a:r>
              <a:rPr lang="en-US" dirty="0" smtClean="0"/>
              <a:t>e</a:t>
            </a:r>
            <a:r>
              <a:rPr lang="en-US" dirty="0"/>
              <a:t>. Call option: The option that gives the holder a right to buy</a:t>
            </a:r>
          </a:p>
          <a:p>
            <a:pPr algn="just">
              <a:buNone/>
            </a:pPr>
            <a:r>
              <a:rPr lang="en-US" dirty="0" smtClean="0"/>
              <a:t>f</a:t>
            </a:r>
            <a:r>
              <a:rPr lang="en-US" dirty="0"/>
              <a:t>. Put option : The option that gives the holder a right to sell</a:t>
            </a:r>
          </a:p>
          <a:p>
            <a:pPr algn="just">
              <a:buNone/>
            </a:pPr>
            <a:r>
              <a:rPr lang="en-US" dirty="0"/>
              <a:t>g. Tenure: The period for which the option is issued</a:t>
            </a:r>
          </a:p>
          <a:p>
            <a:pPr algn="just">
              <a:buNone/>
            </a:pPr>
            <a:r>
              <a:rPr lang="en-US" dirty="0"/>
              <a:t>h. Expiration date: The date on which the option is to be settled</a:t>
            </a:r>
          </a:p>
          <a:p>
            <a:pPr algn="just">
              <a:buNone/>
            </a:pPr>
            <a:r>
              <a:rPr lang="en-US" dirty="0" err="1"/>
              <a:t>i</a:t>
            </a:r>
            <a:r>
              <a:rPr lang="en-US" dirty="0"/>
              <a:t>. American option: These are options that can be exercised at any point till the</a:t>
            </a:r>
          </a:p>
          <a:p>
            <a:pPr algn="just">
              <a:buNone/>
            </a:pPr>
            <a:r>
              <a:rPr lang="en-US" dirty="0" smtClean="0"/>
              <a:t>    expiration </a:t>
            </a:r>
            <a:r>
              <a:rPr lang="en-US" dirty="0"/>
              <a:t>date</a:t>
            </a:r>
          </a:p>
          <a:p>
            <a:pPr algn="just">
              <a:buNone/>
            </a:pPr>
            <a:r>
              <a:rPr lang="en-US" dirty="0"/>
              <a:t>j. European option: These are options that can be exercised only on the</a:t>
            </a:r>
          </a:p>
          <a:p>
            <a:pPr algn="just">
              <a:buNone/>
            </a:pPr>
            <a:r>
              <a:rPr lang="en-US" dirty="0" smtClean="0"/>
              <a:t>    expiration </a:t>
            </a:r>
            <a:r>
              <a:rPr lang="en-US" dirty="0"/>
              <a:t>date</a:t>
            </a:r>
          </a:p>
          <a:p>
            <a:pPr algn="just">
              <a:buNone/>
            </a:pPr>
            <a:r>
              <a:rPr lang="en-US" dirty="0"/>
              <a:t>k. Covered option: An option that an option writer sells when he has the</a:t>
            </a:r>
          </a:p>
          <a:p>
            <a:pPr algn="just">
              <a:buNone/>
            </a:pPr>
            <a:r>
              <a:rPr lang="en-US" dirty="0" smtClean="0"/>
              <a:t>     underlying </a:t>
            </a:r>
            <a:r>
              <a:rPr lang="en-US" dirty="0"/>
              <a:t>shares with him.</a:t>
            </a:r>
          </a:p>
          <a:p>
            <a:pPr algn="just"/>
            <a:endParaRPr lang="en-US" dirty="0"/>
          </a:p>
        </p:txBody>
      </p:sp>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Basic </a:t>
            </a:r>
            <a:r>
              <a:rPr lang="en-US" dirty="0"/>
              <a:t>terminologies used in </a:t>
            </a:r>
            <a:r>
              <a:rPr lang="en-US" dirty="0" smtClean="0"/>
              <a:t>Options</a:t>
            </a:r>
            <a:r>
              <a:rPr lang="en-US" dirty="0"/>
              <a:t>.</a:t>
            </a:r>
            <a:br>
              <a:rPr lang="en-US" dirty="0"/>
            </a:b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dirty="0" smtClean="0"/>
              <a:t>l</a:t>
            </a:r>
            <a:r>
              <a:rPr lang="en-US" dirty="0" smtClean="0"/>
              <a:t>.</a:t>
            </a:r>
            <a:r>
              <a:rPr lang="en-US" dirty="0" smtClean="0"/>
              <a:t>Naked </a:t>
            </a:r>
            <a:r>
              <a:rPr lang="en-US" dirty="0"/>
              <a:t>option: An option that an option writer sells when he does not have </a:t>
            </a:r>
            <a:r>
              <a:rPr lang="en-US" dirty="0" smtClean="0"/>
              <a:t>the underlying </a:t>
            </a:r>
            <a:r>
              <a:rPr lang="en-US" dirty="0"/>
              <a:t>shares with him</a:t>
            </a:r>
          </a:p>
          <a:p>
            <a:r>
              <a:rPr lang="en-US" dirty="0" smtClean="0"/>
              <a:t>m</a:t>
            </a:r>
            <a:r>
              <a:rPr lang="en-US" dirty="0" smtClean="0"/>
              <a:t>.In </a:t>
            </a:r>
            <a:r>
              <a:rPr lang="en-US" dirty="0"/>
              <a:t>the money: An option is in the money if the option holder is making a </a:t>
            </a:r>
            <a:r>
              <a:rPr lang="en-US" dirty="0" smtClean="0"/>
              <a:t>profit if </a:t>
            </a:r>
            <a:r>
              <a:rPr lang="en-US" dirty="0"/>
              <a:t>the option was exercised immediately</a:t>
            </a:r>
          </a:p>
          <a:p>
            <a:r>
              <a:rPr lang="en-US" dirty="0"/>
              <a:t>n. Out of money: An option is in the money if the option holder is making a </a:t>
            </a:r>
            <a:r>
              <a:rPr lang="en-US" dirty="0" smtClean="0"/>
              <a:t>loss if </a:t>
            </a:r>
            <a:r>
              <a:rPr lang="en-US" dirty="0"/>
              <a:t>the option was exercised immediately</a:t>
            </a:r>
          </a:p>
          <a:p>
            <a:r>
              <a:rPr lang="en-US" dirty="0"/>
              <a:t>o. At the money: An option is in the money if the option holder evens out if </a:t>
            </a:r>
            <a:r>
              <a:rPr lang="en-US" dirty="0" smtClean="0"/>
              <a:t>the </a:t>
            </a:r>
            <a:r>
              <a:rPr lang="en-US" dirty="0"/>
              <a:t>option was exercised immediately</a:t>
            </a:r>
          </a:p>
          <a:p>
            <a:endParaRPr lang="en-US" dirty="0"/>
          </a:p>
          <a:p>
            <a:endParaRPr lang="en-US" dirty="0"/>
          </a:p>
        </p:txBody>
      </p:sp>
      <p:sp>
        <p:nvSpPr>
          <p:cNvPr id="2" name="Title 1"/>
          <p:cNvSpPr>
            <a:spLocks noGrp="1"/>
          </p:cNvSpPr>
          <p:nvPr>
            <p:ph type="title"/>
          </p:nvPr>
        </p:nvSpPr>
        <p:spPr/>
        <p:txBody>
          <a:bodyPr>
            <a:normAutofit fontScale="90000"/>
          </a:bodyPr>
          <a:lstStyle/>
          <a:p>
            <a:r>
              <a:rPr lang="en-US" dirty="0" smtClean="0"/>
              <a:t>Basic </a:t>
            </a:r>
            <a:r>
              <a:rPr lang="en-US" dirty="0" smtClean="0"/>
              <a:t>terminologies used in </a:t>
            </a:r>
            <a:r>
              <a:rPr lang="en-US" dirty="0" smtClean="0"/>
              <a:t>Options</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algn="just"/>
            <a:r>
              <a:rPr lang="en-US" sz="1900" dirty="0" smtClean="0">
                <a:latin typeface="Times New Roman" pitchFamily="18" charset="0"/>
                <a:cs typeface="Times New Roman" pitchFamily="18" charset="0"/>
              </a:rPr>
              <a:t>Interest rate risk:</a:t>
            </a:r>
          </a:p>
          <a:p>
            <a:pPr algn="just"/>
            <a:r>
              <a:rPr lang="en-US" sz="1900" dirty="0" smtClean="0">
                <a:latin typeface="Times New Roman" pitchFamily="18" charset="0"/>
                <a:cs typeface="Times New Roman" pitchFamily="18" charset="0"/>
              </a:rPr>
              <a:t>Banks and financial institutions face the risk of changes in interest rates. If a bank has liabilities carrying floating costs and assets having fixed rates, it faces the risk of an adverse movement, that is, a decline in interest rates. This risk can be sheltered by writing an interest rate swap - that is, swapping the floating rate for fixed rates.</a:t>
            </a:r>
          </a:p>
          <a:p>
            <a:pPr algn="just"/>
            <a:r>
              <a:rPr lang="en-US" sz="1900" dirty="0" smtClean="0">
                <a:latin typeface="Times New Roman" pitchFamily="18" charset="0"/>
                <a:cs typeface="Times New Roman" pitchFamily="18" charset="0"/>
              </a:rPr>
              <a:t>Associated with interest rate movements is the basis risk, that is risk of unpredicted changes in the basis on which interest rates float. Let us say, a business has loans which are floating with reference to the LIBOR or EURIBOR, whereas the assets of the business are floating with reference to US treasuries. To cushion against this risk, the business may like to swap the basis by entering into a basis swap.</a:t>
            </a:r>
          </a:p>
          <a:p>
            <a:pPr algn="just"/>
            <a:r>
              <a:rPr lang="en-US" sz="1900" dirty="0" smtClean="0">
                <a:latin typeface="Times New Roman" pitchFamily="18" charset="0"/>
                <a:cs typeface="Times New Roman" pitchFamily="18" charset="0"/>
              </a:rPr>
              <a:t>Foreign exchange risk:</a:t>
            </a:r>
          </a:p>
          <a:p>
            <a:pPr algn="just"/>
            <a:r>
              <a:rPr lang="en-US" sz="1900" dirty="0" smtClean="0">
                <a:latin typeface="Times New Roman" pitchFamily="18" charset="0"/>
                <a:cs typeface="Times New Roman" pitchFamily="18" charset="0"/>
              </a:rPr>
              <a:t>If a business has assets or liabilities denominated in foreign currency, there is a risk of adverse changes in exchange rates. This risk is sheltered by foreign exchange futures or forward covers.</a:t>
            </a:r>
          </a:p>
          <a:p>
            <a:pPr algn="just"/>
            <a:endParaRPr lang="en-US" sz="1900" dirty="0">
              <a:latin typeface="Times New Roman" pitchFamily="18" charset="0"/>
              <a:cs typeface="Times New Roman" pitchFamily="18" charset="0"/>
            </a:endParaRPr>
          </a:p>
        </p:txBody>
      </p:sp>
      <p:sp>
        <p:nvSpPr>
          <p:cNvPr id="2" name="Title 1"/>
          <p:cNvSpPr>
            <a:spLocks noGrp="1"/>
          </p:cNvSpPr>
          <p:nvPr>
            <p:ph type="title"/>
          </p:nvPr>
        </p:nvSpPr>
        <p:spPr/>
        <p:txBody>
          <a:bodyPr/>
          <a:lstStyle/>
          <a:p>
            <a:r>
              <a:rPr lang="en-US" dirty="0" smtClean="0"/>
              <a:t>Risks</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idx="1"/>
          </p:nvPr>
        </p:nvSpPr>
        <p:spPr/>
        <p:txBody>
          <a:bodyPr/>
          <a:lstStyle/>
          <a:p>
            <a:pPr eaLnBrk="1" hangingPunct="1">
              <a:defRPr/>
            </a:pPr>
            <a:r>
              <a:rPr lang="en-US" b="1" dirty="0" smtClean="0"/>
              <a:t>Swaps are arrangements between two counterparts to exchange cash flows over time</a:t>
            </a:r>
            <a:r>
              <a:rPr lang="en-US" dirty="0" smtClean="0"/>
              <a:t> </a:t>
            </a:r>
          </a:p>
          <a:p>
            <a:pPr eaLnBrk="1" hangingPunct="1">
              <a:defRPr/>
            </a:pPr>
            <a:r>
              <a:rPr lang="en-US" b="1" dirty="0" smtClean="0"/>
              <a:t>two basic types are </a:t>
            </a:r>
          </a:p>
          <a:p>
            <a:pPr eaLnBrk="1" hangingPunct="1">
              <a:buFont typeface="Wingdings" pitchFamily="2" charset="2"/>
              <a:buNone/>
              <a:defRPr/>
            </a:pPr>
            <a:r>
              <a:rPr lang="en-US" b="1" u="sng" dirty="0" smtClean="0"/>
              <a:t>interest-rate swaps </a:t>
            </a:r>
          </a:p>
          <a:p>
            <a:pPr eaLnBrk="1" hangingPunct="1">
              <a:buFont typeface="Wingdings" pitchFamily="2" charset="2"/>
              <a:buNone/>
              <a:defRPr/>
            </a:pPr>
            <a:r>
              <a:rPr lang="en-US" b="1" u="sng" dirty="0" smtClean="0"/>
              <a:t>currency swaps</a:t>
            </a:r>
            <a:r>
              <a:rPr lang="en-US" b="1" dirty="0" smtClean="0"/>
              <a:t>.</a:t>
            </a:r>
            <a:r>
              <a:rPr lang="en-US" dirty="0" smtClean="0"/>
              <a:t> </a:t>
            </a:r>
          </a:p>
        </p:txBody>
      </p:sp>
      <p:sp>
        <p:nvSpPr>
          <p:cNvPr id="29698" name="Rectangle 2"/>
          <p:cNvSpPr>
            <a:spLocks noGrp="1" noChangeArrowheads="1"/>
          </p:cNvSpPr>
          <p:nvPr>
            <p:ph type="title"/>
          </p:nvPr>
        </p:nvSpPr>
        <p:spPr/>
        <p:txBody>
          <a:bodyPr/>
          <a:lstStyle/>
          <a:p>
            <a:pPr eaLnBrk="1" hangingPunct="1">
              <a:defRPr/>
            </a:pPr>
            <a:r>
              <a:rPr lang="en-US" b="1" u="sng" smtClean="0"/>
              <a:t>SWAPS CONTRACTS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smtClean="0"/>
              <a:t>In a swap, both the parties exchange recurring payments with the idea of exchanging one stream of payments for another.</a:t>
            </a:r>
          </a:p>
          <a:p>
            <a:r>
              <a:rPr lang="en-US" dirty="0" smtClean="0"/>
              <a:t> A typical usage is a swap of fixed interest rates with floating rates, or rates floating with reference to one basis to another basis.</a:t>
            </a:r>
          </a:p>
          <a:p>
            <a:r>
              <a:rPr lang="en-US" dirty="0" smtClean="0"/>
              <a:t> In credit derivatives market, there are swaps based on the total return from a particular credit asset against total return on a reference asset.</a:t>
            </a:r>
          </a:p>
          <a:p>
            <a:endParaRPr lang="en-US" dirty="0"/>
          </a:p>
        </p:txBody>
      </p:sp>
      <p:sp>
        <p:nvSpPr>
          <p:cNvPr id="2" name="Title 1"/>
          <p:cNvSpPr>
            <a:spLocks noGrp="1"/>
          </p:cNvSpPr>
          <p:nvPr>
            <p:ph type="title"/>
          </p:nvPr>
        </p:nvSpPr>
        <p:spPr/>
        <p:txBody>
          <a:bodyPr>
            <a:normAutofit fontScale="90000"/>
          </a:bodyPr>
          <a:lstStyle/>
          <a:p>
            <a:r>
              <a:rPr lang="en-US" dirty="0" smtClean="0"/>
              <a:t>Swaps:</a:t>
            </a:r>
            <a:br>
              <a:rPr lang="en-US" dirty="0" smtClean="0"/>
            </a:b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idx="1"/>
          </p:nvPr>
        </p:nvSpPr>
        <p:spPr/>
        <p:txBody>
          <a:bodyPr>
            <a:normAutofit fontScale="92500" lnSpcReduction="10000"/>
          </a:bodyPr>
          <a:lstStyle/>
          <a:p>
            <a:pPr eaLnBrk="1" hangingPunct="1">
              <a:defRPr/>
            </a:pPr>
            <a:r>
              <a:rPr lang="en-US" b="1" dirty="0" smtClean="0"/>
              <a:t>Currency swaps are swaps of obligations to pay cash flows in one currency for obligations to pay in another currency</a:t>
            </a:r>
            <a:r>
              <a:rPr lang="en-US" dirty="0" smtClean="0"/>
              <a:t> </a:t>
            </a:r>
          </a:p>
          <a:p>
            <a:pPr eaLnBrk="1" hangingPunct="1">
              <a:defRPr/>
            </a:pPr>
            <a:r>
              <a:rPr lang="en-US" dirty="0" smtClean="0"/>
              <a:t>Uses:</a:t>
            </a:r>
          </a:p>
          <a:p>
            <a:pPr marL="514350" indent="-514350" eaLnBrk="1" hangingPunct="1">
              <a:buFont typeface="+mj-lt"/>
              <a:buAutoNum type="arabicPeriod"/>
              <a:defRPr/>
            </a:pPr>
            <a:r>
              <a:rPr lang="en-US" dirty="0" smtClean="0"/>
              <a:t>To convert a loan in one currency into a loan in another currency</a:t>
            </a:r>
          </a:p>
          <a:p>
            <a:pPr marL="514350" indent="-514350">
              <a:buFont typeface="+mj-lt"/>
              <a:buAutoNum type="arabicPeriod"/>
              <a:defRPr/>
            </a:pPr>
            <a:r>
              <a:rPr lang="en-US" dirty="0" smtClean="0"/>
              <a:t>To convert an investment in one currency into an investment in another currency</a:t>
            </a:r>
          </a:p>
          <a:p>
            <a:pPr marL="514350" indent="-514350">
              <a:buFont typeface="+mj-lt"/>
              <a:buAutoNum type="arabicPeriod"/>
              <a:defRPr/>
            </a:pPr>
            <a:r>
              <a:rPr lang="en-US" dirty="0" smtClean="0"/>
              <a:t>To take the advantage of lower interest rate on a loan</a:t>
            </a:r>
          </a:p>
          <a:p>
            <a:pPr marL="514350" indent="-514350">
              <a:buFont typeface="+mj-lt"/>
              <a:buAutoNum type="arabicPeriod"/>
              <a:defRPr/>
            </a:pPr>
            <a:r>
              <a:rPr lang="en-US" dirty="0" smtClean="0"/>
              <a:t>To take the advantage of higher interest rate on an investment</a:t>
            </a:r>
          </a:p>
          <a:p>
            <a:pPr marL="514350" indent="-514350">
              <a:buFont typeface="+mj-lt"/>
              <a:buAutoNum type="arabicPeriod"/>
              <a:defRPr/>
            </a:pPr>
            <a:endParaRPr lang="en-US" dirty="0" smtClean="0"/>
          </a:p>
          <a:p>
            <a:pPr marL="514350" indent="-514350" eaLnBrk="1" hangingPunct="1">
              <a:buFont typeface="+mj-lt"/>
              <a:buAutoNum type="arabicPeriod"/>
              <a:defRPr/>
            </a:pPr>
            <a:endParaRPr lang="en-US" dirty="0" smtClean="0"/>
          </a:p>
          <a:p>
            <a:pPr marL="514350" indent="-514350" eaLnBrk="1" hangingPunct="1">
              <a:buFont typeface="+mj-lt"/>
              <a:buAutoNum type="arabicPeriod"/>
              <a:defRPr/>
            </a:pPr>
            <a:endParaRPr lang="en-US" dirty="0" smtClean="0"/>
          </a:p>
        </p:txBody>
      </p:sp>
      <p:sp>
        <p:nvSpPr>
          <p:cNvPr id="30722" name="Rectangle 2"/>
          <p:cNvSpPr>
            <a:spLocks noGrp="1" noChangeArrowheads="1"/>
          </p:cNvSpPr>
          <p:nvPr>
            <p:ph type="title"/>
          </p:nvPr>
        </p:nvSpPr>
        <p:spPr/>
        <p:txBody>
          <a:bodyPr/>
          <a:lstStyle/>
          <a:p>
            <a:pPr eaLnBrk="1" hangingPunct="1">
              <a:defRPr/>
            </a:pPr>
            <a:r>
              <a:rPr lang="en-US" b="1" smtClean="0"/>
              <a:t>Currency swaps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buNone/>
            </a:pPr>
            <a:r>
              <a:rPr lang="en-US" dirty="0" smtClean="0"/>
              <a:t>  A </a:t>
            </a:r>
            <a:r>
              <a:rPr lang="en-US" dirty="0" smtClean="0"/>
              <a:t>swap in which one party agrees to pay to the another party cash flow a equal to interest at a floating rate on a notional principal for the number of years . </a:t>
            </a:r>
            <a:r>
              <a:rPr lang="en-US" dirty="0" smtClean="0"/>
              <a:t>To </a:t>
            </a:r>
            <a:r>
              <a:rPr lang="en-US" dirty="0" smtClean="0"/>
              <a:t>the same time another party agrees to pay to the first party cash flows equal to interest at a fixed rate of interest on the same notional principle for the  same period of time. </a:t>
            </a:r>
            <a:endParaRPr lang="en-US" dirty="0"/>
          </a:p>
        </p:txBody>
      </p:sp>
      <p:sp>
        <p:nvSpPr>
          <p:cNvPr id="2" name="Title 1"/>
          <p:cNvSpPr>
            <a:spLocks noGrp="1"/>
          </p:cNvSpPr>
          <p:nvPr>
            <p:ph type="title"/>
          </p:nvPr>
        </p:nvSpPr>
        <p:spPr/>
        <p:txBody>
          <a:bodyPr>
            <a:normAutofit fontScale="90000"/>
          </a:bodyPr>
          <a:lstStyle/>
          <a:p>
            <a:r>
              <a:rPr lang="en-US" b="1" u="sng" dirty="0" smtClean="0"/>
              <a:t>Interest-rate swaps </a:t>
            </a:r>
            <a:br>
              <a:rPr lang="en-US" b="1" u="sng" dirty="0" smtClean="0"/>
            </a:b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pPr algn="just"/>
            <a:r>
              <a:rPr lang="en-US" dirty="0" smtClean="0"/>
              <a:t>Caps, floors and collars are essentially options designed to shift the risk of an upward and/or downward movement in variables such as interest rates. These are normally linked to a notional amount and a reference rate. </a:t>
            </a:r>
          </a:p>
          <a:p>
            <a:pPr algn="just"/>
            <a:r>
              <a:rPr lang="en-US" dirty="0" smtClean="0"/>
              <a:t>For example, if some one wants to transfer the risk of interest rates going up, one will enter into a cap on a notional amount of say, USD 100 million, with the interest rate of 5.5%. Now if the interest rate increases to 6%, the cap holder will be able to claim a settlement from the cap seller, for the differential rate of 0.5% on the notional amount. If the interest does not go up, or rather declines, the option holder would have paid the premium, and there is no settlement.</a:t>
            </a:r>
          </a:p>
          <a:p>
            <a:pPr algn="just"/>
            <a:r>
              <a:rPr lang="en-US" dirty="0" smtClean="0"/>
              <a:t>On the other hand, if some one expects the interest rate to go down which spells a risk to him, he would enter into a floor, which would allow him to claim a settlement if the interest rate falls below a particular strike rate.</a:t>
            </a:r>
          </a:p>
          <a:p>
            <a:pPr algn="just"/>
            <a:r>
              <a:rPr lang="en-US" dirty="0" smtClean="0"/>
              <a:t>Interest rate collar is the fixation of both a cap and floor, so that the payment will be triggered if the rate goes above the collar and below the floor.</a:t>
            </a:r>
          </a:p>
          <a:p>
            <a:endParaRPr lang="en-US" dirty="0"/>
          </a:p>
        </p:txBody>
      </p:sp>
      <p:sp>
        <p:nvSpPr>
          <p:cNvPr id="2" name="Title 1"/>
          <p:cNvSpPr>
            <a:spLocks noGrp="1"/>
          </p:cNvSpPr>
          <p:nvPr>
            <p:ph type="title"/>
          </p:nvPr>
        </p:nvSpPr>
        <p:spPr/>
        <p:txBody>
          <a:bodyPr>
            <a:normAutofit fontScale="90000"/>
          </a:bodyPr>
          <a:lstStyle/>
          <a:p>
            <a:r>
              <a:rPr lang="en-US" dirty="0" smtClean="0"/>
              <a:t>Caps, Floor and Collars</a:t>
            </a:r>
            <a:br>
              <a:rPr lang="en-US" dirty="0" smtClean="0"/>
            </a:b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A </a:t>
            </a:r>
            <a:r>
              <a:rPr lang="en-US" b="1" dirty="0" err="1" smtClean="0"/>
              <a:t>swaption</a:t>
            </a:r>
            <a:r>
              <a:rPr lang="en-US" b="1" dirty="0" smtClean="0"/>
              <a:t> </a:t>
            </a:r>
            <a:r>
              <a:rPr lang="en-US" dirty="0" smtClean="0"/>
              <a:t>is an option on a swap. The option provides the holder with the right to enter into a swap at a specified future date at specified terms. This derivative has characteristics of an option and a </a:t>
            </a:r>
            <a:r>
              <a:rPr lang="en-US" dirty="0" smtClean="0"/>
              <a:t>swap.</a:t>
            </a:r>
            <a:endParaRPr lang="en-US" dirty="0"/>
          </a:p>
        </p:txBody>
      </p:sp>
      <p:sp>
        <p:nvSpPr>
          <p:cNvPr id="2" name="Title 1"/>
          <p:cNvSpPr>
            <a:spLocks noGrp="1"/>
          </p:cNvSpPr>
          <p:nvPr>
            <p:ph type="title"/>
          </p:nvPr>
        </p:nvSpPr>
        <p:spPr/>
        <p:txBody>
          <a:bodyPr>
            <a:normAutofit fontScale="90000"/>
          </a:bodyPr>
          <a:lstStyle/>
          <a:p>
            <a:r>
              <a:rPr lang="en-US" dirty="0" err="1" smtClean="0"/>
              <a:t>Swaption</a:t>
            </a:r>
            <a:r>
              <a:rPr lang="en-US" dirty="0" smtClean="0"/>
              <a:t>:</a:t>
            </a:r>
            <a:br>
              <a:rPr lang="en-US" dirty="0" smtClean="0"/>
            </a:b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r>
              <a:rPr lang="en-US" dirty="0" smtClean="0"/>
              <a:t>A return from a contract or investment is said to be symmetric when it can either give a profit or incur a loss. </a:t>
            </a:r>
          </a:p>
          <a:p>
            <a:r>
              <a:rPr lang="en-US" dirty="0" smtClean="0"/>
              <a:t>Returns from forwards and futures are symmetrical: if you enter into a forward at a particular price, the price might either go up or come down, and so, you might either make a profit or a loss.</a:t>
            </a:r>
          </a:p>
          <a:p>
            <a:r>
              <a:rPr lang="en-US" dirty="0" smtClean="0"/>
              <a:t>However, options have an asymmetric return profile: an option is an option with one party. The option will be exercised only when the purchaser of the option is </a:t>
            </a:r>
            <a:r>
              <a:rPr lang="en-US" b="1" dirty="0" smtClean="0"/>
              <a:t>in-the-money</a:t>
            </a:r>
            <a:r>
              <a:rPr lang="en-US" dirty="0" smtClean="0"/>
              <a:t>. Therefore, the only loss in an option is the cost of writing and carrying the option. Hence, options have an asymmetric return profile.</a:t>
            </a:r>
          </a:p>
          <a:p>
            <a:r>
              <a:rPr lang="en-US" dirty="0" smtClean="0"/>
              <a:t>On the other hand, the option-seller only makes returns by way of fees or premium for selling the option, against which he takes the risk of being </a:t>
            </a:r>
            <a:r>
              <a:rPr lang="en-US" b="1" dirty="0" smtClean="0"/>
              <a:t>out-of-money</a:t>
            </a:r>
            <a:r>
              <a:rPr lang="en-US" dirty="0" smtClean="0"/>
              <a:t>. If the option is not exercised, he makes his fees, but if the option is exercised, he might lose substantially.</a:t>
            </a:r>
          </a:p>
          <a:p>
            <a:endParaRPr lang="en-US" dirty="0"/>
          </a:p>
        </p:txBody>
      </p:sp>
      <p:sp>
        <p:nvSpPr>
          <p:cNvPr id="2" name="Title 1"/>
          <p:cNvSpPr>
            <a:spLocks noGrp="1"/>
          </p:cNvSpPr>
          <p:nvPr>
            <p:ph type="title"/>
          </p:nvPr>
        </p:nvSpPr>
        <p:spPr/>
        <p:txBody>
          <a:bodyPr>
            <a:normAutofit fontScale="90000"/>
          </a:bodyPr>
          <a:lstStyle/>
          <a:p>
            <a:r>
              <a:rPr lang="en-US" b="1" i="1" dirty="0" smtClean="0"/>
              <a:t>Symmetric and </a:t>
            </a:r>
            <a:r>
              <a:rPr lang="en-US" b="1" i="1" smtClean="0"/>
              <a:t>Asymmetric Returns</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The system allows the trading members to enter orders with various conditions attached to them as per their requirements</a:t>
            </a:r>
          </a:p>
          <a:p>
            <a:r>
              <a:rPr lang="en-US" dirty="0" smtClean="0"/>
              <a:t>These conditions are broadly divided in to following categories-</a:t>
            </a:r>
          </a:p>
          <a:p>
            <a:r>
              <a:rPr lang="en-US" dirty="0" smtClean="0"/>
              <a:t>Time conditions</a:t>
            </a:r>
          </a:p>
          <a:p>
            <a:r>
              <a:rPr lang="en-US" dirty="0" smtClean="0"/>
              <a:t>Price conditions</a:t>
            </a:r>
          </a:p>
          <a:p>
            <a:r>
              <a:rPr lang="en-US" dirty="0" smtClean="0"/>
              <a:t>other conditions .</a:t>
            </a:r>
            <a:endParaRPr lang="en-US" dirty="0"/>
          </a:p>
        </p:txBody>
      </p:sp>
      <p:sp>
        <p:nvSpPr>
          <p:cNvPr id="2" name="Title 1"/>
          <p:cNvSpPr>
            <a:spLocks noGrp="1"/>
          </p:cNvSpPr>
          <p:nvPr>
            <p:ph type="title"/>
          </p:nvPr>
        </p:nvSpPr>
        <p:spPr/>
        <p:txBody>
          <a:bodyPr/>
          <a:lstStyle/>
          <a:p>
            <a:r>
              <a:rPr lang="en-US" dirty="0" smtClean="0"/>
              <a:t>Orders</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Day Order</a:t>
            </a:r>
          </a:p>
          <a:p>
            <a:r>
              <a:rPr lang="en-US" dirty="0" smtClean="0"/>
              <a:t>Good Till cancelled(GTC)</a:t>
            </a:r>
          </a:p>
          <a:p>
            <a:r>
              <a:rPr lang="en-US" dirty="0" smtClean="0"/>
              <a:t>Good Till Days/Date(GTD)</a:t>
            </a:r>
          </a:p>
          <a:p>
            <a:r>
              <a:rPr lang="en-US" dirty="0" smtClean="0"/>
              <a:t>Immediate or cancelled(IOC)</a:t>
            </a:r>
          </a:p>
          <a:p>
            <a:endParaRPr lang="en-US" dirty="0"/>
          </a:p>
        </p:txBody>
      </p:sp>
      <p:sp>
        <p:nvSpPr>
          <p:cNvPr id="2" name="Title 1"/>
          <p:cNvSpPr>
            <a:spLocks noGrp="1"/>
          </p:cNvSpPr>
          <p:nvPr>
            <p:ph type="title"/>
          </p:nvPr>
        </p:nvSpPr>
        <p:spPr/>
        <p:txBody>
          <a:bodyPr/>
          <a:lstStyle/>
          <a:p>
            <a:r>
              <a:rPr lang="en-US" dirty="0" smtClean="0"/>
              <a:t>Time Conditions</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Stop Loss</a:t>
            </a:r>
            <a:endParaRPr lang="en-US" dirty="0"/>
          </a:p>
        </p:txBody>
      </p:sp>
      <p:sp>
        <p:nvSpPr>
          <p:cNvPr id="2" name="Title 1"/>
          <p:cNvSpPr>
            <a:spLocks noGrp="1"/>
          </p:cNvSpPr>
          <p:nvPr>
            <p:ph type="title"/>
          </p:nvPr>
        </p:nvSpPr>
        <p:spPr/>
        <p:txBody>
          <a:bodyPr>
            <a:normAutofit fontScale="90000"/>
          </a:bodyPr>
          <a:lstStyle/>
          <a:p>
            <a:r>
              <a:rPr lang="en-US" dirty="0" smtClean="0"/>
              <a:t>Price Conditions</a:t>
            </a:r>
            <a:br>
              <a:rPr lang="en-US" dirty="0" smtClean="0"/>
            </a:br>
            <a:r>
              <a:rPr lang="en-US" dirty="0" smtClean="0"/>
              <a:t>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257800"/>
          </a:xfrm>
        </p:spPr>
        <p:txBody>
          <a:bodyPr>
            <a:normAutofit fontScale="47500" lnSpcReduction="20000"/>
          </a:bodyPr>
          <a:lstStyle/>
          <a:p>
            <a:pPr algn="just">
              <a:buNone/>
            </a:pPr>
            <a:r>
              <a:rPr lang="en-US" sz="4200" b="1" dirty="0" smtClean="0">
                <a:latin typeface="Times New Roman" pitchFamily="18" charset="0"/>
                <a:cs typeface="Times New Roman" pitchFamily="18" charset="0"/>
              </a:rPr>
              <a:t>Commodity risks</a:t>
            </a:r>
            <a:r>
              <a:rPr lang="en-US" sz="4200" dirty="0" smtClean="0">
                <a:latin typeface="Times New Roman" pitchFamily="18" charset="0"/>
                <a:cs typeface="Times New Roman" pitchFamily="18" charset="0"/>
              </a:rPr>
              <a:t>:</a:t>
            </a:r>
          </a:p>
          <a:p>
            <a:pPr algn="just"/>
            <a:r>
              <a:rPr lang="en-US" sz="4200" dirty="0" smtClean="0">
                <a:latin typeface="Times New Roman" pitchFamily="18" charset="0"/>
                <a:cs typeface="Times New Roman" pitchFamily="18" charset="0"/>
              </a:rPr>
              <a:t>A business having any position on commodities faces risk of changes in commodity prices. Such risks are also sheltered by futures and forwards in commodities.</a:t>
            </a:r>
          </a:p>
          <a:p>
            <a:pPr algn="just">
              <a:buNone/>
            </a:pPr>
            <a:endParaRPr lang="en-US" sz="4200" dirty="0" smtClean="0">
              <a:latin typeface="Times New Roman" pitchFamily="18" charset="0"/>
              <a:cs typeface="Times New Roman" pitchFamily="18" charset="0"/>
            </a:endParaRPr>
          </a:p>
          <a:p>
            <a:pPr algn="just">
              <a:buNone/>
            </a:pPr>
            <a:r>
              <a:rPr lang="en-US" sz="4200" b="1" dirty="0" smtClean="0">
                <a:latin typeface="Times New Roman" pitchFamily="18" charset="0"/>
                <a:cs typeface="Times New Roman" pitchFamily="18" charset="0"/>
              </a:rPr>
              <a:t>Risk on capital market instruments</a:t>
            </a:r>
            <a:r>
              <a:rPr lang="en-US" sz="4200" dirty="0" smtClean="0">
                <a:latin typeface="Times New Roman" pitchFamily="18" charset="0"/>
                <a:cs typeface="Times New Roman" pitchFamily="18" charset="0"/>
              </a:rPr>
              <a:t>:</a:t>
            </a:r>
          </a:p>
          <a:p>
            <a:pPr algn="just"/>
            <a:r>
              <a:rPr lang="en-US" sz="4200" dirty="0" smtClean="0">
                <a:latin typeface="Times New Roman" pitchFamily="18" charset="0"/>
                <a:cs typeface="Times New Roman" pitchFamily="18" charset="0"/>
              </a:rPr>
              <a:t>If someone holds equity shares, there is a risk that prices of equity shares will move up or down. To manage this risk, there are various futures and options available.</a:t>
            </a:r>
          </a:p>
          <a:p>
            <a:pPr algn="just">
              <a:buNone/>
            </a:pPr>
            <a:endParaRPr lang="en-US" sz="4200" dirty="0" smtClean="0">
              <a:latin typeface="Times New Roman" pitchFamily="18" charset="0"/>
              <a:cs typeface="Times New Roman" pitchFamily="18" charset="0"/>
            </a:endParaRPr>
          </a:p>
          <a:p>
            <a:pPr algn="just">
              <a:buNone/>
            </a:pPr>
            <a:r>
              <a:rPr lang="en-US" sz="4200" b="1" dirty="0" smtClean="0">
                <a:latin typeface="Times New Roman" pitchFamily="18" charset="0"/>
                <a:cs typeface="Times New Roman" pitchFamily="18" charset="0"/>
              </a:rPr>
              <a:t>Credit risk</a:t>
            </a:r>
            <a:r>
              <a:rPr lang="en-US" sz="4200" dirty="0" smtClean="0">
                <a:latin typeface="Times New Roman" pitchFamily="18" charset="0"/>
                <a:cs typeface="Times New Roman" pitchFamily="18" charset="0"/>
              </a:rPr>
              <a:t>:</a:t>
            </a:r>
          </a:p>
          <a:p>
            <a:pPr algn="just"/>
            <a:r>
              <a:rPr lang="en-US" sz="4200" dirty="0" smtClean="0">
                <a:latin typeface="Times New Roman" pitchFamily="18" charset="0"/>
                <a:cs typeface="Times New Roman" pitchFamily="18" charset="0"/>
              </a:rPr>
              <a:t>Yet another risk in all financial transactions is credit risk. Credit derivatives are used to hedge against credit risk.</a:t>
            </a:r>
          </a:p>
          <a:p>
            <a:pPr algn="just">
              <a:buNone/>
            </a:pPr>
            <a:endParaRPr lang="en-US" sz="4200" dirty="0" smtClean="0">
              <a:latin typeface="Times New Roman" pitchFamily="18" charset="0"/>
              <a:cs typeface="Times New Roman" pitchFamily="18" charset="0"/>
            </a:endParaRPr>
          </a:p>
          <a:p>
            <a:pPr algn="just">
              <a:buNone/>
            </a:pPr>
            <a:r>
              <a:rPr lang="en-US" sz="4200" b="1" dirty="0" smtClean="0">
                <a:latin typeface="Times New Roman" pitchFamily="18" charset="0"/>
                <a:cs typeface="Times New Roman" pitchFamily="18" charset="0"/>
              </a:rPr>
              <a:t>Weather risk</a:t>
            </a:r>
            <a:r>
              <a:rPr lang="en-US" sz="4200" dirty="0" smtClean="0">
                <a:latin typeface="Times New Roman" pitchFamily="18" charset="0"/>
                <a:cs typeface="Times New Roman" pitchFamily="18" charset="0"/>
              </a:rPr>
              <a:t>:</a:t>
            </a:r>
          </a:p>
          <a:p>
            <a:pPr algn="just"/>
            <a:r>
              <a:rPr lang="en-US" sz="4200" dirty="0" smtClean="0">
                <a:latin typeface="Times New Roman" pitchFamily="18" charset="0"/>
                <a:cs typeface="Times New Roman" pitchFamily="18" charset="0"/>
              </a:rPr>
              <a:t>Even something like risk of changes in weather is hedged and transferred. There is a variety of weather derivatives, that is, instruments that pay off based on weather changes.</a:t>
            </a:r>
          </a:p>
          <a:p>
            <a:endParaRPr lang="en-US" dirty="0"/>
          </a:p>
        </p:txBody>
      </p:sp>
      <p:sp>
        <p:nvSpPr>
          <p:cNvPr id="2" name="Title 1"/>
          <p:cNvSpPr>
            <a:spLocks noGrp="1"/>
          </p:cNvSpPr>
          <p:nvPr>
            <p:ph type="title"/>
          </p:nvPr>
        </p:nvSpPr>
        <p:spPr/>
        <p:txBody>
          <a:bodyPr/>
          <a:lstStyle/>
          <a:p>
            <a:r>
              <a:rPr lang="en-US" dirty="0" smtClean="0"/>
              <a:t>Risks</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Market Price</a:t>
            </a:r>
          </a:p>
          <a:p>
            <a:r>
              <a:rPr lang="en-US" dirty="0" smtClean="0"/>
              <a:t>Trigger Price</a:t>
            </a:r>
          </a:p>
          <a:p>
            <a:r>
              <a:rPr lang="en-US" dirty="0" smtClean="0"/>
              <a:t>Limit Price</a:t>
            </a:r>
          </a:p>
          <a:p>
            <a:r>
              <a:rPr lang="en-US" dirty="0" smtClean="0"/>
              <a:t>Pro</a:t>
            </a:r>
          </a:p>
          <a:p>
            <a:r>
              <a:rPr lang="en-US" dirty="0" smtClean="0"/>
              <a:t>CLI</a:t>
            </a:r>
            <a:endParaRPr lang="en-US" dirty="0"/>
          </a:p>
        </p:txBody>
      </p:sp>
      <p:sp>
        <p:nvSpPr>
          <p:cNvPr id="2" name="Title 1"/>
          <p:cNvSpPr>
            <a:spLocks noGrp="1"/>
          </p:cNvSpPr>
          <p:nvPr>
            <p:ph type="title"/>
          </p:nvPr>
        </p:nvSpPr>
        <p:spPr/>
        <p:txBody>
          <a:bodyPr/>
          <a:lstStyle/>
          <a:p>
            <a:r>
              <a:rPr lang="en-US" dirty="0" smtClean="0"/>
              <a:t>Other Conditions</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334000"/>
          </a:xfrm>
        </p:spPr>
        <p:txBody>
          <a:bodyPr>
            <a:normAutofit fontScale="77500" lnSpcReduction="20000"/>
          </a:bodyPr>
          <a:lstStyle/>
          <a:p>
            <a:pPr algn="just"/>
            <a:r>
              <a:rPr lang="en-US" sz="2900" dirty="0">
                <a:latin typeface="Times New Roman" pitchFamily="18" charset="0"/>
                <a:cs typeface="Times New Roman" pitchFamily="18" charset="0"/>
              </a:rPr>
              <a:t>A derivative is a financial instrument that derives its value from an </a:t>
            </a:r>
            <a:r>
              <a:rPr lang="en-US" sz="2900" dirty="0" smtClean="0">
                <a:latin typeface="Times New Roman" pitchFamily="18" charset="0"/>
                <a:cs typeface="Times New Roman" pitchFamily="18" charset="0"/>
              </a:rPr>
              <a:t>underlying asset</a:t>
            </a:r>
            <a:r>
              <a:rPr lang="en-US" sz="2900" dirty="0">
                <a:latin typeface="Times New Roman" pitchFamily="18" charset="0"/>
                <a:cs typeface="Times New Roman" pitchFamily="18" charset="0"/>
              </a:rPr>
              <a:t>. This underlying asset can be stocks, bonds, currency, </a:t>
            </a:r>
            <a:r>
              <a:rPr lang="en-US" sz="2900" dirty="0" smtClean="0">
                <a:latin typeface="Times New Roman" pitchFamily="18" charset="0"/>
                <a:cs typeface="Times New Roman" pitchFamily="18" charset="0"/>
              </a:rPr>
              <a:t>commodities, metals </a:t>
            </a:r>
            <a:r>
              <a:rPr lang="en-US" sz="2900" dirty="0">
                <a:latin typeface="Times New Roman" pitchFamily="18" charset="0"/>
                <a:cs typeface="Times New Roman" pitchFamily="18" charset="0"/>
              </a:rPr>
              <a:t>and even intangible, pseudo assets like stock indices.</a:t>
            </a:r>
          </a:p>
          <a:p>
            <a:pPr algn="just"/>
            <a:r>
              <a:rPr lang="en-US" sz="2900" dirty="0">
                <a:latin typeface="Times New Roman" pitchFamily="18" charset="0"/>
                <a:cs typeface="Times New Roman" pitchFamily="18" charset="0"/>
              </a:rPr>
              <a:t>Derivatives can be of different types like futures, options, swaps, caps, </a:t>
            </a:r>
            <a:r>
              <a:rPr lang="en-US" sz="2900" dirty="0" smtClean="0">
                <a:latin typeface="Times New Roman" pitchFamily="18" charset="0"/>
                <a:cs typeface="Times New Roman" pitchFamily="18" charset="0"/>
              </a:rPr>
              <a:t>floor, collars </a:t>
            </a:r>
            <a:r>
              <a:rPr lang="en-US" sz="2900" dirty="0">
                <a:latin typeface="Times New Roman" pitchFamily="18" charset="0"/>
                <a:cs typeface="Times New Roman" pitchFamily="18" charset="0"/>
              </a:rPr>
              <a:t>etc. </a:t>
            </a:r>
            <a:endParaRPr lang="en-US" sz="2900" dirty="0" smtClean="0">
              <a:latin typeface="Times New Roman" pitchFamily="18" charset="0"/>
              <a:cs typeface="Times New Roman" pitchFamily="18" charset="0"/>
            </a:endParaRPr>
          </a:p>
          <a:p>
            <a:pPr algn="just"/>
            <a:r>
              <a:rPr lang="en-US" sz="2900" dirty="0" smtClean="0">
                <a:latin typeface="Times New Roman" pitchFamily="18" charset="0"/>
                <a:cs typeface="Times New Roman" pitchFamily="18" charset="0"/>
              </a:rPr>
              <a:t>The </a:t>
            </a:r>
            <a:r>
              <a:rPr lang="en-US" sz="2900" dirty="0">
                <a:latin typeface="Times New Roman" pitchFamily="18" charset="0"/>
                <a:cs typeface="Times New Roman" pitchFamily="18" charset="0"/>
              </a:rPr>
              <a:t>most popular derivative instruments are futures and options.</a:t>
            </a:r>
          </a:p>
          <a:p>
            <a:pPr algn="just"/>
            <a:r>
              <a:rPr lang="en-US" sz="2900" dirty="0">
                <a:latin typeface="Times New Roman" pitchFamily="18" charset="0"/>
                <a:cs typeface="Times New Roman" pitchFamily="18" charset="0"/>
              </a:rPr>
              <a:t>There are newer derivatives that are becoming popular like weather </a:t>
            </a:r>
            <a:r>
              <a:rPr lang="en-US" sz="2900" dirty="0" smtClean="0">
                <a:latin typeface="Times New Roman" pitchFamily="18" charset="0"/>
                <a:cs typeface="Times New Roman" pitchFamily="18" charset="0"/>
              </a:rPr>
              <a:t>derivatives and </a:t>
            </a:r>
            <a:r>
              <a:rPr lang="en-US" sz="2900" dirty="0">
                <a:latin typeface="Times New Roman" pitchFamily="18" charset="0"/>
                <a:cs typeface="Times New Roman" pitchFamily="18" charset="0"/>
              </a:rPr>
              <a:t>natural calamity derivatives. These are used as a hedge against </a:t>
            </a:r>
            <a:r>
              <a:rPr lang="en-US" sz="2900" dirty="0" smtClean="0">
                <a:latin typeface="Times New Roman" pitchFamily="18" charset="0"/>
                <a:cs typeface="Times New Roman" pitchFamily="18" charset="0"/>
              </a:rPr>
              <a:t>any untoward </a:t>
            </a:r>
            <a:r>
              <a:rPr lang="en-US" sz="2900" dirty="0">
                <a:latin typeface="Times New Roman" pitchFamily="18" charset="0"/>
                <a:cs typeface="Times New Roman" pitchFamily="18" charset="0"/>
              </a:rPr>
              <a:t>happenings because of natural causes</a:t>
            </a:r>
            <a:r>
              <a:rPr lang="en-US" sz="2900" dirty="0" smtClean="0">
                <a:latin typeface="Times New Roman" pitchFamily="18" charset="0"/>
                <a:cs typeface="Times New Roman" pitchFamily="18" charset="0"/>
              </a:rPr>
              <a:t>.</a:t>
            </a:r>
          </a:p>
          <a:p>
            <a:pPr algn="just">
              <a:buNone/>
            </a:pPr>
            <a:endParaRPr lang="en-US" sz="2900" dirty="0">
              <a:latin typeface="Times New Roman" pitchFamily="18" charset="0"/>
              <a:cs typeface="Times New Roman" pitchFamily="18" charset="0"/>
            </a:endParaRPr>
          </a:p>
          <a:p>
            <a:pPr algn="just">
              <a:buNone/>
            </a:pPr>
            <a:r>
              <a:rPr lang="en-US" sz="2900" b="1" dirty="0" smtClean="0">
                <a:latin typeface="Times New Roman" pitchFamily="18" charset="0"/>
                <a:cs typeface="Times New Roman" pitchFamily="18" charset="0"/>
              </a:rPr>
              <a:t>“ </a:t>
            </a:r>
            <a:r>
              <a:rPr lang="en-US" sz="2900" b="1" dirty="0">
                <a:latin typeface="Times New Roman" pitchFamily="18" charset="0"/>
                <a:cs typeface="Times New Roman" pitchFamily="18" charset="0"/>
              </a:rPr>
              <a:t>derives its value from an asset</a:t>
            </a:r>
            <a:r>
              <a:rPr lang="en-US" sz="2900" b="1" dirty="0" smtClean="0">
                <a:latin typeface="Times New Roman" pitchFamily="18" charset="0"/>
                <a:cs typeface="Times New Roman" pitchFamily="18" charset="0"/>
              </a:rPr>
              <a:t>”:</a:t>
            </a:r>
            <a:endParaRPr lang="en-US" sz="2900" b="1" dirty="0">
              <a:latin typeface="Times New Roman" pitchFamily="18" charset="0"/>
              <a:cs typeface="Times New Roman" pitchFamily="18" charset="0"/>
            </a:endParaRPr>
          </a:p>
          <a:p>
            <a:pPr algn="just"/>
            <a:r>
              <a:rPr lang="en-US" sz="2900" dirty="0">
                <a:latin typeface="Times New Roman" pitchFamily="18" charset="0"/>
                <a:cs typeface="Times New Roman" pitchFamily="18" charset="0"/>
              </a:rPr>
              <a:t>What the phrase means is that the derivative on its own does not have any value.</a:t>
            </a:r>
          </a:p>
          <a:p>
            <a:pPr algn="just"/>
            <a:r>
              <a:rPr lang="en-US" sz="2900" dirty="0">
                <a:latin typeface="Times New Roman" pitchFamily="18" charset="0"/>
                <a:cs typeface="Times New Roman" pitchFamily="18" charset="0"/>
              </a:rPr>
              <a:t>It is considered important because of the importance of the underlying. When </a:t>
            </a:r>
            <a:r>
              <a:rPr lang="en-US" sz="2900" dirty="0" smtClean="0">
                <a:latin typeface="Times New Roman" pitchFamily="18" charset="0"/>
                <a:cs typeface="Times New Roman" pitchFamily="18" charset="0"/>
              </a:rPr>
              <a:t>we say </a:t>
            </a:r>
            <a:r>
              <a:rPr lang="en-US" sz="2900" dirty="0">
                <a:latin typeface="Times New Roman" pitchFamily="18" charset="0"/>
                <a:cs typeface="Times New Roman" pitchFamily="18" charset="0"/>
              </a:rPr>
              <a:t>an Infosys future or an Infosys option, these carry a value only because </a:t>
            </a:r>
            <a:r>
              <a:rPr lang="en-US" sz="2900" dirty="0" smtClean="0">
                <a:latin typeface="Times New Roman" pitchFamily="18" charset="0"/>
                <a:cs typeface="Times New Roman" pitchFamily="18" charset="0"/>
              </a:rPr>
              <a:t>of the </a:t>
            </a:r>
            <a:r>
              <a:rPr lang="en-US" sz="2900" dirty="0">
                <a:latin typeface="Times New Roman" pitchFamily="18" charset="0"/>
                <a:cs typeface="Times New Roman" pitchFamily="18" charset="0"/>
              </a:rPr>
              <a:t>value of Infosys.</a:t>
            </a:r>
          </a:p>
          <a:p>
            <a:endParaRPr lang="en-US" dirty="0"/>
          </a:p>
        </p:txBody>
      </p:sp>
      <p:sp>
        <p:nvSpPr>
          <p:cNvPr id="2" name="Title 1"/>
          <p:cNvSpPr>
            <a:spLocks noGrp="1"/>
          </p:cNvSpPr>
          <p:nvPr>
            <p:ph type="title"/>
          </p:nvPr>
        </p:nvSpPr>
        <p:spPr/>
        <p:txBody>
          <a:bodyPr>
            <a:normAutofit fontScale="90000"/>
          </a:bodyPr>
          <a:lstStyle/>
          <a:p>
            <a:r>
              <a:rPr lang="en-US" b="1" dirty="0"/>
              <a:t>What are </a:t>
            </a:r>
            <a:r>
              <a:rPr lang="en-US" b="1" dirty="0" smtClean="0"/>
              <a:t>Derivatives</a:t>
            </a:r>
            <a:r>
              <a:rPr lang="en-US" b="1" dirty="0"/>
              <a:t>?</a:t>
            </a:r>
            <a:br>
              <a:rPr lang="en-US" b="1" dirty="0"/>
            </a:b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600200"/>
            <a:ext cx="8686800" cy="4724400"/>
          </a:xfrm>
        </p:spPr>
        <p:txBody>
          <a:bodyPr/>
          <a:lstStyle/>
          <a:p>
            <a:pPr>
              <a:buNone/>
            </a:pPr>
            <a:r>
              <a:rPr lang="en-US" dirty="0" smtClean="0"/>
              <a:t>.</a:t>
            </a:r>
            <a:endParaRPr lang="en-US" dirty="0"/>
          </a:p>
        </p:txBody>
      </p:sp>
      <p:sp>
        <p:nvSpPr>
          <p:cNvPr id="2" name="Title 1"/>
          <p:cNvSpPr>
            <a:spLocks noGrp="1"/>
          </p:cNvSpPr>
          <p:nvPr>
            <p:ph type="title"/>
          </p:nvPr>
        </p:nvSpPr>
        <p:spPr/>
        <p:txBody>
          <a:bodyPr/>
          <a:lstStyle/>
          <a:p>
            <a:r>
              <a:rPr lang="en-US" dirty="0" smtClean="0"/>
              <a:t>Classification of Derivatives</a:t>
            </a:r>
            <a:endParaRPr lang="en-US" dirty="0"/>
          </a:p>
        </p:txBody>
      </p:sp>
      <p:sp>
        <p:nvSpPr>
          <p:cNvPr id="4" name="Rounded Rectangle 3"/>
          <p:cNvSpPr/>
          <p:nvPr/>
        </p:nvSpPr>
        <p:spPr>
          <a:xfrm>
            <a:off x="3733800" y="1752600"/>
            <a:ext cx="19050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Derivatives</a:t>
            </a:r>
            <a:endParaRPr lang="en-US" dirty="0"/>
          </a:p>
        </p:txBody>
      </p:sp>
      <p:sp>
        <p:nvSpPr>
          <p:cNvPr id="5" name="Rounded Rectangle 4"/>
          <p:cNvSpPr/>
          <p:nvPr/>
        </p:nvSpPr>
        <p:spPr>
          <a:xfrm>
            <a:off x="5943600" y="3886200"/>
            <a:ext cx="19050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Complex</a:t>
            </a:r>
            <a:endParaRPr lang="en-US" dirty="0"/>
          </a:p>
        </p:txBody>
      </p:sp>
      <p:sp>
        <p:nvSpPr>
          <p:cNvPr id="6" name="Rounded Rectangle 5"/>
          <p:cNvSpPr/>
          <p:nvPr/>
        </p:nvSpPr>
        <p:spPr>
          <a:xfrm>
            <a:off x="457200" y="3886200"/>
            <a:ext cx="19050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Basic</a:t>
            </a:r>
            <a:endParaRPr lang="en-US" dirty="0"/>
          </a:p>
        </p:txBody>
      </p:sp>
      <p:sp>
        <p:nvSpPr>
          <p:cNvPr id="7" name="Rounded Rectangle 6"/>
          <p:cNvSpPr/>
          <p:nvPr/>
        </p:nvSpPr>
        <p:spPr>
          <a:xfrm>
            <a:off x="5867400" y="2667000"/>
            <a:ext cx="19050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Commodities</a:t>
            </a:r>
            <a:endParaRPr lang="en-US" dirty="0"/>
          </a:p>
        </p:txBody>
      </p:sp>
      <p:sp>
        <p:nvSpPr>
          <p:cNvPr id="8" name="Rounded Rectangle 7"/>
          <p:cNvSpPr/>
          <p:nvPr/>
        </p:nvSpPr>
        <p:spPr>
          <a:xfrm>
            <a:off x="1524000" y="2743200"/>
            <a:ext cx="19050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Financials</a:t>
            </a:r>
            <a:endParaRPr lang="en-US" dirty="0"/>
          </a:p>
        </p:txBody>
      </p:sp>
      <p:sp>
        <p:nvSpPr>
          <p:cNvPr id="9" name="Rounded Rectangle 8"/>
          <p:cNvSpPr/>
          <p:nvPr/>
        </p:nvSpPr>
        <p:spPr>
          <a:xfrm>
            <a:off x="228600" y="5257800"/>
            <a:ext cx="11430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Forwards</a:t>
            </a:r>
            <a:endParaRPr lang="en-US" dirty="0"/>
          </a:p>
        </p:txBody>
      </p:sp>
      <p:sp>
        <p:nvSpPr>
          <p:cNvPr id="10" name="Rounded Rectangle 9"/>
          <p:cNvSpPr/>
          <p:nvPr/>
        </p:nvSpPr>
        <p:spPr>
          <a:xfrm>
            <a:off x="1600200" y="5257800"/>
            <a:ext cx="11430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Futures</a:t>
            </a:r>
            <a:endParaRPr lang="en-US" dirty="0"/>
          </a:p>
        </p:txBody>
      </p:sp>
      <p:sp>
        <p:nvSpPr>
          <p:cNvPr id="11" name="Rounded Rectangle 10"/>
          <p:cNvSpPr/>
          <p:nvPr/>
        </p:nvSpPr>
        <p:spPr>
          <a:xfrm>
            <a:off x="2895600" y="5257800"/>
            <a:ext cx="11430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Options</a:t>
            </a:r>
            <a:endParaRPr lang="en-US" dirty="0"/>
          </a:p>
        </p:txBody>
      </p:sp>
      <p:sp>
        <p:nvSpPr>
          <p:cNvPr id="12" name="Rounded Rectangle 11"/>
          <p:cNvSpPr/>
          <p:nvPr/>
        </p:nvSpPr>
        <p:spPr>
          <a:xfrm>
            <a:off x="4191000" y="5257800"/>
            <a:ext cx="14478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Warrants &amp; Convertibles</a:t>
            </a:r>
            <a:endParaRPr lang="en-US" dirty="0"/>
          </a:p>
        </p:txBody>
      </p:sp>
      <p:sp>
        <p:nvSpPr>
          <p:cNvPr id="13" name="Rounded Rectangle 12"/>
          <p:cNvSpPr/>
          <p:nvPr/>
        </p:nvSpPr>
        <p:spPr>
          <a:xfrm>
            <a:off x="5791200" y="5257800"/>
            <a:ext cx="11430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Swaps</a:t>
            </a:r>
            <a:endParaRPr lang="en-US" dirty="0"/>
          </a:p>
        </p:txBody>
      </p:sp>
      <p:sp>
        <p:nvSpPr>
          <p:cNvPr id="14" name="Rounded Rectangle 13"/>
          <p:cNvSpPr/>
          <p:nvPr/>
        </p:nvSpPr>
        <p:spPr>
          <a:xfrm>
            <a:off x="7315200" y="5257800"/>
            <a:ext cx="15240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Exotic (Non-standard)</a:t>
            </a:r>
            <a:endParaRPr lang="en-US" dirty="0"/>
          </a:p>
        </p:txBody>
      </p:sp>
      <p:cxnSp>
        <p:nvCxnSpPr>
          <p:cNvPr id="22" name="Straight Connector 21"/>
          <p:cNvCxnSpPr/>
          <p:nvPr/>
        </p:nvCxnSpPr>
        <p:spPr>
          <a:xfrm>
            <a:off x="2514600" y="2438400"/>
            <a:ext cx="4267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447800" y="3581400"/>
            <a:ext cx="5334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762000" y="4953000"/>
            <a:ext cx="4191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6324600" y="5029200"/>
            <a:ext cx="16764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4" idx="2"/>
          </p:cNvCxnSpPr>
          <p:nvPr/>
        </p:nvCxnSpPr>
        <p:spPr>
          <a:xfrm rot="5400000">
            <a:off x="4591050" y="2343150"/>
            <a:ext cx="152400" cy="38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rot="5400000">
            <a:off x="2305050" y="2571750"/>
            <a:ext cx="304800" cy="38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rot="5400000">
            <a:off x="6667500" y="2552700"/>
            <a:ext cx="228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stCxn id="8" idx="2"/>
          </p:cNvCxnSpPr>
          <p:nvPr/>
        </p:nvCxnSpPr>
        <p:spPr>
          <a:xfrm rot="5400000">
            <a:off x="2305050" y="3409950"/>
            <a:ext cx="304800" cy="38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rot="5400000">
            <a:off x="1276350" y="3714750"/>
            <a:ext cx="304800" cy="38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rot="5400000">
            <a:off x="6629400" y="3733800"/>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6" idx="2"/>
          </p:cNvCxnSpPr>
          <p:nvPr/>
        </p:nvCxnSpPr>
        <p:spPr>
          <a:xfrm rot="16200000" flipH="1">
            <a:off x="1162050" y="4667250"/>
            <a:ext cx="533400" cy="38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rot="5400000">
            <a:off x="609600" y="5105400"/>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rot="5400000">
            <a:off x="1981200" y="5105400"/>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rot="5400000">
            <a:off x="3200400" y="5105400"/>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endCxn id="12" idx="0"/>
          </p:cNvCxnSpPr>
          <p:nvPr/>
        </p:nvCxnSpPr>
        <p:spPr>
          <a:xfrm rot="5400000">
            <a:off x="4781550" y="5086350"/>
            <a:ext cx="304800" cy="38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rot="5400000">
            <a:off x="6705600" y="4724400"/>
            <a:ext cx="609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rot="5400000">
            <a:off x="6210300" y="5143500"/>
            <a:ext cx="228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rot="5400000">
            <a:off x="7886700" y="5143500"/>
            <a:ext cx="228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a:t>Financial derivatives are instruments that derive their value from financial assets.</a:t>
            </a:r>
          </a:p>
          <a:p>
            <a:pPr algn="just"/>
            <a:r>
              <a:rPr lang="en-US" dirty="0"/>
              <a:t>These assets can be stocks, bonds, currency etc. </a:t>
            </a:r>
            <a:endParaRPr lang="en-US" dirty="0" smtClean="0"/>
          </a:p>
          <a:p>
            <a:pPr algn="just"/>
            <a:r>
              <a:rPr lang="en-US" dirty="0" smtClean="0"/>
              <a:t>These </a:t>
            </a:r>
            <a:r>
              <a:rPr lang="en-US" dirty="0"/>
              <a:t>derivatives can </a:t>
            </a:r>
            <a:r>
              <a:rPr lang="en-US" dirty="0" smtClean="0"/>
              <a:t>be forward </a:t>
            </a:r>
            <a:r>
              <a:rPr lang="en-US" dirty="0"/>
              <a:t>rate agreements, futures, options swaps etc. As stated earlier, the </a:t>
            </a:r>
            <a:r>
              <a:rPr lang="en-US" dirty="0" smtClean="0"/>
              <a:t>most traded </a:t>
            </a:r>
            <a:r>
              <a:rPr lang="en-US" dirty="0"/>
              <a:t>instruments are futures and options.</a:t>
            </a:r>
          </a:p>
          <a:p>
            <a:endParaRPr lang="en-US" dirty="0"/>
          </a:p>
        </p:txBody>
      </p:sp>
      <p:sp>
        <p:nvSpPr>
          <p:cNvPr id="2" name="Title 1"/>
          <p:cNvSpPr>
            <a:spLocks noGrp="1"/>
          </p:cNvSpPr>
          <p:nvPr>
            <p:ph type="title"/>
          </p:nvPr>
        </p:nvSpPr>
        <p:spPr/>
        <p:txBody>
          <a:bodyPr>
            <a:normAutofit fontScale="90000"/>
          </a:bodyPr>
          <a:lstStyle/>
          <a:p>
            <a:r>
              <a:rPr lang="en-US" b="1" dirty="0" smtClean="0"/>
              <a:t>Financial </a:t>
            </a:r>
            <a:r>
              <a:rPr lang="en-US" b="1" dirty="0"/>
              <a:t>D</a:t>
            </a:r>
            <a:r>
              <a:rPr lang="en-US" b="1" dirty="0" smtClean="0"/>
              <a:t>erivatives</a:t>
            </a:r>
            <a:r>
              <a:rPr lang="en-US" b="1" dirty="0"/>
              <a:t/>
            </a:r>
            <a:br>
              <a:rPr lang="en-US" b="1" dirty="0"/>
            </a:b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5029200"/>
          </a:xfrm>
        </p:spPr>
        <p:txBody>
          <a:bodyPr>
            <a:normAutofit lnSpcReduction="10000"/>
          </a:bodyPr>
          <a:lstStyle/>
          <a:p>
            <a:pPr algn="just">
              <a:buNone/>
            </a:pPr>
            <a:r>
              <a:rPr lang="en-US" sz="2600" dirty="0">
                <a:latin typeface="Times New Roman" pitchFamily="18" charset="0"/>
                <a:cs typeface="Times New Roman" pitchFamily="18" charset="0"/>
              </a:rPr>
              <a:t>Derivatives will find use for the following set of people:</a:t>
            </a:r>
          </a:p>
          <a:p>
            <a:pPr marL="514350" indent="-514350" algn="just">
              <a:buFont typeface="+mj-lt"/>
              <a:buAutoNum type="arabicPeriod"/>
            </a:pPr>
            <a:r>
              <a:rPr lang="en-US" sz="2600" b="1" dirty="0" smtClean="0">
                <a:latin typeface="Times New Roman" pitchFamily="18" charset="0"/>
                <a:cs typeface="Times New Roman" pitchFamily="18" charset="0"/>
              </a:rPr>
              <a:t>Speculators</a:t>
            </a:r>
            <a:r>
              <a:rPr lang="en-US" sz="2600" dirty="0">
                <a:latin typeface="Times New Roman" pitchFamily="18" charset="0"/>
                <a:cs typeface="Times New Roman" pitchFamily="18" charset="0"/>
              </a:rPr>
              <a:t>: </a:t>
            </a:r>
            <a:r>
              <a:rPr lang="en-US" sz="2600" dirty="0" smtClean="0">
                <a:latin typeface="Times New Roman" pitchFamily="18" charset="0"/>
                <a:cs typeface="Times New Roman" pitchFamily="18" charset="0"/>
              </a:rPr>
              <a:t>An investor who is willing to take a risk by taking futures position with the expectation </a:t>
            </a:r>
            <a:r>
              <a:rPr lang="en-US" sz="2600" dirty="0">
                <a:latin typeface="Times New Roman" pitchFamily="18" charset="0"/>
                <a:cs typeface="Times New Roman" pitchFamily="18" charset="0"/>
              </a:rPr>
              <a:t>to make profits. </a:t>
            </a:r>
            <a:endParaRPr lang="en-US" sz="2600" dirty="0" smtClean="0">
              <a:latin typeface="Times New Roman" pitchFamily="18" charset="0"/>
              <a:cs typeface="Times New Roman" pitchFamily="18" charset="0"/>
            </a:endParaRPr>
          </a:p>
          <a:p>
            <a:pPr algn="just"/>
            <a:r>
              <a:rPr lang="en-US" sz="2600" dirty="0" smtClean="0">
                <a:latin typeface="Times New Roman" pitchFamily="18" charset="0"/>
                <a:cs typeface="Times New Roman" pitchFamily="18" charset="0"/>
              </a:rPr>
              <a:t>Usually trade in futures market to earn profit on the basis of difference in spot and future prices of the underlying asset</a:t>
            </a:r>
          </a:p>
          <a:p>
            <a:pPr algn="just"/>
            <a:r>
              <a:rPr lang="en-US" sz="2600" dirty="0" smtClean="0">
                <a:latin typeface="Times New Roman" pitchFamily="18" charset="0"/>
                <a:cs typeface="Times New Roman" pitchFamily="18" charset="0"/>
              </a:rPr>
              <a:t>Can be classified in 3 categories: fundamental analyst, technical analyst, &amp; local speculator</a:t>
            </a:r>
          </a:p>
          <a:p>
            <a:pPr algn="just"/>
            <a:r>
              <a:rPr lang="en-US" sz="2600" dirty="0" smtClean="0">
                <a:latin typeface="Times New Roman" pitchFamily="18" charset="0"/>
                <a:cs typeface="Times New Roman" pitchFamily="18" charset="0"/>
              </a:rPr>
              <a:t>For example</a:t>
            </a:r>
            <a:r>
              <a:rPr lang="en-US" sz="2600" dirty="0">
                <a:latin typeface="Times New Roman" pitchFamily="18" charset="0"/>
                <a:cs typeface="Times New Roman" pitchFamily="18" charset="0"/>
              </a:rPr>
              <a:t>, if you will the stock price of Reliance is expected to go </a:t>
            </a:r>
            <a:r>
              <a:rPr lang="en-US" sz="2600" dirty="0" smtClean="0">
                <a:latin typeface="Times New Roman" pitchFamily="18" charset="0"/>
                <a:cs typeface="Times New Roman" pitchFamily="18" charset="0"/>
              </a:rPr>
              <a:t>up to  Rs.400 in </a:t>
            </a:r>
            <a:r>
              <a:rPr lang="en-US" sz="2600" dirty="0">
                <a:latin typeface="Times New Roman" pitchFamily="18" charset="0"/>
                <a:cs typeface="Times New Roman" pitchFamily="18" charset="0"/>
              </a:rPr>
              <a:t>1 month, one can buy a 1 month future of Reliance at Rs 350 and </a:t>
            </a:r>
            <a:r>
              <a:rPr lang="en-US" sz="2600" dirty="0" smtClean="0">
                <a:latin typeface="Times New Roman" pitchFamily="18" charset="0"/>
                <a:cs typeface="Times New Roman" pitchFamily="18" charset="0"/>
              </a:rPr>
              <a:t>make profits</a:t>
            </a:r>
          </a:p>
          <a:p>
            <a:pPr>
              <a:buNone/>
            </a:pPr>
            <a:endParaRPr lang="en-US" dirty="0"/>
          </a:p>
        </p:txBody>
      </p:sp>
      <p:sp>
        <p:nvSpPr>
          <p:cNvPr id="2" name="Title 1"/>
          <p:cNvSpPr>
            <a:spLocks noGrp="1"/>
          </p:cNvSpPr>
          <p:nvPr>
            <p:ph type="title"/>
          </p:nvPr>
        </p:nvSpPr>
        <p:spPr>
          <a:xfrm>
            <a:off x="457200" y="274638"/>
            <a:ext cx="8229600" cy="1020762"/>
          </a:xfrm>
        </p:spPr>
        <p:txBody>
          <a:bodyPr>
            <a:normAutofit fontScale="90000"/>
          </a:bodyPr>
          <a:lstStyle/>
          <a:p>
            <a:r>
              <a:rPr lang="en-US" b="1" dirty="0" smtClean="0"/>
              <a:t/>
            </a:r>
            <a:br>
              <a:rPr lang="en-US" b="1" dirty="0" smtClean="0"/>
            </a:br>
            <a:r>
              <a:rPr lang="en-US" b="1" dirty="0" smtClean="0"/>
              <a:t>Players in Derivative Market</a:t>
            </a:r>
            <a:r>
              <a:rPr lang="en-US" b="1" dirty="0"/>
              <a:t/>
            </a:r>
            <a:br>
              <a:rPr lang="en-US" b="1" dirty="0"/>
            </a:b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lgn="just">
              <a:buNone/>
            </a:pPr>
            <a:r>
              <a:rPr lang="en-US" sz="3000" dirty="0" smtClean="0">
                <a:latin typeface="Times New Roman" pitchFamily="18" charset="0"/>
                <a:cs typeface="Times New Roman" pitchFamily="18" charset="0"/>
              </a:rPr>
              <a:t>2. </a:t>
            </a:r>
            <a:r>
              <a:rPr lang="en-US" sz="3000" b="1" dirty="0" smtClean="0">
                <a:latin typeface="Times New Roman" pitchFamily="18" charset="0"/>
                <a:cs typeface="Times New Roman" pitchFamily="18" charset="0"/>
              </a:rPr>
              <a:t>Hedgers</a:t>
            </a:r>
            <a:r>
              <a:rPr lang="en-US" sz="3000" dirty="0" smtClean="0">
                <a:latin typeface="Times New Roman" pitchFamily="18" charset="0"/>
                <a:cs typeface="Times New Roman" pitchFamily="18" charset="0"/>
              </a:rPr>
              <a:t>: People who buy or sell to minimize their losses.</a:t>
            </a:r>
          </a:p>
          <a:p>
            <a:pPr algn="just"/>
            <a:r>
              <a:rPr lang="en-US" sz="3000" dirty="0" smtClean="0">
                <a:latin typeface="Times New Roman" pitchFamily="18" charset="0"/>
                <a:cs typeface="Times New Roman" pitchFamily="18" charset="0"/>
              </a:rPr>
              <a:t>Use the futures markets for avoiding exposure to adverse movements in the price of the asset.</a:t>
            </a:r>
          </a:p>
          <a:p>
            <a:pPr algn="just"/>
            <a:r>
              <a:rPr lang="en-US" sz="3000" dirty="0" smtClean="0">
                <a:latin typeface="Times New Roman" pitchFamily="18" charset="0"/>
                <a:cs typeface="Times New Roman" pitchFamily="18" charset="0"/>
              </a:rPr>
              <a:t>Hedging strategy can be undertaken in all markets like futures, forwards, options, swap, etc with a different modus operandi.</a:t>
            </a:r>
          </a:p>
          <a:p>
            <a:pPr algn="just"/>
            <a:r>
              <a:rPr lang="en-US" sz="3000" dirty="0" smtClean="0">
                <a:latin typeface="Times New Roman" pitchFamily="18" charset="0"/>
                <a:cs typeface="Times New Roman" pitchFamily="18" charset="0"/>
              </a:rPr>
              <a:t> For example,  an importer has to pay US $ to buy goods and rupee is expected to fall to Rs 50 /$ from Rs 48/$, then the importer can minimize his losses by buying a currency future at Rs 49/$</a:t>
            </a:r>
          </a:p>
          <a:p>
            <a:endParaRPr lang="en-US" dirty="0" smtClean="0"/>
          </a:p>
          <a:p>
            <a:endParaRPr lang="en-US" dirty="0"/>
          </a:p>
        </p:txBody>
      </p:sp>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Players in Derivative Market</a:t>
            </a:r>
            <a:br>
              <a:rPr lang="en-US" b="1" dirty="0" smtClean="0"/>
            </a:b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377</TotalTime>
  <Words>4310</Words>
  <Application>Microsoft Office PowerPoint</Application>
  <PresentationFormat>On-screen Show (4:3)</PresentationFormat>
  <Paragraphs>267</Paragraphs>
  <Slides>40</Slides>
  <Notes>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Concourse</vt:lpstr>
      <vt:lpstr>Introduction to Derivatives</vt:lpstr>
      <vt:lpstr>Basic Concept of Derivatives</vt:lpstr>
      <vt:lpstr>Risks</vt:lpstr>
      <vt:lpstr>Risks</vt:lpstr>
      <vt:lpstr>What are Derivatives? </vt:lpstr>
      <vt:lpstr>Classification of Derivatives</vt:lpstr>
      <vt:lpstr>Financial Derivatives </vt:lpstr>
      <vt:lpstr> Players in Derivative Market </vt:lpstr>
      <vt:lpstr> Players in Derivative Market </vt:lpstr>
      <vt:lpstr> Players in Derivative Market </vt:lpstr>
      <vt:lpstr>Strategies</vt:lpstr>
      <vt:lpstr>Strategies</vt:lpstr>
      <vt:lpstr> How has this market developed over time? </vt:lpstr>
      <vt:lpstr> Comparison : derivatives &amp; insurance </vt:lpstr>
      <vt:lpstr>Types of derivatives</vt:lpstr>
      <vt:lpstr>Types of Derivatives</vt:lpstr>
      <vt:lpstr>Forward Rate Agreement </vt:lpstr>
      <vt:lpstr> Types of Derivatives: Future </vt:lpstr>
      <vt:lpstr> Kinds of Futures </vt:lpstr>
      <vt:lpstr>Difference between Futures And Forwards</vt:lpstr>
      <vt:lpstr> Terminologies used in a Future Contract? </vt:lpstr>
      <vt:lpstr> Types of Derivatives :Options </vt:lpstr>
      <vt:lpstr> Types of Derivatives :Options </vt:lpstr>
      <vt:lpstr>Two types of options contract</vt:lpstr>
      <vt:lpstr>Two types of Options Contract</vt:lpstr>
      <vt:lpstr>Two types of options contract</vt:lpstr>
      <vt:lpstr>Slide 27</vt:lpstr>
      <vt:lpstr> Basic terminologies used in Options. </vt:lpstr>
      <vt:lpstr>Basic terminologies used in Options</vt:lpstr>
      <vt:lpstr>SWAPS CONTRACTS</vt:lpstr>
      <vt:lpstr>Swaps: </vt:lpstr>
      <vt:lpstr>Currency swaps</vt:lpstr>
      <vt:lpstr>Interest-rate swaps  </vt:lpstr>
      <vt:lpstr>Caps, Floor and Collars </vt:lpstr>
      <vt:lpstr>Swaption: </vt:lpstr>
      <vt:lpstr>Symmetric and Asymmetric Returns</vt:lpstr>
      <vt:lpstr>Orders</vt:lpstr>
      <vt:lpstr>Time Conditions</vt:lpstr>
      <vt:lpstr>Price Conditions   </vt:lpstr>
      <vt:lpstr>Other Conditions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Derivatives</dc:title>
  <dc:creator>ABHIK</dc:creator>
  <cp:lastModifiedBy>ABHIK</cp:lastModifiedBy>
  <cp:revision>66</cp:revision>
  <dcterms:created xsi:type="dcterms:W3CDTF">2010-01-31T06:04:35Z</dcterms:created>
  <dcterms:modified xsi:type="dcterms:W3CDTF">2010-02-10T10:33:41Z</dcterms:modified>
</cp:coreProperties>
</file>