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9" r:id="rId3"/>
    <p:sldId id="257" r:id="rId4"/>
    <p:sldId id="261" r:id="rId5"/>
    <p:sldId id="262" r:id="rId6"/>
    <p:sldId id="263" r:id="rId7"/>
    <p:sldId id="258" r:id="rId8"/>
    <p:sldId id="289" r:id="rId9"/>
    <p:sldId id="264" r:id="rId10"/>
    <p:sldId id="291" r:id="rId11"/>
    <p:sldId id="260" r:id="rId12"/>
    <p:sldId id="292" r:id="rId13"/>
    <p:sldId id="265" r:id="rId14"/>
    <p:sldId id="272" r:id="rId15"/>
    <p:sldId id="273" r:id="rId16"/>
    <p:sldId id="298" r:id="rId17"/>
    <p:sldId id="290" r:id="rId18"/>
    <p:sldId id="293" r:id="rId19"/>
    <p:sldId id="274" r:id="rId20"/>
    <p:sldId id="275" r:id="rId21"/>
    <p:sldId id="294" r:id="rId22"/>
    <p:sldId id="295" r:id="rId23"/>
    <p:sldId id="276" r:id="rId24"/>
    <p:sldId id="296" r:id="rId25"/>
    <p:sldId id="281" r:id="rId26"/>
    <p:sldId id="297" r:id="rId27"/>
    <p:sldId id="268" r:id="rId28"/>
    <p:sldId id="266" r:id="rId29"/>
    <p:sldId id="269" r:id="rId30"/>
    <p:sldId id="277" r:id="rId31"/>
    <p:sldId id="270" r:id="rId32"/>
    <p:sldId id="299" r:id="rId33"/>
    <p:sldId id="283" r:id="rId34"/>
    <p:sldId id="284" r:id="rId35"/>
    <p:sldId id="300" r:id="rId36"/>
    <p:sldId id="285" r:id="rId37"/>
    <p:sldId id="286" r:id="rId38"/>
    <p:sldId id="28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JG3gl2N32dpDWzJOWxnOUQ==" hashData="o1kJvZrDQXJxOhO1Acc9g9AFu8A="/>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1" d="100"/>
          <a:sy n="101" d="100"/>
        </p:scale>
        <p:origin x="-18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5/20/2014</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B6F15528-21DE-4FAA-801E-634DDDAF4B2B}" type="slidenum">
              <a:rPr lang="en-US" smtClean="0"/>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D8BD707-D9CF-40AE-B4C6-C98DA3205C09}" type="datetimeFigureOut">
              <a:rPr lang="en-US" smtClean="0"/>
              <a:pPr/>
              <a:t>5/20/2014</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lnSpcReduction="10000"/>
          </a:bodyPr>
          <a:lstStyle/>
          <a:p>
            <a: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t>Dharmesh J Shah</a:t>
            </a:r>
            <a:b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br>
            <a: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t>B.COM., L.L.B., A.C.S.</a:t>
            </a:r>
            <a:b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br>
            <a: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t>+91 - 94095 59159</a:t>
            </a:r>
            <a:b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br>
            <a:r>
              <a:rPr lang="en-US" b="1" cap="all" dirty="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rPr>
              <a:t>csdharmesh@gmail.com</a:t>
            </a:r>
          </a:p>
          <a:p>
            <a:endParaRPr lang="en-US" dirty="0"/>
          </a:p>
        </p:txBody>
      </p:sp>
      <p:sp>
        <p:nvSpPr>
          <p:cNvPr id="2" name="Title 1"/>
          <p:cNvSpPr>
            <a:spLocks noGrp="1"/>
          </p:cNvSpPr>
          <p:nvPr>
            <p:ph type="ctrTitle"/>
          </p:nvPr>
        </p:nvSpPr>
        <p:spPr/>
        <p:txBody>
          <a:bodyPr>
            <a:normAutofit fontScale="90000"/>
          </a:bodyPr>
          <a:lstStyle/>
          <a:p>
            <a:r>
              <a:rPr lang="en-US" dirty="0"/>
              <a:t>Appointment &amp; Remuneration of Managerial </a:t>
            </a:r>
            <a:r>
              <a:rPr lang="en-US" dirty="0" smtClean="0"/>
              <a:t>Personnel </a:t>
            </a:r>
            <a:br>
              <a:rPr lang="en-US" dirty="0" smtClean="0"/>
            </a:br>
            <a:r>
              <a:rPr lang="en-US" dirty="0" smtClean="0"/>
              <a:t>(Section 196 to Section 205)</a:t>
            </a:r>
            <a:endParaRPr lang="en-US" dirty="0"/>
          </a:p>
        </p:txBody>
      </p:sp>
    </p:spTree>
    <p:extLst>
      <p:ext uri="{BB962C8B-B14F-4D97-AF65-F5344CB8AC3E}">
        <p14:creationId xmlns:p14="http://schemas.microsoft.com/office/powerpoint/2010/main" val="597337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52600"/>
            <a:ext cx="8229600" cy="2895600"/>
          </a:xfrm>
        </p:spPr>
        <p:txBody>
          <a:bodyPr>
            <a:normAutofit/>
          </a:bodyPr>
          <a:lstStyle/>
          <a:p>
            <a:pPr algn="ctr"/>
            <a:r>
              <a:rPr lang="en-US" dirty="0" smtClean="0">
                <a:solidFill>
                  <a:schemeClr val="tx1"/>
                </a:solidFill>
              </a:rPr>
              <a:t>REMUNERATION PAYABLE BY COMPANIES </a:t>
            </a:r>
            <a:r>
              <a:rPr lang="en-US" dirty="0">
                <a:solidFill>
                  <a:schemeClr val="tx1"/>
                </a:solidFill>
              </a:rPr>
              <a:t>HAVING PROFITS</a:t>
            </a:r>
            <a:r>
              <a:rPr lang="en-US" dirty="0"/>
              <a:t> – </a:t>
            </a:r>
            <a:br>
              <a:rPr lang="en-US" dirty="0"/>
            </a:br>
            <a:r>
              <a:rPr lang="en-US" dirty="0" smtClean="0"/>
              <a:t>[Section I </a:t>
            </a:r>
            <a:r>
              <a:rPr lang="en-US" dirty="0"/>
              <a:t>of Part </a:t>
            </a:r>
            <a:r>
              <a:rPr lang="en-US" dirty="0" smtClean="0"/>
              <a:t>II of Schedule V read with Section 197]</a:t>
            </a:r>
            <a:endParaRPr lang="en-US" u="sng" dirty="0"/>
          </a:p>
        </p:txBody>
      </p:sp>
    </p:spTree>
    <p:extLst>
      <p:ext uri="{BB962C8B-B14F-4D97-AF65-F5344CB8AC3E}">
        <p14:creationId xmlns:p14="http://schemas.microsoft.com/office/powerpoint/2010/main" val="299416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477962"/>
          </a:xfrm>
        </p:spPr>
        <p:txBody>
          <a:bodyPr>
            <a:normAutofit/>
          </a:bodyPr>
          <a:lstStyle/>
          <a:p>
            <a:pPr algn="ctr"/>
            <a:r>
              <a:rPr lang="en-US" sz="3200" b="1" dirty="0" smtClean="0"/>
              <a:t>APPLICABLE TO PUBLIC </a:t>
            </a:r>
            <a:r>
              <a:rPr lang="en-US" sz="3200" b="1" dirty="0"/>
              <a:t>COMPANIES ONLY</a:t>
            </a:r>
            <a:br>
              <a:rPr lang="en-US" sz="3200" b="1" dirty="0"/>
            </a:br>
            <a:endParaRPr lang="en-US" sz="3200" dirty="0"/>
          </a:p>
        </p:txBody>
      </p:sp>
      <p:sp>
        <p:nvSpPr>
          <p:cNvPr id="3" name="Content Placeholder 2"/>
          <p:cNvSpPr>
            <a:spLocks noGrp="1"/>
          </p:cNvSpPr>
          <p:nvPr>
            <p:ph sz="quarter" idx="1"/>
          </p:nvPr>
        </p:nvSpPr>
        <p:spPr/>
        <p:txBody>
          <a:bodyPr>
            <a:noAutofit/>
          </a:bodyPr>
          <a:lstStyle/>
          <a:p>
            <a:r>
              <a:rPr lang="en-US" sz="2000" dirty="0" smtClean="0"/>
              <a:t>The </a:t>
            </a:r>
            <a:r>
              <a:rPr lang="en-US" sz="2000" dirty="0"/>
              <a:t>total managerial remuneration payable by a public company, to its directors </a:t>
            </a:r>
            <a:r>
              <a:rPr lang="en-US" sz="2000" dirty="0" smtClean="0"/>
              <a:t>in any FY shall </a:t>
            </a:r>
            <a:r>
              <a:rPr lang="en-US" sz="2000" dirty="0"/>
              <a:t>not exceed </a:t>
            </a:r>
            <a:r>
              <a:rPr lang="en-US" sz="2000" dirty="0" smtClean="0"/>
              <a:t>11% of the Net Profits of the Company.</a:t>
            </a:r>
          </a:p>
          <a:p>
            <a:r>
              <a:rPr lang="en-US" sz="2000" dirty="0" smtClean="0"/>
              <a:t>Approval of Central Govt. &amp; the Company in General Meeting is required for paying Managerial Remuneration in excess of 11% of the Net Profits subject to the provisions of Schedule V.</a:t>
            </a:r>
          </a:p>
          <a:p>
            <a:r>
              <a:rPr lang="en-US" sz="2000" dirty="0" smtClean="0"/>
              <a:t>Remuneration payable to </a:t>
            </a:r>
            <a:r>
              <a:rPr lang="en-US" sz="2000" dirty="0"/>
              <a:t>MD or WTD or Mgr. </a:t>
            </a:r>
            <a:endParaRPr lang="en-US" sz="2000" dirty="0" smtClean="0"/>
          </a:p>
          <a:p>
            <a:pPr marL="457200" indent="-457200">
              <a:buFont typeface="+mj-lt"/>
              <a:buAutoNum type="alphaLcParenR"/>
            </a:pPr>
            <a:r>
              <a:rPr lang="en-US" sz="2000" dirty="0" smtClean="0"/>
              <a:t>If there is one should not exceed 5% of the Net Profits of the Company</a:t>
            </a:r>
          </a:p>
          <a:p>
            <a:pPr marL="457200" indent="-457200">
              <a:buFont typeface="+mj-lt"/>
              <a:buAutoNum type="alphaLcParenR"/>
            </a:pPr>
            <a:r>
              <a:rPr lang="en-US" sz="2000" dirty="0" smtClean="0"/>
              <a:t>If there are more than one should </a:t>
            </a:r>
            <a:r>
              <a:rPr lang="en-US" sz="2000" dirty="0"/>
              <a:t>not exceed </a:t>
            </a:r>
            <a:r>
              <a:rPr lang="en-US" sz="2000" dirty="0" smtClean="0"/>
              <a:t>10% </a:t>
            </a:r>
            <a:r>
              <a:rPr lang="en-US" sz="2000" dirty="0"/>
              <a:t>of the Net Profits of the Company</a:t>
            </a:r>
            <a:endParaRPr lang="en-US" sz="2000" dirty="0" smtClean="0"/>
          </a:p>
          <a:p>
            <a:r>
              <a:rPr lang="en-US" sz="2000" dirty="0"/>
              <a:t>Remuneration payable to Directors </a:t>
            </a:r>
            <a:r>
              <a:rPr lang="en-US" sz="2000" dirty="0" smtClean="0"/>
              <a:t>(other than </a:t>
            </a:r>
            <a:r>
              <a:rPr lang="en-US" sz="2000" dirty="0" smtClean="0"/>
              <a:t>MD </a:t>
            </a:r>
            <a:r>
              <a:rPr lang="en-US" sz="2000" dirty="0" smtClean="0"/>
              <a:t>or </a:t>
            </a:r>
            <a:r>
              <a:rPr lang="en-US" sz="2000" dirty="0" smtClean="0"/>
              <a:t>WTD) </a:t>
            </a:r>
            <a:r>
              <a:rPr lang="en-US" sz="2000" dirty="0" smtClean="0"/>
              <a:t>shall not exceed </a:t>
            </a:r>
          </a:p>
          <a:p>
            <a:pPr marL="457200" indent="-457200">
              <a:buFont typeface="+mj-lt"/>
              <a:buAutoNum type="alphaLcParenR"/>
            </a:pPr>
            <a:r>
              <a:rPr lang="en-US" sz="2000" dirty="0" smtClean="0"/>
              <a:t>1% </a:t>
            </a:r>
            <a:r>
              <a:rPr lang="en-US" sz="2000" dirty="0"/>
              <a:t>of the Net Profits of the </a:t>
            </a:r>
            <a:r>
              <a:rPr lang="en-US" sz="2000" dirty="0" smtClean="0"/>
              <a:t>Company if there is MD or WTD or Mgr.</a:t>
            </a:r>
          </a:p>
          <a:p>
            <a:pPr marL="457200" indent="-457200">
              <a:buFont typeface="+mj-lt"/>
              <a:buAutoNum type="alphaLcParenR"/>
            </a:pPr>
            <a:r>
              <a:rPr lang="en-US" sz="2000" dirty="0" smtClean="0"/>
              <a:t>3% </a:t>
            </a:r>
            <a:r>
              <a:rPr lang="en-US" sz="2000" dirty="0"/>
              <a:t>of the Net Profits of the </a:t>
            </a:r>
            <a:r>
              <a:rPr lang="en-US" sz="2000" dirty="0" smtClean="0"/>
              <a:t>Company in any other case.</a:t>
            </a:r>
          </a:p>
          <a:p>
            <a:endParaRPr lang="en-US" sz="2100" dirty="0" smtClean="0"/>
          </a:p>
          <a:p>
            <a:endParaRPr lang="en-US" sz="2000" dirty="0" smtClean="0"/>
          </a:p>
          <a:p>
            <a:endParaRPr lang="en-US" sz="2000" dirty="0" smtClean="0"/>
          </a:p>
        </p:txBody>
      </p:sp>
    </p:spTree>
    <p:extLst>
      <p:ext uri="{BB962C8B-B14F-4D97-AF65-F5344CB8AC3E}">
        <p14:creationId xmlns:p14="http://schemas.microsoft.com/office/powerpoint/2010/main" val="1243563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52600"/>
            <a:ext cx="8229600" cy="2667000"/>
          </a:xfrm>
        </p:spPr>
        <p:txBody>
          <a:bodyPr>
            <a:normAutofit fontScale="90000"/>
          </a:bodyPr>
          <a:lstStyle/>
          <a:p>
            <a:pPr algn="ctr"/>
            <a:r>
              <a:rPr lang="en-US" dirty="0" smtClean="0">
                <a:solidFill>
                  <a:schemeClr val="tx1"/>
                </a:solidFill>
              </a:rPr>
              <a:t>REMUNERATION PAYABLE BY COMPANIES </a:t>
            </a:r>
            <a:r>
              <a:rPr lang="en-US" dirty="0">
                <a:solidFill>
                  <a:schemeClr val="tx1"/>
                </a:solidFill>
              </a:rPr>
              <a:t>HAVING NO/INADEQUATE PROFIT WITHOUT </a:t>
            </a:r>
            <a:r>
              <a:rPr lang="en-US" dirty="0">
                <a:solidFill>
                  <a:schemeClr val="tx1"/>
                </a:solidFill>
              </a:rPr>
              <a:t>APPROVAL OF CENTRAL GOVT.– </a:t>
            </a:r>
            <a:r>
              <a:rPr lang="en-US" dirty="0"/>
              <a:t/>
            </a:r>
            <a:br>
              <a:rPr lang="en-US" dirty="0"/>
            </a:br>
            <a:r>
              <a:rPr lang="en-US" dirty="0" smtClean="0"/>
              <a:t>[Section II </a:t>
            </a:r>
            <a:r>
              <a:rPr lang="en-US" dirty="0"/>
              <a:t>of Part </a:t>
            </a:r>
            <a:r>
              <a:rPr lang="en-US" dirty="0" smtClean="0"/>
              <a:t>II of Schedule V]</a:t>
            </a:r>
            <a:endParaRPr lang="en-US" u="sng" dirty="0"/>
          </a:p>
        </p:txBody>
      </p:sp>
    </p:spTree>
    <p:extLst>
      <p:ext uri="{BB962C8B-B14F-4D97-AF65-F5344CB8AC3E}">
        <p14:creationId xmlns:p14="http://schemas.microsoft.com/office/powerpoint/2010/main" val="1460873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40176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smtClean="0"/>
              <a:t>LIMITS UNDER (A)</a:t>
            </a:r>
            <a:r>
              <a:rPr lang="en-US" dirty="0"/>
              <a:t/>
            </a:r>
            <a:br>
              <a:rPr lang="en-US" dirty="0"/>
            </a:br>
            <a:endParaRPr lang="en-US" sz="3600" dirty="0"/>
          </a:p>
        </p:txBody>
      </p:sp>
      <p:sp>
        <p:nvSpPr>
          <p:cNvPr id="3" name="Content Placeholder 2"/>
          <p:cNvSpPr>
            <a:spLocks noGrp="1"/>
          </p:cNvSpPr>
          <p:nvPr>
            <p:ph sz="quarter" idx="1"/>
          </p:nvPr>
        </p:nvSpPr>
        <p:spPr>
          <a:xfrm>
            <a:off x="914400" y="1143000"/>
            <a:ext cx="7772400" cy="4876800"/>
          </a:xfrm>
        </p:spPr>
        <p:txBody>
          <a:bodyPr>
            <a:noAutofit/>
          </a:bodyPr>
          <a:lstStyle/>
          <a:p>
            <a:r>
              <a:rPr lang="en-US" sz="2000" dirty="0" smtClean="0"/>
              <a:t>Remuneration should </a:t>
            </a:r>
            <a:r>
              <a:rPr lang="en-US" sz="2000" dirty="0" smtClean="0"/>
              <a:t>not exceed the </a:t>
            </a:r>
            <a:r>
              <a:rPr lang="en-US" sz="2000" dirty="0" smtClean="0"/>
              <a:t>higher of the limits given under </a:t>
            </a:r>
            <a:r>
              <a:rPr lang="en-US" sz="2000" dirty="0" smtClean="0"/>
              <a:t>(A) &amp; (B</a:t>
            </a:r>
            <a:r>
              <a:rPr lang="en-US" sz="2000" dirty="0" smtClean="0"/>
              <a:t>)</a:t>
            </a:r>
            <a:endParaRPr lang="en-US" sz="2000" dirty="0" smtClean="0"/>
          </a:p>
          <a:p>
            <a:pPr marL="0" indent="0">
              <a:buNone/>
            </a:pPr>
            <a:endParaRPr lang="en-US" sz="2000" dirty="0" smtClean="0"/>
          </a:p>
          <a:p>
            <a:pPr marL="0" indent="0">
              <a:buNone/>
            </a:pPr>
            <a:r>
              <a:rPr lang="en-US" sz="2000" b="1" dirty="0" smtClean="0"/>
              <a:t>     Effective </a:t>
            </a:r>
            <a:r>
              <a:rPr lang="en-US" sz="2000" b="1" dirty="0" smtClean="0"/>
              <a:t>Capital			Yearly Limit</a:t>
            </a:r>
          </a:p>
          <a:p>
            <a:pPr marL="0" indent="0">
              <a:buNone/>
            </a:pPr>
            <a:r>
              <a:rPr lang="en-US" sz="2000" dirty="0" smtClean="0"/>
              <a:t>     </a:t>
            </a:r>
            <a:r>
              <a:rPr lang="en-US" sz="2000" dirty="0" smtClean="0"/>
              <a:t>Negative or Less </a:t>
            </a:r>
            <a:r>
              <a:rPr lang="en-US" sz="2000" dirty="0" smtClean="0"/>
              <a:t>than 5 </a:t>
            </a:r>
            <a:r>
              <a:rPr lang="en-US" sz="2000" dirty="0" smtClean="0"/>
              <a:t>crores</a:t>
            </a:r>
            <a:r>
              <a:rPr lang="en-US" sz="2000" dirty="0" smtClean="0"/>
              <a:t>		30 lakhs</a:t>
            </a:r>
          </a:p>
          <a:p>
            <a:pPr marL="0" indent="0">
              <a:buNone/>
            </a:pPr>
            <a:r>
              <a:rPr lang="en-US" sz="2000" dirty="0" smtClean="0"/>
              <a:t>     5 crores &amp; less than 100 crores		42 lakhs</a:t>
            </a:r>
          </a:p>
          <a:p>
            <a:pPr marL="0" indent="0">
              <a:buNone/>
            </a:pPr>
            <a:r>
              <a:rPr lang="en-US" sz="2000" dirty="0" smtClean="0"/>
              <a:t>     100 crores &amp; less than 250 crores		60 lakhs</a:t>
            </a:r>
          </a:p>
          <a:p>
            <a:pPr marL="0" indent="0">
              <a:buNone/>
            </a:pPr>
            <a:r>
              <a:rPr lang="en-US" sz="2000" dirty="0" smtClean="0"/>
              <a:t>     250 crores &amp; above			60 lakhs + 0.01% of capital in 					excess of Rs. 250 crores  </a:t>
            </a:r>
            <a:endParaRPr lang="en-US" sz="2000" dirty="0" smtClean="0"/>
          </a:p>
          <a:p>
            <a:pPr marL="0" indent="0">
              <a:buNone/>
            </a:pPr>
            <a:r>
              <a:rPr lang="en-US" sz="2000" dirty="0" smtClean="0"/>
              <a:t>	 </a:t>
            </a:r>
          </a:p>
          <a:p>
            <a:r>
              <a:rPr lang="en-US" sz="2000" dirty="0" smtClean="0"/>
              <a:t>The above limits </a:t>
            </a:r>
            <a:r>
              <a:rPr lang="en-US" sz="2000" dirty="0" smtClean="0"/>
              <a:t>shall be </a:t>
            </a:r>
            <a:r>
              <a:rPr lang="en-US" sz="2000" dirty="0" smtClean="0"/>
              <a:t>doubled if Shareholders pass a special resolution</a:t>
            </a:r>
          </a:p>
          <a:p>
            <a:endParaRPr lang="en-US" sz="2000" dirty="0"/>
          </a:p>
          <a:p>
            <a:r>
              <a:rPr lang="en-US" sz="2000" dirty="0" smtClean="0"/>
              <a:t>For a period of less than 1 year, the limits shall be pro-rated.</a:t>
            </a:r>
          </a:p>
          <a:p>
            <a:endParaRPr lang="en-US" sz="2000" dirty="0" smtClean="0"/>
          </a:p>
        </p:txBody>
      </p:sp>
    </p:spTree>
    <p:extLst>
      <p:ext uri="{BB962C8B-B14F-4D97-AF65-F5344CB8AC3E}">
        <p14:creationId xmlns:p14="http://schemas.microsoft.com/office/powerpoint/2010/main" val="911847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430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a:t>LIMITS UNDER </a:t>
            </a:r>
            <a:r>
              <a:rPr lang="en-US" dirty="0" smtClean="0"/>
              <a:t>(B)</a:t>
            </a:r>
            <a:endParaRPr lang="en-US" dirty="0"/>
          </a:p>
        </p:txBody>
      </p:sp>
      <p:sp>
        <p:nvSpPr>
          <p:cNvPr id="3" name="Content Placeholder 2"/>
          <p:cNvSpPr>
            <a:spLocks noGrp="1"/>
          </p:cNvSpPr>
          <p:nvPr>
            <p:ph sz="quarter" idx="1"/>
          </p:nvPr>
        </p:nvSpPr>
        <p:spPr>
          <a:xfrm>
            <a:off x="914400" y="1828800"/>
            <a:ext cx="7772400" cy="4495800"/>
          </a:xfrm>
        </p:spPr>
        <p:txBody>
          <a:bodyPr>
            <a:noAutofit/>
          </a:bodyPr>
          <a:lstStyle/>
          <a:p>
            <a:pPr marL="0" indent="0">
              <a:buNone/>
            </a:pPr>
            <a:endParaRPr lang="en-US" sz="2000" dirty="0" smtClean="0"/>
          </a:p>
          <a:p>
            <a:r>
              <a:rPr lang="en-US" sz="2000" dirty="0"/>
              <a:t>Remuneration should not exceed 2.5</a:t>
            </a:r>
            <a:r>
              <a:rPr lang="en-US" sz="2000" dirty="0" smtClean="0"/>
              <a:t>% </a:t>
            </a:r>
            <a:r>
              <a:rPr lang="en-US" sz="2000" dirty="0"/>
              <a:t>of the current relevant </a:t>
            </a:r>
            <a:r>
              <a:rPr lang="en-US" sz="2000" dirty="0" smtClean="0"/>
              <a:t>profit payable to:</a:t>
            </a:r>
          </a:p>
          <a:p>
            <a:endParaRPr lang="en-US" sz="2000" dirty="0"/>
          </a:p>
          <a:p>
            <a:pPr marL="457200" indent="-457200">
              <a:buFont typeface="+mj-lt"/>
              <a:buAutoNum type="arabicParenR"/>
            </a:pPr>
            <a:r>
              <a:rPr lang="en-US" sz="2000" dirty="0" smtClean="0"/>
              <a:t>Managerial Person not holding securities of the Company of nominal value of Rs. 5 lakh or more or </a:t>
            </a:r>
          </a:p>
          <a:p>
            <a:pPr marL="457200" indent="-457200">
              <a:buFont typeface="+mj-lt"/>
              <a:buAutoNum type="arabicParenR"/>
            </a:pPr>
            <a:r>
              <a:rPr lang="en-US" sz="2000" dirty="0" smtClean="0"/>
              <a:t>An employee or director of Company or not related to any director or promoter at any time during 2 years prior to his appointment as managerial </a:t>
            </a:r>
            <a:r>
              <a:rPr lang="en-US" sz="2000" dirty="0" smtClean="0"/>
              <a:t>person</a:t>
            </a:r>
          </a:p>
          <a:p>
            <a:pPr marL="457200" indent="-457200">
              <a:buFont typeface="+mj-lt"/>
              <a:buAutoNum type="arabicParenR"/>
            </a:pPr>
            <a:endParaRPr lang="en-US" sz="2000" dirty="0" smtClean="0"/>
          </a:p>
          <a:p>
            <a:r>
              <a:rPr lang="en-US" sz="2000" dirty="0" smtClean="0"/>
              <a:t>The </a:t>
            </a:r>
            <a:r>
              <a:rPr lang="en-US" sz="2000" dirty="0"/>
              <a:t>above limits </a:t>
            </a:r>
            <a:r>
              <a:rPr lang="en-US" sz="2000" dirty="0" smtClean="0"/>
              <a:t>shall be </a:t>
            </a:r>
            <a:r>
              <a:rPr lang="en-US" sz="2000" dirty="0"/>
              <a:t>doubled if Shareholders pass a special </a:t>
            </a:r>
            <a:r>
              <a:rPr lang="en-US" sz="2000" dirty="0" smtClean="0"/>
              <a:t>resolution</a:t>
            </a:r>
          </a:p>
          <a:p>
            <a:endParaRPr lang="en-US" sz="2000" dirty="0"/>
          </a:p>
          <a:p>
            <a:pPr marL="0" indent="0">
              <a:buNone/>
            </a:pPr>
            <a:endParaRPr lang="en-US" sz="2000" dirty="0" smtClean="0"/>
          </a:p>
          <a:p>
            <a:pPr>
              <a:buFontTx/>
              <a:buChar char="-"/>
            </a:pPr>
            <a:endParaRPr lang="en-US" sz="2000" dirty="0"/>
          </a:p>
        </p:txBody>
      </p:sp>
    </p:spTree>
    <p:extLst>
      <p:ext uri="{BB962C8B-B14F-4D97-AF65-F5344CB8AC3E}">
        <p14:creationId xmlns:p14="http://schemas.microsoft.com/office/powerpoint/2010/main" val="1068340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9906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CONDITIONS</a:t>
            </a:r>
            <a:endParaRPr lang="en-US" sz="3600" dirty="0"/>
          </a:p>
        </p:txBody>
      </p:sp>
      <p:sp>
        <p:nvSpPr>
          <p:cNvPr id="3" name="Content Placeholder 2"/>
          <p:cNvSpPr>
            <a:spLocks noGrp="1"/>
          </p:cNvSpPr>
          <p:nvPr>
            <p:ph sz="quarter" idx="1"/>
          </p:nvPr>
        </p:nvSpPr>
        <p:spPr>
          <a:xfrm>
            <a:off x="914400" y="1219200"/>
            <a:ext cx="7772400" cy="5410200"/>
          </a:xfrm>
        </p:spPr>
        <p:txBody>
          <a:bodyPr>
            <a:noAutofit/>
          </a:bodyPr>
          <a:lstStyle/>
          <a:p>
            <a:r>
              <a:rPr lang="en-US" sz="2000" dirty="0" smtClean="0"/>
              <a:t>The </a:t>
            </a:r>
            <a:r>
              <a:rPr lang="en-US" sz="2000" dirty="0"/>
              <a:t>limits mentioned in (A) &amp; (B) shall apply </a:t>
            </a:r>
            <a:r>
              <a:rPr lang="en-US" sz="2000" dirty="0" smtClean="0"/>
              <a:t>if</a:t>
            </a:r>
          </a:p>
          <a:p>
            <a:endParaRPr lang="en-US" sz="2000" dirty="0"/>
          </a:p>
          <a:p>
            <a:pPr marL="457200" indent="-457200">
              <a:buFont typeface="+mj-lt"/>
              <a:buAutoNum type="alphaLcParenR"/>
            </a:pPr>
            <a:r>
              <a:rPr lang="en-US" sz="2000" dirty="0"/>
              <a:t>Payment of such remuneration is approved by Board </a:t>
            </a:r>
            <a:r>
              <a:rPr lang="en-US" sz="2000" dirty="0" smtClean="0"/>
              <a:t>and Nomination </a:t>
            </a:r>
            <a:r>
              <a:rPr lang="en-US" sz="2000" dirty="0"/>
              <a:t>&amp; Remuneration Committee, if any &amp; </a:t>
            </a:r>
            <a:r>
              <a:rPr lang="en-US" sz="2000" dirty="0" smtClean="0"/>
              <a:t>record </a:t>
            </a:r>
            <a:r>
              <a:rPr lang="en-US" sz="2000" dirty="0"/>
              <a:t>in writing the clear reason and justification for payment of remuneration beyond the said </a:t>
            </a:r>
            <a:r>
              <a:rPr lang="en-US" sz="2000" dirty="0" smtClean="0"/>
              <a:t>limit. </a:t>
            </a:r>
          </a:p>
          <a:p>
            <a:pPr marL="457200" indent="-457200">
              <a:buFont typeface="+mj-lt"/>
              <a:buAutoNum type="alphaLcParenR"/>
            </a:pPr>
            <a:endParaRPr lang="en-US" sz="2000" dirty="0" smtClean="0"/>
          </a:p>
          <a:p>
            <a:pPr marL="457200" indent="-457200">
              <a:buFont typeface="+mj-lt"/>
              <a:buAutoNum type="alphaLcParenR"/>
            </a:pPr>
            <a:r>
              <a:rPr lang="en-US" sz="2000" dirty="0"/>
              <a:t>Company has </a:t>
            </a:r>
            <a:r>
              <a:rPr lang="en-US" sz="2000" dirty="0" smtClean="0"/>
              <a:t>not defaulted </a:t>
            </a:r>
            <a:r>
              <a:rPr lang="en-US" sz="2000" dirty="0"/>
              <a:t>in repayment of its debts, </a:t>
            </a:r>
            <a:r>
              <a:rPr lang="en-US" sz="2000" dirty="0" smtClean="0"/>
              <a:t>public deposits</a:t>
            </a:r>
            <a:r>
              <a:rPr lang="en-US" sz="2000" dirty="0"/>
              <a:t>, debentures or interest thereon preference shares and dividend on preference shares for a continuous period of 30 days in preceding FY before date of </a:t>
            </a:r>
            <a:r>
              <a:rPr lang="en-US" sz="2000" dirty="0" smtClean="0"/>
              <a:t>appointment of such Managerial Personnel</a:t>
            </a:r>
            <a:r>
              <a:rPr lang="en-US" sz="2000" dirty="0" smtClean="0">
                <a:solidFill>
                  <a:srgbClr val="FF0000"/>
                </a:solidFill>
              </a:rPr>
              <a:t>.</a:t>
            </a:r>
          </a:p>
          <a:p>
            <a:pPr marL="457200" indent="-457200">
              <a:buFont typeface="+mj-lt"/>
              <a:buAutoNum type="alphaLcParenR"/>
            </a:pPr>
            <a:endParaRPr lang="en-US" sz="2000" dirty="0">
              <a:solidFill>
                <a:srgbClr val="FF0000"/>
              </a:solidFill>
            </a:endParaRPr>
          </a:p>
          <a:p>
            <a:pPr marL="457200" indent="-457200">
              <a:buFont typeface="+mj-lt"/>
              <a:buAutoNum type="alphaLcParenR"/>
            </a:pPr>
            <a:r>
              <a:rPr lang="en-US" sz="2000" dirty="0" smtClean="0"/>
              <a:t>Special </a:t>
            </a:r>
            <a:r>
              <a:rPr lang="en-US" sz="2000" dirty="0"/>
              <a:t>resolution is passed at General Meeting for a period not exceeding 3 years &amp; </a:t>
            </a:r>
            <a:r>
              <a:rPr lang="en-US" sz="2000" dirty="0" smtClean="0"/>
              <a:t>a statement along with notice </a:t>
            </a:r>
            <a:r>
              <a:rPr lang="en-US" sz="2000" dirty="0"/>
              <a:t>calling such General Meeting </a:t>
            </a:r>
            <a:r>
              <a:rPr lang="en-US" sz="2000" dirty="0" smtClean="0"/>
              <a:t>given to shareholders should </a:t>
            </a:r>
            <a:r>
              <a:rPr lang="en-US" sz="2000" dirty="0"/>
              <a:t>contain details prescribed in </a:t>
            </a:r>
            <a:r>
              <a:rPr lang="en-US" sz="2000" dirty="0" smtClean="0"/>
              <a:t>B (iv) of Section </a:t>
            </a:r>
            <a:r>
              <a:rPr lang="en-US" sz="2000" dirty="0"/>
              <a:t>II of Part II of Schedule V.</a:t>
            </a:r>
          </a:p>
          <a:p>
            <a:endParaRPr lang="en-US" sz="2000" dirty="0" smtClean="0"/>
          </a:p>
          <a:p>
            <a:pPr>
              <a:buFontTx/>
              <a:buChar char="-"/>
            </a:pPr>
            <a:endParaRPr lang="en-US" sz="2000" dirty="0"/>
          </a:p>
        </p:txBody>
      </p:sp>
    </p:spTree>
    <p:extLst>
      <p:ext uri="{BB962C8B-B14F-4D97-AF65-F5344CB8AC3E}">
        <p14:creationId xmlns:p14="http://schemas.microsoft.com/office/powerpoint/2010/main" val="3460006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0668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2900" dirty="0" smtClean="0"/>
              <a:t>EXEMPTION TO </a:t>
            </a:r>
            <a:r>
              <a:rPr lang="en-US" sz="2900" dirty="0" smtClean="0"/>
              <a:t>COMPANIES OTHER THAN LISTED COMPANIES &amp; SUBSIDIARY OF A LISTED COMPANY</a:t>
            </a:r>
            <a:r>
              <a:rPr lang="en-US" sz="3600" dirty="0" smtClean="0"/>
              <a:t> </a:t>
            </a:r>
            <a:endParaRPr lang="en-US" sz="3600" dirty="0"/>
          </a:p>
        </p:txBody>
      </p:sp>
      <p:sp>
        <p:nvSpPr>
          <p:cNvPr id="3" name="Content Placeholder 2"/>
          <p:cNvSpPr>
            <a:spLocks noGrp="1"/>
          </p:cNvSpPr>
          <p:nvPr>
            <p:ph sz="quarter" idx="1"/>
          </p:nvPr>
        </p:nvSpPr>
        <p:spPr>
          <a:xfrm>
            <a:off x="914400" y="1219200"/>
            <a:ext cx="7772400" cy="5410200"/>
          </a:xfrm>
        </p:spPr>
        <p:txBody>
          <a:bodyPr>
            <a:noAutofit/>
          </a:bodyPr>
          <a:lstStyle/>
          <a:p>
            <a:r>
              <a:rPr lang="en-US" sz="1800" dirty="0" smtClean="0"/>
              <a:t>To pay </a:t>
            </a:r>
            <a:r>
              <a:rPr lang="en-US" sz="1800" dirty="0"/>
              <a:t>remuneration to its managerial </a:t>
            </a:r>
            <a:r>
              <a:rPr lang="en-US" sz="1800" dirty="0" smtClean="0"/>
              <a:t>personnel </a:t>
            </a:r>
            <a:r>
              <a:rPr lang="en-US" sz="1800" dirty="0"/>
              <a:t>without CG </a:t>
            </a:r>
            <a:r>
              <a:rPr lang="en-US" sz="1800" dirty="0" smtClean="0"/>
              <a:t>approval</a:t>
            </a:r>
            <a:r>
              <a:rPr lang="en-US" sz="1800" b="1" dirty="0" smtClean="0"/>
              <a:t>, </a:t>
            </a:r>
            <a:r>
              <a:rPr lang="en-US" sz="1800" dirty="0"/>
              <a:t>in the event of no profit or inadequate profit beyond ceiling specified in Section II, Part II of Schedule V, subject to </a:t>
            </a:r>
            <a:r>
              <a:rPr lang="en-US" sz="1800" dirty="0" smtClean="0"/>
              <a:t>compliance of the </a:t>
            </a:r>
            <a:r>
              <a:rPr lang="en-US" sz="1800" dirty="0"/>
              <a:t>following </a:t>
            </a:r>
            <a:r>
              <a:rPr lang="en-US" sz="1800" dirty="0" smtClean="0"/>
              <a:t>conditions:- </a:t>
            </a:r>
          </a:p>
          <a:p>
            <a:pPr marL="282575" indent="-282575">
              <a:buFont typeface="+mj-lt"/>
              <a:buAutoNum type="arabicParenR"/>
            </a:pPr>
            <a:r>
              <a:rPr lang="en-US" sz="1800" dirty="0" smtClean="0"/>
              <a:t>resolution of Board and Nomination </a:t>
            </a:r>
            <a:r>
              <a:rPr lang="en-US" sz="1800" dirty="0"/>
              <a:t>and Remuneration Committee, if any, </a:t>
            </a:r>
            <a:r>
              <a:rPr lang="en-US" sz="1800" dirty="0" smtClean="0"/>
              <a:t>is passed and record </a:t>
            </a:r>
            <a:r>
              <a:rPr lang="en-US" sz="1800" dirty="0"/>
              <a:t>in writing the clear reason and justification for payment of remuneration beyond the said limit; </a:t>
            </a:r>
          </a:p>
          <a:p>
            <a:pPr marL="282575" indent="-282575">
              <a:buFont typeface="+mj-lt"/>
              <a:buAutoNum type="arabicParenR"/>
            </a:pPr>
            <a:r>
              <a:rPr lang="en-US" sz="1800" dirty="0" smtClean="0"/>
              <a:t>company </a:t>
            </a:r>
            <a:r>
              <a:rPr lang="en-US" sz="1800" dirty="0"/>
              <a:t>has not made any default in repayment of any of its debts (including public deposits) or debentures or interest payable thereon preference shares and dividend on preference shares for a continuous period of </a:t>
            </a:r>
            <a:r>
              <a:rPr lang="en-US" sz="1800" dirty="0" smtClean="0"/>
              <a:t>30 days </a:t>
            </a:r>
            <a:r>
              <a:rPr lang="en-US" sz="1800" dirty="0"/>
              <a:t>in the preceding </a:t>
            </a:r>
            <a:r>
              <a:rPr lang="en-US" sz="1800" dirty="0" smtClean="0"/>
              <a:t>FY before </a:t>
            </a:r>
            <a:r>
              <a:rPr lang="en-US" sz="1800" dirty="0"/>
              <a:t>the date of payment to such managerial personnel; </a:t>
            </a:r>
          </a:p>
          <a:p>
            <a:pPr marL="282575" indent="-282575">
              <a:buFont typeface="+mj-lt"/>
              <a:buAutoNum type="arabicParenR"/>
            </a:pPr>
            <a:r>
              <a:rPr lang="en-US" sz="1800" dirty="0" smtClean="0"/>
              <a:t>approval </a:t>
            </a:r>
            <a:r>
              <a:rPr lang="en-US" sz="1800" dirty="0"/>
              <a:t>of shareholders by way of a special resolution at a general meeting of the company for payment of remuneration for a period not exceeding </a:t>
            </a:r>
            <a:r>
              <a:rPr lang="en-US" sz="1800" dirty="0" smtClean="0"/>
              <a:t>3 years</a:t>
            </a:r>
            <a:r>
              <a:rPr lang="en-US" sz="1800" dirty="0"/>
              <a:t>; </a:t>
            </a:r>
          </a:p>
          <a:p>
            <a:pPr marL="282575" indent="-282575">
              <a:buFont typeface="+mj-lt"/>
              <a:buAutoNum type="arabicParenR"/>
            </a:pPr>
            <a:r>
              <a:rPr lang="en-US" sz="1800" dirty="0" smtClean="0"/>
              <a:t>a </a:t>
            </a:r>
            <a:r>
              <a:rPr lang="en-US" sz="1800" dirty="0"/>
              <a:t>statement along-with a notice calling the general </a:t>
            </a:r>
            <a:r>
              <a:rPr lang="en-US" sz="1800" dirty="0" smtClean="0"/>
              <a:t>meeting, </a:t>
            </a:r>
            <a:r>
              <a:rPr lang="en-US" sz="1800" dirty="0"/>
              <a:t>shall contain the information as per sub clause (iv) of second proviso to clause (B) of section II of part-II of Schedule V of the Act including reasons and justification for payment of remuneration beyond the said limit; </a:t>
            </a:r>
          </a:p>
          <a:p>
            <a:pPr marL="282575" indent="-282575">
              <a:buFont typeface="+mj-lt"/>
              <a:buAutoNum type="arabicParenR"/>
            </a:pPr>
            <a:r>
              <a:rPr lang="en-US" sz="1800" dirty="0" smtClean="0"/>
              <a:t>the </a:t>
            </a:r>
            <a:r>
              <a:rPr lang="en-US" sz="1800" dirty="0"/>
              <a:t>company has filed Balance Sheet and Annual Return which are due to be filed with the Registrar of Companies. </a:t>
            </a:r>
            <a:endParaRPr lang="en-US" sz="1800" dirty="0" smtClean="0"/>
          </a:p>
          <a:p>
            <a:pPr>
              <a:buFontTx/>
              <a:buChar char="-"/>
            </a:pPr>
            <a:endParaRPr lang="en-US" sz="2000" dirty="0"/>
          </a:p>
        </p:txBody>
      </p:sp>
    </p:spTree>
    <p:extLst>
      <p:ext uri="{BB962C8B-B14F-4D97-AF65-F5344CB8AC3E}">
        <p14:creationId xmlns:p14="http://schemas.microsoft.com/office/powerpoint/2010/main" val="1230174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15240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3600" dirty="0" smtClean="0"/>
              <a:t>DISCLOSURES TO BE MADE IN DIRECTOR’S REPORT</a:t>
            </a:r>
            <a:endParaRPr lang="en-US" sz="3600" dirty="0"/>
          </a:p>
        </p:txBody>
      </p:sp>
      <p:sp>
        <p:nvSpPr>
          <p:cNvPr id="3" name="Content Placeholder 2"/>
          <p:cNvSpPr>
            <a:spLocks noGrp="1"/>
          </p:cNvSpPr>
          <p:nvPr>
            <p:ph sz="quarter" idx="1"/>
          </p:nvPr>
        </p:nvSpPr>
        <p:spPr>
          <a:xfrm>
            <a:off x="914400" y="1600200"/>
            <a:ext cx="7772400" cy="5029200"/>
          </a:xfrm>
        </p:spPr>
        <p:txBody>
          <a:bodyPr>
            <a:noAutofit/>
          </a:bodyPr>
          <a:lstStyle/>
          <a:p>
            <a:r>
              <a:rPr lang="en-US" sz="2000" dirty="0" smtClean="0"/>
              <a:t>To </a:t>
            </a:r>
            <a:r>
              <a:rPr lang="en-US" sz="2000" dirty="0"/>
              <a:t>be made </a:t>
            </a:r>
            <a:r>
              <a:rPr lang="en-US" sz="2000" dirty="0" smtClean="0"/>
              <a:t>under </a:t>
            </a:r>
            <a:r>
              <a:rPr lang="en-US" sz="2000" dirty="0"/>
              <a:t>heading “Corporate Governance”</a:t>
            </a:r>
          </a:p>
          <a:p>
            <a:pPr marL="457200" indent="-457200">
              <a:buFont typeface="+mj-lt"/>
              <a:buAutoNum type="arabicParenR"/>
            </a:pPr>
            <a:r>
              <a:rPr lang="en-US" sz="2000" dirty="0"/>
              <a:t>All elements of remuneration </a:t>
            </a:r>
            <a:r>
              <a:rPr lang="en-US" sz="2000" dirty="0" smtClean="0"/>
              <a:t>package such as salary, benefits, bonuses, stock options, pension, etc., of all the directors</a:t>
            </a:r>
            <a:endParaRPr lang="en-US" sz="2000" dirty="0"/>
          </a:p>
          <a:p>
            <a:pPr marL="457200" indent="-457200">
              <a:buFont typeface="+mj-lt"/>
              <a:buAutoNum type="arabicParenR"/>
            </a:pPr>
            <a:r>
              <a:rPr lang="en-US" sz="2000" dirty="0" smtClean="0"/>
              <a:t>Details </a:t>
            </a:r>
            <a:r>
              <a:rPr lang="en-US" sz="2000" dirty="0"/>
              <a:t>of fixed component &amp; performance linked incentives </a:t>
            </a:r>
            <a:r>
              <a:rPr lang="en-US" sz="2000" dirty="0" smtClean="0"/>
              <a:t>along with </a:t>
            </a:r>
            <a:r>
              <a:rPr lang="en-US" sz="2000" dirty="0"/>
              <a:t>performance criteria</a:t>
            </a:r>
          </a:p>
          <a:p>
            <a:pPr marL="457200" indent="-457200">
              <a:buFont typeface="+mj-lt"/>
              <a:buAutoNum type="arabicParenR"/>
            </a:pPr>
            <a:r>
              <a:rPr lang="en-US" sz="2000" dirty="0" smtClean="0"/>
              <a:t>Service </a:t>
            </a:r>
            <a:r>
              <a:rPr lang="en-US" sz="2000" dirty="0"/>
              <a:t>contracts, notice period &amp; severance fees</a:t>
            </a:r>
          </a:p>
          <a:p>
            <a:pPr marL="457200" indent="-457200">
              <a:buFont typeface="+mj-lt"/>
              <a:buAutoNum type="arabicParenR"/>
            </a:pPr>
            <a:r>
              <a:rPr lang="en-US" sz="2000" dirty="0"/>
              <a:t>Stock option details </a:t>
            </a:r>
          </a:p>
          <a:p>
            <a:endParaRPr lang="en-US" sz="2000" dirty="0" smtClean="0"/>
          </a:p>
          <a:p>
            <a:pPr>
              <a:buFontTx/>
              <a:buChar char="-"/>
            </a:pPr>
            <a:endParaRPr lang="en-US" sz="2000" dirty="0"/>
          </a:p>
        </p:txBody>
      </p:sp>
    </p:spTree>
    <p:extLst>
      <p:ext uri="{BB962C8B-B14F-4D97-AF65-F5344CB8AC3E}">
        <p14:creationId xmlns:p14="http://schemas.microsoft.com/office/powerpoint/2010/main" val="4051576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52600"/>
            <a:ext cx="8229600" cy="2667000"/>
          </a:xfrm>
        </p:spPr>
        <p:txBody>
          <a:bodyPr>
            <a:normAutofit fontScale="90000"/>
          </a:bodyPr>
          <a:lstStyle/>
          <a:p>
            <a:pPr algn="ctr"/>
            <a:r>
              <a:rPr lang="en-US" dirty="0" smtClean="0">
                <a:solidFill>
                  <a:schemeClr val="tx1"/>
                </a:solidFill>
              </a:rPr>
              <a:t>REMUNERATION PAYABLE BY COMPANIES </a:t>
            </a:r>
            <a:r>
              <a:rPr lang="en-US" dirty="0">
                <a:solidFill>
                  <a:schemeClr val="tx1"/>
                </a:solidFill>
              </a:rPr>
              <a:t>HAVING NO/INADEQUATE PROFIT WITHOUT </a:t>
            </a:r>
            <a:r>
              <a:rPr lang="en-US" dirty="0">
                <a:solidFill>
                  <a:schemeClr val="tx1"/>
                </a:solidFill>
              </a:rPr>
              <a:t>APPROVAL OF CENTRAL GOVT</a:t>
            </a:r>
            <a:r>
              <a:rPr lang="en-US" dirty="0" smtClean="0">
                <a:solidFill>
                  <a:schemeClr val="tx1"/>
                </a:solidFill>
              </a:rPr>
              <a:t>. IN CERTAIN SPECIAL CIRCUMSTANCES– </a:t>
            </a:r>
            <a:r>
              <a:rPr lang="en-US" dirty="0"/>
              <a:t/>
            </a:r>
            <a:br>
              <a:rPr lang="en-US" dirty="0"/>
            </a:br>
            <a:r>
              <a:rPr lang="en-US" dirty="0" smtClean="0"/>
              <a:t>[Section III </a:t>
            </a:r>
            <a:r>
              <a:rPr lang="en-US" dirty="0"/>
              <a:t>of Part </a:t>
            </a:r>
            <a:r>
              <a:rPr lang="en-US" dirty="0" smtClean="0"/>
              <a:t>II of Schedule V]</a:t>
            </a:r>
            <a:endParaRPr lang="en-US" u="sng" dirty="0"/>
          </a:p>
        </p:txBody>
      </p:sp>
    </p:spTree>
    <p:extLst>
      <p:ext uri="{BB962C8B-B14F-4D97-AF65-F5344CB8AC3E}">
        <p14:creationId xmlns:p14="http://schemas.microsoft.com/office/powerpoint/2010/main" val="1311517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CASES</a:t>
            </a:r>
            <a:endParaRPr lang="en-US" dirty="0"/>
          </a:p>
        </p:txBody>
      </p:sp>
      <p:sp>
        <p:nvSpPr>
          <p:cNvPr id="3" name="Content Placeholder 2"/>
          <p:cNvSpPr>
            <a:spLocks noGrp="1"/>
          </p:cNvSpPr>
          <p:nvPr>
            <p:ph sz="quarter" idx="1"/>
          </p:nvPr>
        </p:nvSpPr>
        <p:spPr>
          <a:xfrm>
            <a:off x="914400" y="1600200"/>
            <a:ext cx="7772400" cy="4800600"/>
          </a:xfrm>
        </p:spPr>
        <p:txBody>
          <a:bodyPr>
            <a:noAutofit/>
          </a:bodyPr>
          <a:lstStyle/>
          <a:p>
            <a:r>
              <a:rPr lang="en-US" sz="2000" dirty="0" smtClean="0"/>
              <a:t>Where </a:t>
            </a:r>
            <a:r>
              <a:rPr lang="en-US" sz="2000" dirty="0" smtClean="0"/>
              <a:t>remuneration in excess of limits specified in Sec. I &amp; II is paid by other company which is </a:t>
            </a:r>
            <a:endParaRPr lang="en-US" sz="2000" dirty="0" smtClean="0"/>
          </a:p>
          <a:p>
            <a:pPr marL="457200" indent="-457200">
              <a:buFont typeface="+mj-lt"/>
              <a:buAutoNum type="arabicParenR"/>
            </a:pPr>
            <a:r>
              <a:rPr lang="en-US" sz="2000" dirty="0" smtClean="0"/>
              <a:t>foreign </a:t>
            </a:r>
            <a:r>
              <a:rPr lang="en-US" sz="2000" dirty="0" smtClean="0"/>
              <a:t>company or </a:t>
            </a:r>
            <a:r>
              <a:rPr lang="en-US" sz="2000" dirty="0" smtClean="0"/>
              <a:t>has approval of </a:t>
            </a:r>
            <a:r>
              <a:rPr lang="en-US" sz="2000" dirty="0" smtClean="0"/>
              <a:t>shareholders </a:t>
            </a:r>
            <a:r>
              <a:rPr lang="en-US" sz="2000" dirty="0" smtClean="0"/>
              <a:t>in General Meeting </a:t>
            </a:r>
            <a:r>
              <a:rPr lang="en-US" sz="2000" dirty="0" smtClean="0"/>
              <a:t>&amp;</a:t>
            </a:r>
          </a:p>
          <a:p>
            <a:pPr marL="457200" indent="-457200">
              <a:buFont typeface="+mj-lt"/>
              <a:buAutoNum type="arabicParenR"/>
            </a:pPr>
            <a:r>
              <a:rPr lang="en-US" sz="2000" dirty="0" smtClean="0"/>
              <a:t>treats such amount as managerial remuneration for Sec. 197 &amp; </a:t>
            </a:r>
          </a:p>
          <a:p>
            <a:pPr marL="457200" indent="-457200">
              <a:buFont typeface="+mj-lt"/>
              <a:buAutoNum type="arabicParenR"/>
            </a:pPr>
            <a:r>
              <a:rPr lang="en-US" sz="2000" dirty="0" smtClean="0"/>
              <a:t>total </a:t>
            </a:r>
            <a:r>
              <a:rPr lang="en-US" sz="2000" dirty="0" smtClean="0"/>
              <a:t>remuneration payable by such company to its managerial persons </a:t>
            </a:r>
            <a:r>
              <a:rPr lang="en-US" sz="2000" dirty="0" smtClean="0"/>
              <a:t>including such amount is </a:t>
            </a:r>
            <a:r>
              <a:rPr lang="en-US" sz="2000" dirty="0" smtClean="0"/>
              <a:t>within limits </a:t>
            </a:r>
            <a:r>
              <a:rPr lang="en-US" sz="2000" dirty="0" smtClean="0"/>
              <a:t>provided u/s </a:t>
            </a:r>
            <a:r>
              <a:rPr lang="en-US" sz="2000" dirty="0" smtClean="0"/>
              <a:t>197.</a:t>
            </a:r>
          </a:p>
          <a:p>
            <a:pPr marL="457200" indent="-457200">
              <a:buFont typeface="+mj-lt"/>
              <a:buAutoNum type="arabicParenR"/>
            </a:pPr>
            <a:endParaRPr lang="en-US" sz="2000" dirty="0" smtClean="0"/>
          </a:p>
          <a:p>
            <a:r>
              <a:rPr lang="en-US" sz="2000" dirty="0" smtClean="0"/>
              <a:t>Where the Company:</a:t>
            </a:r>
          </a:p>
          <a:p>
            <a:pPr marL="457200" indent="-457200">
              <a:buFont typeface="+mj-lt"/>
              <a:buAutoNum type="arabicParenR"/>
            </a:pPr>
            <a:r>
              <a:rPr lang="en-US" sz="2000" dirty="0" smtClean="0"/>
              <a:t>is a newly incorporated for a period of 7 years from incorporation</a:t>
            </a:r>
          </a:p>
          <a:p>
            <a:pPr marL="457200" indent="-457200">
              <a:buFont typeface="+mj-lt"/>
              <a:buAutoNum type="arabicParenR"/>
            </a:pPr>
            <a:r>
              <a:rPr lang="en-US" sz="2000" dirty="0" smtClean="0"/>
              <a:t>is a sick company for whom scheme of revival or rehabilitation has been ordered by BIFR &amp; NCLT for 5 years from date of sanction of such </a:t>
            </a:r>
            <a:r>
              <a:rPr lang="en-US" sz="2000" dirty="0" smtClean="0"/>
              <a:t>scheme of revival</a:t>
            </a:r>
            <a:endParaRPr lang="en-US" sz="2000" dirty="0" smtClean="0"/>
          </a:p>
          <a:p>
            <a:pPr marL="0" indent="0">
              <a:buNone/>
            </a:pPr>
            <a:r>
              <a:rPr lang="en-US" sz="2000" dirty="0" smtClean="0"/>
              <a:t>     may pay remuneration </a:t>
            </a:r>
            <a:r>
              <a:rPr lang="en-US" sz="2000" dirty="0" smtClean="0"/>
              <a:t>up to </a:t>
            </a:r>
            <a:r>
              <a:rPr lang="en-US" sz="2000" dirty="0" smtClean="0"/>
              <a:t>two times the amount permissible u/s II.</a:t>
            </a:r>
          </a:p>
          <a:p>
            <a:endParaRPr lang="en-US" sz="2000" dirty="0" smtClean="0"/>
          </a:p>
          <a:p>
            <a:pPr>
              <a:buFontTx/>
              <a:buChar char="-"/>
            </a:pPr>
            <a:endParaRPr lang="en-US" sz="2000" dirty="0"/>
          </a:p>
        </p:txBody>
      </p:sp>
    </p:spTree>
    <p:extLst>
      <p:ext uri="{BB962C8B-B14F-4D97-AF65-F5344CB8AC3E}">
        <p14:creationId xmlns:p14="http://schemas.microsoft.com/office/powerpoint/2010/main" val="3867500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0"/>
            <a:ext cx="8229600" cy="1219200"/>
          </a:xfrm>
        </p:spPr>
        <p:txBody>
          <a:bodyPr/>
          <a:lstStyle/>
          <a:p>
            <a:pPr algn="ctr"/>
            <a:r>
              <a:rPr lang="en-US" u="sng" dirty="0" smtClean="0"/>
              <a:t>APPOINTMENT OF MD, WTD OR MGR.</a:t>
            </a:r>
            <a:endParaRPr lang="en-US" u="sng" dirty="0"/>
          </a:p>
        </p:txBody>
      </p:sp>
    </p:spTree>
    <p:extLst>
      <p:ext uri="{BB962C8B-B14F-4D97-AF65-F5344CB8AC3E}">
        <p14:creationId xmlns:p14="http://schemas.microsoft.com/office/powerpoint/2010/main" val="1615168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219200"/>
          </a:xfrm>
        </p:spPr>
        <p:txBody>
          <a:bodyPr>
            <a:normAutofit/>
          </a:bodyPr>
          <a:lstStyle/>
          <a:p>
            <a:pPr algn="ctr"/>
            <a:r>
              <a:rPr lang="en-US" dirty="0"/>
              <a:t>CASES</a:t>
            </a:r>
            <a:endParaRPr lang="en-US" sz="3600" dirty="0"/>
          </a:p>
        </p:txBody>
      </p:sp>
      <p:sp>
        <p:nvSpPr>
          <p:cNvPr id="3" name="Content Placeholder 2"/>
          <p:cNvSpPr>
            <a:spLocks noGrp="1"/>
          </p:cNvSpPr>
          <p:nvPr>
            <p:ph sz="quarter" idx="1"/>
          </p:nvPr>
        </p:nvSpPr>
        <p:spPr>
          <a:xfrm>
            <a:off x="914400" y="1905000"/>
            <a:ext cx="7772400" cy="4495800"/>
          </a:xfrm>
        </p:spPr>
        <p:txBody>
          <a:bodyPr>
            <a:noAutofit/>
          </a:bodyPr>
          <a:lstStyle/>
          <a:p>
            <a:r>
              <a:rPr lang="en-US" sz="2000" dirty="0" smtClean="0"/>
              <a:t>Where remuneration exceeds limits </a:t>
            </a:r>
            <a:r>
              <a:rPr lang="en-US" sz="2000" dirty="0" smtClean="0"/>
              <a:t>in Section II </a:t>
            </a:r>
            <a:r>
              <a:rPr lang="en-US" sz="2000" dirty="0" smtClean="0"/>
              <a:t>but such remuneration has been fixed by BIFR &amp; NCLT subject to following conditions:</a:t>
            </a:r>
          </a:p>
          <a:p>
            <a:pPr marL="457200" indent="-457200">
              <a:buFont typeface="+mj-lt"/>
              <a:buAutoNum type="arabicParenR"/>
            </a:pPr>
            <a:r>
              <a:rPr lang="en-US" sz="2000" dirty="0" smtClean="0"/>
              <a:t>Conditions specified under Section II has to be fulfilled</a:t>
            </a:r>
          </a:p>
          <a:p>
            <a:pPr marL="457200" indent="-457200">
              <a:buFont typeface="+mj-lt"/>
              <a:buAutoNum type="arabicParenR"/>
            </a:pPr>
            <a:r>
              <a:rPr lang="en-US" sz="2000" dirty="0" smtClean="0"/>
              <a:t>The </a:t>
            </a:r>
            <a:r>
              <a:rPr lang="en-US" sz="2000" dirty="0" smtClean="0"/>
              <a:t>managerial person is not receiving remuneration from any other company except as provided in Para (a) above.</a:t>
            </a:r>
          </a:p>
          <a:p>
            <a:pPr marL="457200" indent="-457200">
              <a:buFont typeface="+mj-lt"/>
              <a:buAutoNum type="arabicParenR"/>
            </a:pPr>
            <a:r>
              <a:rPr lang="en-US" sz="2000" dirty="0" smtClean="0"/>
              <a:t>Auditor or CS or CSP certifies that all secured creditors and term lenders have </a:t>
            </a:r>
            <a:r>
              <a:rPr lang="en-US" sz="2000" dirty="0" smtClean="0"/>
              <a:t>stated in </a:t>
            </a:r>
            <a:r>
              <a:rPr lang="en-US" sz="2000" dirty="0" smtClean="0"/>
              <a:t>writing that they have no objection for appointment of such person at </a:t>
            </a:r>
            <a:r>
              <a:rPr lang="en-US" sz="2000" dirty="0" smtClean="0"/>
              <a:t>such remuneration</a:t>
            </a:r>
            <a:r>
              <a:rPr lang="en-US" sz="2000" dirty="0" smtClean="0"/>
              <a:t>. The certificate is to filed with return as per Section 196(4).</a:t>
            </a:r>
          </a:p>
          <a:p>
            <a:pPr marL="457200" indent="-457200">
              <a:buFont typeface="+mj-lt"/>
              <a:buAutoNum type="arabicParenR"/>
            </a:pPr>
            <a:r>
              <a:rPr lang="en-US" sz="2000" dirty="0"/>
              <a:t>Auditor or CS or CSP certifies that </a:t>
            </a:r>
            <a:r>
              <a:rPr lang="en-US" sz="2000" dirty="0" smtClean="0"/>
              <a:t>there is no default on payments to any creditors &amp; </a:t>
            </a:r>
            <a:r>
              <a:rPr lang="en-US" sz="2000" dirty="0" smtClean="0"/>
              <a:t>dues to deposit holders are being settled on time.</a:t>
            </a:r>
            <a:endParaRPr lang="en-US" sz="2000" dirty="0" smtClean="0"/>
          </a:p>
          <a:p>
            <a:endParaRPr lang="en-US" sz="2000" dirty="0" smtClean="0"/>
          </a:p>
          <a:p>
            <a:endParaRPr lang="en-US" sz="2000" dirty="0" smtClean="0"/>
          </a:p>
          <a:p>
            <a:endParaRPr lang="en-US" sz="2000" dirty="0" smtClean="0"/>
          </a:p>
          <a:p>
            <a:endParaRPr lang="en-US" sz="2000" dirty="0" smtClean="0"/>
          </a:p>
          <a:p>
            <a:pPr>
              <a:buFontTx/>
              <a:buChar char="-"/>
            </a:pPr>
            <a:endParaRPr lang="en-US" sz="2000" dirty="0"/>
          </a:p>
        </p:txBody>
      </p:sp>
    </p:spTree>
    <p:extLst>
      <p:ext uri="{BB962C8B-B14F-4D97-AF65-F5344CB8AC3E}">
        <p14:creationId xmlns:p14="http://schemas.microsoft.com/office/powerpoint/2010/main" val="840870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6764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3200" dirty="0"/>
              <a:t>CASES</a:t>
            </a:r>
            <a:endParaRPr lang="en-US" sz="3600" dirty="0"/>
          </a:p>
        </p:txBody>
      </p:sp>
      <p:sp>
        <p:nvSpPr>
          <p:cNvPr id="3" name="Content Placeholder 2"/>
          <p:cNvSpPr>
            <a:spLocks noGrp="1"/>
          </p:cNvSpPr>
          <p:nvPr>
            <p:ph sz="quarter" idx="1"/>
          </p:nvPr>
        </p:nvSpPr>
        <p:spPr>
          <a:xfrm>
            <a:off x="914400" y="1905000"/>
            <a:ext cx="7772400" cy="4495800"/>
          </a:xfrm>
        </p:spPr>
        <p:txBody>
          <a:bodyPr>
            <a:noAutofit/>
          </a:bodyPr>
          <a:lstStyle/>
          <a:p>
            <a:r>
              <a:rPr lang="en-US" sz="2000" dirty="0"/>
              <a:t>Company in SEZ notified by Dept. of Commerce has not raised any money by public issue of shares or debentures in India and defaulted in repayment of its debts including interest thereon for a period of 30 days in any FY can pay remuneration </a:t>
            </a:r>
            <a:r>
              <a:rPr lang="en-US" sz="2000" dirty="0" smtClean="0"/>
              <a:t>up to </a:t>
            </a:r>
            <a:r>
              <a:rPr lang="en-US" sz="2000" dirty="0"/>
              <a:t>Rs. 2.40 crores p.a.</a:t>
            </a:r>
          </a:p>
          <a:p>
            <a:endParaRPr lang="en-US" sz="2000" dirty="0" smtClean="0"/>
          </a:p>
          <a:p>
            <a:endParaRPr lang="en-US" sz="2000" dirty="0" smtClean="0"/>
          </a:p>
          <a:p>
            <a:endParaRPr lang="en-US" sz="2000" dirty="0" smtClean="0"/>
          </a:p>
          <a:p>
            <a:endParaRPr lang="en-US" sz="2000" dirty="0" smtClean="0"/>
          </a:p>
          <a:p>
            <a:pPr>
              <a:buFontTx/>
              <a:buChar char="-"/>
            </a:pPr>
            <a:endParaRPr lang="en-US" sz="2000" dirty="0"/>
          </a:p>
        </p:txBody>
      </p:sp>
    </p:spTree>
    <p:extLst>
      <p:ext uri="{BB962C8B-B14F-4D97-AF65-F5344CB8AC3E}">
        <p14:creationId xmlns:p14="http://schemas.microsoft.com/office/powerpoint/2010/main" val="4151491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52600"/>
            <a:ext cx="8229600" cy="2286000"/>
          </a:xfrm>
        </p:spPr>
        <p:txBody>
          <a:bodyPr>
            <a:normAutofit/>
          </a:bodyPr>
          <a:lstStyle/>
          <a:p>
            <a:pPr algn="ctr"/>
            <a:r>
              <a:rPr lang="en-US" sz="3600" dirty="0">
                <a:solidFill>
                  <a:schemeClr val="tx1"/>
                </a:solidFill>
              </a:rPr>
              <a:t>PERKS NOT INCLUDED IN </a:t>
            </a:r>
            <a:r>
              <a:rPr lang="en-US" sz="3600" dirty="0" smtClean="0">
                <a:solidFill>
                  <a:schemeClr val="tx1"/>
                </a:solidFill>
              </a:rPr>
              <a:t>COMPUTATION OF MANAGERIAL </a:t>
            </a:r>
            <a:r>
              <a:rPr lang="en-US" sz="3600" dirty="0">
                <a:solidFill>
                  <a:schemeClr val="tx1"/>
                </a:solidFill>
              </a:rPr>
              <a:t>REMUNERATION </a:t>
            </a:r>
            <a:r>
              <a:rPr lang="en-US" sz="3600" dirty="0" smtClean="0"/>
              <a:t/>
            </a:r>
            <a:br>
              <a:rPr lang="en-US" sz="3600" dirty="0" smtClean="0"/>
            </a:br>
            <a:r>
              <a:rPr lang="en-US" sz="3600" dirty="0"/>
              <a:t>[Section </a:t>
            </a:r>
            <a:r>
              <a:rPr lang="en-US" sz="3600" dirty="0" smtClean="0"/>
              <a:t>IV of </a:t>
            </a:r>
            <a:r>
              <a:rPr lang="en-US" sz="3600" dirty="0"/>
              <a:t>Part II of Schedule V]</a:t>
            </a:r>
            <a:endParaRPr lang="en-US" u="sng" dirty="0"/>
          </a:p>
        </p:txBody>
      </p:sp>
    </p:spTree>
    <p:extLst>
      <p:ext uri="{BB962C8B-B14F-4D97-AF65-F5344CB8AC3E}">
        <p14:creationId xmlns:p14="http://schemas.microsoft.com/office/powerpoint/2010/main" val="3271660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2954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US" sz="3600" dirty="0"/>
          </a:p>
        </p:txBody>
      </p:sp>
      <p:sp>
        <p:nvSpPr>
          <p:cNvPr id="3" name="Content Placeholder 2"/>
          <p:cNvSpPr>
            <a:spLocks noGrp="1"/>
          </p:cNvSpPr>
          <p:nvPr>
            <p:ph sz="quarter" idx="1"/>
          </p:nvPr>
        </p:nvSpPr>
        <p:spPr>
          <a:xfrm>
            <a:off x="914400" y="685800"/>
            <a:ext cx="7772400" cy="5791200"/>
          </a:xfrm>
        </p:spPr>
        <p:txBody>
          <a:bodyPr>
            <a:noAutofit/>
          </a:bodyPr>
          <a:lstStyle/>
          <a:p>
            <a:r>
              <a:rPr lang="en-US" sz="2000" dirty="0" smtClean="0"/>
              <a:t>The following perks shall not be included in the computation of ceiling </a:t>
            </a:r>
            <a:r>
              <a:rPr lang="en-US" sz="2000" dirty="0" smtClean="0"/>
              <a:t>of  </a:t>
            </a:r>
            <a:r>
              <a:rPr lang="en-US" sz="2000" dirty="0" smtClean="0"/>
              <a:t>remuneration specified in </a:t>
            </a:r>
            <a:r>
              <a:rPr lang="en-US" sz="2000" dirty="0" smtClean="0"/>
              <a:t>Section </a:t>
            </a:r>
            <a:r>
              <a:rPr lang="en-US" sz="2000" dirty="0" smtClean="0"/>
              <a:t>II &amp; III</a:t>
            </a:r>
          </a:p>
          <a:p>
            <a:pPr marL="457200" indent="-457200">
              <a:buFont typeface="+mj-lt"/>
              <a:buAutoNum type="arabicParenR"/>
            </a:pPr>
            <a:r>
              <a:rPr lang="en-US" sz="2000" dirty="0" smtClean="0"/>
              <a:t>Contribution to PF, Superannuation Fund or Annuity Fund (Not Taxable)</a:t>
            </a:r>
          </a:p>
          <a:p>
            <a:pPr marL="457200" indent="-457200">
              <a:buFont typeface="+mj-lt"/>
              <a:buAutoNum type="arabicParenR"/>
            </a:pPr>
            <a:r>
              <a:rPr lang="en-US" sz="2000" dirty="0" smtClean="0"/>
              <a:t>Gratuity payable </a:t>
            </a:r>
          </a:p>
          <a:p>
            <a:pPr marL="457200" indent="-457200">
              <a:buFont typeface="+mj-lt"/>
              <a:buAutoNum type="arabicParenR"/>
            </a:pPr>
            <a:r>
              <a:rPr lang="en-US" sz="2000" dirty="0" smtClean="0"/>
              <a:t>Encashment leave </a:t>
            </a:r>
            <a:endParaRPr lang="en-US" sz="2000" dirty="0" smtClean="0"/>
          </a:p>
          <a:p>
            <a:pPr marL="457200" indent="-457200">
              <a:buFont typeface="+mj-lt"/>
              <a:buAutoNum type="arabicParenR"/>
            </a:pPr>
            <a:endParaRPr lang="en-US" sz="2000" dirty="0" smtClean="0"/>
          </a:p>
          <a:p>
            <a:r>
              <a:rPr lang="en-US" sz="2000" dirty="0" smtClean="0"/>
              <a:t>In case of Expatriate Managerial Person (Incl. NRI), the </a:t>
            </a:r>
            <a:r>
              <a:rPr lang="en-US" sz="2000" dirty="0" smtClean="0"/>
              <a:t>following perks shall </a:t>
            </a:r>
            <a:r>
              <a:rPr lang="en-US" sz="2000" dirty="0"/>
              <a:t>not be included in the computation of ceiling </a:t>
            </a:r>
            <a:r>
              <a:rPr lang="en-US" sz="2000" dirty="0" smtClean="0"/>
              <a:t>of  </a:t>
            </a:r>
            <a:r>
              <a:rPr lang="en-US" sz="2000" dirty="0"/>
              <a:t>remuneration specified in </a:t>
            </a:r>
            <a:r>
              <a:rPr lang="en-US" sz="2000" dirty="0" smtClean="0"/>
              <a:t>Section II </a:t>
            </a:r>
            <a:r>
              <a:rPr lang="en-US" sz="2000" dirty="0"/>
              <a:t>&amp; </a:t>
            </a:r>
            <a:r>
              <a:rPr lang="en-US" sz="2000" dirty="0" smtClean="0"/>
              <a:t>III</a:t>
            </a:r>
          </a:p>
          <a:p>
            <a:pPr marL="457200" indent="-457200">
              <a:buFont typeface="+mj-lt"/>
              <a:buAutoNum type="arabicParenR"/>
            </a:pPr>
            <a:r>
              <a:rPr lang="en-US" sz="2000" dirty="0" smtClean="0"/>
              <a:t>Children’s Education Allowance: </a:t>
            </a:r>
            <a:endParaRPr lang="en-US" sz="2000" dirty="0" smtClean="0"/>
          </a:p>
          <a:p>
            <a:pPr marL="461963" indent="169863">
              <a:buFont typeface="+mj-lt"/>
              <a:buAutoNum type="romanLcPeriod"/>
            </a:pPr>
            <a:r>
              <a:rPr lang="en-US" sz="2000" dirty="0" smtClean="0"/>
              <a:t>        Less </a:t>
            </a:r>
            <a:r>
              <a:rPr lang="en-US" sz="2000" dirty="0" smtClean="0"/>
              <a:t>of a) Actual Exps. or b) Rs. 12,000 p.m. </a:t>
            </a:r>
            <a:endParaRPr lang="en-US" sz="2000" dirty="0" smtClean="0"/>
          </a:p>
          <a:p>
            <a:pPr marL="461963" indent="169863">
              <a:buFont typeface="+mj-lt"/>
              <a:buAutoNum type="romanLcPeriod"/>
            </a:pPr>
            <a:r>
              <a:rPr lang="en-US" sz="2000" dirty="0"/>
              <a:t> </a:t>
            </a:r>
            <a:r>
              <a:rPr lang="en-US" sz="2000" dirty="0" smtClean="0"/>
              <a:t>       </a:t>
            </a:r>
            <a:r>
              <a:rPr lang="en-US" sz="2000" dirty="0" smtClean="0"/>
              <a:t>Maximum 2 </a:t>
            </a:r>
            <a:r>
              <a:rPr lang="en-US" sz="2000" dirty="0" smtClean="0"/>
              <a:t>Children allowed</a:t>
            </a:r>
          </a:p>
          <a:p>
            <a:pPr marL="457200" indent="-457200">
              <a:buFont typeface="+mj-lt"/>
              <a:buAutoNum type="arabicParenR" startAt="2"/>
            </a:pPr>
            <a:r>
              <a:rPr lang="en-US" sz="2000" dirty="0" smtClean="0"/>
              <a:t>Holiday </a:t>
            </a:r>
            <a:r>
              <a:rPr lang="en-US" sz="2000" dirty="0" smtClean="0"/>
              <a:t>Passage for Childre</a:t>
            </a:r>
            <a:r>
              <a:rPr lang="en-US" sz="2000" dirty="0" smtClean="0"/>
              <a:t>n studying outside India or family staying abroad</a:t>
            </a:r>
            <a:r>
              <a:rPr lang="en-US" sz="2000" dirty="0" smtClean="0"/>
              <a:t>: </a:t>
            </a:r>
            <a:r>
              <a:rPr lang="en-US" sz="2000" dirty="0" smtClean="0"/>
              <a:t>Return Holiday Passage once in a year by Economy Class </a:t>
            </a:r>
            <a:r>
              <a:rPr lang="en-US" sz="2000" dirty="0" smtClean="0"/>
              <a:t>or once </a:t>
            </a:r>
            <a:r>
              <a:rPr lang="en-US" sz="2000" dirty="0" smtClean="0"/>
              <a:t>in 2 years by First </a:t>
            </a:r>
            <a:r>
              <a:rPr lang="en-US" sz="2000" dirty="0" smtClean="0"/>
              <a:t>Class to children, members of family &amp; managerial personnel.</a:t>
            </a:r>
            <a:endParaRPr lang="en-US" sz="2000" dirty="0" smtClean="0"/>
          </a:p>
          <a:p>
            <a:pPr marL="457200" indent="-457200">
              <a:buFont typeface="+mj-lt"/>
              <a:buAutoNum type="arabicParenR" startAt="3"/>
            </a:pPr>
            <a:r>
              <a:rPr lang="en-US" sz="2000" dirty="0" smtClean="0"/>
              <a:t>LTC – Return passage for Self &amp; Family if </a:t>
            </a:r>
            <a:r>
              <a:rPr lang="en-US" sz="2000" dirty="0" smtClean="0"/>
              <a:t>leave is spent in home country.</a:t>
            </a:r>
            <a:endParaRPr lang="en-US" sz="2000" dirty="0" smtClean="0"/>
          </a:p>
          <a:p>
            <a:pPr marL="0" indent="0">
              <a:buNone/>
            </a:pPr>
            <a:r>
              <a:rPr lang="en-US" sz="2000" dirty="0" smtClean="0"/>
              <a:t>	</a:t>
            </a:r>
          </a:p>
          <a:p>
            <a:endParaRPr lang="en-US" sz="2000" dirty="0" smtClean="0"/>
          </a:p>
          <a:p>
            <a:endParaRPr lang="en-US" sz="2000" dirty="0" smtClean="0"/>
          </a:p>
          <a:p>
            <a:endParaRPr lang="en-US" sz="2000" dirty="0" smtClean="0"/>
          </a:p>
          <a:p>
            <a:pPr>
              <a:buFontTx/>
              <a:buChar char="-"/>
            </a:pPr>
            <a:endParaRPr lang="en-US" sz="2000" dirty="0"/>
          </a:p>
        </p:txBody>
      </p:sp>
    </p:spTree>
    <p:extLst>
      <p:ext uri="{BB962C8B-B14F-4D97-AF65-F5344CB8AC3E}">
        <p14:creationId xmlns:p14="http://schemas.microsoft.com/office/powerpoint/2010/main" val="922804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52600"/>
            <a:ext cx="8229600" cy="2286000"/>
          </a:xfrm>
        </p:spPr>
        <p:txBody>
          <a:bodyPr>
            <a:normAutofit fontScale="90000"/>
          </a:bodyPr>
          <a:lstStyle/>
          <a:p>
            <a:pPr algn="ctr"/>
            <a:r>
              <a:rPr lang="en-US" sz="3600" dirty="0">
                <a:solidFill>
                  <a:schemeClr val="tx1"/>
                </a:solidFill>
              </a:rPr>
              <a:t>REMUNERATION PAYABLE TO MANAGERIAL PERSON IN TWO COMPANIES </a:t>
            </a:r>
            <a:r>
              <a:rPr lang="en-US" sz="3600" dirty="0"/>
              <a:t/>
            </a:r>
            <a:br>
              <a:rPr lang="en-US" sz="3600" dirty="0"/>
            </a:br>
            <a:r>
              <a:rPr lang="en-US" sz="3600" dirty="0" smtClean="0"/>
              <a:t>[</a:t>
            </a:r>
            <a:r>
              <a:rPr lang="en-US" sz="3600" dirty="0"/>
              <a:t>Section </a:t>
            </a:r>
            <a:r>
              <a:rPr lang="en-US" sz="3600" dirty="0" smtClean="0"/>
              <a:t>V of </a:t>
            </a:r>
            <a:r>
              <a:rPr lang="en-US" sz="3600" dirty="0"/>
              <a:t>Part II of Schedule V]</a:t>
            </a:r>
            <a:endParaRPr lang="en-US" u="sng" dirty="0"/>
          </a:p>
        </p:txBody>
      </p:sp>
    </p:spTree>
    <p:extLst>
      <p:ext uri="{BB962C8B-B14F-4D97-AF65-F5344CB8AC3E}">
        <p14:creationId xmlns:p14="http://schemas.microsoft.com/office/powerpoint/2010/main" val="1354826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609600"/>
            <a:ext cx="7772400" cy="5334000"/>
          </a:xfrm>
        </p:spPr>
        <p:txBody>
          <a:bodyPr>
            <a:noAutofit/>
          </a:bodyPr>
          <a:lstStyle/>
          <a:p>
            <a:r>
              <a:rPr lang="en-US" sz="2000" dirty="0" smtClean="0"/>
              <a:t>Subject to provisions of Section I to IV, a managerial person shall draw remuneration from one or both companies, provided total remuneration drawn from Companies does not exceed the higher maximum limit admissible from any one of the Companies in which he is a managerial person.</a:t>
            </a:r>
          </a:p>
          <a:p>
            <a:pPr marL="0" indent="0">
              <a:buNone/>
            </a:pPr>
            <a:r>
              <a:rPr lang="en-US" sz="2000" dirty="0" smtClean="0"/>
              <a:t>	</a:t>
            </a:r>
          </a:p>
          <a:p>
            <a:endParaRPr lang="en-US" sz="2000" dirty="0" smtClean="0"/>
          </a:p>
          <a:p>
            <a:endParaRPr lang="en-US" sz="2000" dirty="0" smtClean="0"/>
          </a:p>
          <a:p>
            <a:endParaRPr lang="en-US" sz="2000" dirty="0" smtClean="0"/>
          </a:p>
          <a:p>
            <a:pPr>
              <a:buFontTx/>
              <a:buChar char="-"/>
            </a:pPr>
            <a:endParaRPr lang="en-US" sz="2000" dirty="0"/>
          </a:p>
        </p:txBody>
      </p:sp>
    </p:spTree>
    <p:extLst>
      <p:ext uri="{BB962C8B-B14F-4D97-AF65-F5344CB8AC3E}">
        <p14:creationId xmlns:p14="http://schemas.microsoft.com/office/powerpoint/2010/main" val="3420736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752600"/>
            <a:ext cx="8229600" cy="2743200"/>
          </a:xfrm>
        </p:spPr>
        <p:txBody>
          <a:bodyPr>
            <a:noAutofit/>
          </a:bodyPr>
          <a:lstStyle/>
          <a:p>
            <a:pPr algn="ctr"/>
            <a:r>
              <a:rPr lang="en-US" sz="3600" dirty="0" smtClean="0">
                <a:solidFill>
                  <a:schemeClr val="tx1"/>
                </a:solidFill>
              </a:rPr>
              <a:t>PROVISION APPLICABLE TO PART I &amp; II -</a:t>
            </a:r>
            <a:r>
              <a:rPr lang="en-US" sz="3600" dirty="0" smtClean="0"/>
              <a:t/>
            </a:r>
            <a:br>
              <a:rPr lang="en-US" sz="3600" dirty="0" smtClean="0"/>
            </a:br>
            <a:r>
              <a:rPr lang="en-US" sz="3600" dirty="0" smtClean="0"/>
              <a:t>[Part </a:t>
            </a:r>
            <a:r>
              <a:rPr lang="en-US" sz="3600" dirty="0"/>
              <a:t>I</a:t>
            </a:r>
            <a:r>
              <a:rPr lang="en-US" sz="3600" dirty="0" smtClean="0"/>
              <a:t>II </a:t>
            </a:r>
            <a:r>
              <a:rPr lang="en-US" sz="3600" dirty="0"/>
              <a:t>of Schedule V</a:t>
            </a:r>
            <a:r>
              <a:rPr lang="en-US" sz="3600" dirty="0" smtClean="0"/>
              <a:t>]</a:t>
            </a:r>
            <a:br>
              <a:rPr lang="en-US" sz="3600" dirty="0" smtClean="0"/>
            </a:br>
            <a:r>
              <a:rPr lang="en-US" sz="3600" dirty="0" smtClean="0"/>
              <a:t/>
            </a:r>
            <a:br>
              <a:rPr lang="en-US" sz="3600" dirty="0" smtClean="0"/>
            </a:br>
            <a:r>
              <a:rPr lang="en-US" sz="3600" dirty="0" smtClean="0">
                <a:solidFill>
                  <a:schemeClr val="tx1"/>
                </a:solidFill>
              </a:rPr>
              <a:t>EXEMPTION </a:t>
            </a:r>
            <a:r>
              <a:rPr lang="en-US" sz="3600" dirty="0">
                <a:solidFill>
                  <a:schemeClr val="tx1"/>
                </a:solidFill>
              </a:rPr>
              <a:t>- </a:t>
            </a:r>
            <a:r>
              <a:rPr lang="en-US" sz="3600" dirty="0" smtClean="0"/>
              <a:t/>
            </a:r>
            <a:br>
              <a:rPr lang="en-US" sz="3600" dirty="0" smtClean="0"/>
            </a:br>
            <a:r>
              <a:rPr lang="en-US" sz="3600" dirty="0" smtClean="0"/>
              <a:t>[</a:t>
            </a:r>
            <a:r>
              <a:rPr lang="en-US" sz="3600" dirty="0"/>
              <a:t>Part </a:t>
            </a:r>
            <a:r>
              <a:rPr lang="en-US" sz="3600" dirty="0" smtClean="0"/>
              <a:t>IV </a:t>
            </a:r>
            <a:r>
              <a:rPr lang="en-US" sz="3600" dirty="0"/>
              <a:t>of Schedule V]</a:t>
            </a:r>
            <a:endParaRPr lang="en-US" sz="3600" u="sng" dirty="0"/>
          </a:p>
        </p:txBody>
      </p:sp>
    </p:spTree>
    <p:extLst>
      <p:ext uri="{BB962C8B-B14F-4D97-AF65-F5344CB8AC3E}">
        <p14:creationId xmlns:p14="http://schemas.microsoft.com/office/powerpoint/2010/main" val="2556423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685800"/>
            <a:ext cx="7772400" cy="5334000"/>
          </a:xfrm>
        </p:spPr>
        <p:txBody>
          <a:bodyPr/>
          <a:lstStyle/>
          <a:p>
            <a:pPr marL="0" indent="0">
              <a:buNone/>
            </a:pPr>
            <a:r>
              <a:rPr lang="en-US" sz="2800" dirty="0" smtClean="0"/>
              <a:t>PROVISION APPLICABLE TO PART I &amp; II:</a:t>
            </a:r>
            <a:endParaRPr lang="en-US" dirty="0" smtClean="0"/>
          </a:p>
          <a:p>
            <a:r>
              <a:rPr lang="en-US" dirty="0" smtClean="0"/>
              <a:t>Any appointment &amp; remuneration referred to in Part I &amp; II of Schedule V shall be approved by resolution of Shareholders in General Meeting.</a:t>
            </a:r>
          </a:p>
          <a:p>
            <a:endParaRPr lang="en-US" dirty="0"/>
          </a:p>
          <a:p>
            <a:r>
              <a:rPr lang="en-US" dirty="0" smtClean="0"/>
              <a:t>Auditor or CS or CSP shall certify that requirements of Schedule V has been complied with &amp; such certificate shall be </a:t>
            </a:r>
            <a:r>
              <a:rPr lang="en-US" dirty="0" smtClean="0"/>
              <a:t>incorporated </a:t>
            </a:r>
            <a:r>
              <a:rPr lang="en-US" dirty="0" smtClean="0"/>
              <a:t>in </a:t>
            </a:r>
            <a:r>
              <a:rPr lang="en-US" dirty="0" smtClean="0"/>
              <a:t>the return filed with Registrar u/s 196(4). </a:t>
            </a:r>
            <a:endParaRPr lang="en-US" dirty="0" smtClean="0"/>
          </a:p>
          <a:p>
            <a:pPr marL="0" indent="0">
              <a:buNone/>
            </a:pPr>
            <a:endParaRPr lang="en-US" dirty="0" smtClean="0"/>
          </a:p>
          <a:p>
            <a:pPr marL="0" indent="0">
              <a:buNone/>
            </a:pPr>
            <a:r>
              <a:rPr lang="en-US" dirty="0" smtClean="0"/>
              <a:t>EXEMPTION:</a:t>
            </a:r>
            <a:endParaRPr lang="en-US" dirty="0"/>
          </a:p>
          <a:p>
            <a:r>
              <a:rPr lang="en-US" dirty="0"/>
              <a:t>Exemption to prescribed companies by Central Govt. </a:t>
            </a:r>
          </a:p>
          <a:p>
            <a:endParaRPr lang="en-US" dirty="0"/>
          </a:p>
        </p:txBody>
      </p:sp>
    </p:spTree>
    <p:extLst>
      <p:ext uri="{BB962C8B-B14F-4D97-AF65-F5344CB8AC3E}">
        <p14:creationId xmlns:p14="http://schemas.microsoft.com/office/powerpoint/2010/main" val="1086164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020762"/>
          </a:xfrm>
        </p:spPr>
        <p:txBody>
          <a:bodyPr/>
          <a:lstStyle/>
          <a:p>
            <a:r>
              <a:rPr lang="en-US" dirty="0" smtClean="0"/>
              <a:t>MANAGERIAL REMUNERATION</a:t>
            </a:r>
            <a:endParaRPr lang="en-US" dirty="0"/>
          </a:p>
        </p:txBody>
      </p:sp>
      <p:sp>
        <p:nvSpPr>
          <p:cNvPr id="3" name="Content Placeholder 2"/>
          <p:cNvSpPr>
            <a:spLocks noGrp="1"/>
          </p:cNvSpPr>
          <p:nvPr>
            <p:ph sz="quarter" idx="1"/>
          </p:nvPr>
        </p:nvSpPr>
        <p:spPr>
          <a:xfrm>
            <a:off x="914400" y="1219200"/>
            <a:ext cx="7772400" cy="5334000"/>
          </a:xfrm>
        </p:spPr>
        <p:txBody>
          <a:bodyPr>
            <a:noAutofit/>
          </a:bodyPr>
          <a:lstStyle/>
          <a:p>
            <a:pPr marL="0" indent="0">
              <a:buNone/>
            </a:pPr>
            <a:r>
              <a:rPr lang="en-US" sz="2400" dirty="0"/>
              <a:t>SHALL INCLUDE</a:t>
            </a:r>
          </a:p>
          <a:p>
            <a:r>
              <a:rPr lang="en-US" sz="2400" dirty="0" smtClean="0"/>
              <a:t>Services rendered in any other capacity</a:t>
            </a:r>
          </a:p>
          <a:p>
            <a:r>
              <a:rPr lang="en-US" sz="2400" dirty="0" smtClean="0"/>
              <a:t>Premium </a:t>
            </a:r>
            <a:r>
              <a:rPr lang="en-US" sz="2400" dirty="0" smtClean="0"/>
              <a:t>paid on insurance taken for KMP &amp; if he is proven </a:t>
            </a:r>
            <a:r>
              <a:rPr lang="en-US" sz="2400" dirty="0" smtClean="0"/>
              <a:t>guilty</a:t>
            </a:r>
          </a:p>
          <a:p>
            <a:pPr marL="0" indent="0">
              <a:buNone/>
            </a:pPr>
            <a:endParaRPr lang="en-US" sz="2400" dirty="0" smtClean="0"/>
          </a:p>
          <a:p>
            <a:pPr marL="0" indent="0">
              <a:buNone/>
            </a:pPr>
            <a:r>
              <a:rPr lang="en-US" sz="2400" dirty="0" smtClean="0"/>
              <a:t>SHALL </a:t>
            </a:r>
            <a:r>
              <a:rPr lang="en-US" sz="2400" dirty="0"/>
              <a:t>NOT </a:t>
            </a:r>
            <a:r>
              <a:rPr lang="en-US" sz="2400" dirty="0" smtClean="0"/>
              <a:t>INCLUDE</a:t>
            </a:r>
          </a:p>
          <a:p>
            <a:r>
              <a:rPr lang="en-US" sz="2400" dirty="0"/>
              <a:t>Sitting Fees</a:t>
            </a:r>
          </a:p>
          <a:p>
            <a:r>
              <a:rPr lang="en-US" sz="2400" dirty="0"/>
              <a:t>Services rendered by Director </a:t>
            </a:r>
          </a:p>
          <a:p>
            <a:pPr marL="514350" indent="-514350">
              <a:buFont typeface="+mj-lt"/>
              <a:buAutoNum type="alphaLcParenR"/>
            </a:pPr>
            <a:r>
              <a:rPr lang="en-US" sz="2400" dirty="0"/>
              <a:t>which are of professional nature &amp; </a:t>
            </a:r>
          </a:p>
          <a:p>
            <a:pPr marL="514350" indent="-514350">
              <a:buFont typeface="+mj-lt"/>
              <a:buAutoNum type="alphaLcParenR"/>
            </a:pPr>
            <a:r>
              <a:rPr lang="en-US" sz="2400" dirty="0" smtClean="0"/>
              <a:t>which in opinion </a:t>
            </a:r>
            <a:r>
              <a:rPr lang="en-US" sz="2400" dirty="0"/>
              <a:t>of Board or Nomination &amp; Remuneration </a:t>
            </a:r>
            <a:r>
              <a:rPr lang="en-US" sz="2400" dirty="0" smtClean="0"/>
              <a:t>Committee, </a:t>
            </a:r>
            <a:r>
              <a:rPr lang="en-US" sz="2400" dirty="0"/>
              <a:t>the Director possess requisite qualification for the practice of profession.</a:t>
            </a:r>
          </a:p>
          <a:p>
            <a:r>
              <a:rPr lang="en-US" sz="2400" dirty="0"/>
              <a:t> Premium paid on insurance taken for KMP &amp; if he is not proven guilty</a:t>
            </a:r>
            <a:r>
              <a:rPr lang="en-US" sz="2400" dirty="0" smtClean="0"/>
              <a:t>.</a:t>
            </a:r>
            <a:endParaRPr lang="en-US" sz="2400" dirty="0"/>
          </a:p>
        </p:txBody>
      </p:sp>
    </p:spTree>
    <p:extLst>
      <p:ext uri="{BB962C8B-B14F-4D97-AF65-F5344CB8AC3E}">
        <p14:creationId xmlns:p14="http://schemas.microsoft.com/office/powerpoint/2010/main" val="2787452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SITTING FEES</a:t>
            </a:r>
            <a:endParaRPr lang="en-US" dirty="0"/>
          </a:p>
        </p:txBody>
      </p:sp>
      <p:sp>
        <p:nvSpPr>
          <p:cNvPr id="3" name="Content Placeholder 2"/>
          <p:cNvSpPr>
            <a:spLocks noGrp="1"/>
          </p:cNvSpPr>
          <p:nvPr>
            <p:ph sz="quarter" idx="1"/>
          </p:nvPr>
        </p:nvSpPr>
        <p:spPr/>
        <p:txBody>
          <a:bodyPr/>
          <a:lstStyle/>
          <a:p>
            <a:r>
              <a:rPr lang="en-US" dirty="0" smtClean="0"/>
              <a:t>Shall not exceed Rs. 1,00,000 per </a:t>
            </a:r>
            <a:r>
              <a:rPr lang="en-US" dirty="0" smtClean="0"/>
              <a:t>meeting payable to director </a:t>
            </a:r>
            <a:r>
              <a:rPr lang="en-US" dirty="0" smtClean="0"/>
              <a:t>for attending each meeting of the Board or Committee thereof.</a:t>
            </a:r>
          </a:p>
          <a:p>
            <a:endParaRPr lang="en-US" dirty="0" smtClean="0"/>
          </a:p>
          <a:p>
            <a:r>
              <a:rPr lang="en-US" dirty="0" smtClean="0"/>
              <a:t>In case of Independent &amp; Women Directors, sitting fees shall not be less than the sitting fees payable to other directors</a:t>
            </a:r>
            <a:endParaRPr lang="en-US" dirty="0"/>
          </a:p>
        </p:txBody>
      </p:sp>
    </p:spTree>
    <p:extLst>
      <p:ext uri="{BB962C8B-B14F-4D97-AF65-F5344CB8AC3E}">
        <p14:creationId xmlns:p14="http://schemas.microsoft.com/office/powerpoint/2010/main" val="2190356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CONDITIONS FOR APPOINTMENT</a:t>
            </a:r>
            <a:endParaRPr lang="en-US" sz="3600" dirty="0"/>
          </a:p>
        </p:txBody>
      </p:sp>
      <p:sp>
        <p:nvSpPr>
          <p:cNvPr id="3" name="Content Placeholder 2"/>
          <p:cNvSpPr>
            <a:spLocks noGrp="1"/>
          </p:cNvSpPr>
          <p:nvPr>
            <p:ph sz="quarter" idx="1"/>
          </p:nvPr>
        </p:nvSpPr>
        <p:spPr/>
        <p:txBody>
          <a:bodyPr>
            <a:noAutofit/>
          </a:bodyPr>
          <a:lstStyle/>
          <a:p>
            <a:r>
              <a:rPr lang="en-US" sz="2000" dirty="0" smtClean="0"/>
              <a:t>No Company can appoint or employ MD &amp; Mgr. at same time.</a:t>
            </a:r>
          </a:p>
          <a:p>
            <a:r>
              <a:rPr lang="en-US" sz="2000" dirty="0" smtClean="0"/>
              <a:t>No Company can appoint or reappoint MD, WTD or Mgr. for a term exceeding 5 years.</a:t>
            </a:r>
          </a:p>
          <a:p>
            <a:pPr>
              <a:buFont typeface="Wingdings" panose="05000000000000000000" pitchFamily="2" charset="2"/>
              <a:buChar char="Ø"/>
            </a:pPr>
            <a:r>
              <a:rPr lang="en-US" sz="2000" dirty="0" smtClean="0"/>
              <a:t>Reappointment shall not be made earlier than 1 year before the expiry of term.</a:t>
            </a:r>
          </a:p>
          <a:p>
            <a:r>
              <a:rPr lang="en-US" sz="2000" dirty="0" smtClean="0"/>
              <a:t>No person can be appointed as MD, WTD or Mgr. who </a:t>
            </a:r>
            <a:endParaRPr lang="en-US" sz="2000" dirty="0"/>
          </a:p>
          <a:p>
            <a:pPr marL="514350" indent="-514350">
              <a:buFont typeface="+mj-lt"/>
              <a:buAutoNum type="alphaLcParenR"/>
            </a:pPr>
            <a:r>
              <a:rPr lang="en-US" sz="2000" dirty="0" smtClean="0"/>
              <a:t>is below 21 years or attained 70 years</a:t>
            </a:r>
          </a:p>
          <a:p>
            <a:pPr>
              <a:buFont typeface="Wingdings" panose="05000000000000000000" pitchFamily="2" charset="2"/>
              <a:buChar char="Ø"/>
            </a:pPr>
            <a:r>
              <a:rPr lang="en-US" sz="2000" dirty="0" smtClean="0"/>
              <a:t>     Appointment of person aged  70 years is possible by passing a special </a:t>
            </a:r>
          </a:p>
          <a:p>
            <a:pPr marL="0" indent="0">
              <a:buNone/>
            </a:pPr>
            <a:r>
              <a:rPr lang="en-US" sz="2000" dirty="0"/>
              <a:t> </a:t>
            </a:r>
            <a:r>
              <a:rPr lang="en-US" sz="2000" dirty="0" smtClean="0"/>
              <a:t>        resolution in which case explanatory statement annexed to notice shall </a:t>
            </a:r>
          </a:p>
          <a:p>
            <a:pPr marL="0" indent="0">
              <a:buNone/>
            </a:pPr>
            <a:r>
              <a:rPr lang="en-US" sz="2000" dirty="0"/>
              <a:t> </a:t>
            </a:r>
            <a:r>
              <a:rPr lang="en-US" sz="2000" dirty="0" smtClean="0"/>
              <a:t>        indicate justification for his appointment. (Approval of CG is not required)</a:t>
            </a:r>
          </a:p>
          <a:p>
            <a:pPr marL="514350" indent="-514350">
              <a:buFont typeface="+mj-lt"/>
              <a:buAutoNum type="alphaLcParenR" startAt="2"/>
            </a:pPr>
            <a:r>
              <a:rPr lang="en-US" sz="2000" dirty="0" smtClean="0"/>
              <a:t>is undischarged insolvent or has been adjudged insolvent</a:t>
            </a:r>
          </a:p>
          <a:p>
            <a:pPr marL="514350" indent="-514350">
              <a:buFont typeface="+mj-lt"/>
              <a:buAutoNum type="alphaLcParenR" startAt="2"/>
            </a:pPr>
            <a:r>
              <a:rPr lang="en-US" sz="2000" dirty="0" smtClean="0"/>
              <a:t>has suspended payment to creditors or made composition with them</a:t>
            </a:r>
          </a:p>
          <a:p>
            <a:pPr marL="514350" indent="-514350">
              <a:buFont typeface="+mj-lt"/>
              <a:buAutoNum type="alphaLcParenR" startAt="2"/>
            </a:pPr>
            <a:r>
              <a:rPr lang="en-US" sz="2000" dirty="0" smtClean="0"/>
              <a:t>has been convicted by Court of an offence &amp; sentenced to imprisonment for a period of more than 6 months. </a:t>
            </a:r>
          </a:p>
          <a:p>
            <a:endParaRPr lang="en-US" sz="2000" dirty="0" smtClean="0"/>
          </a:p>
        </p:txBody>
      </p:sp>
    </p:spTree>
    <p:extLst>
      <p:ext uri="{BB962C8B-B14F-4D97-AF65-F5344CB8AC3E}">
        <p14:creationId xmlns:p14="http://schemas.microsoft.com/office/powerpoint/2010/main" val="680475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838200"/>
          </a:xfrm>
        </p:spPr>
        <p:txBody>
          <a:bodyPr/>
          <a:lstStyle/>
          <a:p>
            <a:r>
              <a:rPr lang="en-US" dirty="0" smtClean="0"/>
              <a:t>MISCELLANEOUS</a:t>
            </a:r>
            <a:endParaRPr lang="en-US" dirty="0"/>
          </a:p>
        </p:txBody>
      </p:sp>
      <p:sp>
        <p:nvSpPr>
          <p:cNvPr id="3" name="Content Placeholder 2"/>
          <p:cNvSpPr>
            <a:spLocks noGrp="1"/>
          </p:cNvSpPr>
          <p:nvPr>
            <p:ph sz="quarter" idx="1"/>
          </p:nvPr>
        </p:nvSpPr>
        <p:spPr>
          <a:xfrm>
            <a:off x="914400" y="914400"/>
            <a:ext cx="7772400" cy="5486400"/>
          </a:xfrm>
        </p:spPr>
        <p:txBody>
          <a:bodyPr>
            <a:noAutofit/>
          </a:bodyPr>
          <a:lstStyle/>
          <a:p>
            <a:r>
              <a:rPr lang="en-US" sz="2500" dirty="0" smtClean="0"/>
              <a:t>Managerial Remuneration shall </a:t>
            </a:r>
            <a:r>
              <a:rPr lang="en-US" sz="2500" dirty="0" smtClean="0"/>
              <a:t>be payable either by way </a:t>
            </a:r>
          </a:p>
          <a:p>
            <a:pPr marL="514350" indent="-514350">
              <a:buFont typeface="+mj-lt"/>
              <a:buAutoNum type="alphaLcParenR"/>
            </a:pPr>
            <a:r>
              <a:rPr lang="en-US" sz="2500" dirty="0" smtClean="0"/>
              <a:t>of monthly payment or </a:t>
            </a:r>
          </a:p>
          <a:p>
            <a:pPr marL="514350" indent="-514350">
              <a:buFont typeface="+mj-lt"/>
              <a:buAutoNum type="alphaLcParenR"/>
            </a:pPr>
            <a:r>
              <a:rPr lang="en-US" sz="2500" dirty="0" smtClean="0"/>
              <a:t>at specified percentage of net profits of the Company or </a:t>
            </a:r>
          </a:p>
          <a:p>
            <a:pPr marL="514350" indent="-514350">
              <a:buFont typeface="+mj-lt"/>
              <a:buAutoNum type="alphaLcParenR"/>
            </a:pPr>
            <a:r>
              <a:rPr lang="en-US" sz="2500" dirty="0" smtClean="0"/>
              <a:t>by both means.</a:t>
            </a:r>
          </a:p>
          <a:p>
            <a:r>
              <a:rPr lang="en-US" sz="2500" dirty="0" smtClean="0"/>
              <a:t>Net Profits shall be computed </a:t>
            </a:r>
            <a:r>
              <a:rPr lang="en-US" sz="2500" dirty="0" smtClean="0"/>
              <a:t>in the manner referred to in Section </a:t>
            </a:r>
            <a:r>
              <a:rPr lang="en-US" sz="2500" dirty="0" smtClean="0"/>
              <a:t>198</a:t>
            </a:r>
            <a:r>
              <a:rPr lang="en-US" sz="2500" dirty="0" smtClean="0"/>
              <a:t>.</a:t>
            </a:r>
          </a:p>
          <a:p>
            <a:r>
              <a:rPr lang="en-US" sz="2500" dirty="0"/>
              <a:t>If any director draws or receives any remuneration in excess of limits prescribed by Sec. 197 or without approval of Central Govt., he </a:t>
            </a:r>
            <a:r>
              <a:rPr lang="en-US" sz="2500" dirty="0" smtClean="0"/>
              <a:t>shall Refund </a:t>
            </a:r>
            <a:r>
              <a:rPr lang="en-US" sz="2500" dirty="0"/>
              <a:t>such sums to </a:t>
            </a:r>
            <a:r>
              <a:rPr lang="en-US" sz="2500" dirty="0" smtClean="0"/>
              <a:t>Company &amp; until refunded, </a:t>
            </a:r>
            <a:r>
              <a:rPr lang="en-US" sz="2500" dirty="0"/>
              <a:t>hold it in trust for Company</a:t>
            </a:r>
          </a:p>
          <a:p>
            <a:pPr marL="0" indent="0">
              <a:buNone/>
            </a:pPr>
            <a:r>
              <a:rPr lang="en-US" sz="2500" dirty="0"/>
              <a:t> </a:t>
            </a:r>
            <a:r>
              <a:rPr lang="en-US" sz="2500" dirty="0" smtClean="0"/>
              <a:t>   [Central </a:t>
            </a:r>
            <a:r>
              <a:rPr lang="en-US" sz="2500" dirty="0"/>
              <a:t>Govt. may waive the recovery of such refundable </a:t>
            </a:r>
            <a:r>
              <a:rPr lang="en-US" sz="2500" dirty="0" smtClean="0"/>
              <a:t>sum]</a:t>
            </a:r>
          </a:p>
          <a:p>
            <a:r>
              <a:rPr lang="en-US" sz="2500" dirty="0" smtClean="0"/>
              <a:t>Recovery on remuneration in case of restatement of financial statements (Section 199)</a:t>
            </a:r>
            <a:endParaRPr lang="en-US" sz="2500" dirty="0"/>
          </a:p>
        </p:txBody>
      </p:sp>
    </p:spTree>
    <p:extLst>
      <p:ext uri="{BB962C8B-B14F-4D97-AF65-F5344CB8AC3E}">
        <p14:creationId xmlns:p14="http://schemas.microsoft.com/office/powerpoint/2010/main" val="2640153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DISCLOSURES IN BOARD’S REPORT</a:t>
            </a:r>
            <a:endParaRPr lang="en-US" dirty="0"/>
          </a:p>
        </p:txBody>
      </p:sp>
      <p:sp>
        <p:nvSpPr>
          <p:cNvPr id="3" name="Content Placeholder 2"/>
          <p:cNvSpPr>
            <a:spLocks noGrp="1"/>
          </p:cNvSpPr>
          <p:nvPr>
            <p:ph sz="quarter" idx="1"/>
          </p:nvPr>
        </p:nvSpPr>
        <p:spPr/>
        <p:txBody>
          <a:bodyPr>
            <a:normAutofit fontScale="85000" lnSpcReduction="20000"/>
          </a:bodyPr>
          <a:lstStyle/>
          <a:p>
            <a:pPr marL="0" indent="0">
              <a:buNone/>
            </a:pPr>
            <a:r>
              <a:rPr lang="en-US" dirty="0" smtClean="0"/>
              <a:t>APPLICABLE  TO LISTED COMPANIES ONLY:</a:t>
            </a:r>
          </a:p>
          <a:p>
            <a:r>
              <a:rPr lang="en-US" dirty="0" smtClean="0"/>
              <a:t>Rule 5(1) of the </a:t>
            </a:r>
            <a:r>
              <a:rPr lang="en-US" dirty="0"/>
              <a:t>Companies (Appointment and Remuneration of Managerial Personnel) Rules, </a:t>
            </a:r>
            <a:r>
              <a:rPr lang="en-US" dirty="0" smtClean="0"/>
              <a:t>2014.</a:t>
            </a:r>
          </a:p>
          <a:p>
            <a:pPr marL="0" indent="0">
              <a:buNone/>
            </a:pPr>
            <a:endParaRPr lang="en-US" dirty="0" smtClean="0"/>
          </a:p>
          <a:p>
            <a:pPr marL="0" indent="0">
              <a:buNone/>
            </a:pPr>
            <a:r>
              <a:rPr lang="en-US" dirty="0"/>
              <a:t>APPLICABLE  TO </a:t>
            </a:r>
            <a:r>
              <a:rPr lang="en-US" dirty="0" smtClean="0"/>
              <a:t>COMPANIES :</a:t>
            </a:r>
            <a:endParaRPr lang="en-US" dirty="0"/>
          </a:p>
          <a:p>
            <a:r>
              <a:rPr lang="en-US" dirty="0"/>
              <a:t>Rule </a:t>
            </a:r>
            <a:r>
              <a:rPr lang="en-US" dirty="0" smtClean="0"/>
              <a:t>5(2) &amp; 5(3) of </a:t>
            </a:r>
            <a:r>
              <a:rPr lang="en-US" dirty="0"/>
              <a:t>the Companies (Appointment and Remuneration of Managerial Personnel) Rules, 2014.</a:t>
            </a:r>
          </a:p>
          <a:p>
            <a:r>
              <a:rPr lang="en-US" dirty="0" smtClean="0"/>
              <a:t>Any </a:t>
            </a:r>
            <a:r>
              <a:rPr lang="en-US" dirty="0"/>
              <a:t>director who is in receipt of </a:t>
            </a:r>
            <a:r>
              <a:rPr lang="en-US" dirty="0" smtClean="0"/>
              <a:t>any commission </a:t>
            </a:r>
            <a:r>
              <a:rPr lang="en-US" dirty="0"/>
              <a:t>from the company and who is a </a:t>
            </a:r>
            <a:r>
              <a:rPr lang="en-US" dirty="0" smtClean="0"/>
              <a:t>MD or WTD of </a:t>
            </a:r>
            <a:r>
              <a:rPr lang="en-US" dirty="0"/>
              <a:t>the </a:t>
            </a:r>
            <a:r>
              <a:rPr lang="en-US" dirty="0" smtClean="0"/>
              <a:t>company shall </a:t>
            </a:r>
            <a:r>
              <a:rPr lang="en-US" dirty="0"/>
              <a:t>not be disqualified from receiving any remuneration or commission from any </a:t>
            </a:r>
            <a:r>
              <a:rPr lang="en-US" dirty="0" smtClean="0"/>
              <a:t>holding company </a:t>
            </a:r>
            <a:r>
              <a:rPr lang="en-US" dirty="0"/>
              <a:t>or subsidiary company of such company subject to its disclosure by the </a:t>
            </a:r>
            <a:r>
              <a:rPr lang="en-US" dirty="0" smtClean="0"/>
              <a:t>company in </a:t>
            </a:r>
            <a:r>
              <a:rPr lang="en-US" dirty="0"/>
              <a:t>the Board’s </a:t>
            </a:r>
            <a:r>
              <a:rPr lang="en-US" dirty="0" smtClean="0"/>
              <a:t>report.</a:t>
            </a:r>
          </a:p>
          <a:p>
            <a:pPr marL="0" indent="0">
              <a:buNone/>
            </a:pPr>
            <a:r>
              <a:rPr lang="en-US" dirty="0"/>
              <a:t> </a:t>
            </a:r>
            <a:r>
              <a:rPr lang="en-US" dirty="0" smtClean="0"/>
              <a:t>   (A director cannot accept remuneration or commission from any </a:t>
            </a:r>
          </a:p>
          <a:p>
            <a:pPr marL="0" indent="0">
              <a:buNone/>
            </a:pPr>
            <a:r>
              <a:rPr lang="en-US" dirty="0"/>
              <a:t> </a:t>
            </a:r>
            <a:r>
              <a:rPr lang="en-US" dirty="0" smtClean="0"/>
              <a:t>   other Company including Associate Companies.)</a:t>
            </a:r>
            <a:endParaRPr lang="en-US" dirty="0"/>
          </a:p>
          <a:p>
            <a:endParaRPr lang="en-US" dirty="0" smtClean="0"/>
          </a:p>
        </p:txBody>
      </p:sp>
    </p:spTree>
    <p:extLst>
      <p:ext uri="{BB962C8B-B14F-4D97-AF65-F5344CB8AC3E}">
        <p14:creationId xmlns:p14="http://schemas.microsoft.com/office/powerpoint/2010/main" val="28474715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DISCLOSURES IN BOARD’S REPORT</a:t>
            </a:r>
            <a:endParaRPr lang="en-US" dirty="0"/>
          </a:p>
        </p:txBody>
      </p:sp>
      <p:sp>
        <p:nvSpPr>
          <p:cNvPr id="3" name="Content Placeholder 2"/>
          <p:cNvSpPr>
            <a:spLocks noGrp="1"/>
          </p:cNvSpPr>
          <p:nvPr>
            <p:ph sz="quarter" idx="1"/>
          </p:nvPr>
        </p:nvSpPr>
        <p:spPr/>
        <p:txBody>
          <a:bodyPr>
            <a:normAutofit fontScale="77500" lnSpcReduction="20000"/>
          </a:bodyPr>
          <a:lstStyle/>
          <a:p>
            <a:r>
              <a:rPr lang="en-US" b="1" dirty="0"/>
              <a:t>Provided </a:t>
            </a:r>
            <a:r>
              <a:rPr lang="en-US" dirty="0"/>
              <a:t>that the particulars of employees posted and working in a country outside India, not being directors or their relatives, drawing more than </a:t>
            </a:r>
            <a:r>
              <a:rPr lang="en-US" dirty="0" smtClean="0"/>
              <a:t>Rs. 60 </a:t>
            </a:r>
            <a:r>
              <a:rPr lang="en-US" dirty="0"/>
              <a:t>lacs</a:t>
            </a:r>
            <a:r>
              <a:rPr lang="en-US" dirty="0" smtClean="0"/>
              <a:t> per FY or Rs. 5 lacs p.m., </a:t>
            </a:r>
            <a:r>
              <a:rPr lang="en-US" dirty="0"/>
              <a:t>as the case may be, as may be decided by the Board, shall not be circulated to the members in the Board’s report, but such particulars shall be filed with the </a:t>
            </a:r>
            <a:r>
              <a:rPr lang="en-US" dirty="0" smtClean="0"/>
              <a:t>ROC while </a:t>
            </a:r>
            <a:r>
              <a:rPr lang="en-US" dirty="0"/>
              <a:t>filing the financial statement and Board </a:t>
            </a:r>
            <a:r>
              <a:rPr lang="en-US" dirty="0" smtClean="0"/>
              <a:t>Reports.</a:t>
            </a:r>
            <a:endParaRPr lang="en-US" dirty="0"/>
          </a:p>
          <a:p>
            <a:endParaRPr lang="en-US" dirty="0"/>
          </a:p>
          <a:p>
            <a:r>
              <a:rPr lang="en-US" b="1" dirty="0"/>
              <a:t>Provided further </a:t>
            </a:r>
            <a:r>
              <a:rPr lang="en-US" dirty="0"/>
              <a:t>that such particulars shall be made available to any shareholder on a specific request made by him in writing before the date of such </a:t>
            </a:r>
            <a:r>
              <a:rPr lang="en-US" dirty="0" smtClean="0"/>
              <a:t>AGM wherein </a:t>
            </a:r>
            <a:r>
              <a:rPr lang="en-US" dirty="0"/>
              <a:t>financial statements for the relevant </a:t>
            </a:r>
            <a:r>
              <a:rPr lang="en-US" dirty="0" smtClean="0"/>
              <a:t>FY are </a:t>
            </a:r>
            <a:r>
              <a:rPr lang="en-US" dirty="0"/>
              <a:t>proposed to be adopted by shareholders and such particulars shall be made available by the company within </a:t>
            </a:r>
            <a:r>
              <a:rPr lang="en-US" dirty="0" smtClean="0"/>
              <a:t>3 days </a:t>
            </a:r>
            <a:r>
              <a:rPr lang="en-US" dirty="0"/>
              <a:t>from the date of receipt of such request from </a:t>
            </a:r>
            <a:r>
              <a:rPr lang="en-US" dirty="0" smtClean="0"/>
              <a:t>shareholders.</a:t>
            </a:r>
            <a:endParaRPr lang="en-US" dirty="0"/>
          </a:p>
          <a:p>
            <a:endParaRPr lang="en-US" dirty="0" smtClean="0"/>
          </a:p>
          <a:p>
            <a:r>
              <a:rPr lang="en-US" b="1" dirty="0"/>
              <a:t>Provided also </a:t>
            </a:r>
            <a:r>
              <a:rPr lang="en-US" dirty="0"/>
              <a:t>that in case of request received even after the date of completion of </a:t>
            </a:r>
            <a:r>
              <a:rPr lang="en-US" dirty="0" smtClean="0"/>
              <a:t>AGM, </a:t>
            </a:r>
            <a:r>
              <a:rPr lang="en-US" dirty="0"/>
              <a:t>such particulars shall be made available to the shareholders within </a:t>
            </a:r>
            <a:r>
              <a:rPr lang="en-US" dirty="0" smtClean="0"/>
              <a:t>7 days </a:t>
            </a:r>
            <a:r>
              <a:rPr lang="en-US" dirty="0"/>
              <a:t>from the date of receipt of such request.</a:t>
            </a:r>
            <a:endParaRPr lang="en-US" dirty="0" smtClean="0"/>
          </a:p>
        </p:txBody>
      </p:sp>
    </p:spTree>
    <p:extLst>
      <p:ext uri="{BB962C8B-B14F-4D97-AF65-F5344CB8AC3E}">
        <p14:creationId xmlns:p14="http://schemas.microsoft.com/office/powerpoint/2010/main" val="1331246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APPLICATION TO CENTRAL GOVT. </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Before making any application to CG under this Chapter, a general notice to the members shall be issued by or on behalf of the Company indicating the nature of application proposed to be made.</a:t>
            </a:r>
          </a:p>
          <a:p>
            <a:r>
              <a:rPr lang="en-US" dirty="0" smtClean="0"/>
              <a:t>Such notice shall be published in </a:t>
            </a:r>
            <a:r>
              <a:rPr lang="en-US" dirty="0" smtClean="0"/>
              <a:t>Vernacular &amp; </a:t>
            </a:r>
            <a:r>
              <a:rPr lang="en-US" dirty="0" smtClean="0"/>
              <a:t>English </a:t>
            </a:r>
            <a:r>
              <a:rPr lang="en-US" dirty="0" smtClean="0"/>
              <a:t>language newspapers </a:t>
            </a:r>
            <a:r>
              <a:rPr lang="en-US" dirty="0" smtClean="0"/>
              <a:t>circulating in the district where registered office of the Company is situated.</a:t>
            </a:r>
          </a:p>
          <a:p>
            <a:r>
              <a:rPr lang="en-US" dirty="0" smtClean="0"/>
              <a:t>Copy of the notice along with </a:t>
            </a:r>
            <a:r>
              <a:rPr lang="en-US" dirty="0" smtClean="0"/>
              <a:t>certificate of the publication </a:t>
            </a:r>
            <a:r>
              <a:rPr lang="en-US" dirty="0" smtClean="0"/>
              <a:t>of the notice is to be attached to </a:t>
            </a:r>
            <a:r>
              <a:rPr lang="en-US" dirty="0" smtClean="0"/>
              <a:t>such application</a:t>
            </a:r>
            <a:r>
              <a:rPr lang="en-US" dirty="0" smtClean="0"/>
              <a:t>.</a:t>
            </a:r>
            <a:r>
              <a:rPr lang="en-US" dirty="0"/>
              <a:t> </a:t>
            </a:r>
            <a:endParaRPr lang="en-US" dirty="0" smtClean="0"/>
          </a:p>
          <a:p>
            <a:r>
              <a:rPr lang="en-US" dirty="0" smtClean="0"/>
              <a:t>Every </a:t>
            </a:r>
            <a:r>
              <a:rPr lang="en-US" dirty="0"/>
              <a:t>such application seeking approval shall be made to the Central Government </a:t>
            </a:r>
            <a:r>
              <a:rPr lang="en-US" dirty="0"/>
              <a:t>in Form No. </a:t>
            </a:r>
            <a:r>
              <a:rPr lang="en-US" b="1" dirty="0"/>
              <a:t>MR.2 </a:t>
            </a:r>
            <a:r>
              <a:rPr lang="en-US" dirty="0" smtClean="0"/>
              <a:t>within </a:t>
            </a:r>
            <a:r>
              <a:rPr lang="en-US" dirty="0"/>
              <a:t>a period of </a:t>
            </a:r>
            <a:r>
              <a:rPr lang="en-US" dirty="0" smtClean="0"/>
              <a:t>90 days </a:t>
            </a:r>
            <a:r>
              <a:rPr lang="en-US" dirty="0"/>
              <a:t>from the date of such </a:t>
            </a:r>
            <a:r>
              <a:rPr lang="en-US" dirty="0" smtClean="0"/>
              <a:t>appointment. </a:t>
            </a:r>
            <a:endParaRPr lang="en-US" dirty="0"/>
          </a:p>
        </p:txBody>
      </p:sp>
    </p:spTree>
    <p:extLst>
      <p:ext uri="{BB962C8B-B14F-4D97-AF65-F5344CB8AC3E}">
        <p14:creationId xmlns:p14="http://schemas.microsoft.com/office/powerpoint/2010/main" val="1406494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COMPENSATION FOR LOSS OF OFFICE</a:t>
            </a:r>
            <a:endParaRPr lang="en-US" dirty="0"/>
          </a:p>
        </p:txBody>
      </p:sp>
      <p:sp>
        <p:nvSpPr>
          <p:cNvPr id="3" name="Content Placeholder 2"/>
          <p:cNvSpPr>
            <a:spLocks noGrp="1"/>
          </p:cNvSpPr>
          <p:nvPr>
            <p:ph sz="quarter" idx="1"/>
          </p:nvPr>
        </p:nvSpPr>
        <p:spPr/>
        <p:txBody>
          <a:bodyPr>
            <a:normAutofit/>
          </a:bodyPr>
          <a:lstStyle/>
          <a:p>
            <a:endParaRPr lang="en-US" dirty="0" smtClean="0"/>
          </a:p>
          <a:p>
            <a:r>
              <a:rPr lang="en-US" dirty="0" smtClean="0"/>
              <a:t>Payment </a:t>
            </a:r>
            <a:r>
              <a:rPr lang="en-US" dirty="0" smtClean="0"/>
              <a:t>to MD or WTD or Mgr. only.</a:t>
            </a:r>
          </a:p>
          <a:p>
            <a:r>
              <a:rPr lang="en-US" dirty="0" smtClean="0"/>
              <a:t>Shall </a:t>
            </a:r>
            <a:r>
              <a:rPr lang="en-US" dirty="0" smtClean="0"/>
              <a:t>not exceed lower of remuneration </a:t>
            </a:r>
            <a:r>
              <a:rPr lang="en-US" dirty="0" smtClean="0"/>
              <a:t>payable for remaining </a:t>
            </a:r>
            <a:r>
              <a:rPr lang="en-US" dirty="0" smtClean="0"/>
              <a:t>term or </a:t>
            </a:r>
            <a:r>
              <a:rPr lang="en-US" dirty="0" smtClean="0"/>
              <a:t>3 </a:t>
            </a:r>
            <a:r>
              <a:rPr lang="en-US" dirty="0" smtClean="0"/>
              <a:t>years </a:t>
            </a:r>
          </a:p>
          <a:p>
            <a:r>
              <a:rPr lang="en-US" dirty="0" smtClean="0"/>
              <a:t>Remuneration to be calculated on the basis of average remuneration received by him for a period of 3 years or lesser period preceding date of ceasing.</a:t>
            </a:r>
          </a:p>
          <a:p>
            <a:r>
              <a:rPr lang="en-US" dirty="0" smtClean="0"/>
              <a:t>No prohibition to receive remuneration for services rendered to the Company in any other capacity. </a:t>
            </a:r>
          </a:p>
          <a:p>
            <a:endParaRPr lang="en-US" dirty="0"/>
          </a:p>
        </p:txBody>
      </p:sp>
    </p:spTree>
    <p:extLst>
      <p:ext uri="{BB962C8B-B14F-4D97-AF65-F5344CB8AC3E}">
        <p14:creationId xmlns:p14="http://schemas.microsoft.com/office/powerpoint/2010/main" val="2524441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fontScale="90000"/>
          </a:bodyPr>
          <a:lstStyle/>
          <a:p>
            <a:r>
              <a:rPr lang="en-US" dirty="0" smtClean="0"/>
              <a:t>COMPENSATION FOR LOSS OF OFFICE</a:t>
            </a:r>
            <a:endParaRPr lang="en-US" dirty="0"/>
          </a:p>
        </p:txBody>
      </p:sp>
      <p:sp>
        <p:nvSpPr>
          <p:cNvPr id="3" name="Content Placeholder 2"/>
          <p:cNvSpPr>
            <a:spLocks noGrp="1"/>
          </p:cNvSpPr>
          <p:nvPr>
            <p:ph sz="quarter" idx="1"/>
          </p:nvPr>
        </p:nvSpPr>
        <p:spPr>
          <a:xfrm>
            <a:off x="914400" y="1066800"/>
            <a:ext cx="7772400" cy="5562600"/>
          </a:xfrm>
        </p:spPr>
        <p:txBody>
          <a:bodyPr>
            <a:noAutofit/>
          </a:bodyPr>
          <a:lstStyle/>
          <a:p>
            <a:r>
              <a:rPr lang="en-US" sz="1800" dirty="0"/>
              <a:t>Compensation shall not be payable for the </a:t>
            </a:r>
            <a:r>
              <a:rPr lang="en-US" sz="1800" dirty="0" smtClean="0"/>
              <a:t>following cases:</a:t>
            </a:r>
            <a:endParaRPr lang="en-US" sz="1800" dirty="0"/>
          </a:p>
          <a:p>
            <a:pPr marL="514350" indent="-231775">
              <a:buFont typeface="+mj-lt"/>
              <a:buAutoNum type="alphaLcParenR"/>
            </a:pPr>
            <a:r>
              <a:rPr lang="en-US" sz="1800" dirty="0" smtClean="0"/>
              <a:t>where </a:t>
            </a:r>
            <a:r>
              <a:rPr lang="en-US" sz="1800" dirty="0"/>
              <a:t>the director resigns </a:t>
            </a:r>
            <a:r>
              <a:rPr lang="en-US" sz="1800" dirty="0" smtClean="0"/>
              <a:t>due to reconstruction or amalgamation of the company and </a:t>
            </a:r>
            <a:r>
              <a:rPr lang="en-US" sz="1800" dirty="0"/>
              <a:t>is appointed as the </a:t>
            </a:r>
            <a:r>
              <a:rPr lang="en-US" sz="1800" dirty="0" smtClean="0"/>
              <a:t>MD or WTD or Mgr. or </a:t>
            </a:r>
            <a:r>
              <a:rPr lang="en-US" sz="1800" dirty="0"/>
              <a:t>other officer </a:t>
            </a:r>
            <a:r>
              <a:rPr lang="en-US" sz="1800" dirty="0" smtClean="0"/>
              <a:t>of the </a:t>
            </a:r>
            <a:r>
              <a:rPr lang="en-US" sz="1800" dirty="0"/>
              <a:t>reconstructed company or of the body corporate resulting from the </a:t>
            </a:r>
            <a:r>
              <a:rPr lang="en-US" sz="1800" dirty="0" smtClean="0"/>
              <a:t>amalgamation</a:t>
            </a:r>
            <a:endParaRPr lang="en-US" sz="1800" dirty="0"/>
          </a:p>
          <a:p>
            <a:pPr marL="514350" indent="-231775">
              <a:buFont typeface="+mj-lt"/>
              <a:buAutoNum type="alphaLcParenR"/>
            </a:pPr>
            <a:r>
              <a:rPr lang="en-US" sz="1800" dirty="0" smtClean="0"/>
              <a:t>where </a:t>
            </a:r>
            <a:r>
              <a:rPr lang="en-US" sz="1800" dirty="0"/>
              <a:t>the director resigns </a:t>
            </a:r>
            <a:r>
              <a:rPr lang="en-US" sz="1800" dirty="0" smtClean="0"/>
              <a:t>otherwise </a:t>
            </a:r>
            <a:r>
              <a:rPr lang="en-US" sz="1800" dirty="0"/>
              <a:t>than </a:t>
            </a:r>
            <a:r>
              <a:rPr lang="en-US" sz="1800" dirty="0" smtClean="0"/>
              <a:t>as provided in a)</a:t>
            </a:r>
            <a:endParaRPr lang="en-US" sz="1800" dirty="0"/>
          </a:p>
          <a:p>
            <a:pPr marL="514350" indent="-231775">
              <a:buFont typeface="+mj-lt"/>
              <a:buAutoNum type="alphaLcParenR"/>
            </a:pPr>
            <a:r>
              <a:rPr lang="en-US" sz="1800" dirty="0" smtClean="0"/>
              <a:t>where </a:t>
            </a:r>
            <a:r>
              <a:rPr lang="en-US" sz="1800" dirty="0"/>
              <a:t>the office of the director is vacated </a:t>
            </a:r>
            <a:r>
              <a:rPr lang="en-US" sz="1800" dirty="0" smtClean="0"/>
              <a:t>u/s 167 (1)</a:t>
            </a:r>
            <a:endParaRPr lang="en-US" sz="1800" dirty="0"/>
          </a:p>
          <a:p>
            <a:pPr marL="514350" indent="-231775">
              <a:buFont typeface="+mj-lt"/>
              <a:buAutoNum type="alphaLcParenR"/>
            </a:pPr>
            <a:r>
              <a:rPr lang="en-US" sz="1800" dirty="0" smtClean="0"/>
              <a:t>where </a:t>
            </a:r>
            <a:r>
              <a:rPr lang="en-US" sz="1800" dirty="0"/>
              <a:t>the company is being wound up, whether by an order of the </a:t>
            </a:r>
            <a:r>
              <a:rPr lang="en-US" sz="1800" dirty="0" smtClean="0"/>
              <a:t>Tribunal or </a:t>
            </a:r>
            <a:r>
              <a:rPr lang="en-US" sz="1800" dirty="0"/>
              <a:t>voluntarily, provided the winding up was due to the negligence or default of </a:t>
            </a:r>
            <a:r>
              <a:rPr lang="en-US" sz="1800" dirty="0" smtClean="0"/>
              <a:t>the director</a:t>
            </a:r>
            <a:r>
              <a:rPr lang="en-US" sz="1800" dirty="0"/>
              <a:t>;</a:t>
            </a:r>
          </a:p>
          <a:p>
            <a:pPr marL="514350" indent="-231775">
              <a:buFont typeface="+mj-lt"/>
              <a:buAutoNum type="alphaLcParenR"/>
            </a:pPr>
            <a:r>
              <a:rPr lang="en-US" sz="1800" dirty="0" smtClean="0"/>
              <a:t>where </a:t>
            </a:r>
            <a:r>
              <a:rPr lang="en-US" sz="1800" dirty="0"/>
              <a:t>the director has been guilty of fraud or breach of trust in relation to, </a:t>
            </a:r>
            <a:r>
              <a:rPr lang="en-US" sz="1800" dirty="0" smtClean="0"/>
              <a:t>or of </a:t>
            </a:r>
            <a:r>
              <a:rPr lang="en-US" sz="1800" dirty="0"/>
              <a:t>gross negligence in or gross mismanagement of, the conduct of the affairs of </a:t>
            </a:r>
            <a:r>
              <a:rPr lang="en-US" sz="1800" dirty="0" smtClean="0"/>
              <a:t>the company </a:t>
            </a:r>
            <a:r>
              <a:rPr lang="en-US" sz="1800" dirty="0"/>
              <a:t>or any subsidiary company or holding company thereof; </a:t>
            </a:r>
            <a:r>
              <a:rPr lang="en-US" sz="1800" dirty="0" smtClean="0"/>
              <a:t>and </a:t>
            </a:r>
          </a:p>
          <a:p>
            <a:pPr marL="514350" indent="-231775">
              <a:buFont typeface="+mj-lt"/>
              <a:buAutoNum type="alphaLcParenR"/>
            </a:pPr>
            <a:r>
              <a:rPr lang="en-US" sz="1800" dirty="0" smtClean="0"/>
              <a:t>where the director has instigated, or has taken part directly or indirectly in bringing about, the termination of his office.</a:t>
            </a:r>
          </a:p>
          <a:p>
            <a:pPr marL="514350" indent="-231775">
              <a:buFont typeface="+mj-lt"/>
              <a:buAutoNum type="alphaLcParenR"/>
            </a:pPr>
            <a:r>
              <a:rPr lang="en-US" sz="1800" dirty="0" smtClean="0"/>
              <a:t>winding </a:t>
            </a:r>
            <a:r>
              <a:rPr lang="en-US" sz="1800" dirty="0"/>
              <a:t>up of the company, whether before or at any time </a:t>
            </a:r>
            <a:r>
              <a:rPr lang="en-US" sz="1800" dirty="0" smtClean="0"/>
              <a:t>within 12 months </a:t>
            </a:r>
            <a:r>
              <a:rPr lang="en-US" sz="1800" dirty="0"/>
              <a:t>after, the date on which he ceased to hold office, if the assets of the </a:t>
            </a:r>
            <a:r>
              <a:rPr lang="en-US" sz="1800" dirty="0" smtClean="0"/>
              <a:t>company on </a:t>
            </a:r>
            <a:r>
              <a:rPr lang="en-US" sz="1800" dirty="0"/>
              <a:t>the winding up, after deducting the expenses thereof, are not sufficient to repay to </a:t>
            </a:r>
            <a:r>
              <a:rPr lang="en-US" sz="1800" dirty="0" smtClean="0"/>
              <a:t>the shareholders </a:t>
            </a:r>
            <a:r>
              <a:rPr lang="en-US" sz="1800" dirty="0"/>
              <a:t>the share capital, including the premiums, if any, contributed by them.</a:t>
            </a:r>
            <a:endParaRPr lang="en-US" sz="1800" dirty="0"/>
          </a:p>
        </p:txBody>
      </p:sp>
    </p:spTree>
    <p:extLst>
      <p:ext uri="{BB962C8B-B14F-4D97-AF65-F5344CB8AC3E}">
        <p14:creationId xmlns:p14="http://schemas.microsoft.com/office/powerpoint/2010/main" val="156740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KEY MANAGERIAL </a:t>
            </a:r>
            <a:r>
              <a:rPr lang="en-US" dirty="0" smtClean="0"/>
              <a:t>PERSONNEL(“KMP”) </a:t>
            </a:r>
            <a:endParaRPr lang="en-US" dirty="0"/>
          </a:p>
        </p:txBody>
      </p:sp>
      <p:sp>
        <p:nvSpPr>
          <p:cNvPr id="3" name="Content Placeholder 2"/>
          <p:cNvSpPr>
            <a:spLocks noGrp="1"/>
          </p:cNvSpPr>
          <p:nvPr>
            <p:ph sz="quarter" idx="1"/>
          </p:nvPr>
        </p:nvSpPr>
        <p:spPr/>
        <p:txBody>
          <a:bodyPr>
            <a:normAutofit fontScale="92500" lnSpcReduction="10000"/>
          </a:bodyPr>
          <a:lstStyle/>
          <a:p>
            <a:r>
              <a:rPr lang="en-US" sz="2400" dirty="0" smtClean="0"/>
              <a:t>Every Listed Company &amp; every other public company having  a paid-up share capital of Rs. 10 </a:t>
            </a:r>
            <a:r>
              <a:rPr lang="en-US" sz="2400" dirty="0" smtClean="0"/>
              <a:t>crores or </a:t>
            </a:r>
            <a:r>
              <a:rPr lang="en-US" sz="2400" dirty="0" smtClean="0"/>
              <a:t>more shall have KMP which includes:</a:t>
            </a:r>
          </a:p>
          <a:p>
            <a:pPr marL="514350" indent="-514350">
              <a:buFont typeface="+mj-lt"/>
              <a:buAutoNum type="arabicParenR"/>
            </a:pPr>
            <a:r>
              <a:rPr lang="en-US" sz="2400" dirty="0" smtClean="0"/>
              <a:t>MD or CEO or </a:t>
            </a:r>
            <a:r>
              <a:rPr lang="en-US" sz="2400" dirty="0" smtClean="0"/>
              <a:t>M </a:t>
            </a:r>
            <a:r>
              <a:rPr lang="en-US" sz="2400" dirty="0" smtClean="0"/>
              <a:t>or in their absence - WTD</a:t>
            </a:r>
          </a:p>
          <a:p>
            <a:pPr marL="514350" indent="-514350">
              <a:buFont typeface="+mj-lt"/>
              <a:buAutoNum type="arabicParenR"/>
            </a:pPr>
            <a:r>
              <a:rPr lang="en-US" sz="2400" dirty="0" smtClean="0"/>
              <a:t>CS</a:t>
            </a:r>
          </a:p>
          <a:p>
            <a:pPr marL="514350" indent="-514350">
              <a:buFont typeface="+mj-lt"/>
              <a:buAutoNum type="arabicParenR"/>
            </a:pPr>
            <a:r>
              <a:rPr lang="en-US" sz="2400" dirty="0" smtClean="0"/>
              <a:t>CFO</a:t>
            </a:r>
          </a:p>
          <a:p>
            <a:pPr marL="514350" indent="-514350">
              <a:buFont typeface="+mj-lt"/>
              <a:buAutoNum type="arabicParenR"/>
            </a:pPr>
            <a:endParaRPr lang="en-US" sz="2400" dirty="0" smtClean="0"/>
          </a:p>
          <a:p>
            <a:r>
              <a:rPr lang="en-US" sz="2400" dirty="0" smtClean="0"/>
              <a:t>An individual cannot be appointed/reappointed as Chairperson of Company &amp; as MD or CEO at same time unless Articles provide or </a:t>
            </a:r>
            <a:r>
              <a:rPr lang="en-US" sz="2400" dirty="0" smtClean="0"/>
              <a:t>if Company </a:t>
            </a:r>
            <a:r>
              <a:rPr lang="en-US" sz="2400" dirty="0" smtClean="0"/>
              <a:t>does not carry multiple business.</a:t>
            </a:r>
          </a:p>
          <a:p>
            <a:endParaRPr lang="en-US" sz="2400" dirty="0"/>
          </a:p>
          <a:p>
            <a:pPr>
              <a:buFont typeface="Wingdings" panose="05000000000000000000" pitchFamily="2" charset="2"/>
              <a:buChar char="Ø"/>
            </a:pPr>
            <a:r>
              <a:rPr lang="en-US" sz="2400" dirty="0" smtClean="0"/>
              <a:t>N.A</a:t>
            </a:r>
            <a:r>
              <a:rPr lang="en-US" sz="2400" dirty="0" smtClean="0"/>
              <a:t>. to class of companies engaged in multiple businesses </a:t>
            </a:r>
            <a:r>
              <a:rPr lang="en-US" sz="2400" dirty="0" smtClean="0"/>
              <a:t>and which has appointed one or more CEO for each notified business.</a:t>
            </a:r>
          </a:p>
          <a:p>
            <a:endParaRPr lang="en-US" dirty="0" smtClean="0"/>
          </a:p>
          <a:p>
            <a:endParaRPr lang="en-US" dirty="0"/>
          </a:p>
        </p:txBody>
      </p:sp>
    </p:spTree>
    <p:extLst>
      <p:ext uri="{BB962C8B-B14F-4D97-AF65-F5344CB8AC3E}">
        <p14:creationId xmlns:p14="http://schemas.microsoft.com/office/powerpoint/2010/main" val="425392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MANAGERIAL PERSONNEL</a:t>
            </a:r>
            <a:endParaRPr lang="en-US" dirty="0"/>
          </a:p>
        </p:txBody>
      </p:sp>
      <p:sp>
        <p:nvSpPr>
          <p:cNvPr id="3" name="Content Placeholder 2"/>
          <p:cNvSpPr>
            <a:spLocks noGrp="1"/>
          </p:cNvSpPr>
          <p:nvPr>
            <p:ph sz="quarter" idx="1"/>
          </p:nvPr>
        </p:nvSpPr>
        <p:spPr/>
        <p:txBody>
          <a:bodyPr>
            <a:normAutofit fontScale="77500" lnSpcReduction="20000"/>
          </a:bodyPr>
          <a:lstStyle/>
          <a:p>
            <a:r>
              <a:rPr lang="en-US" dirty="0" smtClean="0"/>
              <a:t>KMP shall be appointed by Board Resolution containing terms &amp; conditions of appointment incl. remuneration.</a:t>
            </a:r>
          </a:p>
          <a:p>
            <a:endParaRPr lang="en-US" dirty="0" smtClean="0"/>
          </a:p>
          <a:p>
            <a:r>
              <a:rPr lang="en-US" dirty="0" smtClean="0"/>
              <a:t>KMP shall not hold office in more than one company except in its subsidiary company at same time.</a:t>
            </a:r>
          </a:p>
          <a:p>
            <a:pPr marL="0" indent="0">
              <a:buNone/>
            </a:pPr>
            <a:endParaRPr lang="en-US" dirty="0" smtClean="0"/>
          </a:p>
          <a:p>
            <a:pPr marL="0" indent="0">
              <a:buNone/>
            </a:pPr>
            <a:r>
              <a:rPr lang="en-US" dirty="0" smtClean="0"/>
              <a:t>    Exceptions:</a:t>
            </a:r>
          </a:p>
          <a:p>
            <a:pPr marL="514350" indent="-514350">
              <a:buFont typeface="+mj-lt"/>
              <a:buAutoNum type="arabicParenR"/>
            </a:pPr>
            <a:r>
              <a:rPr lang="en-US" dirty="0" smtClean="0"/>
              <a:t>A </a:t>
            </a:r>
            <a:r>
              <a:rPr lang="en-US" dirty="0" smtClean="0"/>
              <a:t>director of any company with </a:t>
            </a:r>
            <a:r>
              <a:rPr lang="en-US" dirty="0" smtClean="0"/>
              <a:t>permission of Board</a:t>
            </a:r>
          </a:p>
          <a:p>
            <a:pPr marL="514350" indent="-514350">
              <a:buFont typeface="+mj-lt"/>
              <a:buAutoNum type="arabicParenR"/>
            </a:pPr>
            <a:r>
              <a:rPr lang="en-US" dirty="0" smtClean="0"/>
              <a:t>A person already appointed as MD in a company can be appointed as MD in one another company only if such appointment is made or approved by Board Resolution with consent of all present directors &amp; specific notice for such meeting is given to all directors then in India.</a:t>
            </a:r>
          </a:p>
          <a:p>
            <a:pPr marL="514350" indent="-514350">
              <a:buFont typeface="+mj-lt"/>
              <a:buAutoNum type="arabicParenR"/>
            </a:pPr>
            <a:endParaRPr lang="en-US" dirty="0" smtClean="0"/>
          </a:p>
          <a:p>
            <a:r>
              <a:rPr lang="en-US" dirty="0"/>
              <a:t>Vacancy in any post of KMP should be filled up by Board at its meeting within 6 months of such vacancy.</a:t>
            </a:r>
          </a:p>
          <a:p>
            <a:pPr marL="514350" indent="-514350">
              <a:buFont typeface="+mj-lt"/>
              <a:buAutoNum type="arabicParenR"/>
            </a:pPr>
            <a:endParaRPr lang="en-US" dirty="0" smtClean="0"/>
          </a:p>
          <a:p>
            <a:endParaRPr lang="en-US" dirty="0"/>
          </a:p>
        </p:txBody>
      </p:sp>
    </p:spTree>
    <p:extLst>
      <p:ext uri="{BB962C8B-B14F-4D97-AF65-F5344CB8AC3E}">
        <p14:creationId xmlns:p14="http://schemas.microsoft.com/office/powerpoint/2010/main" val="796386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SECRETARIAL AUDIT</a:t>
            </a:r>
            <a:endParaRPr lang="en-US" dirty="0"/>
          </a:p>
        </p:txBody>
      </p:sp>
      <p:sp>
        <p:nvSpPr>
          <p:cNvPr id="3" name="Content Placeholder 2"/>
          <p:cNvSpPr>
            <a:spLocks noGrp="1"/>
          </p:cNvSpPr>
          <p:nvPr>
            <p:ph sz="quarter" idx="1"/>
          </p:nvPr>
        </p:nvSpPr>
        <p:spPr/>
        <p:txBody>
          <a:bodyPr>
            <a:normAutofit fontScale="92500"/>
          </a:bodyPr>
          <a:lstStyle/>
          <a:p>
            <a:pPr marL="514350" indent="-514350">
              <a:buFont typeface="+mj-lt"/>
              <a:buAutoNum type="arabicPeriod"/>
            </a:pPr>
            <a:r>
              <a:rPr lang="en-US" dirty="0" smtClean="0"/>
              <a:t>Every Listed Company &amp; </a:t>
            </a:r>
          </a:p>
          <a:p>
            <a:pPr marL="514350" indent="-514350">
              <a:buFont typeface="+mj-lt"/>
              <a:buAutoNum type="arabicPeriod"/>
            </a:pPr>
            <a:r>
              <a:rPr lang="en-US" dirty="0" smtClean="0"/>
              <a:t>Public </a:t>
            </a:r>
            <a:r>
              <a:rPr lang="en-US" dirty="0"/>
              <a:t>company having a paid-up share capital of </a:t>
            </a:r>
            <a:r>
              <a:rPr lang="en-US" dirty="0" smtClean="0"/>
              <a:t>Rs. 50 crores </a:t>
            </a:r>
            <a:r>
              <a:rPr lang="en-US" dirty="0"/>
              <a:t>or more </a:t>
            </a:r>
            <a:r>
              <a:rPr lang="en-US" dirty="0" smtClean="0"/>
              <a:t>&amp; </a:t>
            </a:r>
          </a:p>
          <a:p>
            <a:pPr marL="514350" indent="-514350">
              <a:buFont typeface="+mj-lt"/>
              <a:buAutoNum type="arabicPeriod"/>
            </a:pPr>
            <a:r>
              <a:rPr lang="en-US" dirty="0" smtClean="0"/>
              <a:t>Public </a:t>
            </a:r>
            <a:r>
              <a:rPr lang="en-US" dirty="0"/>
              <a:t>company having a turnover of Rs. </a:t>
            </a:r>
            <a:r>
              <a:rPr lang="en-US" dirty="0" smtClean="0"/>
              <a:t>250 </a:t>
            </a:r>
            <a:r>
              <a:rPr lang="en-US" dirty="0"/>
              <a:t>crores or </a:t>
            </a:r>
            <a:r>
              <a:rPr lang="en-US" dirty="0" smtClean="0"/>
              <a:t>more </a:t>
            </a:r>
          </a:p>
          <a:p>
            <a:endParaRPr lang="en-US" dirty="0"/>
          </a:p>
          <a:p>
            <a:r>
              <a:rPr lang="en-US" dirty="0" smtClean="0"/>
              <a:t>Shall have secretarial audit done </a:t>
            </a:r>
            <a:r>
              <a:rPr lang="en-US" dirty="0" smtClean="0"/>
              <a:t>by CSP &amp; </a:t>
            </a:r>
            <a:r>
              <a:rPr lang="en-US" dirty="0" smtClean="0"/>
              <a:t>attach such report </a:t>
            </a:r>
            <a:r>
              <a:rPr lang="en-US" dirty="0"/>
              <a:t>in Form No.</a:t>
            </a:r>
            <a:r>
              <a:rPr lang="en-US" b="1" dirty="0"/>
              <a:t>MR.3. </a:t>
            </a:r>
            <a:r>
              <a:rPr lang="en-US" dirty="0" smtClean="0"/>
              <a:t>with </a:t>
            </a:r>
            <a:r>
              <a:rPr lang="en-US" dirty="0" smtClean="0"/>
              <a:t>Board Report</a:t>
            </a:r>
            <a:r>
              <a:rPr lang="en-US" dirty="0" smtClean="0"/>
              <a:t>.</a:t>
            </a:r>
          </a:p>
          <a:p>
            <a:endParaRPr lang="en-US" dirty="0" smtClean="0"/>
          </a:p>
          <a:p>
            <a:r>
              <a:rPr lang="en-US" dirty="0"/>
              <a:t>The Board of Directors, in their report made in terms of </a:t>
            </a:r>
            <a:r>
              <a:rPr lang="en-US" dirty="0" smtClean="0"/>
              <a:t>Section 134(3), </a:t>
            </a:r>
            <a:r>
              <a:rPr lang="en-US" dirty="0"/>
              <a:t>shall explain in full any qualification or observation or other remarks made </a:t>
            </a:r>
            <a:r>
              <a:rPr lang="en-US" dirty="0" smtClean="0"/>
              <a:t>by CSP in such report.</a:t>
            </a:r>
            <a:endParaRPr lang="en-US" dirty="0"/>
          </a:p>
          <a:p>
            <a:endParaRPr lang="en-US" dirty="0"/>
          </a:p>
        </p:txBody>
      </p:sp>
    </p:spTree>
    <p:extLst>
      <p:ext uri="{BB962C8B-B14F-4D97-AF65-F5344CB8AC3E}">
        <p14:creationId xmlns:p14="http://schemas.microsoft.com/office/powerpoint/2010/main" val="2850998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fontScale="90000"/>
          </a:bodyPr>
          <a:lstStyle/>
          <a:p>
            <a:pPr algn="ctr"/>
            <a:r>
              <a:rPr lang="en-US" dirty="0" smtClean="0"/>
              <a:t>CONDITIONS PROVIDED IN </a:t>
            </a:r>
            <a:br>
              <a:rPr lang="en-US" dirty="0" smtClean="0"/>
            </a:br>
            <a:r>
              <a:rPr lang="en-US" dirty="0" smtClean="0"/>
              <a:t>SCHEDULE </a:t>
            </a:r>
            <a:r>
              <a:rPr lang="en-US" dirty="0" smtClean="0"/>
              <a:t>V – PART 1</a:t>
            </a:r>
            <a:endParaRPr lang="en-US" dirty="0"/>
          </a:p>
        </p:txBody>
      </p:sp>
      <p:sp>
        <p:nvSpPr>
          <p:cNvPr id="3" name="Content Placeholder 2"/>
          <p:cNvSpPr>
            <a:spLocks noGrp="1"/>
          </p:cNvSpPr>
          <p:nvPr>
            <p:ph sz="quarter" idx="1"/>
          </p:nvPr>
        </p:nvSpPr>
        <p:spPr>
          <a:xfrm>
            <a:off x="914400" y="1447800"/>
            <a:ext cx="7772400" cy="4724400"/>
          </a:xfrm>
        </p:spPr>
        <p:txBody>
          <a:bodyPr>
            <a:noAutofit/>
          </a:bodyPr>
          <a:lstStyle/>
          <a:p>
            <a:r>
              <a:rPr lang="en-US" sz="2000" dirty="0" smtClean="0"/>
              <a:t>CONDITIONS  TO BE FULFILLED FOR APPOINTMENT OF MD OR WTD OR MGR. WITHOUT APPROVAL OF CG:</a:t>
            </a:r>
            <a:endParaRPr lang="en-US" sz="2000" dirty="0" smtClean="0"/>
          </a:p>
          <a:p>
            <a:pPr marL="457200" indent="-457200">
              <a:buFont typeface="+mj-lt"/>
              <a:buAutoNum type="alphaLcParenR"/>
            </a:pPr>
            <a:r>
              <a:rPr lang="en-US" sz="2000" dirty="0" smtClean="0"/>
              <a:t>h</a:t>
            </a:r>
            <a:r>
              <a:rPr lang="en-US" sz="2000" dirty="0" smtClean="0"/>
              <a:t>e </a:t>
            </a:r>
            <a:r>
              <a:rPr lang="en-US" sz="2000" dirty="0" smtClean="0"/>
              <a:t>had not been </a:t>
            </a:r>
            <a:r>
              <a:rPr lang="en-US" sz="2000" dirty="0"/>
              <a:t>sentenced to imprisonment for any period, or to a </a:t>
            </a:r>
            <a:r>
              <a:rPr lang="en-US" sz="2000" dirty="0" smtClean="0"/>
              <a:t>fine exceeding Rs. 1,000, </a:t>
            </a:r>
            <a:r>
              <a:rPr lang="en-US" sz="2000" dirty="0"/>
              <a:t>for the conviction of an offence under any of </a:t>
            </a:r>
            <a:r>
              <a:rPr lang="en-US" sz="2000" dirty="0" smtClean="0"/>
              <a:t>the following Acts:</a:t>
            </a:r>
          </a:p>
          <a:p>
            <a:pPr marL="0" indent="0">
              <a:buNone/>
            </a:pPr>
            <a:r>
              <a:rPr lang="en-US" sz="2000" dirty="0" smtClean="0"/>
              <a:t> </a:t>
            </a:r>
          </a:p>
          <a:p>
            <a:pPr marL="514350" indent="-514350">
              <a:buFont typeface="+mj-lt"/>
              <a:buAutoNum type="romanLcPeriod"/>
            </a:pPr>
            <a:r>
              <a:rPr lang="en-US" sz="2000" dirty="0" smtClean="0"/>
              <a:t>the Indian Stamp Act, 1899 (2 of 1899);</a:t>
            </a:r>
          </a:p>
          <a:p>
            <a:pPr marL="514350" indent="-514350">
              <a:buFont typeface="+mj-lt"/>
              <a:buAutoNum type="romanLcPeriod"/>
            </a:pPr>
            <a:r>
              <a:rPr lang="en-US" sz="2000" dirty="0" smtClean="0"/>
              <a:t>the </a:t>
            </a:r>
            <a:r>
              <a:rPr lang="en-US" sz="2000" dirty="0"/>
              <a:t>Central Excise Act, 1944 (1 of 1944);</a:t>
            </a:r>
          </a:p>
          <a:p>
            <a:pPr marL="514350" indent="-514350">
              <a:buFont typeface="+mj-lt"/>
              <a:buAutoNum type="romanLcPeriod"/>
            </a:pPr>
            <a:r>
              <a:rPr lang="en-US" sz="2000" dirty="0" smtClean="0"/>
              <a:t>the </a:t>
            </a:r>
            <a:r>
              <a:rPr lang="en-US" sz="2000" dirty="0"/>
              <a:t>Industries (Development and Regulation) Act, 1951 (65 of 1951);</a:t>
            </a:r>
          </a:p>
          <a:p>
            <a:pPr marL="514350" indent="-514350">
              <a:buFont typeface="+mj-lt"/>
              <a:buAutoNum type="romanLcPeriod"/>
            </a:pPr>
            <a:r>
              <a:rPr lang="en-US" sz="2000" dirty="0" smtClean="0"/>
              <a:t>the </a:t>
            </a:r>
            <a:r>
              <a:rPr lang="en-US" sz="2000" dirty="0"/>
              <a:t>Prevention of Food Adulteration Act, 1954 (37 of 1954);</a:t>
            </a:r>
          </a:p>
          <a:p>
            <a:pPr marL="514350" indent="-514350">
              <a:buFont typeface="+mj-lt"/>
              <a:buAutoNum type="romanLcPeriod"/>
            </a:pPr>
            <a:r>
              <a:rPr lang="en-US" sz="2000" dirty="0" smtClean="0"/>
              <a:t>the </a:t>
            </a:r>
            <a:r>
              <a:rPr lang="en-US" sz="2000" dirty="0"/>
              <a:t>Essential Commodities Act, 1955 (10 of 1955);</a:t>
            </a:r>
          </a:p>
          <a:p>
            <a:pPr marL="514350" indent="-514350">
              <a:buFont typeface="+mj-lt"/>
              <a:buAutoNum type="romanLcPeriod"/>
            </a:pPr>
            <a:r>
              <a:rPr lang="en-US" sz="2000" dirty="0" smtClean="0"/>
              <a:t>the </a:t>
            </a:r>
            <a:r>
              <a:rPr lang="en-US" sz="2000" dirty="0"/>
              <a:t>Companies Act, 2013;</a:t>
            </a:r>
          </a:p>
          <a:p>
            <a:pPr marL="514350" indent="-514350">
              <a:buFont typeface="+mj-lt"/>
              <a:buAutoNum type="romanLcPeriod"/>
            </a:pPr>
            <a:r>
              <a:rPr lang="en-US" sz="2000" dirty="0" smtClean="0"/>
              <a:t>the Securities Contracts (Regulation) Act, 1956 (42 of 1956);</a:t>
            </a:r>
          </a:p>
          <a:p>
            <a:endParaRPr lang="en-US" sz="2000" dirty="0" smtClean="0"/>
          </a:p>
        </p:txBody>
      </p:sp>
    </p:spTree>
    <p:extLst>
      <p:ext uri="{BB962C8B-B14F-4D97-AF65-F5344CB8AC3E}">
        <p14:creationId xmlns:p14="http://schemas.microsoft.com/office/powerpoint/2010/main" val="3576926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CONDITIONS PROVIDED IN </a:t>
            </a:r>
            <a:r>
              <a:rPr lang="en-US" dirty="0" smtClean="0"/>
              <a:t/>
            </a:r>
            <a:br>
              <a:rPr lang="en-US" dirty="0" smtClean="0"/>
            </a:br>
            <a:r>
              <a:rPr lang="en-US" dirty="0" smtClean="0"/>
              <a:t>SCHEDULE </a:t>
            </a:r>
            <a:r>
              <a:rPr lang="en-US" dirty="0"/>
              <a:t>V – PART 1</a:t>
            </a:r>
            <a:endParaRPr lang="en-US" dirty="0"/>
          </a:p>
        </p:txBody>
      </p:sp>
      <p:sp>
        <p:nvSpPr>
          <p:cNvPr id="3" name="Content Placeholder 2"/>
          <p:cNvSpPr>
            <a:spLocks noGrp="1"/>
          </p:cNvSpPr>
          <p:nvPr>
            <p:ph sz="quarter" idx="1"/>
          </p:nvPr>
        </p:nvSpPr>
        <p:spPr/>
        <p:txBody>
          <a:bodyPr>
            <a:noAutofit/>
          </a:bodyPr>
          <a:lstStyle/>
          <a:p>
            <a:pPr marL="514350" indent="-514350">
              <a:buFont typeface="+mj-lt"/>
              <a:buAutoNum type="romanLcPeriod" startAt="8"/>
            </a:pPr>
            <a:endParaRPr lang="en-US" sz="2000" dirty="0" smtClean="0"/>
          </a:p>
          <a:p>
            <a:pPr marL="514350" indent="-514350">
              <a:buFont typeface="+mj-lt"/>
              <a:buAutoNum type="romanLcPeriod" startAt="8"/>
            </a:pPr>
            <a:r>
              <a:rPr lang="en-US" sz="2000" dirty="0" smtClean="0"/>
              <a:t>the </a:t>
            </a:r>
            <a:r>
              <a:rPr lang="en-US" sz="2000" dirty="0"/>
              <a:t>Wealth-tax Act, 1957 (27 of 1957);</a:t>
            </a:r>
          </a:p>
          <a:p>
            <a:pPr marL="514350" indent="-514350">
              <a:buFont typeface="+mj-lt"/>
              <a:buAutoNum type="romanLcPeriod" startAt="8"/>
            </a:pPr>
            <a:r>
              <a:rPr lang="en-US" sz="2000" dirty="0"/>
              <a:t>the Income-tax Act, 1961 (43 of 1961);</a:t>
            </a:r>
          </a:p>
          <a:p>
            <a:pPr marL="514350" indent="-514350">
              <a:buFont typeface="+mj-lt"/>
              <a:buAutoNum type="romanLcPeriod" startAt="10"/>
            </a:pPr>
            <a:r>
              <a:rPr lang="en-US" sz="2000" dirty="0" smtClean="0"/>
              <a:t>the </a:t>
            </a:r>
            <a:r>
              <a:rPr lang="en-US" sz="2000" dirty="0"/>
              <a:t>Customs Act, 1962 (52 of 1962);</a:t>
            </a:r>
          </a:p>
          <a:p>
            <a:pPr marL="514350" indent="-514350">
              <a:buFont typeface="+mj-lt"/>
              <a:buAutoNum type="romanLcPeriod" startAt="10"/>
            </a:pPr>
            <a:r>
              <a:rPr lang="en-US" sz="2000" dirty="0" smtClean="0"/>
              <a:t>the Competition Act, 2002 (12 of 2003);</a:t>
            </a:r>
          </a:p>
          <a:p>
            <a:pPr marL="514350" indent="-514350">
              <a:buFont typeface="+mj-lt"/>
              <a:buAutoNum type="romanLcPeriod" startAt="10"/>
            </a:pPr>
            <a:r>
              <a:rPr lang="en-US" sz="2000" dirty="0" smtClean="0"/>
              <a:t>the Foreign Exchange Management Act, 1999 (42 of 1999);</a:t>
            </a:r>
          </a:p>
          <a:p>
            <a:pPr marL="514350" indent="-514350">
              <a:buFont typeface="+mj-lt"/>
              <a:buAutoNum type="romanLcPeriod" startAt="10"/>
            </a:pPr>
            <a:r>
              <a:rPr lang="en-US" sz="2000" dirty="0" smtClean="0"/>
              <a:t>the Sick Industrial Companies (Special Provisions) Act, 1985 (1 of 1986);</a:t>
            </a:r>
          </a:p>
          <a:p>
            <a:pPr marL="514350" indent="-514350">
              <a:buFont typeface="+mj-lt"/>
              <a:buAutoNum type="romanLcPeriod" startAt="10"/>
            </a:pPr>
            <a:r>
              <a:rPr lang="en-US" sz="2000" dirty="0" smtClean="0"/>
              <a:t>the Securities and Exchange Board of India Act, 1992 (15 of 1992);</a:t>
            </a:r>
          </a:p>
          <a:p>
            <a:pPr marL="514350" indent="-514350">
              <a:buFont typeface="+mj-lt"/>
              <a:buAutoNum type="romanLcPeriod" startAt="10"/>
            </a:pPr>
            <a:r>
              <a:rPr lang="en-US" sz="2000" dirty="0" smtClean="0"/>
              <a:t>the Foreign Trade (Development and Regulation) Act, 1922 (22 of 1922);</a:t>
            </a:r>
          </a:p>
          <a:p>
            <a:pPr marL="514350" indent="-514350">
              <a:buFont typeface="+mj-lt"/>
              <a:buAutoNum type="romanLcPeriod" startAt="10"/>
            </a:pPr>
            <a:r>
              <a:rPr lang="en-US" sz="2000" dirty="0" smtClean="0"/>
              <a:t>the Prevention of Money-Laundering Act, 2002 (15 of 2003);</a:t>
            </a:r>
          </a:p>
          <a:p>
            <a:endParaRPr lang="en-US" sz="2000" dirty="0" smtClean="0"/>
          </a:p>
        </p:txBody>
      </p:sp>
    </p:spTree>
    <p:extLst>
      <p:ext uri="{BB962C8B-B14F-4D97-AF65-F5344CB8AC3E}">
        <p14:creationId xmlns:p14="http://schemas.microsoft.com/office/powerpoint/2010/main" val="3732968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CONDITIONS PROVIDED IN </a:t>
            </a:r>
            <a:r>
              <a:rPr lang="en-US" dirty="0" smtClean="0"/>
              <a:t/>
            </a:r>
            <a:br>
              <a:rPr lang="en-US" dirty="0" smtClean="0"/>
            </a:br>
            <a:r>
              <a:rPr lang="en-US" dirty="0" smtClean="0"/>
              <a:t>SCHEDULE </a:t>
            </a:r>
            <a:r>
              <a:rPr lang="en-US" dirty="0"/>
              <a:t>V – PART 1</a:t>
            </a:r>
            <a:endParaRPr lang="en-US" dirty="0"/>
          </a:p>
        </p:txBody>
      </p:sp>
      <p:sp>
        <p:nvSpPr>
          <p:cNvPr id="3" name="Content Placeholder 2"/>
          <p:cNvSpPr>
            <a:spLocks noGrp="1"/>
          </p:cNvSpPr>
          <p:nvPr>
            <p:ph sz="quarter" idx="1"/>
          </p:nvPr>
        </p:nvSpPr>
        <p:spPr/>
        <p:txBody>
          <a:bodyPr>
            <a:noAutofit/>
          </a:bodyPr>
          <a:lstStyle/>
          <a:p>
            <a:pPr marL="457200" indent="-457200">
              <a:buFont typeface="+mj-lt"/>
              <a:buAutoNum type="alphaLcParenR" startAt="2"/>
            </a:pPr>
            <a:r>
              <a:rPr lang="en-US" sz="2000" dirty="0" smtClean="0"/>
              <a:t>he had not been detained for any period under the Conservation of Foreign Exchange and Prevention of Smuggling Activities Act, 1974 (52 of 1974).</a:t>
            </a:r>
          </a:p>
          <a:p>
            <a:pPr marL="457200" indent="-457200">
              <a:buFont typeface="+mj-lt"/>
              <a:buAutoNum type="alphaLcParenR" startAt="2"/>
            </a:pPr>
            <a:endParaRPr lang="en-US" sz="2000" dirty="0" smtClean="0"/>
          </a:p>
          <a:p>
            <a:pPr marL="0" indent="0">
              <a:buNone/>
            </a:pPr>
            <a:r>
              <a:rPr lang="en-US" sz="2000" dirty="0" smtClean="0"/>
              <a:t>No further approval of Central Govt. is required for his reappointment unless he has been so convicted or detained subsequent to such approval for a) </a:t>
            </a:r>
            <a:r>
              <a:rPr lang="en-US" sz="2000" dirty="0" smtClean="0"/>
              <a:t>&amp;/or </a:t>
            </a:r>
            <a:r>
              <a:rPr lang="en-US" sz="2000" dirty="0" smtClean="0"/>
              <a:t>b). </a:t>
            </a:r>
          </a:p>
          <a:p>
            <a:endParaRPr lang="en-US" sz="2000" dirty="0" smtClean="0"/>
          </a:p>
          <a:p>
            <a:pPr marL="457200" indent="-457200">
              <a:buFont typeface="+mj-lt"/>
              <a:buAutoNum type="alphaLcParenR" startAt="3"/>
            </a:pPr>
            <a:r>
              <a:rPr lang="en-US" sz="2000" dirty="0" smtClean="0"/>
              <a:t>where he </a:t>
            </a:r>
            <a:r>
              <a:rPr lang="en-US" sz="2000" dirty="0" smtClean="0"/>
              <a:t>is a managerial person in more than one company, he draws remuneration from all companies subject to the ceiling provided in Section V of Part II.</a:t>
            </a:r>
          </a:p>
          <a:p>
            <a:endParaRPr lang="en-US" sz="2000" dirty="0" smtClean="0"/>
          </a:p>
          <a:p>
            <a:pPr marL="457200" indent="-457200">
              <a:buFont typeface="+mj-lt"/>
              <a:buAutoNum type="alphaLcParenR" startAt="4"/>
            </a:pPr>
            <a:r>
              <a:rPr lang="en-US" sz="2000" dirty="0" smtClean="0"/>
              <a:t>he </a:t>
            </a:r>
            <a:r>
              <a:rPr lang="en-US" sz="2000" dirty="0" smtClean="0"/>
              <a:t>is a resident of India</a:t>
            </a:r>
          </a:p>
          <a:p>
            <a:pPr marL="461963" indent="-461963">
              <a:buFont typeface="Wingdings" panose="05000000000000000000" pitchFamily="2" charset="2"/>
              <a:buChar char="Ø"/>
            </a:pPr>
            <a:r>
              <a:rPr lang="en-US" sz="2000" dirty="0" smtClean="0"/>
              <a:t>Means a person who is staying in India </a:t>
            </a:r>
            <a:r>
              <a:rPr lang="en-US" sz="2000" dirty="0"/>
              <a:t>to take up employment or business or </a:t>
            </a:r>
            <a:r>
              <a:rPr lang="en-US" sz="2000" dirty="0" smtClean="0"/>
              <a:t>vacation </a:t>
            </a:r>
            <a:r>
              <a:rPr lang="en-US" sz="2000" dirty="0"/>
              <a:t>in </a:t>
            </a:r>
            <a:r>
              <a:rPr lang="en-US" sz="2000" dirty="0" smtClean="0"/>
              <a:t>India for a continuous period of 12 months immediately preceding his date of appointment. (N.A. to Companies in SEZ notified by Dept. of Commerce)</a:t>
            </a:r>
          </a:p>
        </p:txBody>
      </p:sp>
    </p:spTree>
    <p:extLst>
      <p:ext uri="{BB962C8B-B14F-4D97-AF65-F5344CB8AC3E}">
        <p14:creationId xmlns:p14="http://schemas.microsoft.com/office/powerpoint/2010/main" val="1407349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a:bodyPr>
          <a:lstStyle/>
          <a:p>
            <a:pPr algn="ctr"/>
            <a:r>
              <a:rPr lang="en-US" sz="3600" dirty="0" smtClean="0"/>
              <a:t>PROCEDURE FOR APPOINTMENT</a:t>
            </a:r>
            <a:endParaRPr lang="en-US" sz="3600" dirty="0"/>
          </a:p>
        </p:txBody>
      </p:sp>
      <p:sp>
        <p:nvSpPr>
          <p:cNvPr id="3" name="Content Placeholder 2"/>
          <p:cNvSpPr>
            <a:spLocks noGrp="1"/>
          </p:cNvSpPr>
          <p:nvPr>
            <p:ph sz="quarter" idx="1"/>
          </p:nvPr>
        </p:nvSpPr>
        <p:spPr>
          <a:xfrm>
            <a:off x="914400" y="838200"/>
            <a:ext cx="7772400" cy="5181600"/>
          </a:xfrm>
        </p:spPr>
        <p:txBody>
          <a:bodyPr>
            <a:noAutofit/>
          </a:bodyPr>
          <a:lstStyle/>
          <a:p>
            <a:pPr marL="0" indent="0">
              <a:buNone/>
            </a:pPr>
            <a:endParaRPr lang="en-US" sz="2100" dirty="0" smtClean="0"/>
          </a:p>
          <a:p>
            <a:pPr marL="0" indent="0">
              <a:buNone/>
            </a:pPr>
            <a:r>
              <a:rPr lang="en-US" sz="2100" dirty="0" smtClean="0"/>
              <a:t>APPROVAL:</a:t>
            </a:r>
            <a:endParaRPr lang="en-US" sz="2100" dirty="0" smtClean="0"/>
          </a:p>
          <a:p>
            <a:r>
              <a:rPr lang="en-US" sz="2100" dirty="0" smtClean="0"/>
              <a:t>Terms </a:t>
            </a:r>
            <a:r>
              <a:rPr lang="en-US" sz="2100" dirty="0" smtClean="0"/>
              <a:t>&amp; Conditions of appointment </a:t>
            </a:r>
            <a:r>
              <a:rPr lang="en-US" sz="2100" dirty="0" smtClean="0"/>
              <a:t>&amp; </a:t>
            </a:r>
            <a:r>
              <a:rPr lang="en-US" sz="2100" dirty="0" smtClean="0"/>
              <a:t>Remuneration of </a:t>
            </a:r>
            <a:r>
              <a:rPr lang="en-US" sz="2100" dirty="0" smtClean="0"/>
              <a:t>MD, WTD, Mgr. </a:t>
            </a:r>
            <a:r>
              <a:rPr lang="en-US" sz="2100" dirty="0"/>
              <a:t>shall be approved by :</a:t>
            </a:r>
            <a:endParaRPr lang="en-US" sz="2100" dirty="0" smtClean="0"/>
          </a:p>
          <a:p>
            <a:pPr marL="457200" indent="-457200">
              <a:buFont typeface="+mj-lt"/>
              <a:buAutoNum type="alphaLcParenR"/>
            </a:pPr>
            <a:r>
              <a:rPr lang="en-US" sz="2100" dirty="0" smtClean="0"/>
              <a:t>Board  </a:t>
            </a:r>
            <a:endParaRPr lang="en-US" sz="2100" dirty="0" smtClean="0"/>
          </a:p>
          <a:p>
            <a:pPr marL="457200" indent="-457200">
              <a:buFont typeface="+mj-lt"/>
              <a:buAutoNum type="alphaLcParenR"/>
            </a:pPr>
            <a:r>
              <a:rPr lang="en-US" sz="2100" dirty="0" smtClean="0"/>
              <a:t>Shareholders at </a:t>
            </a:r>
            <a:r>
              <a:rPr lang="en-US" sz="2100" dirty="0" smtClean="0"/>
              <a:t>next General Meeting </a:t>
            </a:r>
            <a:r>
              <a:rPr lang="en-US" sz="2100" dirty="0"/>
              <a:t>thru Ordinary resolution </a:t>
            </a:r>
            <a:r>
              <a:rPr lang="en-US" sz="2100" dirty="0" smtClean="0"/>
              <a:t> </a:t>
            </a:r>
            <a:endParaRPr lang="en-US" sz="2100" dirty="0" smtClean="0"/>
          </a:p>
          <a:p>
            <a:pPr marL="457200" indent="-457200">
              <a:buFont typeface="+mj-lt"/>
              <a:buAutoNum type="alphaLcParenR"/>
            </a:pPr>
            <a:r>
              <a:rPr lang="en-US" sz="2100" dirty="0" smtClean="0"/>
              <a:t>Central </a:t>
            </a:r>
            <a:r>
              <a:rPr lang="en-US" sz="2100" dirty="0" smtClean="0"/>
              <a:t>Govt., if </a:t>
            </a:r>
            <a:r>
              <a:rPr lang="en-US" sz="2100" dirty="0" smtClean="0"/>
              <a:t>there is variance to Schedule V.</a:t>
            </a:r>
            <a:endParaRPr lang="en-US" sz="2100" dirty="0" smtClean="0"/>
          </a:p>
          <a:p>
            <a:r>
              <a:rPr lang="en-US" sz="2100" dirty="0" smtClean="0"/>
              <a:t>If </a:t>
            </a:r>
            <a:r>
              <a:rPr lang="en-US" sz="2100" dirty="0"/>
              <a:t>appointment of MD, WTD, Mgr. is not approved at General Meeting, any acts done by him before such approval shall not be invalid.</a:t>
            </a:r>
          </a:p>
          <a:p>
            <a:pPr marL="0" indent="0">
              <a:buNone/>
            </a:pPr>
            <a:endParaRPr lang="en-US" sz="2100" dirty="0" smtClean="0"/>
          </a:p>
          <a:p>
            <a:pPr marL="0" indent="0">
              <a:buNone/>
            </a:pPr>
            <a:r>
              <a:rPr lang="en-US" sz="2100" dirty="0" smtClean="0"/>
              <a:t>NOTICE:</a:t>
            </a:r>
            <a:endParaRPr lang="en-US" sz="2100" dirty="0" smtClean="0"/>
          </a:p>
          <a:p>
            <a:r>
              <a:rPr lang="en-US" sz="2100" dirty="0" smtClean="0"/>
              <a:t> Notice convening Board Meeting or General Meeting should include </a:t>
            </a:r>
          </a:p>
          <a:p>
            <a:pPr marL="457200" indent="-457200">
              <a:buFont typeface="+mj-lt"/>
              <a:buAutoNum type="alphaLcParenR"/>
            </a:pPr>
            <a:r>
              <a:rPr lang="en-US" sz="2100" dirty="0" smtClean="0"/>
              <a:t>terms &amp; conditions of such appointment</a:t>
            </a:r>
          </a:p>
          <a:p>
            <a:pPr marL="457200" indent="-457200">
              <a:buFont typeface="+mj-lt"/>
              <a:buAutoNum type="alphaLcParenR"/>
            </a:pPr>
            <a:r>
              <a:rPr lang="en-US" sz="2100" dirty="0" smtClean="0"/>
              <a:t>remuneration payable</a:t>
            </a:r>
          </a:p>
          <a:p>
            <a:pPr marL="457200" indent="-457200">
              <a:buFont typeface="+mj-lt"/>
              <a:buAutoNum type="alphaLcParenR"/>
            </a:pPr>
            <a:r>
              <a:rPr lang="en-US" sz="2100" dirty="0" smtClean="0"/>
              <a:t>such other matters including interest of director/s in such appointment</a:t>
            </a:r>
          </a:p>
          <a:p>
            <a:pPr marL="457200" indent="-457200">
              <a:buFont typeface="+mj-lt"/>
              <a:buAutoNum type="alphaLcParenR"/>
            </a:pPr>
            <a:endParaRPr lang="en-US" sz="2100" dirty="0" smtClean="0"/>
          </a:p>
          <a:p>
            <a:endParaRPr lang="en-US" sz="2000" dirty="0" smtClean="0"/>
          </a:p>
          <a:p>
            <a:endParaRPr lang="en-US" sz="2000" dirty="0" smtClean="0"/>
          </a:p>
        </p:txBody>
      </p:sp>
    </p:spTree>
    <p:extLst>
      <p:ext uri="{BB962C8B-B14F-4D97-AF65-F5344CB8AC3E}">
        <p14:creationId xmlns:p14="http://schemas.microsoft.com/office/powerpoint/2010/main" val="2053628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PROCEDURE FOR APPOINTMENT</a:t>
            </a:r>
            <a:endParaRPr lang="en-US" sz="3600" dirty="0"/>
          </a:p>
        </p:txBody>
      </p:sp>
      <p:sp>
        <p:nvSpPr>
          <p:cNvPr id="3" name="Content Placeholder 2"/>
          <p:cNvSpPr>
            <a:spLocks noGrp="1"/>
          </p:cNvSpPr>
          <p:nvPr>
            <p:ph sz="quarter" idx="1"/>
          </p:nvPr>
        </p:nvSpPr>
        <p:spPr/>
        <p:txBody>
          <a:bodyPr>
            <a:noAutofit/>
          </a:bodyPr>
          <a:lstStyle/>
          <a:p>
            <a:pPr marL="0" indent="0">
              <a:buNone/>
            </a:pPr>
            <a:r>
              <a:rPr lang="en-US" sz="2100" dirty="0" smtClean="0"/>
              <a:t>RETURN OF APPOINTMENT: </a:t>
            </a:r>
            <a:endParaRPr lang="en-US" sz="2100" dirty="0" smtClean="0"/>
          </a:p>
          <a:p>
            <a:endParaRPr lang="en-US" sz="2100" dirty="0" smtClean="0"/>
          </a:p>
          <a:p>
            <a:pPr marL="457200" indent="-457200">
              <a:buFont typeface="+mj-lt"/>
              <a:buAutoNum type="arabicParenR"/>
            </a:pPr>
            <a:r>
              <a:rPr lang="en-US" sz="2100" dirty="0" smtClean="0"/>
              <a:t>MD</a:t>
            </a:r>
          </a:p>
          <a:p>
            <a:pPr marL="457200" indent="-457200">
              <a:buFont typeface="+mj-lt"/>
              <a:buAutoNum type="arabicParenR"/>
            </a:pPr>
            <a:r>
              <a:rPr lang="en-US" sz="2100" dirty="0" smtClean="0"/>
              <a:t>WTD or Mgr</a:t>
            </a:r>
            <a:r>
              <a:rPr lang="en-US" sz="2100" dirty="0" smtClean="0"/>
              <a:t>.</a:t>
            </a:r>
          </a:p>
          <a:p>
            <a:pPr marL="457200" indent="-457200">
              <a:buFont typeface="+mj-lt"/>
              <a:buAutoNum type="arabicParenR"/>
            </a:pPr>
            <a:r>
              <a:rPr lang="en-US" sz="2100" dirty="0" smtClean="0"/>
              <a:t>CEO</a:t>
            </a:r>
          </a:p>
          <a:p>
            <a:pPr marL="457200" indent="-457200">
              <a:buFont typeface="+mj-lt"/>
              <a:buAutoNum type="arabicParenR"/>
            </a:pPr>
            <a:r>
              <a:rPr lang="en-US" sz="2100" dirty="0" smtClean="0"/>
              <a:t>CS </a:t>
            </a:r>
          </a:p>
          <a:p>
            <a:pPr marL="457200" indent="-457200">
              <a:buFont typeface="+mj-lt"/>
              <a:buAutoNum type="arabicParenR"/>
            </a:pPr>
            <a:r>
              <a:rPr lang="en-US" sz="2100" dirty="0" smtClean="0"/>
              <a:t>CFO </a:t>
            </a:r>
          </a:p>
          <a:p>
            <a:pPr marL="0" indent="0">
              <a:buNone/>
            </a:pPr>
            <a:endParaRPr lang="en-US" sz="2100" dirty="0" smtClean="0"/>
          </a:p>
          <a:p>
            <a:pPr marL="0" indent="0">
              <a:buNone/>
            </a:pPr>
            <a:r>
              <a:rPr lang="en-US" sz="2100" dirty="0" smtClean="0"/>
              <a:t>To be filled within 60 days </a:t>
            </a:r>
            <a:r>
              <a:rPr lang="en-US" sz="2100" dirty="0" smtClean="0"/>
              <a:t>of appointment with </a:t>
            </a:r>
            <a:r>
              <a:rPr lang="en-US" sz="2100" dirty="0" smtClean="0"/>
              <a:t>Registrar </a:t>
            </a:r>
            <a:r>
              <a:rPr lang="en-US" sz="2100" dirty="0"/>
              <a:t>in Form No. </a:t>
            </a:r>
            <a:r>
              <a:rPr lang="en-US" sz="2100" b="1" dirty="0" smtClean="0"/>
              <a:t>MR.1</a:t>
            </a:r>
            <a:r>
              <a:rPr lang="en-US" sz="2100" dirty="0" smtClean="0"/>
              <a:t>.</a:t>
            </a:r>
          </a:p>
          <a:p>
            <a:endParaRPr lang="en-US" sz="2000" dirty="0" smtClean="0"/>
          </a:p>
          <a:p>
            <a:endParaRPr lang="en-US" sz="2000" dirty="0" smtClean="0"/>
          </a:p>
        </p:txBody>
      </p:sp>
    </p:spTree>
    <p:extLst>
      <p:ext uri="{BB962C8B-B14F-4D97-AF65-F5344CB8AC3E}">
        <p14:creationId xmlns:p14="http://schemas.microsoft.com/office/powerpoint/2010/main" val="3426700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0"/>
            <a:ext cx="8229600" cy="1219200"/>
          </a:xfrm>
        </p:spPr>
        <p:txBody>
          <a:bodyPr>
            <a:normAutofit/>
          </a:bodyPr>
          <a:lstStyle/>
          <a:p>
            <a:pPr algn="ctr"/>
            <a:r>
              <a:rPr lang="en-US" u="sng" dirty="0" smtClean="0"/>
              <a:t>REMUNERATION</a:t>
            </a:r>
            <a:endParaRPr lang="en-US" u="sng" dirty="0"/>
          </a:p>
        </p:txBody>
      </p:sp>
    </p:spTree>
    <p:extLst>
      <p:ext uri="{BB962C8B-B14F-4D97-AF65-F5344CB8AC3E}">
        <p14:creationId xmlns:p14="http://schemas.microsoft.com/office/powerpoint/2010/main" val="13506798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1265</TotalTime>
  <Words>3280</Words>
  <Application>Microsoft Office PowerPoint</Application>
  <PresentationFormat>On-screen Show (4:3)</PresentationFormat>
  <Paragraphs>266</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Equity</vt:lpstr>
      <vt:lpstr>Appointment &amp; Remuneration of Managerial Personnel  (Section 196 to Section 205)</vt:lpstr>
      <vt:lpstr>APPOINTMENT OF MD, WTD OR MGR.</vt:lpstr>
      <vt:lpstr>CONDITIONS FOR APPOINTMENT</vt:lpstr>
      <vt:lpstr>CONDITIONS PROVIDED IN  SCHEDULE V – PART 1</vt:lpstr>
      <vt:lpstr>CONDITIONS PROVIDED IN  SCHEDULE V – PART 1</vt:lpstr>
      <vt:lpstr>CONDITIONS PROVIDED IN  SCHEDULE V – PART 1</vt:lpstr>
      <vt:lpstr>PROCEDURE FOR APPOINTMENT</vt:lpstr>
      <vt:lpstr>PROCEDURE FOR APPOINTMENT</vt:lpstr>
      <vt:lpstr>REMUNERATION</vt:lpstr>
      <vt:lpstr>REMUNERATION PAYABLE BY COMPANIES HAVING PROFITS –  [Section I of Part II of Schedule V read with Section 197]</vt:lpstr>
      <vt:lpstr>APPLICABLE TO PUBLIC COMPANIES ONLY </vt:lpstr>
      <vt:lpstr>REMUNERATION PAYABLE BY COMPANIES HAVING NO/INADEQUATE PROFIT WITHOUT APPROVAL OF CENTRAL GOVT.–  [Section II of Part II of Schedule V]</vt:lpstr>
      <vt:lpstr>      LIMITS UNDER (A) </vt:lpstr>
      <vt:lpstr>    LIMITS UNDER (B)</vt:lpstr>
      <vt:lpstr>    CONDITIONS</vt:lpstr>
      <vt:lpstr>    EXEMPTION TO COMPANIES OTHER THAN LISTED COMPANIES &amp; SUBSIDIARY OF A LISTED COMPANY </vt:lpstr>
      <vt:lpstr>    DISCLOSURES TO BE MADE IN DIRECTOR’S REPORT</vt:lpstr>
      <vt:lpstr>REMUNERATION PAYABLE BY COMPANIES HAVING NO/INADEQUATE PROFIT WITHOUT APPROVAL OF CENTRAL GOVT. IN CERTAIN SPECIAL CIRCUMSTANCES–  [Section III of Part II of Schedule V]</vt:lpstr>
      <vt:lpstr>    CASES</vt:lpstr>
      <vt:lpstr>CASES</vt:lpstr>
      <vt:lpstr>    CASES</vt:lpstr>
      <vt:lpstr>PERKS NOT INCLUDED IN COMPUTATION OF MANAGERIAL REMUNERATION  [Section IV of Part II of Schedule V]</vt:lpstr>
      <vt:lpstr>    </vt:lpstr>
      <vt:lpstr>REMUNERATION PAYABLE TO MANAGERIAL PERSON IN TWO COMPANIES  [Section V of Part II of Schedule V]</vt:lpstr>
      <vt:lpstr>PowerPoint Presentation</vt:lpstr>
      <vt:lpstr>PROVISION APPLICABLE TO PART I &amp; II - [Part III of Schedule V]  EXEMPTION -  [Part IV of Schedule V]</vt:lpstr>
      <vt:lpstr>PowerPoint Presentation</vt:lpstr>
      <vt:lpstr>MANAGERIAL REMUNERATION</vt:lpstr>
      <vt:lpstr>SITTING FEES</vt:lpstr>
      <vt:lpstr>MISCELLANEOUS</vt:lpstr>
      <vt:lpstr>DISCLOSURES IN BOARD’S REPORT</vt:lpstr>
      <vt:lpstr>DISCLOSURES IN BOARD’S REPORT</vt:lpstr>
      <vt:lpstr>APPLICATION TO CENTRAL GOVT. </vt:lpstr>
      <vt:lpstr>COMPENSATION FOR LOSS OF OFFICE</vt:lpstr>
      <vt:lpstr>COMPENSATION FOR LOSS OF OFFICE</vt:lpstr>
      <vt:lpstr>KEY MANAGERIAL PERSONNEL(“KMP”) </vt:lpstr>
      <vt:lpstr>KEY MANAGERIAL PERSONNEL</vt:lpstr>
      <vt:lpstr>SECRETARIAL AUDIT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Appointment &amp; Remuneration of Managerial Personnel  (Section 196 to Section 205)</dc:title>
  <dc:creator>Shah, Dharmesh</dc:creator>
  <cp:lastModifiedBy>Shah, Dharmesh</cp:lastModifiedBy>
  <cp:revision>302</cp:revision>
  <dcterms:created xsi:type="dcterms:W3CDTF">2006-08-16T00:00:00Z</dcterms:created>
  <dcterms:modified xsi:type="dcterms:W3CDTF">2014-05-20T11:01:45Z</dcterms:modified>
</cp:coreProperties>
</file>