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7" r:id="rId7"/>
    <p:sldId id="261" r:id="rId8"/>
    <p:sldId id="262" r:id="rId9"/>
    <p:sldId id="263" r:id="rId10"/>
    <p:sldId id="269" r:id="rId11"/>
    <p:sldId id="266" r:id="rId12"/>
    <p:sldId id="265" r:id="rId13"/>
    <p:sldId id="270" r:id="rId14"/>
    <p:sldId id="268" r:id="rId15"/>
    <p:sldId id="271" r:id="rId16"/>
    <p:sldId id="272" r:id="rId17"/>
    <p:sldId id="273" r:id="rId18"/>
    <p:sldId id="274" r:id="rId19"/>
    <p:sldId id="275" r:id="rId20"/>
    <p:sldId id="277" r:id="rId21"/>
    <p:sldId id="278" r:id="rId22"/>
    <p:sldId id="279" r:id="rId23"/>
    <p:sldId id="280" r:id="rId24"/>
    <p:sldId id="281" r:id="rId25"/>
    <p:sldId id="282" r:id="rId26"/>
    <p:sldId id="284" r:id="rId27"/>
    <p:sldId id="285"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p:cViewPr varScale="1">
        <p:scale>
          <a:sx n="69" d="100"/>
          <a:sy n="69" d="100"/>
        </p:scale>
        <p:origin x="-142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17" name="Footer Placeholder 16"/>
          <p:cNvSpPr>
            <a:spLocks noGrp="1"/>
          </p:cNvSpPr>
          <p:nvPr>
            <p:ph type="ftr" sz="quarter" idx="11"/>
          </p:nvPr>
        </p:nvSpPr>
        <p:spPr/>
        <p:txBody>
          <a:bodyPr/>
          <a:lstStyle/>
          <a:p>
            <a:endParaRPr lang="en-IN"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0064701-E828-457E-95CD-2DD0B52CDE3B}" type="slidenum">
              <a:rPr lang="en-IN" smtClean="0"/>
              <a:t>‹#›</a:t>
            </a:fld>
            <a:endParaRPr lang="en-IN"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C0064701-E828-457E-95CD-2DD0B52CDE3B}" type="slidenum">
              <a:rPr lang="en-IN" smtClean="0"/>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C0064701-E828-457E-95CD-2DD0B52CDE3B}" type="slidenum">
              <a:rPr lang="en-IN" smtClean="0"/>
              <a:t>‹#›</a:t>
            </a:fld>
            <a:endParaRPr lang="en-IN"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a:xfrm>
            <a:off x="4361688" y="1026372"/>
            <a:ext cx="457200" cy="441325"/>
          </a:xfrm>
        </p:spPr>
        <p:txBody>
          <a:bodyPr/>
          <a:lstStyle/>
          <a:p>
            <a:fld id="{C0064701-E828-457E-95CD-2DD0B52CDE3B}" type="slidenum">
              <a:rPr lang="en-IN" smtClean="0"/>
              <a:t>‹#›</a:t>
            </a:fld>
            <a:endParaRPr lang="en-IN"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IN" dirty="0"/>
          </a:p>
        </p:txBody>
      </p:sp>
      <p:sp>
        <p:nvSpPr>
          <p:cNvPr id="4" name="Date Placeholder 3"/>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0064701-E828-457E-95CD-2DD0B52CDE3B}" type="slidenum">
              <a:rPr lang="en-IN" smtClean="0"/>
              <a:t>‹#›</a:t>
            </a:fld>
            <a:endParaRPr lang="en-IN"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4FB8E7CD-BBBC-4C93-B7CD-172A06E96A51}" type="datetimeFigureOut">
              <a:rPr lang="en-IN" smtClean="0"/>
              <a:t>08-01-2014</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C0064701-E828-457E-95CD-2DD0B52CDE3B}" type="slidenum">
              <a:rPr lang="en-IN" smtClean="0"/>
              <a:t>‹#›</a:t>
            </a:fld>
            <a:endParaRPr lang="en-IN"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8" name="Footer Placeholder 7"/>
          <p:cNvSpPr>
            <a:spLocks noGrp="1"/>
          </p:cNvSpPr>
          <p:nvPr>
            <p:ph type="ftr" sz="quarter" idx="11"/>
          </p:nvPr>
        </p:nvSpPr>
        <p:spPr>
          <a:xfrm>
            <a:off x="304800" y="6409944"/>
            <a:ext cx="3581400" cy="365760"/>
          </a:xfrm>
        </p:spPr>
        <p:txBody>
          <a:bodyPr/>
          <a:lstStyle/>
          <a:p>
            <a:endParaRPr lang="en-IN"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0064701-E828-457E-95CD-2DD0B52CDE3B}" type="slidenum">
              <a:rPr lang="en-IN" smtClean="0"/>
              <a:t>‹#›</a:t>
            </a:fld>
            <a:endParaRPr lang="en-IN"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a:xfrm>
            <a:off x="4343400" y="1036020"/>
            <a:ext cx="457200" cy="441325"/>
          </a:xfrm>
        </p:spPr>
        <p:txBody>
          <a:bodyPr/>
          <a:lstStyle/>
          <a:p>
            <a:fld id="{C0064701-E828-457E-95CD-2DD0B52CDE3B}" type="slidenum">
              <a:rPr lang="en-IN" smtClean="0"/>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0064701-E828-457E-95CD-2DD0B52CDE3B}" type="slidenum">
              <a:rPr lang="en-IN" smtClean="0"/>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0064701-E828-457E-95CD-2DD0B52CDE3B}" type="slidenum">
              <a:rPr lang="en-IN" smtClean="0"/>
              <a:t>‹#›</a:t>
            </a:fld>
            <a:endParaRPr lang="en-IN"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4FB8E7CD-BBBC-4C93-B7CD-172A06E96A51}" type="datetimeFigureOut">
              <a:rPr lang="en-IN" smtClean="0"/>
              <a:t>08-01-2014</a:t>
            </a:fld>
            <a:endParaRPr lang="en-IN" dirty="0"/>
          </a:p>
        </p:txBody>
      </p:sp>
      <p:sp>
        <p:nvSpPr>
          <p:cNvPr id="6" name="Footer Placeholder 5"/>
          <p:cNvSpPr>
            <a:spLocks noGrp="1"/>
          </p:cNvSpPr>
          <p:nvPr>
            <p:ph type="ftr" sz="quarter" idx="11"/>
          </p:nvPr>
        </p:nvSpPr>
        <p:spPr>
          <a:xfrm>
            <a:off x="301752" y="6410848"/>
            <a:ext cx="3383280" cy="365760"/>
          </a:xfrm>
        </p:spPr>
        <p:txBody>
          <a:bodyPr/>
          <a:lstStyle/>
          <a:p>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C0064701-E828-457E-95CD-2DD0B52CDE3B}" type="slidenum">
              <a:rPr lang="en-IN" smtClean="0"/>
              <a:t>‹#›</a:t>
            </a:fld>
            <a:endParaRPr lang="en-IN"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4FB8E7CD-BBBC-4C93-B7CD-172A06E96A51}" type="datetimeFigureOut">
              <a:rPr lang="en-IN" smtClean="0"/>
              <a:t>08-01-2014</a:t>
            </a:fld>
            <a:endParaRPr lang="en-IN" dirty="0"/>
          </a:p>
        </p:txBody>
      </p:sp>
      <p:sp>
        <p:nvSpPr>
          <p:cNvPr id="6" name="Footer Placeholder 5"/>
          <p:cNvSpPr>
            <a:spLocks noGrp="1"/>
          </p:cNvSpPr>
          <p:nvPr>
            <p:ph type="ftr" sz="quarter" idx="11"/>
          </p:nvPr>
        </p:nvSpPr>
        <p:spPr>
          <a:xfrm>
            <a:off x="301752" y="6410848"/>
            <a:ext cx="3584448" cy="365760"/>
          </a:xfrm>
        </p:spPr>
        <p:txBody>
          <a:bodyPr/>
          <a:lstStyle/>
          <a:p>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FB8E7CD-BBBC-4C93-B7CD-172A06E96A51}" type="datetimeFigureOut">
              <a:rPr lang="en-IN" smtClean="0"/>
              <a:t>08-01-2014</a:t>
            </a:fld>
            <a:endParaRPr lang="en-IN"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IN"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0064701-E828-457E-95CD-2DD0B52CDE3B}" type="slidenum">
              <a:rPr lang="en-IN" smtClean="0"/>
              <a:t>‹#›</a:t>
            </a:fld>
            <a:endParaRPr lang="en-IN"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sz="1800" dirty="0" smtClean="0"/>
              <a:t>Indirect tax department</a:t>
            </a:r>
            <a:endParaRPr lang="en-IN" sz="1800" dirty="0"/>
          </a:p>
        </p:txBody>
      </p:sp>
      <p:sp>
        <p:nvSpPr>
          <p:cNvPr id="2" name="Title 1"/>
          <p:cNvSpPr>
            <a:spLocks noGrp="1"/>
          </p:cNvSpPr>
          <p:nvPr>
            <p:ph type="ctrTitle"/>
          </p:nvPr>
        </p:nvSpPr>
        <p:spPr/>
        <p:txBody>
          <a:bodyPr/>
          <a:lstStyle/>
          <a:p>
            <a:r>
              <a:rPr lang="en-US" dirty="0" smtClean="0"/>
              <a:t>VALUATION UNDER CENTRAL EXCISE</a:t>
            </a:r>
            <a:endParaRPr lang="en-IN" dirty="0"/>
          </a:p>
        </p:txBody>
      </p:sp>
      <p:pic>
        <p:nvPicPr>
          <p:cNvPr id="7170" name="Picture 2" descr="G:\Desktop\excise valuation\exci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284984"/>
            <a:ext cx="7776864"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9494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Scheme of Valuation under Section 4</a:t>
            </a:r>
            <a:endParaRPr lang="en-IN" dirty="0"/>
          </a:p>
        </p:txBody>
      </p:sp>
      <p:sp>
        <p:nvSpPr>
          <p:cNvPr id="3" name="Content Placeholder 2"/>
          <p:cNvSpPr>
            <a:spLocks noGrp="1"/>
          </p:cNvSpPr>
          <p:nvPr>
            <p:ph sz="quarter" idx="1"/>
          </p:nvPr>
        </p:nvSpPr>
        <p:spPr>
          <a:xfrm>
            <a:off x="301752" y="1052736"/>
            <a:ext cx="8503920" cy="5616624"/>
          </a:xfrm>
        </p:spPr>
        <p:txBody>
          <a:bodyPr/>
          <a:lstStyle/>
          <a:p>
            <a:pPr marL="0" indent="0">
              <a:buNone/>
            </a:pPr>
            <a:endParaRPr lang="en-IN" dirty="0"/>
          </a:p>
        </p:txBody>
      </p:sp>
      <p:sp>
        <p:nvSpPr>
          <p:cNvPr id="4" name="Rectangle 3"/>
          <p:cNvSpPr/>
          <p:nvPr/>
        </p:nvSpPr>
        <p:spPr>
          <a:xfrm>
            <a:off x="1601670" y="1052736"/>
            <a:ext cx="5112568" cy="648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Duty Chargeable with reference to value</a:t>
            </a:r>
            <a:endParaRPr lang="en-IN" dirty="0"/>
          </a:p>
        </p:txBody>
      </p:sp>
      <p:cxnSp>
        <p:nvCxnSpPr>
          <p:cNvPr id="6" name="Straight Connector 5"/>
          <p:cNvCxnSpPr/>
          <p:nvPr/>
        </p:nvCxnSpPr>
        <p:spPr>
          <a:xfrm>
            <a:off x="2915816" y="1700808"/>
            <a:ext cx="0" cy="504056"/>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907704" y="2204864"/>
            <a:ext cx="1944216" cy="1440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Where the value at which goods are sold by </a:t>
            </a:r>
            <a:r>
              <a:rPr lang="en-US" dirty="0" err="1" smtClean="0"/>
              <a:t>assessee</a:t>
            </a:r>
            <a:r>
              <a:rPr lang="en-US" dirty="0" smtClean="0"/>
              <a:t> to be the TV</a:t>
            </a:r>
            <a:endParaRPr lang="en-IN" dirty="0"/>
          </a:p>
        </p:txBody>
      </p:sp>
      <p:cxnSp>
        <p:nvCxnSpPr>
          <p:cNvPr id="11" name="Straight Arrow Connector 10"/>
          <p:cNvCxnSpPr/>
          <p:nvPr/>
        </p:nvCxnSpPr>
        <p:spPr>
          <a:xfrm>
            <a:off x="3851920" y="3158970"/>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572000" y="1952836"/>
            <a:ext cx="2376264" cy="19802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Goods not sold or any of the four conditions is not fulfilled- Central Excise Valuation (DPEG) 	Rules, 2000</a:t>
            </a:r>
          </a:p>
          <a:p>
            <a:pPr algn="ctr"/>
            <a:endParaRPr lang="en-IN" dirty="0"/>
          </a:p>
        </p:txBody>
      </p:sp>
      <p:cxnSp>
        <p:nvCxnSpPr>
          <p:cNvPr id="23" name="Straight Connector 22"/>
          <p:cNvCxnSpPr>
            <a:stCxn id="7" idx="2"/>
          </p:cNvCxnSpPr>
          <p:nvPr/>
        </p:nvCxnSpPr>
        <p:spPr>
          <a:xfrm>
            <a:off x="2879812" y="3645024"/>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115616" y="4437112"/>
            <a:ext cx="64087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115616" y="4437112"/>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23528" y="4653136"/>
            <a:ext cx="1584176" cy="1440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Delivery at the time or removal</a:t>
            </a:r>
            <a:endParaRPr lang="en-IN" dirty="0"/>
          </a:p>
        </p:txBody>
      </p:sp>
      <p:cxnSp>
        <p:nvCxnSpPr>
          <p:cNvPr id="32" name="Straight Connector 31"/>
          <p:cNvCxnSpPr/>
          <p:nvPr/>
        </p:nvCxnSpPr>
        <p:spPr>
          <a:xfrm>
            <a:off x="3347864" y="4437112"/>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2627784" y="4653136"/>
            <a:ext cx="1440160" cy="1440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Delivery at the place of removal</a:t>
            </a:r>
            <a:endParaRPr lang="en-IN" dirty="0"/>
          </a:p>
        </p:txBody>
      </p:sp>
      <p:cxnSp>
        <p:nvCxnSpPr>
          <p:cNvPr id="35" name="Straight Connector 34"/>
          <p:cNvCxnSpPr/>
          <p:nvPr/>
        </p:nvCxnSpPr>
        <p:spPr>
          <a:xfrm>
            <a:off x="5760132" y="4437112"/>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5076056" y="4653136"/>
            <a:ext cx="1368152" cy="1440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Buyer not being Related Person</a:t>
            </a:r>
            <a:endParaRPr lang="en-IN" dirty="0"/>
          </a:p>
        </p:txBody>
      </p:sp>
      <p:cxnSp>
        <p:nvCxnSpPr>
          <p:cNvPr id="39" name="Straight Connector 38"/>
          <p:cNvCxnSpPr/>
          <p:nvPr/>
        </p:nvCxnSpPr>
        <p:spPr>
          <a:xfrm>
            <a:off x="7524328" y="4437112"/>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6948264" y="4653136"/>
            <a:ext cx="1728192" cy="1440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Price is the sole consideration</a:t>
            </a:r>
            <a:endParaRPr lang="en-IN" dirty="0"/>
          </a:p>
        </p:txBody>
      </p:sp>
    </p:spTree>
    <p:extLst>
      <p:ext uri="{BB962C8B-B14F-4D97-AF65-F5344CB8AC3E}">
        <p14:creationId xmlns:p14="http://schemas.microsoft.com/office/powerpoint/2010/main" val="2469273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Place of Removal</a:t>
            </a:r>
            <a:endParaRPr lang="en-IN" dirty="0"/>
          </a:p>
        </p:txBody>
      </p:sp>
      <p:sp>
        <p:nvSpPr>
          <p:cNvPr id="3" name="Content Placeholder 2"/>
          <p:cNvSpPr>
            <a:spLocks noGrp="1"/>
          </p:cNvSpPr>
          <p:nvPr>
            <p:ph sz="quarter" idx="1"/>
          </p:nvPr>
        </p:nvSpPr>
        <p:spPr/>
        <p:txBody>
          <a:bodyPr/>
          <a:lstStyle/>
          <a:p>
            <a:r>
              <a:rPr lang="en-US" dirty="0" smtClean="0"/>
              <a:t>Factory or other premises where goods permitted without payment of duty</a:t>
            </a:r>
          </a:p>
          <a:p>
            <a:pPr marL="0" indent="0">
              <a:buNone/>
            </a:pPr>
            <a:endParaRPr lang="en-US" dirty="0" smtClean="0"/>
          </a:p>
          <a:p>
            <a:r>
              <a:rPr lang="en-US" dirty="0" smtClean="0"/>
              <a:t>Warehouse </a:t>
            </a:r>
          </a:p>
          <a:p>
            <a:pPr marL="0" indent="0">
              <a:buNone/>
            </a:pPr>
            <a:endParaRPr lang="en-US" dirty="0" smtClean="0"/>
          </a:p>
          <a:p>
            <a:r>
              <a:rPr lang="en-US" dirty="0" smtClean="0"/>
              <a:t>Depot, Premises of a consignment agent</a:t>
            </a:r>
            <a:endParaRPr lang="en-IN" dirty="0"/>
          </a:p>
        </p:txBody>
      </p:sp>
      <p:pic>
        <p:nvPicPr>
          <p:cNvPr id="3074" name="Picture 2" descr="G:\Desktop\excise valuation\factor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42881" y="0"/>
            <a:ext cx="2601119" cy="166300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G:\Desktop\excise valuation\whpus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1825229" cy="1663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6255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a:t>
            </a:r>
            <a:endParaRPr lang="en-IN" dirty="0"/>
          </a:p>
        </p:txBody>
      </p:sp>
      <p:sp>
        <p:nvSpPr>
          <p:cNvPr id="3" name="Content Placeholder 2"/>
          <p:cNvSpPr>
            <a:spLocks noGrp="1"/>
          </p:cNvSpPr>
          <p:nvPr>
            <p:ph sz="quarter" idx="1"/>
          </p:nvPr>
        </p:nvSpPr>
        <p:spPr/>
        <p:txBody>
          <a:bodyPr/>
          <a:lstStyle/>
          <a:p>
            <a:r>
              <a:rPr lang="en-US" dirty="0" smtClean="0"/>
              <a:t>Persons deemed to be related if:-</a:t>
            </a:r>
          </a:p>
          <a:p>
            <a:pPr marL="0" indent="0">
              <a:buNone/>
            </a:pPr>
            <a:r>
              <a:rPr lang="en-US" dirty="0" smtClean="0"/>
              <a:t>1)Inter connected undertakings</a:t>
            </a:r>
          </a:p>
          <a:p>
            <a:pPr marL="0" indent="0">
              <a:buNone/>
            </a:pPr>
            <a:r>
              <a:rPr lang="en-US" dirty="0" smtClean="0"/>
              <a:t>2)Relatives</a:t>
            </a:r>
          </a:p>
          <a:p>
            <a:pPr marL="0" indent="0">
              <a:buNone/>
            </a:pPr>
            <a:r>
              <a:rPr lang="en-US" dirty="0" smtClean="0"/>
              <a:t>3)Amongst them the buyer is a relative and a distributor of the </a:t>
            </a:r>
            <a:r>
              <a:rPr lang="en-US" dirty="0" err="1" smtClean="0"/>
              <a:t>assessee</a:t>
            </a:r>
            <a:r>
              <a:rPr lang="en-US" dirty="0" smtClean="0"/>
              <a:t> or sub distributor</a:t>
            </a:r>
          </a:p>
          <a:p>
            <a:pPr marL="0" indent="0">
              <a:buNone/>
            </a:pPr>
            <a:r>
              <a:rPr lang="en-US" dirty="0" smtClean="0"/>
              <a:t>4)Have interest directly or indirectly in each others’ business</a:t>
            </a:r>
            <a:endParaRPr lang="en-IN" dirty="0"/>
          </a:p>
        </p:txBody>
      </p:sp>
    </p:spTree>
    <p:extLst>
      <p:ext uri="{BB962C8B-B14F-4D97-AF65-F5344CB8AC3E}">
        <p14:creationId xmlns:p14="http://schemas.microsoft.com/office/powerpoint/2010/main" val="79451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Price is the sole Consideration</a:t>
            </a:r>
            <a:endParaRPr lang="en-IN" dirty="0"/>
          </a:p>
        </p:txBody>
      </p:sp>
      <p:sp>
        <p:nvSpPr>
          <p:cNvPr id="3" name="Content Placeholder 2"/>
          <p:cNvSpPr>
            <a:spLocks noGrp="1"/>
          </p:cNvSpPr>
          <p:nvPr>
            <p:ph sz="quarter" idx="1"/>
          </p:nvPr>
        </p:nvSpPr>
        <p:spPr/>
        <p:txBody>
          <a:bodyPr/>
          <a:lstStyle/>
          <a:p>
            <a:r>
              <a:rPr lang="en-US" dirty="0" smtClean="0"/>
              <a:t>Any consideration in cash or kind- convert in monetary terms and add to the price</a:t>
            </a:r>
          </a:p>
          <a:p>
            <a:r>
              <a:rPr lang="en-US" dirty="0" smtClean="0"/>
              <a:t>Transaction at Arm’s length</a:t>
            </a:r>
          </a:p>
          <a:p>
            <a:r>
              <a:rPr lang="en-US" dirty="0" smtClean="0"/>
              <a:t>Principal to Principal basis- If not then charges paid to be added to the TV of goods</a:t>
            </a:r>
          </a:p>
          <a:p>
            <a:endParaRPr lang="en-US" dirty="0" smtClean="0"/>
          </a:p>
        </p:txBody>
      </p:sp>
    </p:spTree>
    <p:extLst>
      <p:ext uri="{BB962C8B-B14F-4D97-AF65-F5344CB8AC3E}">
        <p14:creationId xmlns:p14="http://schemas.microsoft.com/office/powerpoint/2010/main" val="2854600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Ingredients of Transaction Value</a:t>
            </a:r>
            <a:endParaRPr lang="en-IN" dirty="0"/>
          </a:p>
        </p:txBody>
      </p:sp>
      <p:sp>
        <p:nvSpPr>
          <p:cNvPr id="3" name="Content Placeholder 2"/>
          <p:cNvSpPr>
            <a:spLocks noGrp="1"/>
          </p:cNvSpPr>
          <p:nvPr>
            <p:ph sz="quarter" idx="1"/>
          </p:nvPr>
        </p:nvSpPr>
        <p:spPr>
          <a:xfrm>
            <a:off x="301752" y="1268760"/>
            <a:ext cx="8503920" cy="4830288"/>
          </a:xfrm>
        </p:spPr>
        <p:txBody>
          <a:bodyPr/>
          <a:lstStyle/>
          <a:p>
            <a:pPr marL="0" indent="0">
              <a:buNone/>
            </a:pPr>
            <a:endParaRPr lang="en-IN" dirty="0"/>
          </a:p>
        </p:txBody>
      </p:sp>
      <p:sp>
        <p:nvSpPr>
          <p:cNvPr id="4" name="Rectangle 3"/>
          <p:cNvSpPr/>
          <p:nvPr/>
        </p:nvSpPr>
        <p:spPr>
          <a:xfrm>
            <a:off x="383641" y="2156918"/>
            <a:ext cx="3672408" cy="10801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Transaction Value means the price actually paid or payable when sold</a:t>
            </a:r>
            <a:endParaRPr lang="en-IN" dirty="0"/>
          </a:p>
        </p:txBody>
      </p:sp>
      <p:cxnSp>
        <p:nvCxnSpPr>
          <p:cNvPr id="6" name="Straight Arrow Connector 5"/>
          <p:cNvCxnSpPr/>
          <p:nvPr/>
        </p:nvCxnSpPr>
        <p:spPr>
          <a:xfrm>
            <a:off x="4067944" y="2696978"/>
            <a:ext cx="129614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364088" y="2265407"/>
            <a:ext cx="1872208"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And includes</a:t>
            </a:r>
            <a:endParaRPr lang="en-IN" dirty="0"/>
          </a:p>
        </p:txBody>
      </p:sp>
      <p:sp>
        <p:nvSpPr>
          <p:cNvPr id="8" name="Rectangle 7"/>
          <p:cNvSpPr/>
          <p:nvPr/>
        </p:nvSpPr>
        <p:spPr>
          <a:xfrm>
            <a:off x="3491880" y="3861048"/>
            <a:ext cx="4824536" cy="187220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In addition to the price any amount that the buyer is liable to pay to or on behalf of the </a:t>
            </a:r>
            <a:r>
              <a:rPr lang="en-US" dirty="0" err="1" smtClean="0"/>
              <a:t>assessee</a:t>
            </a:r>
            <a:r>
              <a:rPr lang="en-US" dirty="0" smtClean="0"/>
              <a:t> by reason of or in connection with the sale whether payable at the time of sale or any time thereafter</a:t>
            </a:r>
            <a:endParaRPr lang="en-IN" dirty="0"/>
          </a:p>
        </p:txBody>
      </p:sp>
      <p:cxnSp>
        <p:nvCxnSpPr>
          <p:cNvPr id="10" name="Straight Arrow Connector 9"/>
          <p:cNvCxnSpPr/>
          <p:nvPr/>
        </p:nvCxnSpPr>
        <p:spPr>
          <a:xfrm flipV="1">
            <a:off x="5568369" y="3163070"/>
            <a:ext cx="648072" cy="6900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530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IN" dirty="0"/>
          </a:p>
        </p:txBody>
      </p:sp>
      <p:sp>
        <p:nvSpPr>
          <p:cNvPr id="3" name="Content Placeholder 2"/>
          <p:cNvSpPr>
            <a:spLocks noGrp="1"/>
          </p:cNvSpPr>
          <p:nvPr>
            <p:ph sz="quarter" idx="1"/>
          </p:nvPr>
        </p:nvSpPr>
        <p:spPr>
          <a:xfrm>
            <a:off x="301752" y="1527048"/>
            <a:ext cx="8503920" cy="4854280"/>
          </a:xfrm>
        </p:spPr>
        <p:txBody>
          <a:bodyPr>
            <a:normAutofit fontScale="92500" lnSpcReduction="10000"/>
          </a:bodyPr>
          <a:lstStyle/>
          <a:p>
            <a:r>
              <a:rPr lang="en-US" dirty="0" smtClean="0"/>
              <a:t>“Including but not limited to”- more may be includible</a:t>
            </a:r>
          </a:p>
          <a:p>
            <a:r>
              <a:rPr lang="en-US" dirty="0" smtClean="0"/>
              <a:t>Items included:- </a:t>
            </a:r>
          </a:p>
          <a:p>
            <a:pPr marL="0" indent="0">
              <a:buNone/>
            </a:pPr>
            <a:r>
              <a:rPr lang="en-US" dirty="0"/>
              <a:t>	</a:t>
            </a:r>
            <a:r>
              <a:rPr lang="en-US" dirty="0" smtClean="0"/>
              <a:t>-Advertising &amp; Publicity</a:t>
            </a:r>
          </a:p>
          <a:p>
            <a:pPr marL="0" indent="0">
              <a:buNone/>
            </a:pPr>
            <a:r>
              <a:rPr lang="en-US" dirty="0"/>
              <a:t>	</a:t>
            </a:r>
            <a:r>
              <a:rPr lang="en-US" dirty="0" smtClean="0"/>
              <a:t>-Marketing &amp; Selling</a:t>
            </a:r>
          </a:p>
          <a:p>
            <a:pPr marL="0" indent="0">
              <a:buNone/>
            </a:pPr>
            <a:r>
              <a:rPr lang="en-US" dirty="0"/>
              <a:t>	</a:t>
            </a:r>
            <a:r>
              <a:rPr lang="en-US" dirty="0" smtClean="0"/>
              <a:t>-Storage</a:t>
            </a:r>
          </a:p>
          <a:p>
            <a:pPr marL="0" indent="0">
              <a:buNone/>
            </a:pPr>
            <a:r>
              <a:rPr lang="en-US" dirty="0"/>
              <a:t>	</a:t>
            </a:r>
            <a:r>
              <a:rPr lang="en-US" dirty="0" smtClean="0"/>
              <a:t>-Outward Handling</a:t>
            </a:r>
          </a:p>
          <a:p>
            <a:pPr marL="0" indent="0">
              <a:buNone/>
            </a:pPr>
            <a:r>
              <a:rPr lang="en-US" dirty="0"/>
              <a:t>	</a:t>
            </a:r>
            <a:r>
              <a:rPr lang="en-US" dirty="0" smtClean="0"/>
              <a:t>-Servicing</a:t>
            </a:r>
          </a:p>
          <a:p>
            <a:pPr marL="0" indent="0">
              <a:buNone/>
            </a:pPr>
            <a:r>
              <a:rPr lang="en-US" dirty="0"/>
              <a:t>	</a:t>
            </a:r>
            <a:r>
              <a:rPr lang="en-US" dirty="0" smtClean="0"/>
              <a:t>-Warranty</a:t>
            </a:r>
          </a:p>
          <a:p>
            <a:pPr marL="0" indent="0">
              <a:buNone/>
            </a:pPr>
            <a:r>
              <a:rPr lang="en-US" dirty="0"/>
              <a:t>	</a:t>
            </a:r>
            <a:r>
              <a:rPr lang="en-US" dirty="0" smtClean="0"/>
              <a:t>-Commission</a:t>
            </a:r>
          </a:p>
          <a:p>
            <a:pPr marL="0" indent="0">
              <a:buNone/>
            </a:pPr>
            <a:r>
              <a:rPr lang="en-US" dirty="0" smtClean="0"/>
              <a:t>	-Any other</a:t>
            </a:r>
          </a:p>
          <a:p>
            <a:r>
              <a:rPr lang="en-US" dirty="0" smtClean="0"/>
              <a:t>Excise Duty/Sales tax not includible</a:t>
            </a:r>
          </a:p>
          <a:p>
            <a:endParaRPr lang="en-US" dirty="0"/>
          </a:p>
          <a:p>
            <a:pPr marL="0" indent="0">
              <a:buNone/>
            </a:pPr>
            <a:endParaRPr lang="en-IN" dirty="0"/>
          </a:p>
        </p:txBody>
      </p:sp>
    </p:spTree>
    <p:extLst>
      <p:ext uri="{BB962C8B-B14F-4D97-AF65-F5344CB8AC3E}">
        <p14:creationId xmlns:p14="http://schemas.microsoft.com/office/powerpoint/2010/main" val="3527786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Includibility of Certain Items	</a:t>
            </a:r>
            <a:endParaRPr lang="en-IN"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626085307"/>
              </p:ext>
            </p:extLst>
          </p:nvPr>
        </p:nvGraphicFramePr>
        <p:xfrm>
          <a:off x="107497" y="1052734"/>
          <a:ext cx="9036502" cy="5688633"/>
        </p:xfrm>
        <a:graphic>
          <a:graphicData uri="http://schemas.openxmlformats.org/drawingml/2006/table">
            <a:tbl>
              <a:tblPr firstRow="1" bandRow="1">
                <a:tableStyleId>{5C22544A-7EE6-4342-B048-85BDC9FD1C3A}</a:tableStyleId>
              </a:tblPr>
              <a:tblGrid>
                <a:gridCol w="4518251"/>
                <a:gridCol w="4518251"/>
              </a:tblGrid>
              <a:tr h="446168">
                <a:tc>
                  <a:txBody>
                    <a:bodyPr/>
                    <a:lstStyle/>
                    <a:p>
                      <a:pPr algn="ctr"/>
                      <a:r>
                        <a:rPr lang="en-US" dirty="0" smtClean="0"/>
                        <a:t>ITEMS OF COST</a:t>
                      </a:r>
                      <a:endParaRPr lang="en-IN" dirty="0"/>
                    </a:p>
                  </a:txBody>
                  <a:tcPr/>
                </a:tc>
                <a:tc>
                  <a:txBody>
                    <a:bodyPr/>
                    <a:lstStyle/>
                    <a:p>
                      <a:pPr algn="ctr"/>
                      <a:r>
                        <a:rPr lang="en-US" dirty="0" smtClean="0"/>
                        <a:t>INCLUDIBILTY OR OTHERWISE</a:t>
                      </a:r>
                      <a:endParaRPr lang="en-IN" dirty="0"/>
                    </a:p>
                  </a:txBody>
                  <a:tcPr/>
                </a:tc>
              </a:tr>
              <a:tr h="1450043">
                <a:tc>
                  <a:txBody>
                    <a:bodyPr/>
                    <a:lstStyle/>
                    <a:p>
                      <a:r>
                        <a:rPr lang="en-US" dirty="0" smtClean="0"/>
                        <a:t>Discounts (Trade</a:t>
                      </a:r>
                      <a:r>
                        <a:rPr lang="en-US" baseline="0" dirty="0" smtClean="0"/>
                        <a:t> &amp; Cash)</a:t>
                      </a:r>
                      <a:endParaRPr lang="en-IN" dirty="0"/>
                    </a:p>
                  </a:txBody>
                  <a:tcPr/>
                </a:tc>
                <a:tc>
                  <a:txBody>
                    <a:bodyPr/>
                    <a:lstStyle/>
                    <a:p>
                      <a:r>
                        <a:rPr lang="en-US" dirty="0" smtClean="0"/>
                        <a:t>No. (Already factored</a:t>
                      </a:r>
                      <a:r>
                        <a:rPr lang="en-US" baseline="0" dirty="0" smtClean="0"/>
                        <a:t> into the definition of TV)- CBEC Circular No. 354/81/2000. – Discount to be actually passed on</a:t>
                      </a:r>
                      <a:endParaRPr lang="en-IN" dirty="0"/>
                    </a:p>
                  </a:txBody>
                  <a:tcPr/>
                </a:tc>
              </a:tr>
              <a:tr h="780791">
                <a:tc>
                  <a:txBody>
                    <a:bodyPr/>
                    <a:lstStyle/>
                    <a:p>
                      <a:r>
                        <a:rPr lang="en-US" dirty="0" smtClean="0"/>
                        <a:t>Erection, Installation &amp;</a:t>
                      </a:r>
                      <a:r>
                        <a:rPr lang="en-US" baseline="0" dirty="0" smtClean="0"/>
                        <a:t> Commissioning</a:t>
                      </a:r>
                      <a:endParaRPr lang="en-IN" dirty="0"/>
                    </a:p>
                  </a:txBody>
                  <a:tcPr/>
                </a:tc>
                <a:tc>
                  <a:txBody>
                    <a:bodyPr/>
                    <a:lstStyle/>
                    <a:p>
                      <a:r>
                        <a:rPr lang="en-US" dirty="0" smtClean="0"/>
                        <a:t>No. Not to be included in the AV if the product</a:t>
                      </a:r>
                      <a:r>
                        <a:rPr lang="en-US" baseline="0" dirty="0" smtClean="0"/>
                        <a:t> is not excisable</a:t>
                      </a:r>
                      <a:endParaRPr lang="en-IN" dirty="0"/>
                    </a:p>
                  </a:txBody>
                  <a:tcPr/>
                </a:tc>
              </a:tr>
              <a:tr h="780791">
                <a:tc>
                  <a:txBody>
                    <a:bodyPr/>
                    <a:lstStyle/>
                    <a:p>
                      <a:r>
                        <a:rPr lang="en-US" dirty="0" smtClean="0"/>
                        <a:t>Packing</a:t>
                      </a:r>
                      <a:endParaRPr lang="en-IN" dirty="0"/>
                    </a:p>
                  </a:txBody>
                  <a:tcPr/>
                </a:tc>
                <a:tc>
                  <a:txBody>
                    <a:bodyPr/>
                    <a:lstStyle/>
                    <a:p>
                      <a:r>
                        <a:rPr lang="en-US" dirty="0" smtClean="0"/>
                        <a:t>Yes. The durable  and returnable</a:t>
                      </a:r>
                      <a:r>
                        <a:rPr lang="en-US" baseline="0" dirty="0" smtClean="0"/>
                        <a:t> packing is deductible</a:t>
                      </a:r>
                      <a:endParaRPr lang="en-IN" dirty="0"/>
                    </a:p>
                  </a:txBody>
                  <a:tcPr/>
                </a:tc>
              </a:tr>
              <a:tr h="446168">
                <a:tc>
                  <a:txBody>
                    <a:bodyPr/>
                    <a:lstStyle/>
                    <a:p>
                      <a:r>
                        <a:rPr lang="en-US" dirty="0" smtClean="0"/>
                        <a:t>Taxes</a:t>
                      </a:r>
                      <a:r>
                        <a:rPr lang="en-US" baseline="0" dirty="0" smtClean="0"/>
                        <a:t> &amp; Duties</a:t>
                      </a:r>
                      <a:endParaRPr lang="en-IN" dirty="0"/>
                    </a:p>
                  </a:txBody>
                  <a:tcPr/>
                </a:tc>
                <a:tc>
                  <a:txBody>
                    <a:bodyPr/>
                    <a:lstStyle/>
                    <a:p>
                      <a:r>
                        <a:rPr lang="en-US" dirty="0" smtClean="0"/>
                        <a:t>No. </a:t>
                      </a:r>
                      <a:endParaRPr lang="en-IN" dirty="0"/>
                    </a:p>
                  </a:txBody>
                  <a:tcPr/>
                </a:tc>
              </a:tr>
              <a:tr h="446168">
                <a:tc>
                  <a:txBody>
                    <a:bodyPr/>
                    <a:lstStyle/>
                    <a:p>
                      <a:r>
                        <a:rPr lang="en-US" dirty="0" smtClean="0"/>
                        <a:t>Interest on </a:t>
                      </a:r>
                      <a:r>
                        <a:rPr lang="en-US" dirty="0" err="1" smtClean="0"/>
                        <a:t>deposits,advances</a:t>
                      </a:r>
                      <a:endParaRPr lang="en-IN" dirty="0"/>
                    </a:p>
                  </a:txBody>
                  <a:tcPr/>
                </a:tc>
                <a:tc>
                  <a:txBody>
                    <a:bodyPr/>
                    <a:lstStyle/>
                    <a:p>
                      <a:r>
                        <a:rPr lang="en-US" dirty="0" smtClean="0"/>
                        <a:t>No.</a:t>
                      </a:r>
                      <a:endParaRPr lang="en-IN" dirty="0"/>
                    </a:p>
                  </a:txBody>
                  <a:tcPr/>
                </a:tc>
              </a:tr>
              <a:tr h="446168">
                <a:tc>
                  <a:txBody>
                    <a:bodyPr/>
                    <a:lstStyle/>
                    <a:p>
                      <a:r>
                        <a:rPr lang="en-US" dirty="0" smtClean="0"/>
                        <a:t>Accessories</a:t>
                      </a:r>
                      <a:endParaRPr lang="en-IN" dirty="0"/>
                    </a:p>
                  </a:txBody>
                  <a:tcPr/>
                </a:tc>
                <a:tc>
                  <a:txBody>
                    <a:bodyPr/>
                    <a:lstStyle/>
                    <a:p>
                      <a:r>
                        <a:rPr lang="en-US" dirty="0" smtClean="0"/>
                        <a:t>No. (</a:t>
                      </a:r>
                      <a:r>
                        <a:rPr lang="en-US" dirty="0" err="1" smtClean="0"/>
                        <a:t>Shriram</a:t>
                      </a:r>
                      <a:r>
                        <a:rPr lang="en-US" dirty="0" smtClean="0"/>
                        <a:t> Bearing</a:t>
                      </a:r>
                      <a:r>
                        <a:rPr lang="en-US" baseline="0" dirty="0" smtClean="0"/>
                        <a:t> Ltd Vs. CCE (SC))</a:t>
                      </a:r>
                      <a:endParaRPr lang="en-IN" dirty="0"/>
                    </a:p>
                  </a:txBody>
                  <a:tcPr/>
                </a:tc>
              </a:tr>
              <a:tr h="446168">
                <a:tc>
                  <a:txBody>
                    <a:bodyPr/>
                    <a:lstStyle/>
                    <a:p>
                      <a:r>
                        <a:rPr lang="en-US" dirty="0" err="1" smtClean="0"/>
                        <a:t>Dharmada</a:t>
                      </a:r>
                      <a:endParaRPr lang="en-IN" dirty="0"/>
                    </a:p>
                  </a:txBody>
                  <a:tcPr/>
                </a:tc>
                <a:tc>
                  <a:txBody>
                    <a:bodyPr/>
                    <a:lstStyle/>
                    <a:p>
                      <a:r>
                        <a:rPr lang="en-US" dirty="0" smtClean="0"/>
                        <a:t>Yes.</a:t>
                      </a:r>
                      <a:r>
                        <a:rPr lang="en-US" baseline="0" dirty="0" smtClean="0"/>
                        <a:t> (CBEC Circular No. 763/79/2003)</a:t>
                      </a:r>
                      <a:endParaRPr lang="en-IN" dirty="0"/>
                    </a:p>
                  </a:txBody>
                  <a:tcPr/>
                </a:tc>
              </a:tr>
              <a:tr h="446168">
                <a:tc>
                  <a:txBody>
                    <a:bodyPr/>
                    <a:lstStyle/>
                    <a:p>
                      <a:r>
                        <a:rPr lang="en-US" dirty="0" smtClean="0"/>
                        <a:t>Freight</a:t>
                      </a:r>
                      <a:endParaRPr lang="en-IN" dirty="0"/>
                    </a:p>
                  </a:txBody>
                  <a:tcPr/>
                </a:tc>
                <a:tc>
                  <a:txBody>
                    <a:bodyPr/>
                    <a:lstStyle/>
                    <a:p>
                      <a:r>
                        <a:rPr lang="en-US" dirty="0" smtClean="0"/>
                        <a:t>No.</a:t>
                      </a:r>
                      <a:endParaRPr lang="en-IN" dirty="0"/>
                    </a:p>
                  </a:txBody>
                  <a:tcPr/>
                </a:tc>
              </a:tr>
            </a:tbl>
          </a:graphicData>
        </a:graphic>
      </p:graphicFrame>
    </p:spTree>
    <p:extLst>
      <p:ext uri="{BB962C8B-B14F-4D97-AF65-F5344CB8AC3E}">
        <p14:creationId xmlns:p14="http://schemas.microsoft.com/office/powerpoint/2010/main" val="3149132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101823114"/>
              </p:ext>
            </p:extLst>
          </p:nvPr>
        </p:nvGraphicFramePr>
        <p:xfrm>
          <a:off x="107503" y="908721"/>
          <a:ext cx="8928992" cy="5949278"/>
        </p:xfrm>
        <a:graphic>
          <a:graphicData uri="http://schemas.openxmlformats.org/drawingml/2006/table">
            <a:tbl>
              <a:tblPr firstRow="1" bandRow="1">
                <a:tableStyleId>{5C22544A-7EE6-4342-B048-85BDC9FD1C3A}</a:tableStyleId>
              </a:tblPr>
              <a:tblGrid>
                <a:gridCol w="4464496"/>
                <a:gridCol w="4464496"/>
              </a:tblGrid>
              <a:tr h="575504">
                <a:tc>
                  <a:txBody>
                    <a:bodyPr/>
                    <a:lstStyle/>
                    <a:p>
                      <a:pPr algn="ctr"/>
                      <a:r>
                        <a:rPr lang="en-US" dirty="0" smtClean="0"/>
                        <a:t>ITEMS</a:t>
                      </a:r>
                      <a:r>
                        <a:rPr lang="en-US" baseline="0" dirty="0" smtClean="0"/>
                        <a:t> OF COST</a:t>
                      </a:r>
                      <a:endParaRPr lang="en-IN" dirty="0"/>
                    </a:p>
                  </a:txBody>
                  <a:tcPr/>
                </a:tc>
                <a:tc>
                  <a:txBody>
                    <a:bodyPr/>
                    <a:lstStyle/>
                    <a:p>
                      <a:pPr algn="ctr"/>
                      <a:r>
                        <a:rPr lang="en-US" dirty="0" smtClean="0"/>
                        <a:t>INCLUDIBILTY OR</a:t>
                      </a:r>
                      <a:r>
                        <a:rPr lang="en-US" baseline="0" dirty="0" smtClean="0"/>
                        <a:t> OTHERWISE</a:t>
                      </a:r>
                      <a:endParaRPr lang="en-IN" dirty="0"/>
                    </a:p>
                  </a:txBody>
                  <a:tcPr/>
                </a:tc>
              </a:tr>
              <a:tr h="979239">
                <a:tc>
                  <a:txBody>
                    <a:bodyPr/>
                    <a:lstStyle/>
                    <a:p>
                      <a:r>
                        <a:rPr lang="en-US" dirty="0" smtClean="0"/>
                        <a:t>Interest on delayed payment of receivables</a:t>
                      </a:r>
                      <a:endParaRPr lang="en-IN" dirty="0"/>
                    </a:p>
                  </a:txBody>
                  <a:tcPr/>
                </a:tc>
                <a:tc>
                  <a:txBody>
                    <a:bodyPr/>
                    <a:lstStyle/>
                    <a:p>
                      <a:r>
                        <a:rPr lang="en-US" dirty="0" smtClean="0"/>
                        <a:t>No. Interest</a:t>
                      </a:r>
                      <a:r>
                        <a:rPr lang="en-US" baseline="0" dirty="0" smtClean="0"/>
                        <a:t> is finance charge and cannot be considered as payment by reason of sale</a:t>
                      </a:r>
                      <a:endParaRPr lang="en-IN" dirty="0"/>
                    </a:p>
                  </a:txBody>
                  <a:tcPr/>
                </a:tc>
              </a:tr>
              <a:tr h="685467">
                <a:tc>
                  <a:txBody>
                    <a:bodyPr/>
                    <a:lstStyle/>
                    <a:p>
                      <a:r>
                        <a:rPr lang="en-US" dirty="0" smtClean="0"/>
                        <a:t>Warranty</a:t>
                      </a:r>
                      <a:endParaRPr lang="en-IN" dirty="0"/>
                    </a:p>
                  </a:txBody>
                  <a:tcPr/>
                </a:tc>
                <a:tc>
                  <a:txBody>
                    <a:bodyPr/>
                    <a:lstStyle/>
                    <a:p>
                      <a:r>
                        <a:rPr lang="en-US" dirty="0" smtClean="0"/>
                        <a:t>Shall form part</a:t>
                      </a:r>
                      <a:r>
                        <a:rPr lang="en-US" baseline="0" dirty="0" smtClean="0"/>
                        <a:t> of TV if recovered from buyer</a:t>
                      </a:r>
                      <a:endParaRPr lang="en-IN" dirty="0"/>
                    </a:p>
                  </a:txBody>
                  <a:tcPr/>
                </a:tc>
              </a:tr>
              <a:tr h="685467">
                <a:tc>
                  <a:txBody>
                    <a:bodyPr/>
                    <a:lstStyle/>
                    <a:p>
                      <a:r>
                        <a:rPr lang="en-US" dirty="0" smtClean="0"/>
                        <a:t>Design, Development</a:t>
                      </a:r>
                      <a:r>
                        <a:rPr lang="en-US" baseline="0" dirty="0" smtClean="0"/>
                        <a:t> &amp; Engineering Charges</a:t>
                      </a:r>
                      <a:endParaRPr lang="en-IN" dirty="0"/>
                    </a:p>
                  </a:txBody>
                  <a:tcPr/>
                </a:tc>
                <a:tc>
                  <a:txBody>
                    <a:bodyPr/>
                    <a:lstStyle/>
                    <a:p>
                      <a:r>
                        <a:rPr lang="en-US" dirty="0" smtClean="0"/>
                        <a:t>Yes. Is by reason of sale or in connection with sale</a:t>
                      </a:r>
                      <a:endParaRPr lang="en-IN" dirty="0"/>
                    </a:p>
                  </a:txBody>
                  <a:tcPr/>
                </a:tc>
              </a:tr>
              <a:tr h="575504">
                <a:tc>
                  <a:txBody>
                    <a:bodyPr/>
                    <a:lstStyle/>
                    <a:p>
                      <a:r>
                        <a:rPr lang="en-US" dirty="0" smtClean="0"/>
                        <a:t>Transit Insurance</a:t>
                      </a:r>
                      <a:endParaRPr lang="en-IN" dirty="0"/>
                    </a:p>
                  </a:txBody>
                  <a:tcPr/>
                </a:tc>
                <a:tc>
                  <a:txBody>
                    <a:bodyPr/>
                    <a:lstStyle/>
                    <a:p>
                      <a:r>
                        <a:rPr lang="en-US" dirty="0" smtClean="0"/>
                        <a:t>No. Part of transportation cost</a:t>
                      </a:r>
                    </a:p>
                  </a:txBody>
                  <a:tcPr/>
                </a:tc>
              </a:tr>
              <a:tr h="2448097">
                <a:tc>
                  <a:txBody>
                    <a:bodyPr/>
                    <a:lstStyle/>
                    <a:p>
                      <a:r>
                        <a:rPr lang="en-US" dirty="0" smtClean="0"/>
                        <a:t>Delayed payment charges</a:t>
                      </a:r>
                      <a:endParaRPr lang="en-IN" dirty="0"/>
                    </a:p>
                  </a:txBody>
                  <a:tcPr/>
                </a:tc>
                <a:tc>
                  <a:txBody>
                    <a:bodyPr/>
                    <a:lstStyle/>
                    <a:p>
                      <a:r>
                        <a:rPr lang="en-US" dirty="0" smtClean="0"/>
                        <a:t>No. As TV relates to the price paid</a:t>
                      </a:r>
                      <a:r>
                        <a:rPr lang="en-US" baseline="0" dirty="0" smtClean="0"/>
                        <a:t> or payable for the goods and delayed payment charges is nothing but interest on the price of goods which is not paid during the normal credit period. To be allowed as deduction, should be separately shown in the invoice and charged over and above the sale price</a:t>
                      </a:r>
                      <a:endParaRPr lang="en-US" dirty="0" smtClean="0"/>
                    </a:p>
                  </a:txBody>
                  <a:tcPr/>
                </a:tc>
              </a:tr>
            </a:tbl>
          </a:graphicData>
        </a:graphic>
      </p:graphicFrame>
    </p:spTree>
    <p:extLst>
      <p:ext uri="{BB962C8B-B14F-4D97-AF65-F5344CB8AC3E}">
        <p14:creationId xmlns:p14="http://schemas.microsoft.com/office/powerpoint/2010/main" val="1441729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Excise Valuation Rules, 2000</a:t>
            </a:r>
            <a:endParaRPr lang="en-IN" dirty="0"/>
          </a:p>
        </p:txBody>
      </p:sp>
      <p:sp>
        <p:nvSpPr>
          <p:cNvPr id="3" name="Content Placeholder 2"/>
          <p:cNvSpPr>
            <a:spLocks noGrp="1"/>
          </p:cNvSpPr>
          <p:nvPr>
            <p:ph sz="quarter" idx="1"/>
          </p:nvPr>
        </p:nvSpPr>
        <p:spPr/>
        <p:txBody>
          <a:bodyPr/>
          <a:lstStyle/>
          <a:p>
            <a:pPr marL="0" indent="0">
              <a:buNone/>
            </a:pPr>
            <a:r>
              <a:rPr lang="en-US" dirty="0" smtClean="0"/>
              <a:t>RULE 7- DEPOT TRANSFER:-</a:t>
            </a:r>
          </a:p>
          <a:p>
            <a:r>
              <a:rPr lang="en-US" dirty="0" smtClean="0"/>
              <a:t>Of goods sold at or about the same time</a:t>
            </a:r>
          </a:p>
          <a:p>
            <a:pPr marL="0" indent="0">
              <a:buNone/>
            </a:pPr>
            <a:r>
              <a:rPr lang="en-US" dirty="0"/>
              <a:t>	</a:t>
            </a:r>
            <a:r>
              <a:rPr lang="en-US" dirty="0" smtClean="0"/>
              <a:t>-Deemed to be sale at the time of clearance from 	  the factory</a:t>
            </a:r>
          </a:p>
          <a:p>
            <a:pPr marL="0" indent="0">
              <a:buNone/>
            </a:pPr>
            <a:endParaRPr lang="en-US" dirty="0"/>
          </a:p>
          <a:p>
            <a:pPr marL="0" indent="0">
              <a:buNone/>
            </a:pPr>
            <a:r>
              <a:rPr lang="en-US" dirty="0" smtClean="0"/>
              <a:t>RULE 8- CAPTIVE CONSUMPTION:-</a:t>
            </a:r>
          </a:p>
          <a:p>
            <a:r>
              <a:rPr lang="en-US" dirty="0" smtClean="0"/>
              <a:t>110% of COP- CAS 4</a:t>
            </a:r>
          </a:p>
          <a:p>
            <a:endParaRPr lang="en-IN" dirty="0"/>
          </a:p>
        </p:txBody>
      </p:sp>
    </p:spTree>
    <p:extLst>
      <p:ext uri="{BB962C8B-B14F-4D97-AF65-F5344CB8AC3E}">
        <p14:creationId xmlns:p14="http://schemas.microsoft.com/office/powerpoint/2010/main" val="1889331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IN" dirty="0"/>
          </a:p>
        </p:txBody>
      </p:sp>
      <p:sp>
        <p:nvSpPr>
          <p:cNvPr id="3" name="Content Placeholder 2"/>
          <p:cNvSpPr>
            <a:spLocks noGrp="1"/>
          </p:cNvSpPr>
          <p:nvPr>
            <p:ph sz="quarter" idx="1"/>
          </p:nvPr>
        </p:nvSpPr>
        <p:spPr/>
        <p:txBody>
          <a:bodyPr/>
          <a:lstStyle/>
          <a:p>
            <a:pPr marL="0" indent="0">
              <a:buNone/>
            </a:pPr>
            <a:r>
              <a:rPr lang="en-US" dirty="0" smtClean="0"/>
              <a:t>RULE 9- SALE THROUGH RELATED PERSON:-</a:t>
            </a:r>
          </a:p>
          <a:p>
            <a:r>
              <a:rPr lang="en-US" dirty="0" smtClean="0"/>
              <a:t>Normal TV at which the related person sells the good to the unrelated buyer</a:t>
            </a:r>
          </a:p>
          <a:p>
            <a:r>
              <a:rPr lang="en-US" dirty="0" smtClean="0"/>
              <a:t>In case of no sale, uses or consumes- As per Rule 8</a:t>
            </a:r>
          </a:p>
          <a:p>
            <a:pPr marL="0" indent="0">
              <a:buNone/>
            </a:pPr>
            <a:r>
              <a:rPr lang="en-US" dirty="0" smtClean="0"/>
              <a:t>RULE 10- SALE THROUGH INTER-CONNECTED UNDERTAKING:-</a:t>
            </a:r>
          </a:p>
          <a:p>
            <a:r>
              <a:rPr lang="en-US" dirty="0" smtClean="0"/>
              <a:t>Falling under the category of Sec.4(3)(b)(ii) OR (iii) OR (iv) OR Holding OR Subsidiary- As per Rule 9</a:t>
            </a:r>
          </a:p>
          <a:p>
            <a:r>
              <a:rPr lang="en-US" dirty="0" smtClean="0"/>
              <a:t>Other than above- As per TV</a:t>
            </a:r>
            <a:endParaRPr lang="en-IN" dirty="0"/>
          </a:p>
        </p:txBody>
      </p:sp>
    </p:spTree>
    <p:extLst>
      <p:ext uri="{BB962C8B-B14F-4D97-AF65-F5344CB8AC3E}">
        <p14:creationId xmlns:p14="http://schemas.microsoft.com/office/powerpoint/2010/main" val="4238572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COVERAGE</a:t>
            </a:r>
            <a:endParaRPr lang="en-IN" dirty="0"/>
          </a:p>
        </p:txBody>
      </p:sp>
      <p:sp>
        <p:nvSpPr>
          <p:cNvPr id="3" name="Content Placeholder 2"/>
          <p:cNvSpPr>
            <a:spLocks noGrp="1"/>
          </p:cNvSpPr>
          <p:nvPr>
            <p:ph sz="quarter" idx="1"/>
          </p:nvPr>
        </p:nvSpPr>
        <p:spPr/>
        <p:txBody>
          <a:bodyPr/>
          <a:lstStyle/>
          <a:p>
            <a:r>
              <a:rPr lang="en-US" dirty="0" smtClean="0"/>
              <a:t>Significance</a:t>
            </a:r>
          </a:p>
          <a:p>
            <a:pPr marL="0" indent="0">
              <a:buNone/>
            </a:pPr>
            <a:endParaRPr lang="en-US" dirty="0" smtClean="0"/>
          </a:p>
          <a:p>
            <a:r>
              <a:rPr lang="en-US" dirty="0" smtClean="0"/>
              <a:t>Basis of Computing duty payable</a:t>
            </a:r>
          </a:p>
          <a:p>
            <a:pPr marL="0" indent="0">
              <a:buNone/>
            </a:pPr>
            <a:endParaRPr lang="en-US" dirty="0" smtClean="0"/>
          </a:p>
          <a:p>
            <a:r>
              <a:rPr lang="en-US" dirty="0" smtClean="0"/>
              <a:t>Central Excise Valuation Rules, 2000</a:t>
            </a:r>
          </a:p>
          <a:p>
            <a:endParaRPr lang="en-IN" dirty="0"/>
          </a:p>
        </p:txBody>
      </p:sp>
    </p:spTree>
    <p:extLst>
      <p:ext uri="{BB962C8B-B14F-4D97-AF65-F5344CB8AC3E}">
        <p14:creationId xmlns:p14="http://schemas.microsoft.com/office/powerpoint/2010/main" val="16438890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IN" dirty="0"/>
          </a:p>
        </p:txBody>
      </p:sp>
      <p:sp>
        <p:nvSpPr>
          <p:cNvPr id="3" name="Content Placeholder 2"/>
          <p:cNvSpPr>
            <a:spLocks noGrp="1"/>
          </p:cNvSpPr>
          <p:nvPr>
            <p:ph sz="quarter" idx="1"/>
          </p:nvPr>
        </p:nvSpPr>
        <p:spPr/>
        <p:txBody>
          <a:bodyPr/>
          <a:lstStyle/>
          <a:p>
            <a:pPr marL="0" indent="0">
              <a:buNone/>
            </a:pPr>
            <a:r>
              <a:rPr lang="en-US" dirty="0" smtClean="0"/>
              <a:t>RULE 10A- SALE FROM JOB WORKER’S PREMISES:-</a:t>
            </a:r>
          </a:p>
          <a:p>
            <a:r>
              <a:rPr lang="en-US" dirty="0" smtClean="0"/>
              <a:t>AV is the TV of the principal manufacturer</a:t>
            </a:r>
          </a:p>
          <a:p>
            <a:pPr marL="0" indent="0">
              <a:buNone/>
            </a:pPr>
            <a:endParaRPr lang="en-US" dirty="0"/>
          </a:p>
          <a:p>
            <a:pPr marL="0" indent="0">
              <a:buNone/>
            </a:pPr>
            <a:r>
              <a:rPr lang="en-US" dirty="0" smtClean="0"/>
              <a:t>RULE 11- BEST JUDGMENT METHOD</a:t>
            </a:r>
            <a:endParaRPr lang="en-US" dirty="0"/>
          </a:p>
        </p:txBody>
      </p:sp>
    </p:spTree>
    <p:extLst>
      <p:ext uri="{BB962C8B-B14F-4D97-AF65-F5344CB8AC3E}">
        <p14:creationId xmlns:p14="http://schemas.microsoft.com/office/powerpoint/2010/main" val="2247368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Valuation under Section 4A- MRP</a:t>
            </a:r>
            <a:endParaRPr lang="en-IN" dirty="0"/>
          </a:p>
        </p:txBody>
      </p:sp>
      <p:sp>
        <p:nvSpPr>
          <p:cNvPr id="3" name="Content Placeholder 2"/>
          <p:cNvSpPr>
            <a:spLocks noGrp="1"/>
          </p:cNvSpPr>
          <p:nvPr>
            <p:ph sz="quarter" idx="1"/>
          </p:nvPr>
        </p:nvSpPr>
        <p:spPr/>
        <p:txBody>
          <a:bodyPr/>
          <a:lstStyle/>
          <a:p>
            <a:r>
              <a:rPr lang="en-US" dirty="0" smtClean="0"/>
              <a:t>Goods covered required to declare on the package the RSP</a:t>
            </a:r>
          </a:p>
          <a:p>
            <a:r>
              <a:rPr lang="en-US" dirty="0" smtClean="0"/>
              <a:t>Valuation done based on RSP declared</a:t>
            </a:r>
          </a:p>
          <a:p>
            <a:r>
              <a:rPr lang="en-US" dirty="0" smtClean="0"/>
              <a:t>RSP-Max. price</a:t>
            </a:r>
          </a:p>
          <a:p>
            <a:r>
              <a:rPr lang="en-US" dirty="0" smtClean="0"/>
              <a:t>More than 1 RSP- Max. considered</a:t>
            </a:r>
          </a:p>
          <a:p>
            <a:r>
              <a:rPr lang="en-US" dirty="0" smtClean="0"/>
              <a:t>Diff RSP-Diff Packages-Same excisable good-Diff Areas</a:t>
            </a:r>
            <a:r>
              <a:rPr lang="en-IN" dirty="0" smtClean="0"/>
              <a:t>??</a:t>
            </a:r>
          </a:p>
          <a:p>
            <a:r>
              <a:rPr lang="en-US" dirty="0" smtClean="0"/>
              <a:t>Statutory requirement to declare RSP for applying 4A.</a:t>
            </a:r>
          </a:p>
        </p:txBody>
      </p:sp>
      <p:pic>
        <p:nvPicPr>
          <p:cNvPr id="4098" name="Picture 2" descr="G:\Desktop\excise valuation\mr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2059569"/>
            <a:ext cx="2232248" cy="1997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6852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4A- Not Applicable??</a:t>
            </a:r>
            <a:endParaRPr lang="en-IN" dirty="0"/>
          </a:p>
        </p:txBody>
      </p:sp>
      <p:sp>
        <p:nvSpPr>
          <p:cNvPr id="3" name="Content Placeholder 2"/>
          <p:cNvSpPr>
            <a:spLocks noGrp="1"/>
          </p:cNvSpPr>
          <p:nvPr>
            <p:ph sz="quarter" idx="1"/>
          </p:nvPr>
        </p:nvSpPr>
        <p:spPr/>
        <p:txBody>
          <a:bodyPr/>
          <a:lstStyle/>
          <a:p>
            <a:r>
              <a:rPr lang="en-US" dirty="0" smtClean="0"/>
              <a:t>Goods not notified for valuation under Section 4A</a:t>
            </a:r>
          </a:p>
          <a:p>
            <a:pPr marL="0" indent="0">
              <a:buNone/>
            </a:pPr>
            <a:endParaRPr lang="en-US" dirty="0" smtClean="0"/>
          </a:p>
          <a:p>
            <a:r>
              <a:rPr lang="en-US" dirty="0" smtClean="0"/>
              <a:t>Goods not packaged commodities</a:t>
            </a:r>
          </a:p>
          <a:p>
            <a:pPr marL="0" indent="0">
              <a:buNone/>
            </a:pPr>
            <a:endParaRPr lang="en-US" dirty="0" smtClean="0"/>
          </a:p>
          <a:p>
            <a:r>
              <a:rPr lang="en-US" dirty="0" smtClean="0"/>
              <a:t>No requirement for affixing MRP in terms of any law</a:t>
            </a:r>
          </a:p>
          <a:p>
            <a:pPr marL="0" indent="0">
              <a:buNone/>
            </a:pPr>
            <a:endParaRPr lang="en-IN" dirty="0"/>
          </a:p>
        </p:txBody>
      </p:sp>
    </p:spTree>
    <p:extLst>
      <p:ext uri="{BB962C8B-B14F-4D97-AF65-F5344CB8AC3E}">
        <p14:creationId xmlns:p14="http://schemas.microsoft.com/office/powerpoint/2010/main" val="171223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Compounded Levy Scheme</a:t>
            </a:r>
            <a:endParaRPr lang="en-IN" dirty="0"/>
          </a:p>
        </p:txBody>
      </p:sp>
      <p:sp>
        <p:nvSpPr>
          <p:cNvPr id="3" name="Content Placeholder 2"/>
          <p:cNvSpPr>
            <a:spLocks noGrp="1"/>
          </p:cNvSpPr>
          <p:nvPr>
            <p:ph sz="quarter" idx="1"/>
          </p:nvPr>
        </p:nvSpPr>
        <p:spPr/>
        <p:txBody>
          <a:bodyPr>
            <a:normAutofit lnSpcReduction="10000"/>
          </a:bodyPr>
          <a:lstStyle/>
          <a:p>
            <a:r>
              <a:rPr lang="en-US" dirty="0" smtClean="0"/>
              <a:t>CG notifies</a:t>
            </a:r>
          </a:p>
          <a:p>
            <a:r>
              <a:rPr lang="en-US" dirty="0" err="1" smtClean="0"/>
              <a:t>Assessee</a:t>
            </a:r>
            <a:r>
              <a:rPr lang="en-US" dirty="0" smtClean="0"/>
              <a:t> has option to pay duty on basis of specified factors like –</a:t>
            </a:r>
          </a:p>
          <a:p>
            <a:pPr marL="0" indent="0">
              <a:buNone/>
            </a:pPr>
            <a:r>
              <a:rPr lang="en-US" dirty="0"/>
              <a:t>	</a:t>
            </a:r>
            <a:r>
              <a:rPr lang="en-US" dirty="0" smtClean="0"/>
              <a:t>a) Size of equipment employed</a:t>
            </a:r>
          </a:p>
          <a:p>
            <a:pPr marL="0" indent="0">
              <a:buNone/>
            </a:pPr>
            <a:r>
              <a:rPr lang="en-US" dirty="0"/>
              <a:t>	</a:t>
            </a:r>
            <a:r>
              <a:rPr lang="en-US" dirty="0" smtClean="0"/>
              <a:t>b) No. of machines used</a:t>
            </a:r>
          </a:p>
          <a:p>
            <a:pPr marL="0" indent="0">
              <a:buNone/>
            </a:pPr>
            <a:r>
              <a:rPr lang="en-US" dirty="0"/>
              <a:t>	</a:t>
            </a:r>
            <a:r>
              <a:rPr lang="en-US" dirty="0" smtClean="0"/>
              <a:t>c) Types of machines used</a:t>
            </a:r>
          </a:p>
          <a:p>
            <a:r>
              <a:rPr lang="en-US" dirty="0" smtClean="0"/>
              <a:t>Advantage- No day-to-day formalities &amp; maintenance of detailed accounts</a:t>
            </a:r>
          </a:p>
          <a:p>
            <a:r>
              <a:rPr lang="en-US" dirty="0" smtClean="0"/>
              <a:t>Notified products are Stainless steel </a:t>
            </a:r>
            <a:r>
              <a:rPr lang="en-US" dirty="0" err="1" smtClean="0"/>
              <a:t>pattas</a:t>
            </a:r>
            <a:r>
              <a:rPr lang="en-US" dirty="0" smtClean="0"/>
              <a:t>/patties, </a:t>
            </a:r>
            <a:r>
              <a:rPr lang="en-US" dirty="0" err="1" smtClean="0"/>
              <a:t>Aluminium</a:t>
            </a:r>
            <a:r>
              <a:rPr lang="en-US" dirty="0" smtClean="0"/>
              <a:t> circles- No SSI exemption available</a:t>
            </a:r>
            <a:endParaRPr lang="en-IN" dirty="0"/>
          </a:p>
        </p:txBody>
      </p:sp>
      <p:pic>
        <p:nvPicPr>
          <p:cNvPr id="5122" name="Picture 2" descr="G:\Desktop\excise valuation\ste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872000"/>
            <a:ext cx="1800200" cy="85882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G:\Desktop\excise valuation\alu.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5872000"/>
            <a:ext cx="2029309" cy="858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8424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Duty on Capacity of Production</a:t>
            </a:r>
            <a:endParaRPr lang="en-IN" dirty="0"/>
          </a:p>
        </p:txBody>
      </p:sp>
      <p:sp>
        <p:nvSpPr>
          <p:cNvPr id="3" name="Content Placeholder 2"/>
          <p:cNvSpPr>
            <a:spLocks noGrp="1"/>
          </p:cNvSpPr>
          <p:nvPr>
            <p:ph sz="quarter" idx="1"/>
          </p:nvPr>
        </p:nvSpPr>
        <p:spPr/>
        <p:txBody>
          <a:bodyPr/>
          <a:lstStyle/>
          <a:p>
            <a:r>
              <a:rPr lang="en-US" dirty="0" smtClean="0"/>
              <a:t>To safeguard revenue –CG notifies</a:t>
            </a:r>
          </a:p>
          <a:p>
            <a:r>
              <a:rPr lang="en-US" dirty="0" smtClean="0"/>
              <a:t>Goods manufactured with the aid of packing machine and packed in pouches are notified like-</a:t>
            </a:r>
          </a:p>
          <a:p>
            <a:pPr marL="0" indent="0">
              <a:buNone/>
            </a:pPr>
            <a:r>
              <a:rPr lang="en-US" dirty="0" smtClean="0"/>
              <a:t>a)Pan Masala containing tobacco </a:t>
            </a:r>
            <a:r>
              <a:rPr lang="en-US" dirty="0" err="1" smtClean="0"/>
              <a:t>i.e,Gutkha</a:t>
            </a:r>
            <a:endParaRPr lang="en-US" dirty="0" smtClean="0"/>
          </a:p>
          <a:p>
            <a:pPr marL="0" indent="0">
              <a:buNone/>
            </a:pPr>
            <a:r>
              <a:rPr lang="en-US" dirty="0" smtClean="0"/>
              <a:t>b)Unmanufactured tobacco bearing a brand name</a:t>
            </a:r>
          </a:p>
          <a:p>
            <a:pPr marL="0" indent="0">
              <a:buNone/>
            </a:pPr>
            <a:r>
              <a:rPr lang="en-US" dirty="0" smtClean="0"/>
              <a:t>c)Chewing tobacco</a:t>
            </a:r>
          </a:p>
          <a:p>
            <a:pPr marL="0" indent="0">
              <a:buNone/>
            </a:pPr>
            <a:r>
              <a:rPr lang="en-US" dirty="0" smtClean="0"/>
              <a:t>d)</a:t>
            </a:r>
            <a:r>
              <a:rPr lang="en-US" dirty="0" err="1" smtClean="0"/>
              <a:t>Jarda</a:t>
            </a:r>
            <a:r>
              <a:rPr lang="en-US" dirty="0" smtClean="0"/>
              <a:t> scented tobacco</a:t>
            </a:r>
          </a:p>
          <a:p>
            <a:pPr marL="0" indent="0">
              <a:buNone/>
            </a:pPr>
            <a:endParaRPr lang="en-US" dirty="0"/>
          </a:p>
          <a:p>
            <a:pPr marL="0" indent="0">
              <a:buNone/>
            </a:pPr>
            <a:endParaRPr lang="en-US" dirty="0" smtClean="0"/>
          </a:p>
          <a:p>
            <a:endParaRPr lang="en-IN" dirty="0"/>
          </a:p>
        </p:txBody>
      </p:sp>
      <p:pic>
        <p:nvPicPr>
          <p:cNvPr id="6146" name="Picture 2" descr="G:\Desktop\excise valuation\pan m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1902" y="4149080"/>
            <a:ext cx="2164854" cy="1368152"/>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G:\Desktop\excise valuation\brand tobacc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890031"/>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Desktop\excise valuation\scent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483315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1759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IN" dirty="0"/>
          </a:p>
        </p:txBody>
      </p:sp>
      <p:sp>
        <p:nvSpPr>
          <p:cNvPr id="3" name="Content Placeholder 2"/>
          <p:cNvSpPr>
            <a:spLocks noGrp="1"/>
          </p:cNvSpPr>
          <p:nvPr>
            <p:ph sz="quarter" idx="1"/>
          </p:nvPr>
        </p:nvSpPr>
        <p:spPr/>
        <p:txBody>
          <a:bodyPr/>
          <a:lstStyle/>
          <a:p>
            <a:r>
              <a:rPr lang="en-US" dirty="0" smtClean="0"/>
              <a:t>Annual Capacity- Officer not below AC</a:t>
            </a:r>
          </a:p>
          <a:p>
            <a:r>
              <a:rPr lang="en-US" dirty="0" smtClean="0"/>
              <a:t>Factory operational during a part of the year- Proportionately</a:t>
            </a:r>
          </a:p>
          <a:p>
            <a:r>
              <a:rPr lang="en-US" dirty="0" smtClean="0"/>
              <a:t>Factory producing notified goods- Not produced for a continuous period of 15 days or more- duty calculated is abated in respect of such period.</a:t>
            </a:r>
          </a:p>
          <a:p>
            <a:r>
              <a:rPr lang="en-US" dirty="0" smtClean="0"/>
              <a:t>Not applicable to a 100% EOU</a:t>
            </a:r>
            <a:endParaRPr lang="en-IN" dirty="0"/>
          </a:p>
        </p:txBody>
      </p:sp>
    </p:spTree>
    <p:extLst>
      <p:ext uri="{BB962C8B-B14F-4D97-AF65-F5344CB8AC3E}">
        <p14:creationId xmlns:p14="http://schemas.microsoft.com/office/powerpoint/2010/main" val="22071491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CCE Vs. FIAT INDIA (P.) LTD</a:t>
            </a:r>
            <a:endParaRPr lang="en-IN" dirty="0"/>
          </a:p>
        </p:txBody>
      </p:sp>
      <p:pic>
        <p:nvPicPr>
          <p:cNvPr id="1026" name="Picture 2" descr="G:\Desktop\excise valuation\FIAT.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7524328" y="72566"/>
            <a:ext cx="1619672" cy="13407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Desktop\excise valuation\C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1125"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1520" y="1700808"/>
            <a:ext cx="8640960" cy="4524315"/>
          </a:xfrm>
          <a:prstGeom prst="rect">
            <a:avLst/>
          </a:prstGeom>
          <a:noFill/>
        </p:spPr>
        <p:txBody>
          <a:bodyPr wrap="square" rtlCol="0">
            <a:spAutoFit/>
          </a:bodyPr>
          <a:lstStyle/>
          <a:p>
            <a:r>
              <a:rPr lang="en-US" b="1" u="sng" dirty="0" smtClean="0"/>
              <a:t>Facts of the Case:-</a:t>
            </a:r>
          </a:p>
          <a:p>
            <a:endParaRPr lang="en-US" b="1" u="sng" dirty="0" smtClean="0"/>
          </a:p>
          <a:p>
            <a:r>
              <a:rPr lang="en-US" dirty="0" smtClean="0"/>
              <a:t>Fiat--Entry into Indian market--Intense competition—S.P. below COP—Enabling Market Penetration—No Additional Consideration</a:t>
            </a:r>
          </a:p>
          <a:p>
            <a:endParaRPr lang="en-US" dirty="0"/>
          </a:p>
          <a:p>
            <a:r>
              <a:rPr lang="en-US" b="1" u="sng" dirty="0" smtClean="0"/>
              <a:t>Ruling of SC:-</a:t>
            </a:r>
          </a:p>
          <a:p>
            <a:endParaRPr lang="en-US" b="1" u="sng" dirty="0" smtClean="0"/>
          </a:p>
          <a:p>
            <a:pPr marL="342900" indent="-342900">
              <a:buAutoNum type="arabicParenR"/>
            </a:pPr>
            <a:r>
              <a:rPr lang="en-US" dirty="0" smtClean="0"/>
              <a:t>The “loss making price” adopted by the </a:t>
            </a:r>
            <a:r>
              <a:rPr lang="en-US" dirty="0" err="1" smtClean="0"/>
              <a:t>assessee</a:t>
            </a:r>
            <a:r>
              <a:rPr lang="en-US" dirty="0"/>
              <a:t> </a:t>
            </a:r>
            <a:r>
              <a:rPr lang="en-US" dirty="0" smtClean="0"/>
              <a:t>is not the “Normal Price” as contemplated under Section 4 of CEA.</a:t>
            </a:r>
          </a:p>
          <a:p>
            <a:pPr marL="342900" indent="-342900">
              <a:buAutoNum type="arabicParenR"/>
            </a:pPr>
            <a:r>
              <a:rPr lang="en-US" dirty="0" smtClean="0"/>
              <a:t>The goods are NOT ORDINARILY SOLD in the course of the whole-sale trade</a:t>
            </a:r>
          </a:p>
          <a:p>
            <a:pPr marL="342900" indent="-342900">
              <a:buAutoNum type="arabicParenR"/>
            </a:pPr>
            <a:r>
              <a:rPr lang="en-US" dirty="0" smtClean="0"/>
              <a:t>The price is not the sole consideration for the sale and therefore, the AA was justified in invoking clause (b) of Section 4(1) to arrive at the value of excisable goods for the purpose of levy of duty and accordingly the valuation requires to be done on the basis of Valuation Rules,1975.</a:t>
            </a:r>
            <a:endParaRPr lang="en-US" dirty="0"/>
          </a:p>
          <a:p>
            <a:endParaRPr lang="en-US" dirty="0" smtClean="0"/>
          </a:p>
          <a:p>
            <a:pPr marL="342900" indent="-342900">
              <a:buAutoNum type="arabicParenR"/>
            </a:pPr>
            <a:endParaRPr lang="en-IN" dirty="0"/>
          </a:p>
        </p:txBody>
      </p:sp>
    </p:spTree>
    <p:extLst>
      <p:ext uri="{BB962C8B-B14F-4D97-AF65-F5344CB8AC3E}">
        <p14:creationId xmlns:p14="http://schemas.microsoft.com/office/powerpoint/2010/main" val="9929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THE CASE</a:t>
            </a:r>
            <a:endParaRPr lang="en-IN" dirty="0"/>
          </a:p>
        </p:txBody>
      </p:sp>
      <p:sp>
        <p:nvSpPr>
          <p:cNvPr id="3" name="Content Placeholder 2"/>
          <p:cNvSpPr>
            <a:spLocks noGrp="1"/>
          </p:cNvSpPr>
          <p:nvPr>
            <p:ph sz="quarter" idx="1"/>
          </p:nvPr>
        </p:nvSpPr>
        <p:spPr/>
        <p:txBody>
          <a:bodyPr>
            <a:normAutofit fontScale="92500" lnSpcReduction="20000"/>
          </a:bodyPr>
          <a:lstStyle/>
          <a:p>
            <a:r>
              <a:rPr lang="en-US" dirty="0" smtClean="0"/>
              <a:t>Basic understanding:-</a:t>
            </a:r>
          </a:p>
          <a:p>
            <a:pPr marL="514350" indent="-514350">
              <a:buAutoNum type="arabicParenR"/>
            </a:pPr>
            <a:r>
              <a:rPr lang="en-US" dirty="0" smtClean="0"/>
              <a:t>“Sale price being the sole consideration”</a:t>
            </a:r>
          </a:p>
          <a:p>
            <a:pPr marL="514350" indent="-514350">
              <a:buAutoNum type="arabicParenR"/>
            </a:pPr>
            <a:r>
              <a:rPr lang="en-US" dirty="0" smtClean="0"/>
              <a:t>No additional consideration</a:t>
            </a:r>
          </a:p>
          <a:p>
            <a:pPr marL="0" indent="0">
              <a:buNone/>
            </a:pPr>
            <a:r>
              <a:rPr lang="en-US" dirty="0" smtClean="0"/>
              <a:t>--</a:t>
            </a:r>
            <a:r>
              <a:rPr lang="en-US" u="sng" dirty="0" smtClean="0"/>
              <a:t>Collector of CE V. Guru Nanak Refrigeration </a:t>
            </a:r>
            <a:r>
              <a:rPr lang="en-US" u="sng" dirty="0" err="1" smtClean="0"/>
              <a:t>Corpn</a:t>
            </a:r>
            <a:r>
              <a:rPr lang="en-US" u="sng" dirty="0" smtClean="0"/>
              <a:t>:-</a:t>
            </a:r>
          </a:p>
          <a:p>
            <a:pPr marL="0" indent="0">
              <a:buNone/>
            </a:pPr>
            <a:r>
              <a:rPr lang="en-US" dirty="0" smtClean="0"/>
              <a:t>Held that where Normal price is available, it would be treated as the AV even if such normal price is lower than the COP so long as there is no additional consideration and transaction at ALP.</a:t>
            </a:r>
          </a:p>
          <a:p>
            <a:pPr marL="0" indent="0">
              <a:buNone/>
            </a:pPr>
            <a:r>
              <a:rPr lang="en-US" dirty="0" smtClean="0"/>
              <a:t>-However in the case of FIAT, SC held that lowering the price below manufacturing cost would constitute an additional consideration and therefore, price was not the sole consideration.</a:t>
            </a:r>
            <a:endParaRPr lang="en-US" dirty="0"/>
          </a:p>
        </p:txBody>
      </p:sp>
    </p:spTree>
    <p:extLst>
      <p:ext uri="{BB962C8B-B14F-4D97-AF65-F5344CB8AC3E}">
        <p14:creationId xmlns:p14="http://schemas.microsoft.com/office/powerpoint/2010/main" val="42928069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Desktop\Thank-You.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1653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01752" y="228600"/>
            <a:ext cx="8534400" cy="6008712"/>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solidFill>
                  <a:srgbClr val="00B0F0"/>
                </a:solidFill>
              </a:rPr>
              <a:t>Presented by:-</a:t>
            </a:r>
            <a:br>
              <a:rPr lang="en-US" dirty="0" smtClean="0">
                <a:solidFill>
                  <a:srgbClr val="00B0F0"/>
                </a:solidFill>
              </a:rPr>
            </a:br>
            <a:r>
              <a:rPr lang="en-US" dirty="0" smtClean="0">
                <a:solidFill>
                  <a:srgbClr val="00B0F0"/>
                </a:solidFill>
              </a:rPr>
              <a:t>CA Navneet Kumar Agrawal</a:t>
            </a:r>
            <a:endParaRPr lang="en-IN" dirty="0">
              <a:solidFill>
                <a:srgbClr val="00B0F0"/>
              </a:solidFill>
            </a:endParaRPr>
          </a:p>
        </p:txBody>
      </p:sp>
    </p:spTree>
    <p:extLst>
      <p:ext uri="{BB962C8B-B14F-4D97-AF65-F5344CB8AC3E}">
        <p14:creationId xmlns:p14="http://schemas.microsoft.com/office/powerpoint/2010/main" val="26039286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 OF VALUATION</a:t>
            </a:r>
            <a:endParaRPr lang="en-IN" dirty="0"/>
          </a:p>
        </p:txBody>
      </p:sp>
      <p:sp>
        <p:nvSpPr>
          <p:cNvPr id="3" name="Content Placeholder 2"/>
          <p:cNvSpPr>
            <a:spLocks noGrp="1"/>
          </p:cNvSpPr>
          <p:nvPr>
            <p:ph sz="quarter" idx="1"/>
          </p:nvPr>
        </p:nvSpPr>
        <p:spPr/>
        <p:txBody>
          <a:bodyPr/>
          <a:lstStyle/>
          <a:p>
            <a:r>
              <a:rPr lang="en-US" dirty="0" smtClean="0"/>
              <a:t>Payable on different criterion</a:t>
            </a:r>
          </a:p>
          <a:p>
            <a:r>
              <a:rPr lang="en-US" dirty="0" smtClean="0"/>
              <a:t>Determine:-</a:t>
            </a:r>
          </a:p>
          <a:p>
            <a:pPr marL="0" indent="0">
              <a:buNone/>
            </a:pPr>
            <a:r>
              <a:rPr lang="en-US" dirty="0"/>
              <a:t>	</a:t>
            </a:r>
            <a:r>
              <a:rPr lang="en-US" dirty="0" smtClean="0"/>
              <a:t>1) Excisable??</a:t>
            </a:r>
          </a:p>
          <a:p>
            <a:pPr marL="0" indent="0">
              <a:buNone/>
            </a:pPr>
            <a:r>
              <a:rPr lang="en-US" dirty="0"/>
              <a:t>	</a:t>
            </a:r>
            <a:r>
              <a:rPr lang="en-US" dirty="0" smtClean="0"/>
              <a:t>2)Classification</a:t>
            </a:r>
          </a:p>
          <a:p>
            <a:pPr marL="0" indent="0">
              <a:buNone/>
            </a:pPr>
            <a:r>
              <a:rPr lang="en-US" dirty="0"/>
              <a:t>	</a:t>
            </a:r>
            <a:r>
              <a:rPr lang="en-US" dirty="0" smtClean="0"/>
              <a:t>3)Valuation</a:t>
            </a:r>
          </a:p>
          <a:p>
            <a:pPr marL="0" indent="0">
              <a:buNone/>
            </a:pPr>
            <a:r>
              <a:rPr lang="en-US" dirty="0"/>
              <a:t>	</a:t>
            </a:r>
            <a:r>
              <a:rPr lang="en-US" dirty="0" smtClean="0"/>
              <a:t>4)Duty payable</a:t>
            </a:r>
            <a:endParaRPr lang="en-IN" dirty="0"/>
          </a:p>
        </p:txBody>
      </p:sp>
    </p:spTree>
    <p:extLst>
      <p:ext uri="{BB962C8B-B14F-4D97-AF65-F5344CB8AC3E}">
        <p14:creationId xmlns:p14="http://schemas.microsoft.com/office/powerpoint/2010/main" val="3076517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BASIS OF COMPUTING DUTY PAYABLE</a:t>
            </a:r>
            <a:endParaRPr lang="en-IN" dirty="0"/>
          </a:p>
        </p:txBody>
      </p:sp>
      <p:sp>
        <p:nvSpPr>
          <p:cNvPr id="3" name="Content Placeholder 2"/>
          <p:cNvSpPr>
            <a:spLocks noGrp="1"/>
          </p:cNvSpPr>
          <p:nvPr>
            <p:ph sz="quarter" idx="1"/>
          </p:nvPr>
        </p:nvSpPr>
        <p:spPr/>
        <p:txBody>
          <a:bodyPr/>
          <a:lstStyle/>
          <a:p>
            <a:pPr marL="514350" indent="-514350">
              <a:buAutoNum type="arabicParenR"/>
            </a:pPr>
            <a:r>
              <a:rPr lang="en-US" dirty="0" smtClean="0"/>
              <a:t>Specific Duty</a:t>
            </a:r>
          </a:p>
          <a:p>
            <a:pPr marL="514350" indent="-514350">
              <a:buAutoNum type="arabicParenR"/>
            </a:pPr>
            <a:r>
              <a:rPr lang="en-US" dirty="0" smtClean="0"/>
              <a:t>Duty based on Value</a:t>
            </a:r>
          </a:p>
          <a:p>
            <a:pPr marL="0" indent="0">
              <a:buNone/>
            </a:pPr>
            <a:r>
              <a:rPr lang="en-US" dirty="0"/>
              <a:t>	</a:t>
            </a:r>
            <a:r>
              <a:rPr lang="en-US" dirty="0" err="1" smtClean="0"/>
              <a:t>i</a:t>
            </a:r>
            <a:r>
              <a:rPr lang="en-US" dirty="0" smtClean="0"/>
              <a:t>)On Tariff value (Section 3(2) of C.E. Act,1932)</a:t>
            </a:r>
          </a:p>
          <a:p>
            <a:pPr marL="0" indent="0">
              <a:buNone/>
            </a:pPr>
            <a:r>
              <a:rPr lang="en-US" dirty="0"/>
              <a:t>	</a:t>
            </a:r>
            <a:r>
              <a:rPr lang="en-US" dirty="0" smtClean="0"/>
              <a:t>ii)Valuation u/s 4</a:t>
            </a:r>
          </a:p>
          <a:p>
            <a:pPr marL="0" indent="0">
              <a:buNone/>
            </a:pPr>
            <a:r>
              <a:rPr lang="en-US" dirty="0"/>
              <a:t>	</a:t>
            </a:r>
            <a:r>
              <a:rPr lang="en-US" dirty="0" smtClean="0"/>
              <a:t>iii) MRP based valuation (Section 4A of C.E. Act)</a:t>
            </a:r>
          </a:p>
          <a:p>
            <a:pPr marL="0" indent="0">
              <a:buNone/>
            </a:pPr>
            <a:r>
              <a:rPr lang="en-US" dirty="0" smtClean="0"/>
              <a:t>3) Compounded Levy Scheme (Rule 15 of C.E. Rules,2002)</a:t>
            </a:r>
          </a:p>
          <a:p>
            <a:pPr marL="0" indent="0">
              <a:buNone/>
            </a:pPr>
            <a:r>
              <a:rPr lang="en-US" dirty="0" smtClean="0"/>
              <a:t>4)Based on Capacity of Production (Section 3A)</a:t>
            </a:r>
            <a:endParaRPr lang="en-IN" dirty="0"/>
          </a:p>
        </p:txBody>
      </p:sp>
    </p:spTree>
    <p:extLst>
      <p:ext uri="{BB962C8B-B14F-4D97-AF65-F5344CB8AC3E}">
        <p14:creationId xmlns:p14="http://schemas.microsoft.com/office/powerpoint/2010/main" val="3775860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DUTY	</a:t>
            </a:r>
            <a:endParaRPr lang="en-IN" dirty="0"/>
          </a:p>
        </p:txBody>
      </p:sp>
      <p:sp>
        <p:nvSpPr>
          <p:cNvPr id="3" name="Content Placeholder 2"/>
          <p:cNvSpPr>
            <a:spLocks noGrp="1"/>
          </p:cNvSpPr>
          <p:nvPr>
            <p:ph sz="quarter" idx="1"/>
          </p:nvPr>
        </p:nvSpPr>
        <p:spPr/>
        <p:txBody>
          <a:bodyPr/>
          <a:lstStyle/>
          <a:p>
            <a:r>
              <a:rPr lang="en-US" dirty="0" smtClean="0"/>
              <a:t>Duty payable based on certain units like </a:t>
            </a:r>
          </a:p>
          <a:p>
            <a:pPr marL="274320" lvl="1" indent="0">
              <a:buNone/>
            </a:pPr>
            <a:r>
              <a:rPr lang="en-US" dirty="0" err="1" smtClean="0">
                <a:solidFill>
                  <a:schemeClr val="tx1"/>
                </a:solidFill>
              </a:rPr>
              <a:t>i</a:t>
            </a:r>
            <a:r>
              <a:rPr lang="en-US" dirty="0" smtClean="0">
                <a:solidFill>
                  <a:schemeClr val="tx1"/>
                </a:solidFill>
              </a:rPr>
              <a:t>)Length</a:t>
            </a:r>
          </a:p>
          <a:p>
            <a:pPr marL="274320" lvl="1" indent="0">
              <a:buNone/>
            </a:pPr>
            <a:r>
              <a:rPr lang="en-US" dirty="0" smtClean="0">
                <a:solidFill>
                  <a:schemeClr val="tx1"/>
                </a:solidFill>
              </a:rPr>
              <a:t>ii)Weight</a:t>
            </a:r>
          </a:p>
          <a:p>
            <a:pPr marL="274320" lvl="1" indent="0">
              <a:buNone/>
            </a:pPr>
            <a:r>
              <a:rPr lang="en-US" dirty="0" smtClean="0">
                <a:solidFill>
                  <a:schemeClr val="tx1"/>
                </a:solidFill>
              </a:rPr>
              <a:t>iii)Volume, etc.</a:t>
            </a:r>
          </a:p>
          <a:p>
            <a:pPr marL="274320" lvl="1" indent="0">
              <a:buNone/>
            </a:pPr>
            <a:endParaRPr lang="en-US" dirty="0" smtClean="0"/>
          </a:p>
          <a:p>
            <a:r>
              <a:rPr lang="en-US" dirty="0" smtClean="0"/>
              <a:t>Example- Cigarettes</a:t>
            </a:r>
          </a:p>
          <a:p>
            <a:pPr marL="0" indent="0">
              <a:buNone/>
            </a:pPr>
            <a:endParaRPr lang="en-US" dirty="0" smtClean="0"/>
          </a:p>
          <a:p>
            <a:r>
              <a:rPr lang="en-US" dirty="0" smtClean="0"/>
              <a:t>Demands frequent revision-Increase revenue</a:t>
            </a:r>
          </a:p>
          <a:p>
            <a:endParaRPr lang="en-US" dirty="0" smtClean="0"/>
          </a:p>
          <a:p>
            <a:endParaRPr lang="en-IN" dirty="0"/>
          </a:p>
        </p:txBody>
      </p:sp>
      <p:pic>
        <p:nvPicPr>
          <p:cNvPr id="1026" name="Picture 2" descr="G:\Desktop\excise valuation\cig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204864"/>
            <a:ext cx="2592288"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813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Chart Showing scheme of Ad Valorem</a:t>
            </a:r>
            <a:endParaRPr lang="en-IN" dirty="0"/>
          </a:p>
        </p:txBody>
      </p:sp>
      <p:sp>
        <p:nvSpPr>
          <p:cNvPr id="3" name="Content Placeholder 2"/>
          <p:cNvSpPr>
            <a:spLocks noGrp="1"/>
          </p:cNvSpPr>
          <p:nvPr>
            <p:ph sz="quarter" idx="1"/>
          </p:nvPr>
        </p:nvSpPr>
        <p:spPr>
          <a:xfrm>
            <a:off x="301752" y="764704"/>
            <a:ext cx="8503920" cy="5976664"/>
          </a:xfrm>
        </p:spPr>
        <p:txBody>
          <a:bodyPr/>
          <a:lstStyle/>
          <a:p>
            <a:pPr marL="0" indent="0">
              <a:buNone/>
            </a:pPr>
            <a:endParaRPr lang="en-US" dirty="0"/>
          </a:p>
        </p:txBody>
      </p:sp>
      <p:sp>
        <p:nvSpPr>
          <p:cNvPr id="4" name="Rectangle 3"/>
          <p:cNvSpPr/>
          <p:nvPr/>
        </p:nvSpPr>
        <p:spPr>
          <a:xfrm>
            <a:off x="1259632" y="872328"/>
            <a:ext cx="2376264"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solidFill>
                  <a:schemeClr val="tx1"/>
                </a:solidFill>
              </a:rPr>
              <a:t>Valuation under Central Excise</a:t>
            </a:r>
            <a:endParaRPr lang="en-IN" dirty="0">
              <a:solidFill>
                <a:schemeClr val="tx1"/>
              </a:solidFill>
            </a:endParaRPr>
          </a:p>
        </p:txBody>
      </p:sp>
      <p:cxnSp>
        <p:nvCxnSpPr>
          <p:cNvPr id="6" name="Straight Connector 5"/>
          <p:cNvCxnSpPr/>
          <p:nvPr/>
        </p:nvCxnSpPr>
        <p:spPr>
          <a:xfrm>
            <a:off x="2489862" y="1664416"/>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000823" y="1952448"/>
            <a:ext cx="2952328"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Are tariff values being fixed under Section 3(2)?</a:t>
            </a:r>
            <a:endParaRPr lang="en-IN" dirty="0"/>
          </a:p>
        </p:txBody>
      </p:sp>
      <p:cxnSp>
        <p:nvCxnSpPr>
          <p:cNvPr id="9" name="Straight Connector 8"/>
          <p:cNvCxnSpPr>
            <a:stCxn id="7" idx="3"/>
          </p:cNvCxnSpPr>
          <p:nvPr/>
        </p:nvCxnSpPr>
        <p:spPr>
          <a:xfrm>
            <a:off x="3953151" y="2348492"/>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169175" y="2096464"/>
            <a:ext cx="864096"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Yes</a:t>
            </a:r>
            <a:endParaRPr lang="en-IN" dirty="0">
              <a:solidFill>
                <a:schemeClr val="tx1"/>
              </a:solidFill>
            </a:endParaRPr>
          </a:p>
        </p:txBody>
      </p:sp>
      <p:cxnSp>
        <p:nvCxnSpPr>
          <p:cNvPr id="12" name="Straight Connector 11"/>
          <p:cNvCxnSpPr>
            <a:stCxn id="10" idx="3"/>
          </p:cNvCxnSpPr>
          <p:nvPr/>
        </p:nvCxnSpPr>
        <p:spPr>
          <a:xfrm>
            <a:off x="5033271" y="2348492"/>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249295" y="1952448"/>
            <a:ext cx="1944216"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solidFill>
                  <a:schemeClr val="tx1"/>
                </a:solidFill>
              </a:rPr>
              <a:t>Valuation under Section 3(2)</a:t>
            </a:r>
            <a:endParaRPr lang="en-IN" dirty="0">
              <a:solidFill>
                <a:schemeClr val="tx1"/>
              </a:solidFill>
            </a:endParaRPr>
          </a:p>
        </p:txBody>
      </p:sp>
      <p:cxnSp>
        <p:nvCxnSpPr>
          <p:cNvPr id="15" name="Straight Connector 14"/>
          <p:cNvCxnSpPr/>
          <p:nvPr/>
        </p:nvCxnSpPr>
        <p:spPr>
          <a:xfrm>
            <a:off x="2465716" y="2744536"/>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991722" y="2996952"/>
            <a:ext cx="936104"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No</a:t>
            </a:r>
            <a:endParaRPr lang="en-IN" dirty="0"/>
          </a:p>
        </p:txBody>
      </p:sp>
      <p:cxnSp>
        <p:nvCxnSpPr>
          <p:cNvPr id="18" name="Straight Connector 17"/>
          <p:cNvCxnSpPr>
            <a:stCxn id="16" idx="2"/>
          </p:cNvCxnSpPr>
          <p:nvPr/>
        </p:nvCxnSpPr>
        <p:spPr>
          <a:xfrm>
            <a:off x="2459774" y="3429000"/>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827584" y="3717032"/>
            <a:ext cx="3456384" cy="12241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Are the goods notified for valuation with reference to RSP and notified for MRP based levy under Excise Law?</a:t>
            </a:r>
            <a:endParaRPr lang="en-IN" dirty="0"/>
          </a:p>
        </p:txBody>
      </p:sp>
      <p:cxnSp>
        <p:nvCxnSpPr>
          <p:cNvPr id="21" name="Straight Connector 20"/>
          <p:cNvCxnSpPr>
            <a:stCxn id="19" idx="3"/>
          </p:cNvCxnSpPr>
          <p:nvPr/>
        </p:nvCxnSpPr>
        <p:spPr>
          <a:xfrm>
            <a:off x="4283968" y="4329100"/>
            <a:ext cx="317255"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4601223" y="4005064"/>
            <a:ext cx="906881" cy="5760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Yes</a:t>
            </a:r>
            <a:endParaRPr lang="en-IN" dirty="0"/>
          </a:p>
        </p:txBody>
      </p:sp>
      <p:cxnSp>
        <p:nvCxnSpPr>
          <p:cNvPr id="24" name="Straight Connector 23"/>
          <p:cNvCxnSpPr>
            <a:stCxn id="22" idx="3"/>
          </p:cNvCxnSpPr>
          <p:nvPr/>
        </p:nvCxnSpPr>
        <p:spPr>
          <a:xfrm>
            <a:off x="5508104" y="4293096"/>
            <a:ext cx="288032"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796136" y="3861048"/>
            <a:ext cx="1872208"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Valuation under Section 4A</a:t>
            </a:r>
            <a:endParaRPr lang="en-IN" dirty="0"/>
          </a:p>
        </p:txBody>
      </p:sp>
      <p:cxnSp>
        <p:nvCxnSpPr>
          <p:cNvPr id="27" name="Straight Connector 26"/>
          <p:cNvCxnSpPr/>
          <p:nvPr/>
        </p:nvCxnSpPr>
        <p:spPr>
          <a:xfrm>
            <a:off x="2489862" y="4941168"/>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2123728" y="5157192"/>
            <a:ext cx="804098" cy="4320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No</a:t>
            </a:r>
            <a:endParaRPr lang="en-IN" dirty="0"/>
          </a:p>
        </p:txBody>
      </p:sp>
      <p:cxnSp>
        <p:nvCxnSpPr>
          <p:cNvPr id="30" name="Straight Connector 29"/>
          <p:cNvCxnSpPr/>
          <p:nvPr/>
        </p:nvCxnSpPr>
        <p:spPr>
          <a:xfrm>
            <a:off x="2525777" y="5589240"/>
            <a:ext cx="0"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619672" y="5805264"/>
            <a:ext cx="1800200" cy="648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Valuation under Section 4</a:t>
            </a:r>
            <a:endParaRPr lang="en-IN" dirty="0"/>
          </a:p>
        </p:txBody>
      </p:sp>
    </p:spTree>
    <p:extLst>
      <p:ext uri="{BB962C8B-B14F-4D97-AF65-F5344CB8AC3E}">
        <p14:creationId xmlns:p14="http://schemas.microsoft.com/office/powerpoint/2010/main" val="29441810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DUTY BASED ON VALUE( AD VALOREM)</a:t>
            </a:r>
            <a:endParaRPr lang="en-IN" dirty="0"/>
          </a:p>
        </p:txBody>
      </p:sp>
      <p:sp>
        <p:nvSpPr>
          <p:cNvPr id="3" name="Content Placeholder 2"/>
          <p:cNvSpPr>
            <a:spLocks noGrp="1"/>
          </p:cNvSpPr>
          <p:nvPr>
            <p:ph sz="quarter" idx="1"/>
          </p:nvPr>
        </p:nvSpPr>
        <p:spPr/>
        <p:txBody>
          <a:bodyPr>
            <a:normAutofit lnSpcReduction="10000"/>
          </a:bodyPr>
          <a:lstStyle/>
          <a:p>
            <a:pPr marL="514350" indent="-514350">
              <a:buAutoNum type="arabicParenR"/>
            </a:pPr>
            <a:r>
              <a:rPr lang="en-US" dirty="0" smtClean="0"/>
              <a:t>As a percentage of Tariff Value fixed by the govt.:-</a:t>
            </a:r>
          </a:p>
          <a:p>
            <a:r>
              <a:rPr lang="en-US" dirty="0" smtClean="0"/>
              <a:t>Govt. notifies</a:t>
            </a:r>
          </a:p>
          <a:p>
            <a:r>
              <a:rPr lang="en-US" dirty="0" smtClean="0"/>
              <a:t>Easy</a:t>
            </a:r>
          </a:p>
          <a:p>
            <a:r>
              <a:rPr lang="en-US" dirty="0" smtClean="0"/>
              <a:t>Two products- Pan Masala &amp; Readymade garments</a:t>
            </a:r>
          </a:p>
          <a:p>
            <a:r>
              <a:rPr lang="en-US" dirty="0" smtClean="0"/>
              <a:t>Can be altered</a:t>
            </a:r>
          </a:p>
          <a:p>
            <a:r>
              <a:rPr lang="en-US" dirty="0" smtClean="0"/>
              <a:t>Diff. values-diff. classes</a:t>
            </a:r>
          </a:p>
          <a:p>
            <a:r>
              <a:rPr lang="en-US" dirty="0" smtClean="0"/>
              <a:t>Diff. values-same class-mfg. by diff. classes/sold to diff. class of buyers</a:t>
            </a:r>
          </a:p>
          <a:p>
            <a:r>
              <a:rPr lang="en-US" dirty="0" smtClean="0"/>
              <a:t>May be fixed on the basis of wholesale or average price.</a:t>
            </a:r>
          </a:p>
          <a:p>
            <a:endParaRPr lang="en-IN" dirty="0"/>
          </a:p>
        </p:txBody>
      </p:sp>
      <p:pic>
        <p:nvPicPr>
          <p:cNvPr id="2050" name="Picture 2" descr="G:\Desktop\excise valuation\pan masal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2047876"/>
            <a:ext cx="1534865" cy="96865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Desktop\excise valuation\rm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9516" y="3284984"/>
            <a:ext cx="1764407" cy="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608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IN" dirty="0"/>
          </a:p>
        </p:txBody>
      </p:sp>
      <p:sp>
        <p:nvSpPr>
          <p:cNvPr id="3" name="Content Placeholder 2"/>
          <p:cNvSpPr>
            <a:spLocks noGrp="1"/>
          </p:cNvSpPr>
          <p:nvPr>
            <p:ph sz="quarter" idx="1"/>
          </p:nvPr>
        </p:nvSpPr>
        <p:spPr/>
        <p:txBody>
          <a:bodyPr/>
          <a:lstStyle/>
          <a:p>
            <a:pPr marL="0" indent="0">
              <a:buNone/>
            </a:pPr>
            <a:r>
              <a:rPr lang="en-US" dirty="0" smtClean="0"/>
              <a:t>2)As percentage of AV (Section 4)</a:t>
            </a:r>
          </a:p>
          <a:p>
            <a:pPr marL="0" indent="0">
              <a:buNone/>
            </a:pPr>
            <a:endParaRPr lang="en-US" dirty="0" smtClean="0"/>
          </a:p>
          <a:p>
            <a:r>
              <a:rPr lang="en-US" dirty="0" smtClean="0"/>
              <a:t>Prior to 1</a:t>
            </a:r>
            <a:r>
              <a:rPr lang="en-US" baseline="30000" dirty="0" smtClean="0"/>
              <a:t>st</a:t>
            </a:r>
            <a:r>
              <a:rPr lang="en-US" dirty="0" smtClean="0"/>
              <a:t> </a:t>
            </a:r>
            <a:r>
              <a:rPr lang="en-US" dirty="0"/>
              <a:t>J</a:t>
            </a:r>
            <a:r>
              <a:rPr lang="en-US" dirty="0" smtClean="0"/>
              <a:t>uly, 2000- ‘Normal Price’ Principle</a:t>
            </a:r>
          </a:p>
          <a:p>
            <a:r>
              <a:rPr lang="en-US" dirty="0" smtClean="0"/>
              <a:t>After 1</a:t>
            </a:r>
            <a:r>
              <a:rPr lang="en-US" baseline="30000" dirty="0" smtClean="0"/>
              <a:t>st</a:t>
            </a:r>
            <a:r>
              <a:rPr lang="en-US" dirty="0" smtClean="0"/>
              <a:t> July,2000-Concept of Transaction Value</a:t>
            </a:r>
          </a:p>
          <a:p>
            <a:pPr marL="0" indent="0">
              <a:buNone/>
            </a:pPr>
            <a:endParaRPr lang="en-US" dirty="0"/>
          </a:p>
          <a:p>
            <a:pPr marL="0" indent="0">
              <a:buNone/>
            </a:pPr>
            <a:endParaRPr lang="en-IN" dirty="0"/>
          </a:p>
        </p:txBody>
      </p:sp>
    </p:spTree>
    <p:extLst>
      <p:ext uri="{BB962C8B-B14F-4D97-AF65-F5344CB8AC3E}">
        <p14:creationId xmlns:p14="http://schemas.microsoft.com/office/powerpoint/2010/main" val="16345730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IN" dirty="0"/>
          </a:p>
        </p:txBody>
      </p:sp>
      <p:sp>
        <p:nvSpPr>
          <p:cNvPr id="3" name="Content Placeholder 2"/>
          <p:cNvSpPr>
            <a:spLocks noGrp="1"/>
          </p:cNvSpPr>
          <p:nvPr>
            <p:ph sz="quarter" idx="1"/>
          </p:nvPr>
        </p:nvSpPr>
        <p:spPr/>
        <p:txBody>
          <a:bodyPr/>
          <a:lstStyle/>
          <a:p>
            <a:pPr>
              <a:buFont typeface="Wingdings" panose="05000000000000000000" pitchFamily="2" charset="2"/>
              <a:buChar char="Ø"/>
            </a:pPr>
            <a:r>
              <a:rPr lang="en-US" dirty="0"/>
              <a:t>Duty chargeable with reference to value, then on each removal value shall </a:t>
            </a:r>
            <a:r>
              <a:rPr lang="en-US" dirty="0" smtClean="0"/>
              <a:t>be:-</a:t>
            </a:r>
          </a:p>
          <a:p>
            <a:pPr marL="0" indent="0">
              <a:buNone/>
            </a:pPr>
            <a:endParaRPr lang="en-US" dirty="0" smtClean="0"/>
          </a:p>
          <a:p>
            <a:r>
              <a:rPr lang="en-US" dirty="0" smtClean="0"/>
              <a:t>In case goods sold, for delivery at the </a:t>
            </a:r>
            <a:r>
              <a:rPr lang="en-US" b="1" dirty="0" smtClean="0"/>
              <a:t>time</a:t>
            </a:r>
            <a:r>
              <a:rPr lang="en-US" dirty="0" smtClean="0"/>
              <a:t> and </a:t>
            </a:r>
            <a:r>
              <a:rPr lang="en-US" b="1" dirty="0" smtClean="0"/>
              <a:t>place of removal</a:t>
            </a:r>
            <a:r>
              <a:rPr lang="en-US" dirty="0" smtClean="0"/>
              <a:t>-not </a:t>
            </a:r>
            <a:r>
              <a:rPr lang="en-US" b="1" dirty="0" smtClean="0"/>
              <a:t>related</a:t>
            </a:r>
            <a:r>
              <a:rPr lang="en-US" dirty="0" smtClean="0"/>
              <a:t>-price is sole consideration-TV</a:t>
            </a:r>
          </a:p>
          <a:p>
            <a:pPr marL="0" indent="0">
              <a:buNone/>
            </a:pPr>
            <a:endParaRPr lang="en-US" dirty="0" smtClean="0"/>
          </a:p>
          <a:p>
            <a:r>
              <a:rPr lang="en-US" dirty="0" smtClean="0"/>
              <a:t>In any other case, including where goods not sold, value to be determined as prescribed</a:t>
            </a:r>
            <a:endParaRPr lang="en-US" dirty="0"/>
          </a:p>
          <a:p>
            <a:endParaRPr lang="en-US" dirty="0"/>
          </a:p>
        </p:txBody>
      </p:sp>
    </p:spTree>
    <p:extLst>
      <p:ext uri="{BB962C8B-B14F-4D97-AF65-F5344CB8AC3E}">
        <p14:creationId xmlns:p14="http://schemas.microsoft.com/office/powerpoint/2010/main" val="31550887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431</TotalTime>
  <Words>1263</Words>
  <Application>Microsoft Office PowerPoint</Application>
  <PresentationFormat>On-screen Show (4:3)</PresentationFormat>
  <Paragraphs>205</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Civic</vt:lpstr>
      <vt:lpstr>VALUATION UNDER CENTRAL EXCISE</vt:lpstr>
      <vt:lpstr>COVERAGE</vt:lpstr>
      <vt:lpstr>SIGNIFICANCE OF VALUATION</vt:lpstr>
      <vt:lpstr>BASIS OF COMPUTING DUTY PAYABLE</vt:lpstr>
      <vt:lpstr>SPECIFIC DUTY </vt:lpstr>
      <vt:lpstr>Chart Showing scheme of Ad Valorem</vt:lpstr>
      <vt:lpstr>DUTY BASED ON VALUE( AD VALOREM)</vt:lpstr>
      <vt:lpstr>Contd…..</vt:lpstr>
      <vt:lpstr>Contd….</vt:lpstr>
      <vt:lpstr>Scheme of Valuation under Section 4</vt:lpstr>
      <vt:lpstr>Place of Removal</vt:lpstr>
      <vt:lpstr>Related</vt:lpstr>
      <vt:lpstr>Price is the sole Consideration</vt:lpstr>
      <vt:lpstr>Ingredients of Transaction Value</vt:lpstr>
      <vt:lpstr>Contd….</vt:lpstr>
      <vt:lpstr>Includibility of Certain Items </vt:lpstr>
      <vt:lpstr>PowerPoint Presentation</vt:lpstr>
      <vt:lpstr>Central Excise Valuation Rules, 2000</vt:lpstr>
      <vt:lpstr>Contd…</vt:lpstr>
      <vt:lpstr>Contd….</vt:lpstr>
      <vt:lpstr>Valuation under Section 4A- MRP</vt:lpstr>
      <vt:lpstr>Section 4A- Not Applicable??</vt:lpstr>
      <vt:lpstr>Compounded Levy Scheme</vt:lpstr>
      <vt:lpstr>Duty on Capacity of Production</vt:lpstr>
      <vt:lpstr>Contd….</vt:lpstr>
      <vt:lpstr>CCE Vs. FIAT INDIA (P.) LTD</vt:lpstr>
      <vt:lpstr>ANALYSIS OF THE CASE</vt:lpstr>
      <vt:lpstr>          Presented by:- CA Navneet Kumar Agrawal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VALUATION UNDER CENTRAL EXCISE</dc:title>
  <dc:creator>Navneet Agrawal</dc:creator>
  <cp:lastModifiedBy>Navneet Agrawal</cp:lastModifiedBy>
  <cp:revision>58</cp:revision>
  <dcterms:created xsi:type="dcterms:W3CDTF">2013-12-17T15:52:10Z</dcterms:created>
  <dcterms:modified xsi:type="dcterms:W3CDTF">2014-01-08T05:23:22Z</dcterms:modified>
</cp:coreProperties>
</file>