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5"/>
  </p:notesMasterIdLst>
  <p:sldIdLst>
    <p:sldId id="257" r:id="rId2"/>
    <p:sldId id="259" r:id="rId3"/>
    <p:sldId id="261" r:id="rId4"/>
    <p:sldId id="260" r:id="rId5"/>
    <p:sldId id="262" r:id="rId6"/>
    <p:sldId id="263" r:id="rId7"/>
    <p:sldId id="264" r:id="rId8"/>
    <p:sldId id="265" r:id="rId9"/>
    <p:sldId id="266" r:id="rId10"/>
    <p:sldId id="268" r:id="rId11"/>
    <p:sldId id="269" r:id="rId12"/>
    <p:sldId id="271" r:id="rId13"/>
    <p:sldId id="270"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522"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EB8DD51-9350-495B-A34B-2978D33B693C}" type="datetimeFigureOut">
              <a:rPr lang="en-US" smtClean="0"/>
              <a:t>9/24/2011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DAB77F-19D1-4999-BA5F-3A9ED2AF8490}" type="slidenum">
              <a:rPr lang="en-US" smtClean="0"/>
              <a:t>‹#›</a:t>
            </a:fld>
            <a:endParaRPr lang="en-US"/>
          </a:p>
        </p:txBody>
      </p:sp>
    </p:spTree>
    <p:extLst>
      <p:ext uri="{BB962C8B-B14F-4D97-AF65-F5344CB8AC3E}">
        <p14:creationId xmlns:p14="http://schemas.microsoft.com/office/powerpoint/2010/main" val="24641032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n-US" smtClean="0"/>
              <a:t>Click to edit Master title style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C140B8C-2365-4D7A-8E15-11C708BF9275}" type="datetime1">
              <a:rPr lang="en-US" smtClean="0"/>
              <a:t>9/24/2011</a:t>
            </a:fld>
            <a:endParaRPr lang="en-US"/>
          </a:p>
        </p:txBody>
      </p:sp>
      <p:sp>
        <p:nvSpPr>
          <p:cNvPr id="5" name="Footer Placeholder 4"/>
          <p:cNvSpPr>
            <a:spLocks noGrp="1"/>
          </p:cNvSpPr>
          <p:nvPr>
            <p:ph type="ftr" sz="quarter" idx="11"/>
          </p:nvPr>
        </p:nvSpPr>
        <p:spPr/>
        <p:txBody>
          <a:bodyPr/>
          <a:lstStyle/>
          <a:p>
            <a:r>
              <a:rPr lang="en-US" smtClean="0"/>
              <a:t>CREATED BY :KARTIKI KANEKAR                           </a:t>
            </a:r>
          </a:p>
          <a:p>
            <a:r>
              <a:rPr lang="en-US" smtClean="0"/>
              <a:t>Classified - Internal use</a:t>
            </a:r>
            <a:endParaRPr lang="en-US"/>
          </a:p>
        </p:txBody>
      </p:sp>
      <p:sp>
        <p:nvSpPr>
          <p:cNvPr id="6" name="Slide Number Placeholder 5"/>
          <p:cNvSpPr>
            <a:spLocks noGrp="1"/>
          </p:cNvSpPr>
          <p:nvPr>
            <p:ph type="sldNum" sz="quarter" idx="12"/>
          </p:nvPr>
        </p:nvSpPr>
        <p:spPr/>
        <p:txBody>
          <a:bodyPr/>
          <a:lstStyle/>
          <a:p>
            <a:fld id="{2B46C246-BC08-4CE7-BC7F-9E9213CCAEE7}" type="slidenum">
              <a:rPr lang="en-US" smtClean="0"/>
              <a:t>‹#›</a:t>
            </a:fld>
            <a:endParaRPr lang="en-US"/>
          </a:p>
        </p:txBody>
      </p:sp>
    </p:spTree>
  </p:cSld>
  <p:clrMapOvr>
    <a:masterClrMapping/>
  </p:clrMapOvr>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05375B6-F4E9-48AB-888E-B2DAD2535BA8}" type="datetime1">
              <a:rPr lang="en-US" smtClean="0"/>
              <a:t>9/24/2011</a:t>
            </a:fld>
            <a:endParaRPr lang="en-US"/>
          </a:p>
        </p:txBody>
      </p:sp>
      <p:sp>
        <p:nvSpPr>
          <p:cNvPr id="5" name="Footer Placeholder 4"/>
          <p:cNvSpPr>
            <a:spLocks noGrp="1"/>
          </p:cNvSpPr>
          <p:nvPr>
            <p:ph type="ftr" sz="quarter" idx="11"/>
          </p:nvPr>
        </p:nvSpPr>
        <p:spPr/>
        <p:txBody>
          <a:bodyPr/>
          <a:lstStyle/>
          <a:p>
            <a:r>
              <a:rPr lang="en-US" smtClean="0"/>
              <a:t>CREATED BY :KARTIKI KANEKAR             </a:t>
            </a:r>
          </a:p>
          <a:p>
            <a:r>
              <a:rPr lang="en-US" smtClean="0"/>
              <a:t>Classified - Internal use</a:t>
            </a:r>
            <a:endParaRPr lang="en-US"/>
          </a:p>
        </p:txBody>
      </p:sp>
      <p:sp>
        <p:nvSpPr>
          <p:cNvPr id="6" name="Slide Number Placeholder 5"/>
          <p:cNvSpPr>
            <a:spLocks noGrp="1"/>
          </p:cNvSpPr>
          <p:nvPr>
            <p:ph type="sldNum" sz="quarter" idx="12"/>
          </p:nvPr>
        </p:nvSpPr>
        <p:spPr/>
        <p:txBody>
          <a:bodyPr/>
          <a:lstStyle/>
          <a:p>
            <a:fld id="{2B46C246-BC08-4CE7-BC7F-9E9213CCAEE7}" type="slidenum">
              <a:rPr lang="en-US" smtClean="0"/>
              <a:t>‹#›</a:t>
            </a:fld>
            <a:endParaRPr lang="en-US"/>
          </a:p>
        </p:txBody>
      </p:sp>
    </p:spTree>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90024D-A915-4C95-83EC-C576C7BD8F0E}" type="datetime1">
              <a:rPr lang="en-US" smtClean="0"/>
              <a:t>9/24/2011</a:t>
            </a:fld>
            <a:endParaRPr lang="en-US"/>
          </a:p>
        </p:txBody>
      </p:sp>
      <p:sp>
        <p:nvSpPr>
          <p:cNvPr id="5" name="Footer Placeholder 4"/>
          <p:cNvSpPr>
            <a:spLocks noGrp="1"/>
          </p:cNvSpPr>
          <p:nvPr>
            <p:ph type="ftr" sz="quarter" idx="11"/>
          </p:nvPr>
        </p:nvSpPr>
        <p:spPr/>
        <p:txBody>
          <a:bodyPr/>
          <a:lstStyle/>
          <a:p>
            <a:r>
              <a:rPr lang="en-US" smtClean="0"/>
              <a:t>CREATED BY :KARTIKI KANEKAR             </a:t>
            </a:r>
          </a:p>
          <a:p>
            <a:r>
              <a:rPr lang="en-US" smtClean="0"/>
              <a:t>Classified - Internal use</a:t>
            </a:r>
            <a:endParaRPr lang="en-US"/>
          </a:p>
        </p:txBody>
      </p:sp>
      <p:sp>
        <p:nvSpPr>
          <p:cNvPr id="6" name="Slide Number Placeholder 5"/>
          <p:cNvSpPr>
            <a:spLocks noGrp="1"/>
          </p:cNvSpPr>
          <p:nvPr>
            <p:ph type="sldNum" sz="quarter" idx="12"/>
          </p:nvPr>
        </p:nvSpPr>
        <p:spPr/>
        <p:txBody>
          <a:bodyPr/>
          <a:lstStyle/>
          <a:p>
            <a:fld id="{2B46C246-BC08-4CE7-BC7F-9E9213CCAEE7}" type="slidenum">
              <a:rPr lang="en-US" smtClean="0"/>
              <a:t>‹#›</a:t>
            </a:fld>
            <a:endParaRPr lang="en-US"/>
          </a:p>
        </p:txBody>
      </p:sp>
    </p:spTree>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DEB64C8-A6A7-443F-AB9B-B1B529DA1405}" type="datetime1">
              <a:rPr lang="en-US" smtClean="0"/>
              <a:t>9/24/2011</a:t>
            </a:fld>
            <a:endParaRPr lang="en-US"/>
          </a:p>
        </p:txBody>
      </p:sp>
      <p:sp>
        <p:nvSpPr>
          <p:cNvPr id="5" name="Footer Placeholder 4"/>
          <p:cNvSpPr>
            <a:spLocks noGrp="1"/>
          </p:cNvSpPr>
          <p:nvPr>
            <p:ph type="ftr" sz="quarter" idx="11"/>
          </p:nvPr>
        </p:nvSpPr>
        <p:spPr/>
        <p:txBody>
          <a:bodyPr/>
          <a:lstStyle/>
          <a:p>
            <a:r>
              <a:rPr lang="en-US" smtClean="0"/>
              <a:t>CREATED BY :KARTIKI KANEKAR             </a:t>
            </a:r>
          </a:p>
          <a:p>
            <a:r>
              <a:rPr lang="en-US" smtClean="0"/>
              <a:t>Classified - Internal use</a:t>
            </a:r>
            <a:endParaRPr lang="en-US"/>
          </a:p>
        </p:txBody>
      </p:sp>
      <p:sp>
        <p:nvSpPr>
          <p:cNvPr id="6" name="Slide Number Placeholder 5"/>
          <p:cNvSpPr>
            <a:spLocks noGrp="1"/>
          </p:cNvSpPr>
          <p:nvPr>
            <p:ph type="sldNum" sz="quarter" idx="12"/>
          </p:nvPr>
        </p:nvSpPr>
        <p:spPr/>
        <p:txBody>
          <a:bodyPr/>
          <a:lstStyle/>
          <a:p>
            <a:fld id="{2B46C246-BC08-4CE7-BC7F-9E9213CCAEE7}" type="slidenum">
              <a:rPr lang="en-US" smtClean="0"/>
              <a:t>‹#›</a:t>
            </a:fld>
            <a:endParaRPr lang="en-US"/>
          </a:p>
        </p:txBody>
      </p:sp>
    </p:spTree>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text styles</a:t>
            </a:r>
          </a:p>
        </p:txBody>
      </p:sp>
      <p:sp>
        <p:nvSpPr>
          <p:cNvPr id="4" name="Date Placeholder 3"/>
          <p:cNvSpPr>
            <a:spLocks noGrp="1"/>
          </p:cNvSpPr>
          <p:nvPr>
            <p:ph type="dt" sz="half" idx="10"/>
          </p:nvPr>
        </p:nvSpPr>
        <p:spPr/>
        <p:txBody>
          <a:bodyPr/>
          <a:lstStyle/>
          <a:p>
            <a:fld id="{0760B652-E3CB-4717-A7C6-64A67F319E74}" type="datetime1">
              <a:rPr lang="en-US" smtClean="0"/>
              <a:t>9/24/2011</a:t>
            </a:fld>
            <a:endParaRPr lang="en-US"/>
          </a:p>
        </p:txBody>
      </p:sp>
      <p:sp>
        <p:nvSpPr>
          <p:cNvPr id="5" name="Footer Placeholder 4"/>
          <p:cNvSpPr>
            <a:spLocks noGrp="1"/>
          </p:cNvSpPr>
          <p:nvPr>
            <p:ph type="ftr" sz="quarter" idx="11"/>
          </p:nvPr>
        </p:nvSpPr>
        <p:spPr/>
        <p:txBody>
          <a:bodyPr/>
          <a:lstStyle/>
          <a:p>
            <a:r>
              <a:rPr lang="en-US" smtClean="0"/>
              <a:t>CREATED BY :KARTIKI KANEKAR             </a:t>
            </a:r>
          </a:p>
          <a:p>
            <a:r>
              <a:rPr lang="en-US" smtClean="0"/>
              <a:t>Classified - Internal use</a:t>
            </a:r>
            <a:endParaRPr lang="en-US"/>
          </a:p>
        </p:txBody>
      </p:sp>
      <p:sp>
        <p:nvSpPr>
          <p:cNvPr id="6" name="Slide Number Placeholder 5"/>
          <p:cNvSpPr>
            <a:spLocks noGrp="1"/>
          </p:cNvSpPr>
          <p:nvPr>
            <p:ph type="sldNum" sz="quarter" idx="12"/>
          </p:nvPr>
        </p:nvSpPr>
        <p:spPr/>
        <p:txBody>
          <a:bodyPr/>
          <a:lstStyle/>
          <a:p>
            <a:fld id="{2B46C246-BC08-4CE7-BC7F-9E9213CCAEE7}" type="slidenum">
              <a:rPr lang="en-US" smtClean="0"/>
              <a:t>‹#›</a:t>
            </a:fld>
            <a:endParaRPr lang="en-US"/>
          </a:p>
        </p:txBody>
      </p:sp>
    </p:spTree>
  </p:cSld>
  <p:clrMapOvr>
    <a:masterClrMapping/>
  </p:clrMapOvr>
  <p:hf sldNum="0"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AD6DD6E-2630-468F-A6CE-A781770A169E}" type="datetime1">
              <a:rPr lang="en-US" smtClean="0"/>
              <a:t>9/24/2011</a:t>
            </a:fld>
            <a:endParaRPr lang="en-US"/>
          </a:p>
        </p:txBody>
      </p:sp>
      <p:sp>
        <p:nvSpPr>
          <p:cNvPr id="6" name="Footer Placeholder 5"/>
          <p:cNvSpPr>
            <a:spLocks noGrp="1"/>
          </p:cNvSpPr>
          <p:nvPr>
            <p:ph type="ftr" sz="quarter" idx="11"/>
          </p:nvPr>
        </p:nvSpPr>
        <p:spPr/>
        <p:txBody>
          <a:bodyPr/>
          <a:lstStyle/>
          <a:p>
            <a:r>
              <a:rPr lang="en-US" smtClean="0"/>
              <a:t>CREATED BY :KARTIKI KANEKAR             </a:t>
            </a:r>
          </a:p>
          <a:p>
            <a:r>
              <a:rPr lang="en-US" smtClean="0"/>
              <a:t>Classified - Internal use</a:t>
            </a:r>
            <a:endParaRPr lang="en-US"/>
          </a:p>
        </p:txBody>
      </p:sp>
      <p:sp>
        <p:nvSpPr>
          <p:cNvPr id="7" name="Slide Number Placeholder 6"/>
          <p:cNvSpPr>
            <a:spLocks noGrp="1"/>
          </p:cNvSpPr>
          <p:nvPr>
            <p:ph type="sldNum" sz="quarter" idx="12"/>
          </p:nvPr>
        </p:nvSpPr>
        <p:spPr/>
        <p:txBody>
          <a:bodyPr/>
          <a:lstStyle/>
          <a:p>
            <a:fld id="{2B46C246-BC08-4CE7-BC7F-9E9213CCAEE7}"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hf sldNum="0"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24B85BA-40EB-44E0-958F-FA801902F0B4}" type="datetime1">
              <a:rPr lang="en-US" smtClean="0"/>
              <a:t>9/24/2011</a:t>
            </a:fld>
            <a:endParaRPr lang="en-US"/>
          </a:p>
        </p:txBody>
      </p:sp>
      <p:sp>
        <p:nvSpPr>
          <p:cNvPr id="8" name="Footer Placeholder 7"/>
          <p:cNvSpPr>
            <a:spLocks noGrp="1"/>
          </p:cNvSpPr>
          <p:nvPr>
            <p:ph type="ftr" sz="quarter" idx="11"/>
          </p:nvPr>
        </p:nvSpPr>
        <p:spPr/>
        <p:txBody>
          <a:bodyPr/>
          <a:lstStyle/>
          <a:p>
            <a:r>
              <a:rPr lang="en-US" smtClean="0"/>
              <a:t>CREATED BY :KARTIKI KANEKAR             </a:t>
            </a:r>
          </a:p>
          <a:p>
            <a:r>
              <a:rPr lang="en-US" smtClean="0"/>
              <a:t>Classified - Internal use</a:t>
            </a:r>
            <a:endParaRPr lang="en-US"/>
          </a:p>
        </p:txBody>
      </p:sp>
      <p:sp>
        <p:nvSpPr>
          <p:cNvPr id="9" name="Slide Number Placeholder 8"/>
          <p:cNvSpPr>
            <a:spLocks noGrp="1"/>
          </p:cNvSpPr>
          <p:nvPr>
            <p:ph type="sldNum" sz="quarter" idx="12"/>
          </p:nvPr>
        </p:nvSpPr>
        <p:spPr/>
        <p:txBody>
          <a:bodyPr/>
          <a:lstStyle/>
          <a:p>
            <a:fld id="{2B46C246-BC08-4CE7-BC7F-9E9213CCAEE7}" type="slidenum">
              <a:rPr lang="en-US" smtClean="0"/>
              <a:t>‹#›</a:t>
            </a:fld>
            <a:endParaRPr lang="en-US"/>
          </a:p>
        </p:txBody>
      </p:sp>
    </p:spTree>
  </p:cSld>
  <p:clrMapOvr>
    <a:masterClrMapping/>
  </p:clrMapOvr>
  <p:hf sldNum="0"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ABEDD99-630E-429B-926C-EA3A4EB7462D}" type="datetime1">
              <a:rPr lang="en-US" smtClean="0"/>
              <a:t>9/24/2011</a:t>
            </a:fld>
            <a:endParaRPr lang="en-US"/>
          </a:p>
        </p:txBody>
      </p:sp>
      <p:sp>
        <p:nvSpPr>
          <p:cNvPr id="4" name="Footer Placeholder 3"/>
          <p:cNvSpPr>
            <a:spLocks noGrp="1"/>
          </p:cNvSpPr>
          <p:nvPr>
            <p:ph type="ftr" sz="quarter" idx="11"/>
          </p:nvPr>
        </p:nvSpPr>
        <p:spPr/>
        <p:txBody>
          <a:bodyPr/>
          <a:lstStyle/>
          <a:p>
            <a:r>
              <a:rPr lang="en-US" smtClean="0"/>
              <a:t>CREATED BY :KARTIKI KANEKAR             </a:t>
            </a:r>
          </a:p>
          <a:p>
            <a:r>
              <a:rPr lang="en-US" smtClean="0"/>
              <a:t>Classified - Internal use</a:t>
            </a:r>
            <a:endParaRPr lang="en-US"/>
          </a:p>
        </p:txBody>
      </p:sp>
      <p:sp>
        <p:nvSpPr>
          <p:cNvPr id="5" name="Slide Number Placeholder 4"/>
          <p:cNvSpPr>
            <a:spLocks noGrp="1"/>
          </p:cNvSpPr>
          <p:nvPr>
            <p:ph type="sldNum" sz="quarter" idx="12"/>
          </p:nvPr>
        </p:nvSpPr>
        <p:spPr/>
        <p:txBody>
          <a:bodyPr/>
          <a:lstStyle/>
          <a:p>
            <a:fld id="{2B46C246-BC08-4CE7-BC7F-9E9213CCAEE7}" type="slidenum">
              <a:rPr lang="en-US" smtClean="0"/>
              <a:t>‹#›</a:t>
            </a:fld>
            <a:endParaRPr lang="en-US"/>
          </a:p>
        </p:txBody>
      </p:sp>
    </p:spTree>
  </p:cSld>
  <p:clrMapOvr>
    <a:masterClrMapping/>
  </p:clrMapOvr>
  <p:hf sldNum="0"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A8C048-5347-4DC1-8C35-C30BDF293FF3}" type="datetime1">
              <a:rPr lang="en-US" smtClean="0"/>
              <a:t>9/24/2011</a:t>
            </a:fld>
            <a:endParaRPr lang="en-US"/>
          </a:p>
        </p:txBody>
      </p:sp>
      <p:sp>
        <p:nvSpPr>
          <p:cNvPr id="3" name="Footer Placeholder 2"/>
          <p:cNvSpPr>
            <a:spLocks noGrp="1"/>
          </p:cNvSpPr>
          <p:nvPr>
            <p:ph type="ftr" sz="quarter" idx="11"/>
          </p:nvPr>
        </p:nvSpPr>
        <p:spPr/>
        <p:txBody>
          <a:bodyPr/>
          <a:lstStyle/>
          <a:p>
            <a:r>
              <a:rPr lang="en-US" smtClean="0"/>
              <a:t>CREATED BY :KARTIKI KANEKAR             </a:t>
            </a:r>
          </a:p>
          <a:p>
            <a:r>
              <a:rPr lang="en-US" smtClean="0"/>
              <a:t>Classified - Internal use</a:t>
            </a:r>
            <a:endParaRPr lang="en-US"/>
          </a:p>
        </p:txBody>
      </p:sp>
      <p:sp>
        <p:nvSpPr>
          <p:cNvPr id="4" name="Slide Number Placeholder 3"/>
          <p:cNvSpPr>
            <a:spLocks noGrp="1"/>
          </p:cNvSpPr>
          <p:nvPr>
            <p:ph type="sldNum" sz="quarter" idx="12"/>
          </p:nvPr>
        </p:nvSpPr>
        <p:spPr/>
        <p:txBody>
          <a:bodyPr/>
          <a:lstStyle/>
          <a:p>
            <a:fld id="{2B46C246-BC08-4CE7-BC7F-9E9213CCAEE7}" type="slidenum">
              <a:rPr lang="en-US" smtClean="0"/>
              <a:t>‹#›</a:t>
            </a:fld>
            <a:endParaRPr lang="en-US"/>
          </a:p>
        </p:txBody>
      </p:sp>
    </p:spTree>
  </p:cSld>
  <p:clrMapOvr>
    <a:masterClrMapping/>
  </p:clrMapOvr>
  <p:hf sldNum="0" hd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n-US" smtClean="0"/>
              <a:t>Click to edit Master text styles</a:t>
            </a:r>
          </a:p>
        </p:txBody>
      </p:sp>
      <p:sp>
        <p:nvSpPr>
          <p:cNvPr id="5" name="Date Placeholder 4"/>
          <p:cNvSpPr>
            <a:spLocks noGrp="1"/>
          </p:cNvSpPr>
          <p:nvPr>
            <p:ph type="dt" sz="half" idx="10"/>
          </p:nvPr>
        </p:nvSpPr>
        <p:spPr/>
        <p:txBody>
          <a:bodyPr/>
          <a:lstStyle/>
          <a:p>
            <a:fld id="{6A824817-CF51-4249-BFB9-ACCEF9F0DEC8}" type="datetime1">
              <a:rPr lang="en-US" smtClean="0"/>
              <a:t>9/24/2011</a:t>
            </a:fld>
            <a:endParaRPr lang="en-US"/>
          </a:p>
        </p:txBody>
      </p:sp>
      <p:sp>
        <p:nvSpPr>
          <p:cNvPr id="6" name="Footer Placeholder 5"/>
          <p:cNvSpPr>
            <a:spLocks noGrp="1"/>
          </p:cNvSpPr>
          <p:nvPr>
            <p:ph type="ftr" sz="quarter" idx="11"/>
          </p:nvPr>
        </p:nvSpPr>
        <p:spPr/>
        <p:txBody>
          <a:bodyPr/>
          <a:lstStyle>
            <a:lvl1pPr>
              <a:defRPr>
                <a:solidFill>
                  <a:schemeClr val="tx2"/>
                </a:solidFill>
              </a:defRPr>
            </a:lvl1pPr>
          </a:lstStyle>
          <a:p>
            <a:r>
              <a:rPr lang="en-US" smtClean="0"/>
              <a:t>CREATED BY :KARTIKI KANEKAR             </a:t>
            </a:r>
          </a:p>
          <a:p>
            <a:r>
              <a:rPr lang="en-US" smtClean="0"/>
              <a:t>Classified - Internal use</a:t>
            </a:r>
            <a:endParaRPr lang="en-US"/>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2B46C246-BC08-4CE7-BC7F-9E9213CCAEE7}" type="slidenum">
              <a:rPr lang="en-US" smtClean="0"/>
              <a:t>‹#›</a:t>
            </a:fld>
            <a:endParaRPr lang="en-US"/>
          </a:p>
        </p:txBody>
      </p:sp>
    </p:spTree>
  </p:cSld>
  <p:clrMapOvr>
    <a:masterClrMapping/>
  </p:clrMapOvr>
  <p:hf sldNum="0"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n-US" smtClean="0"/>
              <a:t>Click icon to add picture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59E0C7D-25C1-4088-A1C8-1E9DE445C593}" type="datetime1">
              <a:rPr lang="en-US" smtClean="0"/>
              <a:t>9/24/2011</a:t>
            </a:fld>
            <a:endParaRPr lang="en-US"/>
          </a:p>
        </p:txBody>
      </p:sp>
      <p:sp>
        <p:nvSpPr>
          <p:cNvPr id="6" name="Footer Placeholder 5"/>
          <p:cNvSpPr>
            <a:spLocks noGrp="1"/>
          </p:cNvSpPr>
          <p:nvPr>
            <p:ph type="ftr" sz="quarter" idx="11"/>
          </p:nvPr>
        </p:nvSpPr>
        <p:spPr/>
        <p:txBody>
          <a:bodyPr/>
          <a:lstStyle/>
          <a:p>
            <a:r>
              <a:rPr lang="en-US" smtClean="0"/>
              <a:t>CREATED BY :KARTIKI KANEKAR             </a:t>
            </a:r>
          </a:p>
          <a:p>
            <a:r>
              <a:rPr lang="en-US" smtClean="0"/>
              <a:t>Classified - Internal use</a:t>
            </a:r>
            <a:endParaRPr lang="en-US"/>
          </a:p>
        </p:txBody>
      </p:sp>
      <p:sp>
        <p:nvSpPr>
          <p:cNvPr id="7" name="Slide Number Placeholder 6"/>
          <p:cNvSpPr>
            <a:spLocks noGrp="1"/>
          </p:cNvSpPr>
          <p:nvPr>
            <p:ph type="sldNum" sz="quarter" idx="12"/>
          </p:nvPr>
        </p:nvSpPr>
        <p:spPr/>
        <p:txBody>
          <a:bodyPr/>
          <a:lstStyle/>
          <a:p>
            <a:fld id="{2B46C246-BC08-4CE7-BC7F-9E9213CCAEE7}" type="slidenum">
              <a:rPr lang="en-US" smtClean="0"/>
              <a:t>‹#›</a:t>
            </a:fld>
            <a:endParaRPr lang="en-US"/>
          </a:p>
        </p:txBody>
      </p:sp>
    </p:spTree>
  </p:cSld>
  <p:clrMapOvr>
    <a:masterClrMapping/>
  </p:clrMapOvr>
  <p:hf sldNum="0"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8E018890-43E8-4E40-A219-929F829670D6}" type="datetime1">
              <a:rPr lang="en-US" smtClean="0"/>
              <a:t>9/24/2011</a:t>
            </a:fld>
            <a:endParaRPr lang="en-US"/>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r>
              <a:rPr lang="en-US" smtClean="0"/>
              <a:t>CREATED BY :KARTIKI KANEKAR             </a:t>
            </a:r>
          </a:p>
          <a:p>
            <a:r>
              <a:rPr lang="en-US" smtClean="0"/>
              <a:t>Classified - Internal use</a:t>
            </a:r>
            <a:endParaRPr lang="en-US"/>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2B46C246-BC08-4CE7-BC7F-9E9213CCAEE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dt="0"/>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aces.gov.in/" TargetMode="External"/><Relationship Id="rId2" Type="http://schemas.openxmlformats.org/officeDocument/2006/relationships/hyperlink" Target="http://www.cbec.gov.in/"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cbec.gov.in/"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lstStyle/>
          <a:p>
            <a:pPr algn="ctr"/>
            <a:r>
              <a:rPr lang="en-US" sz="3600" b="1" dirty="0">
                <a:solidFill>
                  <a:schemeClr val="tx1"/>
                </a:solidFill>
                <a:latin typeface="Arial" pitchFamily="34" charset="0"/>
                <a:cs typeface="Arial" pitchFamily="34" charset="0"/>
              </a:rPr>
              <a:t>SERVICE TAX </a:t>
            </a:r>
            <a:br>
              <a:rPr lang="en-US" sz="3600" b="1" dirty="0">
                <a:solidFill>
                  <a:schemeClr val="tx1"/>
                </a:solidFill>
                <a:latin typeface="Arial" pitchFamily="34" charset="0"/>
                <a:cs typeface="Arial" pitchFamily="34" charset="0"/>
              </a:rPr>
            </a:br>
            <a:endParaRPr lang="en-US" sz="3600" dirty="0"/>
          </a:p>
        </p:txBody>
      </p:sp>
      <p:sp>
        <p:nvSpPr>
          <p:cNvPr id="3" name="Text Placeholder 2"/>
          <p:cNvSpPr>
            <a:spLocks noGrp="1"/>
          </p:cNvSpPr>
          <p:nvPr>
            <p:ph type="body" idx="1"/>
          </p:nvPr>
        </p:nvSpPr>
        <p:spPr>
          <a:solidFill>
            <a:schemeClr val="accent2">
              <a:lumMod val="20000"/>
              <a:lumOff val="80000"/>
            </a:schemeClr>
          </a:solidFill>
        </p:spPr>
        <p:txBody>
          <a:bodyPr>
            <a:normAutofit fontScale="32500" lnSpcReduction="20000"/>
          </a:bodyPr>
          <a:lstStyle/>
          <a:p>
            <a:pPr algn="ctr"/>
            <a:endParaRPr lang="en-US" sz="5400" b="1" dirty="0">
              <a:solidFill>
                <a:schemeClr val="tx1"/>
              </a:solidFill>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CREATED BY :KARTIKI KANEKAR             </a:t>
            </a:r>
          </a:p>
          <a:p>
            <a:r>
              <a:rPr lang="en-US" smtClean="0"/>
              <a:t>Classified - Internal use</a:t>
            </a:r>
            <a:endParaRPr lang="en-US" dirty="0"/>
          </a:p>
        </p:txBody>
      </p:sp>
    </p:spTree>
    <p:extLst>
      <p:ext uri="{BB962C8B-B14F-4D97-AF65-F5344CB8AC3E}">
        <p14:creationId xmlns:p14="http://schemas.microsoft.com/office/powerpoint/2010/main" val="30959282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lstStyle/>
          <a:p>
            <a:pPr algn="ctr"/>
            <a:r>
              <a:rPr lang="en-US" dirty="0" smtClean="0"/>
              <a:t>INVOICE BY SERVICE PROVIDER</a:t>
            </a:r>
            <a:endParaRPr lang="en-US" dirty="0"/>
          </a:p>
        </p:txBody>
      </p:sp>
      <p:sp>
        <p:nvSpPr>
          <p:cNvPr id="3" name="Content Placeholder 2"/>
          <p:cNvSpPr>
            <a:spLocks noGrp="1"/>
          </p:cNvSpPr>
          <p:nvPr>
            <p:ph idx="1"/>
          </p:nvPr>
        </p:nvSpPr>
        <p:spPr>
          <a:xfrm>
            <a:off x="822960" y="1100628"/>
            <a:ext cx="7520940" cy="3852372"/>
          </a:xfrm>
        </p:spPr>
        <p:txBody>
          <a:bodyPr>
            <a:normAutofit fontScale="92500" lnSpcReduction="10000"/>
          </a:bodyPr>
          <a:lstStyle/>
          <a:p>
            <a:pPr>
              <a:lnSpc>
                <a:spcPct val="150000"/>
              </a:lnSpc>
              <a:buFont typeface="Arial" pitchFamily="34" charset="0"/>
              <a:buChar char="•"/>
            </a:pPr>
            <a:r>
              <a:rPr lang="en-US" sz="1400" b="0" dirty="0" err="1" smtClean="0">
                <a:latin typeface="Arial" pitchFamily="34" charset="0"/>
                <a:cs typeface="Arial" pitchFamily="34" charset="0"/>
              </a:rPr>
              <a:t>Assessee</a:t>
            </a:r>
            <a:r>
              <a:rPr lang="en-US" sz="1400" b="0" dirty="0" smtClean="0">
                <a:latin typeface="Arial" pitchFamily="34" charset="0"/>
                <a:cs typeface="Arial" pitchFamily="34" charset="0"/>
              </a:rPr>
              <a:t> </a:t>
            </a:r>
            <a:r>
              <a:rPr lang="en-US" sz="1400" b="0" dirty="0">
                <a:latin typeface="Arial" pitchFamily="34" charset="0"/>
                <a:cs typeface="Arial" pitchFamily="34" charset="0"/>
              </a:rPr>
              <a:t>should prepare invoice in respect of his services. The Invoice should be prepared within 14 days from date of completion of taxable service or receipt of payment towards the value of taxable service, whichever is </a:t>
            </a:r>
            <a:r>
              <a:rPr lang="en-US" sz="1400" b="0" dirty="0" smtClean="0">
                <a:latin typeface="Arial" pitchFamily="34" charset="0"/>
                <a:cs typeface="Arial" pitchFamily="34" charset="0"/>
              </a:rPr>
              <a:t>earlier.</a:t>
            </a:r>
          </a:p>
          <a:p>
            <a:pPr>
              <a:lnSpc>
                <a:spcPct val="150000"/>
              </a:lnSpc>
              <a:buFont typeface="Arial" pitchFamily="34" charset="0"/>
              <a:buChar char="•"/>
            </a:pPr>
            <a:r>
              <a:rPr lang="en-US" sz="1400" i="1" dirty="0">
                <a:latin typeface="Arial" pitchFamily="34" charset="0"/>
                <a:cs typeface="Arial" pitchFamily="34" charset="0"/>
              </a:rPr>
              <a:t>Details required to be shown in invoice/bill/</a:t>
            </a:r>
            <a:r>
              <a:rPr lang="en-US" sz="1400" i="1" dirty="0" err="1">
                <a:latin typeface="Arial" pitchFamily="34" charset="0"/>
                <a:cs typeface="Arial" pitchFamily="34" charset="0"/>
              </a:rPr>
              <a:t>challan</a:t>
            </a:r>
            <a:r>
              <a:rPr lang="en-US" sz="1400" i="1" dirty="0">
                <a:latin typeface="Arial" pitchFamily="34" charset="0"/>
                <a:cs typeface="Arial" pitchFamily="34" charset="0"/>
              </a:rPr>
              <a:t> </a:t>
            </a:r>
            <a:r>
              <a:rPr lang="en-US" sz="1400" dirty="0">
                <a:latin typeface="Arial" pitchFamily="34" charset="0"/>
                <a:cs typeface="Arial" pitchFamily="34" charset="0"/>
              </a:rPr>
              <a:t>- </a:t>
            </a:r>
            <a:r>
              <a:rPr lang="en-US" sz="1400" b="0" dirty="0">
                <a:latin typeface="Arial" pitchFamily="34" charset="0"/>
                <a:cs typeface="Arial" pitchFamily="34" charset="0"/>
              </a:rPr>
              <a:t>As per rule 4A(1), the </a:t>
            </a:r>
            <a:r>
              <a:rPr lang="en-US" sz="1400" b="0" dirty="0" smtClean="0">
                <a:latin typeface="Arial" pitchFamily="34" charset="0"/>
                <a:cs typeface="Arial" pitchFamily="34" charset="0"/>
              </a:rPr>
              <a:t>invoice/</a:t>
            </a:r>
            <a:r>
              <a:rPr lang="en-US" sz="1400" b="0" dirty="0" err="1" smtClean="0">
                <a:latin typeface="Arial" pitchFamily="34" charset="0"/>
                <a:cs typeface="Arial" pitchFamily="34" charset="0"/>
              </a:rPr>
              <a:t>challan</a:t>
            </a:r>
            <a:r>
              <a:rPr lang="en-US" sz="1400" b="0" dirty="0" smtClean="0">
                <a:latin typeface="Arial" pitchFamily="34" charset="0"/>
                <a:cs typeface="Arial" pitchFamily="34" charset="0"/>
              </a:rPr>
              <a:t>/Bill should </a:t>
            </a:r>
            <a:r>
              <a:rPr lang="en-US" sz="1400" b="0" dirty="0">
                <a:latin typeface="Arial" pitchFamily="34" charset="0"/>
                <a:cs typeface="Arial" pitchFamily="34" charset="0"/>
              </a:rPr>
              <a:t>be signed by </a:t>
            </a:r>
            <a:r>
              <a:rPr lang="en-US" sz="1400" b="0" dirty="0" smtClean="0">
                <a:latin typeface="Arial" pitchFamily="34" charset="0"/>
                <a:cs typeface="Arial" pitchFamily="34" charset="0"/>
              </a:rPr>
              <a:t>authorized </a:t>
            </a:r>
            <a:r>
              <a:rPr lang="en-US" sz="1400" b="0" dirty="0">
                <a:latin typeface="Arial" pitchFamily="34" charset="0"/>
                <a:cs typeface="Arial" pitchFamily="34" charset="0"/>
              </a:rPr>
              <a:t>person of provider of input services, should be serially </a:t>
            </a:r>
            <a:r>
              <a:rPr lang="en-US" sz="1400" b="0" dirty="0" smtClean="0">
                <a:latin typeface="Arial" pitchFamily="34" charset="0"/>
                <a:cs typeface="Arial" pitchFamily="34" charset="0"/>
              </a:rPr>
              <a:t>numbered &amp; contain </a:t>
            </a:r>
          </a:p>
          <a:p>
            <a:pPr>
              <a:lnSpc>
                <a:spcPct val="150000"/>
              </a:lnSpc>
              <a:buFont typeface="+mj-lt"/>
              <a:buAutoNum type="arabicPeriod"/>
            </a:pPr>
            <a:r>
              <a:rPr lang="en-US" sz="1400" b="0" dirty="0">
                <a:latin typeface="Arial" pitchFamily="34" charset="0"/>
                <a:cs typeface="Arial" pitchFamily="34" charset="0"/>
              </a:rPr>
              <a:t>Name, address and registration number of person providing taxable </a:t>
            </a:r>
            <a:r>
              <a:rPr lang="en-US" sz="1400" b="0" dirty="0" smtClean="0">
                <a:latin typeface="Arial" pitchFamily="34" charset="0"/>
                <a:cs typeface="Arial" pitchFamily="34" charset="0"/>
              </a:rPr>
              <a:t>service</a:t>
            </a:r>
          </a:p>
          <a:p>
            <a:pPr>
              <a:lnSpc>
                <a:spcPct val="150000"/>
              </a:lnSpc>
              <a:buFont typeface="+mj-lt"/>
              <a:buAutoNum type="arabicPeriod"/>
            </a:pPr>
            <a:r>
              <a:rPr lang="en-US" sz="1400" b="0" dirty="0">
                <a:latin typeface="Arial" pitchFamily="34" charset="0"/>
                <a:cs typeface="Arial" pitchFamily="34" charset="0"/>
              </a:rPr>
              <a:t>Name and address of person receiving taxable </a:t>
            </a:r>
            <a:r>
              <a:rPr lang="en-US" sz="1400" b="0" dirty="0" smtClean="0">
                <a:latin typeface="Arial" pitchFamily="34" charset="0"/>
                <a:cs typeface="Arial" pitchFamily="34" charset="0"/>
              </a:rPr>
              <a:t>service</a:t>
            </a:r>
          </a:p>
          <a:p>
            <a:pPr>
              <a:lnSpc>
                <a:spcPct val="150000"/>
              </a:lnSpc>
              <a:buFont typeface="+mj-lt"/>
              <a:buAutoNum type="arabicPeriod"/>
            </a:pPr>
            <a:r>
              <a:rPr lang="en-US" sz="1400" b="0" dirty="0">
                <a:latin typeface="Arial" pitchFamily="34" charset="0"/>
                <a:cs typeface="Arial" pitchFamily="34" charset="0"/>
              </a:rPr>
              <a:t>Description, classification and value of taxable service provided or to be </a:t>
            </a:r>
            <a:r>
              <a:rPr lang="en-US" sz="1400" b="0" dirty="0" smtClean="0">
                <a:latin typeface="Arial" pitchFamily="34" charset="0"/>
                <a:cs typeface="Arial" pitchFamily="34" charset="0"/>
              </a:rPr>
              <a:t>provided</a:t>
            </a:r>
          </a:p>
          <a:p>
            <a:pPr>
              <a:lnSpc>
                <a:spcPct val="150000"/>
              </a:lnSpc>
              <a:buFont typeface="+mj-lt"/>
              <a:buAutoNum type="arabicPeriod"/>
            </a:pPr>
            <a:r>
              <a:rPr lang="en-US" sz="1400" b="0" dirty="0">
                <a:latin typeface="Arial" pitchFamily="34" charset="0"/>
                <a:cs typeface="Arial" pitchFamily="34" charset="0"/>
              </a:rPr>
              <a:t>Service tax payable on the taxable </a:t>
            </a:r>
            <a:r>
              <a:rPr lang="en-US" sz="1400" b="0" dirty="0" smtClean="0">
                <a:latin typeface="Arial" pitchFamily="34" charset="0"/>
                <a:cs typeface="Arial" pitchFamily="34" charset="0"/>
              </a:rPr>
              <a:t>service</a:t>
            </a:r>
          </a:p>
          <a:p>
            <a:pPr>
              <a:lnSpc>
                <a:spcPct val="150000"/>
              </a:lnSpc>
              <a:buFont typeface="+mj-lt"/>
              <a:buAutoNum type="arabicPeriod"/>
            </a:pPr>
            <a:r>
              <a:rPr lang="en-US" sz="1400" b="0" dirty="0">
                <a:latin typeface="Arial" pitchFamily="34" charset="0"/>
                <a:cs typeface="Arial" pitchFamily="34" charset="0"/>
              </a:rPr>
              <a:t>Education </a:t>
            </a:r>
            <a:r>
              <a:rPr lang="en-US" sz="1400" b="0" dirty="0" err="1">
                <a:latin typeface="Arial" pitchFamily="34" charset="0"/>
                <a:cs typeface="Arial" pitchFamily="34" charset="0"/>
              </a:rPr>
              <a:t>cess</a:t>
            </a:r>
            <a:r>
              <a:rPr lang="en-US" sz="1400" b="0" dirty="0">
                <a:latin typeface="Arial" pitchFamily="34" charset="0"/>
                <a:cs typeface="Arial" pitchFamily="34" charset="0"/>
              </a:rPr>
              <a:t> and </a:t>
            </a:r>
            <a:r>
              <a:rPr lang="en-US" sz="1400" b="0" dirty="0" smtClean="0">
                <a:latin typeface="Arial" pitchFamily="34" charset="0"/>
                <a:cs typeface="Arial" pitchFamily="34" charset="0"/>
              </a:rPr>
              <a:t>SAH education </a:t>
            </a:r>
            <a:r>
              <a:rPr lang="en-US" sz="1400" b="0" dirty="0" err="1">
                <a:latin typeface="Arial" pitchFamily="34" charset="0"/>
                <a:cs typeface="Arial" pitchFamily="34" charset="0"/>
              </a:rPr>
              <a:t>cess</a:t>
            </a:r>
            <a:r>
              <a:rPr lang="en-US" sz="1400" b="0" dirty="0">
                <a:latin typeface="Arial" pitchFamily="34" charset="0"/>
                <a:cs typeface="Arial" pitchFamily="34" charset="0"/>
              </a:rPr>
              <a:t> to be shown separately in the Invoice</a:t>
            </a:r>
            <a:endParaRPr lang="en-US" sz="1400" b="0" dirty="0" smtClean="0">
              <a:latin typeface="Arial" pitchFamily="34" charset="0"/>
              <a:cs typeface="Arial" pitchFamily="34" charset="0"/>
            </a:endParaRPr>
          </a:p>
          <a:p>
            <a:pPr>
              <a:lnSpc>
                <a:spcPct val="150000"/>
              </a:lnSpc>
              <a:buFont typeface="+mj-lt"/>
              <a:buAutoNum type="arabicPeriod"/>
            </a:pPr>
            <a:endParaRPr lang="en-US"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CREATED BY :KARTIKI KANEKAR             </a:t>
            </a:r>
          </a:p>
          <a:p>
            <a:r>
              <a:rPr lang="en-US" smtClean="0"/>
              <a:t>Classified - Internal use</a:t>
            </a:r>
            <a:endParaRPr lang="en-US"/>
          </a:p>
        </p:txBody>
      </p:sp>
    </p:spTree>
    <p:extLst>
      <p:ext uri="{BB962C8B-B14F-4D97-AF65-F5344CB8AC3E}">
        <p14:creationId xmlns:p14="http://schemas.microsoft.com/office/powerpoint/2010/main" val="34550179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lstStyle/>
          <a:p>
            <a:pPr algn="ctr"/>
            <a:r>
              <a:rPr lang="en-US" dirty="0" smtClean="0"/>
              <a:t>EXAMPLE </a:t>
            </a:r>
            <a:endParaRPr lang="en-US" dirty="0"/>
          </a:p>
        </p:txBody>
      </p:sp>
      <p:sp>
        <p:nvSpPr>
          <p:cNvPr id="3" name="Content Placeholder 2"/>
          <p:cNvSpPr>
            <a:spLocks noGrp="1"/>
          </p:cNvSpPr>
          <p:nvPr>
            <p:ph idx="1"/>
          </p:nvPr>
        </p:nvSpPr>
        <p:spPr/>
        <p:txBody>
          <a:bodyPr/>
          <a:lstStyle/>
          <a:p>
            <a:pPr marL="285750" indent="-285750">
              <a:buFont typeface="Arial" pitchFamily="34" charset="0"/>
              <a:buChar char="•"/>
            </a:pPr>
            <a:r>
              <a:rPr lang="en-US" b="0" dirty="0" err="1" smtClean="0">
                <a:latin typeface="Arial" pitchFamily="34" charset="0"/>
                <a:cs typeface="Arial" pitchFamily="34" charset="0"/>
              </a:rPr>
              <a:t>Mr.Nair</a:t>
            </a:r>
            <a:r>
              <a:rPr lang="en-US" b="0" dirty="0" smtClean="0">
                <a:latin typeface="Arial" pitchFamily="34" charset="0"/>
                <a:cs typeface="Arial" pitchFamily="34" charset="0"/>
              </a:rPr>
              <a:t> &amp; company Provided Cleaning service to </a:t>
            </a:r>
            <a:r>
              <a:rPr lang="en-US" b="0" dirty="0" err="1" smtClean="0">
                <a:latin typeface="Arial" pitchFamily="34" charset="0"/>
                <a:cs typeface="Arial" pitchFamily="34" charset="0"/>
              </a:rPr>
              <a:t>Mr.Dutt</a:t>
            </a:r>
            <a:r>
              <a:rPr lang="en-US" b="0" dirty="0" smtClean="0">
                <a:latin typeface="Arial" pitchFamily="34" charset="0"/>
                <a:cs typeface="Arial" pitchFamily="34" charset="0"/>
              </a:rPr>
              <a:t> &amp; co on 16th </a:t>
            </a:r>
            <a:r>
              <a:rPr lang="en-US" b="0" dirty="0" err="1" smtClean="0">
                <a:latin typeface="Arial" pitchFamily="34" charset="0"/>
                <a:cs typeface="Arial" pitchFamily="34" charset="0"/>
              </a:rPr>
              <a:t>dec</a:t>
            </a:r>
            <a:r>
              <a:rPr lang="en-US" b="0" dirty="0" smtClean="0">
                <a:latin typeface="Arial" pitchFamily="34" charset="0"/>
                <a:cs typeface="Arial" pitchFamily="34" charset="0"/>
              </a:rPr>
              <a:t> 2008. &amp; he billed Rs.250000/- in the same month. But he received amount in the month of 25</a:t>
            </a:r>
            <a:r>
              <a:rPr lang="en-US" b="0" baseline="30000" dirty="0" smtClean="0">
                <a:latin typeface="Arial" pitchFamily="34" charset="0"/>
                <a:cs typeface="Arial" pitchFamily="34" charset="0"/>
              </a:rPr>
              <a:t>th</a:t>
            </a:r>
            <a:r>
              <a:rPr lang="en-US" b="0" dirty="0" smtClean="0">
                <a:latin typeface="Arial" pitchFamily="34" charset="0"/>
                <a:cs typeface="Arial" pitchFamily="34" charset="0"/>
              </a:rPr>
              <a:t> </a:t>
            </a:r>
            <a:r>
              <a:rPr lang="en-US" b="0" dirty="0" err="1" smtClean="0">
                <a:latin typeface="Arial" pitchFamily="34" charset="0"/>
                <a:cs typeface="Arial" pitchFamily="34" charset="0"/>
              </a:rPr>
              <a:t>March.What</a:t>
            </a:r>
            <a:r>
              <a:rPr lang="en-US" b="0" dirty="0" smtClean="0">
                <a:latin typeface="Arial" pitchFamily="34" charset="0"/>
                <a:cs typeface="Arial" pitchFamily="34" charset="0"/>
              </a:rPr>
              <a:t> is the implication of service tax on </a:t>
            </a:r>
            <a:r>
              <a:rPr lang="en-US" b="0" dirty="0" err="1" smtClean="0">
                <a:latin typeface="Arial" pitchFamily="34" charset="0"/>
                <a:cs typeface="Arial" pitchFamily="34" charset="0"/>
              </a:rPr>
              <a:t>Mr.Nair</a:t>
            </a:r>
            <a:r>
              <a:rPr lang="en-US" b="0" dirty="0" smtClean="0">
                <a:latin typeface="Arial" pitchFamily="34" charset="0"/>
                <a:cs typeface="Arial" pitchFamily="34" charset="0"/>
              </a:rPr>
              <a:t> &amp; co?</a:t>
            </a:r>
          </a:p>
          <a:p>
            <a:pPr marL="285750" indent="-285750">
              <a:buFont typeface="Arial" pitchFamily="34" charset="0"/>
              <a:buChar char="•"/>
            </a:pPr>
            <a:r>
              <a:rPr lang="en-US" b="0" dirty="0" err="1" smtClean="0">
                <a:latin typeface="Arial" pitchFamily="34" charset="0"/>
                <a:cs typeface="Arial" pitchFamily="34" charset="0"/>
              </a:rPr>
              <a:t>Mr</a:t>
            </a:r>
            <a:r>
              <a:rPr lang="en-US" b="0" dirty="0" smtClean="0">
                <a:latin typeface="Arial" pitchFamily="34" charset="0"/>
                <a:cs typeface="Arial" pitchFamily="34" charset="0"/>
              </a:rPr>
              <a:t> Nair &amp; co </a:t>
            </a:r>
            <a:r>
              <a:rPr lang="en-US" b="0" dirty="0">
                <a:latin typeface="Arial" pitchFamily="34" charset="0"/>
                <a:cs typeface="Arial" pitchFamily="34" charset="0"/>
              </a:rPr>
              <a:t>provided service in the month of December 2008 and received the amount in the month of March 2009, </a:t>
            </a:r>
            <a:r>
              <a:rPr lang="en-US" b="0" dirty="0" smtClean="0">
                <a:latin typeface="Arial" pitchFamily="34" charset="0"/>
                <a:cs typeface="Arial" pitchFamily="34" charset="0"/>
              </a:rPr>
              <a:t>They </a:t>
            </a:r>
            <a:r>
              <a:rPr lang="en-US" b="0" dirty="0">
                <a:latin typeface="Arial" pitchFamily="34" charset="0"/>
                <a:cs typeface="Arial" pitchFamily="34" charset="0"/>
              </a:rPr>
              <a:t>need to pay service tax in the month of march’09 not in the month of December because service tax is liable to pay in the month of amount received not in the month of service provided or amount billed</a:t>
            </a:r>
            <a:r>
              <a:rPr lang="en-US" b="0" dirty="0" smtClean="0">
                <a:latin typeface="Arial" pitchFamily="34" charset="0"/>
                <a:cs typeface="Arial" pitchFamily="34" charset="0"/>
              </a:rPr>
              <a:t>.</a:t>
            </a:r>
          </a:p>
          <a:p>
            <a:pPr marL="285750" indent="-285750">
              <a:buFont typeface="Arial" pitchFamily="34" charset="0"/>
              <a:buChar char="•"/>
            </a:pPr>
            <a:r>
              <a:rPr lang="en-US" b="0" dirty="0" err="1" smtClean="0">
                <a:latin typeface="Arial" pitchFamily="34" charset="0"/>
                <a:cs typeface="Arial" pitchFamily="34" charset="0"/>
              </a:rPr>
              <a:t>Mr</a:t>
            </a:r>
            <a:r>
              <a:rPr lang="en-US" b="0" dirty="0" smtClean="0">
                <a:latin typeface="Arial" pitchFamily="34" charset="0"/>
                <a:cs typeface="Arial" pitchFamily="34" charset="0"/>
              </a:rPr>
              <a:t> Nair &amp; co </a:t>
            </a:r>
            <a:r>
              <a:rPr lang="en-US" b="0" dirty="0">
                <a:latin typeface="Arial" pitchFamily="34" charset="0"/>
                <a:cs typeface="Arial" pitchFamily="34" charset="0"/>
              </a:rPr>
              <a:t>needs to pay service on the amount received @ 10.3% not at the rate of 12.36% while applying the rate of service tax we need to consider rate prevailing at the time of service provided not at the time of amount received</a:t>
            </a:r>
            <a:r>
              <a:rPr lang="en-US" dirty="0"/>
              <a:t>.</a:t>
            </a:r>
            <a:endParaRPr lang="en-US" b="0" dirty="0" smtClean="0">
              <a:latin typeface="Arial" pitchFamily="34" charset="0"/>
              <a:cs typeface="Arial" pitchFamily="34" charset="0"/>
            </a:endParaRPr>
          </a:p>
          <a:p>
            <a:pPr marL="285750" indent="-285750">
              <a:buFont typeface="Arial" pitchFamily="34" charset="0"/>
              <a:buChar char="•"/>
            </a:pPr>
            <a:endParaRPr lang="en-US" b="0"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CREATED BY :KARTIKI KANEKAR             </a:t>
            </a:r>
          </a:p>
          <a:p>
            <a:r>
              <a:rPr lang="en-US" smtClean="0"/>
              <a:t>Classified - Internal use</a:t>
            </a:r>
            <a:endParaRPr lang="en-US"/>
          </a:p>
        </p:txBody>
      </p:sp>
    </p:spTree>
    <p:extLst>
      <p:ext uri="{BB962C8B-B14F-4D97-AF65-F5344CB8AC3E}">
        <p14:creationId xmlns:p14="http://schemas.microsoft.com/office/powerpoint/2010/main" val="5167327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lstStyle/>
          <a:p>
            <a:pPr algn="ctr"/>
            <a:r>
              <a:rPr lang="en-US" dirty="0" smtClean="0"/>
              <a:t>EXAMPLE </a:t>
            </a:r>
            <a:endParaRPr lang="en-US" dirty="0"/>
          </a:p>
        </p:txBody>
      </p:sp>
      <p:sp>
        <p:nvSpPr>
          <p:cNvPr id="3" name="Content Placeholder 2"/>
          <p:cNvSpPr>
            <a:spLocks noGrp="1"/>
          </p:cNvSpPr>
          <p:nvPr>
            <p:ph idx="1"/>
          </p:nvPr>
        </p:nvSpPr>
        <p:spPr/>
        <p:txBody>
          <a:bodyPr/>
          <a:lstStyle/>
          <a:p>
            <a:pPr>
              <a:buFont typeface="Arial" pitchFamily="34" charset="0"/>
              <a:buChar char="•"/>
            </a:pPr>
            <a:r>
              <a:rPr lang="en-US" b="0" dirty="0" smtClean="0"/>
              <a:t>If customer paid inclusive of service tax (Means this Rs.250000/- includes service tax also)then tax calculation as follow. </a:t>
            </a:r>
          </a:p>
          <a:p>
            <a:pPr>
              <a:buFont typeface="Arial" pitchFamily="34" charset="0"/>
              <a:buChar char="•"/>
            </a:pPr>
            <a:r>
              <a:rPr lang="en-US" b="0" dirty="0" smtClean="0"/>
              <a:t>Service tax = Amount </a:t>
            </a:r>
            <a:r>
              <a:rPr lang="en-US" b="0" dirty="0" err="1" smtClean="0"/>
              <a:t>recd</a:t>
            </a:r>
            <a:r>
              <a:rPr lang="en-US" b="0" dirty="0" smtClean="0"/>
              <a:t> (inclusive of service tax)X rate /100+rate </a:t>
            </a:r>
          </a:p>
          <a:p>
            <a:pPr>
              <a:buFont typeface="Arial" pitchFamily="34" charset="0"/>
              <a:buChar char="•"/>
            </a:pPr>
            <a:r>
              <a:rPr lang="en-US" b="0" dirty="0" smtClean="0"/>
              <a:t>i.e. 250000 X 10.3/110.3=23345</a:t>
            </a:r>
          </a:p>
          <a:p>
            <a:pPr>
              <a:buFont typeface="Arial" pitchFamily="34" charset="0"/>
              <a:buChar char="•"/>
            </a:pPr>
            <a:r>
              <a:rPr lang="en-US" b="0" dirty="0"/>
              <a:t>If customer paid </a:t>
            </a:r>
            <a:r>
              <a:rPr lang="en-US" b="0" dirty="0" smtClean="0"/>
              <a:t>Exclusive </a:t>
            </a:r>
            <a:r>
              <a:rPr lang="en-US" b="0" dirty="0"/>
              <a:t>of service tax (Means this Rs.250000/- +</a:t>
            </a:r>
            <a:r>
              <a:rPr lang="en-US" b="0" dirty="0" smtClean="0"/>
              <a:t> </a:t>
            </a:r>
            <a:r>
              <a:rPr lang="en-US" b="0" dirty="0"/>
              <a:t>service </a:t>
            </a:r>
            <a:r>
              <a:rPr lang="en-US" b="0" dirty="0" smtClean="0"/>
              <a:t>tax)then </a:t>
            </a:r>
            <a:r>
              <a:rPr lang="en-US" b="0" dirty="0"/>
              <a:t>tax calculation as follow. </a:t>
            </a:r>
            <a:endParaRPr lang="en-US" b="0" dirty="0" smtClean="0"/>
          </a:p>
          <a:p>
            <a:pPr>
              <a:buFont typeface="Arial" pitchFamily="34" charset="0"/>
              <a:buChar char="•"/>
            </a:pPr>
            <a:r>
              <a:rPr lang="en-US" b="0" dirty="0"/>
              <a:t>Service tax = Amount </a:t>
            </a:r>
            <a:r>
              <a:rPr lang="en-US" b="0" dirty="0" err="1"/>
              <a:t>recd</a:t>
            </a:r>
            <a:r>
              <a:rPr lang="en-US" b="0" dirty="0"/>
              <a:t> (inclusive of service tax)X rate /</a:t>
            </a:r>
            <a:r>
              <a:rPr lang="en-US" b="0" dirty="0" smtClean="0"/>
              <a:t>100</a:t>
            </a:r>
            <a:endParaRPr lang="en-US" b="0" dirty="0"/>
          </a:p>
          <a:p>
            <a:pPr>
              <a:buFont typeface="Arial" pitchFamily="34" charset="0"/>
              <a:buChar char="•"/>
            </a:pPr>
            <a:r>
              <a:rPr lang="en-US" b="0" dirty="0"/>
              <a:t>i.e. 250000 X </a:t>
            </a:r>
            <a:r>
              <a:rPr lang="en-US" b="0" dirty="0" smtClean="0"/>
              <a:t>10.3/100=25750</a:t>
            </a:r>
            <a:endParaRPr lang="en-US" b="0" dirty="0"/>
          </a:p>
          <a:p>
            <a:pPr>
              <a:buFont typeface="Arial" pitchFamily="34" charset="0"/>
              <a:buChar char="•"/>
            </a:pPr>
            <a:endParaRPr lang="en-US" b="0" dirty="0"/>
          </a:p>
          <a:p>
            <a:pPr>
              <a:buFont typeface="Arial" pitchFamily="34" charset="0"/>
              <a:buChar char="•"/>
            </a:pPr>
            <a:endParaRPr lang="en-US" b="0" dirty="0" smtClean="0"/>
          </a:p>
          <a:p>
            <a:pPr>
              <a:buFont typeface="Arial" pitchFamily="34" charset="0"/>
              <a:buChar char="•"/>
            </a:pPr>
            <a:endParaRPr lang="en-US" b="0" dirty="0"/>
          </a:p>
        </p:txBody>
      </p:sp>
      <p:sp>
        <p:nvSpPr>
          <p:cNvPr id="4" name="Footer Placeholder 3"/>
          <p:cNvSpPr>
            <a:spLocks noGrp="1"/>
          </p:cNvSpPr>
          <p:nvPr>
            <p:ph type="ftr" sz="quarter" idx="11"/>
          </p:nvPr>
        </p:nvSpPr>
        <p:spPr/>
        <p:txBody>
          <a:bodyPr/>
          <a:lstStyle/>
          <a:p>
            <a:r>
              <a:rPr lang="en-US" smtClean="0"/>
              <a:t>CREATED BY :KARTIKI KANEKAR             </a:t>
            </a:r>
          </a:p>
          <a:p>
            <a:r>
              <a:rPr lang="en-US" smtClean="0"/>
              <a:t>Classified - Internal use</a:t>
            </a:r>
            <a:endParaRPr lang="en-US"/>
          </a:p>
        </p:txBody>
      </p:sp>
    </p:spTree>
    <p:extLst>
      <p:ext uri="{BB962C8B-B14F-4D97-AF65-F5344CB8AC3E}">
        <p14:creationId xmlns:p14="http://schemas.microsoft.com/office/powerpoint/2010/main" val="39367001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4"/>
          </p:nvPr>
        </p:nvSpPr>
        <p:spPr/>
      </p:sp>
      <p:sp>
        <p:nvSpPr>
          <p:cNvPr id="3" name="Title 2"/>
          <p:cNvSpPr>
            <a:spLocks noGrp="1"/>
          </p:cNvSpPr>
          <p:nvPr>
            <p:ph type="title"/>
          </p:nvPr>
        </p:nvSpPr>
        <p:spPr/>
        <p:txBody>
          <a:bodyPr/>
          <a:lstStyle/>
          <a:p>
            <a:endParaRPr lang="en-US"/>
          </a:p>
        </p:txBody>
      </p:sp>
      <p:sp>
        <p:nvSpPr>
          <p:cNvPr id="4" name="Text Placeholder 3"/>
          <p:cNvSpPr>
            <a:spLocks noGrp="1"/>
          </p:cNvSpPr>
          <p:nvPr>
            <p:ph type="body" sz="half" idx="2"/>
          </p:nvPr>
        </p:nvSpPr>
        <p:spPr>
          <a:solidFill>
            <a:srgbClr val="FFC000"/>
          </a:solidFill>
        </p:spPr>
        <p:txBody>
          <a:bodyPr>
            <a:normAutofit/>
          </a:bodyPr>
          <a:lstStyle/>
          <a:p>
            <a:pPr algn="ctr"/>
            <a:r>
              <a:rPr lang="en-US" sz="3200" dirty="0" smtClean="0"/>
              <a:t>THANK YOU </a:t>
            </a:r>
            <a:endParaRPr lang="en-US" sz="3200" dirty="0"/>
          </a:p>
        </p:txBody>
      </p:sp>
      <p:sp>
        <p:nvSpPr>
          <p:cNvPr id="5" name="Footer Placeholder 4"/>
          <p:cNvSpPr>
            <a:spLocks noGrp="1"/>
          </p:cNvSpPr>
          <p:nvPr>
            <p:ph type="ftr" sz="quarter" idx="11"/>
          </p:nvPr>
        </p:nvSpPr>
        <p:spPr/>
        <p:txBody>
          <a:bodyPr/>
          <a:lstStyle/>
          <a:p>
            <a:r>
              <a:rPr lang="en-US" smtClean="0"/>
              <a:t>CREATED BY :KARTIKI KANEKAR             </a:t>
            </a:r>
          </a:p>
          <a:p>
            <a:r>
              <a:rPr lang="en-US" smtClean="0"/>
              <a:t>Classified - Internal use</a:t>
            </a:r>
            <a:endParaRPr lang="en-US"/>
          </a:p>
        </p:txBody>
      </p:sp>
    </p:spTree>
    <p:extLst>
      <p:ext uri="{BB962C8B-B14F-4D97-AF65-F5344CB8AC3E}">
        <p14:creationId xmlns:p14="http://schemas.microsoft.com/office/powerpoint/2010/main" val="632834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lstStyle/>
          <a:p>
            <a:pPr algn="ctr"/>
            <a:r>
              <a:rPr lang="en-US" sz="4000" dirty="0" smtClean="0">
                <a:latin typeface="Arial" pitchFamily="34" charset="0"/>
                <a:cs typeface="Arial" pitchFamily="34" charset="0"/>
              </a:rPr>
              <a:t>INTRODUCTION</a:t>
            </a:r>
            <a:endParaRPr lang="en-US" sz="4000" dirty="0">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pPr>
              <a:lnSpc>
                <a:spcPct val="150000"/>
              </a:lnSpc>
            </a:pPr>
            <a:r>
              <a:rPr lang="en-US" sz="1800" dirty="0">
                <a:latin typeface="Arial" pitchFamily="34" charset="0"/>
                <a:cs typeface="Arial" pitchFamily="34" charset="0"/>
              </a:rPr>
              <a:t>Basically Taxes are of two types those are </a:t>
            </a:r>
            <a:r>
              <a:rPr lang="en-US" sz="1800" b="1" dirty="0">
                <a:latin typeface="Arial" pitchFamily="34" charset="0"/>
                <a:cs typeface="Arial" pitchFamily="34" charset="0"/>
              </a:rPr>
              <a:t>direct and indirect </a:t>
            </a:r>
            <a:r>
              <a:rPr lang="en-US" sz="1800" b="1" dirty="0" smtClean="0">
                <a:latin typeface="Arial" pitchFamily="34" charset="0"/>
                <a:cs typeface="Arial" pitchFamily="34" charset="0"/>
              </a:rPr>
              <a:t>taxes</a:t>
            </a:r>
          </a:p>
          <a:p>
            <a:pPr>
              <a:lnSpc>
                <a:spcPct val="150000"/>
              </a:lnSpc>
              <a:buFont typeface="+mj-lt"/>
              <a:buAutoNum type="arabicPeriod"/>
            </a:pPr>
            <a:r>
              <a:rPr lang="en-US" sz="1800" b="0" dirty="0">
                <a:latin typeface="Arial" pitchFamily="34" charset="0"/>
                <a:cs typeface="Arial" pitchFamily="34" charset="0"/>
              </a:rPr>
              <a:t>In direct Taxes incidence of tax will be on the same person who is enjoying the income. For example Income tax is payable by the person who is receiving it</a:t>
            </a:r>
            <a:r>
              <a:rPr lang="en-US" sz="1800" b="0" dirty="0" smtClean="0">
                <a:latin typeface="Arial" pitchFamily="34" charset="0"/>
                <a:cs typeface="Arial" pitchFamily="34" charset="0"/>
              </a:rPr>
              <a:t>.</a:t>
            </a:r>
            <a:r>
              <a:rPr lang="en-US" sz="1800" b="0" dirty="0">
                <a:latin typeface="Arial" pitchFamily="34" charset="0"/>
                <a:cs typeface="Arial" pitchFamily="34" charset="0"/>
              </a:rPr>
              <a:t> direct taxes are those which are paid after the income reaches hands of </a:t>
            </a:r>
            <a:r>
              <a:rPr lang="en-US" sz="1800" b="0" dirty="0" smtClean="0">
                <a:latin typeface="Arial" pitchFamily="34" charset="0"/>
                <a:cs typeface="Arial" pitchFamily="34" charset="0"/>
              </a:rPr>
              <a:t>taxpayer.</a:t>
            </a:r>
          </a:p>
          <a:p>
            <a:pPr>
              <a:lnSpc>
                <a:spcPct val="150000"/>
              </a:lnSpc>
              <a:buFont typeface="+mj-lt"/>
              <a:buAutoNum type="arabicPeriod"/>
            </a:pPr>
            <a:r>
              <a:rPr lang="en-US" sz="1800" b="0" dirty="0" smtClean="0">
                <a:latin typeface="Arial" pitchFamily="34" charset="0"/>
                <a:cs typeface="Arial" pitchFamily="34" charset="0"/>
              </a:rPr>
              <a:t>In indirect taxes the burden of tax is shifted to some other person</a:t>
            </a:r>
            <a:r>
              <a:rPr lang="en-US" sz="1800" b="0" dirty="0">
                <a:latin typeface="Arial" pitchFamily="34" charset="0"/>
                <a:cs typeface="Arial" pitchFamily="34" charset="0"/>
              </a:rPr>
              <a:t>. indirect taxes are paid before the goods/services reach the tax </a:t>
            </a:r>
            <a:r>
              <a:rPr lang="en-US" sz="1800" b="0" dirty="0" smtClean="0">
                <a:latin typeface="Arial" pitchFamily="34" charset="0"/>
                <a:cs typeface="Arial" pitchFamily="34" charset="0"/>
              </a:rPr>
              <a:t>payer</a:t>
            </a:r>
          </a:p>
          <a:p>
            <a:pPr>
              <a:lnSpc>
                <a:spcPct val="150000"/>
              </a:lnSpc>
            </a:pPr>
            <a:endParaRPr lang="en-US" sz="1800" dirty="0" smtClean="0">
              <a:latin typeface="Arial" pitchFamily="34" charset="0"/>
              <a:cs typeface="Arial" pitchFamily="34" charset="0"/>
            </a:endParaRPr>
          </a:p>
          <a:p>
            <a:pPr>
              <a:lnSpc>
                <a:spcPct val="150000"/>
              </a:lnSpc>
            </a:pPr>
            <a:endParaRPr lang="en-US" sz="1800" dirty="0">
              <a:latin typeface="Arial" pitchFamily="34" charset="0"/>
              <a:cs typeface="Arial" pitchFamily="34" charset="0"/>
            </a:endParaRPr>
          </a:p>
          <a:p>
            <a:endParaRPr lang="en-US" sz="1800"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CREATED BY :KARTIKI KANEKAR             </a:t>
            </a:r>
          </a:p>
          <a:p>
            <a:r>
              <a:rPr lang="en-US" smtClean="0"/>
              <a:t>Classified - Internal use</a:t>
            </a:r>
            <a:endParaRPr lang="en-US" dirty="0"/>
          </a:p>
        </p:txBody>
      </p:sp>
    </p:spTree>
    <p:extLst>
      <p:ext uri="{BB962C8B-B14F-4D97-AF65-F5344CB8AC3E}">
        <p14:creationId xmlns:p14="http://schemas.microsoft.com/office/powerpoint/2010/main" val="22120342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lstStyle/>
          <a:p>
            <a:pPr algn="ctr"/>
            <a:r>
              <a:rPr lang="en-US" sz="3600" dirty="0" smtClean="0">
                <a:latin typeface="Arial" pitchFamily="34" charset="0"/>
                <a:cs typeface="Arial" pitchFamily="34" charset="0"/>
              </a:rPr>
              <a:t>BACKGROUND</a:t>
            </a:r>
            <a:endParaRPr lang="en-US" sz="3600" dirty="0">
              <a:latin typeface="Arial" pitchFamily="34" charset="0"/>
              <a:cs typeface="Arial" pitchFamily="34" charset="0"/>
            </a:endParaRPr>
          </a:p>
        </p:txBody>
      </p:sp>
      <p:sp>
        <p:nvSpPr>
          <p:cNvPr id="3" name="Content Placeholder 2"/>
          <p:cNvSpPr>
            <a:spLocks noGrp="1"/>
          </p:cNvSpPr>
          <p:nvPr>
            <p:ph idx="1"/>
          </p:nvPr>
        </p:nvSpPr>
        <p:spPr>
          <a:xfrm>
            <a:off x="822960" y="1100628"/>
            <a:ext cx="7520940" cy="4309572"/>
          </a:xfrm>
        </p:spPr>
        <p:txBody>
          <a:bodyPr>
            <a:normAutofit/>
          </a:bodyPr>
          <a:lstStyle/>
          <a:p>
            <a:pPr>
              <a:lnSpc>
                <a:spcPct val="150000"/>
              </a:lnSpc>
              <a:buFont typeface="Arial" pitchFamily="34" charset="0"/>
              <a:buChar char="•"/>
            </a:pPr>
            <a:r>
              <a:rPr lang="en-US" b="0" dirty="0" smtClean="0">
                <a:latin typeface="Arial" pitchFamily="34" charset="0"/>
                <a:cs typeface="Arial" pitchFamily="34" charset="0"/>
              </a:rPr>
              <a:t>Service tax are taxes of 21</a:t>
            </a:r>
            <a:r>
              <a:rPr lang="en-US" b="0" baseline="30000" dirty="0" smtClean="0">
                <a:latin typeface="Arial" pitchFamily="34" charset="0"/>
                <a:cs typeface="Arial" pitchFamily="34" charset="0"/>
              </a:rPr>
              <a:t>st</a:t>
            </a:r>
            <a:r>
              <a:rPr lang="en-US" b="0" dirty="0" smtClean="0">
                <a:latin typeface="Arial" pitchFamily="34" charset="0"/>
                <a:cs typeface="Arial" pitchFamily="34" charset="0"/>
              </a:rPr>
              <a:t> century. Service tax was imposed for first time on 3 services </a:t>
            </a:r>
            <a:r>
              <a:rPr lang="en-US" b="0" dirty="0" err="1" smtClean="0">
                <a:latin typeface="Arial" pitchFamily="34" charset="0"/>
                <a:cs typeface="Arial" pitchFamily="34" charset="0"/>
              </a:rPr>
              <a:t>w.e.f</a:t>
            </a:r>
            <a:r>
              <a:rPr lang="en-US" b="0" dirty="0" smtClean="0">
                <a:latin typeface="Arial" pitchFamily="34" charset="0"/>
                <a:cs typeface="Arial" pitchFamily="34" charset="0"/>
              </a:rPr>
              <a:t> 01-07-1994.There is no separate act for service tax. Highlights of service tax are as follows</a:t>
            </a:r>
            <a:r>
              <a:rPr lang="en-US" dirty="0" smtClean="0">
                <a:latin typeface="Arial" pitchFamily="34" charset="0"/>
                <a:cs typeface="Arial" pitchFamily="34" charset="0"/>
              </a:rPr>
              <a:t>. </a:t>
            </a:r>
          </a:p>
          <a:p>
            <a:pPr>
              <a:lnSpc>
                <a:spcPct val="150000"/>
              </a:lnSpc>
              <a:buFont typeface="Wingdings" pitchFamily="2" charset="2"/>
              <a:buChar char="Ø"/>
            </a:pPr>
            <a:r>
              <a:rPr lang="en-US" b="0" dirty="0" smtClean="0">
                <a:latin typeface="Arial" pitchFamily="34" charset="0"/>
                <a:cs typeface="Arial" pitchFamily="34" charset="0"/>
              </a:rPr>
              <a:t>Service Tax is payable under Finance act 1994,on about 109 taxable services as defined in section 65(105) of finance act,1994.’Service provided or to be provided’ is ‘taxable event’	</a:t>
            </a:r>
          </a:p>
          <a:p>
            <a:pPr>
              <a:lnSpc>
                <a:spcPct val="150000"/>
              </a:lnSpc>
              <a:buFont typeface="Wingdings" pitchFamily="2" charset="2"/>
              <a:buChar char="Ø"/>
            </a:pPr>
            <a:r>
              <a:rPr lang="en-US" b="0" dirty="0" smtClean="0">
                <a:latin typeface="Arial" pitchFamily="34" charset="0"/>
                <a:cs typeface="Arial" pitchFamily="34" charset="0"/>
              </a:rPr>
              <a:t>Service requires two parties.one cannot give service to himself. Service cannot be levied on value of goods.</a:t>
            </a:r>
          </a:p>
          <a:p>
            <a:pPr>
              <a:lnSpc>
                <a:spcPct val="150000"/>
              </a:lnSpc>
              <a:buFont typeface="Wingdings" pitchFamily="2" charset="2"/>
              <a:buChar char="Ø"/>
            </a:pPr>
            <a:r>
              <a:rPr lang="en-US" b="0" dirty="0" smtClean="0">
                <a:latin typeface="Arial" pitchFamily="34" charset="0"/>
                <a:cs typeface="Arial" pitchFamily="34" charset="0"/>
              </a:rPr>
              <a:t>General rate of Service tax is 10.3%(including education </a:t>
            </a:r>
            <a:r>
              <a:rPr lang="en-US" b="0" dirty="0" err="1" smtClean="0">
                <a:latin typeface="Arial" pitchFamily="34" charset="0"/>
                <a:cs typeface="Arial" pitchFamily="34" charset="0"/>
              </a:rPr>
              <a:t>cess</a:t>
            </a:r>
            <a:r>
              <a:rPr lang="en-US" b="0" dirty="0" smtClean="0">
                <a:latin typeface="Arial" pitchFamily="34" charset="0"/>
                <a:cs typeface="Arial" pitchFamily="34" charset="0"/>
              </a:rPr>
              <a:t> &amp; SH education </a:t>
            </a:r>
            <a:r>
              <a:rPr lang="en-US" b="0" dirty="0" err="1" smtClean="0">
                <a:latin typeface="Arial" pitchFamily="34" charset="0"/>
                <a:cs typeface="Arial" pitchFamily="34" charset="0"/>
              </a:rPr>
              <a:t>cess</a:t>
            </a:r>
            <a:r>
              <a:rPr lang="en-US" b="0" dirty="0" smtClean="0">
                <a:latin typeface="Arial" pitchFamily="34" charset="0"/>
                <a:cs typeface="Arial" pitchFamily="34" charset="0"/>
              </a:rPr>
              <a:t> </a:t>
            </a:r>
          </a:p>
          <a:p>
            <a:pPr>
              <a:buFont typeface="Wingdings" pitchFamily="2" charset="2"/>
              <a:buChar char="Ø"/>
            </a:pPr>
            <a:endParaRPr lang="en-US" sz="1800" dirty="0" smtClean="0">
              <a:latin typeface="Arial" pitchFamily="34" charset="0"/>
              <a:cs typeface="Arial" pitchFamily="34" charset="0"/>
            </a:endParaRPr>
          </a:p>
          <a:p>
            <a:pPr>
              <a:buFont typeface="Arial" pitchFamily="34" charset="0"/>
              <a:buChar char="•"/>
            </a:pPr>
            <a:endParaRPr lang="en-US"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CREATED BY :KARTIKI KANEKAR             </a:t>
            </a:r>
          </a:p>
          <a:p>
            <a:r>
              <a:rPr lang="en-US" smtClean="0"/>
              <a:t>Classified - Internal use</a:t>
            </a:r>
            <a:endParaRPr lang="en-US"/>
          </a:p>
        </p:txBody>
      </p:sp>
    </p:spTree>
    <p:extLst>
      <p:ext uri="{BB962C8B-B14F-4D97-AF65-F5344CB8AC3E}">
        <p14:creationId xmlns:p14="http://schemas.microsoft.com/office/powerpoint/2010/main" val="42572457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lstStyle/>
          <a:p>
            <a:pPr algn="ctr"/>
            <a:r>
              <a:rPr lang="en-US" dirty="0" smtClean="0"/>
              <a:t>DEFINATION </a:t>
            </a:r>
            <a:endParaRPr lang="en-US" dirty="0"/>
          </a:p>
        </p:txBody>
      </p:sp>
      <p:sp>
        <p:nvSpPr>
          <p:cNvPr id="3" name="Content Placeholder 2"/>
          <p:cNvSpPr>
            <a:spLocks noGrp="1"/>
          </p:cNvSpPr>
          <p:nvPr>
            <p:ph idx="1"/>
          </p:nvPr>
        </p:nvSpPr>
        <p:spPr/>
        <p:txBody>
          <a:bodyPr>
            <a:normAutofit/>
          </a:bodyPr>
          <a:lstStyle/>
          <a:p>
            <a:pPr>
              <a:lnSpc>
                <a:spcPct val="150000"/>
              </a:lnSpc>
              <a:buFont typeface="Arial" pitchFamily="34" charset="0"/>
              <a:buChar char="•"/>
            </a:pPr>
            <a:r>
              <a:rPr lang="en-US" sz="1800" b="0" dirty="0" smtClean="0">
                <a:latin typeface="Arial" pitchFamily="34" charset="0"/>
                <a:cs typeface="Arial" pitchFamily="34" charset="0"/>
              </a:rPr>
              <a:t>As per Black’s law Dictionary Service tax “Means an intangible commodity in the form of human efforts such as use of labour,skill &amp; knowledge for the benefits of another”</a:t>
            </a:r>
          </a:p>
          <a:p>
            <a:pPr>
              <a:lnSpc>
                <a:spcPct val="150000"/>
              </a:lnSpc>
              <a:buFont typeface="Arial" pitchFamily="34" charset="0"/>
              <a:buChar char="•"/>
            </a:pPr>
            <a:r>
              <a:rPr lang="en-US" sz="1800" b="0" dirty="0" smtClean="0">
                <a:latin typeface="Arial" pitchFamily="34" charset="0"/>
                <a:cs typeface="Arial" pitchFamily="34" charset="0"/>
              </a:rPr>
              <a:t>As per Webster Dictionary Service Tax” Means performance of any duties or work for another, helpful or professional activity”</a:t>
            </a:r>
            <a:endParaRPr lang="en-US" sz="1800" b="0"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CREATED BY :KARTIKI KANEKAR             </a:t>
            </a:r>
          </a:p>
          <a:p>
            <a:r>
              <a:rPr lang="en-US" smtClean="0"/>
              <a:t>Classified - Internal use</a:t>
            </a:r>
            <a:endParaRPr lang="en-US"/>
          </a:p>
        </p:txBody>
      </p:sp>
    </p:spTree>
    <p:extLst>
      <p:ext uri="{BB962C8B-B14F-4D97-AF65-F5344CB8AC3E}">
        <p14:creationId xmlns:p14="http://schemas.microsoft.com/office/powerpoint/2010/main" val="33607697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lstStyle/>
          <a:p>
            <a:pPr algn="ctr"/>
            <a:r>
              <a:rPr lang="en-US" sz="3200" dirty="0" smtClean="0">
                <a:latin typeface="Arial" pitchFamily="34" charset="0"/>
                <a:cs typeface="Arial" pitchFamily="34" charset="0"/>
              </a:rPr>
              <a:t>CLASSIFICATION </a:t>
            </a:r>
            <a:endParaRPr lang="en-US" sz="3200" dirty="0">
              <a:latin typeface="Arial" pitchFamily="34" charset="0"/>
              <a:cs typeface="Arial" pitchFamily="34" charset="0"/>
            </a:endParaRPr>
          </a:p>
        </p:txBody>
      </p:sp>
      <p:sp>
        <p:nvSpPr>
          <p:cNvPr id="3" name="Content Placeholder 2"/>
          <p:cNvSpPr>
            <a:spLocks noGrp="1"/>
          </p:cNvSpPr>
          <p:nvPr>
            <p:ph idx="1"/>
          </p:nvPr>
        </p:nvSpPr>
        <p:spPr/>
        <p:txBody>
          <a:bodyPr>
            <a:normAutofit fontScale="92500" lnSpcReduction="10000"/>
          </a:bodyPr>
          <a:lstStyle/>
          <a:p>
            <a:pPr>
              <a:lnSpc>
                <a:spcPct val="160000"/>
              </a:lnSpc>
              <a:buFont typeface="Wingdings" pitchFamily="2" charset="2"/>
              <a:buChar char="Ø"/>
            </a:pPr>
            <a:r>
              <a:rPr lang="en-US" sz="1800" b="0" dirty="0" smtClean="0">
                <a:latin typeface="Arial" pitchFamily="34" charset="0"/>
                <a:cs typeface="Arial" pitchFamily="34" charset="0"/>
              </a:rPr>
              <a:t>For the purpose of classification of services we need to consider the following.</a:t>
            </a:r>
          </a:p>
          <a:p>
            <a:pPr marL="285750" indent="-285750">
              <a:lnSpc>
                <a:spcPct val="160000"/>
              </a:lnSpc>
              <a:buFont typeface="Arial" pitchFamily="34" charset="0"/>
              <a:buChar char="•"/>
            </a:pPr>
            <a:r>
              <a:rPr lang="en-US" sz="1800" b="0" dirty="0">
                <a:latin typeface="Arial" pitchFamily="34" charset="0"/>
                <a:cs typeface="Arial" pitchFamily="34" charset="0"/>
              </a:rPr>
              <a:t>Based on the Category which gives the most specific description of the </a:t>
            </a:r>
            <a:r>
              <a:rPr lang="en-US" sz="1800" b="0" dirty="0" smtClean="0">
                <a:latin typeface="Arial" pitchFamily="34" charset="0"/>
                <a:cs typeface="Arial" pitchFamily="34" charset="0"/>
              </a:rPr>
              <a:t>service</a:t>
            </a:r>
          </a:p>
          <a:p>
            <a:pPr marL="285750" indent="-285750">
              <a:lnSpc>
                <a:spcPct val="160000"/>
              </a:lnSpc>
              <a:buFont typeface="Arial" pitchFamily="34" charset="0"/>
              <a:buChar char="•"/>
            </a:pPr>
            <a:r>
              <a:rPr lang="en-US" sz="1800" b="0" dirty="0">
                <a:latin typeface="Arial" pitchFamily="34" charset="0"/>
                <a:cs typeface="Arial" pitchFamily="34" charset="0"/>
              </a:rPr>
              <a:t>Based on the essential character Where that service is falling under composite </a:t>
            </a:r>
            <a:r>
              <a:rPr lang="en-US" sz="1800" b="0" dirty="0" smtClean="0">
                <a:latin typeface="Arial" pitchFamily="34" charset="0"/>
                <a:cs typeface="Arial" pitchFamily="34" charset="0"/>
              </a:rPr>
              <a:t>services.</a:t>
            </a:r>
          </a:p>
          <a:p>
            <a:pPr marL="285750" indent="-285750">
              <a:lnSpc>
                <a:spcPct val="160000"/>
              </a:lnSpc>
              <a:buFont typeface="Arial" pitchFamily="34" charset="0"/>
              <a:buChar char="•"/>
            </a:pPr>
            <a:r>
              <a:rPr lang="en-US" sz="1800" b="0" dirty="0">
                <a:latin typeface="Arial" pitchFamily="34" charset="0"/>
                <a:cs typeface="Arial" pitchFamily="34" charset="0"/>
              </a:rPr>
              <a:t>Based on the sub-clause which occurs first among the sub-clauses which equally merit consideration as per section 65A</a:t>
            </a:r>
          </a:p>
          <a:p>
            <a:pPr marL="285750" indent="-285750">
              <a:lnSpc>
                <a:spcPct val="150000"/>
              </a:lnSpc>
              <a:buFont typeface="Arial" pitchFamily="34" charset="0"/>
              <a:buChar char="•"/>
            </a:pPr>
            <a:endParaRPr lang="en-US" b="0" dirty="0">
              <a:latin typeface="Arial" pitchFamily="34" charset="0"/>
              <a:cs typeface="Arial" pitchFamily="34" charset="0"/>
            </a:endParaRPr>
          </a:p>
          <a:p>
            <a:pPr marL="285750" indent="-285750">
              <a:lnSpc>
                <a:spcPct val="150000"/>
              </a:lnSpc>
              <a:buFont typeface="Arial" pitchFamily="34" charset="0"/>
              <a:buChar char="•"/>
            </a:pPr>
            <a:endParaRPr lang="en-US" b="0"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CREATED BY :KARTIKI KANEKAR             </a:t>
            </a:r>
          </a:p>
          <a:p>
            <a:r>
              <a:rPr lang="en-US" smtClean="0"/>
              <a:t>Classified - Internal use</a:t>
            </a:r>
            <a:endParaRPr lang="en-US"/>
          </a:p>
        </p:txBody>
      </p:sp>
    </p:spTree>
    <p:extLst>
      <p:ext uri="{BB962C8B-B14F-4D97-AF65-F5344CB8AC3E}">
        <p14:creationId xmlns:p14="http://schemas.microsoft.com/office/powerpoint/2010/main" val="29495857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a:ln>
            <a:solidFill>
              <a:schemeClr val="accent1"/>
            </a:solidFill>
          </a:ln>
        </p:spPr>
        <p:txBody>
          <a:bodyPr/>
          <a:lstStyle/>
          <a:p>
            <a:pPr algn="ctr"/>
            <a:r>
              <a:rPr lang="en-US" dirty="0" smtClean="0">
                <a:latin typeface="Arial" pitchFamily="34" charset="0"/>
                <a:cs typeface="Arial" pitchFamily="34" charset="0"/>
              </a:rPr>
              <a:t>REGISTRATION </a:t>
            </a:r>
            <a:endParaRPr lang="en-US" dirty="0">
              <a:latin typeface="Arial" pitchFamily="34" charset="0"/>
              <a:cs typeface="Arial" pitchFamily="34" charset="0"/>
            </a:endParaRPr>
          </a:p>
        </p:txBody>
      </p:sp>
      <p:sp>
        <p:nvSpPr>
          <p:cNvPr id="3" name="Content Placeholder 2"/>
          <p:cNvSpPr>
            <a:spLocks noGrp="1"/>
          </p:cNvSpPr>
          <p:nvPr>
            <p:ph idx="1"/>
          </p:nvPr>
        </p:nvSpPr>
        <p:spPr/>
        <p:txBody>
          <a:bodyPr>
            <a:normAutofit fontScale="85000" lnSpcReduction="10000"/>
          </a:bodyPr>
          <a:lstStyle/>
          <a:p>
            <a:pPr>
              <a:lnSpc>
                <a:spcPct val="150000"/>
              </a:lnSpc>
              <a:buFont typeface="Arial" pitchFamily="34" charset="0"/>
              <a:buChar char="•"/>
            </a:pPr>
            <a:r>
              <a:rPr lang="en-US" sz="1800" b="0" dirty="0" smtClean="0">
                <a:latin typeface="Arial" pitchFamily="34" charset="0"/>
                <a:cs typeface="Arial" pitchFamily="34" charset="0"/>
              </a:rPr>
              <a:t>Every person liable to pay service tax is required to register himself by making an application. Application should be in form ST-1.At the time of registration following documents are required. </a:t>
            </a:r>
          </a:p>
          <a:p>
            <a:pPr>
              <a:lnSpc>
                <a:spcPct val="150000"/>
              </a:lnSpc>
              <a:buFont typeface="+mj-lt"/>
              <a:buAutoNum type="arabicPeriod"/>
            </a:pPr>
            <a:r>
              <a:rPr lang="en-US" sz="1800" b="0" dirty="0" smtClean="0">
                <a:latin typeface="Arial" pitchFamily="34" charset="0"/>
                <a:cs typeface="Arial" pitchFamily="34" charset="0"/>
              </a:rPr>
              <a:t> Income tax pan card copy.</a:t>
            </a:r>
          </a:p>
          <a:p>
            <a:pPr>
              <a:lnSpc>
                <a:spcPct val="150000"/>
              </a:lnSpc>
              <a:buFont typeface="+mj-lt"/>
              <a:buAutoNum type="arabicPeriod"/>
            </a:pPr>
            <a:r>
              <a:rPr lang="en-US" sz="1800" b="0" dirty="0" smtClean="0">
                <a:latin typeface="Arial" pitchFamily="34" charset="0"/>
                <a:cs typeface="Arial" pitchFamily="34" charset="0"/>
              </a:rPr>
              <a:t> Proof of address. </a:t>
            </a:r>
          </a:p>
          <a:p>
            <a:pPr>
              <a:lnSpc>
                <a:spcPct val="150000"/>
              </a:lnSpc>
              <a:buFont typeface="+mj-lt"/>
              <a:buAutoNum type="arabicPeriod"/>
            </a:pPr>
            <a:r>
              <a:rPr lang="en-US" sz="1800" b="0" dirty="0" smtClean="0">
                <a:latin typeface="Arial" pitchFamily="34" charset="0"/>
                <a:cs typeface="Arial" pitchFamily="34" charset="0"/>
              </a:rPr>
              <a:t>Evidence of constitution of firm/company. </a:t>
            </a:r>
          </a:p>
          <a:p>
            <a:pPr>
              <a:lnSpc>
                <a:spcPct val="150000"/>
              </a:lnSpc>
              <a:buFont typeface="+mj-lt"/>
              <a:buAutoNum type="arabicPeriod"/>
            </a:pPr>
            <a:r>
              <a:rPr lang="en-US" sz="1800" b="0" dirty="0" smtClean="0">
                <a:latin typeface="Arial" pitchFamily="34" charset="0"/>
                <a:cs typeface="Arial" pitchFamily="34" charset="0"/>
              </a:rPr>
              <a:t>List of partners/directors.</a:t>
            </a:r>
          </a:p>
          <a:p>
            <a:pPr>
              <a:lnSpc>
                <a:spcPct val="150000"/>
              </a:lnSpc>
              <a:buFont typeface="Arial" pitchFamily="34" charset="0"/>
              <a:buChar char="•"/>
            </a:pPr>
            <a:r>
              <a:rPr lang="en-US" sz="1800" b="0" dirty="0" smtClean="0">
                <a:latin typeface="Arial" pitchFamily="34" charset="0"/>
                <a:cs typeface="Arial" pitchFamily="34" charset="0"/>
              </a:rPr>
              <a:t>Person providing services from more than one premises or office can </a:t>
            </a:r>
            <a:r>
              <a:rPr lang="en-US" sz="1800" b="0" dirty="0" smtClean="0">
                <a:latin typeface="Arial" pitchFamily="34" charset="0"/>
                <a:cs typeface="Arial" pitchFamily="34" charset="0"/>
              </a:rPr>
              <a:t>apply </a:t>
            </a:r>
            <a:r>
              <a:rPr lang="en-US" sz="1800" b="0" dirty="0" smtClean="0">
                <a:latin typeface="Arial" pitchFamily="34" charset="0"/>
                <a:cs typeface="Arial" pitchFamily="34" charset="0"/>
              </a:rPr>
              <a:t>for centralized registration. </a:t>
            </a:r>
            <a:endParaRPr lang="en-US" sz="1800" b="0"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CREATED BY :KARTIKI KANEKAR             </a:t>
            </a:r>
          </a:p>
          <a:p>
            <a:r>
              <a:rPr lang="en-US" smtClean="0"/>
              <a:t>Classified - Internal use</a:t>
            </a:r>
            <a:endParaRPr lang="en-US"/>
          </a:p>
        </p:txBody>
      </p:sp>
    </p:spTree>
    <p:extLst>
      <p:ext uri="{BB962C8B-B14F-4D97-AF65-F5344CB8AC3E}">
        <p14:creationId xmlns:p14="http://schemas.microsoft.com/office/powerpoint/2010/main" val="26605856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a:ln>
            <a:solidFill>
              <a:schemeClr val="accent1"/>
            </a:solidFill>
          </a:ln>
        </p:spPr>
        <p:txBody>
          <a:bodyPr/>
          <a:lstStyle/>
          <a:p>
            <a:pPr algn="ctr"/>
            <a:r>
              <a:rPr lang="en-US" sz="4000" dirty="0" smtClean="0">
                <a:latin typeface="Arial" pitchFamily="34" charset="0"/>
                <a:cs typeface="Arial" pitchFamily="34" charset="0"/>
              </a:rPr>
              <a:t>payment</a:t>
            </a:r>
            <a:endParaRPr lang="en-US" sz="4000" dirty="0">
              <a:latin typeface="Arial" pitchFamily="34" charset="0"/>
              <a:cs typeface="Arial" pitchFamily="34" charset="0"/>
            </a:endParaRPr>
          </a:p>
        </p:txBody>
      </p:sp>
      <p:sp>
        <p:nvSpPr>
          <p:cNvPr id="3" name="Content Placeholder 2"/>
          <p:cNvSpPr>
            <a:spLocks noGrp="1"/>
          </p:cNvSpPr>
          <p:nvPr>
            <p:ph idx="1"/>
          </p:nvPr>
        </p:nvSpPr>
        <p:spPr>
          <a:xfrm>
            <a:off x="822960" y="1100628"/>
            <a:ext cx="7520940" cy="3776172"/>
          </a:xfrm>
        </p:spPr>
        <p:txBody>
          <a:bodyPr>
            <a:normAutofit fontScale="85000" lnSpcReduction="20000"/>
          </a:bodyPr>
          <a:lstStyle/>
          <a:p>
            <a:pPr>
              <a:lnSpc>
                <a:spcPct val="150000"/>
              </a:lnSpc>
              <a:buFont typeface="Arial" pitchFamily="34" charset="0"/>
              <a:buChar char="•"/>
            </a:pPr>
            <a:r>
              <a:rPr lang="en-US" b="0" dirty="0" smtClean="0">
                <a:latin typeface="Arial" pitchFamily="34" charset="0"/>
                <a:cs typeface="Arial" pitchFamily="34" charset="0"/>
              </a:rPr>
              <a:t>Service Tax liability arises when payment is received not at the time of service provided. </a:t>
            </a:r>
          </a:p>
          <a:p>
            <a:pPr>
              <a:lnSpc>
                <a:spcPct val="150000"/>
              </a:lnSpc>
              <a:buFont typeface="Arial" pitchFamily="34" charset="0"/>
              <a:buChar char="•"/>
            </a:pPr>
            <a:r>
              <a:rPr lang="en-US" b="0" dirty="0" smtClean="0">
                <a:latin typeface="Arial" pitchFamily="34" charset="0"/>
                <a:cs typeface="Arial" pitchFamily="34" charset="0"/>
              </a:rPr>
              <a:t>A person liable to pay service tax can pay any </a:t>
            </a:r>
            <a:r>
              <a:rPr lang="en-US" b="0" dirty="0" smtClean="0">
                <a:latin typeface="Arial" pitchFamily="34" charset="0"/>
                <a:cs typeface="Arial" pitchFamily="34" charset="0"/>
              </a:rPr>
              <a:t>amount in advance towards future service tax liability.</a:t>
            </a:r>
          </a:p>
          <a:p>
            <a:pPr>
              <a:lnSpc>
                <a:spcPct val="150000"/>
              </a:lnSpc>
              <a:buFont typeface="Arial" pitchFamily="34" charset="0"/>
              <a:buChar char="•"/>
            </a:pPr>
            <a:r>
              <a:rPr lang="en-US" b="0" dirty="0">
                <a:latin typeface="Arial" pitchFamily="34" charset="0"/>
                <a:cs typeface="Arial" pitchFamily="34" charset="0"/>
              </a:rPr>
              <a:t>The rates of service tax will change time to time. </a:t>
            </a:r>
            <a:r>
              <a:rPr lang="en-US" b="0" dirty="0" smtClean="0">
                <a:latin typeface="Arial" pitchFamily="34" charset="0"/>
                <a:cs typeface="Arial" pitchFamily="34" charset="0"/>
              </a:rPr>
              <a:t>Current rate </a:t>
            </a:r>
            <a:r>
              <a:rPr lang="en-US" b="0" dirty="0">
                <a:latin typeface="Arial" pitchFamily="34" charset="0"/>
                <a:cs typeface="Arial" pitchFamily="34" charset="0"/>
              </a:rPr>
              <a:t>of service tax </a:t>
            </a:r>
            <a:r>
              <a:rPr lang="en-US" b="0" dirty="0" smtClean="0">
                <a:latin typeface="Arial" pitchFamily="34" charset="0"/>
                <a:cs typeface="Arial" pitchFamily="34" charset="0"/>
              </a:rPr>
              <a:t>is 10.3%</a:t>
            </a:r>
          </a:p>
          <a:p>
            <a:pPr>
              <a:lnSpc>
                <a:spcPct val="150000"/>
              </a:lnSpc>
              <a:buFont typeface="Arial" pitchFamily="34" charset="0"/>
              <a:buChar char="•"/>
            </a:pPr>
            <a:r>
              <a:rPr lang="en-US" b="0" dirty="0">
                <a:latin typeface="Arial" pitchFamily="34" charset="0"/>
                <a:cs typeface="Arial" pitchFamily="34" charset="0"/>
              </a:rPr>
              <a:t>Tax is payable by GAR-7 </a:t>
            </a:r>
            <a:r>
              <a:rPr lang="en-US" b="0" dirty="0" err="1">
                <a:latin typeface="Arial" pitchFamily="34" charset="0"/>
                <a:cs typeface="Arial" pitchFamily="34" charset="0"/>
              </a:rPr>
              <a:t>challan</a:t>
            </a:r>
            <a:r>
              <a:rPr lang="en-US" b="0" dirty="0">
                <a:latin typeface="Arial" pitchFamily="34" charset="0"/>
                <a:cs typeface="Arial" pitchFamily="34" charset="0"/>
              </a:rPr>
              <a:t> using appropriate accounting code. E-payment is compulsory </a:t>
            </a:r>
            <a:r>
              <a:rPr lang="en-US" b="0" dirty="0">
                <a:latin typeface="Arial" pitchFamily="34" charset="0"/>
                <a:cs typeface="Arial" pitchFamily="34" charset="0"/>
              </a:rPr>
              <a:t>to those </a:t>
            </a:r>
            <a:r>
              <a:rPr lang="en-US" b="0" dirty="0">
                <a:latin typeface="Arial" pitchFamily="34" charset="0"/>
                <a:cs typeface="Arial" pitchFamily="34" charset="0"/>
              </a:rPr>
              <a:t>who are paying service tax of more than </a:t>
            </a:r>
            <a:r>
              <a:rPr lang="en-US" b="0" dirty="0" err="1">
                <a:latin typeface="Arial" pitchFamily="34" charset="0"/>
                <a:cs typeface="Arial" pitchFamily="34" charset="0"/>
              </a:rPr>
              <a:t>Rs</a:t>
            </a:r>
            <a:r>
              <a:rPr lang="en-US" b="0" dirty="0">
                <a:latin typeface="Arial" pitchFamily="34" charset="0"/>
                <a:cs typeface="Arial" pitchFamily="34" charset="0"/>
              </a:rPr>
              <a:t> 50 lakhs per annum. </a:t>
            </a:r>
            <a:r>
              <a:rPr lang="en-US" b="0" dirty="0">
                <a:latin typeface="Arial" pitchFamily="34" charset="0"/>
                <a:cs typeface="Arial" pitchFamily="34" charset="0"/>
              </a:rPr>
              <a:t>For others, e-payment </a:t>
            </a:r>
            <a:r>
              <a:rPr lang="en-US" b="0" dirty="0">
                <a:latin typeface="Arial" pitchFamily="34" charset="0"/>
                <a:cs typeface="Arial" pitchFamily="34" charset="0"/>
              </a:rPr>
              <a:t>is optional</a:t>
            </a:r>
            <a:r>
              <a:rPr lang="en-US" b="0" dirty="0" smtClean="0"/>
              <a:t>.</a:t>
            </a:r>
          </a:p>
          <a:p>
            <a:pPr>
              <a:lnSpc>
                <a:spcPct val="150000"/>
              </a:lnSpc>
              <a:buFont typeface="Arial" pitchFamily="34" charset="0"/>
              <a:buChar char="•"/>
            </a:pPr>
            <a:r>
              <a:rPr lang="en-US" b="0" dirty="0">
                <a:latin typeface="Arial" pitchFamily="34" charset="0"/>
                <a:cs typeface="Arial" pitchFamily="34" charset="0"/>
              </a:rPr>
              <a:t>list of designated branches will be available in the CBEC web site. </a:t>
            </a:r>
            <a:r>
              <a:rPr lang="en-US" b="0" dirty="0">
                <a:solidFill>
                  <a:srgbClr val="00B0F0"/>
                </a:solidFill>
                <a:latin typeface="Arial" pitchFamily="34" charset="0"/>
                <a:cs typeface="Arial" pitchFamily="34" charset="0"/>
                <a:hlinkClick r:id="rId2"/>
              </a:rPr>
              <a:t>www.cbec.gov.in</a:t>
            </a:r>
            <a:r>
              <a:rPr lang="en-US" b="0" dirty="0">
                <a:latin typeface="Arial" pitchFamily="34" charset="0"/>
                <a:cs typeface="Arial" pitchFamily="34" charset="0"/>
              </a:rPr>
              <a:t>  or </a:t>
            </a:r>
            <a:r>
              <a:rPr lang="en-US" b="0" dirty="0" smtClean="0">
                <a:solidFill>
                  <a:srgbClr val="00B0F0"/>
                </a:solidFill>
                <a:latin typeface="Arial" pitchFamily="34" charset="0"/>
                <a:cs typeface="Arial" pitchFamily="34" charset="0"/>
                <a:hlinkClick r:id="rId3"/>
              </a:rPr>
              <a:t>www.aces.gov.in</a:t>
            </a:r>
            <a:endParaRPr lang="en-US" b="0" dirty="0" smtClean="0">
              <a:solidFill>
                <a:srgbClr val="00B0F0"/>
              </a:solidFill>
              <a:latin typeface="Arial" pitchFamily="34" charset="0"/>
              <a:cs typeface="Arial" pitchFamily="34" charset="0"/>
            </a:endParaRPr>
          </a:p>
          <a:p>
            <a:pPr>
              <a:lnSpc>
                <a:spcPct val="150000"/>
              </a:lnSpc>
              <a:buFont typeface="Arial" pitchFamily="34" charset="0"/>
              <a:buChar char="•"/>
            </a:pPr>
            <a:r>
              <a:rPr lang="en-US" b="0" dirty="0">
                <a:latin typeface="Arial" pitchFamily="34" charset="0"/>
                <a:cs typeface="Arial" pitchFamily="34" charset="0"/>
              </a:rPr>
              <a:t>Mandatory interest for late payment of service tax is 13% [section 75]. </a:t>
            </a:r>
            <a:r>
              <a:rPr lang="en-US" b="0" dirty="0">
                <a:latin typeface="Arial" pitchFamily="34" charset="0"/>
                <a:cs typeface="Arial" pitchFamily="34" charset="0"/>
              </a:rPr>
              <a:t>It cannot be reduced </a:t>
            </a:r>
            <a:r>
              <a:rPr lang="en-US" b="0" dirty="0" smtClean="0">
                <a:latin typeface="Arial" pitchFamily="34" charset="0"/>
                <a:cs typeface="Arial" pitchFamily="34" charset="0"/>
              </a:rPr>
              <a:t>or </a:t>
            </a:r>
            <a:r>
              <a:rPr lang="en-US" b="0" dirty="0" smtClean="0"/>
              <a:t>waived</a:t>
            </a:r>
            <a:r>
              <a:rPr lang="en-US" b="0" dirty="0"/>
              <a:t>.</a:t>
            </a:r>
            <a:endParaRPr lang="en-US" b="0" dirty="0">
              <a:solidFill>
                <a:srgbClr val="00B0F0"/>
              </a:solidFill>
              <a:latin typeface="Arial" pitchFamily="34" charset="0"/>
              <a:cs typeface="Arial" pitchFamily="34" charset="0"/>
            </a:endParaRPr>
          </a:p>
          <a:p>
            <a:pPr>
              <a:buFont typeface="Arial" pitchFamily="34" charset="0"/>
              <a:buChar char="•"/>
            </a:pPr>
            <a:endParaRPr lang="en-US" b="0" dirty="0" smtClean="0">
              <a:latin typeface="Arial" pitchFamily="34" charset="0"/>
              <a:cs typeface="Arial" pitchFamily="34" charset="0"/>
            </a:endParaRPr>
          </a:p>
          <a:p>
            <a:pPr>
              <a:buFont typeface="Arial" pitchFamily="34" charset="0"/>
              <a:buChar char="•"/>
            </a:pPr>
            <a:endParaRPr lang="en-US" b="0"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CREATED BY :KARTIKI KANEKAR             </a:t>
            </a:r>
          </a:p>
          <a:p>
            <a:r>
              <a:rPr lang="en-US" smtClean="0"/>
              <a:t>Classified - Internal use</a:t>
            </a:r>
            <a:endParaRPr lang="en-US" dirty="0"/>
          </a:p>
        </p:txBody>
      </p:sp>
    </p:spTree>
    <p:extLst>
      <p:ext uri="{BB962C8B-B14F-4D97-AF65-F5344CB8AC3E}">
        <p14:creationId xmlns:p14="http://schemas.microsoft.com/office/powerpoint/2010/main" val="32677581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lstStyle/>
          <a:p>
            <a:pPr algn="ctr"/>
            <a:r>
              <a:rPr lang="en-US" dirty="0" smtClean="0"/>
              <a:t>DUE DATE FOR PAYMENT OF SERVICE TAX </a:t>
            </a:r>
            <a:endParaRPr lang="en-US" dirty="0"/>
          </a:p>
        </p:txBody>
      </p:sp>
      <p:sp>
        <p:nvSpPr>
          <p:cNvPr id="3" name="Content Placeholder 2"/>
          <p:cNvSpPr>
            <a:spLocks noGrp="1"/>
          </p:cNvSpPr>
          <p:nvPr>
            <p:ph idx="1"/>
          </p:nvPr>
        </p:nvSpPr>
        <p:spPr>
          <a:xfrm>
            <a:off x="457200" y="1100628"/>
            <a:ext cx="7886700" cy="499572"/>
          </a:xfrm>
        </p:spPr>
        <p:txBody>
          <a:bodyPr>
            <a:normAutofit fontScale="92500" lnSpcReduction="20000"/>
          </a:bodyPr>
          <a:lstStyle/>
          <a:p>
            <a:pPr>
              <a:buFont typeface="Arial" pitchFamily="34" charset="0"/>
              <a:buChar char="•"/>
            </a:pPr>
            <a:r>
              <a:rPr lang="en-US" b="0" dirty="0">
                <a:latin typeface="Arial" pitchFamily="34" charset="0"/>
                <a:cs typeface="Arial" pitchFamily="34" charset="0"/>
              </a:rPr>
              <a:t>The service tax collected must be credited to account of Central Government within the prescribed due dates</a:t>
            </a:r>
            <a:r>
              <a:rPr lang="en-US" b="0" dirty="0" smtClean="0">
                <a:latin typeface="Arial" pitchFamily="34" charset="0"/>
                <a:cs typeface="Arial" pitchFamily="34" charset="0"/>
              </a:rPr>
              <a:t>.</a:t>
            </a:r>
          </a:p>
        </p:txBody>
      </p:sp>
      <p:sp>
        <p:nvSpPr>
          <p:cNvPr id="4" name="Footer Placeholder 3"/>
          <p:cNvSpPr>
            <a:spLocks noGrp="1"/>
          </p:cNvSpPr>
          <p:nvPr>
            <p:ph type="ftr" sz="quarter" idx="11"/>
          </p:nvPr>
        </p:nvSpPr>
        <p:spPr/>
        <p:txBody>
          <a:bodyPr/>
          <a:lstStyle/>
          <a:p>
            <a:r>
              <a:rPr lang="en-US" smtClean="0"/>
              <a:t>CREATED BY :KARTIKI KANEKAR             </a:t>
            </a:r>
          </a:p>
          <a:p>
            <a:r>
              <a:rPr lang="en-US" smtClean="0"/>
              <a:t>Classified - Internal use</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871435043"/>
              </p:ext>
            </p:extLst>
          </p:nvPr>
        </p:nvGraphicFramePr>
        <p:xfrm>
          <a:off x="152400" y="1676400"/>
          <a:ext cx="8686800" cy="3322320"/>
        </p:xfrm>
        <a:graphic>
          <a:graphicData uri="http://schemas.openxmlformats.org/drawingml/2006/table">
            <a:tbl>
              <a:tblPr firstRow="1" bandRow="1">
                <a:tableStyleId>{5C22544A-7EE6-4342-B048-85BDC9FD1C3A}</a:tableStyleId>
              </a:tblPr>
              <a:tblGrid>
                <a:gridCol w="1972970"/>
                <a:gridCol w="2301796"/>
                <a:gridCol w="2411405"/>
                <a:gridCol w="2000629"/>
              </a:tblGrid>
              <a:tr h="573807">
                <a:tc>
                  <a:txBody>
                    <a:bodyPr/>
                    <a:lstStyle/>
                    <a:p>
                      <a:pPr algn="ctr"/>
                      <a:r>
                        <a:rPr lang="en-US" sz="1600" dirty="0" smtClean="0">
                          <a:latin typeface="Arial" pitchFamily="34" charset="0"/>
                          <a:cs typeface="Arial" pitchFamily="34" charset="0"/>
                        </a:rPr>
                        <a:t>Status </a:t>
                      </a:r>
                      <a:endParaRPr lang="en-US" sz="1600" dirty="0">
                        <a:latin typeface="Arial" pitchFamily="34" charset="0"/>
                        <a:cs typeface="Arial" pitchFamily="34" charset="0"/>
                      </a:endParaRPr>
                    </a:p>
                  </a:txBody>
                  <a:tcPr/>
                </a:tc>
                <a:tc>
                  <a:txBody>
                    <a:bodyPr/>
                    <a:lstStyle/>
                    <a:p>
                      <a:pPr algn="ctr"/>
                      <a:r>
                        <a:rPr lang="en-US" sz="1600" dirty="0" smtClean="0">
                          <a:latin typeface="Arial" pitchFamily="34" charset="0"/>
                          <a:cs typeface="Arial" pitchFamily="34" charset="0"/>
                        </a:rPr>
                        <a:t>Basis</a:t>
                      </a:r>
                      <a:endParaRPr lang="en-US" sz="1600" dirty="0">
                        <a:latin typeface="Arial" pitchFamily="34" charset="0"/>
                        <a:cs typeface="Arial" pitchFamily="34" charset="0"/>
                      </a:endParaRPr>
                    </a:p>
                  </a:txBody>
                  <a:tcPr/>
                </a:tc>
                <a:tc>
                  <a:txBody>
                    <a:bodyPr/>
                    <a:lstStyle/>
                    <a:p>
                      <a:pPr algn="ctr"/>
                      <a:r>
                        <a:rPr lang="en-US" sz="1600" dirty="0" smtClean="0">
                          <a:latin typeface="Arial" pitchFamily="34" charset="0"/>
                          <a:cs typeface="Arial" pitchFamily="34" charset="0"/>
                        </a:rPr>
                        <a:t>Due date for Normal</a:t>
                      </a:r>
                      <a:r>
                        <a:rPr lang="en-US" sz="1600" baseline="0" dirty="0" smtClean="0">
                          <a:latin typeface="Arial" pitchFamily="34" charset="0"/>
                          <a:cs typeface="Arial" pitchFamily="34" charset="0"/>
                        </a:rPr>
                        <a:t> Payment </a:t>
                      </a:r>
                      <a:endParaRPr lang="en-US" sz="1600" dirty="0">
                        <a:latin typeface="Arial" pitchFamily="34" charset="0"/>
                        <a:cs typeface="Arial" pitchFamily="34" charset="0"/>
                      </a:endParaRPr>
                    </a:p>
                  </a:txBody>
                  <a:tcPr/>
                </a:tc>
                <a:tc>
                  <a:txBody>
                    <a:bodyPr/>
                    <a:lstStyle/>
                    <a:p>
                      <a:pPr algn="ctr"/>
                      <a:r>
                        <a:rPr lang="en-US" sz="1600" dirty="0" smtClean="0">
                          <a:latin typeface="Arial" pitchFamily="34" charset="0"/>
                          <a:cs typeface="Arial" pitchFamily="34" charset="0"/>
                        </a:rPr>
                        <a:t>Due date for E payment </a:t>
                      </a:r>
                      <a:endParaRPr lang="en-US" sz="1600" dirty="0">
                        <a:latin typeface="Arial" pitchFamily="34" charset="0"/>
                        <a:cs typeface="Arial" pitchFamily="34" charset="0"/>
                      </a:endParaRPr>
                    </a:p>
                  </a:txBody>
                  <a:tcPr/>
                </a:tc>
              </a:tr>
              <a:tr h="1087213">
                <a:tc>
                  <a:txBody>
                    <a:bodyPr/>
                    <a:lstStyle/>
                    <a:p>
                      <a:pPr marL="342900" indent="-342900" algn="ctr">
                        <a:buFont typeface="+mj-lt"/>
                        <a:buAutoNum type="arabicPeriod"/>
                      </a:pPr>
                      <a:r>
                        <a:rPr lang="en-US" sz="1200" dirty="0" smtClean="0">
                          <a:latin typeface="Arial" pitchFamily="34" charset="0"/>
                          <a:cs typeface="Arial" pitchFamily="34" charset="0"/>
                        </a:rPr>
                        <a:t>Non-</a:t>
                      </a:r>
                      <a:r>
                        <a:rPr lang="en-US" sz="1200" dirty="0" err="1" smtClean="0">
                          <a:latin typeface="Arial" pitchFamily="34" charset="0"/>
                          <a:cs typeface="Arial" pitchFamily="34" charset="0"/>
                        </a:rPr>
                        <a:t>Corpoate</a:t>
                      </a:r>
                      <a:r>
                        <a:rPr lang="en-US" sz="1200" dirty="0" smtClean="0">
                          <a:latin typeface="Arial" pitchFamily="34" charset="0"/>
                          <a:cs typeface="Arial" pitchFamily="34" charset="0"/>
                        </a:rPr>
                        <a:t> Entities Like Individual,</a:t>
                      </a:r>
                      <a:r>
                        <a:rPr lang="en-US" sz="1200" baseline="0" dirty="0" smtClean="0">
                          <a:latin typeface="Arial" pitchFamily="34" charset="0"/>
                          <a:cs typeface="Arial" pitchFamily="34" charset="0"/>
                        </a:rPr>
                        <a:t> </a:t>
                      </a:r>
                      <a:r>
                        <a:rPr lang="en-US" sz="1200" baseline="0" dirty="0" err="1" smtClean="0">
                          <a:latin typeface="Arial" pitchFamily="34" charset="0"/>
                          <a:cs typeface="Arial" pitchFamily="34" charset="0"/>
                        </a:rPr>
                        <a:t>Proprietory</a:t>
                      </a:r>
                      <a:r>
                        <a:rPr lang="en-US" sz="1200" baseline="0" dirty="0" smtClean="0">
                          <a:latin typeface="Arial" pitchFamily="34" charset="0"/>
                          <a:cs typeface="Arial" pitchFamily="34" charset="0"/>
                        </a:rPr>
                        <a:t> ship, Partnership firm</a:t>
                      </a:r>
                      <a:endParaRPr lang="en-US" sz="1200" dirty="0">
                        <a:latin typeface="Arial" pitchFamily="34" charset="0"/>
                        <a:cs typeface="Arial" pitchFamily="34" charset="0"/>
                      </a:endParaRPr>
                    </a:p>
                  </a:txBody>
                  <a:tcPr/>
                </a:tc>
                <a:tc>
                  <a:txBody>
                    <a:bodyPr/>
                    <a:lstStyle/>
                    <a:p>
                      <a:pPr marL="0" indent="0" algn="ctr" defTabSz="914400" rtl="0" eaLnBrk="1" latinLnBrk="0" hangingPunct="1">
                        <a:buFont typeface="+mj-lt"/>
                        <a:buNone/>
                      </a:pPr>
                      <a:r>
                        <a:rPr lang="en-US" sz="1200" kern="1200" dirty="0" smtClean="0">
                          <a:solidFill>
                            <a:schemeClr val="dk1"/>
                          </a:solidFill>
                          <a:latin typeface="Arial" pitchFamily="34" charset="0"/>
                          <a:ea typeface="+mn-ea"/>
                          <a:cs typeface="Arial" pitchFamily="34" charset="0"/>
                        </a:rPr>
                        <a:t>Quarterly payment </a:t>
                      </a:r>
                    </a:p>
                    <a:p>
                      <a:pPr marL="0" indent="0" algn="ctr" defTabSz="914400" rtl="0" eaLnBrk="1" latinLnBrk="0" hangingPunct="1">
                        <a:buFont typeface="+mj-lt"/>
                        <a:buNone/>
                      </a:pPr>
                      <a:r>
                        <a:rPr lang="en-US" sz="1200" kern="1200" dirty="0" smtClean="0">
                          <a:solidFill>
                            <a:schemeClr val="dk1"/>
                          </a:solidFill>
                          <a:latin typeface="Arial" pitchFamily="34" charset="0"/>
                          <a:ea typeface="+mn-ea"/>
                          <a:cs typeface="Arial" pitchFamily="34" charset="0"/>
                        </a:rPr>
                        <a:t>(Apr-Jun, Jul-</a:t>
                      </a:r>
                      <a:r>
                        <a:rPr lang="en-US" sz="1200" kern="1200" dirty="0" err="1" smtClean="0">
                          <a:solidFill>
                            <a:schemeClr val="dk1"/>
                          </a:solidFill>
                          <a:latin typeface="Arial" pitchFamily="34" charset="0"/>
                          <a:ea typeface="+mn-ea"/>
                          <a:cs typeface="Arial" pitchFamily="34" charset="0"/>
                        </a:rPr>
                        <a:t>sep</a:t>
                      </a:r>
                      <a:r>
                        <a:rPr lang="en-US" sz="1200" kern="1200" dirty="0" smtClean="0">
                          <a:solidFill>
                            <a:schemeClr val="dk1"/>
                          </a:solidFill>
                          <a:latin typeface="Arial" pitchFamily="34" charset="0"/>
                          <a:ea typeface="+mn-ea"/>
                          <a:cs typeface="Arial" pitchFamily="34" charset="0"/>
                        </a:rPr>
                        <a:t>,</a:t>
                      </a:r>
                    </a:p>
                    <a:p>
                      <a:pPr marL="0" indent="0" algn="ctr" defTabSz="914400" rtl="0" eaLnBrk="1" latinLnBrk="0" hangingPunct="1">
                        <a:buFont typeface="+mj-lt"/>
                        <a:buNone/>
                      </a:pPr>
                      <a:r>
                        <a:rPr lang="en-US" sz="1200" kern="1200" dirty="0" smtClean="0">
                          <a:solidFill>
                            <a:schemeClr val="dk1"/>
                          </a:solidFill>
                          <a:latin typeface="Arial" pitchFamily="34" charset="0"/>
                          <a:ea typeface="+mn-ea"/>
                          <a:cs typeface="Arial" pitchFamily="34" charset="0"/>
                        </a:rPr>
                        <a:t>Oct-Dec, Jan-Mar)</a:t>
                      </a:r>
                      <a:endParaRPr lang="en-US" sz="1200" kern="1200" dirty="0">
                        <a:solidFill>
                          <a:schemeClr val="dk1"/>
                        </a:solidFill>
                        <a:latin typeface="Arial" pitchFamily="34" charset="0"/>
                        <a:ea typeface="+mn-ea"/>
                        <a:cs typeface="Arial" pitchFamily="34" charset="0"/>
                      </a:endParaRPr>
                    </a:p>
                  </a:txBody>
                  <a:tcPr/>
                </a:tc>
                <a:tc>
                  <a:txBody>
                    <a:bodyPr/>
                    <a:lstStyle/>
                    <a:p>
                      <a:pPr algn="ctr"/>
                      <a:r>
                        <a:rPr lang="en-US" sz="1200" dirty="0" smtClean="0">
                          <a:latin typeface="Arial" pitchFamily="34" charset="0"/>
                          <a:cs typeface="Arial" pitchFamily="34" charset="0"/>
                        </a:rPr>
                        <a:t>5</a:t>
                      </a:r>
                      <a:r>
                        <a:rPr lang="en-US" sz="1200" baseline="30000" dirty="0" smtClean="0">
                          <a:latin typeface="Arial" pitchFamily="34" charset="0"/>
                          <a:cs typeface="Arial" pitchFamily="34" charset="0"/>
                        </a:rPr>
                        <a:t>th</a:t>
                      </a:r>
                      <a:r>
                        <a:rPr lang="en-US" sz="1200" dirty="0" smtClean="0">
                          <a:latin typeface="Arial" pitchFamily="34" charset="0"/>
                          <a:cs typeface="Arial" pitchFamily="34" charset="0"/>
                        </a:rPr>
                        <a:t> of the month</a:t>
                      </a:r>
                      <a:r>
                        <a:rPr lang="en-US" sz="1200" baseline="0" dirty="0" smtClean="0">
                          <a:latin typeface="Arial" pitchFamily="34" charset="0"/>
                          <a:cs typeface="Arial" pitchFamily="34" charset="0"/>
                        </a:rPr>
                        <a:t> Succeeding  the relevant quarter in which the consideration was realized</a:t>
                      </a:r>
                      <a:endParaRPr lang="en-US" sz="1200" dirty="0">
                        <a:latin typeface="Arial" pitchFamily="34" charset="0"/>
                        <a:cs typeface="Arial"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aseline="0" dirty="0" smtClean="0">
                          <a:latin typeface="Arial" pitchFamily="34" charset="0"/>
                          <a:cs typeface="Arial" pitchFamily="34" charset="0"/>
                        </a:rPr>
                        <a:t>6</a:t>
                      </a:r>
                      <a:r>
                        <a:rPr lang="en-US" sz="1200" baseline="30000" dirty="0" smtClean="0">
                          <a:latin typeface="Arial" pitchFamily="34" charset="0"/>
                          <a:cs typeface="Arial" pitchFamily="34" charset="0"/>
                        </a:rPr>
                        <a:t>th</a:t>
                      </a:r>
                      <a:r>
                        <a:rPr lang="en-US" sz="1200" dirty="0" smtClean="0">
                          <a:latin typeface="Arial" pitchFamily="34" charset="0"/>
                          <a:cs typeface="Arial" pitchFamily="34" charset="0"/>
                        </a:rPr>
                        <a:t> of the month</a:t>
                      </a:r>
                      <a:r>
                        <a:rPr lang="en-US" sz="1200" baseline="0" dirty="0" smtClean="0">
                          <a:latin typeface="Arial" pitchFamily="34" charset="0"/>
                          <a:cs typeface="Arial" pitchFamily="34" charset="0"/>
                        </a:rPr>
                        <a:t> Succeeding  the relevant quarter in which the consideration was realized</a:t>
                      </a:r>
                      <a:endParaRPr lang="en-US" sz="1200" dirty="0" smtClean="0">
                        <a:latin typeface="Arial" pitchFamily="34" charset="0"/>
                        <a:cs typeface="Arial" pitchFamily="34" charset="0"/>
                      </a:endParaRPr>
                    </a:p>
                    <a:p>
                      <a:pPr algn="ctr"/>
                      <a:endParaRPr lang="en-US" dirty="0"/>
                    </a:p>
                  </a:txBody>
                  <a:tcPr/>
                </a:tc>
              </a:tr>
              <a:tr h="1268415">
                <a:tc>
                  <a:txBody>
                    <a:bodyPr/>
                    <a:lstStyle/>
                    <a:p>
                      <a:pPr algn="ctr"/>
                      <a:r>
                        <a:rPr lang="en-US" sz="1200" dirty="0" smtClean="0"/>
                        <a:t>2.</a:t>
                      </a:r>
                      <a:r>
                        <a:rPr lang="en-US" sz="1200" dirty="0" smtClean="0">
                          <a:latin typeface="Arial" pitchFamily="34" charset="0"/>
                          <a:cs typeface="Arial" pitchFamily="34" charset="0"/>
                        </a:rPr>
                        <a:t> </a:t>
                      </a:r>
                      <a:r>
                        <a:rPr lang="en-US" sz="1200" dirty="0" err="1" smtClean="0">
                          <a:latin typeface="Arial" pitchFamily="34" charset="0"/>
                          <a:cs typeface="Arial" pitchFamily="34" charset="0"/>
                        </a:rPr>
                        <a:t>Corpoate</a:t>
                      </a:r>
                      <a:r>
                        <a:rPr lang="en-US" sz="1200" dirty="0" smtClean="0">
                          <a:latin typeface="Arial" pitchFamily="34" charset="0"/>
                          <a:cs typeface="Arial" pitchFamily="34" charset="0"/>
                        </a:rPr>
                        <a:t>  </a:t>
                      </a:r>
                      <a:r>
                        <a:rPr lang="en-US" sz="1200" baseline="0" dirty="0" smtClean="0">
                          <a:latin typeface="Arial" pitchFamily="34" charset="0"/>
                          <a:cs typeface="Arial" pitchFamily="34" charset="0"/>
                        </a:rPr>
                        <a:t>   </a:t>
                      </a:r>
                      <a:r>
                        <a:rPr lang="en-US" sz="1200" dirty="0" smtClean="0">
                          <a:latin typeface="Arial" pitchFamily="34" charset="0"/>
                          <a:cs typeface="Arial" pitchFamily="34" charset="0"/>
                        </a:rPr>
                        <a:t>Entities </a:t>
                      </a:r>
                      <a:endParaRPr lang="en-US" sz="1200" dirty="0"/>
                    </a:p>
                  </a:txBody>
                  <a:tcPr/>
                </a:tc>
                <a:tc>
                  <a:txBody>
                    <a:bodyPr/>
                    <a:lstStyle/>
                    <a:p>
                      <a:pPr algn="ctr"/>
                      <a:r>
                        <a:rPr lang="en-US" sz="1200" dirty="0" smtClean="0">
                          <a:latin typeface="Arial" pitchFamily="34" charset="0"/>
                          <a:cs typeface="Arial" pitchFamily="34" charset="0"/>
                        </a:rPr>
                        <a:t>Monthly Payment</a:t>
                      </a:r>
                      <a:endParaRPr lang="en-US" sz="1200" dirty="0">
                        <a:latin typeface="Arial" pitchFamily="34" charset="0"/>
                        <a:cs typeface="Arial"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latin typeface="Arial" pitchFamily="34" charset="0"/>
                          <a:cs typeface="Arial" pitchFamily="34" charset="0"/>
                        </a:rPr>
                        <a:t>5</a:t>
                      </a:r>
                      <a:r>
                        <a:rPr lang="en-US" sz="1200" baseline="30000" dirty="0" smtClean="0">
                          <a:latin typeface="Arial" pitchFamily="34" charset="0"/>
                          <a:cs typeface="Arial" pitchFamily="34" charset="0"/>
                        </a:rPr>
                        <a:t>th</a:t>
                      </a:r>
                      <a:r>
                        <a:rPr lang="en-US" sz="1200" dirty="0" smtClean="0">
                          <a:latin typeface="Arial" pitchFamily="34" charset="0"/>
                          <a:cs typeface="Arial" pitchFamily="34" charset="0"/>
                        </a:rPr>
                        <a:t> of the next month</a:t>
                      </a:r>
                      <a:r>
                        <a:rPr lang="en-US" sz="1200" baseline="0" dirty="0" smtClean="0">
                          <a:latin typeface="Arial" pitchFamily="34" charset="0"/>
                          <a:cs typeface="Arial" pitchFamily="34" charset="0"/>
                        </a:rPr>
                        <a:t>   in which the consideration was realized But for the month of  March due date for payment is 31</a:t>
                      </a:r>
                      <a:r>
                        <a:rPr lang="en-US" sz="1200" baseline="30000" dirty="0" smtClean="0">
                          <a:latin typeface="Arial" pitchFamily="34" charset="0"/>
                          <a:cs typeface="Arial" pitchFamily="34" charset="0"/>
                        </a:rPr>
                        <a:t>st</a:t>
                      </a:r>
                      <a:r>
                        <a:rPr lang="en-US" sz="1200" baseline="0" dirty="0" smtClean="0">
                          <a:latin typeface="Arial" pitchFamily="34" charset="0"/>
                          <a:cs typeface="Arial" pitchFamily="34" charset="0"/>
                        </a:rPr>
                        <a:t> March </a:t>
                      </a:r>
                      <a:endParaRPr lang="en-US" sz="1200" dirty="0" smtClean="0">
                        <a:latin typeface="Arial" pitchFamily="34" charset="0"/>
                        <a:cs typeface="Arial" pitchFamily="34" charset="0"/>
                      </a:endParaRPr>
                    </a:p>
                    <a:p>
                      <a:pPr algn="ctr"/>
                      <a:endParaRPr lang="en-US" sz="12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aseline="30000" dirty="0" smtClean="0">
                          <a:latin typeface="Arial" pitchFamily="34" charset="0"/>
                          <a:cs typeface="Arial" pitchFamily="34" charset="0"/>
                        </a:rPr>
                        <a:t>6th</a:t>
                      </a:r>
                      <a:r>
                        <a:rPr lang="en-US" sz="1200" dirty="0" smtClean="0">
                          <a:latin typeface="Arial" pitchFamily="34" charset="0"/>
                          <a:cs typeface="Arial" pitchFamily="34" charset="0"/>
                        </a:rPr>
                        <a:t> of the next month</a:t>
                      </a:r>
                      <a:r>
                        <a:rPr lang="en-US" sz="1200" baseline="0" dirty="0" smtClean="0">
                          <a:latin typeface="Arial" pitchFamily="34" charset="0"/>
                          <a:cs typeface="Arial" pitchFamily="34" charset="0"/>
                        </a:rPr>
                        <a:t>   in which the consideration was realized But for the month of march due date for payment is 31</a:t>
                      </a:r>
                      <a:r>
                        <a:rPr lang="en-US" sz="1200" baseline="30000" dirty="0" smtClean="0">
                          <a:latin typeface="Arial" pitchFamily="34" charset="0"/>
                          <a:cs typeface="Arial" pitchFamily="34" charset="0"/>
                        </a:rPr>
                        <a:t>st</a:t>
                      </a:r>
                      <a:r>
                        <a:rPr lang="en-US" sz="1200" baseline="0" dirty="0" smtClean="0">
                          <a:latin typeface="Arial" pitchFamily="34" charset="0"/>
                          <a:cs typeface="Arial" pitchFamily="34" charset="0"/>
                        </a:rPr>
                        <a:t> March </a:t>
                      </a:r>
                      <a:endParaRPr lang="en-US" sz="1200" dirty="0" smtClean="0">
                        <a:latin typeface="Arial" pitchFamily="34" charset="0"/>
                        <a:cs typeface="Arial" pitchFamily="34" charset="0"/>
                      </a:endParaRPr>
                    </a:p>
                    <a:p>
                      <a:pPr algn="ctr"/>
                      <a:endParaRPr lang="en-US" dirty="0"/>
                    </a:p>
                  </a:txBody>
                  <a:tcPr/>
                </a:tc>
              </a:tr>
              <a:tr h="362404">
                <a:tc>
                  <a:txBody>
                    <a:bodyPr/>
                    <a:lstStyle/>
                    <a:p>
                      <a:pPr algn="ctr"/>
                      <a:endParaRPr lang="en-US"/>
                    </a:p>
                  </a:txBody>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tr>
            </a:tbl>
          </a:graphicData>
        </a:graphic>
      </p:graphicFrame>
    </p:spTree>
    <p:extLst>
      <p:ext uri="{BB962C8B-B14F-4D97-AF65-F5344CB8AC3E}">
        <p14:creationId xmlns:p14="http://schemas.microsoft.com/office/powerpoint/2010/main" val="14344250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lstStyle/>
          <a:p>
            <a:pPr algn="ctr"/>
            <a:r>
              <a:rPr lang="en-US" dirty="0" smtClean="0"/>
              <a:t>RETURN UNDER SERVICE TAX </a:t>
            </a:r>
            <a:endParaRPr lang="en-US" dirty="0"/>
          </a:p>
        </p:txBody>
      </p:sp>
      <p:sp>
        <p:nvSpPr>
          <p:cNvPr id="3" name="Content Placeholder 2"/>
          <p:cNvSpPr>
            <a:spLocks noGrp="1"/>
          </p:cNvSpPr>
          <p:nvPr>
            <p:ph idx="1"/>
          </p:nvPr>
        </p:nvSpPr>
        <p:spPr/>
        <p:txBody>
          <a:bodyPr>
            <a:normAutofit fontScale="92500" lnSpcReduction="20000"/>
          </a:bodyPr>
          <a:lstStyle/>
          <a:p>
            <a:pPr>
              <a:lnSpc>
                <a:spcPct val="150000"/>
              </a:lnSpc>
              <a:buFont typeface="Arial" pitchFamily="34" charset="0"/>
              <a:buChar char="•"/>
            </a:pPr>
            <a:r>
              <a:rPr lang="en-US" sz="1500" b="0" dirty="0">
                <a:latin typeface="Arial" pitchFamily="34" charset="0"/>
                <a:cs typeface="Arial" pitchFamily="34" charset="0"/>
              </a:rPr>
              <a:t>Every person liable to pay service tax has to submit half yearly return in form </a:t>
            </a:r>
            <a:r>
              <a:rPr lang="en-US" sz="1500" b="0" dirty="0" smtClean="0">
                <a:latin typeface="Arial" pitchFamily="34" charset="0"/>
                <a:cs typeface="Arial" pitchFamily="34" charset="0"/>
              </a:rPr>
              <a:t>ST-3 or ST3-A </a:t>
            </a:r>
            <a:r>
              <a:rPr lang="en-US" sz="1500" b="0" dirty="0">
                <a:latin typeface="Arial" pitchFamily="34" charset="0"/>
                <a:cs typeface="Arial" pitchFamily="34" charset="0"/>
              </a:rPr>
              <a:t>in </a:t>
            </a:r>
            <a:r>
              <a:rPr lang="en-US" sz="1500" b="0" dirty="0" smtClean="0">
                <a:latin typeface="Arial" pitchFamily="34" charset="0"/>
                <a:cs typeface="Arial" pitchFamily="34" charset="0"/>
              </a:rPr>
              <a:t>triplicate with relevant copies of GAR-7 within </a:t>
            </a:r>
            <a:r>
              <a:rPr lang="en-US" sz="1500" b="0" dirty="0">
                <a:latin typeface="Arial" pitchFamily="34" charset="0"/>
                <a:cs typeface="Arial" pitchFamily="34" charset="0"/>
              </a:rPr>
              <a:t>25 days of the end of the </a:t>
            </a:r>
            <a:r>
              <a:rPr lang="en-US" sz="1500" b="0" dirty="0" smtClean="0">
                <a:latin typeface="Arial" pitchFamily="34" charset="0"/>
                <a:cs typeface="Arial" pitchFamily="34" charset="0"/>
              </a:rPr>
              <a:t>half-year.</a:t>
            </a:r>
          </a:p>
          <a:p>
            <a:pPr>
              <a:lnSpc>
                <a:spcPct val="150000"/>
              </a:lnSpc>
              <a:buFont typeface="+mj-lt"/>
              <a:buAutoNum type="arabicPeriod"/>
            </a:pPr>
            <a:r>
              <a:rPr lang="en-US" sz="1500" b="0" dirty="0">
                <a:latin typeface="Arial" pitchFamily="34" charset="0"/>
                <a:cs typeface="Arial" pitchFamily="34" charset="0"/>
              </a:rPr>
              <a:t>The returns are to be filed for the half year ending 30</a:t>
            </a:r>
            <a:r>
              <a:rPr lang="en-US" sz="1500" b="0" baseline="30000" dirty="0">
                <a:latin typeface="Arial" pitchFamily="34" charset="0"/>
                <a:cs typeface="Arial" pitchFamily="34" charset="0"/>
              </a:rPr>
              <a:t>th</a:t>
            </a:r>
            <a:r>
              <a:rPr lang="en-US" sz="1500" b="0" dirty="0">
                <a:latin typeface="Arial" pitchFamily="34" charset="0"/>
                <a:cs typeface="Arial" pitchFamily="34" charset="0"/>
              </a:rPr>
              <a:t> September by 25</a:t>
            </a:r>
            <a:r>
              <a:rPr lang="en-US" sz="1500" b="0" baseline="30000" dirty="0">
                <a:latin typeface="Arial" pitchFamily="34" charset="0"/>
                <a:cs typeface="Arial" pitchFamily="34" charset="0"/>
              </a:rPr>
              <a:t>th</a:t>
            </a:r>
            <a:r>
              <a:rPr lang="en-US" sz="1500" b="0" dirty="0">
                <a:latin typeface="Arial" pitchFamily="34" charset="0"/>
                <a:cs typeface="Arial" pitchFamily="34" charset="0"/>
              </a:rPr>
              <a:t> </a:t>
            </a:r>
            <a:r>
              <a:rPr lang="en-US" sz="1500" b="0" dirty="0" smtClean="0">
                <a:latin typeface="Arial" pitchFamily="34" charset="0"/>
                <a:cs typeface="Arial" pitchFamily="34" charset="0"/>
              </a:rPr>
              <a:t>October.</a:t>
            </a:r>
          </a:p>
          <a:p>
            <a:pPr>
              <a:lnSpc>
                <a:spcPct val="150000"/>
              </a:lnSpc>
              <a:buFont typeface="+mj-lt"/>
              <a:buAutoNum type="arabicPeriod"/>
            </a:pPr>
            <a:r>
              <a:rPr lang="en-US" sz="1500" b="0" dirty="0">
                <a:latin typeface="Arial" pitchFamily="34" charset="0"/>
                <a:cs typeface="Arial" pitchFamily="34" charset="0"/>
              </a:rPr>
              <a:t>The returns are to be filed for the half year ending 31</a:t>
            </a:r>
            <a:r>
              <a:rPr lang="en-US" sz="1500" b="0" baseline="30000" dirty="0">
                <a:latin typeface="Arial" pitchFamily="34" charset="0"/>
                <a:cs typeface="Arial" pitchFamily="34" charset="0"/>
              </a:rPr>
              <a:t>st</a:t>
            </a:r>
            <a:r>
              <a:rPr lang="en-US" sz="1500" b="0" dirty="0">
                <a:latin typeface="Arial" pitchFamily="34" charset="0"/>
                <a:cs typeface="Arial" pitchFamily="34" charset="0"/>
              </a:rPr>
              <a:t> March by 25</a:t>
            </a:r>
            <a:r>
              <a:rPr lang="en-US" sz="1500" b="0" baseline="30000" dirty="0">
                <a:latin typeface="Arial" pitchFamily="34" charset="0"/>
                <a:cs typeface="Arial" pitchFamily="34" charset="0"/>
              </a:rPr>
              <a:t>th</a:t>
            </a:r>
            <a:r>
              <a:rPr lang="en-US" sz="1500" b="0" dirty="0">
                <a:latin typeface="Arial" pitchFamily="34" charset="0"/>
                <a:cs typeface="Arial" pitchFamily="34" charset="0"/>
              </a:rPr>
              <a:t> </a:t>
            </a:r>
            <a:r>
              <a:rPr lang="en-US" sz="1500" b="0" dirty="0" smtClean="0">
                <a:latin typeface="Arial" pitchFamily="34" charset="0"/>
                <a:cs typeface="Arial" pitchFamily="34" charset="0"/>
              </a:rPr>
              <a:t>April</a:t>
            </a:r>
          </a:p>
          <a:p>
            <a:pPr>
              <a:lnSpc>
                <a:spcPct val="150000"/>
              </a:lnSpc>
              <a:buFont typeface="Arial" pitchFamily="34" charset="0"/>
              <a:buChar char="•"/>
            </a:pPr>
            <a:r>
              <a:rPr lang="en-US" sz="1500" b="0" dirty="0" smtClean="0">
                <a:latin typeface="Arial" pitchFamily="34" charset="0"/>
                <a:cs typeface="Arial" pitchFamily="34" charset="0"/>
              </a:rPr>
              <a:t>Late </a:t>
            </a:r>
            <a:r>
              <a:rPr lang="en-US" sz="1500" b="0" dirty="0">
                <a:latin typeface="Arial" pitchFamily="34" charset="0"/>
                <a:cs typeface="Arial" pitchFamily="34" charset="0"/>
              </a:rPr>
              <a:t>fees </a:t>
            </a:r>
            <a:r>
              <a:rPr lang="en-US" sz="1500" b="0" dirty="0" err="1">
                <a:latin typeface="Arial" pitchFamily="34" charset="0"/>
                <a:cs typeface="Arial" pitchFamily="34" charset="0"/>
              </a:rPr>
              <a:t>upto</a:t>
            </a:r>
            <a:r>
              <a:rPr lang="en-US" sz="1500" b="0" dirty="0">
                <a:latin typeface="Arial" pitchFamily="34" charset="0"/>
                <a:cs typeface="Arial" pitchFamily="34" charset="0"/>
              </a:rPr>
              <a:t> </a:t>
            </a:r>
            <a:r>
              <a:rPr lang="en-US" sz="1500" b="0" dirty="0" err="1">
                <a:latin typeface="Arial" pitchFamily="34" charset="0"/>
                <a:cs typeface="Arial" pitchFamily="34" charset="0"/>
              </a:rPr>
              <a:t>Rs</a:t>
            </a:r>
            <a:r>
              <a:rPr lang="en-US" sz="1500" b="0" dirty="0">
                <a:latin typeface="Arial" pitchFamily="34" charset="0"/>
                <a:cs typeface="Arial" pitchFamily="34" charset="0"/>
              </a:rPr>
              <a:t> 2,000 are payable if return </a:t>
            </a:r>
            <a:r>
              <a:rPr lang="en-US" sz="1500" b="0" dirty="0" smtClean="0">
                <a:latin typeface="Arial" pitchFamily="34" charset="0"/>
                <a:cs typeface="Arial" pitchFamily="34" charset="0"/>
              </a:rPr>
              <a:t>is filed </a:t>
            </a:r>
            <a:r>
              <a:rPr lang="en-US" sz="1500" b="0" dirty="0">
                <a:latin typeface="Arial" pitchFamily="34" charset="0"/>
                <a:cs typeface="Arial" pitchFamily="34" charset="0"/>
              </a:rPr>
              <a:t>late</a:t>
            </a:r>
            <a:r>
              <a:rPr lang="en-US" sz="1500" b="0" dirty="0" smtClean="0">
                <a:latin typeface="Arial" pitchFamily="34" charset="0"/>
                <a:cs typeface="Arial" pitchFamily="34" charset="0"/>
              </a:rPr>
              <a:t>.</a:t>
            </a:r>
          </a:p>
          <a:p>
            <a:pPr>
              <a:lnSpc>
                <a:spcPct val="150000"/>
              </a:lnSpc>
              <a:buFont typeface="Arial" pitchFamily="34" charset="0"/>
              <a:buChar char="•"/>
            </a:pPr>
            <a:r>
              <a:rPr lang="en-US" sz="1500" b="0" dirty="0">
                <a:latin typeface="Arial" pitchFamily="34" charset="0"/>
                <a:cs typeface="Arial" pitchFamily="34" charset="0"/>
              </a:rPr>
              <a:t>We can download the return from the website of </a:t>
            </a:r>
            <a:r>
              <a:rPr lang="en-US" sz="1500" b="0" u="sng" dirty="0">
                <a:latin typeface="Arial" pitchFamily="34" charset="0"/>
                <a:cs typeface="Arial" pitchFamily="34" charset="0"/>
                <a:hlinkClick r:id="rId2"/>
              </a:rPr>
              <a:t>www.cbec.gov.in</a:t>
            </a:r>
            <a:r>
              <a:rPr lang="en-US" sz="1500" b="0" dirty="0">
                <a:latin typeface="Arial" pitchFamily="34" charset="0"/>
                <a:cs typeface="Arial" pitchFamily="34" charset="0"/>
              </a:rPr>
              <a:t>  </a:t>
            </a:r>
            <a:endParaRPr lang="en-US" sz="1500" b="0" dirty="0" smtClean="0">
              <a:latin typeface="Arial" pitchFamily="34" charset="0"/>
              <a:cs typeface="Arial" pitchFamily="34" charset="0"/>
            </a:endParaRPr>
          </a:p>
          <a:p>
            <a:pPr>
              <a:lnSpc>
                <a:spcPct val="150000"/>
              </a:lnSpc>
              <a:buFont typeface="Arial" pitchFamily="34" charset="0"/>
              <a:buChar char="•"/>
            </a:pPr>
            <a:r>
              <a:rPr lang="en-US" sz="1500" b="0" dirty="0">
                <a:latin typeface="Arial" pitchFamily="34" charset="0"/>
                <a:cs typeface="Arial" pitchFamily="34" charset="0"/>
              </a:rPr>
              <a:t>The assesse needs to file the electronic returns if he has paid excise and service tax of 10 lakhs or more (including payment by utilization of CENVAT Credit) in the previous year</a:t>
            </a:r>
          </a:p>
          <a:p>
            <a:pPr>
              <a:lnSpc>
                <a:spcPct val="150000"/>
              </a:lnSpc>
              <a:buFont typeface="Arial" pitchFamily="34" charset="0"/>
              <a:buChar char="•"/>
            </a:pPr>
            <a:endParaRPr lang="en-US" b="0" dirty="0">
              <a:latin typeface="Arial" pitchFamily="34" charset="0"/>
              <a:cs typeface="Arial" pitchFamily="34" charset="0"/>
            </a:endParaRPr>
          </a:p>
          <a:p>
            <a:pPr>
              <a:lnSpc>
                <a:spcPct val="150000"/>
              </a:lnSpc>
              <a:buFont typeface="Arial" pitchFamily="34" charset="0"/>
              <a:buChar char="•"/>
            </a:pPr>
            <a:endParaRPr lang="en-US" b="0"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CREATED BY :KARTIKI KANEKAR             </a:t>
            </a:r>
          </a:p>
          <a:p>
            <a:r>
              <a:rPr lang="en-US" smtClean="0"/>
              <a:t>Classified - Internal use</a:t>
            </a:r>
            <a:endParaRPr lang="en-US"/>
          </a:p>
        </p:txBody>
      </p:sp>
    </p:spTree>
    <p:extLst>
      <p:ext uri="{BB962C8B-B14F-4D97-AF65-F5344CB8AC3E}">
        <p14:creationId xmlns:p14="http://schemas.microsoft.com/office/powerpoint/2010/main" val="319023586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184</TotalTime>
  <Words>1170</Words>
  <Application>Microsoft Office PowerPoint</Application>
  <PresentationFormat>On-screen Show (4:3)</PresentationFormat>
  <Paragraphs>103</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Angles</vt:lpstr>
      <vt:lpstr>SERVICE TAX  </vt:lpstr>
      <vt:lpstr>INTRODUCTION</vt:lpstr>
      <vt:lpstr>BACKGROUND</vt:lpstr>
      <vt:lpstr>DEFINATION </vt:lpstr>
      <vt:lpstr>CLASSIFICATION </vt:lpstr>
      <vt:lpstr>REGISTRATION </vt:lpstr>
      <vt:lpstr>payment</vt:lpstr>
      <vt:lpstr>DUE DATE FOR PAYMENT OF SERVICE TAX </vt:lpstr>
      <vt:lpstr>RETURN UNDER SERVICE TAX </vt:lpstr>
      <vt:lpstr>INVOICE BY SERVICE PROVIDER</vt:lpstr>
      <vt:lpstr>EXAMPLE </vt:lpstr>
      <vt:lpstr>EXAMPLE </vt:lpstr>
      <vt:lpstr>PowerPoint Presentation</vt:lpstr>
    </vt:vector>
  </TitlesOfParts>
  <Company>The Coca-Cola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TAX  </dc:title>
  <dc:creator>Kartiki Kanekar</dc:creator>
  <cp:lastModifiedBy>Kartiki Kanekar</cp:lastModifiedBy>
  <cp:revision>11</cp:revision>
  <dcterms:created xsi:type="dcterms:W3CDTF">2011-09-10T10:34:03Z</dcterms:created>
  <dcterms:modified xsi:type="dcterms:W3CDTF">2011-09-24T11:22:48Z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FILEGUID">
    <vt:lpwstr>fe893e79-3d39-4597-9ec0-33fef4516bc1</vt:lpwstr>
  </property>
  <property fmtid="{D5CDD505-2E9C-101B-9397-08002B2CF9AE}" pid="3" name="MODFILEGUID">
    <vt:lpwstr>24c1a5ca-58e1-47eb-9402-53bd703852e0</vt:lpwstr>
  </property>
  <property fmtid="{D5CDD505-2E9C-101B-9397-08002B2CF9AE}" pid="4" name="FILEOWNER">
    <vt:lpwstr>a60380</vt:lpwstr>
  </property>
  <property fmtid="{D5CDD505-2E9C-101B-9397-08002B2CF9AE}" pid="5" name="MODFILEOWNER">
    <vt:lpwstr>a60380</vt:lpwstr>
  </property>
  <property fmtid="{D5CDD505-2E9C-101B-9397-08002B2CF9AE}" pid="6" name="IPPCLASS">
    <vt:i4>1</vt:i4>
  </property>
  <property fmtid="{D5CDD505-2E9C-101B-9397-08002B2CF9AE}" pid="7" name="MODIPPCLASS">
    <vt:i4>1</vt:i4>
  </property>
  <property fmtid="{D5CDD505-2E9C-101B-9397-08002B2CF9AE}" pid="8" name="MACHINEID">
    <vt:lpwstr>A60380-5363</vt:lpwstr>
  </property>
  <property fmtid="{D5CDD505-2E9C-101B-9397-08002B2CF9AE}" pid="9" name="MODMACHINEID">
    <vt:lpwstr>A60380-5363</vt:lpwstr>
  </property>
  <property fmtid="{D5CDD505-2E9C-101B-9397-08002B2CF9AE}" pid="10" name="CURRENTCLASS">
    <vt:lpwstr>Classified - Internal use</vt:lpwstr>
  </property>
</Properties>
</file>