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IN"/>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0B48425-596A-43D9-8A20-A6E2EFBA659C}" type="datetimeFigureOut">
              <a:rPr lang="en-US" smtClean="0"/>
              <a:pPr/>
              <a:t>1/7/2013</a:t>
            </a:fld>
            <a:endParaRPr lang="en-I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IN"/>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IN"/>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6DD13A3-F8E2-46A7-8D96-86F68C5241F8}"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6DD13A3-F8E2-46A7-8D96-86F68C5241F8}" type="slidenum">
              <a:rPr lang="en-IN" smtClean="0"/>
              <a:pPr/>
              <a:t>24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6ED7DDC-3EAE-470F-B229-7154E379DF19}" type="datetimeFigureOut">
              <a:rPr lang="en-US" smtClean="0"/>
              <a:pPr/>
              <a:t>1/7/2013</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1232323-225F-4A1A-90B1-8D3D99D9A992}"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1232323-225F-4A1A-90B1-8D3D99D9A99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1232323-225F-4A1A-90B1-8D3D99D9A99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1232323-225F-4A1A-90B1-8D3D99D9A992}"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1232323-225F-4A1A-90B1-8D3D99D9A992}"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1232323-225F-4A1A-90B1-8D3D99D9A992}"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C1232323-225F-4A1A-90B1-8D3D99D9A992}"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C1232323-225F-4A1A-90B1-8D3D99D9A992}"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6ED7DDC-3EAE-470F-B229-7154E379DF19}" type="datetimeFigureOut">
              <a:rPr lang="en-US" smtClean="0"/>
              <a:pPr/>
              <a:t>1/7/2013</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C1232323-225F-4A1A-90B1-8D3D99D9A99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6ED7DDC-3EAE-470F-B229-7154E379DF19}" type="datetimeFigureOut">
              <a:rPr lang="en-US" smtClean="0"/>
              <a:pPr/>
              <a:t>1/7/2013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1232323-225F-4A1A-90B1-8D3D99D9A992}"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6ED7DDC-3EAE-470F-B229-7154E379DF19}" type="datetimeFigureOut">
              <a:rPr lang="en-US" smtClean="0"/>
              <a:pPr/>
              <a:t>1/7/2013</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1232323-225F-4A1A-90B1-8D3D99D9A992}"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6ED7DDC-3EAE-470F-B229-7154E379DF19}" type="datetimeFigureOut">
              <a:rPr lang="en-US" smtClean="0"/>
              <a:pPr/>
              <a:t>1/7/2013</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1232323-225F-4A1A-90B1-8D3D99D9A992}"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csarpitshah@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285860"/>
            <a:ext cx="7772400" cy="2939444"/>
          </a:xfrm>
        </p:spPr>
        <p:txBody>
          <a:bodyPr>
            <a:normAutofit fontScale="90000"/>
          </a:bodyPr>
          <a:lstStyle/>
          <a:p>
            <a:pPr algn="ctr"/>
            <a:r>
              <a:rPr lang="en-IN" dirty="0" smtClean="0"/>
              <a:t>Consultative Paper</a:t>
            </a:r>
            <a:br>
              <a:rPr lang="en-IN" dirty="0" smtClean="0"/>
            </a:br>
            <a:r>
              <a:rPr lang="en-IN" dirty="0" smtClean="0"/>
              <a:t>on Review of</a:t>
            </a:r>
            <a:br>
              <a:rPr lang="en-IN" dirty="0" smtClean="0"/>
            </a:br>
            <a:r>
              <a:rPr lang="en-IN" dirty="0" smtClean="0"/>
              <a:t>CORPORATE GOVERNANCE norms in India</a:t>
            </a:r>
            <a:endParaRPr lang="en-IN" dirty="0"/>
          </a:p>
        </p:txBody>
      </p:sp>
      <p:sp>
        <p:nvSpPr>
          <p:cNvPr id="3" name="Subtitle 2"/>
          <p:cNvSpPr>
            <a:spLocks noGrp="1"/>
          </p:cNvSpPr>
          <p:nvPr>
            <p:ph type="subTitle" idx="1"/>
          </p:nvPr>
        </p:nvSpPr>
        <p:spPr>
          <a:xfrm>
            <a:off x="0" y="5658296"/>
            <a:ext cx="7772400" cy="1199704"/>
          </a:xfrm>
        </p:spPr>
        <p:txBody>
          <a:bodyPr>
            <a:normAutofit/>
          </a:bodyPr>
          <a:lstStyle/>
          <a:p>
            <a:pPr algn="l"/>
            <a:r>
              <a:rPr lang="en-US" sz="2800" b="1" dirty="0" smtClean="0">
                <a:solidFill>
                  <a:schemeClr val="bg1"/>
                </a:solidFill>
              </a:rPr>
              <a:t>By</a:t>
            </a:r>
            <a:r>
              <a:rPr lang="en-US" sz="2800" dirty="0" smtClean="0">
                <a:solidFill>
                  <a:schemeClr val="bg1"/>
                </a:solidFill>
              </a:rPr>
              <a:t> </a:t>
            </a:r>
            <a:r>
              <a:rPr lang="en-US" sz="2800" b="1" dirty="0" smtClean="0">
                <a:solidFill>
                  <a:schemeClr val="bg1"/>
                </a:solidFill>
              </a:rPr>
              <a:t>Securities &amp; Exchange Board of India </a:t>
            </a:r>
          </a:p>
          <a:p>
            <a:pPr algn="l"/>
            <a:r>
              <a:rPr lang="en-US" sz="2800" b="1" dirty="0" smtClean="0">
                <a:solidFill>
                  <a:schemeClr val="bg1"/>
                </a:solidFill>
              </a:rPr>
              <a:t>On 4</a:t>
            </a:r>
            <a:r>
              <a:rPr lang="en-US" sz="2800" b="1" baseline="30000" dirty="0" smtClean="0">
                <a:solidFill>
                  <a:schemeClr val="bg1"/>
                </a:solidFill>
              </a:rPr>
              <a:t>th</a:t>
            </a:r>
            <a:r>
              <a:rPr lang="en-US" sz="2800" b="1" dirty="0" smtClean="0">
                <a:solidFill>
                  <a:schemeClr val="bg1"/>
                </a:solidFill>
              </a:rPr>
              <a:t> January 2013 </a:t>
            </a:r>
            <a:endParaRPr lang="en-IN" sz="2800" b="1" dirty="0">
              <a:solidFill>
                <a:schemeClr val="bg1"/>
              </a:solidFill>
            </a:endParaRPr>
          </a:p>
        </p:txBody>
      </p:sp>
      <p:pic>
        <p:nvPicPr>
          <p:cNvPr id="2051" name="Picture 3"/>
          <p:cNvPicPr>
            <a:picLocks noChangeAspect="1" noChangeArrowheads="1"/>
          </p:cNvPicPr>
          <p:nvPr/>
        </p:nvPicPr>
        <p:blipFill>
          <a:blip r:embed="rId2"/>
          <a:srcRect/>
          <a:stretch>
            <a:fillRect/>
          </a:stretch>
        </p:blipFill>
        <p:spPr bwMode="auto">
          <a:xfrm>
            <a:off x="7858141" y="0"/>
            <a:ext cx="1285860" cy="12858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714488"/>
            <a:ext cx="8229600" cy="4805192"/>
          </a:xfrm>
        </p:spPr>
        <p:txBody>
          <a:bodyPr>
            <a:normAutofit/>
          </a:bodyPr>
          <a:lstStyle/>
          <a:p>
            <a:pPr algn="just"/>
            <a:r>
              <a:rPr lang="en-IN" sz="2200" dirty="0" smtClean="0">
                <a:latin typeface="Century Gothic" pitchFamily="34" charset="0"/>
              </a:rPr>
              <a:t>Clause 49 of the listing agreement fixes the minimum age for the Independent Directors to be 21 years, the Bill does not prescribe so.</a:t>
            </a:r>
          </a:p>
          <a:p>
            <a:pPr algn="just"/>
            <a:endParaRPr lang="en-US" sz="2200" dirty="0" smtClean="0">
              <a:latin typeface="Century Gothic" pitchFamily="34" charset="0"/>
            </a:endParaRPr>
          </a:p>
          <a:p>
            <a:pPr algn="just"/>
            <a:r>
              <a:rPr lang="en-IN" sz="2200" dirty="0" smtClean="0">
                <a:latin typeface="Century Gothic" pitchFamily="34" charset="0"/>
              </a:rPr>
              <a:t>The Companies Bill prescribes maximum age limit for key managerial personnel to retire at age of 70, however for Independent Directors, no retiring age is stipulated.</a:t>
            </a:r>
          </a:p>
          <a:p>
            <a:pPr algn="just">
              <a:buNone/>
            </a:pPr>
            <a:endParaRPr lang="en-US" sz="2200" dirty="0" smtClean="0">
              <a:latin typeface="Century Gothic" pitchFamily="34" charset="0"/>
            </a:endParaRPr>
          </a:p>
          <a:p>
            <a:pPr algn="just"/>
            <a:r>
              <a:rPr lang="en-IN" sz="2200" b="1" dirty="0" smtClean="0">
                <a:latin typeface="Century Gothic" pitchFamily="34" charset="0"/>
              </a:rPr>
              <a:t>The proposal to have minimum and maximum age for the independent director may be examined in light of the above</a:t>
            </a:r>
            <a:endParaRPr lang="en-IN" sz="2200"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3200" dirty="0" smtClean="0">
                <a:latin typeface="Century Gothic" pitchFamily="34" charset="0"/>
              </a:rPr>
              <a:t>Minimum and maximum age for Independent Directors</a:t>
            </a:r>
            <a:endParaRPr lang="en-IN" sz="3200" dirty="0">
              <a:latin typeface="Century Gothic"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285860"/>
            <a:ext cx="8229600" cy="5090944"/>
          </a:xfrm>
        </p:spPr>
        <p:txBody>
          <a:bodyPr>
            <a:normAutofit fontScale="70000" lnSpcReduction="20000"/>
          </a:bodyPr>
          <a:lstStyle/>
          <a:p>
            <a:pPr algn="just"/>
            <a:r>
              <a:rPr lang="en-IN" dirty="0" smtClean="0">
                <a:latin typeface="Century Gothic" pitchFamily="34" charset="0"/>
              </a:rPr>
              <a:t>Presently, as per clause 49, Independent Directors may have a tenure not exceeding, in  the aggregate, a period of nine years, on the Board of a company. However, this is only a non-mandatory requirement.</a:t>
            </a:r>
          </a:p>
          <a:p>
            <a:pPr algn="just"/>
            <a:endParaRPr lang="en-IN" dirty="0" smtClean="0">
              <a:latin typeface="Century Gothic" pitchFamily="34" charset="0"/>
            </a:endParaRPr>
          </a:p>
          <a:p>
            <a:pPr algn="just"/>
            <a:r>
              <a:rPr lang="en-IN" dirty="0" smtClean="0">
                <a:latin typeface="Century Gothic" pitchFamily="34" charset="0"/>
              </a:rPr>
              <a:t>As per the Companies Bill, Independent Directors shall hold office for a term up to 5 consecutive years on the Board of a company, but shall be eligible for re-appointment on passing of a special resolution by the company and disclosure of such appointment in the Board's report.</a:t>
            </a:r>
          </a:p>
          <a:p>
            <a:pPr algn="just"/>
            <a:endParaRPr lang="en-IN" dirty="0" smtClean="0">
              <a:latin typeface="Century Gothic" pitchFamily="34" charset="0"/>
            </a:endParaRPr>
          </a:p>
          <a:p>
            <a:pPr algn="just"/>
            <a:r>
              <a:rPr lang="en-IN" dirty="0" smtClean="0">
                <a:latin typeface="Century Gothic" pitchFamily="34" charset="0"/>
              </a:rPr>
              <a:t>He shall hold office for not more than two consecutive terms, but such independent director shall be eligible for appointment after the expiration of three years of ceasing to become an independent director; During the said period of three years, he shall not be appointed in or be associated with the company in any other capacity, either directly or indirectly.</a:t>
            </a:r>
          </a:p>
          <a:p>
            <a:pPr algn="just">
              <a:buNone/>
            </a:pPr>
            <a:endParaRPr lang="en-IN" dirty="0" smtClean="0">
              <a:latin typeface="Century Gothic" pitchFamily="34" charset="0"/>
            </a:endParaRPr>
          </a:p>
          <a:p>
            <a:pPr algn="just"/>
            <a:r>
              <a:rPr lang="en-IN" b="1" dirty="0" smtClean="0">
                <a:latin typeface="Century Gothic" pitchFamily="34" charset="0"/>
              </a:rPr>
              <a:t>It is proposed to align the requirements with the provisions of Companies Bill</a:t>
            </a:r>
            <a:endParaRPr lang="en-IN" b="1" dirty="0">
              <a:latin typeface="Century Gothic" pitchFamily="34" charset="0"/>
            </a:endParaRPr>
          </a:p>
        </p:txBody>
      </p:sp>
      <p:sp>
        <p:nvSpPr>
          <p:cNvPr id="3" name="Title 2"/>
          <p:cNvSpPr>
            <a:spLocks noGrp="1"/>
          </p:cNvSpPr>
          <p:nvPr>
            <p:ph type="title"/>
          </p:nvPr>
        </p:nvSpPr>
        <p:spPr>
          <a:xfrm>
            <a:off x="457200" y="274638"/>
            <a:ext cx="8229600" cy="939784"/>
          </a:xfrm>
        </p:spPr>
        <p:txBody>
          <a:bodyPr>
            <a:noAutofit/>
          </a:bodyPr>
          <a:lstStyle/>
          <a:p>
            <a:pPr algn="ctr"/>
            <a:r>
              <a:rPr lang="en-IN" sz="2800" dirty="0" smtClean="0">
                <a:latin typeface="Century Gothic" pitchFamily="34" charset="0"/>
              </a:rPr>
              <a:t>Mandating maximum tenure for Independent Directors</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a:bodyPr>
          <a:lstStyle/>
          <a:p>
            <a:pPr algn="just"/>
            <a:r>
              <a:rPr lang="en-IN" sz="1800" dirty="0" smtClean="0">
                <a:latin typeface="Century Gothic" pitchFamily="34" charset="0"/>
              </a:rPr>
              <a:t>As per clause 49, there is no provision to disclose the reason for resignation by Independent and Non Executive Directors.</a:t>
            </a:r>
          </a:p>
          <a:p>
            <a:pPr algn="just"/>
            <a:endParaRPr lang="en-IN" sz="1800" dirty="0" smtClean="0">
              <a:latin typeface="Century Gothic" pitchFamily="34" charset="0"/>
            </a:endParaRPr>
          </a:p>
          <a:p>
            <a:pPr algn="just"/>
            <a:r>
              <a:rPr lang="en-IN" sz="1800" dirty="0" smtClean="0">
                <a:latin typeface="Century Gothic" pitchFamily="34" charset="0"/>
              </a:rPr>
              <a:t>As per Companies Bill, a director may resign from his office by giving a notice in writing to the company and the Board shall, on receipt of such notice take note of the same and the company shall intimate the Registrar and shall also place the fact of such resignation in the report of directors laid in the immediately following general meeting by the company. </a:t>
            </a:r>
          </a:p>
          <a:p>
            <a:pPr algn="just"/>
            <a:endParaRPr lang="en-IN" sz="1800" dirty="0" smtClean="0">
              <a:latin typeface="Century Gothic" pitchFamily="34" charset="0"/>
            </a:endParaRPr>
          </a:p>
          <a:p>
            <a:pPr algn="just"/>
            <a:r>
              <a:rPr lang="en-IN" sz="1800" dirty="0" smtClean="0">
                <a:latin typeface="Century Gothic" pitchFamily="34" charset="0"/>
              </a:rPr>
              <a:t>Director shall also forward a copy of his resignation along with detailed reasons for the resignation to the Registrar within thirty days of resignation.</a:t>
            </a:r>
          </a:p>
          <a:p>
            <a:pPr algn="just"/>
            <a:endParaRPr lang="en-US" sz="1800" b="1" dirty="0" smtClean="0">
              <a:latin typeface="Century Gothic" pitchFamily="34" charset="0"/>
            </a:endParaRPr>
          </a:p>
          <a:p>
            <a:pPr algn="just"/>
            <a:r>
              <a:rPr lang="en-IN" sz="1800" b="1" dirty="0" smtClean="0">
                <a:latin typeface="Century Gothic" pitchFamily="34" charset="0"/>
              </a:rPr>
              <a:t>It is proposed to align the requirements with the provisions of Companies Bill</a:t>
            </a:r>
            <a:endParaRPr lang="en-IN" sz="1800"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Requiring Independent directors to disclose reasons of their resignation</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285860"/>
            <a:ext cx="8229600" cy="5214974"/>
          </a:xfrm>
        </p:spPr>
        <p:txBody>
          <a:bodyPr>
            <a:noAutofit/>
          </a:bodyPr>
          <a:lstStyle/>
          <a:p>
            <a:pPr algn="just"/>
            <a:r>
              <a:rPr lang="en-IN" sz="1600" dirty="0" smtClean="0">
                <a:latin typeface="Century Gothic" pitchFamily="34" charset="0"/>
              </a:rPr>
              <a:t>Presently, there is no clarity on the liability of independent directors.</a:t>
            </a:r>
          </a:p>
          <a:p>
            <a:pPr algn="just">
              <a:buNone/>
            </a:pPr>
            <a:endParaRPr lang="en-IN" sz="1600" dirty="0" smtClean="0">
              <a:latin typeface="Century Gothic" pitchFamily="34" charset="0"/>
            </a:endParaRPr>
          </a:p>
          <a:p>
            <a:pPr algn="just"/>
            <a:r>
              <a:rPr lang="en-IN" sz="1600" dirty="0" smtClean="0">
                <a:latin typeface="Century Gothic" pitchFamily="34" charset="0"/>
              </a:rPr>
              <a:t>The remuneration paid to independent directors (only sitting fees in most cases) is found to be inadequate considering the risk and responsibility associated with the post.</a:t>
            </a:r>
          </a:p>
          <a:p>
            <a:pPr algn="just"/>
            <a:endParaRPr lang="en-IN" sz="1600" dirty="0" smtClean="0">
              <a:latin typeface="Century Gothic" pitchFamily="34" charset="0"/>
            </a:endParaRPr>
          </a:p>
          <a:p>
            <a:pPr algn="just"/>
            <a:r>
              <a:rPr lang="en-IN" sz="1600" dirty="0" smtClean="0">
                <a:latin typeface="Century Gothic" pitchFamily="34" charset="0"/>
              </a:rPr>
              <a:t>As per the proposed Companies Bill, independent directors shall not be entitled to any remuneration, other than sitting fees, reimbursement of expenses for participation in the Board and other meetings and profit related commission as may be approved by the members.</a:t>
            </a:r>
          </a:p>
          <a:p>
            <a:pPr algn="just"/>
            <a:endParaRPr lang="en-US" sz="1600" dirty="0" smtClean="0">
              <a:latin typeface="Century Gothic" pitchFamily="34" charset="0"/>
            </a:endParaRPr>
          </a:p>
          <a:p>
            <a:pPr algn="just"/>
            <a:r>
              <a:rPr lang="en-IN" sz="1600" dirty="0" smtClean="0">
                <a:latin typeface="Century Gothic" pitchFamily="34" charset="0"/>
              </a:rPr>
              <a:t>The Companies Bill 2012 also makes independent director liable, only in respect of such acts of omission or commission which had occurred with his knowledge, attributable through Board processes and with his consent or connivance or where he had not acted diligently.</a:t>
            </a:r>
          </a:p>
          <a:p>
            <a:pPr algn="just"/>
            <a:endParaRPr lang="en-US" sz="1600" dirty="0" smtClean="0">
              <a:latin typeface="Century Gothic" pitchFamily="34" charset="0"/>
            </a:endParaRPr>
          </a:p>
          <a:p>
            <a:pPr algn="just"/>
            <a:r>
              <a:rPr lang="en-IN" sz="1600" b="1" dirty="0" smtClean="0">
                <a:latin typeface="Century Gothic" pitchFamily="34" charset="0"/>
              </a:rPr>
              <a:t>It is proposed to align the requirements of Clause 49 with the provisions of the Companies Bill</a:t>
            </a:r>
            <a:endParaRPr lang="en-US" sz="1600" b="1" dirty="0" smtClean="0">
              <a:latin typeface="Century Gothic" pitchFamily="34" charset="0"/>
            </a:endParaRPr>
          </a:p>
        </p:txBody>
      </p:sp>
      <p:sp>
        <p:nvSpPr>
          <p:cNvPr id="3" name="Title 2"/>
          <p:cNvSpPr>
            <a:spLocks noGrp="1"/>
          </p:cNvSpPr>
          <p:nvPr>
            <p:ph type="title"/>
          </p:nvPr>
        </p:nvSpPr>
        <p:spPr>
          <a:xfrm>
            <a:off x="428596" y="285728"/>
            <a:ext cx="8229600" cy="1000132"/>
          </a:xfrm>
        </p:spPr>
        <p:txBody>
          <a:bodyPr>
            <a:noAutofit/>
          </a:bodyPr>
          <a:lstStyle/>
          <a:p>
            <a:pPr algn="ctr"/>
            <a:r>
              <a:rPr lang="en-IN" sz="2800" dirty="0" smtClean="0">
                <a:latin typeface="Century Gothic" pitchFamily="34" charset="0"/>
              </a:rPr>
              <a:t>Clarity on liabilities and on remuneration of independent directors</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785926"/>
            <a:ext cx="8229600" cy="4525963"/>
          </a:xfrm>
        </p:spPr>
        <p:txBody>
          <a:bodyPr>
            <a:normAutofit/>
          </a:bodyPr>
          <a:lstStyle/>
          <a:p>
            <a:pPr algn="just"/>
            <a:r>
              <a:rPr lang="en-IN" sz="2000" dirty="0" smtClean="0">
                <a:latin typeface="Century Gothic" pitchFamily="34" charset="0"/>
              </a:rPr>
              <a:t>Presently, Clause 49 requires that the performance evaluation of non-executive directors be done by a peer group comprising the entire Board of Directors, excluding the director being evaluated. But this is a non-mandatory requirement.</a:t>
            </a:r>
          </a:p>
          <a:p>
            <a:pPr algn="just"/>
            <a:endParaRPr lang="en-IN" sz="2000" dirty="0" smtClean="0">
              <a:latin typeface="Century Gothic" pitchFamily="34" charset="0"/>
            </a:endParaRPr>
          </a:p>
          <a:p>
            <a:pPr algn="just"/>
            <a:r>
              <a:rPr lang="en-IN" sz="2000" b="1" dirty="0" smtClean="0">
                <a:latin typeface="Century Gothic" pitchFamily="34" charset="0"/>
              </a:rPr>
              <a:t>It is proposed to mandate the requirement of performance evaluation for Directors and to require such evaluation report of the independent director should also based on his attendance and contribution to the board/committee meetings and such appraisal shall be placed before the nomination committee for taking a decisions for reappointment</a:t>
            </a:r>
            <a:endParaRPr lang="en-IN" sz="2000"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3200" dirty="0" smtClean="0">
                <a:latin typeface="Century Gothic" pitchFamily="34" charset="0"/>
              </a:rPr>
              <a:t>Performance evaluation of Independent Director</a:t>
            </a:r>
            <a:endParaRPr lang="en-IN" sz="3200" dirty="0">
              <a:latin typeface="Century Gothic"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214422"/>
            <a:ext cx="8229600" cy="5233820"/>
          </a:xfrm>
        </p:spPr>
        <p:txBody>
          <a:bodyPr>
            <a:noAutofit/>
          </a:bodyPr>
          <a:lstStyle/>
          <a:p>
            <a:pPr algn="just"/>
            <a:r>
              <a:rPr lang="en-IN" sz="1800" dirty="0" smtClean="0">
                <a:latin typeface="Century Gothic" pitchFamily="34" charset="0"/>
              </a:rPr>
              <a:t>The UK Corporate Governance Code provides for the post of Senior Independent Director whose name shall be disclosed in the Annual Report.</a:t>
            </a:r>
          </a:p>
          <a:p>
            <a:pPr algn="just"/>
            <a:endParaRPr lang="en-IN" sz="1800" dirty="0" smtClean="0">
              <a:latin typeface="Century Gothic" pitchFamily="34" charset="0"/>
            </a:endParaRPr>
          </a:p>
          <a:p>
            <a:pPr algn="just"/>
            <a:r>
              <a:rPr lang="en-IN" sz="1800" dirty="0" smtClean="0">
                <a:latin typeface="Century Gothic" pitchFamily="34" charset="0"/>
              </a:rPr>
              <a:t>In case the company has an Independent Chairman, he shall act as the Lead Independent Director</a:t>
            </a:r>
          </a:p>
          <a:p>
            <a:pPr algn="just"/>
            <a:endParaRPr lang="en-IN" sz="1800" dirty="0" smtClean="0">
              <a:latin typeface="Century Gothic" pitchFamily="34" charset="0"/>
            </a:endParaRPr>
          </a:p>
          <a:p>
            <a:pPr algn="just"/>
            <a:r>
              <a:rPr lang="en-IN" sz="1800" dirty="0" smtClean="0">
                <a:latin typeface="Century Gothic" pitchFamily="34" charset="0"/>
              </a:rPr>
              <a:t>Such proposal may lead to creation of power centre among independent directors, whereas independent directors are collectively expected to function in tandem in the interest of all the stakeholders.</a:t>
            </a:r>
          </a:p>
          <a:p>
            <a:pPr algn="just"/>
            <a:endParaRPr lang="en-IN" sz="1800" dirty="0" smtClean="0">
              <a:latin typeface="Century Gothic" pitchFamily="34" charset="0"/>
            </a:endParaRPr>
          </a:p>
          <a:p>
            <a:pPr algn="just"/>
            <a:r>
              <a:rPr lang="en-IN" sz="1800" dirty="0" smtClean="0">
                <a:latin typeface="Century Gothic" pitchFamily="34" charset="0"/>
              </a:rPr>
              <a:t>To avoid the same, the post may be rotated among the independent directors every three years.</a:t>
            </a:r>
          </a:p>
          <a:p>
            <a:pPr algn="just"/>
            <a:endParaRPr lang="en-IN" sz="1800" dirty="0" smtClean="0">
              <a:latin typeface="Century Gothic" pitchFamily="34" charset="0"/>
            </a:endParaRPr>
          </a:p>
          <a:p>
            <a:pPr algn="just"/>
            <a:r>
              <a:rPr lang="en-IN" sz="1800" b="1" dirty="0" smtClean="0">
                <a:latin typeface="Century Gothic" pitchFamily="34" charset="0"/>
              </a:rPr>
              <a:t>This proposal may be examined in light of the above.</a:t>
            </a:r>
            <a:endParaRPr lang="en-IN" sz="1800" b="1" dirty="0">
              <a:latin typeface="Century Gothic" pitchFamily="34" charset="0"/>
            </a:endParaRPr>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Lead Independent Director</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70000" lnSpcReduction="20000"/>
          </a:bodyPr>
          <a:lstStyle/>
          <a:p>
            <a:pPr algn="just"/>
            <a:r>
              <a:rPr lang="en-IN" dirty="0" smtClean="0">
                <a:latin typeface="Century Gothic" pitchFamily="34" charset="0"/>
              </a:rPr>
              <a:t>Meetings of independent directors in the absence of management/executive directors provide an opportunity for the Independent Directors to express their views freely and without hesitation and are expected to improve the level of corporate governance to a higher level.</a:t>
            </a:r>
          </a:p>
          <a:p>
            <a:pPr algn="just"/>
            <a:endParaRPr lang="en-IN" dirty="0" smtClean="0">
              <a:latin typeface="Century Gothic" pitchFamily="34" charset="0"/>
            </a:endParaRPr>
          </a:p>
          <a:p>
            <a:pPr algn="just"/>
            <a:r>
              <a:rPr lang="en-IN" dirty="0" smtClean="0">
                <a:latin typeface="Century Gothic" pitchFamily="34" charset="0"/>
              </a:rPr>
              <a:t>The Companies Bill 2012 also provides for separate meetings of Independent Directors at least once a year.</a:t>
            </a:r>
          </a:p>
          <a:p>
            <a:pPr algn="just"/>
            <a:endParaRPr lang="en-IN" dirty="0" smtClean="0">
              <a:latin typeface="Century Gothic" pitchFamily="34" charset="0"/>
            </a:endParaRPr>
          </a:p>
          <a:p>
            <a:pPr algn="just"/>
            <a:r>
              <a:rPr lang="en-IN" dirty="0" smtClean="0">
                <a:latin typeface="Century Gothic" pitchFamily="34" charset="0"/>
              </a:rPr>
              <a:t>In these meetings, Independent Directors would be expected to examine internal controls and general governance practices prevailing in the company and bring out any inefficiency to the attention of shareholders and their report in this regard may form part of the annual report. Further, such meetings may also review the performance of the Chairman, non-independent directors and the Board as a whole.</a:t>
            </a:r>
          </a:p>
          <a:p>
            <a:pPr algn="just"/>
            <a:endParaRPr lang="en-IN" dirty="0" smtClean="0">
              <a:latin typeface="Century Gothic" pitchFamily="34" charset="0"/>
            </a:endParaRPr>
          </a:p>
          <a:p>
            <a:pPr algn="just"/>
            <a:r>
              <a:rPr lang="en-IN" b="1" dirty="0" smtClean="0">
                <a:latin typeface="Century Gothic" pitchFamily="34" charset="0"/>
              </a:rPr>
              <a:t>It is proposed to amend clause 49 to align it with the requirements of the Companies Bill.</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t>Separate meetings of Independent Directors</a:t>
            </a:r>
            <a:endParaRPr lang="en-IN"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643050"/>
            <a:ext cx="8229600" cy="4525963"/>
          </a:xfrm>
        </p:spPr>
        <p:txBody>
          <a:bodyPr>
            <a:normAutofit fontScale="85000" lnSpcReduction="10000"/>
          </a:bodyPr>
          <a:lstStyle/>
          <a:p>
            <a:pPr algn="just"/>
            <a:r>
              <a:rPr lang="en-IN" dirty="0" smtClean="0">
                <a:latin typeface="Century Gothic" pitchFamily="34" charset="0"/>
              </a:rPr>
              <a:t>Presently, though there is no restriction on the number of independent directorship.</a:t>
            </a:r>
          </a:p>
          <a:p>
            <a:pPr algn="just"/>
            <a:endParaRPr lang="en-US" dirty="0" smtClean="0">
              <a:latin typeface="Century Gothic" pitchFamily="34" charset="0"/>
            </a:endParaRPr>
          </a:p>
          <a:p>
            <a:pPr algn="just"/>
            <a:r>
              <a:rPr lang="en-IN" dirty="0" smtClean="0">
                <a:latin typeface="Century Gothic" pitchFamily="34" charset="0"/>
              </a:rPr>
              <a:t>The Companies Bill proposes to restrict the number of directorships of a person to 10 public companies</a:t>
            </a:r>
          </a:p>
          <a:p>
            <a:pPr algn="just"/>
            <a:endParaRPr lang="en-IN" dirty="0" smtClean="0">
              <a:latin typeface="Century Gothic" pitchFamily="34" charset="0"/>
            </a:endParaRPr>
          </a:p>
          <a:p>
            <a:pPr algn="just"/>
            <a:r>
              <a:rPr lang="en-IN" dirty="0" smtClean="0">
                <a:latin typeface="Century Gothic" pitchFamily="34" charset="0"/>
              </a:rPr>
              <a:t>As per the Voluntary Guidelines issued by MCA, the maximum number of public companies in which an individual may serve as an Independent Director should be restricted to 7.</a:t>
            </a:r>
          </a:p>
          <a:p>
            <a:pPr algn="just"/>
            <a:endParaRPr lang="en-IN" dirty="0" smtClean="0">
              <a:latin typeface="Century Gothic" pitchFamily="34" charset="0"/>
            </a:endParaRPr>
          </a:p>
          <a:p>
            <a:pPr algn="just"/>
            <a:r>
              <a:rPr lang="en-IN" b="1" dirty="0" smtClean="0">
                <a:latin typeface="Century Gothic" pitchFamily="34" charset="0"/>
              </a:rPr>
              <a:t>It needs to be examined as to whether to restrict number of independent directorships.</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Restriction on the number of independent directorships</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00174"/>
            <a:ext cx="8229600" cy="4507117"/>
          </a:xfrm>
        </p:spPr>
        <p:txBody>
          <a:bodyPr>
            <a:noAutofit/>
          </a:bodyPr>
          <a:lstStyle/>
          <a:p>
            <a:pPr algn="just"/>
            <a:r>
              <a:rPr lang="en-IN" sz="2000" dirty="0" smtClean="0">
                <a:latin typeface="Century Gothic" pitchFamily="34" charset="0"/>
              </a:rPr>
              <a:t>As per Companies Bill, 2012, an individual shall not be appointed or reappointed as the chairperson of the company, in pursuance of the articles of the company, as well as the managing director or Chief Executive Officer of the company at the same time unless-</a:t>
            </a:r>
          </a:p>
          <a:p>
            <a:pPr lvl="1" algn="just"/>
            <a:r>
              <a:rPr lang="en-IN" sz="2000" dirty="0" smtClean="0">
                <a:latin typeface="Century Gothic" pitchFamily="34" charset="0"/>
              </a:rPr>
              <a:t>(a) the articles of such a company provide otherwise; or</a:t>
            </a:r>
          </a:p>
          <a:p>
            <a:pPr lvl="1" algn="just"/>
            <a:r>
              <a:rPr lang="en-IN" sz="2000" dirty="0" smtClean="0">
                <a:latin typeface="Century Gothic" pitchFamily="34" charset="0"/>
              </a:rPr>
              <a:t>(b) the company does not carry multiple businesses</a:t>
            </a:r>
          </a:p>
          <a:p>
            <a:pPr lvl="1" algn="just"/>
            <a:endParaRPr lang="en-US" sz="2000" dirty="0" smtClean="0">
              <a:latin typeface="Century Gothic" pitchFamily="34" charset="0"/>
            </a:endParaRPr>
          </a:p>
          <a:p>
            <a:pPr algn="just"/>
            <a:r>
              <a:rPr lang="en-IN" sz="2000" dirty="0" smtClean="0">
                <a:latin typeface="Century Gothic" pitchFamily="34" charset="0"/>
              </a:rPr>
              <a:t>As per Clause 49, where the Chairman of the Board is a non-executive director, at least one-third of the Board should comprise of independent directors and in case he is an executive director, at least half of the Board should comprise of independent directors</a:t>
            </a:r>
          </a:p>
          <a:p>
            <a:pPr algn="just"/>
            <a:endParaRPr lang="en-US" sz="2000" dirty="0" smtClean="0">
              <a:latin typeface="Century Gothic" pitchFamily="34" charset="0"/>
            </a:endParaRPr>
          </a:p>
          <a:p>
            <a:pPr algn="just"/>
            <a:r>
              <a:rPr lang="en-IN" sz="2000" b="1" dirty="0" smtClean="0">
                <a:latin typeface="Century Gothic" pitchFamily="34" charset="0"/>
              </a:rPr>
              <a:t>It is proposed to align the requirements of clause 49 with the Companies Bill.</a:t>
            </a:r>
            <a:endParaRPr lang="en-IN" sz="2000" b="1" dirty="0">
              <a:latin typeface="Century Gothic" pitchFamily="34" charset="0"/>
            </a:endParaRPr>
          </a:p>
        </p:txBody>
      </p:sp>
      <p:sp>
        <p:nvSpPr>
          <p:cNvPr id="3" name="Title 2"/>
          <p:cNvSpPr>
            <a:spLocks noGrp="1"/>
          </p:cNvSpPr>
          <p:nvPr>
            <p:ph type="title"/>
          </p:nvPr>
        </p:nvSpPr>
        <p:spPr>
          <a:xfrm>
            <a:off x="457200" y="274638"/>
            <a:ext cx="8229600" cy="1082660"/>
          </a:xfrm>
        </p:spPr>
        <p:txBody>
          <a:bodyPr>
            <a:noAutofit/>
          </a:bodyPr>
          <a:lstStyle/>
          <a:p>
            <a:pPr algn="ctr"/>
            <a:r>
              <a:rPr lang="en-IN" sz="2800" dirty="0" smtClean="0">
                <a:latin typeface="Century Gothic" pitchFamily="34" charset="0"/>
              </a:rPr>
              <a:t>Separating the position of Chairman and that of the Managing Director / CEO</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r>
              <a:rPr lang="en-IN" sz="2200" dirty="0" smtClean="0">
                <a:latin typeface="Century Gothic" pitchFamily="34" charset="0"/>
              </a:rPr>
              <a:t>Presently, Clause 49 states that the company may ensure that the person who is being appointed as an independent director has the requisite qualifications and experience which would be of use to the company and which, in the opinion of the company, would enable him/her to contribute effectively to the company in his capacity as an independent director.</a:t>
            </a:r>
          </a:p>
          <a:p>
            <a:pPr algn="just"/>
            <a:endParaRPr lang="en-US" sz="2200" dirty="0" smtClean="0">
              <a:latin typeface="Century Gothic" pitchFamily="34" charset="0"/>
            </a:endParaRPr>
          </a:p>
          <a:p>
            <a:pPr algn="just"/>
            <a:r>
              <a:rPr lang="en-IN" sz="2200" dirty="0" smtClean="0">
                <a:latin typeface="Century Gothic" pitchFamily="34" charset="0"/>
              </a:rPr>
              <a:t>Further,</a:t>
            </a:r>
            <a:r>
              <a:rPr lang="en-IN" sz="2200" b="1" dirty="0" smtClean="0">
                <a:latin typeface="Century Gothic" pitchFamily="34" charset="0"/>
              </a:rPr>
              <a:t> it may be examined whether to make the nomination committee responsible for ensuring that persons from divergent background and gender are nominated for maintaining board diversity</a:t>
            </a:r>
            <a:endParaRPr lang="en-IN" sz="2200" b="1" dirty="0">
              <a:latin typeface="Century Gothic" pitchFamily="34" charset="0"/>
            </a:endParaRPr>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Board diversity</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071546"/>
            <a:ext cx="8229600" cy="5286412"/>
          </a:xfrm>
        </p:spPr>
        <p:txBody>
          <a:bodyPr>
            <a:noAutofit/>
          </a:bodyPr>
          <a:lstStyle/>
          <a:p>
            <a:pPr algn="just">
              <a:buNone/>
            </a:pPr>
            <a:endParaRPr lang="en-US" sz="2000" dirty="0" smtClean="0">
              <a:latin typeface="Century Gothic" pitchFamily="34" charset="0"/>
            </a:endParaRPr>
          </a:p>
          <a:p>
            <a:pPr algn="just"/>
            <a:r>
              <a:rPr lang="en-US" sz="1800" dirty="0" smtClean="0">
                <a:latin typeface="Century Gothic" pitchFamily="34" charset="0"/>
              </a:rPr>
              <a:t>In order to keep </a:t>
            </a:r>
            <a:r>
              <a:rPr lang="en-IN" sz="1800" dirty="0" smtClean="0">
                <a:latin typeface="Century Gothic" pitchFamily="34" charset="0"/>
              </a:rPr>
              <a:t>pace with the changing expectations of the investors, shareholders, and other stakeholders, it was felt that the existing clause 49 should be revisited in the view of change in scenarios subsequent to the framing of the code in 2004.</a:t>
            </a:r>
          </a:p>
          <a:p>
            <a:pPr algn="just">
              <a:buNone/>
            </a:pPr>
            <a:endParaRPr lang="en-IN" sz="1800" dirty="0" smtClean="0">
              <a:latin typeface="Century Gothic" pitchFamily="34" charset="0"/>
            </a:endParaRPr>
          </a:p>
          <a:p>
            <a:pPr algn="just"/>
            <a:r>
              <a:rPr lang="en-US" sz="1800" dirty="0" smtClean="0">
                <a:latin typeface="Century Gothic" pitchFamily="34" charset="0"/>
              </a:rPr>
              <a:t>SEBI on 4</a:t>
            </a:r>
            <a:r>
              <a:rPr lang="en-US" sz="1800" baseline="30000" dirty="0" smtClean="0">
                <a:latin typeface="Century Gothic" pitchFamily="34" charset="0"/>
              </a:rPr>
              <a:t>th</a:t>
            </a:r>
            <a:r>
              <a:rPr lang="en-US" sz="1800" dirty="0" smtClean="0">
                <a:latin typeface="Century Gothic" pitchFamily="34" charset="0"/>
              </a:rPr>
              <a:t> January 2013,  SEBI issued a consultative paper on review of Corporate Governance norms in India</a:t>
            </a:r>
          </a:p>
          <a:p>
            <a:pPr algn="just"/>
            <a:endParaRPr lang="en-US" sz="1800" dirty="0" smtClean="0">
              <a:latin typeface="Century Gothic" pitchFamily="34" charset="0"/>
            </a:endParaRPr>
          </a:p>
          <a:p>
            <a:pPr algn="just"/>
            <a:r>
              <a:rPr lang="en-IN" sz="1800" dirty="0" smtClean="0">
                <a:latin typeface="Century Gothic" pitchFamily="34" charset="0"/>
              </a:rPr>
              <a:t>Some of the proposals made by SEBI are already provided for in the Companies Bill, 2012 and the Companies Bill is waiting parliamentary nod, it is proposed to advance the implementation of these proposals to listed companies to make them acclimatize to these provisions</a:t>
            </a:r>
          </a:p>
          <a:p>
            <a:pPr algn="just"/>
            <a:endParaRPr lang="en-US" sz="1800" dirty="0" smtClean="0">
              <a:latin typeface="Century Gothic" pitchFamily="34" charset="0"/>
            </a:endParaRPr>
          </a:p>
          <a:p>
            <a:pPr algn="just"/>
            <a:r>
              <a:rPr lang="en-US" sz="1800" dirty="0" smtClean="0">
                <a:latin typeface="Century Gothic" pitchFamily="34" charset="0"/>
              </a:rPr>
              <a:t>Public Comments for the framework could be sent to SEBI on or before 31</a:t>
            </a:r>
            <a:r>
              <a:rPr lang="en-US" sz="1800" baseline="30000" dirty="0" smtClean="0">
                <a:latin typeface="Century Gothic" pitchFamily="34" charset="0"/>
              </a:rPr>
              <a:t>st</a:t>
            </a:r>
            <a:r>
              <a:rPr lang="en-US" sz="1800" dirty="0" smtClean="0">
                <a:latin typeface="Century Gothic" pitchFamily="34" charset="0"/>
              </a:rPr>
              <a:t> January 2013</a:t>
            </a:r>
            <a:endParaRPr lang="en-IN" sz="1800" dirty="0" smtClean="0">
              <a:latin typeface="Century Gothic" pitchFamily="34" charset="0"/>
            </a:endParaRPr>
          </a:p>
        </p:txBody>
      </p:sp>
      <p:sp>
        <p:nvSpPr>
          <p:cNvPr id="3" name="Title 2"/>
          <p:cNvSpPr>
            <a:spLocks noGrp="1"/>
          </p:cNvSpPr>
          <p:nvPr>
            <p:ph type="title"/>
          </p:nvPr>
        </p:nvSpPr>
        <p:spPr>
          <a:xfrm>
            <a:off x="457200" y="274638"/>
            <a:ext cx="8229600" cy="939784"/>
          </a:xfrm>
        </p:spPr>
        <p:txBody>
          <a:bodyPr>
            <a:normAutofit/>
          </a:bodyPr>
          <a:lstStyle/>
          <a:p>
            <a:pPr algn="ctr"/>
            <a:r>
              <a:rPr lang="en-US" sz="2800" dirty="0" smtClean="0">
                <a:latin typeface="Century Gothic" pitchFamily="34" charset="0"/>
              </a:rPr>
              <a:t>Background</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357298"/>
            <a:ext cx="8229600" cy="5090944"/>
          </a:xfrm>
        </p:spPr>
        <p:txBody>
          <a:bodyPr>
            <a:noAutofit/>
          </a:bodyPr>
          <a:lstStyle/>
          <a:p>
            <a:pPr algn="just"/>
            <a:r>
              <a:rPr lang="en-IN" sz="1900" dirty="0" smtClean="0">
                <a:latin typeface="Century Gothic" pitchFamily="34" charset="0"/>
              </a:rPr>
              <a:t>The UK Corporate Governance Code recommends that ‘the board should satisfy itself that plans are in place for the orderly succession for appointments to the board and to senior management.</a:t>
            </a:r>
          </a:p>
          <a:p>
            <a:pPr algn="just"/>
            <a:endParaRPr lang="en-IN" sz="1900" dirty="0" smtClean="0">
              <a:latin typeface="Century Gothic" pitchFamily="34" charset="0"/>
            </a:endParaRPr>
          </a:p>
          <a:p>
            <a:pPr algn="just"/>
            <a:r>
              <a:rPr lang="en-IN" sz="1900" dirty="0" smtClean="0">
                <a:latin typeface="Century Gothic" pitchFamily="34" charset="0"/>
              </a:rPr>
              <a:t>The best way to ensure that a company does not suffer due to a sudden unplanned for gap in leadership is to develop an action plan for a successful succession transition.</a:t>
            </a:r>
          </a:p>
          <a:p>
            <a:pPr algn="just"/>
            <a:endParaRPr lang="en-IN" sz="1900" dirty="0" smtClean="0">
              <a:latin typeface="Century Gothic" pitchFamily="34" charset="0"/>
            </a:endParaRPr>
          </a:p>
          <a:p>
            <a:pPr algn="just"/>
            <a:r>
              <a:rPr lang="en-IN" sz="1900" b="1" dirty="0" smtClean="0">
                <a:latin typeface="Century Gothic" pitchFamily="34" charset="0"/>
              </a:rPr>
              <a:t>Board of a listed company may be required to ensure that plans are in place for the orderly succession for appointments to the board and senior management.</a:t>
            </a:r>
          </a:p>
          <a:p>
            <a:pPr algn="just"/>
            <a:endParaRPr lang="en-IN" sz="1900" b="1" dirty="0" smtClean="0">
              <a:latin typeface="Century Gothic" pitchFamily="34" charset="0"/>
            </a:endParaRPr>
          </a:p>
          <a:p>
            <a:pPr algn="just"/>
            <a:r>
              <a:rPr lang="en-IN" sz="1900" b="1" dirty="0" smtClean="0">
                <a:latin typeface="Century Gothic" pitchFamily="34" charset="0"/>
              </a:rPr>
              <a:t>Further, the viability of mandatory disclosure of Succession Planning to Board/Shareholders at periodic intervals may also be examined</a:t>
            </a:r>
            <a:endParaRPr lang="en-IN" sz="1900" b="1" dirty="0">
              <a:latin typeface="Century Gothic" pitchFamily="34" charset="0"/>
            </a:endParaRPr>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Succession Planning</a:t>
            </a:r>
            <a:endParaRPr lang="en-IN" sz="2800" dirty="0">
              <a:latin typeface="Century Gothic"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r>
              <a:rPr lang="en-IN" sz="1800" dirty="0" smtClean="0">
                <a:latin typeface="Century Gothic" pitchFamily="34" charset="0"/>
              </a:rPr>
              <a:t>Clause 49(IV)(C) of the Listing Agreement requires the company to lay down procedures to inform Board members about the risk assessment and minimization procedures and to review them periodically to ensure risk control.</a:t>
            </a:r>
          </a:p>
          <a:p>
            <a:pPr algn="just"/>
            <a:endParaRPr lang="en-IN" sz="1800" dirty="0" smtClean="0">
              <a:latin typeface="Century Gothic" pitchFamily="34" charset="0"/>
            </a:endParaRPr>
          </a:p>
          <a:p>
            <a:pPr algn="just"/>
            <a:r>
              <a:rPr lang="en-IN" sz="1800" dirty="0" smtClean="0">
                <a:latin typeface="Century Gothic" pitchFamily="34" charset="0"/>
              </a:rPr>
              <a:t>The Companies Bill requires companies to disclose the development and implementation of risk management policy in the Board’s Report.</a:t>
            </a:r>
          </a:p>
          <a:p>
            <a:pPr algn="just"/>
            <a:endParaRPr lang="en-IN" sz="1800" dirty="0" smtClean="0">
              <a:latin typeface="Century Gothic" pitchFamily="34" charset="0"/>
            </a:endParaRPr>
          </a:p>
          <a:p>
            <a:pPr algn="just"/>
            <a:r>
              <a:rPr lang="en-IN" sz="1800" dirty="0" smtClean="0">
                <a:latin typeface="Century Gothic" pitchFamily="34" charset="0"/>
              </a:rPr>
              <a:t>Further, Clause 177 of the Bill enlists evaluation of risk management system as one of the functions of the Audit Committee.</a:t>
            </a:r>
          </a:p>
          <a:p>
            <a:pPr algn="just"/>
            <a:endParaRPr lang="en-US" sz="1800" dirty="0" smtClean="0">
              <a:latin typeface="Century Gothic" pitchFamily="34" charset="0"/>
            </a:endParaRPr>
          </a:p>
          <a:p>
            <a:pPr algn="just"/>
            <a:r>
              <a:rPr lang="en-IN" sz="1800" b="1" dirty="0" smtClean="0">
                <a:latin typeface="Century Gothic" pitchFamily="34" charset="0"/>
              </a:rPr>
              <a:t>It may be deliberated on whether the risk management be made the ultimate responsibility of the Board or the responsibility can be delegated to the Risk Management Committee or to the Audit Committee</a:t>
            </a:r>
            <a:endParaRPr lang="en-US" sz="1800" b="1" dirty="0" smtClean="0"/>
          </a:p>
          <a:p>
            <a:pPr algn="r"/>
            <a:r>
              <a:rPr lang="en-US" sz="1800" b="1" dirty="0" smtClean="0"/>
              <a:t>Contd.</a:t>
            </a:r>
            <a:r>
              <a:rPr lang="en-US" sz="1800" dirty="0" smtClean="0"/>
              <a:t>.</a:t>
            </a:r>
            <a:endParaRPr lang="en-IN" sz="1800" dirty="0" smtClean="0"/>
          </a:p>
          <a:p>
            <a:endParaRPr lang="en-US" sz="1800" dirty="0" smtClean="0"/>
          </a:p>
          <a:p>
            <a:endParaRPr lang="en-IN" sz="1800" dirty="0"/>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Risk Management</a:t>
            </a:r>
            <a:endParaRPr lang="en-IN" sz="2800" dirty="0">
              <a:latin typeface="Century Gothic"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endParaRPr lang="en-IN" sz="2000" b="1" dirty="0" smtClean="0">
              <a:latin typeface="Century Gothic" pitchFamily="34" charset="0"/>
            </a:endParaRPr>
          </a:p>
          <a:p>
            <a:pPr algn="just"/>
            <a:r>
              <a:rPr lang="en-IN" sz="2000" b="1" dirty="0" smtClean="0">
                <a:latin typeface="Century Gothic" pitchFamily="34" charset="0"/>
              </a:rPr>
              <a:t>The feasibility of appointment of Chief Risk Officer/Risk Manager for large listed companies may also require consideration.</a:t>
            </a:r>
          </a:p>
          <a:p>
            <a:pPr algn="just"/>
            <a:endParaRPr lang="en-US" sz="2000" dirty="0" smtClean="0">
              <a:latin typeface="Century Gothic" pitchFamily="34" charset="0"/>
            </a:endParaRPr>
          </a:p>
          <a:p>
            <a:pPr algn="just"/>
            <a:r>
              <a:rPr lang="en-IN" sz="2000" dirty="0" smtClean="0">
                <a:latin typeface="Century Gothic" pitchFamily="34" charset="0"/>
              </a:rPr>
              <a:t>Further, it has to be examined as to </a:t>
            </a:r>
            <a:r>
              <a:rPr lang="en-IN" sz="2000" b="1" dirty="0" smtClean="0">
                <a:latin typeface="Century Gothic" pitchFamily="34" charset="0"/>
              </a:rPr>
              <a:t>whether more specific parameters/requirements such as framing a risk management plan, its compulsory monitoring and reviewing by a Board/Board Committee and the disclosure thereof to the shareholders at periodic intervals (preferably on annual basis) be laid down in the Listing Agreement</a:t>
            </a:r>
            <a:r>
              <a:rPr lang="en-IN" sz="2000" dirty="0" smtClean="0">
                <a:latin typeface="Century Gothic" pitchFamily="34" charset="0"/>
              </a:rPr>
              <a:t>.</a:t>
            </a:r>
            <a:endParaRPr lang="en-IN" sz="2000" dirty="0">
              <a:latin typeface="Century Gothic" pitchFamily="34" charset="0"/>
            </a:endParaRPr>
          </a:p>
        </p:txBody>
      </p:sp>
      <p:sp>
        <p:nvSpPr>
          <p:cNvPr id="3" name="Title 2"/>
          <p:cNvSpPr>
            <a:spLocks noGrp="1"/>
          </p:cNvSpPr>
          <p:nvPr>
            <p:ph type="title"/>
          </p:nvPr>
        </p:nvSpPr>
        <p:spPr/>
        <p:txBody>
          <a:bodyPr>
            <a:normAutofit/>
          </a:bodyPr>
          <a:lstStyle/>
          <a:p>
            <a:pPr algn="ctr"/>
            <a:r>
              <a:rPr lang="en-US" sz="2800" dirty="0" err="1" smtClean="0">
                <a:latin typeface="Century Gothic" pitchFamily="34" charset="0"/>
              </a:rPr>
              <a:t>Contd</a:t>
            </a:r>
            <a:r>
              <a:rPr lang="en-US" sz="2800" dirty="0" smtClean="0">
                <a:latin typeface="Century Gothic" pitchFamily="34" charset="0"/>
              </a:rPr>
              <a:t>: Risk Management </a:t>
            </a:r>
            <a:endParaRPr lang="en-IN" sz="2800" dirty="0">
              <a:latin typeface="Century Gothic"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IN" sz="1800" dirty="0" smtClean="0">
                <a:latin typeface="Century Gothic" pitchFamily="34" charset="0"/>
              </a:rPr>
              <a:t>Audit Committee is expected to oversee the company’s financial reporting process, review periodical and annual financial statements (including Related Party transactions) and adequacy of the internal control systems and to review the findings by the internal auditors and also the oversight of the company’s risk management policies and programs.</a:t>
            </a:r>
          </a:p>
          <a:p>
            <a:pPr algn="just"/>
            <a:endParaRPr lang="en-US" sz="1800" dirty="0" smtClean="0">
              <a:latin typeface="Century Gothic" pitchFamily="34" charset="0"/>
            </a:endParaRPr>
          </a:p>
          <a:p>
            <a:pPr algn="just"/>
            <a:r>
              <a:rPr lang="en-IN" sz="1800" dirty="0" smtClean="0">
                <a:latin typeface="Century Gothic" pitchFamily="34" charset="0"/>
              </a:rPr>
              <a:t>To achieve necessary independence, best practices suggest that </a:t>
            </a:r>
            <a:r>
              <a:rPr lang="en-IN" sz="1800" b="1" dirty="0" smtClean="0">
                <a:latin typeface="Century Gothic" pitchFamily="34" charset="0"/>
              </a:rPr>
              <a:t>the internal auditor should report directly to the audit committee or its equivalent</a:t>
            </a:r>
            <a:r>
              <a:rPr lang="en-IN" sz="1800" dirty="0" smtClean="0">
                <a:latin typeface="Century Gothic" pitchFamily="34" charset="0"/>
              </a:rPr>
              <a:t>. </a:t>
            </a:r>
            <a:r>
              <a:rPr lang="en-IN" sz="1800" b="1" dirty="0" smtClean="0">
                <a:latin typeface="Century Gothic" pitchFamily="34" charset="0"/>
              </a:rPr>
              <a:t>For day to day administrative purposes, the internal auditor should co-ordinate with the senior most executives (i.e. CEO/CFO)</a:t>
            </a:r>
            <a:r>
              <a:rPr lang="en-IN" sz="1800" dirty="0" smtClean="0">
                <a:latin typeface="Century Gothic" pitchFamily="34" charset="0"/>
              </a:rPr>
              <a:t> of the organization. This suggestion needs to be deliberated upon.</a:t>
            </a:r>
            <a:endParaRPr lang="en-IN" sz="1800" dirty="0">
              <a:latin typeface="Century Gothic" pitchFamily="34" charset="0"/>
            </a:endParaRPr>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Reporting of the internal auditor</a:t>
            </a:r>
            <a:endParaRPr lang="en-IN" sz="2800" dirty="0">
              <a:latin typeface="Century Gothic"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33754"/>
          </a:xfrm>
        </p:spPr>
        <p:txBody>
          <a:bodyPr>
            <a:noAutofit/>
          </a:bodyPr>
          <a:lstStyle/>
          <a:p>
            <a:pPr algn="just"/>
            <a:r>
              <a:rPr lang="en-IN" sz="2000" dirty="0" smtClean="0">
                <a:latin typeface="Century Gothic" pitchFamily="34" charset="0"/>
              </a:rPr>
              <a:t>Companies Bill 2012 requires rotation of auditors and states that no listed company shall appoint or re-appoint— </a:t>
            </a:r>
          </a:p>
          <a:p>
            <a:pPr lvl="1" algn="just"/>
            <a:r>
              <a:rPr lang="en-IN" sz="2000" dirty="0" smtClean="0">
                <a:latin typeface="Century Gothic" pitchFamily="34" charset="0"/>
              </a:rPr>
              <a:t>(a) an individual as auditor for more than one term of five consecutive years; and </a:t>
            </a:r>
          </a:p>
          <a:p>
            <a:pPr lvl="1" algn="just"/>
            <a:r>
              <a:rPr lang="en-IN" sz="2000" dirty="0" smtClean="0">
                <a:latin typeface="Century Gothic" pitchFamily="34" charset="0"/>
              </a:rPr>
              <a:t>(b) an audit firm as auditor for more than two terms of five consecutive years. </a:t>
            </a:r>
          </a:p>
          <a:p>
            <a:pPr lvl="1" algn="just"/>
            <a:endParaRPr lang="en-IN" sz="2000" dirty="0" smtClean="0">
              <a:latin typeface="Century Gothic" pitchFamily="34" charset="0"/>
            </a:endParaRPr>
          </a:p>
          <a:p>
            <a:pPr algn="just"/>
            <a:r>
              <a:rPr lang="en-IN" sz="2000" dirty="0" smtClean="0">
                <a:latin typeface="Century Gothic" pitchFamily="34" charset="0"/>
              </a:rPr>
              <a:t>It further states that an individual auditor who has completed his term shall not be eligible for re-appointment as auditor in the same company for five years from the completion of his term.</a:t>
            </a:r>
          </a:p>
          <a:p>
            <a:pPr algn="just"/>
            <a:endParaRPr lang="en-US" sz="2000" dirty="0" smtClean="0">
              <a:latin typeface="Century Gothic" pitchFamily="34" charset="0"/>
            </a:endParaRPr>
          </a:p>
          <a:p>
            <a:pPr algn="just"/>
            <a:r>
              <a:rPr lang="en-IN" sz="2000" b="1" dirty="0" smtClean="0">
                <a:latin typeface="Century Gothic" pitchFamily="34" charset="0"/>
              </a:rPr>
              <a:t>It is proposed to align the requirement of listing agreement with the Bill.</a:t>
            </a:r>
            <a:endParaRPr lang="en-IN" sz="2000" b="1" dirty="0">
              <a:latin typeface="Century Gothic" pitchFamily="34" charset="0"/>
            </a:endParaRPr>
          </a:p>
        </p:txBody>
      </p:sp>
      <p:sp>
        <p:nvSpPr>
          <p:cNvPr id="3" name="Title 2"/>
          <p:cNvSpPr>
            <a:spLocks noGrp="1"/>
          </p:cNvSpPr>
          <p:nvPr>
            <p:ph type="title"/>
          </p:nvPr>
        </p:nvSpPr>
        <p:spPr/>
        <p:txBody>
          <a:bodyPr>
            <a:normAutofit/>
          </a:bodyPr>
          <a:lstStyle/>
          <a:p>
            <a:pPr algn="ctr"/>
            <a:r>
              <a:rPr lang="en-IN" sz="3200" dirty="0" smtClean="0">
                <a:latin typeface="Century Gothic" pitchFamily="34" charset="0"/>
              </a:rPr>
              <a:t>Mandatory rotation of audit partners</a:t>
            </a:r>
            <a:endParaRPr lang="en-IN" sz="3200" dirty="0">
              <a:latin typeface="Century Gothic"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05192"/>
          </a:xfrm>
        </p:spPr>
        <p:txBody>
          <a:bodyPr>
            <a:normAutofit fontScale="70000" lnSpcReduction="20000"/>
          </a:bodyPr>
          <a:lstStyle/>
          <a:p>
            <a:pPr algn="just"/>
            <a:r>
              <a:rPr lang="en-IN" dirty="0" smtClean="0">
                <a:latin typeface="Century Gothic" pitchFamily="34" charset="0"/>
              </a:rPr>
              <a:t>Presently, as per clause 49, the listed company may establish a mechanism for employees to report to the management, their concerns about unethical behaviour, actual or suspected fraud or violation of the company’s code of conduct or ethics policy. However, this is a non-mandatory requirement.</a:t>
            </a:r>
          </a:p>
          <a:p>
            <a:pPr algn="just"/>
            <a:endParaRPr lang="en-IN" dirty="0" smtClean="0">
              <a:latin typeface="Century Gothic" pitchFamily="34" charset="0"/>
            </a:endParaRPr>
          </a:p>
          <a:p>
            <a:pPr algn="just"/>
            <a:r>
              <a:rPr lang="en-IN" dirty="0" smtClean="0">
                <a:latin typeface="Century Gothic" pitchFamily="34" charset="0"/>
              </a:rPr>
              <a:t>Clause 177 (9) of the Companies Bill requires that every listed company or such class or classes of companies, as may be prescribed, shall establish a vigil mechanism for directors and employees to report genuine concerns in such manner as may be prescribed. The vigil mechanism shall provide for adequate safeguards against victimization of persons who use such mechanism and make provision for direct access to the chairperson of the Audit Committee in appropriate or exceptional cases.</a:t>
            </a:r>
          </a:p>
          <a:p>
            <a:pPr algn="just"/>
            <a:endParaRPr lang="en-US" dirty="0" smtClean="0">
              <a:latin typeface="Century Gothic" pitchFamily="34" charset="0"/>
            </a:endParaRPr>
          </a:p>
          <a:p>
            <a:pPr algn="just"/>
            <a:r>
              <a:rPr lang="en-IN" b="1" dirty="0" smtClean="0">
                <a:latin typeface="Century Gothic" pitchFamily="34" charset="0"/>
              </a:rPr>
              <a:t>It is propose to align the requirements of clause 49 with the provisions of the Companies Bill.</a:t>
            </a:r>
            <a:endParaRPr lang="en-IN" b="1" dirty="0">
              <a:latin typeface="Century Gothic" pitchFamily="34" charset="0"/>
            </a:endParaRPr>
          </a:p>
        </p:txBody>
      </p:sp>
      <p:sp>
        <p:nvSpPr>
          <p:cNvPr id="3" name="Title 2"/>
          <p:cNvSpPr>
            <a:spLocks noGrp="1"/>
          </p:cNvSpPr>
          <p:nvPr>
            <p:ph type="title"/>
          </p:nvPr>
        </p:nvSpPr>
        <p:spPr>
          <a:xfrm>
            <a:off x="457200" y="274638"/>
            <a:ext cx="8229600" cy="1011222"/>
          </a:xfrm>
        </p:spPr>
        <p:txBody>
          <a:bodyPr>
            <a:noAutofit/>
          </a:bodyPr>
          <a:lstStyle/>
          <a:p>
            <a:pPr algn="ctr"/>
            <a:r>
              <a:rPr lang="en-IN" sz="2800" dirty="0" smtClean="0">
                <a:latin typeface="Century Gothic" pitchFamily="34" charset="0"/>
              </a:rPr>
              <a:t>Making Whistle Blower Mechanism a compulsory requirement</a:t>
            </a:r>
            <a:endParaRPr lang="en-IN" sz="2800" dirty="0">
              <a:latin typeface="Century Gothic"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70000" lnSpcReduction="20000"/>
          </a:bodyPr>
          <a:lstStyle/>
          <a:p>
            <a:pPr algn="just"/>
            <a:r>
              <a:rPr lang="en-IN" dirty="0" smtClean="0">
                <a:latin typeface="Century Gothic" pitchFamily="34" charset="0"/>
              </a:rPr>
              <a:t>Constitution of a Remuneration Committee is a non-mandatory requirement under Clause 49.</a:t>
            </a:r>
          </a:p>
          <a:p>
            <a:pPr algn="just"/>
            <a:endParaRPr lang="en-IN" dirty="0" smtClean="0">
              <a:latin typeface="Century Gothic" pitchFamily="34" charset="0"/>
            </a:endParaRPr>
          </a:p>
          <a:p>
            <a:pPr algn="just"/>
            <a:r>
              <a:rPr lang="en-IN" dirty="0" smtClean="0">
                <a:latin typeface="Century Gothic" pitchFamily="34" charset="0"/>
              </a:rPr>
              <a:t>As per Companies Bill, 2012, Board of Directors of every listed company shall constitute the Nomination and Remuneration Committee consisting of three or more non-executive directors out of which not less than one half shall be independent directors. </a:t>
            </a:r>
          </a:p>
          <a:p>
            <a:pPr algn="just"/>
            <a:endParaRPr lang="en-IN" dirty="0" smtClean="0">
              <a:latin typeface="Century Gothic" pitchFamily="34" charset="0"/>
            </a:endParaRPr>
          </a:p>
          <a:p>
            <a:pPr algn="just"/>
            <a:r>
              <a:rPr lang="en-IN" dirty="0" smtClean="0">
                <a:latin typeface="Century Gothic" pitchFamily="34" charset="0"/>
              </a:rPr>
              <a:t>Such committee shall identify persons who are qualified to become directors and who may be appointed in senior management in accordance with the criteria laid down and recommend to the Board their appointment and removal and shall carry out evaluation of every director’s performance</a:t>
            </a:r>
          </a:p>
          <a:p>
            <a:pPr algn="just"/>
            <a:endParaRPr lang="en-US" dirty="0" smtClean="0">
              <a:latin typeface="Century Gothic" pitchFamily="34" charset="0"/>
            </a:endParaRPr>
          </a:p>
          <a:p>
            <a:pPr algn="just"/>
            <a:r>
              <a:rPr lang="en-IN" b="1" dirty="0" smtClean="0">
                <a:latin typeface="Century Gothic" pitchFamily="34" charset="0"/>
              </a:rPr>
              <a:t>It is proposed to align the requirement of clause 49 with the provisions of Companies Bill</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Making the Remuneration committee a mandatory one and expanding its scope</a:t>
            </a:r>
            <a:endParaRPr lang="en-IN" sz="2800" dirty="0">
              <a:latin typeface="Century Gothic"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IN" dirty="0" smtClean="0">
                <a:latin typeface="Century Gothic" pitchFamily="34" charset="0"/>
              </a:rPr>
              <a:t>Clause 178 of the Companies Bill, 2012 mandates constitution of a Stakeholders Relationship Committee which shall be chaired by a non-executive director for companies which consists of more than 1000 shareholders, debenture-holders, deposit-holders and any other security holders at any time during a financial year. This committee shall consider and resolve the grievances of security holders of the company.</a:t>
            </a:r>
          </a:p>
          <a:p>
            <a:pPr algn="just"/>
            <a:endParaRPr lang="en-US" dirty="0" smtClean="0">
              <a:latin typeface="Century Gothic" pitchFamily="34" charset="0"/>
            </a:endParaRPr>
          </a:p>
          <a:p>
            <a:pPr algn="just"/>
            <a:r>
              <a:rPr lang="en-IN" b="1" dirty="0" smtClean="0">
                <a:latin typeface="Century Gothic" pitchFamily="34" charset="0"/>
              </a:rPr>
              <a:t>It is proposed to amend the listing agreement, so as to make it in line with the provisions of Companies Bill by expanding the scope of Shareholders/Investors Grievance Committee</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Stakeholders Relationship Committee</a:t>
            </a:r>
            <a:endParaRPr lang="en-IN" sz="2800" dirty="0">
              <a:latin typeface="Century Gothic"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70000" lnSpcReduction="20000"/>
          </a:bodyPr>
          <a:lstStyle/>
          <a:p>
            <a:pPr algn="just"/>
            <a:r>
              <a:rPr lang="en-IN" dirty="0" smtClean="0">
                <a:latin typeface="Century Gothic" pitchFamily="34" charset="0"/>
              </a:rPr>
              <a:t>To ensure good governance, Section 192A was inserted in the Companies Act, 1956 through Companies (Amendment) Act, 2000. The said section, read with Companies (Passing of the resolution by postal ballot) Rules, 2011, requires listed companies to conduct certain businesses only by way of postal ballot, instead of transacting it in general meeting of the company.</a:t>
            </a:r>
          </a:p>
          <a:p>
            <a:pPr algn="just"/>
            <a:endParaRPr lang="en-IN" dirty="0" smtClean="0">
              <a:latin typeface="Century Gothic" pitchFamily="34" charset="0"/>
            </a:endParaRPr>
          </a:p>
          <a:p>
            <a:pPr algn="just"/>
            <a:r>
              <a:rPr lang="en-IN" dirty="0" smtClean="0">
                <a:latin typeface="Century Gothic" pitchFamily="34" charset="0"/>
              </a:rPr>
              <a:t>SEBI has issued circular dated July 13, 2012 mandating the listed companies to provide e-voting facility also to their shareholders, in respect of those businesses which are transacted through postal ballot by the listed companies.</a:t>
            </a:r>
          </a:p>
          <a:p>
            <a:pPr algn="just"/>
            <a:endParaRPr lang="en-US" dirty="0" smtClean="0">
              <a:latin typeface="Century Gothic" pitchFamily="34" charset="0"/>
            </a:endParaRPr>
          </a:p>
          <a:p>
            <a:pPr algn="just"/>
            <a:r>
              <a:rPr lang="en-IN" dirty="0" smtClean="0">
                <a:latin typeface="Century Gothic" pitchFamily="34" charset="0"/>
              </a:rPr>
              <a:t>The Companies Bill also specifically recognises voting by electronic means.</a:t>
            </a:r>
          </a:p>
          <a:p>
            <a:pPr algn="just"/>
            <a:endParaRPr lang="en-US" dirty="0" smtClean="0">
              <a:latin typeface="Century Gothic" pitchFamily="34" charset="0"/>
            </a:endParaRPr>
          </a:p>
          <a:p>
            <a:pPr algn="just"/>
            <a:r>
              <a:rPr lang="en-IN" b="1" dirty="0" smtClean="0">
                <a:latin typeface="Century Gothic" pitchFamily="34" charset="0"/>
              </a:rPr>
              <a:t>The proposal to require listed companies to provide postal ballot/e-voting facilities for all the resolutions to be passed at general meetings may be explored, so as to enable wider participation of shareholders in the corporate democracy</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Mandating e-voting for all resolutions of a listed company</a:t>
            </a:r>
            <a:endParaRPr lang="en-IN" sz="2800" dirty="0">
              <a:latin typeface="Century Gothic"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txBody>
          <a:bodyPr>
            <a:normAutofit fontScale="47500" lnSpcReduction="20000"/>
          </a:bodyPr>
          <a:lstStyle/>
          <a:p>
            <a:pPr algn="just"/>
            <a:r>
              <a:rPr lang="en-IN" sz="4200" dirty="0" smtClean="0">
                <a:latin typeface="Century Gothic" pitchFamily="34" charset="0"/>
              </a:rPr>
              <a:t>SEBI may require the listed companies to obtain shareholder’s approval, in case of divestment of shares in subsidiaries through inserting a provision in listing agreement</a:t>
            </a:r>
          </a:p>
          <a:p>
            <a:pPr algn="just"/>
            <a:endParaRPr lang="en-US" sz="4200" dirty="0" smtClean="0">
              <a:latin typeface="Century Gothic" pitchFamily="34" charset="0"/>
            </a:endParaRPr>
          </a:p>
          <a:p>
            <a:pPr algn="just"/>
            <a:r>
              <a:rPr lang="en-IN" sz="4200" dirty="0" smtClean="0">
                <a:latin typeface="Century Gothic" pitchFamily="34" charset="0"/>
              </a:rPr>
              <a:t>Presently, RPTs are disclosed to Stock Exchanges only annually. This requirement can be mandated by amending the reporting requirements specified under the Listing Agreement. Suitable threshold limits for the reporting requirements need to be analyzed.</a:t>
            </a:r>
          </a:p>
          <a:p>
            <a:pPr algn="just"/>
            <a:endParaRPr lang="en-US" sz="4200" dirty="0" smtClean="0">
              <a:latin typeface="Century Gothic" pitchFamily="34" charset="0"/>
            </a:endParaRPr>
          </a:p>
          <a:p>
            <a:pPr algn="just"/>
            <a:r>
              <a:rPr lang="en-US" sz="4200" dirty="0" smtClean="0">
                <a:latin typeface="Century Gothic" pitchFamily="34" charset="0"/>
              </a:rPr>
              <a:t>It is proposed to </a:t>
            </a:r>
            <a:r>
              <a:rPr lang="en-IN" sz="4200" dirty="0" smtClean="0">
                <a:latin typeface="Century Gothic" pitchFamily="34" charset="0"/>
              </a:rPr>
              <a:t>prohibit grant of superior rights to certain investors</a:t>
            </a:r>
          </a:p>
          <a:p>
            <a:pPr algn="just"/>
            <a:endParaRPr lang="en-US" sz="4200" dirty="0" smtClean="0">
              <a:latin typeface="Century Gothic" pitchFamily="34" charset="0"/>
            </a:endParaRPr>
          </a:p>
          <a:p>
            <a:pPr algn="just"/>
            <a:r>
              <a:rPr lang="en-IN" sz="4200" dirty="0" smtClean="0">
                <a:latin typeface="Century Gothic" pitchFamily="34" charset="0"/>
              </a:rPr>
              <a:t>Clause-188 of the Companies Bill, 2012 contains a provision prohibiting interested shareholders from voting in Related Party Transaction approvals. Provisions of listing agreement need to be aligned with the Bill</a:t>
            </a:r>
          </a:p>
          <a:p>
            <a:pPr algn="r"/>
            <a:r>
              <a:rPr lang="en-US" sz="4200" dirty="0" smtClean="0">
                <a:latin typeface="Century Gothic" pitchFamily="34" charset="0"/>
              </a:rPr>
              <a:t>Contd.</a:t>
            </a:r>
            <a:r>
              <a:rPr lang="en-US" dirty="0" smtClean="0"/>
              <a:t>.</a:t>
            </a:r>
            <a:endParaRPr lang="en-IN" dirty="0"/>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Abusive Related Party Transactions</a:t>
            </a:r>
            <a:endParaRPr lang="en-IN" sz="2800" dirty="0">
              <a:latin typeface="Century Gothic"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285860"/>
            <a:ext cx="9144000" cy="3071834"/>
          </a:xfrm>
        </p:spPr>
        <p:txBody>
          <a:bodyPr>
            <a:noAutofit/>
          </a:bodyPr>
          <a:lstStyle/>
          <a:p>
            <a:pPr algn="ctr"/>
            <a:r>
              <a:rPr lang="en-IN" sz="4800" dirty="0" smtClean="0">
                <a:latin typeface="Century Gothic" pitchFamily="34" charset="0"/>
              </a:rPr>
              <a:t>Proposals suggested by </a:t>
            </a:r>
            <a:br>
              <a:rPr lang="en-IN" sz="4800" dirty="0" smtClean="0">
                <a:latin typeface="Century Gothic" pitchFamily="34" charset="0"/>
              </a:rPr>
            </a:br>
            <a:r>
              <a:rPr lang="en-IN" sz="4800" dirty="0" smtClean="0">
                <a:latin typeface="Century Gothic" pitchFamily="34" charset="0"/>
              </a:rPr>
              <a:t>the Securities &amp; Exchange Board of India</a:t>
            </a:r>
            <a:endParaRPr lang="en-IN" sz="4800" dirty="0">
              <a:latin typeface="Century Gothic" pitchFamily="34" charset="0"/>
            </a:endParaRPr>
          </a:p>
        </p:txBody>
      </p:sp>
      <p:pic>
        <p:nvPicPr>
          <p:cNvPr id="1026" name="Picture 2"/>
          <p:cNvPicPr>
            <a:picLocks noGrp="1" noChangeAspect="1" noChangeArrowheads="1"/>
          </p:cNvPicPr>
          <p:nvPr>
            <p:ph idx="1"/>
          </p:nvPr>
        </p:nvPicPr>
        <p:blipFill>
          <a:blip r:embed="rId2"/>
          <a:srcRect/>
          <a:stretch>
            <a:fillRect/>
          </a:stretch>
        </p:blipFill>
        <p:spPr bwMode="auto">
          <a:xfrm>
            <a:off x="7553316" y="5299779"/>
            <a:ext cx="1590684" cy="15582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92500" lnSpcReduction="20000"/>
          </a:bodyPr>
          <a:lstStyle/>
          <a:p>
            <a:pPr algn="just"/>
            <a:r>
              <a:rPr lang="en-IN" sz="2400" dirty="0" smtClean="0">
                <a:latin typeface="Century Gothic" pitchFamily="34" charset="0"/>
              </a:rPr>
              <a:t>The Companies Bill, inter-alia, requires the Audit Committee to approve or modify transactions with related parties, scrutinize inter-corporate loans and investments and value undertakings or assets of the company, wherever it is necessary.</a:t>
            </a:r>
          </a:p>
          <a:p>
            <a:pPr algn="just">
              <a:buNone/>
            </a:pPr>
            <a:r>
              <a:rPr lang="en-IN" sz="2400" dirty="0" smtClean="0">
                <a:latin typeface="Century Gothic" pitchFamily="34" charset="0"/>
              </a:rPr>
              <a:t> </a:t>
            </a:r>
          </a:p>
          <a:p>
            <a:pPr algn="just"/>
            <a:r>
              <a:rPr lang="en-IN" sz="2400" dirty="0" smtClean="0">
                <a:latin typeface="Century Gothic" pitchFamily="34" charset="0"/>
              </a:rPr>
              <a:t>Further, Companies Bill gives Audit Committee the authority to investigate into any matter falling under its domain and the power to obtain professional advice from external sources and have full access to information contained in the records of the company. </a:t>
            </a:r>
          </a:p>
          <a:p>
            <a:pPr algn="just"/>
            <a:endParaRPr lang="en-IN" sz="2400" i="1" dirty="0" smtClean="0">
              <a:latin typeface="Century Gothic" pitchFamily="34" charset="0"/>
            </a:endParaRPr>
          </a:p>
          <a:p>
            <a:pPr algn="just"/>
            <a:r>
              <a:rPr lang="en-IN" sz="2400" dirty="0" smtClean="0">
                <a:latin typeface="Century Gothic" pitchFamily="34" charset="0"/>
              </a:rPr>
              <a:t>It is proposed to align the requirements of listing agreement with the Bill.</a:t>
            </a:r>
          </a:p>
          <a:p>
            <a:pPr algn="just"/>
            <a:endParaRPr lang="en-US" sz="2400" dirty="0" smtClean="0">
              <a:latin typeface="Century Gothic" pitchFamily="34" charset="0"/>
            </a:endParaRPr>
          </a:p>
          <a:p>
            <a:pPr algn="r"/>
            <a:r>
              <a:rPr lang="en-US" sz="2400" dirty="0" smtClean="0">
                <a:latin typeface="Century Gothic" pitchFamily="34" charset="0"/>
              </a:rPr>
              <a:t>Contd.</a:t>
            </a:r>
            <a:r>
              <a:rPr lang="en-US" dirty="0" smtClean="0">
                <a:latin typeface="Century Gothic" pitchFamily="34" charset="0"/>
              </a:rPr>
              <a:t>.</a:t>
            </a:r>
            <a:endParaRPr lang="en-IN" dirty="0" smtClean="0">
              <a:latin typeface="Century Gothic" pitchFamily="34" charset="0"/>
            </a:endParaRPr>
          </a:p>
          <a:p>
            <a:pPr algn="just"/>
            <a:endParaRPr lang="en-US" i="1" dirty="0" smtClean="0"/>
          </a:p>
          <a:p>
            <a:pPr algn="just"/>
            <a:endParaRPr lang="en-IN" dirty="0"/>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Contd..Abusive Related Party Transactions</a:t>
            </a:r>
            <a:endParaRPr lang="en-IN"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lgn="just"/>
            <a:r>
              <a:rPr lang="en-IN" sz="3000" dirty="0" smtClean="0">
                <a:latin typeface="Century Gothic" pitchFamily="34" charset="0"/>
              </a:rPr>
              <a:t>The remuneration paid to CEOs in certain Indian Companies is far higher than the remuneration received by their foreign counterparts and there is no justification given to that effect. It is proposed to consider mandating approval of disinterested/minority shareholders  for managerial remuneration beyond a particular limit</a:t>
            </a:r>
          </a:p>
          <a:p>
            <a:pPr algn="just"/>
            <a:endParaRPr lang="en-US" sz="3000" dirty="0" smtClean="0">
              <a:latin typeface="Century Gothic" pitchFamily="34" charset="0"/>
            </a:endParaRPr>
          </a:p>
          <a:p>
            <a:pPr algn="just"/>
            <a:r>
              <a:rPr lang="en-IN" sz="3000" dirty="0" smtClean="0">
                <a:latin typeface="Century Gothic" pitchFamily="34" charset="0"/>
              </a:rPr>
              <a:t>Considering the wider coverage and more specificity of disclosure provided in </a:t>
            </a:r>
            <a:r>
              <a:rPr lang="en-IN" sz="3000" dirty="0" err="1" smtClean="0">
                <a:latin typeface="Century Gothic" pitchFamily="34" charset="0"/>
              </a:rPr>
              <a:t>Ind</a:t>
            </a:r>
            <a:r>
              <a:rPr lang="en-IN" sz="3000" dirty="0" smtClean="0">
                <a:latin typeface="Century Gothic" pitchFamily="34" charset="0"/>
              </a:rPr>
              <a:t>-AS 24 in comparison with AS 18, it is proposed to consider adoption of the definition and requirements in </a:t>
            </a:r>
            <a:r>
              <a:rPr lang="en-IN" sz="3000" dirty="0" err="1" smtClean="0">
                <a:latin typeface="Century Gothic" pitchFamily="34" charset="0"/>
              </a:rPr>
              <a:t>Ind</a:t>
            </a:r>
            <a:r>
              <a:rPr lang="en-IN" sz="3000" dirty="0" smtClean="0">
                <a:latin typeface="Century Gothic" pitchFamily="34" charset="0"/>
              </a:rPr>
              <a:t>-AS 24 for the purpose of  reporting of Related Party Transactions requirements of the listing agreement.</a:t>
            </a:r>
          </a:p>
          <a:p>
            <a:pPr algn="just"/>
            <a:endParaRPr lang="en-US" sz="3000" dirty="0" smtClean="0">
              <a:latin typeface="Century Gothic" pitchFamily="34" charset="0"/>
            </a:endParaRPr>
          </a:p>
          <a:p>
            <a:pPr algn="just"/>
            <a:r>
              <a:rPr lang="en-IN" sz="3000" dirty="0" smtClean="0">
                <a:latin typeface="Century Gothic" pitchFamily="34" charset="0"/>
              </a:rPr>
              <a:t>it is proposed to lay down specific fiduciary responsibilities of promoters and also consider the feasibility of mandating relationship agreement between the company and the controlling shareholder specifying the duties and responsibilities of controlling shareholders</a:t>
            </a:r>
          </a:p>
          <a:p>
            <a:endParaRPr lang="en-US" dirty="0" smtClean="0"/>
          </a:p>
          <a:p>
            <a:endParaRPr lang="en-IN" dirty="0" smtClean="0"/>
          </a:p>
        </p:txBody>
      </p:sp>
      <p:sp>
        <p:nvSpPr>
          <p:cNvPr id="3" name="Title 2"/>
          <p:cNvSpPr>
            <a:spLocks noGrp="1"/>
          </p:cNvSpPr>
          <p:nvPr>
            <p:ph type="title"/>
          </p:nvPr>
        </p:nvSpPr>
        <p:spPr/>
        <p:txBody>
          <a:bodyPr>
            <a:normAutofit/>
          </a:bodyPr>
          <a:lstStyle/>
          <a:p>
            <a:pPr algn="ctr"/>
            <a:r>
              <a:rPr lang="en-IN" sz="2800" dirty="0" smtClean="0">
                <a:solidFill>
                  <a:srgbClr val="464646"/>
                </a:solidFill>
                <a:latin typeface="Century Gothic" pitchFamily="34" charset="0"/>
              </a:rPr>
              <a:t>Contd..Abusive Related Party Transactions</a:t>
            </a:r>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IN" sz="2000" dirty="0" smtClean="0">
                <a:latin typeface="Century Gothic" pitchFamily="34" charset="0"/>
              </a:rPr>
              <a:t>In this regard, the following steps, which are expected to strengthen the private sector enforcement, may be considered:</a:t>
            </a:r>
          </a:p>
          <a:p>
            <a:pPr algn="just">
              <a:buNone/>
            </a:pPr>
            <a:endParaRPr lang="en-IN" sz="2000" dirty="0" smtClean="0">
              <a:latin typeface="Century Gothic" pitchFamily="34" charset="0"/>
            </a:endParaRPr>
          </a:p>
          <a:p>
            <a:pPr lvl="1" algn="just"/>
            <a:r>
              <a:rPr lang="en-IN" sz="2000" dirty="0" smtClean="0">
                <a:latin typeface="Century Gothic" pitchFamily="34" charset="0"/>
              </a:rPr>
              <a:t>Recognising and encouraging proxy advisory firms</a:t>
            </a:r>
          </a:p>
          <a:p>
            <a:pPr lvl="1" algn="just"/>
            <a:endParaRPr lang="en-IN" sz="2000" dirty="0" smtClean="0">
              <a:latin typeface="Century Gothic" pitchFamily="34" charset="0"/>
            </a:endParaRPr>
          </a:p>
          <a:p>
            <a:pPr lvl="1" algn="just"/>
            <a:r>
              <a:rPr lang="en-IN" sz="2000" dirty="0" smtClean="0">
                <a:latin typeface="Century Gothic" pitchFamily="34" charset="0"/>
              </a:rPr>
              <a:t>Improving financial and other support to investor associations/groups for group action</a:t>
            </a:r>
          </a:p>
          <a:p>
            <a:pPr lvl="1" algn="just"/>
            <a:endParaRPr lang="en-IN" sz="2000" dirty="0" smtClean="0">
              <a:latin typeface="Century Gothic" pitchFamily="34" charset="0"/>
            </a:endParaRPr>
          </a:p>
          <a:p>
            <a:pPr lvl="1" algn="just"/>
            <a:r>
              <a:rPr lang="en-IN" sz="2000" dirty="0" smtClean="0">
                <a:latin typeface="Century Gothic" pitchFamily="34" charset="0"/>
              </a:rPr>
              <a:t>Delegating more enforcement powers to stock exchanges</a:t>
            </a:r>
          </a:p>
          <a:p>
            <a:pPr lvl="1" algn="just"/>
            <a:endParaRPr lang="en-IN" sz="2000" dirty="0" smtClean="0">
              <a:latin typeface="Century Gothic" pitchFamily="34" charset="0"/>
            </a:endParaRPr>
          </a:p>
          <a:p>
            <a:pPr lvl="1" algn="just"/>
            <a:r>
              <a:rPr lang="en-IN" sz="2000" dirty="0" smtClean="0">
                <a:latin typeface="Century Gothic" pitchFamily="34" charset="0"/>
              </a:rPr>
              <a:t>Improving Investor education and awareness and the grievance </a:t>
            </a:r>
            <a:r>
              <a:rPr lang="en-IN" sz="2000" dirty="0" err="1" smtClean="0">
                <a:latin typeface="Century Gothic" pitchFamily="34" charset="0"/>
              </a:rPr>
              <a:t>redressal</a:t>
            </a:r>
            <a:r>
              <a:rPr lang="en-IN" sz="2000" dirty="0" smtClean="0">
                <a:latin typeface="Century Gothic" pitchFamily="34" charset="0"/>
              </a:rPr>
              <a:t> machinery</a:t>
            </a:r>
            <a:endParaRPr lang="en-IN" sz="2000"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Strengthening Private Sector Enforcement</a:t>
            </a:r>
            <a:endParaRPr lang="en-IN" sz="2800" dirty="0">
              <a:latin typeface="Century Gothic"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IN" sz="2000" dirty="0" smtClean="0">
              <a:latin typeface="Century Gothic" pitchFamily="34" charset="0"/>
            </a:endParaRPr>
          </a:p>
          <a:p>
            <a:r>
              <a:rPr lang="en-IN" sz="2000" dirty="0" smtClean="0">
                <a:latin typeface="Century Gothic" pitchFamily="34" charset="0"/>
              </a:rPr>
              <a:t>Clause 245 of the Companies Bill, 2012 expressly provides for class action suits and Clause 125 provides for re-imbursement of expenses incurred in class action suits from the Investor Education and Protection Fund of MCA</a:t>
            </a:r>
          </a:p>
          <a:p>
            <a:endParaRPr lang="en-US" sz="2000" dirty="0" smtClean="0">
              <a:latin typeface="Century Gothic" pitchFamily="34" charset="0"/>
            </a:endParaRPr>
          </a:p>
          <a:p>
            <a:r>
              <a:rPr lang="en-IN" sz="2000" dirty="0" smtClean="0">
                <a:latin typeface="Century Gothic" pitchFamily="34" charset="0"/>
              </a:rPr>
              <a:t>This provision in the proposed Companies Bill, if enacted, would address the issue.</a:t>
            </a:r>
            <a:endParaRPr lang="en-IN" sz="2000"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Provision for regulatory support to class action suits</a:t>
            </a:r>
            <a:endParaRPr lang="en-IN" sz="2800" dirty="0">
              <a:latin typeface="Century Gothic"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62500" lnSpcReduction="20000"/>
          </a:bodyPr>
          <a:lstStyle/>
          <a:p>
            <a:pPr algn="just"/>
            <a:r>
              <a:rPr lang="en-IN" dirty="0" smtClean="0">
                <a:latin typeface="Century Gothic" pitchFamily="34" charset="0"/>
              </a:rPr>
              <a:t>Institutional investors should have a clear policy on voting and disclosure of voting activity and should disclose publicly voting records and if they do not, the reasons thereof.</a:t>
            </a:r>
          </a:p>
          <a:p>
            <a:pPr algn="just"/>
            <a:endParaRPr lang="en-US" dirty="0" smtClean="0">
              <a:latin typeface="Century Gothic" pitchFamily="34" charset="0"/>
            </a:endParaRPr>
          </a:p>
          <a:p>
            <a:pPr algn="just"/>
            <a:r>
              <a:rPr lang="en-IN" dirty="0" smtClean="0">
                <a:latin typeface="Century Gothic" pitchFamily="34" charset="0"/>
              </a:rPr>
              <a:t>Institutional investors should formulate and regularly review a policy for managing conflicts of interest between parent company and clients.</a:t>
            </a:r>
          </a:p>
          <a:p>
            <a:pPr algn="just"/>
            <a:endParaRPr lang="en-US" dirty="0" smtClean="0">
              <a:latin typeface="Century Gothic" pitchFamily="34" charset="0"/>
            </a:endParaRPr>
          </a:p>
          <a:p>
            <a:pPr algn="just"/>
            <a:r>
              <a:rPr lang="en-IN" dirty="0" smtClean="0">
                <a:latin typeface="Century Gothic" pitchFamily="34" charset="0"/>
              </a:rPr>
              <a:t>Institutional investors to monitor their investee companies</a:t>
            </a:r>
          </a:p>
          <a:p>
            <a:pPr algn="just"/>
            <a:endParaRPr lang="en-US" dirty="0" smtClean="0">
              <a:latin typeface="Century Gothic" pitchFamily="34" charset="0"/>
            </a:endParaRPr>
          </a:p>
          <a:p>
            <a:pPr algn="just"/>
            <a:r>
              <a:rPr lang="en-IN" dirty="0" smtClean="0">
                <a:latin typeface="Century Gothic" pitchFamily="34" charset="0"/>
              </a:rPr>
              <a:t>When participating in collective engagement, institutional investors should have due regard to their policies on conflicts of interest and insider information.</a:t>
            </a:r>
          </a:p>
          <a:p>
            <a:pPr algn="just"/>
            <a:endParaRPr lang="en-US" dirty="0" smtClean="0">
              <a:latin typeface="Century Gothic" pitchFamily="34" charset="0"/>
            </a:endParaRPr>
          </a:p>
          <a:p>
            <a:pPr algn="just"/>
            <a:r>
              <a:rPr lang="en-IN" dirty="0" smtClean="0">
                <a:latin typeface="Century Gothic" pitchFamily="34" charset="0"/>
              </a:rPr>
              <a:t>Institutional investors to establish clear guidelines on when and how they will escalate their activities as a method of protecting and enhancing shareholder value</a:t>
            </a:r>
          </a:p>
          <a:p>
            <a:pPr algn="just"/>
            <a:endParaRPr lang="en-US" dirty="0" smtClean="0">
              <a:latin typeface="Century Gothic" pitchFamily="34" charset="0"/>
            </a:endParaRPr>
          </a:p>
          <a:p>
            <a:pPr algn="just"/>
            <a:r>
              <a:rPr lang="en-IN" dirty="0" smtClean="0">
                <a:latin typeface="Century Gothic" pitchFamily="34" charset="0"/>
              </a:rPr>
              <a:t>Institutional investors to report periodically on their responsibilities and voting activities</a:t>
            </a:r>
          </a:p>
          <a:p>
            <a:endParaRPr lang="en-US" dirty="0" smtClean="0"/>
          </a:p>
          <a:p>
            <a:endParaRPr lang="en-IN" dirty="0"/>
          </a:p>
        </p:txBody>
      </p:sp>
      <p:sp>
        <p:nvSpPr>
          <p:cNvPr id="3" name="Title 2"/>
          <p:cNvSpPr>
            <a:spLocks noGrp="1"/>
          </p:cNvSpPr>
          <p:nvPr>
            <p:ph type="title"/>
          </p:nvPr>
        </p:nvSpPr>
        <p:spPr/>
        <p:txBody>
          <a:bodyPr>
            <a:normAutofit/>
          </a:bodyPr>
          <a:lstStyle/>
          <a:p>
            <a:pPr algn="ctr"/>
            <a:r>
              <a:rPr lang="en-IN" sz="2800" dirty="0" smtClean="0">
                <a:latin typeface="Century Gothic" pitchFamily="34" charset="0"/>
              </a:rPr>
              <a:t>Role of Institutional Investors</a:t>
            </a:r>
            <a:endParaRPr lang="en-IN" sz="2800" dirty="0">
              <a:latin typeface="Century Gothic"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05192"/>
          </a:xfrm>
        </p:spPr>
        <p:txBody>
          <a:bodyPr>
            <a:noAutofit/>
          </a:bodyPr>
          <a:lstStyle/>
          <a:p>
            <a:pPr algn="just"/>
            <a:r>
              <a:rPr lang="en-IN" sz="2200" dirty="0" smtClean="0">
                <a:latin typeface="Century Gothic" pitchFamily="34" charset="0"/>
              </a:rPr>
              <a:t>In order to strengthen the monitoring of the compliance, following measures may be considered:</a:t>
            </a:r>
          </a:p>
          <a:p>
            <a:pPr algn="just"/>
            <a:endParaRPr lang="en-IN" sz="2200" dirty="0" smtClean="0">
              <a:latin typeface="Century Gothic" pitchFamily="34" charset="0"/>
            </a:endParaRPr>
          </a:p>
          <a:p>
            <a:pPr lvl="1" algn="just"/>
            <a:r>
              <a:rPr lang="en-IN" sz="2200" dirty="0" smtClean="0">
                <a:latin typeface="Century Gothic" pitchFamily="34" charset="0"/>
              </a:rPr>
              <a:t>Carrying out of Corporate Governance rating by the Credit Rating Agencies.</a:t>
            </a:r>
          </a:p>
          <a:p>
            <a:pPr lvl="1" algn="just"/>
            <a:endParaRPr lang="en-IN" sz="2200" dirty="0" smtClean="0">
              <a:latin typeface="Century Gothic" pitchFamily="34" charset="0"/>
            </a:endParaRPr>
          </a:p>
          <a:p>
            <a:pPr lvl="1" algn="just"/>
            <a:r>
              <a:rPr lang="en-IN" sz="2200" dirty="0" smtClean="0">
                <a:latin typeface="Century Gothic" pitchFamily="34" charset="0"/>
              </a:rPr>
              <a:t>Inspection by Stock Exchanges/ SEBI/ or any other agency for verifying the compliance made by the companies.</a:t>
            </a:r>
          </a:p>
          <a:p>
            <a:pPr lvl="1" algn="just"/>
            <a:endParaRPr lang="en-IN" sz="2200" dirty="0" smtClean="0">
              <a:latin typeface="Century Gothic" pitchFamily="34" charset="0"/>
            </a:endParaRPr>
          </a:p>
          <a:p>
            <a:pPr lvl="1" algn="just"/>
            <a:r>
              <a:rPr lang="en-IN" sz="2200" dirty="0" smtClean="0">
                <a:latin typeface="Century Gothic" pitchFamily="34" charset="0"/>
              </a:rPr>
              <a:t>Imposing penalties on the Company/its Board of Directors/Compliance Officer/Key Managerial Persons for non-compliance either in sprit or letter</a:t>
            </a:r>
            <a:endParaRPr lang="en-IN" sz="2200"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Enforcement for non-compliance of Corporate Governance Norms</a:t>
            </a:r>
            <a:endParaRPr lang="en-IN" sz="2800" dirty="0">
              <a:latin typeface="Century Gothic"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latin typeface="Century Gothic" pitchFamily="34" charset="0"/>
              </a:rPr>
              <a:t>Presentation by:</a:t>
            </a:r>
          </a:p>
          <a:p>
            <a:endParaRPr lang="en-US" dirty="0" smtClean="0">
              <a:latin typeface="Century Gothic" pitchFamily="34" charset="0"/>
            </a:endParaRPr>
          </a:p>
          <a:p>
            <a:pPr algn="r">
              <a:buNone/>
            </a:pPr>
            <a:endParaRPr lang="en-US" dirty="0" smtClean="0">
              <a:latin typeface="Century Gothic" pitchFamily="34" charset="0"/>
            </a:endParaRPr>
          </a:p>
          <a:p>
            <a:pPr algn="r">
              <a:buNone/>
            </a:pPr>
            <a:endParaRPr lang="en-US" dirty="0" smtClean="0">
              <a:latin typeface="Century Gothic" pitchFamily="34" charset="0"/>
            </a:endParaRPr>
          </a:p>
          <a:p>
            <a:pPr algn="r">
              <a:buNone/>
            </a:pPr>
            <a:endParaRPr lang="en-US" dirty="0" smtClean="0">
              <a:latin typeface="Century Gothic" pitchFamily="34" charset="0"/>
            </a:endParaRPr>
          </a:p>
          <a:p>
            <a:pPr algn="r">
              <a:buNone/>
            </a:pPr>
            <a:endParaRPr lang="en-US" dirty="0" smtClean="0">
              <a:latin typeface="Century Gothic" pitchFamily="34" charset="0"/>
            </a:endParaRPr>
          </a:p>
          <a:p>
            <a:pPr algn="r">
              <a:buNone/>
            </a:pPr>
            <a:r>
              <a:rPr lang="en-US" sz="2800" b="1" dirty="0" err="1" smtClean="0">
                <a:latin typeface="Century Gothic" pitchFamily="34" charset="0"/>
              </a:rPr>
              <a:t>Arpit</a:t>
            </a:r>
            <a:r>
              <a:rPr lang="en-US" sz="2800" b="1" dirty="0" smtClean="0">
                <a:latin typeface="Century Gothic" pitchFamily="34" charset="0"/>
              </a:rPr>
              <a:t> Shah</a:t>
            </a:r>
          </a:p>
          <a:p>
            <a:pPr algn="r">
              <a:buNone/>
            </a:pPr>
            <a:r>
              <a:rPr lang="en-US" dirty="0" smtClean="0">
                <a:latin typeface="Century Gothic" pitchFamily="34" charset="0"/>
              </a:rPr>
              <a:t>email : </a:t>
            </a:r>
            <a:r>
              <a:rPr lang="en-US" dirty="0" smtClean="0">
                <a:latin typeface="Century Gothic" pitchFamily="34" charset="0"/>
                <a:hlinkClick r:id="rId2"/>
              </a:rPr>
              <a:t>csarpitshah@gmail.com</a:t>
            </a:r>
            <a:endParaRPr lang="en-US" dirty="0" smtClean="0">
              <a:latin typeface="Century Gothic" pitchFamily="34" charset="0"/>
            </a:endParaRPr>
          </a:p>
          <a:p>
            <a:pPr algn="r">
              <a:buNone/>
            </a:pPr>
            <a:r>
              <a:rPr lang="en-US" dirty="0" smtClean="0">
                <a:latin typeface="Century Gothic" pitchFamily="34" charset="0"/>
              </a:rPr>
              <a:t>Phone: 9903838831</a:t>
            </a:r>
            <a:endParaRPr lang="en-IN" dirty="0">
              <a:latin typeface="Century Gothic" pitchFamily="34" charset="0"/>
            </a:endParaRPr>
          </a:p>
        </p:txBody>
      </p:sp>
      <p:sp>
        <p:nvSpPr>
          <p:cNvPr id="3" name="Title 2"/>
          <p:cNvSpPr>
            <a:spLocks noGrp="1"/>
          </p:cNvSpPr>
          <p:nvPr>
            <p:ph type="title"/>
          </p:nvPr>
        </p:nvSpPr>
        <p:spPr/>
        <p:txBody>
          <a:bodyPr>
            <a:normAutofit/>
          </a:bodyPr>
          <a:lstStyle/>
          <a:p>
            <a:pPr algn="ctr"/>
            <a:r>
              <a:rPr lang="en-US" sz="3200" dirty="0" smtClean="0"/>
              <a:t>Thank You</a:t>
            </a:r>
            <a:endParaRPr lang="en-IN"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92500" lnSpcReduction="10000"/>
          </a:bodyPr>
          <a:lstStyle/>
          <a:p>
            <a:pPr algn="just"/>
            <a:r>
              <a:rPr lang="en-IN" sz="2600" dirty="0" smtClean="0">
                <a:latin typeface="Century Gothic" pitchFamily="34" charset="0"/>
              </a:rPr>
              <a:t>Presently, the appointment/removal of independent directors is done through election by majority which may hinder their “independence” and may limit their efficacy, </a:t>
            </a:r>
          </a:p>
          <a:p>
            <a:pPr algn="just"/>
            <a:endParaRPr lang="en-IN" sz="2600" dirty="0" smtClean="0">
              <a:latin typeface="Century Gothic" pitchFamily="34" charset="0"/>
            </a:endParaRPr>
          </a:p>
          <a:p>
            <a:pPr algn="just"/>
            <a:r>
              <a:rPr lang="en-IN" sz="2600" dirty="0" smtClean="0">
                <a:latin typeface="Century Gothic" pitchFamily="34" charset="0"/>
              </a:rPr>
              <a:t>Some jurisdictions, like Italy, have provisions for appointment of independent directors by minority shareholders.</a:t>
            </a:r>
          </a:p>
          <a:p>
            <a:pPr algn="just"/>
            <a:endParaRPr lang="en-IN" sz="2600" dirty="0" smtClean="0">
              <a:latin typeface="Century Gothic" pitchFamily="34" charset="0"/>
            </a:endParaRPr>
          </a:p>
          <a:p>
            <a:pPr algn="just"/>
            <a:r>
              <a:rPr lang="en-IN" sz="2600" dirty="0" smtClean="0">
                <a:latin typeface="Century Gothic" pitchFamily="34" charset="0"/>
              </a:rPr>
              <a:t>Companies Bill, 2012 provides for the manner of selection of Independent Directors from a data bank maintained by anybody, institute or association notified by the Central Government</a:t>
            </a:r>
            <a:r>
              <a:rPr lang="en-IN" dirty="0" smtClean="0">
                <a:latin typeface="Century Gothic" pitchFamily="34" charset="0"/>
              </a:rPr>
              <a:t>.</a:t>
            </a:r>
            <a:endParaRPr lang="en-IN" dirty="0">
              <a:latin typeface="Century Gothic" pitchFamily="34" charset="0"/>
            </a:endParaRPr>
          </a:p>
        </p:txBody>
      </p:sp>
      <p:sp>
        <p:nvSpPr>
          <p:cNvPr id="3" name="Title 2"/>
          <p:cNvSpPr>
            <a:spLocks noGrp="1"/>
          </p:cNvSpPr>
          <p:nvPr>
            <p:ph type="title"/>
          </p:nvPr>
        </p:nvSpPr>
        <p:spPr>
          <a:xfrm>
            <a:off x="457200" y="274638"/>
            <a:ext cx="8229600" cy="939784"/>
          </a:xfrm>
        </p:spPr>
        <p:txBody>
          <a:bodyPr>
            <a:noAutofit/>
          </a:bodyPr>
          <a:lstStyle/>
          <a:p>
            <a:pPr algn="ctr"/>
            <a:r>
              <a:rPr lang="en-IN" sz="2800" dirty="0" smtClean="0">
                <a:latin typeface="Century Gothic" pitchFamily="34" charset="0"/>
              </a:rPr>
              <a:t>Appointment of Independent Directors by Minority Shareholders</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txBody>
          <a:bodyPr>
            <a:normAutofit/>
          </a:bodyPr>
          <a:lstStyle/>
          <a:p>
            <a:pPr algn="just"/>
            <a:r>
              <a:rPr lang="en-IN" sz="2000" dirty="0" smtClean="0">
                <a:latin typeface="Century Gothic" pitchFamily="34" charset="0"/>
              </a:rPr>
              <a:t>Section 252 of the Companies Act, 1956 enables a public company having paid-up capital of Rs.5 </a:t>
            </a:r>
            <a:r>
              <a:rPr lang="en-IN" sz="2000" dirty="0" err="1" smtClean="0">
                <a:latin typeface="Century Gothic" pitchFamily="34" charset="0"/>
              </a:rPr>
              <a:t>crore</a:t>
            </a:r>
            <a:r>
              <a:rPr lang="en-IN" sz="2000" dirty="0" smtClean="0">
                <a:latin typeface="Century Gothic" pitchFamily="34" charset="0"/>
              </a:rPr>
              <a:t> or more or having 1000 or more small shareholders, to elect a director elected by such small shareholders</a:t>
            </a:r>
          </a:p>
          <a:p>
            <a:pPr algn="just"/>
            <a:endParaRPr lang="en-IN" sz="2000" dirty="0" smtClean="0">
              <a:latin typeface="Century Gothic" pitchFamily="34" charset="0"/>
            </a:endParaRPr>
          </a:p>
          <a:p>
            <a:pPr algn="just"/>
            <a:r>
              <a:rPr lang="en-IN" sz="2000" dirty="0" smtClean="0">
                <a:latin typeface="Century Gothic" pitchFamily="34" charset="0"/>
              </a:rPr>
              <a:t>Clause 151 of the Companies Bill has a similar provision enabling a listed company to elect such small shareholders’ director in such manner and with such terms and conditions as may be prescribed.</a:t>
            </a:r>
          </a:p>
          <a:p>
            <a:pPr algn="just"/>
            <a:endParaRPr lang="en-IN" sz="2000" dirty="0" smtClean="0">
              <a:latin typeface="Century Gothic" pitchFamily="34" charset="0"/>
            </a:endParaRPr>
          </a:p>
          <a:p>
            <a:pPr algn="just"/>
            <a:r>
              <a:rPr lang="en-IN" sz="2000" b="1" dirty="0" smtClean="0">
                <a:latin typeface="Century Gothic" pitchFamily="34" charset="0"/>
              </a:rPr>
              <a:t>This provision may be explored as to whether listed companies beyond a market cap need to be mandated to have at least one small shareholders’ director</a:t>
            </a:r>
            <a:endParaRPr lang="en-IN" sz="2000" b="1" dirty="0">
              <a:latin typeface="Century Gothic" pitchFamily="34" charset="0"/>
            </a:endParaRPr>
          </a:p>
        </p:txBody>
      </p:sp>
      <p:sp>
        <p:nvSpPr>
          <p:cNvPr id="3" name="Title 2"/>
          <p:cNvSpPr>
            <a:spLocks noGrp="1"/>
          </p:cNvSpPr>
          <p:nvPr>
            <p:ph type="title"/>
          </p:nvPr>
        </p:nvSpPr>
        <p:spPr/>
        <p:txBody>
          <a:bodyPr>
            <a:normAutofit/>
          </a:bodyPr>
          <a:lstStyle/>
          <a:p>
            <a:pPr algn="ctr"/>
            <a:r>
              <a:rPr lang="en-US" sz="3200" dirty="0" smtClean="0">
                <a:latin typeface="Century Gothic" pitchFamily="34" charset="0"/>
              </a:rPr>
              <a:t>Small Shareholders’ Director</a:t>
            </a:r>
            <a:endParaRPr lang="en-IN" sz="3200" dirty="0">
              <a:latin typeface="Century Gothic"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714488"/>
            <a:ext cx="8229600" cy="4525963"/>
          </a:xfrm>
        </p:spPr>
        <p:txBody>
          <a:bodyPr>
            <a:noAutofit/>
          </a:bodyPr>
          <a:lstStyle/>
          <a:p>
            <a:pPr algn="just"/>
            <a:r>
              <a:rPr lang="en-IN" sz="2200" dirty="0" smtClean="0">
                <a:latin typeface="Century Gothic" pitchFamily="34" charset="0"/>
              </a:rPr>
              <a:t>With cumulative voting, a shareholder could choose to vote all available votes for one candidate, split his vote between two candidates, or otherwise divide his votes whichever way he wanted.</a:t>
            </a:r>
          </a:p>
          <a:p>
            <a:pPr algn="just"/>
            <a:endParaRPr lang="en-IN" sz="2200" dirty="0" smtClean="0">
              <a:latin typeface="Century Gothic" pitchFamily="34" charset="0"/>
            </a:endParaRPr>
          </a:p>
          <a:p>
            <a:pPr algn="just"/>
            <a:r>
              <a:rPr lang="en-IN" sz="2200" dirty="0" smtClean="0">
                <a:latin typeface="Century Gothic" pitchFamily="34" charset="0"/>
              </a:rPr>
              <a:t>Presently, the Companies Act, 1956 enables election of directors through cumulative voting.</a:t>
            </a:r>
          </a:p>
          <a:p>
            <a:pPr algn="just"/>
            <a:endParaRPr lang="en-IN" sz="2200" dirty="0" smtClean="0">
              <a:latin typeface="Century Gothic" pitchFamily="34" charset="0"/>
            </a:endParaRPr>
          </a:p>
          <a:p>
            <a:pPr algn="just"/>
            <a:r>
              <a:rPr lang="en-IN" sz="2200" dirty="0" smtClean="0">
                <a:latin typeface="Century Gothic" pitchFamily="34" charset="0"/>
              </a:rPr>
              <a:t>Hence, </a:t>
            </a:r>
            <a:r>
              <a:rPr lang="en-IN" sz="2200" b="1" dirty="0" smtClean="0">
                <a:latin typeface="Century Gothic" pitchFamily="34" charset="0"/>
              </a:rPr>
              <a:t>the said option is already provided in the Companies Act/bill and best left to the choice of the company.</a:t>
            </a:r>
            <a:endParaRPr lang="en-IN" sz="2200"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Cumulative voting for appointment of Independent Director</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714488"/>
            <a:ext cx="8229600" cy="4740277"/>
          </a:xfrm>
        </p:spPr>
        <p:txBody>
          <a:bodyPr>
            <a:normAutofit fontScale="85000" lnSpcReduction="20000"/>
          </a:bodyPr>
          <a:lstStyle/>
          <a:p>
            <a:pPr algn="just"/>
            <a:r>
              <a:rPr lang="en-IN" dirty="0" smtClean="0">
                <a:latin typeface="Century Gothic" pitchFamily="34" charset="0"/>
              </a:rPr>
              <a:t>The letter should specify the term of the appointment; expectation of the Board; fiduciary duties and accompanying liabilities; Directors and Officers (D&amp;O) insurance, if any; Code of Business Ethics; list of actions that a director should not do and the remuneration, including sitting fees and stock options etc.</a:t>
            </a:r>
          </a:p>
          <a:p>
            <a:pPr algn="just"/>
            <a:endParaRPr lang="en-IN" dirty="0" smtClean="0">
              <a:latin typeface="Century Gothic" pitchFamily="34" charset="0"/>
            </a:endParaRPr>
          </a:p>
          <a:p>
            <a:pPr algn="just"/>
            <a:r>
              <a:rPr lang="en-IN" dirty="0" smtClean="0">
                <a:latin typeface="Century Gothic" pitchFamily="34" charset="0"/>
              </a:rPr>
              <a:t>Such formal letter should form part of the disclosure to shareholders and also be placed by the company on its website and on the website of the Stock Exchange where its shares are listed.</a:t>
            </a:r>
          </a:p>
          <a:p>
            <a:pPr algn="just"/>
            <a:endParaRPr lang="en-IN" dirty="0" smtClean="0">
              <a:latin typeface="Century Gothic" pitchFamily="34" charset="0"/>
            </a:endParaRPr>
          </a:p>
          <a:p>
            <a:pPr algn="just"/>
            <a:r>
              <a:rPr lang="en-IN" b="1" dirty="0" smtClean="0">
                <a:latin typeface="Century Gothic" pitchFamily="34" charset="0"/>
              </a:rPr>
              <a:t>The aforesaid provision is also inserted in the Companies Bill, 2012. It is proposed to align the requirements of clause 49 with aforesaid provision.</a:t>
            </a:r>
            <a:endParaRPr lang="en-IN" b="1" dirty="0">
              <a:latin typeface="Century Gothic" pitchFamily="34" charset="0"/>
            </a:endParaRPr>
          </a:p>
        </p:txBody>
      </p:sp>
      <p:sp>
        <p:nvSpPr>
          <p:cNvPr id="3" name="Title 2"/>
          <p:cNvSpPr>
            <a:spLocks noGrp="1"/>
          </p:cNvSpPr>
          <p:nvPr>
            <p:ph type="title"/>
          </p:nvPr>
        </p:nvSpPr>
        <p:spPr/>
        <p:txBody>
          <a:bodyPr>
            <a:noAutofit/>
          </a:bodyPr>
          <a:lstStyle/>
          <a:p>
            <a:pPr algn="ctr"/>
            <a:r>
              <a:rPr lang="en-IN" sz="2800" dirty="0" smtClean="0">
                <a:latin typeface="Century Gothic" pitchFamily="34" charset="0"/>
              </a:rPr>
              <a:t>Companies to issue a formal letter of appointment to Non Executive Directors &amp; Independent Directors</a:t>
            </a:r>
            <a:endParaRPr lang="en-IN" sz="2800" dirty="0">
              <a:latin typeface="Century Gothic"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90944"/>
          </a:xfrm>
        </p:spPr>
        <p:txBody>
          <a:bodyPr>
            <a:normAutofit fontScale="85000" lnSpcReduction="20000"/>
          </a:bodyPr>
          <a:lstStyle/>
          <a:p>
            <a:pPr algn="just"/>
            <a:r>
              <a:rPr lang="en-IN" dirty="0" smtClean="0">
                <a:latin typeface="Century Gothic" pitchFamily="34" charset="0"/>
              </a:rPr>
              <a:t>In order to ensure that the Independent Directors are kept up to date with the changing pace of Corporate trends, regular training session can be conducted.</a:t>
            </a:r>
          </a:p>
          <a:p>
            <a:pPr algn="just"/>
            <a:endParaRPr lang="en-IN" dirty="0" smtClean="0">
              <a:latin typeface="Century Gothic" pitchFamily="34" charset="0"/>
            </a:endParaRPr>
          </a:p>
          <a:p>
            <a:pPr algn="just"/>
            <a:r>
              <a:rPr lang="en-IN" dirty="0" smtClean="0">
                <a:latin typeface="Century Gothic" pitchFamily="34" charset="0"/>
              </a:rPr>
              <a:t>The training requirements of the independent directors inducted by the listed companies would vary depending upon their qualifications, background, familiarity with business models followed by the company, its size, industry, organizational perspective etc.</a:t>
            </a:r>
          </a:p>
          <a:p>
            <a:pPr algn="just"/>
            <a:endParaRPr lang="en-IN" dirty="0" smtClean="0">
              <a:latin typeface="Century Gothic" pitchFamily="34" charset="0"/>
            </a:endParaRPr>
          </a:p>
          <a:p>
            <a:pPr algn="just"/>
            <a:r>
              <a:rPr lang="en-IN" b="1" dirty="0" smtClean="0">
                <a:latin typeface="Century Gothic" pitchFamily="34" charset="0"/>
              </a:rPr>
              <a:t>While the requirement may be retained as non-mandatory, it is proposed to require disclosure of the methodology/details of training imparted to Independent Directors in the Boards’ Report.</a:t>
            </a:r>
            <a:endParaRPr lang="en-IN" b="1" dirty="0">
              <a:latin typeface="Century Gothic" pitchFamily="34" charset="0"/>
            </a:endParaRPr>
          </a:p>
        </p:txBody>
      </p:sp>
      <p:sp>
        <p:nvSpPr>
          <p:cNvPr id="3" name="Title 2"/>
          <p:cNvSpPr>
            <a:spLocks noGrp="1"/>
          </p:cNvSpPr>
          <p:nvPr>
            <p:ph type="title"/>
          </p:nvPr>
        </p:nvSpPr>
        <p:spPr>
          <a:xfrm>
            <a:off x="457200" y="274638"/>
            <a:ext cx="8229600" cy="1011222"/>
          </a:xfrm>
        </p:spPr>
        <p:txBody>
          <a:bodyPr>
            <a:noAutofit/>
          </a:bodyPr>
          <a:lstStyle/>
          <a:p>
            <a:pPr algn="ctr"/>
            <a:r>
              <a:rPr lang="en-IN" sz="3200" dirty="0" smtClean="0">
                <a:latin typeface="Century Gothic" pitchFamily="34" charset="0"/>
              </a:rPr>
              <a:t>Certification course and training for Independent Directors</a:t>
            </a:r>
            <a:endParaRPr lang="en-IN" sz="3200" dirty="0">
              <a:latin typeface="Century Gothic"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Autofit/>
          </a:bodyPr>
          <a:lstStyle/>
          <a:p>
            <a:pPr algn="just"/>
            <a:r>
              <a:rPr lang="en-IN" sz="2200" dirty="0" smtClean="0">
                <a:latin typeface="Century Gothic" pitchFamily="34" charset="0"/>
              </a:rPr>
              <a:t>The Companies Bill, 2012 defines Independent director as a non-executive director of the company, other than a nominee director.</a:t>
            </a:r>
          </a:p>
          <a:p>
            <a:pPr algn="just"/>
            <a:endParaRPr lang="en-IN" sz="2200" dirty="0" smtClean="0">
              <a:latin typeface="Century Gothic" pitchFamily="34" charset="0"/>
            </a:endParaRPr>
          </a:p>
          <a:p>
            <a:pPr algn="just"/>
            <a:r>
              <a:rPr lang="en-IN" sz="2200" dirty="0" smtClean="0">
                <a:latin typeface="Century Gothic" pitchFamily="34" charset="0"/>
              </a:rPr>
              <a:t>The Companies Bill defines “nominee director” as a director nominated by any financial institution in pursuance of the provisions of any law for the time being in force, or of any agreement, or appointed by any Government, or any other person to represent its interests.</a:t>
            </a:r>
          </a:p>
          <a:p>
            <a:pPr algn="just"/>
            <a:endParaRPr lang="en-IN" sz="2200" dirty="0" smtClean="0">
              <a:latin typeface="Century Gothic" pitchFamily="34" charset="0"/>
            </a:endParaRPr>
          </a:p>
          <a:p>
            <a:pPr algn="just"/>
            <a:r>
              <a:rPr lang="en-IN" sz="2200" b="1" dirty="0" smtClean="0">
                <a:latin typeface="Century Gothic" pitchFamily="34" charset="0"/>
              </a:rPr>
              <a:t>It is proposed to exclude the nominee directors from the category of independent directors to align the provisions of Clause 49 with the bill.</a:t>
            </a:r>
            <a:endParaRPr lang="en-IN" sz="2200" b="1" dirty="0">
              <a:latin typeface="Century Gothic" pitchFamily="34" charset="0"/>
            </a:endParaRPr>
          </a:p>
        </p:txBody>
      </p:sp>
      <p:sp>
        <p:nvSpPr>
          <p:cNvPr id="3" name="Title 2"/>
          <p:cNvSpPr>
            <a:spLocks noGrp="1"/>
          </p:cNvSpPr>
          <p:nvPr>
            <p:ph type="title"/>
          </p:nvPr>
        </p:nvSpPr>
        <p:spPr>
          <a:xfrm>
            <a:off x="457200" y="274638"/>
            <a:ext cx="8229600" cy="796908"/>
          </a:xfrm>
        </p:spPr>
        <p:txBody>
          <a:bodyPr>
            <a:noAutofit/>
          </a:bodyPr>
          <a:lstStyle/>
          <a:p>
            <a:pPr algn="ctr"/>
            <a:r>
              <a:rPr lang="en-IN" sz="3200" dirty="0" smtClean="0">
                <a:latin typeface="Century Gothic" pitchFamily="34" charset="0"/>
              </a:rPr>
              <a:t>Treatment of nominee director as Non-Independent Director</a:t>
            </a:r>
            <a:endParaRPr lang="en-IN" sz="3200" dirty="0">
              <a:latin typeface="Century Gothic"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281</TotalTime>
  <Words>3725</Words>
  <Application>Microsoft Office PowerPoint</Application>
  <PresentationFormat>On-screen Show (4:3)</PresentationFormat>
  <Paragraphs>252</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Concourse</vt:lpstr>
      <vt:lpstr>Consultative Paper on Review of CORPORATE GOVERNANCE norms in India</vt:lpstr>
      <vt:lpstr>Background</vt:lpstr>
      <vt:lpstr>Proposals suggested by  the Securities &amp; Exchange Board of India</vt:lpstr>
      <vt:lpstr>Appointment of Independent Directors by Minority Shareholders</vt:lpstr>
      <vt:lpstr>Small Shareholders’ Director</vt:lpstr>
      <vt:lpstr>Cumulative voting for appointment of Independent Director</vt:lpstr>
      <vt:lpstr>Companies to issue a formal letter of appointment to Non Executive Directors &amp; Independent Directors</vt:lpstr>
      <vt:lpstr>Certification course and training for Independent Directors</vt:lpstr>
      <vt:lpstr>Treatment of nominee director as Non-Independent Director</vt:lpstr>
      <vt:lpstr>Minimum and maximum age for Independent Directors</vt:lpstr>
      <vt:lpstr>Mandating maximum tenure for Independent Directors</vt:lpstr>
      <vt:lpstr>Requiring Independent directors to disclose reasons of their resignation</vt:lpstr>
      <vt:lpstr>Clarity on liabilities and on remuneration of independent directors</vt:lpstr>
      <vt:lpstr>Performance evaluation of Independent Director</vt:lpstr>
      <vt:lpstr>Lead Independent Director</vt:lpstr>
      <vt:lpstr>Separate meetings of Independent Directors</vt:lpstr>
      <vt:lpstr>Restriction on the number of independent directorships</vt:lpstr>
      <vt:lpstr>Separating the position of Chairman and that of the Managing Director / CEO</vt:lpstr>
      <vt:lpstr>Board diversity</vt:lpstr>
      <vt:lpstr>Succession Planning</vt:lpstr>
      <vt:lpstr>Risk Management</vt:lpstr>
      <vt:lpstr>Contd: Risk Management </vt:lpstr>
      <vt:lpstr>Reporting of the internal auditor</vt:lpstr>
      <vt:lpstr>Mandatory rotation of audit partners</vt:lpstr>
      <vt:lpstr>Making Whistle Blower Mechanism a compulsory requirement</vt:lpstr>
      <vt:lpstr>Making the Remuneration committee a mandatory one and expanding its scope</vt:lpstr>
      <vt:lpstr>Stakeholders Relationship Committee</vt:lpstr>
      <vt:lpstr>Mandating e-voting for all resolutions of a listed company</vt:lpstr>
      <vt:lpstr>Abusive Related Party Transactions</vt:lpstr>
      <vt:lpstr>Contd..Abusive Related Party Transactions</vt:lpstr>
      <vt:lpstr>Contd..Abusive Related Party Transactions</vt:lpstr>
      <vt:lpstr>Strengthening Private Sector Enforcement</vt:lpstr>
      <vt:lpstr>Provision for regulatory support to class action suits</vt:lpstr>
      <vt:lpstr>Role of Institutional Investors</vt:lpstr>
      <vt:lpstr>Enforcement for non-compliance of Corporate Governance Norms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Consultative Paper on Review of CORPORATE GOVERNANCE norms in India</dc:title>
  <dc:creator>asus</dc:creator>
  <cp:lastModifiedBy>swati</cp:lastModifiedBy>
  <cp:revision>63</cp:revision>
  <dcterms:created xsi:type="dcterms:W3CDTF">2013-01-06T13:57:09Z</dcterms:created>
  <dcterms:modified xsi:type="dcterms:W3CDTF">2013-01-07T05:14:51Z</dcterms:modified>
</cp:coreProperties>
</file>