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12" r:id="rId1"/>
  </p:sldMasterIdLst>
  <p:notesMasterIdLst>
    <p:notesMasterId r:id="rId14"/>
  </p:notesMasterIdLst>
  <p:sldIdLst>
    <p:sldId id="256" r:id="rId2"/>
    <p:sldId id="257" r:id="rId3"/>
    <p:sldId id="258" r:id="rId4"/>
    <p:sldId id="259" r:id="rId5"/>
    <p:sldId id="270" r:id="rId6"/>
    <p:sldId id="263" r:id="rId7"/>
    <p:sldId id="264" r:id="rId8"/>
    <p:sldId id="265" r:id="rId9"/>
    <p:sldId id="266" r:id="rId10"/>
    <p:sldId id="271" r:id="rId11"/>
    <p:sldId id="267"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3" autoAdjust="0"/>
    <p:restoredTop sz="94624" autoAdjust="0"/>
  </p:normalViewPr>
  <p:slideViewPr>
    <p:cSldViewPr>
      <p:cViewPr>
        <p:scale>
          <a:sx n="100" d="100"/>
          <a:sy n="100" d="100"/>
        </p:scale>
        <p:origin x="-516" y="1272"/>
      </p:cViewPr>
      <p:guideLst>
        <p:guide orient="horz" pos="2160"/>
        <p:guide pos="2880"/>
      </p:guideLst>
    </p:cSldViewPr>
  </p:slideViewPr>
  <p:outlineViewPr>
    <p:cViewPr>
      <p:scale>
        <a:sx n="33" d="100"/>
        <a:sy n="33" d="100"/>
      </p:scale>
      <p:origin x="54" y="20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DCD97D-3BA3-40F1-93FB-7290F63B7F0A}" type="doc">
      <dgm:prSet loTypeId="urn:microsoft.com/office/officeart/2005/8/layout/vList5" loCatId="list" qsTypeId="urn:microsoft.com/office/officeart/2005/8/quickstyle/3d4" qsCatId="3D" csTypeId="urn:microsoft.com/office/officeart/2005/8/colors/colorful4" csCatId="colorful" phldr="1"/>
      <dgm:spPr/>
      <dgm:t>
        <a:bodyPr/>
        <a:lstStyle/>
        <a:p>
          <a:endParaRPr lang="en-IN"/>
        </a:p>
      </dgm:t>
    </dgm:pt>
    <dgm:pt modelId="{510B99E4-F057-41BD-BB16-DF78DE62876A}">
      <dgm:prSet phldrT="[Text]" custT="1"/>
      <dgm:spPr/>
      <dgm:t>
        <a:bodyPr/>
        <a:lstStyle/>
        <a:p>
          <a:r>
            <a:rPr lang="en-IN" sz="2000" b="1" dirty="0">
              <a:latin typeface="Georgia" pitchFamily="18" charset="0"/>
            </a:rPr>
            <a:t>Growth in Paper Consumption </a:t>
          </a:r>
          <a:endParaRPr lang="en-IN" sz="2000" dirty="0">
            <a:latin typeface="Georgia" pitchFamily="18" charset="0"/>
          </a:endParaRPr>
        </a:p>
      </dgm:t>
    </dgm:pt>
    <dgm:pt modelId="{7F3DA7A9-13F1-4198-9FC8-8DB2658F3C43}" type="parTrans" cxnId="{5C8EDB6F-D73F-44E0-BD29-4F8A2F375E40}">
      <dgm:prSet/>
      <dgm:spPr/>
      <dgm:t>
        <a:bodyPr/>
        <a:lstStyle/>
        <a:p>
          <a:endParaRPr lang="en-IN"/>
        </a:p>
      </dgm:t>
    </dgm:pt>
    <dgm:pt modelId="{01CA9EA8-1274-4866-A3F3-CAC5E56C96DF}" type="sibTrans" cxnId="{5C8EDB6F-D73F-44E0-BD29-4F8A2F375E40}">
      <dgm:prSet/>
      <dgm:spPr/>
      <dgm:t>
        <a:bodyPr/>
        <a:lstStyle/>
        <a:p>
          <a:endParaRPr lang="en-IN"/>
        </a:p>
      </dgm:t>
    </dgm:pt>
    <dgm:pt modelId="{1E9E23F2-98F2-4849-9D4A-6CF91F6A5CD3}">
      <dgm:prSet phldrT="[Text]" custT="1"/>
      <dgm:spPr/>
      <dgm:t>
        <a:bodyPr/>
        <a:lstStyle/>
        <a:p>
          <a:pPr algn="just"/>
          <a:r>
            <a:rPr lang="en-IN" sz="1400" dirty="0">
              <a:latin typeface="Georgia" pitchFamily="18" charset="0"/>
            </a:rPr>
            <a:t>Growth in education sector:- results increased expenditure on text books &amp; notebooks. </a:t>
          </a:r>
        </a:p>
      </dgm:t>
    </dgm:pt>
    <dgm:pt modelId="{479F926E-4B55-4DFB-9EDE-D0859DBAA0F2}" type="parTrans" cxnId="{F05A22FF-11E1-49C9-AC28-C0CF0E6315A1}">
      <dgm:prSet/>
      <dgm:spPr/>
      <dgm:t>
        <a:bodyPr/>
        <a:lstStyle/>
        <a:p>
          <a:endParaRPr lang="en-IN"/>
        </a:p>
      </dgm:t>
    </dgm:pt>
    <dgm:pt modelId="{E355C269-3518-4018-A32F-523D4C8A812A}" type="sibTrans" cxnId="{F05A22FF-11E1-49C9-AC28-C0CF0E6315A1}">
      <dgm:prSet/>
      <dgm:spPr/>
      <dgm:t>
        <a:bodyPr/>
        <a:lstStyle/>
        <a:p>
          <a:endParaRPr lang="en-IN"/>
        </a:p>
      </dgm:t>
    </dgm:pt>
    <dgm:pt modelId="{BA651C97-D32A-4A01-A2B2-B1A0B71EF1A4}">
      <dgm:prSet phldrT="[Text]" custT="1"/>
      <dgm:spPr/>
      <dgm:t>
        <a:bodyPr/>
        <a:lstStyle/>
        <a:p>
          <a:pPr algn="just"/>
          <a:r>
            <a:rPr lang="en-IN" sz="1400" dirty="0">
              <a:latin typeface="Georgia" pitchFamily="18" charset="0"/>
            </a:rPr>
            <a:t>Change in lifestyle:- pushed up demand for specialty paper , such as tissue papers.</a:t>
          </a:r>
        </a:p>
      </dgm:t>
    </dgm:pt>
    <dgm:pt modelId="{AD28030A-DF1D-4C0D-8536-BB18A6D16514}" type="parTrans" cxnId="{E7785B82-A4D2-438B-9E71-82A3D12F094C}">
      <dgm:prSet/>
      <dgm:spPr/>
      <dgm:t>
        <a:bodyPr/>
        <a:lstStyle/>
        <a:p>
          <a:endParaRPr lang="en-IN"/>
        </a:p>
      </dgm:t>
    </dgm:pt>
    <dgm:pt modelId="{3B3EA1A7-4B30-4E00-8D05-A56E24AEF9AB}" type="sibTrans" cxnId="{E7785B82-A4D2-438B-9E71-82A3D12F094C}">
      <dgm:prSet/>
      <dgm:spPr/>
      <dgm:t>
        <a:bodyPr/>
        <a:lstStyle/>
        <a:p>
          <a:endParaRPr lang="en-IN"/>
        </a:p>
      </dgm:t>
    </dgm:pt>
    <dgm:pt modelId="{B7A8867E-E629-464A-8F16-2FB4731E8B66}">
      <dgm:prSet phldrT="[Text]" custT="1"/>
      <dgm:spPr/>
      <dgm:t>
        <a:bodyPr/>
        <a:lstStyle/>
        <a:p>
          <a:r>
            <a:rPr lang="en-IN" sz="2000" b="1" dirty="0">
              <a:latin typeface="Georgia" pitchFamily="18" charset="0"/>
            </a:rPr>
            <a:t>Export Potential </a:t>
          </a:r>
        </a:p>
      </dgm:t>
    </dgm:pt>
    <dgm:pt modelId="{BDA9301B-74FA-49AF-A280-99DF89577C1B}" type="parTrans" cxnId="{32A165BF-10B2-4DBE-8A44-328505D0E246}">
      <dgm:prSet/>
      <dgm:spPr/>
      <dgm:t>
        <a:bodyPr/>
        <a:lstStyle/>
        <a:p>
          <a:endParaRPr lang="en-IN"/>
        </a:p>
      </dgm:t>
    </dgm:pt>
    <dgm:pt modelId="{AEC03910-1B3A-49C7-A95F-C47AF11C8881}" type="sibTrans" cxnId="{32A165BF-10B2-4DBE-8A44-328505D0E246}">
      <dgm:prSet/>
      <dgm:spPr/>
      <dgm:t>
        <a:bodyPr/>
        <a:lstStyle/>
        <a:p>
          <a:endParaRPr lang="en-IN"/>
        </a:p>
      </dgm:t>
    </dgm:pt>
    <dgm:pt modelId="{C34B4352-6E11-4901-9BB3-CC8FD0F4D4D5}">
      <dgm:prSet phldrT="[Text]" custT="1"/>
      <dgm:spPr/>
      <dgm:t>
        <a:bodyPr/>
        <a:lstStyle/>
        <a:p>
          <a:pPr algn="just"/>
          <a:r>
            <a:rPr lang="en-IN" sz="1400" dirty="0">
              <a:latin typeface="Georgia" pitchFamily="18" charset="0"/>
            </a:rPr>
            <a:t>Exports of paper and paper products from India have not grown over the last three to four years in spite of steadily increasing domestic production. </a:t>
          </a:r>
        </a:p>
      </dgm:t>
    </dgm:pt>
    <dgm:pt modelId="{D66ADE0B-6EB9-48A7-9BD6-DB3778A62D62}" type="parTrans" cxnId="{43742477-1800-447B-8638-9AA4F1039101}">
      <dgm:prSet/>
      <dgm:spPr/>
      <dgm:t>
        <a:bodyPr/>
        <a:lstStyle/>
        <a:p>
          <a:endParaRPr lang="en-IN"/>
        </a:p>
      </dgm:t>
    </dgm:pt>
    <dgm:pt modelId="{DC0776E5-F67E-4DDB-A818-A902F294530E}" type="sibTrans" cxnId="{43742477-1800-447B-8638-9AA4F1039101}">
      <dgm:prSet/>
      <dgm:spPr/>
      <dgm:t>
        <a:bodyPr/>
        <a:lstStyle/>
        <a:p>
          <a:endParaRPr lang="en-IN"/>
        </a:p>
      </dgm:t>
    </dgm:pt>
    <dgm:pt modelId="{76E7229C-99D1-4063-A858-3FD99BB099C3}">
      <dgm:prSet phldrT="[Text]" custT="1"/>
      <dgm:spPr>
        <a:solidFill>
          <a:schemeClr val="tx2">
            <a:lumMod val="60000"/>
            <a:lumOff val="40000"/>
          </a:schemeClr>
        </a:solidFill>
      </dgm:spPr>
      <dgm:t>
        <a:bodyPr/>
        <a:lstStyle/>
        <a:p>
          <a:r>
            <a:rPr lang="en-IN" sz="2000" b="1" dirty="0">
              <a:latin typeface="Georgia" pitchFamily="18" charset="0"/>
            </a:rPr>
            <a:t>E-Commerce </a:t>
          </a:r>
          <a:r>
            <a:rPr lang="en-IN" sz="2000" b="1" dirty="0" smtClean="0">
              <a:latin typeface="Georgia" pitchFamily="18" charset="0"/>
            </a:rPr>
            <a:t>Growth</a:t>
          </a:r>
          <a:endParaRPr lang="en-IN" sz="2000" b="1" dirty="0">
            <a:latin typeface="Georgia" pitchFamily="18" charset="0"/>
          </a:endParaRPr>
        </a:p>
      </dgm:t>
    </dgm:pt>
    <dgm:pt modelId="{A7F5B4AC-7A44-4AF7-A97F-E2907C271BE3}" type="parTrans" cxnId="{F69A098F-AE91-4B5C-8421-4EA78453B7A5}">
      <dgm:prSet/>
      <dgm:spPr/>
      <dgm:t>
        <a:bodyPr/>
        <a:lstStyle/>
        <a:p>
          <a:endParaRPr lang="en-IN"/>
        </a:p>
      </dgm:t>
    </dgm:pt>
    <dgm:pt modelId="{609C7582-5F9B-4240-A56E-D2F98845A9D3}" type="sibTrans" cxnId="{F69A098F-AE91-4B5C-8421-4EA78453B7A5}">
      <dgm:prSet/>
      <dgm:spPr/>
      <dgm:t>
        <a:bodyPr/>
        <a:lstStyle/>
        <a:p>
          <a:endParaRPr lang="en-IN"/>
        </a:p>
      </dgm:t>
    </dgm:pt>
    <dgm:pt modelId="{F7100CA9-7A0A-4A80-B8C7-CC0738FEF085}">
      <dgm:prSet phldrT="[Text]" custT="1"/>
      <dgm:spPr/>
      <dgm:t>
        <a:bodyPr/>
        <a:lstStyle/>
        <a:p>
          <a:r>
            <a:rPr lang="en-IN" sz="1400" b="0" i="0" dirty="0">
              <a:latin typeface="Georgia" pitchFamily="18" charset="0"/>
            </a:rPr>
            <a:t>E-commerce boom in the country is expected to help paper </a:t>
          </a:r>
          <a:r>
            <a:rPr lang="en-IN" sz="1400" b="0" i="0" dirty="0" smtClean="0">
              <a:latin typeface="Georgia" pitchFamily="18" charset="0"/>
            </a:rPr>
            <a:t>industry to  </a:t>
          </a:r>
          <a:r>
            <a:rPr lang="en-IN" sz="1400" b="0" i="0" dirty="0">
              <a:latin typeface="Georgia" pitchFamily="18" charset="0"/>
            </a:rPr>
            <a:t>enter new phase of growth</a:t>
          </a:r>
          <a:r>
            <a:rPr lang="en-IN" sz="1400" b="0" i="0" dirty="0" smtClean="0">
              <a:latin typeface="Georgia" pitchFamily="18" charset="0"/>
            </a:rPr>
            <a:t>.</a:t>
          </a:r>
          <a:endParaRPr lang="en-IN" sz="1400" dirty="0">
            <a:latin typeface="Georgia" pitchFamily="18" charset="0"/>
          </a:endParaRPr>
        </a:p>
      </dgm:t>
    </dgm:pt>
    <dgm:pt modelId="{138A7BA9-A6F1-4F38-A429-AEF3451666D5}" type="parTrans" cxnId="{4612846C-A747-4385-B0AE-CC77D30C4DFC}">
      <dgm:prSet/>
      <dgm:spPr/>
      <dgm:t>
        <a:bodyPr/>
        <a:lstStyle/>
        <a:p>
          <a:endParaRPr lang="en-IN"/>
        </a:p>
      </dgm:t>
    </dgm:pt>
    <dgm:pt modelId="{195C5FAD-E4E3-4305-96BC-04DDA17EF102}" type="sibTrans" cxnId="{4612846C-A747-4385-B0AE-CC77D30C4DFC}">
      <dgm:prSet/>
      <dgm:spPr/>
      <dgm:t>
        <a:bodyPr/>
        <a:lstStyle/>
        <a:p>
          <a:endParaRPr lang="en-IN"/>
        </a:p>
      </dgm:t>
    </dgm:pt>
    <dgm:pt modelId="{76F5FCAC-8694-4FE4-9CBA-2AD693FA6ECB}">
      <dgm:prSet phldrT="[Text]" custT="1"/>
      <dgm:spPr/>
      <dgm:t>
        <a:bodyPr/>
        <a:lstStyle/>
        <a:p>
          <a:pPr algn="just"/>
          <a:r>
            <a:rPr lang="en-IN" sz="1400" dirty="0">
              <a:latin typeface="Georgia" pitchFamily="18" charset="0"/>
            </a:rPr>
            <a:t>Increased </a:t>
          </a:r>
          <a:r>
            <a:rPr lang="en-IN" sz="1400" dirty="0" smtClean="0">
              <a:latin typeface="Georgia" pitchFamily="18" charset="0"/>
            </a:rPr>
            <a:t>demand </a:t>
          </a:r>
          <a:r>
            <a:rPr lang="en-IN" sz="1400" dirty="0">
              <a:latin typeface="Georgia" pitchFamily="18" charset="0"/>
            </a:rPr>
            <a:t>for </a:t>
          </a:r>
          <a:r>
            <a:rPr lang="en-IN" sz="1400" dirty="0" smtClean="0">
              <a:latin typeface="Georgia" pitchFamily="18" charset="0"/>
            </a:rPr>
            <a:t>fascinating packaging.</a:t>
          </a:r>
          <a:endParaRPr lang="en-IN" sz="1400" dirty="0">
            <a:latin typeface="Georgia" pitchFamily="18" charset="0"/>
          </a:endParaRPr>
        </a:p>
      </dgm:t>
    </dgm:pt>
    <dgm:pt modelId="{9B35119A-80FD-4094-913F-4929B0019983}" type="parTrans" cxnId="{E431B2EA-3FC8-4A9D-9FF8-8397A037B6D6}">
      <dgm:prSet/>
      <dgm:spPr/>
      <dgm:t>
        <a:bodyPr/>
        <a:lstStyle/>
        <a:p>
          <a:endParaRPr lang="en-IN"/>
        </a:p>
      </dgm:t>
    </dgm:pt>
    <dgm:pt modelId="{56E6BC15-F07C-43F0-B28E-F78FB73F1D20}" type="sibTrans" cxnId="{E431B2EA-3FC8-4A9D-9FF8-8397A037B6D6}">
      <dgm:prSet/>
      <dgm:spPr/>
      <dgm:t>
        <a:bodyPr/>
        <a:lstStyle/>
        <a:p>
          <a:endParaRPr lang="en-IN"/>
        </a:p>
      </dgm:t>
    </dgm:pt>
    <dgm:pt modelId="{8B03FEC9-DF42-45DD-8166-278A98382930}">
      <dgm:prSet custT="1"/>
      <dgm:spPr/>
      <dgm:t>
        <a:bodyPr/>
        <a:lstStyle/>
        <a:p>
          <a:pPr algn="just"/>
          <a:r>
            <a:rPr lang="en-IN" sz="1400" dirty="0">
              <a:latin typeface="Georgia" pitchFamily="18" charset="0"/>
            </a:rPr>
            <a:t>This is primarily due to increasing domestic demand and low quality of finished product, making the products unsuitable for export to the developed markets. </a:t>
          </a:r>
        </a:p>
      </dgm:t>
    </dgm:pt>
    <dgm:pt modelId="{46B6A370-8B9B-4EB1-AD66-B44949CBBA3F}" type="parTrans" cxnId="{8FEC47CA-B45B-4099-93E1-A24C6390D2FC}">
      <dgm:prSet/>
      <dgm:spPr/>
      <dgm:t>
        <a:bodyPr/>
        <a:lstStyle/>
        <a:p>
          <a:endParaRPr lang="en-IN"/>
        </a:p>
      </dgm:t>
    </dgm:pt>
    <dgm:pt modelId="{CE0F1ED3-77E9-48AD-B047-8C77F61539BE}" type="sibTrans" cxnId="{8FEC47CA-B45B-4099-93E1-A24C6390D2FC}">
      <dgm:prSet/>
      <dgm:spPr/>
      <dgm:t>
        <a:bodyPr/>
        <a:lstStyle/>
        <a:p>
          <a:endParaRPr lang="en-IN"/>
        </a:p>
      </dgm:t>
    </dgm:pt>
    <dgm:pt modelId="{FC64CC0C-4D9C-4A3D-A4A7-9194E9D30A17}">
      <dgm:prSet custT="1"/>
      <dgm:spPr/>
      <dgm:t>
        <a:bodyPr/>
        <a:lstStyle/>
        <a:p>
          <a:pPr algn="just"/>
          <a:r>
            <a:rPr lang="en-IN" sz="1400" dirty="0">
              <a:latin typeface="Georgia" pitchFamily="18" charset="0"/>
            </a:rPr>
            <a:t>So there is opportunity to produce quality </a:t>
          </a:r>
          <a:r>
            <a:rPr lang="en-IN" sz="1400" dirty="0" smtClean="0">
              <a:latin typeface="Georgia" pitchFamily="18" charset="0"/>
            </a:rPr>
            <a:t>products, which </a:t>
          </a:r>
          <a:r>
            <a:rPr lang="en-IN" sz="1400" dirty="0">
              <a:latin typeface="Georgia" pitchFamily="18" charset="0"/>
            </a:rPr>
            <a:t>lead to increased </a:t>
          </a:r>
          <a:r>
            <a:rPr lang="en-IN" sz="1400" dirty="0" smtClean="0">
              <a:latin typeface="Georgia" pitchFamily="18" charset="0"/>
            </a:rPr>
            <a:t>exports </a:t>
          </a:r>
          <a:r>
            <a:rPr lang="en-IN" sz="1400" dirty="0">
              <a:latin typeface="Georgia" pitchFamily="18" charset="0"/>
            </a:rPr>
            <a:t>and can avail export incentives-MEIS,DBk </a:t>
          </a:r>
        </a:p>
      </dgm:t>
    </dgm:pt>
    <dgm:pt modelId="{12075870-DC1F-4E77-AD12-5BCA606BEC16}" type="parTrans" cxnId="{BE57178E-F73D-4D5B-8135-46F54DF421AD}">
      <dgm:prSet/>
      <dgm:spPr/>
      <dgm:t>
        <a:bodyPr/>
        <a:lstStyle/>
        <a:p>
          <a:endParaRPr lang="en-IN"/>
        </a:p>
      </dgm:t>
    </dgm:pt>
    <dgm:pt modelId="{10DBCD82-6584-4858-A133-2898F33403DF}" type="sibTrans" cxnId="{BE57178E-F73D-4D5B-8135-46F54DF421AD}">
      <dgm:prSet/>
      <dgm:spPr/>
      <dgm:t>
        <a:bodyPr/>
        <a:lstStyle/>
        <a:p>
          <a:endParaRPr lang="en-IN"/>
        </a:p>
      </dgm:t>
    </dgm:pt>
    <dgm:pt modelId="{F2937245-A66A-4DD0-97F6-73B2F728F389}">
      <dgm:prSet phldrT="[Text]" custT="1"/>
      <dgm:spPr/>
      <dgm:t>
        <a:bodyPr/>
        <a:lstStyle/>
        <a:p>
          <a:r>
            <a:rPr lang="en-IN" sz="1400" b="0" i="0" dirty="0" smtClean="0">
              <a:latin typeface="Georgia" pitchFamily="18" charset="0"/>
            </a:rPr>
            <a:t> </a:t>
          </a:r>
          <a:r>
            <a:rPr lang="en-IN" sz="1400" b="0" i="0" dirty="0">
              <a:latin typeface="Georgia" pitchFamily="18" charset="0"/>
            </a:rPr>
            <a:t>Increasing number of Internet users and rising middle-class in the society with higher disposable income has boosted the demand for paper packaging products in the shipment industry</a:t>
          </a:r>
          <a:r>
            <a:rPr lang="en-IN" sz="1600" b="0" i="0" dirty="0">
              <a:latin typeface="Georgia" pitchFamily="18" charset="0"/>
            </a:rPr>
            <a:t>.</a:t>
          </a:r>
          <a:endParaRPr lang="en-IN" sz="1600" dirty="0">
            <a:latin typeface="Georgia" pitchFamily="18" charset="0"/>
          </a:endParaRPr>
        </a:p>
      </dgm:t>
    </dgm:pt>
    <dgm:pt modelId="{9E5852B8-D8AD-44DF-922C-44D5C95A639E}" type="parTrans" cxnId="{516D1034-CE66-4747-B20A-4E0664DFA9C3}">
      <dgm:prSet/>
      <dgm:spPr/>
      <dgm:t>
        <a:bodyPr/>
        <a:lstStyle/>
        <a:p>
          <a:endParaRPr lang="en-IN"/>
        </a:p>
      </dgm:t>
    </dgm:pt>
    <dgm:pt modelId="{81791C62-8C17-4E0F-B598-75CAE4C06A69}" type="sibTrans" cxnId="{516D1034-CE66-4747-B20A-4E0664DFA9C3}">
      <dgm:prSet/>
      <dgm:spPr/>
      <dgm:t>
        <a:bodyPr/>
        <a:lstStyle/>
        <a:p>
          <a:endParaRPr lang="en-IN"/>
        </a:p>
      </dgm:t>
    </dgm:pt>
    <dgm:pt modelId="{FEEA6700-5293-4585-8753-F96F947CE379}" type="pres">
      <dgm:prSet presAssocID="{1EDCD97D-3BA3-40F1-93FB-7290F63B7F0A}" presName="Name0" presStyleCnt="0">
        <dgm:presLayoutVars>
          <dgm:dir/>
          <dgm:animLvl val="lvl"/>
          <dgm:resizeHandles val="exact"/>
        </dgm:presLayoutVars>
      </dgm:prSet>
      <dgm:spPr/>
      <dgm:t>
        <a:bodyPr/>
        <a:lstStyle/>
        <a:p>
          <a:endParaRPr lang="en-IN"/>
        </a:p>
      </dgm:t>
    </dgm:pt>
    <dgm:pt modelId="{95E3BB26-6F82-4AD0-93A3-A2D71F767638}" type="pres">
      <dgm:prSet presAssocID="{510B99E4-F057-41BD-BB16-DF78DE62876A}" presName="linNode" presStyleCnt="0"/>
      <dgm:spPr/>
    </dgm:pt>
    <dgm:pt modelId="{9ADAC305-3C05-48DC-A340-EB505205C3B5}" type="pres">
      <dgm:prSet presAssocID="{510B99E4-F057-41BD-BB16-DF78DE62876A}" presName="parentText" presStyleLbl="node1" presStyleIdx="0" presStyleCnt="3" custScaleX="117271" custScaleY="57190">
        <dgm:presLayoutVars>
          <dgm:chMax val="1"/>
          <dgm:bulletEnabled val="1"/>
        </dgm:presLayoutVars>
      </dgm:prSet>
      <dgm:spPr/>
      <dgm:t>
        <a:bodyPr/>
        <a:lstStyle/>
        <a:p>
          <a:endParaRPr lang="en-IN"/>
        </a:p>
      </dgm:t>
    </dgm:pt>
    <dgm:pt modelId="{47D13240-3681-47A6-967C-B44FA53CC2BF}" type="pres">
      <dgm:prSet presAssocID="{510B99E4-F057-41BD-BB16-DF78DE62876A}" presName="descendantText" presStyleLbl="alignAccFollowNode1" presStyleIdx="0" presStyleCnt="3" custScaleX="192912" custScaleY="108559">
        <dgm:presLayoutVars>
          <dgm:bulletEnabled val="1"/>
        </dgm:presLayoutVars>
      </dgm:prSet>
      <dgm:spPr/>
      <dgm:t>
        <a:bodyPr/>
        <a:lstStyle/>
        <a:p>
          <a:endParaRPr lang="en-IN"/>
        </a:p>
      </dgm:t>
    </dgm:pt>
    <dgm:pt modelId="{D61A1621-DB60-4E89-8DE8-A1E0D1C91ABD}" type="pres">
      <dgm:prSet presAssocID="{01CA9EA8-1274-4866-A3F3-CAC5E56C96DF}" presName="sp" presStyleCnt="0"/>
      <dgm:spPr/>
    </dgm:pt>
    <dgm:pt modelId="{CBBC87E9-98EE-42B7-8E9F-9991C08F9AFD}" type="pres">
      <dgm:prSet presAssocID="{B7A8867E-E629-464A-8F16-2FB4731E8B66}" presName="linNode" presStyleCnt="0"/>
      <dgm:spPr/>
    </dgm:pt>
    <dgm:pt modelId="{83DAEEA7-4BEB-4084-9C11-E9A2136CB930}" type="pres">
      <dgm:prSet presAssocID="{B7A8867E-E629-464A-8F16-2FB4731E8B66}" presName="parentText" presStyleLbl="node1" presStyleIdx="1" presStyleCnt="3" custScaleX="70235" custScaleY="59898">
        <dgm:presLayoutVars>
          <dgm:chMax val="1"/>
          <dgm:bulletEnabled val="1"/>
        </dgm:presLayoutVars>
      </dgm:prSet>
      <dgm:spPr/>
      <dgm:t>
        <a:bodyPr/>
        <a:lstStyle/>
        <a:p>
          <a:endParaRPr lang="en-IN"/>
        </a:p>
      </dgm:t>
    </dgm:pt>
    <dgm:pt modelId="{315A63C7-4933-4214-9201-36776A25F54A}" type="pres">
      <dgm:prSet presAssocID="{B7A8867E-E629-464A-8F16-2FB4731E8B66}" presName="descendantText" presStyleLbl="alignAccFollowNode1" presStyleIdx="1" presStyleCnt="3" custScaleX="118725" custScaleY="122480" custLinFactNeighborX="13180" custLinFactNeighborY="-310">
        <dgm:presLayoutVars>
          <dgm:bulletEnabled val="1"/>
        </dgm:presLayoutVars>
      </dgm:prSet>
      <dgm:spPr/>
      <dgm:t>
        <a:bodyPr/>
        <a:lstStyle/>
        <a:p>
          <a:endParaRPr lang="en-IN"/>
        </a:p>
      </dgm:t>
    </dgm:pt>
    <dgm:pt modelId="{F0DB6690-4C81-446A-BC49-617CEABB201D}" type="pres">
      <dgm:prSet presAssocID="{AEC03910-1B3A-49C7-A95F-C47AF11C8881}" presName="sp" presStyleCnt="0"/>
      <dgm:spPr/>
    </dgm:pt>
    <dgm:pt modelId="{516E892A-1D6D-4244-99DB-2A3DDFB3FC50}" type="pres">
      <dgm:prSet presAssocID="{76E7229C-99D1-4063-A858-3FD99BB099C3}" presName="linNode" presStyleCnt="0"/>
      <dgm:spPr/>
    </dgm:pt>
    <dgm:pt modelId="{2641019F-D55D-485E-86D6-93C9F815875D}" type="pres">
      <dgm:prSet presAssocID="{76E7229C-99D1-4063-A858-3FD99BB099C3}" presName="parentText" presStyleLbl="node1" presStyleIdx="2" presStyleCnt="3" custScaleX="71623" custScaleY="61133" custLinFactNeighborY="-178">
        <dgm:presLayoutVars>
          <dgm:chMax val="1"/>
          <dgm:bulletEnabled val="1"/>
        </dgm:presLayoutVars>
      </dgm:prSet>
      <dgm:spPr/>
      <dgm:t>
        <a:bodyPr/>
        <a:lstStyle/>
        <a:p>
          <a:endParaRPr lang="en-IN"/>
        </a:p>
      </dgm:t>
    </dgm:pt>
    <dgm:pt modelId="{E492C9C5-584A-4A78-AE6A-F2EBFD18447C}" type="pres">
      <dgm:prSet presAssocID="{76E7229C-99D1-4063-A858-3FD99BB099C3}" presName="descendantText" presStyleLbl="alignAccFollowNode1" presStyleIdx="2" presStyleCnt="3" custScaleX="124231">
        <dgm:presLayoutVars>
          <dgm:bulletEnabled val="1"/>
        </dgm:presLayoutVars>
      </dgm:prSet>
      <dgm:spPr/>
      <dgm:t>
        <a:bodyPr/>
        <a:lstStyle/>
        <a:p>
          <a:endParaRPr lang="en-IN"/>
        </a:p>
      </dgm:t>
    </dgm:pt>
  </dgm:ptLst>
  <dgm:cxnLst>
    <dgm:cxn modelId="{03080980-74ED-494E-83E4-9EE2E5110F74}" type="presOf" srcId="{F2937245-A66A-4DD0-97F6-73B2F728F389}" destId="{E492C9C5-584A-4A78-AE6A-F2EBFD18447C}" srcOrd="0" destOrd="1" presId="urn:microsoft.com/office/officeart/2005/8/layout/vList5"/>
    <dgm:cxn modelId="{D7976F70-7EFE-48AA-BA82-F7D72200C2F4}" type="presOf" srcId="{C34B4352-6E11-4901-9BB3-CC8FD0F4D4D5}" destId="{315A63C7-4933-4214-9201-36776A25F54A}" srcOrd="0" destOrd="0" presId="urn:microsoft.com/office/officeart/2005/8/layout/vList5"/>
    <dgm:cxn modelId="{4612846C-A747-4385-B0AE-CC77D30C4DFC}" srcId="{76E7229C-99D1-4063-A858-3FD99BB099C3}" destId="{F7100CA9-7A0A-4A80-B8C7-CC0738FEF085}" srcOrd="0" destOrd="0" parTransId="{138A7BA9-A6F1-4F38-A429-AEF3451666D5}" sibTransId="{195C5FAD-E4E3-4305-96BC-04DDA17EF102}"/>
    <dgm:cxn modelId="{CBFB359C-49FF-4F13-84DA-AE403AB657D2}" type="presOf" srcId="{FC64CC0C-4D9C-4A3D-A4A7-9194E9D30A17}" destId="{315A63C7-4933-4214-9201-36776A25F54A}" srcOrd="0" destOrd="2" presId="urn:microsoft.com/office/officeart/2005/8/layout/vList5"/>
    <dgm:cxn modelId="{90E5B2F6-EA1E-497C-B4F5-BFCB0B2F78A5}" type="presOf" srcId="{BA651C97-D32A-4A01-A2B2-B1A0B71EF1A4}" destId="{47D13240-3681-47A6-967C-B44FA53CC2BF}" srcOrd="0" destOrd="1" presId="urn:microsoft.com/office/officeart/2005/8/layout/vList5"/>
    <dgm:cxn modelId="{E7785B82-A4D2-438B-9E71-82A3D12F094C}" srcId="{510B99E4-F057-41BD-BB16-DF78DE62876A}" destId="{BA651C97-D32A-4A01-A2B2-B1A0B71EF1A4}" srcOrd="1" destOrd="0" parTransId="{AD28030A-DF1D-4C0D-8536-BB18A6D16514}" sibTransId="{3B3EA1A7-4B30-4E00-8D05-A56E24AEF9AB}"/>
    <dgm:cxn modelId="{28B7EBF4-D33B-4AF4-8F79-1B48175341A7}" type="presOf" srcId="{76E7229C-99D1-4063-A858-3FD99BB099C3}" destId="{2641019F-D55D-485E-86D6-93C9F815875D}" srcOrd="0" destOrd="0" presId="urn:microsoft.com/office/officeart/2005/8/layout/vList5"/>
    <dgm:cxn modelId="{D5C8DAAB-0EEE-4A1A-891E-7C922B9CC987}" type="presOf" srcId="{F7100CA9-7A0A-4A80-B8C7-CC0738FEF085}" destId="{E492C9C5-584A-4A78-AE6A-F2EBFD18447C}" srcOrd="0" destOrd="0" presId="urn:microsoft.com/office/officeart/2005/8/layout/vList5"/>
    <dgm:cxn modelId="{F69A098F-AE91-4B5C-8421-4EA78453B7A5}" srcId="{1EDCD97D-3BA3-40F1-93FB-7290F63B7F0A}" destId="{76E7229C-99D1-4063-A858-3FD99BB099C3}" srcOrd="2" destOrd="0" parTransId="{A7F5B4AC-7A44-4AF7-A97F-E2907C271BE3}" sibTransId="{609C7582-5F9B-4240-A56E-D2F98845A9D3}"/>
    <dgm:cxn modelId="{5C8EDB6F-D73F-44E0-BD29-4F8A2F375E40}" srcId="{1EDCD97D-3BA3-40F1-93FB-7290F63B7F0A}" destId="{510B99E4-F057-41BD-BB16-DF78DE62876A}" srcOrd="0" destOrd="0" parTransId="{7F3DA7A9-13F1-4198-9FC8-8DB2658F3C43}" sibTransId="{01CA9EA8-1274-4866-A3F3-CAC5E56C96DF}"/>
    <dgm:cxn modelId="{01268B11-3F70-443B-9EBA-07536006168A}" type="presOf" srcId="{1EDCD97D-3BA3-40F1-93FB-7290F63B7F0A}" destId="{FEEA6700-5293-4585-8753-F96F947CE379}" srcOrd="0" destOrd="0" presId="urn:microsoft.com/office/officeart/2005/8/layout/vList5"/>
    <dgm:cxn modelId="{BE57178E-F73D-4D5B-8135-46F54DF421AD}" srcId="{B7A8867E-E629-464A-8F16-2FB4731E8B66}" destId="{FC64CC0C-4D9C-4A3D-A4A7-9194E9D30A17}" srcOrd="2" destOrd="0" parTransId="{12075870-DC1F-4E77-AD12-5BCA606BEC16}" sibTransId="{10DBCD82-6584-4858-A133-2898F33403DF}"/>
    <dgm:cxn modelId="{32A165BF-10B2-4DBE-8A44-328505D0E246}" srcId="{1EDCD97D-3BA3-40F1-93FB-7290F63B7F0A}" destId="{B7A8867E-E629-464A-8F16-2FB4731E8B66}" srcOrd="1" destOrd="0" parTransId="{BDA9301B-74FA-49AF-A280-99DF89577C1B}" sibTransId="{AEC03910-1B3A-49C7-A95F-C47AF11C8881}"/>
    <dgm:cxn modelId="{E431B2EA-3FC8-4A9D-9FF8-8397A037B6D6}" srcId="{510B99E4-F057-41BD-BB16-DF78DE62876A}" destId="{76F5FCAC-8694-4FE4-9CBA-2AD693FA6ECB}" srcOrd="2" destOrd="0" parTransId="{9B35119A-80FD-4094-913F-4929B0019983}" sibTransId="{56E6BC15-F07C-43F0-B28E-F78FB73F1D20}"/>
    <dgm:cxn modelId="{EF97C270-0411-4ADE-9BFF-2656492F7ADC}" type="presOf" srcId="{76F5FCAC-8694-4FE4-9CBA-2AD693FA6ECB}" destId="{47D13240-3681-47A6-967C-B44FA53CC2BF}" srcOrd="0" destOrd="2" presId="urn:microsoft.com/office/officeart/2005/8/layout/vList5"/>
    <dgm:cxn modelId="{516D1034-CE66-4747-B20A-4E0664DFA9C3}" srcId="{76E7229C-99D1-4063-A858-3FD99BB099C3}" destId="{F2937245-A66A-4DD0-97F6-73B2F728F389}" srcOrd="1" destOrd="0" parTransId="{9E5852B8-D8AD-44DF-922C-44D5C95A639E}" sibTransId="{81791C62-8C17-4E0F-B598-75CAE4C06A69}"/>
    <dgm:cxn modelId="{8FEC47CA-B45B-4099-93E1-A24C6390D2FC}" srcId="{B7A8867E-E629-464A-8F16-2FB4731E8B66}" destId="{8B03FEC9-DF42-45DD-8166-278A98382930}" srcOrd="1" destOrd="0" parTransId="{46B6A370-8B9B-4EB1-AD66-B44949CBBA3F}" sibTransId="{CE0F1ED3-77E9-48AD-B047-8C77F61539BE}"/>
    <dgm:cxn modelId="{F05A22FF-11E1-49C9-AC28-C0CF0E6315A1}" srcId="{510B99E4-F057-41BD-BB16-DF78DE62876A}" destId="{1E9E23F2-98F2-4849-9D4A-6CF91F6A5CD3}" srcOrd="0" destOrd="0" parTransId="{479F926E-4B55-4DFB-9EDE-D0859DBAA0F2}" sibTransId="{E355C269-3518-4018-A32F-523D4C8A812A}"/>
    <dgm:cxn modelId="{562046CE-66EB-4A95-B963-02F9B2636A90}" type="presOf" srcId="{510B99E4-F057-41BD-BB16-DF78DE62876A}" destId="{9ADAC305-3C05-48DC-A340-EB505205C3B5}" srcOrd="0" destOrd="0" presId="urn:microsoft.com/office/officeart/2005/8/layout/vList5"/>
    <dgm:cxn modelId="{43742477-1800-447B-8638-9AA4F1039101}" srcId="{B7A8867E-E629-464A-8F16-2FB4731E8B66}" destId="{C34B4352-6E11-4901-9BB3-CC8FD0F4D4D5}" srcOrd="0" destOrd="0" parTransId="{D66ADE0B-6EB9-48A7-9BD6-DB3778A62D62}" sibTransId="{DC0776E5-F67E-4DDB-A818-A902F294530E}"/>
    <dgm:cxn modelId="{05D6DC35-5C2D-4D97-BEDA-192FBBD25817}" type="presOf" srcId="{B7A8867E-E629-464A-8F16-2FB4731E8B66}" destId="{83DAEEA7-4BEB-4084-9C11-E9A2136CB930}" srcOrd="0" destOrd="0" presId="urn:microsoft.com/office/officeart/2005/8/layout/vList5"/>
    <dgm:cxn modelId="{1C48EE8A-58DF-4C12-8EA0-7DA467C237E3}" type="presOf" srcId="{1E9E23F2-98F2-4849-9D4A-6CF91F6A5CD3}" destId="{47D13240-3681-47A6-967C-B44FA53CC2BF}" srcOrd="0" destOrd="0" presId="urn:microsoft.com/office/officeart/2005/8/layout/vList5"/>
    <dgm:cxn modelId="{4E98BFAD-CECA-4202-A116-18B6C8FEE5D7}" type="presOf" srcId="{8B03FEC9-DF42-45DD-8166-278A98382930}" destId="{315A63C7-4933-4214-9201-36776A25F54A}" srcOrd="0" destOrd="1" presId="urn:microsoft.com/office/officeart/2005/8/layout/vList5"/>
    <dgm:cxn modelId="{DE0DB73B-9A55-4A87-AB95-A81491829385}" type="presParOf" srcId="{FEEA6700-5293-4585-8753-F96F947CE379}" destId="{95E3BB26-6F82-4AD0-93A3-A2D71F767638}" srcOrd="0" destOrd="0" presId="urn:microsoft.com/office/officeart/2005/8/layout/vList5"/>
    <dgm:cxn modelId="{91B61C40-0BC3-4C9A-ACD8-BFA1947995EB}" type="presParOf" srcId="{95E3BB26-6F82-4AD0-93A3-A2D71F767638}" destId="{9ADAC305-3C05-48DC-A340-EB505205C3B5}" srcOrd="0" destOrd="0" presId="urn:microsoft.com/office/officeart/2005/8/layout/vList5"/>
    <dgm:cxn modelId="{AE3B31C1-4326-43FE-8402-D6544119306E}" type="presParOf" srcId="{95E3BB26-6F82-4AD0-93A3-A2D71F767638}" destId="{47D13240-3681-47A6-967C-B44FA53CC2BF}" srcOrd="1" destOrd="0" presId="urn:microsoft.com/office/officeart/2005/8/layout/vList5"/>
    <dgm:cxn modelId="{E9C310CB-E0B3-4508-86C2-DF47E249807C}" type="presParOf" srcId="{FEEA6700-5293-4585-8753-F96F947CE379}" destId="{D61A1621-DB60-4E89-8DE8-A1E0D1C91ABD}" srcOrd="1" destOrd="0" presId="urn:microsoft.com/office/officeart/2005/8/layout/vList5"/>
    <dgm:cxn modelId="{BBA2F121-264F-42F4-AB0D-F6CA2EEC1319}" type="presParOf" srcId="{FEEA6700-5293-4585-8753-F96F947CE379}" destId="{CBBC87E9-98EE-42B7-8E9F-9991C08F9AFD}" srcOrd="2" destOrd="0" presId="urn:microsoft.com/office/officeart/2005/8/layout/vList5"/>
    <dgm:cxn modelId="{5D969FE1-C056-43A6-840D-0A21173821B3}" type="presParOf" srcId="{CBBC87E9-98EE-42B7-8E9F-9991C08F9AFD}" destId="{83DAEEA7-4BEB-4084-9C11-E9A2136CB930}" srcOrd="0" destOrd="0" presId="urn:microsoft.com/office/officeart/2005/8/layout/vList5"/>
    <dgm:cxn modelId="{1F4A73A5-87A0-415E-B25F-9E3EBC4FD41A}" type="presParOf" srcId="{CBBC87E9-98EE-42B7-8E9F-9991C08F9AFD}" destId="{315A63C7-4933-4214-9201-36776A25F54A}" srcOrd="1" destOrd="0" presId="urn:microsoft.com/office/officeart/2005/8/layout/vList5"/>
    <dgm:cxn modelId="{55B059C0-B582-4BBE-98EB-838938C78746}" type="presParOf" srcId="{FEEA6700-5293-4585-8753-F96F947CE379}" destId="{F0DB6690-4C81-446A-BC49-617CEABB201D}" srcOrd="3" destOrd="0" presId="urn:microsoft.com/office/officeart/2005/8/layout/vList5"/>
    <dgm:cxn modelId="{99DB901F-67CF-4303-A00D-4391DB00D1C2}" type="presParOf" srcId="{FEEA6700-5293-4585-8753-F96F947CE379}" destId="{516E892A-1D6D-4244-99DB-2A3DDFB3FC50}" srcOrd="4" destOrd="0" presId="urn:microsoft.com/office/officeart/2005/8/layout/vList5"/>
    <dgm:cxn modelId="{B0AE8E6F-6A6F-4B38-9D7A-A08EF4E4FBD1}" type="presParOf" srcId="{516E892A-1D6D-4244-99DB-2A3DDFB3FC50}" destId="{2641019F-D55D-485E-86D6-93C9F815875D}" srcOrd="0" destOrd="0" presId="urn:microsoft.com/office/officeart/2005/8/layout/vList5"/>
    <dgm:cxn modelId="{F3CC6E85-D467-44CC-94D6-E969C6E56D0D}" type="presParOf" srcId="{516E892A-1D6D-4244-99DB-2A3DDFB3FC50}" destId="{E492C9C5-584A-4A78-AE6A-F2EBFD18447C}"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DCD97D-3BA3-40F1-93FB-7290F63B7F0A}" type="doc">
      <dgm:prSet loTypeId="urn:microsoft.com/office/officeart/2005/8/layout/vList5" loCatId="list" qsTypeId="urn:microsoft.com/office/officeart/2005/8/quickstyle/3d4" qsCatId="3D" csTypeId="urn:microsoft.com/office/officeart/2005/8/colors/colorful4" csCatId="colorful" phldr="1"/>
      <dgm:spPr/>
      <dgm:t>
        <a:bodyPr/>
        <a:lstStyle/>
        <a:p>
          <a:endParaRPr lang="en-IN"/>
        </a:p>
      </dgm:t>
    </dgm:pt>
    <dgm:pt modelId="{510B99E4-F057-41BD-BB16-DF78DE62876A}">
      <dgm:prSet phldrT="[Text]" custT="1"/>
      <dgm:spPr>
        <a:solidFill>
          <a:schemeClr val="accent2">
            <a:lumMod val="60000"/>
            <a:lumOff val="40000"/>
          </a:schemeClr>
        </a:solidFill>
      </dgm:spPr>
      <dgm:t>
        <a:bodyPr/>
        <a:lstStyle/>
        <a:p>
          <a:r>
            <a:rPr lang="en-IN" sz="2000" b="1" dirty="0" smtClean="0">
              <a:latin typeface="Georgia" pitchFamily="18" charset="0"/>
            </a:rPr>
            <a:t>Increasing FDI </a:t>
          </a:r>
          <a:endParaRPr lang="en-IN" sz="2000" b="1" dirty="0">
            <a:latin typeface="Georgia" pitchFamily="18" charset="0"/>
          </a:endParaRPr>
        </a:p>
      </dgm:t>
    </dgm:pt>
    <dgm:pt modelId="{7F3DA7A9-13F1-4198-9FC8-8DB2658F3C43}" type="parTrans" cxnId="{5C8EDB6F-D73F-44E0-BD29-4F8A2F375E40}">
      <dgm:prSet/>
      <dgm:spPr/>
      <dgm:t>
        <a:bodyPr/>
        <a:lstStyle/>
        <a:p>
          <a:endParaRPr lang="en-IN"/>
        </a:p>
      </dgm:t>
    </dgm:pt>
    <dgm:pt modelId="{01CA9EA8-1274-4866-A3F3-CAC5E56C96DF}" type="sibTrans" cxnId="{5C8EDB6F-D73F-44E0-BD29-4F8A2F375E40}">
      <dgm:prSet/>
      <dgm:spPr/>
      <dgm:t>
        <a:bodyPr/>
        <a:lstStyle/>
        <a:p>
          <a:endParaRPr lang="en-IN"/>
        </a:p>
      </dgm:t>
    </dgm:pt>
    <dgm:pt modelId="{1E9E23F2-98F2-4849-9D4A-6CF91F6A5CD3}">
      <dgm:prSet phldrT="[Text]" custT="1"/>
      <dgm:spPr/>
      <dgm:t>
        <a:bodyPr/>
        <a:lstStyle/>
        <a:p>
          <a:pPr algn="just"/>
          <a:r>
            <a:rPr lang="en-IN" sz="1400" b="0" i="0" dirty="0" smtClean="0">
              <a:latin typeface="Georgia" pitchFamily="18" charset="0"/>
            </a:rPr>
            <a:t>The Paper and Pulp industry  attracted FDI worth  Rs 5,455.44 crore between April 2000 and December 2015, which is 0.39% of total FDI. In October- December 2015, the Paper industry attracted FDI worth Rs 305.70 crore  as compared to Rs 83.81 crore  million attracted in same period of 2014. which more than  4 times. </a:t>
          </a:r>
          <a:endParaRPr lang="en-IN" sz="1400" dirty="0">
            <a:latin typeface="Georgia" pitchFamily="18" charset="0"/>
          </a:endParaRPr>
        </a:p>
      </dgm:t>
    </dgm:pt>
    <dgm:pt modelId="{479F926E-4B55-4DFB-9EDE-D0859DBAA0F2}" type="parTrans" cxnId="{F05A22FF-11E1-49C9-AC28-C0CF0E6315A1}">
      <dgm:prSet/>
      <dgm:spPr/>
      <dgm:t>
        <a:bodyPr/>
        <a:lstStyle/>
        <a:p>
          <a:endParaRPr lang="en-IN"/>
        </a:p>
      </dgm:t>
    </dgm:pt>
    <dgm:pt modelId="{E355C269-3518-4018-A32F-523D4C8A812A}" type="sibTrans" cxnId="{F05A22FF-11E1-49C9-AC28-C0CF0E6315A1}">
      <dgm:prSet/>
      <dgm:spPr/>
      <dgm:t>
        <a:bodyPr/>
        <a:lstStyle/>
        <a:p>
          <a:endParaRPr lang="en-IN"/>
        </a:p>
      </dgm:t>
    </dgm:pt>
    <dgm:pt modelId="{41D8C364-650C-4AD5-8E8D-BA6AA55497C8}">
      <dgm:prSet phldrT="[Text]" custT="1"/>
      <dgm:spPr/>
      <dgm:t>
        <a:bodyPr/>
        <a:lstStyle/>
        <a:p>
          <a:pPr algn="l"/>
          <a:endParaRPr lang="en-IN" sz="1200" dirty="0"/>
        </a:p>
      </dgm:t>
    </dgm:pt>
    <dgm:pt modelId="{3A1EBDAD-C094-44C3-8601-2D211CC6B843}" type="parTrans" cxnId="{4A02DA34-BA9F-4C68-850F-E15F25FC6E37}">
      <dgm:prSet/>
      <dgm:spPr/>
      <dgm:t>
        <a:bodyPr/>
        <a:lstStyle/>
        <a:p>
          <a:endParaRPr lang="en-IN"/>
        </a:p>
      </dgm:t>
    </dgm:pt>
    <dgm:pt modelId="{E3B299B3-D360-46C9-8E1F-F94A7F24FF93}" type="sibTrans" cxnId="{4A02DA34-BA9F-4C68-850F-E15F25FC6E37}">
      <dgm:prSet/>
      <dgm:spPr/>
      <dgm:t>
        <a:bodyPr/>
        <a:lstStyle/>
        <a:p>
          <a:endParaRPr lang="en-IN"/>
        </a:p>
      </dgm:t>
    </dgm:pt>
    <dgm:pt modelId="{59581C31-A8FB-445E-BCC8-FB7224D7B7E2}">
      <dgm:prSet phldrT="[Text]" custT="1"/>
      <dgm:spPr/>
      <dgm:t>
        <a:bodyPr/>
        <a:lstStyle/>
        <a:p>
          <a:pPr algn="just"/>
          <a:endParaRPr lang="en-IN" sz="1400" dirty="0">
            <a:latin typeface="Georgia" pitchFamily="18" charset="0"/>
          </a:endParaRPr>
        </a:p>
      </dgm:t>
    </dgm:pt>
    <dgm:pt modelId="{539F8ECF-164F-48DA-8C5B-E4D7E5CD7C21}" type="parTrans" cxnId="{C73CAFA9-2185-42E4-ADC3-A586E78F7ECB}">
      <dgm:prSet/>
      <dgm:spPr/>
    </dgm:pt>
    <dgm:pt modelId="{75588E8F-367E-4E58-A3DB-B475EDD43029}" type="sibTrans" cxnId="{C73CAFA9-2185-42E4-ADC3-A586E78F7ECB}">
      <dgm:prSet/>
      <dgm:spPr/>
    </dgm:pt>
    <dgm:pt modelId="{FEEA6700-5293-4585-8753-F96F947CE379}" type="pres">
      <dgm:prSet presAssocID="{1EDCD97D-3BA3-40F1-93FB-7290F63B7F0A}" presName="Name0" presStyleCnt="0">
        <dgm:presLayoutVars>
          <dgm:dir/>
          <dgm:animLvl val="lvl"/>
          <dgm:resizeHandles val="exact"/>
        </dgm:presLayoutVars>
      </dgm:prSet>
      <dgm:spPr/>
      <dgm:t>
        <a:bodyPr/>
        <a:lstStyle/>
        <a:p>
          <a:endParaRPr lang="en-IN"/>
        </a:p>
      </dgm:t>
    </dgm:pt>
    <dgm:pt modelId="{95E3BB26-6F82-4AD0-93A3-A2D71F767638}" type="pres">
      <dgm:prSet presAssocID="{510B99E4-F057-41BD-BB16-DF78DE62876A}" presName="linNode" presStyleCnt="0"/>
      <dgm:spPr/>
    </dgm:pt>
    <dgm:pt modelId="{9ADAC305-3C05-48DC-A340-EB505205C3B5}" type="pres">
      <dgm:prSet presAssocID="{510B99E4-F057-41BD-BB16-DF78DE62876A}" presName="parentText" presStyleLbl="node1" presStyleIdx="0" presStyleCnt="1" custScaleX="74756" custScaleY="62561" custLinFactNeighborX="-6396" custLinFactNeighborY="6256">
        <dgm:presLayoutVars>
          <dgm:chMax val="1"/>
          <dgm:bulletEnabled val="1"/>
        </dgm:presLayoutVars>
      </dgm:prSet>
      <dgm:spPr/>
      <dgm:t>
        <a:bodyPr/>
        <a:lstStyle/>
        <a:p>
          <a:endParaRPr lang="en-IN"/>
        </a:p>
      </dgm:t>
    </dgm:pt>
    <dgm:pt modelId="{47D13240-3681-47A6-967C-B44FA53CC2BF}" type="pres">
      <dgm:prSet presAssocID="{510B99E4-F057-41BD-BB16-DF78DE62876A}" presName="descendantText" presStyleLbl="alignAccFollowNode1" presStyleIdx="0" presStyleCnt="1" custScaleX="114241" custScaleY="108559">
        <dgm:presLayoutVars>
          <dgm:bulletEnabled val="1"/>
        </dgm:presLayoutVars>
      </dgm:prSet>
      <dgm:spPr/>
      <dgm:t>
        <a:bodyPr/>
        <a:lstStyle/>
        <a:p>
          <a:endParaRPr lang="en-IN"/>
        </a:p>
      </dgm:t>
    </dgm:pt>
  </dgm:ptLst>
  <dgm:cxnLst>
    <dgm:cxn modelId="{45D26371-3593-4679-B3B0-0AA426A04657}" type="presOf" srcId="{41D8C364-650C-4AD5-8E8D-BA6AA55497C8}" destId="{47D13240-3681-47A6-967C-B44FA53CC2BF}" srcOrd="0" destOrd="2" presId="urn:microsoft.com/office/officeart/2005/8/layout/vList5"/>
    <dgm:cxn modelId="{3EB69D52-0487-41BE-AA3C-940F55A959A4}" type="presOf" srcId="{510B99E4-F057-41BD-BB16-DF78DE62876A}" destId="{9ADAC305-3C05-48DC-A340-EB505205C3B5}" srcOrd="0" destOrd="0" presId="urn:microsoft.com/office/officeart/2005/8/layout/vList5"/>
    <dgm:cxn modelId="{4790B4E6-D4D7-4521-994D-08EC52781E59}" type="presOf" srcId="{1E9E23F2-98F2-4849-9D4A-6CF91F6A5CD3}" destId="{47D13240-3681-47A6-967C-B44FA53CC2BF}" srcOrd="0" destOrd="1" presId="urn:microsoft.com/office/officeart/2005/8/layout/vList5"/>
    <dgm:cxn modelId="{57C88AF8-FE1D-4A8E-9BC3-EF57E802FB77}" type="presOf" srcId="{1EDCD97D-3BA3-40F1-93FB-7290F63B7F0A}" destId="{FEEA6700-5293-4585-8753-F96F947CE379}" srcOrd="0" destOrd="0" presId="urn:microsoft.com/office/officeart/2005/8/layout/vList5"/>
    <dgm:cxn modelId="{C73CAFA9-2185-42E4-ADC3-A586E78F7ECB}" srcId="{510B99E4-F057-41BD-BB16-DF78DE62876A}" destId="{59581C31-A8FB-445E-BCC8-FB7224D7B7E2}" srcOrd="0" destOrd="0" parTransId="{539F8ECF-164F-48DA-8C5B-E4D7E5CD7C21}" sibTransId="{75588E8F-367E-4E58-A3DB-B475EDD43029}"/>
    <dgm:cxn modelId="{4A02DA34-BA9F-4C68-850F-E15F25FC6E37}" srcId="{510B99E4-F057-41BD-BB16-DF78DE62876A}" destId="{41D8C364-650C-4AD5-8E8D-BA6AA55497C8}" srcOrd="2" destOrd="0" parTransId="{3A1EBDAD-C094-44C3-8601-2D211CC6B843}" sibTransId="{E3B299B3-D360-46C9-8E1F-F94A7F24FF93}"/>
    <dgm:cxn modelId="{F05A22FF-11E1-49C9-AC28-C0CF0E6315A1}" srcId="{510B99E4-F057-41BD-BB16-DF78DE62876A}" destId="{1E9E23F2-98F2-4849-9D4A-6CF91F6A5CD3}" srcOrd="1" destOrd="0" parTransId="{479F926E-4B55-4DFB-9EDE-D0859DBAA0F2}" sibTransId="{E355C269-3518-4018-A32F-523D4C8A812A}"/>
    <dgm:cxn modelId="{25A9AD93-A503-4C48-AA06-3B1E2E800869}" type="presOf" srcId="{59581C31-A8FB-445E-BCC8-FB7224D7B7E2}" destId="{47D13240-3681-47A6-967C-B44FA53CC2BF}" srcOrd="0" destOrd="0" presId="urn:microsoft.com/office/officeart/2005/8/layout/vList5"/>
    <dgm:cxn modelId="{5C8EDB6F-D73F-44E0-BD29-4F8A2F375E40}" srcId="{1EDCD97D-3BA3-40F1-93FB-7290F63B7F0A}" destId="{510B99E4-F057-41BD-BB16-DF78DE62876A}" srcOrd="0" destOrd="0" parTransId="{7F3DA7A9-13F1-4198-9FC8-8DB2658F3C43}" sibTransId="{01CA9EA8-1274-4866-A3F3-CAC5E56C96DF}"/>
    <dgm:cxn modelId="{8B6BBA51-5536-46A4-9DD7-C506EBAA1038}" type="presParOf" srcId="{FEEA6700-5293-4585-8753-F96F947CE379}" destId="{95E3BB26-6F82-4AD0-93A3-A2D71F767638}" srcOrd="0" destOrd="0" presId="urn:microsoft.com/office/officeart/2005/8/layout/vList5"/>
    <dgm:cxn modelId="{05BE77C3-687D-40DB-896E-1517A6991EF3}" type="presParOf" srcId="{95E3BB26-6F82-4AD0-93A3-A2D71F767638}" destId="{9ADAC305-3C05-48DC-A340-EB505205C3B5}" srcOrd="0" destOrd="0" presId="urn:microsoft.com/office/officeart/2005/8/layout/vList5"/>
    <dgm:cxn modelId="{C7AB4322-4C9F-4177-BE31-85992AE45045}" type="presParOf" srcId="{95E3BB26-6F82-4AD0-93A3-A2D71F767638}" destId="{47D13240-3681-47A6-967C-B44FA53CC2BF}" srcOrd="1" destOrd="0" presId="urn:microsoft.com/office/officeart/2005/8/layout/vList5"/>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D13240-3681-47A6-967C-B44FA53CC2BF}">
      <dsp:nvSpPr>
        <dsp:cNvPr id="0" name=""/>
        <dsp:cNvSpPr/>
      </dsp:nvSpPr>
      <dsp:spPr>
        <a:xfrm rot="5400000">
          <a:off x="4763961" y="-2549735"/>
          <a:ext cx="1372182" cy="6472731"/>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n-IN" sz="1400" kern="1200" dirty="0">
              <a:latin typeface="Georgia" pitchFamily="18" charset="0"/>
            </a:rPr>
            <a:t>Growth in education sector:- results increased expenditure on text books &amp; notebooks. </a:t>
          </a:r>
        </a:p>
        <a:p>
          <a:pPr marL="114300" lvl="1" indent="-114300" algn="just" defTabSz="622300">
            <a:lnSpc>
              <a:spcPct val="90000"/>
            </a:lnSpc>
            <a:spcBef>
              <a:spcPct val="0"/>
            </a:spcBef>
            <a:spcAft>
              <a:spcPct val="15000"/>
            </a:spcAft>
            <a:buChar char="••"/>
          </a:pPr>
          <a:r>
            <a:rPr lang="en-IN" sz="1400" kern="1200" dirty="0">
              <a:latin typeface="Georgia" pitchFamily="18" charset="0"/>
            </a:rPr>
            <a:t>Change in lifestyle:- pushed up demand for specialty paper , such as tissue papers.</a:t>
          </a:r>
        </a:p>
        <a:p>
          <a:pPr marL="114300" lvl="1" indent="-114300" algn="just" defTabSz="622300">
            <a:lnSpc>
              <a:spcPct val="90000"/>
            </a:lnSpc>
            <a:spcBef>
              <a:spcPct val="0"/>
            </a:spcBef>
            <a:spcAft>
              <a:spcPct val="15000"/>
            </a:spcAft>
            <a:buChar char="••"/>
          </a:pPr>
          <a:r>
            <a:rPr lang="en-IN" sz="1400" kern="1200" dirty="0">
              <a:latin typeface="Georgia" pitchFamily="18" charset="0"/>
            </a:rPr>
            <a:t>Increased </a:t>
          </a:r>
          <a:r>
            <a:rPr lang="en-IN" sz="1400" kern="1200" dirty="0" smtClean="0">
              <a:latin typeface="Georgia" pitchFamily="18" charset="0"/>
            </a:rPr>
            <a:t>demand </a:t>
          </a:r>
          <a:r>
            <a:rPr lang="en-IN" sz="1400" kern="1200" dirty="0">
              <a:latin typeface="Georgia" pitchFamily="18" charset="0"/>
            </a:rPr>
            <a:t>for </a:t>
          </a:r>
          <a:r>
            <a:rPr lang="en-IN" sz="1400" kern="1200" dirty="0" smtClean="0">
              <a:latin typeface="Georgia" pitchFamily="18" charset="0"/>
            </a:rPr>
            <a:t>fascinating packaging.</a:t>
          </a:r>
          <a:endParaRPr lang="en-IN" sz="1400" kern="1200" dirty="0">
            <a:latin typeface="Georgia" pitchFamily="18" charset="0"/>
          </a:endParaRPr>
        </a:p>
      </dsp:txBody>
      <dsp:txXfrm rot="5400000">
        <a:off x="4763961" y="-2549735"/>
        <a:ext cx="1372182" cy="6472731"/>
      </dsp:txXfrm>
    </dsp:sp>
    <dsp:sp modelId="{9ADAC305-3C05-48DC-A340-EB505205C3B5}">
      <dsp:nvSpPr>
        <dsp:cNvPr id="0" name=""/>
        <dsp:cNvSpPr/>
      </dsp:nvSpPr>
      <dsp:spPr>
        <a:xfrm>
          <a:off x="381" y="234829"/>
          <a:ext cx="2213306" cy="903600"/>
        </a:xfrm>
        <a:prstGeom prst="round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IN" sz="2000" b="1" kern="1200" dirty="0">
              <a:latin typeface="Georgia" pitchFamily="18" charset="0"/>
            </a:rPr>
            <a:t>Growth in Paper Consumption </a:t>
          </a:r>
          <a:endParaRPr lang="en-IN" sz="2000" kern="1200" dirty="0">
            <a:latin typeface="Georgia" pitchFamily="18" charset="0"/>
          </a:endParaRPr>
        </a:p>
      </dsp:txBody>
      <dsp:txXfrm>
        <a:off x="381" y="234829"/>
        <a:ext cx="2213306" cy="903600"/>
      </dsp:txXfrm>
    </dsp:sp>
    <dsp:sp modelId="{315A63C7-4933-4214-9201-36776A25F54A}">
      <dsp:nvSpPr>
        <dsp:cNvPr id="0" name=""/>
        <dsp:cNvSpPr/>
      </dsp:nvSpPr>
      <dsp:spPr>
        <a:xfrm rot="5400000">
          <a:off x="4654337" y="-1036516"/>
          <a:ext cx="1548143" cy="6516781"/>
        </a:xfrm>
        <a:prstGeom prst="round2SameRect">
          <a:avLst/>
        </a:prstGeom>
        <a:solidFill>
          <a:schemeClr val="accent4">
            <a:tint val="40000"/>
            <a:alpha val="90000"/>
            <a:hueOff val="-1972853"/>
            <a:satOff val="11079"/>
            <a:lumOff val="704"/>
            <a:alphaOff val="0"/>
          </a:schemeClr>
        </a:solidFill>
        <a:ln w="9525" cap="flat" cmpd="sng" algn="ctr">
          <a:solidFill>
            <a:schemeClr val="accent4">
              <a:tint val="40000"/>
              <a:alpha val="90000"/>
              <a:hueOff val="-1972853"/>
              <a:satOff val="11079"/>
              <a:lumOff val="704"/>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n-IN" sz="1400" kern="1200" dirty="0">
              <a:latin typeface="Georgia" pitchFamily="18" charset="0"/>
            </a:rPr>
            <a:t>Exports of paper and paper products from India have not grown over the last three to four years in spite of steadily increasing domestic production. </a:t>
          </a:r>
        </a:p>
        <a:p>
          <a:pPr marL="114300" lvl="1" indent="-114300" algn="just" defTabSz="622300">
            <a:lnSpc>
              <a:spcPct val="90000"/>
            </a:lnSpc>
            <a:spcBef>
              <a:spcPct val="0"/>
            </a:spcBef>
            <a:spcAft>
              <a:spcPct val="15000"/>
            </a:spcAft>
            <a:buChar char="••"/>
          </a:pPr>
          <a:r>
            <a:rPr lang="en-IN" sz="1400" kern="1200" dirty="0">
              <a:latin typeface="Georgia" pitchFamily="18" charset="0"/>
            </a:rPr>
            <a:t>This is primarily due to increasing domestic demand and low quality of finished product, making the products unsuitable for export to the developed markets. </a:t>
          </a:r>
        </a:p>
        <a:p>
          <a:pPr marL="114300" lvl="1" indent="-114300" algn="just" defTabSz="622300">
            <a:lnSpc>
              <a:spcPct val="90000"/>
            </a:lnSpc>
            <a:spcBef>
              <a:spcPct val="0"/>
            </a:spcBef>
            <a:spcAft>
              <a:spcPct val="15000"/>
            </a:spcAft>
            <a:buChar char="••"/>
          </a:pPr>
          <a:r>
            <a:rPr lang="en-IN" sz="1400" kern="1200" dirty="0">
              <a:latin typeface="Georgia" pitchFamily="18" charset="0"/>
            </a:rPr>
            <a:t>So there is opportunity to produce quality </a:t>
          </a:r>
          <a:r>
            <a:rPr lang="en-IN" sz="1400" kern="1200" dirty="0" smtClean="0">
              <a:latin typeface="Georgia" pitchFamily="18" charset="0"/>
            </a:rPr>
            <a:t>products, which </a:t>
          </a:r>
          <a:r>
            <a:rPr lang="en-IN" sz="1400" kern="1200" dirty="0">
              <a:latin typeface="Georgia" pitchFamily="18" charset="0"/>
            </a:rPr>
            <a:t>lead to increased </a:t>
          </a:r>
          <a:r>
            <a:rPr lang="en-IN" sz="1400" kern="1200" dirty="0" smtClean="0">
              <a:latin typeface="Georgia" pitchFamily="18" charset="0"/>
            </a:rPr>
            <a:t>exports </a:t>
          </a:r>
          <a:r>
            <a:rPr lang="en-IN" sz="1400" kern="1200" dirty="0">
              <a:latin typeface="Georgia" pitchFamily="18" charset="0"/>
            </a:rPr>
            <a:t>and can avail export incentives-MEIS,DBk </a:t>
          </a:r>
        </a:p>
      </dsp:txBody>
      <dsp:txXfrm rot="5400000">
        <a:off x="4654337" y="-1036516"/>
        <a:ext cx="1548143" cy="6516781"/>
      </dsp:txXfrm>
    </dsp:sp>
    <dsp:sp modelId="{83DAEEA7-4BEB-4084-9C11-E9A2136CB930}">
      <dsp:nvSpPr>
        <dsp:cNvPr id="0" name=""/>
        <dsp:cNvSpPr/>
      </dsp:nvSpPr>
      <dsp:spPr>
        <a:xfrm>
          <a:off x="381" y="1752599"/>
          <a:ext cx="2168538" cy="946386"/>
        </a:xfrm>
        <a:prstGeom prst="roundRect">
          <a:avLst/>
        </a:prstGeom>
        <a:solidFill>
          <a:schemeClr val="accent4">
            <a:hueOff val="-2232385"/>
            <a:satOff val="13449"/>
            <a:lumOff val="107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IN" sz="2000" b="1" kern="1200" dirty="0">
              <a:latin typeface="Georgia" pitchFamily="18" charset="0"/>
            </a:rPr>
            <a:t>Export Potential </a:t>
          </a:r>
        </a:p>
      </dsp:txBody>
      <dsp:txXfrm>
        <a:off x="381" y="1752599"/>
        <a:ext cx="2168538" cy="946386"/>
      </dsp:txXfrm>
    </dsp:sp>
    <dsp:sp modelId="{E492C9C5-584A-4A78-AE6A-F2EBFD18447C}">
      <dsp:nvSpPr>
        <dsp:cNvPr id="0" name=""/>
        <dsp:cNvSpPr/>
      </dsp:nvSpPr>
      <dsp:spPr>
        <a:xfrm rot="5400000">
          <a:off x="4772448" y="432884"/>
          <a:ext cx="1263997" cy="6555956"/>
        </a:xfrm>
        <a:prstGeom prst="round2SameRect">
          <a:avLst/>
        </a:prstGeom>
        <a:solidFill>
          <a:schemeClr val="accent4">
            <a:tint val="40000"/>
            <a:alpha val="90000"/>
            <a:hueOff val="-3945706"/>
            <a:satOff val="22157"/>
            <a:lumOff val="1408"/>
            <a:alphaOff val="0"/>
          </a:schemeClr>
        </a:solidFill>
        <a:ln w="9525" cap="flat" cmpd="sng" algn="ctr">
          <a:solidFill>
            <a:schemeClr val="accent4">
              <a:tint val="40000"/>
              <a:alpha val="90000"/>
              <a:hueOff val="-3945706"/>
              <a:satOff val="22157"/>
              <a:lumOff val="1408"/>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a:latin typeface="Georgia" pitchFamily="18" charset="0"/>
            </a:rPr>
            <a:t>E-commerce boom in the country is expected to help paper </a:t>
          </a:r>
          <a:r>
            <a:rPr lang="en-IN" sz="1400" b="0" i="0" kern="1200" dirty="0" smtClean="0">
              <a:latin typeface="Georgia" pitchFamily="18" charset="0"/>
            </a:rPr>
            <a:t>industry to  </a:t>
          </a:r>
          <a:r>
            <a:rPr lang="en-IN" sz="1400" b="0" i="0" kern="1200" dirty="0">
              <a:latin typeface="Georgia" pitchFamily="18" charset="0"/>
            </a:rPr>
            <a:t>enter new phase of growth</a:t>
          </a:r>
          <a:r>
            <a:rPr lang="en-IN" sz="1400" b="0" i="0" kern="1200" dirty="0" smtClean="0">
              <a:latin typeface="Georgia" pitchFamily="18" charset="0"/>
            </a:rPr>
            <a:t>.</a:t>
          </a:r>
          <a:endParaRPr lang="en-IN" sz="1400" kern="1200" dirty="0">
            <a:latin typeface="Georgia" pitchFamily="18" charset="0"/>
          </a:endParaRPr>
        </a:p>
        <a:p>
          <a:pPr marL="114300" lvl="1" indent="-114300" algn="l" defTabSz="622300">
            <a:lnSpc>
              <a:spcPct val="90000"/>
            </a:lnSpc>
            <a:spcBef>
              <a:spcPct val="0"/>
            </a:spcBef>
            <a:spcAft>
              <a:spcPct val="15000"/>
            </a:spcAft>
            <a:buChar char="••"/>
          </a:pPr>
          <a:r>
            <a:rPr lang="en-IN" sz="1400" b="0" i="0" kern="1200" dirty="0" smtClean="0">
              <a:latin typeface="Georgia" pitchFamily="18" charset="0"/>
            </a:rPr>
            <a:t> </a:t>
          </a:r>
          <a:r>
            <a:rPr lang="en-IN" sz="1400" b="0" i="0" kern="1200" dirty="0">
              <a:latin typeface="Georgia" pitchFamily="18" charset="0"/>
            </a:rPr>
            <a:t>Increasing number of Internet users and rising middle-class in the society with higher disposable income has boosted the demand for paper packaging products in the shipment industry</a:t>
          </a:r>
          <a:r>
            <a:rPr lang="en-IN" sz="1600" b="0" i="0" kern="1200" dirty="0">
              <a:latin typeface="Georgia" pitchFamily="18" charset="0"/>
            </a:rPr>
            <a:t>.</a:t>
          </a:r>
          <a:endParaRPr lang="en-IN" sz="1600" kern="1200" dirty="0">
            <a:latin typeface="Georgia" pitchFamily="18" charset="0"/>
          </a:endParaRPr>
        </a:p>
      </dsp:txBody>
      <dsp:txXfrm rot="5400000">
        <a:off x="4772448" y="432884"/>
        <a:ext cx="1263997" cy="6555956"/>
      </dsp:txXfrm>
    </dsp:sp>
    <dsp:sp modelId="{2641019F-D55D-485E-86D6-93C9F815875D}">
      <dsp:nvSpPr>
        <dsp:cNvPr id="0" name=""/>
        <dsp:cNvSpPr/>
      </dsp:nvSpPr>
      <dsp:spPr>
        <a:xfrm>
          <a:off x="381" y="3225101"/>
          <a:ext cx="2126087" cy="965899"/>
        </a:xfrm>
        <a:prstGeom prst="roundRect">
          <a:avLst/>
        </a:prstGeom>
        <a:solidFill>
          <a:schemeClr val="tx2">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IN" sz="2000" b="1" kern="1200" dirty="0">
              <a:latin typeface="Georgia" pitchFamily="18" charset="0"/>
            </a:rPr>
            <a:t>E-Commerce </a:t>
          </a:r>
          <a:r>
            <a:rPr lang="en-IN" sz="2000" b="1" kern="1200" dirty="0" smtClean="0">
              <a:latin typeface="Georgia" pitchFamily="18" charset="0"/>
            </a:rPr>
            <a:t>Growth</a:t>
          </a:r>
          <a:endParaRPr lang="en-IN" sz="2000" b="1" kern="1200" dirty="0">
            <a:latin typeface="Georgia" pitchFamily="18" charset="0"/>
          </a:endParaRPr>
        </a:p>
      </dsp:txBody>
      <dsp:txXfrm>
        <a:off x="381" y="3225101"/>
        <a:ext cx="2126087" cy="9658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D13240-3681-47A6-967C-B44FA53CC2BF}">
      <dsp:nvSpPr>
        <dsp:cNvPr id="0" name=""/>
        <dsp:cNvSpPr/>
      </dsp:nvSpPr>
      <dsp:spPr>
        <a:xfrm rot="5400000">
          <a:off x="4933914" y="-2535113"/>
          <a:ext cx="1057807" cy="6289426"/>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endParaRPr lang="en-IN" sz="1400" kern="1200" dirty="0">
            <a:latin typeface="Georgia" pitchFamily="18" charset="0"/>
          </a:endParaRPr>
        </a:p>
        <a:p>
          <a:pPr marL="114300" lvl="1" indent="-114300" algn="just" defTabSz="622300">
            <a:lnSpc>
              <a:spcPct val="90000"/>
            </a:lnSpc>
            <a:spcBef>
              <a:spcPct val="0"/>
            </a:spcBef>
            <a:spcAft>
              <a:spcPct val="15000"/>
            </a:spcAft>
            <a:buChar char="••"/>
          </a:pPr>
          <a:r>
            <a:rPr lang="en-IN" sz="1400" b="0" i="0" kern="1200" dirty="0" smtClean="0">
              <a:latin typeface="Georgia" pitchFamily="18" charset="0"/>
            </a:rPr>
            <a:t>The Paper and Pulp industry  attracted FDI worth  Rs 5,455.44 crore between April 2000 and December 2015, which is 0.39% of total FDI. In October- December 2015, the Paper industry attracted FDI worth Rs 305.70 crore  as compared to Rs 83.81 crore  million attracted in same period of 2014. which more than  4 times. </a:t>
          </a:r>
          <a:endParaRPr lang="en-IN" sz="1400" kern="1200" dirty="0">
            <a:latin typeface="Georgia" pitchFamily="18" charset="0"/>
          </a:endParaRPr>
        </a:p>
        <a:p>
          <a:pPr marL="114300" lvl="1" indent="-114300" algn="l" defTabSz="533400">
            <a:lnSpc>
              <a:spcPct val="90000"/>
            </a:lnSpc>
            <a:spcBef>
              <a:spcPct val="0"/>
            </a:spcBef>
            <a:spcAft>
              <a:spcPct val="15000"/>
            </a:spcAft>
            <a:buChar char="••"/>
          </a:pPr>
          <a:endParaRPr lang="en-IN" sz="1200" kern="1200" dirty="0"/>
        </a:p>
      </dsp:txBody>
      <dsp:txXfrm rot="5400000">
        <a:off x="4933914" y="-2535113"/>
        <a:ext cx="1057807" cy="6289426"/>
      </dsp:txXfrm>
    </dsp:sp>
    <dsp:sp modelId="{9ADAC305-3C05-48DC-A340-EB505205C3B5}">
      <dsp:nvSpPr>
        <dsp:cNvPr id="0" name=""/>
        <dsp:cNvSpPr/>
      </dsp:nvSpPr>
      <dsp:spPr>
        <a:xfrm>
          <a:off x="0" y="304799"/>
          <a:ext cx="2315035" cy="761998"/>
        </a:xfrm>
        <a:prstGeom prst="roundRect">
          <a:avLst/>
        </a:prstGeom>
        <a:solidFill>
          <a:schemeClr val="accent2">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IN" sz="2000" b="1" kern="1200" dirty="0" smtClean="0">
              <a:latin typeface="Georgia" pitchFamily="18" charset="0"/>
            </a:rPr>
            <a:t>Increasing FDI </a:t>
          </a:r>
          <a:endParaRPr lang="en-IN" sz="2000" b="1" kern="1200" dirty="0">
            <a:latin typeface="Georgia" pitchFamily="18" charset="0"/>
          </a:endParaRPr>
        </a:p>
      </dsp:txBody>
      <dsp:txXfrm>
        <a:off x="0" y="304799"/>
        <a:ext cx="2315035" cy="76199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969A2E-6CCD-48D8-816E-7A7CC233C496}" type="datetimeFigureOut">
              <a:rPr lang="en-IN" smtClean="0"/>
              <a:pPr/>
              <a:t>04-04-2017</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E84BBD-38FE-4E29-B950-D635978B9489}" type="slidenum">
              <a:rPr lang="en-IN" smtClean="0"/>
              <a:pPr/>
              <a:t>‹#›</a:t>
            </a:fld>
            <a:endParaRPr lang="en-IN"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a</a:t>
            </a:r>
            <a:endParaRPr lang="en-IN" dirty="0"/>
          </a:p>
        </p:txBody>
      </p:sp>
      <p:sp>
        <p:nvSpPr>
          <p:cNvPr id="4" name="Slide Number Placeholder 3"/>
          <p:cNvSpPr>
            <a:spLocks noGrp="1"/>
          </p:cNvSpPr>
          <p:nvPr>
            <p:ph type="sldNum" sz="quarter" idx="10"/>
          </p:nvPr>
        </p:nvSpPr>
        <p:spPr/>
        <p:txBody>
          <a:bodyPr/>
          <a:lstStyle/>
          <a:p>
            <a:fld id="{E4E84BBD-38FE-4E29-B950-D635978B9489}" type="slidenum">
              <a:rPr lang="en-IN" smtClean="0"/>
              <a:pPr/>
              <a:t>1</a:t>
            </a:fld>
            <a:endParaRPr lang="en-IN"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4/4/2017</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4/4/2017</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4/4/2017</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4/4/2017</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4/4/2017</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openxmlformats.org/officeDocument/2006/relationships/diagramData" Target="../diagrams/data2.xml"/><Relationship Id="rId11" Type="http://schemas.microsoft.com/office/2007/relationships/diagramDrawing" Target="../diagrams/drawing2.xml"/><Relationship Id="rId5" Type="http://schemas.openxmlformats.org/officeDocument/2006/relationships/diagramColors" Target="../diagrams/colors1.xml"/><Relationship Id="rId10" Type="http://schemas.microsoft.com/office/2007/relationships/diagramDrawing" Target="../diagrams/drawing1.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95400"/>
            <a:ext cx="9144000" cy="914400"/>
          </a:xfrm>
          <a:solidFill>
            <a:schemeClr val="accent2">
              <a:lumMod val="20000"/>
              <a:lumOff val="80000"/>
            </a:schemeClr>
          </a:solidFill>
          <a:ln/>
        </p:spPr>
        <p:style>
          <a:lnRef idx="2">
            <a:schemeClr val="accent3"/>
          </a:lnRef>
          <a:fillRef idx="1">
            <a:schemeClr val="lt1"/>
          </a:fillRef>
          <a:effectRef idx="0">
            <a:schemeClr val="accent3"/>
          </a:effectRef>
          <a:fontRef idx="minor">
            <a:schemeClr val="dk1"/>
          </a:fontRef>
        </p:style>
        <p:txBody>
          <a:bodyPr>
            <a:noAutofit/>
          </a:bodyPr>
          <a:lstStyle/>
          <a:p>
            <a:pPr algn="just"/>
            <a:r>
              <a:rPr lang="en-US" sz="2800"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heading"/>
              </a:rPr>
              <a:t>REARCH</a:t>
            </a:r>
            <a:r>
              <a:rPr lang="en-US" sz="2700"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heading"/>
              </a:rPr>
              <a:t> ON PAPER AND CORRUGATION INDUSTRY</a:t>
            </a:r>
            <a:endParaRPr lang="en-IN" sz="2700"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heading"/>
            </a:endParaRPr>
          </a:p>
        </p:txBody>
      </p:sp>
      <p:sp>
        <p:nvSpPr>
          <p:cNvPr id="3" name="Subtitle 2"/>
          <p:cNvSpPr>
            <a:spLocks noGrp="1"/>
          </p:cNvSpPr>
          <p:nvPr>
            <p:ph type="subTitle" idx="1"/>
          </p:nvPr>
        </p:nvSpPr>
        <p:spPr>
          <a:xfrm>
            <a:off x="838200" y="4953000"/>
            <a:ext cx="7854696" cy="1752600"/>
          </a:xfrm>
        </p:spPr>
        <p:txBody>
          <a:bodyPr>
            <a:normAutofit fontScale="47500" lnSpcReduction="20000"/>
          </a:bodyPr>
          <a:lstStyle/>
          <a:p>
            <a:endParaRPr lang="en-US" dirty="0" smtClean="0"/>
          </a:p>
          <a:p>
            <a:endParaRPr lang="en-US" dirty="0" smtClean="0"/>
          </a:p>
          <a:p>
            <a:endParaRPr lang="en-US" dirty="0" smtClean="0"/>
          </a:p>
          <a:p>
            <a:endParaRPr lang="en-US" dirty="0" smtClean="0"/>
          </a:p>
          <a:p>
            <a:pPr marL="365760" marR="0" lvl="0" indent="-256032">
              <a:defRPr/>
            </a:pPr>
            <a:r>
              <a:rPr lang="en-US" sz="3300" b="1" dirty="0" smtClean="0">
                <a:solidFill>
                  <a:schemeClr val="bg1"/>
                </a:solidFill>
              </a:rPr>
              <a:t>Report :</a:t>
            </a:r>
          </a:p>
          <a:p>
            <a:pPr marL="365760" marR="0" lvl="0" indent="-256032">
              <a:defRPr/>
            </a:pPr>
            <a:r>
              <a:rPr lang="en-US" sz="2500" b="1" dirty="0" smtClean="0">
                <a:solidFill>
                  <a:schemeClr val="bg1"/>
                </a:solidFill>
              </a:rPr>
              <a:t>AjayKumar Saini </a:t>
            </a:r>
          </a:p>
          <a:p>
            <a:pPr marL="4023360" lvl="8" indent="-256032" algn="r">
              <a:spcBef>
                <a:spcPts val="400"/>
              </a:spcBef>
              <a:buClr>
                <a:schemeClr val="accent1"/>
              </a:buClr>
              <a:buSzPct val="68000"/>
            </a:pPr>
            <a:r>
              <a:rPr lang="en-US" sz="2500" b="1" dirty="0" smtClean="0">
                <a:solidFill>
                  <a:schemeClr val="bg1"/>
                </a:solidFill>
              </a:rPr>
              <a:t>CA, CS(Inter), B.COM</a:t>
            </a:r>
          </a:p>
          <a:p>
            <a:pPr marL="4023360" lvl="8" indent="-256032" algn="r">
              <a:spcBef>
                <a:spcPts val="400"/>
              </a:spcBef>
              <a:buClr>
                <a:schemeClr val="accent1"/>
              </a:buClr>
              <a:buSzPct val="68000"/>
            </a:pPr>
            <a:r>
              <a:rPr lang="en-US" sz="2500" b="1" dirty="0" smtClean="0">
                <a:solidFill>
                  <a:schemeClr val="bg1"/>
                </a:solidFill>
              </a:rPr>
              <a:t>Mob: +91 8802559287</a:t>
            </a:r>
            <a:endParaRPr lang="en-IN" sz="2500" b="1" dirty="0">
              <a:solidFill>
                <a:schemeClr val="bg1"/>
              </a:solidFill>
            </a:endParaRPr>
          </a:p>
        </p:txBody>
      </p:sp>
      <p:sp>
        <p:nvSpPr>
          <p:cNvPr id="11266" name="AutoShape 2" descr="Image result for corrugation industr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dirty="0"/>
          </a:p>
        </p:txBody>
      </p:sp>
      <p:sp>
        <p:nvSpPr>
          <p:cNvPr id="9" name="Right Arrow 8"/>
          <p:cNvSpPr/>
          <p:nvPr/>
        </p:nvSpPr>
        <p:spPr>
          <a:xfrm>
            <a:off x="4876800" y="3810000"/>
            <a:ext cx="3733800" cy="990600"/>
          </a:xfrm>
          <a:prstGeom prst="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Investment Potential And Growth </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10" name="Picture 2" descr="C:\Users\Ajay\Desktop\219.jpg"/>
          <p:cNvPicPr>
            <a:picLocks noChangeAspect="1" noChangeArrowheads="1"/>
          </p:cNvPicPr>
          <p:nvPr/>
        </p:nvPicPr>
        <p:blipFill>
          <a:blip r:embed="rId3" cstate="print"/>
          <a:srcRect/>
          <a:stretch>
            <a:fillRect/>
          </a:stretch>
        </p:blipFill>
        <p:spPr bwMode="auto">
          <a:xfrm>
            <a:off x="5181600" y="2252230"/>
            <a:ext cx="2523931" cy="140537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4525963"/>
          </a:xfrm>
        </p:spPr>
        <p:txBody>
          <a:bodyPr>
            <a:normAutofit/>
          </a:bodyPr>
          <a:lstStyle/>
          <a:p>
            <a:pPr lvl="1">
              <a:buNone/>
            </a:pPr>
            <a:endParaRPr lang="en-IN" sz="1400" dirty="0" smtClean="0">
              <a:latin typeface="Georgia" pitchFamily="18" charset="0"/>
            </a:endParaRPr>
          </a:p>
          <a:p>
            <a:pPr lvl="1">
              <a:buNone/>
            </a:pPr>
            <a:endParaRPr lang="en-IN" sz="1400" dirty="0" smtClean="0">
              <a:latin typeface="Georgia" pitchFamily="18" charset="0"/>
            </a:endParaRPr>
          </a:p>
          <a:p>
            <a:pPr lvl="1">
              <a:buNone/>
            </a:pPr>
            <a:r>
              <a:rPr lang="en-IN" sz="1400" dirty="0" smtClean="0">
                <a:latin typeface="Georgia" pitchFamily="18" charset="0"/>
              </a:rPr>
              <a:t>Since this segment  is operate by un-organized sector. Till  there are some major market player </a:t>
            </a:r>
          </a:p>
          <a:p>
            <a:pPr lvl="1">
              <a:buNone/>
            </a:pPr>
            <a:r>
              <a:rPr lang="en-IN" sz="1400" dirty="0" smtClean="0">
                <a:latin typeface="Georgia" pitchFamily="18" charset="0"/>
              </a:rPr>
              <a:t>They have significant market share in corrugated boxes segment in India.</a:t>
            </a:r>
          </a:p>
          <a:p>
            <a:pPr lvl="1">
              <a:buNone/>
            </a:pPr>
            <a:endParaRPr lang="en-IN" sz="1400" dirty="0" smtClean="0">
              <a:latin typeface="Georgia" pitchFamily="18" charset="0"/>
            </a:endParaRPr>
          </a:p>
          <a:p>
            <a:pPr lvl="1">
              <a:buFont typeface="Wingdings" pitchFamily="2" charset="2"/>
              <a:buChar char="Ø"/>
            </a:pPr>
            <a:r>
              <a:rPr lang="en-IN" sz="1400" b="1" dirty="0" smtClean="0">
                <a:latin typeface="Georgia" pitchFamily="18" charset="0"/>
              </a:rPr>
              <a:t> B L Containers</a:t>
            </a:r>
          </a:p>
          <a:p>
            <a:pPr lvl="1">
              <a:buFont typeface="Wingdings" pitchFamily="2" charset="2"/>
              <a:buChar char="Ø"/>
            </a:pPr>
            <a:r>
              <a:rPr lang="en-IN" sz="1400" b="1" dirty="0" smtClean="0"/>
              <a:t>Chaitanya Packaging Industry</a:t>
            </a:r>
          </a:p>
          <a:p>
            <a:pPr lvl="1">
              <a:buFont typeface="Wingdings" pitchFamily="2" charset="2"/>
              <a:buChar char="Ø"/>
            </a:pPr>
            <a:r>
              <a:rPr lang="en-IN" sz="1400" b="1" dirty="0" smtClean="0"/>
              <a:t>Champion Packaging Industry</a:t>
            </a:r>
          </a:p>
          <a:p>
            <a:pPr lvl="1">
              <a:buFont typeface="Wingdings" pitchFamily="2" charset="2"/>
              <a:buChar char="Ø"/>
            </a:pPr>
            <a:r>
              <a:rPr lang="en-IN" sz="1400" b="1" dirty="0" smtClean="0"/>
              <a:t>Khemka Containers Ltd</a:t>
            </a:r>
          </a:p>
          <a:p>
            <a:pPr lvl="1">
              <a:buFont typeface="Wingdings" pitchFamily="2" charset="2"/>
              <a:buChar char="Ø"/>
            </a:pPr>
            <a:r>
              <a:rPr lang="en-IN" sz="1400" b="1" dirty="0" smtClean="0"/>
              <a:t>Meghdhoot Corrugators &amp; Packers</a:t>
            </a:r>
          </a:p>
          <a:p>
            <a:pPr lvl="1">
              <a:buFont typeface="Wingdings" pitchFamily="2" charset="2"/>
              <a:buChar char="Ø"/>
            </a:pPr>
            <a:r>
              <a:rPr lang="en-IN" sz="1400" b="1" dirty="0" smtClean="0"/>
              <a:t>Shree Rama Multi Tech</a:t>
            </a:r>
          </a:p>
          <a:p>
            <a:pPr lvl="1">
              <a:buFont typeface="Wingdings" pitchFamily="2" charset="2"/>
              <a:buChar char="Ø"/>
            </a:pPr>
            <a:r>
              <a:rPr lang="en-IN" sz="1400" b="1" dirty="0" smtClean="0"/>
              <a:t>Supack Group</a:t>
            </a:r>
            <a:endParaRPr lang="en-IN" sz="1400" dirty="0" smtClean="0">
              <a:latin typeface="Georgia" pitchFamily="18" charset="0"/>
            </a:endParaRPr>
          </a:p>
          <a:p>
            <a:pPr lvl="1">
              <a:buNone/>
            </a:pPr>
            <a:endParaRPr lang="en-IN" sz="1400" dirty="0" smtClean="0">
              <a:latin typeface="Georgia" pitchFamily="18" charset="0"/>
            </a:endParaRPr>
          </a:p>
          <a:p>
            <a:pPr lvl="1">
              <a:buNone/>
            </a:pPr>
            <a:endParaRPr lang="en-IN" sz="1400" dirty="0">
              <a:latin typeface="Georgia" pitchFamily="18" charset="0"/>
            </a:endParaRPr>
          </a:p>
        </p:txBody>
      </p:sp>
      <p:sp>
        <p:nvSpPr>
          <p:cNvPr id="4" name="Title 1"/>
          <p:cNvSpPr>
            <a:spLocks noGrp="1"/>
          </p:cNvSpPr>
          <p:nvPr>
            <p:ph type="title"/>
          </p:nvPr>
        </p:nvSpPr>
        <p:spPr>
          <a:xfrm>
            <a:off x="457200" y="274638"/>
            <a:ext cx="8382000" cy="563562"/>
          </a:xfrm>
          <a:solidFill>
            <a:schemeClr val="accent2"/>
          </a:solidFill>
        </p:spPr>
        <p:txBody>
          <a:bodyPr>
            <a:normAutofit/>
          </a:bodyPr>
          <a:lstStyle/>
          <a:p>
            <a:r>
              <a:rPr lang="en-IN" sz="2800" dirty="0" smtClean="0">
                <a:solidFill>
                  <a:schemeClr val="bg1"/>
                </a:solidFill>
              </a:rPr>
              <a:t>Market Player </a:t>
            </a:r>
            <a:endParaRPr lang="en-IN" sz="2800" dirty="0">
              <a:solidFill>
                <a:schemeClr val="bg1"/>
              </a:solidFill>
            </a:endParaRPr>
          </a:p>
        </p:txBody>
      </p:sp>
      <p:sp>
        <p:nvSpPr>
          <p:cNvPr id="5" name="Rectangle 4"/>
          <p:cNvSpPr/>
          <p:nvPr/>
        </p:nvSpPr>
        <p:spPr>
          <a:xfrm>
            <a:off x="7239000" y="228600"/>
            <a:ext cx="16002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Corrugation Segment</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610600" cy="5943600"/>
          </a:xfrm>
        </p:spPr>
        <p:txBody>
          <a:bodyPr>
            <a:normAutofit fontScale="85000" lnSpcReduction="20000"/>
          </a:bodyPr>
          <a:lstStyle/>
          <a:p>
            <a:endParaRPr lang="en-IN" sz="1200" dirty="0" smtClean="0">
              <a:latin typeface="Georgia" pitchFamily="18" charset="0"/>
            </a:endParaRPr>
          </a:p>
          <a:p>
            <a:pPr algn="just"/>
            <a:r>
              <a:rPr lang="en-IN" sz="1400" dirty="0" smtClean="0">
                <a:latin typeface="Georgia" pitchFamily="18" charset="0"/>
              </a:rPr>
              <a:t>The Indian paper industry is in the beginning stages of a major transformation, with key players investing in upgrading facilities and capturing market share. Though challenges and some barriers exist for entry, they may be overcome by investing in the right place &amp; right time . Many policy changes being considered may ease the pain of doing business in India. </a:t>
            </a:r>
          </a:p>
          <a:p>
            <a:pPr algn="just"/>
            <a:r>
              <a:rPr lang="en-US" sz="1400" dirty="0" smtClean="0">
                <a:latin typeface="Georgia" pitchFamily="18" charset="0"/>
              </a:rPr>
              <a:t>Based on my study, </a:t>
            </a:r>
            <a:r>
              <a:rPr lang="en-IN" sz="1400" dirty="0" smtClean="0">
                <a:latin typeface="Georgia" pitchFamily="18" charset="0"/>
              </a:rPr>
              <a:t>Paperboard and printing, along with specialty papers, are the segments with the greatest ease of entry and long-term growth.</a:t>
            </a:r>
          </a:p>
          <a:p>
            <a:pPr algn="just"/>
            <a:r>
              <a:rPr lang="en-IN" sz="1400" dirty="0" smtClean="0">
                <a:latin typeface="Georgia" pitchFamily="18" charset="0"/>
              </a:rPr>
              <a:t>The packaging industry, especially corrugation packaging industry has grown at remarkable rate in the world and even in India. This industry has higher potential growth in the future. The consumption of packaging material is increasing as the economy is moving towards more commercialization. Corrugated boxes are best for packaging all types of materials, since this does not create </a:t>
            </a:r>
            <a:r>
              <a:rPr lang="en-IN" sz="1400" b="1" dirty="0" smtClean="0">
                <a:latin typeface="Georgia" pitchFamily="18" charset="0"/>
              </a:rPr>
              <a:t>environmental problems</a:t>
            </a:r>
            <a:r>
              <a:rPr lang="en-IN" sz="1400" dirty="0" smtClean="0">
                <a:latin typeface="Georgia" pitchFamily="18" charset="0"/>
              </a:rPr>
              <a:t>. </a:t>
            </a:r>
          </a:p>
          <a:p>
            <a:pPr algn="just"/>
            <a:r>
              <a:rPr lang="en-IN" sz="1400" dirty="0" smtClean="0">
                <a:latin typeface="Georgia" pitchFamily="18" charset="0"/>
              </a:rPr>
              <a:t>Emerging retailing industry also has led growth of corrugated packaging industry in India. There has been a significant growth in consumption of corrugated box in Processed </a:t>
            </a:r>
            <a:r>
              <a:rPr lang="en-IN" sz="1400" b="1" dirty="0" smtClean="0">
                <a:latin typeface="Georgia" pitchFamily="18" charset="0"/>
              </a:rPr>
              <a:t>Food Industry, Fruits &amp; Vegetables, Electronic Industry, Pharma Industry, Automobile Industry, Chemical Industry, Consumer Durables and E-commerce. </a:t>
            </a:r>
          </a:p>
          <a:p>
            <a:pPr algn="just"/>
            <a:r>
              <a:rPr lang="en-IN" sz="1400" dirty="0" smtClean="0">
                <a:latin typeface="Georgia" pitchFamily="18" charset="0"/>
              </a:rPr>
              <a:t>The large and growing Indian middle class, along with the growth in organized Retail in the country, are driving demand in the packaging industry. Another factor, which has provided substantial stimulus to the packaging industry is, the rapid growth of exports, which requires superior packaging standards for the international market.</a:t>
            </a:r>
          </a:p>
          <a:p>
            <a:pPr algn="just"/>
            <a:r>
              <a:rPr lang="en-IN" sz="1400" dirty="0" smtClean="0">
                <a:latin typeface="Georgia" pitchFamily="18" charset="0"/>
              </a:rPr>
              <a:t>The Un-organized Sector represents the larger opportunity, given the increasing quality- consciousness of end customers.</a:t>
            </a:r>
          </a:p>
          <a:p>
            <a:pPr algn="just"/>
            <a:r>
              <a:rPr lang="en-IN" sz="1400" dirty="0" smtClean="0">
                <a:latin typeface="Georgia" pitchFamily="18" charset="0"/>
              </a:rPr>
              <a:t>There is  100% FDI allowed in Foods Industry and Pharmaceuticals industry, which again a good sign  of growth  for Packaging  industry .</a:t>
            </a:r>
          </a:p>
          <a:p>
            <a:pPr algn="just">
              <a:buNone/>
            </a:pPr>
            <a:endParaRPr lang="en-US" sz="1400" b="1" u="sng" dirty="0" smtClean="0">
              <a:latin typeface="Georgia" pitchFamily="18" charset="0"/>
            </a:endParaRPr>
          </a:p>
          <a:p>
            <a:pPr algn="just">
              <a:buNone/>
            </a:pPr>
            <a:r>
              <a:rPr lang="en-US" sz="1400" b="1" u="sng" dirty="0" smtClean="0">
                <a:latin typeface="Georgia" pitchFamily="18" charset="0"/>
              </a:rPr>
              <a:t> </a:t>
            </a:r>
            <a:r>
              <a:rPr lang="en-US" sz="1600" b="1" u="sng" dirty="0" smtClean="0">
                <a:latin typeface="Georgia" pitchFamily="18" charset="0"/>
              </a:rPr>
              <a:t>Foreign Investment in Corrugation Industry</a:t>
            </a:r>
          </a:p>
          <a:p>
            <a:pPr algn="just">
              <a:buNone/>
            </a:pPr>
            <a:r>
              <a:rPr lang="en-US" sz="1400" dirty="0" smtClean="0">
                <a:latin typeface="Georgia" pitchFamily="18" charset="0"/>
              </a:rPr>
              <a:t>Since mostly corrugated boxes Industries are  operated by un-organized sector  with  low CAPEX,  low quality &amp; automated</a:t>
            </a:r>
          </a:p>
          <a:p>
            <a:pPr algn="just">
              <a:buNone/>
            </a:pPr>
            <a:r>
              <a:rPr lang="en-US" sz="1400" dirty="0" smtClean="0">
                <a:latin typeface="Georgia" pitchFamily="18" charset="0"/>
              </a:rPr>
              <a:t> plants in India . Further , only </a:t>
            </a:r>
            <a:r>
              <a:rPr lang="en-US" sz="1400" b="1" dirty="0" smtClean="0">
                <a:latin typeface="Georgia" pitchFamily="18" charset="0"/>
              </a:rPr>
              <a:t>1.83 %</a:t>
            </a:r>
            <a:r>
              <a:rPr lang="en-US" sz="1400" dirty="0" smtClean="0">
                <a:latin typeface="Georgia" pitchFamily="18" charset="0"/>
              </a:rPr>
              <a:t>  units have  fully automated productions line. So if a foreign player  do investment </a:t>
            </a:r>
          </a:p>
          <a:p>
            <a:pPr algn="just">
              <a:buNone/>
            </a:pPr>
            <a:r>
              <a:rPr lang="en-US" sz="1400" dirty="0" smtClean="0">
                <a:latin typeface="Georgia" pitchFamily="18" charset="0"/>
              </a:rPr>
              <a:t> in corrugation industry with  automated production lines  and provide a international level quality products to its </a:t>
            </a:r>
          </a:p>
          <a:p>
            <a:pPr algn="just">
              <a:buNone/>
            </a:pPr>
            <a:r>
              <a:rPr lang="en-US" sz="1400" dirty="0" smtClean="0">
                <a:latin typeface="Georgia" pitchFamily="18" charset="0"/>
              </a:rPr>
              <a:t>Customers  can easily lead  to market.  </a:t>
            </a:r>
          </a:p>
          <a:p>
            <a:pPr>
              <a:buNone/>
            </a:pPr>
            <a:r>
              <a:rPr lang="en-US" sz="1400" dirty="0" smtClean="0">
                <a:latin typeface="Georgia" pitchFamily="18" charset="0"/>
              </a:rPr>
              <a:t>Further, Specialty products like tissue is also a growing segment with 16 % growth rate. So  there  is  also  a  investment </a:t>
            </a:r>
          </a:p>
          <a:p>
            <a:pPr>
              <a:buNone/>
            </a:pPr>
            <a:r>
              <a:rPr lang="en-US" sz="1400" dirty="0" smtClean="0">
                <a:latin typeface="Georgia" pitchFamily="18" charset="0"/>
              </a:rPr>
              <a:t>opportunity  available in paper industry. </a:t>
            </a:r>
          </a:p>
          <a:p>
            <a:pPr>
              <a:buNone/>
            </a:pPr>
            <a:r>
              <a:rPr lang="en-US" sz="1400" dirty="0" smtClean="0">
                <a:latin typeface="Georgia" pitchFamily="18" charset="0"/>
              </a:rPr>
              <a:t> </a:t>
            </a:r>
          </a:p>
          <a:p>
            <a:pPr>
              <a:buNone/>
            </a:pPr>
            <a:r>
              <a:rPr lang="en-US" sz="1200" dirty="0" smtClean="0">
                <a:latin typeface="Georgia" pitchFamily="18" charset="0"/>
              </a:rPr>
              <a:t> </a:t>
            </a:r>
          </a:p>
          <a:p>
            <a:pPr>
              <a:buNone/>
            </a:pPr>
            <a:endParaRPr lang="en-US" sz="1200" dirty="0" smtClean="0">
              <a:latin typeface="Georgia" pitchFamily="18" charset="0"/>
            </a:endParaRPr>
          </a:p>
          <a:p>
            <a:pPr algn="just">
              <a:buNone/>
            </a:pPr>
            <a:endParaRPr lang="en-US" sz="1200" dirty="0" smtClean="0">
              <a:latin typeface="Georgia" pitchFamily="18" charset="0"/>
            </a:endParaRPr>
          </a:p>
          <a:p>
            <a:pPr algn="just">
              <a:buNone/>
            </a:pPr>
            <a:endParaRPr lang="en-IN" sz="1200" dirty="0" smtClean="0">
              <a:latin typeface="Georgia" pitchFamily="18" charset="0"/>
            </a:endParaRPr>
          </a:p>
          <a:p>
            <a:endParaRPr lang="en-IN" sz="1200" dirty="0" smtClean="0">
              <a:latin typeface="Georgia" pitchFamily="18" charset="0"/>
            </a:endParaRPr>
          </a:p>
        </p:txBody>
      </p:sp>
      <p:sp>
        <p:nvSpPr>
          <p:cNvPr id="2" name="Title 1"/>
          <p:cNvSpPr>
            <a:spLocks noGrp="1"/>
          </p:cNvSpPr>
          <p:nvPr>
            <p:ph type="title"/>
          </p:nvPr>
        </p:nvSpPr>
        <p:spPr>
          <a:xfrm>
            <a:off x="381000" y="152400"/>
            <a:ext cx="8534400" cy="609600"/>
          </a:xfrm>
          <a:solidFill>
            <a:schemeClr val="accent2"/>
          </a:solidFill>
        </p:spPr>
        <p:txBody>
          <a:bodyPr>
            <a:normAutofit/>
          </a:bodyPr>
          <a:lstStyle/>
          <a:p>
            <a:pPr lvl="1" algn="l" rtl="0">
              <a:spcBef>
                <a:spcPct val="0"/>
              </a:spcBef>
            </a:pPr>
            <a:r>
              <a:rPr lang="en-US" sz="2800" b="1" kern="1200" dirty="0" smtClean="0">
                <a:solidFill>
                  <a:schemeClr val="bg1"/>
                </a:solidFill>
                <a:effectLst>
                  <a:outerShdw blurRad="31750" dist="25400" dir="5400000" algn="tl" rotWithShape="0">
                    <a:srgbClr val="000000">
                      <a:alpha val="25000"/>
                    </a:srgbClr>
                  </a:outerShdw>
                </a:effectLst>
                <a:latin typeface="+mj-lt"/>
                <a:ea typeface="+mj-ea"/>
                <a:cs typeface="+mj-cs"/>
              </a:rPr>
              <a:t>Conclusion</a:t>
            </a:r>
            <a:r>
              <a:rPr lang="en-US" sz="2800" b="1" kern="1200" dirty="0">
                <a:solidFill>
                  <a:schemeClr val="bg1"/>
                </a:solidFill>
                <a:effectLst>
                  <a:outerShdw blurRad="31750" dist="25400" dir="5400000" algn="tl" rotWithShape="0">
                    <a:srgbClr val="000000">
                      <a:alpha val="25000"/>
                    </a:srgbClr>
                  </a:outerShdw>
                </a:effectLst>
                <a:latin typeface="+mj-lt"/>
                <a:ea typeface="+mj-ea"/>
                <a:cs typeface="+mj-cs"/>
              </a:rPr>
              <a:t>: Enter Now</a:t>
            </a:r>
            <a:endParaRPr lang="en-IN" sz="2800" b="1" kern="1200" dirty="0">
              <a:solidFill>
                <a:schemeClr val="bg1"/>
              </a:solidFill>
              <a:effectLst>
                <a:outerShdw blurRad="31750" dist="25400" dir="5400000" algn="tl" rotWithShape="0">
                  <a:srgbClr val="000000">
                    <a:alpha val="25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C:\Users\Ajay\Desktop\Aarambh-Helpdesk-Cardboard-Desk-1.png"/>
          <p:cNvPicPr>
            <a:picLocks noChangeAspect="1" noChangeArrowheads="1"/>
          </p:cNvPicPr>
          <p:nvPr/>
        </p:nvPicPr>
        <p:blipFill>
          <a:blip r:embed="rId2" cstate="print"/>
          <a:srcRect/>
          <a:stretch>
            <a:fillRect/>
          </a:stretch>
        </p:blipFill>
        <p:spPr bwMode="auto">
          <a:xfrm>
            <a:off x="0" y="228600"/>
            <a:ext cx="9144000" cy="3886200"/>
          </a:xfrm>
          <a:prstGeom prst="rect">
            <a:avLst/>
          </a:prstGeom>
          <a:noFill/>
        </p:spPr>
      </p:pic>
      <p:sp>
        <p:nvSpPr>
          <p:cNvPr id="5" name="Title 1"/>
          <p:cNvSpPr>
            <a:spLocks noGrp="1"/>
          </p:cNvSpPr>
          <p:nvPr>
            <p:ph type="title"/>
          </p:nvPr>
        </p:nvSpPr>
        <p:spPr>
          <a:xfrm>
            <a:off x="381000" y="4191000"/>
            <a:ext cx="8153400" cy="1066800"/>
          </a:xfrm>
          <a:solidFill>
            <a:srgbClr val="C00000"/>
          </a:solidFill>
        </p:spPr>
        <p:txBody>
          <a:bodyPr vert="horz" numCol="1">
            <a:normAutofit/>
          </a:bodyPr>
          <a:lstStyle/>
          <a:p>
            <a:pPr algn="ctr"/>
            <a:r>
              <a:rPr lang="en-US" sz="5400" dirty="0" smtClean="0">
                <a:solidFill>
                  <a:schemeClr val="bg1"/>
                </a:solidFill>
                <a:latin typeface="Constantia" panose="02030602050306030303" pitchFamily="18" charset="0"/>
              </a:rPr>
              <a:t>THANK YOU</a:t>
            </a:r>
            <a:endParaRPr lang="en-IN" sz="4800" dirty="0">
              <a:solidFill>
                <a:schemeClr val="bg1"/>
              </a:solidFill>
              <a:latin typeface="Constantia" panose="02030602050306030303" pitchFamily="18" charset="0"/>
            </a:endParaRPr>
          </a:p>
        </p:txBody>
      </p:sp>
      <p:sp>
        <p:nvSpPr>
          <p:cNvPr id="7" name="Subtitle 2"/>
          <p:cNvSpPr txBox="1">
            <a:spLocks/>
          </p:cNvSpPr>
          <p:nvPr/>
        </p:nvSpPr>
        <p:spPr>
          <a:xfrm>
            <a:off x="838200" y="4953000"/>
            <a:ext cx="7854696" cy="1752600"/>
          </a:xfrm>
          <a:prstGeom prst="rect">
            <a:avLst/>
          </a:prstGeom>
        </p:spPr>
        <p:txBody>
          <a:bodyPr vert="horz">
            <a:normAutofit fontScale="47500" lnSpcReduction="20000"/>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r" defTabSz="914400" rtl="0" eaLnBrk="1" fontAlgn="auto" latinLnBrk="0" hangingPunct="1">
              <a:lnSpc>
                <a:spcPct val="100000"/>
              </a:lnSpc>
              <a:spcBef>
                <a:spcPts val="400"/>
              </a:spcBef>
              <a:spcAft>
                <a:spcPts val="0"/>
              </a:spcAft>
              <a:buClr>
                <a:schemeClr val="accent1"/>
              </a:buClr>
              <a:buSzPct val="68000"/>
              <a:tabLst/>
              <a:defRPr/>
            </a:pPr>
            <a:r>
              <a:rPr kumimoji="0" lang="en-US" sz="3300" b="1" i="0" u="none" strike="noStrike" kern="1200" cap="none" spc="0" normalizeH="0" baseline="0" noProof="0" dirty="0" smtClean="0">
                <a:ln>
                  <a:noFill/>
                </a:ln>
                <a:solidFill>
                  <a:schemeClr val="tx2">
                    <a:lumMod val="60000"/>
                    <a:lumOff val="40000"/>
                  </a:schemeClr>
                </a:solidFill>
                <a:effectLst/>
                <a:uLnTx/>
                <a:uFillTx/>
                <a:latin typeface="+mj-lt"/>
                <a:ea typeface="+mn-ea"/>
                <a:cs typeface="+mn-cs"/>
              </a:rPr>
              <a:t>Report :</a:t>
            </a:r>
          </a:p>
          <a:p>
            <a:pPr marL="365760" marR="0" lvl="0" indent="-256032" algn="r" defTabSz="914400" rtl="0" eaLnBrk="1" fontAlgn="auto" latinLnBrk="0" hangingPunct="1">
              <a:lnSpc>
                <a:spcPct val="100000"/>
              </a:lnSpc>
              <a:spcBef>
                <a:spcPts val="400"/>
              </a:spcBef>
              <a:spcAft>
                <a:spcPts val="0"/>
              </a:spcAft>
              <a:buClr>
                <a:schemeClr val="accent1"/>
              </a:buClr>
              <a:buSzPct val="68000"/>
              <a:tabLst/>
              <a:defRPr/>
            </a:pPr>
            <a:r>
              <a:rPr kumimoji="0" lang="en-US" sz="2500" b="1" i="0" u="none" strike="noStrike" kern="1200" cap="none" spc="0" normalizeH="0" baseline="0" noProof="0" dirty="0" smtClean="0">
                <a:ln>
                  <a:noFill/>
                </a:ln>
                <a:solidFill>
                  <a:schemeClr val="tx2">
                    <a:lumMod val="60000"/>
                    <a:lumOff val="40000"/>
                  </a:schemeClr>
                </a:solidFill>
                <a:effectLst/>
                <a:uLnTx/>
                <a:uFillTx/>
                <a:latin typeface="+mj-lt"/>
                <a:ea typeface="+mn-ea"/>
                <a:cs typeface="+mn-cs"/>
              </a:rPr>
              <a:t>AjayKumar Saini </a:t>
            </a:r>
          </a:p>
          <a:p>
            <a:pPr marL="4023360" lvl="8" indent="-256032" algn="r">
              <a:spcBef>
                <a:spcPts val="400"/>
              </a:spcBef>
              <a:buClr>
                <a:schemeClr val="accent1"/>
              </a:buClr>
              <a:buSzPct val="68000"/>
            </a:pPr>
            <a:r>
              <a:rPr kumimoji="0" lang="en-US" sz="2500" b="1" i="0" u="none" strike="noStrike" kern="1200" cap="none" spc="0" normalizeH="0" baseline="0" noProof="0" dirty="0" smtClean="0">
                <a:ln>
                  <a:noFill/>
                </a:ln>
                <a:solidFill>
                  <a:schemeClr val="tx2">
                    <a:lumMod val="60000"/>
                    <a:lumOff val="40000"/>
                  </a:schemeClr>
                </a:solidFill>
                <a:effectLst/>
                <a:uLnTx/>
                <a:uFillTx/>
                <a:latin typeface="+mj-lt"/>
                <a:ea typeface="+mn-ea"/>
                <a:cs typeface="+mn-cs"/>
              </a:rPr>
              <a:t>CA, CS(Inter), </a:t>
            </a:r>
            <a:r>
              <a:rPr kumimoji="0" lang="en-US" sz="2500" b="1" i="0" u="none" strike="noStrike" kern="1200" cap="none" spc="0" normalizeH="0" baseline="0" noProof="0" dirty="0" smtClean="0">
                <a:ln>
                  <a:noFill/>
                </a:ln>
                <a:solidFill>
                  <a:schemeClr val="tx2">
                    <a:lumMod val="60000"/>
                    <a:lumOff val="40000"/>
                  </a:schemeClr>
                </a:solidFill>
                <a:effectLst/>
                <a:uLnTx/>
                <a:uFillTx/>
                <a:latin typeface="+mj-lt"/>
                <a:ea typeface="+mn-ea"/>
                <a:cs typeface="+mn-cs"/>
              </a:rPr>
              <a:t>B.COM</a:t>
            </a:r>
          </a:p>
          <a:p>
            <a:pPr marL="4023360" lvl="8" indent="-256032" algn="r">
              <a:spcBef>
                <a:spcPts val="400"/>
              </a:spcBef>
              <a:buClr>
                <a:schemeClr val="accent1"/>
              </a:buClr>
              <a:buSzPct val="68000"/>
            </a:pPr>
            <a:r>
              <a:rPr lang="en-US" sz="2500" b="1" dirty="0" smtClean="0">
                <a:solidFill>
                  <a:schemeClr val="tx2">
                    <a:lumMod val="60000"/>
                    <a:lumOff val="40000"/>
                  </a:schemeClr>
                </a:solidFill>
                <a:latin typeface="+mj-lt"/>
              </a:rPr>
              <a:t>Dated : 04.04.2017</a:t>
            </a:r>
            <a:endParaRPr kumimoji="0" lang="en-IN" sz="2500" b="1" i="0" u="none" strike="noStrike" kern="1200" cap="none" spc="0" normalizeH="0" baseline="0" noProof="0" dirty="0">
              <a:ln>
                <a:noFill/>
              </a:ln>
              <a:solidFill>
                <a:schemeClr val="tx2">
                  <a:lumMod val="60000"/>
                  <a:lumOff val="40000"/>
                </a:schemeClr>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458200" cy="5181600"/>
          </a:xfrm>
        </p:spPr>
        <p:txBody>
          <a:bodyPr>
            <a:normAutofit/>
          </a:bodyPr>
          <a:lstStyle/>
          <a:p>
            <a:r>
              <a:rPr lang="en-US" b="1" u="sng" dirty="0" smtClean="0"/>
              <a:t>A Glance on Paper Industry</a:t>
            </a:r>
            <a:endParaRPr lang="en-US" b="1" dirty="0" smtClean="0"/>
          </a:p>
          <a:p>
            <a:pPr lvl="1"/>
            <a:r>
              <a:rPr lang="en-US" dirty="0" smtClean="0"/>
              <a:t>Growth &amp; Opportunity</a:t>
            </a:r>
          </a:p>
          <a:p>
            <a:pPr lvl="1"/>
            <a:r>
              <a:rPr lang="en-US" dirty="0" smtClean="0"/>
              <a:t>Market Segments</a:t>
            </a:r>
          </a:p>
          <a:p>
            <a:pPr lvl="1"/>
            <a:r>
              <a:rPr lang="en-US" dirty="0" smtClean="0"/>
              <a:t>Factors favoring Investment</a:t>
            </a:r>
          </a:p>
          <a:p>
            <a:pPr lvl="1"/>
            <a:r>
              <a:rPr lang="en-US" dirty="0" smtClean="0"/>
              <a:t>Challenges </a:t>
            </a:r>
          </a:p>
          <a:p>
            <a:r>
              <a:rPr lang="en-US" b="1" u="sng" dirty="0" smtClean="0"/>
              <a:t>Focus on Corrugated Boxes Segment</a:t>
            </a:r>
          </a:p>
          <a:p>
            <a:pPr lvl="1"/>
            <a:r>
              <a:rPr lang="en-US" dirty="0" smtClean="0"/>
              <a:t>Current Market Scenario</a:t>
            </a:r>
          </a:p>
          <a:p>
            <a:pPr lvl="1"/>
            <a:r>
              <a:rPr lang="en-US" dirty="0" smtClean="0"/>
              <a:t>Constraints in Growth </a:t>
            </a:r>
          </a:p>
          <a:p>
            <a:pPr lvl="1"/>
            <a:r>
              <a:rPr lang="en-US" dirty="0" smtClean="0"/>
              <a:t>Window of Opportunity</a:t>
            </a:r>
          </a:p>
          <a:p>
            <a:pPr lvl="1"/>
            <a:r>
              <a:rPr lang="en-US" dirty="0" smtClean="0"/>
              <a:t>Market Player </a:t>
            </a:r>
          </a:p>
          <a:p>
            <a:r>
              <a:rPr lang="en-US" b="1" u="sng" dirty="0" smtClean="0"/>
              <a:t>Conclusion  </a:t>
            </a:r>
          </a:p>
          <a:p>
            <a:pPr lvl="1"/>
            <a:endParaRPr lang="en-US" b="1" dirty="0" smtClean="0"/>
          </a:p>
          <a:p>
            <a:endParaRPr lang="en-IN" dirty="0"/>
          </a:p>
        </p:txBody>
      </p:sp>
      <p:sp>
        <p:nvSpPr>
          <p:cNvPr id="2" name="Title 1"/>
          <p:cNvSpPr>
            <a:spLocks noGrp="1"/>
          </p:cNvSpPr>
          <p:nvPr>
            <p:ph type="title"/>
          </p:nvPr>
        </p:nvSpPr>
        <p:spPr>
          <a:xfrm>
            <a:off x="457200" y="704088"/>
            <a:ext cx="8229600" cy="591312"/>
          </a:xfrm>
        </p:spPr>
        <p:txBody>
          <a:bodyPr>
            <a:normAutofit fontScale="90000"/>
          </a:bodyPr>
          <a:lstStyle/>
          <a:p>
            <a:r>
              <a:rPr lang="en-US" b="1" dirty="0" smtClean="0">
                <a:solidFill>
                  <a:schemeClr val="accent4">
                    <a:lumMod val="75000"/>
                  </a:schemeClr>
                </a:solidFill>
              </a:rPr>
              <a:t>Summary </a:t>
            </a:r>
            <a:endParaRPr lang="en-IN" b="1" dirty="0">
              <a:solidFill>
                <a:schemeClr val="accent4">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763000" cy="5638800"/>
          </a:xfrm>
        </p:spPr>
        <p:txBody>
          <a:bodyPr>
            <a:normAutofit/>
          </a:bodyPr>
          <a:lstStyle/>
          <a:p>
            <a:pPr algn="just"/>
            <a:r>
              <a:rPr lang="en-IN" sz="1500" dirty="0" smtClean="0">
                <a:latin typeface="Georgia" pitchFamily="18" charset="0"/>
              </a:rPr>
              <a:t>The Indian market is one of the fastest-growing markets for paper and packaging in the world, growing at 8% annually. India’s share in world Production of paper is over 3 percent , with production of about 14 million tonnes per annum. The estimated turnover of the industry is INR 50,000 crore (USD 8 billion) approximately. </a:t>
            </a:r>
          </a:p>
          <a:p>
            <a:pPr algn="just"/>
            <a:r>
              <a:rPr lang="en-IN" sz="1500" dirty="0" smtClean="0">
                <a:latin typeface="Georgia" pitchFamily="18" charset="0"/>
              </a:rPr>
              <a:t>The industry provides employment to more than 0.5 million people directly and 1.5 million people indirectly.</a:t>
            </a:r>
          </a:p>
          <a:p>
            <a:pPr algn="just"/>
            <a:r>
              <a:rPr lang="en-IN" sz="1500" dirty="0" smtClean="0">
                <a:latin typeface="Georgia" pitchFamily="18" charset="0"/>
              </a:rPr>
              <a:t>The per capita paper consumption in India at a little over 13 kg, is way behind the global average of 57 kg.</a:t>
            </a:r>
          </a:p>
          <a:p>
            <a:pPr algn="just"/>
            <a:r>
              <a:rPr lang="en-IN" sz="1500" dirty="0" smtClean="0">
                <a:latin typeface="Georgia" pitchFamily="18" charset="0"/>
              </a:rPr>
              <a:t>India’s paper industry is expected to grow at 11 to 12 percent year over years, with the packaging industry poised to grow at 22 to 25 percent annually</a:t>
            </a:r>
            <a:r>
              <a:rPr lang="en-US" sz="1500" dirty="0" smtClean="0">
                <a:latin typeface="Georgia" pitchFamily="18" charset="0"/>
              </a:rPr>
              <a:t>. </a:t>
            </a:r>
            <a:endParaRPr lang="en-IN" sz="1500" dirty="0" smtClean="0">
              <a:latin typeface="Georgia" pitchFamily="18" charset="0"/>
            </a:endParaRPr>
          </a:p>
          <a:p>
            <a:pPr algn="just"/>
            <a:r>
              <a:rPr lang="en-IN" sz="1500" dirty="0" smtClean="0">
                <a:latin typeface="Georgia" pitchFamily="18" charset="0"/>
              </a:rPr>
              <a:t>Further, the upstream market demand for paper products, such as tissue paper, tea bags, filter paper, lightweight online coated paper, medical-grade coated paper, etc., is growing as well. These developments are expected to give a significant boost to the growth of the industry. </a:t>
            </a:r>
          </a:p>
          <a:p>
            <a:pPr algn="just"/>
            <a:r>
              <a:rPr lang="en-IN" sz="1500" dirty="0" smtClean="0">
                <a:latin typeface="Georgia" pitchFamily="18" charset="0"/>
              </a:rPr>
              <a:t>This is one of the high priority industries where </a:t>
            </a:r>
            <a:r>
              <a:rPr lang="en-IN" sz="1500" b="1" dirty="0" smtClean="0">
                <a:latin typeface="Georgia" pitchFamily="18" charset="0"/>
              </a:rPr>
              <a:t>FDI</a:t>
            </a:r>
            <a:r>
              <a:rPr lang="en-IN" sz="1500" dirty="0" smtClean="0">
                <a:latin typeface="Georgia" pitchFamily="18" charset="0"/>
              </a:rPr>
              <a:t> up to 100% is allowed on the automatic route.</a:t>
            </a:r>
          </a:p>
          <a:p>
            <a:pPr algn="just"/>
            <a:r>
              <a:rPr lang="en-IN" sz="1500" dirty="0" smtClean="0">
                <a:latin typeface="Georgia" pitchFamily="18" charset="0"/>
              </a:rPr>
              <a:t>Now, </a:t>
            </a:r>
            <a:r>
              <a:rPr lang="en-IN" sz="1500" b="1" dirty="0" smtClean="0">
                <a:latin typeface="Georgia" pitchFamily="18" charset="0"/>
              </a:rPr>
              <a:t>GST </a:t>
            </a:r>
            <a:r>
              <a:rPr lang="en-IN" sz="1500" dirty="0" smtClean="0">
                <a:latin typeface="Georgia" pitchFamily="18" charset="0"/>
              </a:rPr>
              <a:t>will take the Paper &amp; Packaging industry  a next level of growth. </a:t>
            </a:r>
          </a:p>
          <a:p>
            <a:pPr algn="just"/>
            <a:r>
              <a:rPr lang="en-IN" sz="1500" dirty="0" smtClean="0">
                <a:latin typeface="Georgia" pitchFamily="18" charset="0"/>
              </a:rPr>
              <a:t>Meeting the growing demand will likely require a correspondingly significant investment in both new machines and upgrading of existing facilities.</a:t>
            </a:r>
          </a:p>
          <a:p>
            <a:pPr algn="just"/>
            <a:endParaRPr lang="en-IN" sz="1500" dirty="0" smtClean="0">
              <a:latin typeface="Georgia" pitchFamily="18" charset="0"/>
            </a:endParaRPr>
          </a:p>
          <a:p>
            <a:pPr algn="just"/>
            <a:endParaRPr lang="en-IN" sz="1600" dirty="0" smtClean="0"/>
          </a:p>
          <a:p>
            <a:pPr algn="just"/>
            <a:endParaRPr lang="en-IN" sz="1600" dirty="0"/>
          </a:p>
        </p:txBody>
      </p:sp>
      <p:sp>
        <p:nvSpPr>
          <p:cNvPr id="2" name="Title 1"/>
          <p:cNvSpPr>
            <a:spLocks noGrp="1"/>
          </p:cNvSpPr>
          <p:nvPr>
            <p:ph type="title"/>
          </p:nvPr>
        </p:nvSpPr>
        <p:spPr>
          <a:xfrm>
            <a:off x="304800" y="304800"/>
            <a:ext cx="8686800" cy="533400"/>
          </a:xfrm>
          <a:solidFill>
            <a:schemeClr val="accent2"/>
          </a:solidFill>
        </p:spPr>
        <p:txBody>
          <a:bodyPr>
            <a:normAutofit/>
          </a:bodyPr>
          <a:lstStyle/>
          <a:p>
            <a:r>
              <a:rPr lang="en-US" sz="2800" dirty="0" smtClean="0">
                <a:solidFill>
                  <a:schemeClr val="bg1"/>
                </a:solidFill>
              </a:rPr>
              <a:t>Growth &amp; Opportunity</a:t>
            </a:r>
            <a:endParaRPr lang="en-IN" sz="2800" dirty="0">
              <a:solidFill>
                <a:schemeClr val="bg1"/>
              </a:solidFill>
            </a:endParaRPr>
          </a:p>
        </p:txBody>
      </p:sp>
      <p:sp>
        <p:nvSpPr>
          <p:cNvPr id="5" name="Rectangle 4"/>
          <p:cNvSpPr/>
          <p:nvPr/>
        </p:nvSpPr>
        <p:spPr>
          <a:xfrm>
            <a:off x="7162800" y="304800"/>
            <a:ext cx="1828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Paper Industry</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686800" cy="5791200"/>
          </a:xfrm>
        </p:spPr>
        <p:txBody>
          <a:bodyPr/>
          <a:lstStyle/>
          <a:p>
            <a:pPr>
              <a:buNone/>
            </a:pPr>
            <a:r>
              <a:rPr lang="en-IN" sz="1400" b="1" dirty="0" smtClean="0">
                <a:latin typeface="Georgia" pitchFamily="18" charset="0"/>
              </a:rPr>
              <a:t>The following key market segments cover most of the Indian paper market </a:t>
            </a:r>
            <a:r>
              <a:rPr lang="en-IN" sz="2000" b="1" dirty="0" smtClean="0"/>
              <a:t>:</a:t>
            </a:r>
          </a:p>
          <a:p>
            <a:pPr lvl="1"/>
            <a:r>
              <a:rPr lang="en-IN" sz="1400" dirty="0" smtClean="0">
                <a:latin typeface="Georgia" pitchFamily="18" charset="0"/>
              </a:rPr>
              <a:t>Newsprint</a:t>
            </a:r>
          </a:p>
          <a:p>
            <a:pPr lvl="1"/>
            <a:r>
              <a:rPr lang="en-IN" sz="1400" dirty="0" smtClean="0">
                <a:latin typeface="Georgia" pitchFamily="18" charset="0"/>
              </a:rPr>
              <a:t>Writing and printing</a:t>
            </a:r>
          </a:p>
          <a:p>
            <a:pPr lvl="1"/>
            <a:r>
              <a:rPr lang="en-IN" sz="1400" dirty="0" smtClean="0">
                <a:latin typeface="Georgia" pitchFamily="18" charset="0"/>
              </a:rPr>
              <a:t>Industrial Packaging</a:t>
            </a:r>
          </a:p>
          <a:p>
            <a:pPr>
              <a:buNone/>
            </a:pPr>
            <a:r>
              <a:rPr lang="en-US" sz="1200" dirty="0" smtClean="0">
                <a:latin typeface="Georgia" pitchFamily="18" charset="0"/>
              </a:rPr>
              <a:t> Based on the below parameters , Industrial Packaging sector is fastest growing sector,  relatively easier to enter for a foreign</a:t>
            </a:r>
          </a:p>
          <a:p>
            <a:pPr>
              <a:buNone/>
            </a:pPr>
            <a:r>
              <a:rPr lang="en-US" sz="1200" dirty="0" smtClean="0">
                <a:latin typeface="Georgia" pitchFamily="18" charset="0"/>
              </a:rPr>
              <a:t> player. </a:t>
            </a:r>
          </a:p>
          <a:p>
            <a:pPr lvl="1">
              <a:buNone/>
            </a:pPr>
            <a:endParaRPr lang="en-US" dirty="0" smtClean="0"/>
          </a:p>
          <a:p>
            <a:pPr lvl="1">
              <a:buNone/>
            </a:pPr>
            <a:endParaRPr lang="en-US" dirty="0" smtClean="0"/>
          </a:p>
        </p:txBody>
      </p:sp>
      <p:sp>
        <p:nvSpPr>
          <p:cNvPr id="2" name="Title 1"/>
          <p:cNvSpPr>
            <a:spLocks noGrp="1"/>
          </p:cNvSpPr>
          <p:nvPr>
            <p:ph type="title"/>
          </p:nvPr>
        </p:nvSpPr>
        <p:spPr>
          <a:xfrm>
            <a:off x="228600" y="228600"/>
            <a:ext cx="8610600" cy="533400"/>
          </a:xfrm>
          <a:solidFill>
            <a:schemeClr val="accent2"/>
          </a:solidFill>
        </p:spPr>
        <p:txBody>
          <a:bodyPr>
            <a:noAutofit/>
          </a:bodyPr>
          <a:lstStyle/>
          <a:p>
            <a:r>
              <a:rPr lang="en-US" sz="2800" dirty="0" smtClean="0">
                <a:solidFill>
                  <a:schemeClr val="bg1"/>
                </a:solidFill>
              </a:rPr>
              <a:t>Market Segment –Ease of Entry</a:t>
            </a:r>
            <a:endParaRPr lang="en-IN" sz="2800" dirty="0">
              <a:solidFill>
                <a:schemeClr val="bg1"/>
              </a:solidFill>
            </a:endParaRPr>
          </a:p>
        </p:txBody>
      </p:sp>
      <p:pic>
        <p:nvPicPr>
          <p:cNvPr id="8" name="Picture 4"/>
          <p:cNvPicPr>
            <a:picLocks noChangeAspect="1" noChangeArrowheads="1"/>
          </p:cNvPicPr>
          <p:nvPr/>
        </p:nvPicPr>
        <p:blipFill>
          <a:blip r:embed="rId2" cstate="print"/>
          <a:srcRect/>
          <a:stretch>
            <a:fillRect/>
          </a:stretch>
        </p:blipFill>
        <p:spPr bwMode="auto">
          <a:xfrm>
            <a:off x="3048000" y="2286000"/>
            <a:ext cx="5867400" cy="3588992"/>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304800" y="2286000"/>
            <a:ext cx="2796396" cy="3581400"/>
          </a:xfrm>
          <a:prstGeom prst="rect">
            <a:avLst/>
          </a:prstGeom>
          <a:noFill/>
          <a:ln w="9525">
            <a:noFill/>
            <a:miter lim="800000"/>
            <a:headEnd/>
            <a:tailEnd/>
          </a:ln>
          <a:effectLst/>
        </p:spPr>
      </p:pic>
      <p:sp>
        <p:nvSpPr>
          <p:cNvPr id="6" name="Rectangle 5"/>
          <p:cNvSpPr/>
          <p:nvPr/>
        </p:nvSpPr>
        <p:spPr>
          <a:xfrm>
            <a:off x="7239000" y="228600"/>
            <a:ext cx="16002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Paper Industry</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Rectangle 6"/>
          <p:cNvSpPr/>
          <p:nvPr/>
        </p:nvSpPr>
        <p:spPr>
          <a:xfrm>
            <a:off x="838200" y="2362200"/>
            <a:ext cx="1828800" cy="762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b="1" dirty="0" smtClean="0">
                <a:ln w="12700">
                  <a:noFill/>
                  <a:prstDash val="solid"/>
                </a:ln>
                <a:solidFill>
                  <a:schemeClr val="tx2">
                    <a:lumMod val="40000"/>
                    <a:lumOff val="60000"/>
                  </a:schemeClr>
                </a:solidFill>
                <a:effectLst>
                  <a:outerShdw blurRad="41275" dist="20320" dir="1800000" algn="tl" rotWithShape="0">
                    <a:srgbClr val="000000">
                      <a:alpha val="40000"/>
                    </a:srgbClr>
                  </a:outerShdw>
                </a:effectLst>
              </a:rPr>
              <a:t>Ease of Entry</a:t>
            </a:r>
            <a:endParaRPr lang="en-IN" b="1" dirty="0">
              <a:ln w="12700">
                <a:noFill/>
                <a:prstDash val="solid"/>
              </a:ln>
              <a:solidFill>
                <a:schemeClr val="tx2">
                  <a:lumMod val="40000"/>
                  <a:lumOff val="60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6155F27-0697-4D25-8CFF-3D686881934F}" type="slidenum">
              <a:rPr lang="en-IN" smtClean="0"/>
              <a:pPr/>
              <a:t>5</a:t>
            </a:fld>
            <a:endParaRPr lang="en-IN" dirty="0"/>
          </a:p>
        </p:txBody>
      </p:sp>
      <p:sp>
        <p:nvSpPr>
          <p:cNvPr id="12" name="Title 1"/>
          <p:cNvSpPr>
            <a:spLocks noGrp="1"/>
          </p:cNvSpPr>
          <p:nvPr>
            <p:ph type="title"/>
          </p:nvPr>
        </p:nvSpPr>
        <p:spPr>
          <a:xfrm>
            <a:off x="152400" y="228600"/>
            <a:ext cx="8763000" cy="533400"/>
          </a:xfrm>
          <a:solidFill>
            <a:schemeClr val="accent2"/>
          </a:solidFill>
        </p:spPr>
        <p:txBody>
          <a:bodyPr>
            <a:normAutofit/>
          </a:bodyPr>
          <a:lstStyle/>
          <a:p>
            <a:pPr algn="l"/>
            <a:r>
              <a:rPr lang="en-IN" sz="2800" dirty="0" smtClean="0">
                <a:solidFill>
                  <a:schemeClr val="bg1"/>
                </a:solidFill>
                <a:effectLst>
                  <a:outerShdw blurRad="31750" dist="25400" dir="5400000" algn="tl" rotWithShape="0">
                    <a:srgbClr val="000000">
                      <a:alpha val="25000"/>
                    </a:srgbClr>
                  </a:outerShdw>
                </a:effectLst>
              </a:rPr>
              <a:t>Factor Favouring Investment- High Potential </a:t>
            </a:r>
          </a:p>
        </p:txBody>
      </p:sp>
      <p:sp>
        <p:nvSpPr>
          <p:cNvPr id="13" name="Rectangle 12"/>
          <p:cNvSpPr/>
          <p:nvPr/>
        </p:nvSpPr>
        <p:spPr>
          <a:xfrm>
            <a:off x="7162800" y="228600"/>
            <a:ext cx="17526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Paper Industry</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14" name="Diagram 13"/>
          <p:cNvGraphicFramePr/>
          <p:nvPr/>
        </p:nvGraphicFramePr>
        <p:xfrm>
          <a:off x="152400" y="838200"/>
          <a:ext cx="86868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Diagram 17"/>
          <p:cNvGraphicFramePr/>
          <p:nvPr/>
        </p:nvGraphicFramePr>
        <p:xfrm>
          <a:off x="152400" y="5257800"/>
          <a:ext cx="8610600" cy="1219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458200" cy="5181600"/>
          </a:xfrm>
        </p:spPr>
        <p:txBody>
          <a:bodyPr>
            <a:normAutofit/>
          </a:bodyPr>
          <a:lstStyle/>
          <a:p>
            <a:pPr>
              <a:buFont typeface="Wingdings" pitchFamily="2" charset="2"/>
              <a:buChar char="q"/>
            </a:pPr>
            <a:r>
              <a:rPr lang="en-IN" sz="1600" b="1" dirty="0" smtClean="0">
                <a:latin typeface="Georgia" pitchFamily="18" charset="0"/>
              </a:rPr>
              <a:t>Raw Material Shortage :</a:t>
            </a:r>
          </a:p>
          <a:p>
            <a:pPr lvl="1" algn="just">
              <a:buFont typeface="Arial" pitchFamily="34" charset="0"/>
              <a:buChar char="•"/>
            </a:pPr>
            <a:r>
              <a:rPr lang="en-IN" sz="1400" dirty="0" smtClean="0">
                <a:latin typeface="Georgia" pitchFamily="18" charset="0"/>
              </a:rPr>
              <a:t>The mills use a variety of raw material viz. wood, bamboo, recycled fibre, bagasse, wheat straw, rice husk, etc. In terms of share in total production, approximately 24% are based on wood, 65% on recycled fibre and 11% on agro-residues.</a:t>
            </a:r>
          </a:p>
          <a:p>
            <a:pPr lvl="1" algn="just">
              <a:buFont typeface="Arial" pitchFamily="34" charset="0"/>
              <a:buChar char="•"/>
            </a:pPr>
            <a:r>
              <a:rPr lang="en-IN" sz="1400" dirty="0" smtClean="0">
                <a:latin typeface="Georgia" pitchFamily="18" charset="0"/>
              </a:rPr>
              <a:t>India is a wood fibre deficient country and inadequate raw material availability domestically is a major constraint for the paper industry.</a:t>
            </a:r>
          </a:p>
          <a:p>
            <a:pPr lvl="1" algn="just">
              <a:buFont typeface="Arial" pitchFamily="34" charset="0"/>
              <a:buChar char="•"/>
            </a:pPr>
            <a:r>
              <a:rPr lang="en-US" sz="1400" dirty="0" smtClean="0">
                <a:latin typeface="Georgia" pitchFamily="18" charset="0"/>
              </a:rPr>
              <a:t>Use  of agro residues has negative impact of quality of paper.</a:t>
            </a:r>
          </a:p>
          <a:p>
            <a:pPr lvl="1" algn="just">
              <a:buFont typeface="Wingdings" pitchFamily="2" charset="2"/>
              <a:buChar char="q"/>
            </a:pPr>
            <a:endParaRPr lang="en-US" sz="1400" dirty="0" smtClean="0">
              <a:latin typeface="Georgia" pitchFamily="18" charset="0"/>
            </a:endParaRPr>
          </a:p>
          <a:p>
            <a:pPr marL="274320" lvl="1" indent="-274320" algn="just">
              <a:buClr>
                <a:schemeClr val="accent3"/>
              </a:buClr>
              <a:buSzPct val="95000"/>
              <a:buFont typeface="Wingdings" pitchFamily="2" charset="2"/>
              <a:buChar char="q"/>
            </a:pPr>
            <a:r>
              <a:rPr lang="en-US" sz="1600" b="1" dirty="0" smtClean="0">
                <a:latin typeface="Georgia" pitchFamily="18" charset="0"/>
              </a:rPr>
              <a:t>Infrastructure: </a:t>
            </a:r>
            <a:r>
              <a:rPr lang="en-IN" sz="1400" dirty="0" smtClean="0">
                <a:latin typeface="Georgia" pitchFamily="18" charset="0"/>
              </a:rPr>
              <a:t>India’s infrastructure has seen improvement, but still has a long way to go and pales in comparison to many developed countries. Improvements in roads, railways, and ports can benefit all industries, including pulp and paper.</a:t>
            </a:r>
          </a:p>
          <a:p>
            <a:pPr marL="274320" lvl="1" indent="-274320">
              <a:buClr>
                <a:schemeClr val="accent3"/>
              </a:buClr>
              <a:buSzPct val="95000"/>
              <a:buFont typeface="Wingdings" pitchFamily="2" charset="2"/>
              <a:buChar char="q"/>
            </a:pPr>
            <a:endParaRPr lang="en-IN" sz="1400" dirty="0" smtClean="0">
              <a:latin typeface="Georgia" pitchFamily="18" charset="0"/>
            </a:endParaRPr>
          </a:p>
          <a:p>
            <a:pPr marL="274320" lvl="1" indent="-274320" algn="just">
              <a:buClr>
                <a:schemeClr val="accent3"/>
              </a:buClr>
              <a:buSzPct val="95000"/>
              <a:buFont typeface="Wingdings" pitchFamily="2" charset="2"/>
              <a:buChar char="q"/>
            </a:pPr>
            <a:r>
              <a:rPr lang="en-US" sz="1600" b="1" dirty="0" smtClean="0">
                <a:latin typeface="Georgia" pitchFamily="18" charset="0"/>
              </a:rPr>
              <a:t>Labor: </a:t>
            </a:r>
            <a:r>
              <a:rPr lang="en-IN" sz="1400" dirty="0" smtClean="0">
                <a:latin typeface="Georgia" pitchFamily="18" charset="0"/>
              </a:rPr>
              <a:t>India has a large available pool of unskilled and skilled labour and the advantage of very low labour costs. </a:t>
            </a:r>
          </a:p>
          <a:p>
            <a:pPr marL="274320" lvl="1" indent="-274320">
              <a:buClr>
                <a:schemeClr val="accent3"/>
              </a:buClr>
              <a:buSzPct val="95000"/>
              <a:buFont typeface="Wingdings" pitchFamily="2" charset="2"/>
              <a:buChar char="q"/>
            </a:pPr>
            <a:endParaRPr lang="en-IN" sz="1400" dirty="0" smtClean="0">
              <a:latin typeface="Georgia" pitchFamily="18" charset="0"/>
            </a:endParaRPr>
          </a:p>
          <a:p>
            <a:pPr marL="274320" lvl="1" indent="-274320" algn="just">
              <a:buClr>
                <a:schemeClr val="accent3"/>
              </a:buClr>
              <a:buSzPct val="95000"/>
              <a:buFont typeface="Wingdings" pitchFamily="2" charset="2"/>
              <a:buChar char="q"/>
            </a:pPr>
            <a:r>
              <a:rPr lang="en-IN" sz="1600" b="1" dirty="0" smtClean="0">
                <a:latin typeface="Georgia" pitchFamily="18" charset="0"/>
              </a:rPr>
              <a:t>Dumping from China and Indonesia:</a:t>
            </a:r>
            <a:r>
              <a:rPr lang="en-IN" sz="1400" b="1" dirty="0" smtClean="0">
                <a:latin typeface="Georgia" pitchFamily="18" charset="0"/>
              </a:rPr>
              <a:t> </a:t>
            </a:r>
            <a:r>
              <a:rPr lang="en-IN" sz="1400" dirty="0" smtClean="0">
                <a:latin typeface="Georgia" pitchFamily="18" charset="0"/>
              </a:rPr>
              <a:t>Domestic paper companies fear a sharp increase in dumping from China and Indonesia after the US imposed  CVD /anti subsidy duty of 5.82% -131.12% in June 2015  on import of paper from China and Indonesia. This has renewed concerns of further dumping of paper by these countries into India, which is a growing market for them.</a:t>
            </a:r>
          </a:p>
        </p:txBody>
      </p:sp>
      <p:sp>
        <p:nvSpPr>
          <p:cNvPr id="2" name="Title 1"/>
          <p:cNvSpPr>
            <a:spLocks noGrp="1"/>
          </p:cNvSpPr>
          <p:nvPr>
            <p:ph type="title"/>
          </p:nvPr>
        </p:nvSpPr>
        <p:spPr>
          <a:xfrm>
            <a:off x="152400" y="228600"/>
            <a:ext cx="8534400" cy="533400"/>
          </a:xfrm>
          <a:solidFill>
            <a:schemeClr val="accent2"/>
          </a:solidFill>
        </p:spPr>
        <p:txBody>
          <a:bodyPr>
            <a:noAutofit/>
          </a:bodyPr>
          <a:lstStyle/>
          <a:p>
            <a:pPr lvl="1" algn="l" rtl="0">
              <a:spcBef>
                <a:spcPct val="0"/>
              </a:spcBef>
            </a:pPr>
            <a:r>
              <a:rPr lang="en-US" sz="2800" b="1" kern="1200" dirty="0" smtClean="0">
                <a:solidFill>
                  <a:schemeClr val="bg1"/>
                </a:solidFill>
                <a:effectLst>
                  <a:outerShdw blurRad="31750" dist="25400" dir="5400000" algn="tl" rotWithShape="0">
                    <a:srgbClr val="000000">
                      <a:alpha val="25000"/>
                    </a:srgbClr>
                  </a:outerShdw>
                </a:effectLst>
                <a:latin typeface="+mj-lt"/>
                <a:ea typeface="+mj-ea"/>
                <a:cs typeface="+mj-cs"/>
              </a:rPr>
              <a:t/>
            </a:r>
            <a:br>
              <a:rPr lang="en-US" sz="2800" b="1" kern="1200" dirty="0" smtClean="0">
                <a:solidFill>
                  <a:schemeClr val="bg1"/>
                </a:solidFill>
                <a:effectLst>
                  <a:outerShdw blurRad="31750" dist="25400" dir="5400000" algn="tl" rotWithShape="0">
                    <a:srgbClr val="000000">
                      <a:alpha val="25000"/>
                    </a:srgbClr>
                  </a:outerShdw>
                </a:effectLst>
                <a:latin typeface="+mj-lt"/>
                <a:ea typeface="+mj-ea"/>
                <a:cs typeface="+mj-cs"/>
              </a:rPr>
            </a:br>
            <a:r>
              <a:rPr lang="en-US" sz="2800" b="1" kern="1200" dirty="0" smtClean="0">
                <a:solidFill>
                  <a:schemeClr val="bg1"/>
                </a:solidFill>
                <a:effectLst>
                  <a:outerShdw blurRad="31750" dist="25400" dir="5400000" algn="tl" rotWithShape="0">
                    <a:srgbClr val="000000">
                      <a:alpha val="25000"/>
                    </a:srgbClr>
                  </a:outerShdw>
                </a:effectLst>
                <a:latin typeface="+mj-lt"/>
                <a:ea typeface="+mj-ea"/>
                <a:cs typeface="+mj-cs"/>
              </a:rPr>
              <a:t>CHALLENGES</a:t>
            </a:r>
            <a:r>
              <a:rPr lang="en-US" sz="2800" kern="1200" dirty="0" smtClean="0">
                <a:solidFill>
                  <a:schemeClr val="bg1"/>
                </a:solidFill>
                <a:latin typeface="+mj-lt"/>
                <a:ea typeface="+mj-ea"/>
                <a:cs typeface="+mj-cs"/>
              </a:rPr>
              <a:t> </a:t>
            </a:r>
            <a:r>
              <a:rPr lang="en-US" sz="2800" kern="1200" dirty="0">
                <a:solidFill>
                  <a:schemeClr val="bg1"/>
                </a:solidFill>
                <a:latin typeface="+mj-lt"/>
                <a:ea typeface="+mj-ea"/>
                <a:cs typeface="+mj-cs"/>
              </a:rPr>
              <a:t/>
            </a:r>
            <a:br>
              <a:rPr lang="en-US" sz="2800" kern="1200" dirty="0">
                <a:solidFill>
                  <a:schemeClr val="bg1"/>
                </a:solidFill>
                <a:latin typeface="+mj-lt"/>
                <a:ea typeface="+mj-ea"/>
                <a:cs typeface="+mj-cs"/>
              </a:rPr>
            </a:br>
            <a:endParaRPr lang="en-IN" sz="2800" kern="1200" dirty="0">
              <a:solidFill>
                <a:schemeClr val="bg1"/>
              </a:solidFill>
              <a:latin typeface="+mj-lt"/>
              <a:ea typeface="+mj-ea"/>
              <a:cs typeface="+mj-cs"/>
            </a:endParaRPr>
          </a:p>
        </p:txBody>
      </p:sp>
      <p:sp>
        <p:nvSpPr>
          <p:cNvPr id="5" name="Rectangle 4"/>
          <p:cNvSpPr/>
          <p:nvPr/>
        </p:nvSpPr>
        <p:spPr>
          <a:xfrm>
            <a:off x="7010400" y="228600"/>
            <a:ext cx="1828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Paper Industry</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76400"/>
            <a:ext cx="8763000" cy="4419600"/>
          </a:xfrm>
        </p:spPr>
        <p:txBody>
          <a:bodyPr>
            <a:normAutofit/>
          </a:bodyPr>
          <a:lstStyle/>
          <a:p>
            <a:pPr algn="just">
              <a:buNone/>
            </a:pPr>
            <a:r>
              <a:rPr lang="en-US" sz="1400" dirty="0" smtClean="0">
                <a:latin typeface="Georgia" pitchFamily="18" charset="0"/>
              </a:rPr>
              <a:t>As per the IPMA , Industrial packaging segment</a:t>
            </a:r>
          </a:p>
          <a:p>
            <a:pPr algn="just">
              <a:buNone/>
            </a:pPr>
            <a:r>
              <a:rPr lang="en-US" sz="1400" dirty="0" smtClean="0">
                <a:latin typeface="Georgia" pitchFamily="18" charset="0"/>
              </a:rPr>
              <a:t>is having highest market size and  most growing</a:t>
            </a:r>
          </a:p>
          <a:p>
            <a:pPr algn="just">
              <a:buNone/>
            </a:pPr>
            <a:r>
              <a:rPr lang="en-US" sz="1400" dirty="0" smtClean="0">
                <a:latin typeface="Georgia" pitchFamily="18" charset="0"/>
              </a:rPr>
              <a:t> sector in Paper industry. In industrial Packaging </a:t>
            </a:r>
          </a:p>
          <a:p>
            <a:pPr algn="just">
              <a:buNone/>
            </a:pPr>
            <a:r>
              <a:rPr lang="en-US" sz="1400" dirty="0" smtClean="0">
                <a:latin typeface="Georgia" pitchFamily="18" charset="0"/>
              </a:rPr>
              <a:t>approx  75%   share is held by Corrugated boxes </a:t>
            </a:r>
          </a:p>
          <a:p>
            <a:pPr algn="just">
              <a:buNone/>
            </a:pPr>
            <a:r>
              <a:rPr lang="en-US" sz="1400" dirty="0" smtClean="0">
                <a:latin typeface="Georgia" pitchFamily="18" charset="0"/>
              </a:rPr>
              <a:t>sector. In India currently  corrugated box  makers </a:t>
            </a:r>
          </a:p>
          <a:p>
            <a:pPr algn="just">
              <a:buNone/>
            </a:pPr>
            <a:r>
              <a:rPr lang="en-US" sz="1400" dirty="0" smtClean="0">
                <a:latin typeface="Georgia" pitchFamily="18" charset="0"/>
              </a:rPr>
              <a:t>operate in about 15,000 units, both in organized  </a:t>
            </a:r>
          </a:p>
          <a:p>
            <a:pPr algn="just">
              <a:buNone/>
            </a:pPr>
            <a:r>
              <a:rPr lang="en-US" sz="1400" dirty="0" smtClean="0">
                <a:latin typeface="Georgia" pitchFamily="18" charset="0"/>
              </a:rPr>
              <a:t>and unorganized sector as large, small &amp; micro </a:t>
            </a:r>
          </a:p>
          <a:p>
            <a:pPr algn="just">
              <a:buNone/>
            </a:pPr>
            <a:r>
              <a:rPr lang="en-US" sz="1400" dirty="0" smtClean="0">
                <a:latin typeface="Georgia" pitchFamily="18" charset="0"/>
              </a:rPr>
              <a:t>Scale. </a:t>
            </a:r>
          </a:p>
          <a:p>
            <a:pPr>
              <a:buNone/>
            </a:pPr>
            <a:r>
              <a:rPr lang="en-US" sz="1400" dirty="0" smtClean="0">
                <a:latin typeface="Georgia" pitchFamily="18" charset="0"/>
              </a:rPr>
              <a:t> </a:t>
            </a:r>
          </a:p>
          <a:p>
            <a:pPr algn="just">
              <a:buNone/>
            </a:pPr>
            <a:r>
              <a:rPr lang="en-US" sz="1400" dirty="0" smtClean="0">
                <a:latin typeface="Georgia" pitchFamily="18" charset="0"/>
              </a:rPr>
              <a:t>Out of 15000 units  only about 275 units have continuous board lines and automatic plants  and these plants</a:t>
            </a:r>
          </a:p>
          <a:p>
            <a:pPr algn="just">
              <a:buNone/>
            </a:pPr>
            <a:r>
              <a:rPr lang="en-US" sz="1400" dirty="0" smtClean="0">
                <a:latin typeface="Georgia" pitchFamily="18" charset="0"/>
              </a:rPr>
              <a:t>are producing 40 of total production . Moreover ,there are between 12000 to 14000 units  has semi</a:t>
            </a:r>
          </a:p>
          <a:p>
            <a:pPr algn="just">
              <a:buNone/>
            </a:pPr>
            <a:r>
              <a:rPr lang="en-US" sz="1400" dirty="0" smtClean="0">
                <a:latin typeface="Georgia" pitchFamily="18" charset="0"/>
              </a:rPr>
              <a:t> automatic litho –lam type board making line producing balance 60 percent .</a:t>
            </a:r>
          </a:p>
          <a:p>
            <a:pPr algn="just">
              <a:buNone/>
            </a:pPr>
            <a:endParaRPr lang="en-US" sz="1400" dirty="0" smtClean="0">
              <a:latin typeface="Georgia" pitchFamily="18" charset="0"/>
            </a:endParaRPr>
          </a:p>
          <a:p>
            <a:pPr algn="just">
              <a:buNone/>
            </a:pPr>
            <a:r>
              <a:rPr lang="en-US" sz="1400" dirty="0" smtClean="0">
                <a:latin typeface="Georgia" pitchFamily="18" charset="0"/>
              </a:rPr>
              <a:t>Presently, corrugated box industry drives demand  manly from  FMCG , Pharmaceuticals , Chemical </a:t>
            </a:r>
          </a:p>
          <a:p>
            <a:pPr algn="just">
              <a:buNone/>
            </a:pPr>
            <a:r>
              <a:rPr lang="en-US" sz="1400" dirty="0" smtClean="0">
                <a:latin typeface="Georgia" pitchFamily="18" charset="0"/>
              </a:rPr>
              <a:t>industry, Automobile industry and Electronic industry .  About 60 % of corrugated packaging is consumed  </a:t>
            </a:r>
          </a:p>
          <a:p>
            <a:pPr algn="just">
              <a:buNone/>
            </a:pPr>
            <a:r>
              <a:rPr lang="en-US" sz="1400" dirty="0" smtClean="0">
                <a:latin typeface="Georgia" pitchFamily="18" charset="0"/>
              </a:rPr>
              <a:t>for FMCG shipping.  There has been an upsurge in corrugated packaging  usage due to</a:t>
            </a:r>
            <a:r>
              <a:rPr lang="en-US" sz="1400" b="1" dirty="0" smtClean="0">
                <a:latin typeface="Georgia" pitchFamily="18" charset="0"/>
              </a:rPr>
              <a:t> E- Commerce. </a:t>
            </a:r>
          </a:p>
          <a:p>
            <a:pPr>
              <a:buNone/>
            </a:pPr>
            <a:endParaRPr lang="en-US" sz="1400" dirty="0" smtClean="0">
              <a:latin typeface="Georgia" pitchFamily="18" charset="0"/>
            </a:endParaRPr>
          </a:p>
          <a:p>
            <a:pPr>
              <a:buNone/>
            </a:pPr>
            <a:endParaRPr lang="en-US" sz="1400" dirty="0" smtClean="0">
              <a:latin typeface="Georgia" pitchFamily="18" charset="0"/>
            </a:endParaRPr>
          </a:p>
          <a:p>
            <a:endParaRPr lang="en-US" sz="1400" dirty="0" smtClean="0">
              <a:latin typeface="Georgia" pitchFamily="18" charset="0"/>
            </a:endParaRPr>
          </a:p>
          <a:p>
            <a:endParaRPr lang="en-IN" sz="1400" dirty="0">
              <a:latin typeface="Georgia" pitchFamily="18" charset="0"/>
            </a:endParaRPr>
          </a:p>
        </p:txBody>
      </p:sp>
      <p:sp>
        <p:nvSpPr>
          <p:cNvPr id="2" name="Title 1"/>
          <p:cNvSpPr>
            <a:spLocks noGrp="1"/>
          </p:cNvSpPr>
          <p:nvPr>
            <p:ph type="title"/>
          </p:nvPr>
        </p:nvSpPr>
        <p:spPr>
          <a:xfrm>
            <a:off x="152400" y="228600"/>
            <a:ext cx="8686800" cy="591312"/>
          </a:xfrm>
          <a:solidFill>
            <a:schemeClr val="accent2"/>
          </a:solidFill>
        </p:spPr>
        <p:txBody>
          <a:bodyPr>
            <a:noAutofit/>
          </a:bodyPr>
          <a:lstStyle/>
          <a:p>
            <a:r>
              <a:rPr lang="en-US" sz="2800" dirty="0" smtClean="0">
                <a:solidFill>
                  <a:schemeClr val="bg1"/>
                </a:solidFill>
              </a:rPr>
              <a:t>Focus on Industrial Packaging Segment</a:t>
            </a:r>
            <a:endParaRPr lang="en-IN" sz="2800" dirty="0">
              <a:solidFill>
                <a:schemeClr val="bg1"/>
              </a:solidFill>
            </a:endParaRPr>
          </a:p>
        </p:txBody>
      </p:sp>
      <p:sp>
        <p:nvSpPr>
          <p:cNvPr id="4" name="Title 1"/>
          <p:cNvSpPr txBox="1">
            <a:spLocks/>
          </p:cNvSpPr>
          <p:nvPr/>
        </p:nvSpPr>
        <p:spPr>
          <a:xfrm>
            <a:off x="0" y="838200"/>
            <a:ext cx="7924800" cy="591312"/>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olidFill>
                <a:effectLst/>
                <a:uLnTx/>
                <a:uFillTx/>
                <a:latin typeface="Georgia" pitchFamily="18" charset="0"/>
                <a:ea typeface="+mj-ea"/>
                <a:cs typeface="+mj-cs"/>
              </a:rPr>
              <a:t>  </a:t>
            </a:r>
            <a:r>
              <a:rPr kumimoji="0" lang="en-US" sz="2000" b="1" i="0" u="none" strike="noStrike" kern="1200" cap="none" spc="0" normalizeH="0" baseline="0" noProof="0" dirty="0" smtClean="0">
                <a:ln>
                  <a:noFill/>
                </a:ln>
                <a:solidFill>
                  <a:schemeClr val="tx2"/>
                </a:solidFill>
                <a:effectLst/>
                <a:uLnTx/>
                <a:uFillTx/>
                <a:latin typeface="Georgia" pitchFamily="18" charset="0"/>
                <a:ea typeface="+mj-ea"/>
                <a:cs typeface="+mj-cs"/>
              </a:rPr>
              <a:t>Current Scenario</a:t>
            </a:r>
            <a:r>
              <a:rPr kumimoji="0" lang="en-US" sz="2000" b="1" i="0" u="none" strike="noStrike" kern="1200" cap="none" spc="0" normalizeH="0" noProof="0" dirty="0" smtClean="0">
                <a:ln>
                  <a:noFill/>
                </a:ln>
                <a:solidFill>
                  <a:schemeClr val="tx2"/>
                </a:solidFill>
                <a:effectLst/>
                <a:uLnTx/>
                <a:uFillTx/>
                <a:latin typeface="Georgia" pitchFamily="18" charset="0"/>
                <a:ea typeface="+mj-ea"/>
                <a:cs typeface="+mj-cs"/>
              </a:rPr>
              <a:t> </a:t>
            </a:r>
            <a:endParaRPr kumimoji="0" lang="en-IN" sz="3200" b="1" i="0" u="none" strike="noStrike" kern="1200" cap="none" spc="0" normalizeH="0" baseline="0" noProof="0" dirty="0">
              <a:ln>
                <a:noFill/>
              </a:ln>
              <a:solidFill>
                <a:schemeClr val="tx2"/>
              </a:solidFill>
              <a:effectLst/>
              <a:uLnTx/>
              <a:uFillTx/>
              <a:latin typeface="Georgia" pitchFamily="18" charset="0"/>
              <a:ea typeface="+mj-ea"/>
              <a:cs typeface="+mj-cs"/>
            </a:endParaRPr>
          </a:p>
        </p:txBody>
      </p:sp>
      <p:pic>
        <p:nvPicPr>
          <p:cNvPr id="1032" name="Picture 8"/>
          <p:cNvPicPr>
            <a:picLocks noChangeAspect="1" noChangeArrowheads="1"/>
          </p:cNvPicPr>
          <p:nvPr/>
        </p:nvPicPr>
        <p:blipFill>
          <a:blip r:embed="rId2" cstate="print"/>
          <a:srcRect/>
          <a:stretch>
            <a:fillRect/>
          </a:stretch>
        </p:blipFill>
        <p:spPr bwMode="auto">
          <a:xfrm>
            <a:off x="4191000" y="1676400"/>
            <a:ext cx="4571999" cy="1981200"/>
          </a:xfrm>
          <a:prstGeom prst="rect">
            <a:avLst/>
          </a:prstGeom>
          <a:noFill/>
          <a:ln w="9525">
            <a:noFill/>
            <a:miter lim="800000"/>
            <a:headEnd/>
            <a:tailEnd/>
          </a:ln>
          <a:effectLst/>
        </p:spPr>
      </p:pic>
      <p:sp>
        <p:nvSpPr>
          <p:cNvPr id="7" name="Rectangle 6"/>
          <p:cNvSpPr/>
          <p:nvPr/>
        </p:nvSpPr>
        <p:spPr>
          <a:xfrm>
            <a:off x="7315200" y="228600"/>
            <a:ext cx="15240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Corrugation Segment</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algn="just">
              <a:buFont typeface="Wingdings" pitchFamily="2" charset="2"/>
              <a:buChar char="q"/>
            </a:pPr>
            <a:endParaRPr lang="en-IN" sz="1600" b="1" dirty="0" smtClean="0">
              <a:latin typeface="Georgia" pitchFamily="18" charset="0"/>
            </a:endParaRPr>
          </a:p>
          <a:p>
            <a:pPr algn="just">
              <a:buFont typeface="Wingdings" pitchFamily="2" charset="2"/>
              <a:buChar char="q"/>
            </a:pPr>
            <a:r>
              <a:rPr lang="en-IN" sz="1600" b="1" dirty="0" smtClean="0">
                <a:latin typeface="Georgia" pitchFamily="18" charset="0"/>
              </a:rPr>
              <a:t>Technology Aspects : </a:t>
            </a:r>
            <a:r>
              <a:rPr lang="en-IN" sz="1400" dirty="0" smtClean="0">
                <a:latin typeface="Georgia" pitchFamily="18" charset="0"/>
              </a:rPr>
              <a:t>In India  appox. 98.17 %  corrugation units operate  with semi automated  and manual plants.  These player use stand –alone scoring  and slotting units, stand alone flexo printers  and manual die cuter etc which leads to a low conversion rate 50 -100 tonnes per month.  </a:t>
            </a:r>
          </a:p>
          <a:p>
            <a:endParaRPr lang="en-IN" sz="1400" dirty="0" smtClean="0">
              <a:latin typeface="Georgia" pitchFamily="18" charset="0"/>
            </a:endParaRPr>
          </a:p>
          <a:p>
            <a:pPr algn="just">
              <a:buFont typeface="Wingdings" pitchFamily="2" charset="2"/>
              <a:buChar char="q"/>
            </a:pPr>
            <a:r>
              <a:rPr lang="en-IN" sz="1600" b="1" dirty="0" smtClean="0">
                <a:latin typeface="Georgia" pitchFamily="18" charset="0"/>
              </a:rPr>
              <a:t>Quality:  </a:t>
            </a:r>
            <a:r>
              <a:rPr lang="en-IN" sz="1400" dirty="0" smtClean="0">
                <a:latin typeface="Georgia" pitchFamily="18" charset="0"/>
              </a:rPr>
              <a:t>Presently quality of  corrugated boxes is not goods as compare to China, US and UK due to  semi automated  plants and availability of  low quality raw material. </a:t>
            </a:r>
          </a:p>
          <a:p>
            <a:pPr>
              <a:buFont typeface="Wingdings" pitchFamily="2" charset="2"/>
              <a:buChar char="q"/>
            </a:pPr>
            <a:endParaRPr lang="en-IN" sz="1400" dirty="0" smtClean="0">
              <a:latin typeface="Georgia" pitchFamily="18" charset="0"/>
            </a:endParaRPr>
          </a:p>
          <a:p>
            <a:pPr algn="just">
              <a:buFont typeface="Wingdings" pitchFamily="2" charset="2"/>
              <a:buChar char="q"/>
            </a:pPr>
            <a:r>
              <a:rPr lang="en-IN" sz="1600" b="1" dirty="0" smtClean="0">
                <a:latin typeface="Georgia" pitchFamily="18" charset="0"/>
              </a:rPr>
              <a:t>Finance : </a:t>
            </a:r>
            <a:r>
              <a:rPr lang="en-IN" sz="1400" dirty="0" smtClean="0">
                <a:latin typeface="Georgia" pitchFamily="18" charset="0"/>
              </a:rPr>
              <a:t>Since this  segment is dominated by small  and medium scale units having  low CAPEX  and small capacities . It leads to low productivity, low degree of automation and poor  end products.</a:t>
            </a:r>
          </a:p>
          <a:p>
            <a:pPr algn="just">
              <a:buFont typeface="Wingdings" pitchFamily="2" charset="2"/>
              <a:buChar char="q"/>
            </a:pPr>
            <a:endParaRPr lang="en-IN" sz="1400" dirty="0" smtClean="0">
              <a:latin typeface="Georgia" pitchFamily="18" charset="0"/>
            </a:endParaRPr>
          </a:p>
          <a:p>
            <a:pPr>
              <a:buNone/>
            </a:pPr>
            <a:r>
              <a:rPr lang="en-IN" sz="1400" dirty="0" smtClean="0">
                <a:latin typeface="Georgia" pitchFamily="18" charset="0"/>
              </a:rPr>
              <a:t>	Further , there are some more weaknesses of this segment ;- </a:t>
            </a:r>
          </a:p>
          <a:p>
            <a:pPr lvl="1">
              <a:buFont typeface="Wingdings" pitchFamily="2" charset="2"/>
              <a:buChar char="§"/>
            </a:pPr>
            <a:r>
              <a:rPr lang="en-IN" sz="1200" dirty="0" smtClean="0">
                <a:latin typeface="Georgia" pitchFamily="18" charset="0"/>
              </a:rPr>
              <a:t>Moisture barrier</a:t>
            </a:r>
          </a:p>
          <a:p>
            <a:pPr lvl="1">
              <a:buFont typeface="Wingdings" pitchFamily="2" charset="2"/>
              <a:buChar char="§"/>
            </a:pPr>
            <a:r>
              <a:rPr lang="en-IN" sz="1200" dirty="0" smtClean="0">
                <a:latin typeface="Georgia" pitchFamily="18" charset="0"/>
              </a:rPr>
              <a:t>Availability of low cost alternatives </a:t>
            </a:r>
          </a:p>
          <a:p>
            <a:pPr lvl="1">
              <a:buFont typeface="Wingdings" pitchFamily="2" charset="2"/>
              <a:buChar char="§"/>
            </a:pPr>
            <a:r>
              <a:rPr lang="en-IN" sz="1200" dirty="0" smtClean="0">
                <a:latin typeface="Georgia" pitchFamily="18" charset="0"/>
              </a:rPr>
              <a:t>Marketing </a:t>
            </a:r>
          </a:p>
          <a:p>
            <a:pPr lvl="1">
              <a:buFont typeface="Wingdings" pitchFamily="2" charset="2"/>
              <a:buChar char="§"/>
            </a:pPr>
            <a:r>
              <a:rPr lang="en-IN" sz="1200" dirty="0" smtClean="0">
                <a:latin typeface="Georgia" pitchFamily="18" charset="0"/>
              </a:rPr>
              <a:t>Wet strength concerns </a:t>
            </a:r>
          </a:p>
          <a:p>
            <a:pPr lvl="1">
              <a:buFont typeface="Wingdings" pitchFamily="2" charset="2"/>
              <a:buChar char="§"/>
            </a:pPr>
            <a:r>
              <a:rPr lang="en-IN" sz="1200" dirty="0" smtClean="0">
                <a:latin typeface="Georgia" pitchFamily="18" charset="0"/>
              </a:rPr>
              <a:t>Regulatory hurdles</a:t>
            </a:r>
          </a:p>
          <a:p>
            <a:pPr lvl="1">
              <a:buFont typeface="Wingdings" pitchFamily="2" charset="2"/>
              <a:buChar char="§"/>
            </a:pPr>
            <a:r>
              <a:rPr lang="en-IN" sz="1200" dirty="0" smtClean="0">
                <a:latin typeface="Georgia" pitchFamily="18" charset="0"/>
              </a:rPr>
              <a:t>Fluctuating raw material prices.</a:t>
            </a:r>
          </a:p>
          <a:p>
            <a:pPr>
              <a:buNone/>
            </a:pPr>
            <a:r>
              <a:rPr lang="en-IN" sz="1400" b="1" dirty="0" smtClean="0">
                <a:latin typeface="Georgia" pitchFamily="18" charset="0"/>
              </a:rPr>
              <a:t>          </a:t>
            </a:r>
          </a:p>
          <a:p>
            <a:pPr>
              <a:buNone/>
            </a:pPr>
            <a:r>
              <a:rPr lang="en-IN" sz="1400" b="1" dirty="0" smtClean="0">
                <a:latin typeface="Georgia" pitchFamily="18" charset="0"/>
              </a:rPr>
              <a:t> </a:t>
            </a:r>
          </a:p>
          <a:p>
            <a:pPr>
              <a:buNone/>
            </a:pPr>
            <a:endParaRPr lang="en-IN" sz="1400" b="1" dirty="0" smtClean="0">
              <a:latin typeface="Georgia" pitchFamily="18" charset="0"/>
            </a:endParaRPr>
          </a:p>
          <a:p>
            <a:endParaRPr lang="en-IN" sz="1400" dirty="0">
              <a:latin typeface="Georgia" pitchFamily="18" charset="0"/>
            </a:endParaRPr>
          </a:p>
        </p:txBody>
      </p:sp>
      <p:sp>
        <p:nvSpPr>
          <p:cNvPr id="2" name="Title 1"/>
          <p:cNvSpPr>
            <a:spLocks noGrp="1"/>
          </p:cNvSpPr>
          <p:nvPr>
            <p:ph type="title"/>
          </p:nvPr>
        </p:nvSpPr>
        <p:spPr>
          <a:xfrm>
            <a:off x="533400" y="228600"/>
            <a:ext cx="8229600" cy="609600"/>
          </a:xfrm>
          <a:solidFill>
            <a:schemeClr val="accent2"/>
          </a:solidFill>
        </p:spPr>
        <p:txBody>
          <a:bodyPr>
            <a:noAutofit/>
          </a:bodyPr>
          <a:lstStyle/>
          <a:p>
            <a:pPr lvl="1" algn="l" rtl="0">
              <a:spcBef>
                <a:spcPct val="0"/>
              </a:spcBef>
            </a:pPr>
            <a:r>
              <a:rPr lang="en-US" sz="2000" b="1" kern="1200" dirty="0" smtClean="0">
                <a:solidFill>
                  <a:schemeClr val="bg1"/>
                </a:solidFill>
                <a:effectLst>
                  <a:outerShdw blurRad="31750" dist="25400" dir="5400000" algn="tl" rotWithShape="0">
                    <a:srgbClr val="000000">
                      <a:alpha val="25000"/>
                    </a:srgbClr>
                  </a:outerShdw>
                </a:effectLst>
                <a:latin typeface="+mj-lt"/>
                <a:ea typeface="+mj-ea"/>
                <a:cs typeface="+mj-cs"/>
              </a:rPr>
              <a:t/>
            </a:r>
            <a:br>
              <a:rPr lang="en-US" sz="2000" b="1" kern="1200" dirty="0" smtClean="0">
                <a:solidFill>
                  <a:schemeClr val="bg1"/>
                </a:solidFill>
                <a:effectLst>
                  <a:outerShdw blurRad="31750" dist="25400" dir="5400000" algn="tl" rotWithShape="0">
                    <a:srgbClr val="000000">
                      <a:alpha val="25000"/>
                    </a:srgbClr>
                  </a:outerShdw>
                </a:effectLst>
                <a:latin typeface="+mj-lt"/>
                <a:ea typeface="+mj-ea"/>
                <a:cs typeface="+mj-cs"/>
              </a:rPr>
            </a:br>
            <a:r>
              <a:rPr lang="en-US" sz="2800" b="1" kern="1200" dirty="0" smtClean="0">
                <a:solidFill>
                  <a:schemeClr val="bg1"/>
                </a:solidFill>
                <a:effectLst>
                  <a:outerShdw blurRad="31750" dist="25400" dir="5400000" algn="tl" rotWithShape="0">
                    <a:srgbClr val="000000">
                      <a:alpha val="25000"/>
                    </a:srgbClr>
                  </a:outerShdw>
                </a:effectLst>
                <a:latin typeface="+mj-lt"/>
                <a:ea typeface="+mj-ea"/>
                <a:cs typeface="+mj-cs"/>
              </a:rPr>
              <a:t>Constraints </a:t>
            </a:r>
            <a:r>
              <a:rPr lang="en-US" sz="2800" b="1" kern="1200" dirty="0">
                <a:solidFill>
                  <a:schemeClr val="bg1"/>
                </a:solidFill>
                <a:effectLst>
                  <a:outerShdw blurRad="31750" dist="25400" dir="5400000" algn="tl" rotWithShape="0">
                    <a:srgbClr val="000000">
                      <a:alpha val="25000"/>
                    </a:srgbClr>
                  </a:outerShdw>
                </a:effectLst>
                <a:latin typeface="+mj-lt"/>
                <a:ea typeface="+mj-ea"/>
                <a:cs typeface="+mj-cs"/>
              </a:rPr>
              <a:t>in Growth </a:t>
            </a:r>
            <a:r>
              <a:rPr lang="en-US" sz="2000" b="1" kern="1200" dirty="0">
                <a:solidFill>
                  <a:schemeClr val="bg1"/>
                </a:solidFill>
                <a:effectLst>
                  <a:outerShdw blurRad="31750" dist="25400" dir="5400000" algn="tl" rotWithShape="0">
                    <a:srgbClr val="000000">
                      <a:alpha val="25000"/>
                    </a:srgbClr>
                  </a:outerShdw>
                </a:effectLst>
                <a:latin typeface="+mj-lt"/>
                <a:ea typeface="+mj-ea"/>
                <a:cs typeface="+mj-cs"/>
              </a:rPr>
              <a:t/>
            </a:r>
            <a:br>
              <a:rPr lang="en-US" sz="2000" b="1" kern="1200" dirty="0">
                <a:solidFill>
                  <a:schemeClr val="bg1"/>
                </a:solidFill>
                <a:effectLst>
                  <a:outerShdw blurRad="31750" dist="25400" dir="5400000" algn="tl" rotWithShape="0">
                    <a:srgbClr val="000000">
                      <a:alpha val="25000"/>
                    </a:srgbClr>
                  </a:outerShdw>
                </a:effectLst>
                <a:latin typeface="+mj-lt"/>
                <a:ea typeface="+mj-ea"/>
                <a:cs typeface="+mj-cs"/>
              </a:rPr>
            </a:br>
            <a:endParaRPr lang="en-IN" sz="2000" b="1" kern="1200" dirty="0">
              <a:solidFill>
                <a:schemeClr val="bg1"/>
              </a:solidFill>
              <a:effectLst>
                <a:outerShdw blurRad="31750" dist="25400" dir="5400000" algn="tl" rotWithShape="0">
                  <a:srgbClr val="000000">
                    <a:alpha val="25000"/>
                  </a:srgbClr>
                </a:outerShdw>
              </a:effectLst>
              <a:latin typeface="+mj-lt"/>
              <a:ea typeface="+mj-ea"/>
              <a:cs typeface="+mj-cs"/>
            </a:endParaRPr>
          </a:p>
        </p:txBody>
      </p:sp>
      <p:sp>
        <p:nvSpPr>
          <p:cNvPr id="6" name="Rectangle 5"/>
          <p:cNvSpPr/>
          <p:nvPr/>
        </p:nvSpPr>
        <p:spPr>
          <a:xfrm>
            <a:off x="7315200" y="228600"/>
            <a:ext cx="15240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Corrugation Segment</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10600" cy="5410200"/>
          </a:xfrm>
        </p:spPr>
        <p:txBody>
          <a:bodyPr>
            <a:normAutofit fontScale="92500" lnSpcReduction="10000"/>
          </a:bodyPr>
          <a:lstStyle/>
          <a:p>
            <a:pPr algn="just">
              <a:buFont typeface="Wingdings" pitchFamily="2" charset="2"/>
              <a:buChar char="q"/>
            </a:pPr>
            <a:r>
              <a:rPr lang="en-IN" sz="1600" b="1" dirty="0" smtClean="0">
                <a:latin typeface="Georgia" pitchFamily="18" charset="0"/>
              </a:rPr>
              <a:t>Booming Retail Sector</a:t>
            </a:r>
            <a:r>
              <a:rPr lang="en-IN" sz="1800" b="1" dirty="0" smtClean="0">
                <a:latin typeface="Georgia" pitchFamily="18" charset="0"/>
              </a:rPr>
              <a:t>: </a:t>
            </a:r>
            <a:r>
              <a:rPr lang="en-IN" sz="1400" dirty="0" smtClean="0">
                <a:latin typeface="Georgia" pitchFamily="18" charset="0"/>
              </a:rPr>
              <a:t>Due to FDI in India, Increased presence of global multinational companies has increased the demand in the processed food, beverages, cosmetics, consumer products, toiletries, and pharmaceutical space. The manufacturing units, especially the FMCG manufacturers are exploring new markets through newer retail models. This in turn, has not only widened the markets but also increased the demand of packaging of the products</a:t>
            </a:r>
            <a:r>
              <a:rPr lang="en-IN" sz="2000" dirty="0" smtClean="0"/>
              <a:t>.</a:t>
            </a:r>
          </a:p>
          <a:p>
            <a:pPr algn="just">
              <a:lnSpc>
                <a:spcPct val="110000"/>
              </a:lnSpc>
              <a:buFont typeface="Wingdings" pitchFamily="2" charset="2"/>
              <a:buChar char="q"/>
            </a:pPr>
            <a:endParaRPr lang="en-IN" sz="1800" dirty="0" smtClean="0"/>
          </a:p>
          <a:p>
            <a:pPr algn="just">
              <a:buFont typeface="Wingdings" pitchFamily="2" charset="2"/>
              <a:buChar char="q"/>
            </a:pPr>
            <a:r>
              <a:rPr lang="en-IN" sz="1600" b="1" dirty="0" smtClean="0">
                <a:latin typeface="Georgia" pitchFamily="18" charset="0"/>
              </a:rPr>
              <a:t>Growth of Smaller Packaging:</a:t>
            </a:r>
            <a:r>
              <a:rPr lang="en-IN" sz="1600" dirty="0" smtClean="0"/>
              <a:t> </a:t>
            </a:r>
            <a:r>
              <a:rPr lang="en-IN" sz="1400" dirty="0" smtClean="0">
                <a:latin typeface="Georgia" pitchFamily="18" charset="0"/>
              </a:rPr>
              <a:t>Emerging nuclear families, increasing number of working women, rising per capita income, and growing urbanization have lead to an increase in the demand of the daily use products in smaller packages. The growth in retail sector in India, especially driven by growth in rural segment and the lower income group has also pushed up the demand for smaller units of the products.</a:t>
            </a:r>
          </a:p>
          <a:p>
            <a:pPr algn="just">
              <a:lnSpc>
                <a:spcPct val="110000"/>
              </a:lnSpc>
              <a:buFont typeface="Wingdings" pitchFamily="2" charset="2"/>
              <a:buChar char="q"/>
            </a:pPr>
            <a:endParaRPr lang="en-IN" sz="1200" dirty="0" smtClean="0">
              <a:latin typeface="Georgia" pitchFamily="18" charset="0"/>
            </a:endParaRPr>
          </a:p>
          <a:p>
            <a:pPr algn="just">
              <a:buFont typeface="Wingdings" pitchFamily="2" charset="2"/>
              <a:buChar char="q"/>
            </a:pPr>
            <a:r>
              <a:rPr lang="en-IN" sz="1600" b="1" dirty="0" smtClean="0">
                <a:latin typeface="Georgia" pitchFamily="18" charset="0"/>
              </a:rPr>
              <a:t>Changing Lifestyle</a:t>
            </a:r>
            <a:r>
              <a:rPr lang="en-IN" sz="1500" b="1" dirty="0" smtClean="0">
                <a:latin typeface="Georgia" pitchFamily="18" charset="0"/>
              </a:rPr>
              <a:t>: </a:t>
            </a:r>
            <a:r>
              <a:rPr lang="en-IN" sz="1400" dirty="0" smtClean="0">
                <a:latin typeface="Georgia" pitchFamily="18" charset="0"/>
              </a:rPr>
              <a:t>India has been witness to a lot of cultural change since globalization. People are buying more of branded products, which may be due to their being more health conscious and/ or trendy. Packaging plays an important role in creating and sustaining the brand equity.</a:t>
            </a:r>
          </a:p>
          <a:p>
            <a:pPr algn="just">
              <a:lnSpc>
                <a:spcPct val="110000"/>
              </a:lnSpc>
              <a:buFont typeface="Wingdings" pitchFamily="2" charset="2"/>
              <a:buChar char="q"/>
            </a:pPr>
            <a:endParaRPr lang="en-IN" sz="1800" b="1" dirty="0" smtClean="0">
              <a:latin typeface="Georgia" pitchFamily="18" charset="0"/>
            </a:endParaRPr>
          </a:p>
          <a:p>
            <a:pPr algn="just">
              <a:buFont typeface="Wingdings" pitchFamily="2" charset="2"/>
              <a:buChar char="q"/>
            </a:pPr>
            <a:r>
              <a:rPr lang="en-IN" sz="1600" b="1" dirty="0" smtClean="0">
                <a:latin typeface="Georgia" pitchFamily="18" charset="0"/>
              </a:rPr>
              <a:t>Emergence of E-commerce</a:t>
            </a:r>
            <a:r>
              <a:rPr lang="en-IN" sz="1400" b="1" dirty="0" smtClean="0">
                <a:latin typeface="Georgia" pitchFamily="18" charset="0"/>
              </a:rPr>
              <a:t>: </a:t>
            </a:r>
            <a:r>
              <a:rPr lang="en-IN" sz="1400" dirty="0" smtClean="0">
                <a:latin typeface="Georgia" pitchFamily="18" charset="0"/>
              </a:rPr>
              <a:t>In due to boom in e-commerce sector, India has good growth potential which opens up opportunities for designing &amp;   innovative packaging.</a:t>
            </a:r>
          </a:p>
          <a:p>
            <a:pPr algn="just">
              <a:lnSpc>
                <a:spcPct val="110000"/>
              </a:lnSpc>
              <a:buFont typeface="Arial" pitchFamily="34" charset="0"/>
              <a:buChar char="•"/>
            </a:pPr>
            <a:endParaRPr lang="en-US" sz="1800" b="1" dirty="0" smtClean="0">
              <a:latin typeface="Georgia" pitchFamily="18" charset="0"/>
            </a:endParaRPr>
          </a:p>
          <a:p>
            <a:pPr algn="just">
              <a:buFont typeface="Wingdings" pitchFamily="2" charset="2"/>
              <a:buChar char="q"/>
            </a:pPr>
            <a:r>
              <a:rPr lang="en-IN" sz="1600" b="1" dirty="0" smtClean="0">
                <a:latin typeface="Georgia" pitchFamily="18" charset="0"/>
              </a:rPr>
              <a:t>Tax Reforms </a:t>
            </a:r>
            <a:r>
              <a:rPr lang="en-IN" sz="1800" b="1" dirty="0" smtClean="0">
                <a:latin typeface="Georgia" pitchFamily="18" charset="0"/>
              </a:rPr>
              <a:t>: </a:t>
            </a:r>
            <a:r>
              <a:rPr lang="en-IN" sz="1400" dirty="0" smtClean="0">
                <a:latin typeface="Georgia" pitchFamily="18" charset="0"/>
              </a:rPr>
              <a:t>Recent changes in </a:t>
            </a:r>
            <a:r>
              <a:rPr lang="en-IN" sz="1400" b="1" dirty="0" smtClean="0">
                <a:latin typeface="Georgia" pitchFamily="18" charset="0"/>
              </a:rPr>
              <a:t>corporate tax structure </a:t>
            </a:r>
            <a:r>
              <a:rPr lang="en-IN" sz="1400" dirty="0" smtClean="0">
                <a:latin typeface="Georgia" pitchFamily="18" charset="0"/>
              </a:rPr>
              <a:t>25 % rate instead of 30%  and upcoming reforms in indirect taxation (</a:t>
            </a:r>
            <a:r>
              <a:rPr lang="en-IN" sz="1400" b="1" dirty="0" smtClean="0">
                <a:latin typeface="Georgia" pitchFamily="18" charset="0"/>
              </a:rPr>
              <a:t>GST implementation </a:t>
            </a:r>
            <a:r>
              <a:rPr lang="en-IN" sz="1400" dirty="0" smtClean="0">
                <a:latin typeface="Georgia" pitchFamily="18" charset="0"/>
              </a:rPr>
              <a:t>) will surely a high potential  for Packaging industry to boom .  Further,  </a:t>
            </a:r>
            <a:r>
              <a:rPr lang="en-IN" sz="1400" b="1" dirty="0" smtClean="0">
                <a:latin typeface="Georgia" pitchFamily="18" charset="0"/>
              </a:rPr>
              <a:t>Under the Indian –ASEAN FTA,  Import Duty</a:t>
            </a:r>
            <a:r>
              <a:rPr lang="en-IN" sz="1400" dirty="0" smtClean="0">
                <a:latin typeface="Georgia" pitchFamily="18" charset="0"/>
              </a:rPr>
              <a:t> on paper &amp; paperboards have been reduced  and from MFN , </a:t>
            </a:r>
            <a:r>
              <a:rPr lang="en-IN" sz="1400" b="1" dirty="0" smtClean="0">
                <a:latin typeface="Georgia" pitchFamily="18" charset="0"/>
              </a:rPr>
              <a:t>BCD </a:t>
            </a:r>
            <a:r>
              <a:rPr lang="en-IN" sz="1400" dirty="0" smtClean="0">
                <a:latin typeface="Georgia" pitchFamily="18" charset="0"/>
              </a:rPr>
              <a:t> has come down to nil rate from 2017, which leads to low cost availability of raw material. </a:t>
            </a:r>
            <a:endParaRPr lang="en-IN" sz="1400" b="1" dirty="0" smtClean="0">
              <a:latin typeface="Georgia" pitchFamily="18" charset="0"/>
            </a:endParaRPr>
          </a:p>
          <a:p>
            <a:pPr algn="just">
              <a:buFont typeface="Arial" pitchFamily="34" charset="0"/>
              <a:buChar char="•"/>
            </a:pPr>
            <a:endParaRPr lang="en-IN" sz="1200" b="1" dirty="0" smtClean="0">
              <a:latin typeface="Georgia" pitchFamily="18" charset="0"/>
            </a:endParaRPr>
          </a:p>
          <a:p>
            <a:pPr algn="just">
              <a:buNone/>
            </a:pPr>
            <a:endParaRPr lang="en-IN" sz="1800" dirty="0" smtClean="0">
              <a:latin typeface="Georgia" pitchFamily="18" charset="0"/>
            </a:endParaRPr>
          </a:p>
          <a:p>
            <a:pPr algn="just"/>
            <a:endParaRPr lang="en-IN" sz="1800" dirty="0">
              <a:latin typeface="Georgia" pitchFamily="18" charset="0"/>
            </a:endParaRPr>
          </a:p>
        </p:txBody>
      </p:sp>
      <p:sp>
        <p:nvSpPr>
          <p:cNvPr id="2" name="Title 1"/>
          <p:cNvSpPr>
            <a:spLocks noGrp="1"/>
          </p:cNvSpPr>
          <p:nvPr>
            <p:ph type="title"/>
          </p:nvPr>
        </p:nvSpPr>
        <p:spPr>
          <a:xfrm>
            <a:off x="381000" y="228600"/>
            <a:ext cx="8458200" cy="609600"/>
          </a:xfrm>
          <a:solidFill>
            <a:schemeClr val="accent2"/>
          </a:solidFill>
        </p:spPr>
        <p:txBody>
          <a:bodyPr>
            <a:normAutofit/>
          </a:bodyPr>
          <a:lstStyle/>
          <a:p>
            <a:r>
              <a:rPr lang="en-IN" sz="2800" dirty="0" smtClean="0">
                <a:solidFill>
                  <a:schemeClr val="bg1"/>
                </a:solidFill>
              </a:rPr>
              <a:t>Window of Opportunities </a:t>
            </a:r>
            <a:endParaRPr lang="en-IN" sz="2800" dirty="0">
              <a:solidFill>
                <a:schemeClr val="bg1"/>
              </a:solidFill>
            </a:endParaRPr>
          </a:p>
        </p:txBody>
      </p:sp>
      <p:sp>
        <p:nvSpPr>
          <p:cNvPr id="5" name="Rectangle 4"/>
          <p:cNvSpPr/>
          <p:nvPr/>
        </p:nvSpPr>
        <p:spPr>
          <a:xfrm>
            <a:off x="7315200" y="228600"/>
            <a:ext cx="15240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Corrugation Segment</a:t>
            </a:r>
            <a:endParaRPr lang="en-IN"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827</TotalTime>
  <Words>1908</Words>
  <Application>Microsoft Office PowerPoint</Application>
  <PresentationFormat>On-screen Show (4:3)</PresentationFormat>
  <Paragraphs>167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REARCH ON PAPER AND CORRUGATION INDUSTRY</vt:lpstr>
      <vt:lpstr>Summary </vt:lpstr>
      <vt:lpstr>Growth &amp; Opportunity</vt:lpstr>
      <vt:lpstr>Market Segment –Ease of Entry</vt:lpstr>
      <vt:lpstr>Factor Favouring Investment- High Potential </vt:lpstr>
      <vt:lpstr> CHALLENGES  </vt:lpstr>
      <vt:lpstr>Focus on Industrial Packaging Segment</vt:lpstr>
      <vt:lpstr> Constraints in Growth  </vt:lpstr>
      <vt:lpstr>Window of Opportunities </vt:lpstr>
      <vt:lpstr>Market Player </vt:lpstr>
      <vt:lpstr>Conclusion: Enter Now</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Report: Paper Industry  </dc:title>
  <dc:creator/>
  <cp:lastModifiedBy>a</cp:lastModifiedBy>
  <cp:revision>130</cp:revision>
  <dcterms:created xsi:type="dcterms:W3CDTF">2006-08-16T00:00:00Z</dcterms:created>
  <dcterms:modified xsi:type="dcterms:W3CDTF">2017-04-04T11:01:41Z</dcterms:modified>
</cp:coreProperties>
</file>