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05" r:id="rId2"/>
    <p:sldId id="308" r:id="rId3"/>
    <p:sldId id="306" r:id="rId4"/>
    <p:sldId id="283" r:id="rId5"/>
    <p:sldId id="303" r:id="rId6"/>
    <p:sldId id="289" r:id="rId7"/>
    <p:sldId id="298" r:id="rId8"/>
    <p:sldId id="290" r:id="rId9"/>
    <p:sldId id="299" r:id="rId10"/>
    <p:sldId id="282" r:id="rId11"/>
    <p:sldId id="302" r:id="rId12"/>
    <p:sldId id="281" r:id="rId13"/>
    <p:sldId id="301" r:id="rId14"/>
    <p:sldId id="286" r:id="rId15"/>
    <p:sldId id="285" r:id="rId16"/>
    <p:sldId id="284" r:id="rId17"/>
    <p:sldId id="291" r:id="rId18"/>
    <p:sldId id="292" r:id="rId19"/>
    <p:sldId id="293" r:id="rId20"/>
    <p:sldId id="294" r:id="rId21"/>
    <p:sldId id="295" r:id="rId22"/>
    <p:sldId id="296" r:id="rId23"/>
    <p:sldId id="297" r:id="rId24"/>
    <p:sldId id="309" r:id="rId25"/>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modifyVerifier cryptProviderType="rsaFull" cryptAlgorithmClass="hash" cryptAlgorithmType="typeAny" cryptAlgorithmSid="4" spinCount="50000" saltData="I8E5sNpXgGpwSMOOd1Y2wg" hashData="QxNHIKXy0J2sxlS+ISTxiY+A85w"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showPr showNarration="1">
    <p:present/>
    <p:sldAll/>
    <p:penClr>
      <a:srgbClr val="FF0000"/>
    </p:penClr>
  </p:showPr>
  <p:clrMru>
    <a:srgbClr val="8B0000"/>
    <a:srgbClr val="99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19937" autoAdjust="0"/>
    <p:restoredTop sz="53226" autoAdjust="0"/>
  </p:normalViewPr>
  <p:slideViewPr>
    <p:cSldViewPr>
      <p:cViewPr>
        <p:scale>
          <a:sx n="75" d="100"/>
          <a:sy n="75" d="100"/>
        </p:scale>
        <p:origin x="24"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51275" y="0"/>
            <a:ext cx="2944813"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66FBE07-B21D-42F0-A6D1-E356D26C9A82}" type="datetimeFigureOut">
              <a:rPr lang="en-US"/>
              <a:pPr>
                <a:defRPr/>
              </a:pPr>
              <a:t>11/23/2013</a:t>
            </a:fld>
            <a:endParaRPr lang="en-US"/>
          </a:p>
        </p:txBody>
      </p:sp>
      <p:sp>
        <p:nvSpPr>
          <p:cNvPr id="4" name="Footer Placeholder 3"/>
          <p:cNvSpPr>
            <a:spLocks noGrp="1"/>
          </p:cNvSpPr>
          <p:nvPr>
            <p:ph type="ftr" sz="quarter" idx="2"/>
          </p:nvPr>
        </p:nvSpPr>
        <p:spPr>
          <a:xfrm>
            <a:off x="0" y="9429750"/>
            <a:ext cx="2944813" cy="49688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51275" y="9429750"/>
            <a:ext cx="2944813" cy="496888"/>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9524EFE-06F0-4DEB-87AE-F34008899E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3287" tIns="46644" rIns="93287" bIns="46644"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3287" tIns="46644" rIns="93287" bIns="46644" rtlCol="0"/>
          <a:lstStyle>
            <a:lvl1pPr algn="r" fontAlgn="auto">
              <a:spcBef>
                <a:spcPts val="0"/>
              </a:spcBef>
              <a:spcAft>
                <a:spcPts val="0"/>
              </a:spcAft>
              <a:defRPr sz="1200">
                <a:latin typeface="+mn-lt"/>
                <a:cs typeface="+mn-cs"/>
              </a:defRPr>
            </a:lvl1pPr>
          </a:lstStyle>
          <a:p>
            <a:pPr>
              <a:defRPr/>
            </a:pPr>
            <a:fld id="{AC815B32-221D-43C0-ACB3-893C29CBBEDF}" type="datetimeFigureOut">
              <a:rPr lang="en-US"/>
              <a:pPr>
                <a:defRPr/>
              </a:pPr>
              <a:t>11/23/2013</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287" tIns="46644" rIns="93287" bIns="46644" rtlCol="0" anchor="ctr"/>
          <a:lstStyle/>
          <a:p>
            <a:pPr lvl="0"/>
            <a:endParaRPr lang="en-US" noProof="0"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3287" tIns="46644" rIns="93287" bIns="4664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29750"/>
            <a:ext cx="2946400" cy="496888"/>
          </a:xfrm>
          <a:prstGeom prst="rect">
            <a:avLst/>
          </a:prstGeom>
        </p:spPr>
        <p:txBody>
          <a:bodyPr vert="horz" lIns="93287" tIns="46644" rIns="93287" bIns="46644"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3287" tIns="46644" rIns="93287" bIns="46644" rtlCol="0" anchor="b"/>
          <a:lstStyle>
            <a:lvl1pPr algn="r" fontAlgn="auto">
              <a:spcBef>
                <a:spcPts val="0"/>
              </a:spcBef>
              <a:spcAft>
                <a:spcPts val="0"/>
              </a:spcAft>
              <a:defRPr sz="1200">
                <a:latin typeface="+mn-lt"/>
                <a:cs typeface="+mn-cs"/>
              </a:defRPr>
            </a:lvl1pPr>
          </a:lstStyle>
          <a:p>
            <a:pPr>
              <a:defRPr/>
            </a:pPr>
            <a:fld id="{43E06DF1-EA95-4D9F-A0FE-804EE57805ED}"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3E06DF1-EA95-4D9F-A0FE-804EE57805ED}" type="slidenum">
              <a:rPr lang="en-US" smtClean="0"/>
              <a:pPr>
                <a:defRPr/>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2532"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9731EE2-DA9B-4638-A015-3F9B11C791A7}"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C44DB80-4E4B-4903-98B6-4AF609B79FB8}"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84015DE-A575-4396-9D04-C96AF2980130}"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437DE43-B029-4C29-AD96-15C3AEFFA16E}"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483C498-E013-4FAF-B214-A0F67B8ACB9F}"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2"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5D15232-4D28-4B74-9935-27C366B18964}" type="slidenum">
              <a:rPr lang="en-US" smtClean="0"/>
              <a:pPr fontAlgn="base">
                <a:spcBef>
                  <a:spcPct val="0"/>
                </a:spcBef>
                <a:spcAft>
                  <a:spcPct val="0"/>
                </a:spcAft>
                <a:defRPr/>
              </a:pPr>
              <a:t>16</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2057400" y="685800"/>
            <a:ext cx="4953000" cy="1588"/>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2057400" y="2286000"/>
            <a:ext cx="4953000" cy="1588"/>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3089275" y="5408613"/>
            <a:ext cx="2889250" cy="1587"/>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Box 6"/>
          <p:cNvSpPr txBox="1"/>
          <p:nvPr userDrawn="1"/>
        </p:nvSpPr>
        <p:spPr>
          <a:xfrm>
            <a:off x="1879600" y="5432425"/>
            <a:ext cx="5284788" cy="892175"/>
          </a:xfrm>
          <a:prstGeom prst="rect">
            <a:avLst/>
          </a:prstGeom>
          <a:noFill/>
        </p:spPr>
        <p:txBody>
          <a:bodyPr wrap="none">
            <a:spAutoFit/>
          </a:bodyPr>
          <a:lstStyle/>
          <a:p>
            <a:pPr algn="ctr" fontAlgn="auto">
              <a:spcBef>
                <a:spcPts val="0"/>
              </a:spcBef>
              <a:spcAft>
                <a:spcPts val="0"/>
              </a:spcAft>
              <a:defRPr/>
            </a:pPr>
            <a:r>
              <a:rPr lang="en-US" sz="2400" b="1" spc="60" dirty="0">
                <a:solidFill>
                  <a:srgbClr val="8B0000"/>
                </a:solidFill>
                <a:latin typeface="+mn-lt"/>
                <a:cs typeface="+mn-cs"/>
              </a:rPr>
              <a:t>Nishith Desai Associates</a:t>
            </a:r>
          </a:p>
          <a:p>
            <a:pPr algn="ctr" fontAlgn="auto">
              <a:spcBef>
                <a:spcPts val="0"/>
              </a:spcBef>
              <a:spcAft>
                <a:spcPts val="0"/>
              </a:spcAft>
              <a:defRPr/>
            </a:pPr>
            <a:r>
              <a:rPr lang="en-US" sz="1600" i="1" spc="100" dirty="0">
                <a:latin typeface="+mn-lt"/>
                <a:cs typeface="+mn-cs"/>
              </a:rPr>
              <a:t>Legal &amp; Tax Counseling Worldwide</a:t>
            </a:r>
          </a:p>
          <a:p>
            <a:pPr algn="ctr" fontAlgn="auto">
              <a:spcBef>
                <a:spcPts val="0"/>
              </a:spcBef>
              <a:spcAft>
                <a:spcPts val="0"/>
              </a:spcAft>
              <a:defRPr/>
            </a:pPr>
            <a:r>
              <a:rPr lang="en-US" sz="1200" dirty="0">
                <a:solidFill>
                  <a:srgbClr val="990000"/>
                </a:solidFill>
                <a:latin typeface="+mn-lt"/>
                <a:cs typeface="+mn-cs"/>
              </a:rPr>
              <a:t>Mumbai</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Silicon Valley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Bangalore</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Singapore</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Mumbai-BKC</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New Delhi</a:t>
            </a:r>
          </a:p>
        </p:txBody>
      </p:sp>
      <p:sp>
        <p:nvSpPr>
          <p:cNvPr id="2" name="Title 1"/>
          <p:cNvSpPr>
            <a:spLocks noGrp="1"/>
          </p:cNvSpPr>
          <p:nvPr>
            <p:ph type="ctrTitle"/>
          </p:nvPr>
        </p:nvSpPr>
        <p:spPr>
          <a:xfrm>
            <a:off x="685800" y="762000"/>
            <a:ext cx="7772400" cy="1470025"/>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71600" y="2438400"/>
            <a:ext cx="6400800" cy="2895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Footer Placeholder 7"/>
          <p:cNvSpPr>
            <a:spLocks noGrp="1"/>
          </p:cNvSpPr>
          <p:nvPr>
            <p:ph type="ftr" sz="quarter" idx="10"/>
          </p:nvPr>
        </p:nvSpPr>
        <p:spPr>
          <a:xfrm>
            <a:off x="2895600" y="6324600"/>
            <a:ext cx="3136900" cy="365125"/>
          </a:xfrm>
        </p:spPr>
        <p:txBody>
          <a:bodyPr/>
          <a:lstStyle>
            <a:lvl1pPr algn="ctr">
              <a:defRPr sz="1050" b="0">
                <a:solidFill>
                  <a:schemeClr val="tx1"/>
                </a:solidFill>
              </a:defRPr>
            </a:lvl1pPr>
          </a:lstStyle>
          <a:p>
            <a:pPr>
              <a:defRPr/>
            </a:pPr>
            <a:r>
              <a:rPr lang="en-US" smtClean="0"/>
              <a:t>www.facebook.com/jackysethia</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228600" y="12192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4638"/>
            <a:ext cx="8382000" cy="86836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81000" y="1371600"/>
            <a:ext cx="8382000" cy="49530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lgn="ctr">
              <a:defRPr sz="1000"/>
            </a:lvl1pPr>
          </a:lstStyle>
          <a:p>
            <a:pPr>
              <a:defRPr/>
            </a:pPr>
            <a:fld id="{2E3E8774-75B7-469B-8D1B-D9A191E5F93B}" type="datetime1">
              <a:rPr lang="en-US" smtClean="0"/>
              <a:pPr>
                <a:defRPr/>
              </a:pPr>
              <a:t>11/23/2013</a:t>
            </a:fld>
            <a:endParaRPr lang="en-US" dirty="0"/>
          </a:p>
        </p:txBody>
      </p:sp>
      <p:sp>
        <p:nvSpPr>
          <p:cNvPr id="7"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5B244F61-8284-4DF2-9123-5A1F17D230A8}" type="slidenum">
              <a:rPr lang="en-US"/>
              <a:pPr>
                <a:defRPr/>
              </a:pPr>
              <a:t>‹#›</a:t>
            </a:fld>
            <a:endParaRPr lang="en-US" dirty="0"/>
          </a:p>
        </p:txBody>
      </p:sp>
      <p:sp>
        <p:nvSpPr>
          <p:cNvPr id="8" name="Footer Placeholder 7"/>
          <p:cNvSpPr>
            <a:spLocks noGrp="1"/>
          </p:cNvSpPr>
          <p:nvPr userDrawn="1">
            <p:ph type="ftr" sz="quarter" idx="12"/>
          </p:nvPr>
        </p:nvSpPr>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cxnSp>
        <p:nvCxnSpPr>
          <p:cNvPr id="4" name="Straight Connector 3"/>
          <p:cNvCxnSpPr/>
          <p:nvPr userDrawn="1"/>
        </p:nvCxnSpPr>
        <p:spPr>
          <a:xfrm>
            <a:off x="2057400" y="685800"/>
            <a:ext cx="4953000" cy="1588"/>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2057400" y="2286000"/>
            <a:ext cx="4953000" cy="1588"/>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3089275" y="5334000"/>
            <a:ext cx="2889250" cy="1588"/>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 Box 5"/>
          <p:cNvSpPr txBox="1">
            <a:spLocks noChangeArrowheads="1"/>
          </p:cNvSpPr>
          <p:nvPr userDrawn="1"/>
        </p:nvSpPr>
        <p:spPr bwMode="auto">
          <a:xfrm>
            <a:off x="457200" y="4343400"/>
            <a:ext cx="11430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796F54"/>
                </a:solidFill>
                <a:latin typeface="Tahoma" pitchFamily="34" charset="0"/>
              </a:rPr>
              <a:t>MUMBAI</a:t>
            </a:r>
          </a:p>
        </p:txBody>
      </p:sp>
      <p:sp>
        <p:nvSpPr>
          <p:cNvPr id="8" name="Rectangle 5"/>
          <p:cNvSpPr>
            <a:spLocks noChangeArrowheads="1"/>
          </p:cNvSpPr>
          <p:nvPr userDrawn="1"/>
        </p:nvSpPr>
        <p:spPr bwMode="auto">
          <a:xfrm>
            <a:off x="228600" y="4648200"/>
            <a:ext cx="1600200" cy="369888"/>
          </a:xfrm>
          <a:prstGeom prst="rect">
            <a:avLst/>
          </a:prstGeom>
          <a:noFill/>
          <a:ln w="9525">
            <a:noFill/>
            <a:miter lim="800000"/>
            <a:headEnd/>
            <a:tailEnd/>
          </a:ln>
        </p:spPr>
        <p:txBody>
          <a:bodyPr>
            <a:spAutoFit/>
          </a:bodyPr>
          <a:lstStyle/>
          <a:p>
            <a:pPr algn="ctr"/>
            <a:r>
              <a:rPr lang="en-US" sz="900"/>
              <a:t>Tel:  +91 22 6669 5000</a:t>
            </a:r>
            <a:br>
              <a:rPr lang="en-US" sz="900"/>
            </a:br>
            <a:endParaRPr lang="en-US" sz="900"/>
          </a:p>
        </p:txBody>
      </p:sp>
      <p:sp>
        <p:nvSpPr>
          <p:cNvPr id="9" name="Text Box 5"/>
          <p:cNvSpPr txBox="1">
            <a:spLocks noChangeArrowheads="1"/>
          </p:cNvSpPr>
          <p:nvPr userDrawn="1"/>
        </p:nvSpPr>
        <p:spPr bwMode="auto">
          <a:xfrm>
            <a:off x="1828800" y="4343400"/>
            <a:ext cx="12954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796F54"/>
                </a:solidFill>
                <a:latin typeface="Tahoma" pitchFamily="34" charset="0"/>
              </a:rPr>
              <a:t>SILICON VALLEY</a:t>
            </a:r>
          </a:p>
        </p:txBody>
      </p:sp>
      <p:sp>
        <p:nvSpPr>
          <p:cNvPr id="10" name="Text Box 5"/>
          <p:cNvSpPr txBox="1">
            <a:spLocks noChangeArrowheads="1"/>
          </p:cNvSpPr>
          <p:nvPr userDrawn="1"/>
        </p:nvSpPr>
        <p:spPr bwMode="auto">
          <a:xfrm>
            <a:off x="3467100" y="4343400"/>
            <a:ext cx="9144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796F54"/>
                </a:solidFill>
                <a:latin typeface="Tahoma" pitchFamily="34" charset="0"/>
              </a:rPr>
              <a:t>BANGALORE</a:t>
            </a:r>
          </a:p>
        </p:txBody>
      </p:sp>
      <p:sp>
        <p:nvSpPr>
          <p:cNvPr id="11" name="Text Box 5"/>
          <p:cNvSpPr txBox="1">
            <a:spLocks noChangeArrowheads="1"/>
          </p:cNvSpPr>
          <p:nvPr userDrawn="1"/>
        </p:nvSpPr>
        <p:spPr bwMode="auto">
          <a:xfrm>
            <a:off x="4746625" y="4343400"/>
            <a:ext cx="11430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796F54"/>
                </a:solidFill>
                <a:latin typeface="Tahoma" pitchFamily="34" charset="0"/>
              </a:rPr>
              <a:t>SINGAPORE</a:t>
            </a:r>
          </a:p>
        </p:txBody>
      </p:sp>
      <p:sp>
        <p:nvSpPr>
          <p:cNvPr id="12" name="Text Box 5"/>
          <p:cNvSpPr txBox="1">
            <a:spLocks noChangeArrowheads="1"/>
          </p:cNvSpPr>
          <p:nvPr userDrawn="1"/>
        </p:nvSpPr>
        <p:spPr bwMode="auto">
          <a:xfrm>
            <a:off x="6202363" y="4343400"/>
            <a:ext cx="11430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998308"/>
                </a:solidFill>
                <a:latin typeface="Tahoma" pitchFamily="34" charset="0"/>
              </a:rPr>
              <a:t> </a:t>
            </a:r>
            <a:r>
              <a:rPr lang="en-US" sz="900" b="1" smtClean="0">
                <a:solidFill>
                  <a:srgbClr val="796F54"/>
                </a:solidFill>
                <a:latin typeface="Tahoma" pitchFamily="34" charset="0"/>
              </a:rPr>
              <a:t>MUMBAI - BKC</a:t>
            </a:r>
          </a:p>
        </p:txBody>
      </p:sp>
      <p:sp>
        <p:nvSpPr>
          <p:cNvPr id="13" name="Text Box 5"/>
          <p:cNvSpPr txBox="1">
            <a:spLocks noChangeArrowheads="1"/>
          </p:cNvSpPr>
          <p:nvPr userDrawn="1"/>
        </p:nvSpPr>
        <p:spPr bwMode="auto">
          <a:xfrm>
            <a:off x="7543800" y="4343400"/>
            <a:ext cx="1143000"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50000"/>
              </a:spcBef>
              <a:defRPr/>
            </a:pPr>
            <a:r>
              <a:rPr lang="en-US" sz="900" b="1" smtClean="0">
                <a:solidFill>
                  <a:srgbClr val="998308"/>
                </a:solidFill>
                <a:latin typeface="Tahoma" pitchFamily="34" charset="0"/>
              </a:rPr>
              <a:t> </a:t>
            </a:r>
            <a:r>
              <a:rPr lang="en-US" sz="900" b="1" smtClean="0">
                <a:solidFill>
                  <a:srgbClr val="796F54"/>
                </a:solidFill>
                <a:latin typeface="Tahoma" pitchFamily="34" charset="0"/>
              </a:rPr>
              <a:t>NEW DELHI</a:t>
            </a:r>
          </a:p>
        </p:txBody>
      </p:sp>
      <p:sp>
        <p:nvSpPr>
          <p:cNvPr id="14" name="Rectangle 16"/>
          <p:cNvSpPr>
            <a:spLocks noChangeArrowheads="1"/>
          </p:cNvSpPr>
          <p:nvPr userDrawn="1"/>
        </p:nvSpPr>
        <p:spPr bwMode="auto">
          <a:xfrm>
            <a:off x="1676400" y="4648200"/>
            <a:ext cx="1600200" cy="369888"/>
          </a:xfrm>
          <a:prstGeom prst="rect">
            <a:avLst/>
          </a:prstGeom>
          <a:noFill/>
          <a:ln w="9525">
            <a:noFill/>
            <a:miter lim="800000"/>
            <a:headEnd/>
            <a:tailEnd/>
          </a:ln>
        </p:spPr>
        <p:txBody>
          <a:bodyPr>
            <a:spAutoFit/>
          </a:bodyPr>
          <a:lstStyle/>
          <a:p>
            <a:pPr algn="ctr"/>
            <a:r>
              <a:rPr lang="en-US" sz="900"/>
              <a:t>Tel:  +1 650 325 7100</a:t>
            </a:r>
            <a:br>
              <a:rPr lang="en-US" sz="900"/>
            </a:br>
            <a:endParaRPr lang="en-US" sz="900"/>
          </a:p>
        </p:txBody>
      </p:sp>
      <p:sp>
        <p:nvSpPr>
          <p:cNvPr id="15" name="Rectangle 17"/>
          <p:cNvSpPr>
            <a:spLocks noChangeArrowheads="1"/>
          </p:cNvSpPr>
          <p:nvPr userDrawn="1"/>
        </p:nvSpPr>
        <p:spPr bwMode="auto">
          <a:xfrm>
            <a:off x="3124200" y="4648200"/>
            <a:ext cx="1600200" cy="369888"/>
          </a:xfrm>
          <a:prstGeom prst="rect">
            <a:avLst/>
          </a:prstGeom>
          <a:noFill/>
          <a:ln w="9525">
            <a:noFill/>
            <a:miter lim="800000"/>
            <a:headEnd/>
            <a:tailEnd/>
          </a:ln>
        </p:spPr>
        <p:txBody>
          <a:bodyPr>
            <a:spAutoFit/>
          </a:bodyPr>
          <a:lstStyle/>
          <a:p>
            <a:pPr algn="ctr"/>
            <a:r>
              <a:rPr lang="en-US" sz="900"/>
              <a:t>Tel:  +91 80 6693 5000</a:t>
            </a:r>
            <a:br>
              <a:rPr lang="en-US" sz="900"/>
            </a:br>
            <a:endParaRPr lang="en-US" sz="900"/>
          </a:p>
        </p:txBody>
      </p:sp>
      <p:sp>
        <p:nvSpPr>
          <p:cNvPr id="16" name="Rectangle 18"/>
          <p:cNvSpPr>
            <a:spLocks noChangeArrowheads="1"/>
          </p:cNvSpPr>
          <p:nvPr userDrawn="1"/>
        </p:nvSpPr>
        <p:spPr bwMode="auto">
          <a:xfrm>
            <a:off x="4518025" y="4648200"/>
            <a:ext cx="1600200" cy="369888"/>
          </a:xfrm>
          <a:prstGeom prst="rect">
            <a:avLst/>
          </a:prstGeom>
          <a:noFill/>
          <a:ln w="9525">
            <a:noFill/>
            <a:miter lim="800000"/>
            <a:headEnd/>
            <a:tailEnd/>
          </a:ln>
        </p:spPr>
        <p:txBody>
          <a:bodyPr>
            <a:spAutoFit/>
          </a:bodyPr>
          <a:lstStyle/>
          <a:p>
            <a:pPr algn="ctr"/>
            <a:r>
              <a:rPr lang="en-US" sz="900"/>
              <a:t>Tel:  +65 6550 9855</a:t>
            </a:r>
            <a:br>
              <a:rPr lang="en-US" sz="900"/>
            </a:br>
            <a:endParaRPr lang="en-US" sz="900"/>
          </a:p>
        </p:txBody>
      </p:sp>
      <p:sp>
        <p:nvSpPr>
          <p:cNvPr id="17" name="Rectangle 19"/>
          <p:cNvSpPr>
            <a:spLocks noChangeArrowheads="1"/>
          </p:cNvSpPr>
          <p:nvPr userDrawn="1"/>
        </p:nvSpPr>
        <p:spPr bwMode="auto">
          <a:xfrm>
            <a:off x="5973763" y="4648200"/>
            <a:ext cx="1600200" cy="230188"/>
          </a:xfrm>
          <a:prstGeom prst="rect">
            <a:avLst/>
          </a:prstGeom>
          <a:noFill/>
          <a:ln w="9525">
            <a:noFill/>
            <a:miter lim="800000"/>
            <a:headEnd/>
            <a:tailEnd/>
          </a:ln>
        </p:spPr>
        <p:txBody>
          <a:bodyPr>
            <a:spAutoFit/>
          </a:bodyPr>
          <a:lstStyle/>
          <a:p>
            <a:pPr algn="ctr"/>
            <a:r>
              <a:rPr lang="en-US" sz="900"/>
              <a:t>Tel: +91 22 6159 5000</a:t>
            </a:r>
          </a:p>
        </p:txBody>
      </p:sp>
      <p:sp>
        <p:nvSpPr>
          <p:cNvPr id="18" name="Rectangle 20"/>
          <p:cNvSpPr>
            <a:spLocks noChangeArrowheads="1"/>
          </p:cNvSpPr>
          <p:nvPr userDrawn="1"/>
        </p:nvSpPr>
        <p:spPr bwMode="auto">
          <a:xfrm>
            <a:off x="7315200" y="4648200"/>
            <a:ext cx="1600200" cy="369888"/>
          </a:xfrm>
          <a:prstGeom prst="rect">
            <a:avLst/>
          </a:prstGeom>
          <a:noFill/>
          <a:ln w="9525">
            <a:noFill/>
            <a:miter lim="800000"/>
            <a:headEnd/>
            <a:tailEnd/>
          </a:ln>
        </p:spPr>
        <p:txBody>
          <a:bodyPr>
            <a:spAutoFit/>
          </a:bodyPr>
          <a:lstStyle/>
          <a:p>
            <a:pPr algn="ctr"/>
            <a:r>
              <a:rPr lang="en-US" sz="900"/>
              <a:t>Tel:  +91 11 4906 5000</a:t>
            </a:r>
            <a:br>
              <a:rPr lang="en-US" sz="900"/>
            </a:br>
            <a:endParaRPr lang="en-US" sz="900"/>
          </a:p>
        </p:txBody>
      </p:sp>
      <p:sp>
        <p:nvSpPr>
          <p:cNvPr id="19" name="TextBox 18"/>
          <p:cNvSpPr txBox="1">
            <a:spLocks noChangeArrowheads="1"/>
          </p:cNvSpPr>
          <p:nvPr userDrawn="1"/>
        </p:nvSpPr>
        <p:spPr bwMode="auto">
          <a:xfrm>
            <a:off x="3429000" y="1143000"/>
            <a:ext cx="2314575"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en-US" sz="3600" smtClean="0">
                <a:solidFill>
                  <a:srgbClr val="796F54"/>
                </a:solidFill>
              </a:rPr>
              <a:t>Thank You!</a:t>
            </a:r>
          </a:p>
        </p:txBody>
      </p:sp>
      <p:sp>
        <p:nvSpPr>
          <p:cNvPr id="20" name="Rectangle 20"/>
          <p:cNvSpPr>
            <a:spLocks noChangeArrowheads="1"/>
          </p:cNvSpPr>
          <p:nvPr userDrawn="1"/>
        </p:nvSpPr>
        <p:spPr bwMode="auto">
          <a:xfrm>
            <a:off x="3581400" y="4953000"/>
            <a:ext cx="1905000" cy="276225"/>
          </a:xfrm>
          <a:prstGeom prst="rect">
            <a:avLst/>
          </a:prstGeom>
          <a:noFill/>
          <a:ln w="9525">
            <a:noFill/>
            <a:miter lim="800000"/>
            <a:headEnd/>
            <a:tailEnd/>
          </a:ln>
        </p:spPr>
        <p:txBody>
          <a:bodyPr>
            <a:spAutoFit/>
          </a:bodyPr>
          <a:lstStyle/>
          <a:p>
            <a:pPr algn="ctr"/>
            <a:r>
              <a:rPr lang="en-US" sz="1200" b="1">
                <a:solidFill>
                  <a:srgbClr val="796F54"/>
                </a:solidFill>
              </a:rPr>
              <a:t>nda@nishithdesai.com</a:t>
            </a:r>
          </a:p>
        </p:txBody>
      </p:sp>
      <p:sp>
        <p:nvSpPr>
          <p:cNvPr id="21" name="TextBox 20"/>
          <p:cNvSpPr txBox="1"/>
          <p:nvPr userDrawn="1"/>
        </p:nvSpPr>
        <p:spPr>
          <a:xfrm>
            <a:off x="1879600" y="5432425"/>
            <a:ext cx="5284788" cy="892175"/>
          </a:xfrm>
          <a:prstGeom prst="rect">
            <a:avLst/>
          </a:prstGeom>
          <a:noFill/>
        </p:spPr>
        <p:txBody>
          <a:bodyPr wrap="none">
            <a:spAutoFit/>
          </a:bodyPr>
          <a:lstStyle/>
          <a:p>
            <a:pPr algn="ctr" fontAlgn="auto">
              <a:spcBef>
                <a:spcPts val="0"/>
              </a:spcBef>
              <a:spcAft>
                <a:spcPts val="0"/>
              </a:spcAft>
              <a:defRPr/>
            </a:pPr>
            <a:r>
              <a:rPr lang="en-US" sz="2400" b="1" spc="60" dirty="0">
                <a:solidFill>
                  <a:srgbClr val="8B0000"/>
                </a:solidFill>
                <a:latin typeface="+mn-lt"/>
                <a:cs typeface="+mn-cs"/>
              </a:rPr>
              <a:t>Nishith Desai Associates</a:t>
            </a:r>
          </a:p>
          <a:p>
            <a:pPr algn="ctr" fontAlgn="auto">
              <a:spcBef>
                <a:spcPts val="0"/>
              </a:spcBef>
              <a:spcAft>
                <a:spcPts val="0"/>
              </a:spcAft>
              <a:defRPr/>
            </a:pPr>
            <a:r>
              <a:rPr lang="en-US" sz="1600" i="1" spc="100" dirty="0">
                <a:latin typeface="+mn-lt"/>
                <a:cs typeface="+mn-cs"/>
              </a:rPr>
              <a:t>Legal &amp; Tax Counseling Worldwide</a:t>
            </a:r>
          </a:p>
          <a:p>
            <a:pPr algn="ctr" fontAlgn="auto">
              <a:spcBef>
                <a:spcPts val="0"/>
              </a:spcBef>
              <a:spcAft>
                <a:spcPts val="0"/>
              </a:spcAft>
              <a:defRPr/>
            </a:pPr>
            <a:r>
              <a:rPr lang="en-US" sz="1200" dirty="0">
                <a:solidFill>
                  <a:srgbClr val="990000"/>
                </a:solidFill>
                <a:latin typeface="+mn-lt"/>
                <a:cs typeface="+mn-cs"/>
              </a:rPr>
              <a:t>Mumbai</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Silicon Valley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Bangalore</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Singapore</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Mumbai-BKC</a:t>
            </a:r>
            <a:r>
              <a:rPr lang="en-US" sz="1200" dirty="0">
                <a:solidFill>
                  <a:schemeClr val="accent5">
                    <a:lumMod val="75000"/>
                  </a:schemeClr>
                </a:solidFill>
                <a:latin typeface="+mn-lt"/>
                <a:cs typeface="+mn-cs"/>
              </a:rPr>
              <a:t>  </a:t>
            </a:r>
            <a:r>
              <a:rPr lang="en-US" sz="1200" b="1" dirty="0">
                <a:solidFill>
                  <a:schemeClr val="accent5">
                    <a:lumMod val="75000"/>
                  </a:schemeClr>
                </a:solidFill>
                <a:latin typeface="+mn-lt"/>
                <a:cs typeface="+mn-cs"/>
              </a:rPr>
              <a:t>|</a:t>
            </a:r>
            <a:r>
              <a:rPr lang="en-US" sz="1200" dirty="0">
                <a:solidFill>
                  <a:schemeClr val="accent5">
                    <a:lumMod val="75000"/>
                  </a:schemeClr>
                </a:solidFill>
                <a:latin typeface="+mn-lt"/>
                <a:cs typeface="+mn-cs"/>
              </a:rPr>
              <a:t>  </a:t>
            </a:r>
            <a:r>
              <a:rPr lang="en-US" sz="1200" dirty="0">
                <a:solidFill>
                  <a:srgbClr val="990000"/>
                </a:solidFill>
                <a:latin typeface="+mn-lt"/>
                <a:cs typeface="+mn-cs"/>
              </a:rPr>
              <a:t>New Delhi</a:t>
            </a:r>
          </a:p>
        </p:txBody>
      </p:sp>
      <p:sp>
        <p:nvSpPr>
          <p:cNvPr id="3" name="Subtitle 2"/>
          <p:cNvSpPr>
            <a:spLocks noGrp="1"/>
          </p:cNvSpPr>
          <p:nvPr>
            <p:ph type="subTitle" idx="1"/>
          </p:nvPr>
        </p:nvSpPr>
        <p:spPr>
          <a:xfrm>
            <a:off x="1371600" y="2667000"/>
            <a:ext cx="6400800" cy="10668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2" name="Footer Placeholder 7"/>
          <p:cNvSpPr>
            <a:spLocks noGrp="1"/>
          </p:cNvSpPr>
          <p:nvPr userDrawn="1">
            <p:ph type="ftr" sz="quarter" idx="10"/>
          </p:nvPr>
        </p:nvSpPr>
        <p:spPr>
          <a:xfrm>
            <a:off x="2895600" y="6324600"/>
            <a:ext cx="3136900" cy="365125"/>
          </a:xfrm>
        </p:spPr>
        <p:txBody>
          <a:bodyPr/>
          <a:lstStyle>
            <a:lvl1pPr algn="ctr">
              <a:defRPr sz="1050" b="0">
                <a:solidFill>
                  <a:schemeClr val="tx1"/>
                </a:solidFill>
              </a:defRPr>
            </a:lvl1pPr>
          </a:lstStyle>
          <a:p>
            <a:pPr>
              <a:defRPr/>
            </a:pPr>
            <a:r>
              <a:rPr lang="en-US" smtClean="0"/>
              <a:t>www.facebook.com/jackysethia</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Separator">
    <p:spTree>
      <p:nvGrpSpPr>
        <p:cNvPr id="1" name=""/>
        <p:cNvGrpSpPr/>
        <p:nvPr/>
      </p:nvGrpSpPr>
      <p:grpSpPr>
        <a:xfrm>
          <a:off x="0" y="0"/>
          <a:ext cx="0" cy="0"/>
          <a:chOff x="0" y="0"/>
          <a:chExt cx="0" cy="0"/>
        </a:xfrm>
      </p:grpSpPr>
      <p:cxnSp>
        <p:nvCxnSpPr>
          <p:cNvPr id="4" name="Straight Connector 3"/>
          <p:cNvCxnSpPr/>
          <p:nvPr userDrawn="1"/>
        </p:nvCxnSpPr>
        <p:spPr>
          <a:xfrm>
            <a:off x="2057400" y="2360613"/>
            <a:ext cx="4953000" cy="1587"/>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2057400" y="3960813"/>
            <a:ext cx="4953000" cy="1587"/>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2436812"/>
            <a:ext cx="7772400" cy="1470025"/>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71600" y="4343400"/>
            <a:ext cx="6400800" cy="1752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3"/>
          <p:cNvSpPr>
            <a:spLocks noGrp="1"/>
          </p:cNvSpPr>
          <p:nvPr>
            <p:ph type="dt" sz="half" idx="10"/>
          </p:nvPr>
        </p:nvSpPr>
        <p:spPr/>
        <p:txBody>
          <a:bodyPr/>
          <a:lstStyle>
            <a:lvl1pPr algn="ctr">
              <a:defRPr sz="1000"/>
            </a:lvl1pPr>
          </a:lstStyle>
          <a:p>
            <a:pPr>
              <a:defRPr/>
            </a:pPr>
            <a:fld id="{B96AD22D-5BB6-4A2C-9174-1B3A89B848EF}" type="datetime1">
              <a:rPr lang="en-US" smtClean="0"/>
              <a:pPr>
                <a:defRPr/>
              </a:pPr>
              <a:t>11/23/2013</a:t>
            </a:fld>
            <a:endParaRPr lang="en-US" dirty="0"/>
          </a:p>
        </p:txBody>
      </p:sp>
      <p:sp>
        <p:nvSpPr>
          <p:cNvPr id="8"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9C3893F7-4EA4-4EEF-B091-BB590E118248}" type="slidenum">
              <a:rPr lang="en-US"/>
              <a:pPr>
                <a:defRPr/>
              </a:pPr>
              <a:t>‹#›</a:t>
            </a:fld>
            <a:endParaRPr lang="en-US" dirty="0"/>
          </a:p>
        </p:txBody>
      </p:sp>
      <p:sp>
        <p:nvSpPr>
          <p:cNvPr id="9" name="Footer Placeholder 7"/>
          <p:cNvSpPr>
            <a:spLocks noGrp="1"/>
          </p:cNvSpPr>
          <p:nvPr userDrawn="1">
            <p:ph type="ftr" sz="quarter" idx="12"/>
          </p:nvPr>
        </p:nvSpPr>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228600" y="12192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lgn="ctr">
              <a:defRPr sz="1000"/>
            </a:lvl1pPr>
          </a:lstStyle>
          <a:p>
            <a:pPr>
              <a:defRPr/>
            </a:pPr>
            <a:fld id="{0C8C1BF2-785E-425A-A3B7-4AEE5107F8CD}" type="datetime1">
              <a:rPr lang="en-US" smtClean="0"/>
              <a:pPr>
                <a:defRPr/>
              </a:pPr>
              <a:t>11/23/2013</a:t>
            </a:fld>
            <a:endParaRPr lang="en-US" dirty="0"/>
          </a:p>
        </p:txBody>
      </p:sp>
      <p:sp>
        <p:nvSpPr>
          <p:cNvPr id="8"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6BCB09C4-E9A8-479E-BE0D-D14C64AD8429}" type="slidenum">
              <a:rPr lang="en-US"/>
              <a:pPr>
                <a:defRPr/>
              </a:pPr>
              <a:t>‹#›</a:t>
            </a:fld>
            <a:endParaRPr lang="en-US" dirty="0"/>
          </a:p>
        </p:txBody>
      </p:sp>
      <p:sp>
        <p:nvSpPr>
          <p:cNvPr id="9" name="Footer Placeholder 7"/>
          <p:cNvSpPr>
            <a:spLocks noGrp="1"/>
          </p:cNvSpPr>
          <p:nvPr userDrawn="1">
            <p:ph type="ftr" sz="quarter" idx="12"/>
          </p:nvPr>
        </p:nvSpPr>
        <p:spPr>
          <a:xfrm>
            <a:off x="139700" y="6400800"/>
            <a:ext cx="3136900" cy="365125"/>
          </a:xfrm>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228600" y="12192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1000" y="1295400"/>
            <a:ext cx="411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1000" y="1981200"/>
            <a:ext cx="4116388" cy="42672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295400"/>
            <a:ext cx="411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81200"/>
            <a:ext cx="4117975" cy="42672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10"/>
          </p:nvPr>
        </p:nvSpPr>
        <p:spPr/>
        <p:txBody>
          <a:bodyPr/>
          <a:lstStyle>
            <a:lvl1pPr algn="ctr">
              <a:defRPr sz="1000"/>
            </a:lvl1pPr>
          </a:lstStyle>
          <a:p>
            <a:pPr>
              <a:defRPr/>
            </a:pPr>
            <a:fld id="{6323C404-4001-41E0-9BB3-97802328AA98}" type="datetime1">
              <a:rPr lang="en-US" smtClean="0"/>
              <a:pPr>
                <a:defRPr/>
              </a:pPr>
              <a:t>11/23/2013</a:t>
            </a:fld>
            <a:endParaRPr lang="en-US" dirty="0"/>
          </a:p>
        </p:txBody>
      </p:sp>
      <p:sp>
        <p:nvSpPr>
          <p:cNvPr id="10"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9E23399C-9CD5-44BF-8EC1-914CE39B22B9}" type="slidenum">
              <a:rPr lang="en-US"/>
              <a:pPr>
                <a:defRPr/>
              </a:pPr>
              <a:t>‹#›</a:t>
            </a:fld>
            <a:endParaRPr lang="en-US" dirty="0"/>
          </a:p>
        </p:txBody>
      </p:sp>
      <p:sp>
        <p:nvSpPr>
          <p:cNvPr id="11" name="Footer Placeholder 7"/>
          <p:cNvSpPr>
            <a:spLocks noGrp="1"/>
          </p:cNvSpPr>
          <p:nvPr userDrawn="1">
            <p:ph type="ftr" sz="quarter" idx="12"/>
          </p:nvPr>
        </p:nvSpPr>
        <p:spPr>
          <a:xfrm>
            <a:off x="139700" y="6400800"/>
            <a:ext cx="3136900" cy="365125"/>
          </a:xfrm>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228600" y="12192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lgn="ctr">
              <a:defRPr sz="1000"/>
            </a:lvl1pPr>
          </a:lstStyle>
          <a:p>
            <a:pPr>
              <a:defRPr/>
            </a:pPr>
            <a:fld id="{1B8AD9B0-E354-4851-BC8E-EDA3FE68966F}" type="datetime1">
              <a:rPr lang="en-US" smtClean="0"/>
              <a:pPr>
                <a:defRPr/>
              </a:pPr>
              <a:t>11/23/2013</a:t>
            </a:fld>
            <a:endParaRPr lang="en-US" dirty="0"/>
          </a:p>
        </p:txBody>
      </p:sp>
      <p:sp>
        <p:nvSpPr>
          <p:cNvPr id="6"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A384EA2B-11A0-4DD2-BF52-0C6C2AB01507}" type="slidenum">
              <a:rPr lang="en-US"/>
              <a:pPr>
                <a:defRPr/>
              </a:pPr>
              <a:t>‹#›</a:t>
            </a:fld>
            <a:endParaRPr lang="en-US" dirty="0"/>
          </a:p>
        </p:txBody>
      </p:sp>
      <p:sp>
        <p:nvSpPr>
          <p:cNvPr id="7" name="Footer Placeholder 7"/>
          <p:cNvSpPr>
            <a:spLocks noGrp="1"/>
          </p:cNvSpPr>
          <p:nvPr userDrawn="1">
            <p:ph type="ftr" sz="quarter" idx="12"/>
          </p:nvPr>
        </p:nvSpPr>
        <p:spPr>
          <a:xfrm>
            <a:off x="139700" y="6400800"/>
            <a:ext cx="3136900" cy="365125"/>
          </a:xfrm>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228600" y="6400800"/>
            <a:ext cx="8686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 name="Date Placeholder 3"/>
          <p:cNvSpPr>
            <a:spLocks noGrp="1"/>
          </p:cNvSpPr>
          <p:nvPr>
            <p:ph type="dt" sz="half" idx="10"/>
          </p:nvPr>
        </p:nvSpPr>
        <p:spPr/>
        <p:txBody>
          <a:bodyPr/>
          <a:lstStyle>
            <a:lvl1pPr algn="ctr">
              <a:defRPr sz="1000"/>
            </a:lvl1pPr>
          </a:lstStyle>
          <a:p>
            <a:pPr>
              <a:defRPr/>
            </a:pPr>
            <a:fld id="{CA9C4965-0A50-413F-8567-5E0E33136DC4}" type="datetime1">
              <a:rPr lang="en-US" smtClean="0"/>
              <a:pPr>
                <a:defRPr/>
              </a:pPr>
              <a:t>11/23/2013</a:t>
            </a:fld>
            <a:endParaRPr lang="en-US" dirty="0"/>
          </a:p>
        </p:txBody>
      </p:sp>
      <p:sp>
        <p:nvSpPr>
          <p:cNvPr id="4" name="Slide Number Placeholder 5"/>
          <p:cNvSpPr>
            <a:spLocks noGrp="1"/>
          </p:cNvSpPr>
          <p:nvPr>
            <p:ph type="sldNum" sz="quarter" idx="11"/>
          </p:nvPr>
        </p:nvSpPr>
        <p:spPr/>
        <p:txBody>
          <a:bodyPr/>
          <a:lstStyle>
            <a:lvl1pPr>
              <a:defRPr b="1">
                <a:solidFill>
                  <a:schemeClr val="accent5">
                    <a:lumMod val="75000"/>
                  </a:schemeClr>
                </a:solidFill>
              </a:defRPr>
            </a:lvl1pPr>
          </a:lstStyle>
          <a:p>
            <a:pPr>
              <a:defRPr/>
            </a:pPr>
            <a:fld id="{20A47EE1-C207-410B-87EE-3A8289F8C10D}" type="slidenum">
              <a:rPr lang="en-US"/>
              <a:pPr>
                <a:defRPr/>
              </a:pPr>
              <a:t>‹#›</a:t>
            </a:fld>
            <a:endParaRPr lang="en-US" dirty="0"/>
          </a:p>
        </p:txBody>
      </p:sp>
      <p:sp>
        <p:nvSpPr>
          <p:cNvPr id="5" name="Footer Placeholder 7"/>
          <p:cNvSpPr>
            <a:spLocks noGrp="1"/>
          </p:cNvSpPr>
          <p:nvPr userDrawn="1">
            <p:ph type="ftr" sz="quarter" idx="12"/>
          </p:nvPr>
        </p:nvSpPr>
        <p:spPr>
          <a:xfrm>
            <a:off x="139700" y="6400800"/>
            <a:ext cx="3136900" cy="365125"/>
          </a:xfrm>
        </p:spPr>
        <p:txBody>
          <a:bodyPr/>
          <a:lstStyle>
            <a:lvl1pPr algn="l">
              <a:defRPr sz="1000"/>
            </a:lvl1pPr>
          </a:lstStyle>
          <a:p>
            <a:pPr>
              <a:defRPr/>
            </a:pPr>
            <a:r>
              <a:rPr lang="en-US" smtClean="0"/>
              <a:t>www.facebook.com/jackysethia</a:t>
            </a:r>
            <a:endParaRPr lang="en-US" b="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1000" y="274638"/>
            <a:ext cx="8382000"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381000" y="1371600"/>
            <a:ext cx="8382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3"/>
          <p:cNvSpPr>
            <a:spLocks noGrp="1"/>
          </p:cNvSpPr>
          <p:nvPr>
            <p:ph type="dt" sz="half" idx="2"/>
          </p:nvPr>
        </p:nvSpPr>
        <p:spPr>
          <a:xfrm>
            <a:off x="3657600" y="6400800"/>
            <a:ext cx="2133600" cy="365125"/>
          </a:xfrm>
          <a:prstGeom prst="rect">
            <a:avLst/>
          </a:prstGeom>
        </p:spPr>
        <p:txBody>
          <a:bodyPr anchor="ctr"/>
          <a:lstStyle>
            <a:lvl1pPr algn="ctr" fontAlgn="auto">
              <a:spcBef>
                <a:spcPts val="0"/>
              </a:spcBef>
              <a:spcAft>
                <a:spcPts val="0"/>
              </a:spcAft>
              <a:defRPr sz="1000">
                <a:solidFill>
                  <a:schemeClr val="bg1">
                    <a:lumMod val="50000"/>
                  </a:schemeClr>
                </a:solidFill>
                <a:latin typeface="+mn-lt"/>
                <a:cs typeface="+mn-cs"/>
              </a:defRPr>
            </a:lvl1pPr>
          </a:lstStyle>
          <a:p>
            <a:pPr>
              <a:defRPr/>
            </a:pPr>
            <a:fld id="{644E9436-1D69-4BB0-BC67-E8E5FE0CCE4B}" type="datetime1">
              <a:rPr lang="en-US" smtClean="0"/>
              <a:pPr>
                <a:defRPr/>
              </a:pPr>
              <a:t>11/23/2013</a:t>
            </a:fld>
            <a:endParaRPr lang="en-US" dirty="0"/>
          </a:p>
        </p:txBody>
      </p:sp>
      <p:sp>
        <p:nvSpPr>
          <p:cNvPr id="9" name="Slide Number Placeholder 5"/>
          <p:cNvSpPr>
            <a:spLocks noGrp="1"/>
          </p:cNvSpPr>
          <p:nvPr>
            <p:ph type="sldNum" sz="quarter" idx="4"/>
          </p:nvPr>
        </p:nvSpPr>
        <p:spPr>
          <a:xfrm>
            <a:off x="6858000" y="6416675"/>
            <a:ext cx="2133600" cy="365125"/>
          </a:xfrm>
          <a:prstGeom prst="rect">
            <a:avLst/>
          </a:prstGeom>
        </p:spPr>
        <p:txBody>
          <a:bodyPr anchor="ctr"/>
          <a:lstStyle>
            <a:lvl1pPr algn="r" fontAlgn="auto">
              <a:spcBef>
                <a:spcPts val="0"/>
              </a:spcBef>
              <a:spcAft>
                <a:spcPts val="0"/>
              </a:spcAft>
              <a:defRPr sz="1200" b="1">
                <a:solidFill>
                  <a:schemeClr val="accent5">
                    <a:lumMod val="75000"/>
                  </a:schemeClr>
                </a:solidFill>
                <a:latin typeface="+mn-lt"/>
                <a:cs typeface="+mn-cs"/>
              </a:defRPr>
            </a:lvl1pPr>
          </a:lstStyle>
          <a:p>
            <a:pPr>
              <a:defRPr/>
            </a:pPr>
            <a:fld id="{971C8BC5-5B82-484C-9E5D-5130BFE9500A}" type="slidenum">
              <a:rPr lang="en-US"/>
              <a:pPr>
                <a:defRPr/>
              </a:pPr>
              <a:t>‹#›</a:t>
            </a:fld>
            <a:endParaRPr lang="en-US" dirty="0"/>
          </a:p>
        </p:txBody>
      </p:sp>
      <p:sp>
        <p:nvSpPr>
          <p:cNvPr id="10" name="Footer Placeholder 7"/>
          <p:cNvSpPr>
            <a:spLocks noGrp="1"/>
          </p:cNvSpPr>
          <p:nvPr>
            <p:ph type="ftr" sz="quarter" idx="3"/>
          </p:nvPr>
        </p:nvSpPr>
        <p:spPr>
          <a:xfrm>
            <a:off x="139700" y="6400800"/>
            <a:ext cx="2832100" cy="365125"/>
          </a:xfrm>
          <a:prstGeom prst="rect">
            <a:avLst/>
          </a:prstGeom>
        </p:spPr>
        <p:txBody>
          <a:bodyPr anchor="ctr"/>
          <a:lstStyle>
            <a:lvl1pPr algn="l" fontAlgn="auto">
              <a:spcBef>
                <a:spcPts val="0"/>
              </a:spcBef>
              <a:spcAft>
                <a:spcPts val="0"/>
              </a:spcAft>
              <a:defRPr sz="1000" b="1">
                <a:solidFill>
                  <a:schemeClr val="accent5">
                    <a:lumMod val="75000"/>
                  </a:schemeClr>
                </a:solidFill>
                <a:latin typeface="+mn-lt"/>
                <a:cs typeface="+mn-cs"/>
              </a:defRPr>
            </a:lvl1pPr>
          </a:lstStyle>
          <a:p>
            <a:pPr>
              <a:defRPr/>
            </a:pPr>
            <a:r>
              <a:rPr lang="en-US" smtClean="0"/>
              <a:t>www.facebook.com/jackysethia</a:t>
            </a:r>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Lst>
  <p:hf hdr="0" dt="0"/>
  <p:txStyles>
    <p:titleStyle>
      <a:lvl1pPr algn="ctr" rtl="0" eaLnBrk="1" fontAlgn="base" hangingPunct="1">
        <a:spcBef>
          <a:spcPct val="0"/>
        </a:spcBef>
        <a:spcAft>
          <a:spcPct val="0"/>
        </a:spcAft>
        <a:defRPr sz="3200" kern="1200">
          <a:solidFill>
            <a:srgbClr val="796F54"/>
          </a:solidFill>
          <a:latin typeface="+mj-lt"/>
          <a:ea typeface="+mj-ea"/>
          <a:cs typeface="+mj-cs"/>
        </a:defRPr>
      </a:lvl1pPr>
      <a:lvl2pPr algn="ctr" rtl="0" eaLnBrk="1" fontAlgn="base" hangingPunct="1">
        <a:spcBef>
          <a:spcPct val="0"/>
        </a:spcBef>
        <a:spcAft>
          <a:spcPct val="0"/>
        </a:spcAft>
        <a:defRPr sz="3200">
          <a:solidFill>
            <a:srgbClr val="796F54"/>
          </a:solidFill>
          <a:latin typeface="Calibri" pitchFamily="34" charset="0"/>
        </a:defRPr>
      </a:lvl2pPr>
      <a:lvl3pPr algn="ctr" rtl="0" eaLnBrk="1" fontAlgn="base" hangingPunct="1">
        <a:spcBef>
          <a:spcPct val="0"/>
        </a:spcBef>
        <a:spcAft>
          <a:spcPct val="0"/>
        </a:spcAft>
        <a:defRPr sz="3200">
          <a:solidFill>
            <a:srgbClr val="796F54"/>
          </a:solidFill>
          <a:latin typeface="Calibri" pitchFamily="34" charset="0"/>
        </a:defRPr>
      </a:lvl3pPr>
      <a:lvl4pPr algn="ctr" rtl="0" eaLnBrk="1" fontAlgn="base" hangingPunct="1">
        <a:spcBef>
          <a:spcPct val="0"/>
        </a:spcBef>
        <a:spcAft>
          <a:spcPct val="0"/>
        </a:spcAft>
        <a:defRPr sz="3200">
          <a:solidFill>
            <a:srgbClr val="796F54"/>
          </a:solidFill>
          <a:latin typeface="Calibri" pitchFamily="34" charset="0"/>
        </a:defRPr>
      </a:lvl4pPr>
      <a:lvl5pPr algn="ctr" rtl="0" eaLnBrk="1" fontAlgn="base" hangingPunct="1">
        <a:spcBef>
          <a:spcPct val="0"/>
        </a:spcBef>
        <a:spcAft>
          <a:spcPct val="0"/>
        </a:spcAft>
        <a:defRPr sz="3200">
          <a:solidFill>
            <a:srgbClr val="796F54"/>
          </a:solidFill>
          <a:latin typeface="Calibri" pitchFamily="34" charset="0"/>
        </a:defRPr>
      </a:lvl5pPr>
      <a:lvl6pPr marL="457200" algn="ctr" rtl="0" eaLnBrk="1" fontAlgn="base" hangingPunct="1">
        <a:spcBef>
          <a:spcPct val="0"/>
        </a:spcBef>
        <a:spcAft>
          <a:spcPct val="0"/>
        </a:spcAft>
        <a:defRPr sz="3200">
          <a:solidFill>
            <a:srgbClr val="796F54"/>
          </a:solidFill>
          <a:latin typeface="Calibri" pitchFamily="34" charset="0"/>
        </a:defRPr>
      </a:lvl6pPr>
      <a:lvl7pPr marL="914400" algn="ctr" rtl="0" eaLnBrk="1" fontAlgn="base" hangingPunct="1">
        <a:spcBef>
          <a:spcPct val="0"/>
        </a:spcBef>
        <a:spcAft>
          <a:spcPct val="0"/>
        </a:spcAft>
        <a:defRPr sz="3200">
          <a:solidFill>
            <a:srgbClr val="796F54"/>
          </a:solidFill>
          <a:latin typeface="Calibri" pitchFamily="34" charset="0"/>
        </a:defRPr>
      </a:lvl7pPr>
      <a:lvl8pPr marL="1371600" algn="ctr" rtl="0" eaLnBrk="1" fontAlgn="base" hangingPunct="1">
        <a:spcBef>
          <a:spcPct val="0"/>
        </a:spcBef>
        <a:spcAft>
          <a:spcPct val="0"/>
        </a:spcAft>
        <a:defRPr sz="3200">
          <a:solidFill>
            <a:srgbClr val="796F54"/>
          </a:solidFill>
          <a:latin typeface="Calibri" pitchFamily="34" charset="0"/>
        </a:defRPr>
      </a:lvl8pPr>
      <a:lvl9pPr marL="1828800" algn="ctr" rtl="0" eaLnBrk="1" fontAlgn="base" hangingPunct="1">
        <a:spcBef>
          <a:spcPct val="0"/>
        </a:spcBef>
        <a:spcAft>
          <a:spcPct val="0"/>
        </a:spcAft>
        <a:defRPr sz="3200">
          <a:solidFill>
            <a:srgbClr val="796F54"/>
          </a:solidFill>
          <a:latin typeface="Calibri" pitchFamily="34" charset="0"/>
        </a:defRPr>
      </a:lvl9pPr>
    </p:titleStyle>
    <p:bodyStyle>
      <a:lvl1pPr marL="342900" indent="-342900" algn="l" rtl="0" eaLnBrk="1" fontAlgn="base" hangingPunct="1">
        <a:spcBef>
          <a:spcPts val="300"/>
        </a:spcBef>
        <a:spcAft>
          <a:spcPct val="0"/>
        </a:spcAft>
        <a:buClr>
          <a:srgbClr val="796F54"/>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ts val="300"/>
        </a:spcBef>
        <a:spcAft>
          <a:spcPct val="0"/>
        </a:spcAft>
        <a:buClr>
          <a:srgbClr val="990000"/>
        </a:buClr>
        <a:buFont typeface="Arial" charset="0"/>
        <a:buChar char="•"/>
        <a:defRPr sz="2400" kern="1200">
          <a:solidFill>
            <a:schemeClr val="tx1"/>
          </a:solidFill>
          <a:latin typeface="+mn-lt"/>
          <a:ea typeface="+mn-ea"/>
          <a:cs typeface="+mn-cs"/>
        </a:defRPr>
      </a:lvl2pPr>
      <a:lvl3pPr marL="1143000" indent="-228600" algn="l" rtl="0" eaLnBrk="1" fontAlgn="base" hangingPunct="1">
        <a:spcBef>
          <a:spcPts val="3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ts val="300"/>
        </a:spcBef>
        <a:spcAft>
          <a:spcPct val="0"/>
        </a:spcAft>
        <a:buSzPct val="80000"/>
        <a:buFont typeface="Wingdings" pitchFamily="2" charset="2"/>
        <a:buChar char="§"/>
        <a:defRPr kern="1200">
          <a:solidFill>
            <a:schemeClr val="tx1"/>
          </a:solidFill>
          <a:latin typeface="+mn-lt"/>
          <a:ea typeface="+mn-ea"/>
          <a:cs typeface="+mn-cs"/>
        </a:defRPr>
      </a:lvl4pPr>
      <a:lvl5pPr marL="2057400" indent="-228600" algn="l" rtl="0" eaLnBrk="1" fontAlgn="base" hangingPunct="1">
        <a:spcBef>
          <a:spcPts val="3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www.facebook.com/jackysethia"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0"/>
            <a:ext cx="8382000" cy="2514600"/>
          </a:xfrm>
        </p:spPr>
        <p:txBody>
          <a:bodyPr/>
          <a:lstStyle/>
          <a:p>
            <a:r>
              <a:rPr lang="en-US" sz="5400" dirty="0" smtClean="0">
                <a:solidFill>
                  <a:schemeClr val="accent3">
                    <a:lumMod val="50000"/>
                  </a:schemeClr>
                </a:solidFill>
                <a:latin typeface="Constantia" pitchFamily="18" charset="0"/>
              </a:rPr>
              <a:t>A PRESENTATION  </a:t>
            </a:r>
            <a:br>
              <a:rPr lang="en-US" sz="5400" dirty="0" smtClean="0">
                <a:solidFill>
                  <a:schemeClr val="accent3">
                    <a:lumMod val="50000"/>
                  </a:schemeClr>
                </a:solidFill>
                <a:latin typeface="Constantia" pitchFamily="18" charset="0"/>
              </a:rPr>
            </a:br>
            <a:r>
              <a:rPr lang="en-US" sz="5400" dirty="0" smtClean="0">
                <a:solidFill>
                  <a:schemeClr val="accent3">
                    <a:lumMod val="50000"/>
                  </a:schemeClr>
                </a:solidFill>
                <a:latin typeface="Constantia" pitchFamily="18" charset="0"/>
              </a:rPr>
              <a:t>ON</a:t>
            </a:r>
            <a:r>
              <a:rPr lang="en-US" sz="5400" dirty="0" smtClean="0">
                <a:latin typeface="Constantia" pitchFamily="18" charset="0"/>
              </a:rPr>
              <a:t/>
            </a:r>
            <a:br>
              <a:rPr lang="en-US" sz="5400" dirty="0" smtClean="0">
                <a:latin typeface="Constantia" pitchFamily="18" charset="0"/>
              </a:rPr>
            </a:br>
            <a:r>
              <a:rPr lang="en-US" sz="5400" dirty="0" smtClean="0">
                <a:solidFill>
                  <a:schemeClr val="accent1">
                    <a:lumMod val="75000"/>
                  </a:schemeClr>
                </a:solidFill>
                <a:latin typeface="Constantia" pitchFamily="18" charset="0"/>
              </a:rPr>
              <a:t>COMPANIES ACT, 2013</a:t>
            </a:r>
            <a:endParaRPr lang="en-US" sz="5400" dirty="0">
              <a:solidFill>
                <a:schemeClr val="accent1">
                  <a:lumMod val="75000"/>
                </a:schemeClr>
              </a:solidFill>
              <a:latin typeface="Constantia" pitchFamily="18" charset="0"/>
            </a:endParaRPr>
          </a:p>
        </p:txBody>
      </p:sp>
      <p:sp>
        <p:nvSpPr>
          <p:cNvPr id="5" name="Slide Number Placeholder 4"/>
          <p:cNvSpPr>
            <a:spLocks noGrp="1"/>
          </p:cNvSpPr>
          <p:nvPr>
            <p:ph type="sldNum" sz="quarter" idx="11"/>
          </p:nvPr>
        </p:nvSpPr>
        <p:spPr/>
        <p:txBody>
          <a:bodyPr/>
          <a:lstStyle/>
          <a:p>
            <a:pPr>
              <a:defRPr/>
            </a:pPr>
            <a:fld id="{5B244F61-8284-4DF2-9123-5A1F17D230A8}" type="slidenum">
              <a:rPr lang="en-US" smtClean="0"/>
              <a:pPr>
                <a:defRPr/>
              </a:pPr>
              <a:t>1</a:t>
            </a:fld>
            <a:endParaRPr lang="en-US" dirty="0"/>
          </a:p>
        </p:txBody>
      </p:sp>
      <p:sp>
        <p:nvSpPr>
          <p:cNvPr id="8" name="TextBox 7"/>
          <p:cNvSpPr txBox="1"/>
          <p:nvPr/>
        </p:nvSpPr>
        <p:spPr>
          <a:xfrm>
            <a:off x="5638800" y="4648200"/>
            <a:ext cx="3200400" cy="1200329"/>
          </a:xfrm>
          <a:prstGeom prst="rect">
            <a:avLst/>
          </a:prstGeom>
          <a:noFill/>
        </p:spPr>
        <p:txBody>
          <a:bodyPr wrap="square" rtlCol="0">
            <a:spAutoFit/>
          </a:bodyPr>
          <a:lstStyle/>
          <a:p>
            <a:pPr marL="0" indent="0" algn="r">
              <a:buFont typeface="Wingdings" pitchFamily="2" charset="2"/>
              <a:buNone/>
            </a:pPr>
            <a:r>
              <a:rPr lang="en-US" dirty="0" err="1" smtClean="0">
                <a:solidFill>
                  <a:schemeClr val="accent4">
                    <a:lumMod val="50000"/>
                  </a:schemeClr>
                </a:solidFill>
                <a:latin typeface="Constantia" pitchFamily="18" charset="0"/>
              </a:rPr>
              <a:t>Jayant</a:t>
            </a:r>
            <a:r>
              <a:rPr lang="en-US" dirty="0" smtClean="0">
                <a:solidFill>
                  <a:schemeClr val="accent4">
                    <a:lumMod val="50000"/>
                  </a:schemeClr>
                </a:solidFill>
                <a:latin typeface="Constantia" pitchFamily="18" charset="0"/>
              </a:rPr>
              <a:t> </a:t>
            </a:r>
            <a:r>
              <a:rPr lang="en-US" dirty="0" err="1" smtClean="0">
                <a:solidFill>
                  <a:schemeClr val="accent4">
                    <a:lumMod val="50000"/>
                  </a:schemeClr>
                </a:solidFill>
                <a:latin typeface="Constantia" pitchFamily="18" charset="0"/>
              </a:rPr>
              <a:t>Sethia</a:t>
            </a:r>
            <a:endParaRPr lang="en-US" dirty="0" smtClean="0">
              <a:solidFill>
                <a:schemeClr val="accent4">
                  <a:lumMod val="50000"/>
                </a:schemeClr>
              </a:solidFill>
              <a:latin typeface="Constantia" pitchFamily="18" charset="0"/>
            </a:endParaRPr>
          </a:p>
          <a:p>
            <a:pPr marL="0" indent="0" algn="r">
              <a:buFont typeface="Wingdings" pitchFamily="2" charset="2"/>
              <a:buNone/>
            </a:pPr>
            <a:r>
              <a:rPr lang="en-US" dirty="0" smtClean="0">
                <a:solidFill>
                  <a:schemeClr val="accent4">
                    <a:lumMod val="50000"/>
                  </a:schemeClr>
                </a:solidFill>
                <a:latin typeface="Constantia" pitchFamily="18" charset="0"/>
              </a:rPr>
              <a:t>R. C. </a:t>
            </a:r>
            <a:r>
              <a:rPr lang="en-US" dirty="0" err="1" smtClean="0">
                <a:solidFill>
                  <a:schemeClr val="accent4">
                    <a:lumMod val="50000"/>
                  </a:schemeClr>
                </a:solidFill>
                <a:latin typeface="Constantia" pitchFamily="18" charset="0"/>
              </a:rPr>
              <a:t>Chadda</a:t>
            </a:r>
            <a:r>
              <a:rPr lang="en-US" dirty="0" smtClean="0">
                <a:solidFill>
                  <a:schemeClr val="accent4">
                    <a:lumMod val="50000"/>
                  </a:schemeClr>
                </a:solidFill>
                <a:latin typeface="Constantia" pitchFamily="18" charset="0"/>
              </a:rPr>
              <a:t> &amp; Co. LLP</a:t>
            </a:r>
          </a:p>
          <a:p>
            <a:pPr marL="0" indent="0" algn="r">
              <a:buFont typeface="Wingdings" pitchFamily="2" charset="2"/>
              <a:buNone/>
            </a:pPr>
            <a:r>
              <a:rPr lang="en-US" dirty="0" smtClean="0">
                <a:solidFill>
                  <a:schemeClr val="accent4">
                    <a:lumMod val="50000"/>
                  </a:schemeClr>
                </a:solidFill>
                <a:latin typeface="Constantia" pitchFamily="18" charset="0"/>
              </a:rPr>
              <a:t>Chartered Accountants </a:t>
            </a:r>
          </a:p>
          <a:p>
            <a:endParaRPr lang="en-US" dirty="0">
              <a:solidFill>
                <a:schemeClr val="accent4">
                  <a:lumMod val="50000"/>
                </a:schemeClr>
              </a:solidFill>
              <a:latin typeface="Constantia" pitchFamily="18" charset="0"/>
            </a:endParaRPr>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382000" cy="5029200"/>
          </a:xfrm>
        </p:spPr>
        <p:txBody>
          <a:bodyPr rtlCol="0" anchor="t">
            <a:normAutofit/>
          </a:bodyPr>
          <a:lstStyle/>
          <a:p>
            <a:pPr algn="just" eaLnBrk="1" fontAlgn="auto" hangingPunct="1">
              <a:spcAft>
                <a:spcPts val="0"/>
              </a:spcAft>
              <a:buClr>
                <a:schemeClr val="accent5">
                  <a:lumMod val="75000"/>
                </a:schemeClr>
              </a:buClr>
              <a:buFont typeface="Wingdings" pitchFamily="2" charset="2"/>
              <a:buChar char="ü"/>
              <a:defRPr/>
            </a:pPr>
            <a:r>
              <a:rPr lang="en-US" sz="2000" b="1" dirty="0" smtClean="0"/>
              <a:t>Number </a:t>
            </a:r>
            <a:r>
              <a:rPr lang="en-US" sz="2000" b="1" dirty="0"/>
              <a:t>of </a:t>
            </a:r>
            <a:r>
              <a:rPr lang="en-US" sz="2000" b="1" dirty="0" smtClean="0"/>
              <a:t>directors </a:t>
            </a:r>
            <a:r>
              <a:rPr lang="en-US" sz="2200" b="1" dirty="0"/>
              <a:t>  </a:t>
            </a:r>
            <a:endParaRPr lang="en-US" sz="2200" b="1" dirty="0" smtClean="0"/>
          </a:p>
          <a:p>
            <a:pPr lvl="1" algn="just" eaLnBrk="1" fontAlgn="auto" hangingPunct="1">
              <a:spcAft>
                <a:spcPts val="0"/>
              </a:spcAft>
              <a:buFont typeface="Arial" pitchFamily="34" charset="0"/>
              <a:buChar char="•"/>
              <a:defRPr/>
            </a:pPr>
            <a:r>
              <a:rPr lang="en-US" sz="1800" dirty="0"/>
              <a:t>Maximum number of directors in </a:t>
            </a:r>
            <a:r>
              <a:rPr lang="en-US" sz="1800" dirty="0" smtClean="0"/>
              <a:t>any </a:t>
            </a:r>
            <a:r>
              <a:rPr lang="en-US" sz="1800" dirty="0"/>
              <a:t>company </a:t>
            </a:r>
            <a:r>
              <a:rPr lang="en-US" sz="1800" dirty="0" smtClean="0"/>
              <a:t>is increased </a:t>
            </a:r>
            <a:r>
              <a:rPr lang="en-US" sz="1800" dirty="0"/>
              <a:t>to </a:t>
            </a:r>
            <a:r>
              <a:rPr lang="en-US" sz="1800" dirty="0" smtClean="0"/>
              <a:t>15</a:t>
            </a:r>
            <a:endParaRPr lang="en-US" sz="1800" dirty="0"/>
          </a:p>
          <a:p>
            <a:pPr lvl="1" algn="just" eaLnBrk="1" fontAlgn="auto" hangingPunct="1">
              <a:spcAft>
                <a:spcPts val="0"/>
              </a:spcAft>
              <a:buFont typeface="Arial" pitchFamily="34" charset="0"/>
              <a:buChar char="•"/>
              <a:defRPr/>
            </a:pPr>
            <a:r>
              <a:rPr lang="en-US" sz="1800" dirty="0"/>
              <a:t>A director </a:t>
            </a:r>
            <a:r>
              <a:rPr lang="en-US" sz="1800" dirty="0" smtClean="0"/>
              <a:t>can hold a maximum of 20 directorships (</a:t>
            </a:r>
            <a:r>
              <a:rPr lang="en-US" sz="1800" dirty="0"/>
              <a:t>including </a:t>
            </a:r>
            <a:r>
              <a:rPr lang="en-US" sz="1800" dirty="0" smtClean="0"/>
              <a:t>a maximum of 10 </a:t>
            </a:r>
            <a:r>
              <a:rPr lang="en-US" sz="1800" dirty="0"/>
              <a:t>in public companies</a:t>
            </a:r>
            <a:r>
              <a:rPr lang="en-US" sz="1800" dirty="0" smtClean="0"/>
              <a:t>)</a:t>
            </a:r>
            <a:endParaRPr lang="en-US" sz="1800" dirty="0"/>
          </a:p>
          <a:p>
            <a:pPr lvl="1" algn="just" eaLnBrk="1" fontAlgn="auto" hangingPunct="1">
              <a:spcAft>
                <a:spcPts val="0"/>
              </a:spcAft>
              <a:buFont typeface="Arial" pitchFamily="34" charset="0"/>
              <a:buChar char="•"/>
              <a:defRPr/>
            </a:pPr>
            <a:r>
              <a:rPr lang="en-US" sz="1800" dirty="0" smtClean="0"/>
              <a:t>For the purpose of maximum directorships, even holding position as an alternate director is included </a:t>
            </a:r>
          </a:p>
          <a:p>
            <a:pPr marL="457200" lvl="1" indent="0" algn="just" eaLnBrk="1" fontAlgn="auto" hangingPunct="1">
              <a:spcAft>
                <a:spcPts val="0"/>
              </a:spcAft>
              <a:buFont typeface="Arial" charset="0"/>
              <a:buNone/>
              <a:defRPr/>
            </a:pPr>
            <a:endParaRPr lang="en-US" sz="1800" b="1" dirty="0"/>
          </a:p>
          <a:p>
            <a:pPr marL="342900" lvl="1" indent="-342900" algn="just" eaLnBrk="1" fontAlgn="auto" hangingPunct="1">
              <a:spcAft>
                <a:spcPts val="0"/>
              </a:spcAft>
              <a:buFont typeface="Wingdings" pitchFamily="2" charset="2"/>
              <a:buChar char="ü"/>
              <a:defRPr/>
            </a:pPr>
            <a:r>
              <a:rPr lang="en-US" sz="2000" b="1" dirty="0"/>
              <a:t>Other requirements</a:t>
            </a:r>
          </a:p>
          <a:p>
            <a:pPr lvl="1" algn="just" eaLnBrk="1" fontAlgn="auto" hangingPunct="1">
              <a:spcAft>
                <a:spcPts val="0"/>
              </a:spcAft>
              <a:buFont typeface="Arial" pitchFamily="34" charset="0"/>
              <a:buChar char="•"/>
              <a:defRPr/>
            </a:pPr>
            <a:r>
              <a:rPr lang="en-US" sz="1800" dirty="0"/>
              <a:t>One  woman director required only in prescribed classes of company</a:t>
            </a:r>
          </a:p>
          <a:p>
            <a:pPr lvl="1" algn="just" eaLnBrk="1" fontAlgn="auto" hangingPunct="1">
              <a:spcAft>
                <a:spcPts val="0"/>
              </a:spcAft>
              <a:buFont typeface="Arial" pitchFamily="34" charset="0"/>
              <a:buChar char="•"/>
              <a:defRPr/>
            </a:pPr>
            <a:r>
              <a:rPr lang="en-US" sz="1800" dirty="0"/>
              <a:t>One  director must stay in India  (Resident Director) for not less than 182 days during the preceding calendar year</a:t>
            </a:r>
          </a:p>
          <a:p>
            <a:pPr lvl="1" algn="just" eaLnBrk="1" fontAlgn="auto" hangingPunct="1">
              <a:spcAft>
                <a:spcPts val="0"/>
              </a:spcAft>
              <a:buFont typeface="Arial" pitchFamily="34" charset="0"/>
              <a:buChar char="•"/>
              <a:defRPr/>
            </a:pPr>
            <a:r>
              <a:rPr lang="en-US" sz="1800" dirty="0"/>
              <a:t>Resignation of Director shall be effective on date accepted by the company or date mentioned in resignation letter, whichever is </a:t>
            </a:r>
            <a:r>
              <a:rPr lang="en-US" sz="1800" dirty="0" smtClean="0"/>
              <a:t>later</a:t>
            </a:r>
            <a:endParaRPr lang="en-US" sz="1800" dirty="0"/>
          </a:p>
          <a:p>
            <a:pPr lvl="1" algn="just" eaLnBrk="1" fontAlgn="auto" hangingPunct="1">
              <a:spcAft>
                <a:spcPts val="0"/>
              </a:spcAft>
              <a:buFont typeface="Arial" pitchFamily="34" charset="0"/>
              <a:buChar char="•"/>
              <a:defRPr/>
            </a:pPr>
            <a:r>
              <a:rPr lang="en-US" sz="1800" dirty="0"/>
              <a:t>Director’s to provide detailed reason for resignation while forwarding copy of resignation to the Registrar of Companies (“RoC”)</a:t>
            </a:r>
          </a:p>
        </p:txBody>
      </p:sp>
      <p:sp>
        <p:nvSpPr>
          <p:cNvPr id="5" name="Slide Number Placeholder 4"/>
          <p:cNvSpPr>
            <a:spLocks noGrp="1"/>
          </p:cNvSpPr>
          <p:nvPr>
            <p:ph type="sldNum" sz="quarter" idx="11"/>
          </p:nvPr>
        </p:nvSpPr>
        <p:spPr/>
        <p:txBody>
          <a:bodyPr/>
          <a:lstStyle/>
          <a:p>
            <a:pPr>
              <a:defRPr/>
            </a:pPr>
            <a:fld id="{C0EE403C-EA48-4F2E-B593-6AEDE87709A4}" type="slidenum">
              <a:rPr lang="en-US"/>
              <a:pPr>
                <a:defRPr/>
              </a:pPr>
              <a:t>10</a:t>
            </a:fld>
            <a:endParaRPr lang="en-US" dirty="0"/>
          </a:p>
        </p:txBody>
      </p:sp>
      <p:sp>
        <p:nvSpPr>
          <p:cNvPr id="8" name="Title 1"/>
          <p:cNvSpPr>
            <a:spLocks noGrp="1"/>
          </p:cNvSpPr>
          <p:nvPr>
            <p:ph type="title"/>
          </p:nvPr>
        </p:nvSpPr>
        <p:spPr/>
        <p:txBody>
          <a:bodyPr/>
          <a:lstStyle/>
          <a:p>
            <a:pPr algn="just">
              <a:defRPr/>
            </a:pPr>
            <a:r>
              <a:rPr lang="en-US" sz="2500" dirty="0" smtClean="0">
                <a:solidFill>
                  <a:schemeClr val="accent5">
                    <a:lumMod val="75000"/>
                  </a:schemeClr>
                </a:solidFill>
                <a:latin typeface="+mn-lt"/>
              </a:rPr>
              <a:t>BOARD AND GOVERNANCE</a:t>
            </a:r>
            <a:endParaRPr lang="en-US" sz="2500" dirty="0">
              <a:latin typeface="+mn-lt"/>
            </a:endParaRPr>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t"/>
          <a:lstStyle/>
          <a:p>
            <a:pPr algn="just" eaLnBrk="1" fontAlgn="auto" hangingPunct="1">
              <a:spcAft>
                <a:spcPts val="0"/>
              </a:spcAft>
              <a:buClr>
                <a:schemeClr val="accent5">
                  <a:lumMod val="75000"/>
                </a:schemeClr>
              </a:buClr>
              <a:buFont typeface="Wingdings" pitchFamily="2" charset="2"/>
              <a:buChar char="ü"/>
              <a:defRPr/>
            </a:pPr>
            <a:r>
              <a:rPr lang="en-US" sz="2000" b="1" dirty="0"/>
              <a:t>Duties imposed</a:t>
            </a:r>
          </a:p>
          <a:p>
            <a:pPr lvl="1" algn="just" eaLnBrk="1" fontAlgn="auto" hangingPunct="1">
              <a:spcAft>
                <a:spcPts val="0"/>
              </a:spcAft>
              <a:buFont typeface="Arial" pitchFamily="34" charset="0"/>
              <a:buChar char="•"/>
              <a:defRPr/>
            </a:pPr>
            <a:r>
              <a:rPr lang="en-US" sz="1800" dirty="0"/>
              <a:t>Duties of Directors provided. </a:t>
            </a:r>
          </a:p>
          <a:p>
            <a:pPr>
              <a:defRPr/>
            </a:pPr>
            <a:endParaRPr lang="en-US" sz="1800" dirty="0" smtClean="0">
              <a:solidFill>
                <a:srgbClr val="00B050"/>
              </a:solidFill>
            </a:endParaRPr>
          </a:p>
          <a:p>
            <a:pPr>
              <a:buFont typeface="Wingdings" pitchFamily="2" charset="2"/>
              <a:buChar char="ü"/>
              <a:defRPr/>
            </a:pPr>
            <a:r>
              <a:rPr lang="en-US" sz="2000" b="1" dirty="0"/>
              <a:t>Vacation of Office as a Director</a:t>
            </a:r>
          </a:p>
          <a:p>
            <a:pPr lvl="1">
              <a:buFont typeface="Arial" pitchFamily="34" charset="0"/>
              <a:buChar char="•"/>
              <a:defRPr/>
            </a:pPr>
            <a:r>
              <a:rPr lang="en-US" sz="1800" dirty="0" smtClean="0"/>
              <a:t>Director has to attend at least one meeting in twelve months, else even when leave of absence granted, he will have to vacate office. </a:t>
            </a:r>
          </a:p>
          <a:p>
            <a:pPr marL="457200" lvl="1" indent="0">
              <a:buFont typeface="Arial" charset="0"/>
              <a:buNone/>
              <a:defRPr/>
            </a:pPr>
            <a:endParaRPr lang="en-US" sz="1800" dirty="0" smtClean="0">
              <a:solidFill>
                <a:srgbClr val="00B050"/>
              </a:solidFill>
            </a:endParaRPr>
          </a:p>
          <a:p>
            <a:pPr marL="342900" lvl="1" indent="-342900">
              <a:buClr>
                <a:srgbClr val="796F54"/>
              </a:buClr>
              <a:buFont typeface="Wingdings" pitchFamily="2" charset="2"/>
              <a:buChar char="ü"/>
              <a:defRPr/>
            </a:pPr>
            <a:r>
              <a:rPr lang="en-US" sz="2000" b="1" dirty="0"/>
              <a:t>Meetings of Board of </a:t>
            </a:r>
            <a:r>
              <a:rPr lang="en-US" sz="2000" b="1" dirty="0" smtClean="0"/>
              <a:t>Directors</a:t>
            </a:r>
            <a:endParaRPr lang="en-US" sz="2000" b="1" dirty="0"/>
          </a:p>
          <a:p>
            <a:pPr lvl="1">
              <a:buFont typeface="Arial" pitchFamily="34" charset="0"/>
              <a:buChar char="•"/>
              <a:defRPr/>
            </a:pPr>
            <a:r>
              <a:rPr lang="en-US" sz="1800" dirty="0" smtClean="0"/>
              <a:t>One board meeting in each quarter with gap of not more than 120 days between two meetings</a:t>
            </a:r>
          </a:p>
          <a:p>
            <a:pPr lvl="1" algn="just">
              <a:defRPr/>
            </a:pPr>
            <a:r>
              <a:rPr lang="en-US" sz="1800" dirty="0" smtClean="0"/>
              <a:t>First board meeting within 30 days of date of Incorporation</a:t>
            </a:r>
          </a:p>
          <a:p>
            <a:pPr lvl="1" algn="just">
              <a:defRPr/>
            </a:pPr>
            <a:r>
              <a:rPr lang="en-US" sz="1800" dirty="0" smtClean="0"/>
              <a:t>Participation through video conferencing permissible and also considered for  valid quorum</a:t>
            </a:r>
          </a:p>
          <a:p>
            <a:pPr lvl="1" algn="just">
              <a:defRPr/>
            </a:pPr>
            <a:r>
              <a:rPr lang="en-US" sz="1800" dirty="0"/>
              <a:t>M</a:t>
            </a:r>
            <a:r>
              <a:rPr lang="en-US" sz="1800" dirty="0" smtClean="0"/>
              <a:t>inimum seven days notice for board meeting</a:t>
            </a:r>
          </a:p>
          <a:p>
            <a:pPr lvl="1">
              <a:buFont typeface="Arial" pitchFamily="34" charset="0"/>
              <a:buChar char="•"/>
              <a:defRPr/>
            </a:pPr>
            <a:endParaRPr lang="en-US" sz="1800" dirty="0"/>
          </a:p>
        </p:txBody>
      </p:sp>
      <p:sp>
        <p:nvSpPr>
          <p:cNvPr id="5" name="Slide Number Placeholder 4"/>
          <p:cNvSpPr>
            <a:spLocks noGrp="1"/>
          </p:cNvSpPr>
          <p:nvPr>
            <p:ph type="sldNum" sz="quarter" idx="11"/>
          </p:nvPr>
        </p:nvSpPr>
        <p:spPr/>
        <p:txBody>
          <a:bodyPr/>
          <a:lstStyle/>
          <a:p>
            <a:pPr>
              <a:defRPr/>
            </a:pPr>
            <a:fld id="{6BD1BA75-FF73-450B-9E1C-CE0532C987EC}" type="slidenum">
              <a:rPr lang="en-US" smtClean="0"/>
              <a:pPr>
                <a:defRPr/>
              </a:pPr>
              <a:t>11</a:t>
            </a:fld>
            <a:endParaRPr lang="en-US" dirty="0"/>
          </a:p>
        </p:txBody>
      </p:sp>
      <p:sp>
        <p:nvSpPr>
          <p:cNvPr id="10" name="Title 1"/>
          <p:cNvSpPr>
            <a:spLocks noGrp="1"/>
          </p:cNvSpPr>
          <p:nvPr>
            <p:ph type="title"/>
          </p:nvPr>
        </p:nvSpPr>
        <p:spPr/>
        <p:txBody>
          <a:bodyPr/>
          <a:lstStyle/>
          <a:p>
            <a:pPr algn="just">
              <a:defRPr/>
            </a:pPr>
            <a:r>
              <a:rPr lang="en-US" sz="2500" dirty="0" smtClean="0">
                <a:solidFill>
                  <a:schemeClr val="accent5">
                    <a:lumMod val="75000"/>
                  </a:schemeClr>
                </a:solidFill>
                <a:latin typeface="+mn-lt"/>
              </a:rPr>
              <a:t>BOARD AND GOVERNANCE</a:t>
            </a:r>
            <a:endParaRPr lang="en-US" sz="2500" dirty="0">
              <a:latin typeface="+mn-lt"/>
            </a:endParaRPr>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382000" cy="5029200"/>
          </a:xfrm>
        </p:spPr>
        <p:txBody>
          <a:bodyPr rtlCol="0" anchor="t">
            <a:normAutofit lnSpcReduction="10000"/>
          </a:bodyPr>
          <a:lstStyle/>
          <a:p>
            <a:pPr algn="just" eaLnBrk="1" fontAlgn="auto" hangingPunct="1">
              <a:spcAft>
                <a:spcPts val="0"/>
              </a:spcAft>
              <a:buClr>
                <a:schemeClr val="accent5">
                  <a:lumMod val="75000"/>
                </a:schemeClr>
              </a:buClr>
              <a:buFont typeface="Wingdings" pitchFamily="2" charset="2"/>
              <a:buChar char="ü"/>
              <a:defRPr/>
            </a:pPr>
            <a:r>
              <a:rPr lang="en-US" sz="2000" b="1" dirty="0"/>
              <a:t>Independent Directors</a:t>
            </a:r>
          </a:p>
          <a:p>
            <a:pPr lvl="1" algn="just" eaLnBrk="1" fontAlgn="auto" hangingPunct="1">
              <a:spcAft>
                <a:spcPts val="0"/>
              </a:spcAft>
              <a:buFont typeface="Arial" pitchFamily="34" charset="0"/>
              <a:buChar char="•"/>
              <a:tabLst>
                <a:tab pos="4913313" algn="l"/>
              </a:tabLst>
              <a:defRPr/>
            </a:pPr>
            <a:r>
              <a:rPr lang="en-US" sz="1800" dirty="0"/>
              <a:t>Public companies on par with public listed companies. Central Government to </a:t>
            </a:r>
            <a:r>
              <a:rPr lang="en-US" sz="1800" dirty="0" smtClean="0"/>
              <a:t>specify </a:t>
            </a:r>
            <a:r>
              <a:rPr lang="en-US" sz="1800" dirty="0"/>
              <a:t>the </a:t>
            </a:r>
            <a:r>
              <a:rPr lang="en-US" sz="1800" dirty="0" smtClean="0"/>
              <a:t>number </a:t>
            </a:r>
            <a:r>
              <a:rPr lang="en-US" sz="1800" dirty="0"/>
              <a:t>of independent directors required in a public </a:t>
            </a:r>
            <a:r>
              <a:rPr lang="en-US" sz="1800" dirty="0" smtClean="0"/>
              <a:t>company</a:t>
            </a:r>
          </a:p>
          <a:p>
            <a:pPr lvl="1" algn="just" eaLnBrk="1" fontAlgn="auto" hangingPunct="1">
              <a:spcAft>
                <a:spcPts val="0"/>
              </a:spcAft>
              <a:buFont typeface="Arial" pitchFamily="34" charset="0"/>
              <a:buChar char="•"/>
              <a:tabLst>
                <a:tab pos="4913313" algn="l"/>
              </a:tabLst>
              <a:defRPr/>
            </a:pPr>
            <a:r>
              <a:rPr lang="en-US" sz="1800" dirty="0" smtClean="0"/>
              <a:t>Code for Independent Directors prescribed, which includes roles, functions and duties</a:t>
            </a:r>
          </a:p>
          <a:p>
            <a:pPr marL="457200" lvl="1" indent="0" algn="just" eaLnBrk="1" fontAlgn="auto" hangingPunct="1">
              <a:spcAft>
                <a:spcPts val="0"/>
              </a:spcAft>
              <a:buFont typeface="Arial" pitchFamily="34" charset="0"/>
              <a:buNone/>
              <a:tabLst>
                <a:tab pos="4913313" algn="l"/>
              </a:tabLst>
              <a:defRPr/>
            </a:pPr>
            <a:endParaRPr lang="en-US" sz="1800" b="1" dirty="0" smtClean="0"/>
          </a:p>
          <a:p>
            <a:pPr algn="just" eaLnBrk="1" fontAlgn="auto" hangingPunct="1">
              <a:spcAft>
                <a:spcPts val="0"/>
              </a:spcAft>
              <a:buClr>
                <a:schemeClr val="accent5">
                  <a:lumMod val="75000"/>
                </a:schemeClr>
              </a:buClr>
              <a:buFont typeface="Wingdings" pitchFamily="2" charset="2"/>
              <a:buChar char="ü"/>
              <a:defRPr/>
            </a:pPr>
            <a:r>
              <a:rPr lang="en-US" sz="2000" b="1" dirty="0" smtClean="0"/>
              <a:t>Corporate Social Responsibility</a:t>
            </a:r>
          </a:p>
          <a:p>
            <a:pPr lvl="1" algn="just" eaLnBrk="1" fontAlgn="auto" hangingPunct="1">
              <a:spcAft>
                <a:spcPts val="0"/>
              </a:spcAft>
              <a:buFont typeface="Arial" pitchFamily="34" charset="0"/>
              <a:buChar char="•"/>
              <a:defRPr/>
            </a:pPr>
            <a:r>
              <a:rPr lang="en-US" sz="1800" dirty="0" smtClean="0"/>
              <a:t>Constitution of CSR Committee mandatory for companies having a net </a:t>
            </a:r>
            <a:r>
              <a:rPr lang="en-US" sz="1800" dirty="0"/>
              <a:t>worth of INR 500 </a:t>
            </a:r>
            <a:r>
              <a:rPr lang="en-US" sz="1800" dirty="0" smtClean="0"/>
              <a:t>Crores </a:t>
            </a:r>
            <a:r>
              <a:rPr lang="en-US" sz="1800" dirty="0"/>
              <a:t>(approx. </a:t>
            </a:r>
            <a:r>
              <a:rPr lang="en-US" sz="1800" dirty="0" smtClean="0"/>
              <a:t>US$ 5 billion</a:t>
            </a:r>
            <a:r>
              <a:rPr lang="en-US" sz="1800" dirty="0"/>
              <a:t>) or more, or a turnover of </a:t>
            </a:r>
            <a:r>
              <a:rPr lang="en-US" sz="1800" dirty="0" smtClean="0"/>
              <a:t>INR 1,000 Crores </a:t>
            </a:r>
            <a:r>
              <a:rPr lang="en-US" sz="1800" dirty="0"/>
              <a:t>(approx. </a:t>
            </a:r>
            <a:r>
              <a:rPr lang="en-US" sz="1800" dirty="0" smtClean="0"/>
              <a:t>US$ 10 billion</a:t>
            </a:r>
            <a:r>
              <a:rPr lang="en-US" sz="1800" dirty="0"/>
              <a:t>) or more or net profits of INR 5 </a:t>
            </a:r>
            <a:r>
              <a:rPr lang="en-US" sz="1800" dirty="0" smtClean="0"/>
              <a:t>Crores </a:t>
            </a:r>
            <a:r>
              <a:rPr lang="en-US" sz="1800" dirty="0"/>
              <a:t>(approx</a:t>
            </a:r>
            <a:r>
              <a:rPr lang="en-US" sz="1800" dirty="0" smtClean="0"/>
              <a:t>. US$ 50 </a:t>
            </a:r>
            <a:r>
              <a:rPr lang="en-US" sz="1800" dirty="0"/>
              <a:t>million</a:t>
            </a:r>
            <a:r>
              <a:rPr lang="en-US" sz="1800" dirty="0" smtClean="0"/>
              <a:t>)</a:t>
            </a:r>
          </a:p>
          <a:p>
            <a:pPr lvl="1" algn="just" eaLnBrk="1" fontAlgn="auto" hangingPunct="1">
              <a:spcAft>
                <a:spcPts val="0"/>
              </a:spcAft>
              <a:buFont typeface="Arial" pitchFamily="34" charset="0"/>
              <a:buChar char="•"/>
              <a:defRPr/>
            </a:pPr>
            <a:r>
              <a:rPr lang="en-US" sz="1800" dirty="0" smtClean="0"/>
              <a:t>At least </a:t>
            </a:r>
            <a:r>
              <a:rPr lang="en-US" sz="1800" dirty="0"/>
              <a:t>2% of the average net profits of the company made during the three immediately preceding financial years in pursuance of its CSR </a:t>
            </a:r>
            <a:r>
              <a:rPr lang="en-US" sz="1800" dirty="0" smtClean="0"/>
              <a:t>policy</a:t>
            </a:r>
          </a:p>
          <a:p>
            <a:pPr lvl="1">
              <a:defRPr/>
            </a:pPr>
            <a:r>
              <a:rPr lang="en-US" sz="1800" dirty="0"/>
              <a:t>The company shall give preference to the local area and areas around it where it operates</a:t>
            </a:r>
          </a:p>
          <a:p>
            <a:pPr lvl="1">
              <a:defRPr/>
            </a:pPr>
            <a:r>
              <a:rPr lang="en-US" sz="1800" dirty="0"/>
              <a:t>If the company fails to spend such amount, the Board shall, in its report </a:t>
            </a:r>
            <a:r>
              <a:rPr lang="en-US" sz="1800" dirty="0" smtClean="0"/>
              <a:t>specify the </a:t>
            </a:r>
            <a:r>
              <a:rPr lang="en-US" sz="1800" dirty="0"/>
              <a:t>reasons for not spending the </a:t>
            </a:r>
            <a:r>
              <a:rPr lang="en-US" sz="1800" dirty="0" smtClean="0"/>
              <a:t>amount</a:t>
            </a:r>
          </a:p>
        </p:txBody>
      </p:sp>
      <p:sp>
        <p:nvSpPr>
          <p:cNvPr id="5" name="Slide Number Placeholder 4"/>
          <p:cNvSpPr>
            <a:spLocks noGrp="1"/>
          </p:cNvSpPr>
          <p:nvPr>
            <p:ph type="sldNum" sz="quarter" idx="11"/>
          </p:nvPr>
        </p:nvSpPr>
        <p:spPr/>
        <p:txBody>
          <a:bodyPr/>
          <a:lstStyle/>
          <a:p>
            <a:pPr>
              <a:defRPr/>
            </a:pPr>
            <a:fld id="{17473551-C01F-4A48-A3E4-0D595B581959}" type="slidenum">
              <a:rPr lang="en-US"/>
              <a:pPr>
                <a:defRPr/>
              </a:pPr>
              <a:t>12</a:t>
            </a:fld>
            <a:endParaRPr lang="en-US" dirty="0"/>
          </a:p>
        </p:txBody>
      </p:sp>
      <p:sp>
        <p:nvSpPr>
          <p:cNvPr id="8" name="Title 1"/>
          <p:cNvSpPr>
            <a:spLocks noGrp="1"/>
          </p:cNvSpPr>
          <p:nvPr>
            <p:ph type="title"/>
          </p:nvPr>
        </p:nvSpPr>
        <p:spPr/>
        <p:txBody>
          <a:bodyPr/>
          <a:lstStyle/>
          <a:p>
            <a:pPr algn="just">
              <a:defRPr/>
            </a:pPr>
            <a:r>
              <a:rPr lang="en-US" sz="2500" dirty="0" smtClean="0">
                <a:solidFill>
                  <a:schemeClr val="accent5">
                    <a:lumMod val="75000"/>
                  </a:schemeClr>
                </a:solidFill>
                <a:latin typeface="+mn-lt"/>
              </a:rPr>
              <a:t>BOARD AND GOVERNANCE</a:t>
            </a:r>
            <a:endParaRPr lang="en-US" sz="2500" dirty="0">
              <a:latin typeface="+mn-lt"/>
            </a:endParaRPr>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t"/>
          <a:lstStyle/>
          <a:p>
            <a:pPr algn="just" eaLnBrk="1" fontAlgn="auto" hangingPunct="1">
              <a:spcAft>
                <a:spcPts val="0"/>
              </a:spcAft>
              <a:buClr>
                <a:schemeClr val="accent5">
                  <a:lumMod val="75000"/>
                </a:schemeClr>
              </a:buClr>
              <a:buFont typeface="Wingdings" pitchFamily="2" charset="2"/>
              <a:buChar char="ü"/>
              <a:defRPr/>
            </a:pPr>
            <a:r>
              <a:rPr lang="en-US" sz="2000" b="1" dirty="0" smtClean="0"/>
              <a:t>Auditors</a:t>
            </a:r>
          </a:p>
          <a:p>
            <a:pPr lvl="1" algn="just" eaLnBrk="1" fontAlgn="auto" hangingPunct="1">
              <a:spcAft>
                <a:spcPts val="0"/>
              </a:spcAft>
              <a:buFont typeface="Arial" pitchFamily="34" charset="0"/>
              <a:buChar char="•"/>
              <a:defRPr/>
            </a:pPr>
            <a:r>
              <a:rPr lang="en-US" sz="1800" dirty="0" smtClean="0"/>
              <a:t>Mandatory </a:t>
            </a:r>
            <a:r>
              <a:rPr lang="en-US" sz="1800" dirty="0"/>
              <a:t>auditor rotation for listed and other prescribed companies every 5 </a:t>
            </a:r>
            <a:r>
              <a:rPr lang="en-US" sz="1800" dirty="0" smtClean="0"/>
              <a:t>years</a:t>
            </a:r>
          </a:p>
          <a:p>
            <a:pPr lvl="1" algn="just" eaLnBrk="1" fontAlgn="auto" hangingPunct="1">
              <a:spcAft>
                <a:spcPts val="0"/>
              </a:spcAft>
              <a:buFont typeface="Arial" pitchFamily="34" charset="0"/>
              <a:buChar char="•"/>
              <a:defRPr/>
            </a:pPr>
            <a:r>
              <a:rPr lang="en-US" sz="1800" dirty="0"/>
              <a:t>Members of a company may resolve to provide that in the audit firm appointed by it, the auditing partner and his team shall be rotated at such intervals as may be specified in the resolution</a:t>
            </a:r>
          </a:p>
          <a:p>
            <a:pPr lvl="1" algn="just" eaLnBrk="1" fontAlgn="auto" hangingPunct="1">
              <a:spcAft>
                <a:spcPts val="0"/>
              </a:spcAft>
              <a:buFont typeface="Arial" pitchFamily="34" charset="0"/>
              <a:buChar char="•"/>
              <a:defRPr/>
            </a:pPr>
            <a:r>
              <a:rPr lang="en-US" sz="1800" dirty="0" smtClean="0"/>
              <a:t>Auditor </a:t>
            </a:r>
            <a:r>
              <a:rPr lang="en-US" sz="1800" dirty="0"/>
              <a:t>will be required to immediately report to the central government upon reasonable suspicion of any offence involving </a:t>
            </a:r>
            <a:r>
              <a:rPr lang="en-US" sz="1800" dirty="0" smtClean="0"/>
              <a:t>fraud</a:t>
            </a:r>
          </a:p>
          <a:p>
            <a:pPr lvl="1" algn="just" eaLnBrk="1" fontAlgn="auto" hangingPunct="1">
              <a:spcAft>
                <a:spcPts val="0"/>
              </a:spcAft>
              <a:buFont typeface="Arial" pitchFamily="34" charset="0"/>
              <a:buChar char="•"/>
              <a:defRPr/>
            </a:pPr>
            <a:endParaRPr lang="en-US" sz="1800" dirty="0"/>
          </a:p>
          <a:p>
            <a:pPr algn="just" eaLnBrk="1" fontAlgn="auto" hangingPunct="1">
              <a:spcAft>
                <a:spcPts val="0"/>
              </a:spcAft>
              <a:buFont typeface="Wingdings" pitchFamily="2" charset="2"/>
              <a:buChar char="ü"/>
              <a:defRPr/>
            </a:pPr>
            <a:r>
              <a:rPr lang="en-US" sz="2000" b="1" dirty="0" smtClean="0"/>
              <a:t>Accounts</a:t>
            </a:r>
            <a:endParaRPr lang="en-US" sz="2000" b="1" dirty="0"/>
          </a:p>
          <a:p>
            <a:pPr lvl="1" algn="just" eaLnBrk="1" fontAlgn="auto" hangingPunct="1">
              <a:spcAft>
                <a:spcPts val="0"/>
              </a:spcAft>
              <a:buFont typeface="Arial" pitchFamily="34" charset="0"/>
              <a:buChar char="•"/>
              <a:defRPr/>
            </a:pPr>
            <a:r>
              <a:rPr lang="en-US" sz="1800" dirty="0" smtClean="0"/>
              <a:t>Cash flow statement is mandatory part of Financial statements</a:t>
            </a:r>
          </a:p>
          <a:p>
            <a:pPr lvl="1" algn="just" eaLnBrk="1" fontAlgn="auto" hangingPunct="1">
              <a:spcAft>
                <a:spcPts val="0"/>
              </a:spcAft>
              <a:buFont typeface="Arial" pitchFamily="34" charset="0"/>
              <a:buChar char="•"/>
              <a:defRPr/>
            </a:pPr>
            <a:r>
              <a:rPr lang="en-US" sz="1800" dirty="0" smtClean="0"/>
              <a:t>Shareholders to receive accounts not less than 21 days before the date of meeting</a:t>
            </a:r>
          </a:p>
          <a:p>
            <a:pPr lvl="1" algn="just" eaLnBrk="1" fontAlgn="auto" hangingPunct="1">
              <a:spcAft>
                <a:spcPts val="0"/>
              </a:spcAft>
              <a:buFont typeface="Arial" pitchFamily="34" charset="0"/>
              <a:buChar char="•"/>
              <a:defRPr/>
            </a:pPr>
            <a:r>
              <a:rPr lang="en-US" sz="1800" dirty="0" smtClean="0"/>
              <a:t>Reopening and Recasting of books of accounts of Company on an application by Central Government, Income Tax, SEBI or other statutory / regulatory authority</a:t>
            </a:r>
          </a:p>
          <a:p>
            <a:pPr lvl="1" algn="just" eaLnBrk="1" fontAlgn="auto" hangingPunct="1">
              <a:spcAft>
                <a:spcPts val="0"/>
              </a:spcAft>
              <a:buFont typeface="Arial" pitchFamily="34" charset="0"/>
              <a:buChar char="•"/>
              <a:defRPr/>
            </a:pPr>
            <a:r>
              <a:rPr lang="en-US" sz="1800" dirty="0" smtClean="0"/>
              <a:t>Voluntary revision of financial statements or Board’s report</a:t>
            </a:r>
          </a:p>
          <a:p>
            <a:pPr lvl="1" algn="just" eaLnBrk="1" fontAlgn="auto" hangingPunct="1">
              <a:spcAft>
                <a:spcPts val="0"/>
              </a:spcAft>
              <a:buFont typeface="Arial" pitchFamily="34" charset="0"/>
              <a:buChar char="•"/>
              <a:defRPr/>
            </a:pPr>
            <a:endParaRPr lang="en-US" sz="1800" dirty="0"/>
          </a:p>
        </p:txBody>
      </p:sp>
      <p:sp>
        <p:nvSpPr>
          <p:cNvPr id="5" name="Slide Number Placeholder 4"/>
          <p:cNvSpPr>
            <a:spLocks noGrp="1"/>
          </p:cNvSpPr>
          <p:nvPr>
            <p:ph type="sldNum" sz="quarter" idx="11"/>
          </p:nvPr>
        </p:nvSpPr>
        <p:spPr/>
        <p:txBody>
          <a:bodyPr/>
          <a:lstStyle/>
          <a:p>
            <a:pPr>
              <a:defRPr/>
            </a:pPr>
            <a:fld id="{D7E88032-4681-41D3-B07D-173485F29794}" type="slidenum">
              <a:rPr lang="en-US" smtClean="0"/>
              <a:pPr>
                <a:defRPr/>
              </a:pPr>
              <a:t>13</a:t>
            </a:fld>
            <a:endParaRPr lang="en-US" dirty="0"/>
          </a:p>
        </p:txBody>
      </p:sp>
      <p:sp>
        <p:nvSpPr>
          <p:cNvPr id="8" name="Title 1"/>
          <p:cNvSpPr>
            <a:spLocks noGrp="1"/>
          </p:cNvSpPr>
          <p:nvPr>
            <p:ph type="title"/>
          </p:nvPr>
        </p:nvSpPr>
        <p:spPr/>
        <p:txBody>
          <a:bodyPr/>
          <a:lstStyle/>
          <a:p>
            <a:pPr algn="just">
              <a:defRPr/>
            </a:pPr>
            <a:r>
              <a:rPr lang="en-US" sz="2500" dirty="0" smtClean="0">
                <a:solidFill>
                  <a:schemeClr val="accent5">
                    <a:lumMod val="75000"/>
                  </a:schemeClr>
                </a:solidFill>
                <a:latin typeface="+mn-lt"/>
              </a:rPr>
              <a:t>ACCOUNTS AND AUDIT</a:t>
            </a:r>
            <a:endParaRPr lang="en-US" sz="2500" dirty="0">
              <a:latin typeface="+mn-lt"/>
            </a:endParaRPr>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a:solidFill>
                  <a:schemeClr val="accent5">
                    <a:lumMod val="75000"/>
                  </a:schemeClr>
                </a:solidFill>
                <a:latin typeface="+mn-lt"/>
              </a:rPr>
              <a:t>COMPROMISES, ARRANGEMENTS AND AMALGAMATIONS</a:t>
            </a:r>
          </a:p>
        </p:txBody>
      </p:sp>
      <p:sp>
        <p:nvSpPr>
          <p:cNvPr id="3" name="Content Placeholder 2"/>
          <p:cNvSpPr>
            <a:spLocks noGrp="1"/>
          </p:cNvSpPr>
          <p:nvPr>
            <p:ph idx="1"/>
          </p:nvPr>
        </p:nvSpPr>
        <p:spPr>
          <a:xfrm>
            <a:off x="381000" y="1447800"/>
            <a:ext cx="8382000" cy="5029200"/>
          </a:xfrm>
        </p:spPr>
        <p:txBody>
          <a:bodyPr rtlCol="0" anchor="t">
            <a:normAutofit/>
          </a:bodyPr>
          <a:lstStyle/>
          <a:p>
            <a:pPr algn="just" eaLnBrk="1" fontAlgn="auto" hangingPunct="1">
              <a:spcAft>
                <a:spcPts val="0"/>
              </a:spcAft>
              <a:buClr>
                <a:schemeClr val="accent5">
                  <a:lumMod val="75000"/>
                </a:schemeClr>
              </a:buClr>
              <a:buFont typeface="Wingdings" pitchFamily="2" charset="2"/>
              <a:buChar char="ü"/>
              <a:defRPr/>
            </a:pPr>
            <a:r>
              <a:rPr lang="en-US" sz="2000" b="1" dirty="0" smtClean="0"/>
              <a:t>Short Form M&amp;A for small companies and holding – sub M&amp;As </a:t>
            </a:r>
          </a:p>
          <a:p>
            <a:pPr lvl="1" algn="just" eaLnBrk="1" fontAlgn="auto" hangingPunct="1">
              <a:spcAft>
                <a:spcPts val="0"/>
              </a:spcAft>
              <a:buFont typeface="Arial" pitchFamily="34" charset="0"/>
              <a:buChar char="•"/>
              <a:defRPr/>
            </a:pPr>
            <a:r>
              <a:rPr lang="en-US" sz="1800" dirty="0" smtClean="0"/>
              <a:t>Arrangements between ‘small companies’ and between holding company and wholly owned subsidiaries do not have to approach the Tribunal</a:t>
            </a:r>
          </a:p>
          <a:p>
            <a:pPr lvl="1" algn="just" eaLnBrk="1" fontAlgn="auto" hangingPunct="1">
              <a:spcAft>
                <a:spcPts val="0"/>
              </a:spcAft>
              <a:buFont typeface="Arial" pitchFamily="34" charset="0"/>
              <a:buChar char="•"/>
              <a:defRPr/>
            </a:pPr>
            <a:r>
              <a:rPr lang="en-US" sz="1800" dirty="0" smtClean="0"/>
              <a:t>Permissions from RoC, Official Liquidator, Central Government and shareholder/creditors required</a:t>
            </a:r>
          </a:p>
          <a:p>
            <a:pPr marL="457200" lvl="1" indent="0" algn="just" eaLnBrk="1" fontAlgn="auto" hangingPunct="1">
              <a:spcAft>
                <a:spcPts val="0"/>
              </a:spcAft>
              <a:buFont typeface="Arial" pitchFamily="34" charset="0"/>
              <a:buNone/>
              <a:defRPr/>
            </a:pPr>
            <a:endParaRPr lang="en-US" sz="1800" dirty="0" smtClean="0"/>
          </a:p>
          <a:p>
            <a:pPr algn="just" eaLnBrk="1" fontAlgn="auto" hangingPunct="1">
              <a:spcAft>
                <a:spcPts val="0"/>
              </a:spcAft>
              <a:buClr>
                <a:schemeClr val="accent5">
                  <a:lumMod val="75000"/>
                </a:schemeClr>
              </a:buClr>
              <a:buFont typeface="Wingdings" pitchFamily="2" charset="2"/>
              <a:buChar char="ü"/>
              <a:defRPr/>
            </a:pPr>
            <a:r>
              <a:rPr lang="en-US" sz="2000" b="1" dirty="0"/>
              <a:t>Cross border </a:t>
            </a:r>
            <a:r>
              <a:rPr lang="en-US" sz="2000" b="1" dirty="0" smtClean="0"/>
              <a:t>mergers</a:t>
            </a:r>
            <a:endParaRPr lang="en-US" sz="2000" b="1" dirty="0"/>
          </a:p>
          <a:p>
            <a:pPr lvl="1" algn="just" eaLnBrk="1" fontAlgn="auto" hangingPunct="1">
              <a:spcAft>
                <a:spcPts val="0"/>
              </a:spcAft>
              <a:buFont typeface="Arial" pitchFamily="34" charset="0"/>
              <a:buChar char="•"/>
              <a:defRPr/>
            </a:pPr>
            <a:r>
              <a:rPr lang="en-US" sz="1800" dirty="0" smtClean="0"/>
              <a:t>New Provisions for mergers between Foreign company and Indian company</a:t>
            </a:r>
          </a:p>
          <a:p>
            <a:pPr lvl="1" algn="just" eaLnBrk="1" fontAlgn="auto" hangingPunct="1">
              <a:spcAft>
                <a:spcPts val="0"/>
              </a:spcAft>
              <a:buFont typeface="Arial" pitchFamily="34" charset="0"/>
              <a:buChar char="•"/>
              <a:defRPr/>
            </a:pPr>
            <a:r>
              <a:rPr lang="en-US" sz="1800" dirty="0" smtClean="0"/>
              <a:t>Consideration limited to IDRs and cash</a:t>
            </a:r>
          </a:p>
          <a:p>
            <a:pPr lvl="1" algn="just" eaLnBrk="1" fontAlgn="auto" hangingPunct="1">
              <a:spcAft>
                <a:spcPts val="0"/>
              </a:spcAft>
              <a:buFont typeface="Arial" pitchFamily="34" charset="0"/>
              <a:buChar char="•"/>
              <a:defRPr/>
            </a:pPr>
            <a:r>
              <a:rPr lang="en-US" sz="1800" dirty="0" smtClean="0"/>
              <a:t>Approval of the RBI required and Rules to be prescribed in consultation with RBI</a:t>
            </a:r>
          </a:p>
          <a:p>
            <a:pPr algn="just" eaLnBrk="1" fontAlgn="auto" hangingPunct="1">
              <a:spcAft>
                <a:spcPts val="0"/>
              </a:spcAft>
              <a:buClr>
                <a:schemeClr val="accent5">
                  <a:lumMod val="75000"/>
                </a:schemeClr>
              </a:buClr>
              <a:defRPr/>
            </a:pPr>
            <a:endParaRPr lang="en-US" sz="1800" dirty="0"/>
          </a:p>
          <a:p>
            <a:pPr algn="just" eaLnBrk="1" fontAlgn="auto" hangingPunct="1">
              <a:spcAft>
                <a:spcPts val="0"/>
              </a:spcAft>
              <a:buClr>
                <a:schemeClr val="accent5">
                  <a:lumMod val="75000"/>
                </a:schemeClr>
              </a:buClr>
              <a:buFont typeface="Wingdings" pitchFamily="2" charset="2"/>
              <a:buChar char="ü"/>
              <a:defRPr/>
            </a:pPr>
            <a:r>
              <a:rPr lang="en-US" sz="2000" b="1" dirty="0"/>
              <a:t>Reverse Mergers constrained</a:t>
            </a:r>
          </a:p>
          <a:p>
            <a:pPr lvl="1" algn="just" eaLnBrk="1" fontAlgn="auto" hangingPunct="1">
              <a:spcAft>
                <a:spcPts val="0"/>
              </a:spcAft>
              <a:buFont typeface="Arial" pitchFamily="34" charset="0"/>
              <a:buChar char="•"/>
              <a:defRPr/>
            </a:pPr>
            <a:r>
              <a:rPr lang="en-US" sz="1800" dirty="0" smtClean="0"/>
              <a:t>Mergers of listed companies into unlisted companies does not result in automatic listing for the unlisted company</a:t>
            </a:r>
            <a:endParaRPr lang="en-US" dirty="0"/>
          </a:p>
        </p:txBody>
      </p:sp>
      <p:sp>
        <p:nvSpPr>
          <p:cNvPr id="5" name="Slide Number Placeholder 4"/>
          <p:cNvSpPr>
            <a:spLocks noGrp="1"/>
          </p:cNvSpPr>
          <p:nvPr>
            <p:ph type="sldNum" sz="quarter" idx="11"/>
          </p:nvPr>
        </p:nvSpPr>
        <p:spPr/>
        <p:txBody>
          <a:bodyPr/>
          <a:lstStyle/>
          <a:p>
            <a:pPr>
              <a:defRPr/>
            </a:pPr>
            <a:fld id="{B42AAC36-BC09-497E-B5E9-905549278A7D}" type="slidenum">
              <a:rPr lang="en-US"/>
              <a:pPr>
                <a:defRPr/>
              </a:pPr>
              <a:t>14</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a:solidFill>
                  <a:schemeClr val="accent5">
                    <a:lumMod val="75000"/>
                  </a:schemeClr>
                </a:solidFill>
                <a:latin typeface="+mn-lt"/>
              </a:rPr>
              <a:t>COMPROMISES, ARRANGEMENTS AND AMALGAMATIONS</a:t>
            </a:r>
          </a:p>
        </p:txBody>
      </p:sp>
      <p:sp>
        <p:nvSpPr>
          <p:cNvPr id="3" name="Content Placeholder 2"/>
          <p:cNvSpPr>
            <a:spLocks noGrp="1"/>
          </p:cNvSpPr>
          <p:nvPr>
            <p:ph idx="1"/>
          </p:nvPr>
        </p:nvSpPr>
        <p:spPr>
          <a:xfrm>
            <a:off x="304800" y="1295400"/>
            <a:ext cx="8382000" cy="5029200"/>
          </a:xfrm>
        </p:spPr>
        <p:txBody>
          <a:bodyPr rtlCol="0" anchor="t">
            <a:noAutofit/>
          </a:bodyPr>
          <a:lstStyle/>
          <a:p>
            <a:pPr marL="406400" indent="-292100" algn="just" eaLnBrk="1" fontAlgn="auto" hangingPunct="1">
              <a:spcAft>
                <a:spcPts val="0"/>
              </a:spcAft>
              <a:buClr>
                <a:schemeClr val="accent5">
                  <a:lumMod val="75000"/>
                </a:schemeClr>
              </a:buClr>
              <a:buFont typeface="Wingdings" pitchFamily="2" charset="2"/>
              <a:buChar char="ü"/>
              <a:defRPr/>
            </a:pPr>
            <a:r>
              <a:rPr lang="en-US" sz="2000" b="1" dirty="0" smtClean="0"/>
              <a:t>Procedural </a:t>
            </a:r>
            <a:r>
              <a:rPr lang="en-US" sz="2000" b="1" dirty="0"/>
              <a:t>changes</a:t>
            </a:r>
          </a:p>
          <a:p>
            <a:pPr lvl="1" algn="just" eaLnBrk="1" fontAlgn="auto" hangingPunct="1">
              <a:spcAft>
                <a:spcPts val="0"/>
              </a:spcAft>
              <a:buFont typeface="Arial" pitchFamily="34" charset="0"/>
              <a:buChar char="•"/>
              <a:defRPr/>
            </a:pPr>
            <a:r>
              <a:rPr lang="en-US" sz="1800" dirty="0"/>
              <a:t>Shareholders below 10% and creditors below 5% cannot object to scheme of amalgamation</a:t>
            </a:r>
          </a:p>
          <a:p>
            <a:pPr lvl="1" algn="just" eaLnBrk="1" fontAlgn="auto" hangingPunct="1">
              <a:spcAft>
                <a:spcPts val="0"/>
              </a:spcAft>
              <a:buFont typeface="Arial" pitchFamily="34" charset="0"/>
              <a:buChar char="•"/>
              <a:defRPr/>
            </a:pPr>
            <a:r>
              <a:rPr lang="en-US" sz="1800" dirty="0"/>
              <a:t>Dispensation from calling of creditors meeting by the Tribunal if 90% in value agree and confirm</a:t>
            </a:r>
          </a:p>
          <a:p>
            <a:pPr lvl="1" algn="just" eaLnBrk="1" fontAlgn="auto" hangingPunct="1">
              <a:spcAft>
                <a:spcPts val="0"/>
              </a:spcAft>
              <a:buFont typeface="Arial" pitchFamily="34" charset="0"/>
              <a:buChar char="•"/>
              <a:defRPr/>
            </a:pPr>
            <a:r>
              <a:rPr lang="en-US" sz="1800" dirty="0"/>
              <a:t>Notice of amalgamation must be given to Central Government, RBI, </a:t>
            </a:r>
            <a:r>
              <a:rPr lang="en-US" sz="1800" dirty="0" smtClean="0"/>
              <a:t>SEBI (only for listed companies), </a:t>
            </a:r>
            <a:r>
              <a:rPr lang="en-US" sz="1800" dirty="0"/>
              <a:t>CCI etc. Specific timelines given to the authorities to </a:t>
            </a:r>
            <a:r>
              <a:rPr lang="en-US" sz="1800" dirty="0" smtClean="0"/>
              <a:t>respond</a:t>
            </a:r>
            <a:endParaRPr lang="en-US" sz="1800" dirty="0"/>
          </a:p>
          <a:p>
            <a:pPr lvl="1" algn="just" eaLnBrk="1" fontAlgn="auto" hangingPunct="1">
              <a:spcAft>
                <a:spcPts val="0"/>
              </a:spcAft>
              <a:buFont typeface="Arial" pitchFamily="34" charset="0"/>
              <a:buChar char="•"/>
              <a:defRPr/>
            </a:pPr>
            <a:r>
              <a:rPr lang="en-US" sz="1800" dirty="0"/>
              <a:t>Voting to be in person or postal ballot or by proxy</a:t>
            </a:r>
          </a:p>
          <a:p>
            <a:pPr lvl="1" algn="just" eaLnBrk="1" fontAlgn="auto" hangingPunct="1">
              <a:spcAft>
                <a:spcPts val="0"/>
              </a:spcAft>
              <a:buFont typeface="Arial" pitchFamily="34" charset="0"/>
              <a:buChar char="•"/>
              <a:defRPr/>
            </a:pPr>
            <a:r>
              <a:rPr lang="en-US" sz="1800" dirty="0"/>
              <a:t>Disclosure obligations </a:t>
            </a:r>
            <a:r>
              <a:rPr lang="en-US" sz="1800" dirty="0" smtClean="0"/>
              <a:t>increased</a:t>
            </a:r>
          </a:p>
          <a:p>
            <a:pPr lvl="1" algn="just" eaLnBrk="1" fontAlgn="auto" hangingPunct="1">
              <a:spcAft>
                <a:spcPts val="0"/>
              </a:spcAft>
              <a:buFont typeface="Arial" pitchFamily="34" charset="0"/>
              <a:buChar char="•"/>
              <a:defRPr/>
            </a:pPr>
            <a:r>
              <a:rPr lang="en-US" sz="1800" dirty="0" smtClean="0"/>
              <a:t>No treasury stock permitted</a:t>
            </a:r>
          </a:p>
          <a:p>
            <a:pPr marL="457200" lvl="1" indent="0" algn="just" eaLnBrk="1" fontAlgn="auto" hangingPunct="1">
              <a:spcAft>
                <a:spcPts val="0"/>
              </a:spcAft>
              <a:buFont typeface="Arial" pitchFamily="34" charset="0"/>
              <a:buNone/>
              <a:defRPr/>
            </a:pPr>
            <a:endParaRPr lang="en-US" sz="1800" dirty="0"/>
          </a:p>
          <a:p>
            <a:pPr algn="just" eaLnBrk="1" fontAlgn="auto" hangingPunct="1">
              <a:spcAft>
                <a:spcPts val="0"/>
              </a:spcAft>
              <a:buClr>
                <a:schemeClr val="accent5">
                  <a:lumMod val="75000"/>
                </a:schemeClr>
              </a:buClr>
              <a:buFont typeface="Wingdings" pitchFamily="2" charset="2"/>
              <a:buChar char="ü"/>
              <a:defRPr/>
            </a:pPr>
            <a:r>
              <a:rPr lang="en-US" sz="2000" b="1" dirty="0" smtClean="0"/>
              <a:t>Powers of the Tribunal Increased</a:t>
            </a:r>
          </a:p>
          <a:p>
            <a:pPr lvl="1" algn="just" eaLnBrk="1" fontAlgn="auto" hangingPunct="1">
              <a:spcAft>
                <a:spcPts val="0"/>
              </a:spcAft>
              <a:buFont typeface="Arial" pitchFamily="34" charset="0"/>
              <a:buChar char="•"/>
              <a:defRPr/>
            </a:pPr>
            <a:r>
              <a:rPr lang="en-US" sz="1800" dirty="0" smtClean="0"/>
              <a:t>Tribunals may also pass orders for </a:t>
            </a:r>
            <a:r>
              <a:rPr lang="en-US" sz="1800" dirty="0"/>
              <a:t>the following </a:t>
            </a:r>
            <a:endParaRPr lang="en-US" sz="1800" dirty="0" smtClean="0"/>
          </a:p>
          <a:p>
            <a:pPr lvl="2" algn="just" eaLnBrk="1" fontAlgn="auto" hangingPunct="1">
              <a:spcAft>
                <a:spcPts val="0"/>
              </a:spcAft>
              <a:buFont typeface="Arial" pitchFamily="34" charset="0"/>
              <a:buChar char="•"/>
              <a:defRPr/>
            </a:pPr>
            <a:r>
              <a:rPr lang="en-US" sz="1800" dirty="0" smtClean="0"/>
              <a:t>(</a:t>
            </a:r>
            <a:r>
              <a:rPr lang="en-US" sz="1800" dirty="0"/>
              <a:t>i) protection of creditors </a:t>
            </a:r>
            <a:endParaRPr lang="en-US" sz="1800" dirty="0" smtClean="0"/>
          </a:p>
          <a:p>
            <a:pPr lvl="2" algn="just" eaLnBrk="1" fontAlgn="auto" hangingPunct="1">
              <a:spcAft>
                <a:spcPts val="0"/>
              </a:spcAft>
              <a:buFont typeface="Arial" pitchFamily="34" charset="0"/>
              <a:buChar char="•"/>
              <a:defRPr/>
            </a:pPr>
            <a:r>
              <a:rPr lang="en-US" sz="1800" dirty="0" smtClean="0"/>
              <a:t>(</a:t>
            </a:r>
            <a:r>
              <a:rPr lang="en-US" sz="1800" dirty="0"/>
              <a:t>ii) exit option to </a:t>
            </a:r>
            <a:r>
              <a:rPr lang="en-US" sz="1800" dirty="0" smtClean="0"/>
              <a:t>dissenting shareholders</a:t>
            </a:r>
          </a:p>
        </p:txBody>
      </p:sp>
      <p:sp>
        <p:nvSpPr>
          <p:cNvPr id="5" name="Slide Number Placeholder 4"/>
          <p:cNvSpPr>
            <a:spLocks noGrp="1"/>
          </p:cNvSpPr>
          <p:nvPr>
            <p:ph type="sldNum" sz="quarter" idx="11"/>
          </p:nvPr>
        </p:nvSpPr>
        <p:spPr/>
        <p:txBody>
          <a:bodyPr/>
          <a:lstStyle/>
          <a:p>
            <a:pPr>
              <a:defRPr/>
            </a:pPr>
            <a:fld id="{49A7C62F-424A-4E5E-BF89-52F126961011}" type="slidenum">
              <a:rPr lang="en-US"/>
              <a:pPr>
                <a:defRPr/>
              </a:pPr>
              <a:t>15</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smtClean="0">
                <a:solidFill>
                  <a:schemeClr val="accent5">
                    <a:lumMod val="75000"/>
                  </a:schemeClr>
                </a:solidFill>
                <a:latin typeface="+mn-lt"/>
              </a:rPr>
              <a:t>INVESTOR PROTECTION</a:t>
            </a:r>
            <a:endParaRPr lang="en-US" sz="2500" dirty="0">
              <a:solidFill>
                <a:schemeClr val="accent5">
                  <a:lumMod val="75000"/>
                </a:schemeClr>
              </a:solidFill>
              <a:latin typeface="+mn-lt"/>
            </a:endParaRPr>
          </a:p>
        </p:txBody>
      </p:sp>
      <p:sp>
        <p:nvSpPr>
          <p:cNvPr id="3" name="Content Placeholder 2"/>
          <p:cNvSpPr>
            <a:spLocks noGrp="1"/>
          </p:cNvSpPr>
          <p:nvPr>
            <p:ph idx="1"/>
          </p:nvPr>
        </p:nvSpPr>
        <p:spPr>
          <a:xfrm>
            <a:off x="381000" y="1219200"/>
            <a:ext cx="8382000" cy="5181600"/>
          </a:xfrm>
        </p:spPr>
        <p:txBody>
          <a:bodyPr rtlCol="0" anchor="t">
            <a:noAutofit/>
          </a:bodyPr>
          <a:lstStyle/>
          <a:p>
            <a:pPr eaLnBrk="1" fontAlgn="auto" hangingPunct="1">
              <a:spcAft>
                <a:spcPts val="0"/>
              </a:spcAft>
              <a:buClr>
                <a:schemeClr val="accent5">
                  <a:lumMod val="75000"/>
                </a:schemeClr>
              </a:buClr>
              <a:buFont typeface="Wingdings" pitchFamily="2" charset="2"/>
              <a:buChar char="ü"/>
              <a:defRPr/>
            </a:pPr>
            <a:r>
              <a:rPr lang="en-US" sz="2000" b="1" dirty="0" smtClean="0"/>
              <a:t>Class action suits</a:t>
            </a:r>
          </a:p>
          <a:p>
            <a:pPr lvl="1" eaLnBrk="1" fontAlgn="auto" hangingPunct="1">
              <a:spcAft>
                <a:spcPts val="0"/>
              </a:spcAft>
              <a:buFont typeface="Arial" pitchFamily="34" charset="0"/>
              <a:buChar char="•"/>
              <a:defRPr/>
            </a:pPr>
            <a:r>
              <a:rPr lang="en-US" sz="1800" dirty="0" smtClean="0"/>
              <a:t>Any class of members or depositors, in specified numbers, may initiate proceedings against the Company, its directors  if they are of the opinion that its affairs are being carried out in a manner unfairly prejudicial to the interests of the company</a:t>
            </a:r>
          </a:p>
          <a:p>
            <a:pPr lvl="1" eaLnBrk="1" fontAlgn="auto" hangingPunct="1">
              <a:spcBef>
                <a:spcPts val="0"/>
              </a:spcBef>
              <a:spcAft>
                <a:spcPts val="0"/>
              </a:spcAft>
              <a:buFont typeface="Arial" pitchFamily="34" charset="0"/>
              <a:buChar char="•"/>
              <a:defRPr/>
            </a:pPr>
            <a:r>
              <a:rPr lang="en-US" sz="1800" dirty="0" smtClean="0"/>
              <a:t>Damages may be claimed against directors, auditors, expert or advisor or consultant.   “expert</a:t>
            </a:r>
            <a:r>
              <a:rPr lang="en-US" sz="1800" dirty="0"/>
              <a:t>” includes an engineer, a </a:t>
            </a:r>
            <a:r>
              <a:rPr lang="en-US" sz="1800" dirty="0" err="1"/>
              <a:t>valuer</a:t>
            </a:r>
            <a:r>
              <a:rPr lang="en-US" sz="1800" dirty="0"/>
              <a:t>, a chartered accountant, a </a:t>
            </a:r>
            <a:r>
              <a:rPr lang="en-US" sz="1800" dirty="0" smtClean="0"/>
              <a:t>company secretary</a:t>
            </a:r>
            <a:r>
              <a:rPr lang="en-US" sz="1800" dirty="0"/>
              <a:t>, a cost accountant and any other person who has the power or authority </a:t>
            </a:r>
            <a:r>
              <a:rPr lang="en-US" sz="1800" dirty="0" smtClean="0"/>
              <a:t>to issue </a:t>
            </a:r>
            <a:r>
              <a:rPr lang="en-US" sz="1800" dirty="0"/>
              <a:t>a certificate in pursuance of any law for the time being in force;</a:t>
            </a:r>
            <a:endParaRPr lang="en-US" sz="1800" dirty="0" smtClean="0"/>
          </a:p>
          <a:p>
            <a:pPr marL="457200" lvl="1" indent="0" eaLnBrk="1" fontAlgn="auto" hangingPunct="1">
              <a:spcBef>
                <a:spcPts val="0"/>
              </a:spcBef>
              <a:spcAft>
                <a:spcPts val="0"/>
              </a:spcAft>
              <a:buFont typeface="Arial" pitchFamily="34" charset="0"/>
              <a:buNone/>
              <a:defRPr/>
            </a:pPr>
            <a:endParaRPr lang="en-US" sz="1800" dirty="0" smtClean="0"/>
          </a:p>
          <a:p>
            <a:pPr eaLnBrk="1" fontAlgn="auto" hangingPunct="1">
              <a:spcBef>
                <a:spcPts val="0"/>
              </a:spcBef>
              <a:spcAft>
                <a:spcPts val="0"/>
              </a:spcAft>
              <a:buClr>
                <a:schemeClr val="accent5">
                  <a:lumMod val="75000"/>
                </a:schemeClr>
              </a:buClr>
              <a:buFont typeface="Wingdings" pitchFamily="2" charset="2"/>
              <a:buChar char="ü"/>
              <a:defRPr/>
            </a:pPr>
            <a:r>
              <a:rPr lang="en-US" sz="2000" b="1" dirty="0" smtClean="0"/>
              <a:t>Exit option to shareholders</a:t>
            </a:r>
          </a:p>
          <a:p>
            <a:pPr lvl="1" eaLnBrk="1" fontAlgn="auto" hangingPunct="1">
              <a:spcAft>
                <a:spcPts val="0"/>
              </a:spcAft>
              <a:buFont typeface="Arial" pitchFamily="34" charset="0"/>
              <a:buChar char="•"/>
              <a:defRPr/>
            </a:pPr>
            <a:r>
              <a:rPr lang="en-US" sz="1800" dirty="0" smtClean="0"/>
              <a:t>The Bill provides for instances where an exit option must be given to (dissenting) shareholders namely:</a:t>
            </a:r>
          </a:p>
          <a:p>
            <a:pPr lvl="2" eaLnBrk="1" fontAlgn="auto" hangingPunct="1">
              <a:spcAft>
                <a:spcPts val="0"/>
              </a:spcAft>
              <a:buFont typeface="Arial" pitchFamily="34" charset="0"/>
              <a:buChar char="•"/>
              <a:defRPr/>
            </a:pPr>
            <a:r>
              <a:rPr lang="en-US" sz="1800" dirty="0" smtClean="0"/>
              <a:t>In a scheme of M&amp;A (especially where a listed company is merging into an unlisted company)</a:t>
            </a:r>
          </a:p>
          <a:p>
            <a:pPr lvl="2" eaLnBrk="1" fontAlgn="auto" hangingPunct="1">
              <a:spcAft>
                <a:spcPts val="0"/>
              </a:spcAft>
              <a:buFont typeface="Arial" pitchFamily="34" charset="0"/>
              <a:buChar char="•"/>
              <a:defRPr/>
            </a:pPr>
            <a:r>
              <a:rPr lang="en-US" sz="1800" dirty="0" smtClean="0"/>
              <a:t>If, in a public issue, the company changes the objects for which the capital was raised (at any point in time through a change in the MOA or otherwise)</a:t>
            </a:r>
          </a:p>
        </p:txBody>
      </p:sp>
      <p:sp>
        <p:nvSpPr>
          <p:cNvPr id="5" name="Slide Number Placeholder 4"/>
          <p:cNvSpPr>
            <a:spLocks noGrp="1"/>
          </p:cNvSpPr>
          <p:nvPr>
            <p:ph type="sldNum" sz="quarter" idx="11"/>
          </p:nvPr>
        </p:nvSpPr>
        <p:spPr/>
        <p:txBody>
          <a:bodyPr/>
          <a:lstStyle/>
          <a:p>
            <a:pPr>
              <a:defRPr/>
            </a:pPr>
            <a:fld id="{C3372E44-BA30-46C0-85BF-788E27E457CD}" type="slidenum">
              <a:rPr lang="en-US"/>
              <a:pPr>
                <a:defRPr/>
              </a:pPr>
              <a:t>16</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just" eaLnBrk="1" hangingPunct="1">
              <a:defRPr/>
            </a:pPr>
            <a:r>
              <a:rPr lang="en-US" sz="2500" dirty="0" smtClean="0">
                <a:latin typeface="+mn-lt"/>
              </a:rPr>
              <a:t>MISCELLANEOUS</a:t>
            </a:r>
            <a:endParaRPr lang="en-US" sz="2500" dirty="0">
              <a:latin typeface="+mn-lt"/>
            </a:endParaRPr>
          </a:p>
        </p:txBody>
      </p:sp>
      <p:sp>
        <p:nvSpPr>
          <p:cNvPr id="3" name="Content Placeholder 2"/>
          <p:cNvSpPr>
            <a:spLocks noGrp="1"/>
          </p:cNvSpPr>
          <p:nvPr>
            <p:ph idx="1"/>
          </p:nvPr>
        </p:nvSpPr>
        <p:spPr/>
        <p:txBody>
          <a:bodyPr rtlCol="0" anchor="t">
            <a:normAutofit lnSpcReduction="10000"/>
          </a:bodyPr>
          <a:lstStyle/>
          <a:p>
            <a:pPr eaLnBrk="1" fontAlgn="auto" hangingPunct="1">
              <a:spcAft>
                <a:spcPts val="0"/>
              </a:spcAft>
              <a:buClr>
                <a:schemeClr val="accent5">
                  <a:lumMod val="75000"/>
                </a:schemeClr>
              </a:buClr>
              <a:buFont typeface="Wingdings" pitchFamily="2" charset="2"/>
              <a:buChar char="ü"/>
              <a:defRPr/>
            </a:pPr>
            <a:r>
              <a:rPr lang="en-US" sz="2000" b="1" dirty="0"/>
              <a:t>Financial Year </a:t>
            </a:r>
          </a:p>
          <a:p>
            <a:pPr lvl="1" algn="just" eaLnBrk="1" fontAlgn="auto" hangingPunct="1">
              <a:spcAft>
                <a:spcPts val="0"/>
              </a:spcAft>
              <a:buFont typeface="Arial" pitchFamily="34" charset="0"/>
              <a:buChar char="•"/>
              <a:defRPr/>
            </a:pPr>
            <a:r>
              <a:rPr lang="en-US" sz="1800" dirty="0" smtClean="0"/>
              <a:t>April 1</a:t>
            </a:r>
            <a:r>
              <a:rPr lang="en-US" sz="1800" baseline="30000" dirty="0" smtClean="0"/>
              <a:t>st</a:t>
            </a:r>
            <a:r>
              <a:rPr lang="en-US" sz="1800" dirty="0" smtClean="0"/>
              <a:t> – March 31</a:t>
            </a:r>
            <a:r>
              <a:rPr lang="en-US" sz="1800" baseline="30000" dirty="0" smtClean="0"/>
              <a:t>st</a:t>
            </a:r>
            <a:r>
              <a:rPr lang="en-US" sz="1800" dirty="0" smtClean="0"/>
              <a:t> : Universal financial year format prescribed for all companies. </a:t>
            </a:r>
            <a:r>
              <a:rPr lang="en-US" sz="1800" dirty="0"/>
              <a:t>Only certain companies with the </a:t>
            </a:r>
            <a:r>
              <a:rPr lang="en-US" sz="1800" dirty="0" smtClean="0"/>
              <a:t>prior approval </a:t>
            </a:r>
            <a:r>
              <a:rPr lang="en-US" sz="1800" dirty="0"/>
              <a:t>of the Tribunal may have a different financial </a:t>
            </a:r>
            <a:r>
              <a:rPr lang="en-US" sz="1800" dirty="0" smtClean="0"/>
              <a:t>year</a:t>
            </a:r>
          </a:p>
          <a:p>
            <a:pPr marL="457200" lvl="1" indent="0" eaLnBrk="1" fontAlgn="auto" hangingPunct="1">
              <a:spcAft>
                <a:spcPts val="0"/>
              </a:spcAft>
              <a:buFont typeface="Arial" pitchFamily="34" charset="0"/>
              <a:buNone/>
              <a:defRPr/>
            </a:pPr>
            <a:endParaRPr lang="en-US" sz="1800" dirty="0" smtClean="0"/>
          </a:p>
          <a:p>
            <a:pPr eaLnBrk="1" fontAlgn="auto" hangingPunct="1">
              <a:spcAft>
                <a:spcPts val="0"/>
              </a:spcAft>
              <a:buClr>
                <a:schemeClr val="accent5">
                  <a:lumMod val="75000"/>
                </a:schemeClr>
              </a:buClr>
              <a:buFont typeface="Wingdings" pitchFamily="2" charset="2"/>
              <a:buChar char="ü"/>
              <a:defRPr/>
            </a:pPr>
            <a:r>
              <a:rPr lang="en-US" sz="2000" b="1" dirty="0" smtClean="0"/>
              <a:t>Loans and Advances and Investment</a:t>
            </a:r>
          </a:p>
          <a:p>
            <a:pPr lvl="1" algn="just" eaLnBrk="1" fontAlgn="auto" hangingPunct="1">
              <a:spcAft>
                <a:spcPts val="0"/>
              </a:spcAft>
              <a:buFont typeface="Arial" pitchFamily="34" charset="0"/>
              <a:buChar char="•"/>
              <a:defRPr/>
            </a:pPr>
            <a:r>
              <a:rPr lang="en-US" sz="1800" dirty="0"/>
              <a:t>Restriction applicable to all companies including private companies</a:t>
            </a:r>
          </a:p>
          <a:p>
            <a:pPr lvl="1" algn="just" eaLnBrk="1" fontAlgn="auto" hangingPunct="1">
              <a:spcAft>
                <a:spcPts val="0"/>
              </a:spcAft>
              <a:buFont typeface="Arial" pitchFamily="34" charset="0"/>
              <a:buChar char="•"/>
              <a:defRPr/>
            </a:pPr>
            <a:r>
              <a:rPr lang="en-US" sz="1800" dirty="0"/>
              <a:t>Investments / loans / guarantees to subsidiary companies </a:t>
            </a:r>
            <a:r>
              <a:rPr lang="en-US" sz="1800" dirty="0" smtClean="0"/>
              <a:t>require corporate compliances</a:t>
            </a:r>
            <a:endParaRPr lang="en-US" sz="1800" dirty="0"/>
          </a:p>
          <a:p>
            <a:pPr marL="457200" lvl="1" indent="0" eaLnBrk="1" fontAlgn="auto" hangingPunct="1">
              <a:spcAft>
                <a:spcPts val="0"/>
              </a:spcAft>
              <a:buFont typeface="Arial" pitchFamily="34" charset="0"/>
              <a:buNone/>
              <a:defRPr/>
            </a:pPr>
            <a:endParaRPr lang="en-US" sz="1800" dirty="0" smtClean="0"/>
          </a:p>
          <a:p>
            <a:pPr eaLnBrk="1" fontAlgn="auto" hangingPunct="1">
              <a:spcAft>
                <a:spcPts val="0"/>
              </a:spcAft>
              <a:buClr>
                <a:schemeClr val="accent5">
                  <a:lumMod val="75000"/>
                </a:schemeClr>
              </a:buClr>
              <a:buFont typeface="Wingdings" pitchFamily="2" charset="2"/>
              <a:buChar char="ü"/>
              <a:defRPr/>
            </a:pPr>
            <a:r>
              <a:rPr lang="en-US" sz="2000" b="1" dirty="0" smtClean="0"/>
              <a:t>Listed Companies</a:t>
            </a:r>
          </a:p>
          <a:p>
            <a:pPr lvl="1" algn="just" eaLnBrk="1" fontAlgn="auto" hangingPunct="1">
              <a:spcAft>
                <a:spcPts val="0"/>
              </a:spcAft>
              <a:buFont typeface="Arial" pitchFamily="34" charset="0"/>
              <a:buChar char="•"/>
              <a:defRPr/>
            </a:pPr>
            <a:r>
              <a:rPr lang="en-US" sz="1800" dirty="0"/>
              <a:t>Defined to mean a company which has </a:t>
            </a:r>
            <a:r>
              <a:rPr lang="en-US" sz="1800" i="1" u="sng" dirty="0"/>
              <a:t>any of its securities </a:t>
            </a:r>
            <a:r>
              <a:rPr lang="en-US" sz="1800" dirty="0"/>
              <a:t>listed on any </a:t>
            </a:r>
            <a:r>
              <a:rPr lang="en-US" sz="1800" dirty="0" smtClean="0"/>
              <a:t>recognized </a:t>
            </a:r>
            <a:r>
              <a:rPr lang="en-US" sz="1800" dirty="0"/>
              <a:t>stock </a:t>
            </a:r>
            <a:r>
              <a:rPr lang="en-US" sz="1800" dirty="0" smtClean="0"/>
              <a:t>exchange</a:t>
            </a:r>
          </a:p>
          <a:p>
            <a:pPr lvl="1" algn="just" eaLnBrk="1" fontAlgn="auto" hangingPunct="1">
              <a:spcAft>
                <a:spcPts val="0"/>
              </a:spcAft>
              <a:buFont typeface="Arial" pitchFamily="34" charset="0"/>
              <a:buChar char="•"/>
              <a:defRPr/>
            </a:pPr>
            <a:endParaRPr lang="en-US" sz="1800" dirty="0" smtClean="0"/>
          </a:p>
          <a:p>
            <a:pPr eaLnBrk="1" fontAlgn="auto" hangingPunct="1">
              <a:spcAft>
                <a:spcPts val="0"/>
              </a:spcAft>
              <a:buClr>
                <a:schemeClr val="accent5">
                  <a:lumMod val="75000"/>
                </a:schemeClr>
              </a:buClr>
              <a:buFont typeface="Wingdings" pitchFamily="2" charset="2"/>
              <a:buChar char="ü"/>
              <a:defRPr/>
            </a:pPr>
            <a:r>
              <a:rPr lang="en-US" sz="2000" b="1" dirty="0"/>
              <a:t>Insider Trading</a:t>
            </a:r>
          </a:p>
          <a:p>
            <a:pPr lvl="1" algn="just" eaLnBrk="1" fontAlgn="auto" hangingPunct="1">
              <a:spcAft>
                <a:spcPts val="0"/>
              </a:spcAft>
              <a:buFont typeface="Arial" pitchFamily="34" charset="0"/>
              <a:buChar char="•"/>
              <a:defRPr/>
            </a:pPr>
            <a:r>
              <a:rPr lang="en-US" sz="1800" dirty="0"/>
              <a:t>Prohibition of insider trading introduced for all </a:t>
            </a:r>
            <a:r>
              <a:rPr lang="en-US" sz="1800" dirty="0" smtClean="0"/>
              <a:t>companies, covering Directors, Key Managerial Personnel and Officers of the Company</a:t>
            </a:r>
            <a:endParaRPr lang="en-US" sz="1800" dirty="0"/>
          </a:p>
          <a:p>
            <a:pPr lvl="1" algn="just" eaLnBrk="1" fontAlgn="auto" hangingPunct="1">
              <a:spcAft>
                <a:spcPts val="0"/>
              </a:spcAft>
              <a:buFont typeface="Arial" pitchFamily="34" charset="0"/>
              <a:buChar char="•"/>
              <a:defRPr/>
            </a:pPr>
            <a:endParaRPr lang="en-US" sz="1800" dirty="0"/>
          </a:p>
        </p:txBody>
      </p:sp>
      <p:sp>
        <p:nvSpPr>
          <p:cNvPr id="5" name="Slide Number Placeholder 4"/>
          <p:cNvSpPr>
            <a:spLocks noGrp="1"/>
          </p:cNvSpPr>
          <p:nvPr>
            <p:ph type="sldNum" sz="quarter" idx="11"/>
          </p:nvPr>
        </p:nvSpPr>
        <p:spPr/>
        <p:txBody>
          <a:bodyPr/>
          <a:lstStyle/>
          <a:p>
            <a:pPr>
              <a:defRPr/>
            </a:pPr>
            <a:fld id="{AA301109-595C-44A8-80A7-8CDCC878927E}" type="slidenum">
              <a:rPr lang="en-US"/>
              <a:pPr>
                <a:defRPr/>
              </a:pPr>
              <a:t>17</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just" eaLnBrk="1" hangingPunct="1"/>
            <a:r>
              <a:rPr lang="en-US" sz="2500" smtClean="0"/>
              <a:t>COMPLIANCE – PRIVATE LIMITED COMPANY</a:t>
            </a:r>
          </a:p>
        </p:txBody>
      </p:sp>
      <p:sp>
        <p:nvSpPr>
          <p:cNvPr id="3" name="Content Placeholder 2"/>
          <p:cNvSpPr>
            <a:spLocks noGrp="1"/>
          </p:cNvSpPr>
          <p:nvPr>
            <p:ph idx="1"/>
          </p:nvPr>
        </p:nvSpPr>
        <p:spPr/>
        <p:txBody>
          <a:bodyPr anchor="t"/>
          <a:lstStyle/>
          <a:p>
            <a:pPr algn="just" eaLnBrk="1" hangingPunct="1">
              <a:spcBef>
                <a:spcPts val="0"/>
              </a:spcBef>
              <a:defRPr/>
            </a:pPr>
            <a:r>
              <a:rPr lang="en-US" sz="1600" dirty="0"/>
              <a:t>First board meeting to be held within 30 days of incorporation</a:t>
            </a:r>
          </a:p>
          <a:p>
            <a:pPr algn="just" eaLnBrk="1" hangingPunct="1">
              <a:spcBef>
                <a:spcPts val="0"/>
              </a:spcBef>
              <a:defRPr/>
            </a:pPr>
            <a:endParaRPr lang="en-US" sz="1600" dirty="0"/>
          </a:p>
          <a:p>
            <a:pPr algn="just" eaLnBrk="1" hangingPunct="1">
              <a:spcBef>
                <a:spcPts val="0"/>
              </a:spcBef>
              <a:defRPr/>
            </a:pPr>
            <a:r>
              <a:rPr lang="en-US" sz="1600" dirty="0"/>
              <a:t>No business </a:t>
            </a:r>
            <a:r>
              <a:rPr lang="en-US" sz="1600" dirty="0" smtClean="0"/>
              <a:t>to be </a:t>
            </a:r>
            <a:r>
              <a:rPr lang="en-US" sz="1600" dirty="0"/>
              <a:t>carried out or any borrowing </a:t>
            </a:r>
            <a:r>
              <a:rPr lang="en-US" sz="1600" dirty="0" smtClean="0"/>
              <a:t>to be made</a:t>
            </a:r>
            <a:r>
              <a:rPr lang="en-US" sz="1600" dirty="0"/>
              <a:t>, unless the initial capital has been brought in and </a:t>
            </a:r>
            <a:r>
              <a:rPr lang="en-US" sz="1600" dirty="0" smtClean="0"/>
              <a:t>declaration filed </a:t>
            </a:r>
            <a:r>
              <a:rPr lang="en-US" sz="1600" dirty="0"/>
              <a:t>with RoC</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smtClean="0"/>
              <a:t>Capitalization </a:t>
            </a:r>
            <a:r>
              <a:rPr lang="en-US" sz="1600" dirty="0"/>
              <a:t>of the Company to be completed and </a:t>
            </a:r>
            <a:r>
              <a:rPr lang="en-US" sz="1600" dirty="0" smtClean="0"/>
              <a:t>declaration filed </a:t>
            </a:r>
            <a:r>
              <a:rPr lang="en-US" sz="1600" dirty="0"/>
              <a:t>within 180 days </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smtClean="0"/>
              <a:t>Time period between </a:t>
            </a:r>
            <a:r>
              <a:rPr lang="en-US" sz="1600" dirty="0"/>
              <a:t>two board </a:t>
            </a:r>
            <a:r>
              <a:rPr lang="en-US" sz="1600" dirty="0" smtClean="0"/>
              <a:t>meetings shall not exceed 120 days, and a minimum of one </a:t>
            </a:r>
            <a:r>
              <a:rPr lang="en-US" sz="1600" dirty="0"/>
              <a:t>board meeting </a:t>
            </a:r>
            <a:r>
              <a:rPr lang="en-US" sz="1600" dirty="0" smtClean="0"/>
              <a:t>to be held every </a:t>
            </a:r>
            <a:r>
              <a:rPr lang="en-US" sz="1600" dirty="0"/>
              <a:t>quarter</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smtClean="0"/>
              <a:t>Notice to Board meetings to be </a:t>
            </a:r>
            <a:r>
              <a:rPr lang="en-US" sz="1600" dirty="0"/>
              <a:t>sent </a:t>
            </a:r>
            <a:r>
              <a:rPr lang="en-US" sz="1600" dirty="0" smtClean="0"/>
              <a:t>7 </a:t>
            </a:r>
            <a:r>
              <a:rPr lang="en-US" sz="1600" dirty="0"/>
              <a:t>days in advance </a:t>
            </a:r>
            <a:r>
              <a:rPr lang="en-US" sz="1600" dirty="0" smtClean="0"/>
              <a:t>to all directors unless the directors consent to a Board meeting convened at a shorter notice</a:t>
            </a:r>
          </a:p>
          <a:p>
            <a:pPr algn="just" eaLnBrk="1" hangingPunct="1">
              <a:spcBef>
                <a:spcPts val="0"/>
              </a:spcBef>
              <a:defRPr/>
            </a:pPr>
            <a:endParaRPr lang="en-US" sz="1600" dirty="0"/>
          </a:p>
          <a:p>
            <a:pPr algn="just" eaLnBrk="1" hangingPunct="1">
              <a:spcBef>
                <a:spcPts val="0"/>
              </a:spcBef>
              <a:defRPr/>
            </a:pPr>
            <a:r>
              <a:rPr lang="en-US" sz="1600" dirty="0" smtClean="0"/>
              <a:t>A minimum of one director must be present in India for a period of 182 days or more in the previous calendar year</a:t>
            </a:r>
          </a:p>
          <a:p>
            <a:pPr marL="0" indent="0" algn="just" eaLnBrk="1" hangingPunct="1">
              <a:spcBef>
                <a:spcPts val="0"/>
              </a:spcBef>
              <a:buFont typeface="Wingdings" pitchFamily="2" charset="2"/>
              <a:buNone/>
              <a:defRPr/>
            </a:pPr>
            <a:r>
              <a:rPr lang="en-US" sz="1600" dirty="0" smtClean="0"/>
              <a:t> </a:t>
            </a:r>
          </a:p>
          <a:p>
            <a:pPr algn="just" eaLnBrk="1" hangingPunct="1">
              <a:spcBef>
                <a:spcPts val="0"/>
              </a:spcBef>
              <a:defRPr/>
            </a:pPr>
            <a:r>
              <a:rPr lang="en-US" sz="1600" dirty="0" smtClean="0"/>
              <a:t>Director to be present,  in at least one Board meeting, during a calendar year.  Presence through video conferencing counted for quorum</a:t>
            </a:r>
            <a:endParaRPr lang="en-US" sz="1600" dirty="0"/>
          </a:p>
        </p:txBody>
      </p:sp>
      <p:sp>
        <p:nvSpPr>
          <p:cNvPr id="5" name="Slide Number Placeholder 4"/>
          <p:cNvSpPr>
            <a:spLocks noGrp="1"/>
          </p:cNvSpPr>
          <p:nvPr>
            <p:ph type="sldNum" sz="quarter" idx="11"/>
          </p:nvPr>
        </p:nvSpPr>
        <p:spPr/>
        <p:txBody>
          <a:bodyPr/>
          <a:lstStyle/>
          <a:p>
            <a:pPr>
              <a:defRPr/>
            </a:pPr>
            <a:fld id="{A3B4CEA2-0261-4279-9FFA-BD79AC1FA04A}" type="slidenum">
              <a:rPr lang="en-US" smtClean="0"/>
              <a:pPr>
                <a:defRPr/>
              </a:pPr>
              <a:t>18</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just" eaLnBrk="1" hangingPunct="1"/>
            <a:r>
              <a:rPr lang="en-US" sz="2500" smtClean="0"/>
              <a:t>COMPLIANCE – PRIVATE LIMITED COMPANY</a:t>
            </a:r>
          </a:p>
        </p:txBody>
      </p:sp>
      <p:sp>
        <p:nvSpPr>
          <p:cNvPr id="3" name="Content Placeholder 2"/>
          <p:cNvSpPr>
            <a:spLocks noGrp="1"/>
          </p:cNvSpPr>
          <p:nvPr>
            <p:ph idx="1"/>
          </p:nvPr>
        </p:nvSpPr>
        <p:spPr/>
        <p:txBody>
          <a:bodyPr anchor="t"/>
          <a:lstStyle/>
          <a:p>
            <a:pPr algn="just" eaLnBrk="1" hangingPunct="1">
              <a:spcBef>
                <a:spcPts val="0"/>
              </a:spcBef>
              <a:defRPr/>
            </a:pPr>
            <a:r>
              <a:rPr lang="en-US" sz="1600" dirty="0"/>
              <a:t>Managing Director to be appointed for not more than 5 years at a time.</a:t>
            </a:r>
          </a:p>
          <a:p>
            <a:pPr marL="0" indent="0" algn="just" eaLnBrk="1" hangingPunct="1">
              <a:spcBef>
                <a:spcPts val="0"/>
              </a:spcBef>
              <a:buFont typeface="Wingdings" pitchFamily="2" charset="2"/>
              <a:buNone/>
              <a:defRPr/>
            </a:pPr>
            <a:endParaRPr lang="en-US" sz="1600" dirty="0"/>
          </a:p>
          <a:p>
            <a:pPr algn="just" eaLnBrk="1" hangingPunct="1">
              <a:spcBef>
                <a:spcPts val="0"/>
              </a:spcBef>
              <a:defRPr/>
            </a:pPr>
            <a:r>
              <a:rPr lang="en-US" sz="1600" dirty="0"/>
              <a:t>Director to be appointed in a general meeting, other than Additional director and Alternate director</a:t>
            </a:r>
          </a:p>
          <a:p>
            <a:pPr algn="just" eaLnBrk="1" hangingPunct="1">
              <a:spcBef>
                <a:spcPts val="0"/>
              </a:spcBef>
              <a:defRPr/>
            </a:pPr>
            <a:endParaRPr lang="en-US" sz="1600" dirty="0"/>
          </a:p>
          <a:p>
            <a:pPr algn="just" eaLnBrk="1" hangingPunct="1">
              <a:spcBef>
                <a:spcPts val="0"/>
              </a:spcBef>
              <a:defRPr/>
            </a:pPr>
            <a:r>
              <a:rPr lang="en-US" sz="1600" dirty="0"/>
              <a:t>Appointment of persons other than retiring director needs to deposit INR 100,000</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DIN and consent, mandatory prior to appointment as Director</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Declarations on concern or interest and about the eligibility to continue as director to be provided upon appointment and at the end of each financial year</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Resignation of a director shall take effect from the date on which the notice is received by the company or the date, if any, specified by the director in the notice, whichever is later</a:t>
            </a:r>
          </a:p>
          <a:p>
            <a:pPr algn="just" eaLnBrk="1" hangingPunct="1">
              <a:spcBef>
                <a:spcPts val="0"/>
              </a:spcBef>
              <a:defRPr/>
            </a:pPr>
            <a:endParaRPr lang="en-US" sz="1600" dirty="0"/>
          </a:p>
          <a:p>
            <a:pPr algn="just" eaLnBrk="1" hangingPunct="1">
              <a:spcBef>
                <a:spcPts val="0"/>
              </a:spcBef>
              <a:defRPr/>
            </a:pPr>
            <a:r>
              <a:rPr lang="en-US" sz="1600" dirty="0"/>
              <a:t>Resigning director to provide detailed reasons in the resignation letter and file the same with </a:t>
            </a:r>
            <a:r>
              <a:rPr lang="en-US" sz="1600" dirty="0" smtClean="0"/>
              <a:t>RoC within </a:t>
            </a:r>
            <a:r>
              <a:rPr lang="en-US" sz="1600" dirty="0"/>
              <a:t>30 days of </a:t>
            </a:r>
            <a:r>
              <a:rPr lang="en-US" sz="1600" dirty="0" smtClean="0"/>
              <a:t>resignation</a:t>
            </a:r>
            <a:endParaRPr lang="en-US" dirty="0"/>
          </a:p>
        </p:txBody>
      </p:sp>
      <p:sp>
        <p:nvSpPr>
          <p:cNvPr id="5" name="Slide Number Placeholder 4"/>
          <p:cNvSpPr>
            <a:spLocks noGrp="1"/>
          </p:cNvSpPr>
          <p:nvPr>
            <p:ph type="sldNum" sz="quarter" idx="11"/>
          </p:nvPr>
        </p:nvSpPr>
        <p:spPr/>
        <p:txBody>
          <a:bodyPr/>
          <a:lstStyle/>
          <a:p>
            <a:pPr>
              <a:defRPr/>
            </a:pPr>
            <a:fld id="{A0ABC900-11E1-41AB-BF04-797B53EE6318}" type="slidenum">
              <a:rPr lang="en-US" smtClean="0"/>
              <a:pPr>
                <a:defRPr/>
              </a:pPr>
              <a:t>19</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COMPANIES BILL,2012 V/S COMPANIES ACT,1956</a:t>
            </a:r>
            <a:endParaRPr lang="en-US" dirty="0"/>
          </a:p>
        </p:txBody>
      </p:sp>
      <p:pic>
        <p:nvPicPr>
          <p:cNvPr id="7" name="Content Placeholder 6" descr="untitled.JPG"/>
          <p:cNvPicPr>
            <a:picLocks noGrp="1" noChangeAspect="1"/>
          </p:cNvPicPr>
          <p:nvPr>
            <p:ph idx="1"/>
          </p:nvPr>
        </p:nvPicPr>
        <p:blipFill>
          <a:blip r:embed="rId2"/>
          <a:stretch>
            <a:fillRect/>
          </a:stretch>
        </p:blipFill>
        <p:spPr>
          <a:xfrm>
            <a:off x="914400" y="1981200"/>
            <a:ext cx="7467600" cy="4000500"/>
          </a:xfrm>
        </p:spPr>
      </p:pic>
      <p:sp>
        <p:nvSpPr>
          <p:cNvPr id="5" name="Slide Number Placeholder 4"/>
          <p:cNvSpPr>
            <a:spLocks noGrp="1"/>
          </p:cNvSpPr>
          <p:nvPr>
            <p:ph type="sldNum" sz="quarter" idx="11"/>
          </p:nvPr>
        </p:nvSpPr>
        <p:spPr/>
        <p:txBody>
          <a:bodyPr/>
          <a:lstStyle/>
          <a:p>
            <a:pPr>
              <a:defRPr/>
            </a:pPr>
            <a:fld id="{5B244F61-8284-4DF2-9123-5A1F17D230A8}" type="slidenum">
              <a:rPr lang="en-US" smtClean="0"/>
              <a:pPr>
                <a:defRPr/>
              </a:pPr>
              <a:t>2</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just" eaLnBrk="1" hangingPunct="1"/>
            <a:r>
              <a:rPr lang="en-US" sz="2500" smtClean="0"/>
              <a:t>COMPLIANCE – PRIVATE LIMITED COMPANY</a:t>
            </a:r>
          </a:p>
        </p:txBody>
      </p:sp>
      <p:sp>
        <p:nvSpPr>
          <p:cNvPr id="3" name="Content Placeholder 2"/>
          <p:cNvSpPr>
            <a:spLocks noGrp="1"/>
          </p:cNvSpPr>
          <p:nvPr>
            <p:ph idx="1"/>
          </p:nvPr>
        </p:nvSpPr>
        <p:spPr/>
        <p:txBody>
          <a:bodyPr anchor="t"/>
          <a:lstStyle/>
          <a:p>
            <a:pPr algn="just" eaLnBrk="1" hangingPunct="1">
              <a:spcBef>
                <a:spcPts val="0"/>
              </a:spcBef>
              <a:defRPr/>
            </a:pPr>
            <a:r>
              <a:rPr lang="en-US" sz="1600" dirty="0" smtClean="0"/>
              <a:t>Director’s report disclosures cover most corporate actions</a:t>
            </a:r>
          </a:p>
          <a:p>
            <a:pPr algn="just" eaLnBrk="1" hangingPunct="1">
              <a:spcBef>
                <a:spcPts val="0"/>
              </a:spcBef>
              <a:defRPr/>
            </a:pPr>
            <a:endParaRPr lang="en-US" sz="1600" dirty="0" smtClean="0"/>
          </a:p>
          <a:p>
            <a:pPr algn="just" eaLnBrk="1" hangingPunct="1">
              <a:spcBef>
                <a:spcPts val="0"/>
              </a:spcBef>
              <a:defRPr/>
            </a:pPr>
            <a:r>
              <a:rPr lang="en-US" sz="1600" dirty="0" smtClean="0"/>
              <a:t>Director’s responsibility statement to mention that proper systems are devised to ensure compliance with the provisions of all applicable laws and that such systems were adequate and operating effectively</a:t>
            </a:r>
          </a:p>
          <a:p>
            <a:pPr algn="just" eaLnBrk="1" hangingPunct="1">
              <a:spcBef>
                <a:spcPts val="0"/>
              </a:spcBef>
              <a:defRPr/>
            </a:pPr>
            <a:endParaRPr lang="en-US" sz="1600" dirty="0" smtClean="0"/>
          </a:p>
          <a:p>
            <a:pPr algn="just" eaLnBrk="1" hangingPunct="1">
              <a:spcBef>
                <a:spcPts val="0"/>
              </a:spcBef>
              <a:defRPr/>
            </a:pPr>
            <a:r>
              <a:rPr lang="en-US" sz="1600" dirty="0" smtClean="0"/>
              <a:t>Appointment of Auditors </a:t>
            </a:r>
            <a:r>
              <a:rPr lang="en-US" sz="1600" dirty="0"/>
              <a:t>to be </a:t>
            </a:r>
            <a:r>
              <a:rPr lang="en-US" sz="1600" dirty="0" smtClean="0"/>
              <a:t>on rotational basis. </a:t>
            </a:r>
            <a:r>
              <a:rPr lang="en-US" sz="1600" dirty="0"/>
              <a:t>10 years appointment, in case of a firm and 5 years appointment for individuals</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Audited accounts must be placed before Shareholders within six months from the date of ending of financial year of the company.</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Financial statements to be sent to members 21 days before annual general meeting.</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Annual general meeting shall be called during business hours, that is, between 9 a.m. and 6 p.m. on any day that is not a National </a:t>
            </a:r>
            <a:r>
              <a:rPr lang="en-US" sz="1600" dirty="0" smtClean="0"/>
              <a:t>Holiday</a:t>
            </a:r>
            <a:endParaRPr lang="en-US" sz="1600" dirty="0"/>
          </a:p>
        </p:txBody>
      </p:sp>
      <p:sp>
        <p:nvSpPr>
          <p:cNvPr id="5" name="Slide Number Placeholder 4"/>
          <p:cNvSpPr>
            <a:spLocks noGrp="1"/>
          </p:cNvSpPr>
          <p:nvPr>
            <p:ph type="sldNum" sz="quarter" idx="11"/>
          </p:nvPr>
        </p:nvSpPr>
        <p:spPr/>
        <p:txBody>
          <a:bodyPr/>
          <a:lstStyle/>
          <a:p>
            <a:pPr>
              <a:defRPr/>
            </a:pPr>
            <a:fld id="{B31CE0AB-76DA-4A14-8139-DB838D57FA19}" type="slidenum">
              <a:rPr lang="en-US" smtClean="0"/>
              <a:pPr>
                <a:defRPr/>
              </a:pPr>
              <a:t>20</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just" eaLnBrk="1" hangingPunct="1"/>
            <a:r>
              <a:rPr lang="en-US" sz="2500" smtClean="0"/>
              <a:t>COMPLIANCE – PRIVATE LIMITED COMPANY</a:t>
            </a:r>
          </a:p>
        </p:txBody>
      </p:sp>
      <p:sp>
        <p:nvSpPr>
          <p:cNvPr id="3" name="Content Placeholder 2"/>
          <p:cNvSpPr>
            <a:spLocks noGrp="1"/>
          </p:cNvSpPr>
          <p:nvPr>
            <p:ph idx="1"/>
          </p:nvPr>
        </p:nvSpPr>
        <p:spPr/>
        <p:txBody>
          <a:bodyPr anchor="t"/>
          <a:lstStyle/>
          <a:p>
            <a:pPr algn="just" eaLnBrk="1" hangingPunct="1">
              <a:spcBef>
                <a:spcPts val="0"/>
              </a:spcBef>
              <a:defRPr/>
            </a:pPr>
            <a:r>
              <a:rPr lang="en-US" sz="1600" dirty="0"/>
              <a:t>Financial statements, to be signed by the Chairperson of the company or by two directors out of which one shall be Managing Director and the Chief Executive Officer, if he is a director in  the company, the Chief Financial Officer and the Company Secretary of the company, wherever they are appointed.</a:t>
            </a:r>
            <a:endParaRPr lang="en-US" sz="1600" b="1" dirty="0"/>
          </a:p>
          <a:p>
            <a:pPr algn="just" eaLnBrk="1" hangingPunct="1">
              <a:spcBef>
                <a:spcPts val="0"/>
              </a:spcBef>
              <a:defRPr/>
            </a:pPr>
            <a:endParaRPr lang="en-US" sz="1600" dirty="0"/>
          </a:p>
          <a:p>
            <a:pPr algn="just" eaLnBrk="1" hangingPunct="1">
              <a:spcBef>
                <a:spcPts val="0"/>
              </a:spcBef>
              <a:defRPr/>
            </a:pPr>
            <a:r>
              <a:rPr lang="en-US" sz="1600" dirty="0"/>
              <a:t>Financial statements</a:t>
            </a:r>
            <a:r>
              <a:rPr lang="en-US" sz="1600" b="1" dirty="0"/>
              <a:t>, </a:t>
            </a:r>
            <a:r>
              <a:rPr lang="en-US" sz="1600" dirty="0"/>
              <a:t>to</a:t>
            </a:r>
            <a:r>
              <a:rPr lang="en-US" sz="1600" b="1" dirty="0"/>
              <a:t> </a:t>
            </a:r>
            <a:r>
              <a:rPr lang="en-US" sz="1600" dirty="0"/>
              <a:t>be filed with the </a:t>
            </a:r>
            <a:r>
              <a:rPr lang="en-US" sz="1600" dirty="0" smtClean="0"/>
              <a:t>RoC within </a:t>
            </a:r>
            <a:r>
              <a:rPr lang="en-US" sz="1600" dirty="0"/>
              <a:t>thirty </a:t>
            </a:r>
            <a:r>
              <a:rPr lang="en-US" sz="1600" dirty="0" smtClean="0"/>
              <a:t>days</a:t>
            </a:r>
          </a:p>
          <a:p>
            <a:pPr marL="0" indent="0" algn="just" eaLnBrk="1" hangingPunct="1">
              <a:spcBef>
                <a:spcPts val="0"/>
              </a:spcBef>
              <a:buFont typeface="Wingdings" pitchFamily="2" charset="2"/>
              <a:buNone/>
              <a:defRPr/>
            </a:pPr>
            <a:r>
              <a:rPr lang="en-US" sz="1600" dirty="0"/>
              <a:t> </a:t>
            </a:r>
          </a:p>
          <a:p>
            <a:pPr algn="just" eaLnBrk="1" hangingPunct="1">
              <a:spcBef>
                <a:spcPts val="0"/>
              </a:spcBef>
              <a:defRPr/>
            </a:pPr>
            <a:r>
              <a:rPr lang="en-US" sz="1600" dirty="0"/>
              <a:t>Annual return based on financial year, to be filed with </a:t>
            </a:r>
            <a:r>
              <a:rPr lang="en-US" sz="1600" dirty="0" smtClean="0"/>
              <a:t>the RoC, </a:t>
            </a:r>
            <a:r>
              <a:rPr lang="en-US" sz="1600" dirty="0"/>
              <a:t>within sixty </a:t>
            </a:r>
            <a:r>
              <a:rPr lang="en-US" sz="1600" dirty="0" smtClean="0"/>
              <a:t>days</a:t>
            </a:r>
          </a:p>
          <a:p>
            <a:pPr algn="just" eaLnBrk="1" hangingPunct="1">
              <a:spcBef>
                <a:spcPts val="0"/>
              </a:spcBef>
              <a:defRPr/>
            </a:pPr>
            <a:endParaRPr lang="en-US" sz="1600" dirty="0"/>
          </a:p>
          <a:p>
            <a:pPr algn="just" eaLnBrk="1" hangingPunct="1">
              <a:spcBef>
                <a:spcPts val="0"/>
              </a:spcBef>
              <a:defRPr/>
            </a:pPr>
            <a:r>
              <a:rPr lang="en-US" sz="1600" dirty="0"/>
              <a:t>Secretarial Compliance Certificate is now part of Annual return </a:t>
            </a:r>
          </a:p>
          <a:p>
            <a:pPr marL="0" indent="0" algn="just" eaLnBrk="1" hangingPunct="1">
              <a:spcBef>
                <a:spcPts val="0"/>
              </a:spcBef>
              <a:buFont typeface="Wingdings" pitchFamily="2" charset="2"/>
              <a:buNone/>
              <a:defRPr/>
            </a:pPr>
            <a:endParaRPr lang="en-US" sz="1600" dirty="0"/>
          </a:p>
          <a:p>
            <a:pPr algn="just" eaLnBrk="1" hangingPunct="1">
              <a:spcBef>
                <a:spcPts val="0"/>
              </a:spcBef>
              <a:defRPr/>
            </a:pPr>
            <a:r>
              <a:rPr lang="en-US" sz="1600" dirty="0"/>
              <a:t>Further issue of shares, including Stock options requires shareholders </a:t>
            </a:r>
            <a:r>
              <a:rPr lang="en-US" sz="1600" dirty="0" smtClean="0"/>
              <a:t>consent (other than rights issue)</a:t>
            </a:r>
            <a:endParaRPr lang="en-US" sz="1600" dirty="0"/>
          </a:p>
          <a:p>
            <a:pPr marL="0" indent="0" algn="just" eaLnBrk="1" hangingPunct="1">
              <a:spcBef>
                <a:spcPts val="0"/>
              </a:spcBef>
              <a:buFont typeface="Wingdings" pitchFamily="2" charset="2"/>
              <a:buNone/>
              <a:defRPr/>
            </a:pPr>
            <a:endParaRPr lang="en-US" sz="1600" dirty="0"/>
          </a:p>
          <a:p>
            <a:pPr algn="just" eaLnBrk="1" hangingPunct="1">
              <a:spcBef>
                <a:spcPts val="0"/>
              </a:spcBef>
              <a:defRPr/>
            </a:pPr>
            <a:r>
              <a:rPr lang="en-US" sz="1600" dirty="0"/>
              <a:t>Related party transactions require an approval from the Board of Directors and in certain cases, prior approvals from the Company by a Special Resolution</a:t>
            </a:r>
          </a:p>
          <a:p>
            <a:pPr marL="0" indent="0" algn="just" eaLnBrk="1" hangingPunct="1">
              <a:spcBef>
                <a:spcPts val="0"/>
              </a:spcBef>
              <a:buFont typeface="Wingdings" pitchFamily="2" charset="2"/>
              <a:buNone/>
              <a:defRPr/>
            </a:pPr>
            <a:endParaRPr lang="en-US" sz="1600" dirty="0"/>
          </a:p>
          <a:p>
            <a:pPr algn="just" eaLnBrk="1" hangingPunct="1">
              <a:spcBef>
                <a:spcPts val="0"/>
              </a:spcBef>
              <a:defRPr/>
            </a:pPr>
            <a:r>
              <a:rPr lang="en-US" sz="1600" dirty="0"/>
              <a:t>Related party transactions cover almost every contract for supply of goods, materials and services including property by lease or </a:t>
            </a:r>
            <a:r>
              <a:rPr lang="en-US" sz="1600" dirty="0" smtClean="0"/>
              <a:t>sale</a:t>
            </a:r>
            <a:endParaRPr lang="en-US" sz="1600" dirty="0"/>
          </a:p>
        </p:txBody>
      </p:sp>
      <p:sp>
        <p:nvSpPr>
          <p:cNvPr id="5" name="Slide Number Placeholder 4"/>
          <p:cNvSpPr>
            <a:spLocks noGrp="1"/>
          </p:cNvSpPr>
          <p:nvPr>
            <p:ph type="sldNum" sz="quarter" idx="11"/>
          </p:nvPr>
        </p:nvSpPr>
        <p:spPr/>
        <p:txBody>
          <a:bodyPr/>
          <a:lstStyle/>
          <a:p>
            <a:pPr>
              <a:defRPr/>
            </a:pPr>
            <a:fld id="{53791C07-3532-4A1E-A643-C285EF5C3D3D}" type="slidenum">
              <a:rPr lang="en-US" smtClean="0"/>
              <a:pPr>
                <a:defRPr/>
              </a:pPr>
              <a:t>21</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just" eaLnBrk="1" hangingPunct="1"/>
            <a:r>
              <a:rPr lang="en-US" sz="2500" smtClean="0"/>
              <a:t>COMPLIANCE – PRIVATE LIMITED COMPANY</a:t>
            </a:r>
          </a:p>
        </p:txBody>
      </p:sp>
      <p:sp>
        <p:nvSpPr>
          <p:cNvPr id="3" name="Content Placeholder 2"/>
          <p:cNvSpPr>
            <a:spLocks noGrp="1"/>
          </p:cNvSpPr>
          <p:nvPr>
            <p:ph idx="1"/>
          </p:nvPr>
        </p:nvSpPr>
        <p:spPr/>
        <p:txBody>
          <a:bodyPr anchor="t"/>
          <a:lstStyle/>
          <a:p>
            <a:pPr algn="just" eaLnBrk="1" hangingPunct="1">
              <a:spcBef>
                <a:spcPts val="0"/>
              </a:spcBef>
              <a:defRPr/>
            </a:pPr>
            <a:r>
              <a:rPr lang="en-US" sz="1600" dirty="0" smtClean="0"/>
              <a:t>Loans and Investments require shareholder’s approval</a:t>
            </a:r>
          </a:p>
          <a:p>
            <a:pPr marL="0" indent="0" algn="just" eaLnBrk="1" hangingPunct="1">
              <a:spcBef>
                <a:spcPts val="0"/>
              </a:spcBef>
              <a:buFont typeface="Wingdings" pitchFamily="2" charset="2"/>
              <a:buNone/>
              <a:defRPr/>
            </a:pPr>
            <a:endParaRPr lang="en-US" sz="1600" dirty="0" smtClean="0"/>
          </a:p>
          <a:p>
            <a:pPr algn="just" eaLnBrk="1" hangingPunct="1">
              <a:spcBef>
                <a:spcPts val="0"/>
              </a:spcBef>
              <a:defRPr/>
            </a:pPr>
            <a:r>
              <a:rPr lang="en-US" sz="1600" dirty="0" smtClean="0"/>
              <a:t>Sale of undertaking, borrowings etc. require shareholder’s approval </a:t>
            </a:r>
          </a:p>
          <a:p>
            <a:pPr marL="0" indent="0" algn="just" eaLnBrk="1" hangingPunct="1">
              <a:spcBef>
                <a:spcPts val="0"/>
              </a:spcBef>
              <a:buFont typeface="Wingdings" pitchFamily="2" charset="2"/>
              <a:buNone/>
              <a:defRPr/>
            </a:pPr>
            <a:endParaRPr lang="en-US" sz="1600" dirty="0" smtClean="0"/>
          </a:p>
          <a:p>
            <a:pPr algn="just" eaLnBrk="1" hangingPunct="1">
              <a:spcBef>
                <a:spcPts val="0"/>
              </a:spcBef>
              <a:defRPr/>
            </a:pPr>
            <a:r>
              <a:rPr lang="en-US" sz="1600" dirty="0" smtClean="0"/>
              <a:t>Deposits / Loans only from Shareholders. (unless provided otherwise in rules, if any)</a:t>
            </a:r>
          </a:p>
          <a:p>
            <a:pPr marL="0" indent="0" algn="just" eaLnBrk="1" hangingPunct="1">
              <a:spcBef>
                <a:spcPts val="0"/>
              </a:spcBef>
              <a:buFont typeface="Wingdings" pitchFamily="2" charset="2"/>
              <a:buNone/>
              <a:defRPr/>
            </a:pPr>
            <a:endParaRPr lang="en-US" sz="1600" dirty="0" smtClean="0"/>
          </a:p>
          <a:p>
            <a:pPr algn="just" eaLnBrk="1" hangingPunct="1">
              <a:defRPr/>
            </a:pPr>
            <a:r>
              <a:rPr lang="en-US" sz="1600" dirty="0" smtClean="0"/>
              <a:t>Delayed </a:t>
            </a:r>
            <a:r>
              <a:rPr lang="en-US" sz="1600" dirty="0"/>
              <a:t>filings </a:t>
            </a:r>
            <a:r>
              <a:rPr lang="en-US" sz="1600" dirty="0" smtClean="0"/>
              <a:t>up to </a:t>
            </a:r>
            <a:r>
              <a:rPr lang="en-US" sz="1600" dirty="0"/>
              <a:t>270 days beyond the original date allowed without prosecution on payment of additional </a:t>
            </a:r>
            <a:r>
              <a:rPr lang="en-US" sz="1600" dirty="0" smtClean="0"/>
              <a:t>fees</a:t>
            </a:r>
            <a:endParaRPr lang="en-US" sz="1600" dirty="0"/>
          </a:p>
          <a:p>
            <a:pPr algn="just" eaLnBrk="1" hangingPunct="1">
              <a:defRPr/>
            </a:pPr>
            <a:endParaRPr lang="en-US" sz="1600" dirty="0"/>
          </a:p>
          <a:p>
            <a:pPr algn="just" eaLnBrk="1" hangingPunct="1">
              <a:defRPr/>
            </a:pPr>
            <a:r>
              <a:rPr lang="en-US" sz="1600" dirty="0"/>
              <a:t>Delays beyond additional time, attracts severe penalties</a:t>
            </a:r>
          </a:p>
          <a:p>
            <a:pPr marL="0" indent="0" algn="just" eaLnBrk="1" hangingPunct="1">
              <a:buFont typeface="Wingdings" pitchFamily="2" charset="2"/>
              <a:buNone/>
              <a:defRPr/>
            </a:pPr>
            <a:r>
              <a:rPr lang="en-US" sz="1600" dirty="0"/>
              <a:t> </a:t>
            </a:r>
          </a:p>
          <a:p>
            <a:pPr algn="just" eaLnBrk="1" hangingPunct="1">
              <a:defRPr/>
            </a:pPr>
            <a:r>
              <a:rPr lang="en-US" sz="1600" dirty="0"/>
              <a:t>Penalties and liabilities for non-compliance increased manifold</a:t>
            </a:r>
          </a:p>
          <a:p>
            <a:pPr marL="0" indent="0" algn="just" eaLnBrk="1" hangingPunct="1">
              <a:buFont typeface="Wingdings" pitchFamily="2" charset="2"/>
              <a:buNone/>
              <a:defRPr/>
            </a:pPr>
            <a:r>
              <a:rPr lang="en-US" sz="1600" dirty="0"/>
              <a:t> </a:t>
            </a:r>
          </a:p>
          <a:p>
            <a:pPr algn="just" eaLnBrk="1" hangingPunct="1">
              <a:defRPr/>
            </a:pPr>
            <a:r>
              <a:rPr lang="en-US" sz="1600" dirty="0"/>
              <a:t>Imprisonment provisions in over 50 </a:t>
            </a:r>
            <a:r>
              <a:rPr lang="en-US" sz="1600" dirty="0" smtClean="0"/>
              <a:t>clauses</a:t>
            </a:r>
            <a:endParaRPr lang="en-US" sz="1600" dirty="0"/>
          </a:p>
        </p:txBody>
      </p:sp>
      <p:sp>
        <p:nvSpPr>
          <p:cNvPr id="5" name="Slide Number Placeholder 4"/>
          <p:cNvSpPr>
            <a:spLocks noGrp="1"/>
          </p:cNvSpPr>
          <p:nvPr>
            <p:ph type="sldNum" sz="quarter" idx="11"/>
          </p:nvPr>
        </p:nvSpPr>
        <p:spPr/>
        <p:txBody>
          <a:bodyPr/>
          <a:lstStyle/>
          <a:p>
            <a:pPr>
              <a:defRPr/>
            </a:pPr>
            <a:fld id="{D330CFC8-34CE-4E52-B088-87A44821941B}" type="slidenum">
              <a:rPr lang="en-US" smtClean="0"/>
              <a:pPr>
                <a:defRPr/>
              </a:pPr>
              <a:t>22</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just" eaLnBrk="1" hangingPunct="1"/>
            <a:r>
              <a:rPr lang="en-US" sz="2500" smtClean="0"/>
              <a:t>COMPLIANCE – PUBLIC LIMITED COMPANY</a:t>
            </a:r>
          </a:p>
        </p:txBody>
      </p:sp>
      <p:sp>
        <p:nvSpPr>
          <p:cNvPr id="25603" name="Content Placeholder 2"/>
          <p:cNvSpPr>
            <a:spLocks noGrp="1"/>
          </p:cNvSpPr>
          <p:nvPr>
            <p:ph idx="1"/>
          </p:nvPr>
        </p:nvSpPr>
        <p:spPr/>
        <p:txBody>
          <a:bodyPr anchor="t"/>
          <a:lstStyle/>
          <a:p>
            <a:pPr algn="just" eaLnBrk="1" hangingPunct="1">
              <a:spcBef>
                <a:spcPct val="0"/>
              </a:spcBef>
              <a:defRPr/>
            </a:pPr>
            <a:r>
              <a:rPr lang="en-US" sz="1600" dirty="0" smtClean="0"/>
              <a:t>Minimum three directors to be appointed on the Board</a:t>
            </a:r>
          </a:p>
          <a:p>
            <a:pPr algn="just" eaLnBrk="1" hangingPunct="1">
              <a:spcBef>
                <a:spcPct val="0"/>
              </a:spcBef>
              <a:defRPr/>
            </a:pPr>
            <a:endParaRPr lang="en-US" sz="1600" dirty="0" smtClean="0"/>
          </a:p>
          <a:p>
            <a:pPr algn="just" eaLnBrk="1" hangingPunct="1">
              <a:spcBef>
                <a:spcPct val="0"/>
              </a:spcBef>
              <a:defRPr/>
            </a:pPr>
            <a:r>
              <a:rPr lang="en-US" sz="1600" dirty="0" smtClean="0"/>
              <a:t>Quorum for a General meeting - </a:t>
            </a:r>
            <a:r>
              <a:rPr lang="en-US" sz="1600" dirty="0"/>
              <a:t>Five members personally </a:t>
            </a:r>
            <a:r>
              <a:rPr lang="en-US" sz="1600" dirty="0" smtClean="0"/>
              <a:t>present</a:t>
            </a:r>
            <a:endParaRPr lang="en-US" sz="1600" dirty="0"/>
          </a:p>
          <a:p>
            <a:pPr algn="just" eaLnBrk="1" hangingPunct="1">
              <a:spcBef>
                <a:spcPct val="0"/>
              </a:spcBef>
              <a:defRPr/>
            </a:pPr>
            <a:endParaRPr lang="en-US" sz="1600" dirty="0" smtClean="0"/>
          </a:p>
          <a:p>
            <a:pPr algn="just" eaLnBrk="1" hangingPunct="1">
              <a:spcBef>
                <a:spcPct val="0"/>
              </a:spcBef>
              <a:defRPr/>
            </a:pPr>
            <a:r>
              <a:rPr lang="en-US" sz="1600" dirty="0" smtClean="0"/>
              <a:t>No loan or guarantee, security or otherwise, any financial assistance for purchase or subscription for any shares in the company or in its holding company</a:t>
            </a:r>
          </a:p>
          <a:p>
            <a:pPr algn="just" eaLnBrk="1" hangingPunct="1">
              <a:spcBef>
                <a:spcPct val="0"/>
              </a:spcBef>
              <a:defRPr/>
            </a:pPr>
            <a:endParaRPr lang="en-US" sz="1600" dirty="0" smtClean="0"/>
          </a:p>
          <a:p>
            <a:pPr algn="just" eaLnBrk="1" hangingPunct="1">
              <a:spcBef>
                <a:spcPct val="0"/>
              </a:spcBef>
              <a:defRPr/>
            </a:pPr>
            <a:r>
              <a:rPr lang="en-US" sz="1600" dirty="0" smtClean="0"/>
              <a:t>Two thirds of the board of directors, liable to retire by rotation</a:t>
            </a:r>
          </a:p>
          <a:p>
            <a:pPr marL="0" indent="0" algn="just" eaLnBrk="1" hangingPunct="1">
              <a:spcBef>
                <a:spcPct val="0"/>
              </a:spcBef>
              <a:buFont typeface="Wingdings" pitchFamily="2" charset="2"/>
              <a:buNone/>
              <a:defRPr/>
            </a:pPr>
            <a:endParaRPr lang="en-US" sz="1600" dirty="0" smtClean="0"/>
          </a:p>
          <a:p>
            <a:pPr algn="just" eaLnBrk="1" hangingPunct="1">
              <a:spcBef>
                <a:spcPct val="0"/>
              </a:spcBef>
              <a:defRPr/>
            </a:pPr>
            <a:r>
              <a:rPr lang="en-US" sz="1600" dirty="0" smtClean="0"/>
              <a:t>Managing director remuneration should be in accordance with the Act</a:t>
            </a:r>
          </a:p>
          <a:p>
            <a:pPr algn="just" eaLnBrk="1" hangingPunct="1">
              <a:spcBef>
                <a:spcPct val="0"/>
              </a:spcBef>
              <a:defRPr/>
            </a:pPr>
            <a:endParaRPr lang="en-US" sz="1600" dirty="0" smtClean="0"/>
          </a:p>
          <a:p>
            <a:pPr algn="just" eaLnBrk="1" hangingPunct="1">
              <a:spcBef>
                <a:spcPct val="0"/>
              </a:spcBef>
              <a:defRPr/>
            </a:pPr>
            <a:r>
              <a:rPr lang="en-US" sz="1600" dirty="0" smtClean="0"/>
              <a:t>A casual vacancy in board can be filled in by Board meeting</a:t>
            </a:r>
          </a:p>
          <a:p>
            <a:pPr algn="just" eaLnBrk="1" hangingPunct="1">
              <a:spcBef>
                <a:spcPct val="0"/>
              </a:spcBef>
              <a:defRPr/>
            </a:pPr>
            <a:endParaRPr lang="en-US" sz="1600" dirty="0" smtClean="0"/>
          </a:p>
          <a:p>
            <a:pPr algn="just" eaLnBrk="1" hangingPunct="1">
              <a:spcBef>
                <a:spcPct val="0"/>
              </a:spcBef>
              <a:defRPr/>
            </a:pPr>
            <a:r>
              <a:rPr lang="en-US" sz="1600" dirty="0" smtClean="0"/>
              <a:t>Company Secretary to provide a report to the Board that compliances under all applicable laws have been made by the Company</a:t>
            </a:r>
          </a:p>
          <a:p>
            <a:pPr algn="just" eaLnBrk="1" hangingPunct="1">
              <a:spcBef>
                <a:spcPct val="0"/>
              </a:spcBef>
              <a:defRPr/>
            </a:pPr>
            <a:endParaRPr lang="en-US" sz="1600" dirty="0" smtClean="0"/>
          </a:p>
          <a:p>
            <a:pPr algn="just" eaLnBrk="1" hangingPunct="1">
              <a:spcBef>
                <a:spcPct val="0"/>
              </a:spcBef>
              <a:defRPr/>
            </a:pPr>
            <a:r>
              <a:rPr lang="en-US" sz="1600" dirty="0" smtClean="0"/>
              <a:t>Audit committee, Nomination and Remuneration committee, Independent Director</a:t>
            </a:r>
          </a:p>
        </p:txBody>
      </p:sp>
      <p:sp>
        <p:nvSpPr>
          <p:cNvPr id="5" name="Slide Number Placeholder 4"/>
          <p:cNvSpPr>
            <a:spLocks noGrp="1"/>
          </p:cNvSpPr>
          <p:nvPr>
            <p:ph type="sldNum" sz="quarter" idx="11"/>
          </p:nvPr>
        </p:nvSpPr>
        <p:spPr/>
        <p:txBody>
          <a:bodyPr/>
          <a:lstStyle/>
          <a:p>
            <a:pPr>
              <a:defRPr/>
            </a:pPr>
            <a:fld id="{28ADBF2D-75A5-4742-B7C5-CED10E9E1978}" type="slidenum">
              <a:rPr lang="en-US" smtClean="0"/>
              <a:pPr>
                <a:defRPr/>
              </a:pPr>
              <a:t>23</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you.jpg"/>
          <p:cNvPicPr>
            <a:picLocks noChangeAspect="1"/>
          </p:cNvPicPr>
          <p:nvPr/>
        </p:nvPicPr>
        <p:blipFill>
          <a:blip r:embed="rId2" cstate="print"/>
          <a:stretch>
            <a:fillRect/>
          </a:stretch>
        </p:blipFill>
        <p:spPr>
          <a:xfrm>
            <a:off x="0" y="1676400"/>
            <a:ext cx="9144000" cy="5181600"/>
          </a:xfrm>
          <a:prstGeom prst="rect">
            <a:avLst/>
          </a:prstGeom>
        </p:spPr>
      </p:pic>
      <p:pic>
        <p:nvPicPr>
          <p:cNvPr id="3" name="Picture 2" descr="images (1).jpg"/>
          <p:cNvPicPr>
            <a:picLocks noChangeAspect="1"/>
          </p:cNvPicPr>
          <p:nvPr/>
        </p:nvPicPr>
        <p:blipFill>
          <a:blip r:embed="rId3"/>
          <a:stretch>
            <a:fillRect/>
          </a:stretch>
        </p:blipFill>
        <p:spPr>
          <a:xfrm>
            <a:off x="0" y="228600"/>
            <a:ext cx="9144000" cy="3467100"/>
          </a:xfrm>
          <a:prstGeom prst="rect">
            <a:avLst/>
          </a:prstGeom>
        </p:spPr>
      </p:pic>
      <p:sp>
        <p:nvSpPr>
          <p:cNvPr id="5" name="TextBox 4"/>
          <p:cNvSpPr txBox="1"/>
          <p:nvPr/>
        </p:nvSpPr>
        <p:spPr>
          <a:xfrm>
            <a:off x="3050665" y="4876800"/>
            <a:ext cx="6093335" cy="1785104"/>
          </a:xfrm>
          <a:prstGeom prst="rect">
            <a:avLst/>
          </a:prstGeom>
          <a:noFill/>
        </p:spPr>
        <p:txBody>
          <a:bodyPr wrap="none" rtlCol="0">
            <a:spAutoFit/>
          </a:bodyPr>
          <a:lstStyle/>
          <a:p>
            <a:pPr algn="r"/>
            <a:r>
              <a:rPr lang="en-US" sz="2200" dirty="0" err="1" smtClean="0">
                <a:solidFill>
                  <a:schemeClr val="tx2">
                    <a:lumMod val="75000"/>
                  </a:schemeClr>
                </a:solidFill>
                <a:latin typeface="Consolas" pitchFamily="49" charset="0"/>
              </a:rPr>
              <a:t>Jayant</a:t>
            </a:r>
            <a:r>
              <a:rPr lang="en-US" sz="2200" dirty="0" smtClean="0">
                <a:solidFill>
                  <a:schemeClr val="tx2">
                    <a:lumMod val="75000"/>
                  </a:schemeClr>
                </a:solidFill>
                <a:latin typeface="Consolas" pitchFamily="49" charset="0"/>
              </a:rPr>
              <a:t> </a:t>
            </a:r>
            <a:r>
              <a:rPr lang="en-US" sz="2200" dirty="0" err="1" smtClean="0">
                <a:solidFill>
                  <a:schemeClr val="tx2">
                    <a:lumMod val="75000"/>
                  </a:schemeClr>
                </a:solidFill>
                <a:latin typeface="Consolas" pitchFamily="49" charset="0"/>
              </a:rPr>
              <a:t>Sethia</a:t>
            </a:r>
            <a:endParaRPr lang="en-US" sz="2200" dirty="0" smtClean="0">
              <a:solidFill>
                <a:schemeClr val="tx2">
                  <a:lumMod val="75000"/>
                </a:schemeClr>
              </a:solidFill>
              <a:latin typeface="Consolas" pitchFamily="49" charset="0"/>
            </a:endParaRPr>
          </a:p>
          <a:p>
            <a:pPr algn="r"/>
            <a:r>
              <a:rPr lang="en-US" sz="2200" dirty="0" smtClean="0">
                <a:solidFill>
                  <a:schemeClr val="tx2">
                    <a:lumMod val="75000"/>
                  </a:schemeClr>
                </a:solidFill>
                <a:latin typeface="Consolas" pitchFamily="49" charset="0"/>
              </a:rPr>
              <a:t>Contact: +91-9782297977</a:t>
            </a:r>
          </a:p>
          <a:p>
            <a:pPr algn="r"/>
            <a:r>
              <a:rPr lang="en-US" sz="2200" dirty="0" err="1" smtClean="0">
                <a:solidFill>
                  <a:schemeClr val="tx2">
                    <a:lumMod val="75000"/>
                  </a:schemeClr>
                </a:solidFill>
                <a:latin typeface="Consolas" pitchFamily="49" charset="0"/>
              </a:rPr>
              <a:t>Whatsapp</a:t>
            </a:r>
            <a:r>
              <a:rPr lang="en-US" sz="2200" dirty="0" smtClean="0">
                <a:solidFill>
                  <a:schemeClr val="tx2">
                    <a:lumMod val="75000"/>
                  </a:schemeClr>
                </a:solidFill>
                <a:latin typeface="Consolas" pitchFamily="49" charset="0"/>
              </a:rPr>
              <a:t>:+91-8505854213</a:t>
            </a:r>
          </a:p>
          <a:p>
            <a:pPr algn="r"/>
            <a:r>
              <a:rPr lang="en-US" sz="2200" dirty="0" err="1" smtClean="0">
                <a:solidFill>
                  <a:schemeClr val="tx2">
                    <a:lumMod val="75000"/>
                  </a:schemeClr>
                </a:solidFill>
                <a:latin typeface="Consolas" pitchFamily="49" charset="0"/>
              </a:rPr>
              <a:t>Facebook</a:t>
            </a:r>
            <a:r>
              <a:rPr lang="en-US" sz="2200" dirty="0" smtClean="0">
                <a:solidFill>
                  <a:schemeClr val="tx2">
                    <a:lumMod val="75000"/>
                  </a:schemeClr>
                </a:solidFill>
                <a:latin typeface="Consolas" pitchFamily="49" charset="0"/>
              </a:rPr>
              <a:t>: </a:t>
            </a:r>
            <a:r>
              <a:rPr lang="en-US" sz="2200" dirty="0" smtClean="0">
                <a:solidFill>
                  <a:schemeClr val="tx2">
                    <a:lumMod val="75000"/>
                  </a:schemeClr>
                </a:solidFill>
                <a:latin typeface="Consolas" pitchFamily="49" charset="0"/>
                <a:hlinkClick r:id="rId4"/>
              </a:rPr>
              <a:t>www.facebook.com/jackysethia</a:t>
            </a:r>
            <a:endParaRPr lang="en-US" sz="2200" dirty="0" smtClean="0">
              <a:solidFill>
                <a:schemeClr val="tx2">
                  <a:lumMod val="75000"/>
                </a:schemeClr>
              </a:solidFill>
              <a:latin typeface="Consolas" pitchFamily="49" charset="0"/>
            </a:endParaRPr>
          </a:p>
          <a:p>
            <a:pPr algn="r"/>
            <a:r>
              <a:rPr lang="en-US" sz="2200" dirty="0" smtClean="0">
                <a:solidFill>
                  <a:schemeClr val="tx2">
                    <a:lumMod val="75000"/>
                  </a:schemeClr>
                </a:solidFill>
                <a:latin typeface="Consolas" pitchFamily="49" charset="0"/>
              </a:rPr>
              <a:t>E-mail: jayantsethia18@gmail.com</a:t>
            </a:r>
            <a:endParaRPr lang="en-US" sz="2200" dirty="0">
              <a:solidFill>
                <a:schemeClr val="tx2">
                  <a:lumMod val="75000"/>
                </a:schemeClr>
              </a:solidFill>
              <a:latin typeface="Consolas" pitchFamily="49" charset="0"/>
            </a:endParaRPr>
          </a:p>
        </p:txBody>
      </p:sp>
      <p:sp>
        <p:nvSpPr>
          <p:cNvPr id="6" name="Footer Placeholder 5"/>
          <p:cNvSpPr>
            <a:spLocks noGrp="1"/>
          </p:cNvSpPr>
          <p:nvPr>
            <p:ph type="ftr" sz="quarter" idx="11"/>
          </p:nvPr>
        </p:nvSpPr>
        <p:spPr>
          <a:xfrm>
            <a:off x="6705600" y="6492875"/>
            <a:ext cx="2438400" cy="365125"/>
          </a:xfrm>
        </p:spPr>
        <p:txBody>
          <a:bodyPr/>
          <a:lstStyle/>
          <a:p>
            <a:r>
              <a:rPr lang="en-US" dirty="0" smtClean="0"/>
              <a:t>www.facebook.com/jackysethia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Features of Companies Act, 2013</a:t>
            </a:r>
            <a:endParaRPr lang="en-US" dirty="0"/>
          </a:p>
        </p:txBody>
      </p:sp>
      <p:pic>
        <p:nvPicPr>
          <p:cNvPr id="7" name="Content Placeholder 6" descr="1150974_517189371708132_1181181607_n.png"/>
          <p:cNvPicPr>
            <a:picLocks noGrp="1" noChangeAspect="1"/>
          </p:cNvPicPr>
          <p:nvPr>
            <p:ph idx="1"/>
          </p:nvPr>
        </p:nvPicPr>
        <p:blipFill>
          <a:blip r:embed="rId2"/>
          <a:stretch>
            <a:fillRect/>
          </a:stretch>
        </p:blipFill>
        <p:spPr>
          <a:xfrm>
            <a:off x="304800" y="1371600"/>
            <a:ext cx="8534400" cy="4953000"/>
          </a:xfrm>
        </p:spPr>
      </p:pic>
      <p:sp>
        <p:nvSpPr>
          <p:cNvPr id="5" name="Slide Number Placeholder 4"/>
          <p:cNvSpPr>
            <a:spLocks noGrp="1"/>
          </p:cNvSpPr>
          <p:nvPr>
            <p:ph type="sldNum" sz="quarter" idx="11"/>
          </p:nvPr>
        </p:nvSpPr>
        <p:spPr/>
        <p:txBody>
          <a:bodyPr/>
          <a:lstStyle/>
          <a:p>
            <a:pPr>
              <a:defRPr/>
            </a:pPr>
            <a:fld id="{5B244F61-8284-4DF2-9123-5A1F17D230A8}" type="slidenum">
              <a:rPr lang="en-US" smtClean="0"/>
              <a:pPr>
                <a:defRPr/>
              </a:pPr>
              <a:t>3</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smtClean="0">
                <a:solidFill>
                  <a:schemeClr val="accent5">
                    <a:lumMod val="75000"/>
                  </a:schemeClr>
                </a:solidFill>
                <a:latin typeface="+mn-lt"/>
              </a:rPr>
              <a:t>FRAMEWORK OF THE BILL</a:t>
            </a:r>
            <a:endParaRPr lang="en-US" sz="2500" dirty="0">
              <a:solidFill>
                <a:schemeClr val="accent5">
                  <a:lumMod val="75000"/>
                </a:schemeClr>
              </a:solidFill>
              <a:latin typeface="+mn-lt"/>
            </a:endParaRPr>
          </a:p>
        </p:txBody>
      </p:sp>
      <p:sp>
        <p:nvSpPr>
          <p:cNvPr id="3" name="Content Placeholder 2"/>
          <p:cNvSpPr>
            <a:spLocks noGrp="1"/>
          </p:cNvSpPr>
          <p:nvPr>
            <p:ph idx="1"/>
          </p:nvPr>
        </p:nvSpPr>
        <p:spPr>
          <a:xfrm>
            <a:off x="381000" y="1143000"/>
            <a:ext cx="8382000" cy="5181600"/>
          </a:xfrm>
        </p:spPr>
        <p:txBody>
          <a:bodyPr rtlCol="0" anchor="t">
            <a:noAutofit/>
          </a:bodyPr>
          <a:lstStyle/>
          <a:p>
            <a:pPr eaLnBrk="1" fontAlgn="auto" hangingPunct="1">
              <a:spcAft>
                <a:spcPts val="0"/>
              </a:spcAft>
              <a:buClr>
                <a:schemeClr val="accent5">
                  <a:lumMod val="75000"/>
                </a:schemeClr>
              </a:buClr>
              <a:buFont typeface="Wingdings" pitchFamily="2" charset="2"/>
              <a:buChar char="ü"/>
              <a:defRPr/>
            </a:pPr>
            <a:endParaRPr lang="en-US" sz="2400" b="1" dirty="0" smtClean="0">
              <a:latin typeface="+mj-lt"/>
            </a:endParaRPr>
          </a:p>
          <a:p>
            <a:pPr eaLnBrk="1" fontAlgn="auto" hangingPunct="1">
              <a:spcAft>
                <a:spcPts val="0"/>
              </a:spcAft>
              <a:buClr>
                <a:schemeClr val="accent5">
                  <a:lumMod val="75000"/>
                </a:schemeClr>
              </a:buClr>
              <a:buFont typeface="Wingdings" pitchFamily="2" charset="2"/>
              <a:buChar char="ü"/>
              <a:defRPr/>
            </a:pPr>
            <a:r>
              <a:rPr lang="en-US" sz="2000" b="1" dirty="0" smtClean="0">
                <a:latin typeface="+mj-lt"/>
              </a:rPr>
              <a:t>Concise </a:t>
            </a:r>
          </a:p>
          <a:p>
            <a:pPr lvl="1" algn="just" fontAlgn="auto">
              <a:spcAft>
                <a:spcPts val="0"/>
              </a:spcAft>
              <a:buFont typeface="Arial" pitchFamily="34" charset="0"/>
              <a:buChar char="•"/>
              <a:defRPr/>
            </a:pPr>
            <a:r>
              <a:rPr lang="en-US" sz="1800" dirty="0" smtClean="0">
                <a:latin typeface="+mj-lt"/>
              </a:rPr>
              <a:t>The entire bill has been divided into 29 chapters.</a:t>
            </a:r>
          </a:p>
          <a:p>
            <a:pPr lvl="1" algn="just" fontAlgn="auto">
              <a:spcAft>
                <a:spcPts val="0"/>
              </a:spcAft>
              <a:buFont typeface="Arial" pitchFamily="34" charset="0"/>
              <a:buChar char="•"/>
              <a:defRPr/>
            </a:pPr>
            <a:r>
              <a:rPr lang="en-US" sz="1800" dirty="0" smtClean="0">
                <a:latin typeface="+mj-lt"/>
              </a:rPr>
              <a:t>The Bill has 470 </a:t>
            </a:r>
            <a:r>
              <a:rPr lang="en-US" sz="1800" dirty="0" smtClean="0">
                <a:latin typeface="+mj-lt"/>
              </a:rPr>
              <a:t>sections</a:t>
            </a:r>
            <a:r>
              <a:rPr lang="en-US" sz="1800" dirty="0" smtClean="0">
                <a:latin typeface="+mj-lt"/>
              </a:rPr>
              <a:t> </a:t>
            </a:r>
            <a:r>
              <a:rPr lang="en-US" sz="1800" dirty="0" smtClean="0">
                <a:latin typeface="+mj-lt"/>
              </a:rPr>
              <a:t>and 7 schedules as against 658 Sections and 15 schedules in the existing Companies Act, 1956.</a:t>
            </a:r>
          </a:p>
          <a:p>
            <a:pPr lvl="1" algn="just" eaLnBrk="1" fontAlgn="auto" hangingPunct="1">
              <a:spcAft>
                <a:spcPts val="0"/>
              </a:spcAft>
              <a:buFont typeface="Arial" pitchFamily="34" charset="0"/>
              <a:buChar char="•"/>
              <a:defRPr/>
            </a:pPr>
            <a:r>
              <a:rPr lang="en-US" sz="1800" dirty="0" smtClean="0">
                <a:latin typeface="+mj-lt"/>
              </a:rPr>
              <a:t>Many new chapters have been introduced, viz., Registered Valuers (ch.17); Government companies (</a:t>
            </a:r>
            <a:r>
              <a:rPr lang="en-US" sz="1800" dirty="0" err="1" smtClean="0">
                <a:latin typeface="+mj-lt"/>
              </a:rPr>
              <a:t>ch</a:t>
            </a:r>
            <a:r>
              <a:rPr lang="en-US" sz="1800" dirty="0" smtClean="0">
                <a:latin typeface="+mj-lt"/>
              </a:rPr>
              <a:t>. 23); Companies to furnish information or statistics (</a:t>
            </a:r>
            <a:r>
              <a:rPr lang="en-US" sz="1800" dirty="0" err="1" smtClean="0">
                <a:latin typeface="+mj-lt"/>
              </a:rPr>
              <a:t>ch</a:t>
            </a:r>
            <a:r>
              <a:rPr lang="en-US" sz="1800" dirty="0" smtClean="0">
                <a:latin typeface="+mj-lt"/>
              </a:rPr>
              <a:t>. 25); </a:t>
            </a:r>
            <a:r>
              <a:rPr lang="en-US" sz="1800" dirty="0" err="1" smtClean="0">
                <a:latin typeface="+mj-lt"/>
              </a:rPr>
              <a:t>Nidhis</a:t>
            </a:r>
            <a:r>
              <a:rPr lang="en-US" sz="1800" dirty="0" smtClean="0">
                <a:latin typeface="+mj-lt"/>
              </a:rPr>
              <a:t> (</a:t>
            </a:r>
            <a:r>
              <a:rPr lang="en-US" sz="1800" dirty="0" err="1" smtClean="0">
                <a:latin typeface="+mj-lt"/>
              </a:rPr>
              <a:t>ch</a:t>
            </a:r>
            <a:r>
              <a:rPr lang="en-US" sz="1800" dirty="0" smtClean="0">
                <a:latin typeface="+mj-lt"/>
              </a:rPr>
              <a:t>. 26); National Company Law Tribunal &amp; Appellate Tribunal (</a:t>
            </a:r>
            <a:r>
              <a:rPr lang="en-US" sz="1800" dirty="0" err="1" smtClean="0">
                <a:latin typeface="+mj-lt"/>
              </a:rPr>
              <a:t>ch</a:t>
            </a:r>
            <a:r>
              <a:rPr lang="en-US" sz="1800" dirty="0" smtClean="0">
                <a:latin typeface="+mj-lt"/>
              </a:rPr>
              <a:t>. 27); Special Courts (</a:t>
            </a:r>
            <a:r>
              <a:rPr lang="en-US" sz="1800" dirty="0" err="1" smtClean="0">
                <a:latin typeface="+mj-lt"/>
              </a:rPr>
              <a:t>ch</a:t>
            </a:r>
            <a:r>
              <a:rPr lang="en-US" sz="1800" dirty="0" smtClean="0">
                <a:latin typeface="+mj-lt"/>
              </a:rPr>
              <a:t>. 28)</a:t>
            </a:r>
          </a:p>
          <a:p>
            <a:pPr lvl="1" algn="just" fontAlgn="auto">
              <a:spcAft>
                <a:spcPts val="0"/>
              </a:spcAft>
              <a:buFont typeface="Arial" pitchFamily="34" charset="0"/>
              <a:buChar char="•"/>
              <a:defRPr/>
            </a:pPr>
            <a:r>
              <a:rPr lang="en-US" sz="1800" dirty="0" smtClean="0"/>
              <a:t>The Bill prescribes 33 new definitions including Associate, Promoter, Related Party.</a:t>
            </a:r>
            <a:endParaRPr lang="en-US" sz="1800" dirty="0" smtClean="0">
              <a:latin typeface="+mj-lt"/>
            </a:endParaRPr>
          </a:p>
          <a:p>
            <a:pPr lvl="1" algn="just" eaLnBrk="1" fontAlgn="auto" hangingPunct="1">
              <a:spcAft>
                <a:spcPts val="0"/>
              </a:spcAft>
              <a:buNone/>
              <a:defRPr/>
            </a:pPr>
            <a:endParaRPr lang="en-US" sz="1600" dirty="0" smtClean="0">
              <a:latin typeface="+mj-lt"/>
            </a:endParaRPr>
          </a:p>
          <a:p>
            <a:pPr fontAlgn="auto">
              <a:spcAft>
                <a:spcPts val="0"/>
              </a:spcAft>
              <a:buClr>
                <a:schemeClr val="accent5">
                  <a:lumMod val="75000"/>
                </a:schemeClr>
              </a:buClr>
              <a:buFont typeface="Wingdings" pitchFamily="2" charset="2"/>
              <a:buChar char="ü"/>
              <a:defRPr/>
            </a:pPr>
            <a:r>
              <a:rPr lang="en-US" sz="2000" b="1" dirty="0" smtClean="0">
                <a:latin typeface="+mj-lt"/>
              </a:rPr>
              <a:t>Applicability</a:t>
            </a:r>
          </a:p>
          <a:p>
            <a:pPr lvl="1" algn="just" fontAlgn="auto">
              <a:spcAft>
                <a:spcPts val="0"/>
              </a:spcAft>
              <a:buFont typeface="Arial" pitchFamily="34" charset="0"/>
              <a:buChar char="•"/>
              <a:defRPr/>
            </a:pPr>
            <a:r>
              <a:rPr lang="en-US" sz="1800" dirty="0" smtClean="0">
                <a:latin typeface="+mj-lt"/>
              </a:rPr>
              <a:t>The </a:t>
            </a:r>
            <a:r>
              <a:rPr lang="en-US" sz="1800" dirty="0" smtClean="0">
                <a:latin typeface="+mj-lt"/>
              </a:rPr>
              <a:t>Bill is forward looking in its approach which empowers the Central Government to make rules, etc. through delegated legislation (clause 469 and others).</a:t>
            </a:r>
          </a:p>
          <a:p>
            <a:pPr lvl="1" algn="just" eaLnBrk="1" fontAlgn="auto" hangingPunct="1">
              <a:spcAft>
                <a:spcPts val="0"/>
              </a:spcAft>
              <a:buNone/>
              <a:defRPr/>
            </a:pPr>
            <a:endParaRPr lang="en-US" sz="1600" dirty="0" smtClean="0">
              <a:latin typeface="+mj-lt"/>
            </a:endParaRPr>
          </a:p>
          <a:p>
            <a:pPr marL="457200" lvl="1" indent="0" algn="just" eaLnBrk="1" fontAlgn="auto" hangingPunct="1">
              <a:spcAft>
                <a:spcPts val="0"/>
              </a:spcAft>
              <a:buFont typeface="Arial" charset="0"/>
              <a:buNone/>
              <a:defRPr/>
            </a:pPr>
            <a:endParaRPr lang="en-US" sz="2000" dirty="0">
              <a:latin typeface="+mj-lt"/>
            </a:endParaRPr>
          </a:p>
        </p:txBody>
      </p:sp>
      <p:sp>
        <p:nvSpPr>
          <p:cNvPr id="5" name="Slide Number Placeholder 4"/>
          <p:cNvSpPr>
            <a:spLocks noGrp="1"/>
          </p:cNvSpPr>
          <p:nvPr>
            <p:ph type="sldNum" sz="quarter" idx="11"/>
          </p:nvPr>
        </p:nvSpPr>
        <p:spPr/>
        <p:txBody>
          <a:bodyPr/>
          <a:lstStyle/>
          <a:p>
            <a:pPr>
              <a:defRPr/>
            </a:pPr>
            <a:fld id="{67D55143-6498-4FF6-BDD2-165BBF1EA336}" type="slidenum">
              <a:rPr lang="en-US"/>
              <a:pPr>
                <a:defRPr/>
              </a:pPr>
              <a:t>4</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defRPr/>
            </a:pPr>
            <a:r>
              <a:rPr lang="en-US" sz="2500" dirty="0">
                <a:solidFill>
                  <a:schemeClr val="accent5">
                    <a:lumMod val="75000"/>
                  </a:schemeClr>
                </a:solidFill>
              </a:rPr>
              <a:t>FRAMEWORK OF THE BILL</a:t>
            </a:r>
            <a:endParaRPr lang="en-US" sz="2500" dirty="0"/>
          </a:p>
        </p:txBody>
      </p:sp>
      <p:sp>
        <p:nvSpPr>
          <p:cNvPr id="3" name="Content Placeholder 2"/>
          <p:cNvSpPr>
            <a:spLocks noGrp="1"/>
          </p:cNvSpPr>
          <p:nvPr>
            <p:ph idx="1"/>
          </p:nvPr>
        </p:nvSpPr>
        <p:spPr/>
        <p:txBody>
          <a:bodyPr anchor="t"/>
          <a:lstStyle/>
          <a:p>
            <a:pPr lvl="1" algn="just" fontAlgn="auto">
              <a:spcAft>
                <a:spcPts val="0"/>
              </a:spcAft>
              <a:buFont typeface="Arial" pitchFamily="34" charset="0"/>
              <a:buChar char="•"/>
              <a:defRPr/>
            </a:pPr>
            <a:endParaRPr lang="en-US" sz="1600" dirty="0"/>
          </a:p>
          <a:p>
            <a:pPr>
              <a:buFont typeface="Wingdings" pitchFamily="2" charset="2"/>
              <a:buChar char="ü"/>
              <a:defRPr/>
            </a:pPr>
            <a:r>
              <a:rPr lang="en-US" sz="2000" b="1" dirty="0" smtClean="0"/>
              <a:t>Definitions</a:t>
            </a:r>
            <a:r>
              <a:rPr lang="en-US" sz="2000" dirty="0" smtClean="0"/>
              <a:t> </a:t>
            </a:r>
          </a:p>
          <a:p>
            <a:pPr marL="685800" lvl="1" algn="just">
              <a:buFont typeface="Arial" pitchFamily="34" charset="0"/>
              <a:buChar char="•"/>
              <a:defRPr/>
            </a:pPr>
            <a:r>
              <a:rPr lang="en-US" sz="1800" dirty="0" smtClean="0"/>
              <a:t>New </a:t>
            </a:r>
            <a:r>
              <a:rPr lang="en-US" sz="1800" dirty="0"/>
              <a:t>definitions are introduced in the Bill, some of which are accounting standards, auditing standards, associate company, CEO, CFO, control, deposit, employee stock option, financial statement, global depository receipt, Indian depository receipt, independent director, interested director, key managerial personnel</a:t>
            </a:r>
            <a:r>
              <a:rPr lang="en-US" sz="1800" dirty="0" smtClean="0"/>
              <a:t>, promoter, one person company, small company, turnover, voting right etc.</a:t>
            </a:r>
            <a:endParaRPr lang="en-US" dirty="0"/>
          </a:p>
        </p:txBody>
      </p:sp>
      <p:sp>
        <p:nvSpPr>
          <p:cNvPr id="5" name="Slide Number Placeholder 4"/>
          <p:cNvSpPr>
            <a:spLocks noGrp="1"/>
          </p:cNvSpPr>
          <p:nvPr>
            <p:ph type="sldNum" sz="quarter" idx="11"/>
          </p:nvPr>
        </p:nvSpPr>
        <p:spPr/>
        <p:txBody>
          <a:bodyPr/>
          <a:lstStyle/>
          <a:p>
            <a:pPr>
              <a:defRPr/>
            </a:pPr>
            <a:fld id="{6D3B194D-76CA-4088-B886-1E8B572B9E8D}" type="slidenum">
              <a:rPr lang="en-US" smtClean="0"/>
              <a:pPr>
                <a:defRPr/>
              </a:pPr>
              <a:t>5</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smtClean="0">
                <a:solidFill>
                  <a:schemeClr val="accent5">
                    <a:lumMod val="75000"/>
                  </a:schemeClr>
                </a:solidFill>
                <a:latin typeface="+mn-lt"/>
              </a:rPr>
              <a:t>INCORPORATION</a:t>
            </a:r>
            <a:endParaRPr lang="en-US" sz="2500" dirty="0">
              <a:solidFill>
                <a:schemeClr val="accent5">
                  <a:lumMod val="75000"/>
                </a:schemeClr>
              </a:solidFill>
              <a:latin typeface="+mn-lt"/>
            </a:endParaRPr>
          </a:p>
        </p:txBody>
      </p:sp>
      <p:sp>
        <p:nvSpPr>
          <p:cNvPr id="3" name="Content Placeholder 2"/>
          <p:cNvSpPr>
            <a:spLocks noGrp="1"/>
          </p:cNvSpPr>
          <p:nvPr>
            <p:ph idx="1"/>
          </p:nvPr>
        </p:nvSpPr>
        <p:spPr>
          <a:xfrm>
            <a:off x="381000" y="1066800"/>
            <a:ext cx="8382000" cy="5257800"/>
          </a:xfrm>
        </p:spPr>
        <p:txBody>
          <a:bodyPr rtlCol="0" anchor="t">
            <a:noAutofit/>
          </a:bodyPr>
          <a:lstStyle/>
          <a:p>
            <a:pPr marL="571500" lvl="1" indent="-171450" algn="just">
              <a:buFont typeface="Arial" pitchFamily="34" charset="0"/>
              <a:buChar char="•"/>
              <a:defRPr/>
            </a:pPr>
            <a:endParaRPr lang="en-US" sz="1600" dirty="0" smtClean="0"/>
          </a:p>
          <a:p>
            <a:pPr>
              <a:buFont typeface="Wingdings" pitchFamily="2" charset="2"/>
              <a:buChar char="ü"/>
              <a:defRPr/>
            </a:pPr>
            <a:r>
              <a:rPr lang="en-US" sz="2000" b="1" dirty="0" smtClean="0"/>
              <a:t>Types of entities</a:t>
            </a:r>
          </a:p>
          <a:p>
            <a:pPr lvl="1" eaLnBrk="1" fontAlgn="auto" hangingPunct="1">
              <a:spcAft>
                <a:spcPts val="0"/>
              </a:spcAft>
              <a:buFont typeface="Arial" pitchFamily="34" charset="0"/>
              <a:buChar char="•"/>
              <a:defRPr/>
            </a:pPr>
            <a:r>
              <a:rPr lang="en-US" sz="1800" dirty="0" smtClean="0"/>
              <a:t>Public company</a:t>
            </a:r>
          </a:p>
          <a:p>
            <a:pPr lvl="1" eaLnBrk="1" fontAlgn="auto" hangingPunct="1">
              <a:spcAft>
                <a:spcPts val="0"/>
              </a:spcAft>
              <a:buFont typeface="Arial" pitchFamily="34" charset="0"/>
              <a:buChar char="•"/>
              <a:defRPr/>
            </a:pPr>
            <a:r>
              <a:rPr lang="en-US" sz="1800" dirty="0" smtClean="0"/>
              <a:t>Private Company </a:t>
            </a:r>
          </a:p>
          <a:p>
            <a:pPr lvl="1" eaLnBrk="1" fontAlgn="auto" hangingPunct="1">
              <a:spcAft>
                <a:spcPts val="0"/>
              </a:spcAft>
              <a:buFont typeface="Arial" pitchFamily="34" charset="0"/>
              <a:buChar char="•"/>
              <a:defRPr/>
            </a:pPr>
            <a:r>
              <a:rPr lang="en-US" sz="1800" dirty="0" smtClean="0"/>
              <a:t>Introduction of ‘One Person Company’ ,‘Small Companies’ and </a:t>
            </a:r>
            <a:r>
              <a:rPr lang="en-US" sz="1800" dirty="0"/>
              <a:t>‘Dormant Companies’ </a:t>
            </a:r>
            <a:endParaRPr lang="en-US" sz="1800" dirty="0" smtClean="0"/>
          </a:p>
          <a:p>
            <a:pPr lvl="1" eaLnBrk="1" fontAlgn="auto" hangingPunct="1">
              <a:spcAft>
                <a:spcPts val="0"/>
              </a:spcAft>
              <a:buFont typeface="Arial" pitchFamily="34" charset="0"/>
              <a:buChar char="•"/>
              <a:defRPr/>
            </a:pPr>
            <a:r>
              <a:rPr lang="en-US" sz="1800" dirty="0" smtClean="0"/>
              <a:t>Companies with charitable and social objects also known as non –profit companies</a:t>
            </a:r>
            <a:br>
              <a:rPr lang="en-US" sz="1800" dirty="0" smtClean="0"/>
            </a:br>
            <a:endParaRPr lang="en-US" sz="1800" dirty="0" smtClean="0"/>
          </a:p>
          <a:p>
            <a:pPr eaLnBrk="1" fontAlgn="auto" hangingPunct="1">
              <a:spcAft>
                <a:spcPts val="0"/>
              </a:spcAft>
              <a:buClr>
                <a:schemeClr val="accent5">
                  <a:lumMod val="75000"/>
                </a:schemeClr>
              </a:buClr>
              <a:buFont typeface="Wingdings" pitchFamily="2" charset="2"/>
              <a:buChar char="ü"/>
              <a:defRPr/>
            </a:pPr>
            <a:r>
              <a:rPr lang="en-US" sz="1800" b="1" dirty="0" smtClean="0"/>
              <a:t>Private Companies</a:t>
            </a:r>
          </a:p>
          <a:p>
            <a:pPr lvl="1" algn="just" eaLnBrk="1" fontAlgn="auto" hangingPunct="1">
              <a:spcAft>
                <a:spcPts val="0"/>
              </a:spcAft>
              <a:buFont typeface="Arial" pitchFamily="34" charset="0"/>
              <a:buChar char="•"/>
              <a:defRPr/>
            </a:pPr>
            <a:r>
              <a:rPr lang="en-US" sz="1800" dirty="0"/>
              <a:t>Number of shareholders increased from </a:t>
            </a:r>
            <a:r>
              <a:rPr lang="en-US" sz="1800" dirty="0" smtClean="0"/>
              <a:t>the existing 50 </a:t>
            </a:r>
            <a:r>
              <a:rPr lang="en-US" sz="1800" dirty="0"/>
              <a:t>to </a:t>
            </a:r>
            <a:r>
              <a:rPr lang="en-US" sz="1800" dirty="0" smtClean="0"/>
              <a:t>200</a:t>
            </a:r>
            <a:endParaRPr lang="en-US" sz="1800" dirty="0"/>
          </a:p>
          <a:p>
            <a:pPr lvl="1" algn="just" eaLnBrk="1" fontAlgn="auto" hangingPunct="1">
              <a:spcAft>
                <a:spcPts val="0"/>
              </a:spcAft>
              <a:buFont typeface="Arial" pitchFamily="34" charset="0"/>
              <a:buChar char="•"/>
              <a:defRPr/>
            </a:pPr>
            <a:r>
              <a:rPr lang="en-US" sz="1800" dirty="0"/>
              <a:t>Private company being a subsidiary of a public company will be deemed to be a public </a:t>
            </a:r>
            <a:r>
              <a:rPr lang="en-US" sz="1800" dirty="0" smtClean="0"/>
              <a:t>company</a:t>
            </a:r>
            <a:endParaRPr lang="en-US" sz="1800" dirty="0"/>
          </a:p>
          <a:p>
            <a:pPr lvl="1" algn="just" eaLnBrk="1" fontAlgn="auto" hangingPunct="1">
              <a:spcAft>
                <a:spcPts val="0"/>
              </a:spcAft>
              <a:buFont typeface="Arial" pitchFamily="34" charset="0"/>
              <a:buChar char="•"/>
              <a:defRPr/>
            </a:pPr>
            <a:r>
              <a:rPr lang="en-US" sz="1800" dirty="0" smtClean="0"/>
              <a:t>Can accept deposits only from its members subject to certain compliances</a:t>
            </a:r>
          </a:p>
          <a:p>
            <a:pPr lvl="1" algn="just" eaLnBrk="1" fontAlgn="auto" hangingPunct="1">
              <a:spcAft>
                <a:spcPts val="0"/>
              </a:spcAft>
              <a:buFont typeface="Arial" pitchFamily="34" charset="0"/>
              <a:buChar char="•"/>
              <a:defRPr/>
            </a:pPr>
            <a:r>
              <a:rPr lang="en-US" sz="1800" dirty="0" smtClean="0"/>
              <a:t>Exemptions </a:t>
            </a:r>
            <a:r>
              <a:rPr lang="en-US" sz="1800" dirty="0"/>
              <a:t>and privileges of a private company curtailed with most provisions being applicable to all </a:t>
            </a:r>
            <a:r>
              <a:rPr lang="en-US" sz="1800" dirty="0" smtClean="0"/>
              <a:t>companies</a:t>
            </a:r>
            <a:endParaRPr lang="en-US" sz="1800" dirty="0"/>
          </a:p>
        </p:txBody>
      </p:sp>
      <p:sp>
        <p:nvSpPr>
          <p:cNvPr id="5" name="Slide Number Placeholder 4"/>
          <p:cNvSpPr>
            <a:spLocks noGrp="1"/>
          </p:cNvSpPr>
          <p:nvPr>
            <p:ph type="sldNum" sz="quarter" idx="11"/>
          </p:nvPr>
        </p:nvSpPr>
        <p:spPr/>
        <p:txBody>
          <a:bodyPr/>
          <a:lstStyle/>
          <a:p>
            <a:pPr>
              <a:defRPr/>
            </a:pPr>
            <a:fld id="{0E9EF59D-B2C3-4AB8-AE72-7E4FAFF5B5FA}" type="slidenum">
              <a:rPr lang="en-US"/>
              <a:pPr>
                <a:defRPr/>
              </a:pPr>
              <a:t>6</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l">
              <a:defRPr/>
            </a:pPr>
            <a:r>
              <a:rPr lang="en-US" sz="2500" dirty="0" smtClean="0">
                <a:latin typeface="+mn-lt"/>
              </a:rPr>
              <a:t>INCORPORATION </a:t>
            </a:r>
          </a:p>
        </p:txBody>
      </p:sp>
      <p:sp>
        <p:nvSpPr>
          <p:cNvPr id="3" name="Content Placeholder 2"/>
          <p:cNvSpPr>
            <a:spLocks noGrp="1"/>
          </p:cNvSpPr>
          <p:nvPr>
            <p:ph idx="1"/>
          </p:nvPr>
        </p:nvSpPr>
        <p:spPr/>
        <p:txBody>
          <a:bodyPr anchor="t"/>
          <a:lstStyle/>
          <a:p>
            <a:pPr eaLnBrk="1" fontAlgn="auto" hangingPunct="1">
              <a:spcAft>
                <a:spcPts val="0"/>
              </a:spcAft>
              <a:buClr>
                <a:schemeClr val="accent5">
                  <a:lumMod val="75000"/>
                </a:schemeClr>
              </a:buClr>
              <a:buFont typeface="Wingdings" pitchFamily="2" charset="2"/>
              <a:buChar char="ü"/>
              <a:defRPr/>
            </a:pPr>
            <a:r>
              <a:rPr lang="en-US" sz="2000" b="1" dirty="0" smtClean="0"/>
              <a:t>Investment </a:t>
            </a:r>
            <a:r>
              <a:rPr lang="en-US" sz="2000" b="1" dirty="0"/>
              <a:t>/ Holding Companies </a:t>
            </a:r>
          </a:p>
          <a:p>
            <a:pPr lvl="1" algn="just" eaLnBrk="1" fontAlgn="auto" hangingPunct="1">
              <a:spcAft>
                <a:spcPts val="0"/>
              </a:spcAft>
              <a:buFont typeface="Arial" pitchFamily="34" charset="0"/>
              <a:buChar char="•"/>
              <a:defRPr/>
            </a:pPr>
            <a:r>
              <a:rPr lang="en-US" sz="1800" dirty="0"/>
              <a:t>Companies  can make investment through only </a:t>
            </a:r>
            <a:r>
              <a:rPr lang="en-US" sz="1800" dirty="0" smtClean="0"/>
              <a:t>two </a:t>
            </a:r>
            <a:r>
              <a:rPr lang="en-US" sz="1800" dirty="0"/>
              <a:t>layers of investment </a:t>
            </a:r>
            <a:r>
              <a:rPr lang="en-US" sz="1800" dirty="0" smtClean="0"/>
              <a:t>companies</a:t>
            </a:r>
          </a:p>
          <a:p>
            <a:pPr lvl="1" algn="just" eaLnBrk="1" fontAlgn="auto" hangingPunct="1">
              <a:spcAft>
                <a:spcPts val="0"/>
              </a:spcAft>
              <a:buFont typeface="Arial" pitchFamily="34" charset="0"/>
              <a:buChar char="•"/>
              <a:defRPr/>
            </a:pPr>
            <a:r>
              <a:rPr lang="en-US" sz="1800" dirty="0" smtClean="0"/>
              <a:t>Subsidiary of a foreign public company may be a public company. No exemption as provided in existing Act vide section 4 (7)</a:t>
            </a:r>
          </a:p>
          <a:p>
            <a:pPr marL="457200" lvl="1" indent="0" algn="just" eaLnBrk="1" fontAlgn="auto" hangingPunct="1">
              <a:spcAft>
                <a:spcPts val="0"/>
              </a:spcAft>
              <a:buFont typeface="Arial" charset="0"/>
              <a:buNone/>
              <a:defRPr/>
            </a:pPr>
            <a:endParaRPr lang="en-US" sz="1800" dirty="0" smtClean="0"/>
          </a:p>
          <a:p>
            <a:pPr marL="342900" lvl="1" indent="-342900" eaLnBrk="1" fontAlgn="auto" hangingPunct="1">
              <a:spcAft>
                <a:spcPts val="0"/>
              </a:spcAft>
              <a:buClr>
                <a:schemeClr val="accent5">
                  <a:lumMod val="75000"/>
                </a:schemeClr>
              </a:buClr>
              <a:buFont typeface="Wingdings" pitchFamily="2" charset="2"/>
              <a:buChar char="ü"/>
              <a:defRPr/>
            </a:pPr>
            <a:r>
              <a:rPr lang="en-US" sz="2000" b="1" dirty="0"/>
              <a:t>Process of </a:t>
            </a:r>
            <a:r>
              <a:rPr lang="en-US" sz="2000" b="1" dirty="0" smtClean="0"/>
              <a:t>Incorporation</a:t>
            </a:r>
            <a:endParaRPr lang="en-US" sz="2000" b="1" dirty="0"/>
          </a:p>
          <a:p>
            <a:pPr lvl="1" algn="just" eaLnBrk="1" fontAlgn="auto" hangingPunct="1">
              <a:spcAft>
                <a:spcPts val="0"/>
              </a:spcAft>
              <a:buFont typeface="Arial" pitchFamily="34" charset="0"/>
              <a:buChar char="•"/>
              <a:defRPr/>
            </a:pPr>
            <a:r>
              <a:rPr lang="en-US" sz="1800" dirty="0" smtClean="0"/>
              <a:t>Process made more stringent</a:t>
            </a:r>
          </a:p>
          <a:p>
            <a:pPr lvl="1" algn="just" eaLnBrk="1" fontAlgn="auto" hangingPunct="1">
              <a:spcAft>
                <a:spcPts val="0"/>
              </a:spcAft>
              <a:buFont typeface="Arial" pitchFamily="34" charset="0"/>
              <a:buChar char="•"/>
              <a:defRPr/>
            </a:pPr>
            <a:r>
              <a:rPr lang="en-US" sz="1800" dirty="0" smtClean="0"/>
              <a:t>Directors / shareholders to now give affidavits for various information provided</a:t>
            </a:r>
          </a:p>
          <a:p>
            <a:pPr lvl="1" algn="just" eaLnBrk="1" fontAlgn="auto" hangingPunct="1">
              <a:spcAft>
                <a:spcPts val="0"/>
              </a:spcAft>
              <a:buFont typeface="Arial" pitchFamily="34" charset="0"/>
              <a:buChar char="•"/>
              <a:defRPr/>
            </a:pPr>
            <a:r>
              <a:rPr lang="en-US" sz="1800" dirty="0" smtClean="0"/>
              <a:t>Directors  to file their interest  in various companies whether directly or indirectly</a:t>
            </a:r>
          </a:p>
          <a:p>
            <a:pPr lvl="1" algn="just" eaLnBrk="1" fontAlgn="auto" hangingPunct="1">
              <a:spcAft>
                <a:spcPts val="0"/>
              </a:spcAft>
              <a:buFont typeface="Arial" pitchFamily="34" charset="0"/>
              <a:buChar char="•"/>
              <a:defRPr/>
            </a:pPr>
            <a:r>
              <a:rPr lang="en-US" sz="1800" dirty="0" smtClean="0"/>
              <a:t>Incorporation of a company can be revoked / struck off if the information provided at the time of Incorporation are false or incorrect </a:t>
            </a:r>
          </a:p>
          <a:p>
            <a:pPr lvl="1" algn="just" eaLnBrk="1" fontAlgn="auto" hangingPunct="1">
              <a:spcAft>
                <a:spcPts val="0"/>
              </a:spcAft>
              <a:buFont typeface="Arial" pitchFamily="34" charset="0"/>
              <a:buChar char="•"/>
              <a:defRPr/>
            </a:pPr>
            <a:r>
              <a:rPr lang="en-US" sz="1800" dirty="0" smtClean="0"/>
              <a:t>No requirement as to </a:t>
            </a:r>
            <a:r>
              <a:rPr lang="en-US" sz="1800" dirty="0" err="1" smtClean="0"/>
              <a:t>bifurcaton</a:t>
            </a:r>
            <a:r>
              <a:rPr lang="en-US" sz="1800" dirty="0" smtClean="0"/>
              <a:t> of the objects clause of the Memorandum of Association into main, </a:t>
            </a:r>
            <a:r>
              <a:rPr lang="en-US" sz="1800" dirty="0" err="1" smtClean="0"/>
              <a:t>ancilliary</a:t>
            </a:r>
            <a:r>
              <a:rPr lang="en-US" sz="1800" dirty="0" smtClean="0"/>
              <a:t> and other objects.</a:t>
            </a:r>
            <a:endParaRPr lang="en-US" dirty="0"/>
          </a:p>
        </p:txBody>
      </p:sp>
      <p:sp>
        <p:nvSpPr>
          <p:cNvPr id="5" name="Slide Number Placeholder 4"/>
          <p:cNvSpPr>
            <a:spLocks noGrp="1"/>
          </p:cNvSpPr>
          <p:nvPr>
            <p:ph type="sldNum" sz="quarter" idx="11"/>
          </p:nvPr>
        </p:nvSpPr>
        <p:spPr/>
        <p:txBody>
          <a:bodyPr/>
          <a:lstStyle/>
          <a:p>
            <a:pPr>
              <a:defRPr/>
            </a:pPr>
            <a:fld id="{4CC7EF2B-FB97-4A7F-AD6D-ADF18C1644C0}" type="slidenum">
              <a:rPr lang="en-US" smtClean="0"/>
              <a:pPr>
                <a:defRPr/>
              </a:pPr>
              <a:t>7</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just" eaLnBrk="1" fontAlgn="auto" hangingPunct="1">
              <a:spcAft>
                <a:spcPts val="0"/>
              </a:spcAft>
              <a:defRPr/>
            </a:pPr>
            <a:r>
              <a:rPr lang="en-US" sz="2500" dirty="0" smtClean="0">
                <a:solidFill>
                  <a:schemeClr val="accent5">
                    <a:lumMod val="75000"/>
                  </a:schemeClr>
                </a:solidFill>
                <a:latin typeface="+mn-lt"/>
              </a:rPr>
              <a:t>SHARE CAPITAL AND FUNDRAISING</a:t>
            </a:r>
            <a:endParaRPr lang="en-US" sz="2500" dirty="0">
              <a:solidFill>
                <a:schemeClr val="accent5">
                  <a:lumMod val="75000"/>
                </a:schemeClr>
              </a:solidFill>
              <a:latin typeface="+mn-lt"/>
            </a:endParaRPr>
          </a:p>
        </p:txBody>
      </p:sp>
      <p:sp>
        <p:nvSpPr>
          <p:cNvPr id="3" name="Content Placeholder 2"/>
          <p:cNvSpPr>
            <a:spLocks noGrp="1"/>
          </p:cNvSpPr>
          <p:nvPr>
            <p:ph idx="1"/>
          </p:nvPr>
        </p:nvSpPr>
        <p:spPr/>
        <p:txBody>
          <a:bodyPr rtlCol="0" anchor="t">
            <a:noAutofit/>
          </a:bodyPr>
          <a:lstStyle/>
          <a:p>
            <a:pPr eaLnBrk="1" fontAlgn="auto" hangingPunct="1">
              <a:spcAft>
                <a:spcPts val="0"/>
              </a:spcAft>
              <a:buClr>
                <a:schemeClr val="accent5">
                  <a:lumMod val="75000"/>
                </a:schemeClr>
              </a:buClr>
              <a:buFont typeface="Wingdings" pitchFamily="2" charset="2"/>
              <a:buChar char="ü"/>
              <a:defRPr/>
            </a:pPr>
            <a:r>
              <a:rPr lang="en-US" sz="2000" b="1" dirty="0" smtClean="0"/>
              <a:t>Security with Differential Rights</a:t>
            </a:r>
          </a:p>
          <a:p>
            <a:pPr lvl="1" algn="just" eaLnBrk="1" fontAlgn="auto" hangingPunct="1">
              <a:spcAft>
                <a:spcPts val="0"/>
              </a:spcAft>
              <a:buFont typeface="Arial" pitchFamily="34" charset="0"/>
              <a:buChar char="•"/>
              <a:defRPr/>
            </a:pPr>
            <a:r>
              <a:rPr lang="en-US" sz="1800" dirty="0"/>
              <a:t>Provides the issuance of equity shares with differential rights as to voting  or dividend</a:t>
            </a:r>
          </a:p>
          <a:p>
            <a:pPr lvl="1" algn="just" eaLnBrk="1" fontAlgn="auto" hangingPunct="1">
              <a:spcAft>
                <a:spcPts val="0"/>
              </a:spcAft>
              <a:buFont typeface="Arial" pitchFamily="34" charset="0"/>
              <a:buChar char="•"/>
              <a:defRPr/>
            </a:pPr>
            <a:r>
              <a:rPr lang="en-US" sz="1800" dirty="0" smtClean="0"/>
              <a:t>Provides </a:t>
            </a:r>
            <a:r>
              <a:rPr lang="en-US" sz="1800" dirty="0"/>
              <a:t>that proposition of voting rights of equity shareholders now related to total capital of the company which includes even preference share </a:t>
            </a:r>
            <a:r>
              <a:rPr lang="en-US" sz="1800" dirty="0" smtClean="0"/>
              <a:t>capital</a:t>
            </a:r>
            <a:endParaRPr lang="en-US" sz="1800" dirty="0"/>
          </a:p>
          <a:p>
            <a:pPr lvl="1" algn="just" eaLnBrk="1" fontAlgn="auto" hangingPunct="1">
              <a:spcAft>
                <a:spcPts val="0"/>
              </a:spcAft>
              <a:buFont typeface="Arial" pitchFamily="34" charset="0"/>
              <a:buChar char="•"/>
              <a:defRPr/>
            </a:pPr>
            <a:r>
              <a:rPr lang="en-US" sz="1800" dirty="0" smtClean="0"/>
              <a:t>First </a:t>
            </a:r>
            <a:r>
              <a:rPr lang="en-US" sz="1800" dirty="0"/>
              <a:t>subscribers to get money within 180 days from the date of </a:t>
            </a:r>
            <a:r>
              <a:rPr lang="en-US" sz="1800" dirty="0" smtClean="0"/>
              <a:t>Incorporation</a:t>
            </a:r>
            <a:endParaRPr lang="en-US" sz="1800" dirty="0"/>
          </a:p>
          <a:p>
            <a:pPr eaLnBrk="1" fontAlgn="auto" hangingPunct="1">
              <a:spcAft>
                <a:spcPts val="0"/>
              </a:spcAft>
              <a:buClr>
                <a:schemeClr val="accent5">
                  <a:lumMod val="75000"/>
                </a:schemeClr>
              </a:buClr>
              <a:buFont typeface="Wingdings" pitchFamily="2" charset="2"/>
              <a:buChar char="ü"/>
              <a:defRPr/>
            </a:pPr>
            <a:endParaRPr lang="en-US" sz="1800" b="1" dirty="0" smtClean="0"/>
          </a:p>
          <a:p>
            <a:pPr eaLnBrk="1" fontAlgn="auto" hangingPunct="1">
              <a:spcAft>
                <a:spcPts val="0"/>
              </a:spcAft>
              <a:buClr>
                <a:schemeClr val="accent5">
                  <a:lumMod val="75000"/>
                </a:schemeClr>
              </a:buClr>
              <a:buFont typeface="Wingdings" pitchFamily="2" charset="2"/>
              <a:buChar char="ü"/>
              <a:defRPr/>
            </a:pPr>
            <a:r>
              <a:rPr lang="en-US" sz="2000" b="1" dirty="0" smtClean="0"/>
              <a:t>Restriction on use of securities premium account</a:t>
            </a:r>
          </a:p>
          <a:p>
            <a:pPr lvl="1" algn="just" eaLnBrk="1" fontAlgn="auto" hangingPunct="1">
              <a:spcAft>
                <a:spcPts val="0"/>
              </a:spcAft>
              <a:buFont typeface="Arial" pitchFamily="34" charset="0"/>
              <a:buChar char="•"/>
              <a:defRPr/>
            </a:pPr>
            <a:r>
              <a:rPr lang="en-US" sz="1800" dirty="0"/>
              <a:t>For certain class of companies as may be prescribed, amount of securities premium </a:t>
            </a:r>
            <a:r>
              <a:rPr lang="en-US" sz="1800" dirty="0" smtClean="0"/>
              <a:t>cannot </a:t>
            </a:r>
            <a:r>
              <a:rPr lang="en-US" sz="1800" dirty="0"/>
              <a:t>be used for writing off preliminary expenses or payment of premium on </a:t>
            </a:r>
            <a:r>
              <a:rPr lang="en-US" sz="1800" dirty="0" smtClean="0"/>
              <a:t>redemption </a:t>
            </a:r>
            <a:r>
              <a:rPr lang="en-US" sz="1800" dirty="0"/>
              <a:t>of preference share or </a:t>
            </a:r>
            <a:r>
              <a:rPr lang="en-US" sz="1800" dirty="0" smtClean="0"/>
              <a:t>debenture</a:t>
            </a:r>
          </a:p>
          <a:p>
            <a:pPr lvl="1" algn="just" eaLnBrk="1" fontAlgn="auto" hangingPunct="1">
              <a:spcAft>
                <a:spcPts val="0"/>
              </a:spcAft>
              <a:buFont typeface="Arial" pitchFamily="34" charset="0"/>
              <a:buChar char="•"/>
              <a:defRPr/>
            </a:pPr>
            <a:endParaRPr lang="en-US" sz="2000" dirty="0" smtClean="0"/>
          </a:p>
          <a:p>
            <a:pPr algn="just" eaLnBrk="1" fontAlgn="auto" hangingPunct="1">
              <a:spcAft>
                <a:spcPts val="0"/>
              </a:spcAft>
              <a:buFont typeface="Wingdings" pitchFamily="2" charset="2"/>
              <a:buChar char="ü"/>
              <a:defRPr/>
            </a:pPr>
            <a:r>
              <a:rPr lang="en-US" sz="2000" b="1" dirty="0"/>
              <a:t>Further issuance of share capital</a:t>
            </a:r>
          </a:p>
          <a:p>
            <a:pPr lvl="1" algn="just" eaLnBrk="1" fontAlgn="auto" hangingPunct="1">
              <a:spcAft>
                <a:spcPts val="0"/>
              </a:spcAft>
              <a:buFont typeface="Arial" pitchFamily="34" charset="0"/>
              <a:buChar char="•"/>
              <a:defRPr/>
            </a:pPr>
            <a:r>
              <a:rPr lang="en-US" sz="1800" dirty="0"/>
              <a:t>To any </a:t>
            </a:r>
            <a:r>
              <a:rPr lang="en-US" sz="1800" dirty="0" smtClean="0"/>
              <a:t>person (other than rights issue), </a:t>
            </a:r>
            <a:r>
              <a:rPr lang="en-US" sz="1800" dirty="0"/>
              <a:t>vide a special resolution at a price determined by the valuation report of a Registered Valuer, subject to conditions as may be prescribed</a:t>
            </a:r>
          </a:p>
        </p:txBody>
      </p:sp>
      <p:sp>
        <p:nvSpPr>
          <p:cNvPr id="5" name="Slide Number Placeholder 4"/>
          <p:cNvSpPr>
            <a:spLocks noGrp="1"/>
          </p:cNvSpPr>
          <p:nvPr>
            <p:ph type="sldNum" sz="quarter" idx="11"/>
          </p:nvPr>
        </p:nvSpPr>
        <p:spPr/>
        <p:txBody>
          <a:bodyPr/>
          <a:lstStyle/>
          <a:p>
            <a:pPr>
              <a:defRPr/>
            </a:pPr>
            <a:fld id="{7107C282-1141-4575-AA48-D2293DD0938C}" type="slidenum">
              <a:rPr lang="en-US"/>
              <a:pPr>
                <a:defRPr/>
              </a:pPr>
              <a:t>8</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defRPr/>
            </a:pPr>
            <a:r>
              <a:rPr lang="en-US" sz="2500" dirty="0">
                <a:solidFill>
                  <a:schemeClr val="accent5">
                    <a:lumMod val="75000"/>
                  </a:schemeClr>
                </a:solidFill>
                <a:latin typeface="+mn-lt"/>
              </a:rPr>
              <a:t>SHARE CAPITAL AND </a:t>
            </a:r>
            <a:r>
              <a:rPr lang="en-US" sz="2500" dirty="0" smtClean="0">
                <a:solidFill>
                  <a:schemeClr val="accent5">
                    <a:lumMod val="75000"/>
                  </a:schemeClr>
                </a:solidFill>
                <a:latin typeface="+mn-lt"/>
              </a:rPr>
              <a:t>FUNDRAISING</a:t>
            </a:r>
            <a:endParaRPr lang="en-US" sz="2500" dirty="0">
              <a:latin typeface="+mn-lt"/>
            </a:endParaRPr>
          </a:p>
        </p:txBody>
      </p:sp>
      <p:sp>
        <p:nvSpPr>
          <p:cNvPr id="3" name="Content Placeholder 2"/>
          <p:cNvSpPr>
            <a:spLocks noGrp="1"/>
          </p:cNvSpPr>
          <p:nvPr>
            <p:ph idx="1"/>
          </p:nvPr>
        </p:nvSpPr>
        <p:spPr/>
        <p:txBody>
          <a:bodyPr anchor="t"/>
          <a:lstStyle/>
          <a:p>
            <a:pPr eaLnBrk="1" fontAlgn="auto" hangingPunct="1">
              <a:spcAft>
                <a:spcPts val="0"/>
              </a:spcAft>
              <a:buClr>
                <a:schemeClr val="accent5">
                  <a:lumMod val="75000"/>
                </a:schemeClr>
              </a:buClr>
              <a:buFont typeface="Wingdings" pitchFamily="2" charset="2"/>
              <a:buChar char="ü"/>
              <a:defRPr/>
            </a:pPr>
            <a:r>
              <a:rPr lang="en-US" sz="2000" b="1" dirty="0" smtClean="0"/>
              <a:t>Restrictions </a:t>
            </a:r>
            <a:r>
              <a:rPr lang="en-US" sz="2000" b="1" dirty="0"/>
              <a:t>on transfer</a:t>
            </a:r>
          </a:p>
          <a:p>
            <a:pPr lvl="1" algn="just" eaLnBrk="1" fontAlgn="auto" hangingPunct="1">
              <a:spcAft>
                <a:spcPts val="0"/>
              </a:spcAft>
              <a:buFont typeface="Arial" pitchFamily="34" charset="0"/>
              <a:buChar char="•"/>
              <a:defRPr/>
            </a:pPr>
            <a:r>
              <a:rPr lang="en-US" sz="1800" dirty="0"/>
              <a:t>Public company can provide restriction on free transferability based on contractual </a:t>
            </a:r>
            <a:r>
              <a:rPr lang="en-US" sz="1800" dirty="0" smtClean="0"/>
              <a:t>obligation</a:t>
            </a:r>
            <a:endParaRPr lang="en-US" sz="1800" dirty="0"/>
          </a:p>
          <a:p>
            <a:pPr lvl="1" eaLnBrk="1" fontAlgn="auto" hangingPunct="1">
              <a:spcAft>
                <a:spcPts val="0"/>
              </a:spcAft>
              <a:buFont typeface="Wingdings" pitchFamily="2" charset="2"/>
              <a:buChar char="§"/>
              <a:defRPr/>
            </a:pPr>
            <a:endParaRPr lang="en-US" sz="1800" dirty="0">
              <a:solidFill>
                <a:srgbClr val="00B050"/>
              </a:solidFill>
            </a:endParaRPr>
          </a:p>
          <a:p>
            <a:pPr eaLnBrk="1" fontAlgn="auto" hangingPunct="1">
              <a:spcAft>
                <a:spcPts val="0"/>
              </a:spcAft>
              <a:buClr>
                <a:schemeClr val="accent5">
                  <a:lumMod val="75000"/>
                </a:schemeClr>
              </a:buClr>
              <a:buFont typeface="Wingdings" pitchFamily="2" charset="2"/>
              <a:buChar char="ü"/>
              <a:defRPr/>
            </a:pPr>
            <a:r>
              <a:rPr lang="en-US" sz="2000" b="1" dirty="0" smtClean="0"/>
              <a:t>Discount</a:t>
            </a:r>
            <a:endParaRPr lang="en-US" sz="2000" b="1" dirty="0"/>
          </a:p>
          <a:p>
            <a:pPr lvl="1" algn="just" eaLnBrk="1" fontAlgn="auto" hangingPunct="1">
              <a:spcAft>
                <a:spcPts val="0"/>
              </a:spcAft>
              <a:buFont typeface="Arial" pitchFamily="34" charset="0"/>
              <a:buChar char="•"/>
              <a:defRPr/>
            </a:pPr>
            <a:r>
              <a:rPr lang="en-US" sz="1800" dirty="0"/>
              <a:t>No shares may be issued at a discount other than sweat equity</a:t>
            </a:r>
          </a:p>
          <a:p>
            <a:pPr marL="457200" lvl="1" indent="0" eaLnBrk="1" fontAlgn="auto" hangingPunct="1">
              <a:spcAft>
                <a:spcPts val="0"/>
              </a:spcAft>
              <a:buFont typeface="Arial" charset="0"/>
              <a:buNone/>
              <a:defRPr/>
            </a:pPr>
            <a:endParaRPr lang="en-US" sz="1800" b="1" dirty="0"/>
          </a:p>
          <a:p>
            <a:pPr eaLnBrk="1" fontAlgn="auto" hangingPunct="1">
              <a:spcAft>
                <a:spcPts val="0"/>
              </a:spcAft>
              <a:buClr>
                <a:schemeClr val="accent5">
                  <a:lumMod val="75000"/>
                </a:schemeClr>
              </a:buClr>
              <a:buFont typeface="Wingdings" pitchFamily="2" charset="2"/>
              <a:buChar char="ü"/>
              <a:defRPr/>
            </a:pPr>
            <a:r>
              <a:rPr lang="en-US" sz="2000" b="1" dirty="0" smtClean="0"/>
              <a:t>Manner </a:t>
            </a:r>
            <a:r>
              <a:rPr lang="en-US" sz="2000" b="1" dirty="0"/>
              <a:t>of fund raising</a:t>
            </a:r>
          </a:p>
          <a:p>
            <a:pPr lvl="1" algn="just" eaLnBrk="1" fontAlgn="auto" hangingPunct="1">
              <a:spcAft>
                <a:spcPts val="0"/>
              </a:spcAft>
              <a:buFont typeface="Arial" pitchFamily="34" charset="0"/>
              <a:buChar char="•"/>
              <a:defRPr/>
            </a:pPr>
            <a:r>
              <a:rPr lang="en-US" sz="1800" dirty="0"/>
              <a:t>Public companies: public issue, private placement, bonus issue, rights issue</a:t>
            </a:r>
          </a:p>
          <a:p>
            <a:pPr lvl="1" algn="just" eaLnBrk="1" fontAlgn="auto" hangingPunct="1">
              <a:spcAft>
                <a:spcPts val="0"/>
              </a:spcAft>
              <a:buFont typeface="Arial" pitchFamily="34" charset="0"/>
              <a:buChar char="•"/>
              <a:defRPr/>
            </a:pPr>
            <a:r>
              <a:rPr lang="en-US" sz="1800" dirty="0"/>
              <a:t>Private companies: private placement, bonus issue, rights issue</a:t>
            </a:r>
          </a:p>
          <a:p>
            <a:pPr lvl="1" algn="just" eaLnBrk="1" fontAlgn="auto" hangingPunct="1">
              <a:spcAft>
                <a:spcPts val="0"/>
              </a:spcAft>
              <a:buFont typeface="Arial" pitchFamily="34" charset="0"/>
              <a:buChar char="•"/>
              <a:defRPr/>
            </a:pPr>
            <a:r>
              <a:rPr lang="en-US" sz="1800" dirty="0"/>
              <a:t>Disclosure made stringent. Timelines for allotment prescribed</a:t>
            </a:r>
          </a:p>
          <a:p>
            <a:pPr lvl="1" algn="just" eaLnBrk="1" fontAlgn="auto" hangingPunct="1">
              <a:spcAft>
                <a:spcPts val="0"/>
              </a:spcAft>
              <a:buFont typeface="Arial" pitchFamily="34" charset="0"/>
              <a:buChar char="•"/>
              <a:defRPr/>
            </a:pPr>
            <a:r>
              <a:rPr lang="en-US" sz="1800" dirty="0"/>
              <a:t>All preferential allotments require shareholder consent</a:t>
            </a:r>
          </a:p>
        </p:txBody>
      </p:sp>
      <p:sp>
        <p:nvSpPr>
          <p:cNvPr id="5" name="Slide Number Placeholder 4"/>
          <p:cNvSpPr>
            <a:spLocks noGrp="1"/>
          </p:cNvSpPr>
          <p:nvPr>
            <p:ph type="sldNum" sz="quarter" idx="11"/>
          </p:nvPr>
        </p:nvSpPr>
        <p:spPr/>
        <p:txBody>
          <a:bodyPr/>
          <a:lstStyle/>
          <a:p>
            <a:pPr>
              <a:defRPr/>
            </a:pPr>
            <a:fld id="{EBD37873-9C71-4CC4-A280-06EA16E81502}" type="slidenum">
              <a:rPr lang="en-US" smtClean="0"/>
              <a:pPr>
                <a:defRPr/>
              </a:pPr>
              <a:t>9</a:t>
            </a:fld>
            <a:endParaRPr lang="en-US" dirty="0"/>
          </a:p>
        </p:txBody>
      </p:sp>
      <p:sp>
        <p:nvSpPr>
          <p:cNvPr id="6" name="Footer Placeholder 5"/>
          <p:cNvSpPr>
            <a:spLocks noGrp="1"/>
          </p:cNvSpPr>
          <p:nvPr>
            <p:ph type="ftr" sz="quarter" idx="12"/>
          </p:nvPr>
        </p:nvSpPr>
        <p:spPr/>
        <p:txBody>
          <a:bodyPr/>
          <a:lstStyle/>
          <a:p>
            <a:pPr>
              <a:defRPr/>
            </a:pPr>
            <a:r>
              <a:rPr lang="en-US" smtClean="0"/>
              <a:t>www.facebook.com/jackysethia</a:t>
            </a:r>
            <a:endParaRPr lang="en-US" b="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atibha_jain-Companies-Bill-2012">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Pratibha_jain-Companies-Bill-2012</Template>
  <TotalTime>40</TotalTime>
  <Words>1952</Words>
  <Application>Microsoft Office PowerPoint</Application>
  <PresentationFormat>On-screen Show (4:3)</PresentationFormat>
  <Paragraphs>300</Paragraphs>
  <Slides>24</Slides>
  <Notes>7</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Pratibha_jain-Companies-Bill-2012</vt:lpstr>
      <vt:lpstr>A PRESENTATION   ON COMPANIES ACT, 2013</vt:lpstr>
      <vt:lpstr>COMPANIES BILL,2012 V/S COMPANIES ACT,1956</vt:lpstr>
      <vt:lpstr>Significant Features of Companies Act, 2013</vt:lpstr>
      <vt:lpstr>FRAMEWORK OF THE BILL</vt:lpstr>
      <vt:lpstr>FRAMEWORK OF THE BILL</vt:lpstr>
      <vt:lpstr>INCORPORATION</vt:lpstr>
      <vt:lpstr>INCORPORATION </vt:lpstr>
      <vt:lpstr>SHARE CAPITAL AND FUNDRAISING</vt:lpstr>
      <vt:lpstr>SHARE CAPITAL AND FUNDRAISING</vt:lpstr>
      <vt:lpstr>BOARD AND GOVERNANCE</vt:lpstr>
      <vt:lpstr>BOARD AND GOVERNANCE</vt:lpstr>
      <vt:lpstr>BOARD AND GOVERNANCE</vt:lpstr>
      <vt:lpstr>ACCOUNTS AND AUDIT</vt:lpstr>
      <vt:lpstr>COMPROMISES, ARRANGEMENTS AND AMALGAMATIONS</vt:lpstr>
      <vt:lpstr>COMPROMISES, ARRANGEMENTS AND AMALGAMATIONS</vt:lpstr>
      <vt:lpstr>INVESTOR PROTECTION</vt:lpstr>
      <vt:lpstr>MISCELLANEOUS</vt:lpstr>
      <vt:lpstr>COMPLIANCE – PRIVATE LIMITED COMPANY</vt:lpstr>
      <vt:lpstr>COMPLIANCE – PRIVATE LIMITED COMPANY</vt:lpstr>
      <vt:lpstr>COMPLIANCE – PRIVATE LIMITED COMPANY</vt:lpstr>
      <vt:lpstr>COMPLIANCE – PRIVATE LIMITED COMPANY</vt:lpstr>
      <vt:lpstr>COMPLIANCE – PRIVATE LIMITED COMPANY</vt:lpstr>
      <vt:lpstr>COMPLIANCE – PUBLIC LIMITED COMPANY</vt:lpstr>
      <vt:lpstr>Slide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OF THE BILL</dc:title>
  <dc:creator>rcc</dc:creator>
  <cp:lastModifiedBy>desk</cp:lastModifiedBy>
  <cp:revision>14</cp:revision>
  <cp:lastPrinted>2013-01-15T05:39:52Z</cp:lastPrinted>
  <dcterms:created xsi:type="dcterms:W3CDTF">2013-08-10T11:12:10Z</dcterms:created>
  <dcterms:modified xsi:type="dcterms:W3CDTF">2013-11-23T10:41:06Z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00080050090000000000010250600207f7000400038000</vt:lpwstr>
  </property>
</Properties>
</file>