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01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96CE57-663E-44BB-A8ED-BB45913D331E}" type="datetimeFigureOut">
              <a:rPr lang="en-IN" smtClean="0"/>
              <a:pPr/>
              <a:t>03-03-2013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6CB5B4-C387-4C81-B545-560D6043A547}"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10</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11</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12</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13</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14</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15</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16</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17</a:t>
            </a:fld>
            <a:endParaRPr lang="en-I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18</a:t>
            </a:fld>
            <a:endParaRPr lang="en-I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19</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a:t>
            </a:fld>
            <a:endParaRPr lang="en-I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20</a:t>
            </a:fld>
            <a:endParaRPr lang="en-I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21</a:t>
            </a:fld>
            <a:endParaRPr lang="en-I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22</a:t>
            </a:fld>
            <a:endParaRPr lang="en-I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23</a:t>
            </a:fld>
            <a:endParaRPr lang="en-I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24</a:t>
            </a:fld>
            <a:endParaRPr lang="en-I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25</a:t>
            </a:fld>
            <a:endParaRPr lang="en-I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26</a:t>
            </a:fld>
            <a:endParaRPr lang="en-I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27</a:t>
            </a:fld>
            <a:endParaRPr lang="en-I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28</a:t>
            </a:fld>
            <a:endParaRPr lang="en-I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29</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3</a:t>
            </a:fld>
            <a:endParaRPr lang="en-IN"/>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30</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4</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5</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6</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7</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8</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6E6CB5B4-C387-4C81-B545-560D6043A547}" type="slidenum">
              <a:rPr lang="en-IN" smtClean="0"/>
              <a:pPr/>
              <a:t>9</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26637C-5AA8-43E5-9F1D-ED060E33EF38}" type="datetime1">
              <a:rPr lang="en-US" smtClean="0"/>
              <a:pPr/>
              <a:t>3/3/2013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E3B9DC-81DF-45D9-8A9C-5D0D34BDF3A0}" type="datetime1">
              <a:rPr lang="en-US" smtClean="0"/>
              <a:pPr/>
              <a:t>3/3/2013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092A64-ED59-4396-BC2E-2DAEEFE9DFA4}" type="datetime1">
              <a:rPr lang="en-US" smtClean="0"/>
              <a:pPr/>
              <a:t>3/3/2013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51B0E8-D7FE-45D7-B0CE-742F299B84E3}" type="datetime1">
              <a:rPr lang="en-US" smtClean="0"/>
              <a:pPr/>
              <a:t>3/3/2013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7EF2F3-89DA-499D-940E-55EB043A3170}" type="datetime1">
              <a:rPr lang="en-US" smtClean="0"/>
              <a:pPr/>
              <a:t>3/3/2013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C9E8FA-AB30-43E5-9EB1-38F04C2A766C}" type="datetime1">
              <a:rPr lang="en-US" smtClean="0"/>
              <a:pPr/>
              <a:t>3/3/2013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B78CEB-D61C-4F6D-B67C-EE85132D28FF}" type="datetime1">
              <a:rPr lang="en-US" smtClean="0"/>
              <a:pPr/>
              <a:t>3/3/2013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A8709CA-E614-4D7C-B907-EA770B331323}" type="datetime1">
              <a:rPr lang="en-US" smtClean="0"/>
              <a:pPr/>
              <a:t>3/3/2013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811D9-3972-4487-B69A-C0E2E26A5CD1}" type="datetime1">
              <a:rPr lang="en-US" smtClean="0"/>
              <a:pPr/>
              <a:t>3/3/2013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CB19E0-FDDA-411C-B570-0C7FC06A616D}" type="datetime1">
              <a:rPr lang="en-US" smtClean="0"/>
              <a:pPr/>
              <a:t>3/3/2013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63DDDC-EE90-4270-832D-79B56F92D58A}" type="datetime1">
              <a:rPr lang="en-US" smtClean="0"/>
              <a:pPr/>
              <a:t>3/3/2013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EAE17-5C4D-47B5-9022-7DCB7EB36434}" type="datetime1">
              <a:rPr lang="en-US" smtClean="0"/>
              <a:pPr/>
              <a:t>3/3/2013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IN"/>
          </a:p>
        </p:txBody>
      </p:sp>
      <p:pic>
        <p:nvPicPr>
          <p:cNvPr id="1026" name="Picture 2" descr="C:\Users\Home\Desktop\Union Budget 2013\Budget-2013.jpg"/>
          <p:cNvPicPr>
            <a:picLocks noChangeAspect="1" noChangeArrowheads="1"/>
          </p:cNvPicPr>
          <p:nvPr/>
        </p:nvPicPr>
        <p:blipFill>
          <a:blip r:embed="rId3" cstate="print"/>
          <a:srcRect/>
          <a:stretch>
            <a:fillRect/>
          </a:stretch>
        </p:blipFill>
        <p:spPr bwMode="auto">
          <a:xfrm>
            <a:off x="1828800" y="0"/>
            <a:ext cx="5791199" cy="2286000"/>
          </a:xfrm>
          <a:prstGeom prst="rect">
            <a:avLst/>
          </a:prstGeom>
          <a:noFill/>
        </p:spPr>
      </p:pic>
      <p:pic>
        <p:nvPicPr>
          <p:cNvPr id="1028" name="Picture 4" descr="C:\Users\Home\Desktop\Union Budget 2013\Cartoon_GreenpeaceLogic.jpg"/>
          <p:cNvPicPr>
            <a:picLocks noChangeAspect="1" noChangeArrowheads="1"/>
          </p:cNvPicPr>
          <p:nvPr/>
        </p:nvPicPr>
        <p:blipFill>
          <a:blip r:embed="rId4" cstate="print"/>
          <a:srcRect/>
          <a:stretch>
            <a:fillRect/>
          </a:stretch>
        </p:blipFill>
        <p:spPr bwMode="auto">
          <a:xfrm>
            <a:off x="-76200" y="2209800"/>
            <a:ext cx="9296400" cy="46482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203667"/>
        </p:xfrm>
        <a:graphic>
          <a:graphicData uri="http://schemas.openxmlformats.org/drawingml/2006/table">
            <a:tbl>
              <a:tblPr firstRow="1" bandRow="1">
                <a:tableStyleId>{08FB837D-C827-4EFA-A057-4D05807E0F7C}</a:tableStyleId>
              </a:tblPr>
              <a:tblGrid>
                <a:gridCol w="990600"/>
                <a:gridCol w="1524000"/>
                <a:gridCol w="5415595"/>
                <a:gridCol w="1213805"/>
              </a:tblGrid>
              <a:tr h="717267">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1340132">
                <a:tc>
                  <a:txBody>
                    <a:bodyPr/>
                    <a:lstStyle/>
                    <a:p>
                      <a:r>
                        <a:rPr lang="en-IN" dirty="0" smtClean="0"/>
                        <a:t>80GGB &amp;</a:t>
                      </a:r>
                    </a:p>
                    <a:p>
                      <a:r>
                        <a:rPr lang="en-IN" dirty="0" smtClean="0"/>
                        <a:t>80GGC</a:t>
                      </a:r>
                      <a:endParaRPr lang="en-IN" dirty="0"/>
                    </a:p>
                  </a:txBody>
                  <a:tcPr/>
                </a:tc>
                <a:tc>
                  <a:txBody>
                    <a:bodyPr/>
                    <a:lstStyle/>
                    <a:p>
                      <a:r>
                        <a:rPr lang="en-IN" dirty="0" smtClean="0"/>
                        <a:t>Contributions to political parties not to be in cash</a:t>
                      </a:r>
                      <a:endParaRPr lang="en-IN" dirty="0"/>
                    </a:p>
                  </a:txBody>
                  <a:tcPr/>
                </a:tc>
                <a:tc>
                  <a:txBody>
                    <a:bodyPr/>
                    <a:lstStyle/>
                    <a:p>
                      <a:r>
                        <a:rPr lang="en-IN" dirty="0" smtClean="0"/>
                        <a:t>Presently, an Indian company &amp; any person (other than a local authority or any artificial judicial person wholly or partially funded by the Government), any sum contributed by it to any political party or an electoral trust in the financial year is allowed as a deduction. Now, it is provided that the said deduction will not be allowed if the contribution is made in cash.</a:t>
                      </a:r>
                      <a:endParaRPr lang="en-IN" dirty="0"/>
                    </a:p>
                  </a:txBody>
                  <a:tcPr/>
                </a:tc>
                <a:tc>
                  <a:txBody>
                    <a:bodyPr/>
                    <a:lstStyle/>
                    <a:p>
                      <a:endParaRPr lang="en-IN" dirty="0"/>
                    </a:p>
                  </a:txBody>
                  <a:tcPr/>
                </a:tc>
              </a:tr>
              <a:tr h="1843052">
                <a:tc>
                  <a:txBody>
                    <a:bodyPr/>
                    <a:lstStyle/>
                    <a:p>
                      <a:r>
                        <a:rPr lang="en-US" dirty="0" smtClean="0"/>
                        <a:t>80-IA(4)</a:t>
                      </a:r>
                      <a:endParaRPr lang="en-IN" dirty="0"/>
                    </a:p>
                  </a:txBody>
                  <a:tcPr/>
                </a:tc>
                <a:tc>
                  <a:txBody>
                    <a:bodyPr/>
                    <a:lstStyle/>
                    <a:p>
                      <a:r>
                        <a:rPr lang="en-US" dirty="0" smtClean="0"/>
                        <a:t>Power sector</a:t>
                      </a:r>
                      <a:endParaRPr lang="en-IN" dirty="0"/>
                    </a:p>
                  </a:txBody>
                  <a:tcPr/>
                </a:tc>
                <a:tc>
                  <a:txBody>
                    <a:bodyPr/>
                    <a:lstStyle/>
                    <a:p>
                      <a:r>
                        <a:rPr lang="en-IN" dirty="0" smtClean="0"/>
                        <a:t>Sunset clause for commencement of business for</a:t>
                      </a:r>
                    </a:p>
                    <a:p>
                      <a:r>
                        <a:rPr lang="en-IN" dirty="0" smtClean="0"/>
                        <a:t>claiming tax holiday in power sector extended from</a:t>
                      </a:r>
                    </a:p>
                    <a:p>
                      <a:r>
                        <a:rPr lang="en-IN" dirty="0" smtClean="0"/>
                        <a:t>31 March 2013 to 31 March 2014. Undertakings which are set up for generation and/ or distribution, transmission or distribution of power or which undertake substantial renovation and modernization of the existing transmission or distribution lines.</a:t>
                      </a:r>
                      <a:endParaRPr lang="en-IN" dirty="0"/>
                    </a:p>
                  </a:txBody>
                  <a:tcPr/>
                </a:tc>
                <a:tc>
                  <a:txBody>
                    <a:bodyPr/>
                    <a:lstStyle/>
                    <a:p>
                      <a:endParaRPr lang="en-IN" dirty="0"/>
                    </a:p>
                  </a:txBody>
                  <a:tcPr/>
                </a:tc>
              </a:tr>
              <a:tr h="1270570">
                <a:tc>
                  <a:txBody>
                    <a:bodyPr/>
                    <a:lstStyle/>
                    <a:p>
                      <a:r>
                        <a:rPr lang="en-US" dirty="0" smtClean="0"/>
                        <a:t>80JJAA</a:t>
                      </a:r>
                      <a:endParaRPr lang="en-IN" dirty="0"/>
                    </a:p>
                  </a:txBody>
                  <a:tcPr/>
                </a:tc>
                <a:tc>
                  <a:txBody>
                    <a:bodyPr/>
                    <a:lstStyle/>
                    <a:p>
                      <a:r>
                        <a:rPr lang="en-IN" dirty="0" smtClean="0"/>
                        <a:t>New workmen wages</a:t>
                      </a:r>
                      <a:endParaRPr lang="en-IN" dirty="0"/>
                    </a:p>
                  </a:txBody>
                  <a:tcPr/>
                </a:tc>
                <a:tc>
                  <a:txBody>
                    <a:bodyPr/>
                    <a:lstStyle/>
                    <a:p>
                      <a:r>
                        <a:rPr lang="en-US" dirty="0" smtClean="0"/>
                        <a:t>Now </a:t>
                      </a:r>
                      <a:r>
                        <a:rPr lang="en-IN" dirty="0" smtClean="0"/>
                        <a:t>deduction be available to an assessee engaged in manufacturing of goods in a factory. [defined under the</a:t>
                      </a:r>
                    </a:p>
                    <a:p>
                      <a:r>
                        <a:rPr lang="en-IN" dirty="0" smtClean="0"/>
                        <a:t>Factories Act, 1948]. No deduction will be allowed in case the factory is hived off, transferred from another existing entity or acquired by amalgamation.</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203667"/>
        </p:xfrm>
        <a:graphic>
          <a:graphicData uri="http://schemas.openxmlformats.org/drawingml/2006/table">
            <a:tbl>
              <a:tblPr firstRow="1" bandRow="1">
                <a:tableStyleId>{08FB837D-C827-4EFA-A057-4D05807E0F7C}</a:tableStyleId>
              </a:tblPr>
              <a:tblGrid>
                <a:gridCol w="990600"/>
                <a:gridCol w="1143000"/>
                <a:gridCol w="5943600"/>
                <a:gridCol w="1066800"/>
              </a:tblGrid>
              <a:tr h="717267">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1111532">
                <a:tc>
                  <a:txBody>
                    <a:bodyPr/>
                    <a:lstStyle/>
                    <a:p>
                      <a:r>
                        <a:rPr lang="en-US" dirty="0" smtClean="0"/>
                        <a:t>87A</a:t>
                      </a:r>
                      <a:endParaRPr lang="en-IN" dirty="0"/>
                    </a:p>
                  </a:txBody>
                  <a:tcPr/>
                </a:tc>
                <a:tc>
                  <a:txBody>
                    <a:bodyPr/>
                    <a:lstStyle/>
                    <a:p>
                      <a:r>
                        <a:rPr lang="en-US" dirty="0" smtClean="0"/>
                        <a:t>Rebate</a:t>
                      </a:r>
                      <a:endParaRPr lang="en-IN" dirty="0"/>
                    </a:p>
                  </a:txBody>
                  <a:tcPr/>
                </a:tc>
                <a:tc>
                  <a:txBody>
                    <a:bodyPr/>
                    <a:lstStyle/>
                    <a:p>
                      <a:r>
                        <a:rPr lang="en-IN" dirty="0" smtClean="0"/>
                        <a:t>Resident individuals whose GTI does not exceed 5 </a:t>
                      </a:r>
                      <a:r>
                        <a:rPr lang="en-IN" dirty="0" err="1" smtClean="0"/>
                        <a:t>Lkh</a:t>
                      </a:r>
                      <a:r>
                        <a:rPr lang="en-IN" dirty="0" smtClean="0"/>
                        <a:t> a rebate</a:t>
                      </a:r>
                      <a:r>
                        <a:rPr lang="en-IN" baseline="0" dirty="0" smtClean="0"/>
                        <a:t> of Rs 2000 or </a:t>
                      </a:r>
                      <a:r>
                        <a:rPr lang="en-IN" dirty="0" smtClean="0"/>
                        <a:t>tax payable on the total income whichever is less is available. Section 87 has also been consequentially amended.</a:t>
                      </a:r>
                      <a:endParaRPr lang="en-IN" dirty="0"/>
                    </a:p>
                  </a:txBody>
                  <a:tcPr/>
                </a:tc>
                <a:tc>
                  <a:txBody>
                    <a:bodyPr/>
                    <a:lstStyle/>
                    <a:p>
                      <a:endParaRPr lang="en-IN" dirty="0"/>
                    </a:p>
                  </a:txBody>
                  <a:tcPr/>
                </a:tc>
              </a:tr>
              <a:tr h="1843052">
                <a:tc>
                  <a:txBody>
                    <a:bodyPr/>
                    <a:lstStyle/>
                    <a:p>
                      <a:r>
                        <a:rPr lang="en-IN" dirty="0" smtClean="0"/>
                        <a:t>90 &amp; 90A</a:t>
                      </a:r>
                      <a:endParaRPr lang="en-IN" dirty="0"/>
                    </a:p>
                  </a:txBody>
                  <a:tcPr/>
                </a:tc>
                <a:tc>
                  <a:txBody>
                    <a:bodyPr/>
                    <a:lstStyle/>
                    <a:p>
                      <a:r>
                        <a:rPr lang="en-US" dirty="0" smtClean="0"/>
                        <a:t>TRC</a:t>
                      </a:r>
                      <a:endParaRPr lang="en-IN" dirty="0"/>
                    </a:p>
                  </a:txBody>
                  <a:tcPr/>
                </a:tc>
                <a:tc>
                  <a:txBody>
                    <a:bodyPr/>
                    <a:lstStyle/>
                    <a:p>
                      <a:r>
                        <a:rPr lang="en-IN" dirty="0" smtClean="0"/>
                        <a:t>Beneficial ownership is a question of fact. The term beneficial owner equates control with entitlement. Hence the amendment, TRC will be necessary but not a sufficient condition for claiming any relief under the tax treaty. Friday's press release (01.03.2013) has clarified</a:t>
                      </a:r>
                    </a:p>
                    <a:p>
                      <a:r>
                        <a:rPr lang="en-IN" dirty="0" smtClean="0"/>
                        <a:t>that the TRC produced by a resident of a treaty country will be accepted as evidence that he is a resident of that country and the income tax authorities in India will not go behind the TRC and question its/his resident status.</a:t>
                      </a:r>
                      <a:endParaRPr lang="en-IN" dirty="0"/>
                    </a:p>
                  </a:txBody>
                  <a:tcPr/>
                </a:tc>
                <a:tc>
                  <a:txBody>
                    <a:bodyPr/>
                    <a:lstStyle/>
                    <a:p>
                      <a:endParaRPr lang="en-IN" dirty="0"/>
                    </a:p>
                  </a:txBody>
                  <a:tcPr/>
                </a:tc>
              </a:tr>
              <a:tr h="1270570">
                <a:tc>
                  <a:txBody>
                    <a:bodyPr/>
                    <a:lstStyle/>
                    <a:p>
                      <a:r>
                        <a:rPr lang="en-US" dirty="0" smtClean="0"/>
                        <a:t>What is 789 in Press release</a:t>
                      </a:r>
                      <a:endParaRPr lang="en-IN" dirty="0"/>
                    </a:p>
                  </a:txBody>
                  <a:tcPr/>
                </a:tc>
                <a:tc>
                  <a:txBody>
                    <a:bodyPr/>
                    <a:lstStyle/>
                    <a:p>
                      <a:r>
                        <a:rPr lang="en-US" dirty="0" smtClean="0"/>
                        <a:t>TRC</a:t>
                      </a:r>
                      <a:endParaRPr lang="en-IN" dirty="0"/>
                    </a:p>
                  </a:txBody>
                  <a:tcPr/>
                </a:tc>
                <a:tc>
                  <a:txBody>
                    <a:bodyPr/>
                    <a:lstStyle/>
                    <a:p>
                      <a:r>
                        <a:rPr lang="en-IN" dirty="0" smtClean="0"/>
                        <a:t>CBDT's circular 789, April 13, 2000 instructed tax authorities to accept a TRC as proof of residence in Mauritius as also beneficial ownership. This was challenged by a PIL. But the SC upheld this circular. Friday's press release has clarified in the case of Mauritius, above continues to be in force, pending on-going discussions between India and Mauritius.</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248399"/>
        </p:xfrm>
        <a:graphic>
          <a:graphicData uri="http://schemas.openxmlformats.org/drawingml/2006/table">
            <a:tbl>
              <a:tblPr firstRow="1" bandRow="1">
                <a:tableStyleId>{08FB837D-C827-4EFA-A057-4D05807E0F7C}</a:tableStyleId>
              </a:tblPr>
              <a:tblGrid>
                <a:gridCol w="990600"/>
                <a:gridCol w="1143000"/>
                <a:gridCol w="5943600"/>
                <a:gridCol w="1066800"/>
              </a:tblGrid>
              <a:tr h="809232">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5439167">
                <a:tc>
                  <a:txBody>
                    <a:bodyPr/>
                    <a:lstStyle/>
                    <a:p>
                      <a:r>
                        <a:rPr lang="en-US" dirty="0" smtClean="0"/>
                        <a:t>LOB</a:t>
                      </a:r>
                      <a:endParaRPr lang="en-IN" dirty="0"/>
                    </a:p>
                  </a:txBody>
                  <a:tcPr/>
                </a:tc>
                <a:tc>
                  <a:txBody>
                    <a:bodyPr/>
                    <a:lstStyle/>
                    <a:p>
                      <a:r>
                        <a:rPr lang="en-IN" dirty="0" smtClean="0"/>
                        <a:t>limitation of benefit</a:t>
                      </a:r>
                      <a:endParaRPr lang="en-IN" dirty="0"/>
                    </a:p>
                  </a:txBody>
                  <a:tcPr/>
                </a:tc>
                <a:tc>
                  <a:txBody>
                    <a:bodyPr/>
                    <a:lstStyle/>
                    <a:p>
                      <a:r>
                        <a:rPr lang="en-IN" dirty="0" smtClean="0"/>
                        <a:t>A LOB clause is an anti-abuse provision aimed at preventing treaty shopping. The India-Mauritius tax treaty does not contain such a clause. The SC had referred to this while upholding Circular 789. However, increasingly India is negotiating for insertion of LOB clauses in its tax treaties. For example, the treaty between India and Singapore was amended and an LOB clause came into force from August, 2005.</a:t>
                      </a:r>
                    </a:p>
                    <a:p>
                      <a:r>
                        <a:rPr lang="en-IN" dirty="0" smtClean="0"/>
                        <a:t>LOB Tests :</a:t>
                      </a:r>
                    </a:p>
                    <a:p>
                      <a:r>
                        <a:rPr lang="en-IN" dirty="0" smtClean="0"/>
                        <a:t>1) First primary objective of setting up is to obtain the capital</a:t>
                      </a:r>
                    </a:p>
                    <a:p>
                      <a:r>
                        <a:rPr lang="en-IN" dirty="0" smtClean="0"/>
                        <a:t>gains exemption then tax benefit is denied. </a:t>
                      </a:r>
                    </a:p>
                    <a:p>
                      <a:r>
                        <a:rPr lang="en-IN" dirty="0" smtClean="0"/>
                        <a:t>2) Second test is also prescribed and to ensure that it is not treated as a shell company, the Singapore resident company has to meet various parameters based on listing criteria, activities, and business expenditure.</a:t>
                      </a:r>
                    </a:p>
                    <a:p>
                      <a:endParaRPr lang="en-IN" sz="1400" dirty="0" smtClean="0"/>
                    </a:p>
                    <a:p>
                      <a:r>
                        <a:rPr lang="en-IN" dirty="0" smtClean="0"/>
                        <a:t>However, it is pertinent to note that while the dividend clause in the India-Mauritius treaty refers to a beneficial owner, the capital gains clause does not.</a:t>
                      </a:r>
                      <a:r>
                        <a:rPr lang="en-IN" baseline="0" dirty="0" smtClean="0"/>
                        <a:t> Hence the move by FM.</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309360"/>
        </p:xfrm>
        <a:graphic>
          <a:graphicData uri="http://schemas.openxmlformats.org/drawingml/2006/table">
            <a:tbl>
              <a:tblPr firstRow="1" bandRow="1">
                <a:tableStyleId>{08FB837D-C827-4EFA-A057-4D05807E0F7C}</a:tableStyleId>
              </a:tblPr>
              <a:tblGrid>
                <a:gridCol w="990600"/>
                <a:gridCol w="1143000"/>
                <a:gridCol w="5943600"/>
                <a:gridCol w="1066800"/>
              </a:tblGrid>
              <a:tr h="256586">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655319">
                <a:tc>
                  <a:txBody>
                    <a:bodyPr/>
                    <a:lstStyle/>
                    <a:p>
                      <a:r>
                        <a:rPr lang="en-US" dirty="0" smtClean="0"/>
                        <a:t>Chapter X-A</a:t>
                      </a:r>
                      <a:endParaRPr lang="en-IN" dirty="0"/>
                    </a:p>
                  </a:txBody>
                  <a:tcPr/>
                </a:tc>
                <a:tc>
                  <a:txBody>
                    <a:bodyPr/>
                    <a:lstStyle/>
                    <a:p>
                      <a:r>
                        <a:rPr lang="en-US" dirty="0" smtClean="0"/>
                        <a:t>GAAR</a:t>
                      </a:r>
                      <a:endParaRPr lang="en-IN" dirty="0"/>
                    </a:p>
                  </a:txBody>
                  <a:tcPr/>
                </a:tc>
                <a:tc>
                  <a:txBody>
                    <a:bodyPr/>
                    <a:lstStyle/>
                    <a:p>
                      <a:r>
                        <a:rPr lang="en-US" dirty="0" smtClean="0"/>
                        <a:t>These are applicable from AY 2016-17, hence not discussed in detail. Based on the </a:t>
                      </a:r>
                      <a:r>
                        <a:rPr lang="en-IN" dirty="0" smtClean="0"/>
                        <a:t>recommendations proposed by </a:t>
                      </a:r>
                      <a:r>
                        <a:rPr lang="en-IN" dirty="0" err="1" smtClean="0"/>
                        <a:t>Shome</a:t>
                      </a:r>
                      <a:r>
                        <a:rPr lang="en-IN" dirty="0" smtClean="0"/>
                        <a:t> Committee GAAR has been issued as of now.</a:t>
                      </a:r>
                      <a:endParaRPr lang="en-IN" dirty="0"/>
                    </a:p>
                  </a:txBody>
                  <a:tcPr/>
                </a:tc>
                <a:tc>
                  <a:txBody>
                    <a:bodyPr/>
                    <a:lstStyle/>
                    <a:p>
                      <a:endParaRPr lang="en-IN" dirty="0"/>
                    </a:p>
                  </a:txBody>
                  <a:tcPr/>
                </a:tc>
              </a:tr>
              <a:tr h="1724613">
                <a:tc>
                  <a:txBody>
                    <a:bodyPr/>
                    <a:lstStyle/>
                    <a:p>
                      <a:r>
                        <a:rPr lang="en-US" dirty="0" smtClean="0"/>
                        <a:t>115A</a:t>
                      </a:r>
                      <a:endParaRPr lang="en-IN" dirty="0"/>
                    </a:p>
                  </a:txBody>
                  <a:tcPr/>
                </a:tc>
                <a:tc>
                  <a:txBody>
                    <a:bodyPr/>
                    <a:lstStyle/>
                    <a:p>
                      <a:r>
                        <a:rPr lang="en-IN" dirty="0" smtClean="0"/>
                        <a:t>Income by way of Royalty or FTS</a:t>
                      </a:r>
                      <a:endParaRPr lang="en-IN" dirty="0"/>
                    </a:p>
                  </a:txBody>
                  <a:tcPr/>
                </a:tc>
                <a:tc>
                  <a:txBody>
                    <a:bodyPr/>
                    <a:lstStyle/>
                    <a:p>
                      <a:r>
                        <a:rPr lang="en-IN" dirty="0" smtClean="0"/>
                        <a:t>The existing provisions of clause (b) of sub-section (1) of the aforesaid section provide for the tax rates on which income by way of royalty or fees for technical services in case of non residents (not being a company) or a foreign company, is taxed. Various sub-clauses of the said clause provide for different rates of tax in case of income by way of royalty or FTS based on the date of agreement under which such income is received by the non resident (not being a company) or a foreign company. It is proposed to substitute sub-clauses (A), (AA), (B) and (BB) of the aforesaid clause (b), so as to provide that income by way of royalty or fees for technical services shall be taxable at a uniform rate of twenty-five per cent. if it has been received under an agreement entered after 31st day of March, 1976. This amendment will take effect from 1st April, 2014 and will, accordingly, apply in relation to the assessment year 2014-15 and subsequent assessment years.</a:t>
                      </a:r>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507028"/>
        </p:xfrm>
        <a:graphic>
          <a:graphicData uri="http://schemas.openxmlformats.org/drawingml/2006/table">
            <a:tbl>
              <a:tblPr firstRow="1" bandRow="1">
                <a:tableStyleId>{08FB837D-C827-4EFA-A057-4D05807E0F7C}</a:tableStyleId>
              </a:tblPr>
              <a:tblGrid>
                <a:gridCol w="990600"/>
                <a:gridCol w="1143000"/>
                <a:gridCol w="6096000"/>
                <a:gridCol w="914400"/>
              </a:tblGrid>
              <a:tr h="655771">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2904129">
                <a:tc>
                  <a:txBody>
                    <a:bodyPr/>
                    <a:lstStyle/>
                    <a:p>
                      <a:r>
                        <a:rPr lang="en-US" dirty="0" smtClean="0"/>
                        <a:t>115A</a:t>
                      </a:r>
                      <a:endParaRPr lang="en-IN" dirty="0"/>
                    </a:p>
                  </a:txBody>
                  <a:tcPr/>
                </a:tc>
                <a:tc>
                  <a:txBody>
                    <a:bodyPr/>
                    <a:lstStyle/>
                    <a:p>
                      <a:r>
                        <a:rPr lang="en-US" dirty="0" smtClean="0"/>
                        <a:t>Issues</a:t>
                      </a:r>
                      <a:endParaRPr lang="en-IN" dirty="0"/>
                    </a:p>
                  </a:txBody>
                  <a:tcPr/>
                </a:tc>
                <a:tc>
                  <a:txBody>
                    <a:bodyPr/>
                    <a:lstStyle/>
                    <a:p>
                      <a:r>
                        <a:rPr lang="en-US" dirty="0" smtClean="0"/>
                        <a:t>1) When there</a:t>
                      </a:r>
                      <a:r>
                        <a:rPr lang="en-US" baseline="0" dirty="0" smtClean="0"/>
                        <a:t> is no PAN – 20% U/s 206AA or 25% U/s 115A.</a:t>
                      </a:r>
                    </a:p>
                    <a:p>
                      <a:r>
                        <a:rPr lang="en-IN" dirty="0" smtClean="0"/>
                        <a:t>“Notwithstanding anything contained in any other provisions of this Act, ……………………………………………………….deducted at the higher of the following rates, namely:—</a:t>
                      </a:r>
                    </a:p>
                    <a:p>
                      <a:r>
                        <a:rPr lang="en-IN" dirty="0" smtClean="0"/>
                        <a:t>(</a:t>
                      </a:r>
                      <a:r>
                        <a:rPr lang="en-IN" dirty="0" err="1" smtClean="0"/>
                        <a:t>i</a:t>
                      </a:r>
                      <a:r>
                        <a:rPr lang="en-IN" dirty="0" smtClean="0"/>
                        <a:t>) at the rate specified in the relevant provision of this Act; or</a:t>
                      </a:r>
                    </a:p>
                    <a:p>
                      <a:r>
                        <a:rPr lang="en-IN" dirty="0" smtClean="0"/>
                        <a:t>(ii) at the </a:t>
                      </a:r>
                      <a:r>
                        <a:rPr lang="en-IN" i="1" dirty="0" smtClean="0"/>
                        <a:t>rate or rates in force</a:t>
                      </a:r>
                      <a:r>
                        <a:rPr lang="en-IN" dirty="0" smtClean="0"/>
                        <a:t>; or</a:t>
                      </a:r>
                    </a:p>
                    <a:p>
                      <a:r>
                        <a:rPr lang="en-IN" dirty="0" smtClean="0"/>
                        <a:t>(iii) at the rate of twenty per cent.”</a:t>
                      </a:r>
                    </a:p>
                    <a:p>
                      <a:r>
                        <a:rPr lang="en-US" dirty="0" smtClean="0"/>
                        <a:t>Hence 25%</a:t>
                      </a:r>
                    </a:p>
                    <a:p>
                      <a:r>
                        <a:rPr lang="en-US" dirty="0" smtClean="0"/>
                        <a:t>2) No TRC but PAN available – As rates mentioned in Income tax act.[Rates in</a:t>
                      </a:r>
                      <a:r>
                        <a:rPr lang="en-US" baseline="0" dirty="0" smtClean="0"/>
                        <a:t> force]</a:t>
                      </a:r>
                      <a:endParaRPr lang="en-IN" dirty="0"/>
                    </a:p>
                  </a:txBody>
                  <a:tcPr/>
                </a:tc>
                <a:tc>
                  <a:txBody>
                    <a:bodyPr/>
                    <a:lstStyle/>
                    <a:p>
                      <a:endParaRPr lang="en-IN" dirty="0"/>
                    </a:p>
                  </a:txBody>
                  <a:tcPr/>
                </a:tc>
              </a:tr>
              <a:tr h="1217861">
                <a:tc>
                  <a:txBody>
                    <a:bodyPr/>
                    <a:lstStyle/>
                    <a:p>
                      <a:r>
                        <a:rPr lang="en-US" dirty="0" smtClean="0"/>
                        <a:t>115BBD</a:t>
                      </a:r>
                      <a:endParaRPr lang="en-IN" dirty="0"/>
                    </a:p>
                  </a:txBody>
                  <a:tcPr/>
                </a:tc>
                <a:tc>
                  <a:txBody>
                    <a:bodyPr/>
                    <a:lstStyle/>
                    <a:p>
                      <a:r>
                        <a:rPr lang="en-IN" dirty="0" smtClean="0"/>
                        <a:t>Dividends from specified </a:t>
                      </a:r>
                      <a:r>
                        <a:rPr lang="en-IN" dirty="0" err="1" smtClean="0"/>
                        <a:t>FCo</a:t>
                      </a:r>
                      <a:endParaRPr lang="en-IN" dirty="0"/>
                    </a:p>
                  </a:txBody>
                  <a:tcPr/>
                </a:tc>
                <a:tc>
                  <a:txBody>
                    <a:bodyPr/>
                    <a:lstStyle/>
                    <a:p>
                      <a:r>
                        <a:rPr lang="en-IN" dirty="0" smtClean="0"/>
                        <a:t>Benefit of concessional rate of 15% tax on dividends received by an Indian company from a foreign company in which the former holds more than 26% in terms of nominal value of equity share capital, extended by one more year.</a:t>
                      </a:r>
                    </a:p>
                  </a:txBody>
                  <a:tcPr/>
                </a:tc>
                <a:tc>
                  <a:txBody>
                    <a:bodyPr/>
                    <a:lstStyle/>
                    <a:p>
                      <a:endParaRPr lang="en-IN" dirty="0"/>
                    </a:p>
                  </a:txBody>
                  <a:tcPr/>
                </a:tc>
              </a:tr>
              <a:tr h="1470638">
                <a:tc>
                  <a:txBody>
                    <a:bodyPr/>
                    <a:lstStyle/>
                    <a:p>
                      <a:r>
                        <a:rPr lang="en-US" dirty="0" smtClean="0"/>
                        <a:t>115O</a:t>
                      </a:r>
                      <a:endParaRPr lang="en-IN" dirty="0"/>
                    </a:p>
                  </a:txBody>
                  <a:tcPr/>
                </a:tc>
                <a:tc>
                  <a:txBody>
                    <a:bodyPr/>
                    <a:lstStyle/>
                    <a:p>
                      <a:r>
                        <a:rPr lang="en-IN" dirty="0" smtClean="0"/>
                        <a:t>Tax on Dividend of Domestic Co</a:t>
                      </a:r>
                      <a:endParaRPr lang="en-IN" dirty="0"/>
                    </a:p>
                  </a:txBody>
                  <a:tcPr/>
                </a:tc>
                <a:tc>
                  <a:txBody>
                    <a:bodyPr/>
                    <a:lstStyle/>
                    <a:p>
                      <a:r>
                        <a:rPr lang="en-IN" dirty="0" smtClean="0"/>
                        <a:t>Removal of cascading effect of DDT in a multi tier structure where dividend is received by a domestic company from its subsidiary (which is also a domestic company), extended to a domestic company which has a foreign subsidiary provided the domestic company is subjected to tax u/s 115BBD of the Act.</a:t>
                      </a:r>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5959291"/>
        </p:xfrm>
        <a:graphic>
          <a:graphicData uri="http://schemas.openxmlformats.org/drawingml/2006/table">
            <a:tbl>
              <a:tblPr firstRow="1" bandRow="1">
                <a:tableStyleId>{08FB837D-C827-4EFA-A057-4D05807E0F7C}</a:tableStyleId>
              </a:tblPr>
              <a:tblGrid>
                <a:gridCol w="990600"/>
                <a:gridCol w="1143000"/>
                <a:gridCol w="5791200"/>
                <a:gridCol w="1219200"/>
              </a:tblGrid>
              <a:tr h="655771">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685799">
                <a:tc>
                  <a:txBody>
                    <a:bodyPr/>
                    <a:lstStyle/>
                    <a:p>
                      <a:r>
                        <a:rPr lang="en-US" dirty="0" smtClean="0"/>
                        <a:t>115QA to QC</a:t>
                      </a:r>
                      <a:endParaRPr lang="en-IN" dirty="0"/>
                    </a:p>
                  </a:txBody>
                  <a:tcPr/>
                </a:tc>
                <a:tc>
                  <a:txBody>
                    <a:bodyPr/>
                    <a:lstStyle/>
                    <a:p>
                      <a:r>
                        <a:rPr lang="en-US" dirty="0" smtClean="0"/>
                        <a:t>Buy back of shares</a:t>
                      </a:r>
                      <a:endParaRPr lang="en-IN" dirty="0"/>
                    </a:p>
                  </a:txBody>
                  <a:tcPr/>
                </a:tc>
                <a:tc>
                  <a:txBody>
                    <a:bodyPr/>
                    <a:lstStyle/>
                    <a:p>
                      <a:r>
                        <a:rPr lang="en-IN" dirty="0" smtClean="0"/>
                        <a:t>A company, having distributable reserves, has two options to distribute to its shareholders either by declaration &amp; payment of dividends or by way of purchase of its own shares (i.e. buy back of shares) at a consideration fixed by it. In the first case, the payment by company is subject to DDT and income in the hands of shareholders is exempt. In the second case the income is taxed in the hands of shareholder as capital gains U/s77A. Hence the new Chapter XII-DA, when consideration paid by the company for purchase of its own unlisted shares which is in excess of the sum received by the company at the time of issue of such shares (distributed income) will be charged to tax and the company would be liable to pay additional income-tax @ 20% of the distributed income paid to the shareholder. The additional income-tax payable by the company shall be the final tax on similar lines as DDT. The income arising to the shareholders in respect of such buy back by the company would be exempt where the company is liable to pay the additional income-tax on the buy-back of shares.</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233611"/>
        </p:xfrm>
        <a:graphic>
          <a:graphicData uri="http://schemas.openxmlformats.org/drawingml/2006/table">
            <a:tbl>
              <a:tblPr firstRow="1" bandRow="1">
                <a:tableStyleId>{08FB837D-C827-4EFA-A057-4D05807E0F7C}</a:tableStyleId>
              </a:tblPr>
              <a:tblGrid>
                <a:gridCol w="990600"/>
                <a:gridCol w="1143000"/>
                <a:gridCol w="5791200"/>
                <a:gridCol w="1219200"/>
              </a:tblGrid>
              <a:tr h="655771">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685799">
                <a:tc>
                  <a:txBody>
                    <a:bodyPr/>
                    <a:lstStyle/>
                    <a:p>
                      <a:r>
                        <a:rPr lang="en-US" dirty="0" smtClean="0"/>
                        <a:t>115R</a:t>
                      </a:r>
                      <a:endParaRPr lang="en-IN" dirty="0"/>
                    </a:p>
                  </a:txBody>
                  <a:tcPr/>
                </a:tc>
                <a:tc>
                  <a:txBody>
                    <a:bodyPr/>
                    <a:lstStyle/>
                    <a:p>
                      <a:r>
                        <a:rPr lang="en-US" dirty="0" smtClean="0"/>
                        <a:t>Tax on Distributed income by MF</a:t>
                      </a:r>
                      <a:endParaRPr lang="en-IN" dirty="0"/>
                    </a:p>
                  </a:txBody>
                  <a:tcPr/>
                </a:tc>
                <a:tc>
                  <a:txBody>
                    <a:bodyPr/>
                    <a:lstStyle/>
                    <a:p>
                      <a:r>
                        <a:rPr lang="en-IN" dirty="0" smtClean="0"/>
                        <a:t>In order to provide uniform taxation for all types of funds, other than equity oriented fund, it is proposed to increase the rate of tax on distributed income from 12.5% to 25% in all cases even</a:t>
                      </a:r>
                      <a:r>
                        <a:rPr lang="en-IN" baseline="0" dirty="0" smtClean="0"/>
                        <a:t> </a:t>
                      </a:r>
                      <a:r>
                        <a:rPr lang="en-IN" dirty="0" smtClean="0"/>
                        <a:t>where distribution is made to an individual or a HUF.(earlier it was 12.5 to </a:t>
                      </a:r>
                      <a:r>
                        <a:rPr lang="en-IN" dirty="0" err="1" smtClean="0"/>
                        <a:t>Ind</a:t>
                      </a:r>
                      <a:r>
                        <a:rPr lang="en-IN" dirty="0" smtClean="0"/>
                        <a:t> or HUF)</a:t>
                      </a:r>
                      <a:endParaRPr lang="en-IN" dirty="0"/>
                    </a:p>
                  </a:txBody>
                  <a:tcPr/>
                </a:tc>
                <a:tc>
                  <a:txBody>
                    <a:bodyPr/>
                    <a:lstStyle/>
                    <a:p>
                      <a:endParaRPr lang="en-IN" dirty="0"/>
                    </a:p>
                  </a:txBody>
                  <a:tcPr/>
                </a:tc>
              </a:tr>
              <a:tr h="685799">
                <a:tc>
                  <a:txBody>
                    <a:bodyPr/>
                    <a:lstStyle/>
                    <a:p>
                      <a:r>
                        <a:rPr lang="en-US" dirty="0" smtClean="0"/>
                        <a:t>132B</a:t>
                      </a:r>
                      <a:endParaRPr lang="en-IN" dirty="0"/>
                    </a:p>
                  </a:txBody>
                  <a:tcPr/>
                </a:tc>
                <a:tc>
                  <a:txBody>
                    <a:bodyPr/>
                    <a:lstStyle/>
                    <a:p>
                      <a:r>
                        <a:rPr lang="en-IN" dirty="0" smtClean="0"/>
                        <a:t>Application of seized assets</a:t>
                      </a:r>
                      <a:endParaRPr lang="en-IN" dirty="0"/>
                    </a:p>
                  </a:txBody>
                  <a:tcPr/>
                </a:tc>
                <a:tc>
                  <a:txBody>
                    <a:bodyPr/>
                    <a:lstStyle/>
                    <a:p>
                      <a:r>
                        <a:rPr lang="en-IN" dirty="0" smtClean="0"/>
                        <a:t>Explanation 1 added which clarifies that Advance tax liability does not form part of existing tax liability meaning thereby seized cash cannot be adjusted against the advance tax liability.</a:t>
                      </a:r>
                      <a:endParaRPr lang="en-IN" dirty="0"/>
                    </a:p>
                  </a:txBody>
                  <a:tcPr/>
                </a:tc>
                <a:tc>
                  <a:txBody>
                    <a:bodyPr/>
                    <a:lstStyle/>
                    <a:p>
                      <a:endParaRPr lang="en-IN" dirty="0"/>
                    </a:p>
                  </a:txBody>
                  <a:tcPr/>
                </a:tc>
              </a:tr>
              <a:tr h="685799">
                <a:tc>
                  <a:txBody>
                    <a:bodyPr/>
                    <a:lstStyle/>
                    <a:p>
                      <a:r>
                        <a:rPr lang="en-US" dirty="0" smtClean="0"/>
                        <a:t>139 (9)</a:t>
                      </a:r>
                      <a:endParaRPr lang="en-IN" dirty="0"/>
                    </a:p>
                  </a:txBody>
                  <a:tcPr/>
                </a:tc>
                <a:tc>
                  <a:txBody>
                    <a:bodyPr/>
                    <a:lstStyle/>
                    <a:p>
                      <a:r>
                        <a:rPr lang="en-US" dirty="0" smtClean="0"/>
                        <a:t>Return of</a:t>
                      </a:r>
                      <a:r>
                        <a:rPr lang="en-US" baseline="0" dirty="0" smtClean="0"/>
                        <a:t> income</a:t>
                      </a:r>
                      <a:endParaRPr lang="en-IN" dirty="0"/>
                    </a:p>
                  </a:txBody>
                  <a:tcPr/>
                </a:tc>
                <a:tc>
                  <a:txBody>
                    <a:bodyPr/>
                    <a:lstStyle/>
                    <a:p>
                      <a:r>
                        <a:rPr lang="en-IN" dirty="0" smtClean="0"/>
                        <a:t>The tax together with interest, if any, payable in accordance with the provisions of section 140A, has not been paid on or before the date of furnishing of the return</a:t>
                      </a:r>
                      <a:r>
                        <a:rPr lang="en-IN" baseline="0" dirty="0" smtClean="0"/>
                        <a:t> will be considered as defective return.</a:t>
                      </a:r>
                      <a:endParaRPr lang="en-IN" dirty="0"/>
                    </a:p>
                  </a:txBody>
                  <a:tcPr/>
                </a:tc>
                <a:tc>
                  <a:txBody>
                    <a:bodyPr/>
                    <a:lstStyle/>
                    <a:p>
                      <a:endParaRPr lang="en-IN" dirty="0"/>
                    </a:p>
                  </a:txBody>
                  <a:tcPr/>
                </a:tc>
              </a:tr>
              <a:tr h="685799">
                <a:tc>
                  <a:txBody>
                    <a:bodyPr/>
                    <a:lstStyle/>
                    <a:p>
                      <a:r>
                        <a:rPr lang="en-US" dirty="0" smtClean="0"/>
                        <a:t>142</a:t>
                      </a:r>
                      <a:endParaRPr lang="en-IN" dirty="0"/>
                    </a:p>
                  </a:txBody>
                  <a:tcPr/>
                </a:tc>
                <a:tc>
                  <a:txBody>
                    <a:bodyPr/>
                    <a:lstStyle/>
                    <a:p>
                      <a:r>
                        <a:rPr lang="en-US" dirty="0" smtClean="0"/>
                        <a:t>Special</a:t>
                      </a:r>
                      <a:r>
                        <a:rPr lang="en-US" baseline="0" dirty="0" smtClean="0"/>
                        <a:t> Audit</a:t>
                      </a:r>
                      <a:endParaRPr lang="en-IN" dirty="0"/>
                    </a:p>
                  </a:txBody>
                  <a:tcPr/>
                </a:tc>
                <a:tc>
                  <a:txBody>
                    <a:bodyPr/>
                    <a:lstStyle/>
                    <a:p>
                      <a:r>
                        <a:rPr lang="en-IN" dirty="0" smtClean="0"/>
                        <a:t>Below factors can also be considered by the AO for directing the tax payer to get his accounts audited: Volume of A/c; Doubts about correctness of the accounts; Multiplicity of transactions in the accounts or specialised nature of business activity of the tax payer</a:t>
                      </a:r>
                      <a:r>
                        <a:rPr lang="en-IN" baseline="0" dirty="0" smtClean="0"/>
                        <a:t> </a:t>
                      </a:r>
                      <a:r>
                        <a:rPr lang="en-IN" dirty="0" smtClean="0"/>
                        <a:t>and interests of the revenue. Thus AO power is widened asking for special audit.</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400800"/>
        </p:xfrm>
        <a:graphic>
          <a:graphicData uri="http://schemas.openxmlformats.org/drawingml/2006/table">
            <a:tbl>
              <a:tblPr firstRow="1" bandRow="1">
                <a:tableStyleId>{08FB837D-C827-4EFA-A057-4D05807E0F7C}</a:tableStyleId>
              </a:tblPr>
              <a:tblGrid>
                <a:gridCol w="990600"/>
                <a:gridCol w="1143000"/>
                <a:gridCol w="6019800"/>
                <a:gridCol w="990600"/>
              </a:tblGrid>
              <a:tr h="638592">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356178">
                <a:tc>
                  <a:txBody>
                    <a:bodyPr/>
                    <a:lstStyle/>
                    <a:p>
                      <a:r>
                        <a:rPr lang="en-US" dirty="0" smtClean="0"/>
                        <a:t>144BA</a:t>
                      </a:r>
                      <a:endParaRPr lang="en-IN" dirty="0"/>
                    </a:p>
                  </a:txBody>
                  <a:tcPr/>
                </a:tc>
                <a:tc>
                  <a:txBody>
                    <a:bodyPr/>
                    <a:lstStyle/>
                    <a:p>
                      <a:r>
                        <a:rPr lang="en-US" dirty="0" smtClean="0"/>
                        <a:t>AO</a:t>
                      </a:r>
                      <a:endParaRPr lang="en-IN" dirty="0"/>
                    </a:p>
                  </a:txBody>
                  <a:tcPr/>
                </a:tc>
                <a:tc>
                  <a:txBody>
                    <a:bodyPr/>
                    <a:lstStyle/>
                    <a:p>
                      <a:r>
                        <a:rPr lang="en-IN" dirty="0" smtClean="0"/>
                        <a:t>Reference to Commissioner in certain cases </a:t>
                      </a:r>
                      <a:r>
                        <a:rPr lang="en-IN" dirty="0" err="1" smtClean="0"/>
                        <a:t>wrt</a:t>
                      </a:r>
                      <a:r>
                        <a:rPr lang="en-IN" dirty="0" smtClean="0"/>
                        <a:t> GAAR</a:t>
                      </a:r>
                      <a:endParaRPr lang="en-IN" dirty="0"/>
                    </a:p>
                  </a:txBody>
                  <a:tcPr/>
                </a:tc>
                <a:tc>
                  <a:txBody>
                    <a:bodyPr/>
                    <a:lstStyle/>
                    <a:p>
                      <a:endParaRPr lang="en-IN" dirty="0"/>
                    </a:p>
                  </a:txBody>
                  <a:tcPr/>
                </a:tc>
              </a:tr>
              <a:tr h="890446">
                <a:tc>
                  <a:txBody>
                    <a:bodyPr/>
                    <a:lstStyle/>
                    <a:p>
                      <a:r>
                        <a:rPr lang="en-US" dirty="0" smtClean="0"/>
                        <a:t>144C</a:t>
                      </a:r>
                      <a:endParaRPr lang="en-IN" dirty="0"/>
                    </a:p>
                  </a:txBody>
                  <a:tcPr/>
                </a:tc>
                <a:tc>
                  <a:txBody>
                    <a:bodyPr/>
                    <a:lstStyle/>
                    <a:p>
                      <a:r>
                        <a:rPr lang="en-US" dirty="0" smtClean="0"/>
                        <a:t>DRP</a:t>
                      </a:r>
                      <a:endParaRPr lang="en-IN" dirty="0"/>
                    </a:p>
                  </a:txBody>
                  <a:tcPr/>
                </a:tc>
                <a:tc>
                  <a:txBody>
                    <a:bodyPr/>
                    <a:lstStyle/>
                    <a:p>
                      <a:r>
                        <a:rPr lang="en-IN" dirty="0" smtClean="0"/>
                        <a:t>Sub–section 14A of section 144C omitted and new sub section 14A is added. This amendment is consequential in nature. In view of new section 144BA.</a:t>
                      </a:r>
                      <a:endParaRPr lang="en-IN" dirty="0"/>
                    </a:p>
                  </a:txBody>
                  <a:tcPr/>
                </a:tc>
                <a:tc>
                  <a:txBody>
                    <a:bodyPr/>
                    <a:lstStyle/>
                    <a:p>
                      <a:endParaRPr lang="en-IN" dirty="0"/>
                    </a:p>
                  </a:txBody>
                  <a:tcPr/>
                </a:tc>
              </a:tr>
              <a:tr h="4363183">
                <a:tc>
                  <a:txBody>
                    <a:bodyPr/>
                    <a:lstStyle/>
                    <a:p>
                      <a:r>
                        <a:rPr lang="en-US" dirty="0" smtClean="0"/>
                        <a:t>153 &amp; 153B (search)</a:t>
                      </a:r>
                      <a:endParaRPr lang="en-IN" dirty="0"/>
                    </a:p>
                  </a:txBody>
                  <a:tcPr/>
                </a:tc>
                <a:tc>
                  <a:txBody>
                    <a:bodyPr/>
                    <a:lstStyle/>
                    <a:p>
                      <a:r>
                        <a:rPr lang="en-IN" dirty="0" smtClean="0"/>
                        <a:t>time limit for completion</a:t>
                      </a:r>
                    </a:p>
                    <a:p>
                      <a:r>
                        <a:rPr lang="en-IN" dirty="0" smtClean="0"/>
                        <a:t>of assessments and reassessments</a:t>
                      </a:r>
                      <a:endParaRPr lang="en-IN" dirty="0"/>
                    </a:p>
                  </a:txBody>
                  <a:tcPr/>
                </a:tc>
                <a:tc>
                  <a:txBody>
                    <a:bodyPr/>
                    <a:lstStyle/>
                    <a:p>
                      <a:pPr algn="just"/>
                      <a:r>
                        <a:rPr lang="en-IN" dirty="0" smtClean="0"/>
                        <a:t>At present the period commencing from the date of direction of special audit up to the date on which the audit report is required to be furnished, is excluded. Now, in case the direction of special audit is challenged before a court, the period up to the date of receipt of the court order by the Revenue authorities (RA) will also be excluded while computing the aforesaid time limit. At present when RA seek information from the foreign tax authorities under the relevant DTAA, the period commencing from the date on which the request for information is made up to the date of receipt of the information (Max 1 yr) is excluded for computing the period of limitation for completion of assessment / reassessment proceedings. Now the period commencing from the first request date to last part of the information date received (Max 1 yr) will now be excluded for the period of limitation.</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0"/>
          <a:ext cx="9144000" cy="6126480"/>
        </p:xfrm>
        <a:graphic>
          <a:graphicData uri="http://schemas.openxmlformats.org/drawingml/2006/table">
            <a:tbl>
              <a:tblPr firstRow="1" bandRow="1">
                <a:tableStyleId>{08FB837D-C827-4EFA-A057-4D05807E0F7C}</a:tableStyleId>
              </a:tblPr>
              <a:tblGrid>
                <a:gridCol w="914400"/>
                <a:gridCol w="1143000"/>
                <a:gridCol w="6096000"/>
                <a:gridCol w="990600"/>
              </a:tblGrid>
              <a:tr h="639560">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2179320">
                <a:tc>
                  <a:txBody>
                    <a:bodyPr/>
                    <a:lstStyle/>
                    <a:p>
                      <a:r>
                        <a:rPr lang="en-US" dirty="0" smtClean="0"/>
                        <a:t>153D</a:t>
                      </a:r>
                      <a:endParaRPr lang="en-IN" dirty="0"/>
                    </a:p>
                  </a:txBody>
                  <a:tcPr/>
                </a:tc>
                <a:tc>
                  <a:txBody>
                    <a:bodyPr/>
                    <a:lstStyle/>
                    <a:p>
                      <a:r>
                        <a:rPr lang="en-US" dirty="0" smtClean="0"/>
                        <a:t>Approval</a:t>
                      </a:r>
                      <a:endParaRPr lang="en-IN" dirty="0"/>
                    </a:p>
                  </a:txBody>
                  <a:tcPr/>
                </a:tc>
                <a:tc>
                  <a:txBody>
                    <a:bodyPr/>
                    <a:lstStyle/>
                    <a:p>
                      <a:pPr algn="just"/>
                      <a:r>
                        <a:rPr lang="en-IN" dirty="0" smtClean="0"/>
                        <a:t>It is currently provided in the section that any order of an assessment or reassessment in cases where a search or requisition has been done would be passed by an AO only with prior approval of the JC. It is proposed to amend the said section 153D to provide that where the assessment or reassessment order, as the case maybe, is required to be passed by the AO with the prior approval of the Commissioner 144BA (12) then the conditions of this section shall not apply.</a:t>
                      </a:r>
                      <a:endParaRPr lang="en-IN" dirty="0"/>
                    </a:p>
                  </a:txBody>
                  <a:tcPr/>
                </a:tc>
                <a:tc>
                  <a:txBody>
                    <a:bodyPr/>
                    <a:lstStyle/>
                    <a:p>
                      <a:endParaRPr lang="en-IN" dirty="0"/>
                    </a:p>
                  </a:txBody>
                  <a:tcPr/>
                </a:tc>
              </a:tr>
              <a:tr h="1066800">
                <a:tc>
                  <a:txBody>
                    <a:bodyPr/>
                    <a:lstStyle/>
                    <a:p>
                      <a:r>
                        <a:rPr lang="en-US" dirty="0" smtClean="0"/>
                        <a:t>167C &amp;179</a:t>
                      </a:r>
                      <a:endParaRPr lang="en-IN" dirty="0"/>
                    </a:p>
                  </a:txBody>
                  <a:tcPr/>
                </a:tc>
                <a:tc>
                  <a:txBody>
                    <a:bodyPr/>
                    <a:lstStyle/>
                    <a:p>
                      <a:r>
                        <a:rPr lang="en-US" dirty="0" smtClean="0"/>
                        <a:t>Tax due</a:t>
                      </a:r>
                      <a:endParaRPr lang="en-IN" dirty="0"/>
                    </a:p>
                  </a:txBody>
                  <a:tcPr/>
                </a:tc>
                <a:tc>
                  <a:txBody>
                    <a:bodyPr/>
                    <a:lstStyle/>
                    <a:p>
                      <a:r>
                        <a:rPr lang="en-IN" dirty="0" smtClean="0"/>
                        <a:t>Some courts interpreted the phrase 'tax due' used does not include penalty, interest and other sum payable under the Act. Hence now tax due includes penalty, interest or any other sum payable under the this Act is the change made.</a:t>
                      </a:r>
                      <a:endParaRPr lang="en-IN" dirty="0"/>
                    </a:p>
                  </a:txBody>
                  <a:tcPr/>
                </a:tc>
                <a:tc>
                  <a:txBody>
                    <a:bodyPr/>
                    <a:lstStyle/>
                    <a:p>
                      <a:endParaRPr lang="en-IN" dirty="0"/>
                    </a:p>
                  </a:txBody>
                  <a:tcPr/>
                </a:tc>
              </a:tr>
              <a:tr h="1958643">
                <a:tc>
                  <a:txBody>
                    <a:bodyPr/>
                    <a:lstStyle/>
                    <a:p>
                      <a:r>
                        <a:rPr lang="en-US" dirty="0" smtClean="0"/>
                        <a:t>194-IA</a:t>
                      </a:r>
                      <a:endParaRPr lang="en-IN" dirty="0"/>
                    </a:p>
                  </a:txBody>
                  <a:tcPr/>
                </a:tc>
                <a:tc>
                  <a:txBody>
                    <a:bodyPr/>
                    <a:lstStyle/>
                    <a:p>
                      <a:r>
                        <a:rPr lang="en-US" dirty="0" smtClean="0"/>
                        <a:t>TDS on IMP</a:t>
                      </a:r>
                      <a:endParaRPr lang="en-IN" dirty="0"/>
                    </a:p>
                  </a:txBody>
                  <a:tcPr/>
                </a:tc>
                <a:tc>
                  <a:txBody>
                    <a:bodyPr/>
                    <a:lstStyle/>
                    <a:p>
                      <a:pPr algn="just"/>
                      <a:r>
                        <a:rPr lang="en-IN" dirty="0" smtClean="0"/>
                        <a:t>1% is required to be deducted by every transferee (other than the transferee in the case of compulsory acquisition of immovable property) from a sum paid/credited to a resident</a:t>
                      </a:r>
                    </a:p>
                    <a:p>
                      <a:pPr algn="just"/>
                      <a:r>
                        <a:rPr lang="en-IN" dirty="0" smtClean="0"/>
                        <a:t>transferor as consideration for transfer of IMP[any land (other than agricultural land) or any building or part of a building]. Tax is not required to be deducted if the consideration for transfer of immovable property is less than Rs. 50 </a:t>
                      </a:r>
                      <a:r>
                        <a:rPr lang="en-IN" dirty="0" err="1" smtClean="0"/>
                        <a:t>lakhs</a:t>
                      </a:r>
                      <a:r>
                        <a:rPr lang="en-IN" dirty="0" smtClean="0"/>
                        <a:t>.</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400800"/>
        </p:xfrm>
        <a:graphic>
          <a:graphicData uri="http://schemas.openxmlformats.org/drawingml/2006/table">
            <a:tbl>
              <a:tblPr firstRow="1" bandRow="1">
                <a:tableStyleId>{08FB837D-C827-4EFA-A057-4D05807E0F7C}</a:tableStyleId>
              </a:tblPr>
              <a:tblGrid>
                <a:gridCol w="838200"/>
                <a:gridCol w="914400"/>
                <a:gridCol w="6400800"/>
                <a:gridCol w="990600"/>
              </a:tblGrid>
              <a:tr h="479707">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662452">
                <a:tc>
                  <a:txBody>
                    <a:bodyPr/>
                    <a:lstStyle/>
                    <a:p>
                      <a:r>
                        <a:rPr lang="en-US" dirty="0" smtClean="0"/>
                        <a:t>194LC</a:t>
                      </a:r>
                      <a:endParaRPr lang="en-IN" dirty="0"/>
                    </a:p>
                  </a:txBody>
                  <a:tcPr/>
                </a:tc>
                <a:tc>
                  <a:txBody>
                    <a:bodyPr/>
                    <a:lstStyle/>
                    <a:p>
                      <a:r>
                        <a:rPr lang="en-IN" dirty="0" smtClean="0"/>
                        <a:t>Interest on long-term infrastructure</a:t>
                      </a:r>
                    </a:p>
                    <a:p>
                      <a:r>
                        <a:rPr lang="en-IN" dirty="0" smtClean="0"/>
                        <a:t>Bonds</a:t>
                      </a:r>
                      <a:endParaRPr lang="en-IN" dirty="0"/>
                    </a:p>
                  </a:txBody>
                  <a:tcPr/>
                </a:tc>
                <a:tc>
                  <a:txBody>
                    <a:bodyPr/>
                    <a:lstStyle/>
                    <a:p>
                      <a:pPr algn="just"/>
                      <a:r>
                        <a:rPr lang="en-IN" dirty="0" smtClean="0"/>
                        <a:t>Currently, a concessional TDS rate of 5% applies to payment of interest on borrowings made by an Indian company in foreign currency either under a loan agreement or by way of issue of long-term infrastructure bonds, as approved by the Central</a:t>
                      </a:r>
                    </a:p>
                    <a:p>
                      <a:pPr algn="just"/>
                      <a:r>
                        <a:rPr lang="en-IN" dirty="0" smtClean="0"/>
                        <a:t>Government. It is proposed to provide that the concessional rate of TDS on payment of interest will be available where a</a:t>
                      </a:r>
                    </a:p>
                    <a:p>
                      <a:pPr algn="just"/>
                      <a:r>
                        <a:rPr lang="en-IN" dirty="0" smtClean="0"/>
                        <a:t>non-resident or a foreign company has deposited any sum of money in foreign currency in a designated account and the said money is utilised after converting in rupees (deemed to be</a:t>
                      </a:r>
                    </a:p>
                    <a:p>
                      <a:pPr algn="just"/>
                      <a:r>
                        <a:rPr lang="en-IN" dirty="0" smtClean="0"/>
                        <a:t>received in foreign currency) to subscribe to any long-term infrastructure bonds issued by the Indian company.</a:t>
                      </a:r>
                      <a:endParaRPr lang="en-IN" dirty="0"/>
                    </a:p>
                  </a:txBody>
                  <a:tcPr/>
                </a:tc>
                <a:tc>
                  <a:txBody>
                    <a:bodyPr/>
                    <a:lstStyle/>
                    <a:p>
                      <a:endParaRPr lang="en-IN" dirty="0"/>
                    </a:p>
                  </a:txBody>
                  <a:tcPr/>
                </a:tc>
              </a:tr>
              <a:tr h="746759">
                <a:tc>
                  <a:txBody>
                    <a:bodyPr/>
                    <a:lstStyle/>
                    <a:p>
                      <a:r>
                        <a:rPr lang="en-US" dirty="0" smtClean="0"/>
                        <a:t>245N,</a:t>
                      </a:r>
                    </a:p>
                    <a:p>
                      <a:r>
                        <a:rPr lang="en-US" dirty="0" smtClean="0"/>
                        <a:t>246A,</a:t>
                      </a:r>
                    </a:p>
                    <a:p>
                      <a:r>
                        <a:rPr lang="en-US" dirty="0" smtClean="0"/>
                        <a:t>253</a:t>
                      </a:r>
                      <a:endParaRPr lang="en-IN" dirty="0"/>
                    </a:p>
                  </a:txBody>
                  <a:tcPr/>
                </a:tc>
                <a:tc>
                  <a:txBody>
                    <a:bodyPr/>
                    <a:lstStyle/>
                    <a:p>
                      <a:r>
                        <a:rPr lang="en-US" dirty="0" smtClean="0"/>
                        <a:t>GAAR related</a:t>
                      </a:r>
                      <a:endParaRPr lang="en-IN" dirty="0"/>
                    </a:p>
                  </a:txBody>
                  <a:tcPr/>
                </a:tc>
                <a:tc>
                  <a:txBody>
                    <a:bodyPr/>
                    <a:lstStyle/>
                    <a:p>
                      <a:r>
                        <a:rPr lang="en-US" dirty="0" smtClean="0"/>
                        <a:t>Law</a:t>
                      </a:r>
                      <a:r>
                        <a:rPr lang="en-US" baseline="0" dirty="0" smtClean="0"/>
                        <a:t> has been amended </a:t>
                      </a:r>
                      <a:r>
                        <a:rPr lang="en-US" baseline="0" dirty="0" err="1" smtClean="0"/>
                        <a:t>wrt</a:t>
                      </a:r>
                      <a:r>
                        <a:rPr lang="en-US" baseline="0" dirty="0" smtClean="0"/>
                        <a:t> GAAR as the same was postponed </a:t>
                      </a:r>
                      <a:r>
                        <a:rPr lang="en-US" baseline="0" dirty="0" err="1" smtClean="0"/>
                        <a:t>wrt</a:t>
                      </a:r>
                      <a:r>
                        <a:rPr lang="en-US" baseline="0" dirty="0" smtClean="0"/>
                        <a:t> AAR &amp; others.</a:t>
                      </a:r>
                      <a:endParaRPr lang="en-IN" dirty="0"/>
                    </a:p>
                  </a:txBody>
                  <a:tcPr/>
                </a:tc>
                <a:tc>
                  <a:txBody>
                    <a:bodyPr/>
                    <a:lstStyle/>
                    <a:p>
                      <a:endParaRPr lang="en-IN" dirty="0"/>
                    </a:p>
                  </a:txBody>
                  <a:tcPr/>
                </a:tc>
              </a:tr>
              <a:tr h="1467901">
                <a:tc>
                  <a:txBody>
                    <a:bodyPr/>
                    <a:lstStyle/>
                    <a:p>
                      <a:r>
                        <a:rPr lang="en-US" dirty="0" smtClean="0"/>
                        <a:t>271FA</a:t>
                      </a:r>
                      <a:endParaRPr lang="en-IN" dirty="0"/>
                    </a:p>
                  </a:txBody>
                  <a:tcPr/>
                </a:tc>
                <a:tc>
                  <a:txBody>
                    <a:bodyPr/>
                    <a:lstStyle/>
                    <a:p>
                      <a:r>
                        <a:rPr lang="en-US" dirty="0" smtClean="0"/>
                        <a:t>Penalty for AIF</a:t>
                      </a:r>
                      <a:endParaRPr lang="en-IN" dirty="0"/>
                    </a:p>
                  </a:txBody>
                  <a:tcPr/>
                </a:tc>
                <a:tc>
                  <a:txBody>
                    <a:bodyPr/>
                    <a:lstStyle/>
                    <a:p>
                      <a:pPr algn="just"/>
                      <a:r>
                        <a:rPr lang="en-IN" dirty="0" smtClean="0"/>
                        <a:t>Penalty of Rs 100 per day would be levied for the period from due date of filing of annual information return to date of filing of the such return. Penalty of Rs 500 per</a:t>
                      </a:r>
                      <a:r>
                        <a:rPr lang="en-IN" baseline="0" dirty="0" smtClean="0"/>
                        <a:t> </a:t>
                      </a:r>
                      <a:r>
                        <a:rPr lang="en-IN" dirty="0" smtClean="0"/>
                        <a:t>day would be levied for the period from the expiry of sixty days of the notice issue by the income tax authority to the date of filing of the annual information return.</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248399"/>
        </p:xfrm>
        <a:graphic>
          <a:graphicData uri="http://schemas.openxmlformats.org/drawingml/2006/table">
            <a:tbl>
              <a:tblPr firstRow="1" bandRow="1">
                <a:tableStyleId>{08FB837D-C827-4EFA-A057-4D05807E0F7C}</a:tableStyleId>
              </a:tblPr>
              <a:tblGrid>
                <a:gridCol w="854579"/>
                <a:gridCol w="1330270"/>
                <a:gridCol w="5435151"/>
                <a:gridCol w="1524000"/>
              </a:tblGrid>
              <a:tr h="743769">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Reason / Way Forward</a:t>
                      </a:r>
                      <a:endParaRPr lang="en-IN" dirty="0"/>
                    </a:p>
                  </a:txBody>
                  <a:tcPr/>
                </a:tc>
              </a:tr>
              <a:tr h="5504630">
                <a:tc>
                  <a:txBody>
                    <a:bodyPr/>
                    <a:lstStyle/>
                    <a:p>
                      <a:r>
                        <a:rPr lang="en-US" dirty="0" smtClean="0"/>
                        <a:t>2 (1A) &amp;  (14)</a:t>
                      </a:r>
                      <a:endParaRPr lang="en-IN" dirty="0"/>
                    </a:p>
                  </a:txBody>
                  <a:tcPr/>
                </a:tc>
                <a:tc>
                  <a:txBody>
                    <a:bodyPr/>
                    <a:lstStyle/>
                    <a:p>
                      <a:r>
                        <a:rPr lang="en-US" dirty="0" smtClean="0"/>
                        <a:t>Agricultural</a:t>
                      </a:r>
                      <a:r>
                        <a:rPr lang="en-US" baseline="0" dirty="0" smtClean="0"/>
                        <a:t> Income &amp; Capital Asset</a:t>
                      </a:r>
                      <a:endParaRPr lang="en-IN" dirty="0"/>
                    </a:p>
                  </a:txBody>
                  <a:tcPr/>
                </a:tc>
                <a:tc>
                  <a:txBody>
                    <a:bodyPr/>
                    <a:lstStyle/>
                    <a:p>
                      <a:r>
                        <a:rPr lang="en-US" dirty="0" smtClean="0"/>
                        <a:t>Change</a:t>
                      </a:r>
                      <a:r>
                        <a:rPr lang="en-US" baseline="0" dirty="0" smtClean="0"/>
                        <a:t> from Population to Combination of Distance &amp; Population.</a:t>
                      </a:r>
                    </a:p>
                    <a:p>
                      <a:r>
                        <a:rPr lang="en-IN" dirty="0" smtClean="0"/>
                        <a:t>measured aerially (I) not more than 2 </a:t>
                      </a:r>
                      <a:r>
                        <a:rPr lang="en-IN" dirty="0" err="1" smtClean="0"/>
                        <a:t>Kms</a:t>
                      </a:r>
                      <a:r>
                        <a:rPr lang="en-IN" dirty="0" smtClean="0"/>
                        <a:t>, from the local limits and population of more than ten thousand but not exceeding one </a:t>
                      </a:r>
                      <a:r>
                        <a:rPr lang="en-IN" dirty="0" err="1" smtClean="0"/>
                        <a:t>lakh</a:t>
                      </a:r>
                      <a:r>
                        <a:rPr lang="en-IN" dirty="0" smtClean="0"/>
                        <a:t>; or </a:t>
                      </a:r>
                    </a:p>
                    <a:p>
                      <a:r>
                        <a:rPr lang="en-IN" dirty="0" smtClean="0"/>
                        <a:t>(II) Not more than 6 </a:t>
                      </a:r>
                      <a:r>
                        <a:rPr lang="en-IN" dirty="0" err="1" smtClean="0"/>
                        <a:t>Kms</a:t>
                      </a:r>
                      <a:r>
                        <a:rPr lang="en-IN" dirty="0" smtClean="0"/>
                        <a:t>, from the local limits and population of more than one </a:t>
                      </a:r>
                      <a:r>
                        <a:rPr lang="en-IN" dirty="0" err="1" smtClean="0"/>
                        <a:t>lakh</a:t>
                      </a:r>
                      <a:r>
                        <a:rPr lang="en-IN" dirty="0" smtClean="0"/>
                        <a:t> but not exceeding ten </a:t>
                      </a:r>
                      <a:r>
                        <a:rPr lang="en-IN" dirty="0" err="1" smtClean="0"/>
                        <a:t>lakh</a:t>
                      </a:r>
                      <a:r>
                        <a:rPr lang="en-IN" dirty="0" smtClean="0"/>
                        <a:t>; or </a:t>
                      </a:r>
                    </a:p>
                    <a:p>
                      <a:r>
                        <a:rPr lang="en-IN" dirty="0" smtClean="0"/>
                        <a:t>(III) not being more than 8 </a:t>
                      </a:r>
                      <a:r>
                        <a:rPr lang="en-IN" dirty="0" err="1" smtClean="0"/>
                        <a:t>Kms</a:t>
                      </a:r>
                      <a:r>
                        <a:rPr lang="en-IN" dirty="0" smtClean="0"/>
                        <a:t>, from the local limits and population of more than ten </a:t>
                      </a:r>
                      <a:r>
                        <a:rPr lang="en-IN" dirty="0" err="1" smtClean="0"/>
                        <a:t>lakhs</a:t>
                      </a:r>
                      <a:r>
                        <a:rPr lang="en-IN" dirty="0" smtClean="0"/>
                        <a:t>,</a:t>
                      </a:r>
                      <a:r>
                        <a:rPr lang="en-IN" baseline="0" dirty="0" smtClean="0"/>
                        <a:t> then its </a:t>
                      </a:r>
                      <a:r>
                        <a:rPr lang="en-IN" baseline="0" dirty="0" smtClean="0"/>
                        <a:t>agricultural land.</a:t>
                      </a:r>
                      <a:endParaRPr lang="en-IN" baseline="0" dirty="0" smtClean="0"/>
                    </a:p>
                    <a:p>
                      <a:r>
                        <a:rPr lang="en-IN" dirty="0" smtClean="0"/>
                        <a:t>Similar amendments are also proposed for the purposes defining “urban land” in the Wealth-tax Act, 1957.</a:t>
                      </a:r>
                    </a:p>
                    <a:p>
                      <a:endParaRPr lang="en-IN" dirty="0" smtClean="0"/>
                    </a:p>
                    <a:p>
                      <a:r>
                        <a:rPr lang="en-IN" dirty="0" smtClean="0"/>
                        <a:t>It is also proposed to define the term “population” to mean population according to the last preceding census</a:t>
                      </a:r>
                    </a:p>
                    <a:p>
                      <a:r>
                        <a:rPr lang="en-IN" dirty="0" smtClean="0"/>
                        <a:t>of which the relevant figures have been published before the first day of the previous year.</a:t>
                      </a:r>
                      <a:endParaRPr lang="en-IN" dirty="0"/>
                    </a:p>
                  </a:txBody>
                  <a:tcPr/>
                </a:tc>
                <a:tc>
                  <a:txBody>
                    <a:bodyPr/>
                    <a:lstStyle/>
                    <a:p>
                      <a:r>
                        <a:rPr lang="en-US" dirty="0" smtClean="0"/>
                        <a:t>Rural Vs Agricultural Land Issue settled now (Based on a High Court Case)</a:t>
                      </a:r>
                      <a:endParaRPr lang="en-IN" dirty="0"/>
                    </a:p>
                  </a:txBody>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3017520"/>
        </p:xfrm>
        <a:graphic>
          <a:graphicData uri="http://schemas.openxmlformats.org/drawingml/2006/table">
            <a:tbl>
              <a:tblPr firstRow="1" bandRow="1">
                <a:tableStyleId>{08FB837D-C827-4EFA-A057-4D05807E0F7C}</a:tableStyleId>
              </a:tblPr>
              <a:tblGrid>
                <a:gridCol w="838200"/>
                <a:gridCol w="914400"/>
                <a:gridCol w="6400800"/>
                <a:gridCol w="990600"/>
              </a:tblGrid>
              <a:tr h="479707">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662452">
                <a:tc>
                  <a:txBody>
                    <a:bodyPr/>
                    <a:lstStyle/>
                    <a:p>
                      <a:r>
                        <a:rPr lang="en-US" dirty="0" smtClean="0"/>
                        <a:t>295</a:t>
                      </a:r>
                      <a:endParaRPr lang="en-IN" dirty="0"/>
                    </a:p>
                  </a:txBody>
                  <a:tcPr/>
                </a:tc>
                <a:tc>
                  <a:txBody>
                    <a:bodyPr/>
                    <a:lstStyle/>
                    <a:p>
                      <a:r>
                        <a:rPr lang="en-US" dirty="0" smtClean="0"/>
                        <a:t>Power to CBDT</a:t>
                      </a:r>
                      <a:endParaRPr lang="en-IN" dirty="0"/>
                    </a:p>
                  </a:txBody>
                  <a:tcPr/>
                </a:tc>
                <a:tc>
                  <a:txBody>
                    <a:bodyPr/>
                    <a:lstStyle/>
                    <a:p>
                      <a:pPr algn="just"/>
                      <a:r>
                        <a:rPr lang="en-IN" dirty="0" smtClean="0"/>
                        <a:t>Law amended to provide additional powers to the CBDT:-To make rules under Chapter X-A (GAAR)</a:t>
                      </a:r>
                      <a:r>
                        <a:rPr lang="en-IN" baseline="0" dirty="0" smtClean="0"/>
                        <a:t> and </a:t>
                      </a:r>
                      <a:r>
                        <a:rPr lang="en-IN" dirty="0" smtClean="0"/>
                        <a:t>To decide remuneration of Chairman and members of GAAR panel appointed under Chapter X-A.</a:t>
                      </a:r>
                      <a:endParaRPr lang="en-IN" dirty="0"/>
                    </a:p>
                  </a:txBody>
                  <a:tcPr/>
                </a:tc>
                <a:tc>
                  <a:txBody>
                    <a:bodyPr/>
                    <a:lstStyle/>
                    <a:p>
                      <a:endParaRPr lang="en-IN" dirty="0"/>
                    </a:p>
                  </a:txBody>
                  <a:tcPr/>
                </a:tc>
              </a:tr>
              <a:tr h="746759">
                <a:tc>
                  <a:txBody>
                    <a:bodyPr/>
                    <a:lstStyle/>
                    <a:p>
                      <a:r>
                        <a:rPr lang="en-US" dirty="0" smtClean="0"/>
                        <a:t>14A ,14 B &amp; 46(2)</a:t>
                      </a:r>
                      <a:endParaRPr lang="en-IN" dirty="0"/>
                    </a:p>
                  </a:txBody>
                  <a:tcPr/>
                </a:tc>
                <a:tc>
                  <a:txBody>
                    <a:bodyPr/>
                    <a:lstStyle/>
                    <a:p>
                      <a:r>
                        <a:rPr lang="en-US" dirty="0" smtClean="0"/>
                        <a:t>E-Filing</a:t>
                      </a:r>
                      <a:endParaRPr lang="en-IN" dirty="0"/>
                    </a:p>
                  </a:txBody>
                  <a:tcPr/>
                </a:tc>
                <a:tc>
                  <a:txBody>
                    <a:bodyPr/>
                    <a:lstStyle/>
                    <a:p>
                      <a:r>
                        <a:rPr lang="en-US" dirty="0" smtClean="0"/>
                        <a:t>Wealth</a:t>
                      </a:r>
                      <a:r>
                        <a:rPr lang="en-US" baseline="0" dirty="0" smtClean="0"/>
                        <a:t> Tax- </a:t>
                      </a:r>
                      <a:r>
                        <a:rPr lang="en-IN" dirty="0" smtClean="0"/>
                        <a:t>The Board has been provided with the powers to provide for the class or classes of persons who are required to file return in electronic form along with related forms and to facilitate filing of annexure-less return of wealth.</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Indirect </a:t>
            </a:r>
            <a:r>
              <a:rPr lang="en-US" dirty="0" smtClean="0"/>
              <a:t>Taxes</a:t>
            </a:r>
            <a:endParaRPr lang="en-IN" dirty="0"/>
          </a:p>
        </p:txBody>
      </p:sp>
      <p:graphicFrame>
        <p:nvGraphicFramePr>
          <p:cNvPr id="4" name="Content Placeholder 3"/>
          <p:cNvGraphicFramePr>
            <a:graphicFrameLocks noGrp="1"/>
          </p:cNvGraphicFramePr>
          <p:nvPr>
            <p:ph idx="1"/>
          </p:nvPr>
        </p:nvGraphicFramePr>
        <p:xfrm>
          <a:off x="0" y="609601"/>
          <a:ext cx="9144000" cy="5852160"/>
        </p:xfrm>
        <a:graphic>
          <a:graphicData uri="http://schemas.openxmlformats.org/drawingml/2006/table">
            <a:tbl>
              <a:tblPr firstRow="1" bandRow="1">
                <a:tableStyleId>{08FB837D-C827-4EFA-A057-4D05807E0F7C}</a:tableStyleId>
              </a:tblPr>
              <a:tblGrid>
                <a:gridCol w="1143000"/>
                <a:gridCol w="8001000"/>
              </a:tblGrid>
              <a:tr h="304799">
                <a:tc>
                  <a:txBody>
                    <a:bodyPr/>
                    <a:lstStyle/>
                    <a:p>
                      <a:r>
                        <a:rPr lang="en-US" dirty="0" smtClean="0"/>
                        <a:t>Area</a:t>
                      </a:r>
                      <a:endParaRPr lang="en-IN" dirty="0"/>
                    </a:p>
                  </a:txBody>
                  <a:tcPr/>
                </a:tc>
                <a:tc>
                  <a:txBody>
                    <a:bodyPr/>
                    <a:lstStyle/>
                    <a:p>
                      <a:pPr algn="just"/>
                      <a:r>
                        <a:rPr lang="en-US" dirty="0" smtClean="0"/>
                        <a:t>Change</a:t>
                      </a:r>
                      <a:r>
                        <a:rPr lang="en-US" baseline="0" dirty="0" smtClean="0"/>
                        <a:t>s made</a:t>
                      </a:r>
                      <a:endParaRPr lang="en-IN" dirty="0"/>
                    </a:p>
                  </a:txBody>
                  <a:tcPr/>
                </a:tc>
              </a:tr>
              <a:tr h="243839">
                <a:tc>
                  <a:txBody>
                    <a:bodyPr/>
                    <a:lstStyle/>
                    <a:p>
                      <a:r>
                        <a:rPr lang="en-US" dirty="0" smtClean="0"/>
                        <a:t>Rate</a:t>
                      </a:r>
                      <a:endParaRPr lang="en-IN" dirty="0"/>
                    </a:p>
                  </a:txBody>
                  <a:tcPr/>
                </a:tc>
                <a:tc>
                  <a:txBody>
                    <a:bodyPr/>
                    <a:lstStyle/>
                    <a:p>
                      <a:r>
                        <a:rPr lang="en-IN" dirty="0" smtClean="0"/>
                        <a:t>Effective service tax rate remains unchanged at 12.36%.</a:t>
                      </a:r>
                      <a:endParaRPr lang="en-IN" dirty="0"/>
                    </a:p>
                  </a:txBody>
                  <a:tcPr/>
                </a:tc>
              </a:tr>
              <a:tr h="746759">
                <a:tc>
                  <a:txBody>
                    <a:bodyPr/>
                    <a:lstStyle/>
                    <a:p>
                      <a:r>
                        <a:rPr lang="en-IN" dirty="0" smtClean="0"/>
                        <a:t>Negative list</a:t>
                      </a:r>
                      <a:endParaRPr lang="en-IN" dirty="0"/>
                    </a:p>
                  </a:txBody>
                  <a:tcPr/>
                </a:tc>
                <a:tc>
                  <a:txBody>
                    <a:bodyPr/>
                    <a:lstStyle/>
                    <a:p>
                      <a:r>
                        <a:rPr lang="en-IN" dirty="0" smtClean="0"/>
                        <a:t>a) Courses run by Industrial Training Institute / </a:t>
                      </a:r>
                      <a:r>
                        <a:rPr lang="en-IN" dirty="0" err="1" smtClean="0"/>
                        <a:t>center</a:t>
                      </a:r>
                      <a:r>
                        <a:rPr lang="en-IN" dirty="0" smtClean="0"/>
                        <a:t> affiliated to State Council for Vocational Training included in negative list under the definition of ‘approved vocational educational course’. This entry hitherto covered only those courses</a:t>
                      </a:r>
                    </a:p>
                    <a:p>
                      <a:r>
                        <a:rPr lang="en-IN" dirty="0" smtClean="0"/>
                        <a:t>affiliated to the National Council for Vocational Training.</a:t>
                      </a:r>
                    </a:p>
                    <a:p>
                      <a:r>
                        <a:rPr lang="en-US" dirty="0" smtClean="0"/>
                        <a:t>b) </a:t>
                      </a:r>
                      <a:r>
                        <a:rPr lang="en-IN" dirty="0" smtClean="0"/>
                        <a:t>Scope of ‘testing’, previously confined to seed testing only, broadened for the purpose of inclusion in negative list, to cover all testing related to the agriculture</a:t>
                      </a:r>
                    </a:p>
                    <a:p>
                      <a:r>
                        <a:rPr lang="en-IN" dirty="0" smtClean="0"/>
                        <a:t>Sector</a:t>
                      </a:r>
                    </a:p>
                    <a:p>
                      <a:r>
                        <a:rPr lang="en-US" dirty="0" smtClean="0"/>
                        <a:t>c) </a:t>
                      </a:r>
                      <a:r>
                        <a:rPr lang="en-IN" dirty="0" smtClean="0"/>
                        <a:t>Courses run by an institute affiliated to the National Skill Development Corporation would now be taxable.</a:t>
                      </a:r>
                    </a:p>
                    <a:p>
                      <a:r>
                        <a:rPr lang="en-US" dirty="0" smtClean="0"/>
                        <a:t>d) </a:t>
                      </a:r>
                      <a:r>
                        <a:rPr lang="en-IN" dirty="0" smtClean="0"/>
                        <a:t>Processes amounting to manufacture under the Medicinal and Toilet Preparations (Excise Duties) Act, 1955 will also be covered under the negative list.</a:t>
                      </a:r>
                    </a:p>
                    <a:p>
                      <a:r>
                        <a:rPr lang="en-US" dirty="0" smtClean="0"/>
                        <a:t>e) </a:t>
                      </a:r>
                      <a:r>
                        <a:rPr lang="en-IN" dirty="0" smtClean="0"/>
                        <a:t>Exemption on transfer of copyright in cinematographic films limited to films exhibited in cinema hall or theatre. Exploitation of all non-theatrical rights (where there is a temporary transfer or permission to use or enjoy such rights) will now be taxable.</a:t>
                      </a:r>
                      <a:endParaRPr lang="en-IN" dirty="0"/>
                    </a:p>
                  </a:txBody>
                  <a:tcPr/>
                </a:tc>
              </a:tr>
              <a:tr h="746759">
                <a:tc>
                  <a:txBody>
                    <a:bodyPr/>
                    <a:lstStyle/>
                    <a:p>
                      <a:r>
                        <a:rPr lang="en-US" dirty="0" smtClean="0"/>
                        <a:t>Period of Limitation</a:t>
                      </a:r>
                      <a:endParaRPr lang="en-IN" dirty="0"/>
                    </a:p>
                  </a:txBody>
                  <a:tcPr/>
                </a:tc>
                <a:tc>
                  <a:txBody>
                    <a:bodyPr/>
                    <a:lstStyle/>
                    <a:p>
                      <a:r>
                        <a:rPr lang="en-IN" dirty="0" smtClean="0"/>
                        <a:t>If a demand of service tax made under extended period of limitation is found to be unsustainable by the Appellate authority / Tribunal / Court on grounds of limitation,</a:t>
                      </a:r>
                    </a:p>
                    <a:p>
                      <a:r>
                        <a:rPr lang="en-IN" dirty="0" smtClean="0"/>
                        <a:t>the tax liability for eighteen months (normal period of limitation) may be computed.</a:t>
                      </a:r>
                      <a:endParaRPr lang="en-IN"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Indirect </a:t>
            </a:r>
            <a:r>
              <a:rPr lang="en-US" dirty="0" smtClean="0"/>
              <a:t>Taxes</a:t>
            </a:r>
            <a:endParaRPr lang="en-IN" dirty="0"/>
          </a:p>
        </p:txBody>
      </p:sp>
      <p:graphicFrame>
        <p:nvGraphicFramePr>
          <p:cNvPr id="4" name="Content Placeholder 3"/>
          <p:cNvGraphicFramePr>
            <a:graphicFrameLocks noGrp="1"/>
          </p:cNvGraphicFramePr>
          <p:nvPr>
            <p:ph idx="1"/>
          </p:nvPr>
        </p:nvGraphicFramePr>
        <p:xfrm>
          <a:off x="0" y="609599"/>
          <a:ext cx="9144000" cy="6248400"/>
        </p:xfrm>
        <a:graphic>
          <a:graphicData uri="http://schemas.openxmlformats.org/drawingml/2006/table">
            <a:tbl>
              <a:tblPr firstRow="1" bandRow="1">
                <a:tableStyleId>{08FB837D-C827-4EFA-A057-4D05807E0F7C}</a:tableStyleId>
              </a:tblPr>
              <a:tblGrid>
                <a:gridCol w="1143000"/>
                <a:gridCol w="8001000"/>
              </a:tblGrid>
              <a:tr h="416560">
                <a:tc>
                  <a:txBody>
                    <a:bodyPr/>
                    <a:lstStyle/>
                    <a:p>
                      <a:r>
                        <a:rPr lang="en-US" dirty="0" smtClean="0"/>
                        <a:t>Area</a:t>
                      </a:r>
                      <a:endParaRPr lang="en-IN" dirty="0"/>
                    </a:p>
                  </a:txBody>
                  <a:tcPr/>
                </a:tc>
                <a:tc>
                  <a:txBody>
                    <a:bodyPr/>
                    <a:lstStyle/>
                    <a:p>
                      <a:pPr algn="just"/>
                      <a:r>
                        <a:rPr lang="en-US" dirty="0" smtClean="0"/>
                        <a:t>Change</a:t>
                      </a:r>
                      <a:r>
                        <a:rPr lang="en-US" baseline="0" dirty="0" smtClean="0"/>
                        <a:t>s made</a:t>
                      </a:r>
                      <a:endParaRPr lang="en-IN" dirty="0"/>
                    </a:p>
                  </a:txBody>
                  <a:tcPr/>
                </a:tc>
              </a:tr>
              <a:tr h="1041400">
                <a:tc>
                  <a:txBody>
                    <a:bodyPr/>
                    <a:lstStyle/>
                    <a:p>
                      <a:r>
                        <a:rPr lang="en-US" dirty="0" smtClean="0"/>
                        <a:t>Tribunal Power</a:t>
                      </a:r>
                      <a:endParaRPr lang="en-IN" dirty="0"/>
                    </a:p>
                  </a:txBody>
                  <a:tcPr/>
                </a:tc>
                <a:tc>
                  <a:txBody>
                    <a:bodyPr/>
                    <a:lstStyle/>
                    <a:p>
                      <a:r>
                        <a:rPr lang="en-IN" dirty="0" smtClean="0"/>
                        <a:t>Tribunal is now empowered to condone delays in filing appeals and cross objections by the assessee. Earlier, this was limited to appeals and cross objections filed by the</a:t>
                      </a:r>
                    </a:p>
                    <a:p>
                      <a:r>
                        <a:rPr lang="en-IN" dirty="0" smtClean="0"/>
                        <a:t>revenue only.</a:t>
                      </a:r>
                      <a:endParaRPr lang="en-IN" dirty="0"/>
                    </a:p>
                  </a:txBody>
                  <a:tcPr/>
                </a:tc>
              </a:tr>
              <a:tr h="1666240">
                <a:tc>
                  <a:txBody>
                    <a:bodyPr/>
                    <a:lstStyle/>
                    <a:p>
                      <a:r>
                        <a:rPr lang="en-US" dirty="0" smtClean="0"/>
                        <a:t>Stay order</a:t>
                      </a:r>
                      <a:endParaRPr lang="en-IN" dirty="0"/>
                    </a:p>
                  </a:txBody>
                  <a:tcPr/>
                </a:tc>
                <a:tc>
                  <a:txBody>
                    <a:bodyPr/>
                    <a:lstStyle/>
                    <a:p>
                      <a:r>
                        <a:rPr lang="en-IN" dirty="0" smtClean="0"/>
                        <a:t>As a result of changes made to Section 35C(2A) of the Central Excise Act, 1944, (as made applicable to service tax provisions), Appellate Tribunal can extend operation of stay for a period of 185 days where the delay is not attributable to the assessee. The stay order, however, will stand vacated at the end of 365 days from the date of the order.</a:t>
                      </a:r>
                      <a:endParaRPr lang="en-IN" dirty="0"/>
                    </a:p>
                  </a:txBody>
                  <a:tcPr/>
                </a:tc>
              </a:tr>
              <a:tr h="1353820">
                <a:tc>
                  <a:txBody>
                    <a:bodyPr/>
                    <a:lstStyle/>
                    <a:p>
                      <a:r>
                        <a:rPr lang="en-US" dirty="0" smtClean="0"/>
                        <a:t>Railways</a:t>
                      </a:r>
                      <a:endParaRPr lang="en-IN" dirty="0"/>
                    </a:p>
                  </a:txBody>
                  <a:tcPr/>
                </a:tc>
                <a:tc>
                  <a:txBody>
                    <a:bodyPr/>
                    <a:lstStyle/>
                    <a:p>
                      <a:r>
                        <a:rPr lang="en-IN" dirty="0" smtClean="0"/>
                        <a:t>A retrospective exemption is being provided to the Indian Railways from the payment of service tax on various taxable services provided by it during the period prior to the 01.07.2012, for which department has issued show cause notices upto 28.02.2013</a:t>
                      </a:r>
                      <a:endParaRPr lang="en-IN" dirty="0"/>
                    </a:p>
                  </a:txBody>
                  <a:tcPr/>
                </a:tc>
              </a:tr>
              <a:tr h="1041400">
                <a:tc>
                  <a:txBody>
                    <a:bodyPr/>
                    <a:lstStyle/>
                    <a:p>
                      <a:r>
                        <a:rPr lang="en-US" dirty="0" smtClean="0"/>
                        <a:t>Real Estate</a:t>
                      </a:r>
                      <a:endParaRPr lang="en-IN" dirty="0"/>
                    </a:p>
                  </a:txBody>
                  <a:tcPr/>
                </a:tc>
                <a:tc>
                  <a:txBody>
                    <a:bodyPr/>
                    <a:lstStyle/>
                    <a:p>
                      <a:r>
                        <a:rPr lang="en-IN" dirty="0" smtClean="0"/>
                        <a:t>In respect of construction contracts for residential units having carpet area less than 2,000 square feet or where the amount charged is less than INR 10 million, abatement remains at 75%. For others, abatement reduced from 75% to 70%.</a:t>
                      </a:r>
                      <a:endParaRPr lang="en-IN" dirty="0"/>
                    </a:p>
                  </a:txBody>
                  <a:tcPr/>
                </a:tc>
              </a:tr>
              <a:tr h="728980">
                <a:tc>
                  <a:txBody>
                    <a:bodyPr/>
                    <a:lstStyle/>
                    <a:p>
                      <a:r>
                        <a:rPr lang="en-US" dirty="0" smtClean="0"/>
                        <a:t>AAR</a:t>
                      </a:r>
                      <a:endParaRPr lang="en-IN" dirty="0"/>
                    </a:p>
                  </a:txBody>
                  <a:tcPr/>
                </a:tc>
                <a:tc>
                  <a:txBody>
                    <a:bodyPr/>
                    <a:lstStyle/>
                    <a:p>
                      <a:r>
                        <a:rPr lang="en-IN" dirty="0" smtClean="0"/>
                        <a:t>Benefit of advance ruling extended to resident public limited company. Definition of public limited company linked to Companies Act provisions.</a:t>
                      </a:r>
                      <a:endParaRPr lang="en-IN"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Indirect </a:t>
            </a:r>
            <a:r>
              <a:rPr lang="en-US" dirty="0" smtClean="0"/>
              <a:t>Taxes</a:t>
            </a:r>
            <a:endParaRPr lang="en-IN" dirty="0"/>
          </a:p>
        </p:txBody>
      </p:sp>
      <p:graphicFrame>
        <p:nvGraphicFramePr>
          <p:cNvPr id="4" name="Content Placeholder 3"/>
          <p:cNvGraphicFramePr>
            <a:graphicFrameLocks noGrp="1"/>
          </p:cNvGraphicFramePr>
          <p:nvPr>
            <p:ph idx="1"/>
          </p:nvPr>
        </p:nvGraphicFramePr>
        <p:xfrm>
          <a:off x="0" y="609599"/>
          <a:ext cx="9144000" cy="6248401"/>
        </p:xfrm>
        <a:graphic>
          <a:graphicData uri="http://schemas.openxmlformats.org/drawingml/2006/table">
            <a:tbl>
              <a:tblPr firstRow="1" bandRow="1">
                <a:tableStyleId>{08FB837D-C827-4EFA-A057-4D05807E0F7C}</a:tableStyleId>
              </a:tblPr>
              <a:tblGrid>
                <a:gridCol w="1371600"/>
                <a:gridCol w="7772400"/>
              </a:tblGrid>
              <a:tr h="387991">
                <a:tc>
                  <a:txBody>
                    <a:bodyPr/>
                    <a:lstStyle/>
                    <a:p>
                      <a:r>
                        <a:rPr lang="en-US" dirty="0" smtClean="0"/>
                        <a:t>Area</a:t>
                      </a:r>
                      <a:endParaRPr lang="en-IN" dirty="0"/>
                    </a:p>
                  </a:txBody>
                  <a:tcPr/>
                </a:tc>
                <a:tc>
                  <a:txBody>
                    <a:bodyPr/>
                    <a:lstStyle/>
                    <a:p>
                      <a:pPr algn="just"/>
                      <a:r>
                        <a:rPr lang="en-US" dirty="0" smtClean="0"/>
                        <a:t>Change</a:t>
                      </a:r>
                      <a:r>
                        <a:rPr lang="en-US" baseline="0" dirty="0" smtClean="0"/>
                        <a:t>s made</a:t>
                      </a:r>
                      <a:endParaRPr lang="en-IN" dirty="0"/>
                    </a:p>
                  </a:txBody>
                  <a:tcPr/>
                </a:tc>
              </a:tr>
              <a:tr h="4461894">
                <a:tc>
                  <a:txBody>
                    <a:bodyPr/>
                    <a:lstStyle/>
                    <a:p>
                      <a:r>
                        <a:rPr lang="en-US" dirty="0" smtClean="0"/>
                        <a:t>Mega Exemption.</a:t>
                      </a:r>
                      <a:r>
                        <a:rPr lang="en-IN" dirty="0" smtClean="0"/>
                        <a:t> Notification No. 25/2012 dated 20.06.2012 vide</a:t>
                      </a:r>
                    </a:p>
                    <a:p>
                      <a:r>
                        <a:rPr lang="en-IN" dirty="0" smtClean="0"/>
                        <a:t>Notification No. 3/2013 dated 01.03.2013</a:t>
                      </a:r>
                      <a:endParaRPr lang="en-IN" dirty="0"/>
                    </a:p>
                  </a:txBody>
                  <a:tcPr/>
                </a:tc>
                <a:tc>
                  <a:txBody>
                    <a:bodyPr/>
                    <a:lstStyle/>
                    <a:p>
                      <a:pPr marL="342900" indent="-342900">
                        <a:buAutoNum type="alphaLcParenR"/>
                      </a:pPr>
                      <a:r>
                        <a:rPr lang="en-IN" dirty="0" smtClean="0"/>
                        <a:t>Taxable - Transportation of specified petrol and petroleum goods, postal mail and mail bags and household effects by rail/road or vessel in India.</a:t>
                      </a:r>
                    </a:p>
                    <a:p>
                      <a:pPr marL="342900" indent="-342900">
                        <a:buAutoNum type="alphaLcParenR"/>
                      </a:pPr>
                      <a:r>
                        <a:rPr lang="en-IN" baseline="0" dirty="0" smtClean="0"/>
                        <a:t>Taxable - All restaurants having air-conditioning or central air-heating facility would be covered under the service tax net. The requirement of serving liquor has been omitted.</a:t>
                      </a:r>
                    </a:p>
                    <a:p>
                      <a:pPr marL="342900" indent="-342900">
                        <a:buAutoNum type="alphaLcParenR"/>
                      </a:pPr>
                      <a:r>
                        <a:rPr lang="en-IN" baseline="0" dirty="0" smtClean="0"/>
                        <a:t>Taxable - Vehicle parking to general public</a:t>
                      </a:r>
                    </a:p>
                    <a:p>
                      <a:pPr marL="342900" indent="-342900">
                        <a:buAutoNum type="alphaLcParenR"/>
                      </a:pPr>
                      <a:r>
                        <a:rPr lang="en-IN" baseline="0" dirty="0" smtClean="0"/>
                        <a:t>Taxable - Aircraft repair or maintenance services provided to government, a local authority or governmental authority.</a:t>
                      </a:r>
                    </a:p>
                    <a:p>
                      <a:pPr marL="342900" indent="-342900">
                        <a:buAutoNum type="alphaLcParenR"/>
                      </a:pPr>
                      <a:r>
                        <a:rPr lang="en-IN" baseline="0" dirty="0" smtClean="0"/>
                        <a:t>Taxable - Auxiliary educational services or renting of immovable property by educational institution to an entity not qualifying as an educational institution.</a:t>
                      </a:r>
                    </a:p>
                    <a:p>
                      <a:pPr marL="342900" indent="-342900">
                        <a:buAutoNum type="alphaLcParenR"/>
                      </a:pPr>
                      <a:r>
                        <a:rPr lang="en-IN" baseline="0" dirty="0" smtClean="0"/>
                        <a:t>Removed Item- Charities up to ` 25 </a:t>
                      </a:r>
                      <a:r>
                        <a:rPr lang="en-IN" baseline="0" dirty="0" err="1" smtClean="0"/>
                        <a:t>lakh</a:t>
                      </a:r>
                      <a:r>
                        <a:rPr lang="en-IN" baseline="0" dirty="0" smtClean="0"/>
                        <a:t> for advancement of any other object of general public utility.</a:t>
                      </a:r>
                    </a:p>
                    <a:p>
                      <a:pPr marL="342900" lvl="0" indent="-342900" algn="l">
                        <a:buNone/>
                      </a:pPr>
                      <a:r>
                        <a:rPr lang="en-IN" spc="0" baseline="0" dirty="0" smtClean="0"/>
                        <a:t>Definition of charitable activities will be amended to exclude activities relating to advancement of any other object of general public utility.</a:t>
                      </a:r>
                      <a:endParaRPr lang="en-IN" baseline="0" dirty="0" smtClean="0"/>
                    </a:p>
                  </a:txBody>
                  <a:tcPr/>
                </a:tc>
              </a:tr>
              <a:tr h="1398516">
                <a:tc>
                  <a:txBody>
                    <a:bodyPr/>
                    <a:lstStyle/>
                    <a:p>
                      <a:r>
                        <a:rPr lang="en-IN" dirty="0" smtClean="0"/>
                        <a:t>Penalties and Offences</a:t>
                      </a:r>
                      <a:endParaRPr lang="en-IN" dirty="0"/>
                    </a:p>
                  </a:txBody>
                  <a:tcPr/>
                </a:tc>
                <a:tc>
                  <a:txBody>
                    <a:bodyPr/>
                    <a:lstStyle/>
                    <a:p>
                      <a:r>
                        <a:rPr lang="en-US" dirty="0" smtClean="0"/>
                        <a:t>a) </a:t>
                      </a:r>
                      <a:r>
                        <a:rPr lang="en-IN" dirty="0" smtClean="0"/>
                        <a:t>Section 77(1)(a) of Finance Act, 1994 contains residuary penal provisions. The said Section prescribes a penalty of Rs 10,000 or Rs 200 per day of default. It is now proposed that the penalty of Rs 200 per day of default should be done away with.</a:t>
                      </a:r>
                      <a:endParaRPr lang="en-IN"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Indirect </a:t>
            </a:r>
            <a:r>
              <a:rPr lang="en-US" dirty="0" smtClean="0"/>
              <a:t>Taxes</a:t>
            </a:r>
            <a:endParaRPr lang="en-IN" dirty="0"/>
          </a:p>
        </p:txBody>
      </p:sp>
      <p:graphicFrame>
        <p:nvGraphicFramePr>
          <p:cNvPr id="4" name="Content Placeholder 3"/>
          <p:cNvGraphicFramePr>
            <a:graphicFrameLocks noGrp="1"/>
          </p:cNvGraphicFramePr>
          <p:nvPr>
            <p:ph idx="1"/>
          </p:nvPr>
        </p:nvGraphicFramePr>
        <p:xfrm>
          <a:off x="0" y="609599"/>
          <a:ext cx="9144000" cy="6331591"/>
        </p:xfrm>
        <a:graphic>
          <a:graphicData uri="http://schemas.openxmlformats.org/drawingml/2006/table">
            <a:tbl>
              <a:tblPr firstRow="1" bandRow="1">
                <a:tableStyleId>{08FB837D-C827-4EFA-A057-4D05807E0F7C}</a:tableStyleId>
              </a:tblPr>
              <a:tblGrid>
                <a:gridCol w="914400"/>
                <a:gridCol w="8229600"/>
              </a:tblGrid>
              <a:tr h="387991">
                <a:tc>
                  <a:txBody>
                    <a:bodyPr/>
                    <a:lstStyle/>
                    <a:p>
                      <a:r>
                        <a:rPr lang="en-US" dirty="0" smtClean="0"/>
                        <a:t>Area</a:t>
                      </a:r>
                      <a:endParaRPr lang="en-IN" dirty="0"/>
                    </a:p>
                  </a:txBody>
                  <a:tcPr/>
                </a:tc>
                <a:tc>
                  <a:txBody>
                    <a:bodyPr/>
                    <a:lstStyle/>
                    <a:p>
                      <a:pPr algn="just"/>
                      <a:r>
                        <a:rPr lang="en-US" dirty="0" smtClean="0"/>
                        <a:t>Change</a:t>
                      </a:r>
                      <a:r>
                        <a:rPr lang="en-US" baseline="0" dirty="0" smtClean="0"/>
                        <a:t>s made</a:t>
                      </a:r>
                      <a:endParaRPr lang="en-IN" dirty="0"/>
                    </a:p>
                  </a:txBody>
                  <a:tcPr/>
                </a:tc>
              </a:tr>
              <a:tr h="1398516">
                <a:tc>
                  <a:txBody>
                    <a:bodyPr/>
                    <a:lstStyle/>
                    <a:p>
                      <a:r>
                        <a:rPr lang="en-IN" dirty="0" smtClean="0"/>
                        <a:t>Penalties and Offences</a:t>
                      </a:r>
                      <a:endParaRPr lang="en-IN" dirty="0"/>
                    </a:p>
                  </a:txBody>
                  <a:tcPr/>
                </a:tc>
                <a:tc>
                  <a:txBody>
                    <a:bodyPr/>
                    <a:lstStyle/>
                    <a:p>
                      <a:r>
                        <a:rPr lang="en-US" dirty="0" smtClean="0"/>
                        <a:t>b) </a:t>
                      </a:r>
                      <a:r>
                        <a:rPr lang="en-IN" dirty="0" smtClean="0"/>
                        <a:t>Penalty for non compliance with registration provisions restricted upto Rs</a:t>
                      </a:r>
                      <a:r>
                        <a:rPr lang="en-IN" baseline="0" dirty="0" smtClean="0"/>
                        <a:t> </a:t>
                      </a:r>
                      <a:r>
                        <a:rPr lang="en-IN" dirty="0" smtClean="0"/>
                        <a:t>10,000</a:t>
                      </a:r>
                    </a:p>
                    <a:p>
                      <a:r>
                        <a:rPr lang="en-US" dirty="0" smtClean="0"/>
                        <a:t>c) </a:t>
                      </a:r>
                      <a:r>
                        <a:rPr lang="en-IN" dirty="0" smtClean="0"/>
                        <a:t>Provisions introduced to levy personal penalty on director/ manager/ secretary/ other officer of the company in case of contravention</a:t>
                      </a:r>
                    </a:p>
                    <a:p>
                      <a:r>
                        <a:rPr lang="en-US" dirty="0" smtClean="0"/>
                        <a:t>d)</a:t>
                      </a:r>
                      <a:r>
                        <a:rPr lang="en-US" baseline="0" dirty="0" smtClean="0"/>
                        <a:t> </a:t>
                      </a:r>
                      <a:r>
                        <a:rPr lang="en-IN" baseline="0" dirty="0" smtClean="0"/>
                        <a:t>Such persons responsible for conduct of business at the time of the contravention could be penalized upto Rs 100,000 for service tax evasion; issuance of invoice without provision of service; availment and utilization of CENVAT credit without actual receipt of taxable services or excisable goods; and failure to pay amount collected as service tax to the account of Government beyond a period of six months.</a:t>
                      </a:r>
                    </a:p>
                    <a:p>
                      <a:r>
                        <a:rPr lang="en-US" baseline="0" dirty="0" smtClean="0"/>
                        <a:t>e) </a:t>
                      </a:r>
                      <a:r>
                        <a:rPr lang="en-IN" baseline="0" dirty="0" smtClean="0"/>
                        <a:t>Amendments have been proposed to increase the period of imprisonment</a:t>
                      </a:r>
                    </a:p>
                    <a:p>
                      <a:r>
                        <a:rPr lang="en-IN" baseline="0" dirty="0" smtClean="0"/>
                        <a:t>from three years to seven years, in some cases.</a:t>
                      </a:r>
                    </a:p>
                    <a:p>
                      <a:r>
                        <a:rPr lang="en-US" baseline="0" dirty="0" smtClean="0"/>
                        <a:t>f) </a:t>
                      </a:r>
                      <a:r>
                        <a:rPr lang="en-IN" baseline="0" dirty="0" smtClean="0"/>
                        <a:t>Provisions introduced to levy personal penalty on director/ manager/ secretary/ other officer of the company in case of contravention;</a:t>
                      </a:r>
                    </a:p>
                    <a:p>
                      <a:r>
                        <a:rPr lang="en-US" baseline="0" dirty="0" smtClean="0"/>
                        <a:t>g) </a:t>
                      </a:r>
                      <a:r>
                        <a:rPr lang="en-IN" baseline="0" dirty="0" smtClean="0"/>
                        <a:t>Section 91(1) has been introduced to grant the Commissioner of Central</a:t>
                      </a:r>
                    </a:p>
                    <a:p>
                      <a:r>
                        <a:rPr lang="en-IN" baseline="0" dirty="0" smtClean="0"/>
                        <a:t>Excise the power to arrest in specified cases.</a:t>
                      </a:r>
                      <a:endParaRPr lang="en-IN" dirty="0"/>
                    </a:p>
                  </a:txBody>
                  <a:tcPr/>
                </a:tc>
              </a:tr>
              <a:tr h="1398516">
                <a:tc>
                  <a:txBody>
                    <a:bodyPr/>
                    <a:lstStyle/>
                    <a:p>
                      <a:r>
                        <a:rPr lang="en-IN" dirty="0" smtClean="0"/>
                        <a:t>Cognizance of Offences</a:t>
                      </a:r>
                      <a:endParaRPr lang="en-IN" dirty="0"/>
                    </a:p>
                  </a:txBody>
                  <a:tcPr/>
                </a:tc>
                <a:tc>
                  <a:txBody>
                    <a:bodyPr/>
                    <a:lstStyle/>
                    <a:p>
                      <a:r>
                        <a:rPr lang="en-IN" dirty="0" smtClean="0"/>
                        <a:t>Sec 90 is being introduced to specify and differentiate cognizable offences from</a:t>
                      </a:r>
                    </a:p>
                    <a:p>
                      <a:r>
                        <a:rPr lang="en-IN" dirty="0" smtClean="0"/>
                        <a:t>non-cognizable and bailable offences. Cognizable offence: If assessee collects any amount exceeding Rs</a:t>
                      </a:r>
                      <a:r>
                        <a:rPr lang="en-IN" baseline="0" dirty="0" smtClean="0"/>
                        <a:t> </a:t>
                      </a:r>
                      <a:r>
                        <a:rPr lang="en-IN" dirty="0" smtClean="0"/>
                        <a:t>50 </a:t>
                      </a:r>
                      <a:r>
                        <a:rPr lang="en-IN" dirty="0" err="1" smtClean="0"/>
                        <a:t>Lakhs</a:t>
                      </a:r>
                      <a:r>
                        <a:rPr lang="en-IN" dirty="0" smtClean="0"/>
                        <a:t> as service tax but fails to pay the amount so collected to the credit of central government beyond a period of 6 months from the date on which such payment becomes due.</a:t>
                      </a:r>
                    </a:p>
                    <a:p>
                      <a:r>
                        <a:rPr lang="en-IN" dirty="0" smtClean="0"/>
                        <a:t>Non-Cognizable offence: All other offences as specified under Section 89 of the Act</a:t>
                      </a:r>
                    </a:p>
                    <a:p>
                      <a:r>
                        <a:rPr lang="en-IN" dirty="0" smtClean="0"/>
                        <a:t>shall be non cognizable</a:t>
                      </a:r>
                      <a:endParaRPr lang="en-IN"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Indirect </a:t>
            </a:r>
            <a:r>
              <a:rPr lang="en-US" dirty="0" smtClean="0"/>
              <a:t>Taxes</a:t>
            </a:r>
            <a:endParaRPr lang="en-IN" dirty="0"/>
          </a:p>
        </p:txBody>
      </p:sp>
      <p:graphicFrame>
        <p:nvGraphicFramePr>
          <p:cNvPr id="4" name="Content Placeholder 3"/>
          <p:cNvGraphicFramePr>
            <a:graphicFrameLocks noGrp="1"/>
          </p:cNvGraphicFramePr>
          <p:nvPr>
            <p:ph idx="1"/>
          </p:nvPr>
        </p:nvGraphicFramePr>
        <p:xfrm>
          <a:off x="0" y="609598"/>
          <a:ext cx="9144000" cy="6248401"/>
        </p:xfrm>
        <a:graphic>
          <a:graphicData uri="http://schemas.openxmlformats.org/drawingml/2006/table">
            <a:tbl>
              <a:tblPr firstRow="1" bandRow="1">
                <a:tableStyleId>{08FB837D-C827-4EFA-A057-4D05807E0F7C}</a:tableStyleId>
              </a:tblPr>
              <a:tblGrid>
                <a:gridCol w="914400"/>
                <a:gridCol w="8229600"/>
              </a:tblGrid>
              <a:tr h="387378">
                <a:tc>
                  <a:txBody>
                    <a:bodyPr/>
                    <a:lstStyle/>
                    <a:p>
                      <a:r>
                        <a:rPr lang="en-US" dirty="0" smtClean="0"/>
                        <a:t>Area</a:t>
                      </a:r>
                      <a:endParaRPr lang="en-IN" dirty="0"/>
                    </a:p>
                  </a:txBody>
                  <a:tcPr/>
                </a:tc>
                <a:tc>
                  <a:txBody>
                    <a:bodyPr/>
                    <a:lstStyle/>
                    <a:p>
                      <a:pPr algn="just"/>
                      <a:r>
                        <a:rPr lang="en-US" dirty="0" smtClean="0"/>
                        <a:t>Change</a:t>
                      </a:r>
                      <a:r>
                        <a:rPr lang="en-US" baseline="0" dirty="0" smtClean="0"/>
                        <a:t>s made</a:t>
                      </a:r>
                      <a:endParaRPr lang="en-IN" dirty="0"/>
                    </a:p>
                  </a:txBody>
                  <a:tcPr/>
                </a:tc>
              </a:tr>
              <a:tr h="1840049">
                <a:tc>
                  <a:txBody>
                    <a:bodyPr/>
                    <a:lstStyle/>
                    <a:p>
                      <a:r>
                        <a:rPr lang="en-US" dirty="0" smtClean="0"/>
                        <a:t>Sec 83 POD</a:t>
                      </a:r>
                      <a:endParaRPr lang="en-IN" dirty="0"/>
                    </a:p>
                  </a:txBody>
                  <a:tcPr/>
                </a:tc>
                <a:tc>
                  <a:txBody>
                    <a:bodyPr/>
                    <a:lstStyle/>
                    <a:p>
                      <a:r>
                        <a:rPr lang="en-US" dirty="0" smtClean="0"/>
                        <a:t>a)</a:t>
                      </a:r>
                      <a:r>
                        <a:rPr lang="en-US" baseline="0" dirty="0" smtClean="0"/>
                        <a:t> </a:t>
                      </a:r>
                      <a:r>
                        <a:rPr lang="en-IN" baseline="0" dirty="0" smtClean="0"/>
                        <a:t>A speed post with a proof of delivery or by courier approved by the Central</a:t>
                      </a:r>
                    </a:p>
                    <a:p>
                      <a:r>
                        <a:rPr lang="en-IN" baseline="0" dirty="0" smtClean="0"/>
                        <a:t>Board of Excise and Customs constituted under the Central Boards of Revenue Act, 1963 have been specified as modes of delivery in addition to registered post</a:t>
                      </a:r>
                    </a:p>
                    <a:p>
                      <a:r>
                        <a:rPr lang="en-US" baseline="0" dirty="0" smtClean="0"/>
                        <a:t>b) </a:t>
                      </a:r>
                      <a:r>
                        <a:rPr lang="en-IN" baseline="0" dirty="0" smtClean="0"/>
                        <a:t>The date of delivery by courier shall be deemed to be date of serving of decision or order passed or any summon or notice, in case such decision or order or any summon or notice is served by way of courier.</a:t>
                      </a:r>
                      <a:endParaRPr lang="en-IN" dirty="0"/>
                    </a:p>
                  </a:txBody>
                  <a:tcPr/>
                </a:tc>
              </a:tr>
              <a:tr h="4020974">
                <a:tc>
                  <a:txBody>
                    <a:bodyPr/>
                    <a:lstStyle/>
                    <a:p>
                      <a:r>
                        <a:rPr lang="en-IN" dirty="0" smtClean="0"/>
                        <a:t>Service Tax Voluntary Compliance</a:t>
                      </a:r>
                    </a:p>
                    <a:p>
                      <a:r>
                        <a:rPr lang="en-IN" dirty="0" smtClean="0"/>
                        <a:t>Encouragement Scheme, 2013</a:t>
                      </a:r>
                      <a:endParaRPr lang="en-IN" dirty="0"/>
                    </a:p>
                  </a:txBody>
                  <a:tcPr/>
                </a:tc>
                <a:tc>
                  <a:txBody>
                    <a:bodyPr/>
                    <a:lstStyle/>
                    <a:p>
                      <a:pPr marL="342900" indent="-342900">
                        <a:buAutoNum type="alphaLcParenR"/>
                      </a:pPr>
                      <a:r>
                        <a:rPr lang="en-IN" dirty="0" smtClean="0"/>
                        <a:t>new Chapter VI in the Finance Act, 1994 covering service tax and other dues payable for the period 1 October 2007 to 31 December 2012.</a:t>
                      </a:r>
                    </a:p>
                    <a:p>
                      <a:pPr marL="342900" indent="-342900">
                        <a:buAutoNum type="alphaLcParenR"/>
                      </a:pPr>
                      <a:r>
                        <a:rPr lang="en-IN" dirty="0" smtClean="0"/>
                        <a:t>Such pending dues can be paid in two </a:t>
                      </a:r>
                      <a:r>
                        <a:rPr lang="en-IN" dirty="0" err="1" smtClean="0"/>
                        <a:t>installments</a:t>
                      </a:r>
                      <a:r>
                        <a:rPr lang="en-IN" dirty="0" smtClean="0"/>
                        <a:t>; one before 31 December 2013 and the next before 30 June 2014. Interest and penalty would be waived for </a:t>
                      </a:r>
                      <a:r>
                        <a:rPr lang="en-IN" dirty="0" err="1" smtClean="0"/>
                        <a:t>assessees</a:t>
                      </a:r>
                      <a:r>
                        <a:rPr lang="en-IN" dirty="0" smtClean="0"/>
                        <a:t>.</a:t>
                      </a:r>
                    </a:p>
                    <a:p>
                      <a:pPr marL="342900" indent="-342900">
                        <a:buNone/>
                      </a:pPr>
                      <a:r>
                        <a:rPr lang="en-US" dirty="0" smtClean="0"/>
                        <a:t>Conditions to</a:t>
                      </a:r>
                      <a:r>
                        <a:rPr lang="en-US" baseline="0" dirty="0" smtClean="0"/>
                        <a:t> be fulfilled:-</a:t>
                      </a:r>
                    </a:p>
                    <a:p>
                      <a:pPr marL="342900" indent="-342900">
                        <a:buAutoNum type="alphaLcParenR"/>
                      </a:pPr>
                      <a:r>
                        <a:rPr lang="en-IN" baseline="0" dirty="0" smtClean="0"/>
                        <a:t>There should not be any notice or order before 1 March 2013 on the same issue</a:t>
                      </a:r>
                    </a:p>
                    <a:p>
                      <a:pPr marL="342900" indent="-342900">
                        <a:buAutoNum type="alphaLcParenR"/>
                      </a:pPr>
                      <a:r>
                        <a:rPr lang="en-IN" dirty="0" smtClean="0"/>
                        <a:t>The liability was not disclosed in the returns filed.</a:t>
                      </a:r>
                    </a:p>
                    <a:p>
                      <a:pPr marL="342900" indent="-342900">
                        <a:buAutoNum type="alphaLcParenR"/>
                      </a:pPr>
                      <a:r>
                        <a:rPr lang="en-IN" dirty="0" smtClean="0"/>
                        <a:t>No inquiry or investigation is initiated by way of search, issuance of summons, requisition of accounts and records and pending as on 1 March 2013</a:t>
                      </a:r>
                    </a:p>
                    <a:p>
                      <a:pPr marL="342900" indent="-342900">
                        <a:buAutoNum type="alphaLcParenR"/>
                      </a:pPr>
                      <a:r>
                        <a:rPr lang="en-IN" dirty="0" smtClean="0"/>
                        <a:t>No audit is initiated and pending as on 1 March 2013.</a:t>
                      </a:r>
                    </a:p>
                    <a:p>
                      <a:pPr marL="342900" indent="-342900">
                        <a:buNone/>
                      </a:pPr>
                      <a:r>
                        <a:rPr lang="en-US" dirty="0" smtClean="0"/>
                        <a:t>Others:-</a:t>
                      </a:r>
                    </a:p>
                    <a:p>
                      <a:pPr marL="342900" indent="-342900">
                        <a:buAutoNum type="alphaLcParenR"/>
                      </a:pPr>
                      <a:r>
                        <a:rPr lang="en-IN" baseline="0" dirty="0" smtClean="0"/>
                        <a:t>Amount once paid under this scheme will not be refunded under any circumstances</a:t>
                      </a:r>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Indirect Taxes </a:t>
            </a:r>
            <a:endParaRPr lang="en-IN" dirty="0"/>
          </a:p>
        </p:txBody>
      </p:sp>
      <p:graphicFrame>
        <p:nvGraphicFramePr>
          <p:cNvPr id="4" name="Content Placeholder 3"/>
          <p:cNvGraphicFramePr>
            <a:graphicFrameLocks noGrp="1"/>
          </p:cNvGraphicFramePr>
          <p:nvPr>
            <p:ph idx="1"/>
          </p:nvPr>
        </p:nvGraphicFramePr>
        <p:xfrm>
          <a:off x="0" y="609599"/>
          <a:ext cx="9144000" cy="2377440"/>
        </p:xfrm>
        <a:graphic>
          <a:graphicData uri="http://schemas.openxmlformats.org/drawingml/2006/table">
            <a:tbl>
              <a:tblPr firstRow="1" bandRow="1">
                <a:tableStyleId>{08FB837D-C827-4EFA-A057-4D05807E0F7C}</a:tableStyleId>
              </a:tblPr>
              <a:tblGrid>
                <a:gridCol w="914400"/>
                <a:gridCol w="8229600"/>
              </a:tblGrid>
              <a:tr h="170068">
                <a:tc>
                  <a:txBody>
                    <a:bodyPr/>
                    <a:lstStyle/>
                    <a:p>
                      <a:r>
                        <a:rPr lang="en-US" dirty="0" smtClean="0"/>
                        <a:t>Area</a:t>
                      </a:r>
                      <a:endParaRPr lang="en-IN" dirty="0"/>
                    </a:p>
                  </a:txBody>
                  <a:tcPr/>
                </a:tc>
                <a:tc>
                  <a:txBody>
                    <a:bodyPr/>
                    <a:lstStyle/>
                    <a:p>
                      <a:pPr algn="just"/>
                      <a:r>
                        <a:rPr lang="en-US" dirty="0" smtClean="0"/>
                        <a:t>Change</a:t>
                      </a:r>
                      <a:r>
                        <a:rPr lang="en-US" baseline="0" dirty="0" smtClean="0"/>
                        <a:t>s made</a:t>
                      </a:r>
                      <a:endParaRPr lang="en-IN" dirty="0"/>
                    </a:p>
                  </a:txBody>
                  <a:tcPr/>
                </a:tc>
              </a:tr>
              <a:tr h="701041">
                <a:tc>
                  <a:txBody>
                    <a:bodyPr/>
                    <a:lstStyle/>
                    <a:p>
                      <a:r>
                        <a:rPr lang="en-US" dirty="0" smtClean="0"/>
                        <a:t>Rule 3 of CENCVAT</a:t>
                      </a:r>
                      <a:r>
                        <a:rPr lang="en-US" baseline="0" dirty="0" smtClean="0"/>
                        <a:t> </a:t>
                      </a:r>
                      <a:r>
                        <a:rPr lang="en-US" baseline="0" dirty="0" err="1" smtClean="0"/>
                        <a:t>Creedit</a:t>
                      </a:r>
                      <a:r>
                        <a:rPr lang="en-US" baseline="0" dirty="0" smtClean="0"/>
                        <a:t> Rules 2004</a:t>
                      </a:r>
                      <a:endParaRPr lang="en-IN" dirty="0"/>
                    </a:p>
                  </a:txBody>
                  <a:tcPr/>
                </a:tc>
                <a:tc>
                  <a:txBody>
                    <a:bodyPr/>
                    <a:lstStyle/>
                    <a:p>
                      <a:r>
                        <a:rPr lang="en-IN" dirty="0" smtClean="0"/>
                        <a:t>An explanation has been inserted in Rule 3 of the CENVAT Credit Rules,2004</a:t>
                      </a:r>
                    </a:p>
                    <a:p>
                      <a:r>
                        <a:rPr lang="en-IN" dirty="0" smtClean="0"/>
                        <a:t>to allow recovery in case of non reversal of Cenvat credit in the following </a:t>
                      </a:r>
                      <a:r>
                        <a:rPr lang="en-IN" dirty="0" err="1" smtClean="0"/>
                        <a:t>scenarios:‘As</a:t>
                      </a:r>
                      <a:r>
                        <a:rPr lang="en-IN" dirty="0" smtClean="0"/>
                        <a:t> such’ removal of inputs or capital goods; Removal after use of capital goods; and Full or partial write off of inputs or capital goods. In order to cover</a:t>
                      </a:r>
                      <a:r>
                        <a:rPr lang="en-IN" baseline="0" dirty="0" smtClean="0"/>
                        <a:t> under Rule 14 [interest is levied when CENVAT Credit is wrongly taken and utilized] hence this explanation has been inserted to provide that if such payment is not made within the prescribed time, in that case, interest shall be levied on the same @ 18%/15% as the case may be.</a:t>
                      </a:r>
                      <a:endParaRPr lang="en-IN"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Others</a:t>
            </a:r>
            <a:endParaRPr lang="en-IN" dirty="0"/>
          </a:p>
        </p:txBody>
      </p:sp>
      <p:graphicFrame>
        <p:nvGraphicFramePr>
          <p:cNvPr id="4" name="Content Placeholder 3"/>
          <p:cNvGraphicFramePr>
            <a:graphicFrameLocks noGrp="1"/>
          </p:cNvGraphicFramePr>
          <p:nvPr>
            <p:ph idx="1"/>
          </p:nvPr>
        </p:nvGraphicFramePr>
        <p:xfrm>
          <a:off x="0" y="609599"/>
          <a:ext cx="9144000" cy="6339845"/>
        </p:xfrm>
        <a:graphic>
          <a:graphicData uri="http://schemas.openxmlformats.org/drawingml/2006/table">
            <a:tbl>
              <a:tblPr firstRow="1" bandRow="1">
                <a:tableStyleId>{08FB837D-C827-4EFA-A057-4D05807E0F7C}</a:tableStyleId>
              </a:tblPr>
              <a:tblGrid>
                <a:gridCol w="1219200"/>
                <a:gridCol w="7924800"/>
              </a:tblGrid>
              <a:tr h="170068">
                <a:tc>
                  <a:txBody>
                    <a:bodyPr/>
                    <a:lstStyle/>
                    <a:p>
                      <a:r>
                        <a:rPr lang="en-US" dirty="0" smtClean="0"/>
                        <a:t>Area</a:t>
                      </a:r>
                      <a:endParaRPr lang="en-IN" dirty="0"/>
                    </a:p>
                  </a:txBody>
                  <a:tcPr/>
                </a:tc>
                <a:tc>
                  <a:txBody>
                    <a:bodyPr/>
                    <a:lstStyle/>
                    <a:p>
                      <a:pPr algn="just"/>
                      <a:r>
                        <a:rPr lang="en-US" dirty="0" smtClean="0"/>
                        <a:t>Change</a:t>
                      </a:r>
                      <a:r>
                        <a:rPr lang="en-US" baseline="0" dirty="0" smtClean="0"/>
                        <a:t>s made</a:t>
                      </a:r>
                      <a:endParaRPr lang="en-IN" dirty="0"/>
                    </a:p>
                  </a:txBody>
                  <a:tcPr/>
                </a:tc>
              </a:tr>
              <a:tr h="320041">
                <a:tc>
                  <a:txBody>
                    <a:bodyPr/>
                    <a:lstStyle/>
                    <a:p>
                      <a:r>
                        <a:rPr lang="en-US" dirty="0" smtClean="0"/>
                        <a:t>ED</a:t>
                      </a:r>
                      <a:endParaRPr lang="en-IN" dirty="0"/>
                    </a:p>
                  </a:txBody>
                  <a:tcPr/>
                </a:tc>
                <a:tc>
                  <a:txBody>
                    <a:bodyPr/>
                    <a:lstStyle/>
                    <a:p>
                      <a:r>
                        <a:rPr lang="en-IN" dirty="0" smtClean="0"/>
                        <a:t>No change in the basic excise duty rate of 12%.</a:t>
                      </a:r>
                      <a:endParaRPr lang="en-IN" dirty="0"/>
                    </a:p>
                  </a:txBody>
                  <a:tcPr/>
                </a:tc>
              </a:tr>
              <a:tr h="701041">
                <a:tc>
                  <a:txBody>
                    <a:bodyPr/>
                    <a:lstStyle/>
                    <a:p>
                      <a:r>
                        <a:rPr lang="en-US" dirty="0" smtClean="0"/>
                        <a:t>MRP</a:t>
                      </a:r>
                      <a:endParaRPr lang="en-IN" dirty="0"/>
                    </a:p>
                  </a:txBody>
                  <a:tcPr/>
                </a:tc>
                <a:tc>
                  <a:txBody>
                    <a:bodyPr/>
                    <a:lstStyle/>
                    <a:p>
                      <a:r>
                        <a:rPr lang="en-IN" dirty="0" smtClean="0"/>
                        <a:t>Maximum Retail Price based assessment has been prescribed for branded </a:t>
                      </a:r>
                      <a:r>
                        <a:rPr lang="en-IN" dirty="0" err="1" smtClean="0"/>
                        <a:t>ayurvedic</a:t>
                      </a:r>
                      <a:r>
                        <a:rPr lang="en-IN" dirty="0" smtClean="0"/>
                        <a:t> medicaments and medicaments of </a:t>
                      </a:r>
                      <a:r>
                        <a:rPr lang="en-IN" dirty="0" err="1" smtClean="0"/>
                        <a:t>Unnani</a:t>
                      </a:r>
                      <a:r>
                        <a:rPr lang="en-IN" dirty="0" smtClean="0"/>
                        <a:t>, </a:t>
                      </a:r>
                      <a:r>
                        <a:rPr lang="en-IN" dirty="0" err="1" smtClean="0"/>
                        <a:t>Siddha</a:t>
                      </a:r>
                      <a:r>
                        <a:rPr lang="en-IN" dirty="0" smtClean="0"/>
                        <a:t>, Homeopathy or </a:t>
                      </a:r>
                      <a:r>
                        <a:rPr lang="en-IN" dirty="0" err="1" smtClean="0"/>
                        <a:t>Biochemic</a:t>
                      </a:r>
                      <a:r>
                        <a:rPr lang="en-IN" dirty="0" smtClean="0"/>
                        <a:t> system with an abatement of 35% on the MRP</a:t>
                      </a:r>
                      <a:endParaRPr lang="en-IN" dirty="0"/>
                    </a:p>
                  </a:txBody>
                  <a:tcPr/>
                </a:tc>
              </a:tr>
              <a:tr h="701041">
                <a:tc>
                  <a:txBody>
                    <a:bodyPr/>
                    <a:lstStyle/>
                    <a:p>
                      <a:r>
                        <a:rPr lang="en-US" dirty="0" smtClean="0"/>
                        <a:t>Single </a:t>
                      </a:r>
                      <a:r>
                        <a:rPr lang="en-US" baseline="0" dirty="0" smtClean="0"/>
                        <a:t>Power</a:t>
                      </a:r>
                      <a:endParaRPr lang="en-IN" dirty="0"/>
                    </a:p>
                  </a:txBody>
                  <a:tcPr/>
                </a:tc>
                <a:tc>
                  <a:txBody>
                    <a:bodyPr/>
                    <a:lstStyle/>
                    <a:p>
                      <a:r>
                        <a:rPr lang="en-IN" dirty="0" smtClean="0"/>
                        <a:t>The monetary limit of single member bench of Appellate tribunal to hear and dispose off appeals has been enhanced from INR 1 million to INR 5 million.</a:t>
                      </a:r>
                      <a:endParaRPr lang="en-IN" dirty="0"/>
                    </a:p>
                  </a:txBody>
                  <a:tcPr/>
                </a:tc>
              </a:tr>
              <a:tr h="701041">
                <a:tc>
                  <a:txBody>
                    <a:bodyPr/>
                    <a:lstStyle/>
                    <a:p>
                      <a:r>
                        <a:rPr lang="en-US" dirty="0" smtClean="0"/>
                        <a:t>ED Rate</a:t>
                      </a:r>
                      <a:endParaRPr lang="en-IN" dirty="0"/>
                    </a:p>
                  </a:txBody>
                  <a:tcPr/>
                </a:tc>
                <a:tc>
                  <a:txBody>
                    <a:bodyPr/>
                    <a:lstStyle/>
                    <a:p>
                      <a:r>
                        <a:rPr lang="en-IN" dirty="0" smtClean="0"/>
                        <a:t>Chassis of motor vehicles (other than petrol) for the transport of goods is now 13 %(earlier 14%)</a:t>
                      </a:r>
                    </a:p>
                    <a:p>
                      <a:r>
                        <a:rPr lang="en-IN" dirty="0" smtClean="0"/>
                        <a:t>Motor vehicles of engine capacity exceeding 1500 cc, popularly known as Sports Utility Vehicles (SUV) including utility Vehicles is now 30%(earlier</a:t>
                      </a:r>
                      <a:r>
                        <a:rPr lang="en-IN" baseline="0" dirty="0" smtClean="0"/>
                        <a:t> 27%)</a:t>
                      </a:r>
                      <a:endParaRPr lang="en-IN" dirty="0"/>
                    </a:p>
                  </a:txBody>
                  <a:tcPr/>
                </a:tc>
              </a:tr>
              <a:tr h="701041">
                <a:tc>
                  <a:txBody>
                    <a:bodyPr/>
                    <a:lstStyle/>
                    <a:p>
                      <a:r>
                        <a:rPr lang="en-US" dirty="0" smtClean="0"/>
                        <a:t>DTC</a:t>
                      </a:r>
                      <a:endParaRPr lang="en-IN" dirty="0"/>
                    </a:p>
                  </a:txBody>
                  <a:tcPr/>
                </a:tc>
                <a:tc>
                  <a:txBody>
                    <a:bodyPr/>
                    <a:lstStyle/>
                    <a:p>
                      <a:r>
                        <a:rPr lang="en-IN" dirty="0" smtClean="0"/>
                        <a:t>DTC not an amended version of existing tax laws but a new code based on best international practices.</a:t>
                      </a:r>
                      <a:endParaRPr lang="en-IN" dirty="0"/>
                    </a:p>
                  </a:txBody>
                  <a:tcPr/>
                </a:tc>
              </a:tr>
              <a:tr h="701041">
                <a:tc>
                  <a:txBody>
                    <a:bodyPr/>
                    <a:lstStyle/>
                    <a:p>
                      <a:r>
                        <a:rPr lang="en-US" dirty="0" smtClean="0"/>
                        <a:t>Development Center</a:t>
                      </a:r>
                      <a:endParaRPr lang="en-IN" dirty="0"/>
                    </a:p>
                  </a:txBody>
                  <a:tcPr/>
                </a:tc>
                <a:tc>
                  <a:txBody>
                    <a:bodyPr/>
                    <a:lstStyle/>
                    <a:p>
                      <a:r>
                        <a:rPr lang="en-IN" dirty="0" smtClean="0"/>
                        <a:t>Circular covering tax matters of Development Centres based on based on Rangachary Committee recommendations to be issued shortly.</a:t>
                      </a:r>
                      <a:endParaRPr lang="en-IN" dirty="0"/>
                    </a:p>
                  </a:txBody>
                  <a:tcPr/>
                </a:tc>
              </a:tr>
              <a:tr h="701041">
                <a:tc>
                  <a:txBody>
                    <a:bodyPr/>
                    <a:lstStyle/>
                    <a:p>
                      <a:r>
                        <a:rPr lang="en-US" dirty="0" smtClean="0"/>
                        <a:t>SHR</a:t>
                      </a:r>
                      <a:endParaRPr lang="en-IN" dirty="0"/>
                    </a:p>
                  </a:txBody>
                  <a:tcPr/>
                </a:tc>
                <a:tc>
                  <a:txBody>
                    <a:bodyPr/>
                    <a:lstStyle/>
                    <a:p>
                      <a:r>
                        <a:rPr lang="en-IN" dirty="0" smtClean="0"/>
                        <a:t>Rules on Safe Harbour to be issued after examining the Rangachary Committee recommendations.</a:t>
                      </a:r>
                      <a:endParaRPr lang="en-IN" dirty="0"/>
                    </a:p>
                  </a:txBody>
                  <a:tcPr/>
                </a:tc>
              </a:tr>
              <a:tr h="701041">
                <a:tc>
                  <a:txBody>
                    <a:bodyPr/>
                    <a:lstStyle/>
                    <a:p>
                      <a:r>
                        <a:rPr lang="en-US" dirty="0" smtClean="0"/>
                        <a:t>BCD</a:t>
                      </a:r>
                      <a:endParaRPr lang="en-IN" dirty="0"/>
                    </a:p>
                  </a:txBody>
                  <a:tcPr/>
                </a:tc>
                <a:tc>
                  <a:txBody>
                    <a:bodyPr/>
                    <a:lstStyle/>
                    <a:p>
                      <a:r>
                        <a:rPr lang="en-IN" dirty="0" smtClean="0"/>
                        <a:t>BCD increased on the following a) Cars / motor vehicles (irrespective of engine</a:t>
                      </a:r>
                    </a:p>
                    <a:p>
                      <a:r>
                        <a:rPr lang="en-IN" dirty="0" smtClean="0"/>
                        <a:t>capacity) with CIF value more than $ 40,000 to 100% </a:t>
                      </a:r>
                      <a:endParaRPr lang="en-IN"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Others</a:t>
            </a:r>
            <a:endParaRPr lang="en-IN" dirty="0"/>
          </a:p>
        </p:txBody>
      </p:sp>
      <p:graphicFrame>
        <p:nvGraphicFramePr>
          <p:cNvPr id="4" name="Content Placeholder 3"/>
          <p:cNvGraphicFramePr>
            <a:graphicFrameLocks noGrp="1"/>
          </p:cNvGraphicFramePr>
          <p:nvPr>
            <p:ph idx="1"/>
          </p:nvPr>
        </p:nvGraphicFramePr>
        <p:xfrm>
          <a:off x="0" y="609599"/>
          <a:ext cx="9144000" cy="6248401"/>
        </p:xfrm>
        <a:graphic>
          <a:graphicData uri="http://schemas.openxmlformats.org/drawingml/2006/table">
            <a:tbl>
              <a:tblPr firstRow="1" bandRow="1">
                <a:tableStyleId>{08FB837D-C827-4EFA-A057-4D05807E0F7C}</a:tableStyleId>
              </a:tblPr>
              <a:tblGrid>
                <a:gridCol w="1219200"/>
                <a:gridCol w="7924800"/>
              </a:tblGrid>
              <a:tr h="374904">
                <a:tc>
                  <a:txBody>
                    <a:bodyPr/>
                    <a:lstStyle/>
                    <a:p>
                      <a:r>
                        <a:rPr lang="en-US" dirty="0" smtClean="0"/>
                        <a:t>Area</a:t>
                      </a:r>
                      <a:endParaRPr lang="en-IN" dirty="0"/>
                    </a:p>
                  </a:txBody>
                  <a:tcPr/>
                </a:tc>
                <a:tc>
                  <a:txBody>
                    <a:bodyPr/>
                    <a:lstStyle/>
                    <a:p>
                      <a:pPr algn="just"/>
                      <a:r>
                        <a:rPr lang="en-US" dirty="0" smtClean="0"/>
                        <a:t>Change</a:t>
                      </a:r>
                      <a:r>
                        <a:rPr lang="en-US" baseline="0" dirty="0" smtClean="0"/>
                        <a:t>s made</a:t>
                      </a:r>
                      <a:endParaRPr lang="en-IN" dirty="0"/>
                    </a:p>
                  </a:txBody>
                  <a:tcPr/>
                </a:tc>
              </a:tr>
              <a:tr h="656082">
                <a:tc>
                  <a:txBody>
                    <a:bodyPr/>
                    <a:lstStyle/>
                    <a:p>
                      <a:r>
                        <a:rPr lang="en-US" dirty="0" smtClean="0"/>
                        <a:t>BCD</a:t>
                      </a:r>
                      <a:endParaRPr lang="en-IN" dirty="0"/>
                    </a:p>
                  </a:txBody>
                  <a:tcPr/>
                </a:tc>
                <a:tc>
                  <a:txBody>
                    <a:bodyPr/>
                    <a:lstStyle/>
                    <a:p>
                      <a:r>
                        <a:rPr lang="en-IN" dirty="0" smtClean="0"/>
                        <a:t>b) New motorcycles with engine capacity of 800cc or more to</a:t>
                      </a:r>
                      <a:r>
                        <a:rPr lang="en-IN" baseline="0" dirty="0" smtClean="0"/>
                        <a:t> 75% c) Set Top Boxes to 10%</a:t>
                      </a:r>
                    </a:p>
                  </a:txBody>
                  <a:tcPr/>
                </a:tc>
              </a:tr>
              <a:tr h="1499616">
                <a:tc>
                  <a:txBody>
                    <a:bodyPr/>
                    <a:lstStyle/>
                    <a:p>
                      <a:r>
                        <a:rPr lang="en-US" dirty="0" smtClean="0"/>
                        <a:t>Baggage</a:t>
                      </a:r>
                      <a:r>
                        <a:rPr lang="en-US" baseline="0" dirty="0" smtClean="0"/>
                        <a:t> Rules</a:t>
                      </a:r>
                      <a:endParaRPr lang="en-IN" dirty="0"/>
                    </a:p>
                  </a:txBody>
                  <a:tcPr/>
                </a:tc>
                <a:tc>
                  <a:txBody>
                    <a:bodyPr/>
                    <a:lstStyle/>
                    <a:p>
                      <a:r>
                        <a:rPr lang="en-IN" dirty="0" smtClean="0"/>
                        <a:t>Limit on duty free baggage allowance for jewellery enhanced as below</a:t>
                      </a:r>
                    </a:p>
                    <a:p>
                      <a:r>
                        <a:rPr lang="en-IN" dirty="0" smtClean="0"/>
                        <a:t>for Indian passengers</a:t>
                      </a:r>
                    </a:p>
                    <a:p>
                      <a:r>
                        <a:rPr lang="en-IN" dirty="0" smtClean="0"/>
                        <a:t>(residing abroad for over one year or a person who is transferring his residence to India) from INR 10,000 to INR 50,000 for gentleman passengers and from INR 20,000 to INR 100,000 for lady passengers.</a:t>
                      </a:r>
                      <a:endParaRPr lang="en-IN" dirty="0"/>
                    </a:p>
                  </a:txBody>
                  <a:tcPr/>
                </a:tc>
              </a:tr>
              <a:tr h="937260">
                <a:tc>
                  <a:txBody>
                    <a:bodyPr/>
                    <a:lstStyle/>
                    <a:p>
                      <a:r>
                        <a:rPr lang="en-US" dirty="0" smtClean="0"/>
                        <a:t>Branded Goods</a:t>
                      </a:r>
                      <a:endParaRPr lang="en-IN" dirty="0"/>
                    </a:p>
                  </a:txBody>
                  <a:tcPr/>
                </a:tc>
                <a:tc>
                  <a:txBody>
                    <a:bodyPr/>
                    <a:lstStyle/>
                    <a:p>
                      <a:r>
                        <a:rPr lang="en-IN" dirty="0" smtClean="0"/>
                        <a:t>Manufacturers of branded readymade garments and made ups can now avail exemption from payment of excise duty provided no CENVAT credit on inputs is availed</a:t>
                      </a:r>
                      <a:endParaRPr lang="en-IN" dirty="0"/>
                    </a:p>
                  </a:txBody>
                  <a:tcPr/>
                </a:tc>
              </a:tr>
              <a:tr h="437389">
                <a:tc>
                  <a:txBody>
                    <a:bodyPr/>
                    <a:lstStyle/>
                    <a:p>
                      <a:r>
                        <a:rPr lang="en-US" dirty="0" smtClean="0"/>
                        <a:t>CST</a:t>
                      </a:r>
                      <a:endParaRPr lang="en-IN" dirty="0"/>
                    </a:p>
                  </a:txBody>
                  <a:tcPr/>
                </a:tc>
                <a:tc>
                  <a:txBody>
                    <a:bodyPr/>
                    <a:lstStyle/>
                    <a:p>
                      <a:r>
                        <a:rPr lang="en-IN" dirty="0" smtClean="0"/>
                        <a:t>Central Sales Tax rate continues at 2% against production of Form C.</a:t>
                      </a:r>
                      <a:endParaRPr lang="en-IN" dirty="0"/>
                    </a:p>
                  </a:txBody>
                  <a:tcPr/>
                </a:tc>
              </a:tr>
              <a:tr h="2343150">
                <a:tc>
                  <a:txBody>
                    <a:bodyPr/>
                    <a:lstStyle/>
                    <a:p>
                      <a:r>
                        <a:rPr lang="en-US" dirty="0" smtClean="0"/>
                        <a:t>GST</a:t>
                      </a:r>
                      <a:endParaRPr lang="en-IN" dirty="0"/>
                    </a:p>
                  </a:txBody>
                  <a:tcPr/>
                </a:tc>
                <a:tc>
                  <a:txBody>
                    <a:bodyPr/>
                    <a:lstStyle/>
                    <a:p>
                      <a:pPr marL="342900" indent="-342900">
                        <a:buAutoNum type="alphaLcParenR"/>
                      </a:pPr>
                      <a:r>
                        <a:rPr lang="en-IN" dirty="0" smtClean="0"/>
                        <a:t>Majority of the State Governments have agreed on the need for a Constitutional amendment to facilitate GST introduction</a:t>
                      </a:r>
                    </a:p>
                    <a:p>
                      <a:pPr marL="342900" indent="-342900">
                        <a:buAutoNum type="alphaLcParenR"/>
                      </a:pPr>
                      <a:r>
                        <a:rPr lang="en-IN" dirty="0" smtClean="0"/>
                        <a:t>The Central Government has demonstrated continued eagerness to resolve pending matters for GST introduction including releasing INR 90 billion as first instalment of balance CST compensation to State Governments.</a:t>
                      </a:r>
                    </a:p>
                    <a:p>
                      <a:pPr marL="342900" indent="-342900">
                        <a:buAutoNum type="alphaLcParenR"/>
                      </a:pPr>
                      <a:r>
                        <a:rPr lang="en-IN" dirty="0" smtClean="0"/>
                        <a:t>State FMs and GST council to work on drafting GST Act and Rules.</a:t>
                      </a:r>
                    </a:p>
                    <a:p>
                      <a:pPr marL="342900" indent="-342900">
                        <a:buAutoNum type="alphaLcParenR"/>
                      </a:pPr>
                      <a:r>
                        <a:rPr lang="en-IN" dirty="0" smtClean="0"/>
                        <a:t>Draft bill on Constitutional amendment and a Draft bill on GST to be introduced in the Parliament in the coming months.</a:t>
                      </a:r>
                      <a:endParaRPr lang="en-IN"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Rates</a:t>
            </a:r>
            <a:endParaRPr lang="en-IN" dirty="0"/>
          </a:p>
        </p:txBody>
      </p:sp>
      <p:graphicFrame>
        <p:nvGraphicFramePr>
          <p:cNvPr id="4" name="Content Placeholder 3"/>
          <p:cNvGraphicFramePr>
            <a:graphicFrameLocks noGrp="1"/>
          </p:cNvGraphicFramePr>
          <p:nvPr>
            <p:ph idx="1"/>
          </p:nvPr>
        </p:nvGraphicFramePr>
        <p:xfrm>
          <a:off x="0" y="609599"/>
          <a:ext cx="9144000" cy="6248399"/>
        </p:xfrm>
        <a:graphic>
          <a:graphicData uri="http://schemas.openxmlformats.org/drawingml/2006/table">
            <a:tbl>
              <a:tblPr firstRow="1" bandRow="1">
                <a:tableStyleId>{08FB837D-C827-4EFA-A057-4D05807E0F7C}</a:tableStyleId>
              </a:tblPr>
              <a:tblGrid>
                <a:gridCol w="1219200"/>
                <a:gridCol w="1981200"/>
                <a:gridCol w="2819400"/>
                <a:gridCol w="3124200"/>
              </a:tblGrid>
              <a:tr h="419974">
                <a:tc>
                  <a:txBody>
                    <a:bodyPr/>
                    <a:lstStyle/>
                    <a:p>
                      <a:r>
                        <a:rPr lang="en-US" dirty="0" smtClean="0"/>
                        <a:t>Area</a:t>
                      </a:r>
                      <a:endParaRPr lang="en-IN" dirty="0"/>
                    </a:p>
                  </a:txBody>
                  <a:tcPr/>
                </a:tc>
                <a:tc gridSpan="3">
                  <a:txBody>
                    <a:bodyPr/>
                    <a:lstStyle/>
                    <a:p>
                      <a:pPr algn="just"/>
                      <a:r>
                        <a:rPr lang="en-US" dirty="0" smtClean="0"/>
                        <a:t>Change</a:t>
                      </a:r>
                      <a:r>
                        <a:rPr lang="en-US" baseline="0" dirty="0" smtClean="0"/>
                        <a:t>s made</a:t>
                      </a:r>
                      <a:endParaRPr lang="en-IN" dirty="0"/>
                    </a:p>
                  </a:txBody>
                  <a:tcPr/>
                </a:tc>
                <a:tc hMerge="1">
                  <a:txBody>
                    <a:bodyPr/>
                    <a:lstStyle/>
                    <a:p>
                      <a:endParaRPr lang="en-IN"/>
                    </a:p>
                  </a:txBody>
                  <a:tcPr/>
                </a:tc>
                <a:tc hMerge="1">
                  <a:txBody>
                    <a:bodyPr/>
                    <a:lstStyle/>
                    <a:p>
                      <a:endParaRPr lang="en-IN"/>
                    </a:p>
                  </a:txBody>
                  <a:tcPr/>
                </a:tc>
              </a:tr>
              <a:tr h="1331626">
                <a:tc>
                  <a:txBody>
                    <a:bodyPr/>
                    <a:lstStyle/>
                    <a:p>
                      <a:r>
                        <a:rPr lang="en-US" dirty="0" smtClean="0"/>
                        <a:t>Individuals/HUF</a:t>
                      </a:r>
                      <a:endParaRPr lang="en-IN" dirty="0"/>
                    </a:p>
                  </a:txBody>
                  <a:tcPr/>
                </a:tc>
                <a:tc gridSpan="3">
                  <a:txBody>
                    <a:bodyPr/>
                    <a:lstStyle/>
                    <a:p>
                      <a:r>
                        <a:rPr lang="en-IN" baseline="0" dirty="0" smtClean="0"/>
                        <a:t>There is no change in the basic slab rates and tax rates for individuals / HUFs.</a:t>
                      </a:r>
                    </a:p>
                    <a:p>
                      <a:r>
                        <a:rPr lang="en-US" baseline="0" dirty="0" smtClean="0"/>
                        <a:t>Upto 2L Nil, 2L to 5L 10%, 5L to 10L 20% and above 10L 30%. Age 60 to 80 till 2.5 Nil and above 80 yrs upto 5 Nil (No 10%). </a:t>
                      </a:r>
                      <a:r>
                        <a:rPr lang="en-IN" baseline="0" dirty="0" smtClean="0"/>
                        <a:t>It is proposed to levy a surcharge at the</a:t>
                      </a:r>
                    </a:p>
                    <a:p>
                      <a:r>
                        <a:rPr lang="en-IN" baseline="0" dirty="0" smtClean="0"/>
                        <a:t>rate of 10% of the Income tax where total income exceeds Rs. 1 </a:t>
                      </a:r>
                      <a:r>
                        <a:rPr lang="en-IN" baseline="0" dirty="0" err="1" smtClean="0"/>
                        <a:t>crore</a:t>
                      </a:r>
                      <a:r>
                        <a:rPr lang="en-IN" baseline="0" dirty="0" smtClean="0"/>
                        <a:t>.</a:t>
                      </a:r>
                    </a:p>
                  </a:txBody>
                  <a:tcPr/>
                </a:tc>
                <a:tc hMerge="1">
                  <a:txBody>
                    <a:bodyPr/>
                    <a:lstStyle/>
                    <a:p>
                      <a:endParaRPr lang="en-IN"/>
                    </a:p>
                  </a:txBody>
                  <a:tcPr/>
                </a:tc>
                <a:tc hMerge="1">
                  <a:txBody>
                    <a:bodyPr/>
                    <a:lstStyle/>
                    <a:p>
                      <a:endParaRPr lang="en-IN"/>
                    </a:p>
                  </a:txBody>
                  <a:tcPr/>
                </a:tc>
              </a:tr>
              <a:tr h="1024328">
                <a:tc>
                  <a:txBody>
                    <a:bodyPr/>
                    <a:lstStyle/>
                    <a:p>
                      <a:r>
                        <a:rPr lang="en-US" dirty="0" smtClean="0"/>
                        <a:t>Other than</a:t>
                      </a:r>
                      <a:r>
                        <a:rPr lang="en-US" baseline="0" dirty="0" smtClean="0"/>
                        <a:t> </a:t>
                      </a:r>
                      <a:r>
                        <a:rPr lang="en-US" dirty="0" smtClean="0"/>
                        <a:t>Companies</a:t>
                      </a:r>
                      <a:endParaRPr lang="en-IN" dirty="0"/>
                    </a:p>
                  </a:txBody>
                  <a:tcPr/>
                </a:tc>
                <a:tc gridSpan="3">
                  <a:txBody>
                    <a:bodyPr/>
                    <a:lstStyle/>
                    <a:p>
                      <a:r>
                        <a:rPr lang="en-IN" dirty="0" smtClean="0"/>
                        <a:t>Rates of tax for cooperative societies, partnership firms and local authorities remain unchanged. However, surcharge of 10% will be levied, if income exceeds INR 10 million.</a:t>
                      </a:r>
                      <a:endParaRPr lang="en-IN" dirty="0"/>
                    </a:p>
                  </a:txBody>
                  <a:tcPr/>
                </a:tc>
                <a:tc hMerge="1">
                  <a:txBody>
                    <a:bodyPr/>
                    <a:lstStyle/>
                    <a:p>
                      <a:endParaRPr lang="en-IN"/>
                    </a:p>
                  </a:txBody>
                  <a:tcPr/>
                </a:tc>
                <a:tc hMerge="1">
                  <a:txBody>
                    <a:bodyPr/>
                    <a:lstStyle/>
                    <a:p>
                      <a:endParaRPr lang="en-IN"/>
                    </a:p>
                  </a:txBody>
                  <a:tcPr/>
                </a:tc>
              </a:tr>
              <a:tr h="1331626">
                <a:tc>
                  <a:txBody>
                    <a:bodyPr/>
                    <a:lstStyle/>
                    <a:p>
                      <a:r>
                        <a:rPr lang="en-IN" dirty="0" smtClean="0"/>
                        <a:t>Corporate tax rates</a:t>
                      </a:r>
                      <a:endParaRPr lang="en-IN" dirty="0"/>
                    </a:p>
                  </a:txBody>
                  <a:tcPr/>
                </a:tc>
                <a:tc gridSpan="3">
                  <a:txBody>
                    <a:bodyPr/>
                    <a:lstStyle/>
                    <a:p>
                      <a:r>
                        <a:rPr lang="en-IN" dirty="0" smtClean="0"/>
                        <a:t>Presently, a surcharge of 5% and 2% is levied on domestic and foreign companies respectively, if their income exceeds INR 1 Cr. Now, where the income derived by the domestic and foreign company exceeds INR 10 Cr, the surcharge will be levied at an increased rate of 10% and 5% respectively.</a:t>
                      </a:r>
                      <a:endParaRPr lang="en-IN" dirty="0"/>
                    </a:p>
                  </a:txBody>
                  <a:tcPr/>
                </a:tc>
                <a:tc hMerge="1">
                  <a:txBody>
                    <a:bodyPr/>
                    <a:lstStyle/>
                    <a:p>
                      <a:endParaRPr lang="en-IN"/>
                    </a:p>
                  </a:txBody>
                  <a:tcPr/>
                </a:tc>
                <a:tc hMerge="1">
                  <a:txBody>
                    <a:bodyPr/>
                    <a:lstStyle/>
                    <a:p>
                      <a:endParaRPr lang="en-IN"/>
                    </a:p>
                  </a:txBody>
                  <a:tcPr/>
                </a:tc>
              </a:tr>
              <a:tr h="416561">
                <a:tc>
                  <a:txBody>
                    <a:bodyPr/>
                    <a:lstStyle/>
                    <a:p>
                      <a:endParaRPr lang="en-IN" dirty="0"/>
                    </a:p>
                  </a:txBody>
                  <a:tcPr/>
                </a:tc>
                <a:tc>
                  <a:txBody>
                    <a:bodyPr/>
                    <a:lstStyle/>
                    <a:p>
                      <a:r>
                        <a:rPr lang="en-US" dirty="0" smtClean="0"/>
                        <a:t>Income Slab</a:t>
                      </a:r>
                      <a:endParaRPr lang="en-IN" dirty="0"/>
                    </a:p>
                  </a:txBody>
                  <a:tcPr/>
                </a:tc>
                <a:tc>
                  <a:txBody>
                    <a:bodyPr/>
                    <a:lstStyle/>
                    <a:p>
                      <a:r>
                        <a:rPr lang="en-US" dirty="0" smtClean="0"/>
                        <a:t>Domestic</a:t>
                      </a:r>
                      <a:r>
                        <a:rPr lang="en-US" baseline="0" dirty="0" smtClean="0"/>
                        <a:t> Co Normal/(MAT)</a:t>
                      </a:r>
                      <a:endParaRPr lang="en-IN" dirty="0"/>
                    </a:p>
                  </a:txBody>
                  <a:tcPr/>
                </a:tc>
                <a:tc>
                  <a:txBody>
                    <a:bodyPr/>
                    <a:lstStyle/>
                    <a:p>
                      <a:r>
                        <a:rPr lang="en-US" dirty="0" smtClean="0"/>
                        <a:t>Foreign Co </a:t>
                      </a:r>
                      <a:r>
                        <a:rPr lang="en-US" baseline="0" dirty="0" smtClean="0"/>
                        <a:t>Normal/(MAT)</a:t>
                      </a:r>
                      <a:endParaRPr lang="en-IN" dirty="0"/>
                    </a:p>
                  </a:txBody>
                  <a:tcPr/>
                </a:tc>
              </a:tr>
              <a:tr h="426803">
                <a:tc>
                  <a:txBody>
                    <a:bodyPr/>
                    <a:lstStyle/>
                    <a:p>
                      <a:endParaRPr lang="en-IN" dirty="0"/>
                    </a:p>
                  </a:txBody>
                  <a:tcPr/>
                </a:tc>
                <a:tc>
                  <a:txBody>
                    <a:bodyPr/>
                    <a:lstStyle/>
                    <a:p>
                      <a:r>
                        <a:rPr lang="en-IN" dirty="0" smtClean="0"/>
                        <a:t>Upto 1 </a:t>
                      </a:r>
                      <a:r>
                        <a:rPr lang="en-IN" dirty="0" err="1" smtClean="0"/>
                        <a:t>Crore</a:t>
                      </a:r>
                      <a:endParaRPr lang="en-IN" dirty="0"/>
                    </a:p>
                  </a:txBody>
                  <a:tcPr/>
                </a:tc>
                <a:tc>
                  <a:txBody>
                    <a:bodyPr/>
                    <a:lstStyle/>
                    <a:p>
                      <a:r>
                        <a:rPr lang="en-US" dirty="0" smtClean="0"/>
                        <a:t>30.9% (19.05%)</a:t>
                      </a:r>
                      <a:endParaRPr lang="en-IN" dirty="0"/>
                    </a:p>
                  </a:txBody>
                  <a:tcPr/>
                </a:tc>
                <a:tc>
                  <a:txBody>
                    <a:bodyPr/>
                    <a:lstStyle/>
                    <a:p>
                      <a:r>
                        <a:rPr lang="en-US" dirty="0" smtClean="0"/>
                        <a:t>41.2% (19.05%)</a:t>
                      </a:r>
                      <a:endParaRPr lang="en-IN" dirty="0"/>
                    </a:p>
                  </a:txBody>
                  <a:tcPr/>
                </a:tc>
              </a:tr>
              <a:tr h="409731">
                <a:tc>
                  <a:txBody>
                    <a:bodyPr/>
                    <a:lstStyle/>
                    <a:p>
                      <a:endParaRPr lang="en-IN" dirty="0"/>
                    </a:p>
                  </a:txBody>
                  <a:tcPr/>
                </a:tc>
                <a:tc>
                  <a:txBody>
                    <a:bodyPr/>
                    <a:lstStyle/>
                    <a:p>
                      <a:r>
                        <a:rPr lang="en-IN" dirty="0" smtClean="0"/>
                        <a:t>1 </a:t>
                      </a:r>
                      <a:r>
                        <a:rPr lang="en-IN" dirty="0" err="1" smtClean="0"/>
                        <a:t>crore</a:t>
                      </a:r>
                      <a:r>
                        <a:rPr lang="en-IN" dirty="0" smtClean="0"/>
                        <a:t> to 10Crore</a:t>
                      </a:r>
                      <a:endParaRPr lang="en-IN" dirty="0"/>
                    </a:p>
                  </a:txBody>
                  <a:tcPr/>
                </a:tc>
                <a:tc>
                  <a:txBody>
                    <a:bodyPr/>
                    <a:lstStyle/>
                    <a:p>
                      <a:r>
                        <a:rPr lang="en-US" dirty="0" smtClean="0"/>
                        <a:t>32.45%(20%)</a:t>
                      </a:r>
                      <a:endParaRPr lang="en-IN" dirty="0"/>
                    </a:p>
                  </a:txBody>
                  <a:tcPr/>
                </a:tc>
                <a:tc>
                  <a:txBody>
                    <a:bodyPr/>
                    <a:lstStyle/>
                    <a:p>
                      <a:r>
                        <a:rPr lang="en-US" dirty="0" smtClean="0"/>
                        <a:t>42.02%(19.44%)</a:t>
                      </a:r>
                      <a:endParaRPr lang="en-IN" dirty="0"/>
                    </a:p>
                  </a:txBody>
                  <a:tcPr/>
                </a:tc>
              </a:tr>
              <a:tr h="443875">
                <a:tc>
                  <a:txBody>
                    <a:bodyPr/>
                    <a:lstStyle/>
                    <a:p>
                      <a:endParaRPr lang="en-IN" dirty="0"/>
                    </a:p>
                  </a:txBody>
                  <a:tcPr/>
                </a:tc>
                <a:tc>
                  <a:txBody>
                    <a:bodyPr/>
                    <a:lstStyle/>
                    <a:p>
                      <a:r>
                        <a:rPr lang="en-IN" dirty="0" smtClean="0"/>
                        <a:t>Above 10 </a:t>
                      </a:r>
                      <a:r>
                        <a:rPr lang="en-IN" dirty="0" err="1" smtClean="0"/>
                        <a:t>crore</a:t>
                      </a:r>
                      <a:endParaRPr lang="en-IN" dirty="0"/>
                    </a:p>
                  </a:txBody>
                  <a:tcPr/>
                </a:tc>
                <a:tc>
                  <a:txBody>
                    <a:bodyPr/>
                    <a:lstStyle/>
                    <a:p>
                      <a:r>
                        <a:rPr lang="en-US" dirty="0" smtClean="0"/>
                        <a:t>33.99%(20.96%)</a:t>
                      </a:r>
                      <a:endParaRPr lang="en-IN" dirty="0"/>
                    </a:p>
                  </a:txBody>
                  <a:tcPr/>
                </a:tc>
                <a:tc>
                  <a:txBody>
                    <a:bodyPr/>
                    <a:lstStyle/>
                    <a:p>
                      <a:r>
                        <a:rPr lang="en-US" dirty="0" smtClean="0"/>
                        <a:t>43.26%(20%)</a:t>
                      </a:r>
                      <a:endParaRPr lang="en-IN" dirty="0"/>
                    </a:p>
                  </a:txBody>
                  <a:tcPr/>
                </a:tc>
              </a:tr>
              <a:tr h="443875">
                <a:tc>
                  <a:txBody>
                    <a:bodyPr/>
                    <a:lstStyle/>
                    <a:p>
                      <a:endParaRPr lang="en-IN" dirty="0"/>
                    </a:p>
                  </a:txBody>
                  <a:tcPr/>
                </a:tc>
                <a:tc gridSpan="3">
                  <a:txBody>
                    <a:bodyPr/>
                    <a:lstStyle/>
                    <a:p>
                      <a:endParaRPr lang="en-IN" dirty="0"/>
                    </a:p>
                  </a:txBody>
                  <a:tcPr/>
                </a:tc>
                <a:tc hMerge="1">
                  <a:txBody>
                    <a:bodyPr/>
                    <a:lstStyle/>
                    <a:p>
                      <a:endParaRPr lang="en-IN" dirty="0"/>
                    </a:p>
                  </a:txBody>
                  <a:tcPr/>
                </a:tc>
                <a:tc hMerge="1">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248399"/>
        </p:xfrm>
        <a:graphic>
          <a:graphicData uri="http://schemas.openxmlformats.org/drawingml/2006/table">
            <a:tbl>
              <a:tblPr firstRow="1" bandRow="1">
                <a:tableStyleId>{08FB837D-C827-4EFA-A057-4D05807E0F7C}</a:tableStyleId>
              </a:tblPr>
              <a:tblGrid>
                <a:gridCol w="990600"/>
                <a:gridCol w="1194249"/>
                <a:gridCol w="5745346"/>
                <a:gridCol w="1213805"/>
              </a:tblGrid>
              <a:tr h="743769">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5504630">
                <a:tc>
                  <a:txBody>
                    <a:bodyPr/>
                    <a:lstStyle/>
                    <a:p>
                      <a:r>
                        <a:rPr lang="en-US" dirty="0" smtClean="0"/>
                        <a:t>10(10D) &amp; 80C(3A)</a:t>
                      </a:r>
                      <a:endParaRPr lang="en-IN" dirty="0"/>
                    </a:p>
                  </a:txBody>
                  <a:tcPr/>
                </a:tc>
                <a:tc>
                  <a:txBody>
                    <a:bodyPr/>
                    <a:lstStyle/>
                    <a:p>
                      <a:r>
                        <a:rPr lang="en-US" dirty="0" smtClean="0"/>
                        <a:t>Insurance</a:t>
                      </a:r>
                      <a:r>
                        <a:rPr lang="en-US" baseline="0" dirty="0" smtClean="0"/>
                        <a:t> Policy</a:t>
                      </a:r>
                      <a:endParaRPr lang="en-IN" dirty="0"/>
                    </a:p>
                  </a:txBody>
                  <a:tcPr/>
                </a:tc>
                <a:tc>
                  <a:txBody>
                    <a:bodyPr/>
                    <a:lstStyle/>
                    <a:p>
                      <a:r>
                        <a:rPr lang="en-IN" dirty="0" smtClean="0"/>
                        <a:t>Currently, any sum received under a LIC including bonus on or after 1 April 2012 will be exempt from tax, if premium on such policy does not exceed 10% of the actual capital sum assured. Further, the deduction on account of insurance premium paid upto 10% of actual capital sum assured is allowed from the total income.</a:t>
                      </a:r>
                    </a:p>
                    <a:p>
                      <a:r>
                        <a:rPr lang="en-IN" dirty="0" smtClean="0"/>
                        <a:t>Now</a:t>
                      </a:r>
                      <a:r>
                        <a:rPr lang="en-IN" baseline="0" dirty="0" smtClean="0"/>
                        <a:t> </a:t>
                      </a:r>
                      <a:r>
                        <a:rPr lang="en-IN" dirty="0" smtClean="0"/>
                        <a:t>the of 10% has been changed to 15% where such policy is on life of an individual who is suffering from disability or severe disability referred to under section 80U or a specified ailment/ disease referred to under section 80DDB. Similarly, it is proposed to allow deduction in respect of premium paid on insurance policy up to 15% of the actual sum assured.</a:t>
                      </a:r>
                    </a:p>
                    <a:p>
                      <a:endParaRPr lang="en-IN" dirty="0" smtClean="0"/>
                    </a:p>
                    <a:p>
                      <a:r>
                        <a:rPr lang="en-IN" dirty="0" smtClean="0"/>
                        <a:t>Clause 10 U/s 10 to provide that a </a:t>
                      </a:r>
                      <a:r>
                        <a:rPr lang="en-IN" dirty="0" err="1" smtClean="0"/>
                        <a:t>keyman</a:t>
                      </a:r>
                      <a:r>
                        <a:rPr lang="en-IN" dirty="0" smtClean="0"/>
                        <a:t> insurance policy which has been assigned to any person during its term, with or without consideration, shall continue to be treated as a </a:t>
                      </a:r>
                      <a:r>
                        <a:rPr lang="en-IN" dirty="0" err="1" smtClean="0"/>
                        <a:t>keyman</a:t>
                      </a:r>
                      <a:r>
                        <a:rPr lang="en-IN" dirty="0" smtClean="0"/>
                        <a:t> insurance policy.</a:t>
                      </a:r>
                      <a:endParaRPr lang="en-IN" dirty="0"/>
                    </a:p>
                  </a:txBody>
                  <a:tcPr/>
                </a:tc>
                <a:tc>
                  <a:txBody>
                    <a:bodyPr/>
                    <a:lstStyle/>
                    <a:p>
                      <a:r>
                        <a:rPr lang="en-US" dirty="0" smtClean="0"/>
                        <a:t>None</a:t>
                      </a:r>
                      <a:endParaRPr lang="en-IN" dirty="0"/>
                    </a:p>
                  </a:txBody>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Attachments</a:t>
            </a:r>
            <a:endParaRPr lang="en-IN" dirty="0"/>
          </a:p>
        </p:txBody>
      </p:sp>
      <p:graphicFrame>
        <p:nvGraphicFramePr>
          <p:cNvPr id="4" name="Content Placeholder 3"/>
          <p:cNvGraphicFramePr>
            <a:graphicFrameLocks noGrp="1"/>
          </p:cNvGraphicFramePr>
          <p:nvPr>
            <p:ph idx="1"/>
          </p:nvPr>
        </p:nvGraphicFramePr>
        <p:xfrm>
          <a:off x="0" y="609599"/>
          <a:ext cx="9144000" cy="4151027"/>
        </p:xfrm>
        <a:graphic>
          <a:graphicData uri="http://schemas.openxmlformats.org/drawingml/2006/table">
            <a:tbl>
              <a:tblPr firstRow="1" bandRow="1">
                <a:tableStyleId>{08FB837D-C827-4EFA-A057-4D05807E0F7C}</a:tableStyleId>
              </a:tblPr>
              <a:tblGrid>
                <a:gridCol w="1219200"/>
                <a:gridCol w="7924800"/>
              </a:tblGrid>
              <a:tr h="419974">
                <a:tc>
                  <a:txBody>
                    <a:bodyPr/>
                    <a:lstStyle/>
                    <a:p>
                      <a:r>
                        <a:rPr lang="en-US" dirty="0" err="1" smtClean="0"/>
                        <a:t>Sl</a:t>
                      </a:r>
                      <a:r>
                        <a:rPr lang="en-US" dirty="0" smtClean="0"/>
                        <a:t> No</a:t>
                      </a:r>
                      <a:endParaRPr lang="en-IN" dirty="0"/>
                    </a:p>
                  </a:txBody>
                  <a:tcPr/>
                </a:tc>
                <a:tc>
                  <a:txBody>
                    <a:bodyPr/>
                    <a:lstStyle/>
                    <a:p>
                      <a:pPr algn="just"/>
                      <a:r>
                        <a:rPr lang="en-US" dirty="0" smtClean="0"/>
                        <a:t>Attachments</a:t>
                      </a:r>
                      <a:endParaRPr lang="en-IN" dirty="0"/>
                    </a:p>
                  </a:txBody>
                  <a:tcPr/>
                </a:tc>
              </a:tr>
              <a:tr h="875427">
                <a:tc>
                  <a:txBody>
                    <a:bodyPr/>
                    <a:lstStyle/>
                    <a:p>
                      <a:r>
                        <a:rPr lang="en-US" dirty="0" smtClean="0"/>
                        <a:t>1</a:t>
                      </a:r>
                      <a:endParaRPr lang="en-IN" dirty="0"/>
                    </a:p>
                  </a:txBody>
                  <a:tcPr/>
                </a:tc>
                <a:tc>
                  <a:txBody>
                    <a:bodyPr/>
                    <a:lstStyle/>
                    <a:p>
                      <a:r>
                        <a:rPr lang="en-US" baseline="0" dirty="0" smtClean="0"/>
                        <a:t>Finance Bill 2013  </a:t>
                      </a:r>
                      <a:endParaRPr lang="en-IN" baseline="0" dirty="0" smtClean="0"/>
                    </a:p>
                  </a:txBody>
                  <a:tcPr/>
                </a:tc>
              </a:tr>
              <a:tr h="762000">
                <a:tc>
                  <a:txBody>
                    <a:bodyPr/>
                    <a:lstStyle/>
                    <a:p>
                      <a:r>
                        <a:rPr lang="en-US" dirty="0" smtClean="0"/>
                        <a:t>2</a:t>
                      </a:r>
                      <a:endParaRPr lang="en-IN" dirty="0"/>
                    </a:p>
                  </a:txBody>
                  <a:tcPr/>
                </a:tc>
                <a:tc>
                  <a:txBody>
                    <a:bodyPr/>
                    <a:lstStyle/>
                    <a:p>
                      <a:r>
                        <a:rPr lang="en-US" dirty="0" smtClean="0"/>
                        <a:t>Rate</a:t>
                      </a:r>
                      <a:r>
                        <a:rPr lang="en-US" baseline="0" dirty="0" smtClean="0"/>
                        <a:t> of Tax</a:t>
                      </a:r>
                      <a:endParaRPr lang="en-IN" dirty="0"/>
                    </a:p>
                  </a:txBody>
                  <a:tcPr/>
                </a:tc>
              </a:tr>
              <a:tr h="762000">
                <a:tc>
                  <a:txBody>
                    <a:bodyPr/>
                    <a:lstStyle/>
                    <a:p>
                      <a:r>
                        <a:rPr lang="en-US" dirty="0" smtClean="0"/>
                        <a:t>3</a:t>
                      </a:r>
                      <a:endParaRPr lang="en-IN" dirty="0"/>
                    </a:p>
                  </a:txBody>
                  <a:tcPr/>
                </a:tc>
                <a:tc>
                  <a:txBody>
                    <a:bodyPr/>
                    <a:lstStyle/>
                    <a:p>
                      <a:r>
                        <a:rPr lang="en-US" dirty="0" smtClean="0"/>
                        <a:t>Budget Speech </a:t>
                      </a:r>
                      <a:endParaRPr lang="en-IN" dirty="0"/>
                    </a:p>
                  </a:txBody>
                  <a:tcPr/>
                </a:tc>
              </a:tr>
              <a:tr h="1331626">
                <a:tc>
                  <a:txBody>
                    <a:bodyPr/>
                    <a:lstStyle/>
                    <a:p>
                      <a:r>
                        <a:rPr lang="en-US" dirty="0" smtClean="0"/>
                        <a:t>4</a:t>
                      </a:r>
                      <a:endParaRPr lang="en-IN" dirty="0"/>
                    </a:p>
                  </a:txBody>
                  <a:tcPr/>
                </a:tc>
                <a:tc>
                  <a:txBody>
                    <a:bodyPr/>
                    <a:lstStyle/>
                    <a:p>
                      <a:r>
                        <a:rPr lang="en-US" dirty="0" smtClean="0"/>
                        <a:t>Press Release</a:t>
                      </a:r>
                      <a:r>
                        <a:rPr lang="en-US" baseline="0" dirty="0" smtClean="0"/>
                        <a:t> on TRC </a:t>
                      </a:r>
                      <a:endParaRPr lang="en-IN" dirty="0"/>
                    </a:p>
                  </a:txBody>
                  <a:tcPr/>
                </a:tc>
              </a:tr>
            </a:tbl>
          </a:graphicData>
        </a:graphic>
      </p:graphicFrame>
      <p:graphicFrame>
        <p:nvGraphicFramePr>
          <p:cNvPr id="6" name="Object 5"/>
          <p:cNvGraphicFramePr>
            <a:graphicFrameLocks noChangeAspect="1"/>
          </p:cNvGraphicFramePr>
          <p:nvPr/>
        </p:nvGraphicFramePr>
        <p:xfrm>
          <a:off x="3886200" y="1981200"/>
          <a:ext cx="1447800" cy="990600"/>
        </p:xfrm>
        <a:graphic>
          <a:graphicData uri="http://schemas.openxmlformats.org/presentationml/2006/ole">
            <p:oleObj spid="_x0000_s1027" name="Acrobat Document" showAsIcon="1" r:id="rId4" imgW="914400" imgH="771480" progId="AcroExch.Document.7">
              <p:embed/>
            </p:oleObj>
          </a:graphicData>
        </a:graphic>
      </p:graphicFrame>
      <p:graphicFrame>
        <p:nvGraphicFramePr>
          <p:cNvPr id="7" name="Object 6"/>
          <p:cNvGraphicFramePr>
            <a:graphicFrameLocks noChangeAspect="1"/>
          </p:cNvGraphicFramePr>
          <p:nvPr/>
        </p:nvGraphicFramePr>
        <p:xfrm>
          <a:off x="3505200" y="1066800"/>
          <a:ext cx="1981200" cy="771525"/>
        </p:xfrm>
        <a:graphic>
          <a:graphicData uri="http://schemas.openxmlformats.org/presentationml/2006/ole">
            <p:oleObj spid="_x0000_s1028" name="Acrobat Document" showAsIcon="1" r:id="rId5" imgW="914400" imgH="771480" progId="AcroExch.Document.7">
              <p:embed/>
            </p:oleObj>
          </a:graphicData>
        </a:graphic>
      </p:graphicFrame>
      <p:graphicFrame>
        <p:nvGraphicFramePr>
          <p:cNvPr id="8" name="Object 7"/>
          <p:cNvGraphicFramePr>
            <a:graphicFrameLocks noChangeAspect="1"/>
          </p:cNvGraphicFramePr>
          <p:nvPr/>
        </p:nvGraphicFramePr>
        <p:xfrm>
          <a:off x="4038600" y="2738437"/>
          <a:ext cx="1219200" cy="842963"/>
        </p:xfrm>
        <a:graphic>
          <a:graphicData uri="http://schemas.openxmlformats.org/presentationml/2006/ole">
            <p:oleObj spid="_x0000_s1029" name="Acrobat Document" showAsIcon="1" r:id="rId6" imgW="914400" imgH="771480" progId="AcroExch.Document.7">
              <p:embed/>
            </p:oleObj>
          </a:graphicData>
        </a:graphic>
      </p:graphicFrame>
      <p:graphicFrame>
        <p:nvGraphicFramePr>
          <p:cNvPr id="9" name="Object 8"/>
          <p:cNvGraphicFramePr>
            <a:graphicFrameLocks noChangeAspect="1"/>
          </p:cNvGraphicFramePr>
          <p:nvPr/>
        </p:nvGraphicFramePr>
        <p:xfrm>
          <a:off x="3505200" y="3657600"/>
          <a:ext cx="2209800" cy="990600"/>
        </p:xfrm>
        <a:graphic>
          <a:graphicData uri="http://schemas.openxmlformats.org/presentationml/2006/ole">
            <p:oleObj spid="_x0000_s1030" name="Acrobat Document" showAsIcon="1" r:id="rId7" imgW="914400" imgH="771480" progId="AcroExch.Document.7">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5760720"/>
        </p:xfrm>
        <a:graphic>
          <a:graphicData uri="http://schemas.openxmlformats.org/drawingml/2006/table">
            <a:tbl>
              <a:tblPr firstRow="1" bandRow="1">
                <a:tableStyleId>{08FB837D-C827-4EFA-A057-4D05807E0F7C}</a:tableStyleId>
              </a:tblPr>
              <a:tblGrid>
                <a:gridCol w="990600"/>
                <a:gridCol w="1194249"/>
                <a:gridCol w="5745346"/>
                <a:gridCol w="1213805"/>
              </a:tblGrid>
              <a:tr h="299322">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1645919">
                <a:tc>
                  <a:txBody>
                    <a:bodyPr/>
                    <a:lstStyle/>
                    <a:p>
                      <a:r>
                        <a:rPr lang="en-US" dirty="0" smtClean="0"/>
                        <a:t>10 (23ED)</a:t>
                      </a:r>
                      <a:endParaRPr lang="en-IN" dirty="0"/>
                    </a:p>
                  </a:txBody>
                  <a:tcPr/>
                </a:tc>
                <a:tc>
                  <a:txBody>
                    <a:bodyPr/>
                    <a:lstStyle/>
                    <a:p>
                      <a:r>
                        <a:rPr lang="en-IN" dirty="0" smtClean="0"/>
                        <a:t>income of Investor Protection Fund of depositories.</a:t>
                      </a:r>
                      <a:endParaRPr lang="en-IN" dirty="0"/>
                    </a:p>
                  </a:txBody>
                  <a:tcPr/>
                </a:tc>
                <a:tc>
                  <a:txBody>
                    <a:bodyPr/>
                    <a:lstStyle/>
                    <a:p>
                      <a:r>
                        <a:rPr lang="en-IN" dirty="0" smtClean="0"/>
                        <a:t>It is proposed that income, by way of contribution received from a depository, of the Investor Protection Fund will be exempt from tax. However, any amount standing to the credit of the Fund and not charged earlier to tax, will be taxed in the year in which such amount is shared with the depository.</a:t>
                      </a:r>
                      <a:endParaRPr lang="en-IN" dirty="0"/>
                    </a:p>
                  </a:txBody>
                  <a:tcPr/>
                </a:tc>
                <a:tc>
                  <a:txBody>
                    <a:bodyPr/>
                    <a:lstStyle/>
                    <a:p>
                      <a:endParaRPr lang="en-IN" dirty="0"/>
                    </a:p>
                  </a:txBody>
                  <a:tcPr/>
                </a:tc>
              </a:tr>
              <a:tr h="2215277">
                <a:tc>
                  <a:txBody>
                    <a:bodyPr/>
                    <a:lstStyle/>
                    <a:p>
                      <a:r>
                        <a:rPr lang="en-US" dirty="0" smtClean="0"/>
                        <a:t>10(23DA) &amp; 115TA to TC</a:t>
                      </a:r>
                      <a:endParaRPr lang="en-IN" dirty="0"/>
                    </a:p>
                  </a:txBody>
                  <a:tcPr/>
                </a:tc>
                <a:tc>
                  <a:txBody>
                    <a:bodyPr/>
                    <a:lstStyle/>
                    <a:p>
                      <a:r>
                        <a:rPr lang="en-IN" dirty="0" smtClean="0"/>
                        <a:t>Taxation of Securitisation Trusts</a:t>
                      </a:r>
                      <a:endParaRPr lang="en-IN" dirty="0"/>
                    </a:p>
                  </a:txBody>
                  <a:tcPr/>
                </a:tc>
                <a:tc>
                  <a:txBody>
                    <a:bodyPr/>
                    <a:lstStyle/>
                    <a:p>
                      <a:r>
                        <a:rPr lang="en-IN" dirty="0" smtClean="0"/>
                        <a:t>Securitisation trust will be required to pay additional income tax on income distributed to its investors, at the rate of 25% in case of the investor being an individual</a:t>
                      </a:r>
                    </a:p>
                    <a:p>
                      <a:r>
                        <a:rPr lang="en-IN" dirty="0" smtClean="0"/>
                        <a:t>or HUF, and at the rate of 30% in case of any other investor. However, no additional income tax will be payable if the income distributed by the securitisation trust is received by a person who is not chargeable to tax under the Act.</a:t>
                      </a:r>
                    </a:p>
                    <a:p>
                      <a:r>
                        <a:rPr lang="en-IN" dirty="0" smtClean="0"/>
                        <a:t>Further, it is proposed that income from securitization activities of a securitisation trust which is regulated</a:t>
                      </a:r>
                    </a:p>
                    <a:p>
                      <a:r>
                        <a:rPr lang="en-IN" dirty="0" smtClean="0"/>
                        <a:t>by SEBI / RBI will be exempt from tax. It is also proposed that distributed income received by the investor will</a:t>
                      </a:r>
                    </a:p>
                    <a:p>
                      <a:r>
                        <a:rPr lang="en-IN" dirty="0" smtClean="0"/>
                        <a:t>be exempt from tax.</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238637"/>
        </p:xfrm>
        <a:graphic>
          <a:graphicData uri="http://schemas.openxmlformats.org/drawingml/2006/table">
            <a:tbl>
              <a:tblPr firstRow="1" bandRow="1">
                <a:tableStyleId>{08FB837D-C827-4EFA-A057-4D05807E0F7C}</a:tableStyleId>
              </a:tblPr>
              <a:tblGrid>
                <a:gridCol w="990600"/>
                <a:gridCol w="1194249"/>
                <a:gridCol w="5745346"/>
                <a:gridCol w="1213805"/>
              </a:tblGrid>
              <a:tr h="299322">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1645919">
                <a:tc>
                  <a:txBody>
                    <a:bodyPr/>
                    <a:lstStyle/>
                    <a:p>
                      <a:r>
                        <a:rPr lang="en-US" dirty="0" smtClean="0"/>
                        <a:t>10(23FB)</a:t>
                      </a:r>
                      <a:endParaRPr lang="en-IN" dirty="0"/>
                    </a:p>
                  </a:txBody>
                  <a:tcPr/>
                </a:tc>
                <a:tc>
                  <a:txBody>
                    <a:bodyPr/>
                    <a:lstStyle/>
                    <a:p>
                      <a:r>
                        <a:rPr lang="en-IN" dirty="0" smtClean="0"/>
                        <a:t>Alternative Investment Funds</a:t>
                      </a:r>
                      <a:endParaRPr lang="en-IN" dirty="0"/>
                    </a:p>
                  </a:txBody>
                  <a:tcPr/>
                </a:tc>
                <a:tc>
                  <a:txBody>
                    <a:bodyPr/>
                    <a:lstStyle/>
                    <a:p>
                      <a:r>
                        <a:rPr lang="en-IN" dirty="0" smtClean="0"/>
                        <a:t>Currently, the income of a VCC / VCF which satisfies the investment and other conditions as provided in VCF</a:t>
                      </a:r>
                    </a:p>
                    <a:p>
                      <a:r>
                        <a:rPr lang="en-IN" dirty="0" smtClean="0"/>
                        <a:t>Regulations(SEBI) is exempt. It is proposed that the existing VCCs and VCFs registered before 21 May 2012 and which are regulated by the VCF Regulations will continue to be tax exempt. Additionally, it is proposed that any income of VCCs / VCFs registered under the AIF Regulations will be tax exempt. For this purpose, VCC will mean a company and VCF will mean a fund (set up as a trust), which has been granted a certificate of registration as VCF being a sub-category of Category I AIF and which satisfies certain conditions.</a:t>
                      </a:r>
                      <a:endParaRPr lang="en-IN" dirty="0"/>
                    </a:p>
                  </a:txBody>
                  <a:tcPr/>
                </a:tc>
                <a:tc>
                  <a:txBody>
                    <a:bodyPr/>
                    <a:lstStyle/>
                    <a:p>
                      <a:endParaRPr lang="en-IN" dirty="0"/>
                    </a:p>
                  </a:txBody>
                  <a:tcPr/>
                </a:tc>
              </a:tr>
              <a:tr h="2215277">
                <a:tc>
                  <a:txBody>
                    <a:bodyPr/>
                    <a:lstStyle/>
                    <a:p>
                      <a:r>
                        <a:rPr lang="en-US" dirty="0" smtClean="0"/>
                        <a:t>32 (AC)</a:t>
                      </a:r>
                      <a:endParaRPr lang="en-IN" dirty="0"/>
                    </a:p>
                  </a:txBody>
                  <a:tcPr/>
                </a:tc>
                <a:tc>
                  <a:txBody>
                    <a:bodyPr/>
                    <a:lstStyle/>
                    <a:p>
                      <a:r>
                        <a:rPr lang="en-IN" dirty="0" smtClean="0"/>
                        <a:t>Acquisition &amp; installation of new P&amp;M by</a:t>
                      </a:r>
                    </a:p>
                    <a:p>
                      <a:r>
                        <a:rPr lang="en-IN" dirty="0" smtClean="0"/>
                        <a:t>Manufacturing Co</a:t>
                      </a:r>
                      <a:endParaRPr lang="en-IN" dirty="0"/>
                    </a:p>
                  </a:txBody>
                  <a:tcPr/>
                </a:tc>
                <a:tc>
                  <a:txBody>
                    <a:bodyPr/>
                    <a:lstStyle/>
                    <a:p>
                      <a:r>
                        <a:rPr lang="en-IN" dirty="0" smtClean="0"/>
                        <a:t>Applicable to a Company engaged in the manufacture of article or thing and which invests more than 100 </a:t>
                      </a:r>
                      <a:r>
                        <a:rPr lang="en-IN" dirty="0" err="1" smtClean="0"/>
                        <a:t>Crs</a:t>
                      </a:r>
                      <a:r>
                        <a:rPr lang="en-IN" dirty="0" smtClean="0"/>
                        <a:t> in specified plant or machinery made between 1 April 2013 to 31 March 2015. Deduction of 15% on actual cost of P&amp;M acquired and installed. Assets to be held for a period of 5</a:t>
                      </a:r>
                    </a:p>
                    <a:p>
                      <a:r>
                        <a:rPr lang="en-IN" dirty="0" smtClean="0"/>
                        <a:t>years, failing which deduction availed shall be treated as income.</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5760720"/>
        </p:xfrm>
        <a:graphic>
          <a:graphicData uri="http://schemas.openxmlformats.org/drawingml/2006/table">
            <a:tbl>
              <a:tblPr firstRow="1" bandRow="1">
                <a:tableStyleId>{08FB837D-C827-4EFA-A057-4D05807E0F7C}</a:tableStyleId>
              </a:tblPr>
              <a:tblGrid>
                <a:gridCol w="990600"/>
                <a:gridCol w="1194249"/>
                <a:gridCol w="5745346"/>
                <a:gridCol w="1213805"/>
              </a:tblGrid>
              <a:tr h="299322">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1645919">
                <a:tc>
                  <a:txBody>
                    <a:bodyPr/>
                    <a:lstStyle/>
                    <a:p>
                      <a:r>
                        <a:rPr lang="en-IN" dirty="0" smtClean="0"/>
                        <a:t>36(1)(vii) &amp; (</a:t>
                      </a:r>
                      <a:r>
                        <a:rPr lang="en-IN" dirty="0" err="1" smtClean="0"/>
                        <a:t>viia</a:t>
                      </a:r>
                      <a:r>
                        <a:rPr lang="en-IN" dirty="0" smtClean="0"/>
                        <a:t>)</a:t>
                      </a:r>
                      <a:endParaRPr lang="en-IN" dirty="0"/>
                    </a:p>
                  </a:txBody>
                  <a:tcPr/>
                </a:tc>
                <a:tc>
                  <a:txBody>
                    <a:bodyPr/>
                    <a:lstStyle/>
                    <a:p>
                      <a:r>
                        <a:rPr lang="en-US" dirty="0" smtClean="0"/>
                        <a:t>Bank</a:t>
                      </a:r>
                      <a:r>
                        <a:rPr lang="en-US" baseline="0" dirty="0" smtClean="0"/>
                        <a:t> - </a:t>
                      </a:r>
                      <a:r>
                        <a:rPr lang="en-US" dirty="0" err="1" smtClean="0"/>
                        <a:t>Prov</a:t>
                      </a:r>
                      <a:r>
                        <a:rPr lang="en-US" dirty="0" smtClean="0"/>
                        <a:t> for</a:t>
                      </a:r>
                      <a:r>
                        <a:rPr lang="en-US" baseline="0" dirty="0" smtClean="0"/>
                        <a:t> Bad &amp; Doubtful provision</a:t>
                      </a:r>
                      <a:endParaRPr lang="en-IN" dirty="0"/>
                    </a:p>
                  </a:txBody>
                  <a:tcPr/>
                </a:tc>
                <a:tc>
                  <a:txBody>
                    <a:bodyPr/>
                    <a:lstStyle/>
                    <a:p>
                      <a:r>
                        <a:rPr lang="en-IN" dirty="0" smtClean="0"/>
                        <a:t>Deduction towards provision for bad &amp; doubtful debts is available as a specified percentage of the total income and of the aggregate average advances made by the rural branches. Now Bad debts written off are deductible even if the same exceeds the credit balance in the provision for bad and doubtful debts account made under section 36(1)(</a:t>
                      </a:r>
                      <a:r>
                        <a:rPr lang="en-IN" dirty="0" err="1" smtClean="0"/>
                        <a:t>viia</a:t>
                      </a:r>
                      <a:r>
                        <a:rPr lang="en-IN" dirty="0" smtClean="0"/>
                        <a:t>) without any distinction between rural and other</a:t>
                      </a:r>
                    </a:p>
                    <a:p>
                      <a:r>
                        <a:rPr lang="en-IN" dirty="0" smtClean="0"/>
                        <a:t>Advances.</a:t>
                      </a:r>
                      <a:endParaRPr lang="en-IN" dirty="0"/>
                    </a:p>
                  </a:txBody>
                  <a:tcPr/>
                </a:tc>
                <a:tc>
                  <a:txBody>
                    <a:bodyPr/>
                    <a:lstStyle/>
                    <a:p>
                      <a:r>
                        <a:rPr lang="en-IN" dirty="0" smtClean="0"/>
                        <a:t>Decision in Catholic</a:t>
                      </a:r>
                    </a:p>
                    <a:p>
                      <a:r>
                        <a:rPr lang="en-IN" dirty="0" smtClean="0"/>
                        <a:t>Syrian bank (SC)</a:t>
                      </a:r>
                    </a:p>
                    <a:p>
                      <a:endParaRPr lang="en-IN" dirty="0"/>
                    </a:p>
                  </a:txBody>
                  <a:tcPr/>
                </a:tc>
              </a:tr>
              <a:tr h="2215277">
                <a:tc>
                  <a:txBody>
                    <a:bodyPr/>
                    <a:lstStyle/>
                    <a:p>
                      <a:r>
                        <a:rPr lang="en-IN" dirty="0" smtClean="0"/>
                        <a:t>36(xvi)</a:t>
                      </a:r>
                      <a:endParaRPr lang="en-IN" dirty="0"/>
                    </a:p>
                  </a:txBody>
                  <a:tcPr/>
                </a:tc>
                <a:tc>
                  <a:txBody>
                    <a:bodyPr/>
                    <a:lstStyle/>
                    <a:p>
                      <a:r>
                        <a:rPr lang="en-US" dirty="0" smtClean="0"/>
                        <a:t>Commodities</a:t>
                      </a:r>
                      <a:r>
                        <a:rPr lang="en-US" baseline="0" dirty="0" smtClean="0"/>
                        <a:t> transaction Tax (CTT)</a:t>
                      </a:r>
                      <a:endParaRPr lang="en-IN" dirty="0"/>
                    </a:p>
                  </a:txBody>
                  <a:tcPr/>
                </a:tc>
                <a:tc>
                  <a:txBody>
                    <a:bodyPr/>
                    <a:lstStyle/>
                    <a:p>
                      <a:r>
                        <a:rPr lang="en-IN" dirty="0" smtClean="0"/>
                        <a:t>CTT would be levied at 0.01% on sale of commodity derivatives, other than agricultural commodities traded in</a:t>
                      </a:r>
                    </a:p>
                    <a:p>
                      <a:r>
                        <a:rPr lang="en-IN" dirty="0" smtClean="0"/>
                        <a:t>recognized associations.</a:t>
                      </a:r>
                      <a:r>
                        <a:rPr lang="en-IN" baseline="0" dirty="0" smtClean="0"/>
                        <a:t> </a:t>
                      </a:r>
                      <a:r>
                        <a:rPr lang="en-IN" dirty="0" smtClean="0"/>
                        <a:t>Provisions with regard to furnishing of return, assessment, filing of appeal, chargeability of interest, levy of penalty etc introduced.</a:t>
                      </a:r>
                    </a:p>
                    <a:p>
                      <a:r>
                        <a:rPr lang="en-IN" dirty="0" smtClean="0"/>
                        <a:t>CTT will be levied from a date to be notified in the official</a:t>
                      </a:r>
                    </a:p>
                    <a:p>
                      <a:r>
                        <a:rPr lang="en-IN" dirty="0" smtClean="0"/>
                        <a:t>Gazette. Deduction in respect of CTT paid will be available against the income arising from commodity derivative</a:t>
                      </a:r>
                    </a:p>
                    <a:p>
                      <a:r>
                        <a:rPr lang="en-IN" dirty="0" smtClean="0"/>
                        <a:t>transactions subject to CTT and chargeable as profits and</a:t>
                      </a:r>
                    </a:p>
                    <a:p>
                      <a:r>
                        <a:rPr lang="en-IN" dirty="0" smtClean="0"/>
                        <a:t>gains of business or profession.</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0"/>
          <a:ext cx="9144000" cy="6157883"/>
        </p:xfrm>
        <a:graphic>
          <a:graphicData uri="http://schemas.openxmlformats.org/drawingml/2006/table">
            <a:tbl>
              <a:tblPr firstRow="1" bandRow="1">
                <a:tableStyleId>{08FB837D-C827-4EFA-A057-4D05807E0F7C}</a:tableStyleId>
              </a:tblPr>
              <a:tblGrid>
                <a:gridCol w="990600"/>
                <a:gridCol w="1194249"/>
                <a:gridCol w="6273351"/>
                <a:gridCol w="685800"/>
              </a:tblGrid>
              <a:tr h="946727">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2329873">
                <a:tc>
                  <a:txBody>
                    <a:bodyPr/>
                    <a:lstStyle/>
                    <a:p>
                      <a:r>
                        <a:rPr lang="en-IN" dirty="0" smtClean="0"/>
                        <a:t>40(a)(</a:t>
                      </a:r>
                      <a:r>
                        <a:rPr lang="en-IN" dirty="0" err="1" smtClean="0"/>
                        <a:t>iib</a:t>
                      </a:r>
                      <a:r>
                        <a:rPr lang="en-IN" dirty="0" smtClean="0"/>
                        <a:t>)</a:t>
                      </a:r>
                      <a:endParaRPr lang="en-IN" dirty="0"/>
                    </a:p>
                  </a:txBody>
                  <a:tcPr/>
                </a:tc>
                <a:tc>
                  <a:txBody>
                    <a:bodyPr/>
                    <a:lstStyle/>
                    <a:p>
                      <a:r>
                        <a:rPr lang="en-IN" dirty="0" smtClean="0"/>
                        <a:t>Disallowance of certain fee, charge, etc. for State Govt</a:t>
                      </a:r>
                    </a:p>
                    <a:p>
                      <a:r>
                        <a:rPr lang="en-IN" dirty="0" smtClean="0"/>
                        <a:t>Undertakings.</a:t>
                      </a:r>
                      <a:endParaRPr lang="en-IN" dirty="0"/>
                    </a:p>
                  </a:txBody>
                  <a:tcPr/>
                </a:tc>
                <a:tc>
                  <a:txBody>
                    <a:bodyPr/>
                    <a:lstStyle/>
                    <a:p>
                      <a:r>
                        <a:rPr lang="en-IN" dirty="0" smtClean="0"/>
                        <a:t>It is proposed that the following amounts</a:t>
                      </a:r>
                      <a:r>
                        <a:rPr lang="en-IN" baseline="0" dirty="0" smtClean="0"/>
                        <a:t> </a:t>
                      </a:r>
                      <a:r>
                        <a:rPr lang="en-IN" dirty="0" smtClean="0"/>
                        <a:t>paid/appropriated by State Government undertakings (as defined) to the State Government will not be deductible:</a:t>
                      </a:r>
                    </a:p>
                    <a:p>
                      <a:r>
                        <a:rPr lang="en-IN" dirty="0" smtClean="0"/>
                        <a:t>– Royalty, licence fee, service fee, privilege fee, service charge or any other fee or charge levied exclusively on a State Government undertaking by the State Government</a:t>
                      </a:r>
                    </a:p>
                    <a:p>
                      <a:r>
                        <a:rPr lang="en-IN" dirty="0" smtClean="0"/>
                        <a:t>– Any amount which is appropriated, whether directly or indirectly, from a State Government undertaking by the State Government. To protect the tax base of the state government</a:t>
                      </a:r>
                      <a:r>
                        <a:rPr lang="en-IN" baseline="0" dirty="0" smtClean="0"/>
                        <a:t>.</a:t>
                      </a:r>
                      <a:endParaRPr lang="en-IN" dirty="0"/>
                    </a:p>
                  </a:txBody>
                  <a:tcPr/>
                </a:tc>
                <a:tc>
                  <a:txBody>
                    <a:bodyPr/>
                    <a:lstStyle/>
                    <a:p>
                      <a:endParaRPr lang="en-IN" dirty="0"/>
                    </a:p>
                  </a:txBody>
                  <a:tcPr/>
                </a:tc>
              </a:tr>
              <a:tr h="2650836">
                <a:tc>
                  <a:txBody>
                    <a:bodyPr/>
                    <a:lstStyle/>
                    <a:p>
                      <a:r>
                        <a:rPr lang="en-US" dirty="0" smtClean="0"/>
                        <a:t>43CA [similar</a:t>
                      </a:r>
                      <a:r>
                        <a:rPr lang="en-US" baseline="0" dirty="0" smtClean="0"/>
                        <a:t> to 50C] with cap of 50K</a:t>
                      </a:r>
                      <a:endParaRPr lang="en-IN" dirty="0"/>
                    </a:p>
                  </a:txBody>
                  <a:tcPr/>
                </a:tc>
                <a:tc>
                  <a:txBody>
                    <a:bodyPr/>
                    <a:lstStyle/>
                    <a:p>
                      <a:r>
                        <a:rPr lang="en-IN" dirty="0" smtClean="0"/>
                        <a:t>Full value of consideration for transfer of assets other capital asset</a:t>
                      </a:r>
                      <a:endParaRPr lang="en-IN" dirty="0"/>
                    </a:p>
                  </a:txBody>
                  <a:tcPr/>
                </a:tc>
                <a:tc>
                  <a:txBody>
                    <a:bodyPr/>
                    <a:lstStyle/>
                    <a:p>
                      <a:r>
                        <a:rPr lang="en-IN" dirty="0" smtClean="0"/>
                        <a:t>Consideration for the transfer of an asset (other than capital asset), being land or building or both, is less than the stamp duty value, stamp value shall be deemed to be the full value of the consideration under IFOS (</a:t>
                      </a:r>
                      <a:r>
                        <a:rPr lang="en-IN" dirty="0" err="1" smtClean="0"/>
                        <a:t>ind</a:t>
                      </a:r>
                      <a:r>
                        <a:rPr lang="en-IN" dirty="0" smtClean="0"/>
                        <a:t>). If</a:t>
                      </a:r>
                      <a:r>
                        <a:rPr lang="en-IN" baseline="0" dirty="0" smtClean="0"/>
                        <a:t> </a:t>
                      </a:r>
                      <a:r>
                        <a:rPr lang="en-IN" dirty="0" smtClean="0"/>
                        <a:t>date of agreement fixing the value for such asset and the date of registration are not same, the stamp duty value on the agreement</a:t>
                      </a:r>
                      <a:r>
                        <a:rPr lang="en-IN" baseline="0" dirty="0" smtClean="0"/>
                        <a:t> </a:t>
                      </a:r>
                      <a:r>
                        <a:rPr lang="en-IN" dirty="0" smtClean="0"/>
                        <a:t>date will be taken as full value of consideration. The stamp duty value on the agreement date can be taken only where the consideration or a part thereof has been received by the assessee by any mode other than cash.</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340341"/>
        </p:xfrm>
        <a:graphic>
          <a:graphicData uri="http://schemas.openxmlformats.org/drawingml/2006/table">
            <a:tbl>
              <a:tblPr firstRow="1" bandRow="1">
                <a:tableStyleId>{08FB837D-C827-4EFA-A057-4D05807E0F7C}</a:tableStyleId>
              </a:tblPr>
              <a:tblGrid>
                <a:gridCol w="990600"/>
                <a:gridCol w="1524000"/>
                <a:gridCol w="5415595"/>
                <a:gridCol w="1213805"/>
              </a:tblGrid>
              <a:tr h="671061">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4053338">
                <a:tc>
                  <a:txBody>
                    <a:bodyPr/>
                    <a:lstStyle/>
                    <a:p>
                      <a:r>
                        <a:rPr lang="en-IN" dirty="0" smtClean="0"/>
                        <a:t>56(2)(vii)</a:t>
                      </a:r>
                      <a:endParaRPr lang="en-IN" dirty="0"/>
                    </a:p>
                  </a:txBody>
                  <a:tcPr/>
                </a:tc>
                <a:tc>
                  <a:txBody>
                    <a:bodyPr/>
                    <a:lstStyle/>
                    <a:p>
                      <a:r>
                        <a:rPr lang="en-IN" dirty="0" smtClean="0"/>
                        <a:t>Taxability of IMP received for inadequate consideration</a:t>
                      </a:r>
                      <a:endParaRPr lang="en-IN" dirty="0"/>
                    </a:p>
                  </a:txBody>
                  <a:tcPr/>
                </a:tc>
                <a:tc>
                  <a:txBody>
                    <a:bodyPr/>
                    <a:lstStyle/>
                    <a:p>
                      <a:r>
                        <a:rPr lang="en-IN" dirty="0" smtClean="0"/>
                        <a:t>where any immovable property is received for a consideration which is less than the stamp duty value of the property by an amount exceeding 50K, the stamp duty value of such property as exceeds such consideration, shall be chargeable to tax in the hands of the individual or HUF as</a:t>
                      </a:r>
                      <a:r>
                        <a:rPr lang="en-IN" baseline="0" dirty="0" smtClean="0"/>
                        <a:t> IFOS. where the date of the agreement fixing the amount of consideration for the transfer of the IMP and the date of registration are not the same, the stamp duty value may be taken as on the date of the agreement, instead of that on the date of registration. This exception shall, however, apply only in a case where the amount of consideration, or a part thereof, has been paid by any mode other than cash on or before the date of the agreement fixing the amount of consideration for the transfer of such IMP.</a:t>
                      </a:r>
                      <a:endParaRPr lang="en-IN" dirty="0"/>
                    </a:p>
                  </a:txBody>
                  <a:tcPr/>
                </a:tc>
                <a:tc>
                  <a:txBody>
                    <a:bodyPr/>
                    <a:lstStyle/>
                    <a:p>
                      <a:endParaRPr lang="en-IN" dirty="0"/>
                    </a:p>
                  </a:txBody>
                  <a:tcPr/>
                </a:tc>
              </a:tr>
              <a:tr h="1167508">
                <a:tc>
                  <a:txBody>
                    <a:bodyPr/>
                    <a:lstStyle/>
                    <a:p>
                      <a:r>
                        <a:rPr lang="en-IN" dirty="0" smtClean="0"/>
                        <a:t>80CCG</a:t>
                      </a:r>
                      <a:endParaRPr lang="en-IN" dirty="0"/>
                    </a:p>
                  </a:txBody>
                  <a:tcPr/>
                </a:tc>
                <a:tc>
                  <a:txBody>
                    <a:bodyPr/>
                    <a:lstStyle/>
                    <a:p>
                      <a:r>
                        <a:rPr lang="en-IN" dirty="0" smtClean="0"/>
                        <a:t>equity oriented funds (EOF)</a:t>
                      </a:r>
                      <a:endParaRPr lang="en-IN" dirty="0"/>
                    </a:p>
                  </a:txBody>
                  <a:tcPr/>
                </a:tc>
                <a:tc>
                  <a:txBody>
                    <a:bodyPr/>
                    <a:lstStyle/>
                    <a:p>
                      <a:r>
                        <a:rPr lang="en-IN" dirty="0" smtClean="0"/>
                        <a:t>Investment in listed units of EOF now eligible for deduction. Benefit available for 3 consecutive AY beginning with the first year of acquisition of shares/units,</a:t>
                      </a:r>
                      <a:r>
                        <a:rPr lang="en-IN" baseline="0" dirty="0" smtClean="0"/>
                        <a:t> if </a:t>
                      </a:r>
                      <a:r>
                        <a:rPr lang="en-IN" dirty="0" err="1" smtClean="0"/>
                        <a:t>ind</a:t>
                      </a:r>
                      <a:r>
                        <a:rPr lang="en-IN" dirty="0" smtClean="0"/>
                        <a:t> </a:t>
                      </a:r>
                      <a:r>
                        <a:rPr lang="en-IN" baseline="0" dirty="0" smtClean="0"/>
                        <a:t>resident GTI </a:t>
                      </a:r>
                      <a:r>
                        <a:rPr lang="en-IN" dirty="0" smtClean="0"/>
                        <a:t>is less than</a:t>
                      </a:r>
                      <a:r>
                        <a:rPr lang="en-IN" baseline="0" dirty="0" smtClean="0"/>
                        <a:t> </a:t>
                      </a:r>
                      <a:r>
                        <a:rPr lang="en-IN" dirty="0" smtClean="0"/>
                        <a:t>12lakhs (Max Deduction</a:t>
                      </a:r>
                      <a:r>
                        <a:rPr lang="en-IN" baseline="0" dirty="0" smtClean="0"/>
                        <a:t> 25k)</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457200"/>
          </a:xfrm>
        </p:spPr>
        <p:txBody>
          <a:bodyPr>
            <a:normAutofit fontScale="90000"/>
          </a:bodyPr>
          <a:lstStyle/>
          <a:p>
            <a:r>
              <a:rPr lang="en-US" dirty="0" smtClean="0"/>
              <a:t>Direct Taxes</a:t>
            </a:r>
            <a:endParaRPr lang="en-IN" dirty="0"/>
          </a:p>
        </p:txBody>
      </p:sp>
      <p:graphicFrame>
        <p:nvGraphicFramePr>
          <p:cNvPr id="4" name="Content Placeholder 3"/>
          <p:cNvGraphicFramePr>
            <a:graphicFrameLocks noGrp="1"/>
          </p:cNvGraphicFramePr>
          <p:nvPr>
            <p:ph idx="1"/>
          </p:nvPr>
        </p:nvGraphicFramePr>
        <p:xfrm>
          <a:off x="0" y="609601"/>
          <a:ext cx="9144000" cy="6147661"/>
        </p:xfrm>
        <a:graphic>
          <a:graphicData uri="http://schemas.openxmlformats.org/drawingml/2006/table">
            <a:tbl>
              <a:tblPr firstRow="1" bandRow="1">
                <a:tableStyleId>{08FB837D-C827-4EFA-A057-4D05807E0F7C}</a:tableStyleId>
              </a:tblPr>
              <a:tblGrid>
                <a:gridCol w="990600"/>
                <a:gridCol w="1524000"/>
                <a:gridCol w="5415595"/>
                <a:gridCol w="1213805"/>
              </a:tblGrid>
              <a:tr h="717267">
                <a:tc>
                  <a:txBody>
                    <a:bodyPr/>
                    <a:lstStyle/>
                    <a:p>
                      <a:r>
                        <a:rPr lang="en-US" dirty="0" smtClean="0"/>
                        <a:t>Section</a:t>
                      </a:r>
                      <a:endParaRPr lang="en-IN" dirty="0"/>
                    </a:p>
                  </a:txBody>
                  <a:tcPr/>
                </a:tc>
                <a:tc>
                  <a:txBody>
                    <a:bodyPr/>
                    <a:lstStyle/>
                    <a:p>
                      <a:r>
                        <a:rPr lang="en-US" dirty="0" smtClean="0"/>
                        <a:t>Related</a:t>
                      </a:r>
                      <a:r>
                        <a:rPr lang="en-US" baseline="0" dirty="0" smtClean="0"/>
                        <a:t> Area</a:t>
                      </a:r>
                      <a:endParaRPr lang="en-IN" dirty="0"/>
                    </a:p>
                  </a:txBody>
                  <a:tcPr/>
                </a:tc>
                <a:tc>
                  <a:txBody>
                    <a:bodyPr/>
                    <a:lstStyle/>
                    <a:p>
                      <a:r>
                        <a:rPr lang="en-US" dirty="0" smtClean="0"/>
                        <a:t>Changes/Impact</a:t>
                      </a:r>
                      <a:endParaRPr lang="en-IN" dirty="0"/>
                    </a:p>
                  </a:txBody>
                  <a:tcPr/>
                </a:tc>
                <a:tc>
                  <a:txBody>
                    <a:bodyPr/>
                    <a:lstStyle/>
                    <a:p>
                      <a:r>
                        <a:rPr lang="en-US" dirty="0" smtClean="0"/>
                        <a:t>Way Forward</a:t>
                      </a:r>
                      <a:endParaRPr lang="en-IN" dirty="0"/>
                    </a:p>
                  </a:txBody>
                  <a:tcPr/>
                </a:tc>
              </a:tr>
              <a:tr h="1340132">
                <a:tc>
                  <a:txBody>
                    <a:bodyPr/>
                    <a:lstStyle/>
                    <a:p>
                      <a:r>
                        <a:rPr lang="en-US" dirty="0" smtClean="0"/>
                        <a:t>80D</a:t>
                      </a:r>
                      <a:endParaRPr lang="en-IN" dirty="0"/>
                    </a:p>
                  </a:txBody>
                  <a:tcPr/>
                </a:tc>
                <a:tc>
                  <a:txBody>
                    <a:bodyPr/>
                    <a:lstStyle/>
                    <a:p>
                      <a:r>
                        <a:rPr lang="en-US" dirty="0" smtClean="0"/>
                        <a:t>Health scheme</a:t>
                      </a:r>
                      <a:r>
                        <a:rPr lang="en-US" baseline="0" dirty="0" smtClean="0"/>
                        <a:t> related to CGHS</a:t>
                      </a:r>
                      <a:endParaRPr lang="en-IN" dirty="0"/>
                    </a:p>
                  </a:txBody>
                  <a:tcPr/>
                </a:tc>
                <a:tc>
                  <a:txBody>
                    <a:bodyPr/>
                    <a:lstStyle/>
                    <a:p>
                      <a:r>
                        <a:rPr lang="en-IN" dirty="0" smtClean="0"/>
                        <a:t>Allow the benefit of deduction Max 15K, in respect of any payment or contribution made to such other health scheme as may be notified by the Central Government. In order</a:t>
                      </a:r>
                      <a:r>
                        <a:rPr lang="en-IN" baseline="0" dirty="0" smtClean="0"/>
                        <a:t> to bring such schemes on par with CGHS. Earlier only CGHS was only covered.</a:t>
                      </a:r>
                      <a:endParaRPr lang="en-IN" dirty="0"/>
                    </a:p>
                  </a:txBody>
                  <a:tcPr/>
                </a:tc>
                <a:tc>
                  <a:txBody>
                    <a:bodyPr/>
                    <a:lstStyle/>
                    <a:p>
                      <a:endParaRPr lang="en-IN" dirty="0"/>
                    </a:p>
                  </a:txBody>
                  <a:tcPr/>
                </a:tc>
              </a:tr>
              <a:tr h="2696784">
                <a:tc>
                  <a:txBody>
                    <a:bodyPr/>
                    <a:lstStyle/>
                    <a:p>
                      <a:r>
                        <a:rPr lang="en-US" dirty="0" smtClean="0"/>
                        <a:t>80EE</a:t>
                      </a:r>
                      <a:endParaRPr lang="en-IN" dirty="0"/>
                    </a:p>
                  </a:txBody>
                  <a:tcPr/>
                </a:tc>
                <a:tc>
                  <a:txBody>
                    <a:bodyPr/>
                    <a:lstStyle/>
                    <a:p>
                      <a:r>
                        <a:rPr lang="en-US" dirty="0" smtClean="0"/>
                        <a:t>House loan Interest of RHP</a:t>
                      </a:r>
                      <a:endParaRPr lang="en-IN" dirty="0"/>
                    </a:p>
                  </a:txBody>
                  <a:tcPr/>
                </a:tc>
                <a:tc>
                  <a:txBody>
                    <a:bodyPr/>
                    <a:lstStyle/>
                    <a:p>
                      <a:r>
                        <a:rPr lang="en-IN" dirty="0" smtClean="0"/>
                        <a:t>Deduction to individuals for interest up to 100K</a:t>
                      </a:r>
                      <a:r>
                        <a:rPr lang="en-IN" baseline="0" dirty="0" smtClean="0"/>
                        <a:t> </a:t>
                      </a:r>
                      <a:r>
                        <a:rPr lang="en-IN" dirty="0" smtClean="0"/>
                        <a:t>on housing loan taken from financial institutions in respect of a RHP, subject to the following conditions: a)The loan is sanctioned between 1 April 2013 and 31 March 2014 b) The amount of loan does not exceed INR 2.5 million c) The value of the residential property does not exceed</a:t>
                      </a:r>
                    </a:p>
                    <a:p>
                      <a:r>
                        <a:rPr lang="en-IN" dirty="0" smtClean="0"/>
                        <a:t>INR 4 million</a:t>
                      </a:r>
                      <a:r>
                        <a:rPr lang="en-IN" baseline="0" dirty="0" smtClean="0"/>
                        <a:t> </a:t>
                      </a:r>
                      <a:r>
                        <a:rPr lang="en-IN" dirty="0" smtClean="0"/>
                        <a:t>and Individual does not own any RHP as on the date of sanction of loan. Carried forward facility to next year if not fully utilized is available.</a:t>
                      </a:r>
                      <a:endParaRPr lang="en-IN" dirty="0"/>
                    </a:p>
                  </a:txBody>
                  <a:tcPr/>
                </a:tc>
                <a:tc>
                  <a:txBody>
                    <a:bodyPr/>
                    <a:lstStyle/>
                    <a:p>
                      <a:endParaRPr lang="en-IN" dirty="0"/>
                    </a:p>
                  </a:txBody>
                  <a:tcPr/>
                </a:tc>
              </a:tr>
              <a:tr h="1270570">
                <a:tc>
                  <a:txBody>
                    <a:bodyPr/>
                    <a:lstStyle/>
                    <a:p>
                      <a:r>
                        <a:rPr lang="en-US" dirty="0" smtClean="0"/>
                        <a:t>80G</a:t>
                      </a:r>
                      <a:endParaRPr lang="en-IN" dirty="0"/>
                    </a:p>
                  </a:txBody>
                  <a:tcPr/>
                </a:tc>
                <a:tc>
                  <a:txBody>
                    <a:bodyPr/>
                    <a:lstStyle/>
                    <a:p>
                      <a:r>
                        <a:rPr lang="en-IN" dirty="0" smtClean="0"/>
                        <a:t>Donation to National Children's Fund</a:t>
                      </a:r>
                      <a:endParaRPr lang="en-IN" dirty="0"/>
                    </a:p>
                  </a:txBody>
                  <a:tcPr/>
                </a:tc>
                <a:tc>
                  <a:txBody>
                    <a:bodyPr/>
                    <a:lstStyle/>
                    <a:p>
                      <a:r>
                        <a:rPr lang="en-IN" dirty="0" smtClean="0"/>
                        <a:t>Donations made to National Children’s Fund was eligible for deduction of 50% now eligible for 100% deduction.</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950</TotalTime>
  <Words>6011</Words>
  <Application>Microsoft Office PowerPoint</Application>
  <PresentationFormat>On-screen Show (4:3)</PresentationFormat>
  <Paragraphs>468</Paragraphs>
  <Slides>30</Slides>
  <Notes>30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2" baseType="lpstr">
      <vt:lpstr>Office Theme</vt:lpstr>
      <vt:lpstr>Adobe Acrobat Document</vt:lpstr>
      <vt:lpstr>Slide 1</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Direct Taxes</vt:lpstr>
      <vt:lpstr>Indirect Taxes</vt:lpstr>
      <vt:lpstr>Indirect Taxes</vt:lpstr>
      <vt:lpstr>Indirect Taxes</vt:lpstr>
      <vt:lpstr>Indirect Taxes</vt:lpstr>
      <vt:lpstr>Indirect Taxes</vt:lpstr>
      <vt:lpstr>Indirect Taxes </vt:lpstr>
      <vt:lpstr>Others</vt:lpstr>
      <vt:lpstr>Others</vt:lpstr>
      <vt:lpstr>Rates</vt:lpstr>
      <vt:lpstr>Attachments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Home</cp:lastModifiedBy>
  <cp:revision>376</cp:revision>
  <dcterms:created xsi:type="dcterms:W3CDTF">2006-08-16T00:00:00Z</dcterms:created>
  <dcterms:modified xsi:type="dcterms:W3CDTF">2013-03-03T17:06:28Z</dcterms:modified>
</cp:coreProperties>
</file>