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thinkandinnovate@outlook.com" TargetMode="External"/><Relationship Id="rId2" Type="http://schemas.openxmlformats.org/officeDocument/2006/relationships/hyperlink" Target="mailto:manohar.ca08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blogs.tallysolutions.com/?p=1051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219199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GOODS AND SERVICE TAX</a:t>
            </a:r>
            <a:endParaRPr lang="en-IN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880" y="2133599"/>
            <a:ext cx="4370070" cy="40290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" y="2133600"/>
            <a:ext cx="43434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7968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853440"/>
          </a:xfrm>
        </p:spPr>
        <p:txBody>
          <a:bodyPr/>
          <a:lstStyle/>
          <a:p>
            <a:r>
              <a:rPr lang="en-IN" dirty="0">
                <a:solidFill>
                  <a:schemeClr val="accent3">
                    <a:lumMod val="50000"/>
                  </a:schemeClr>
                </a:solidFill>
              </a:rPr>
              <a:t>Revoking a Cancelled Registration</a:t>
            </a:r>
            <a:br>
              <a:rPr lang="en-IN" dirty="0">
                <a:solidFill>
                  <a:schemeClr val="accent3">
                    <a:lumMod val="50000"/>
                  </a:schemeClr>
                </a:solidFill>
              </a:rPr>
            </a:br>
            <a:endParaRPr lang="en-IN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7924800" cy="5300172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IN" sz="2000" b="0" dirty="0"/>
              <a:t>In case the registration is cancelled by an officer, a taxable person can apply for revocation by submitting Form GST REG-17 within 30 days from date of cancellation order.</a:t>
            </a:r>
          </a:p>
          <a:p>
            <a:pPr>
              <a:buFont typeface="+mj-lt"/>
              <a:buAutoNum type="arabicPeriod"/>
            </a:pPr>
            <a:r>
              <a:rPr lang="en-IN" sz="2000" b="0" dirty="0"/>
              <a:t>If the officer requires additional details or clarification, Form GST REG-3 is issued within 3 working days.</a:t>
            </a:r>
          </a:p>
          <a:p>
            <a:pPr>
              <a:buFont typeface="+mj-lt"/>
              <a:buAutoNum type="arabicPeriod"/>
            </a:pPr>
            <a:r>
              <a:rPr lang="en-IN" sz="2000" b="0" dirty="0"/>
              <a:t>The taxable person then needs to respond by providing requisite details in Form GST REG-4 (within 7 working days).</a:t>
            </a:r>
          </a:p>
          <a:p>
            <a:pPr>
              <a:buFont typeface="+mj-lt"/>
              <a:buAutoNum type="arabicPeriod"/>
            </a:pPr>
            <a:r>
              <a:rPr lang="en-IN" sz="2000" b="0" dirty="0"/>
              <a:t>If the officer is satisfied, the cancellation is revoked by issuing an order in Form GST REG-18 within 30 days from date of such application.</a:t>
            </a:r>
          </a:p>
          <a:p>
            <a:pPr>
              <a:buFont typeface="+mj-lt"/>
              <a:buAutoNum type="arabicPeriod"/>
            </a:pPr>
            <a:r>
              <a:rPr lang="en-IN" sz="2000" b="0" dirty="0"/>
              <a:t>If the officer is not satisfied, the revocation application is rejected in Form GST REG-5. Prior to this rejection, the taxable person will be issued a show cause notice in Form GST REG-19 and hearing</a:t>
            </a:r>
            <a:r>
              <a:rPr lang="en-IN" b="0" dirty="0"/>
              <a:t>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0616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615440"/>
          </a:xfrm>
        </p:spPr>
        <p:txBody>
          <a:bodyPr/>
          <a:lstStyle/>
          <a:p>
            <a:r>
              <a:rPr lang="en-IN" dirty="0">
                <a:solidFill>
                  <a:schemeClr val="accent3">
                    <a:lumMod val="50000"/>
                  </a:schemeClr>
                </a:solidFill>
              </a:rPr>
              <a:t>GST Registration Forms for Other Stakeholders</a:t>
            </a:r>
            <a:br>
              <a:rPr lang="en-IN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8281480"/>
              </p:ext>
            </p:extLst>
          </p:nvPr>
        </p:nvGraphicFramePr>
        <p:xfrm>
          <a:off x="685800" y="1371600"/>
          <a:ext cx="7960312" cy="5268336"/>
        </p:xfrm>
        <a:graphic>
          <a:graphicData uri="http://schemas.openxmlformats.org/drawingml/2006/table">
            <a:tbl>
              <a:tblPr/>
              <a:tblGrid>
                <a:gridCol w="1279822"/>
                <a:gridCol w="6680490"/>
              </a:tblGrid>
              <a:tr h="359346">
                <a:tc>
                  <a:txBody>
                    <a:bodyPr/>
                    <a:lstStyle/>
                    <a:p>
                      <a:pPr rtl="0"/>
                      <a:r>
                        <a:rPr lang="en-IN" sz="1700" b="1" dirty="0">
                          <a:effectLst/>
                        </a:rPr>
                        <a:t>Form No.</a:t>
                      </a:r>
                      <a:endParaRPr lang="en-IN" sz="1700" dirty="0">
                        <a:effectLst/>
                      </a:endParaRPr>
                    </a:p>
                  </a:txBody>
                  <a:tcPr marL="89871" marR="89871" marT="44936" marB="44936" anchor="ctr">
                    <a:lnL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IN" sz="1700" b="1">
                          <a:effectLst/>
                        </a:rPr>
                        <a:t>Form Type</a:t>
                      </a:r>
                      <a:endParaRPr lang="en-IN" sz="1700">
                        <a:effectLst/>
                      </a:endParaRPr>
                    </a:p>
                  </a:txBody>
                  <a:tcPr marL="89871" marR="89871" marT="44936" marB="44936" anchor="ctr">
                    <a:lnL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6145">
                <a:tc>
                  <a:txBody>
                    <a:bodyPr/>
                    <a:lstStyle/>
                    <a:p>
                      <a:pPr rtl="0"/>
                      <a:r>
                        <a:rPr lang="en-IN" sz="1700" b="1">
                          <a:effectLst/>
                        </a:rPr>
                        <a:t>Form GST REG-07</a:t>
                      </a:r>
                      <a:endParaRPr lang="en-IN" sz="1700">
                        <a:effectLst/>
                      </a:endParaRPr>
                    </a:p>
                  </a:txBody>
                  <a:tcPr marL="89871" marR="89871" marT="44936" marB="44936" anchor="ctr">
                    <a:lnL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IN" sz="1700">
                          <a:effectLst/>
                        </a:rPr>
                        <a:t>Application for Registration as Tax Deductor or Tax Collector at Source</a:t>
                      </a:r>
                    </a:p>
                  </a:txBody>
                  <a:tcPr marL="89871" marR="89871" marT="44936" marB="44936" anchor="ctr">
                    <a:lnL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6145">
                <a:tc>
                  <a:txBody>
                    <a:bodyPr/>
                    <a:lstStyle/>
                    <a:p>
                      <a:pPr rtl="0"/>
                      <a:r>
                        <a:rPr lang="en-IN" sz="1700" b="1">
                          <a:effectLst/>
                        </a:rPr>
                        <a:t>Form GST REG-08</a:t>
                      </a:r>
                      <a:endParaRPr lang="en-IN" sz="1700">
                        <a:effectLst/>
                      </a:endParaRPr>
                    </a:p>
                  </a:txBody>
                  <a:tcPr marL="89871" marR="89871" marT="44936" marB="44936" anchor="ctr">
                    <a:lnL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IN" sz="1700" dirty="0">
                          <a:effectLst/>
                        </a:rPr>
                        <a:t>Order of Cancellation of Application for Registration as Tax </a:t>
                      </a:r>
                      <a:r>
                        <a:rPr lang="en-IN" sz="1700" dirty="0" err="1">
                          <a:effectLst/>
                        </a:rPr>
                        <a:t>Deductor</a:t>
                      </a:r>
                      <a:r>
                        <a:rPr lang="en-IN" sz="1700" dirty="0">
                          <a:effectLst/>
                        </a:rPr>
                        <a:t> or Tax Collector at Source</a:t>
                      </a:r>
                    </a:p>
                  </a:txBody>
                  <a:tcPr marL="89871" marR="89871" marT="44936" marB="44936" anchor="ctr">
                    <a:lnL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77871">
                <a:tc>
                  <a:txBody>
                    <a:bodyPr/>
                    <a:lstStyle/>
                    <a:p>
                      <a:pPr rtl="0"/>
                      <a:r>
                        <a:rPr lang="en-IN" sz="1700" b="1" dirty="0">
                          <a:effectLst/>
                        </a:rPr>
                        <a:t>Form GST REG-09</a:t>
                      </a:r>
                      <a:endParaRPr lang="en-IN" sz="1700" dirty="0">
                        <a:effectLst/>
                      </a:endParaRPr>
                    </a:p>
                  </a:txBody>
                  <a:tcPr marL="89871" marR="89871" marT="44936" marB="44936" anchor="ctr">
                    <a:lnL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IN" sz="1700" dirty="0">
                          <a:effectLst/>
                        </a:rPr>
                        <a:t>Application for Allotment of Unique ID to UN Bodies/Embassies</a:t>
                      </a:r>
                      <a:endParaRPr lang="en-IN" sz="1700" dirty="0">
                        <a:effectLst/>
                        <a:latin typeface="inherit"/>
                      </a:endParaRPr>
                    </a:p>
                    <a:p>
                      <a:pPr rtl="0"/>
                      <a:r>
                        <a:rPr lang="en-IN" sz="1700" dirty="0">
                          <a:effectLst/>
                          <a:latin typeface="inherit"/>
                        </a:rPr>
                        <a:t>Application for Registration for Non Resident Taxable Person</a:t>
                      </a:r>
                    </a:p>
                  </a:txBody>
                  <a:tcPr marL="89871" marR="89871" marT="44936" marB="44936" anchor="ctr">
                    <a:lnL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92943">
                <a:tc>
                  <a:txBody>
                    <a:bodyPr/>
                    <a:lstStyle/>
                    <a:p>
                      <a:pPr rtl="0"/>
                      <a:r>
                        <a:rPr lang="en-IN" sz="1700" b="1">
                          <a:effectLst/>
                        </a:rPr>
                        <a:t>Form GST REG-09A</a:t>
                      </a:r>
                      <a:endParaRPr lang="en-IN" sz="1700">
                        <a:effectLst/>
                      </a:endParaRPr>
                    </a:p>
                  </a:txBody>
                  <a:tcPr marL="89871" marR="89871" marT="44936" marB="44936" anchor="ctr">
                    <a:lnL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IN" sz="1700" dirty="0">
                          <a:effectLst/>
                        </a:rPr>
                        <a:t>Application for registration for a person supplying online information and data base access or retrieval services from a place outside India to a non-taxable online recipient</a:t>
                      </a:r>
                    </a:p>
                  </a:txBody>
                  <a:tcPr marL="89871" marR="89871" marT="44936" marB="44936" anchor="ctr">
                    <a:lnL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92943">
                <a:tc>
                  <a:txBody>
                    <a:bodyPr/>
                    <a:lstStyle/>
                    <a:p>
                      <a:pPr rtl="0"/>
                      <a:r>
                        <a:rPr lang="en-IN" sz="1700" b="1">
                          <a:effectLst/>
                        </a:rPr>
                        <a:t>Form GST REG-10</a:t>
                      </a:r>
                      <a:endParaRPr lang="en-IN" sz="1700">
                        <a:effectLst/>
                      </a:endParaRPr>
                    </a:p>
                  </a:txBody>
                  <a:tcPr marL="89871" marR="89871" marT="44936" marB="44936" anchor="ctr">
                    <a:lnL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IN" sz="1700">
                          <a:effectLst/>
                        </a:rPr>
                        <a:t>Application for Registration for Non Resident Taxable Person  extension of period of operation by Casual Taxable person and Non-Resident Taxable Person</a:t>
                      </a:r>
                    </a:p>
                  </a:txBody>
                  <a:tcPr marL="89871" marR="89871" marT="44936" marB="44936" anchor="ctr">
                    <a:lnL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92943">
                <a:tc>
                  <a:txBody>
                    <a:bodyPr/>
                    <a:lstStyle/>
                    <a:p>
                      <a:pPr rtl="0"/>
                      <a:r>
                        <a:rPr lang="en-IN" sz="1700" b="1">
                          <a:effectLst/>
                        </a:rPr>
                        <a:t>Form GST REG-12</a:t>
                      </a:r>
                      <a:endParaRPr lang="en-IN" sz="1700">
                        <a:effectLst/>
                      </a:endParaRPr>
                    </a:p>
                  </a:txBody>
                  <a:tcPr marL="89871" marR="89871" marT="44936" marB="44936" anchor="ctr">
                    <a:lnL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IN" sz="1700" dirty="0">
                          <a:effectLst/>
                        </a:rPr>
                        <a:t>Application for allotment of Unique ID to UN organizations or Multilateral Financial Institution or any other class of person as notified by the commissioner</a:t>
                      </a:r>
                    </a:p>
                  </a:txBody>
                  <a:tcPr marL="89871" marR="89871" marT="44936" marB="44936" anchor="ctr">
                    <a:lnL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5C5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483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520940" cy="4587240"/>
          </a:xfrm>
        </p:spPr>
        <p:txBody>
          <a:bodyPr/>
          <a:lstStyle/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Thanking You</a:t>
            </a:r>
            <a:b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Manohar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Pal</a:t>
            </a:r>
            <a:b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Ca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FINAL STUDENT / M.COM / B.COM</a:t>
            </a:r>
            <a:b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Mobile : +91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8527026384</a:t>
            </a:r>
            <a:b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email id :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  <a:hlinkClick r:id="rId2"/>
              </a:rPr>
              <a:t>manohar.ca08@gmail.com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b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mtClean="0">
                <a:solidFill>
                  <a:schemeClr val="accent3">
                    <a:lumMod val="50000"/>
                  </a:schemeClr>
                </a:solidFill>
              </a:rPr>
              <a:t>                  </a:t>
            </a:r>
            <a:r>
              <a:rPr lang="en-US" sz="2400" smtClean="0">
                <a:solidFill>
                  <a:schemeClr val="accent3">
                    <a:lumMod val="50000"/>
                  </a:schemeClr>
                </a:solidFill>
                <a:hlinkClick r:id="rId3"/>
              </a:rPr>
              <a:t>thinkandinnovate@outlook.com</a:t>
            </a:r>
            <a:r>
              <a:rPr lang="en-US" sz="240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5257800"/>
            <a:ext cx="243840" cy="45719"/>
          </a:xfrm>
        </p:spPr>
        <p:txBody>
          <a:bodyPr>
            <a:normAutofit fontScale="25000" lnSpcReduction="20000"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9724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534400" cy="3657600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2800" dirty="0" smtClean="0">
                <a:solidFill>
                  <a:srgbClr val="C00000"/>
                </a:solidFill>
              </a:rPr>
              <a:t>REGISTRATION OF GST.</a:t>
            </a:r>
          </a:p>
          <a:p>
            <a:pPr>
              <a:buFont typeface="+mj-lt"/>
              <a:buAutoNum type="arabicPeriod"/>
            </a:pPr>
            <a:r>
              <a:rPr lang="en-US" sz="2800" dirty="0" smtClean="0">
                <a:solidFill>
                  <a:srgbClr val="C00000"/>
                </a:solidFill>
              </a:rPr>
              <a:t> AMMENDING YOUR REGISTRATION DETAILS</a:t>
            </a:r>
          </a:p>
          <a:p>
            <a:pPr>
              <a:buFont typeface="+mj-lt"/>
              <a:buAutoNum type="arabicPeriod"/>
            </a:pPr>
            <a:r>
              <a:rPr lang="en-US" sz="2800" dirty="0" smtClean="0">
                <a:solidFill>
                  <a:srgbClr val="C00000"/>
                </a:solidFill>
              </a:rPr>
              <a:t> APPLYING FOR CANCELLATION OF   REGISTRATION</a:t>
            </a:r>
          </a:p>
          <a:p>
            <a:pPr>
              <a:buFont typeface="+mj-lt"/>
              <a:buAutoNum type="arabicPeriod"/>
            </a:pPr>
            <a:r>
              <a:rPr lang="en-US" sz="2800" dirty="0" smtClean="0">
                <a:solidFill>
                  <a:srgbClr val="C00000"/>
                </a:solidFill>
              </a:rPr>
              <a:t> REVOKING A CANCELLED REGISTRATION</a:t>
            </a:r>
          </a:p>
          <a:p>
            <a:pPr>
              <a:buFont typeface="+mj-lt"/>
              <a:buAutoNum type="arabicPeriod"/>
            </a:pPr>
            <a:r>
              <a:rPr lang="en-US" sz="2800" dirty="0" smtClean="0">
                <a:solidFill>
                  <a:srgbClr val="C00000"/>
                </a:solidFill>
              </a:rPr>
              <a:t> GST REGISTRATION FORM</a:t>
            </a:r>
            <a:endParaRPr lang="en-IN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14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REGISTRATION OF GST</a:t>
            </a:r>
            <a:endParaRPr lang="en-IN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              Liability  for Registration in GST </a:t>
            </a:r>
            <a:endParaRPr lang="en-IN" sz="32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495800" y="1676400"/>
            <a:ext cx="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859280" y="2590800"/>
            <a:ext cx="55549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905000" y="2590800"/>
            <a:ext cx="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414260" y="2628900"/>
            <a:ext cx="0" cy="723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28600" y="3352800"/>
            <a:ext cx="3810000" cy="228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dirty="0"/>
              <a:t>Special Category States (Arunachal Pradesh, Assam,  Manipur, Meghalaya, Mizoram, Nagaland, Sikkim, Tripura, Himachal Pradesh and </a:t>
            </a:r>
            <a:r>
              <a:rPr lang="en-IN" dirty="0" err="1"/>
              <a:t>Uttarakhand</a:t>
            </a:r>
            <a:r>
              <a:rPr lang="en-IN" dirty="0" smtClean="0"/>
              <a:t>)  </a:t>
            </a:r>
          </a:p>
          <a:p>
            <a:endParaRPr lang="en-US" dirty="0"/>
          </a:p>
          <a:p>
            <a:r>
              <a:rPr lang="en-US" dirty="0" smtClean="0"/>
              <a:t>Minimum Turnover = </a:t>
            </a:r>
            <a:r>
              <a:rPr lang="en-US" dirty="0" err="1" smtClean="0"/>
              <a:t>Rs</a:t>
            </a:r>
            <a:r>
              <a:rPr lang="en-US" dirty="0" smtClean="0"/>
              <a:t> 10 Lakh</a:t>
            </a:r>
            <a:endParaRPr lang="en-IN" dirty="0"/>
          </a:p>
        </p:txBody>
      </p:sp>
      <p:sp>
        <p:nvSpPr>
          <p:cNvPr id="15" name="Rectangle 14"/>
          <p:cNvSpPr/>
          <p:nvPr/>
        </p:nvSpPr>
        <p:spPr>
          <a:xfrm>
            <a:off x="5791200" y="3352800"/>
            <a:ext cx="3124200" cy="228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Rest of </a:t>
            </a:r>
            <a:r>
              <a:rPr lang="en-IN" dirty="0" smtClean="0"/>
              <a:t>India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Minimum Turnover = </a:t>
            </a:r>
            <a:r>
              <a:rPr lang="en-US" dirty="0" err="1" smtClean="0"/>
              <a:t>Rs</a:t>
            </a:r>
            <a:r>
              <a:rPr lang="en-US" dirty="0" smtClean="0"/>
              <a:t> 20 Lakhs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8157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65760"/>
            <a:ext cx="8077200" cy="1539240"/>
          </a:xfrm>
        </p:spPr>
        <p:txBody>
          <a:bodyPr/>
          <a:lstStyle/>
          <a:p>
            <a:r>
              <a:rPr lang="en-IN" dirty="0">
                <a:solidFill>
                  <a:schemeClr val="accent3">
                    <a:lumMod val="75000"/>
                  </a:schemeClr>
                </a:solidFill>
              </a:rPr>
              <a:t>If you are a regular dealer or a composite tax payer, you need to do the following for GST registration</a:t>
            </a:r>
            <a:r>
              <a:rPr lang="en-IN" dirty="0"/>
              <a:t>: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724400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IN" sz="2800" b="0" dirty="0" smtClean="0"/>
              <a:t>Fill Part-A of Form GST REG-01. Provide your PAN, mobile number, and E-mail ID, and submit the form.</a:t>
            </a:r>
          </a:p>
          <a:p>
            <a:pPr>
              <a:buAutoNum type="arabicPeriod" startAt="2"/>
            </a:pPr>
            <a:r>
              <a:rPr lang="en-IN" sz="2800" b="0" dirty="0"/>
              <a:t>The PAN is verified on the GST Portal. Mobile number, and E-mail ID are verified with a one-time password (OTP</a:t>
            </a:r>
            <a:r>
              <a:rPr lang="en-IN" sz="2800" b="0" dirty="0" smtClean="0"/>
              <a:t>).</a:t>
            </a:r>
          </a:p>
          <a:p>
            <a:r>
              <a:rPr lang="en-IN" sz="2800" b="0" dirty="0" smtClean="0"/>
              <a:t>3. You </a:t>
            </a:r>
            <a:r>
              <a:rPr lang="en-IN" sz="2800" b="0" dirty="0"/>
              <a:t>will receive an application reference number on your mobile and via E-mail</a:t>
            </a:r>
            <a:r>
              <a:rPr lang="en-IN" sz="2800" b="0" dirty="0" smtClean="0"/>
              <a:t>.</a:t>
            </a:r>
          </a:p>
          <a:p>
            <a:endParaRPr lang="en-US" sz="2800" b="0" dirty="0"/>
          </a:p>
          <a:p>
            <a:r>
              <a:rPr lang="en-US" sz="2800" b="0" dirty="0" smtClean="0"/>
              <a:t>To be continued………..</a:t>
            </a:r>
            <a:endParaRPr lang="en-IN" sz="2800" b="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3431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863840" cy="1691640"/>
          </a:xfrm>
        </p:spPr>
        <p:txBody>
          <a:bodyPr/>
          <a:lstStyle/>
          <a:p>
            <a:r>
              <a:rPr lang="en-IN" dirty="0">
                <a:solidFill>
                  <a:schemeClr val="accent3">
                    <a:lumMod val="75000"/>
                  </a:schemeClr>
                </a:solidFill>
              </a:rPr>
              <a:t>If you are a regular dealer or a composite tax payer, you need to do the following for GST registration</a:t>
            </a:r>
            <a:r>
              <a:rPr lang="en-IN" dirty="0"/>
              <a:t>: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8800"/>
            <a:ext cx="8610600" cy="47244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sz="3800" dirty="0" smtClean="0"/>
              <a:t>4.</a:t>
            </a:r>
            <a:r>
              <a:rPr lang="en-US" dirty="0" smtClean="0"/>
              <a:t> </a:t>
            </a:r>
            <a:r>
              <a:rPr lang="en-IN" sz="3400" b="0" dirty="0" smtClean="0"/>
              <a:t>Fill </a:t>
            </a:r>
            <a:r>
              <a:rPr lang="en-IN" sz="3400" b="0" dirty="0"/>
              <a:t>Part- B of Form GST REG-01 and specify the application reference number you received. Attach other required documents and submit the form.  Following is the list of documents to be uploaded –</a:t>
            </a:r>
            <a:r>
              <a:rPr lang="en-IN" sz="3400" dirty="0"/>
              <a:t>Photographs</a:t>
            </a:r>
            <a:r>
              <a:rPr lang="en-IN" sz="3400" b="0" dirty="0"/>
              <a:t>: Photographs of proprietor, partners, managing trustee, committee etc. and authorized signatory</a:t>
            </a:r>
          </a:p>
          <a:p>
            <a:pPr algn="just"/>
            <a:r>
              <a:rPr lang="en-IN" sz="3800" dirty="0" smtClean="0"/>
              <a:t>   Constitution </a:t>
            </a:r>
            <a:r>
              <a:rPr lang="en-IN" sz="3800" dirty="0"/>
              <a:t>of taxpayer</a:t>
            </a:r>
            <a:r>
              <a:rPr lang="en-IN" sz="3800" b="0" dirty="0"/>
              <a:t> : Partnership deed, registration certificate or other proof of </a:t>
            </a:r>
            <a:r>
              <a:rPr lang="en-IN" sz="3800" b="0" dirty="0" smtClean="0"/>
              <a:t>constitution.</a:t>
            </a:r>
          </a:p>
          <a:p>
            <a:pPr algn="just"/>
            <a:endParaRPr lang="en-US" sz="2400" b="0" dirty="0" smtClean="0"/>
          </a:p>
          <a:p>
            <a:pPr algn="just"/>
            <a:r>
              <a:rPr lang="en-US" sz="2400" b="0" dirty="0" smtClean="0"/>
              <a:t>To be Continued…….</a:t>
            </a:r>
            <a:endParaRPr lang="en-IN" sz="3100" b="0" dirty="0"/>
          </a:p>
          <a:p>
            <a:pPr algn="just"/>
            <a:r>
              <a:rPr lang="en-IN" sz="3800" dirty="0" smtClean="0"/>
              <a:t>   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67722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65760"/>
            <a:ext cx="8001000" cy="1691640"/>
          </a:xfrm>
        </p:spPr>
        <p:txBody>
          <a:bodyPr/>
          <a:lstStyle/>
          <a:p>
            <a:r>
              <a:rPr lang="en-IN" dirty="0">
                <a:solidFill>
                  <a:schemeClr val="accent3">
                    <a:lumMod val="75000"/>
                  </a:schemeClr>
                </a:solidFill>
              </a:rPr>
              <a:t>If you are a regular dealer or a composite tax payer, you need to do the following for GST registration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7886700" cy="4191000"/>
          </a:xfrm>
        </p:spPr>
        <p:txBody>
          <a:bodyPr/>
          <a:lstStyle/>
          <a:p>
            <a:pPr algn="just"/>
            <a:r>
              <a:rPr lang="en-IN" sz="1800" dirty="0"/>
              <a:t>Proof of principal / additional place of business :For own premises</a:t>
            </a:r>
            <a:r>
              <a:rPr lang="en-IN" sz="1800" b="0" dirty="0"/>
              <a:t> – Any document in support of the ownership of the premises like latest property tax receipt or Municipal </a:t>
            </a:r>
            <a:r>
              <a:rPr lang="en-IN" sz="1800" b="0" i="1" dirty="0" err="1"/>
              <a:t>Khata</a:t>
            </a:r>
            <a:r>
              <a:rPr lang="en-IN" sz="1800" b="0" dirty="0"/>
              <a:t> copy or copy of electricity bill.</a:t>
            </a:r>
          </a:p>
          <a:p>
            <a:pPr algn="just"/>
            <a:r>
              <a:rPr lang="en-IN" sz="1800" dirty="0"/>
              <a:t>For rented or leased premises </a:t>
            </a:r>
            <a:r>
              <a:rPr lang="en-IN" sz="1800" b="0" dirty="0"/>
              <a:t>– copy of rent / lease agreement along with owner’s (landlord) documents like latest property tax receipt or Municipal </a:t>
            </a:r>
            <a:r>
              <a:rPr lang="en-IN" sz="1800" b="0" i="1" dirty="0" err="1"/>
              <a:t>Khata</a:t>
            </a:r>
            <a:r>
              <a:rPr lang="en-IN" sz="1800" b="0" dirty="0"/>
              <a:t> copy or copy of electricity bill</a:t>
            </a:r>
            <a:r>
              <a:rPr lang="en-IN" b="0" dirty="0"/>
              <a:t>.</a:t>
            </a:r>
          </a:p>
          <a:p>
            <a:pPr algn="just"/>
            <a:r>
              <a:rPr lang="en-IN" sz="1800" dirty="0"/>
              <a:t>Bank account related proof</a:t>
            </a:r>
            <a:r>
              <a:rPr lang="en-IN" sz="1800" b="0" dirty="0"/>
              <a:t> : Scanned copy of the first page of bank pass book or bank statement</a:t>
            </a:r>
          </a:p>
          <a:p>
            <a:pPr algn="just"/>
            <a:r>
              <a:rPr lang="en-IN" sz="1800" dirty="0"/>
              <a:t>Authorization forms</a:t>
            </a:r>
            <a:r>
              <a:rPr lang="en-IN" sz="1800" b="0" dirty="0"/>
              <a:t>: For each authorized signatory, upload authorization copy or a copy of resolution of managing committee or board of directors in the prescribed format</a:t>
            </a:r>
            <a:r>
              <a:rPr lang="en-IN" sz="1800" b="0" dirty="0" smtClean="0"/>
              <a:t>.</a:t>
            </a:r>
          </a:p>
          <a:p>
            <a:pPr algn="just"/>
            <a:r>
              <a:rPr lang="en-US" sz="1800" b="0" dirty="0" smtClean="0"/>
              <a:t>To be </a:t>
            </a:r>
            <a:r>
              <a:rPr lang="en-US" sz="1800" b="0" dirty="0" err="1" smtClean="0"/>
              <a:t>Conitnued</a:t>
            </a:r>
            <a:r>
              <a:rPr lang="en-US" sz="1800" b="0" dirty="0" smtClean="0"/>
              <a:t>…….</a:t>
            </a:r>
            <a:endParaRPr lang="en-IN" sz="1800" b="0" dirty="0"/>
          </a:p>
          <a:p>
            <a:pPr algn="just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8841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65760"/>
            <a:ext cx="8077200" cy="1615440"/>
          </a:xfrm>
        </p:spPr>
        <p:txBody>
          <a:bodyPr/>
          <a:lstStyle/>
          <a:p>
            <a:r>
              <a:rPr lang="en-IN" dirty="0">
                <a:solidFill>
                  <a:schemeClr val="accent3">
                    <a:lumMod val="75000"/>
                  </a:schemeClr>
                </a:solidFill>
              </a:rPr>
              <a:t>If you are a regular dealer or a composite tax payer, you need to do the following for GST registration: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05000"/>
            <a:ext cx="8686800" cy="4495800"/>
          </a:xfrm>
        </p:spPr>
        <p:txBody>
          <a:bodyPr/>
          <a:lstStyle/>
          <a:p>
            <a:pPr algn="just"/>
            <a:r>
              <a:rPr lang="en-IN" sz="1800" b="0" dirty="0" smtClean="0"/>
              <a:t>5.  If </a:t>
            </a:r>
            <a:r>
              <a:rPr lang="en-IN" sz="1800" b="0" dirty="0"/>
              <a:t>additional information is required, Form GST REG-03 will be issued to you. You need to respond in Form GST REG-04 with required information within 7 working days from the date of receipt of Form GST REG-03</a:t>
            </a:r>
            <a:r>
              <a:rPr lang="en-IN" b="0" dirty="0"/>
              <a:t>.</a:t>
            </a:r>
          </a:p>
          <a:p>
            <a:r>
              <a:rPr lang="en-IN" sz="1800" b="0" dirty="0" smtClean="0"/>
              <a:t>6.   If </a:t>
            </a:r>
            <a:r>
              <a:rPr lang="en-IN" sz="1800" b="0" dirty="0"/>
              <a:t>you have provided all required information via Form GST REG-01 or Form GST </a:t>
            </a:r>
            <a:r>
              <a:rPr lang="en-IN" sz="1800" b="0" dirty="0" smtClean="0"/>
              <a:t>   REG-04</a:t>
            </a:r>
            <a:r>
              <a:rPr lang="en-IN" sz="1800" b="0" dirty="0"/>
              <a:t>, a certificate of registration in Form GST REG-06 will be issued within 3 days from date of receipt of Form GST REG-01 or Form GST REG-04</a:t>
            </a:r>
            <a:r>
              <a:rPr lang="en-IN" b="0" dirty="0"/>
              <a:t>.</a:t>
            </a:r>
          </a:p>
          <a:p>
            <a:r>
              <a:rPr lang="en-IN" sz="1800" b="0" dirty="0" smtClean="0"/>
              <a:t>7.    If </a:t>
            </a:r>
            <a:r>
              <a:rPr lang="en-IN" sz="1800" b="0" dirty="0"/>
              <a:t>the details submitted are not satisfactory, the registration application is rejected using Form GST REG-05</a:t>
            </a:r>
            <a:r>
              <a:rPr lang="en-IN" b="0" dirty="0"/>
              <a:t>.</a:t>
            </a:r>
          </a:p>
          <a:p>
            <a:r>
              <a:rPr lang="en-US" dirty="0" smtClean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9089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005840"/>
          </a:xfrm>
        </p:spPr>
        <p:txBody>
          <a:bodyPr/>
          <a:lstStyle/>
          <a:p>
            <a:r>
              <a:rPr lang="en-IN" dirty="0">
                <a:solidFill>
                  <a:schemeClr val="accent3">
                    <a:lumMod val="75000"/>
                  </a:schemeClr>
                </a:solidFill>
              </a:rPr>
              <a:t>Amending Your Registration Details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00628"/>
            <a:ext cx="8077200" cy="4766772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IN" sz="2400" b="0" dirty="0"/>
              <a:t>A</a:t>
            </a:r>
            <a:r>
              <a:rPr lang="en-IN" sz="2400" b="0" dirty="0" smtClean="0"/>
              <a:t>ny </a:t>
            </a:r>
            <a:r>
              <a:rPr lang="en-IN" sz="2400" b="0" dirty="0"/>
              <a:t>change in details furnished at the time of registration must be submitted within 15 days from the date of such changes in Form GST REG-11</a:t>
            </a:r>
            <a:r>
              <a:rPr lang="en-IN" sz="2000" b="0" dirty="0" smtClean="0"/>
              <a:t>.</a:t>
            </a:r>
          </a:p>
          <a:p>
            <a:pPr marL="457200" indent="-457200" algn="just">
              <a:buAutoNum type="arabicPeriod" startAt="2"/>
            </a:pPr>
            <a:r>
              <a:rPr lang="en-IN" sz="2400" b="0" dirty="0" smtClean="0"/>
              <a:t>Specific </a:t>
            </a:r>
            <a:r>
              <a:rPr lang="en-IN" sz="2400" b="0" dirty="0"/>
              <a:t>changes in Form GST REG-11 relating to the </a:t>
            </a:r>
            <a:r>
              <a:rPr lang="en-IN" sz="2400" b="0" dirty="0" smtClean="0"/>
              <a:t> name  </a:t>
            </a:r>
            <a:r>
              <a:rPr lang="en-IN" sz="2400" b="0" dirty="0"/>
              <a:t>of the    business, partner details, managing committee, and so on, require approval from an officer. After verification, an approval order by the officer is sent in Form GST REG-12 to amend the details.</a:t>
            </a:r>
          </a:p>
          <a:p>
            <a:pPr marL="0" indent="0" algn="just"/>
            <a:r>
              <a:rPr lang="en-US" sz="2000" b="0" dirty="0" smtClean="0"/>
              <a:t>3.   </a:t>
            </a:r>
            <a:r>
              <a:rPr lang="en-US" sz="2400" b="0" dirty="0" smtClean="0"/>
              <a:t>C</a:t>
            </a:r>
            <a:r>
              <a:rPr lang="en-IN" sz="2400" b="0" dirty="0" err="1" smtClean="0"/>
              <a:t>hanges</a:t>
            </a:r>
            <a:r>
              <a:rPr lang="en-IN" sz="2400" b="0" dirty="0" smtClean="0"/>
              <a:t> </a:t>
            </a:r>
            <a:r>
              <a:rPr lang="en-IN" sz="2400" b="0" dirty="0"/>
              <a:t>in business details that result in change of </a:t>
            </a:r>
            <a:r>
              <a:rPr lang="en-IN" sz="2400" b="0" dirty="0" smtClean="0"/>
              <a:t>PAN </a:t>
            </a:r>
          </a:p>
          <a:p>
            <a:pPr marL="0" indent="0" algn="just"/>
            <a:r>
              <a:rPr lang="en-IN" sz="2400" b="0" dirty="0" smtClean="0"/>
              <a:t>     number </a:t>
            </a:r>
            <a:r>
              <a:rPr lang="en-IN" sz="2400" b="0" dirty="0"/>
              <a:t>of the registered tax payer, require </a:t>
            </a:r>
            <a:r>
              <a:rPr lang="en-IN" sz="2400" b="0" dirty="0" smtClean="0"/>
              <a:t> a </a:t>
            </a:r>
            <a:r>
              <a:rPr lang="en-IN" sz="2400" b="0" i="1" dirty="0" smtClean="0">
                <a:hlinkClick r:id="rId2"/>
              </a:rPr>
              <a:t>fresh </a:t>
            </a:r>
          </a:p>
          <a:p>
            <a:pPr marL="0" indent="0" algn="just"/>
            <a:r>
              <a:rPr lang="en-IN" sz="2400" b="0" i="1" dirty="0">
                <a:hlinkClick r:id="rId2"/>
              </a:rPr>
              <a:t> </a:t>
            </a:r>
            <a:r>
              <a:rPr lang="en-IN" sz="2400" b="0" i="1" dirty="0" smtClean="0">
                <a:hlinkClick r:id="rId2"/>
              </a:rPr>
              <a:t>    registration</a:t>
            </a:r>
            <a:r>
              <a:rPr lang="en-IN" sz="2400" b="0" dirty="0"/>
              <a:t> in Form GST REG-01.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0227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168640" cy="990600"/>
          </a:xfrm>
        </p:spPr>
        <p:txBody>
          <a:bodyPr/>
          <a:lstStyle/>
          <a:p>
            <a:r>
              <a:rPr lang="en-IN" dirty="0">
                <a:solidFill>
                  <a:schemeClr val="accent3">
                    <a:lumMod val="50000"/>
                  </a:schemeClr>
                </a:solidFill>
              </a:rPr>
              <a:t>Applying for Cancellation of Registration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5257800"/>
          </a:xfrm>
        </p:spPr>
        <p:txBody>
          <a:bodyPr/>
          <a:lstStyle/>
          <a:p>
            <a:pPr marL="400050" indent="-400050">
              <a:buFont typeface="+mj-lt"/>
              <a:buAutoNum type="romanLcPeriod"/>
            </a:pPr>
            <a:r>
              <a:rPr lang="en-IN" sz="2400" b="0" dirty="0"/>
              <a:t>A registered taxable person seeking cancellation of registration, should submit Form GST REG-14 along with details of closing stock and other relevant documents.</a:t>
            </a:r>
          </a:p>
          <a:p>
            <a:pPr marL="400050" indent="-400050">
              <a:buFont typeface="+mj-lt"/>
              <a:buAutoNum type="romanLcPeriod"/>
            </a:pPr>
            <a:r>
              <a:rPr lang="en-IN" sz="2400" b="0" dirty="0"/>
              <a:t>Within 7 days, a notice in Form GST REG-15 is issued to the taxable person to show cause with reason for such cancellation.</a:t>
            </a:r>
          </a:p>
          <a:p>
            <a:pPr marL="400050" indent="-400050">
              <a:buFont typeface="+mj-lt"/>
              <a:buAutoNum type="romanLcPeriod"/>
            </a:pPr>
            <a:r>
              <a:rPr lang="en-IN" sz="2400" b="0" dirty="0"/>
              <a:t>After verification and approval by an officer, cancellation order in  Form GST REG-16 is issued within 30 days from the date of receipt of Form GST REG-15 or date of show cause.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3655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132</TotalTime>
  <Words>798</Words>
  <Application>Microsoft Office PowerPoint</Application>
  <PresentationFormat>On-screen Show (4:3)</PresentationFormat>
  <Paragraphs>70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Angles</vt:lpstr>
      <vt:lpstr>GOODS AND SERVICE TAX</vt:lpstr>
      <vt:lpstr>PowerPoint Presentation</vt:lpstr>
      <vt:lpstr>       REGISTRATION OF GST</vt:lpstr>
      <vt:lpstr>If you are a regular dealer or a composite tax payer, you need to do the following for GST registration: </vt:lpstr>
      <vt:lpstr>If you are a regular dealer or a composite tax payer, you need to do the following for GST registration: </vt:lpstr>
      <vt:lpstr>If you are a regular dealer or a composite tax payer, you need to do the following for GST registration</vt:lpstr>
      <vt:lpstr>If you are a regular dealer or a composite tax payer, you need to do the following for GST registration: </vt:lpstr>
      <vt:lpstr>Amending Your Registration Details </vt:lpstr>
      <vt:lpstr>Applying for Cancellation of Registration </vt:lpstr>
      <vt:lpstr>Revoking a Cancelled Registration </vt:lpstr>
      <vt:lpstr>GST Registration Forms for Other Stakeholders  </vt:lpstr>
      <vt:lpstr>Thanking You  Manohar Pal Ca FINAL STUDENT / M.COM / B.COM Mobile : +91 8527026384 email id : manohar.ca08@gmail.com                     thinkandinnovate@outlook.com 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GOODS AND SERVICE TAX</dc:title>
  <dc:creator>umesh</dc:creator>
  <cp:lastModifiedBy>umesh</cp:lastModifiedBy>
  <cp:revision>10</cp:revision>
  <dcterms:created xsi:type="dcterms:W3CDTF">2006-08-16T00:00:00Z</dcterms:created>
  <dcterms:modified xsi:type="dcterms:W3CDTF">2017-05-23T11:40:51Z</dcterms:modified>
</cp:coreProperties>
</file>