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7" r:id="rId11"/>
    <p:sldId id="268" r:id="rId12"/>
  </p:sldIdLst>
  <p:sldSz cx="12192000" cy="6858000"/>
  <p:notesSz cx="6858000" cy="9947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720D486-D67E-4F90-853B-23F7932C28E3}">
          <p14:sldIdLst>
            <p14:sldId id="256"/>
            <p14:sldId id="257"/>
            <p14:sldId id="258"/>
            <p14:sldId id="259"/>
            <p14:sldId id="260"/>
            <p14:sldId id="261"/>
            <p14:sldId id="262"/>
            <p14:sldId id="263"/>
            <p14:sldId id="264"/>
            <p14:sldId id="267"/>
            <p14:sldId id="26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BB76113D-E8E7-43C4-84E1-E9F37D193E2A}" type="datetimeFigureOut">
              <a:rPr lang="en-IN" smtClean="0"/>
              <a:t>26/11/2019</a:t>
            </a:fld>
            <a:endParaRPr lang="en-IN"/>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98E63A0A-07E8-4112-ADD5-6D43B8517914}" type="slidenum">
              <a:rPr lang="en-IN" smtClean="0"/>
              <a:t>‹#›</a:t>
            </a:fld>
            <a:endParaRPr lang="en-IN"/>
          </a:p>
        </p:txBody>
      </p:sp>
    </p:spTree>
    <p:extLst>
      <p:ext uri="{BB962C8B-B14F-4D97-AF65-F5344CB8AC3E}">
        <p14:creationId xmlns:p14="http://schemas.microsoft.com/office/powerpoint/2010/main" val="671143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8E63A0A-07E8-4112-ADD5-6D43B8517914}" type="slidenum">
              <a:rPr lang="en-IN" smtClean="0"/>
              <a:t>1</a:t>
            </a:fld>
            <a:endParaRPr lang="en-IN"/>
          </a:p>
        </p:txBody>
      </p:sp>
    </p:spTree>
    <p:extLst>
      <p:ext uri="{BB962C8B-B14F-4D97-AF65-F5344CB8AC3E}">
        <p14:creationId xmlns:p14="http://schemas.microsoft.com/office/powerpoint/2010/main" val="3699017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5A78EB7C-4A7F-47D6-A992-DA1BA98DC640}" type="datetimeFigureOut">
              <a:rPr lang="en-IN" smtClean="0"/>
              <a:t>26/11/2019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B522064-9528-4A56-9C04-4C4670630935}" type="slidenum">
              <a:rPr lang="en-IN" smtClean="0"/>
              <a:t>‹#›</a:t>
            </a:fld>
            <a:endParaRPr lang="en-IN"/>
          </a:p>
        </p:txBody>
      </p:sp>
    </p:spTree>
    <p:extLst>
      <p:ext uri="{BB962C8B-B14F-4D97-AF65-F5344CB8AC3E}">
        <p14:creationId xmlns:p14="http://schemas.microsoft.com/office/powerpoint/2010/main" val="262023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A78EB7C-4A7F-47D6-A992-DA1BA98DC640}" type="datetimeFigureOut">
              <a:rPr lang="en-IN" smtClean="0"/>
              <a:t>26/11/2019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B522064-9528-4A56-9C04-4C4670630935}" type="slidenum">
              <a:rPr lang="en-IN" smtClean="0"/>
              <a:t>‹#›</a:t>
            </a:fld>
            <a:endParaRPr lang="en-IN"/>
          </a:p>
        </p:txBody>
      </p:sp>
    </p:spTree>
    <p:extLst>
      <p:ext uri="{BB962C8B-B14F-4D97-AF65-F5344CB8AC3E}">
        <p14:creationId xmlns:p14="http://schemas.microsoft.com/office/powerpoint/2010/main" val="975111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A78EB7C-4A7F-47D6-A992-DA1BA98DC640}" type="datetimeFigureOut">
              <a:rPr lang="en-IN" smtClean="0"/>
              <a:t>26/11/2019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B522064-9528-4A56-9C04-4C4670630935}" type="slidenum">
              <a:rPr lang="en-IN" smtClean="0"/>
              <a:t>‹#›</a:t>
            </a:fld>
            <a:endParaRPr lang="en-IN"/>
          </a:p>
        </p:txBody>
      </p:sp>
    </p:spTree>
    <p:extLst>
      <p:ext uri="{BB962C8B-B14F-4D97-AF65-F5344CB8AC3E}">
        <p14:creationId xmlns:p14="http://schemas.microsoft.com/office/powerpoint/2010/main" val="2655234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A78EB7C-4A7F-47D6-A992-DA1BA98DC640}" type="datetimeFigureOut">
              <a:rPr lang="en-IN" smtClean="0"/>
              <a:t>26/11/2019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B522064-9528-4A56-9C04-4C4670630935}" type="slidenum">
              <a:rPr lang="en-IN" smtClean="0"/>
              <a:t>‹#›</a:t>
            </a:fld>
            <a:endParaRPr lang="en-IN"/>
          </a:p>
        </p:txBody>
      </p:sp>
    </p:spTree>
    <p:extLst>
      <p:ext uri="{BB962C8B-B14F-4D97-AF65-F5344CB8AC3E}">
        <p14:creationId xmlns:p14="http://schemas.microsoft.com/office/powerpoint/2010/main" val="434831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78EB7C-4A7F-47D6-A992-DA1BA98DC640}" type="datetimeFigureOut">
              <a:rPr lang="en-IN" smtClean="0"/>
              <a:t>26/11/2019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B522064-9528-4A56-9C04-4C4670630935}" type="slidenum">
              <a:rPr lang="en-IN" smtClean="0"/>
              <a:t>‹#›</a:t>
            </a:fld>
            <a:endParaRPr lang="en-IN"/>
          </a:p>
        </p:txBody>
      </p:sp>
    </p:spTree>
    <p:extLst>
      <p:ext uri="{BB962C8B-B14F-4D97-AF65-F5344CB8AC3E}">
        <p14:creationId xmlns:p14="http://schemas.microsoft.com/office/powerpoint/2010/main" val="242439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5A78EB7C-4A7F-47D6-A992-DA1BA98DC640}" type="datetimeFigureOut">
              <a:rPr lang="en-IN" smtClean="0"/>
              <a:t>26/11/2019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B522064-9528-4A56-9C04-4C4670630935}" type="slidenum">
              <a:rPr lang="en-IN" smtClean="0"/>
              <a:t>‹#›</a:t>
            </a:fld>
            <a:endParaRPr lang="en-IN"/>
          </a:p>
        </p:txBody>
      </p:sp>
    </p:spTree>
    <p:extLst>
      <p:ext uri="{BB962C8B-B14F-4D97-AF65-F5344CB8AC3E}">
        <p14:creationId xmlns:p14="http://schemas.microsoft.com/office/powerpoint/2010/main" val="2527422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5A78EB7C-4A7F-47D6-A992-DA1BA98DC640}" type="datetimeFigureOut">
              <a:rPr lang="en-IN" smtClean="0"/>
              <a:t>26/11/2019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B522064-9528-4A56-9C04-4C4670630935}" type="slidenum">
              <a:rPr lang="en-IN" smtClean="0"/>
              <a:t>‹#›</a:t>
            </a:fld>
            <a:endParaRPr lang="en-IN"/>
          </a:p>
        </p:txBody>
      </p:sp>
    </p:spTree>
    <p:extLst>
      <p:ext uri="{BB962C8B-B14F-4D97-AF65-F5344CB8AC3E}">
        <p14:creationId xmlns:p14="http://schemas.microsoft.com/office/powerpoint/2010/main" val="3606962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5A78EB7C-4A7F-47D6-A992-DA1BA98DC640}" type="datetimeFigureOut">
              <a:rPr lang="en-IN" smtClean="0"/>
              <a:t>26/11/2019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B522064-9528-4A56-9C04-4C4670630935}" type="slidenum">
              <a:rPr lang="en-IN" smtClean="0"/>
              <a:t>‹#›</a:t>
            </a:fld>
            <a:endParaRPr lang="en-IN"/>
          </a:p>
        </p:txBody>
      </p:sp>
    </p:spTree>
    <p:extLst>
      <p:ext uri="{BB962C8B-B14F-4D97-AF65-F5344CB8AC3E}">
        <p14:creationId xmlns:p14="http://schemas.microsoft.com/office/powerpoint/2010/main" val="583401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78EB7C-4A7F-47D6-A992-DA1BA98DC640}" type="datetimeFigureOut">
              <a:rPr lang="en-IN" smtClean="0"/>
              <a:t>26/11/2019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B522064-9528-4A56-9C04-4C4670630935}" type="slidenum">
              <a:rPr lang="en-IN" smtClean="0"/>
              <a:t>‹#›</a:t>
            </a:fld>
            <a:endParaRPr lang="en-IN"/>
          </a:p>
        </p:txBody>
      </p:sp>
    </p:spTree>
    <p:extLst>
      <p:ext uri="{BB962C8B-B14F-4D97-AF65-F5344CB8AC3E}">
        <p14:creationId xmlns:p14="http://schemas.microsoft.com/office/powerpoint/2010/main" val="4126095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78EB7C-4A7F-47D6-A992-DA1BA98DC640}" type="datetimeFigureOut">
              <a:rPr lang="en-IN" smtClean="0"/>
              <a:t>26/11/2019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B522064-9528-4A56-9C04-4C4670630935}" type="slidenum">
              <a:rPr lang="en-IN" smtClean="0"/>
              <a:t>‹#›</a:t>
            </a:fld>
            <a:endParaRPr lang="en-IN"/>
          </a:p>
        </p:txBody>
      </p:sp>
    </p:spTree>
    <p:extLst>
      <p:ext uri="{BB962C8B-B14F-4D97-AF65-F5344CB8AC3E}">
        <p14:creationId xmlns:p14="http://schemas.microsoft.com/office/powerpoint/2010/main" val="2953269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78EB7C-4A7F-47D6-A992-DA1BA98DC640}" type="datetimeFigureOut">
              <a:rPr lang="en-IN" smtClean="0"/>
              <a:t>26/11/2019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B522064-9528-4A56-9C04-4C4670630935}" type="slidenum">
              <a:rPr lang="en-IN" smtClean="0"/>
              <a:t>‹#›</a:t>
            </a:fld>
            <a:endParaRPr lang="en-IN"/>
          </a:p>
        </p:txBody>
      </p:sp>
    </p:spTree>
    <p:extLst>
      <p:ext uri="{BB962C8B-B14F-4D97-AF65-F5344CB8AC3E}">
        <p14:creationId xmlns:p14="http://schemas.microsoft.com/office/powerpoint/2010/main" val="3659871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78EB7C-4A7F-47D6-A992-DA1BA98DC640}" type="datetimeFigureOut">
              <a:rPr lang="en-IN" smtClean="0"/>
              <a:t>26/11/2019</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522064-9528-4A56-9C04-4C4670630935}" type="slidenum">
              <a:rPr lang="en-IN" smtClean="0"/>
              <a:t>‹#›</a:t>
            </a:fld>
            <a:endParaRPr lang="en-IN"/>
          </a:p>
        </p:txBody>
      </p:sp>
    </p:spTree>
    <p:extLst>
      <p:ext uri="{BB962C8B-B14F-4D97-AF65-F5344CB8AC3E}">
        <p14:creationId xmlns:p14="http://schemas.microsoft.com/office/powerpoint/2010/main" val="31048595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DDT@17.304%25"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mailto:DDT@17.304%25%20(N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8821003" cy="64992"/>
          </a:xfrm>
        </p:spPr>
        <p:txBody>
          <a:bodyPr>
            <a:normAutofit fontScale="90000"/>
          </a:bodyPr>
          <a:lstStyle/>
          <a:p>
            <a:r>
              <a:rPr lang="en-US" dirty="0" smtClean="0"/>
              <a:t>TDR</a:t>
            </a:r>
            <a:endParaRPr lang="en-IN" dirty="0"/>
          </a:p>
        </p:txBody>
      </p:sp>
      <p:sp>
        <p:nvSpPr>
          <p:cNvPr id="4" name="Rectangle 3"/>
          <p:cNvSpPr/>
          <p:nvPr/>
        </p:nvSpPr>
        <p:spPr>
          <a:xfrm>
            <a:off x="4170419" y="150333"/>
            <a:ext cx="2470244" cy="8598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AutoNum type="arabicPeriod"/>
            </a:pPr>
            <a:r>
              <a:rPr lang="en-US" dirty="0" smtClean="0"/>
              <a:t>TDR</a:t>
            </a:r>
          </a:p>
        </p:txBody>
      </p:sp>
      <p:cxnSp>
        <p:nvCxnSpPr>
          <p:cNvPr id="10" name="Straight Arrow Connector 9"/>
          <p:cNvCxnSpPr/>
          <p:nvPr/>
        </p:nvCxnSpPr>
        <p:spPr>
          <a:xfrm flipH="1">
            <a:off x="3233730" y="1022004"/>
            <a:ext cx="2127985" cy="5011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2128763" y="1599966"/>
            <a:ext cx="1474474" cy="8796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(A).Residential Property.</a:t>
            </a:r>
            <a:endParaRPr lang="en-IN" dirty="0"/>
          </a:p>
        </p:txBody>
      </p:sp>
      <p:cxnSp>
        <p:nvCxnSpPr>
          <p:cNvPr id="13" name="Straight Arrow Connector 12"/>
          <p:cNvCxnSpPr/>
          <p:nvPr/>
        </p:nvCxnSpPr>
        <p:spPr>
          <a:xfrm>
            <a:off x="5426693" y="1036317"/>
            <a:ext cx="10232" cy="4936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520946" y="1020159"/>
            <a:ext cx="2456306" cy="555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712528" y="1557478"/>
            <a:ext cx="152855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(B).Commercial property</a:t>
            </a:r>
            <a:endParaRPr lang="en-IN" dirty="0"/>
          </a:p>
        </p:txBody>
      </p:sp>
      <p:sp>
        <p:nvSpPr>
          <p:cNvPr id="17" name="Rectangle 16"/>
          <p:cNvSpPr/>
          <p:nvPr/>
        </p:nvSpPr>
        <p:spPr>
          <a:xfrm>
            <a:off x="7476696" y="1617065"/>
            <a:ext cx="1487606" cy="828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(C). TDR</a:t>
            </a:r>
            <a:endParaRPr lang="en-IN" dirty="0"/>
          </a:p>
        </p:txBody>
      </p:sp>
      <p:cxnSp>
        <p:nvCxnSpPr>
          <p:cNvPr id="19" name="Straight Arrow Connector 18"/>
          <p:cNvCxnSpPr/>
          <p:nvPr/>
        </p:nvCxnSpPr>
        <p:spPr>
          <a:xfrm flipH="1">
            <a:off x="2051989" y="2479590"/>
            <a:ext cx="506987" cy="3852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2583271" y="2492908"/>
            <a:ext cx="331890" cy="3480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1199148" y="2912423"/>
            <a:ext cx="1114566" cy="6823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New Projects</a:t>
            </a:r>
            <a:endParaRPr lang="en-IN" dirty="0"/>
          </a:p>
        </p:txBody>
      </p:sp>
      <p:sp>
        <p:nvSpPr>
          <p:cNvPr id="23" name="Rectangle 22"/>
          <p:cNvSpPr/>
          <p:nvPr/>
        </p:nvSpPr>
        <p:spPr>
          <a:xfrm>
            <a:off x="2492277" y="2877981"/>
            <a:ext cx="1694315" cy="79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Ongoing projects</a:t>
            </a:r>
            <a:endParaRPr lang="en-IN" dirty="0"/>
          </a:p>
        </p:txBody>
      </p:sp>
      <p:cxnSp>
        <p:nvCxnSpPr>
          <p:cNvPr id="26" name="Straight Arrow Connector 25"/>
          <p:cNvCxnSpPr/>
          <p:nvPr/>
        </p:nvCxnSpPr>
        <p:spPr>
          <a:xfrm flipH="1">
            <a:off x="4904814" y="2508439"/>
            <a:ext cx="468557" cy="3523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5426331" y="2499350"/>
            <a:ext cx="467154" cy="2761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5689262" y="2829922"/>
            <a:ext cx="1528551" cy="8052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New Projects</a:t>
            </a:r>
            <a:endParaRPr lang="en-IN" dirty="0"/>
          </a:p>
        </p:txBody>
      </p:sp>
      <p:cxnSp>
        <p:nvCxnSpPr>
          <p:cNvPr id="31" name="Straight Arrow Connector 30"/>
          <p:cNvCxnSpPr/>
          <p:nvPr/>
        </p:nvCxnSpPr>
        <p:spPr>
          <a:xfrm flipH="1">
            <a:off x="5972558" y="3649402"/>
            <a:ext cx="375212" cy="4162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6382321" y="3666336"/>
            <a:ext cx="240374" cy="3409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4927899" y="4096886"/>
            <a:ext cx="1574609" cy="7757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Monetary Consideration</a:t>
            </a:r>
            <a:endParaRPr lang="en-IN" dirty="0"/>
          </a:p>
        </p:txBody>
      </p:sp>
      <p:sp>
        <p:nvSpPr>
          <p:cNvPr id="40" name="Rectangle 39"/>
          <p:cNvSpPr/>
          <p:nvPr/>
        </p:nvSpPr>
        <p:spPr>
          <a:xfrm>
            <a:off x="6541028" y="4033218"/>
            <a:ext cx="1181677" cy="10317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Non Monetary Consideration</a:t>
            </a:r>
            <a:endParaRPr lang="en-IN" dirty="0"/>
          </a:p>
        </p:txBody>
      </p:sp>
      <p:cxnSp>
        <p:nvCxnSpPr>
          <p:cNvPr id="42" name="Straight Arrow Connector 41"/>
          <p:cNvCxnSpPr/>
          <p:nvPr/>
        </p:nvCxnSpPr>
        <p:spPr>
          <a:xfrm flipH="1">
            <a:off x="8262870" y="2486891"/>
            <a:ext cx="322919" cy="6818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8566321" y="2468812"/>
            <a:ext cx="1540991" cy="6999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a:off x="7820167" y="3225304"/>
            <a:ext cx="1378424" cy="6957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Non.Govt</a:t>
            </a:r>
            <a:endParaRPr lang="en-IN" dirty="0"/>
          </a:p>
        </p:txBody>
      </p:sp>
      <p:sp>
        <p:nvSpPr>
          <p:cNvPr id="46" name="Rectangle 45"/>
          <p:cNvSpPr/>
          <p:nvPr/>
        </p:nvSpPr>
        <p:spPr>
          <a:xfrm>
            <a:off x="9618402" y="3214151"/>
            <a:ext cx="1487606" cy="6740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Govt.</a:t>
            </a:r>
            <a:endParaRPr lang="en-IN" dirty="0"/>
          </a:p>
        </p:txBody>
      </p:sp>
      <p:cxnSp>
        <p:nvCxnSpPr>
          <p:cNvPr id="48" name="Straight Arrow Connector 47"/>
          <p:cNvCxnSpPr/>
          <p:nvPr/>
        </p:nvCxnSpPr>
        <p:spPr>
          <a:xfrm flipH="1">
            <a:off x="10086328" y="3868963"/>
            <a:ext cx="4487" cy="3739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10610637" y="3889411"/>
            <a:ext cx="230637" cy="4374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flipH="1">
            <a:off x="9345944" y="4290539"/>
            <a:ext cx="1264693" cy="5417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Residential</a:t>
            </a:r>
            <a:endParaRPr lang="en-IN" dirty="0"/>
          </a:p>
        </p:txBody>
      </p:sp>
      <p:sp>
        <p:nvSpPr>
          <p:cNvPr id="52" name="Rectangle 51"/>
          <p:cNvSpPr/>
          <p:nvPr/>
        </p:nvSpPr>
        <p:spPr>
          <a:xfrm>
            <a:off x="10744774" y="4305503"/>
            <a:ext cx="1321274" cy="5509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Commercial </a:t>
            </a:r>
            <a:endParaRPr lang="en-IN" dirty="0"/>
          </a:p>
        </p:txBody>
      </p:sp>
      <p:sp>
        <p:nvSpPr>
          <p:cNvPr id="53" name="Subtitle 52"/>
          <p:cNvSpPr>
            <a:spLocks noGrp="1"/>
          </p:cNvSpPr>
          <p:nvPr>
            <p:ph type="subTitle" idx="1"/>
          </p:nvPr>
        </p:nvSpPr>
        <p:spPr>
          <a:xfrm>
            <a:off x="1524000" y="150333"/>
            <a:ext cx="9144000" cy="5107467"/>
          </a:xfrm>
        </p:spPr>
        <p:txBody>
          <a:bodyPr/>
          <a:lstStyle/>
          <a:p>
            <a:r>
              <a:rPr lang="en-US" b="1" dirty="0" smtClean="0"/>
              <a:t>TDR</a:t>
            </a:r>
            <a:endParaRPr lang="en-IN" b="1" dirty="0"/>
          </a:p>
        </p:txBody>
      </p:sp>
      <p:sp>
        <p:nvSpPr>
          <p:cNvPr id="58" name="Rectangle 57"/>
          <p:cNvSpPr/>
          <p:nvPr/>
        </p:nvSpPr>
        <p:spPr>
          <a:xfrm>
            <a:off x="4384700" y="2857832"/>
            <a:ext cx="1071844" cy="79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Ongoing Projects</a:t>
            </a:r>
            <a:endParaRPr lang="en-IN" dirty="0"/>
          </a:p>
        </p:txBody>
      </p:sp>
      <p:cxnSp>
        <p:nvCxnSpPr>
          <p:cNvPr id="64" name="Straight Arrow Connector 63"/>
          <p:cNvCxnSpPr/>
          <p:nvPr/>
        </p:nvCxnSpPr>
        <p:spPr>
          <a:xfrm>
            <a:off x="1774962" y="3621153"/>
            <a:ext cx="353801" cy="15007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a:off x="3644916" y="3677045"/>
            <a:ext cx="1244463" cy="15196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4727021" y="3637537"/>
            <a:ext cx="185913" cy="14843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8" name="Oval 77"/>
          <p:cNvSpPr/>
          <p:nvPr/>
        </p:nvSpPr>
        <p:spPr>
          <a:xfrm>
            <a:off x="8187873" y="5125768"/>
            <a:ext cx="1790417" cy="6631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Refer (A)</a:t>
            </a:r>
            <a:endParaRPr lang="en-IN" dirty="0">
              <a:solidFill>
                <a:schemeClr val="tx1"/>
              </a:solidFill>
            </a:endParaRPr>
          </a:p>
        </p:txBody>
      </p:sp>
      <p:sp>
        <p:nvSpPr>
          <p:cNvPr id="79" name="Oval 78"/>
          <p:cNvSpPr/>
          <p:nvPr/>
        </p:nvSpPr>
        <p:spPr>
          <a:xfrm>
            <a:off x="10439905" y="5126670"/>
            <a:ext cx="1668378" cy="662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solidFill>
                  <a:schemeClr val="tx1"/>
                </a:solidFill>
              </a:rPr>
              <a:t>Refer (B)</a:t>
            </a:r>
            <a:endParaRPr lang="en-IN" b="1" dirty="0">
              <a:solidFill>
                <a:schemeClr val="tx1"/>
              </a:solidFill>
            </a:endParaRPr>
          </a:p>
        </p:txBody>
      </p:sp>
      <p:cxnSp>
        <p:nvCxnSpPr>
          <p:cNvPr id="81" name="Straight Arrow Connector 80"/>
          <p:cNvCxnSpPr/>
          <p:nvPr/>
        </p:nvCxnSpPr>
        <p:spPr>
          <a:xfrm flipH="1">
            <a:off x="9717520" y="4885825"/>
            <a:ext cx="162344" cy="1849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a:stCxn id="52" idx="2"/>
          </p:cNvCxnSpPr>
          <p:nvPr/>
        </p:nvCxnSpPr>
        <p:spPr>
          <a:xfrm>
            <a:off x="11405411" y="4856414"/>
            <a:ext cx="995" cy="2068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a:endCxn id="78" idx="1"/>
          </p:cNvCxnSpPr>
          <p:nvPr/>
        </p:nvCxnSpPr>
        <p:spPr>
          <a:xfrm>
            <a:off x="8391096" y="3965581"/>
            <a:ext cx="58977" cy="12573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22279" y="5179958"/>
            <a:ext cx="1360227" cy="3458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Notification</a:t>
            </a:r>
            <a:endParaRPr lang="en-IN" dirty="0"/>
          </a:p>
        </p:txBody>
      </p:sp>
      <p:sp>
        <p:nvSpPr>
          <p:cNvPr id="5" name="Rectangle 4"/>
          <p:cNvSpPr/>
          <p:nvPr/>
        </p:nvSpPr>
        <p:spPr>
          <a:xfrm>
            <a:off x="22279" y="5788934"/>
            <a:ext cx="1360227" cy="3305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Valuation</a:t>
            </a:r>
            <a:endParaRPr lang="en-IN" dirty="0"/>
          </a:p>
        </p:txBody>
      </p:sp>
      <p:sp>
        <p:nvSpPr>
          <p:cNvPr id="6" name="Rectangle 5"/>
          <p:cNvSpPr/>
          <p:nvPr/>
        </p:nvSpPr>
        <p:spPr>
          <a:xfrm>
            <a:off x="1817865" y="5196669"/>
            <a:ext cx="2492715" cy="3458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04/2019-</a:t>
            </a:r>
            <a:r>
              <a:rPr lang="en-IN" dirty="0"/>
              <a:t>Central Tax</a:t>
            </a:r>
          </a:p>
        </p:txBody>
      </p:sp>
      <p:sp>
        <p:nvSpPr>
          <p:cNvPr id="7" name="Rectangle 6"/>
          <p:cNvSpPr/>
          <p:nvPr/>
        </p:nvSpPr>
        <p:spPr>
          <a:xfrm>
            <a:off x="1817865" y="5778958"/>
            <a:ext cx="2492715" cy="3305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Unsold</a:t>
            </a:r>
            <a:endParaRPr lang="en-IN" dirty="0"/>
          </a:p>
        </p:txBody>
      </p:sp>
      <p:sp>
        <p:nvSpPr>
          <p:cNvPr id="25" name="Rectangle 24"/>
          <p:cNvSpPr/>
          <p:nvPr/>
        </p:nvSpPr>
        <p:spPr>
          <a:xfrm>
            <a:off x="4889447" y="5254104"/>
            <a:ext cx="2008076" cy="2717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No</a:t>
            </a:r>
            <a:r>
              <a:rPr lang="en-IN" dirty="0"/>
              <a:t>. </a:t>
            </a:r>
            <a:r>
              <a:rPr lang="en-IN" dirty="0" smtClean="0"/>
              <a:t>4/2018- CT</a:t>
            </a:r>
            <a:endParaRPr lang="en-IN" dirty="0"/>
          </a:p>
        </p:txBody>
      </p:sp>
      <p:sp>
        <p:nvSpPr>
          <p:cNvPr id="27" name="Rectangle 26"/>
          <p:cNvSpPr/>
          <p:nvPr/>
        </p:nvSpPr>
        <p:spPr>
          <a:xfrm>
            <a:off x="4889447" y="5797475"/>
            <a:ext cx="1996420" cy="3098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Full Value</a:t>
            </a:r>
            <a:endParaRPr lang="en-IN" dirty="0"/>
          </a:p>
        </p:txBody>
      </p:sp>
      <p:sp>
        <p:nvSpPr>
          <p:cNvPr id="56" name="Rectangle 55"/>
          <p:cNvSpPr/>
          <p:nvPr/>
        </p:nvSpPr>
        <p:spPr>
          <a:xfrm>
            <a:off x="22279" y="6276577"/>
            <a:ext cx="12043769" cy="3793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Note:- Liability will be on OC in every case mentioned above except Commercial property- New project-Monetary consideration</a:t>
            </a:r>
            <a:endParaRPr lang="en-IN" dirty="0"/>
          </a:p>
        </p:txBody>
      </p:sp>
    </p:spTree>
    <p:extLst>
      <p:ext uri="{BB962C8B-B14F-4D97-AF65-F5344CB8AC3E}">
        <p14:creationId xmlns:p14="http://schemas.microsoft.com/office/powerpoint/2010/main" val="1823171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67501" y="174056"/>
            <a:ext cx="4380931" cy="3172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Profit and Loss- in case of Company</a:t>
            </a:r>
            <a:endParaRPr lang="en-IN" dirty="0"/>
          </a:p>
        </p:txBody>
      </p:sp>
      <p:sp>
        <p:nvSpPr>
          <p:cNvPr id="2" name="Rectangle 1"/>
          <p:cNvSpPr/>
          <p:nvPr/>
        </p:nvSpPr>
        <p:spPr>
          <a:xfrm>
            <a:off x="368490" y="682388"/>
            <a:ext cx="11218459" cy="58958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3" name="Table 2"/>
          <p:cNvGraphicFramePr>
            <a:graphicFrameLocks noGrp="1"/>
          </p:cNvGraphicFramePr>
          <p:nvPr>
            <p:extLst>
              <p:ext uri="{D42A27DB-BD31-4B8C-83A1-F6EECF244321}">
                <p14:modId xmlns:p14="http://schemas.microsoft.com/office/powerpoint/2010/main" val="529185521"/>
              </p:ext>
            </p:extLst>
          </p:nvPr>
        </p:nvGraphicFramePr>
        <p:xfrm>
          <a:off x="368492" y="682383"/>
          <a:ext cx="11218457" cy="5895838"/>
        </p:xfrm>
        <a:graphic>
          <a:graphicData uri="http://schemas.openxmlformats.org/drawingml/2006/table">
            <a:tbl>
              <a:tblPr>
                <a:tableStyleId>{5C22544A-7EE6-4342-B048-85BDC9FD1C3A}</a:tableStyleId>
              </a:tblPr>
              <a:tblGrid>
                <a:gridCol w="3705049"/>
                <a:gridCol w="901609"/>
                <a:gridCol w="920685"/>
                <a:gridCol w="4789505"/>
                <a:gridCol w="901609"/>
              </a:tblGrid>
              <a:tr h="233962">
                <a:tc>
                  <a:txBody>
                    <a:bodyPr/>
                    <a:lstStyle/>
                    <a:p>
                      <a:pPr algn="l" fontAlgn="b"/>
                      <a:r>
                        <a:rPr lang="en-IN" sz="1400" u="none" strike="noStrike" dirty="0">
                          <a:effectLst/>
                        </a:rPr>
                        <a:t>Particulars</a:t>
                      </a:r>
                      <a:endParaRPr lang="en-IN" sz="1400" b="1"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r>
                        <a:rPr lang="en-IN" sz="1400" u="none" strike="noStrike">
                          <a:effectLst/>
                        </a:rPr>
                        <a:t> In Cr </a:t>
                      </a:r>
                      <a:endParaRPr lang="en-IN" sz="1400" b="1"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r>
              <a:tr h="233962">
                <a:tc>
                  <a:txBody>
                    <a:bodyPr/>
                    <a:lstStyle/>
                    <a:p>
                      <a:pPr algn="l" fontAlgn="b"/>
                      <a:r>
                        <a:rPr lang="en-IN" sz="1400" u="none" strike="noStrike" dirty="0">
                          <a:effectLst/>
                        </a:rPr>
                        <a:t>Selling Price </a:t>
                      </a:r>
                      <a:endParaRPr lang="en-IN" sz="1400" b="1"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r>
                        <a:rPr lang="en-IN" sz="1400" u="none" strike="noStrike">
                          <a:effectLst/>
                        </a:rPr>
                        <a:t>           360 </a:t>
                      </a:r>
                      <a:endParaRPr lang="en-IN" sz="1400" b="1"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r>
              <a:tr h="233962">
                <a:tc>
                  <a:txBody>
                    <a:bodyPr/>
                    <a:lstStyle/>
                    <a:p>
                      <a:pPr algn="l" fontAlgn="b"/>
                      <a:r>
                        <a:rPr lang="en-IN" sz="1400" u="none" strike="noStrike" dirty="0">
                          <a:effectLst/>
                        </a:rPr>
                        <a:t>Construction Cost </a:t>
                      </a:r>
                      <a:endParaRPr lang="en-IN" sz="1400" b="0"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r>
                        <a:rPr lang="en-IN" sz="1400" u="none" strike="noStrike">
                          <a:effectLst/>
                        </a:rPr>
                        <a:t>           130 </a:t>
                      </a:r>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r>
              <a:tr h="233962">
                <a:tc>
                  <a:txBody>
                    <a:bodyPr/>
                    <a:lstStyle/>
                    <a:p>
                      <a:pPr algn="l" fontAlgn="b"/>
                      <a:r>
                        <a:rPr lang="en-IN" sz="1400" u="none" strike="noStrike" dirty="0">
                          <a:effectLst/>
                        </a:rPr>
                        <a:t>other Cost</a:t>
                      </a:r>
                      <a:endParaRPr lang="en-IN" sz="1400" b="0"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r>
                        <a:rPr lang="en-IN" sz="1400" u="none" strike="noStrike">
                          <a:effectLst/>
                        </a:rPr>
                        <a:t>              20 </a:t>
                      </a:r>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r>
              <a:tr h="233962">
                <a:tc>
                  <a:txBody>
                    <a:bodyPr/>
                    <a:lstStyle/>
                    <a:p>
                      <a:pPr algn="l" fontAlgn="b"/>
                      <a:r>
                        <a:rPr lang="en-IN" sz="1400" u="none" strike="noStrike" dirty="0">
                          <a:effectLst/>
                        </a:rPr>
                        <a:t>Land Cost </a:t>
                      </a:r>
                      <a:endParaRPr lang="en-IN" sz="1400" b="0"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r>
                        <a:rPr lang="en-IN" sz="1400" u="none" strike="noStrike">
                          <a:effectLst/>
                        </a:rPr>
                        <a:t>           150 </a:t>
                      </a:r>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dirty="0">
                        <a:solidFill>
                          <a:srgbClr val="000000"/>
                        </a:solidFill>
                        <a:effectLst/>
                        <a:latin typeface="Calibri" panose="020F0502020204030204" pitchFamily="34" charset="0"/>
                      </a:endParaRPr>
                    </a:p>
                  </a:txBody>
                  <a:tcPr marL="8634" marR="8634" marT="8634" marB="0" anchor="b"/>
                </a:tc>
              </a:tr>
              <a:tr h="233962">
                <a:tc>
                  <a:txBody>
                    <a:bodyPr/>
                    <a:lstStyle/>
                    <a:p>
                      <a:pPr algn="l" fontAlgn="b"/>
                      <a:r>
                        <a:rPr lang="en-IN" sz="1400" u="none" strike="noStrike" dirty="0">
                          <a:effectLst/>
                        </a:rPr>
                        <a:t>Profit </a:t>
                      </a:r>
                      <a:endParaRPr lang="en-IN" sz="1400" b="1"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r>
                        <a:rPr lang="en-IN" sz="1400" u="none" strike="noStrike">
                          <a:effectLst/>
                        </a:rPr>
                        <a:t>              60 </a:t>
                      </a:r>
                      <a:endParaRPr lang="en-IN" sz="1400" b="1"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r>
              <a:tr h="233962">
                <a:tc>
                  <a:txBody>
                    <a:bodyPr/>
                    <a:lstStyle/>
                    <a:p>
                      <a:pPr algn="l" fontAlgn="b"/>
                      <a:r>
                        <a:rPr lang="en-US" sz="1400" u="none" strike="noStrike" dirty="0">
                          <a:effectLst/>
                        </a:rPr>
                        <a:t>Dividend Distributed by the company</a:t>
                      </a:r>
                      <a:endParaRPr lang="en-US" sz="1400" b="0"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r>
                        <a:rPr lang="en-IN" sz="1400" u="none" strike="noStrike">
                          <a:effectLst/>
                        </a:rPr>
                        <a:t>              20 </a:t>
                      </a:r>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r>
              <a:tr h="233962">
                <a:tc>
                  <a:txBody>
                    <a:bodyPr/>
                    <a:lstStyle/>
                    <a:p>
                      <a:pPr algn="l" fontAlgn="b"/>
                      <a:r>
                        <a:rPr lang="en-IN" sz="1400" u="none" strike="noStrike" dirty="0">
                          <a:effectLst/>
                        </a:rPr>
                        <a:t>Profit After Dividend</a:t>
                      </a:r>
                      <a:endParaRPr lang="en-IN" sz="1400" b="1"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r>
                        <a:rPr lang="en-IN" sz="1400" u="none" strike="noStrike" dirty="0">
                          <a:effectLst/>
                        </a:rPr>
                        <a:t>              40 </a:t>
                      </a:r>
                      <a:endParaRPr lang="en-IN" sz="1400" b="1"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r>
              <a:tr h="233962">
                <a:tc>
                  <a:txBody>
                    <a:bodyPr/>
                    <a:lstStyle/>
                    <a:p>
                      <a:pPr algn="l" fontAlgn="b"/>
                      <a:r>
                        <a:rPr lang="en-IN" sz="1400" u="none" strike="noStrike" dirty="0">
                          <a:effectLst/>
                        </a:rPr>
                        <a:t> </a:t>
                      </a:r>
                      <a:endParaRPr lang="en-IN" sz="1400" b="0"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r>
                        <a:rPr lang="en-IN" sz="1400" u="none" strike="noStrike">
                          <a:effectLst/>
                        </a:rPr>
                        <a:t> </a:t>
                      </a:r>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r>
              <a:tr h="233962">
                <a:tc>
                  <a:txBody>
                    <a:bodyPr/>
                    <a:lstStyle/>
                    <a:p>
                      <a:pPr algn="l" fontAlgn="b"/>
                      <a:r>
                        <a:rPr lang="en-IN" sz="1400" u="none" strike="noStrike" dirty="0">
                          <a:effectLst/>
                        </a:rPr>
                        <a:t>Distribution of Profit (50:50)</a:t>
                      </a:r>
                      <a:endParaRPr lang="en-IN" sz="1400" b="1"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r>
                        <a:rPr lang="en-IN" sz="1400" u="none" strike="noStrike">
                          <a:effectLst/>
                        </a:rPr>
                        <a:t> </a:t>
                      </a:r>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r>
              <a:tr h="233962">
                <a:tc>
                  <a:txBody>
                    <a:bodyPr/>
                    <a:lstStyle/>
                    <a:p>
                      <a:pPr algn="l" fontAlgn="b"/>
                      <a:r>
                        <a:rPr lang="en-IN" sz="1400" u="none" strike="noStrike" dirty="0">
                          <a:effectLst/>
                        </a:rPr>
                        <a:t>Developer </a:t>
                      </a:r>
                      <a:endParaRPr lang="en-IN" sz="1400" b="0"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r>
                        <a:rPr lang="en-IN" sz="1400" u="none" strike="noStrike">
                          <a:effectLst/>
                        </a:rPr>
                        <a:t>              20 </a:t>
                      </a:r>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r>
              <a:tr h="245660">
                <a:tc>
                  <a:txBody>
                    <a:bodyPr/>
                    <a:lstStyle/>
                    <a:p>
                      <a:pPr algn="l" fontAlgn="b"/>
                      <a:r>
                        <a:rPr lang="en-IN" sz="1400" u="none" strike="noStrike" dirty="0">
                          <a:effectLst/>
                        </a:rPr>
                        <a:t>Others </a:t>
                      </a:r>
                      <a:endParaRPr lang="en-IN" sz="1400" b="0"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r>
                        <a:rPr lang="en-IN" sz="1400" u="none" strike="noStrike" dirty="0">
                          <a:effectLst/>
                        </a:rPr>
                        <a:t>              20 </a:t>
                      </a:r>
                      <a:endParaRPr lang="en-IN" sz="1400" b="0"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dirty="0">
                        <a:solidFill>
                          <a:srgbClr val="000000"/>
                        </a:solidFill>
                        <a:effectLst/>
                        <a:latin typeface="Calibri" panose="020F0502020204030204" pitchFamily="34" charset="0"/>
                      </a:endParaRPr>
                    </a:p>
                  </a:txBody>
                  <a:tcPr marL="8634" marR="8634" marT="8634" marB="0" anchor="b"/>
                </a:tc>
              </a:tr>
              <a:tr h="245660">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r>
              <a:tr h="479621">
                <a:tc>
                  <a:txBody>
                    <a:bodyPr/>
                    <a:lstStyle/>
                    <a:p>
                      <a:pPr algn="l" fontAlgn="t"/>
                      <a:r>
                        <a:rPr lang="en-US" sz="1400" u="sng" strike="noStrike" dirty="0">
                          <a:effectLst/>
                        </a:rPr>
                        <a:t>Taxes in the hand of Developer </a:t>
                      </a:r>
                      <a:endParaRPr lang="en-US" sz="1400" b="1" i="0" u="sng" strike="noStrike" dirty="0">
                        <a:solidFill>
                          <a:srgbClr val="000000"/>
                        </a:solidFill>
                        <a:effectLst/>
                        <a:latin typeface="Calibri" panose="020F0502020204030204" pitchFamily="34" charset="0"/>
                      </a:endParaRPr>
                    </a:p>
                  </a:txBody>
                  <a:tcPr marL="8634" marR="8634" marT="8634" marB="0"/>
                </a:tc>
                <a:tc>
                  <a:txBody>
                    <a:bodyPr/>
                    <a:lstStyle/>
                    <a:p>
                      <a:pPr algn="l" fontAlgn="t"/>
                      <a:r>
                        <a:rPr lang="en-IN" sz="1400" u="none" strike="noStrike">
                          <a:effectLst/>
                        </a:rPr>
                        <a:t> Amount (Rs) </a:t>
                      </a:r>
                      <a:endParaRPr lang="en-IN" sz="1400" b="1" i="0" u="none" strike="noStrike">
                        <a:solidFill>
                          <a:srgbClr val="000000"/>
                        </a:solidFill>
                        <a:effectLst/>
                        <a:latin typeface="Calibri" panose="020F0502020204030204" pitchFamily="34" charset="0"/>
                      </a:endParaRPr>
                    </a:p>
                  </a:txBody>
                  <a:tcPr marL="8634" marR="8634" marT="8634" marB="0"/>
                </a:tc>
                <a:tc>
                  <a:txBody>
                    <a:bodyPr/>
                    <a:lstStyle/>
                    <a:p>
                      <a:pPr algn="l" fontAlgn="t"/>
                      <a:r>
                        <a:rPr lang="en-IN" sz="1400" u="none" strike="noStrike">
                          <a:effectLst/>
                        </a:rPr>
                        <a:t> </a:t>
                      </a:r>
                      <a:endParaRPr lang="en-IN" sz="1400" b="0" i="0" u="none" strike="noStrike">
                        <a:solidFill>
                          <a:srgbClr val="000000"/>
                        </a:solidFill>
                        <a:effectLst/>
                        <a:latin typeface="Calibri" panose="020F0502020204030204" pitchFamily="34" charset="0"/>
                      </a:endParaRPr>
                    </a:p>
                  </a:txBody>
                  <a:tcPr marL="8634" marR="8634" marT="8634" marB="0"/>
                </a:tc>
                <a:tc>
                  <a:txBody>
                    <a:bodyPr/>
                    <a:lstStyle/>
                    <a:p>
                      <a:pPr algn="l" fontAlgn="t"/>
                      <a:r>
                        <a:rPr lang="en-US" sz="1400" u="none" strike="noStrike" dirty="0">
                          <a:effectLst/>
                        </a:rPr>
                        <a:t> In the hand of Shareholder  </a:t>
                      </a:r>
                      <a:endParaRPr lang="en-US" sz="1400" b="1" i="0" u="none" strike="noStrike" dirty="0">
                        <a:solidFill>
                          <a:srgbClr val="000000"/>
                        </a:solidFill>
                        <a:effectLst/>
                        <a:latin typeface="Calibri" panose="020F0502020204030204" pitchFamily="34" charset="0"/>
                      </a:endParaRPr>
                    </a:p>
                  </a:txBody>
                  <a:tcPr marL="8634" marR="8634" marT="8634" marB="0"/>
                </a:tc>
                <a:tc>
                  <a:txBody>
                    <a:bodyPr/>
                    <a:lstStyle/>
                    <a:p>
                      <a:pPr algn="l" fontAlgn="t"/>
                      <a:r>
                        <a:rPr lang="en-IN" sz="1400" u="none" strike="noStrike">
                          <a:effectLst/>
                        </a:rPr>
                        <a:t> Amount (Rs) </a:t>
                      </a:r>
                      <a:endParaRPr lang="en-IN" sz="1400" b="1" i="0" u="none" strike="noStrike">
                        <a:solidFill>
                          <a:srgbClr val="000000"/>
                        </a:solidFill>
                        <a:effectLst/>
                        <a:latin typeface="Calibri" panose="020F0502020204030204" pitchFamily="34" charset="0"/>
                      </a:endParaRPr>
                    </a:p>
                  </a:txBody>
                  <a:tcPr marL="8634" marR="8634" marT="8634" marB="0"/>
                </a:tc>
              </a:tr>
              <a:tr h="233962">
                <a:tc>
                  <a:txBody>
                    <a:bodyPr/>
                    <a:lstStyle/>
                    <a:p>
                      <a:pPr algn="l" fontAlgn="b"/>
                      <a:r>
                        <a:rPr lang="en-IN" sz="1400" u="sng" strike="noStrike" dirty="0">
                          <a:effectLst/>
                        </a:rPr>
                        <a:t>Direct Tax@25% </a:t>
                      </a:r>
                      <a:r>
                        <a:rPr lang="en-IN" sz="1400" u="sng" strike="noStrike" dirty="0" smtClean="0">
                          <a:effectLst/>
                        </a:rPr>
                        <a:t>(40*25%)</a:t>
                      </a:r>
                      <a:endParaRPr lang="en-IN" sz="1400" b="0" i="0" u="sng" strike="noStrike" dirty="0">
                        <a:solidFill>
                          <a:srgbClr val="0000FF"/>
                        </a:solidFill>
                        <a:effectLst/>
                        <a:latin typeface="Calibri" panose="020F0502020204030204" pitchFamily="34" charset="0"/>
                      </a:endParaRPr>
                    </a:p>
                  </a:txBody>
                  <a:tcPr marL="8634" marR="8634" marT="8634" marB="0" anchor="b"/>
                </a:tc>
                <a:tc>
                  <a:txBody>
                    <a:bodyPr/>
                    <a:lstStyle/>
                    <a:p>
                      <a:pPr algn="l" fontAlgn="b"/>
                      <a:r>
                        <a:rPr lang="en-IN" sz="1400" u="none" strike="noStrike" dirty="0">
                          <a:effectLst/>
                        </a:rPr>
                        <a:t>                </a:t>
                      </a:r>
                      <a:r>
                        <a:rPr lang="en-IN" sz="1400" u="none" strike="noStrike" dirty="0" smtClean="0">
                          <a:effectLst/>
                        </a:rPr>
                        <a:t>10 </a:t>
                      </a:r>
                      <a:endParaRPr lang="en-IN" sz="1400" b="0"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r>
                        <a:rPr lang="en-IN" sz="1400" u="none" strike="noStrike">
                          <a:effectLst/>
                        </a:rPr>
                        <a:t> </a:t>
                      </a:r>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r>
                        <a:rPr lang="en-IN" sz="1400" u="sng" strike="noStrike">
                          <a:effectLst/>
                        </a:rPr>
                        <a:t>Direct tax@30%</a:t>
                      </a:r>
                      <a:endParaRPr lang="en-IN" sz="1400" b="0" i="0" u="sng" strike="noStrike">
                        <a:solidFill>
                          <a:srgbClr val="0000FF"/>
                        </a:solidFill>
                        <a:effectLst/>
                        <a:latin typeface="Calibri" panose="020F0502020204030204" pitchFamily="34" charset="0"/>
                      </a:endParaRPr>
                    </a:p>
                  </a:txBody>
                  <a:tcPr marL="8634" marR="8634" marT="8634" marB="0" anchor="b"/>
                </a:tc>
                <a:tc>
                  <a:txBody>
                    <a:bodyPr/>
                    <a:lstStyle/>
                    <a:p>
                      <a:pPr algn="l" fontAlgn="b"/>
                      <a:r>
                        <a:rPr lang="en-IN" sz="1400" u="none" strike="noStrike" dirty="0">
                          <a:effectLst/>
                        </a:rPr>
                        <a:t>                6 </a:t>
                      </a:r>
                      <a:endParaRPr lang="en-IN" sz="1400" b="0" i="0" u="none" strike="noStrike" dirty="0">
                        <a:solidFill>
                          <a:srgbClr val="000000"/>
                        </a:solidFill>
                        <a:effectLst/>
                        <a:latin typeface="Calibri" panose="020F0502020204030204" pitchFamily="34" charset="0"/>
                      </a:endParaRPr>
                    </a:p>
                  </a:txBody>
                  <a:tcPr marL="8634" marR="8634" marT="8634" marB="0" anchor="b"/>
                </a:tc>
              </a:tr>
              <a:tr h="701884">
                <a:tc>
                  <a:txBody>
                    <a:bodyPr/>
                    <a:lstStyle/>
                    <a:p>
                      <a:pPr algn="l" fontAlgn="t"/>
                      <a:endParaRPr lang="en-IN" sz="1400" u="sng" strike="noStrike" dirty="0" smtClean="0">
                        <a:effectLst/>
                        <a:hlinkClick r:id="rId2"/>
                      </a:endParaRPr>
                    </a:p>
                    <a:p>
                      <a:pPr algn="l" fontAlgn="t"/>
                      <a:r>
                        <a:rPr lang="en-IN" sz="1400" u="sng" strike="noStrike" dirty="0" smtClean="0">
                          <a:effectLst/>
                          <a:hlinkClick r:id="rId2"/>
                        </a:rPr>
                        <a:t>DDT@17.304</a:t>
                      </a:r>
                      <a:r>
                        <a:rPr lang="en-IN" sz="1400" u="sng" strike="noStrike" dirty="0">
                          <a:effectLst/>
                          <a:hlinkClick r:id="rId2"/>
                        </a:rPr>
                        <a:t>%</a:t>
                      </a:r>
                      <a:endParaRPr lang="en-IN" sz="1400" b="0" i="0" u="sng" strike="noStrike" dirty="0">
                        <a:solidFill>
                          <a:srgbClr val="0000FF"/>
                        </a:solidFill>
                        <a:effectLst/>
                        <a:latin typeface="Calibri" panose="020F0502020204030204" pitchFamily="34" charset="0"/>
                      </a:endParaRPr>
                    </a:p>
                  </a:txBody>
                  <a:tcPr marL="8634" marR="8634" marT="8634" marB="0"/>
                </a:tc>
                <a:tc>
                  <a:txBody>
                    <a:bodyPr/>
                    <a:lstStyle/>
                    <a:p>
                      <a:pPr algn="l" fontAlgn="t"/>
                      <a:r>
                        <a:rPr lang="en-IN" sz="1400" u="none" strike="noStrike" dirty="0">
                          <a:effectLst/>
                        </a:rPr>
                        <a:t>               </a:t>
                      </a:r>
                      <a:r>
                        <a:rPr lang="en-IN" sz="1400" u="none" strike="noStrike" dirty="0" smtClean="0">
                          <a:effectLst/>
                        </a:rPr>
                        <a:t>   </a:t>
                      </a:r>
                      <a:r>
                        <a:rPr lang="en-IN" sz="1400" u="none" strike="noStrike" dirty="0">
                          <a:effectLst/>
                        </a:rPr>
                        <a:t>3 </a:t>
                      </a:r>
                      <a:endParaRPr lang="en-IN" sz="1400" b="0" i="0" u="none" strike="noStrike" dirty="0">
                        <a:solidFill>
                          <a:srgbClr val="000000"/>
                        </a:solidFill>
                        <a:effectLst/>
                        <a:latin typeface="Calibri" panose="020F0502020204030204" pitchFamily="34" charset="0"/>
                      </a:endParaRPr>
                    </a:p>
                  </a:txBody>
                  <a:tcPr marL="8634" marR="8634" marT="8634" marB="0"/>
                </a:tc>
                <a:tc>
                  <a:txBody>
                    <a:bodyPr/>
                    <a:lstStyle/>
                    <a:p>
                      <a:pPr algn="l" fontAlgn="t"/>
                      <a:endParaRPr lang="en-IN" sz="1400" b="0" i="0" u="none" strike="noStrike">
                        <a:solidFill>
                          <a:srgbClr val="000000"/>
                        </a:solidFill>
                        <a:effectLst/>
                        <a:latin typeface="Calibri" panose="020F0502020204030204" pitchFamily="34" charset="0"/>
                      </a:endParaRPr>
                    </a:p>
                  </a:txBody>
                  <a:tcPr marL="8634" marR="8634" marT="8634" marB="0"/>
                </a:tc>
                <a:tc>
                  <a:txBody>
                    <a:bodyPr/>
                    <a:lstStyle/>
                    <a:p>
                      <a:pPr algn="l" fontAlgn="b"/>
                      <a:r>
                        <a:rPr lang="en-US" sz="1400" u="sng" strike="noStrike">
                          <a:effectLst/>
                        </a:rPr>
                        <a:t>Dividend less than 10 Lakh - exempt 10(34), dividend more than 10 lakh 10% on dividend income received in excess of Rs. 10 lakh u/s 115BBDA</a:t>
                      </a:r>
                      <a:endParaRPr lang="en-US" sz="1400" b="0" i="0" u="sng" strike="noStrike">
                        <a:solidFill>
                          <a:srgbClr val="0000FF"/>
                        </a:solidFill>
                        <a:effectLst/>
                        <a:latin typeface="Calibri" panose="020F0502020204030204" pitchFamily="34" charset="0"/>
                      </a:endParaRPr>
                    </a:p>
                  </a:txBody>
                  <a:tcPr marL="8634" marR="8634" marT="8634" marB="0" anchor="b"/>
                </a:tc>
                <a:tc>
                  <a:txBody>
                    <a:bodyPr/>
                    <a:lstStyle/>
                    <a:p>
                      <a:pPr algn="l" fontAlgn="t"/>
                      <a:r>
                        <a:rPr lang="en-IN" sz="1400" u="none" strike="noStrike" dirty="0">
                          <a:effectLst/>
                        </a:rPr>
                        <a:t> </a:t>
                      </a:r>
                      <a:endParaRPr lang="en-IN" sz="1400" b="0" i="0" u="none" strike="noStrike" dirty="0">
                        <a:solidFill>
                          <a:srgbClr val="000000"/>
                        </a:solidFill>
                        <a:effectLst/>
                        <a:latin typeface="Calibri" panose="020F0502020204030204" pitchFamily="34" charset="0"/>
                      </a:endParaRPr>
                    </a:p>
                  </a:txBody>
                  <a:tcPr marL="8634" marR="8634" marT="8634" marB="0"/>
                </a:tc>
              </a:tr>
              <a:tr h="935847">
                <a:tc>
                  <a:txBody>
                    <a:bodyPr/>
                    <a:lstStyle/>
                    <a:p>
                      <a:pPr algn="l" fontAlgn="b"/>
                      <a:r>
                        <a:rPr lang="en-US" sz="1400" u="sng" strike="noStrike" dirty="0">
                          <a:effectLst/>
                        </a:rPr>
                        <a:t>Capital gain Tax on Buy Back of Shares@20% ( Assuming that  out of 10cr cost of shares buyback on 15 </a:t>
                      </a:r>
                      <a:r>
                        <a:rPr lang="en-US" sz="1400" u="sng" strike="noStrike" dirty="0" err="1">
                          <a:effectLst/>
                        </a:rPr>
                        <a:t>cr</a:t>
                      </a:r>
                      <a:r>
                        <a:rPr lang="en-US" sz="1400" u="sng" strike="noStrike" dirty="0">
                          <a:effectLst/>
                        </a:rPr>
                        <a:t> on Premium )</a:t>
                      </a:r>
                      <a:endParaRPr lang="en-US" sz="1400" b="0" i="0" u="sng" strike="noStrike" dirty="0">
                        <a:solidFill>
                          <a:srgbClr val="0000FF"/>
                        </a:solidFill>
                        <a:effectLst/>
                        <a:latin typeface="Calibri" panose="020F0502020204030204" pitchFamily="34" charset="0"/>
                      </a:endParaRPr>
                    </a:p>
                  </a:txBody>
                  <a:tcPr marL="8634" marR="8634" marT="8634" marB="0" anchor="b"/>
                </a:tc>
                <a:tc>
                  <a:txBody>
                    <a:bodyPr/>
                    <a:lstStyle/>
                    <a:p>
                      <a:pPr algn="l" fontAlgn="b"/>
                      <a:r>
                        <a:rPr lang="en-IN" sz="1400" u="none" strike="noStrike" dirty="0">
                          <a:effectLst/>
                        </a:rPr>
                        <a:t>                </a:t>
                      </a:r>
                      <a:r>
                        <a:rPr lang="en-IN" sz="1400" u="none" strike="noStrike" dirty="0" smtClean="0">
                          <a:effectLst/>
                        </a:rPr>
                        <a:t>  1 </a:t>
                      </a:r>
                      <a:endParaRPr lang="en-IN" sz="1400" b="0"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ctr"/>
                      <a:r>
                        <a:rPr lang="en-US" sz="1400" u="sng" strike="noStrike">
                          <a:effectLst/>
                        </a:rPr>
                        <a:t>Buyback gain is exempt in the hand of shareholder under section 10(34A) of Act</a:t>
                      </a:r>
                      <a:endParaRPr lang="en-US" sz="1400" b="0" i="0" u="sng" strike="noStrike">
                        <a:solidFill>
                          <a:srgbClr val="0000FF"/>
                        </a:solidFill>
                        <a:effectLst/>
                        <a:latin typeface="Calibri" panose="020F0502020204030204" pitchFamily="34" charset="0"/>
                      </a:endParaRPr>
                    </a:p>
                  </a:txBody>
                  <a:tcPr marL="8634" marR="8634" marT="8634" marB="0" anchor="ctr"/>
                </a:tc>
                <a:tc>
                  <a:txBody>
                    <a:bodyPr/>
                    <a:lstStyle/>
                    <a:p>
                      <a:pPr algn="l" fontAlgn="b"/>
                      <a:r>
                        <a:rPr lang="en-IN" sz="1400" u="none" strike="noStrike">
                          <a:effectLst/>
                        </a:rPr>
                        <a:t> </a:t>
                      </a:r>
                      <a:endParaRPr lang="en-IN" sz="1400" b="0" i="0" u="none" strike="noStrike">
                        <a:solidFill>
                          <a:srgbClr val="000000"/>
                        </a:solidFill>
                        <a:effectLst/>
                        <a:latin typeface="Calibri" panose="020F0502020204030204" pitchFamily="34" charset="0"/>
                      </a:endParaRPr>
                    </a:p>
                  </a:txBody>
                  <a:tcPr marL="8634" marR="8634" marT="8634" marB="0" anchor="b"/>
                </a:tc>
              </a:tr>
              <a:tr h="233962">
                <a:tc>
                  <a:txBody>
                    <a:bodyPr/>
                    <a:lstStyle/>
                    <a:p>
                      <a:pPr algn="l" fontAlgn="b"/>
                      <a:r>
                        <a:rPr lang="en-IN" sz="1400" u="none" strike="noStrike" dirty="0">
                          <a:effectLst/>
                        </a:rPr>
                        <a:t> </a:t>
                      </a:r>
                      <a:endParaRPr lang="en-IN" sz="1400" b="0"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endParaRPr lang="en-IN" sz="1400" b="0"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r>
                        <a:rPr lang="en-IN" sz="1400" u="none" strike="noStrike" dirty="0">
                          <a:effectLst/>
                        </a:rPr>
                        <a:t> </a:t>
                      </a:r>
                      <a:endParaRPr lang="en-IN" sz="1400" b="0" i="0" u="none" strike="noStrike" dirty="0">
                        <a:solidFill>
                          <a:srgbClr val="000000"/>
                        </a:solidFill>
                        <a:effectLst/>
                        <a:latin typeface="Calibri" panose="020F0502020204030204" pitchFamily="34" charset="0"/>
                      </a:endParaRPr>
                    </a:p>
                  </a:txBody>
                  <a:tcPr marL="8634" marR="8634" marT="8634" marB="0" anchor="b"/>
                </a:tc>
              </a:tr>
              <a:tr h="245660">
                <a:tc>
                  <a:txBody>
                    <a:bodyPr/>
                    <a:lstStyle/>
                    <a:p>
                      <a:pPr algn="l" fontAlgn="b"/>
                      <a:r>
                        <a:rPr lang="en-IN" sz="1400" u="none" strike="noStrike">
                          <a:effectLst/>
                        </a:rPr>
                        <a:t>Total tax </a:t>
                      </a:r>
                      <a:endParaRPr lang="en-IN" sz="1400" b="1" i="0" u="none" strike="noStrike">
                        <a:solidFill>
                          <a:srgbClr val="000000"/>
                        </a:solidFill>
                        <a:effectLst/>
                        <a:latin typeface="Calibri" panose="020F0502020204030204" pitchFamily="34" charset="0"/>
                      </a:endParaRPr>
                    </a:p>
                  </a:txBody>
                  <a:tcPr marL="8634" marR="8634" marT="8634" marB="0" anchor="b"/>
                </a:tc>
                <a:tc>
                  <a:txBody>
                    <a:bodyPr/>
                    <a:lstStyle/>
                    <a:p>
                      <a:pPr algn="l" fontAlgn="b"/>
                      <a:r>
                        <a:rPr lang="en-IN" sz="1400" u="none" strike="noStrike" dirty="0">
                          <a:effectLst/>
                        </a:rPr>
                        <a:t>                </a:t>
                      </a:r>
                      <a:r>
                        <a:rPr lang="en-IN" sz="1400" u="none" strike="noStrike" dirty="0" smtClean="0">
                          <a:effectLst/>
                        </a:rPr>
                        <a:t>14 </a:t>
                      </a:r>
                      <a:endParaRPr lang="en-IN" sz="1400" b="1" i="0" u="none" strike="noStrike" dirty="0">
                        <a:solidFill>
                          <a:srgbClr val="000000"/>
                        </a:solidFill>
                        <a:effectLst/>
                        <a:latin typeface="Calibri" panose="020F0502020204030204" pitchFamily="34" charset="0"/>
                      </a:endParaRPr>
                    </a:p>
                  </a:txBody>
                  <a:tcPr marL="8634" marR="8634" marT="8634" marB="0" anchor="b"/>
                </a:tc>
                <a:tc>
                  <a:txBody>
                    <a:bodyPr/>
                    <a:lstStyle/>
                    <a:p>
                      <a:pPr algn="l" fontAlgn="b"/>
                      <a:r>
                        <a:rPr lang="en-IN" sz="1400" u="none" strike="noStrike">
                          <a:effectLst/>
                        </a:rPr>
                        <a:t> </a:t>
                      </a:r>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r>
                        <a:rPr lang="en-IN" sz="1400" u="none" strike="noStrike">
                          <a:effectLst/>
                        </a:rPr>
                        <a:t> </a:t>
                      </a:r>
                      <a:endParaRPr lang="en-IN" sz="1400" b="0" i="0" u="none" strike="noStrike">
                        <a:solidFill>
                          <a:srgbClr val="000000"/>
                        </a:solidFill>
                        <a:effectLst/>
                        <a:latin typeface="Calibri" panose="020F0502020204030204" pitchFamily="34" charset="0"/>
                      </a:endParaRPr>
                    </a:p>
                  </a:txBody>
                  <a:tcPr marL="8634" marR="8634" marT="8634" marB="0" anchor="b"/>
                </a:tc>
                <a:tc>
                  <a:txBody>
                    <a:bodyPr/>
                    <a:lstStyle/>
                    <a:p>
                      <a:pPr algn="l" fontAlgn="b"/>
                      <a:r>
                        <a:rPr lang="en-IN" sz="1400" u="none" strike="noStrike" dirty="0">
                          <a:effectLst/>
                        </a:rPr>
                        <a:t>                6 </a:t>
                      </a:r>
                      <a:endParaRPr lang="en-IN" sz="1400" b="1" i="0" u="none" strike="noStrike" dirty="0">
                        <a:solidFill>
                          <a:srgbClr val="000000"/>
                        </a:solidFill>
                        <a:effectLst/>
                        <a:latin typeface="Calibri" panose="020F0502020204030204" pitchFamily="34" charset="0"/>
                      </a:endParaRPr>
                    </a:p>
                  </a:txBody>
                  <a:tcPr marL="8634" marR="8634" marT="8634" marB="0" anchor="b"/>
                </a:tc>
              </a:tr>
            </a:tbl>
          </a:graphicData>
        </a:graphic>
      </p:graphicFrame>
    </p:spTree>
    <p:extLst>
      <p:ext uri="{BB962C8B-B14F-4D97-AF65-F5344CB8AC3E}">
        <p14:creationId xmlns:p14="http://schemas.microsoft.com/office/powerpoint/2010/main" val="1739544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1499" y="218365"/>
            <a:ext cx="3207223" cy="3548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Profit and Loss - LLP</a:t>
            </a:r>
            <a:endParaRPr lang="en-IN" dirty="0"/>
          </a:p>
        </p:txBody>
      </p:sp>
      <p:graphicFrame>
        <p:nvGraphicFramePr>
          <p:cNvPr id="5" name="Table 4"/>
          <p:cNvGraphicFramePr>
            <a:graphicFrameLocks noGrp="1"/>
          </p:cNvGraphicFramePr>
          <p:nvPr>
            <p:extLst>
              <p:ext uri="{D42A27DB-BD31-4B8C-83A1-F6EECF244321}">
                <p14:modId xmlns:p14="http://schemas.microsoft.com/office/powerpoint/2010/main" val="2939061770"/>
              </p:ext>
            </p:extLst>
          </p:nvPr>
        </p:nvGraphicFramePr>
        <p:xfrm>
          <a:off x="996286" y="764272"/>
          <a:ext cx="10304060" cy="5741384"/>
        </p:xfrm>
        <a:graphic>
          <a:graphicData uri="http://schemas.openxmlformats.org/drawingml/2006/table">
            <a:tbl>
              <a:tblPr>
                <a:tableStyleId>{5C22544A-7EE6-4342-B048-85BDC9FD1C3A}</a:tableStyleId>
              </a:tblPr>
              <a:tblGrid>
                <a:gridCol w="3239551"/>
                <a:gridCol w="792280"/>
                <a:gridCol w="845102"/>
                <a:gridCol w="4582025"/>
                <a:gridCol w="845102"/>
              </a:tblGrid>
              <a:tr h="226554">
                <a:tc>
                  <a:txBody>
                    <a:bodyPr/>
                    <a:lstStyle/>
                    <a:p>
                      <a:pPr algn="l" fontAlgn="b"/>
                      <a:r>
                        <a:rPr lang="en-IN" sz="1400" u="none" strike="noStrike" dirty="0">
                          <a:effectLst/>
                        </a:rPr>
                        <a:t>In case of LLP</a:t>
                      </a:r>
                      <a:endParaRPr lang="en-IN" sz="1400" b="0"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r>
              <a:tr h="215764">
                <a:tc>
                  <a:txBody>
                    <a:bodyPr/>
                    <a:lstStyle/>
                    <a:p>
                      <a:pPr algn="l" fontAlgn="b"/>
                      <a:r>
                        <a:rPr lang="en-IN" sz="1400" u="none" strike="noStrike" dirty="0">
                          <a:effectLst/>
                        </a:rPr>
                        <a:t>Particulars</a:t>
                      </a:r>
                      <a:endParaRPr lang="en-IN" sz="1400" b="1"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r>
                        <a:rPr lang="en-IN" sz="1400" u="none" strike="noStrike">
                          <a:effectLst/>
                        </a:rPr>
                        <a:t> In Cr </a:t>
                      </a:r>
                      <a:endParaRPr lang="en-IN" sz="1400" b="1"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r>
              <a:tr h="215764">
                <a:tc>
                  <a:txBody>
                    <a:bodyPr/>
                    <a:lstStyle/>
                    <a:p>
                      <a:pPr algn="l" fontAlgn="b"/>
                      <a:r>
                        <a:rPr lang="en-IN" sz="1400" u="none" strike="noStrike" dirty="0">
                          <a:effectLst/>
                        </a:rPr>
                        <a:t>Selling Price </a:t>
                      </a:r>
                      <a:endParaRPr lang="en-IN" sz="1400" b="1"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r>
                        <a:rPr lang="en-IN" sz="1400" u="none" strike="noStrike">
                          <a:effectLst/>
                        </a:rPr>
                        <a:t>          360 </a:t>
                      </a:r>
                      <a:endParaRPr lang="en-IN" sz="1400" b="1"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r>
              <a:tr h="215764">
                <a:tc>
                  <a:txBody>
                    <a:bodyPr/>
                    <a:lstStyle/>
                    <a:p>
                      <a:pPr algn="l" fontAlgn="b"/>
                      <a:r>
                        <a:rPr lang="en-IN" sz="1400" u="none" strike="noStrike" dirty="0">
                          <a:effectLst/>
                        </a:rPr>
                        <a:t>Construction Cost </a:t>
                      </a:r>
                      <a:endParaRPr lang="en-IN" sz="1400" b="0"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r>
                        <a:rPr lang="en-IN" sz="1400" u="none" strike="noStrike">
                          <a:effectLst/>
                        </a:rPr>
                        <a:t>          130 </a:t>
                      </a:r>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r>
              <a:tr h="215764">
                <a:tc>
                  <a:txBody>
                    <a:bodyPr/>
                    <a:lstStyle/>
                    <a:p>
                      <a:pPr algn="l" fontAlgn="b"/>
                      <a:r>
                        <a:rPr lang="en-IN" sz="1400" u="none" strike="noStrike" dirty="0">
                          <a:effectLst/>
                        </a:rPr>
                        <a:t>other Cost</a:t>
                      </a:r>
                      <a:endParaRPr lang="en-IN" sz="1400" b="0"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r>
                        <a:rPr lang="en-IN" sz="1400" u="none" strike="noStrike">
                          <a:effectLst/>
                        </a:rPr>
                        <a:t>            20 </a:t>
                      </a:r>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r>
              <a:tr h="215764">
                <a:tc>
                  <a:txBody>
                    <a:bodyPr/>
                    <a:lstStyle/>
                    <a:p>
                      <a:pPr algn="l" fontAlgn="b"/>
                      <a:r>
                        <a:rPr lang="en-IN" sz="1400" u="none" strike="noStrike" dirty="0">
                          <a:effectLst/>
                        </a:rPr>
                        <a:t>Land Cost </a:t>
                      </a:r>
                      <a:endParaRPr lang="en-IN" sz="1400" b="0"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r>
                        <a:rPr lang="en-IN" sz="1400" u="none" strike="noStrike">
                          <a:effectLst/>
                        </a:rPr>
                        <a:t>          150 </a:t>
                      </a:r>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r>
              <a:tr h="215764">
                <a:tc>
                  <a:txBody>
                    <a:bodyPr/>
                    <a:lstStyle/>
                    <a:p>
                      <a:pPr algn="l" fontAlgn="b"/>
                      <a:r>
                        <a:rPr lang="en-IN" sz="1400" u="none" strike="noStrike" dirty="0">
                          <a:effectLst/>
                        </a:rPr>
                        <a:t>Profit </a:t>
                      </a:r>
                      <a:endParaRPr lang="en-IN" sz="1400" b="1"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r>
                        <a:rPr lang="en-IN" sz="1400" u="none" strike="noStrike">
                          <a:effectLst/>
                        </a:rPr>
                        <a:t>            60 </a:t>
                      </a:r>
                      <a:endParaRPr lang="en-IN" sz="1400" b="1"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r>
              <a:tr h="215764">
                <a:tc>
                  <a:txBody>
                    <a:bodyPr/>
                    <a:lstStyle/>
                    <a:p>
                      <a:pPr algn="l" fontAlgn="b"/>
                      <a:r>
                        <a:rPr lang="en-US" sz="1400" u="none" strike="noStrike" dirty="0">
                          <a:effectLst/>
                        </a:rPr>
                        <a:t>Dividend Distributed by the company</a:t>
                      </a:r>
                      <a:endParaRPr lang="en-US" sz="1400" b="0"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r>
                        <a:rPr lang="en-IN" sz="1400" u="none" strike="noStrike">
                          <a:effectLst/>
                        </a:rPr>
                        <a:t> </a:t>
                      </a:r>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r>
              <a:tr h="215764">
                <a:tc>
                  <a:txBody>
                    <a:bodyPr/>
                    <a:lstStyle/>
                    <a:p>
                      <a:pPr algn="l" fontAlgn="b"/>
                      <a:r>
                        <a:rPr lang="en-IN" sz="1400" u="none" strike="noStrike" dirty="0">
                          <a:effectLst/>
                        </a:rPr>
                        <a:t>Profit After Dividend</a:t>
                      </a:r>
                      <a:endParaRPr lang="en-IN" sz="1400" b="1"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r>
                        <a:rPr lang="en-IN" sz="1400" u="none" strike="noStrike">
                          <a:effectLst/>
                        </a:rPr>
                        <a:t>            60 </a:t>
                      </a:r>
                      <a:endParaRPr lang="en-IN" sz="1400" b="1"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r>
              <a:tr h="215764">
                <a:tc>
                  <a:txBody>
                    <a:bodyPr/>
                    <a:lstStyle/>
                    <a:p>
                      <a:pPr algn="l" fontAlgn="b"/>
                      <a:r>
                        <a:rPr lang="en-IN" sz="1400" u="none" strike="noStrike" dirty="0">
                          <a:effectLst/>
                        </a:rPr>
                        <a:t> </a:t>
                      </a:r>
                      <a:endParaRPr lang="en-IN" sz="1400" b="0"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r>
                        <a:rPr lang="en-IN" sz="1400" u="none" strike="noStrike">
                          <a:effectLst/>
                        </a:rPr>
                        <a:t> </a:t>
                      </a:r>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r>
              <a:tr h="215764">
                <a:tc>
                  <a:txBody>
                    <a:bodyPr/>
                    <a:lstStyle/>
                    <a:p>
                      <a:pPr algn="l" fontAlgn="b"/>
                      <a:r>
                        <a:rPr lang="en-IN" sz="1400" u="none" strike="noStrike" dirty="0">
                          <a:effectLst/>
                        </a:rPr>
                        <a:t>Distribution of Profit (50:50)</a:t>
                      </a:r>
                      <a:endParaRPr lang="en-IN" sz="1400" b="1"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r>
                        <a:rPr lang="en-IN" sz="1400" u="none" strike="noStrike" dirty="0">
                          <a:effectLst/>
                        </a:rPr>
                        <a:t> </a:t>
                      </a:r>
                      <a:endParaRPr lang="en-IN" sz="1400" b="0"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r>
              <a:tr h="215764">
                <a:tc>
                  <a:txBody>
                    <a:bodyPr/>
                    <a:lstStyle/>
                    <a:p>
                      <a:pPr algn="l" fontAlgn="b"/>
                      <a:r>
                        <a:rPr lang="en-IN" sz="1400" u="none" strike="noStrike">
                          <a:effectLst/>
                        </a:rPr>
                        <a:t>Developer </a:t>
                      </a:r>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r>
                        <a:rPr lang="en-IN" sz="1400" u="none" strike="noStrike" dirty="0">
                          <a:effectLst/>
                        </a:rPr>
                        <a:t>            30 </a:t>
                      </a:r>
                      <a:endParaRPr lang="en-IN" sz="1400" b="0"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r>
              <a:tr h="226554">
                <a:tc>
                  <a:txBody>
                    <a:bodyPr/>
                    <a:lstStyle/>
                    <a:p>
                      <a:pPr algn="l" fontAlgn="b"/>
                      <a:r>
                        <a:rPr lang="en-IN" sz="1400" u="none" strike="noStrike">
                          <a:effectLst/>
                        </a:rPr>
                        <a:t>Others </a:t>
                      </a:r>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r>
                        <a:rPr lang="en-IN" sz="1400" u="none" strike="noStrike" dirty="0">
                          <a:effectLst/>
                        </a:rPr>
                        <a:t>            30 </a:t>
                      </a:r>
                      <a:endParaRPr lang="en-IN" sz="1400" b="0"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r>
              <a:tr h="226554">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r>
              <a:tr h="442317">
                <a:tc>
                  <a:txBody>
                    <a:bodyPr/>
                    <a:lstStyle/>
                    <a:p>
                      <a:pPr algn="l" fontAlgn="t"/>
                      <a:r>
                        <a:rPr lang="en-US" sz="1400" u="sng" strike="noStrike">
                          <a:effectLst/>
                        </a:rPr>
                        <a:t>Taxes in the hand of Developer </a:t>
                      </a:r>
                      <a:endParaRPr lang="en-US" sz="1400" b="1" i="0" u="sng" strike="noStrike">
                        <a:solidFill>
                          <a:srgbClr val="000000"/>
                        </a:solidFill>
                        <a:effectLst/>
                        <a:latin typeface="Calibri" panose="020F0502020204030204" pitchFamily="34" charset="0"/>
                      </a:endParaRPr>
                    </a:p>
                  </a:txBody>
                  <a:tcPr marL="8288" marR="8288" marT="8288" marB="0"/>
                </a:tc>
                <a:tc>
                  <a:txBody>
                    <a:bodyPr/>
                    <a:lstStyle/>
                    <a:p>
                      <a:pPr algn="l" fontAlgn="t"/>
                      <a:r>
                        <a:rPr lang="en-IN" sz="1400" u="none" strike="noStrike">
                          <a:effectLst/>
                        </a:rPr>
                        <a:t> Amount (Rs) </a:t>
                      </a:r>
                      <a:endParaRPr lang="en-IN" sz="1400" b="1" i="0" u="none" strike="noStrike">
                        <a:solidFill>
                          <a:srgbClr val="000000"/>
                        </a:solidFill>
                        <a:effectLst/>
                        <a:latin typeface="Calibri" panose="020F0502020204030204" pitchFamily="34" charset="0"/>
                      </a:endParaRPr>
                    </a:p>
                  </a:txBody>
                  <a:tcPr marL="8288" marR="8288" marT="8288" marB="0"/>
                </a:tc>
                <a:tc>
                  <a:txBody>
                    <a:bodyPr/>
                    <a:lstStyle/>
                    <a:p>
                      <a:pPr algn="l" fontAlgn="t"/>
                      <a:r>
                        <a:rPr lang="en-IN" sz="1400" u="none" strike="noStrike" dirty="0">
                          <a:effectLst/>
                        </a:rPr>
                        <a:t> </a:t>
                      </a:r>
                      <a:endParaRPr lang="en-IN" sz="1400" b="0" i="0" u="none" strike="noStrike" dirty="0">
                        <a:solidFill>
                          <a:srgbClr val="000000"/>
                        </a:solidFill>
                        <a:effectLst/>
                        <a:latin typeface="Calibri" panose="020F0502020204030204" pitchFamily="34" charset="0"/>
                      </a:endParaRPr>
                    </a:p>
                  </a:txBody>
                  <a:tcPr marL="8288" marR="8288" marT="8288" marB="0"/>
                </a:tc>
                <a:tc>
                  <a:txBody>
                    <a:bodyPr/>
                    <a:lstStyle/>
                    <a:p>
                      <a:pPr algn="l" fontAlgn="t"/>
                      <a:r>
                        <a:rPr lang="en-US" sz="1400" u="none" strike="noStrike" dirty="0">
                          <a:effectLst/>
                        </a:rPr>
                        <a:t> </a:t>
                      </a:r>
                      <a:r>
                        <a:rPr lang="en-US" sz="1400" u="sng" strike="noStrike" dirty="0">
                          <a:effectLst/>
                        </a:rPr>
                        <a:t>In the hand of Shareholder  </a:t>
                      </a:r>
                      <a:endParaRPr lang="en-US" sz="1400" b="1" i="0" u="sng" strike="noStrike" dirty="0">
                        <a:solidFill>
                          <a:srgbClr val="000000"/>
                        </a:solidFill>
                        <a:effectLst/>
                        <a:latin typeface="Calibri" panose="020F0502020204030204" pitchFamily="34" charset="0"/>
                      </a:endParaRPr>
                    </a:p>
                  </a:txBody>
                  <a:tcPr marL="8288" marR="8288" marT="8288" marB="0"/>
                </a:tc>
                <a:tc>
                  <a:txBody>
                    <a:bodyPr/>
                    <a:lstStyle/>
                    <a:p>
                      <a:pPr algn="l" fontAlgn="t"/>
                      <a:r>
                        <a:rPr lang="en-IN" sz="1400" u="none" strike="noStrike">
                          <a:effectLst/>
                        </a:rPr>
                        <a:t> Amount (Rs) </a:t>
                      </a:r>
                      <a:endParaRPr lang="en-IN" sz="1400" b="1" i="0" u="none" strike="noStrike">
                        <a:solidFill>
                          <a:srgbClr val="000000"/>
                        </a:solidFill>
                        <a:effectLst/>
                        <a:latin typeface="Calibri" panose="020F0502020204030204" pitchFamily="34" charset="0"/>
                      </a:endParaRPr>
                    </a:p>
                  </a:txBody>
                  <a:tcPr marL="8288" marR="8288" marT="8288" marB="0"/>
                </a:tc>
              </a:tr>
              <a:tr h="215764">
                <a:tc>
                  <a:txBody>
                    <a:bodyPr/>
                    <a:lstStyle/>
                    <a:p>
                      <a:pPr algn="l" fontAlgn="b"/>
                      <a:r>
                        <a:rPr lang="en-IN" sz="1400" u="sng" strike="noStrike">
                          <a:effectLst/>
                        </a:rPr>
                        <a:t>Direct Tax@30% </a:t>
                      </a:r>
                      <a:endParaRPr lang="en-IN" sz="1400" b="0" i="0" u="sng" strike="noStrike">
                        <a:solidFill>
                          <a:srgbClr val="0000FF"/>
                        </a:solidFill>
                        <a:effectLst/>
                        <a:latin typeface="Calibri" panose="020F0502020204030204" pitchFamily="34" charset="0"/>
                      </a:endParaRPr>
                    </a:p>
                  </a:txBody>
                  <a:tcPr marL="8288" marR="8288" marT="8288" marB="0" anchor="b"/>
                </a:tc>
                <a:tc>
                  <a:txBody>
                    <a:bodyPr/>
                    <a:lstStyle/>
                    <a:p>
                      <a:pPr algn="l" fontAlgn="b"/>
                      <a:r>
                        <a:rPr lang="en-IN" sz="1400" u="none" strike="noStrike">
                          <a:effectLst/>
                        </a:rPr>
                        <a:t>            18 </a:t>
                      </a:r>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r>
                        <a:rPr lang="en-IN" sz="1400" u="none" strike="noStrike">
                          <a:effectLst/>
                        </a:rPr>
                        <a:t> </a:t>
                      </a:r>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r>
                        <a:rPr lang="en-IN" sz="1400" u="sng" strike="noStrike" dirty="0">
                          <a:effectLst/>
                        </a:rPr>
                        <a:t>Direct tax@30%</a:t>
                      </a:r>
                      <a:endParaRPr lang="en-IN" sz="1400" b="0" i="0" u="sng" strike="noStrike" dirty="0">
                        <a:solidFill>
                          <a:srgbClr val="0000FF"/>
                        </a:solidFill>
                        <a:effectLst/>
                        <a:latin typeface="Calibri" panose="020F0502020204030204" pitchFamily="34" charset="0"/>
                      </a:endParaRPr>
                    </a:p>
                  </a:txBody>
                  <a:tcPr marL="8288" marR="8288" marT="8288" marB="0" anchor="b"/>
                </a:tc>
                <a:tc>
                  <a:txBody>
                    <a:bodyPr/>
                    <a:lstStyle/>
                    <a:p>
                      <a:pPr algn="l" fontAlgn="b"/>
                      <a:r>
                        <a:rPr lang="en-IN" sz="1400" u="none" strike="noStrike">
                          <a:effectLst/>
                        </a:rPr>
                        <a:t>                9 </a:t>
                      </a:r>
                      <a:endParaRPr lang="en-IN" sz="1400" b="0" i="0" u="none" strike="noStrike">
                        <a:solidFill>
                          <a:srgbClr val="000000"/>
                        </a:solidFill>
                        <a:effectLst/>
                        <a:latin typeface="Calibri" panose="020F0502020204030204" pitchFamily="34" charset="0"/>
                      </a:endParaRPr>
                    </a:p>
                  </a:txBody>
                  <a:tcPr marL="8288" marR="8288" marT="8288" marB="0" anchor="b"/>
                </a:tc>
              </a:tr>
              <a:tr h="647294">
                <a:tc>
                  <a:txBody>
                    <a:bodyPr/>
                    <a:lstStyle/>
                    <a:p>
                      <a:pPr algn="l" fontAlgn="t"/>
                      <a:r>
                        <a:rPr lang="en-IN" sz="1400" u="sng" strike="noStrike">
                          <a:effectLst/>
                          <a:hlinkClick r:id="rId2"/>
                        </a:rPr>
                        <a:t>DDT@17.304% (NA)</a:t>
                      </a:r>
                      <a:endParaRPr lang="en-IN" sz="1400" b="0" i="0" u="sng" strike="noStrike">
                        <a:solidFill>
                          <a:srgbClr val="0000FF"/>
                        </a:solidFill>
                        <a:effectLst/>
                        <a:latin typeface="Calibri" panose="020F0502020204030204" pitchFamily="34" charset="0"/>
                      </a:endParaRPr>
                    </a:p>
                  </a:txBody>
                  <a:tcPr marL="8288" marR="8288" marT="8288" marB="0"/>
                </a:tc>
                <a:tc>
                  <a:txBody>
                    <a:bodyPr/>
                    <a:lstStyle/>
                    <a:p>
                      <a:pPr algn="l" fontAlgn="t"/>
                      <a:r>
                        <a:rPr lang="en-IN" sz="1400" b="0" i="0" u="none" strike="noStrike" dirty="0" smtClean="0">
                          <a:solidFill>
                            <a:srgbClr val="000000"/>
                          </a:solidFill>
                          <a:effectLst/>
                          <a:latin typeface="Calibri" panose="020F0502020204030204" pitchFamily="34" charset="0"/>
                        </a:rPr>
                        <a:t>NA</a:t>
                      </a:r>
                      <a:endParaRPr lang="en-IN" sz="1400" b="0" i="0" u="none" strike="noStrike" dirty="0">
                        <a:solidFill>
                          <a:srgbClr val="000000"/>
                        </a:solidFill>
                        <a:effectLst/>
                        <a:latin typeface="Calibri" panose="020F0502020204030204" pitchFamily="34" charset="0"/>
                      </a:endParaRPr>
                    </a:p>
                  </a:txBody>
                  <a:tcPr marL="8288" marR="8288" marT="8288" marB="0"/>
                </a:tc>
                <a:tc>
                  <a:txBody>
                    <a:bodyPr/>
                    <a:lstStyle/>
                    <a:p>
                      <a:pPr algn="l" fontAlgn="t"/>
                      <a:endParaRPr lang="en-IN" sz="1400" b="0" i="0" u="none" strike="noStrike">
                        <a:solidFill>
                          <a:srgbClr val="000000"/>
                        </a:solidFill>
                        <a:effectLst/>
                        <a:latin typeface="Calibri" panose="020F0502020204030204" pitchFamily="34" charset="0"/>
                      </a:endParaRPr>
                    </a:p>
                  </a:txBody>
                  <a:tcPr marL="8288" marR="8288" marT="8288" marB="0"/>
                </a:tc>
                <a:tc>
                  <a:txBody>
                    <a:bodyPr/>
                    <a:lstStyle/>
                    <a:p>
                      <a:pPr algn="l" fontAlgn="b"/>
                      <a:r>
                        <a:rPr lang="en-US" sz="1400" u="sng" strike="noStrike" dirty="0">
                          <a:effectLst/>
                        </a:rPr>
                        <a:t>Dividend less than 10 Lakh - exempt 10(34), dividend more than 10 lakh 10% on dividend income received in excess of </a:t>
                      </a:r>
                      <a:r>
                        <a:rPr lang="en-US" sz="1400" u="sng" strike="noStrike" dirty="0" err="1">
                          <a:effectLst/>
                        </a:rPr>
                        <a:t>Rs</a:t>
                      </a:r>
                      <a:r>
                        <a:rPr lang="en-US" sz="1400" u="sng" strike="noStrike" dirty="0">
                          <a:effectLst/>
                        </a:rPr>
                        <a:t>. 10 lakh u/s 115BBDA</a:t>
                      </a:r>
                      <a:endParaRPr lang="en-US" sz="1400" b="0" i="0" u="sng" strike="noStrike" dirty="0">
                        <a:solidFill>
                          <a:srgbClr val="0000FF"/>
                        </a:solidFill>
                        <a:effectLst/>
                        <a:latin typeface="Calibri" panose="020F0502020204030204" pitchFamily="34" charset="0"/>
                      </a:endParaRPr>
                    </a:p>
                  </a:txBody>
                  <a:tcPr marL="8288" marR="8288" marT="8288" marB="0" anchor="b"/>
                </a:tc>
                <a:tc>
                  <a:txBody>
                    <a:bodyPr/>
                    <a:lstStyle/>
                    <a:p>
                      <a:pPr algn="l" fontAlgn="t"/>
                      <a:r>
                        <a:rPr lang="en-IN" sz="1400" u="none" strike="noStrike">
                          <a:effectLst/>
                        </a:rPr>
                        <a:t> </a:t>
                      </a:r>
                      <a:endParaRPr lang="en-IN" sz="1400" b="0" i="0" u="none" strike="noStrike">
                        <a:solidFill>
                          <a:srgbClr val="000000"/>
                        </a:solidFill>
                        <a:effectLst/>
                        <a:latin typeface="Calibri" panose="020F0502020204030204" pitchFamily="34" charset="0"/>
                      </a:endParaRPr>
                    </a:p>
                  </a:txBody>
                  <a:tcPr marL="8288" marR="8288" marT="8288" marB="0"/>
                </a:tc>
              </a:tr>
              <a:tr h="863059">
                <a:tc>
                  <a:txBody>
                    <a:bodyPr/>
                    <a:lstStyle/>
                    <a:p>
                      <a:pPr algn="l" fontAlgn="b"/>
                      <a:r>
                        <a:rPr lang="en-US" sz="1400" u="sng" strike="noStrike" dirty="0">
                          <a:effectLst/>
                        </a:rPr>
                        <a:t>Capital gain Tax on Buy Back of Shares@20% ( Assuming that  out of 10cr cost of shares buyback on 15 </a:t>
                      </a:r>
                      <a:r>
                        <a:rPr lang="en-US" sz="1400" u="sng" strike="noStrike" dirty="0" err="1">
                          <a:effectLst/>
                        </a:rPr>
                        <a:t>cr</a:t>
                      </a:r>
                      <a:r>
                        <a:rPr lang="en-US" sz="1400" u="sng" strike="noStrike" dirty="0">
                          <a:effectLst/>
                        </a:rPr>
                        <a:t> on Premium )</a:t>
                      </a:r>
                      <a:endParaRPr lang="en-US" sz="1400" b="0" i="0" u="sng" strike="noStrike" dirty="0">
                        <a:solidFill>
                          <a:srgbClr val="0000FF"/>
                        </a:solidFill>
                        <a:effectLst/>
                        <a:latin typeface="Calibri" panose="020F0502020204030204" pitchFamily="34" charset="0"/>
                      </a:endParaRPr>
                    </a:p>
                  </a:txBody>
                  <a:tcPr marL="8288" marR="8288" marT="8288" marB="0" anchor="b"/>
                </a:tc>
                <a:tc>
                  <a:txBody>
                    <a:bodyPr/>
                    <a:lstStyle/>
                    <a:p>
                      <a:pPr algn="l" fontAlgn="b"/>
                      <a:r>
                        <a:rPr lang="en-IN" sz="1400" b="0" i="0" u="none" strike="noStrike" dirty="0" smtClean="0">
                          <a:solidFill>
                            <a:srgbClr val="000000"/>
                          </a:solidFill>
                          <a:effectLst/>
                          <a:latin typeface="Calibri" panose="020F0502020204030204" pitchFamily="34" charset="0"/>
                        </a:rPr>
                        <a:t>NA</a:t>
                      </a:r>
                      <a:endParaRPr lang="en-IN" sz="1400" b="0" i="0" u="none" strike="noStrike" dirty="0">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ctr"/>
                      <a:r>
                        <a:rPr lang="en-US" sz="1400" u="sng" strike="noStrike" dirty="0">
                          <a:effectLst/>
                        </a:rPr>
                        <a:t>Buyback gain is exempt in the hand of shareholder under section 10(34A) of Act</a:t>
                      </a:r>
                      <a:endParaRPr lang="en-US" sz="1400" b="0" i="0" u="sng" strike="noStrike" dirty="0">
                        <a:solidFill>
                          <a:srgbClr val="0000FF"/>
                        </a:solidFill>
                        <a:effectLst/>
                        <a:latin typeface="Calibri" panose="020F0502020204030204" pitchFamily="34" charset="0"/>
                      </a:endParaRPr>
                    </a:p>
                  </a:txBody>
                  <a:tcPr marL="8288" marR="8288" marT="8288" marB="0" anchor="ctr"/>
                </a:tc>
                <a:tc>
                  <a:txBody>
                    <a:bodyPr/>
                    <a:lstStyle/>
                    <a:p>
                      <a:pPr algn="l" fontAlgn="b"/>
                      <a:r>
                        <a:rPr lang="en-IN" sz="1400" u="none" strike="noStrike" dirty="0">
                          <a:effectLst/>
                        </a:rPr>
                        <a:t> </a:t>
                      </a:r>
                      <a:endParaRPr lang="en-IN" sz="1400" b="0" i="0" u="none" strike="noStrike" dirty="0">
                        <a:solidFill>
                          <a:srgbClr val="000000"/>
                        </a:solidFill>
                        <a:effectLst/>
                        <a:latin typeface="Calibri" panose="020F0502020204030204" pitchFamily="34" charset="0"/>
                      </a:endParaRPr>
                    </a:p>
                  </a:txBody>
                  <a:tcPr marL="8288" marR="8288" marT="8288" marB="0" anchor="b"/>
                </a:tc>
              </a:tr>
              <a:tr h="215764">
                <a:tc>
                  <a:txBody>
                    <a:bodyPr/>
                    <a:lstStyle/>
                    <a:p>
                      <a:pPr algn="l" fontAlgn="b"/>
                      <a:r>
                        <a:rPr lang="en-IN" sz="1400" u="none" strike="noStrike">
                          <a:effectLst/>
                        </a:rPr>
                        <a:t> </a:t>
                      </a:r>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r>
                        <a:rPr lang="en-IN" sz="1400" u="none" strike="noStrike" dirty="0">
                          <a:effectLst/>
                        </a:rPr>
                        <a:t> </a:t>
                      </a:r>
                      <a:endParaRPr lang="en-IN" sz="1400" b="0" i="0" u="none" strike="noStrike" dirty="0">
                        <a:solidFill>
                          <a:srgbClr val="000000"/>
                        </a:solidFill>
                        <a:effectLst/>
                        <a:latin typeface="Calibri" panose="020F0502020204030204" pitchFamily="34" charset="0"/>
                      </a:endParaRPr>
                    </a:p>
                  </a:txBody>
                  <a:tcPr marL="8288" marR="8288" marT="8288" marB="0" anchor="b"/>
                </a:tc>
              </a:tr>
              <a:tr h="226554">
                <a:tc>
                  <a:txBody>
                    <a:bodyPr/>
                    <a:lstStyle/>
                    <a:p>
                      <a:pPr algn="l" fontAlgn="b"/>
                      <a:r>
                        <a:rPr lang="en-IN" sz="1400" u="none" strike="noStrike">
                          <a:effectLst/>
                        </a:rPr>
                        <a:t>Total tax </a:t>
                      </a:r>
                      <a:endParaRPr lang="en-IN" sz="1400" b="1" i="0" u="none" strike="noStrike">
                        <a:solidFill>
                          <a:srgbClr val="000000"/>
                        </a:solidFill>
                        <a:effectLst/>
                        <a:latin typeface="Calibri" panose="020F0502020204030204" pitchFamily="34" charset="0"/>
                      </a:endParaRPr>
                    </a:p>
                  </a:txBody>
                  <a:tcPr marL="8288" marR="8288" marT="8288" marB="0" anchor="b"/>
                </a:tc>
                <a:tc>
                  <a:txBody>
                    <a:bodyPr/>
                    <a:lstStyle/>
                    <a:p>
                      <a:pPr algn="l" fontAlgn="b"/>
                      <a:r>
                        <a:rPr lang="en-IN" sz="1400" u="none" strike="noStrike">
                          <a:effectLst/>
                        </a:rPr>
                        <a:t>            18 </a:t>
                      </a:r>
                      <a:endParaRPr lang="en-IN" sz="1400" b="1" i="0" u="none" strike="noStrike">
                        <a:solidFill>
                          <a:srgbClr val="000000"/>
                        </a:solidFill>
                        <a:effectLst/>
                        <a:latin typeface="Calibri" panose="020F0502020204030204" pitchFamily="34" charset="0"/>
                      </a:endParaRPr>
                    </a:p>
                  </a:txBody>
                  <a:tcPr marL="8288" marR="8288" marT="8288" marB="0" anchor="b"/>
                </a:tc>
                <a:tc>
                  <a:txBody>
                    <a:bodyPr/>
                    <a:lstStyle/>
                    <a:p>
                      <a:pPr algn="l" fontAlgn="b"/>
                      <a:r>
                        <a:rPr lang="en-IN" sz="1400" u="none" strike="noStrike">
                          <a:effectLst/>
                        </a:rPr>
                        <a:t> </a:t>
                      </a:r>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r>
                        <a:rPr lang="en-IN" sz="1400" u="none" strike="noStrike">
                          <a:effectLst/>
                        </a:rPr>
                        <a:t> </a:t>
                      </a:r>
                      <a:endParaRPr lang="en-IN" sz="1400" b="0" i="0" u="none" strike="noStrike">
                        <a:solidFill>
                          <a:srgbClr val="000000"/>
                        </a:solidFill>
                        <a:effectLst/>
                        <a:latin typeface="Calibri" panose="020F0502020204030204" pitchFamily="34" charset="0"/>
                      </a:endParaRPr>
                    </a:p>
                  </a:txBody>
                  <a:tcPr marL="8288" marR="8288" marT="8288" marB="0" anchor="b"/>
                </a:tc>
                <a:tc>
                  <a:txBody>
                    <a:bodyPr/>
                    <a:lstStyle/>
                    <a:p>
                      <a:pPr algn="l" fontAlgn="b"/>
                      <a:r>
                        <a:rPr lang="en-IN" sz="1400" u="none" strike="noStrike" dirty="0">
                          <a:effectLst/>
                        </a:rPr>
                        <a:t>                9 </a:t>
                      </a:r>
                      <a:endParaRPr lang="en-IN" sz="1400" b="1" i="0" u="none" strike="noStrike" dirty="0">
                        <a:solidFill>
                          <a:srgbClr val="000000"/>
                        </a:solidFill>
                        <a:effectLst/>
                        <a:latin typeface="Calibri" panose="020F0502020204030204" pitchFamily="34" charset="0"/>
                      </a:endParaRPr>
                    </a:p>
                  </a:txBody>
                  <a:tcPr marL="8288" marR="8288" marT="8288" marB="0" anchor="b"/>
                </a:tc>
              </a:tr>
            </a:tbl>
          </a:graphicData>
        </a:graphic>
      </p:graphicFrame>
    </p:spTree>
    <p:extLst>
      <p:ext uri="{BB962C8B-B14F-4D97-AF65-F5344CB8AC3E}">
        <p14:creationId xmlns:p14="http://schemas.microsoft.com/office/powerpoint/2010/main" val="1564366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0126"/>
            <a:ext cx="10515600" cy="450376"/>
          </a:xfrm>
        </p:spPr>
        <p:txBody>
          <a:bodyPr>
            <a:normAutofit fontScale="90000"/>
          </a:bodyPr>
          <a:lstStyle/>
          <a:p>
            <a:pPr algn="ctr"/>
            <a:r>
              <a:rPr lang="en-IN" dirty="0" smtClean="0"/>
              <a:t>Joint Venture</a:t>
            </a:r>
            <a:endParaRPr lang="en-IN" dirty="0"/>
          </a:p>
        </p:txBody>
      </p:sp>
      <p:sp>
        <p:nvSpPr>
          <p:cNvPr id="3" name="Content Placeholder 2"/>
          <p:cNvSpPr>
            <a:spLocks noGrp="1"/>
          </p:cNvSpPr>
          <p:nvPr>
            <p:ph idx="1"/>
          </p:nvPr>
        </p:nvSpPr>
        <p:spPr>
          <a:xfrm>
            <a:off x="378725" y="709684"/>
            <a:ext cx="11563066" cy="5909480"/>
          </a:xfrm>
        </p:spPr>
        <p:txBody>
          <a:bodyPr/>
          <a:lstStyle/>
          <a:p>
            <a:pPr marL="0" indent="0">
              <a:buNone/>
            </a:pPr>
            <a:r>
              <a:rPr lang="en-US" dirty="0" smtClean="0"/>
              <a:t>                              </a:t>
            </a:r>
            <a:endParaRPr lang="en-US" dirty="0"/>
          </a:p>
        </p:txBody>
      </p:sp>
      <p:sp>
        <p:nvSpPr>
          <p:cNvPr id="6" name="Rectangle 5"/>
          <p:cNvSpPr/>
          <p:nvPr/>
        </p:nvSpPr>
        <p:spPr>
          <a:xfrm>
            <a:off x="3603009" y="1214649"/>
            <a:ext cx="3794078" cy="4094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1. Pooling of Resources </a:t>
            </a:r>
            <a:endParaRPr lang="en-IN" dirty="0"/>
          </a:p>
        </p:txBody>
      </p:sp>
      <p:cxnSp>
        <p:nvCxnSpPr>
          <p:cNvPr id="8" name="Straight Arrow Connector 7"/>
          <p:cNvCxnSpPr/>
          <p:nvPr/>
        </p:nvCxnSpPr>
        <p:spPr>
          <a:xfrm flipH="1">
            <a:off x="3439236" y="1637730"/>
            <a:ext cx="2224585" cy="3821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5636525" y="1637730"/>
            <a:ext cx="27296" cy="313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650173" y="1644553"/>
            <a:ext cx="4339988" cy="3480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825086" y="2067636"/>
            <a:ext cx="1951630" cy="5527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In the hand of Developer</a:t>
            </a:r>
            <a:endParaRPr lang="en-IN" dirty="0"/>
          </a:p>
        </p:txBody>
      </p:sp>
      <p:sp>
        <p:nvSpPr>
          <p:cNvPr id="14" name="Rectangle 13"/>
          <p:cNvSpPr/>
          <p:nvPr/>
        </p:nvSpPr>
        <p:spPr>
          <a:xfrm>
            <a:off x="5345373" y="1937983"/>
            <a:ext cx="1228299" cy="3275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Investor</a:t>
            </a:r>
            <a:endParaRPr lang="en-IN" dirty="0"/>
          </a:p>
        </p:txBody>
      </p:sp>
      <p:sp>
        <p:nvSpPr>
          <p:cNvPr id="15" name="Rectangle 14"/>
          <p:cNvSpPr/>
          <p:nvPr/>
        </p:nvSpPr>
        <p:spPr>
          <a:xfrm>
            <a:off x="9007523" y="2142699"/>
            <a:ext cx="2346278" cy="3821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In the hand of JV Entity</a:t>
            </a:r>
            <a:endParaRPr lang="en-IN" dirty="0"/>
          </a:p>
        </p:txBody>
      </p:sp>
      <p:sp>
        <p:nvSpPr>
          <p:cNvPr id="16" name="Oval 15"/>
          <p:cNvSpPr/>
          <p:nvPr/>
        </p:nvSpPr>
        <p:spPr>
          <a:xfrm>
            <a:off x="378725" y="2906973"/>
            <a:ext cx="1542197" cy="668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Direct Tax</a:t>
            </a:r>
            <a:endParaRPr lang="en-IN" dirty="0"/>
          </a:p>
        </p:txBody>
      </p:sp>
      <p:sp>
        <p:nvSpPr>
          <p:cNvPr id="17" name="Right Arrow 16"/>
          <p:cNvSpPr/>
          <p:nvPr/>
        </p:nvSpPr>
        <p:spPr>
          <a:xfrm>
            <a:off x="1920922" y="3166280"/>
            <a:ext cx="412845" cy="1501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ectangle 17"/>
          <p:cNvSpPr/>
          <p:nvPr/>
        </p:nvSpPr>
        <p:spPr>
          <a:xfrm>
            <a:off x="2674961" y="2763671"/>
            <a:ext cx="2333768" cy="12828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Property held as SIT-Business Income 43 CA</a:t>
            </a:r>
          </a:p>
          <a:p>
            <a:pPr algn="ctr"/>
            <a:r>
              <a:rPr lang="en-IN" dirty="0" smtClean="0"/>
              <a:t>Property held as CA-Capital gain  50 C</a:t>
            </a:r>
            <a:endParaRPr lang="en-IN" dirty="0"/>
          </a:p>
        </p:txBody>
      </p:sp>
      <p:cxnSp>
        <p:nvCxnSpPr>
          <p:cNvPr id="20" name="Straight Arrow Connector 19"/>
          <p:cNvCxnSpPr/>
          <p:nvPr/>
        </p:nvCxnSpPr>
        <p:spPr>
          <a:xfrm>
            <a:off x="3603009" y="2620370"/>
            <a:ext cx="13648" cy="1433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6455391" y="2265528"/>
            <a:ext cx="0" cy="2593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5345373" y="2692021"/>
            <a:ext cx="2474793" cy="883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Shares and Securities  received by investor Section 56 (2)(X)</a:t>
            </a:r>
            <a:endParaRPr lang="en-IN" dirty="0"/>
          </a:p>
        </p:txBody>
      </p:sp>
      <p:sp>
        <p:nvSpPr>
          <p:cNvPr id="24" name="Rectangle 23"/>
          <p:cNvSpPr/>
          <p:nvPr/>
        </p:nvSpPr>
        <p:spPr>
          <a:xfrm>
            <a:off x="8324566" y="2680079"/>
            <a:ext cx="3220871" cy="20812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lphaUcPeriod"/>
            </a:pPr>
            <a:r>
              <a:rPr lang="en-US" dirty="0" smtClean="0"/>
              <a:t>Issues of Shares to Investors. Section 56(2)(Viib) of IT Act apply, in case of JV Entity is incorporated as LLP then Above not apply</a:t>
            </a:r>
          </a:p>
          <a:p>
            <a:pPr marL="342900" indent="-342900">
              <a:buAutoNum type="alphaUcPeriod"/>
            </a:pPr>
            <a:r>
              <a:rPr lang="en-US" dirty="0" smtClean="0"/>
              <a:t>Receipt of property  from Developers section 56(2)(X)</a:t>
            </a:r>
          </a:p>
          <a:p>
            <a:pPr marL="342900" indent="-342900" algn="ctr">
              <a:buAutoNum type="alphaUcPeriod"/>
            </a:pPr>
            <a:endParaRPr lang="en-IN" dirty="0"/>
          </a:p>
        </p:txBody>
      </p:sp>
      <p:sp>
        <p:nvSpPr>
          <p:cNvPr id="25" name="Oval 24"/>
          <p:cNvSpPr/>
          <p:nvPr/>
        </p:nvSpPr>
        <p:spPr>
          <a:xfrm>
            <a:off x="353135" y="4896133"/>
            <a:ext cx="1774209" cy="6414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Indirect Tax</a:t>
            </a:r>
            <a:endParaRPr lang="en-IN" dirty="0"/>
          </a:p>
        </p:txBody>
      </p:sp>
      <p:sp>
        <p:nvSpPr>
          <p:cNvPr id="26" name="Right Arrow 25"/>
          <p:cNvSpPr/>
          <p:nvPr/>
        </p:nvSpPr>
        <p:spPr>
          <a:xfrm>
            <a:off x="2201554" y="5162264"/>
            <a:ext cx="317311" cy="1160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7" name="Rectangle 26"/>
          <p:cNvSpPr/>
          <p:nvPr/>
        </p:nvSpPr>
        <p:spPr>
          <a:xfrm>
            <a:off x="2674961" y="4920016"/>
            <a:ext cx="4804012" cy="4844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No GST implication in the hand of Developer and Investor</a:t>
            </a:r>
            <a:endParaRPr lang="en-IN" dirty="0"/>
          </a:p>
        </p:txBody>
      </p:sp>
      <p:cxnSp>
        <p:nvCxnSpPr>
          <p:cNvPr id="29" name="Straight Arrow Connector 28"/>
          <p:cNvCxnSpPr/>
          <p:nvPr/>
        </p:nvCxnSpPr>
        <p:spPr>
          <a:xfrm>
            <a:off x="3841845" y="3880229"/>
            <a:ext cx="0" cy="10397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a:off x="6509983" y="3565476"/>
            <a:ext cx="43216" cy="13306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Rounded Rectangle 31"/>
          <p:cNvSpPr/>
          <p:nvPr/>
        </p:nvSpPr>
        <p:spPr>
          <a:xfrm>
            <a:off x="8420670" y="5662113"/>
            <a:ext cx="3370428" cy="9570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Stamp duty </a:t>
            </a:r>
            <a:r>
              <a:rPr lang="en-IN" b="1" dirty="0" smtClean="0"/>
              <a:t>implications- </a:t>
            </a:r>
          </a:p>
          <a:p>
            <a:pPr marL="342900" indent="-342900" algn="ctr">
              <a:buAutoNum type="alphaUcPeriod"/>
            </a:pPr>
            <a:r>
              <a:rPr lang="en-IN" dirty="0" smtClean="0"/>
              <a:t>Transfer </a:t>
            </a:r>
            <a:r>
              <a:rPr lang="en-IN" dirty="0"/>
              <a:t>of </a:t>
            </a:r>
            <a:r>
              <a:rPr lang="en-IN" dirty="0" smtClean="0"/>
              <a:t>assets B.</a:t>
            </a:r>
            <a:r>
              <a:rPr lang="en-IN" dirty="0"/>
              <a:t> Issue of </a:t>
            </a:r>
            <a:r>
              <a:rPr lang="en-IN" dirty="0" smtClean="0"/>
              <a:t>shares</a:t>
            </a:r>
          </a:p>
          <a:p>
            <a:pPr algn="ctr"/>
            <a:endParaRPr lang="en-IN" dirty="0"/>
          </a:p>
        </p:txBody>
      </p:sp>
      <p:cxnSp>
        <p:nvCxnSpPr>
          <p:cNvPr id="37" name="Straight Arrow Connector 36"/>
          <p:cNvCxnSpPr/>
          <p:nvPr/>
        </p:nvCxnSpPr>
        <p:spPr>
          <a:xfrm>
            <a:off x="9730854" y="2524836"/>
            <a:ext cx="0" cy="1671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1926609" y="682389"/>
            <a:ext cx="6837528" cy="3548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JV is typically formed in one of the following ways </a:t>
            </a:r>
          </a:p>
        </p:txBody>
      </p:sp>
      <p:sp>
        <p:nvSpPr>
          <p:cNvPr id="5" name="Rectangle 4"/>
          <p:cNvSpPr/>
          <p:nvPr/>
        </p:nvSpPr>
        <p:spPr>
          <a:xfrm>
            <a:off x="8324566" y="4920016"/>
            <a:ext cx="3220871" cy="3787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Not applicable</a:t>
            </a:r>
            <a:endParaRPr lang="en-IN" dirty="0"/>
          </a:p>
        </p:txBody>
      </p:sp>
      <p:sp>
        <p:nvSpPr>
          <p:cNvPr id="7" name="Oval 6"/>
          <p:cNvSpPr/>
          <p:nvPr/>
        </p:nvSpPr>
        <p:spPr>
          <a:xfrm>
            <a:off x="353135" y="5977719"/>
            <a:ext cx="1799799" cy="668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Stamp Duty </a:t>
            </a:r>
            <a:endParaRPr lang="en-IN" dirty="0"/>
          </a:p>
        </p:txBody>
      </p:sp>
      <p:sp>
        <p:nvSpPr>
          <p:cNvPr id="9" name="Right Arrow 8"/>
          <p:cNvSpPr/>
          <p:nvPr/>
        </p:nvSpPr>
        <p:spPr>
          <a:xfrm>
            <a:off x="2178524" y="6240435"/>
            <a:ext cx="522027" cy="1364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p:cNvSpPr/>
          <p:nvPr/>
        </p:nvSpPr>
        <p:spPr>
          <a:xfrm>
            <a:off x="2731827" y="5919713"/>
            <a:ext cx="4749421" cy="6414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No Stamp Duty implication in the hands of developer and investor</a:t>
            </a:r>
            <a:endParaRPr lang="en-IN" dirty="0"/>
          </a:p>
        </p:txBody>
      </p:sp>
    </p:spTree>
    <p:extLst>
      <p:ext uri="{BB962C8B-B14F-4D97-AF65-F5344CB8AC3E}">
        <p14:creationId xmlns:p14="http://schemas.microsoft.com/office/powerpoint/2010/main" val="329305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0903" y="201542"/>
            <a:ext cx="10544033" cy="6990828"/>
          </a:xfrm>
        </p:spPr>
        <p:txBody>
          <a:bodyPr/>
          <a:lstStyle/>
          <a:p>
            <a:pPr marL="0" indent="0">
              <a:buNone/>
            </a:pPr>
            <a:endParaRPr lang="en-IN" dirty="0"/>
          </a:p>
        </p:txBody>
      </p:sp>
      <p:sp>
        <p:nvSpPr>
          <p:cNvPr id="4" name="Oval 3"/>
          <p:cNvSpPr/>
          <p:nvPr/>
        </p:nvSpPr>
        <p:spPr>
          <a:xfrm>
            <a:off x="810904" y="171073"/>
            <a:ext cx="2519150" cy="6446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Others </a:t>
            </a:r>
          </a:p>
          <a:p>
            <a:pPr algn="ctr"/>
            <a:endParaRPr lang="en-IN" dirty="0"/>
          </a:p>
        </p:txBody>
      </p:sp>
      <p:sp>
        <p:nvSpPr>
          <p:cNvPr id="5" name="Rounded Rectangle 4"/>
          <p:cNvSpPr/>
          <p:nvPr/>
        </p:nvSpPr>
        <p:spPr>
          <a:xfrm>
            <a:off x="3616657" y="423081"/>
            <a:ext cx="6892119" cy="7915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t>Another important aspect to be kept in mind while</a:t>
            </a:r>
          </a:p>
          <a:p>
            <a:pPr algn="just"/>
            <a:r>
              <a:rPr lang="en-US" dirty="0"/>
              <a:t>entering into a JV is the nature of the JV entity, i.e.</a:t>
            </a:r>
          </a:p>
          <a:p>
            <a:pPr algn="just"/>
            <a:r>
              <a:rPr lang="en-US" dirty="0"/>
              <a:t>whether to set up as a company or LLP</a:t>
            </a:r>
            <a:endParaRPr lang="en-IN" dirty="0"/>
          </a:p>
        </p:txBody>
      </p:sp>
      <p:cxnSp>
        <p:nvCxnSpPr>
          <p:cNvPr id="7" name="Straight Arrow Connector 6"/>
          <p:cNvCxnSpPr>
            <a:stCxn id="4" idx="5"/>
          </p:cNvCxnSpPr>
          <p:nvPr/>
        </p:nvCxnSpPr>
        <p:spPr>
          <a:xfrm>
            <a:off x="2961133" y="721290"/>
            <a:ext cx="546342" cy="944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3616657" y="1624084"/>
            <a:ext cx="1719618" cy="6141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Company</a:t>
            </a:r>
            <a:endParaRPr lang="en-IN" dirty="0"/>
          </a:p>
        </p:txBody>
      </p:sp>
      <p:sp>
        <p:nvSpPr>
          <p:cNvPr id="9" name="Rounded Rectangle 8"/>
          <p:cNvSpPr/>
          <p:nvPr/>
        </p:nvSpPr>
        <p:spPr>
          <a:xfrm>
            <a:off x="7738281" y="1528549"/>
            <a:ext cx="1760561" cy="7096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LLP</a:t>
            </a:r>
            <a:endParaRPr lang="en-IN" dirty="0"/>
          </a:p>
        </p:txBody>
      </p:sp>
      <p:cxnSp>
        <p:nvCxnSpPr>
          <p:cNvPr id="11" name="Straight Arrow Connector 10"/>
          <p:cNvCxnSpPr/>
          <p:nvPr/>
        </p:nvCxnSpPr>
        <p:spPr>
          <a:xfrm flipH="1">
            <a:off x="5336275" y="1214651"/>
            <a:ext cx="818865" cy="4094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6250675" y="1214651"/>
            <a:ext cx="1378424" cy="4094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1173708" y="2552131"/>
            <a:ext cx="4981432" cy="79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It is a body corporate with a separate legal entity from its</a:t>
            </a:r>
          </a:p>
          <a:p>
            <a:r>
              <a:rPr lang="en-US" dirty="0"/>
              <a:t>members and has perpet</a:t>
            </a:r>
            <a:r>
              <a:rPr lang="en-US" b="1" dirty="0"/>
              <a:t>u</a:t>
            </a:r>
            <a:r>
              <a:rPr lang="en-US" dirty="0"/>
              <a:t>al succession.</a:t>
            </a:r>
            <a:endParaRPr lang="en-IN" dirty="0"/>
          </a:p>
        </p:txBody>
      </p:sp>
      <p:cxnSp>
        <p:nvCxnSpPr>
          <p:cNvPr id="20" name="Straight Arrow Connector 19"/>
          <p:cNvCxnSpPr/>
          <p:nvPr/>
        </p:nvCxnSpPr>
        <p:spPr>
          <a:xfrm>
            <a:off x="4189863" y="2238233"/>
            <a:ext cx="0" cy="3138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7028598" y="2579425"/>
            <a:ext cx="3794077" cy="464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N" dirty="0" smtClean="0"/>
              <a:t>Limited Liability Partnership Act</a:t>
            </a:r>
            <a:endParaRPr lang="en-IN" dirty="0"/>
          </a:p>
        </p:txBody>
      </p:sp>
      <p:cxnSp>
        <p:nvCxnSpPr>
          <p:cNvPr id="23" name="Straight Arrow Connector 22"/>
          <p:cNvCxnSpPr>
            <a:stCxn id="9" idx="2"/>
          </p:cNvCxnSpPr>
          <p:nvPr/>
        </p:nvCxnSpPr>
        <p:spPr>
          <a:xfrm>
            <a:off x="8618562" y="2238233"/>
            <a:ext cx="6823" cy="3138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1173708" y="3493827"/>
            <a:ext cx="4981432" cy="4503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Tax Rate- 25 %</a:t>
            </a:r>
            <a:endParaRPr lang="en-IN" dirty="0"/>
          </a:p>
        </p:txBody>
      </p:sp>
      <p:sp>
        <p:nvSpPr>
          <p:cNvPr id="25" name="Rectangle 24"/>
          <p:cNvSpPr/>
          <p:nvPr/>
        </p:nvSpPr>
        <p:spPr>
          <a:xfrm>
            <a:off x="7055893" y="3534770"/>
            <a:ext cx="3766782" cy="477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Tax rate is 30%</a:t>
            </a:r>
            <a:endParaRPr lang="en-IN" dirty="0"/>
          </a:p>
        </p:txBody>
      </p:sp>
      <p:sp>
        <p:nvSpPr>
          <p:cNvPr id="26" name="Rectangle 25"/>
          <p:cNvSpPr/>
          <p:nvPr/>
        </p:nvSpPr>
        <p:spPr>
          <a:xfrm>
            <a:off x="1173708" y="4039739"/>
            <a:ext cx="5076967" cy="1132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A company is required to pay DDT on profits distributed as</a:t>
            </a:r>
          </a:p>
          <a:p>
            <a:r>
              <a:rPr lang="en-US" dirty="0" smtClean="0"/>
              <a:t>dividend to the shareholders under section 115-O of</a:t>
            </a:r>
          </a:p>
          <a:p>
            <a:r>
              <a:rPr lang="en-IN" dirty="0" smtClean="0"/>
              <a:t>the ITA.</a:t>
            </a:r>
            <a:endParaRPr lang="en-IN" dirty="0"/>
          </a:p>
        </p:txBody>
      </p:sp>
      <p:sp>
        <p:nvSpPr>
          <p:cNvPr id="27" name="Rectangle 26"/>
          <p:cNvSpPr/>
          <p:nvPr/>
        </p:nvSpPr>
        <p:spPr>
          <a:xfrm>
            <a:off x="7055893" y="4476466"/>
            <a:ext cx="3766782" cy="6550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No DDT</a:t>
            </a:r>
            <a:endParaRPr lang="en-IN" dirty="0"/>
          </a:p>
        </p:txBody>
      </p:sp>
      <p:sp>
        <p:nvSpPr>
          <p:cNvPr id="28" name="Rectangle 27"/>
          <p:cNvSpPr/>
          <p:nvPr/>
        </p:nvSpPr>
        <p:spPr>
          <a:xfrm>
            <a:off x="1146412" y="5268040"/>
            <a:ext cx="5104263" cy="10781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Dividend would not be taxable in the hands of shareholder, however if the dividend amount is &gt;10lakh then 10% additional tax by resident u/s 115BBDA</a:t>
            </a:r>
            <a:endParaRPr lang="en-IN" dirty="0"/>
          </a:p>
        </p:txBody>
      </p:sp>
      <p:sp>
        <p:nvSpPr>
          <p:cNvPr id="29" name="Rectangle 28"/>
          <p:cNvSpPr/>
          <p:nvPr/>
        </p:nvSpPr>
        <p:spPr>
          <a:xfrm>
            <a:off x="7062716" y="5445458"/>
            <a:ext cx="3759959" cy="7779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No DDT in the hand of Investor</a:t>
            </a:r>
            <a:endParaRPr lang="en-IN" dirty="0"/>
          </a:p>
        </p:txBody>
      </p:sp>
      <p:sp>
        <p:nvSpPr>
          <p:cNvPr id="2" name="Rectangle 1"/>
          <p:cNvSpPr/>
          <p:nvPr/>
        </p:nvSpPr>
        <p:spPr>
          <a:xfrm>
            <a:off x="1146412" y="6455394"/>
            <a:ext cx="10208525" cy="4503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r>
              <a:rPr lang="en-US" dirty="0" smtClean="0"/>
              <a:t>Note:- Share holder means All </a:t>
            </a:r>
            <a:r>
              <a:rPr lang="en-US" dirty="0"/>
              <a:t>residents other than domestic companies and certain recognized public trusts.</a:t>
            </a:r>
            <a:endParaRPr lang="en-IN" dirty="0"/>
          </a:p>
        </p:txBody>
      </p:sp>
    </p:spTree>
    <p:extLst>
      <p:ext uri="{BB962C8B-B14F-4D97-AF65-F5344CB8AC3E}">
        <p14:creationId xmlns:p14="http://schemas.microsoft.com/office/powerpoint/2010/main" val="3842960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9961" y="310724"/>
            <a:ext cx="10515600" cy="6062780"/>
          </a:xfrm>
        </p:spPr>
        <p:txBody>
          <a:bodyPr/>
          <a:lstStyle/>
          <a:p>
            <a:endParaRPr lang="en-IN" dirty="0"/>
          </a:p>
        </p:txBody>
      </p:sp>
      <p:sp>
        <p:nvSpPr>
          <p:cNvPr id="4" name="Rectangle 3"/>
          <p:cNvSpPr/>
          <p:nvPr/>
        </p:nvSpPr>
        <p:spPr>
          <a:xfrm>
            <a:off x="1078176" y="310724"/>
            <a:ext cx="3125338" cy="4262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2. JV in Existing SPV’s</a:t>
            </a:r>
            <a:endParaRPr lang="en-IN" dirty="0"/>
          </a:p>
        </p:txBody>
      </p:sp>
      <p:sp>
        <p:nvSpPr>
          <p:cNvPr id="2" name="Rectangle 1"/>
          <p:cNvSpPr/>
          <p:nvPr/>
        </p:nvSpPr>
        <p:spPr>
          <a:xfrm>
            <a:off x="3507475" y="948519"/>
            <a:ext cx="2688609" cy="614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 the hand of Developer </a:t>
            </a:r>
            <a:endParaRPr lang="en-IN" dirty="0"/>
          </a:p>
        </p:txBody>
      </p:sp>
      <p:sp>
        <p:nvSpPr>
          <p:cNvPr id="5" name="Rectangle 4"/>
          <p:cNvSpPr/>
          <p:nvPr/>
        </p:nvSpPr>
        <p:spPr>
          <a:xfrm>
            <a:off x="8325134" y="893928"/>
            <a:ext cx="2374710" cy="6687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 the hand of Investor</a:t>
            </a:r>
            <a:endParaRPr lang="en-IN" dirty="0"/>
          </a:p>
        </p:txBody>
      </p:sp>
      <p:sp>
        <p:nvSpPr>
          <p:cNvPr id="6" name="Rectangle 5"/>
          <p:cNvSpPr/>
          <p:nvPr/>
        </p:nvSpPr>
        <p:spPr>
          <a:xfrm>
            <a:off x="3051415" y="1924334"/>
            <a:ext cx="3780430" cy="34801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smtClean="0"/>
              <a:t>1.No direct tax </a:t>
            </a:r>
            <a:r>
              <a:rPr lang="en-US" dirty="0"/>
              <a:t>implication in the hand of </a:t>
            </a:r>
            <a:r>
              <a:rPr lang="en-US" dirty="0" smtClean="0"/>
              <a:t>developer. </a:t>
            </a:r>
          </a:p>
          <a:p>
            <a:pPr algn="just"/>
            <a:r>
              <a:rPr lang="en-US" dirty="0" smtClean="0"/>
              <a:t>2. Transfer  </a:t>
            </a:r>
            <a:r>
              <a:rPr lang="en-US" dirty="0"/>
              <a:t>of shares by developer to New Investor shall attract Capital Gain- Section 50 CA will be </a:t>
            </a:r>
            <a:r>
              <a:rPr lang="en-US" dirty="0" smtClean="0"/>
              <a:t>applicable</a:t>
            </a:r>
          </a:p>
          <a:p>
            <a:pPr algn="just"/>
            <a:r>
              <a:rPr lang="en-US" dirty="0" smtClean="0"/>
              <a:t>3. Transfer </a:t>
            </a:r>
            <a:r>
              <a:rPr lang="en-US" dirty="0"/>
              <a:t>of shares by the developer to New Investor shall attract </a:t>
            </a:r>
            <a:r>
              <a:rPr lang="en-US" dirty="0" smtClean="0"/>
              <a:t>Stamp </a:t>
            </a:r>
            <a:r>
              <a:rPr lang="en-US" dirty="0"/>
              <a:t>duty on the market value of shares, if shares are held in </a:t>
            </a:r>
            <a:r>
              <a:rPr lang="en-US" dirty="0" smtClean="0"/>
              <a:t>demateriiased  </a:t>
            </a:r>
            <a:r>
              <a:rPr lang="en-US" dirty="0"/>
              <a:t>form then No Stamp </a:t>
            </a:r>
            <a:r>
              <a:rPr lang="en-US" dirty="0" smtClean="0"/>
              <a:t>Duty. </a:t>
            </a:r>
          </a:p>
          <a:p>
            <a:pPr algn="just"/>
            <a:r>
              <a:rPr lang="en-US" dirty="0" smtClean="0"/>
              <a:t>4.No </a:t>
            </a:r>
            <a:r>
              <a:rPr lang="en-US" dirty="0"/>
              <a:t>Stamp duty implication in the hand of Developer as SPV was existing </a:t>
            </a:r>
            <a:endParaRPr lang="en-US" dirty="0" smtClean="0"/>
          </a:p>
          <a:p>
            <a:pPr algn="ctr"/>
            <a:r>
              <a:rPr lang="en-US" dirty="0" smtClean="0"/>
              <a:t> </a:t>
            </a:r>
            <a:endParaRPr lang="en-IN" dirty="0"/>
          </a:p>
        </p:txBody>
      </p:sp>
      <p:sp>
        <p:nvSpPr>
          <p:cNvPr id="7" name="Oval 6"/>
          <p:cNvSpPr/>
          <p:nvPr/>
        </p:nvSpPr>
        <p:spPr>
          <a:xfrm>
            <a:off x="1078176" y="2415653"/>
            <a:ext cx="1665024" cy="6005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Direct Tax</a:t>
            </a:r>
            <a:endParaRPr lang="en-IN" dirty="0"/>
          </a:p>
        </p:txBody>
      </p:sp>
      <p:sp>
        <p:nvSpPr>
          <p:cNvPr id="8" name="Rectangle 7"/>
          <p:cNvSpPr/>
          <p:nvPr/>
        </p:nvSpPr>
        <p:spPr>
          <a:xfrm>
            <a:off x="8475260" y="2115403"/>
            <a:ext cx="2224584" cy="12282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Section 56(2)(Viib) and Section 56(2)(X) </a:t>
            </a:r>
            <a:endParaRPr lang="en-IN"/>
          </a:p>
        </p:txBody>
      </p:sp>
      <p:cxnSp>
        <p:nvCxnSpPr>
          <p:cNvPr id="10" name="Straight Arrow Connector 9"/>
          <p:cNvCxnSpPr/>
          <p:nvPr/>
        </p:nvCxnSpPr>
        <p:spPr>
          <a:xfrm>
            <a:off x="4408227" y="1562669"/>
            <a:ext cx="13648" cy="3616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9113299" y="1562669"/>
            <a:ext cx="0" cy="3616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endCxn id="7" idx="6"/>
          </p:cNvCxnSpPr>
          <p:nvPr/>
        </p:nvCxnSpPr>
        <p:spPr>
          <a:xfrm>
            <a:off x="2743200" y="2715904"/>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ight Arrow 15"/>
          <p:cNvSpPr/>
          <p:nvPr/>
        </p:nvSpPr>
        <p:spPr>
          <a:xfrm>
            <a:off x="2743200" y="2620370"/>
            <a:ext cx="308215" cy="2047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985741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399150"/>
          </a:xfrm>
        </p:spPr>
        <p:txBody>
          <a:bodyPr>
            <a:normAutofit fontScale="90000"/>
          </a:bodyPr>
          <a:lstStyle/>
          <a:p>
            <a:pPr algn="ctr"/>
            <a:r>
              <a:rPr lang="en-IN" sz="2200" b="1" dirty="0" smtClean="0"/>
              <a:t>2</a:t>
            </a:r>
            <a:r>
              <a:rPr lang="en-IN" b="1" dirty="0" smtClean="0"/>
              <a:t>. </a:t>
            </a:r>
            <a:r>
              <a:rPr lang="en-IN" sz="2000" b="1" dirty="0" smtClean="0"/>
              <a:t>Joint Development Agreement </a:t>
            </a:r>
            <a:endParaRPr lang="en-IN" sz="2000" b="1" dirty="0"/>
          </a:p>
        </p:txBody>
      </p:sp>
      <p:sp>
        <p:nvSpPr>
          <p:cNvPr id="3" name="Content Placeholder 2"/>
          <p:cNvSpPr>
            <a:spLocks noGrp="1"/>
          </p:cNvSpPr>
          <p:nvPr>
            <p:ph idx="1"/>
          </p:nvPr>
        </p:nvSpPr>
        <p:spPr>
          <a:xfrm>
            <a:off x="729018" y="993112"/>
            <a:ext cx="11308308" cy="5670170"/>
          </a:xfrm>
        </p:spPr>
        <p:txBody>
          <a:bodyPr/>
          <a:lstStyle/>
          <a:p>
            <a:endParaRPr lang="en-IN" dirty="0"/>
          </a:p>
        </p:txBody>
      </p:sp>
      <p:sp>
        <p:nvSpPr>
          <p:cNvPr id="4" name="Rectangle 3"/>
          <p:cNvSpPr/>
          <p:nvPr/>
        </p:nvSpPr>
        <p:spPr>
          <a:xfrm>
            <a:off x="1255593" y="2074460"/>
            <a:ext cx="3289111" cy="5595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1. Revenue Sharing JDA</a:t>
            </a:r>
            <a:endParaRPr lang="en-IN" dirty="0"/>
          </a:p>
        </p:txBody>
      </p:sp>
      <p:sp>
        <p:nvSpPr>
          <p:cNvPr id="5" name="Rectangle 4"/>
          <p:cNvSpPr/>
          <p:nvPr/>
        </p:nvSpPr>
        <p:spPr>
          <a:xfrm>
            <a:off x="7383439" y="2129051"/>
            <a:ext cx="2893325" cy="5049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2. Area Sharing JDA</a:t>
            </a:r>
            <a:endParaRPr lang="en-IN" dirty="0"/>
          </a:p>
        </p:txBody>
      </p:sp>
      <p:sp>
        <p:nvSpPr>
          <p:cNvPr id="6" name="Rectangle 5"/>
          <p:cNvSpPr/>
          <p:nvPr/>
        </p:nvSpPr>
        <p:spPr>
          <a:xfrm>
            <a:off x="4544704" y="163773"/>
            <a:ext cx="3125338" cy="6005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2. Joint Development Agreement </a:t>
            </a:r>
            <a:endParaRPr lang="en-IN" dirty="0"/>
          </a:p>
        </p:txBody>
      </p:sp>
      <p:sp>
        <p:nvSpPr>
          <p:cNvPr id="7" name="Oval 6"/>
          <p:cNvSpPr/>
          <p:nvPr/>
        </p:nvSpPr>
        <p:spPr>
          <a:xfrm>
            <a:off x="614148" y="3004771"/>
            <a:ext cx="3111690" cy="7506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LO to developer DR @ 18%</a:t>
            </a:r>
            <a:endParaRPr lang="en-IN" dirty="0"/>
          </a:p>
        </p:txBody>
      </p:sp>
      <p:sp>
        <p:nvSpPr>
          <p:cNvPr id="8" name="Oval 7"/>
          <p:cNvSpPr/>
          <p:nvPr/>
        </p:nvSpPr>
        <p:spPr>
          <a:xfrm>
            <a:off x="4841542" y="3092568"/>
            <a:ext cx="3138985" cy="7406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Developer to LO</a:t>
            </a:r>
            <a:endParaRPr lang="en-IN" dirty="0"/>
          </a:p>
        </p:txBody>
      </p:sp>
      <p:sp>
        <p:nvSpPr>
          <p:cNvPr id="9" name="Oval 8"/>
          <p:cNvSpPr/>
          <p:nvPr/>
        </p:nvSpPr>
        <p:spPr>
          <a:xfrm>
            <a:off x="9007522" y="3124864"/>
            <a:ext cx="3016156" cy="6414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Developer to End Use </a:t>
            </a:r>
            <a:endParaRPr lang="en-IN" dirty="0"/>
          </a:p>
        </p:txBody>
      </p:sp>
      <p:sp>
        <p:nvSpPr>
          <p:cNvPr id="10" name="Right Arrow 9"/>
          <p:cNvSpPr/>
          <p:nvPr/>
        </p:nvSpPr>
        <p:spPr>
          <a:xfrm>
            <a:off x="3785547" y="3298873"/>
            <a:ext cx="996286" cy="3207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ight Arrow 10"/>
          <p:cNvSpPr/>
          <p:nvPr/>
        </p:nvSpPr>
        <p:spPr>
          <a:xfrm>
            <a:off x="8099946" y="3312995"/>
            <a:ext cx="907576" cy="3207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p:cNvSpPr/>
          <p:nvPr/>
        </p:nvSpPr>
        <p:spPr>
          <a:xfrm>
            <a:off x="838199" y="4588823"/>
            <a:ext cx="2897875" cy="14876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N" dirty="0" smtClean="0"/>
              <a:t>It attract GST as on the date Time of Supply. </a:t>
            </a:r>
          </a:p>
          <a:p>
            <a:pPr algn="just"/>
            <a:r>
              <a:rPr lang="en-IN" dirty="0" smtClean="0"/>
              <a:t>1.TOS in Area Sharing – when possession is transferred </a:t>
            </a:r>
          </a:p>
        </p:txBody>
      </p:sp>
      <p:sp>
        <p:nvSpPr>
          <p:cNvPr id="13" name="Rectangle 12"/>
          <p:cNvSpPr/>
          <p:nvPr/>
        </p:nvSpPr>
        <p:spPr>
          <a:xfrm>
            <a:off x="5418161" y="4612943"/>
            <a:ext cx="2251881" cy="15358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Developer provides construction services to LO</a:t>
            </a:r>
            <a:endParaRPr lang="en-IN" dirty="0"/>
          </a:p>
        </p:txBody>
      </p:sp>
      <p:sp>
        <p:nvSpPr>
          <p:cNvPr id="14" name="Rectangle 13"/>
          <p:cNvSpPr/>
          <p:nvPr/>
        </p:nvSpPr>
        <p:spPr>
          <a:xfrm>
            <a:off x="9430603" y="4612943"/>
            <a:ext cx="2169994" cy="14876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Under construction property is Sold GST is payable </a:t>
            </a:r>
            <a:endParaRPr lang="en-IN" dirty="0"/>
          </a:p>
        </p:txBody>
      </p:sp>
      <p:sp>
        <p:nvSpPr>
          <p:cNvPr id="15" name="Up Arrow 14"/>
          <p:cNvSpPr/>
          <p:nvPr/>
        </p:nvSpPr>
        <p:spPr>
          <a:xfrm>
            <a:off x="2027829" y="3914371"/>
            <a:ext cx="259307" cy="60279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Up Arrow 15"/>
          <p:cNvSpPr/>
          <p:nvPr/>
        </p:nvSpPr>
        <p:spPr>
          <a:xfrm>
            <a:off x="6378337" y="3956938"/>
            <a:ext cx="331527" cy="62871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Up Arrow 16"/>
          <p:cNvSpPr/>
          <p:nvPr/>
        </p:nvSpPr>
        <p:spPr>
          <a:xfrm>
            <a:off x="10413242" y="3956938"/>
            <a:ext cx="368489" cy="53226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ectangle 17"/>
          <p:cNvSpPr/>
          <p:nvPr/>
        </p:nvSpPr>
        <p:spPr>
          <a:xfrm>
            <a:off x="932880" y="928268"/>
            <a:ext cx="10890913" cy="7369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In the JDA the capital, construction and legal work is carried out by builder whereas the land is provided by the land owner</a:t>
            </a:r>
            <a:endParaRPr lang="en-IN" dirty="0"/>
          </a:p>
        </p:txBody>
      </p:sp>
      <p:sp>
        <p:nvSpPr>
          <p:cNvPr id="19" name="Rectangle 18"/>
          <p:cNvSpPr/>
          <p:nvPr/>
        </p:nvSpPr>
        <p:spPr>
          <a:xfrm>
            <a:off x="838199" y="6235403"/>
            <a:ext cx="11089944" cy="7092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Note : in Revenue sharing agreement all the treatment will be same as Area sharing agreement and revenue shared to landowner will be treated as cost for developer.</a:t>
            </a:r>
            <a:endParaRPr lang="en-IN" dirty="0"/>
          </a:p>
        </p:txBody>
      </p:sp>
    </p:spTree>
    <p:extLst>
      <p:ext uri="{BB962C8B-B14F-4D97-AF65-F5344CB8AC3E}">
        <p14:creationId xmlns:p14="http://schemas.microsoft.com/office/powerpoint/2010/main" val="3412304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1596" y="256133"/>
            <a:ext cx="11349251" cy="6403974"/>
          </a:xfrm>
        </p:spPr>
        <p:txBody>
          <a:bodyPr/>
          <a:lstStyle/>
          <a:p>
            <a:r>
              <a:rPr lang="en-IN" dirty="0" smtClean="0"/>
              <a:t>As per notification 04/2018- CT dated 25</a:t>
            </a:r>
            <a:r>
              <a:rPr lang="en-IN" baseline="30000" dirty="0" smtClean="0"/>
              <a:t>th</a:t>
            </a:r>
            <a:r>
              <a:rPr lang="en-IN" dirty="0" smtClean="0"/>
              <a:t> Jan 2018 clarifies certain aspect of JDA</a:t>
            </a:r>
            <a:endParaRPr lang="en-IN" dirty="0"/>
          </a:p>
        </p:txBody>
      </p:sp>
      <p:sp>
        <p:nvSpPr>
          <p:cNvPr id="5" name="Rounded Rectangle 4"/>
          <p:cNvSpPr/>
          <p:nvPr/>
        </p:nvSpPr>
        <p:spPr>
          <a:xfrm>
            <a:off x="982639" y="1037231"/>
            <a:ext cx="3821373" cy="1842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N" dirty="0" smtClean="0"/>
              <a:t>A. Registered person who supply DR to a developer builder or any other registered person against consideration wholly or partly in the form of construction service of complex/ building or civil structure </a:t>
            </a:r>
            <a:endParaRPr lang="en-IN" dirty="0"/>
          </a:p>
        </p:txBody>
      </p:sp>
      <p:sp>
        <p:nvSpPr>
          <p:cNvPr id="6" name="Rounded Rectangle 5"/>
          <p:cNvSpPr/>
          <p:nvPr/>
        </p:nvSpPr>
        <p:spPr>
          <a:xfrm>
            <a:off x="6605516" y="1037231"/>
            <a:ext cx="4067033" cy="17878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B. Registered person  who supply construction service of complex building or civil structure to supplier of DR </a:t>
            </a:r>
            <a:endParaRPr lang="en-IN" dirty="0"/>
          </a:p>
        </p:txBody>
      </p:sp>
      <p:sp>
        <p:nvSpPr>
          <p:cNvPr id="7" name="Rectangle 6"/>
          <p:cNvSpPr/>
          <p:nvPr/>
        </p:nvSpPr>
        <p:spPr>
          <a:xfrm>
            <a:off x="2893325" y="3458120"/>
            <a:ext cx="5950424" cy="10340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Are liable to pay tax on the supply of said services at the time of when builder transfer possession or right in the constructed complex / building</a:t>
            </a:r>
            <a:endParaRPr lang="en-IN" dirty="0"/>
          </a:p>
        </p:txBody>
      </p:sp>
      <p:cxnSp>
        <p:nvCxnSpPr>
          <p:cNvPr id="9" name="Straight Arrow Connector 8"/>
          <p:cNvCxnSpPr/>
          <p:nvPr/>
        </p:nvCxnSpPr>
        <p:spPr>
          <a:xfrm>
            <a:off x="4667534" y="2825088"/>
            <a:ext cx="136478" cy="633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6605516" y="2825088"/>
            <a:ext cx="368490" cy="633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777922" y="5334686"/>
            <a:ext cx="2811439" cy="5322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Valuation </a:t>
            </a:r>
            <a:endParaRPr lang="en-IN" dirty="0"/>
          </a:p>
        </p:txBody>
      </p:sp>
      <p:sp>
        <p:nvSpPr>
          <p:cNvPr id="13" name="Right Arrow 12"/>
          <p:cNvSpPr/>
          <p:nvPr/>
        </p:nvSpPr>
        <p:spPr>
          <a:xfrm>
            <a:off x="3589361" y="5466797"/>
            <a:ext cx="1665027" cy="2680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ounded Rectangle 14"/>
          <p:cNvSpPr/>
          <p:nvPr/>
        </p:nvSpPr>
        <p:spPr>
          <a:xfrm>
            <a:off x="5254388" y="4749421"/>
            <a:ext cx="6414448" cy="19106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As per the aforesaid legal provisions of the CGST Rules, the value of the constructed flats or area supplied by the developer to the land owner in consideration of the supply of the development rights would be equal to the value of the similar flats or area sold by the developer at the same period of time</a:t>
            </a:r>
            <a:r>
              <a:rPr lang="en-US" dirty="0"/>
              <a:t>.( section 15(4) of the CGST read with the rule 27 of the CGST rules )</a:t>
            </a:r>
            <a:endParaRPr lang="en-IN" dirty="0"/>
          </a:p>
        </p:txBody>
      </p:sp>
    </p:spTree>
    <p:extLst>
      <p:ext uri="{BB962C8B-B14F-4D97-AF65-F5344CB8AC3E}">
        <p14:creationId xmlns:p14="http://schemas.microsoft.com/office/powerpoint/2010/main" val="3696590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0"/>
            <a:ext cx="10515600" cy="6176963"/>
          </a:xfrm>
        </p:spPr>
        <p:txBody>
          <a:bodyPr/>
          <a:lstStyle/>
          <a:p>
            <a:endParaRPr lang="en-IN" b="1" u="sng" dirty="0"/>
          </a:p>
        </p:txBody>
      </p:sp>
      <p:sp>
        <p:nvSpPr>
          <p:cNvPr id="4" name="Rounded Rectangle 3"/>
          <p:cNvSpPr/>
          <p:nvPr/>
        </p:nvSpPr>
        <p:spPr>
          <a:xfrm>
            <a:off x="1173707" y="0"/>
            <a:ext cx="9171296" cy="3821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000" b="1" u="sng" dirty="0"/>
              <a:t>Direct Tax implication on transfer of land by land owner to Developer </a:t>
            </a:r>
          </a:p>
        </p:txBody>
      </p:sp>
      <p:sp>
        <p:nvSpPr>
          <p:cNvPr id="5" name="Rounded Rectangle 4"/>
          <p:cNvSpPr/>
          <p:nvPr/>
        </p:nvSpPr>
        <p:spPr>
          <a:xfrm>
            <a:off x="1774209" y="887104"/>
            <a:ext cx="2784143" cy="7915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Land held as CA</a:t>
            </a:r>
            <a:endParaRPr lang="en-IN" dirty="0"/>
          </a:p>
        </p:txBody>
      </p:sp>
      <p:sp>
        <p:nvSpPr>
          <p:cNvPr id="6" name="Rounded Rectangle 5"/>
          <p:cNvSpPr/>
          <p:nvPr/>
        </p:nvSpPr>
        <p:spPr>
          <a:xfrm>
            <a:off x="6960358" y="914400"/>
            <a:ext cx="2688609" cy="7642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Land Held as Stock in Trade</a:t>
            </a:r>
            <a:endParaRPr lang="en-IN" dirty="0"/>
          </a:p>
        </p:txBody>
      </p:sp>
      <p:sp>
        <p:nvSpPr>
          <p:cNvPr id="7" name="Rectangle 6"/>
          <p:cNvSpPr/>
          <p:nvPr/>
        </p:nvSpPr>
        <p:spPr>
          <a:xfrm>
            <a:off x="1583140" y="1910688"/>
            <a:ext cx="3794078" cy="365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AutoNum type="arabicPeriod"/>
            </a:pPr>
            <a:r>
              <a:rPr lang="en-IN" dirty="0" smtClean="0"/>
              <a:t>Section </a:t>
            </a:r>
            <a:r>
              <a:rPr lang="en-IN" dirty="0"/>
              <a:t>2(47) of </a:t>
            </a:r>
            <a:r>
              <a:rPr lang="en-IN" dirty="0" smtClean="0"/>
              <a:t>ITA</a:t>
            </a:r>
          </a:p>
          <a:p>
            <a:pPr marL="342900" indent="-342900" algn="just">
              <a:buAutoNum type="arabicPeriod"/>
            </a:pPr>
            <a:r>
              <a:rPr lang="en-US" dirty="0"/>
              <a:t>If land owner is individual /</a:t>
            </a:r>
            <a:r>
              <a:rPr lang="en-US" dirty="0" smtClean="0"/>
              <a:t>HUF- </a:t>
            </a:r>
            <a:r>
              <a:rPr lang="en-US" dirty="0"/>
              <a:t>then Capital gain on CC- total consideration shall be deemed to be the stamp duty value of share in the project at the time of </a:t>
            </a:r>
            <a:r>
              <a:rPr lang="en-US" dirty="0" smtClean="0"/>
              <a:t>Completion+ </a:t>
            </a:r>
            <a:r>
              <a:rPr lang="en-US" dirty="0"/>
              <a:t>any additional cash received </a:t>
            </a:r>
            <a:endParaRPr lang="en-US" dirty="0" smtClean="0"/>
          </a:p>
          <a:p>
            <a:pPr marL="342900" indent="-342900" algn="just">
              <a:buAutoNum type="arabicPeriod"/>
            </a:pPr>
            <a:r>
              <a:rPr lang="en-US" dirty="0"/>
              <a:t>If land owner is other than above - in the year of </a:t>
            </a:r>
            <a:r>
              <a:rPr lang="en-US" dirty="0" smtClean="0"/>
              <a:t>transfer </a:t>
            </a:r>
            <a:r>
              <a:rPr lang="en-US" dirty="0"/>
              <a:t>of signing of JDA- but valuation Rule Is not yet specified ???</a:t>
            </a:r>
            <a:endParaRPr lang="en-IN" dirty="0"/>
          </a:p>
        </p:txBody>
      </p:sp>
      <p:sp>
        <p:nvSpPr>
          <p:cNvPr id="8" name="Rectangle 7"/>
          <p:cNvSpPr/>
          <p:nvPr/>
        </p:nvSpPr>
        <p:spPr>
          <a:xfrm>
            <a:off x="6837528" y="1910691"/>
            <a:ext cx="3671248" cy="859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Business Income </a:t>
            </a:r>
            <a:endParaRPr lang="en-IN" dirty="0"/>
          </a:p>
        </p:txBody>
      </p:sp>
      <p:sp>
        <p:nvSpPr>
          <p:cNvPr id="9" name="Rectangle 8"/>
          <p:cNvSpPr/>
          <p:nvPr/>
        </p:nvSpPr>
        <p:spPr>
          <a:xfrm>
            <a:off x="6837528" y="3143077"/>
            <a:ext cx="3671248" cy="15558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N" dirty="0" smtClean="0"/>
              <a:t>Note:- Stamp Duty shall be payable on entering into as JDA at the applicable rates as mentioned in the stamp duty law  of the respective state where properties are located </a:t>
            </a:r>
            <a:endParaRPr lang="en-IN" dirty="0"/>
          </a:p>
        </p:txBody>
      </p:sp>
    </p:spTree>
    <p:extLst>
      <p:ext uri="{BB962C8B-B14F-4D97-AF65-F5344CB8AC3E}">
        <p14:creationId xmlns:p14="http://schemas.microsoft.com/office/powerpoint/2010/main" val="4031497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1069"/>
            <a:ext cx="10515600" cy="5985894"/>
          </a:xfrm>
        </p:spPr>
        <p:txBody>
          <a:bodyPr/>
          <a:lstStyle/>
          <a:p>
            <a:endParaRPr lang="en-IN" dirty="0"/>
          </a:p>
        </p:txBody>
      </p:sp>
      <p:sp>
        <p:nvSpPr>
          <p:cNvPr id="5" name="Rectangle 4"/>
          <p:cNvSpPr/>
          <p:nvPr/>
        </p:nvSpPr>
        <p:spPr>
          <a:xfrm>
            <a:off x="1037230" y="191069"/>
            <a:ext cx="5691116" cy="3957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3. Society Redevelopment Model </a:t>
            </a:r>
            <a:endParaRPr lang="en-IN" dirty="0"/>
          </a:p>
        </p:txBody>
      </p:sp>
      <p:sp>
        <p:nvSpPr>
          <p:cNvPr id="6" name="Oval 5"/>
          <p:cNvSpPr/>
          <p:nvPr/>
        </p:nvSpPr>
        <p:spPr>
          <a:xfrm>
            <a:off x="1774209" y="873457"/>
            <a:ext cx="2906973" cy="8461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Society </a:t>
            </a:r>
            <a:endParaRPr lang="en-IN" dirty="0"/>
          </a:p>
        </p:txBody>
      </p:sp>
      <p:sp>
        <p:nvSpPr>
          <p:cNvPr id="7" name="Oval 6"/>
          <p:cNvSpPr/>
          <p:nvPr/>
        </p:nvSpPr>
        <p:spPr>
          <a:xfrm>
            <a:off x="7424382" y="900753"/>
            <a:ext cx="3070746" cy="8188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Developers/ Builders </a:t>
            </a:r>
            <a:endParaRPr lang="en-IN" dirty="0"/>
          </a:p>
        </p:txBody>
      </p:sp>
      <p:sp>
        <p:nvSpPr>
          <p:cNvPr id="8" name="Right Arrow 7"/>
          <p:cNvSpPr/>
          <p:nvPr/>
        </p:nvSpPr>
        <p:spPr>
          <a:xfrm>
            <a:off x="4867701" y="1009934"/>
            <a:ext cx="2456597" cy="7096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Development rights</a:t>
            </a:r>
            <a:endParaRPr lang="en-IN" dirty="0"/>
          </a:p>
        </p:txBody>
      </p:sp>
      <p:sp>
        <p:nvSpPr>
          <p:cNvPr id="9" name="Oval 8"/>
          <p:cNvSpPr/>
          <p:nvPr/>
        </p:nvSpPr>
        <p:spPr>
          <a:xfrm>
            <a:off x="1610436" y="2579427"/>
            <a:ext cx="3070746" cy="7369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Members </a:t>
            </a:r>
            <a:endParaRPr lang="en-IN" dirty="0"/>
          </a:p>
        </p:txBody>
      </p:sp>
      <p:cxnSp>
        <p:nvCxnSpPr>
          <p:cNvPr id="11" name="Straight Arrow Connector 10"/>
          <p:cNvCxnSpPr/>
          <p:nvPr/>
        </p:nvCxnSpPr>
        <p:spPr>
          <a:xfrm flipH="1">
            <a:off x="3145809" y="1719618"/>
            <a:ext cx="40943" cy="7096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1473958" y="3579800"/>
            <a:ext cx="3794078" cy="842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1. Members of the society own the property in the building as (LTCA/STCA)</a:t>
            </a:r>
            <a:endParaRPr lang="en-IN" dirty="0"/>
          </a:p>
        </p:txBody>
      </p:sp>
      <p:sp>
        <p:nvSpPr>
          <p:cNvPr id="15" name="Rectangle 14"/>
          <p:cNvSpPr/>
          <p:nvPr/>
        </p:nvSpPr>
        <p:spPr>
          <a:xfrm>
            <a:off x="7324298" y="3057099"/>
            <a:ext cx="3689445" cy="136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1. Developer would execute PAA with each Members of the society. ( New Property with agreed area/ monthly rental/ Hardship compensation)</a:t>
            </a:r>
            <a:endParaRPr lang="en-IN" dirty="0"/>
          </a:p>
        </p:txBody>
      </p:sp>
      <p:cxnSp>
        <p:nvCxnSpPr>
          <p:cNvPr id="17" name="Straight Arrow Connector 16"/>
          <p:cNvCxnSpPr/>
          <p:nvPr/>
        </p:nvCxnSpPr>
        <p:spPr>
          <a:xfrm flipH="1">
            <a:off x="8830101" y="1719618"/>
            <a:ext cx="13648" cy="13374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4867701" y="3057099"/>
            <a:ext cx="2456597" cy="259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2511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8991" y="177421"/>
            <a:ext cx="10515600" cy="5999542"/>
          </a:xfrm>
        </p:spPr>
        <p:txBody>
          <a:bodyPr/>
          <a:lstStyle/>
          <a:p>
            <a:endParaRPr lang="en-IN" dirty="0"/>
          </a:p>
        </p:txBody>
      </p:sp>
      <p:sp>
        <p:nvSpPr>
          <p:cNvPr id="4" name="Rectangle 3"/>
          <p:cNvSpPr/>
          <p:nvPr/>
        </p:nvSpPr>
        <p:spPr>
          <a:xfrm>
            <a:off x="1146412" y="177421"/>
            <a:ext cx="7506269" cy="477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dirty="0"/>
              <a:t>Direct Tax implication in case of redevelopment Agreement </a:t>
            </a:r>
          </a:p>
        </p:txBody>
      </p:sp>
      <p:cxnSp>
        <p:nvCxnSpPr>
          <p:cNvPr id="6" name="Straight Arrow Connector 5"/>
          <p:cNvCxnSpPr/>
          <p:nvPr/>
        </p:nvCxnSpPr>
        <p:spPr>
          <a:xfrm flipH="1">
            <a:off x="3220872" y="655093"/>
            <a:ext cx="2251880" cy="6277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5459104" y="655093"/>
            <a:ext cx="2251881" cy="6414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1610436" y="1296537"/>
            <a:ext cx="2538483" cy="9826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In the hand of Member of Society</a:t>
            </a:r>
            <a:endParaRPr lang="en-IN" dirty="0"/>
          </a:p>
        </p:txBody>
      </p:sp>
      <p:sp>
        <p:nvSpPr>
          <p:cNvPr id="10" name="Oval 9"/>
          <p:cNvSpPr/>
          <p:nvPr/>
        </p:nvSpPr>
        <p:spPr>
          <a:xfrm>
            <a:off x="6974006" y="1282890"/>
            <a:ext cx="2634018" cy="9962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In the hand of KPDL</a:t>
            </a:r>
            <a:endParaRPr lang="en-IN" dirty="0"/>
          </a:p>
        </p:txBody>
      </p:sp>
      <p:sp>
        <p:nvSpPr>
          <p:cNvPr id="11" name="Rectangle 10"/>
          <p:cNvSpPr/>
          <p:nvPr/>
        </p:nvSpPr>
        <p:spPr>
          <a:xfrm>
            <a:off x="1446663" y="2934269"/>
            <a:ext cx="3370997" cy="2088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AutoNum type="arabicPeriod"/>
            </a:pPr>
            <a:r>
              <a:rPr lang="en-IN" dirty="0" smtClean="0"/>
              <a:t>Section 2(47) of ITA Applicable</a:t>
            </a:r>
          </a:p>
          <a:p>
            <a:pPr marL="342900" indent="-342900" algn="just">
              <a:buAutoNum type="arabicPeriod"/>
            </a:pPr>
            <a:r>
              <a:rPr lang="en-IN" dirty="0" smtClean="0"/>
              <a:t>Capital gain will be chargeable in the year of completion certificate </a:t>
            </a:r>
          </a:p>
          <a:p>
            <a:pPr algn="just"/>
            <a:r>
              <a:rPr lang="en-IN" dirty="0" smtClean="0"/>
              <a:t>3. Corpus and rental would also     part of full value of consideration     </a:t>
            </a:r>
            <a:endParaRPr lang="en-IN" dirty="0"/>
          </a:p>
        </p:txBody>
      </p:sp>
      <p:sp>
        <p:nvSpPr>
          <p:cNvPr id="12" name="Rectangle 11"/>
          <p:cNvSpPr/>
          <p:nvPr/>
        </p:nvSpPr>
        <p:spPr>
          <a:xfrm>
            <a:off x="6271147" y="2773232"/>
            <a:ext cx="4960962" cy="15149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AutoNum type="arabicPeriod"/>
            </a:pPr>
            <a:r>
              <a:rPr lang="en-IN" dirty="0" smtClean="0"/>
              <a:t>Section 56(2)(X) applicable </a:t>
            </a:r>
          </a:p>
          <a:p>
            <a:pPr marL="342900" indent="-342900" algn="just">
              <a:buAutoNum type="arabicPeriod"/>
            </a:pPr>
            <a:r>
              <a:rPr lang="en-IN" dirty="0" smtClean="0"/>
              <a:t>Expenses incurred by KPDL for development of property should be allowed as deduction under section 37(1) of ITA</a:t>
            </a:r>
            <a:endParaRPr lang="en-IN" dirty="0"/>
          </a:p>
        </p:txBody>
      </p:sp>
      <p:sp>
        <p:nvSpPr>
          <p:cNvPr id="2" name="Rectangle 1"/>
          <p:cNvSpPr/>
          <p:nvPr/>
        </p:nvSpPr>
        <p:spPr>
          <a:xfrm>
            <a:off x="6271147" y="4400051"/>
            <a:ext cx="4960962" cy="14002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N" dirty="0" smtClean="0"/>
              <a:t>Section 194 IA :- </a:t>
            </a:r>
            <a:r>
              <a:rPr lang="en-US" dirty="0"/>
              <a:t> applies to a resident transferee who is indebted to make payments to a resident transferor for the transfer of any immovable property, barring agricultural land. </a:t>
            </a:r>
            <a:endParaRPr lang="en-IN" dirty="0"/>
          </a:p>
        </p:txBody>
      </p:sp>
      <p:sp>
        <p:nvSpPr>
          <p:cNvPr id="5" name="Rectangle 4"/>
          <p:cNvSpPr/>
          <p:nvPr/>
        </p:nvSpPr>
        <p:spPr>
          <a:xfrm>
            <a:off x="6288206" y="5872623"/>
            <a:ext cx="4943903" cy="9321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Section 194IC:- </a:t>
            </a:r>
            <a:r>
              <a:rPr lang="en-US" dirty="0"/>
              <a:t> any person responsible for paying to a resident any sum by way of </a:t>
            </a:r>
            <a:r>
              <a:rPr lang="en-US" dirty="0" smtClean="0"/>
              <a:t>consideration is payable under the specified agreement</a:t>
            </a:r>
            <a:endParaRPr lang="en-IN" dirty="0"/>
          </a:p>
        </p:txBody>
      </p:sp>
    </p:spTree>
    <p:extLst>
      <p:ext uri="{BB962C8B-B14F-4D97-AF65-F5344CB8AC3E}">
        <p14:creationId xmlns:p14="http://schemas.microsoft.com/office/powerpoint/2010/main" val="17464571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1723</TotalTime>
  <Words>1314</Words>
  <Application>Microsoft Office PowerPoint</Application>
  <PresentationFormat>Widescreen</PresentationFormat>
  <Paragraphs>220</Paragraphs>
  <Slides>11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TDR</vt:lpstr>
      <vt:lpstr>Joint Venture</vt:lpstr>
      <vt:lpstr>PowerPoint Presentation</vt:lpstr>
      <vt:lpstr>PowerPoint Presentation</vt:lpstr>
      <vt:lpstr>2. Joint Development Agreement </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Arun Kumar. Sharma</dc:creator>
  <cp:lastModifiedBy>Arun Kumar. Sharma</cp:lastModifiedBy>
  <cp:revision>200</cp:revision>
  <cp:lastPrinted>2019-11-12T12:08:09Z</cp:lastPrinted>
  <dcterms:created xsi:type="dcterms:W3CDTF">2019-10-31T05:28:59Z</dcterms:created>
  <dcterms:modified xsi:type="dcterms:W3CDTF">2019-11-26T05:05:20Z</dcterms:modified>
</cp:coreProperties>
</file>