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4"/>
  </p:notesMasterIdLst>
  <p:handoutMasterIdLst>
    <p:handoutMasterId r:id="rId25"/>
  </p:handoutMasterIdLst>
  <p:sldIdLst>
    <p:sldId id="257" r:id="rId3"/>
    <p:sldId id="258" r:id="rId4"/>
    <p:sldId id="259" r:id="rId5"/>
    <p:sldId id="261" r:id="rId6"/>
    <p:sldId id="263" r:id="rId7"/>
    <p:sldId id="272" r:id="rId8"/>
    <p:sldId id="266" r:id="rId9"/>
    <p:sldId id="273" r:id="rId10"/>
    <p:sldId id="265" r:id="rId11"/>
    <p:sldId id="264" r:id="rId12"/>
    <p:sldId id="269" r:id="rId13"/>
    <p:sldId id="275" r:id="rId14"/>
    <p:sldId id="276" r:id="rId15"/>
    <p:sldId id="277" r:id="rId16"/>
    <p:sldId id="278" r:id="rId17"/>
    <p:sldId id="279" r:id="rId18"/>
    <p:sldId id="280" r:id="rId19"/>
    <p:sldId id="281" r:id="rId20"/>
    <p:sldId id="283" r:id="rId21"/>
    <p:sldId id="284" r:id="rId22"/>
    <p:sldId id="28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Front Matter" id="{15202A74-163D-4B71-BBA8-E2FCD164262F}">
          <p14:sldIdLst>
            <p14:sldId id="257"/>
            <p14:sldId id="258"/>
            <p14:sldId id="259"/>
            <p14:sldId id="260"/>
            <p14:sldId id="261"/>
          </p14:sldIdLst>
        </p14:section>
        <p14:section name="Group Member 1" id="{0860697E-8C4A-43F9-A7C0-C435911657B2}">
          <p14:sldIdLst>
            <p14:sldId id="262"/>
            <p14:sldId id="263"/>
            <p14:sldId id="268"/>
            <p14:sldId id="272"/>
          </p14:sldIdLst>
        </p14:section>
        <p14:section name="Group Member 2" id="{ED02CA79-8112-418E-8BC2-0FD9B68AECB3}">
          <p14:sldIdLst>
            <p14:sldId id="266"/>
            <p14:sldId id="267"/>
            <p14:sldId id="273"/>
            <p14:sldId id="265"/>
          </p14:sldIdLst>
        </p14:section>
        <p14:section name="Group Member 3" id="{0DAD77B1-60C5-4EB2-933E-C56E97A5B2A7}">
          <p14:sldIdLst>
            <p14:sldId id="270"/>
            <p14:sldId id="271"/>
            <p14:sldId id="264"/>
            <p14:sldId id="269"/>
          </p14:sldIdLst>
        </p14:section>
        <p14:section name="General Closing" id="{4AB6C702-EE4D-4283-ACB0-770710E41AE6}">
          <p14:sldIdLst>
            <p14:sldId id="274"/>
            <p14:sldId id="275"/>
            <p14:sldId id="276"/>
          </p14:sldIdLst>
        </p14:section>
      </p14:sectionLst>
    </p:ex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015" autoAdjust="0"/>
    <p:restoredTop sz="92832" autoAdjust="0"/>
  </p:normalViewPr>
  <p:slideViewPr>
    <p:cSldViewPr snapToGrid="0">
      <p:cViewPr varScale="1">
        <p:scale>
          <a:sx n="68" d="100"/>
          <a:sy n="68" d="100"/>
        </p:scale>
        <p:origin x="-696"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166"/>
    </p:cViewPr>
  </p:sorterViewPr>
  <p:notesViewPr>
    <p:cSldViewPr snapToGrid="0">
      <p:cViewPr varScale="1">
        <p:scale>
          <a:sx n="65" d="100"/>
          <a:sy n="65" d="100"/>
        </p:scale>
        <p:origin x="2796" y="6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93030BE-3951-4786-BB7F-7000B0CD840F}" type="datetimeFigureOut">
              <a:rPr lang="en-US" smtClean="0"/>
              <a:pPr/>
              <a:t>6/9/2017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75B2C2-F16E-4A01-AD05-AD3B46967689}"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775AAE-0936-40B9-ACF9-A981EEF95D23}" type="datetimeFigureOut">
              <a:rPr lang="en-US" smtClean="0"/>
              <a:pPr/>
              <a:t>6/9/2017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7B1F30-39B2-4CE2-8EF3-91F3179569A5}" type="slidenum">
              <a:rPr lang="en-US" smtClean="0"/>
              <a:pPr/>
              <a:t>‹#›</a:t>
            </a:fld>
            <a:endParaRPr lang="en-US"/>
          </a:p>
        </p:txBody>
      </p:sp>
    </p:spTree>
    <p:extLst>
      <p:ext uri="{BB962C8B-B14F-4D97-AF65-F5344CB8AC3E}">
        <p14:creationId xmlns="" xmlns:p14="http://schemas.microsoft.com/office/powerpoint/2010/main" val="331924286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dirty="0"/>
          </a:p>
        </p:txBody>
      </p:sp>
      <p:sp>
        <p:nvSpPr>
          <p:cNvPr id="7" name="Slide Image Placeholder 6"/>
          <p:cNvSpPr>
            <a:spLocks noGrp="1" noRot="1" noChangeAspect="1"/>
          </p:cNvSpPr>
          <p:nvPr>
            <p:ph type="sldImg"/>
          </p:nvPr>
        </p:nvSpPr>
        <p:spPr/>
      </p:sp>
    </p:spTree>
    <p:extLst>
      <p:ext uri="{BB962C8B-B14F-4D97-AF65-F5344CB8AC3E}">
        <p14:creationId xmlns="" xmlns:p14="http://schemas.microsoft.com/office/powerpoint/2010/main" val="854613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 xmlns:p14="http://schemas.microsoft.com/office/powerpoint/2010/main" val="329061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 xmlns:p14="http://schemas.microsoft.com/office/powerpoint/2010/main" val="47072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 xmlns:p14="http://schemas.microsoft.com/office/powerpoint/2010/main" val="2465512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 xmlns:p14="http://schemas.microsoft.com/office/powerpoint/2010/main" val="2461861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 xmlns:p14="http://schemas.microsoft.com/office/powerpoint/2010/main" val="2763084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 xmlns:p14="http://schemas.microsoft.com/office/powerpoint/2010/main" val="4122055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 xmlns:p14="http://schemas.microsoft.com/office/powerpoint/2010/main" val="1891506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9 June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pPr/>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r>
              <a:rPr lang="en-US" smtClean="0"/>
              <a:t>9 June 2017</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r>
              <a:rPr lang="en-US" smtClean="0"/>
              <a:t>9 June 2017</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9 June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r>
              <a:rPr lang="en-US" smtClean="0"/>
              <a:t>9 June 2017</a:t>
            </a:r>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9 June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33378409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9 June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1473991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9 June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9 June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355391003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35522776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9 June 2017</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5722328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9 June 2017</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4619560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r>
              <a:rPr lang="en-US" smtClean="0"/>
              <a:t>9 June 2017</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0543147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1418405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329570161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406423940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53836949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pPr/>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 xmlns:p14="http://schemas.microsoft.com/office/powerpoint/2010/main" val="34599566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9 June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428730402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r>
              <a:rPr lang="en-US" smtClean="0"/>
              <a:t>9 June 2017</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62336870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r>
              <a:rPr lang="en-US" smtClean="0"/>
              <a:t>9 June 2017</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960812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9 June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7098478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r>
              <a:rPr lang="en-US" smtClean="0"/>
              <a:t>9 June 2017</a:t>
            </a:r>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7799591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9 June 2017</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9 June 2017</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r>
              <a:rPr lang="en-US" smtClean="0"/>
              <a:t>9 June 2017</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9 June 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r>
              <a:rPr lang="en-US" smtClean="0"/>
              <a:t>9 June 2017</a:t>
            </a:r>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r>
              <a:rPr lang="en-US" smtClean="0"/>
              <a:t>9 June 2017</a:t>
            </a:r>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4389" y="2733709"/>
            <a:ext cx="8144134" cy="1373070"/>
          </a:xfrm>
        </p:spPr>
        <p:txBody>
          <a:bodyPr/>
          <a:lstStyle/>
          <a:p>
            <a:r>
              <a:rPr lang="en-US" dirty="0" smtClean="0"/>
              <a:t>PRE-GST</a:t>
            </a:r>
            <a:endParaRPr lang="en-US" dirty="0"/>
          </a:p>
        </p:txBody>
      </p:sp>
      <p:sp>
        <p:nvSpPr>
          <p:cNvPr id="3" name="Subtitle 2"/>
          <p:cNvSpPr>
            <a:spLocks noGrp="1"/>
          </p:cNvSpPr>
          <p:nvPr>
            <p:ph type="subTitle" idx="1"/>
          </p:nvPr>
        </p:nvSpPr>
        <p:spPr/>
        <p:txBody>
          <a:bodyPr>
            <a:normAutofit/>
          </a:bodyPr>
          <a:lstStyle/>
          <a:p>
            <a:r>
              <a:rPr lang="en-US" b="1" dirty="0" smtClean="0">
                <a:solidFill>
                  <a:schemeClr val="bg1"/>
                </a:solidFill>
              </a:rPr>
              <a:t>CA  MRIDUL BANSAL</a:t>
            </a:r>
          </a:p>
          <a:p>
            <a:endParaRPr lang="en-US" dirty="0" smtClean="0"/>
          </a:p>
          <a:p>
            <a:endParaRPr lang="en-US" dirty="0" smtClean="0"/>
          </a:p>
        </p:txBody>
      </p:sp>
    </p:spTree>
    <p:extLst>
      <p:ext uri="{BB962C8B-B14F-4D97-AF65-F5344CB8AC3E}">
        <p14:creationId xmlns="" xmlns:p14="http://schemas.microsoft.com/office/powerpoint/2010/main" val="328929167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64837" y="928468"/>
            <a:ext cx="1627163" cy="707886"/>
          </a:xfrm>
          <a:prstGeom prst="rect">
            <a:avLst/>
          </a:prstGeom>
          <a:noFill/>
        </p:spPr>
        <p:txBody>
          <a:bodyPr wrap="square" rtlCol="0">
            <a:spAutoFit/>
          </a:bodyPr>
          <a:lstStyle/>
          <a:p>
            <a:pPr algn="ctr"/>
            <a:r>
              <a:rPr lang="en-US" sz="2000" b="1" dirty="0" smtClean="0">
                <a:solidFill>
                  <a:schemeClr val="bg1"/>
                </a:solidFill>
              </a:rPr>
              <a:t>RULE 1(4)(b)</a:t>
            </a:r>
            <a:endParaRPr lang="en-US" sz="2000" b="1" dirty="0">
              <a:solidFill>
                <a:schemeClr val="bg1"/>
              </a:solidFill>
            </a:endParaRPr>
          </a:p>
        </p:txBody>
      </p:sp>
      <p:sp>
        <p:nvSpPr>
          <p:cNvPr id="7" name="Rectangle 6"/>
          <p:cNvSpPr/>
          <p:nvPr/>
        </p:nvSpPr>
        <p:spPr>
          <a:xfrm>
            <a:off x="506438" y="1941343"/>
            <a:ext cx="1716257" cy="22508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GOODS WERE NOT EXEMPT OR NIL RATED UNDER EXCISE ACT</a:t>
            </a:r>
            <a:endParaRPr lang="en-US" sz="2000" b="1" dirty="0">
              <a:solidFill>
                <a:schemeClr val="bg1"/>
              </a:solidFill>
            </a:endParaRPr>
          </a:p>
        </p:txBody>
      </p:sp>
      <p:sp>
        <p:nvSpPr>
          <p:cNvPr id="8" name="Rectangle 7"/>
          <p:cNvSpPr/>
          <p:nvPr/>
        </p:nvSpPr>
        <p:spPr>
          <a:xfrm>
            <a:off x="5514535" y="4670475"/>
            <a:ext cx="4065565" cy="1519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STOCK OF GOODS ON WHICH CREDIT IS AVAILED IS SO STORED THAT CAN BE EASILY IDENTIFIED BY REG. PERSON</a:t>
            </a:r>
            <a:endParaRPr lang="en-US" sz="2000" b="1" dirty="0">
              <a:solidFill>
                <a:schemeClr val="bg1"/>
              </a:solidFill>
            </a:endParaRPr>
          </a:p>
        </p:txBody>
      </p:sp>
      <p:sp>
        <p:nvSpPr>
          <p:cNvPr id="9" name="Rectangle 8"/>
          <p:cNvSpPr/>
          <p:nvPr/>
        </p:nvSpPr>
        <p:spPr>
          <a:xfrm>
            <a:off x="604911" y="4656407"/>
            <a:ext cx="4262511" cy="15333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AMOUNT OF CREDIT ALLOWED SHALL BE CREDITED TO ELECTRONIC CREDIT LEDGER MAINTAINED IN FORM GST PMT-2</a:t>
            </a:r>
            <a:endParaRPr lang="en-US" sz="2000" b="1" dirty="0">
              <a:solidFill>
                <a:schemeClr val="bg1"/>
              </a:solidFill>
            </a:endParaRPr>
          </a:p>
        </p:txBody>
      </p:sp>
      <p:sp>
        <p:nvSpPr>
          <p:cNvPr id="10" name="Rectangle 9"/>
          <p:cNvSpPr/>
          <p:nvPr/>
        </p:nvSpPr>
        <p:spPr>
          <a:xfrm>
            <a:off x="2595489" y="1927275"/>
            <a:ext cx="2229728" cy="22437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DOCUMENTS FOR PROCUREMENT  OF SUCH GOODS IS AVAILABLE WITH REG. PERSON</a:t>
            </a:r>
            <a:endParaRPr lang="en-US" sz="2000" b="1" dirty="0">
              <a:solidFill>
                <a:schemeClr val="bg1"/>
              </a:solidFill>
            </a:endParaRPr>
          </a:p>
        </p:txBody>
      </p:sp>
      <p:sp>
        <p:nvSpPr>
          <p:cNvPr id="11" name="Rectangle 10"/>
          <p:cNvSpPr/>
          <p:nvPr/>
        </p:nvSpPr>
        <p:spPr>
          <a:xfrm>
            <a:off x="5261318" y="1622475"/>
            <a:ext cx="4909624" cy="27244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AVAILING THIS SCHEME AND FURNISHED DETAILS OF STOCK IN ACC. WITH RULE 1(2)(b), </a:t>
            </a:r>
            <a:r>
              <a:rPr lang="en-US" sz="2000" b="1" dirty="0" smtClean="0">
                <a:solidFill>
                  <a:schemeClr val="bg1"/>
                </a:solidFill>
                <a:effectLst>
                  <a:outerShdw blurRad="38100" dist="38100" dir="2700000" algn="tl">
                    <a:srgbClr val="000000">
                      <a:alpha val="43137"/>
                    </a:srgbClr>
                  </a:outerShdw>
                </a:effectLst>
              </a:rPr>
              <a:t>SUBMIT A STATEMENT IN FORM GST TRAN-2 </a:t>
            </a:r>
            <a:r>
              <a:rPr lang="en-US" sz="2000" b="1" dirty="0" smtClean="0">
                <a:solidFill>
                  <a:schemeClr val="bg1"/>
                </a:solidFill>
              </a:rPr>
              <a:t>AT END OF EACH OF SIX TAX PERIOD DURING WHICH SCHEME IS IN OPERATION INDICATING THEREIN DETAILS OF SUPPLIES OF SUCH GOODS EFFECTED DURING THE TAX PERIOD</a:t>
            </a:r>
            <a:endParaRPr lang="en-US" sz="2000" b="1" dirty="0">
              <a:solidFill>
                <a:schemeClr val="bg1"/>
              </a:solidFill>
            </a:endParaRPr>
          </a:p>
        </p:txBody>
      </p:sp>
      <p:sp>
        <p:nvSpPr>
          <p:cNvPr id="12" name="Rectangle 11"/>
          <p:cNvSpPr/>
          <p:nvPr/>
        </p:nvSpPr>
        <p:spPr>
          <a:xfrm>
            <a:off x="309490" y="759654"/>
            <a:ext cx="10086535" cy="492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CREDIT UNDER RULE 1(4)(a) SHALL BE AVAILED IF FOLLOWING CONDITIONS ARE MET </a:t>
            </a:r>
            <a:endParaRPr lang="en-US" sz="2000" b="1" dirty="0">
              <a:solidFill>
                <a:schemeClr val="bg1"/>
              </a:solidFill>
            </a:endParaRPr>
          </a:p>
        </p:txBody>
      </p:sp>
      <p:sp>
        <p:nvSpPr>
          <p:cNvPr id="13" name="Rectangle 12"/>
          <p:cNvSpPr/>
          <p:nvPr/>
        </p:nvSpPr>
        <p:spPr>
          <a:xfrm>
            <a:off x="520505" y="1941342"/>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1</a:t>
            </a:r>
            <a:endParaRPr lang="en-US" dirty="0"/>
          </a:p>
        </p:txBody>
      </p:sp>
      <p:sp>
        <p:nvSpPr>
          <p:cNvPr id="14" name="Rectangle 13"/>
          <p:cNvSpPr/>
          <p:nvPr/>
        </p:nvSpPr>
        <p:spPr>
          <a:xfrm>
            <a:off x="5287108" y="1615441"/>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3</a:t>
            </a:r>
            <a:endParaRPr lang="en-US" dirty="0"/>
          </a:p>
        </p:txBody>
      </p:sp>
      <p:sp>
        <p:nvSpPr>
          <p:cNvPr id="15" name="Rectangle 14"/>
          <p:cNvSpPr/>
          <p:nvPr/>
        </p:nvSpPr>
        <p:spPr>
          <a:xfrm>
            <a:off x="5523915" y="4665785"/>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5</a:t>
            </a:r>
            <a:endParaRPr lang="en-US" dirty="0"/>
          </a:p>
        </p:txBody>
      </p:sp>
      <p:sp>
        <p:nvSpPr>
          <p:cNvPr id="16" name="Rectangle 15"/>
          <p:cNvSpPr/>
          <p:nvPr/>
        </p:nvSpPr>
        <p:spPr>
          <a:xfrm>
            <a:off x="611945" y="4663441"/>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4</a:t>
            </a:r>
            <a:endParaRPr lang="en-US" dirty="0"/>
          </a:p>
        </p:txBody>
      </p:sp>
      <p:sp>
        <p:nvSpPr>
          <p:cNvPr id="17" name="Rectangle 16"/>
          <p:cNvSpPr/>
          <p:nvPr/>
        </p:nvSpPr>
        <p:spPr>
          <a:xfrm>
            <a:off x="2607213" y="1960099"/>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2</a:t>
            </a:r>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p:cNvCxnSpPr/>
          <p:nvPr/>
        </p:nvCxnSpPr>
        <p:spPr>
          <a:xfrm rot="16200000" flipH="1">
            <a:off x="2919046" y="5662245"/>
            <a:ext cx="295427"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052603" y="5617697"/>
            <a:ext cx="295427"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4855698" y="5629420"/>
            <a:ext cx="295427"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5" idx="3"/>
            <a:endCxn id="17" idx="1"/>
          </p:cNvCxnSpPr>
          <p:nvPr/>
        </p:nvCxnSpPr>
        <p:spPr>
          <a:xfrm>
            <a:off x="3896751" y="4550897"/>
            <a:ext cx="2443090" cy="937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770142" y="1378634"/>
            <a:ext cx="2363372" cy="1406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0578905" y="872198"/>
            <a:ext cx="1613095" cy="707886"/>
          </a:xfrm>
          <a:prstGeom prst="rect">
            <a:avLst/>
          </a:prstGeom>
          <a:noFill/>
        </p:spPr>
        <p:txBody>
          <a:bodyPr wrap="square" rtlCol="0">
            <a:spAutoFit/>
          </a:bodyPr>
          <a:lstStyle/>
          <a:p>
            <a:pPr algn="ctr"/>
            <a:r>
              <a:rPr lang="en-US" sz="2000" b="1" dirty="0" smtClean="0">
                <a:solidFill>
                  <a:schemeClr val="bg1"/>
                </a:solidFill>
              </a:rPr>
              <a:t>SECTION 140(4)</a:t>
            </a:r>
            <a:endParaRPr lang="en-US" sz="2000" b="1" dirty="0">
              <a:solidFill>
                <a:schemeClr val="bg1"/>
              </a:solidFill>
            </a:endParaRPr>
          </a:p>
        </p:txBody>
      </p:sp>
      <p:sp>
        <p:nvSpPr>
          <p:cNvPr id="6" name="Rectangle 5"/>
          <p:cNvSpPr/>
          <p:nvPr/>
        </p:nvSpPr>
        <p:spPr>
          <a:xfrm>
            <a:off x="225082" y="590843"/>
            <a:ext cx="3530992" cy="1927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WHO WAS ENGAGED IN MANUFACTURE OF TAXABLE AS WELL AS EXEMPTED GOODS AND LIABLE TO TAX UNDER EXCISE ACT</a:t>
            </a:r>
          </a:p>
        </p:txBody>
      </p:sp>
      <p:sp>
        <p:nvSpPr>
          <p:cNvPr id="7" name="Rectangle 6"/>
          <p:cNvSpPr/>
          <p:nvPr/>
        </p:nvSpPr>
        <p:spPr>
          <a:xfrm>
            <a:off x="4035082" y="588499"/>
            <a:ext cx="1788943" cy="1927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SHALL BE ENTITLED TO TAKE IN HIS ELCTRONIC CREDIT LEDGER</a:t>
            </a:r>
          </a:p>
        </p:txBody>
      </p:sp>
      <p:sp>
        <p:nvSpPr>
          <p:cNvPr id="8" name="Rectangle 7"/>
          <p:cNvSpPr/>
          <p:nvPr/>
        </p:nvSpPr>
        <p:spPr>
          <a:xfrm>
            <a:off x="6114756" y="558018"/>
            <a:ext cx="4140592" cy="1927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 CENVAT CREDIT C/F IN RETURN (AS PER SEC 140(1))</a:t>
            </a:r>
          </a:p>
          <a:p>
            <a:pPr algn="ctr"/>
            <a:r>
              <a:rPr lang="en-US" sz="2000" dirty="0" smtClean="0">
                <a:solidFill>
                  <a:schemeClr val="bg1"/>
                </a:solidFill>
              </a:rPr>
              <a:t>b) </a:t>
            </a:r>
            <a:r>
              <a:rPr lang="en-US" sz="2000" b="1" dirty="0" smtClean="0">
                <a:solidFill>
                  <a:schemeClr val="bg1"/>
                </a:solidFill>
              </a:rPr>
              <a:t>CENVAT CREDIT IN RESPECT OF INPUTS HELD IN STOCK, SEMI-FINISHED OR FINISHED GOODS (AS PER SEC 140(3))</a:t>
            </a:r>
          </a:p>
        </p:txBody>
      </p:sp>
      <p:sp>
        <p:nvSpPr>
          <p:cNvPr id="13" name="Rectangle 12"/>
          <p:cNvSpPr/>
          <p:nvPr/>
        </p:nvSpPr>
        <p:spPr>
          <a:xfrm>
            <a:off x="10564837" y="4107767"/>
            <a:ext cx="1627163" cy="1378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0564837" y="4428978"/>
            <a:ext cx="1627163" cy="707886"/>
          </a:xfrm>
          <a:prstGeom prst="rect">
            <a:avLst/>
          </a:prstGeom>
          <a:noFill/>
        </p:spPr>
        <p:txBody>
          <a:bodyPr wrap="square" rtlCol="0">
            <a:spAutoFit/>
          </a:bodyPr>
          <a:lstStyle/>
          <a:p>
            <a:pPr algn="ctr"/>
            <a:r>
              <a:rPr lang="en-US" sz="2000" b="1" dirty="0" smtClean="0">
                <a:solidFill>
                  <a:schemeClr val="bg1"/>
                </a:solidFill>
              </a:rPr>
              <a:t>SECTION 140(5)</a:t>
            </a:r>
            <a:endParaRPr lang="en-US" sz="2000" b="1" dirty="0">
              <a:solidFill>
                <a:schemeClr val="bg1"/>
              </a:solidFill>
            </a:endParaRPr>
          </a:p>
        </p:txBody>
      </p:sp>
      <p:sp>
        <p:nvSpPr>
          <p:cNvPr id="15" name="Rectangle 14"/>
          <p:cNvSpPr/>
          <p:nvPr/>
        </p:nvSpPr>
        <p:spPr>
          <a:xfrm>
            <a:off x="239150" y="3587260"/>
            <a:ext cx="3657601" cy="1927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CAN TRANSFER CREDIT OF ELIGIBLE DUTIES IN RESPECT OF INPUT/ INPUT SERVICES RECEIVED AFTER 30</a:t>
            </a:r>
            <a:r>
              <a:rPr lang="en-US" sz="2000" b="1" baseline="30000" dirty="0" smtClean="0">
                <a:solidFill>
                  <a:schemeClr val="bg1"/>
                </a:solidFill>
              </a:rPr>
              <a:t>th</a:t>
            </a:r>
            <a:r>
              <a:rPr lang="en-US" sz="2000" b="1" dirty="0" smtClean="0">
                <a:solidFill>
                  <a:schemeClr val="bg1"/>
                </a:solidFill>
              </a:rPr>
              <a:t> JUNE, 2017 ,IN HIS ELECTRONIC CREDIT LEDGER</a:t>
            </a:r>
          </a:p>
        </p:txBody>
      </p:sp>
      <p:sp>
        <p:nvSpPr>
          <p:cNvPr id="16" name="Rectangle 15"/>
          <p:cNvSpPr/>
          <p:nvPr/>
        </p:nvSpPr>
        <p:spPr>
          <a:xfrm>
            <a:off x="4147625" y="3598985"/>
            <a:ext cx="1859281" cy="1927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DUTY HAS BEEN PAID BY THE SUPPLIER UNDER EXISTING LAW</a:t>
            </a:r>
          </a:p>
        </p:txBody>
      </p:sp>
      <p:sp>
        <p:nvSpPr>
          <p:cNvPr id="17" name="Rectangle 16"/>
          <p:cNvSpPr/>
          <p:nvPr/>
        </p:nvSpPr>
        <p:spPr>
          <a:xfrm>
            <a:off x="6339841" y="3596638"/>
            <a:ext cx="3873306" cy="1927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AND INVOICES/DOCUMENT WAS RECORDED IN THE BOOKS OF ACCOUNT WITHIN A PERIOD OF 30 DAYS FROM 1</a:t>
            </a:r>
            <a:r>
              <a:rPr lang="en-US" sz="2000" b="1" baseline="30000" dirty="0" smtClean="0">
                <a:solidFill>
                  <a:schemeClr val="bg1"/>
                </a:solidFill>
              </a:rPr>
              <a:t>st</a:t>
            </a:r>
            <a:r>
              <a:rPr lang="en-US" sz="2000" b="1" dirty="0" smtClean="0">
                <a:solidFill>
                  <a:schemeClr val="bg1"/>
                </a:solidFill>
              </a:rPr>
              <a:t> JULY, 2017</a:t>
            </a:r>
          </a:p>
          <a:p>
            <a:pPr algn="ctr"/>
            <a:r>
              <a:rPr lang="en-US" sz="2000" b="1" dirty="0" smtClean="0">
                <a:solidFill>
                  <a:schemeClr val="bg1"/>
                </a:solidFill>
              </a:rPr>
              <a:t>(CAN BE FURTHER EXTENDED FOR 30 DAYS)</a:t>
            </a:r>
          </a:p>
        </p:txBody>
      </p:sp>
      <p:sp>
        <p:nvSpPr>
          <p:cNvPr id="18" name="Rectangle 17"/>
          <p:cNvSpPr/>
          <p:nvPr/>
        </p:nvSpPr>
        <p:spPr>
          <a:xfrm>
            <a:off x="2468879" y="5767754"/>
            <a:ext cx="5577842" cy="6846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SHALL FURNISH A STATEMENT AS PER RULES PRESCRIBED</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78905" y="872198"/>
            <a:ext cx="1613095" cy="707886"/>
          </a:xfrm>
          <a:prstGeom prst="rect">
            <a:avLst/>
          </a:prstGeom>
          <a:noFill/>
        </p:spPr>
        <p:txBody>
          <a:bodyPr wrap="square" rtlCol="0">
            <a:spAutoFit/>
          </a:bodyPr>
          <a:lstStyle/>
          <a:p>
            <a:pPr algn="ctr"/>
            <a:r>
              <a:rPr lang="en-US" sz="2000" b="1" dirty="0" smtClean="0">
                <a:solidFill>
                  <a:schemeClr val="bg1"/>
                </a:solidFill>
              </a:rPr>
              <a:t>RULE</a:t>
            </a:r>
          </a:p>
          <a:p>
            <a:pPr algn="ctr"/>
            <a:r>
              <a:rPr lang="en-US" sz="2000" b="1" dirty="0" smtClean="0">
                <a:solidFill>
                  <a:schemeClr val="bg1"/>
                </a:solidFill>
              </a:rPr>
              <a:t>1(2)( c)</a:t>
            </a:r>
          </a:p>
        </p:txBody>
      </p:sp>
      <p:sp>
        <p:nvSpPr>
          <p:cNvPr id="6" name="Rectangle 5"/>
          <p:cNvSpPr/>
          <p:nvPr/>
        </p:nvSpPr>
        <p:spPr>
          <a:xfrm>
            <a:off x="407963" y="928469"/>
            <a:ext cx="3545059" cy="2067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NAME OF SUPPLIER, SERIAL NO. &amp; DATE OF ISSUE OF INVOICE/ DOCUMENT THROUGH WHICH ITC WAS ADMISSIBLE UNDER EXISTING LAW </a:t>
            </a:r>
          </a:p>
        </p:txBody>
      </p:sp>
      <p:sp>
        <p:nvSpPr>
          <p:cNvPr id="7" name="Rectangle 6"/>
          <p:cNvSpPr/>
          <p:nvPr/>
        </p:nvSpPr>
        <p:spPr>
          <a:xfrm>
            <a:off x="4206239" y="928468"/>
            <a:ext cx="1756117" cy="2096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DESCRIPTION AND VALUE OF GOODS AND SERVICES </a:t>
            </a:r>
          </a:p>
        </p:txBody>
      </p:sp>
      <p:sp>
        <p:nvSpPr>
          <p:cNvPr id="8" name="Rectangle 7"/>
          <p:cNvSpPr/>
          <p:nvPr/>
        </p:nvSpPr>
        <p:spPr>
          <a:xfrm>
            <a:off x="6260124" y="951911"/>
            <a:ext cx="1899137" cy="2058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QUANTITY IN CASE OF GOODS AND UNIT/UNIT QUANTITY CODE</a:t>
            </a:r>
          </a:p>
        </p:txBody>
      </p:sp>
      <p:sp>
        <p:nvSpPr>
          <p:cNvPr id="9" name="Rectangle 8"/>
          <p:cNvSpPr/>
          <p:nvPr/>
        </p:nvSpPr>
        <p:spPr>
          <a:xfrm>
            <a:off x="8391379" y="935500"/>
            <a:ext cx="1990577" cy="1990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 AMOUNT OF ELIGIBLE DUTIES/VAT/ ENTRY TAX CHARGED BY THE SUPPLIER</a:t>
            </a:r>
          </a:p>
        </p:txBody>
      </p:sp>
      <p:sp>
        <p:nvSpPr>
          <p:cNvPr id="10" name="Rectangle 9"/>
          <p:cNvSpPr/>
          <p:nvPr/>
        </p:nvSpPr>
        <p:spPr>
          <a:xfrm>
            <a:off x="1688124" y="3151161"/>
            <a:ext cx="6822830" cy="858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DATE ON WHICH RECEIPT OF GOODS/ SERVICES ENTERED IN BOOKS</a:t>
            </a:r>
          </a:p>
        </p:txBody>
      </p:sp>
      <p:sp>
        <p:nvSpPr>
          <p:cNvPr id="11" name="Rectangle 10"/>
          <p:cNvSpPr/>
          <p:nvPr/>
        </p:nvSpPr>
        <p:spPr>
          <a:xfrm>
            <a:off x="422031" y="182879"/>
            <a:ext cx="9875519" cy="422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IN CASE OF CLAIM U/S 140(5), APPLICANT SHALL FURNISH FOLLOWING DETAILS:</a:t>
            </a:r>
            <a:endParaRPr lang="en-US" sz="2000" b="1" dirty="0">
              <a:solidFill>
                <a:schemeClr val="bg1"/>
              </a:solidFill>
            </a:endParaRPr>
          </a:p>
        </p:txBody>
      </p:sp>
      <p:sp>
        <p:nvSpPr>
          <p:cNvPr id="12" name="Rectangle 11"/>
          <p:cNvSpPr/>
          <p:nvPr/>
        </p:nvSpPr>
        <p:spPr>
          <a:xfrm>
            <a:off x="422031" y="914401"/>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1</a:t>
            </a:r>
            <a:endParaRPr lang="en-US" dirty="0"/>
          </a:p>
        </p:txBody>
      </p:sp>
      <p:sp>
        <p:nvSpPr>
          <p:cNvPr id="13" name="Rectangle 12"/>
          <p:cNvSpPr/>
          <p:nvPr/>
        </p:nvSpPr>
        <p:spPr>
          <a:xfrm>
            <a:off x="6314049" y="954259"/>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3</a:t>
            </a:r>
            <a:endParaRPr lang="en-US" dirty="0"/>
          </a:p>
        </p:txBody>
      </p:sp>
      <p:sp>
        <p:nvSpPr>
          <p:cNvPr id="14" name="Rectangle 13"/>
          <p:cNvSpPr/>
          <p:nvPr/>
        </p:nvSpPr>
        <p:spPr>
          <a:xfrm>
            <a:off x="1697503" y="3160541"/>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5</a:t>
            </a:r>
            <a:endParaRPr lang="en-US" dirty="0"/>
          </a:p>
        </p:txBody>
      </p:sp>
      <p:sp>
        <p:nvSpPr>
          <p:cNvPr id="15" name="Rectangle 14"/>
          <p:cNvSpPr/>
          <p:nvPr/>
        </p:nvSpPr>
        <p:spPr>
          <a:xfrm>
            <a:off x="8391378" y="949569"/>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4</a:t>
            </a:r>
            <a:endParaRPr lang="en-US" dirty="0"/>
          </a:p>
        </p:txBody>
      </p:sp>
      <p:sp>
        <p:nvSpPr>
          <p:cNvPr id="16" name="Rectangle 15"/>
          <p:cNvSpPr/>
          <p:nvPr/>
        </p:nvSpPr>
        <p:spPr>
          <a:xfrm>
            <a:off x="4253133" y="961293"/>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2</a:t>
            </a:r>
            <a:endParaRPr lang="en-US" dirty="0"/>
          </a:p>
        </p:txBody>
      </p:sp>
      <p:sp>
        <p:nvSpPr>
          <p:cNvPr id="17" name="Rectangle 16"/>
          <p:cNvSpPr/>
          <p:nvPr/>
        </p:nvSpPr>
        <p:spPr>
          <a:xfrm>
            <a:off x="10564837" y="4600136"/>
            <a:ext cx="1627163" cy="1378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0564837" y="4921347"/>
            <a:ext cx="1627163" cy="707886"/>
          </a:xfrm>
          <a:prstGeom prst="rect">
            <a:avLst/>
          </a:prstGeom>
          <a:noFill/>
        </p:spPr>
        <p:txBody>
          <a:bodyPr wrap="square" rtlCol="0">
            <a:spAutoFit/>
          </a:bodyPr>
          <a:lstStyle/>
          <a:p>
            <a:pPr algn="ctr"/>
            <a:r>
              <a:rPr lang="en-US" sz="2000" b="1" dirty="0" smtClean="0">
                <a:solidFill>
                  <a:schemeClr val="bg1"/>
                </a:solidFill>
              </a:rPr>
              <a:t>RULE</a:t>
            </a:r>
          </a:p>
          <a:p>
            <a:pPr algn="ctr"/>
            <a:r>
              <a:rPr lang="en-US" sz="2000" b="1" dirty="0" smtClean="0">
                <a:solidFill>
                  <a:schemeClr val="bg1"/>
                </a:solidFill>
              </a:rPr>
              <a:t>1(3)</a:t>
            </a:r>
            <a:endParaRPr lang="en-US" sz="2000" b="1" dirty="0">
              <a:solidFill>
                <a:schemeClr val="bg1"/>
              </a:solidFill>
            </a:endParaRPr>
          </a:p>
        </p:txBody>
      </p:sp>
      <p:sp>
        <p:nvSpPr>
          <p:cNvPr id="19" name="Rectangle 18"/>
          <p:cNvSpPr/>
          <p:nvPr/>
        </p:nvSpPr>
        <p:spPr>
          <a:xfrm>
            <a:off x="618980" y="4642339"/>
            <a:ext cx="9129932" cy="1252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THE AMOUNT OF CREDIT SPECIFIED IN THE APPLICATION IN FORM GST TRAN-1 SHALL BE CREDITED TO THE ELECTRONIC CREDIT LEDGER OF THE APPLICANT MAINTAINED IN </a:t>
            </a:r>
            <a:r>
              <a:rPr lang="en-US" sz="2000" b="1" dirty="0" smtClean="0">
                <a:solidFill>
                  <a:schemeClr val="bg1"/>
                </a:solidFill>
                <a:effectLst>
                  <a:outerShdw blurRad="38100" dist="38100" dir="2700000" algn="tl">
                    <a:srgbClr val="000000">
                      <a:alpha val="43137"/>
                    </a:srgbClr>
                  </a:outerShdw>
                </a:effectLst>
              </a:rPr>
              <a:t>FORM GST PMT-2</a:t>
            </a:r>
            <a:r>
              <a:rPr lang="en-US" sz="2000" b="1" dirty="0" smtClean="0">
                <a:solidFill>
                  <a:schemeClr val="bg1"/>
                </a:solidFill>
              </a:rPr>
              <a:t> ON THE COMMON PORTAL</a:t>
            </a:r>
            <a:endParaRPr lang="en-US" sz="2000" b="1" dirty="0">
              <a:solidFill>
                <a:schemeClr val="bg1"/>
              </a:solidFill>
            </a:endParaRPr>
          </a:p>
        </p:txBody>
      </p:sp>
    </p:spTree>
    <p:extLst>
      <p:ext uri="{BB962C8B-B14F-4D97-AF65-F5344CB8AC3E}">
        <p14:creationId xmlns="" xmlns:p14="http://schemas.microsoft.com/office/powerpoint/2010/main" val="16552143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a:stCxn id="7" idx="3"/>
          </p:cNvCxnSpPr>
          <p:nvPr/>
        </p:nvCxnSpPr>
        <p:spPr>
          <a:xfrm>
            <a:off x="2391508" y="1737360"/>
            <a:ext cx="6963508" cy="3516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4135903" y="337623"/>
            <a:ext cx="2152356" cy="2743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CREDIT OF ELIGIBLE DUTIES IN RESPECT OF INPUTS HELD IN STOCK OR IN SEMI-FINISHED OR FINISHED GOODS</a:t>
            </a:r>
            <a:endParaRPr lang="en-US" sz="2000" b="1" dirty="0">
              <a:solidFill>
                <a:schemeClr val="bg1"/>
              </a:solidFill>
            </a:endParaRPr>
          </a:p>
        </p:txBody>
      </p:sp>
      <p:sp>
        <p:nvSpPr>
          <p:cNvPr id="6" name="TextBox 5"/>
          <p:cNvSpPr txBox="1"/>
          <p:nvPr/>
        </p:nvSpPr>
        <p:spPr>
          <a:xfrm>
            <a:off x="10578905" y="872198"/>
            <a:ext cx="1613095" cy="707886"/>
          </a:xfrm>
          <a:prstGeom prst="rect">
            <a:avLst/>
          </a:prstGeom>
          <a:noFill/>
        </p:spPr>
        <p:txBody>
          <a:bodyPr wrap="square" rtlCol="0">
            <a:spAutoFit/>
          </a:bodyPr>
          <a:lstStyle/>
          <a:p>
            <a:pPr algn="ctr"/>
            <a:r>
              <a:rPr lang="en-US" sz="2000" b="1" dirty="0" smtClean="0">
                <a:solidFill>
                  <a:schemeClr val="bg1"/>
                </a:solidFill>
              </a:rPr>
              <a:t>SECTION 140(6)</a:t>
            </a:r>
            <a:endParaRPr lang="en-US" sz="2000" b="1" dirty="0">
              <a:solidFill>
                <a:schemeClr val="bg1"/>
              </a:solidFill>
            </a:endParaRPr>
          </a:p>
        </p:txBody>
      </p:sp>
      <p:sp>
        <p:nvSpPr>
          <p:cNvPr id="7" name="Rectangle 6"/>
          <p:cNvSpPr/>
          <p:nvPr/>
        </p:nvSpPr>
        <p:spPr>
          <a:xfrm>
            <a:off x="323557" y="365760"/>
            <a:ext cx="2067951" cy="2743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WHO WAS EITHER PAYING TAX AT FIXED RATE OR PAYING A FIXED AMOUNT IN LIEU OF TAX PAYABLE</a:t>
            </a:r>
          </a:p>
        </p:txBody>
      </p:sp>
      <p:sp>
        <p:nvSpPr>
          <p:cNvPr id="8" name="Rectangle 7"/>
          <p:cNvSpPr/>
          <p:nvPr/>
        </p:nvSpPr>
        <p:spPr>
          <a:xfrm>
            <a:off x="8046720" y="337624"/>
            <a:ext cx="1702189" cy="2757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ELECTRONIC CREDIT LEDGER</a:t>
            </a:r>
            <a:endParaRPr lang="en-US" sz="2000" b="1" dirty="0">
              <a:solidFill>
                <a:schemeClr val="bg1"/>
              </a:solidFill>
            </a:endParaRPr>
          </a:p>
        </p:txBody>
      </p:sp>
      <p:sp>
        <p:nvSpPr>
          <p:cNvPr id="9" name="TextBox 8"/>
          <p:cNvSpPr txBox="1"/>
          <p:nvPr/>
        </p:nvSpPr>
        <p:spPr>
          <a:xfrm>
            <a:off x="2349304" y="1378634"/>
            <a:ext cx="1997613" cy="369332"/>
          </a:xfrm>
          <a:prstGeom prst="rect">
            <a:avLst/>
          </a:prstGeom>
          <a:noFill/>
        </p:spPr>
        <p:txBody>
          <a:bodyPr wrap="square" rtlCol="0">
            <a:spAutoFit/>
          </a:bodyPr>
          <a:lstStyle/>
          <a:p>
            <a:r>
              <a:rPr lang="en-US" b="1" dirty="0" smtClean="0">
                <a:solidFill>
                  <a:schemeClr val="bg1"/>
                </a:solidFill>
              </a:rPr>
              <a:t>CAN TRANSFER</a:t>
            </a:r>
            <a:endParaRPr lang="en-US" b="1" dirty="0">
              <a:solidFill>
                <a:schemeClr val="bg1"/>
              </a:solidFill>
            </a:endParaRPr>
          </a:p>
        </p:txBody>
      </p:sp>
      <p:sp>
        <p:nvSpPr>
          <p:cNvPr id="10" name="TextBox 9"/>
          <p:cNvSpPr txBox="1"/>
          <p:nvPr/>
        </p:nvSpPr>
        <p:spPr>
          <a:xfrm>
            <a:off x="6288259" y="1390357"/>
            <a:ext cx="1744394" cy="369332"/>
          </a:xfrm>
          <a:prstGeom prst="rect">
            <a:avLst/>
          </a:prstGeom>
          <a:noFill/>
        </p:spPr>
        <p:txBody>
          <a:bodyPr wrap="square" rtlCol="0">
            <a:spAutoFit/>
          </a:bodyPr>
          <a:lstStyle/>
          <a:p>
            <a:pPr algn="ctr"/>
            <a:r>
              <a:rPr lang="en-US" b="1" dirty="0" smtClean="0">
                <a:solidFill>
                  <a:schemeClr val="bg1"/>
                </a:solidFill>
              </a:rPr>
              <a:t>AS PER RULES</a:t>
            </a:r>
            <a:endParaRPr lang="en-US" b="1" dirty="0">
              <a:solidFill>
                <a:schemeClr val="bg1"/>
              </a:solidFill>
            </a:endParaRPr>
          </a:p>
        </p:txBody>
      </p:sp>
      <p:sp>
        <p:nvSpPr>
          <p:cNvPr id="11" name="TextBox 10"/>
          <p:cNvSpPr txBox="1"/>
          <p:nvPr/>
        </p:nvSpPr>
        <p:spPr>
          <a:xfrm>
            <a:off x="6302327" y="1772528"/>
            <a:ext cx="1758462" cy="646331"/>
          </a:xfrm>
          <a:prstGeom prst="rect">
            <a:avLst/>
          </a:prstGeom>
          <a:noFill/>
        </p:spPr>
        <p:txBody>
          <a:bodyPr wrap="square" rtlCol="0">
            <a:spAutoFit/>
          </a:bodyPr>
          <a:lstStyle/>
          <a:p>
            <a:pPr algn="ctr"/>
            <a:r>
              <a:rPr lang="en-US" b="1" dirty="0" smtClean="0">
                <a:solidFill>
                  <a:schemeClr val="bg1"/>
                </a:solidFill>
              </a:rPr>
              <a:t>SUBJECT TO CONDITIONS</a:t>
            </a:r>
            <a:endParaRPr lang="en-US" b="1" dirty="0">
              <a:solidFill>
                <a:schemeClr val="bg1"/>
              </a:solidFill>
            </a:endParaRPr>
          </a:p>
        </p:txBody>
      </p:sp>
      <p:sp>
        <p:nvSpPr>
          <p:cNvPr id="14" name="Rectangle 13"/>
          <p:cNvSpPr/>
          <p:nvPr/>
        </p:nvSpPr>
        <p:spPr>
          <a:xfrm>
            <a:off x="407963" y="4318781"/>
            <a:ext cx="2096085"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SUCH INPUTS OR GOODS ARE USED FOR MAKING TAXABLE SUPPLIES</a:t>
            </a:r>
            <a:endParaRPr lang="en-US" sz="2000" b="1" dirty="0">
              <a:solidFill>
                <a:schemeClr val="bg1"/>
              </a:solidFill>
            </a:endParaRPr>
          </a:p>
        </p:txBody>
      </p:sp>
      <p:sp>
        <p:nvSpPr>
          <p:cNvPr id="15" name="Rectangle 14"/>
          <p:cNvSpPr/>
          <p:nvPr/>
        </p:nvSpPr>
        <p:spPr>
          <a:xfrm>
            <a:off x="2783059" y="4330504"/>
            <a:ext cx="1915550"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IS NOT PAYNG TAX UNDER SEC 10</a:t>
            </a:r>
            <a:endParaRPr lang="en-US" sz="2000" b="1" dirty="0">
              <a:solidFill>
                <a:schemeClr val="bg1"/>
              </a:solidFill>
            </a:endParaRPr>
          </a:p>
        </p:txBody>
      </p:sp>
      <p:sp>
        <p:nvSpPr>
          <p:cNvPr id="16" name="Rectangle 15"/>
          <p:cNvSpPr/>
          <p:nvPr/>
        </p:nvSpPr>
        <p:spPr>
          <a:xfrm>
            <a:off x="7385537" y="4314093"/>
            <a:ext cx="2194562"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IS IN POSSESSION OF INVOICE EVIDENCING PAYMENT OF TAX</a:t>
            </a:r>
            <a:endParaRPr lang="en-US" sz="2000" b="1" dirty="0">
              <a:solidFill>
                <a:schemeClr val="bg1"/>
              </a:solidFill>
            </a:endParaRPr>
          </a:p>
        </p:txBody>
      </p:sp>
      <p:sp>
        <p:nvSpPr>
          <p:cNvPr id="17" name="Rectangle 16"/>
          <p:cNvSpPr/>
          <p:nvPr/>
        </p:nvSpPr>
        <p:spPr>
          <a:xfrm>
            <a:off x="9889585" y="4311746"/>
            <a:ext cx="1983545"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SUCH INVOICES WERE ISSUED NOT EARLIER THAN 1</a:t>
            </a:r>
            <a:r>
              <a:rPr lang="en-US" sz="2000" b="1" baseline="30000" dirty="0" smtClean="0">
                <a:solidFill>
                  <a:schemeClr val="bg1"/>
                </a:solidFill>
              </a:rPr>
              <a:t>st</a:t>
            </a:r>
            <a:r>
              <a:rPr lang="en-US" sz="2000" b="1" dirty="0" smtClean="0">
                <a:solidFill>
                  <a:schemeClr val="bg1"/>
                </a:solidFill>
              </a:rPr>
              <a:t> JULY,2016</a:t>
            </a:r>
            <a:endParaRPr lang="en-US" sz="2000" b="1" dirty="0">
              <a:solidFill>
                <a:schemeClr val="bg1"/>
              </a:solidFill>
            </a:endParaRPr>
          </a:p>
        </p:txBody>
      </p:sp>
      <p:sp>
        <p:nvSpPr>
          <p:cNvPr id="18" name="Rectangle 17"/>
          <p:cNvSpPr/>
          <p:nvPr/>
        </p:nvSpPr>
        <p:spPr>
          <a:xfrm>
            <a:off x="5012789" y="4337538"/>
            <a:ext cx="2105464"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IS ELIGIBLE FOR ITC ON SUCH INPUTS UNDER GST ACT</a:t>
            </a:r>
            <a:endParaRPr lang="en-US" sz="2000" b="1" dirty="0">
              <a:solidFill>
                <a:schemeClr val="bg1"/>
              </a:solidFill>
            </a:endParaRPr>
          </a:p>
        </p:txBody>
      </p:sp>
      <p:sp>
        <p:nvSpPr>
          <p:cNvPr id="19" name="Rectangle 18"/>
          <p:cNvSpPr/>
          <p:nvPr/>
        </p:nvSpPr>
        <p:spPr>
          <a:xfrm>
            <a:off x="492369" y="3530990"/>
            <a:ext cx="1814732" cy="422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effectLst>
                  <a:outerShdw blurRad="38100" dist="38100" dir="2700000" algn="tl">
                    <a:srgbClr val="000000">
                      <a:alpha val="43137"/>
                    </a:srgbClr>
                  </a:outerShdw>
                </a:effectLst>
              </a:rPr>
              <a:t>CONDITIONS:</a:t>
            </a:r>
            <a:endParaRPr lang="en-US" sz="2000" b="1" dirty="0">
              <a:solidFill>
                <a:schemeClr val="bg1"/>
              </a:solidFill>
              <a:effectLst>
                <a:outerShdw blurRad="38100" dist="38100" dir="2700000" algn="tl">
                  <a:srgbClr val="000000">
                    <a:alpha val="43137"/>
                  </a:srgbClr>
                </a:outerShdw>
              </a:effectLst>
            </a:endParaRPr>
          </a:p>
        </p:txBody>
      </p:sp>
      <p:sp>
        <p:nvSpPr>
          <p:cNvPr id="20" name="Rectangle 19"/>
          <p:cNvSpPr/>
          <p:nvPr/>
        </p:nvSpPr>
        <p:spPr>
          <a:xfrm>
            <a:off x="436098" y="4332851"/>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1</a:t>
            </a:r>
            <a:endParaRPr lang="en-US" dirty="0"/>
          </a:p>
        </p:txBody>
      </p:sp>
      <p:sp>
        <p:nvSpPr>
          <p:cNvPr id="21" name="Rectangle 20"/>
          <p:cNvSpPr/>
          <p:nvPr/>
        </p:nvSpPr>
        <p:spPr>
          <a:xfrm>
            <a:off x="5033888" y="4344573"/>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3</a:t>
            </a:r>
            <a:endParaRPr lang="en-US" dirty="0"/>
          </a:p>
        </p:txBody>
      </p:sp>
      <p:sp>
        <p:nvSpPr>
          <p:cNvPr id="22" name="Rectangle 21"/>
          <p:cNvSpPr/>
          <p:nvPr/>
        </p:nvSpPr>
        <p:spPr>
          <a:xfrm>
            <a:off x="9898968" y="4285957"/>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5</a:t>
            </a:r>
            <a:endParaRPr lang="en-US" dirty="0"/>
          </a:p>
        </p:txBody>
      </p:sp>
      <p:sp>
        <p:nvSpPr>
          <p:cNvPr id="23" name="Rectangle 22"/>
          <p:cNvSpPr/>
          <p:nvPr/>
        </p:nvSpPr>
        <p:spPr>
          <a:xfrm>
            <a:off x="7420707" y="4339882"/>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4</a:t>
            </a:r>
            <a:endParaRPr lang="en-US" dirty="0"/>
          </a:p>
        </p:txBody>
      </p:sp>
      <p:sp>
        <p:nvSpPr>
          <p:cNvPr id="24" name="Rectangle 23"/>
          <p:cNvSpPr/>
          <p:nvPr/>
        </p:nvSpPr>
        <p:spPr>
          <a:xfrm>
            <a:off x="2804160" y="4351607"/>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2</a:t>
            </a:r>
            <a:endParaRPr lang="en-US" dirty="0"/>
          </a:p>
        </p:txBody>
      </p:sp>
    </p:spTree>
    <p:extLst>
      <p:ext uri="{BB962C8B-B14F-4D97-AF65-F5344CB8AC3E}">
        <p14:creationId xmlns="" xmlns:p14="http://schemas.microsoft.com/office/powerpoint/2010/main" val="30320502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78905" y="872198"/>
            <a:ext cx="1613095" cy="707886"/>
          </a:xfrm>
          <a:prstGeom prst="rect">
            <a:avLst/>
          </a:prstGeom>
          <a:noFill/>
        </p:spPr>
        <p:txBody>
          <a:bodyPr wrap="square" rtlCol="0">
            <a:spAutoFit/>
          </a:bodyPr>
          <a:lstStyle/>
          <a:p>
            <a:pPr algn="ctr"/>
            <a:r>
              <a:rPr lang="en-US" sz="2000" b="1" dirty="0" smtClean="0">
                <a:solidFill>
                  <a:schemeClr val="bg1"/>
                </a:solidFill>
              </a:rPr>
              <a:t>SECTION 140(7)</a:t>
            </a:r>
            <a:endParaRPr lang="en-US" sz="2000" b="1" dirty="0">
              <a:solidFill>
                <a:schemeClr val="bg1"/>
              </a:solidFill>
            </a:endParaRPr>
          </a:p>
        </p:txBody>
      </p:sp>
      <p:sp>
        <p:nvSpPr>
          <p:cNvPr id="3" name="Rectangle 2"/>
          <p:cNvSpPr/>
          <p:nvPr/>
        </p:nvSpPr>
        <p:spPr>
          <a:xfrm>
            <a:off x="281354" y="604910"/>
            <a:ext cx="10114671" cy="13927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ITC ON ANY SERVICE RECEIVED PRIOR TO 1</a:t>
            </a:r>
            <a:r>
              <a:rPr lang="en-US" sz="2000" b="1" baseline="30000" dirty="0" smtClean="0">
                <a:solidFill>
                  <a:schemeClr val="bg1"/>
                </a:solidFill>
              </a:rPr>
              <a:t>st</a:t>
            </a:r>
            <a:r>
              <a:rPr lang="en-US" sz="2000" b="1" dirty="0" smtClean="0">
                <a:solidFill>
                  <a:schemeClr val="bg1"/>
                </a:solidFill>
              </a:rPr>
              <a:t> JULY, 2017 BY AN ISD SHALL BE ELIGIBLE FOR DISTRIBUTION AS CREDIT UNDER GST ACT EVEN IF INVOICES RELATED TO SUCH SERVICES RECEIVED ON OR AFTER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ndParaRPr>
          </a:p>
        </p:txBody>
      </p:sp>
      <p:sp>
        <p:nvSpPr>
          <p:cNvPr id="4" name="Rectangle 3"/>
          <p:cNvSpPr/>
          <p:nvPr/>
        </p:nvSpPr>
        <p:spPr>
          <a:xfrm>
            <a:off x="10564837" y="2475915"/>
            <a:ext cx="1627163" cy="1378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79009" y="2346958"/>
            <a:ext cx="10114671" cy="1690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HAVING CENTRALISED REGISTRATION CAN AVAIL OR TRANSFER CREDIT TO ANY OF HIS UNIT TO ELECTRONIC CREDIT LEDGER. SUCH CREDIT IS ALLOWED IF IT IS ADMISSIBLE AS ITC UNDER GST ACT. SUCH CREDIT MAY BE TRANSFERRED TO ANY OF THE REG. PERSON HVING SAME PAN FOR WHICH CENTRALISED REG. WAS OBTAINED UNDER EXXISTING LAW.</a:t>
            </a:r>
            <a:endParaRPr lang="en-US" sz="2000" b="1" dirty="0">
              <a:solidFill>
                <a:schemeClr val="bg1"/>
              </a:solidFill>
            </a:endParaRPr>
          </a:p>
        </p:txBody>
      </p:sp>
      <p:sp>
        <p:nvSpPr>
          <p:cNvPr id="6" name="TextBox 5"/>
          <p:cNvSpPr txBox="1"/>
          <p:nvPr/>
        </p:nvSpPr>
        <p:spPr>
          <a:xfrm>
            <a:off x="10578905" y="2768993"/>
            <a:ext cx="1613095" cy="707886"/>
          </a:xfrm>
          <a:prstGeom prst="rect">
            <a:avLst/>
          </a:prstGeom>
          <a:noFill/>
        </p:spPr>
        <p:txBody>
          <a:bodyPr wrap="square" rtlCol="0">
            <a:spAutoFit/>
          </a:bodyPr>
          <a:lstStyle/>
          <a:p>
            <a:pPr algn="ctr"/>
            <a:r>
              <a:rPr lang="en-US" sz="2000" b="1" dirty="0" smtClean="0">
                <a:solidFill>
                  <a:schemeClr val="bg1"/>
                </a:solidFill>
              </a:rPr>
              <a:t>SECTION 140(8)</a:t>
            </a:r>
            <a:endParaRPr lang="en-US" sz="2000" b="1" dirty="0">
              <a:solidFill>
                <a:schemeClr val="bg1"/>
              </a:solidFill>
            </a:endParaRPr>
          </a:p>
        </p:txBody>
      </p:sp>
      <p:sp>
        <p:nvSpPr>
          <p:cNvPr id="7" name="Rectangle 6"/>
          <p:cNvSpPr/>
          <p:nvPr/>
        </p:nvSpPr>
        <p:spPr>
          <a:xfrm>
            <a:off x="10564837" y="4654062"/>
            <a:ext cx="1627163" cy="1378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578905" y="4947140"/>
            <a:ext cx="1613095" cy="707886"/>
          </a:xfrm>
          <a:prstGeom prst="rect">
            <a:avLst/>
          </a:prstGeom>
          <a:noFill/>
        </p:spPr>
        <p:txBody>
          <a:bodyPr wrap="square" rtlCol="0">
            <a:spAutoFit/>
          </a:bodyPr>
          <a:lstStyle/>
          <a:p>
            <a:pPr algn="ctr"/>
            <a:r>
              <a:rPr lang="en-US" sz="2000" b="1" dirty="0" smtClean="0">
                <a:solidFill>
                  <a:schemeClr val="bg1"/>
                </a:solidFill>
              </a:rPr>
              <a:t>SECTION 140(9)</a:t>
            </a:r>
            <a:endParaRPr lang="en-US" sz="2000" b="1" dirty="0">
              <a:solidFill>
                <a:schemeClr val="bg1"/>
              </a:solidFill>
            </a:endParaRPr>
          </a:p>
        </p:txBody>
      </p:sp>
      <p:sp>
        <p:nvSpPr>
          <p:cNvPr id="9" name="Rectangle 8"/>
          <p:cNvSpPr/>
          <p:nvPr/>
        </p:nvSpPr>
        <p:spPr>
          <a:xfrm>
            <a:off x="264942" y="4527451"/>
            <a:ext cx="10114671" cy="1648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ANY CENVAT CREDIT AVAILED FOR THE INPUT SERVICES PROVIDED UNDER THE EXISTING LAW HAS BEEN </a:t>
            </a:r>
            <a:r>
              <a:rPr lang="en-US" sz="2000" b="1" dirty="0" smtClean="0">
                <a:solidFill>
                  <a:schemeClr val="bg1"/>
                </a:solidFill>
                <a:effectLst>
                  <a:outerShdw blurRad="38100" dist="38100" dir="2700000" algn="tl">
                    <a:srgbClr val="000000">
                      <a:alpha val="43137"/>
                    </a:srgbClr>
                  </a:outerShdw>
                </a:effectLst>
              </a:rPr>
              <a:t>REVERSED DUE TO NON-PAYMENT </a:t>
            </a:r>
            <a:r>
              <a:rPr lang="en-US" sz="2000" b="1" dirty="0" smtClean="0">
                <a:solidFill>
                  <a:schemeClr val="bg1"/>
                </a:solidFill>
              </a:rPr>
              <a:t>OF CONSIDERATION WITHIN A PERIOD OF </a:t>
            </a:r>
            <a:r>
              <a:rPr lang="en-US" sz="2000" b="1" dirty="0" smtClean="0">
                <a:solidFill>
                  <a:schemeClr val="bg1"/>
                </a:solidFill>
                <a:effectLst>
                  <a:outerShdw blurRad="38100" dist="38100" dir="2700000" algn="tl">
                    <a:srgbClr val="000000">
                      <a:alpha val="43137"/>
                    </a:srgbClr>
                  </a:outerShdw>
                </a:effectLst>
              </a:rPr>
              <a:t>3 MONTHS, </a:t>
            </a:r>
            <a:r>
              <a:rPr lang="en-US" sz="2000" b="1" dirty="0" smtClean="0">
                <a:solidFill>
                  <a:schemeClr val="bg1"/>
                </a:solidFill>
              </a:rPr>
              <a:t>SUCH CREDIT CAN BE RECLAIMED IF THE REG. PERSON HAS MADE THE PAYMENT OF CONSIDERATION FOR THAT SUPPLY OF SERVICES WITHIN A PERIOD OF 3 MONTHS FROM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p:cNvCxnSpPr>
            <a:stCxn id="6" idx="3"/>
            <a:endCxn id="10" idx="1"/>
          </p:cNvCxnSpPr>
          <p:nvPr/>
        </p:nvCxnSpPr>
        <p:spPr>
          <a:xfrm>
            <a:off x="2982350" y="4332849"/>
            <a:ext cx="5432474" cy="1055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p>
            <a:r>
              <a:rPr lang="en-US" sz="3200" b="1" dirty="0" smtClean="0"/>
              <a:t>TRANSITIONAL PROVISION FOR JOB WORK</a:t>
            </a:r>
            <a:endParaRPr lang="en-US" sz="3200" b="1" dirty="0"/>
          </a:p>
        </p:txBody>
      </p:sp>
      <p:sp>
        <p:nvSpPr>
          <p:cNvPr id="4" name="TextBox 3"/>
          <p:cNvSpPr txBox="1"/>
          <p:nvPr/>
        </p:nvSpPr>
        <p:spPr>
          <a:xfrm>
            <a:off x="10578905" y="872198"/>
            <a:ext cx="1613095" cy="707886"/>
          </a:xfrm>
          <a:prstGeom prst="rect">
            <a:avLst/>
          </a:prstGeom>
          <a:noFill/>
        </p:spPr>
        <p:txBody>
          <a:bodyPr wrap="square" rtlCol="0">
            <a:spAutoFit/>
          </a:bodyPr>
          <a:lstStyle/>
          <a:p>
            <a:pPr algn="ctr"/>
            <a:r>
              <a:rPr lang="en-US" sz="2000" b="1" dirty="0" smtClean="0">
                <a:solidFill>
                  <a:schemeClr val="bg1"/>
                </a:solidFill>
              </a:rPr>
              <a:t>SECTION 141(1)</a:t>
            </a:r>
            <a:endParaRPr lang="en-US" sz="2000" b="1" dirty="0">
              <a:solidFill>
                <a:schemeClr val="bg1"/>
              </a:solidFill>
            </a:endParaRPr>
          </a:p>
        </p:txBody>
      </p:sp>
      <p:sp>
        <p:nvSpPr>
          <p:cNvPr id="6" name="Rectangle 5"/>
          <p:cNvSpPr/>
          <p:nvPr/>
        </p:nvSpPr>
        <p:spPr>
          <a:xfrm>
            <a:off x="365760" y="2475913"/>
            <a:ext cx="2616590" cy="3713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ANY INPUTS RECEIVED HAD BEEN REMOVED AS SUCH OR REMOVED AFTER BEING PROCESSED TO A JOB WORKER FOR FURTHER PROCESSING, TESTING, REPAIR,ETC PRIOR TO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ndParaRPr>
          </a:p>
        </p:txBody>
      </p:sp>
      <p:sp>
        <p:nvSpPr>
          <p:cNvPr id="7" name="Rectangle 6"/>
          <p:cNvSpPr/>
          <p:nvPr/>
        </p:nvSpPr>
        <p:spPr>
          <a:xfrm>
            <a:off x="3373902" y="2525150"/>
            <a:ext cx="2140634" cy="36787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NO TAX SHALL BE PAYABLE IF SUCH INPUTS ARE RETURNED WITHIN PERIOD OF 6 MONTHS FROM 1</a:t>
            </a:r>
            <a:r>
              <a:rPr lang="en-US" sz="2000" b="1" baseline="30000" dirty="0" smtClean="0">
                <a:solidFill>
                  <a:schemeClr val="bg1"/>
                </a:solidFill>
              </a:rPr>
              <a:t>st</a:t>
            </a:r>
            <a:r>
              <a:rPr lang="en-US" sz="2000" b="1" dirty="0" smtClean="0">
                <a:solidFill>
                  <a:schemeClr val="bg1"/>
                </a:solidFill>
              </a:rPr>
              <a:t> JULY, 2017 (i.e. WITHIN 31</a:t>
            </a:r>
            <a:r>
              <a:rPr lang="en-US" sz="2000" b="1" baseline="30000" dirty="0" smtClean="0">
                <a:solidFill>
                  <a:schemeClr val="bg1"/>
                </a:solidFill>
              </a:rPr>
              <a:t>st</a:t>
            </a:r>
            <a:r>
              <a:rPr lang="en-US" sz="2000" b="1" dirty="0" smtClean="0">
                <a:solidFill>
                  <a:schemeClr val="bg1"/>
                </a:solidFill>
              </a:rPr>
              <a:t> DEC, 2017)</a:t>
            </a:r>
            <a:endParaRPr lang="en-US" sz="2000" b="1" dirty="0">
              <a:solidFill>
                <a:schemeClr val="bg1"/>
              </a:solidFill>
            </a:endParaRPr>
          </a:p>
        </p:txBody>
      </p:sp>
      <p:sp>
        <p:nvSpPr>
          <p:cNvPr id="9" name="Rectangle 8"/>
          <p:cNvSpPr/>
          <p:nvPr/>
        </p:nvSpPr>
        <p:spPr>
          <a:xfrm>
            <a:off x="6058489" y="2550943"/>
            <a:ext cx="1720944" cy="3624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CAN BE EXTENDED FOR FURTHER 2 MONTHS</a:t>
            </a:r>
            <a:endParaRPr lang="en-US" sz="2000" b="1" dirty="0">
              <a:solidFill>
                <a:schemeClr val="bg1"/>
              </a:solidFill>
            </a:endParaRPr>
          </a:p>
        </p:txBody>
      </p:sp>
      <p:sp>
        <p:nvSpPr>
          <p:cNvPr id="10" name="Rectangle 9"/>
          <p:cNvSpPr/>
          <p:nvPr/>
        </p:nvSpPr>
        <p:spPr>
          <a:xfrm>
            <a:off x="8414824" y="2511084"/>
            <a:ext cx="2257865" cy="36646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SUCH INPUTS ARE NOT RETURNED WITHIN 6 MONTHS, ITC SHALL BE LIABLE TO BE RECOVERED IN ACC. WITH SEC 142(8)(a) </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p:cNvCxnSpPr>
            <a:stCxn id="3" idx="3"/>
            <a:endCxn id="6" idx="1"/>
          </p:cNvCxnSpPr>
          <p:nvPr/>
        </p:nvCxnSpPr>
        <p:spPr>
          <a:xfrm>
            <a:off x="3573193" y="1849901"/>
            <a:ext cx="428596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07962" y="450164"/>
            <a:ext cx="3165231" cy="27994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ANY SEMI-FINISHED GOODS HAD BEEN REMOVED TO ANY OTHER PREMISE FOR CARRYING OUT CERTAIN MANUFACTURING PROCESSES PRIOR TO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ndParaRPr>
          </a:p>
        </p:txBody>
      </p:sp>
      <p:sp>
        <p:nvSpPr>
          <p:cNvPr id="4" name="TextBox 3"/>
          <p:cNvSpPr txBox="1"/>
          <p:nvPr/>
        </p:nvSpPr>
        <p:spPr>
          <a:xfrm>
            <a:off x="10578905" y="872198"/>
            <a:ext cx="1613095" cy="707886"/>
          </a:xfrm>
          <a:prstGeom prst="rect">
            <a:avLst/>
          </a:prstGeom>
          <a:noFill/>
        </p:spPr>
        <p:txBody>
          <a:bodyPr wrap="square" rtlCol="0">
            <a:spAutoFit/>
          </a:bodyPr>
          <a:lstStyle/>
          <a:p>
            <a:pPr algn="ctr"/>
            <a:r>
              <a:rPr lang="en-US" sz="2000" b="1" dirty="0" smtClean="0">
                <a:solidFill>
                  <a:schemeClr val="bg1"/>
                </a:solidFill>
              </a:rPr>
              <a:t>SECTION 141(2)</a:t>
            </a:r>
            <a:endParaRPr lang="en-US" sz="2000" b="1" dirty="0">
              <a:solidFill>
                <a:schemeClr val="bg1"/>
              </a:solidFill>
            </a:endParaRPr>
          </a:p>
        </p:txBody>
      </p:sp>
      <p:sp>
        <p:nvSpPr>
          <p:cNvPr id="5" name="Rectangle 4"/>
          <p:cNvSpPr/>
          <p:nvPr/>
        </p:nvSpPr>
        <p:spPr>
          <a:xfrm>
            <a:off x="4021017" y="436097"/>
            <a:ext cx="3392657" cy="2841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NO TAX SHALL BE PAYABLE IF SUCH GOODS ARE RETURNED WITHIN PERIOD OF 6 MONTHS FROM 1</a:t>
            </a:r>
            <a:r>
              <a:rPr lang="en-US" sz="2000" b="1" baseline="30000" dirty="0" smtClean="0">
                <a:solidFill>
                  <a:schemeClr val="bg1"/>
                </a:solidFill>
              </a:rPr>
              <a:t>st</a:t>
            </a:r>
            <a:r>
              <a:rPr lang="en-US" sz="2000" b="1" dirty="0" smtClean="0">
                <a:solidFill>
                  <a:schemeClr val="bg1"/>
                </a:solidFill>
              </a:rPr>
              <a:t> JULY, 2017 (i.e. WITHIN 31</a:t>
            </a:r>
            <a:r>
              <a:rPr lang="en-US" sz="2000" b="1" baseline="30000" dirty="0" smtClean="0">
                <a:solidFill>
                  <a:schemeClr val="bg1"/>
                </a:solidFill>
              </a:rPr>
              <a:t>st</a:t>
            </a:r>
            <a:r>
              <a:rPr lang="en-US" sz="2000" b="1" dirty="0" smtClean="0">
                <a:solidFill>
                  <a:schemeClr val="bg1"/>
                </a:solidFill>
              </a:rPr>
              <a:t> DEC, 2017)</a:t>
            </a:r>
            <a:endParaRPr lang="en-US" sz="2000" b="1" dirty="0">
              <a:solidFill>
                <a:schemeClr val="bg1"/>
              </a:solidFill>
            </a:endParaRPr>
          </a:p>
        </p:txBody>
      </p:sp>
      <p:sp>
        <p:nvSpPr>
          <p:cNvPr id="6" name="Rectangle 5"/>
          <p:cNvSpPr/>
          <p:nvPr/>
        </p:nvSpPr>
        <p:spPr>
          <a:xfrm>
            <a:off x="7859153" y="450167"/>
            <a:ext cx="2199246" cy="2799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CAN BE EXTENDED FOR FURTHER 2 MONTHS</a:t>
            </a:r>
            <a:endParaRPr lang="en-US" sz="2000" b="1" dirty="0">
              <a:solidFill>
                <a:schemeClr val="bg1"/>
              </a:solidFill>
            </a:endParaRPr>
          </a:p>
        </p:txBody>
      </p:sp>
      <p:sp>
        <p:nvSpPr>
          <p:cNvPr id="7" name="Rectangle 6"/>
          <p:cNvSpPr/>
          <p:nvPr/>
        </p:nvSpPr>
        <p:spPr>
          <a:xfrm>
            <a:off x="438441" y="3538025"/>
            <a:ext cx="4147627" cy="2771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SUCH GOODS ARE NOT RETURNED WITHIN 6 MONTHS, ITC SHALL BE LIABLE TO BE RECOVERED IN ACC. WITH SEC 142(8)(a) </a:t>
            </a:r>
            <a:endParaRPr lang="en-US" sz="2000" b="1" dirty="0">
              <a:solidFill>
                <a:schemeClr val="bg1"/>
              </a:solidFill>
            </a:endParaRPr>
          </a:p>
        </p:txBody>
      </p:sp>
      <p:sp>
        <p:nvSpPr>
          <p:cNvPr id="8" name="Rectangle 7"/>
          <p:cNvSpPr/>
          <p:nvPr/>
        </p:nvSpPr>
        <p:spPr>
          <a:xfrm>
            <a:off x="4923691" y="3530990"/>
            <a:ext cx="5134709" cy="27431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MANUFACTURER MAY, IN ACC. WITH EXISTING LAW, TRANSFER THE GOODS TO ANY REG. PERSON FOR SUPPLYING THEREFROM, ON PAYMENT OF TAX IN INDIA OR WITHOUT PAYMENT OF TAX FOR EXPORTS WITHIN 6 MONTHS </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p:cNvCxnSpPr>
            <a:stCxn id="2" idx="3"/>
            <a:endCxn id="5" idx="1"/>
          </p:cNvCxnSpPr>
          <p:nvPr/>
        </p:nvCxnSpPr>
        <p:spPr>
          <a:xfrm>
            <a:off x="4572000" y="1498209"/>
            <a:ext cx="3981159"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79827" y="253217"/>
            <a:ext cx="4192173" cy="24899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ANY EXCISABLE GOODS MANUFACTURED HAD BEEN REMOVED WITHOUT PAYMENT O DUTY FOR CARRYING OUT TESTS OR ANY OTHER PROCESS</a:t>
            </a:r>
            <a:r>
              <a:rPr lang="en-US" sz="2000" b="1" dirty="0" smtClean="0">
                <a:solidFill>
                  <a:schemeClr val="bg1"/>
                </a:solidFill>
                <a:effectLst>
                  <a:outerShdw blurRad="38100" dist="38100" dir="2700000" algn="tl">
                    <a:srgbClr val="000000">
                      <a:alpha val="43137"/>
                    </a:srgbClr>
                  </a:outerShdw>
                </a:effectLst>
              </a:rPr>
              <a:t> NOT AMOUNTING TO MANUFACTURE, TO ANY OTHER PREMISE, </a:t>
            </a:r>
            <a:r>
              <a:rPr lang="en-US" sz="2000" b="1" dirty="0" smtClean="0">
                <a:solidFill>
                  <a:schemeClr val="bg1"/>
                </a:solidFill>
              </a:rPr>
              <a:t>PRIOR TO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ndParaRPr>
          </a:p>
        </p:txBody>
      </p:sp>
      <p:sp>
        <p:nvSpPr>
          <p:cNvPr id="3" name="TextBox 2"/>
          <p:cNvSpPr txBox="1"/>
          <p:nvPr/>
        </p:nvSpPr>
        <p:spPr>
          <a:xfrm>
            <a:off x="10578905" y="872198"/>
            <a:ext cx="1613095" cy="707886"/>
          </a:xfrm>
          <a:prstGeom prst="rect">
            <a:avLst/>
          </a:prstGeom>
          <a:noFill/>
        </p:spPr>
        <p:txBody>
          <a:bodyPr wrap="square" rtlCol="0">
            <a:spAutoFit/>
          </a:bodyPr>
          <a:lstStyle/>
          <a:p>
            <a:pPr algn="ctr"/>
            <a:r>
              <a:rPr lang="en-US" sz="2000" b="1" dirty="0" smtClean="0">
                <a:solidFill>
                  <a:schemeClr val="bg1"/>
                </a:solidFill>
              </a:rPr>
              <a:t>SECTION 141(3)</a:t>
            </a:r>
            <a:endParaRPr lang="en-US" sz="2000" b="1" dirty="0">
              <a:solidFill>
                <a:schemeClr val="bg1"/>
              </a:solidFill>
            </a:endParaRPr>
          </a:p>
        </p:txBody>
      </p:sp>
      <p:sp>
        <p:nvSpPr>
          <p:cNvPr id="4" name="Rectangle 3"/>
          <p:cNvSpPr/>
          <p:nvPr/>
        </p:nvSpPr>
        <p:spPr>
          <a:xfrm>
            <a:off x="4851011" y="225083"/>
            <a:ext cx="3392657" cy="24899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NO TAX SHALL BE PAYABLE IF SUCH GOODS ARE RETURNED WITHIN PERIOD OF 6 MONTHS FROM 1</a:t>
            </a:r>
            <a:r>
              <a:rPr lang="en-US" sz="2000" b="1" baseline="30000" dirty="0" smtClean="0">
                <a:solidFill>
                  <a:schemeClr val="bg1"/>
                </a:solidFill>
              </a:rPr>
              <a:t>st</a:t>
            </a:r>
            <a:r>
              <a:rPr lang="en-US" sz="2000" b="1" dirty="0" smtClean="0">
                <a:solidFill>
                  <a:schemeClr val="bg1"/>
                </a:solidFill>
              </a:rPr>
              <a:t> JULY, 2017 (i.e. WITHIN 31</a:t>
            </a:r>
            <a:r>
              <a:rPr lang="en-US" sz="2000" b="1" baseline="30000" dirty="0" smtClean="0">
                <a:solidFill>
                  <a:schemeClr val="bg1"/>
                </a:solidFill>
              </a:rPr>
              <a:t>st</a:t>
            </a:r>
            <a:r>
              <a:rPr lang="en-US" sz="2000" b="1" dirty="0" smtClean="0">
                <a:solidFill>
                  <a:schemeClr val="bg1"/>
                </a:solidFill>
              </a:rPr>
              <a:t> DEC, 2017)</a:t>
            </a:r>
            <a:endParaRPr lang="en-US" sz="2000" b="1" dirty="0">
              <a:solidFill>
                <a:schemeClr val="bg1"/>
              </a:solidFill>
            </a:endParaRPr>
          </a:p>
        </p:txBody>
      </p:sp>
      <p:sp>
        <p:nvSpPr>
          <p:cNvPr id="5" name="Rectangle 4"/>
          <p:cNvSpPr/>
          <p:nvPr/>
        </p:nvSpPr>
        <p:spPr>
          <a:xfrm>
            <a:off x="8553159" y="281355"/>
            <a:ext cx="1688122" cy="2433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CAN BE EXTENDED FOR FURTHER 2 MONTHS</a:t>
            </a:r>
            <a:endParaRPr lang="en-US" sz="2000" b="1" dirty="0">
              <a:solidFill>
                <a:schemeClr val="bg1"/>
              </a:solidFill>
            </a:endParaRPr>
          </a:p>
        </p:txBody>
      </p:sp>
      <p:sp>
        <p:nvSpPr>
          <p:cNvPr id="6" name="Rectangle 5"/>
          <p:cNvSpPr/>
          <p:nvPr/>
        </p:nvSpPr>
        <p:spPr>
          <a:xfrm>
            <a:off x="424373" y="2989387"/>
            <a:ext cx="4147627" cy="1863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SUCH GOODS ARE NOT RETURNED WITHIN 6 MONTHS, ITC SHALL BE LIABLE TO BE RECOVERED IN ACC. WITH SEC 142(8)(a) </a:t>
            </a:r>
            <a:endParaRPr lang="en-US" sz="2000" b="1" dirty="0">
              <a:solidFill>
                <a:schemeClr val="bg1"/>
              </a:solidFill>
            </a:endParaRPr>
          </a:p>
        </p:txBody>
      </p:sp>
      <p:sp>
        <p:nvSpPr>
          <p:cNvPr id="7" name="Rectangle 6"/>
          <p:cNvSpPr/>
          <p:nvPr/>
        </p:nvSpPr>
        <p:spPr>
          <a:xfrm>
            <a:off x="5050302" y="2968284"/>
            <a:ext cx="5036233" cy="18710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MANUFACTURER MAY, IN ACC. WITH EXISTING LAW, TRANSFER THE GOODS FROM THE SAID PREMISE, ON PAYMENT OF TAX IN INDIA OR WITHOUT PAYMENT OF TAX FOR EXPORTS WITHIN 6 MONTHS </a:t>
            </a:r>
            <a:endParaRPr lang="en-US" sz="2000" b="1" dirty="0">
              <a:solidFill>
                <a:schemeClr val="bg1"/>
              </a:solidFill>
            </a:endParaRPr>
          </a:p>
        </p:txBody>
      </p:sp>
      <p:sp>
        <p:nvSpPr>
          <p:cNvPr id="8" name="Rectangle 7"/>
          <p:cNvSpPr/>
          <p:nvPr/>
        </p:nvSpPr>
        <p:spPr>
          <a:xfrm>
            <a:off x="10564837" y="5176912"/>
            <a:ext cx="1627163" cy="1378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0578905" y="5343381"/>
            <a:ext cx="1613095" cy="707886"/>
          </a:xfrm>
          <a:prstGeom prst="rect">
            <a:avLst/>
          </a:prstGeom>
          <a:noFill/>
        </p:spPr>
        <p:txBody>
          <a:bodyPr wrap="square" rtlCol="0">
            <a:spAutoFit/>
          </a:bodyPr>
          <a:lstStyle/>
          <a:p>
            <a:pPr algn="ctr"/>
            <a:r>
              <a:rPr lang="en-US" sz="2000" b="1" dirty="0" smtClean="0">
                <a:solidFill>
                  <a:schemeClr val="bg1"/>
                </a:solidFill>
              </a:rPr>
              <a:t>SECTION 141(4)</a:t>
            </a:r>
            <a:endParaRPr lang="en-US" sz="2000" b="1" dirty="0">
              <a:solidFill>
                <a:schemeClr val="bg1"/>
              </a:solidFill>
            </a:endParaRPr>
          </a:p>
        </p:txBody>
      </p:sp>
      <p:sp>
        <p:nvSpPr>
          <p:cNvPr id="10" name="Rectangle 9"/>
          <p:cNvSpPr/>
          <p:nvPr/>
        </p:nvSpPr>
        <p:spPr>
          <a:xfrm>
            <a:off x="647114" y="5162843"/>
            <a:ext cx="9439422" cy="13786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TAX UNDER SUB-SECTIONS (1), (2) AND (3) SHALL NOT BE PAYABLE, ONLY IF THE MANUFACTURER AND THE JOB WORKER DECLARE THE DETAILS OF INPUTS OR GOODS HELD IN STOCK BY THE JOB WORKER ON BEHALF OF MANUFACTURER ON 1</a:t>
            </a:r>
            <a:r>
              <a:rPr lang="en-US" sz="2000" b="1" baseline="30000" dirty="0" smtClean="0">
                <a:solidFill>
                  <a:schemeClr val="bg1"/>
                </a:solidFill>
              </a:rPr>
              <a:t>st</a:t>
            </a:r>
            <a:r>
              <a:rPr lang="en-US" sz="2000" b="1" dirty="0" smtClean="0">
                <a:solidFill>
                  <a:schemeClr val="bg1"/>
                </a:solidFill>
              </a:rPr>
              <a:t> JULY, 2017 AS PRESCRIBED</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a:stCxn id="8" idx="2"/>
            <a:endCxn id="6" idx="0"/>
          </p:cNvCxnSpPr>
          <p:nvPr/>
        </p:nvCxnSpPr>
        <p:spPr>
          <a:xfrm rot="16200000" flipH="1">
            <a:off x="7304651" y="2851052"/>
            <a:ext cx="518158" cy="2110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7" idx="2"/>
            <a:endCxn id="5" idx="0"/>
          </p:cNvCxnSpPr>
          <p:nvPr/>
        </p:nvCxnSpPr>
        <p:spPr>
          <a:xfrm rot="5400000">
            <a:off x="2507567" y="2859258"/>
            <a:ext cx="506437" cy="2110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0578905" y="787793"/>
            <a:ext cx="1613095" cy="1015663"/>
          </a:xfrm>
          <a:prstGeom prst="rect">
            <a:avLst/>
          </a:prstGeom>
          <a:noFill/>
        </p:spPr>
        <p:txBody>
          <a:bodyPr wrap="square" rtlCol="0">
            <a:spAutoFit/>
          </a:bodyPr>
          <a:lstStyle/>
          <a:p>
            <a:pPr algn="ctr"/>
            <a:r>
              <a:rPr lang="en-US" sz="2000" b="1" dirty="0" smtClean="0">
                <a:solidFill>
                  <a:schemeClr val="bg1"/>
                </a:solidFill>
              </a:rPr>
              <a:t>RULE 2</a:t>
            </a:r>
          </a:p>
          <a:p>
            <a:pPr algn="ctr"/>
            <a:r>
              <a:rPr lang="en-US" sz="2000" b="1" dirty="0" smtClean="0">
                <a:solidFill>
                  <a:schemeClr val="bg1"/>
                </a:solidFill>
              </a:rPr>
              <a:t>&amp;</a:t>
            </a:r>
          </a:p>
          <a:p>
            <a:pPr algn="ctr"/>
            <a:r>
              <a:rPr lang="en-US" sz="2000" b="1" dirty="0" smtClean="0">
                <a:solidFill>
                  <a:schemeClr val="bg1"/>
                </a:solidFill>
              </a:rPr>
              <a:t>RULE 3</a:t>
            </a:r>
            <a:endParaRPr lang="en-US" sz="2000" b="1" dirty="0">
              <a:solidFill>
                <a:schemeClr val="bg1"/>
              </a:solidFill>
            </a:endParaRPr>
          </a:p>
        </p:txBody>
      </p:sp>
      <p:sp>
        <p:nvSpPr>
          <p:cNvPr id="4" name="Rectangle 3"/>
          <p:cNvSpPr/>
          <p:nvPr/>
        </p:nvSpPr>
        <p:spPr>
          <a:xfrm>
            <a:off x="815925" y="182880"/>
            <a:ext cx="8707903" cy="407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DECLARATION IN FORM GST TRAN-1 TO BE MADE</a:t>
            </a:r>
            <a:endParaRPr lang="en-US" sz="2000" b="1" dirty="0">
              <a:solidFill>
                <a:schemeClr val="bg1"/>
              </a:solidFill>
            </a:endParaRPr>
          </a:p>
        </p:txBody>
      </p:sp>
      <p:sp>
        <p:nvSpPr>
          <p:cNvPr id="5" name="Rectangle 4"/>
          <p:cNvSpPr/>
          <p:nvPr/>
        </p:nvSpPr>
        <p:spPr>
          <a:xfrm>
            <a:off x="787789" y="3123028"/>
            <a:ext cx="3924888" cy="2560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PROPORTION OF SUPPLY ON WHICH VAT/ SERVICE TAX HAS BEEN PAID BEFORE 1</a:t>
            </a:r>
            <a:r>
              <a:rPr lang="en-US" sz="2000" b="1" baseline="30000" dirty="0" smtClean="0">
                <a:solidFill>
                  <a:schemeClr val="bg1"/>
                </a:solidFill>
              </a:rPr>
              <a:t>st</a:t>
            </a:r>
            <a:r>
              <a:rPr lang="en-US" sz="2000" b="1" dirty="0" smtClean="0">
                <a:solidFill>
                  <a:schemeClr val="bg1"/>
                </a:solidFill>
              </a:rPr>
              <a:t> JULY, 2017 BUT THE SUPPLY IS MADE AFTER 1</a:t>
            </a:r>
            <a:r>
              <a:rPr lang="en-US" sz="2000" b="1" baseline="30000" dirty="0" smtClean="0">
                <a:solidFill>
                  <a:schemeClr val="bg1"/>
                </a:solidFill>
              </a:rPr>
              <a:t>st</a:t>
            </a:r>
            <a:r>
              <a:rPr lang="en-US" sz="2000" b="1" dirty="0" smtClean="0">
                <a:solidFill>
                  <a:schemeClr val="bg1"/>
                </a:solidFill>
              </a:rPr>
              <a:t> JULY, 2017 AND THE ITC ADMISSIBLE THEREON.</a:t>
            </a:r>
            <a:endParaRPr lang="en-US" sz="2000" b="1" dirty="0">
              <a:solidFill>
                <a:schemeClr val="bg1"/>
              </a:solidFill>
            </a:endParaRPr>
          </a:p>
        </p:txBody>
      </p:sp>
      <p:sp>
        <p:nvSpPr>
          <p:cNvPr id="6" name="Rectangle 5"/>
          <p:cNvSpPr/>
          <p:nvPr/>
        </p:nvSpPr>
        <p:spPr>
          <a:xfrm>
            <a:off x="5596597" y="3120682"/>
            <a:ext cx="3955367" cy="2576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STOCK OF INPUTS, SEMI-FINISHED GOODS OR FINISHED GOODS HELD ON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ndParaRPr>
          </a:p>
        </p:txBody>
      </p:sp>
      <p:sp>
        <p:nvSpPr>
          <p:cNvPr id="7" name="Rectangle 6"/>
          <p:cNvSpPr/>
          <p:nvPr/>
        </p:nvSpPr>
        <p:spPr>
          <a:xfrm>
            <a:off x="801860" y="1645921"/>
            <a:ext cx="3938952" cy="9706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EVERY PERSON TO WHOM</a:t>
            </a:r>
          </a:p>
          <a:p>
            <a:pPr algn="ctr"/>
            <a:r>
              <a:rPr lang="en-US" sz="2000" b="1" dirty="0" smtClean="0">
                <a:solidFill>
                  <a:schemeClr val="bg1"/>
                </a:solidFill>
                <a:effectLst>
                  <a:outerShdw blurRad="38100" dist="38100" dir="2700000" algn="tl">
                    <a:srgbClr val="000000">
                      <a:alpha val="43137"/>
                    </a:srgbClr>
                  </a:outerShdw>
                </a:effectLst>
              </a:rPr>
              <a:t>SEC 142(11)( c) </a:t>
            </a:r>
            <a:r>
              <a:rPr lang="en-US" sz="2000" b="1" dirty="0" smtClean="0">
                <a:solidFill>
                  <a:schemeClr val="bg1"/>
                </a:solidFill>
              </a:rPr>
              <a:t>APPLIES:</a:t>
            </a:r>
            <a:endParaRPr lang="en-US" sz="2000" b="1" dirty="0">
              <a:solidFill>
                <a:schemeClr val="bg1"/>
              </a:solidFill>
            </a:endParaRPr>
          </a:p>
        </p:txBody>
      </p:sp>
      <p:sp>
        <p:nvSpPr>
          <p:cNvPr id="8" name="Rectangle 7"/>
          <p:cNvSpPr/>
          <p:nvPr/>
        </p:nvSpPr>
        <p:spPr>
          <a:xfrm>
            <a:off x="5540328" y="1629508"/>
            <a:ext cx="4025703" cy="973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EVERY PERSON TO WHOM</a:t>
            </a:r>
          </a:p>
          <a:p>
            <a:pPr algn="ctr"/>
            <a:r>
              <a:rPr lang="en-US" sz="2000" b="1" dirty="0" smtClean="0">
                <a:solidFill>
                  <a:schemeClr val="bg1"/>
                </a:solidFill>
                <a:effectLst>
                  <a:outerShdw blurRad="38100" dist="38100" dir="2700000" algn="tl">
                    <a:srgbClr val="000000">
                      <a:alpha val="43137"/>
                    </a:srgbClr>
                  </a:outerShdw>
                </a:effectLst>
              </a:rPr>
              <a:t>SEC 141 OR SEC 142(14) </a:t>
            </a:r>
            <a:r>
              <a:rPr lang="en-US" sz="2000" b="1" dirty="0" smtClean="0">
                <a:solidFill>
                  <a:schemeClr val="bg1"/>
                </a:solidFill>
              </a:rPr>
              <a:t>APPLIES:</a:t>
            </a:r>
            <a:endParaRPr lang="en-US" sz="2000" b="1" dirty="0">
              <a:solidFill>
                <a:schemeClr val="bg1"/>
              </a:solidFill>
            </a:endParaRPr>
          </a:p>
        </p:txBody>
      </p:sp>
      <p:sp>
        <p:nvSpPr>
          <p:cNvPr id="11" name="Rectangle 10"/>
          <p:cNvSpPr/>
          <p:nvPr/>
        </p:nvSpPr>
        <p:spPr>
          <a:xfrm>
            <a:off x="2572043" y="588500"/>
            <a:ext cx="5643489" cy="396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WITHIN 90 DAYS (i.e. WITHIN 28</a:t>
            </a:r>
            <a:r>
              <a:rPr lang="en-US" sz="2000" b="1" baseline="30000" dirty="0" smtClean="0">
                <a:solidFill>
                  <a:schemeClr val="bg1"/>
                </a:solidFill>
              </a:rPr>
              <a:t>th</a:t>
            </a:r>
            <a:r>
              <a:rPr lang="en-US" sz="2000" b="1" dirty="0" smtClean="0">
                <a:solidFill>
                  <a:schemeClr val="bg1"/>
                </a:solidFill>
              </a:rPr>
              <a:t> SEP, 2017)</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p:cNvCxnSpPr>
            <a:stCxn id="9" idx="3"/>
            <a:endCxn id="10" idx="1"/>
          </p:cNvCxnSpPr>
          <p:nvPr/>
        </p:nvCxnSpPr>
        <p:spPr>
          <a:xfrm flipV="1">
            <a:off x="4979963" y="5118294"/>
            <a:ext cx="611943" cy="234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p>
            <a:r>
              <a:rPr lang="en-US" sz="3200" b="1" dirty="0" smtClean="0"/>
              <a:t>MISCELLANEOUS TRANSITIONAL PROVISION</a:t>
            </a:r>
            <a:endParaRPr lang="en-US" sz="3200" b="1" dirty="0"/>
          </a:p>
        </p:txBody>
      </p:sp>
      <p:sp>
        <p:nvSpPr>
          <p:cNvPr id="5" name="TextBox 4"/>
          <p:cNvSpPr txBox="1"/>
          <p:nvPr/>
        </p:nvSpPr>
        <p:spPr>
          <a:xfrm>
            <a:off x="10578905" y="844062"/>
            <a:ext cx="1613095" cy="707886"/>
          </a:xfrm>
          <a:prstGeom prst="rect">
            <a:avLst/>
          </a:prstGeom>
          <a:noFill/>
        </p:spPr>
        <p:txBody>
          <a:bodyPr wrap="square" rtlCol="0">
            <a:spAutoFit/>
          </a:bodyPr>
          <a:lstStyle/>
          <a:p>
            <a:pPr algn="ctr"/>
            <a:r>
              <a:rPr lang="en-US" sz="2000" b="1" dirty="0" smtClean="0">
                <a:solidFill>
                  <a:schemeClr val="bg1"/>
                </a:solidFill>
              </a:rPr>
              <a:t>SECTION 142(11)</a:t>
            </a:r>
            <a:endParaRPr lang="en-US" sz="2000" b="1" dirty="0">
              <a:solidFill>
                <a:schemeClr val="bg1"/>
              </a:solidFill>
            </a:endParaRPr>
          </a:p>
        </p:txBody>
      </p:sp>
      <p:sp>
        <p:nvSpPr>
          <p:cNvPr id="7" name="Rectangle 6"/>
          <p:cNvSpPr/>
          <p:nvPr/>
        </p:nvSpPr>
        <p:spPr>
          <a:xfrm>
            <a:off x="393893" y="2278968"/>
            <a:ext cx="4600137" cy="1589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NO TAX SHALL BE PAYABLE ON GOODS UNDER GST ACT TO THE EXTENT TAX WAS LEVIABLE ON SAID GOODS UNDER VAT ACT</a:t>
            </a:r>
            <a:endParaRPr lang="en-US" sz="2000" b="1" dirty="0">
              <a:solidFill>
                <a:schemeClr val="bg1"/>
              </a:solidFill>
            </a:endParaRPr>
          </a:p>
        </p:txBody>
      </p:sp>
      <p:sp>
        <p:nvSpPr>
          <p:cNvPr id="8" name="Rectangle 7"/>
          <p:cNvSpPr/>
          <p:nvPr/>
        </p:nvSpPr>
        <p:spPr>
          <a:xfrm>
            <a:off x="5556739" y="2255519"/>
            <a:ext cx="4597790" cy="1606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NO TAX SHALL BE PAYABLE ON SEVICES UNDER GST ACT TO THE EXTENT TAX WAS LEVIABLE ON SAID SERVICES UNDER FINNCE ACT, 1994</a:t>
            </a:r>
            <a:endParaRPr lang="en-US" sz="2000" b="1" dirty="0">
              <a:solidFill>
                <a:schemeClr val="bg1"/>
              </a:solidFill>
            </a:endParaRPr>
          </a:p>
        </p:txBody>
      </p:sp>
      <p:sp>
        <p:nvSpPr>
          <p:cNvPr id="9" name="Rectangle 8"/>
          <p:cNvSpPr/>
          <p:nvPr/>
        </p:nvSpPr>
        <p:spPr>
          <a:xfrm>
            <a:off x="365761" y="4164037"/>
            <a:ext cx="4614202" cy="1913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TAX WAS PAID ON ANY SUPPLY BOTH UNDER VAT ACT AND FINANCE ACT, TAX SHALL BE LEVIABLE UNDER GST ACT</a:t>
            </a:r>
            <a:endParaRPr lang="en-US" sz="2000" b="1" dirty="0">
              <a:solidFill>
                <a:schemeClr val="bg1"/>
              </a:solidFill>
            </a:endParaRPr>
          </a:p>
        </p:txBody>
      </p:sp>
      <p:sp>
        <p:nvSpPr>
          <p:cNvPr id="10" name="Rectangle 9"/>
          <p:cNvSpPr/>
          <p:nvPr/>
        </p:nvSpPr>
        <p:spPr>
          <a:xfrm>
            <a:off x="5591906" y="4161691"/>
            <a:ext cx="4593104" cy="1913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TAXABLE PERSON SHALL BE ENTITLED TO TAKE CREDIT OF VAT OR SERVICE TAX PAID UNDER EXISTING LAW TO THE EXTEND OF SUPPLIES MADE AFTER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TOPICS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80321" y="2336873"/>
            <a:ext cx="9613861" cy="1897502"/>
          </a:xfrm>
        </p:spPr>
        <p:txBody>
          <a:bodyPr>
            <a:normAutofit lnSpcReduction="10000"/>
          </a:bodyPr>
          <a:lstStyle/>
          <a:p>
            <a:r>
              <a:rPr lang="en-US" sz="2800" b="1" dirty="0" smtClean="0">
                <a:solidFill>
                  <a:schemeClr val="bg1"/>
                </a:solidFill>
                <a:effectLst/>
              </a:rPr>
              <a:t>TRANSITIONAL  PROVISION FOR INPUT TAX CREDIT</a:t>
            </a:r>
          </a:p>
          <a:p>
            <a:r>
              <a:rPr lang="en-US" sz="2800" b="1" dirty="0" smtClean="0">
                <a:solidFill>
                  <a:schemeClr val="bg1"/>
                </a:solidFill>
                <a:effectLst/>
              </a:rPr>
              <a:t>TRANSITIONAL  PROVISION FOR JOB WORK</a:t>
            </a:r>
          </a:p>
          <a:p>
            <a:r>
              <a:rPr lang="en-US" sz="2800" b="1" dirty="0" smtClean="0">
                <a:solidFill>
                  <a:schemeClr val="bg1"/>
                </a:solidFill>
                <a:effectLst/>
              </a:rPr>
              <a:t>MISC. TRANSITIONAL PROVISION</a:t>
            </a:r>
          </a:p>
          <a:p>
            <a:r>
              <a:rPr lang="en-US" sz="2800" b="1" dirty="0" smtClean="0">
                <a:solidFill>
                  <a:schemeClr val="bg1"/>
                </a:solidFill>
                <a:effectLst/>
              </a:rPr>
              <a:t>TRANSITIONAL PROVISION RULES</a:t>
            </a:r>
          </a:p>
          <a:p>
            <a:endParaRPr lang="en-US" b="1" dirty="0"/>
          </a:p>
        </p:txBody>
      </p:sp>
    </p:spTree>
    <p:extLst>
      <p:ext uri="{BB962C8B-B14F-4D97-AF65-F5344CB8AC3E}">
        <p14:creationId xmlns="" xmlns:p14="http://schemas.microsoft.com/office/powerpoint/2010/main" val="277256504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p:cNvCxnSpPr>
            <a:stCxn id="5" idx="3"/>
            <a:endCxn id="7" idx="1"/>
          </p:cNvCxnSpPr>
          <p:nvPr/>
        </p:nvCxnSpPr>
        <p:spPr>
          <a:xfrm>
            <a:off x="4501662" y="1631853"/>
            <a:ext cx="4009295" cy="703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0578905" y="844062"/>
            <a:ext cx="1613095" cy="707886"/>
          </a:xfrm>
          <a:prstGeom prst="rect">
            <a:avLst/>
          </a:prstGeom>
          <a:noFill/>
        </p:spPr>
        <p:txBody>
          <a:bodyPr wrap="square" rtlCol="0">
            <a:spAutoFit/>
          </a:bodyPr>
          <a:lstStyle/>
          <a:p>
            <a:pPr algn="ctr"/>
            <a:r>
              <a:rPr lang="en-US" sz="2000" b="1" dirty="0" smtClean="0">
                <a:solidFill>
                  <a:schemeClr val="bg1"/>
                </a:solidFill>
              </a:rPr>
              <a:t>SECTION </a:t>
            </a:r>
            <a:r>
              <a:rPr lang="en-US" sz="2000" b="1" dirty="0" smtClean="0">
                <a:solidFill>
                  <a:schemeClr val="bg1"/>
                </a:solidFill>
              </a:rPr>
              <a:t>142(12)</a:t>
            </a:r>
            <a:endParaRPr lang="en-US" sz="2000" b="1" dirty="0">
              <a:solidFill>
                <a:schemeClr val="bg1"/>
              </a:solidFill>
            </a:endParaRPr>
          </a:p>
        </p:txBody>
      </p:sp>
      <p:sp>
        <p:nvSpPr>
          <p:cNvPr id="5" name="Rectangle 4"/>
          <p:cNvSpPr/>
          <p:nvPr/>
        </p:nvSpPr>
        <p:spPr>
          <a:xfrm>
            <a:off x="309489" y="225083"/>
            <a:ext cx="4192173" cy="2813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IF ANY GOODS SENT ON APPROVAL BASIS, NOT EARLIER THAN 6 MONTHS (i.e. NOT BEFORE 1</a:t>
            </a:r>
            <a:r>
              <a:rPr lang="en-US" sz="2000" b="1" baseline="30000" dirty="0" smtClean="0">
                <a:solidFill>
                  <a:schemeClr val="bg1"/>
                </a:solidFill>
              </a:rPr>
              <a:t>st</a:t>
            </a:r>
            <a:r>
              <a:rPr lang="en-US" sz="2000" b="1" dirty="0" smtClean="0">
                <a:solidFill>
                  <a:schemeClr val="bg1"/>
                </a:solidFill>
              </a:rPr>
              <a:t> JAN, 2017) AND SUCH GOODS ARE REJECTED OR NOT APPROVED BY THE BUYER</a:t>
            </a:r>
            <a:endParaRPr lang="en-US" sz="2000" b="1" dirty="0">
              <a:solidFill>
                <a:schemeClr val="bg1"/>
              </a:solidFill>
            </a:endParaRPr>
          </a:p>
        </p:txBody>
      </p:sp>
      <p:sp>
        <p:nvSpPr>
          <p:cNvPr id="6" name="Rectangle 5"/>
          <p:cNvSpPr/>
          <p:nvPr/>
        </p:nvSpPr>
        <p:spPr>
          <a:xfrm>
            <a:off x="4893215" y="253219"/>
            <a:ext cx="3223844" cy="27572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NO TAX SHALL BE PAYABLE IF SUCH GOODS ARE RETURNED TO THE SELLER WITHIN PERIOD OF 6 MONTHS FROM 1</a:t>
            </a:r>
            <a:r>
              <a:rPr lang="en-US" sz="2000" b="1" baseline="30000" dirty="0" smtClean="0">
                <a:solidFill>
                  <a:schemeClr val="bg1"/>
                </a:solidFill>
              </a:rPr>
              <a:t>st</a:t>
            </a:r>
            <a:r>
              <a:rPr lang="en-US" sz="2000" b="1" dirty="0" smtClean="0">
                <a:solidFill>
                  <a:schemeClr val="bg1"/>
                </a:solidFill>
              </a:rPr>
              <a:t> JULY, 2017 (i.e. WITHIN 31</a:t>
            </a:r>
            <a:r>
              <a:rPr lang="en-US" sz="2000" b="1" baseline="30000" dirty="0" smtClean="0">
                <a:solidFill>
                  <a:schemeClr val="bg1"/>
                </a:solidFill>
              </a:rPr>
              <a:t>st</a:t>
            </a:r>
            <a:r>
              <a:rPr lang="en-US" sz="2000" b="1" dirty="0" smtClean="0">
                <a:solidFill>
                  <a:schemeClr val="bg1"/>
                </a:solidFill>
              </a:rPr>
              <a:t> DEC, 2017)</a:t>
            </a:r>
            <a:endParaRPr lang="en-US" sz="2000" b="1" dirty="0">
              <a:solidFill>
                <a:schemeClr val="bg1"/>
              </a:solidFill>
            </a:endParaRPr>
          </a:p>
        </p:txBody>
      </p:sp>
      <p:sp>
        <p:nvSpPr>
          <p:cNvPr id="7" name="Rectangle 6"/>
          <p:cNvSpPr/>
          <p:nvPr/>
        </p:nvSpPr>
        <p:spPr>
          <a:xfrm>
            <a:off x="8510957" y="253219"/>
            <a:ext cx="1688122" cy="2771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CAN BE EXTENDED FOR FURTHER 2 MONTHS</a:t>
            </a:r>
            <a:endParaRPr lang="en-US" sz="2000" b="1" dirty="0">
              <a:solidFill>
                <a:schemeClr val="bg1"/>
              </a:solidFill>
            </a:endParaRPr>
          </a:p>
        </p:txBody>
      </p:sp>
      <p:sp>
        <p:nvSpPr>
          <p:cNvPr id="8" name="Rectangle 7"/>
          <p:cNvSpPr/>
          <p:nvPr/>
        </p:nvSpPr>
        <p:spPr>
          <a:xfrm>
            <a:off x="422030" y="3556784"/>
            <a:ext cx="4642338" cy="2433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TAX SHALL BE PAYABLE BY THE PERSON RETURNING THE GOODS IF SUCH GOODS ARE RETURNED AFTER 31</a:t>
            </a:r>
            <a:r>
              <a:rPr lang="en-US" sz="2000" b="1" baseline="30000" dirty="0" smtClean="0">
                <a:solidFill>
                  <a:schemeClr val="bg1"/>
                </a:solidFill>
              </a:rPr>
              <a:t>st</a:t>
            </a:r>
            <a:r>
              <a:rPr lang="en-US" sz="2000" b="1" dirty="0" smtClean="0">
                <a:solidFill>
                  <a:schemeClr val="bg1"/>
                </a:solidFill>
              </a:rPr>
              <a:t> DEC, 2017 AND GOODS ARE LIABLE TO TAX UNDER GST ACT</a:t>
            </a:r>
            <a:endParaRPr lang="en-US" sz="2000" b="1" dirty="0">
              <a:solidFill>
                <a:schemeClr val="bg1"/>
              </a:solidFill>
            </a:endParaRPr>
          </a:p>
        </p:txBody>
      </p:sp>
      <p:sp>
        <p:nvSpPr>
          <p:cNvPr id="9" name="Rectangle 8"/>
          <p:cNvSpPr/>
          <p:nvPr/>
        </p:nvSpPr>
        <p:spPr>
          <a:xfrm>
            <a:off x="5570806" y="3528647"/>
            <a:ext cx="4670473" cy="2433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TAX SHALL BE PAYABLE BY THE PERSON WHO HAS SENT THE GOODS ON APPROVAL BASIS IF SUCH GOODS ARE NOT RETURNED WITHIN 31</a:t>
            </a:r>
            <a:r>
              <a:rPr lang="en-US" sz="2000" b="1" baseline="30000" dirty="0" smtClean="0">
                <a:solidFill>
                  <a:schemeClr val="bg1"/>
                </a:solidFill>
              </a:rPr>
              <a:t>st</a:t>
            </a:r>
            <a:r>
              <a:rPr lang="en-US" sz="2000" b="1" dirty="0" smtClean="0">
                <a:solidFill>
                  <a:schemeClr val="bg1"/>
                </a:solidFill>
              </a:rPr>
              <a:t> DEC, 2017 AND GOODS ARE LIABLE TO TAX UNDER GST ACT</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p:cNvCxnSpPr>
            <a:stCxn id="7" idx="3"/>
            <a:endCxn id="6" idx="1"/>
          </p:cNvCxnSpPr>
          <p:nvPr/>
        </p:nvCxnSpPr>
        <p:spPr>
          <a:xfrm flipV="1">
            <a:off x="2630658" y="1392700"/>
            <a:ext cx="3516921" cy="4220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0564837" y="3798278"/>
            <a:ext cx="1627163" cy="1378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578905" y="1038667"/>
            <a:ext cx="1613095" cy="400110"/>
          </a:xfrm>
          <a:prstGeom prst="rect">
            <a:avLst/>
          </a:prstGeom>
          <a:noFill/>
        </p:spPr>
        <p:txBody>
          <a:bodyPr wrap="square" rtlCol="0">
            <a:spAutoFit/>
          </a:bodyPr>
          <a:lstStyle/>
          <a:p>
            <a:pPr algn="ctr"/>
            <a:r>
              <a:rPr lang="en-US" sz="2000" b="1" dirty="0" smtClean="0">
                <a:solidFill>
                  <a:schemeClr val="bg1"/>
                </a:solidFill>
              </a:rPr>
              <a:t>RULE 4</a:t>
            </a:r>
          </a:p>
        </p:txBody>
      </p:sp>
      <p:sp>
        <p:nvSpPr>
          <p:cNvPr id="2" name="TextBox 1"/>
          <p:cNvSpPr txBox="1"/>
          <p:nvPr/>
        </p:nvSpPr>
        <p:spPr>
          <a:xfrm>
            <a:off x="10578905" y="4276582"/>
            <a:ext cx="1613095" cy="400110"/>
          </a:xfrm>
          <a:prstGeom prst="rect">
            <a:avLst/>
          </a:prstGeom>
          <a:noFill/>
        </p:spPr>
        <p:txBody>
          <a:bodyPr wrap="square" rtlCol="0">
            <a:spAutoFit/>
          </a:bodyPr>
          <a:lstStyle/>
          <a:p>
            <a:pPr algn="ctr"/>
            <a:r>
              <a:rPr lang="en-US" sz="2000" b="1" dirty="0" smtClean="0">
                <a:solidFill>
                  <a:schemeClr val="bg1"/>
                </a:solidFill>
              </a:rPr>
              <a:t>RULE 5</a:t>
            </a:r>
          </a:p>
        </p:txBody>
      </p:sp>
      <p:sp>
        <p:nvSpPr>
          <p:cNvPr id="6" name="Rectangle 5"/>
          <p:cNvSpPr/>
          <p:nvPr/>
        </p:nvSpPr>
        <p:spPr>
          <a:xfrm>
            <a:off x="6147579" y="436096"/>
            <a:ext cx="3671669" cy="19132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DETAILS OF GOODS SENT ON APPROVAL BASIS UNDER EXISTING LAW AND TO WHOM </a:t>
            </a:r>
            <a:r>
              <a:rPr lang="en-US" sz="2000" b="1" dirty="0" smtClean="0">
                <a:solidFill>
                  <a:schemeClr val="bg1"/>
                </a:solidFill>
                <a:effectLst>
                  <a:outerShdw blurRad="38100" dist="38100" dir="2700000" algn="tl">
                    <a:srgbClr val="000000">
                      <a:alpha val="43137"/>
                    </a:srgbClr>
                  </a:outerShdw>
                </a:effectLst>
              </a:rPr>
              <a:t>SEC 142(12)</a:t>
            </a:r>
            <a:r>
              <a:rPr lang="en-US" sz="2000" b="1" dirty="0" smtClean="0">
                <a:solidFill>
                  <a:schemeClr val="bg1"/>
                </a:solidFill>
              </a:rPr>
              <a:t> APPLIES</a:t>
            </a:r>
            <a:endParaRPr lang="en-US" sz="2000" b="1" dirty="0">
              <a:solidFill>
                <a:schemeClr val="bg1"/>
              </a:solidFill>
            </a:endParaRPr>
          </a:p>
        </p:txBody>
      </p:sp>
      <p:sp>
        <p:nvSpPr>
          <p:cNvPr id="7" name="Rectangle 6"/>
          <p:cNvSpPr/>
          <p:nvPr/>
        </p:nvSpPr>
        <p:spPr>
          <a:xfrm>
            <a:off x="647113" y="450166"/>
            <a:ext cx="1983545" cy="19694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DECLARATION IN FORM GST TRAN-1 TO BE MADE</a:t>
            </a:r>
            <a:endParaRPr lang="en-US" sz="2000" b="1" dirty="0">
              <a:solidFill>
                <a:schemeClr val="bg1"/>
              </a:solidFill>
            </a:endParaRPr>
          </a:p>
        </p:txBody>
      </p:sp>
      <p:sp>
        <p:nvSpPr>
          <p:cNvPr id="8" name="Rectangle 7"/>
          <p:cNvSpPr/>
          <p:nvPr/>
        </p:nvSpPr>
        <p:spPr>
          <a:xfrm>
            <a:off x="3303563" y="433757"/>
            <a:ext cx="2154702" cy="19296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WITHIN 90 DAYS (i.e. WITHIN 28</a:t>
            </a:r>
            <a:r>
              <a:rPr lang="en-US" sz="2000" b="1" baseline="30000" dirty="0" smtClean="0">
                <a:solidFill>
                  <a:schemeClr val="bg1"/>
                </a:solidFill>
              </a:rPr>
              <a:t>th</a:t>
            </a:r>
            <a:r>
              <a:rPr lang="en-US" sz="2000" b="1" dirty="0" smtClean="0">
                <a:solidFill>
                  <a:schemeClr val="bg1"/>
                </a:solidFill>
              </a:rPr>
              <a:t> SEP, 2017)</a:t>
            </a:r>
            <a:endParaRPr lang="en-US" sz="2000" b="1" dirty="0">
              <a:solidFill>
                <a:schemeClr val="bg1"/>
              </a:solidFill>
            </a:endParaRPr>
          </a:p>
        </p:txBody>
      </p:sp>
      <p:sp>
        <p:nvSpPr>
          <p:cNvPr id="9" name="Rectangle 8"/>
          <p:cNvSpPr/>
          <p:nvPr/>
        </p:nvSpPr>
        <p:spPr>
          <a:xfrm>
            <a:off x="717453" y="3784210"/>
            <a:ext cx="9115864" cy="13786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THE AMOUNT CREDITED UNDER RULE 1(3) MAY BE VERIFIED AND PROCEEDINGS UNDER SEC 73/74 SHALL BE INITIATED IN RESPECT OF ANY CREDIT WRONGLY AVAILED WHETHER WHOLLY OR PARTLY</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033" y="689318"/>
            <a:ext cx="9613863" cy="1125415"/>
          </a:xfrm>
        </p:spPr>
        <p:txBody>
          <a:bodyPr>
            <a:normAutofit/>
          </a:bodyPr>
          <a:lstStyle/>
          <a:p>
            <a:r>
              <a:rPr lang="en-US" sz="3200" b="1" dirty="0" smtClean="0"/>
              <a:t>TRANSITIONAL PROVISION FOR INPUT TAX CREDIT</a:t>
            </a:r>
            <a:endParaRPr lang="en-US" sz="3200" b="1" dirty="0"/>
          </a:p>
        </p:txBody>
      </p:sp>
      <p:sp>
        <p:nvSpPr>
          <p:cNvPr id="12" name="TextBox 11"/>
          <p:cNvSpPr txBox="1"/>
          <p:nvPr/>
        </p:nvSpPr>
        <p:spPr>
          <a:xfrm>
            <a:off x="10550768" y="829992"/>
            <a:ext cx="1641231" cy="830997"/>
          </a:xfrm>
          <a:prstGeom prst="rect">
            <a:avLst/>
          </a:prstGeom>
          <a:noFill/>
        </p:spPr>
        <p:txBody>
          <a:bodyPr wrap="square" rtlCol="0">
            <a:spAutoFit/>
          </a:bodyPr>
          <a:lstStyle/>
          <a:p>
            <a:pPr algn="ctr"/>
            <a:r>
              <a:rPr lang="en-US" sz="2400" dirty="0" smtClean="0">
                <a:solidFill>
                  <a:schemeClr val="bg1"/>
                </a:solidFill>
              </a:rPr>
              <a:t>SECTION</a:t>
            </a:r>
          </a:p>
          <a:p>
            <a:pPr algn="ctr"/>
            <a:r>
              <a:rPr lang="en-US" sz="2400" dirty="0" smtClean="0">
                <a:solidFill>
                  <a:schemeClr val="bg1"/>
                </a:solidFill>
              </a:rPr>
              <a:t>140(1)</a:t>
            </a:r>
            <a:endParaRPr lang="en-US" sz="2400" dirty="0">
              <a:solidFill>
                <a:schemeClr val="bg1"/>
              </a:solidFill>
            </a:endParaRPr>
          </a:p>
        </p:txBody>
      </p:sp>
      <p:sp>
        <p:nvSpPr>
          <p:cNvPr id="31" name="Rectangle 30"/>
          <p:cNvSpPr/>
          <p:nvPr/>
        </p:nvSpPr>
        <p:spPr>
          <a:xfrm>
            <a:off x="520506" y="2236763"/>
            <a:ext cx="1772530" cy="15052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REGISTERED PERSON</a:t>
            </a:r>
          </a:p>
        </p:txBody>
      </p:sp>
      <p:sp>
        <p:nvSpPr>
          <p:cNvPr id="32" name="Rectangle 31"/>
          <p:cNvSpPr/>
          <p:nvPr/>
        </p:nvSpPr>
        <p:spPr>
          <a:xfrm>
            <a:off x="9439425" y="2194557"/>
            <a:ext cx="1758460" cy="1519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ELECTRONIC CREDIT LEDGER</a:t>
            </a:r>
            <a:endParaRPr lang="en-US" sz="2000" b="1" dirty="0">
              <a:solidFill>
                <a:schemeClr val="bg1"/>
              </a:solidFill>
            </a:endParaRPr>
          </a:p>
        </p:txBody>
      </p:sp>
      <p:cxnSp>
        <p:nvCxnSpPr>
          <p:cNvPr id="33" name="Straight Arrow Connector 32"/>
          <p:cNvCxnSpPr/>
          <p:nvPr/>
        </p:nvCxnSpPr>
        <p:spPr>
          <a:xfrm>
            <a:off x="2307104" y="3003454"/>
            <a:ext cx="7146385" cy="3516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4093699" y="2208628"/>
            <a:ext cx="3530989" cy="15052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CENVAT CREDIT C/F IN RETURN FURNISHED BY HIM RELATING TO THE PERIOD ENDING ON 30</a:t>
            </a:r>
            <a:r>
              <a:rPr lang="en-US" sz="2000" b="1" baseline="30000" dirty="0" smtClean="0">
                <a:solidFill>
                  <a:schemeClr val="bg1"/>
                </a:solidFill>
              </a:rPr>
              <a:t>th</a:t>
            </a:r>
            <a:r>
              <a:rPr lang="en-US" sz="2000" b="1" dirty="0" smtClean="0">
                <a:solidFill>
                  <a:schemeClr val="bg1"/>
                </a:solidFill>
              </a:rPr>
              <a:t> JUNE 2017</a:t>
            </a:r>
            <a:endParaRPr lang="en-US" sz="2000" b="1" dirty="0">
              <a:solidFill>
                <a:schemeClr val="bg1"/>
              </a:solidFill>
            </a:endParaRPr>
          </a:p>
        </p:txBody>
      </p:sp>
      <p:sp>
        <p:nvSpPr>
          <p:cNvPr id="35" name="TextBox 34"/>
          <p:cNvSpPr txBox="1"/>
          <p:nvPr/>
        </p:nvSpPr>
        <p:spPr>
          <a:xfrm>
            <a:off x="2293037" y="2616590"/>
            <a:ext cx="1828797" cy="369332"/>
          </a:xfrm>
          <a:prstGeom prst="rect">
            <a:avLst/>
          </a:prstGeom>
          <a:noFill/>
        </p:spPr>
        <p:txBody>
          <a:bodyPr wrap="square" rtlCol="0">
            <a:spAutoFit/>
          </a:bodyPr>
          <a:lstStyle/>
          <a:p>
            <a:pPr algn="ctr"/>
            <a:r>
              <a:rPr lang="en-US" b="1" dirty="0" smtClean="0">
                <a:solidFill>
                  <a:schemeClr val="bg1"/>
                </a:solidFill>
              </a:rPr>
              <a:t>CAN TRANSFER</a:t>
            </a:r>
            <a:endParaRPr lang="en-US" b="1" dirty="0">
              <a:solidFill>
                <a:schemeClr val="bg1"/>
              </a:solidFill>
            </a:endParaRPr>
          </a:p>
        </p:txBody>
      </p:sp>
      <p:sp>
        <p:nvSpPr>
          <p:cNvPr id="37" name="Rectangle 36"/>
          <p:cNvSpPr/>
          <p:nvPr/>
        </p:nvSpPr>
        <p:spPr>
          <a:xfrm>
            <a:off x="675249" y="4825218"/>
            <a:ext cx="2461846" cy="14771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CREDIT IS ADMISSIBLE AS ITC UNDER GST ACT</a:t>
            </a:r>
            <a:endParaRPr lang="en-US" sz="2000" b="1" dirty="0">
              <a:solidFill>
                <a:schemeClr val="bg1"/>
              </a:solidFill>
            </a:endParaRPr>
          </a:p>
        </p:txBody>
      </p:sp>
      <p:sp>
        <p:nvSpPr>
          <p:cNvPr id="38" name="Rectangle 37"/>
          <p:cNvSpPr/>
          <p:nvPr/>
        </p:nvSpPr>
        <p:spPr>
          <a:xfrm>
            <a:off x="4049151" y="4808806"/>
            <a:ext cx="3744351" cy="1448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ALL RETURNS REQUIRED FROM 1</a:t>
            </a:r>
            <a:r>
              <a:rPr lang="en-US" sz="2000" b="1" baseline="30000" dirty="0" smtClean="0">
                <a:solidFill>
                  <a:schemeClr val="bg1"/>
                </a:solidFill>
              </a:rPr>
              <a:t>st</a:t>
            </a:r>
            <a:r>
              <a:rPr lang="en-US" sz="2000" b="1" dirty="0" smtClean="0">
                <a:solidFill>
                  <a:schemeClr val="bg1"/>
                </a:solidFill>
              </a:rPr>
              <a:t> JAN,2017  TO 30</a:t>
            </a:r>
            <a:r>
              <a:rPr lang="en-US" sz="2000" b="1" baseline="30000" dirty="0" smtClean="0">
                <a:solidFill>
                  <a:schemeClr val="bg1"/>
                </a:solidFill>
              </a:rPr>
              <a:t>th</a:t>
            </a:r>
            <a:r>
              <a:rPr lang="en-US" sz="2000" b="1" dirty="0" smtClean="0">
                <a:solidFill>
                  <a:schemeClr val="bg1"/>
                </a:solidFill>
              </a:rPr>
              <a:t> JUNE,2017 UNDER EXISTING LAW HAS FURNISHED  </a:t>
            </a:r>
            <a:endParaRPr lang="en-US" sz="2000" b="1" dirty="0">
              <a:solidFill>
                <a:schemeClr val="bg1"/>
              </a:solidFill>
            </a:endParaRPr>
          </a:p>
        </p:txBody>
      </p:sp>
      <p:sp>
        <p:nvSpPr>
          <p:cNvPr id="39" name="Rectangle 38"/>
          <p:cNvSpPr/>
          <p:nvPr/>
        </p:nvSpPr>
        <p:spPr>
          <a:xfrm>
            <a:off x="8623497" y="4806462"/>
            <a:ext cx="3244948" cy="1448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CREDIT IS NOT RELATED TO GOODS EXEMPTED UNDER GST ACT</a:t>
            </a:r>
            <a:endParaRPr lang="en-US" sz="2000" b="1" dirty="0">
              <a:solidFill>
                <a:schemeClr val="bg1"/>
              </a:solidFill>
            </a:endParaRPr>
          </a:p>
        </p:txBody>
      </p:sp>
      <p:sp>
        <p:nvSpPr>
          <p:cNvPr id="40" name="Rectangle 39"/>
          <p:cNvSpPr/>
          <p:nvPr/>
        </p:nvSpPr>
        <p:spPr>
          <a:xfrm>
            <a:off x="2025748" y="4192174"/>
            <a:ext cx="9917723" cy="407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rPr>
              <a:t>REG. PERSON SHALL BE ALLOWED TO TAKE CREDIT IF FOLLOWING CONDITIONS ARE MET:</a:t>
            </a:r>
            <a:endParaRPr lang="en-US" b="1" dirty="0">
              <a:solidFill>
                <a:schemeClr val="bg1"/>
              </a:solidFill>
              <a:effectLst>
                <a:outerShdw blurRad="38100" dist="38100" dir="2700000" algn="tl">
                  <a:srgbClr val="000000">
                    <a:alpha val="43137"/>
                  </a:srgbClr>
                </a:outerShdw>
              </a:effectLst>
            </a:endParaRPr>
          </a:p>
        </p:txBody>
      </p:sp>
      <p:sp>
        <p:nvSpPr>
          <p:cNvPr id="50" name="TextBox 49"/>
          <p:cNvSpPr txBox="1"/>
          <p:nvPr/>
        </p:nvSpPr>
        <p:spPr>
          <a:xfrm>
            <a:off x="7636415" y="2656448"/>
            <a:ext cx="1828797" cy="369332"/>
          </a:xfrm>
          <a:prstGeom prst="rect">
            <a:avLst/>
          </a:prstGeom>
          <a:noFill/>
        </p:spPr>
        <p:txBody>
          <a:bodyPr wrap="square" rtlCol="0">
            <a:spAutoFit/>
          </a:bodyPr>
          <a:lstStyle/>
          <a:p>
            <a:pPr algn="ctr"/>
            <a:r>
              <a:rPr lang="en-US" b="1" dirty="0" smtClean="0">
                <a:solidFill>
                  <a:schemeClr val="bg1"/>
                </a:solidFill>
              </a:rPr>
              <a:t>AS PER RULES</a:t>
            </a:r>
            <a:endParaRPr lang="en-US" b="1" dirty="0">
              <a:solidFill>
                <a:schemeClr val="bg1"/>
              </a:solidFill>
            </a:endParaRPr>
          </a:p>
        </p:txBody>
      </p:sp>
      <p:sp>
        <p:nvSpPr>
          <p:cNvPr id="53" name="Rectangle 52"/>
          <p:cNvSpPr/>
          <p:nvPr/>
        </p:nvSpPr>
        <p:spPr>
          <a:xfrm>
            <a:off x="253218" y="4220307"/>
            <a:ext cx="1645920" cy="379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PROVISO</a:t>
            </a:r>
            <a:endParaRPr lang="en-US" sz="2000" b="1" dirty="0">
              <a:solidFill>
                <a:schemeClr val="bg1"/>
              </a:solidFill>
            </a:endParaRPr>
          </a:p>
        </p:txBody>
      </p:sp>
      <p:sp>
        <p:nvSpPr>
          <p:cNvPr id="54" name="Rectangle 53"/>
          <p:cNvSpPr/>
          <p:nvPr/>
        </p:nvSpPr>
        <p:spPr>
          <a:xfrm>
            <a:off x="675249" y="4825219"/>
            <a:ext cx="309489" cy="28135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1</a:t>
            </a:r>
            <a:endParaRPr lang="en-US" dirty="0"/>
          </a:p>
        </p:txBody>
      </p:sp>
      <p:sp>
        <p:nvSpPr>
          <p:cNvPr id="56" name="Rectangle 55"/>
          <p:cNvSpPr/>
          <p:nvPr/>
        </p:nvSpPr>
        <p:spPr>
          <a:xfrm>
            <a:off x="8635218" y="4822875"/>
            <a:ext cx="309489" cy="28135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3</a:t>
            </a:r>
            <a:endParaRPr lang="en-US" dirty="0"/>
          </a:p>
        </p:txBody>
      </p:sp>
      <p:sp>
        <p:nvSpPr>
          <p:cNvPr id="57" name="Rectangle 56"/>
          <p:cNvSpPr/>
          <p:nvPr/>
        </p:nvSpPr>
        <p:spPr>
          <a:xfrm>
            <a:off x="4060873" y="4820530"/>
            <a:ext cx="309489" cy="28135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2</a:t>
            </a:r>
            <a:endParaRPr lang="en-US" dirty="0"/>
          </a:p>
        </p:txBody>
      </p:sp>
    </p:spTree>
    <p:extLst>
      <p:ext uri="{BB962C8B-B14F-4D97-AF65-F5344CB8AC3E}">
        <p14:creationId xmlns="" xmlns:p14="http://schemas.microsoft.com/office/powerpoint/2010/main" val="336922539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33649" y="872197"/>
            <a:ext cx="1153551" cy="707886"/>
          </a:xfrm>
          <a:prstGeom prst="rect">
            <a:avLst/>
          </a:prstGeom>
          <a:noFill/>
        </p:spPr>
        <p:txBody>
          <a:bodyPr wrap="square" rtlCol="0">
            <a:spAutoFit/>
          </a:bodyPr>
          <a:lstStyle/>
          <a:p>
            <a:pPr algn="ctr"/>
            <a:r>
              <a:rPr lang="en-US" sz="2000" b="1" dirty="0" smtClean="0">
                <a:solidFill>
                  <a:schemeClr val="bg1"/>
                </a:solidFill>
              </a:rPr>
              <a:t>RULE 1(1)</a:t>
            </a:r>
            <a:endParaRPr lang="en-US" sz="2000" b="1" dirty="0">
              <a:solidFill>
                <a:schemeClr val="bg1"/>
              </a:solidFill>
            </a:endParaRPr>
          </a:p>
        </p:txBody>
      </p:sp>
      <p:cxnSp>
        <p:nvCxnSpPr>
          <p:cNvPr id="10" name="Straight Connector 9"/>
          <p:cNvCxnSpPr>
            <a:stCxn id="12" idx="3"/>
            <a:endCxn id="16" idx="1"/>
          </p:cNvCxnSpPr>
          <p:nvPr/>
        </p:nvCxnSpPr>
        <p:spPr>
          <a:xfrm flipV="1">
            <a:off x="2096086" y="1282506"/>
            <a:ext cx="6185095" cy="3282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48641" y="548640"/>
            <a:ext cx="1547445" cy="15333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ENTITLED TO ITC</a:t>
            </a:r>
            <a:endParaRPr lang="en-US" sz="2000" b="1" dirty="0">
              <a:solidFill>
                <a:schemeClr val="bg1"/>
              </a:solidFill>
            </a:endParaRPr>
          </a:p>
        </p:txBody>
      </p:sp>
      <p:sp>
        <p:nvSpPr>
          <p:cNvPr id="13" name="Rectangle 12"/>
          <p:cNvSpPr/>
          <p:nvPr/>
        </p:nvSpPr>
        <p:spPr>
          <a:xfrm>
            <a:off x="4217964" y="532227"/>
            <a:ext cx="1620128" cy="15333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AMOUNT OF ITC HE IS ENTITLED TO</a:t>
            </a:r>
            <a:endParaRPr lang="en-US" sz="2000" b="1" dirty="0">
              <a:solidFill>
                <a:schemeClr val="bg1"/>
              </a:solidFill>
            </a:endParaRPr>
          </a:p>
        </p:txBody>
      </p:sp>
      <p:sp>
        <p:nvSpPr>
          <p:cNvPr id="14" name="Rectangle 13"/>
          <p:cNvSpPr/>
          <p:nvPr/>
        </p:nvSpPr>
        <p:spPr>
          <a:xfrm>
            <a:off x="2316480" y="529884"/>
            <a:ext cx="1622474" cy="15333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DECLARE IN FORM GST TRAN-1</a:t>
            </a:r>
            <a:endParaRPr lang="en-US" sz="2000" b="1" dirty="0">
              <a:solidFill>
                <a:schemeClr val="bg1"/>
              </a:solidFill>
            </a:endParaRPr>
          </a:p>
        </p:txBody>
      </p:sp>
      <p:sp>
        <p:nvSpPr>
          <p:cNvPr id="15" name="Rectangle 14"/>
          <p:cNvSpPr/>
          <p:nvPr/>
        </p:nvSpPr>
        <p:spPr>
          <a:xfrm>
            <a:off x="6084277" y="513473"/>
            <a:ext cx="1906172" cy="15333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WITHIN 90 DAYS (i.e. 28</a:t>
            </a:r>
            <a:r>
              <a:rPr lang="en-US" sz="2000" b="1" baseline="30000" dirty="0" smtClean="0">
                <a:solidFill>
                  <a:schemeClr val="bg1"/>
                </a:solidFill>
              </a:rPr>
              <a:t>th</a:t>
            </a:r>
            <a:r>
              <a:rPr lang="en-US" sz="2000" b="1" dirty="0" smtClean="0">
                <a:solidFill>
                  <a:schemeClr val="bg1"/>
                </a:solidFill>
              </a:rPr>
              <a:t> SEP, 2017)</a:t>
            </a:r>
            <a:endParaRPr lang="en-US" sz="2000" b="1" dirty="0">
              <a:solidFill>
                <a:schemeClr val="bg1"/>
              </a:solidFill>
            </a:endParaRPr>
          </a:p>
        </p:txBody>
      </p:sp>
      <p:sp>
        <p:nvSpPr>
          <p:cNvPr id="16" name="Rectangle 15"/>
          <p:cNvSpPr/>
          <p:nvPr/>
        </p:nvSpPr>
        <p:spPr>
          <a:xfrm>
            <a:off x="8281181" y="515817"/>
            <a:ext cx="1847557" cy="15333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CAN BE EXTENDED FOR FURTHER 90 DAYS</a:t>
            </a:r>
            <a:endParaRPr lang="en-US" sz="2000" b="1" dirty="0">
              <a:solidFill>
                <a:schemeClr val="bg1"/>
              </a:solidFill>
            </a:endParaRPr>
          </a:p>
        </p:txBody>
      </p:sp>
      <p:sp>
        <p:nvSpPr>
          <p:cNvPr id="34" name="Rectangle 33"/>
          <p:cNvSpPr/>
          <p:nvPr/>
        </p:nvSpPr>
        <p:spPr>
          <a:xfrm>
            <a:off x="1322363" y="4107766"/>
            <a:ext cx="3995225" cy="20398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VALUE OF CLAIMS U/S 3, 5(3), 6, 6A &amp; 8(8) OF CST ACT MADE BY THE APPLICANT</a:t>
            </a:r>
            <a:endParaRPr lang="en-US" sz="2000" b="1" dirty="0">
              <a:solidFill>
                <a:schemeClr val="bg1"/>
              </a:solidFill>
            </a:endParaRPr>
          </a:p>
        </p:txBody>
      </p:sp>
      <p:sp>
        <p:nvSpPr>
          <p:cNvPr id="35" name="Rectangle 34"/>
          <p:cNvSpPr/>
          <p:nvPr/>
        </p:nvSpPr>
        <p:spPr>
          <a:xfrm>
            <a:off x="5725554" y="4107768"/>
            <a:ext cx="4684542" cy="19976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SERIAL NO. &amp; VALUE OF DECLARTIONS IN FORMS C, F AND</a:t>
            </a:r>
          </a:p>
          <a:p>
            <a:pPr algn="ctr"/>
            <a:r>
              <a:rPr lang="en-US" sz="2000" b="1" dirty="0" smtClean="0">
                <a:solidFill>
                  <a:schemeClr val="bg1"/>
                </a:solidFill>
              </a:rPr>
              <a:t>CERTIFICATES IN FORM E, H, I SUBMITTED BY THE APPLICANT</a:t>
            </a:r>
            <a:endParaRPr lang="en-US" sz="2000" b="1" dirty="0">
              <a:solidFill>
                <a:schemeClr val="bg1"/>
              </a:solidFill>
            </a:endParaRPr>
          </a:p>
        </p:txBody>
      </p:sp>
      <p:sp>
        <p:nvSpPr>
          <p:cNvPr id="36" name="Rectangle 35"/>
          <p:cNvSpPr/>
          <p:nvPr/>
        </p:nvSpPr>
        <p:spPr>
          <a:xfrm>
            <a:off x="2926079" y="3277774"/>
            <a:ext cx="8018585" cy="407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rPr>
              <a:t>IN CASE OF A CLAIM U/S 140(1), APPLICANT SHALL SPECIFY SEPARATELY:</a:t>
            </a:r>
            <a:endParaRPr lang="en-US" b="1" dirty="0">
              <a:solidFill>
                <a:schemeClr val="bg1"/>
              </a:solidFill>
              <a:effectLst>
                <a:outerShdw blurRad="38100" dist="38100" dir="2700000" algn="tl">
                  <a:srgbClr val="000000">
                    <a:alpha val="43137"/>
                  </a:srgbClr>
                </a:outerShdw>
              </a:effectLst>
            </a:endParaRPr>
          </a:p>
        </p:txBody>
      </p:sp>
      <p:sp>
        <p:nvSpPr>
          <p:cNvPr id="37" name="Rectangle 36"/>
          <p:cNvSpPr/>
          <p:nvPr/>
        </p:nvSpPr>
        <p:spPr>
          <a:xfrm>
            <a:off x="815926" y="3291840"/>
            <a:ext cx="1645920" cy="379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PROVISO</a:t>
            </a:r>
            <a:endParaRPr lang="en-US" sz="2000" b="1" dirty="0">
              <a:solidFill>
                <a:schemeClr val="bg1"/>
              </a:solidFill>
            </a:endParaRPr>
          </a:p>
        </p:txBody>
      </p:sp>
    </p:spTree>
    <p:extLst>
      <p:ext uri="{BB962C8B-B14F-4D97-AF65-F5344CB8AC3E}">
        <p14:creationId xmlns="" xmlns:p14="http://schemas.microsoft.com/office/powerpoint/2010/main" val="100301262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564836" y="858128"/>
            <a:ext cx="1627164" cy="707886"/>
          </a:xfrm>
          <a:prstGeom prst="rect">
            <a:avLst/>
          </a:prstGeom>
          <a:noFill/>
        </p:spPr>
        <p:txBody>
          <a:bodyPr wrap="square" rtlCol="0">
            <a:spAutoFit/>
          </a:bodyPr>
          <a:lstStyle/>
          <a:p>
            <a:pPr algn="ctr"/>
            <a:r>
              <a:rPr lang="en-US" sz="2000" b="1" dirty="0" smtClean="0">
                <a:solidFill>
                  <a:schemeClr val="bg1"/>
                </a:solidFill>
              </a:rPr>
              <a:t>SECTION 140(2)</a:t>
            </a:r>
            <a:endParaRPr lang="en-US" sz="2000" b="1" dirty="0">
              <a:solidFill>
                <a:schemeClr val="bg1"/>
              </a:solidFill>
            </a:endParaRPr>
          </a:p>
        </p:txBody>
      </p:sp>
      <p:sp>
        <p:nvSpPr>
          <p:cNvPr id="10" name="Rectangle 9"/>
          <p:cNvSpPr/>
          <p:nvPr/>
        </p:nvSpPr>
        <p:spPr>
          <a:xfrm>
            <a:off x="196945" y="1012875"/>
            <a:ext cx="1659990" cy="1561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REGISTERED PERSON</a:t>
            </a:r>
          </a:p>
        </p:txBody>
      </p:sp>
      <p:sp>
        <p:nvSpPr>
          <p:cNvPr id="11" name="Rectangle 10"/>
          <p:cNvSpPr/>
          <p:nvPr/>
        </p:nvSpPr>
        <p:spPr>
          <a:xfrm>
            <a:off x="8721970" y="1012876"/>
            <a:ext cx="1674054" cy="1547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ELECTRONIC CREDIT LEDGER</a:t>
            </a:r>
            <a:endParaRPr lang="en-US" sz="2000" b="1" dirty="0">
              <a:solidFill>
                <a:schemeClr val="bg1"/>
              </a:solidFill>
            </a:endParaRPr>
          </a:p>
        </p:txBody>
      </p:sp>
      <p:cxnSp>
        <p:nvCxnSpPr>
          <p:cNvPr id="12" name="Straight Arrow Connector 11"/>
          <p:cNvCxnSpPr>
            <a:stCxn id="10" idx="3"/>
            <a:endCxn id="11" idx="1"/>
          </p:cNvCxnSpPr>
          <p:nvPr/>
        </p:nvCxnSpPr>
        <p:spPr>
          <a:xfrm flipV="1">
            <a:off x="1856935" y="1786599"/>
            <a:ext cx="6865035" cy="703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446585" y="982395"/>
            <a:ext cx="3742005" cy="15497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UNAVAILED CENVAT CREDIT </a:t>
            </a:r>
            <a:r>
              <a:rPr lang="en-US" sz="2000" b="1" dirty="0" smtClean="0">
                <a:solidFill>
                  <a:schemeClr val="bg1"/>
                </a:solidFill>
                <a:effectLst>
                  <a:outerShdw blurRad="38100" dist="38100" dir="2700000" algn="tl">
                    <a:srgbClr val="000000">
                      <a:alpha val="43137"/>
                    </a:srgbClr>
                  </a:outerShdw>
                </a:effectLst>
              </a:rPr>
              <a:t>IN RESPECT OF CAPITAL GOODS </a:t>
            </a:r>
            <a:r>
              <a:rPr lang="en-US" sz="2000" b="1" dirty="0" smtClean="0">
                <a:solidFill>
                  <a:schemeClr val="bg1"/>
                </a:solidFill>
              </a:rPr>
              <a:t>NOT C/F IN FURNISHED BY HIM RELATING TO THE PERIOD ENDING ON 30</a:t>
            </a:r>
            <a:r>
              <a:rPr lang="en-US" sz="2000" b="1" baseline="30000" dirty="0" smtClean="0">
                <a:solidFill>
                  <a:schemeClr val="bg1"/>
                </a:solidFill>
              </a:rPr>
              <a:t>th</a:t>
            </a:r>
            <a:r>
              <a:rPr lang="en-US" sz="2000" b="1" dirty="0" smtClean="0">
                <a:solidFill>
                  <a:schemeClr val="bg1"/>
                </a:solidFill>
              </a:rPr>
              <a:t> JUNE 2017</a:t>
            </a:r>
            <a:endParaRPr lang="en-US" sz="2000" b="1" dirty="0">
              <a:solidFill>
                <a:schemeClr val="bg1"/>
              </a:solidFill>
            </a:endParaRPr>
          </a:p>
        </p:txBody>
      </p:sp>
      <p:sp>
        <p:nvSpPr>
          <p:cNvPr id="14" name="TextBox 13"/>
          <p:cNvSpPr txBox="1"/>
          <p:nvPr/>
        </p:nvSpPr>
        <p:spPr>
          <a:xfrm>
            <a:off x="1758461" y="1448974"/>
            <a:ext cx="1842868" cy="369332"/>
          </a:xfrm>
          <a:prstGeom prst="rect">
            <a:avLst/>
          </a:prstGeom>
          <a:noFill/>
        </p:spPr>
        <p:txBody>
          <a:bodyPr wrap="square" rtlCol="0">
            <a:spAutoFit/>
          </a:bodyPr>
          <a:lstStyle/>
          <a:p>
            <a:r>
              <a:rPr lang="en-US" b="1" dirty="0" smtClean="0">
                <a:solidFill>
                  <a:schemeClr val="bg1"/>
                </a:solidFill>
              </a:rPr>
              <a:t>CAN TRANSFER</a:t>
            </a:r>
            <a:endParaRPr lang="en-US" b="1" dirty="0">
              <a:solidFill>
                <a:schemeClr val="bg1"/>
              </a:solidFill>
            </a:endParaRPr>
          </a:p>
        </p:txBody>
      </p:sp>
      <p:sp>
        <p:nvSpPr>
          <p:cNvPr id="15" name="TextBox 14"/>
          <p:cNvSpPr txBox="1"/>
          <p:nvPr/>
        </p:nvSpPr>
        <p:spPr>
          <a:xfrm>
            <a:off x="7090115" y="1362223"/>
            <a:ext cx="1716259" cy="369332"/>
          </a:xfrm>
          <a:prstGeom prst="rect">
            <a:avLst/>
          </a:prstGeom>
          <a:noFill/>
        </p:spPr>
        <p:txBody>
          <a:bodyPr wrap="square" rtlCol="0">
            <a:spAutoFit/>
          </a:bodyPr>
          <a:lstStyle/>
          <a:p>
            <a:pPr algn="ctr"/>
            <a:r>
              <a:rPr lang="en-US" b="1" dirty="0" smtClean="0">
                <a:solidFill>
                  <a:schemeClr val="bg1"/>
                </a:solidFill>
              </a:rPr>
              <a:t>AS PER RULES</a:t>
            </a:r>
            <a:endParaRPr lang="en-US" b="1" dirty="0">
              <a:solidFill>
                <a:schemeClr val="bg1"/>
              </a:solidFill>
            </a:endParaRPr>
          </a:p>
        </p:txBody>
      </p:sp>
      <p:sp>
        <p:nvSpPr>
          <p:cNvPr id="29" name="Rectangle 28"/>
          <p:cNvSpPr/>
          <p:nvPr/>
        </p:nvSpPr>
        <p:spPr>
          <a:xfrm>
            <a:off x="886264" y="3882684"/>
            <a:ext cx="3840480" cy="14771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CREDIT WAS ADMISSIBLE AS CENVAT CREDIT UNDER EXISTING LAW</a:t>
            </a:r>
            <a:endParaRPr lang="en-US" sz="2000" b="1" dirty="0">
              <a:solidFill>
                <a:schemeClr val="bg1"/>
              </a:solidFill>
            </a:endParaRPr>
          </a:p>
        </p:txBody>
      </p:sp>
      <p:sp>
        <p:nvSpPr>
          <p:cNvPr id="30" name="Rectangle 29"/>
          <p:cNvSpPr/>
          <p:nvPr/>
        </p:nvSpPr>
        <p:spPr>
          <a:xfrm>
            <a:off x="5610666" y="3880339"/>
            <a:ext cx="3744351" cy="1448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CREDIT IS ADMISSIBLE AS ITC UNDER GST ACT.</a:t>
            </a:r>
            <a:endParaRPr lang="en-US" sz="2000" b="1" dirty="0">
              <a:solidFill>
                <a:schemeClr val="bg1"/>
              </a:solidFill>
            </a:endParaRPr>
          </a:p>
        </p:txBody>
      </p:sp>
      <p:sp>
        <p:nvSpPr>
          <p:cNvPr id="31" name="Rectangle 30"/>
          <p:cNvSpPr/>
          <p:nvPr/>
        </p:nvSpPr>
        <p:spPr>
          <a:xfrm>
            <a:off x="1978856" y="3024555"/>
            <a:ext cx="9917723" cy="407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rPr>
              <a:t>REG. PERSON SHALL BE ALLOWED TO TAKE CREDIT IF FOLLOWING CONDITIONS ARE MET:</a:t>
            </a:r>
            <a:endParaRPr lang="en-US" b="1" dirty="0">
              <a:solidFill>
                <a:schemeClr val="bg1"/>
              </a:solidFill>
              <a:effectLst>
                <a:outerShdw blurRad="38100" dist="38100" dir="2700000" algn="tl">
                  <a:srgbClr val="000000">
                    <a:alpha val="43137"/>
                  </a:srgbClr>
                </a:outerShdw>
              </a:effectLst>
            </a:endParaRPr>
          </a:p>
        </p:txBody>
      </p:sp>
      <p:sp>
        <p:nvSpPr>
          <p:cNvPr id="32" name="Rectangle 31"/>
          <p:cNvSpPr/>
          <p:nvPr/>
        </p:nvSpPr>
        <p:spPr>
          <a:xfrm>
            <a:off x="225083" y="3038622"/>
            <a:ext cx="1645920" cy="379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PROVISO</a:t>
            </a:r>
            <a:endParaRPr lang="en-US" sz="2000" b="1" dirty="0">
              <a:solidFill>
                <a:schemeClr val="bg1"/>
              </a:solidFill>
            </a:endParaRPr>
          </a:p>
        </p:txBody>
      </p:sp>
      <p:sp>
        <p:nvSpPr>
          <p:cNvPr id="33" name="Rectangle 32"/>
          <p:cNvSpPr/>
          <p:nvPr/>
        </p:nvSpPr>
        <p:spPr>
          <a:xfrm>
            <a:off x="576775" y="5655213"/>
            <a:ext cx="10888394" cy="4501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UNAVAILED CENVAT CREDIT= TOTAL CENVAT CREDIT – CENVAT CREDIT ALREADY AVAILED</a:t>
            </a:r>
            <a:endParaRPr lang="en-US" sz="2000" b="1" dirty="0">
              <a:solidFill>
                <a:schemeClr val="bg1"/>
              </a:solidFill>
            </a:endParaRPr>
          </a:p>
        </p:txBody>
      </p:sp>
      <p:sp>
        <p:nvSpPr>
          <p:cNvPr id="34" name="Rectangle 33"/>
          <p:cNvSpPr/>
          <p:nvPr/>
        </p:nvSpPr>
        <p:spPr>
          <a:xfrm>
            <a:off x="5636454" y="3906130"/>
            <a:ext cx="309489" cy="28135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2</a:t>
            </a:r>
            <a:endParaRPr lang="en-US" dirty="0"/>
          </a:p>
        </p:txBody>
      </p:sp>
      <p:sp>
        <p:nvSpPr>
          <p:cNvPr id="35" name="Rectangle 34"/>
          <p:cNvSpPr/>
          <p:nvPr/>
        </p:nvSpPr>
        <p:spPr>
          <a:xfrm>
            <a:off x="895642" y="3877995"/>
            <a:ext cx="309489" cy="28135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1</a:t>
            </a:r>
            <a:endParaRPr lang="en-US" dirty="0"/>
          </a:p>
        </p:txBody>
      </p:sp>
    </p:spTree>
    <p:extLst>
      <p:ext uri="{BB962C8B-B14F-4D97-AF65-F5344CB8AC3E}">
        <p14:creationId xmlns="" xmlns:p14="http://schemas.microsoft.com/office/powerpoint/2010/main" val="139670800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64837" y="928468"/>
            <a:ext cx="1627163" cy="707886"/>
          </a:xfrm>
          <a:prstGeom prst="rect">
            <a:avLst/>
          </a:prstGeom>
          <a:noFill/>
        </p:spPr>
        <p:txBody>
          <a:bodyPr wrap="square" rtlCol="0">
            <a:spAutoFit/>
          </a:bodyPr>
          <a:lstStyle/>
          <a:p>
            <a:pPr algn="ctr"/>
            <a:r>
              <a:rPr lang="en-US" sz="2000" b="1" dirty="0" smtClean="0">
                <a:solidFill>
                  <a:schemeClr val="bg1"/>
                </a:solidFill>
              </a:rPr>
              <a:t>RULE 1(2)(a)</a:t>
            </a:r>
            <a:endParaRPr lang="en-US" sz="2000" b="1" dirty="0">
              <a:solidFill>
                <a:schemeClr val="bg1"/>
              </a:solidFill>
            </a:endParaRPr>
          </a:p>
        </p:txBody>
      </p:sp>
      <p:sp>
        <p:nvSpPr>
          <p:cNvPr id="7" name="Rectangle 6"/>
          <p:cNvSpPr/>
          <p:nvPr/>
        </p:nvSpPr>
        <p:spPr>
          <a:xfrm>
            <a:off x="1856937" y="1758460"/>
            <a:ext cx="2743200" cy="16037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AMOUNT OF ITC ALREADY AVAILED UNDER EXISTING LAW</a:t>
            </a:r>
            <a:endParaRPr lang="en-US" sz="2000" b="1" dirty="0">
              <a:solidFill>
                <a:schemeClr val="bg1"/>
              </a:solidFill>
            </a:endParaRPr>
          </a:p>
        </p:txBody>
      </p:sp>
      <p:sp>
        <p:nvSpPr>
          <p:cNvPr id="9" name="Rectangle 8"/>
          <p:cNvSpPr/>
          <p:nvPr/>
        </p:nvSpPr>
        <p:spPr>
          <a:xfrm>
            <a:off x="5920155" y="1770185"/>
            <a:ext cx="2743200" cy="16037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AMOUNT OF ITC YET TO BE AVAILED UNDER EXISTING LAW</a:t>
            </a:r>
            <a:endParaRPr lang="en-US" sz="2000" b="1" dirty="0">
              <a:solidFill>
                <a:schemeClr val="bg1"/>
              </a:solidFill>
            </a:endParaRPr>
          </a:p>
        </p:txBody>
      </p:sp>
      <p:sp>
        <p:nvSpPr>
          <p:cNvPr id="10" name="Rectangle 9"/>
          <p:cNvSpPr/>
          <p:nvPr/>
        </p:nvSpPr>
        <p:spPr>
          <a:xfrm>
            <a:off x="1434904" y="647112"/>
            <a:ext cx="8018585" cy="407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rPr>
              <a:t>IN CASE OF A CLAIM U/S 140(2), APPLICANT SHALL SPECIFY SEPARATELY:</a:t>
            </a:r>
            <a:endParaRPr lang="en-US" b="1" dirty="0">
              <a:solidFill>
                <a:schemeClr val="bg1"/>
              </a:solidFill>
              <a:effectLst>
                <a:outerShdw blurRad="38100" dist="38100" dir="2700000" algn="tl">
                  <a:srgbClr val="000000">
                    <a:alpha val="43137"/>
                  </a:srgbClr>
                </a:outerShdw>
              </a:effectLst>
            </a:endParaRPr>
          </a:p>
        </p:txBody>
      </p:sp>
      <p:sp>
        <p:nvSpPr>
          <p:cNvPr id="11" name="Rectangle 10"/>
          <p:cNvSpPr/>
          <p:nvPr/>
        </p:nvSpPr>
        <p:spPr>
          <a:xfrm>
            <a:off x="1432558" y="1109001"/>
            <a:ext cx="8018585" cy="407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rPr>
              <a:t>IN CASE OF EVERY ITEM OF CAPITAL GOODS</a:t>
            </a:r>
            <a:endParaRPr lang="en-US" b="1" dirty="0">
              <a:solidFill>
                <a:schemeClr val="bg1"/>
              </a:solidFill>
              <a:effectLst>
                <a:outerShdw blurRad="38100" dist="38100" dir="2700000" algn="tl">
                  <a:srgbClr val="000000">
                    <a:alpha val="43137"/>
                  </a:srgbClr>
                </a:outerShdw>
              </a:effectLst>
            </a:endParaRPr>
          </a:p>
        </p:txBody>
      </p:sp>
      <p:sp>
        <p:nvSpPr>
          <p:cNvPr id="8" name="Rectangle 7"/>
          <p:cNvSpPr/>
          <p:nvPr/>
        </p:nvSpPr>
        <p:spPr>
          <a:xfrm>
            <a:off x="10564837" y="4107767"/>
            <a:ext cx="1627163" cy="1378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0564837" y="4428978"/>
            <a:ext cx="1627163" cy="707886"/>
          </a:xfrm>
          <a:prstGeom prst="rect">
            <a:avLst/>
          </a:prstGeom>
          <a:noFill/>
        </p:spPr>
        <p:txBody>
          <a:bodyPr wrap="square" rtlCol="0">
            <a:spAutoFit/>
          </a:bodyPr>
          <a:lstStyle/>
          <a:p>
            <a:pPr algn="ctr"/>
            <a:r>
              <a:rPr lang="en-US" sz="2000" b="1" dirty="0" smtClean="0">
                <a:solidFill>
                  <a:schemeClr val="bg1"/>
                </a:solidFill>
              </a:rPr>
              <a:t>RULE 1(2)(b)</a:t>
            </a:r>
            <a:endParaRPr lang="en-US" sz="2000" b="1" dirty="0">
              <a:solidFill>
                <a:schemeClr val="bg1"/>
              </a:solidFill>
            </a:endParaRPr>
          </a:p>
        </p:txBody>
      </p:sp>
      <p:sp>
        <p:nvSpPr>
          <p:cNvPr id="13" name="Rectangle 12"/>
          <p:cNvSpPr/>
          <p:nvPr/>
        </p:nvSpPr>
        <p:spPr>
          <a:xfrm>
            <a:off x="1404425" y="4105418"/>
            <a:ext cx="8018585" cy="6635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rPr>
              <a:t>IN CASE OF A CLAIM U/S 140(3), 140(4)(b), 140(6), 140(8),</a:t>
            </a:r>
          </a:p>
          <a:p>
            <a:pPr algn="ctr"/>
            <a:r>
              <a:rPr lang="en-US" b="1" dirty="0" smtClean="0">
                <a:solidFill>
                  <a:schemeClr val="bg1"/>
                </a:solidFill>
                <a:effectLst>
                  <a:outerShdw blurRad="38100" dist="38100" dir="2700000" algn="tl">
                    <a:srgbClr val="000000">
                      <a:alpha val="43137"/>
                    </a:srgbClr>
                  </a:outerShdw>
                </a:effectLst>
              </a:rPr>
              <a:t>APPLICANT SHALL SPECIFY SEPARATELY:</a:t>
            </a:r>
            <a:endParaRPr lang="en-US" b="1" dirty="0">
              <a:solidFill>
                <a:schemeClr val="bg1"/>
              </a:solidFill>
              <a:effectLst>
                <a:outerShdw blurRad="38100" dist="38100" dir="2700000" algn="tl">
                  <a:srgbClr val="000000">
                    <a:alpha val="43137"/>
                  </a:srgbClr>
                </a:outerShdw>
              </a:effectLst>
            </a:endParaRPr>
          </a:p>
        </p:txBody>
      </p:sp>
      <p:sp>
        <p:nvSpPr>
          <p:cNvPr id="14" name="Rectangle 13"/>
          <p:cNvSpPr/>
          <p:nvPr/>
        </p:nvSpPr>
        <p:spPr>
          <a:xfrm>
            <a:off x="3852205" y="5076089"/>
            <a:ext cx="3195708" cy="9730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DETAILS OF STOCK HELD ON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p:cNvCxnSpPr>
            <a:stCxn id="6" idx="3"/>
            <a:endCxn id="7" idx="1"/>
          </p:cNvCxnSpPr>
          <p:nvPr/>
        </p:nvCxnSpPr>
        <p:spPr>
          <a:xfrm>
            <a:off x="2391509" y="1505243"/>
            <a:ext cx="6217921" cy="2110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149970" y="475957"/>
            <a:ext cx="2630657" cy="20280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CREDIT OF ELIGIBLE DUTIES IN RESPECT OF INPUTS HELD IN STOCK OR IN SEMI-FINISHED OR FINISHED GOODS</a:t>
            </a:r>
            <a:endParaRPr lang="en-US" sz="2000" b="1" dirty="0">
              <a:solidFill>
                <a:schemeClr val="bg1"/>
              </a:solidFill>
            </a:endParaRPr>
          </a:p>
        </p:txBody>
      </p:sp>
      <p:sp>
        <p:nvSpPr>
          <p:cNvPr id="5" name="TextBox 4"/>
          <p:cNvSpPr txBox="1"/>
          <p:nvPr/>
        </p:nvSpPr>
        <p:spPr>
          <a:xfrm>
            <a:off x="10578905" y="872198"/>
            <a:ext cx="1613095" cy="707886"/>
          </a:xfrm>
          <a:prstGeom prst="rect">
            <a:avLst/>
          </a:prstGeom>
          <a:noFill/>
        </p:spPr>
        <p:txBody>
          <a:bodyPr wrap="square" rtlCol="0">
            <a:spAutoFit/>
          </a:bodyPr>
          <a:lstStyle/>
          <a:p>
            <a:pPr algn="ctr"/>
            <a:r>
              <a:rPr lang="en-US" sz="2000" b="1" dirty="0" smtClean="0">
                <a:solidFill>
                  <a:schemeClr val="bg1"/>
                </a:solidFill>
              </a:rPr>
              <a:t>SECTION 140(3)</a:t>
            </a:r>
            <a:endParaRPr lang="en-US" sz="2000" b="1" dirty="0">
              <a:solidFill>
                <a:schemeClr val="bg1"/>
              </a:solidFill>
            </a:endParaRPr>
          </a:p>
        </p:txBody>
      </p:sp>
      <p:sp>
        <p:nvSpPr>
          <p:cNvPr id="6" name="Rectangle 5"/>
          <p:cNvSpPr/>
          <p:nvPr/>
        </p:nvSpPr>
        <p:spPr>
          <a:xfrm>
            <a:off x="211016" y="492368"/>
            <a:ext cx="2180493" cy="20257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UNDER GST WHO WAS NOT LIABLE TO BE REG. UNDER EXISTING LAW</a:t>
            </a:r>
          </a:p>
        </p:txBody>
      </p:sp>
      <p:sp>
        <p:nvSpPr>
          <p:cNvPr id="7" name="Rectangle 6"/>
          <p:cNvSpPr/>
          <p:nvPr/>
        </p:nvSpPr>
        <p:spPr>
          <a:xfrm>
            <a:off x="8609430" y="506436"/>
            <a:ext cx="1758460" cy="20398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ELECTRONIC CREDIT LEDGER</a:t>
            </a:r>
            <a:endParaRPr lang="en-US" sz="2000" b="1" dirty="0">
              <a:solidFill>
                <a:schemeClr val="bg1"/>
              </a:solidFill>
            </a:endParaRPr>
          </a:p>
        </p:txBody>
      </p:sp>
      <p:sp>
        <p:nvSpPr>
          <p:cNvPr id="9" name="TextBox 8"/>
          <p:cNvSpPr txBox="1"/>
          <p:nvPr/>
        </p:nvSpPr>
        <p:spPr>
          <a:xfrm>
            <a:off x="2377439" y="1125415"/>
            <a:ext cx="1899139" cy="369332"/>
          </a:xfrm>
          <a:prstGeom prst="rect">
            <a:avLst/>
          </a:prstGeom>
          <a:noFill/>
        </p:spPr>
        <p:txBody>
          <a:bodyPr wrap="square" rtlCol="0">
            <a:spAutoFit/>
          </a:bodyPr>
          <a:lstStyle/>
          <a:p>
            <a:r>
              <a:rPr lang="en-US" b="1" dirty="0" smtClean="0">
                <a:solidFill>
                  <a:schemeClr val="bg1"/>
                </a:solidFill>
              </a:rPr>
              <a:t>CAN TRANSFER</a:t>
            </a:r>
            <a:endParaRPr lang="en-US" b="1" dirty="0">
              <a:solidFill>
                <a:schemeClr val="bg1"/>
              </a:solidFill>
            </a:endParaRPr>
          </a:p>
        </p:txBody>
      </p:sp>
      <p:sp>
        <p:nvSpPr>
          <p:cNvPr id="10" name="TextBox 9"/>
          <p:cNvSpPr txBox="1"/>
          <p:nvPr/>
        </p:nvSpPr>
        <p:spPr>
          <a:xfrm>
            <a:off x="6893168" y="1080868"/>
            <a:ext cx="1674055" cy="369332"/>
          </a:xfrm>
          <a:prstGeom prst="rect">
            <a:avLst/>
          </a:prstGeom>
          <a:noFill/>
        </p:spPr>
        <p:txBody>
          <a:bodyPr wrap="square" rtlCol="0">
            <a:spAutoFit/>
          </a:bodyPr>
          <a:lstStyle/>
          <a:p>
            <a:pPr algn="ctr"/>
            <a:r>
              <a:rPr lang="en-US" b="1" dirty="0" smtClean="0">
                <a:solidFill>
                  <a:schemeClr val="bg1"/>
                </a:solidFill>
              </a:rPr>
              <a:t>AS PER RULES</a:t>
            </a:r>
            <a:endParaRPr lang="en-US" b="1" dirty="0">
              <a:solidFill>
                <a:schemeClr val="bg1"/>
              </a:solidFill>
            </a:endParaRPr>
          </a:p>
        </p:txBody>
      </p:sp>
      <p:sp>
        <p:nvSpPr>
          <p:cNvPr id="13" name="TextBox 12"/>
          <p:cNvSpPr txBox="1"/>
          <p:nvPr/>
        </p:nvSpPr>
        <p:spPr>
          <a:xfrm>
            <a:off x="6865036" y="1547447"/>
            <a:ext cx="1688122" cy="646331"/>
          </a:xfrm>
          <a:prstGeom prst="rect">
            <a:avLst/>
          </a:prstGeom>
          <a:noFill/>
        </p:spPr>
        <p:txBody>
          <a:bodyPr wrap="square" rtlCol="0">
            <a:spAutoFit/>
          </a:bodyPr>
          <a:lstStyle/>
          <a:p>
            <a:pPr algn="ctr"/>
            <a:r>
              <a:rPr lang="en-US" b="1" dirty="0" smtClean="0">
                <a:solidFill>
                  <a:schemeClr val="bg1"/>
                </a:solidFill>
              </a:rPr>
              <a:t>SUBJECT TO CONDITIONS</a:t>
            </a:r>
            <a:endParaRPr lang="en-US" b="1" dirty="0">
              <a:solidFill>
                <a:schemeClr val="bg1"/>
              </a:solidFill>
            </a:endParaRPr>
          </a:p>
        </p:txBody>
      </p:sp>
      <p:sp>
        <p:nvSpPr>
          <p:cNvPr id="23" name="Rectangle 22"/>
          <p:cNvSpPr/>
          <p:nvPr/>
        </p:nvSpPr>
        <p:spPr>
          <a:xfrm>
            <a:off x="379828" y="4009292"/>
            <a:ext cx="2096085"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SUCH INPUTS OR GOODS ARE USED FOR MAKING TAXABLE SUPPLIES</a:t>
            </a:r>
            <a:endParaRPr lang="en-US" sz="2000" b="1" dirty="0">
              <a:solidFill>
                <a:schemeClr val="bg1"/>
              </a:solidFill>
            </a:endParaRPr>
          </a:p>
        </p:txBody>
      </p:sp>
      <p:sp>
        <p:nvSpPr>
          <p:cNvPr id="24" name="Rectangle 23"/>
          <p:cNvSpPr/>
          <p:nvPr/>
        </p:nvSpPr>
        <p:spPr>
          <a:xfrm>
            <a:off x="2686929" y="4021015"/>
            <a:ext cx="1983545"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IS ELIGIBLE FOR ITC ON SUCH INPUTS UNDER GST ACT</a:t>
            </a:r>
            <a:endParaRPr lang="en-US" sz="2000" b="1" dirty="0">
              <a:solidFill>
                <a:schemeClr val="bg1"/>
              </a:solidFill>
            </a:endParaRPr>
          </a:p>
        </p:txBody>
      </p:sp>
      <p:sp>
        <p:nvSpPr>
          <p:cNvPr id="25" name="Rectangle 24"/>
          <p:cNvSpPr/>
          <p:nvPr/>
        </p:nvSpPr>
        <p:spPr>
          <a:xfrm>
            <a:off x="4937758" y="4032740"/>
            <a:ext cx="2194562"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IS IN POSSESSION OF INVOICE EVIDENCING PAYMENT OF TAX</a:t>
            </a:r>
            <a:endParaRPr lang="en-US" sz="2000" b="1" dirty="0">
              <a:solidFill>
                <a:schemeClr val="bg1"/>
              </a:solidFill>
            </a:endParaRPr>
          </a:p>
        </p:txBody>
      </p:sp>
      <p:sp>
        <p:nvSpPr>
          <p:cNvPr id="26" name="Rectangle 25"/>
          <p:cNvSpPr/>
          <p:nvPr/>
        </p:nvSpPr>
        <p:spPr>
          <a:xfrm>
            <a:off x="7455875" y="4030393"/>
            <a:ext cx="1983545"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SUCH INVOICES WERE ISSUED NOT EARLIER THAN 1</a:t>
            </a:r>
            <a:r>
              <a:rPr lang="en-US" sz="2000" b="1" baseline="30000" dirty="0" smtClean="0">
                <a:solidFill>
                  <a:schemeClr val="bg1"/>
                </a:solidFill>
              </a:rPr>
              <a:t>st</a:t>
            </a:r>
            <a:r>
              <a:rPr lang="en-US" sz="2000" b="1" dirty="0" smtClean="0">
                <a:solidFill>
                  <a:schemeClr val="bg1"/>
                </a:solidFill>
              </a:rPr>
              <a:t> JULY,2016</a:t>
            </a:r>
            <a:endParaRPr lang="en-US" sz="2000" b="1" dirty="0">
              <a:solidFill>
                <a:schemeClr val="bg1"/>
              </a:solidFill>
            </a:endParaRPr>
          </a:p>
        </p:txBody>
      </p:sp>
      <p:sp>
        <p:nvSpPr>
          <p:cNvPr id="27" name="Rectangle 26"/>
          <p:cNvSpPr/>
          <p:nvPr/>
        </p:nvSpPr>
        <p:spPr>
          <a:xfrm>
            <a:off x="9711398" y="4013981"/>
            <a:ext cx="2105464" cy="1941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SUPPLIER OF SERVICES IS NOT ELIGIBLE FOR ANY ABATEMENT UNDER GST ACT</a:t>
            </a:r>
            <a:endParaRPr lang="en-US" sz="2000" b="1" dirty="0">
              <a:solidFill>
                <a:schemeClr val="bg1"/>
              </a:solidFill>
            </a:endParaRPr>
          </a:p>
        </p:txBody>
      </p:sp>
      <p:sp>
        <p:nvSpPr>
          <p:cNvPr id="28" name="Rectangle 27"/>
          <p:cNvSpPr/>
          <p:nvPr/>
        </p:nvSpPr>
        <p:spPr>
          <a:xfrm>
            <a:off x="379828" y="3137095"/>
            <a:ext cx="1814732" cy="422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effectLst>
                  <a:outerShdw blurRad="38100" dist="38100" dir="2700000" algn="tl">
                    <a:srgbClr val="000000">
                      <a:alpha val="43137"/>
                    </a:srgbClr>
                  </a:outerShdw>
                </a:effectLst>
              </a:rPr>
              <a:t>CONDITIONS:</a:t>
            </a:r>
            <a:endParaRPr lang="en-US" sz="2000" b="1" dirty="0">
              <a:solidFill>
                <a:schemeClr val="bg1"/>
              </a:solidFill>
              <a:effectLst>
                <a:outerShdw blurRad="38100" dist="38100" dir="2700000" algn="tl">
                  <a:srgbClr val="000000">
                    <a:alpha val="43137"/>
                  </a:srgbClr>
                </a:outerShdw>
              </a:effectLst>
            </a:endParaRPr>
          </a:p>
        </p:txBody>
      </p:sp>
      <p:sp>
        <p:nvSpPr>
          <p:cNvPr id="16" name="Rectangle 15"/>
          <p:cNvSpPr/>
          <p:nvPr/>
        </p:nvSpPr>
        <p:spPr>
          <a:xfrm>
            <a:off x="393896" y="4009293"/>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1</a:t>
            </a:r>
            <a:endParaRPr lang="en-US" dirty="0"/>
          </a:p>
        </p:txBody>
      </p:sp>
      <p:sp>
        <p:nvSpPr>
          <p:cNvPr id="17" name="Rectangle 16"/>
          <p:cNvSpPr/>
          <p:nvPr/>
        </p:nvSpPr>
        <p:spPr>
          <a:xfrm>
            <a:off x="4963552" y="4021016"/>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3</a:t>
            </a:r>
            <a:endParaRPr lang="en-US" dirty="0"/>
          </a:p>
        </p:txBody>
      </p:sp>
      <p:sp>
        <p:nvSpPr>
          <p:cNvPr id="18" name="Rectangle 17"/>
          <p:cNvSpPr/>
          <p:nvPr/>
        </p:nvSpPr>
        <p:spPr>
          <a:xfrm>
            <a:off x="9716088" y="4046806"/>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5</a:t>
            </a:r>
            <a:endParaRPr lang="en-US" dirty="0"/>
          </a:p>
        </p:txBody>
      </p:sp>
      <p:sp>
        <p:nvSpPr>
          <p:cNvPr id="19" name="Rectangle 18"/>
          <p:cNvSpPr/>
          <p:nvPr/>
        </p:nvSpPr>
        <p:spPr>
          <a:xfrm>
            <a:off x="7476979" y="4016327"/>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4</a:t>
            </a:r>
            <a:endParaRPr lang="en-US" dirty="0"/>
          </a:p>
        </p:txBody>
      </p:sp>
      <p:sp>
        <p:nvSpPr>
          <p:cNvPr id="20" name="Rectangle 19"/>
          <p:cNvSpPr/>
          <p:nvPr/>
        </p:nvSpPr>
        <p:spPr>
          <a:xfrm>
            <a:off x="2691619" y="4056184"/>
            <a:ext cx="196947" cy="2110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2</a:t>
            </a:r>
            <a:endParaRPr lang="en-US" dirty="0"/>
          </a:p>
        </p:txBody>
      </p:sp>
    </p:spTree>
    <p:extLst>
      <p:ext uri="{BB962C8B-B14F-4D97-AF65-F5344CB8AC3E}">
        <p14:creationId xmlns="" xmlns:p14="http://schemas.microsoft.com/office/powerpoint/2010/main" val="37108359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p:cNvCxnSpPr>
            <a:stCxn id="7" idx="3"/>
            <a:endCxn id="10" idx="1"/>
          </p:cNvCxnSpPr>
          <p:nvPr/>
        </p:nvCxnSpPr>
        <p:spPr>
          <a:xfrm flipV="1">
            <a:off x="2433711" y="2344615"/>
            <a:ext cx="5355102" cy="18757"/>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0564838" y="801858"/>
            <a:ext cx="1627162" cy="1015663"/>
          </a:xfrm>
          <a:prstGeom prst="rect">
            <a:avLst/>
          </a:prstGeom>
          <a:noFill/>
        </p:spPr>
        <p:txBody>
          <a:bodyPr wrap="square" rtlCol="0">
            <a:spAutoFit/>
          </a:bodyPr>
          <a:lstStyle/>
          <a:p>
            <a:pPr algn="ctr"/>
            <a:r>
              <a:rPr lang="en-US" sz="2000" b="1" dirty="0" smtClean="0">
                <a:solidFill>
                  <a:schemeClr val="bg1"/>
                </a:solidFill>
              </a:rPr>
              <a:t>PROVISO </a:t>
            </a:r>
          </a:p>
          <a:p>
            <a:pPr algn="ctr"/>
            <a:r>
              <a:rPr lang="en-US" sz="2000" b="1" dirty="0" smtClean="0">
                <a:solidFill>
                  <a:schemeClr val="bg1"/>
                </a:solidFill>
              </a:rPr>
              <a:t>TO </a:t>
            </a:r>
          </a:p>
          <a:p>
            <a:pPr algn="ctr"/>
            <a:r>
              <a:rPr lang="en-US" sz="2000" b="1" dirty="0" smtClean="0">
                <a:solidFill>
                  <a:schemeClr val="bg1"/>
                </a:solidFill>
              </a:rPr>
              <a:t>SEC140(3)</a:t>
            </a:r>
            <a:endParaRPr lang="en-US" sz="2000" b="1" dirty="0">
              <a:solidFill>
                <a:schemeClr val="bg1"/>
              </a:solidFill>
            </a:endParaRPr>
          </a:p>
        </p:txBody>
      </p:sp>
      <p:sp>
        <p:nvSpPr>
          <p:cNvPr id="7" name="Rectangle 6"/>
          <p:cNvSpPr/>
          <p:nvPr/>
        </p:nvSpPr>
        <p:spPr>
          <a:xfrm>
            <a:off x="253218" y="1350497"/>
            <a:ext cx="2180493" cy="20257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OTHER THAN A MANUFACTURER OR A SUPPLIER OF SERVICES</a:t>
            </a:r>
          </a:p>
        </p:txBody>
      </p:sp>
      <p:sp>
        <p:nvSpPr>
          <p:cNvPr id="8" name="Rectangle 7"/>
          <p:cNvSpPr/>
          <p:nvPr/>
        </p:nvSpPr>
        <p:spPr>
          <a:xfrm>
            <a:off x="2839328" y="1362219"/>
            <a:ext cx="2647071" cy="20257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WHO IS NOT IN POSSESSION OF AN INVOICE EVIDENCING PAYMENT OF DUTY IN RESPECT OF INPUTS</a:t>
            </a:r>
          </a:p>
        </p:txBody>
      </p:sp>
      <p:sp>
        <p:nvSpPr>
          <p:cNvPr id="9" name="Rectangle 8"/>
          <p:cNvSpPr/>
          <p:nvPr/>
        </p:nvSpPr>
        <p:spPr>
          <a:xfrm>
            <a:off x="5931877" y="1317670"/>
            <a:ext cx="1411459" cy="20257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ALLOWED TO TAKE CREDIT</a:t>
            </a:r>
          </a:p>
        </p:txBody>
      </p:sp>
      <p:sp>
        <p:nvSpPr>
          <p:cNvPr id="10" name="Rectangle 9"/>
          <p:cNvSpPr/>
          <p:nvPr/>
        </p:nvSpPr>
        <p:spPr>
          <a:xfrm>
            <a:off x="7788813" y="1331740"/>
            <a:ext cx="2647071" cy="20257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AT SUCH RATE,</a:t>
            </a:r>
          </a:p>
          <a:p>
            <a:pPr algn="ctr"/>
            <a:r>
              <a:rPr lang="en-US" sz="2000" b="1" dirty="0" smtClean="0">
                <a:solidFill>
                  <a:schemeClr val="bg1"/>
                </a:solidFill>
              </a:rPr>
              <a:t>IN SUCH MANNER</a:t>
            </a:r>
          </a:p>
          <a:p>
            <a:pPr algn="ctr"/>
            <a:r>
              <a:rPr lang="en-US" sz="2000" b="1" dirty="0" smtClean="0">
                <a:solidFill>
                  <a:schemeClr val="bg1"/>
                </a:solidFill>
              </a:rPr>
              <a:t>AS PRESCRIBED IN RULES</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flipV="1">
            <a:off x="3094892" y="1252025"/>
            <a:ext cx="4403188" cy="1406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564837" y="928468"/>
            <a:ext cx="1627163" cy="707886"/>
          </a:xfrm>
          <a:prstGeom prst="rect">
            <a:avLst/>
          </a:prstGeom>
          <a:noFill/>
        </p:spPr>
        <p:txBody>
          <a:bodyPr wrap="square" rtlCol="0">
            <a:spAutoFit/>
          </a:bodyPr>
          <a:lstStyle/>
          <a:p>
            <a:pPr algn="ctr"/>
            <a:r>
              <a:rPr lang="en-US" sz="2000" b="1" dirty="0" smtClean="0">
                <a:solidFill>
                  <a:schemeClr val="bg1"/>
                </a:solidFill>
              </a:rPr>
              <a:t>RULE 1(4)(a)</a:t>
            </a:r>
            <a:endParaRPr lang="en-US" sz="2000" b="1" dirty="0">
              <a:solidFill>
                <a:schemeClr val="bg1"/>
              </a:solidFill>
            </a:endParaRPr>
          </a:p>
        </p:txBody>
      </p:sp>
      <p:sp>
        <p:nvSpPr>
          <p:cNvPr id="6" name="Rectangle 5"/>
          <p:cNvSpPr/>
          <p:nvPr/>
        </p:nvSpPr>
        <p:spPr>
          <a:xfrm>
            <a:off x="365761" y="590841"/>
            <a:ext cx="2743200" cy="16037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REG. PERSON WHO WAS NOT REG. UNDER EXISTING LAW </a:t>
            </a:r>
            <a:endParaRPr lang="en-US" sz="2000" b="1" dirty="0">
              <a:solidFill>
                <a:schemeClr val="bg1"/>
              </a:solidFill>
            </a:endParaRPr>
          </a:p>
        </p:txBody>
      </p:sp>
      <p:sp>
        <p:nvSpPr>
          <p:cNvPr id="7" name="Rectangle 6"/>
          <p:cNvSpPr/>
          <p:nvPr/>
        </p:nvSpPr>
        <p:spPr>
          <a:xfrm>
            <a:off x="7495736" y="569742"/>
            <a:ext cx="2743200" cy="16037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IN RESPECT OF WHICH HE IS NOT IN POSSESSION OF ANY DOCUMENT </a:t>
            </a:r>
            <a:endParaRPr lang="en-US" sz="2000" b="1" dirty="0">
              <a:solidFill>
                <a:schemeClr val="bg1"/>
              </a:solidFill>
            </a:endParaRPr>
          </a:p>
        </p:txBody>
      </p:sp>
      <p:sp>
        <p:nvSpPr>
          <p:cNvPr id="10" name="Rectangle 9"/>
          <p:cNvSpPr/>
          <p:nvPr/>
        </p:nvSpPr>
        <p:spPr>
          <a:xfrm>
            <a:off x="3934267" y="558020"/>
            <a:ext cx="2743200" cy="16037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ALLOWED TO AVAIL ITC ON GOODS HELD IN STOCK ON 1</a:t>
            </a:r>
            <a:r>
              <a:rPr lang="en-US" sz="2000" b="1" baseline="30000" dirty="0" smtClean="0">
                <a:solidFill>
                  <a:schemeClr val="bg1"/>
                </a:solidFill>
              </a:rPr>
              <a:t>st</a:t>
            </a:r>
            <a:r>
              <a:rPr lang="en-US" sz="2000" b="1" dirty="0" smtClean="0">
                <a:solidFill>
                  <a:schemeClr val="bg1"/>
                </a:solidFill>
              </a:rPr>
              <a:t> JULY, 2017</a:t>
            </a:r>
            <a:endParaRPr lang="en-US" sz="2000" b="1" dirty="0">
              <a:solidFill>
                <a:schemeClr val="bg1"/>
              </a:solidFill>
            </a:endParaRPr>
          </a:p>
        </p:txBody>
      </p:sp>
      <p:sp>
        <p:nvSpPr>
          <p:cNvPr id="11" name="Rectangle 10"/>
          <p:cNvSpPr/>
          <p:nvPr/>
        </p:nvSpPr>
        <p:spPr>
          <a:xfrm>
            <a:off x="7033846" y="3024554"/>
            <a:ext cx="4740813" cy="12660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WHERE IGST PAID ON SUCH GOODS, AMOUNT OF CREDIT SHALL BE ALLOWED AT 30% (FOR 18% OR MORE) AND 20% (FOR LESS THAN 18%) </a:t>
            </a:r>
          </a:p>
        </p:txBody>
      </p:sp>
      <p:sp>
        <p:nvSpPr>
          <p:cNvPr id="12" name="Rectangle 11"/>
          <p:cNvSpPr/>
          <p:nvPr/>
        </p:nvSpPr>
        <p:spPr>
          <a:xfrm>
            <a:off x="436101" y="2996419"/>
            <a:ext cx="3010482" cy="1252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AT RATE OF 60% IF CGST IS 9% 0R MORE(i.e. 18% OR MORE GST RATE)</a:t>
            </a:r>
          </a:p>
        </p:txBody>
      </p:sp>
      <p:sp>
        <p:nvSpPr>
          <p:cNvPr id="13" name="Rectangle 12"/>
          <p:cNvSpPr/>
          <p:nvPr/>
        </p:nvSpPr>
        <p:spPr>
          <a:xfrm>
            <a:off x="3725598" y="3022208"/>
            <a:ext cx="3040962" cy="1254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AT RATE OF 40% IF CGST IS LESS THAN 9% (i.e. LESS THAN 18% GST RATE)</a:t>
            </a:r>
          </a:p>
        </p:txBody>
      </p:sp>
      <p:sp>
        <p:nvSpPr>
          <p:cNvPr id="14" name="Rectangle 13"/>
          <p:cNvSpPr/>
          <p:nvPr/>
        </p:nvSpPr>
        <p:spPr>
          <a:xfrm>
            <a:off x="393894" y="4515728"/>
            <a:ext cx="11394831" cy="10410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DEEMED CREDIT SCHEME WILL GO ON FOR 6 MONTHS FROM GST DATE, SO STOCKS LYING AS ON 30</a:t>
            </a:r>
            <a:r>
              <a:rPr lang="en-US" sz="2000" b="1" baseline="30000" dirty="0" smtClean="0">
                <a:solidFill>
                  <a:schemeClr val="bg1"/>
                </a:solidFill>
              </a:rPr>
              <a:t>th</a:t>
            </a:r>
            <a:r>
              <a:rPr lang="en-US" sz="2000" b="1" dirty="0" smtClean="0">
                <a:solidFill>
                  <a:schemeClr val="bg1"/>
                </a:solidFill>
              </a:rPr>
              <a:t> JUNE, 2017 HAVE TO BE SOLD MAXIMUM UPTO 31ST DECEMBER,2017.</a:t>
            </a:r>
          </a:p>
          <a:p>
            <a:pPr algn="ctr"/>
            <a:r>
              <a:rPr lang="en-US" sz="2000" b="1" dirty="0" smtClean="0">
                <a:solidFill>
                  <a:schemeClr val="bg1"/>
                </a:solidFill>
              </a:rPr>
              <a:t>NO CREDIT WILL BE AVAILABLE IF THESE GOODS ARE SOLD AFTER DECEMBER 2017.</a:t>
            </a:r>
            <a:endParaRPr lang="en-US" sz="2000" b="1" dirty="0">
              <a:solidFill>
                <a:schemeClr val="bg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ppt/theme/theme2.xml><?xml version="1.0" encoding="utf-8"?>
<a:theme xmlns:a="http://schemas.openxmlformats.org/drawingml/2006/main" name="1_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B587E4A9-1405-4B4F-8BC3-512EE08D2E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822</TotalTime>
  <Words>2206</Words>
  <Application>Microsoft Office PowerPoint</Application>
  <PresentationFormat>Custom</PresentationFormat>
  <Paragraphs>204</Paragraphs>
  <Slides>21</Slides>
  <Notes>10</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Berlin</vt:lpstr>
      <vt:lpstr>1_Berlin</vt:lpstr>
      <vt:lpstr>PRE-GST</vt:lpstr>
      <vt:lpstr>TOPICS</vt:lpstr>
      <vt:lpstr>TRANSITIONAL PROVISION FOR INPUT TAX CREDIT</vt:lpstr>
      <vt:lpstr>Slide 4</vt:lpstr>
      <vt:lpstr>Slide 5</vt:lpstr>
      <vt:lpstr>Slide 6</vt:lpstr>
      <vt:lpstr>Slide 7</vt:lpstr>
      <vt:lpstr>Slide 8</vt:lpstr>
      <vt:lpstr>Slide 9</vt:lpstr>
      <vt:lpstr>Slide 10</vt:lpstr>
      <vt:lpstr>Slide 11</vt:lpstr>
      <vt:lpstr>Slide 12</vt:lpstr>
      <vt:lpstr>Slide 13</vt:lpstr>
      <vt:lpstr>Slide 14</vt:lpstr>
      <vt:lpstr>TRANSITIONAL PROVISION FOR JOB WORK</vt:lpstr>
      <vt:lpstr>Slide 16</vt:lpstr>
      <vt:lpstr>Slide 17</vt:lpstr>
      <vt:lpstr>Slide 18</vt:lpstr>
      <vt:lpstr>MISCELLANEOUS TRANSITIONAL PROVISION</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dc:title>
  <dc:creator>pc</dc:creator>
  <cp:lastModifiedBy>pc</cp:lastModifiedBy>
  <cp:revision>89</cp:revision>
  <dcterms:created xsi:type="dcterms:W3CDTF">2014-04-17T23:07:25Z</dcterms:created>
  <dcterms:modified xsi:type="dcterms:W3CDTF">2017-06-09T08:01:50Z</dcterms:modified>
  <cp:contentStatus/>
</cp:coreProperties>
</file>