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8"/>
  </p:notesMasterIdLst>
  <p:sldIdLst>
    <p:sldId id="256" r:id="rId2"/>
    <p:sldId id="259" r:id="rId3"/>
    <p:sldId id="257" r:id="rId4"/>
    <p:sldId id="260" r:id="rId5"/>
    <p:sldId id="261" r:id="rId6"/>
    <p:sldId id="262"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270C27-FA2B-474B-A2C0-03334B58A2C7}" type="datetimeFigureOut">
              <a:rPr lang="en-US" smtClean="0"/>
              <a:t>2/27/2012</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D816F3-C4FC-4A7E-803C-D75AC5CB0D3B}" type="slidenum">
              <a:rPr lang="en-IN" smtClean="0"/>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627CB406-F90E-43A5-B1AA-25B23468D3BD}" type="slidenum">
              <a:rPr lang="de-CH"/>
              <a:pPr/>
              <a:t>2</a:t>
            </a:fld>
            <a:endParaRPr lang="de-CH"/>
          </a:p>
        </p:txBody>
      </p:sp>
      <p:sp>
        <p:nvSpPr>
          <p:cNvPr id="29699" name="Rectangle 2"/>
          <p:cNvSpPr>
            <a:spLocks noChangeArrowheads="1" noTextEdit="1"/>
          </p:cNvSpPr>
          <p:nvPr>
            <p:ph type="sldImg"/>
          </p:nvPr>
        </p:nvSpPr>
        <p:spPr>
          <a:xfrm>
            <a:off x="1143000" y="685800"/>
            <a:ext cx="4573588" cy="3429000"/>
          </a:xfrm>
          <a:ln/>
        </p:spPr>
      </p:sp>
      <p:sp>
        <p:nvSpPr>
          <p:cNvPr id="29700" name="Rectangle 3"/>
          <p:cNvSpPr>
            <a:spLocks noGrp="1" noChangeArrowheads="1"/>
          </p:cNvSpPr>
          <p:nvPr>
            <p:ph type="body" idx="1"/>
          </p:nvPr>
        </p:nvSpPr>
        <p:spPr>
          <a:noFill/>
          <a:ln/>
        </p:spPr>
        <p:txBody>
          <a:bodyPr/>
          <a:lstStyle/>
          <a:p>
            <a:pPr eaLnBrk="1" hangingPunct="1"/>
            <a:endParaRPr lang="de-A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0DAF27B7-65B4-413F-8DEA-4E4C1BD739B6}" type="datetimeFigureOut">
              <a:rPr lang="en-US" smtClean="0"/>
              <a:pPr/>
              <a:t>2/27/2012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9357105-F14F-4EB7-9FEE-98E8C647E241}"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DAF27B7-65B4-413F-8DEA-4E4C1BD739B6}" type="datetimeFigureOut">
              <a:rPr lang="en-US" smtClean="0"/>
              <a:pPr/>
              <a:t>2/27/2012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9357105-F14F-4EB7-9FEE-98E8C647E241}"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DAF27B7-65B4-413F-8DEA-4E4C1BD739B6}" type="datetimeFigureOut">
              <a:rPr lang="en-US" smtClean="0"/>
              <a:pPr/>
              <a:t>2/27/2012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9357105-F14F-4EB7-9FEE-98E8C647E241}"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DAF27B7-65B4-413F-8DEA-4E4C1BD739B6}" type="datetimeFigureOut">
              <a:rPr lang="en-US" smtClean="0"/>
              <a:pPr/>
              <a:t>2/27/2012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9357105-F14F-4EB7-9FEE-98E8C647E241}"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AF27B7-65B4-413F-8DEA-4E4C1BD739B6}" type="datetimeFigureOut">
              <a:rPr lang="en-US" smtClean="0"/>
              <a:pPr/>
              <a:t>2/27/2012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9357105-F14F-4EB7-9FEE-98E8C647E241}"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0DAF27B7-65B4-413F-8DEA-4E4C1BD739B6}" type="datetimeFigureOut">
              <a:rPr lang="en-US" smtClean="0"/>
              <a:pPr/>
              <a:t>2/27/2012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9357105-F14F-4EB7-9FEE-98E8C647E241}"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0DAF27B7-65B4-413F-8DEA-4E4C1BD739B6}" type="datetimeFigureOut">
              <a:rPr lang="en-US" smtClean="0"/>
              <a:pPr/>
              <a:t>2/27/2012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9357105-F14F-4EB7-9FEE-98E8C647E241}"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0DAF27B7-65B4-413F-8DEA-4E4C1BD739B6}" type="datetimeFigureOut">
              <a:rPr lang="en-US" smtClean="0"/>
              <a:pPr/>
              <a:t>2/27/2012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9357105-F14F-4EB7-9FEE-98E8C647E241}"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AF27B7-65B4-413F-8DEA-4E4C1BD739B6}" type="datetimeFigureOut">
              <a:rPr lang="en-US" smtClean="0"/>
              <a:pPr/>
              <a:t>2/27/2012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9357105-F14F-4EB7-9FEE-98E8C647E241}"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AF27B7-65B4-413F-8DEA-4E4C1BD739B6}" type="datetimeFigureOut">
              <a:rPr lang="en-US" smtClean="0"/>
              <a:pPr/>
              <a:t>2/27/2012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9357105-F14F-4EB7-9FEE-98E8C647E241}"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AF27B7-65B4-413F-8DEA-4E4C1BD739B6}" type="datetimeFigureOut">
              <a:rPr lang="en-US" smtClean="0"/>
              <a:pPr/>
              <a:t>2/27/2012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9357105-F14F-4EB7-9FEE-98E8C647E241}"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AF27B7-65B4-413F-8DEA-4E4C1BD739B6}" type="datetimeFigureOut">
              <a:rPr lang="en-US" smtClean="0"/>
              <a:pPr/>
              <a:t>2/27/2012</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357105-F14F-4EB7-9FEE-98E8C647E241}"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investorwords.com/3893/project.html" TargetMode="External"/><Relationship Id="rId2" Type="http://schemas.openxmlformats.org/officeDocument/2006/relationships/hyperlink" Target="http://www.investorwords.com/9440/determine.html"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www.investorwords.com/461/benefit.html" TargetMode="External"/><Relationship Id="rId4" Type="http://schemas.openxmlformats.org/officeDocument/2006/relationships/hyperlink" Target="http://www.investorwords.com/1148/cost.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Discount_rate" TargetMode="External"/><Relationship Id="rId2" Type="http://schemas.openxmlformats.org/officeDocument/2006/relationships/hyperlink" Target="http://en.wikipedia.org/wiki/Stakeholder_%28corporate%29" TargetMode="External"/><Relationship Id="rId1" Type="http://schemas.openxmlformats.org/officeDocument/2006/relationships/slideLayout" Target="../slideLayouts/slideLayout2.xml"/><Relationship Id="rId4" Type="http://schemas.openxmlformats.org/officeDocument/2006/relationships/hyperlink" Target="http://en.wikipedia.org/wiki/Sensitivity_analysi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7224" y="1285861"/>
            <a:ext cx="7600976" cy="2314590"/>
          </a:xfrm>
        </p:spPr>
        <p:txBody>
          <a:bodyPr>
            <a:normAutofit/>
          </a:bodyPr>
          <a:lstStyle/>
          <a:p>
            <a:pPr algn="l"/>
            <a:r>
              <a:rPr lang="en-US" sz="3200" b="1" dirty="0" smtClean="0">
                <a:latin typeface="Times New Roman" pitchFamily="18" charset="0"/>
                <a:cs typeface="Times New Roman" pitchFamily="18" charset="0"/>
              </a:rPr>
              <a:t>COST BENEFIT ANALYSIS AND PROFIT PLANNING</a:t>
            </a:r>
            <a:endParaRPr lang="en-IN" sz="3200" b="1" dirty="0">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lnSpcReduction="10000"/>
          </a:bodyPr>
          <a:lstStyle/>
          <a:p>
            <a:pPr algn="l"/>
            <a:r>
              <a:rPr lang="en-US" sz="2400" dirty="0" smtClean="0">
                <a:solidFill>
                  <a:schemeClr val="tx1"/>
                </a:solidFill>
                <a:latin typeface="Times New Roman" pitchFamily="18" charset="0"/>
                <a:ea typeface="Segoe UI Symbol" pitchFamily="34" charset="0"/>
                <a:cs typeface="Times New Roman" pitchFamily="18" charset="0"/>
              </a:rPr>
              <a:t>VISHAL PHAD                     ROLL NO 29</a:t>
            </a:r>
          </a:p>
          <a:p>
            <a:pPr algn="l"/>
            <a:r>
              <a:rPr lang="en-US" sz="2400" dirty="0" smtClean="0">
                <a:solidFill>
                  <a:schemeClr val="tx1"/>
                </a:solidFill>
                <a:latin typeface="Times New Roman" pitchFamily="18" charset="0"/>
                <a:ea typeface="Segoe UI Symbol" pitchFamily="34" charset="0"/>
                <a:cs typeface="Times New Roman" pitchFamily="18" charset="0"/>
              </a:rPr>
              <a:t>PRASHANT PAWOR           ROLL NO 28</a:t>
            </a:r>
          </a:p>
          <a:p>
            <a:pPr algn="l"/>
            <a:r>
              <a:rPr lang="en-US" sz="2400" dirty="0" smtClean="0">
                <a:solidFill>
                  <a:schemeClr val="tx1"/>
                </a:solidFill>
                <a:latin typeface="Times New Roman" pitchFamily="18" charset="0"/>
                <a:ea typeface="Segoe UI Symbol" pitchFamily="34" charset="0"/>
                <a:cs typeface="Times New Roman" pitchFamily="18" charset="0"/>
              </a:rPr>
              <a:t>SHREE                                  ROLL NO 14</a:t>
            </a:r>
          </a:p>
          <a:p>
            <a:pPr algn="l"/>
            <a:r>
              <a:rPr lang="en-US" sz="2400" dirty="0" smtClean="0">
                <a:solidFill>
                  <a:schemeClr val="tx1"/>
                </a:solidFill>
                <a:latin typeface="Times New Roman" pitchFamily="18" charset="0"/>
                <a:ea typeface="Segoe UI Symbol" pitchFamily="34" charset="0"/>
                <a:cs typeface="Times New Roman" pitchFamily="18" charset="0"/>
              </a:rPr>
              <a:t>MANDAR KAMLAKAR     ROLL NO 13</a:t>
            </a:r>
            <a:endParaRPr lang="en-IN" sz="2400" dirty="0">
              <a:solidFill>
                <a:schemeClr val="tx1"/>
              </a:solidFill>
              <a:latin typeface="Times New Roman" pitchFamily="18" charset="0"/>
              <a:ea typeface="Segoe UI Symbol"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533400" y="2057400"/>
            <a:ext cx="3581400" cy="1371600"/>
          </a:xfrm>
        </p:spPr>
        <p:txBody>
          <a:bodyPr>
            <a:normAutofit lnSpcReduction="10000"/>
          </a:bodyPr>
          <a:lstStyle/>
          <a:p>
            <a:pPr eaLnBrk="1" hangingPunct="1">
              <a:buFont typeface="Wingdings" pitchFamily="2" charset="2"/>
              <a:buNone/>
            </a:pPr>
            <a:r>
              <a:rPr lang="en-GB" dirty="0" smtClean="0">
                <a:latin typeface="Arial" charset="0"/>
              </a:rPr>
              <a:t>1)  </a:t>
            </a:r>
            <a:r>
              <a:rPr lang="en-GB" b="1" dirty="0" smtClean="0">
                <a:solidFill>
                  <a:schemeClr val="tx2"/>
                </a:solidFill>
                <a:latin typeface="Arial" charset="0"/>
              </a:rPr>
              <a:t>Benefit</a:t>
            </a:r>
            <a:br>
              <a:rPr lang="en-GB" b="1" dirty="0" smtClean="0">
                <a:solidFill>
                  <a:schemeClr val="tx2"/>
                </a:solidFill>
                <a:latin typeface="Arial" charset="0"/>
              </a:rPr>
            </a:br>
            <a:r>
              <a:rPr lang="en-GB" b="1" dirty="0" smtClean="0">
                <a:solidFill>
                  <a:schemeClr val="tx2"/>
                </a:solidFill>
                <a:latin typeface="Arial" charset="0"/>
              </a:rPr>
              <a:t> </a:t>
            </a:r>
            <a:r>
              <a:rPr lang="en-GB" sz="2400" b="1" dirty="0" smtClean="0">
                <a:latin typeface="Arial" charset="0"/>
              </a:rPr>
              <a:t>- marginal benefit</a:t>
            </a:r>
            <a:br>
              <a:rPr lang="en-GB" sz="2400" b="1" dirty="0" smtClean="0">
                <a:latin typeface="Arial" charset="0"/>
              </a:rPr>
            </a:br>
            <a:r>
              <a:rPr lang="en-GB" sz="2400" b="1" dirty="0" smtClean="0">
                <a:latin typeface="Arial" charset="0"/>
              </a:rPr>
              <a:t> - total benefit</a:t>
            </a:r>
          </a:p>
        </p:txBody>
      </p:sp>
      <p:sp>
        <p:nvSpPr>
          <p:cNvPr id="9219" name="Rectangle 3"/>
          <p:cNvSpPr>
            <a:spLocks noChangeArrowheads="1"/>
          </p:cNvSpPr>
          <p:nvPr/>
        </p:nvSpPr>
        <p:spPr bwMode="auto">
          <a:xfrm>
            <a:off x="5029200" y="2057400"/>
            <a:ext cx="3505200" cy="1371600"/>
          </a:xfrm>
          <a:prstGeom prst="rect">
            <a:avLst/>
          </a:prstGeom>
          <a:noFill/>
          <a:ln w="9525">
            <a:noFill/>
            <a:miter lim="800000"/>
            <a:headEnd/>
            <a:tailEnd/>
          </a:ln>
        </p:spPr>
        <p:txBody>
          <a:bodyPr/>
          <a:lstStyle/>
          <a:p>
            <a:pPr marL="342900" indent="-342900" algn="l">
              <a:lnSpc>
                <a:spcPct val="90000"/>
              </a:lnSpc>
              <a:spcBef>
                <a:spcPct val="20000"/>
              </a:spcBef>
              <a:buClr>
                <a:schemeClr val="folHlink"/>
              </a:buClr>
              <a:buSzPct val="60000"/>
              <a:buFont typeface="Wingdings" pitchFamily="2" charset="2"/>
              <a:buNone/>
            </a:pPr>
            <a:r>
              <a:rPr lang="en-GB" sz="2800" dirty="0">
                <a:latin typeface="Arial" charset="0"/>
              </a:rPr>
              <a:t>2)  </a:t>
            </a:r>
            <a:r>
              <a:rPr lang="en-GB" sz="2800" b="1" dirty="0">
                <a:solidFill>
                  <a:schemeClr val="hlink"/>
                </a:solidFill>
                <a:latin typeface="Arial" charset="0"/>
              </a:rPr>
              <a:t>Cost</a:t>
            </a:r>
            <a:br>
              <a:rPr lang="en-GB" sz="2800" b="1" dirty="0">
                <a:solidFill>
                  <a:schemeClr val="hlink"/>
                </a:solidFill>
                <a:latin typeface="Arial" charset="0"/>
              </a:rPr>
            </a:br>
            <a:r>
              <a:rPr lang="en-GB" sz="2400" dirty="0">
                <a:latin typeface="Arial" charset="0"/>
              </a:rPr>
              <a:t>   </a:t>
            </a:r>
            <a:r>
              <a:rPr lang="en-GB" sz="2400" b="1" dirty="0">
                <a:latin typeface="Arial" charset="0"/>
              </a:rPr>
              <a:t>- marginal cost</a:t>
            </a:r>
          </a:p>
          <a:p>
            <a:pPr marL="342900" indent="-342900" algn="l">
              <a:lnSpc>
                <a:spcPct val="90000"/>
              </a:lnSpc>
              <a:spcBef>
                <a:spcPct val="20000"/>
              </a:spcBef>
              <a:buClr>
                <a:schemeClr val="folHlink"/>
              </a:buClr>
              <a:buSzPct val="60000"/>
              <a:buFont typeface="Wingdings" pitchFamily="2" charset="2"/>
              <a:buNone/>
            </a:pPr>
            <a:r>
              <a:rPr lang="en-GB" sz="2400" b="1" dirty="0">
                <a:latin typeface="Arial" charset="0"/>
              </a:rPr>
              <a:t>	   - total cost</a:t>
            </a:r>
          </a:p>
        </p:txBody>
      </p:sp>
      <p:sp>
        <p:nvSpPr>
          <p:cNvPr id="9220" name="Rectangle 4"/>
          <p:cNvSpPr>
            <a:spLocks noChangeArrowheads="1"/>
          </p:cNvSpPr>
          <p:nvPr/>
        </p:nvSpPr>
        <p:spPr bwMode="auto">
          <a:xfrm>
            <a:off x="2647950" y="4114800"/>
            <a:ext cx="4133850" cy="1524000"/>
          </a:xfrm>
          <a:prstGeom prst="rect">
            <a:avLst/>
          </a:prstGeom>
          <a:noFill/>
          <a:ln w="9525">
            <a:noFill/>
            <a:miter lim="800000"/>
            <a:headEnd/>
            <a:tailEnd/>
          </a:ln>
        </p:spPr>
        <p:txBody>
          <a:bodyPr/>
          <a:lstStyle/>
          <a:p>
            <a:pPr marL="342900" indent="-342900" algn="l">
              <a:spcBef>
                <a:spcPct val="20000"/>
              </a:spcBef>
              <a:buClr>
                <a:schemeClr val="folHlink"/>
              </a:buClr>
              <a:buSzPct val="60000"/>
              <a:buFont typeface="Wingdings" pitchFamily="2" charset="2"/>
              <a:buNone/>
            </a:pPr>
            <a:r>
              <a:rPr lang="en-GB" sz="2800">
                <a:latin typeface="Arial" charset="0"/>
              </a:rPr>
              <a:t>3) </a:t>
            </a:r>
            <a:r>
              <a:rPr lang="en-GB" sz="2800" b="1">
                <a:solidFill>
                  <a:srgbClr val="660066"/>
                </a:solidFill>
                <a:latin typeface="Arial" charset="0"/>
              </a:rPr>
              <a:t>Net benefits</a:t>
            </a:r>
            <a:endParaRPr lang="en-GB" sz="2400">
              <a:latin typeface="Arial" charset="0"/>
            </a:endParaRPr>
          </a:p>
          <a:p>
            <a:pPr marL="342900" indent="-342900" algn="l">
              <a:spcBef>
                <a:spcPct val="20000"/>
              </a:spcBef>
              <a:buClr>
                <a:schemeClr val="folHlink"/>
              </a:buClr>
              <a:buSzPct val="60000"/>
              <a:buFont typeface="Wingdings" pitchFamily="2" charset="2"/>
              <a:buNone/>
            </a:pPr>
            <a:r>
              <a:rPr lang="en-GB" sz="2400">
                <a:latin typeface="Arial" charset="0"/>
              </a:rPr>
              <a:t>	   </a:t>
            </a:r>
            <a:r>
              <a:rPr lang="en-GB" sz="2400" b="1">
                <a:latin typeface="Arial" charset="0"/>
              </a:rPr>
              <a:t>- marginal net benefit</a:t>
            </a:r>
          </a:p>
          <a:p>
            <a:pPr marL="342900" indent="-342900" algn="l">
              <a:spcBef>
                <a:spcPct val="20000"/>
              </a:spcBef>
              <a:buClr>
                <a:schemeClr val="folHlink"/>
              </a:buClr>
              <a:buSzPct val="60000"/>
              <a:buFont typeface="Wingdings" pitchFamily="2" charset="2"/>
              <a:buNone/>
            </a:pPr>
            <a:r>
              <a:rPr lang="en-GB" sz="2400" b="1">
                <a:latin typeface="Arial" charset="0"/>
              </a:rPr>
              <a:t>	   - total net benefit</a:t>
            </a:r>
          </a:p>
        </p:txBody>
      </p:sp>
      <p:sp>
        <p:nvSpPr>
          <p:cNvPr id="9221" name="Rectangle 5"/>
          <p:cNvSpPr>
            <a:spLocks noChangeArrowheads="1"/>
          </p:cNvSpPr>
          <p:nvPr/>
        </p:nvSpPr>
        <p:spPr bwMode="auto">
          <a:xfrm>
            <a:off x="1447800" y="5715000"/>
            <a:ext cx="5943600" cy="914400"/>
          </a:xfrm>
          <a:prstGeom prst="rect">
            <a:avLst/>
          </a:prstGeom>
          <a:noFill/>
          <a:ln w="9525">
            <a:noFill/>
            <a:miter lim="800000"/>
            <a:headEnd/>
            <a:tailEnd/>
          </a:ln>
        </p:spPr>
        <p:txBody>
          <a:bodyPr/>
          <a:lstStyle/>
          <a:p>
            <a:pPr marL="342900" indent="-342900">
              <a:spcBef>
                <a:spcPct val="20000"/>
              </a:spcBef>
              <a:buClr>
                <a:schemeClr val="folHlink"/>
              </a:buClr>
              <a:buSzPct val="60000"/>
              <a:buFont typeface="Wingdings" pitchFamily="2" charset="2"/>
              <a:buNone/>
            </a:pPr>
            <a:r>
              <a:rPr lang="en-GB" sz="2400">
                <a:latin typeface="Arial" charset="0"/>
              </a:rPr>
              <a:t>An efficient allocation maximizes </a:t>
            </a:r>
            <a:br>
              <a:rPr lang="en-GB" sz="2400">
                <a:latin typeface="Arial" charset="0"/>
              </a:rPr>
            </a:br>
            <a:r>
              <a:rPr lang="en-GB" sz="2400" b="1">
                <a:solidFill>
                  <a:schemeClr val="tx2"/>
                </a:solidFill>
                <a:latin typeface="Arial" charset="0"/>
              </a:rPr>
              <a:t>Total Net Benefit</a:t>
            </a:r>
            <a:r>
              <a:rPr lang="en-GB" sz="2400" b="1">
                <a:latin typeface="Arial" charset="0"/>
              </a:rPr>
              <a:t> </a:t>
            </a:r>
            <a:endParaRPr lang="en-GB" sz="2400">
              <a:latin typeface="Arial" charset="0"/>
            </a:endParaRPr>
          </a:p>
        </p:txBody>
      </p:sp>
      <p:sp>
        <p:nvSpPr>
          <p:cNvPr id="9222" name="Text Box 6"/>
          <p:cNvSpPr txBox="1">
            <a:spLocks noChangeArrowheads="1"/>
          </p:cNvSpPr>
          <p:nvPr/>
        </p:nvSpPr>
        <p:spPr bwMode="auto">
          <a:xfrm>
            <a:off x="3695700" y="2057400"/>
            <a:ext cx="1333500" cy="457200"/>
          </a:xfrm>
          <a:prstGeom prst="rect">
            <a:avLst/>
          </a:prstGeom>
          <a:noFill/>
          <a:ln w="9525">
            <a:noFill/>
            <a:miter lim="800000"/>
            <a:headEnd/>
            <a:tailEnd/>
          </a:ln>
        </p:spPr>
        <p:txBody>
          <a:bodyPr>
            <a:spAutoFit/>
          </a:bodyPr>
          <a:lstStyle/>
          <a:p>
            <a:pPr>
              <a:spcBef>
                <a:spcPct val="50000"/>
              </a:spcBef>
            </a:pPr>
            <a:r>
              <a:rPr lang="en-GB" sz="2400" b="1" dirty="0">
                <a:latin typeface="Arial" charset="0"/>
              </a:rPr>
              <a:t>minus</a:t>
            </a:r>
          </a:p>
        </p:txBody>
      </p:sp>
      <p:sp>
        <p:nvSpPr>
          <p:cNvPr id="9223" name="Text Box 7"/>
          <p:cNvSpPr txBox="1">
            <a:spLocks noChangeArrowheads="1"/>
          </p:cNvSpPr>
          <p:nvPr/>
        </p:nvSpPr>
        <p:spPr bwMode="auto">
          <a:xfrm>
            <a:off x="3962400" y="3535363"/>
            <a:ext cx="838200" cy="579437"/>
          </a:xfrm>
          <a:prstGeom prst="rect">
            <a:avLst/>
          </a:prstGeom>
          <a:noFill/>
          <a:ln w="9525">
            <a:noFill/>
            <a:miter lim="800000"/>
            <a:headEnd/>
            <a:tailEnd/>
          </a:ln>
        </p:spPr>
        <p:txBody>
          <a:bodyPr>
            <a:spAutoFit/>
          </a:bodyPr>
          <a:lstStyle/>
          <a:p>
            <a:pPr>
              <a:spcBef>
                <a:spcPct val="50000"/>
              </a:spcBef>
            </a:pPr>
            <a:r>
              <a:rPr lang="en-GB" sz="3200" b="1">
                <a:latin typeface="Arial" charset="0"/>
              </a:rPr>
              <a:t>=</a:t>
            </a:r>
          </a:p>
        </p:txBody>
      </p:sp>
      <p:sp>
        <p:nvSpPr>
          <p:cNvPr id="9224" name="Text Box 8"/>
          <p:cNvSpPr txBox="1">
            <a:spLocks noChangeArrowheads="1"/>
          </p:cNvSpPr>
          <p:nvPr/>
        </p:nvSpPr>
        <p:spPr bwMode="auto">
          <a:xfrm>
            <a:off x="914400" y="5638800"/>
            <a:ext cx="685800" cy="641350"/>
          </a:xfrm>
          <a:prstGeom prst="rect">
            <a:avLst/>
          </a:prstGeom>
          <a:noFill/>
          <a:ln w="9525">
            <a:noFill/>
            <a:miter lim="800000"/>
            <a:headEnd/>
            <a:tailEnd/>
          </a:ln>
        </p:spPr>
        <p:txBody>
          <a:bodyPr>
            <a:spAutoFit/>
          </a:bodyPr>
          <a:lstStyle/>
          <a:p>
            <a:pPr>
              <a:spcBef>
                <a:spcPct val="50000"/>
              </a:spcBef>
            </a:pPr>
            <a:r>
              <a:rPr lang="en-GB" sz="3600" b="1">
                <a:latin typeface="Arial" charset="0"/>
              </a:rPr>
              <a:t>!!!</a:t>
            </a:r>
          </a:p>
        </p:txBody>
      </p:sp>
      <p:sp>
        <p:nvSpPr>
          <p:cNvPr id="9225" name="Text Box 9"/>
          <p:cNvSpPr txBox="1">
            <a:spLocks noChangeArrowheads="1"/>
          </p:cNvSpPr>
          <p:nvPr/>
        </p:nvSpPr>
        <p:spPr bwMode="auto">
          <a:xfrm>
            <a:off x="7315200" y="5638800"/>
            <a:ext cx="685800" cy="641350"/>
          </a:xfrm>
          <a:prstGeom prst="rect">
            <a:avLst/>
          </a:prstGeom>
          <a:noFill/>
          <a:ln w="9525">
            <a:noFill/>
            <a:miter lim="800000"/>
            <a:headEnd/>
            <a:tailEnd/>
          </a:ln>
        </p:spPr>
        <p:txBody>
          <a:bodyPr>
            <a:spAutoFit/>
          </a:bodyPr>
          <a:lstStyle/>
          <a:p>
            <a:pPr>
              <a:spcBef>
                <a:spcPct val="50000"/>
              </a:spcBef>
            </a:pPr>
            <a:r>
              <a:rPr lang="en-GB" sz="3600" b="1">
                <a:latin typeface="Arial" charset="0"/>
              </a:rPr>
              <a:t>!!!</a:t>
            </a:r>
          </a:p>
        </p:txBody>
      </p:sp>
      <p:sp>
        <p:nvSpPr>
          <p:cNvPr id="9226" name="Rectangle 10"/>
          <p:cNvSpPr>
            <a:spLocks noGrp="1" noChangeArrowheads="1"/>
          </p:cNvSpPr>
          <p:nvPr>
            <p:ph type="title"/>
          </p:nvPr>
        </p:nvSpPr>
        <p:spPr>
          <a:xfrm>
            <a:off x="1447800" y="617538"/>
            <a:ext cx="5562600" cy="525462"/>
          </a:xfrm>
        </p:spPr>
        <p:txBody>
          <a:bodyPr>
            <a:normAutofit fontScale="90000"/>
          </a:bodyPr>
          <a:lstStyle/>
          <a:p>
            <a:pPr algn="ctr" eaLnBrk="1" hangingPunct="1"/>
            <a:r>
              <a:rPr lang="en-GB" sz="3200" dirty="0" smtClean="0">
                <a:latin typeface="Arial" charset="0"/>
              </a:rPr>
              <a:t>Important Concepts</a:t>
            </a:r>
          </a:p>
        </p:txBody>
      </p:sp>
      <p:pic>
        <p:nvPicPr>
          <p:cNvPr id="11" name="Picture 10" descr="Cost20-20Benefit.jpg"/>
          <p:cNvPicPr>
            <a:picLocks noChangeAspect="1"/>
          </p:cNvPicPr>
          <p:nvPr/>
        </p:nvPicPr>
        <p:blipFill>
          <a:blip r:embed="rId3"/>
          <a:stretch>
            <a:fillRect/>
          </a:stretch>
        </p:blipFill>
        <p:spPr>
          <a:xfrm>
            <a:off x="5857884" y="1"/>
            <a:ext cx="2900368" cy="2071678"/>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Times New Roman" pitchFamily="18" charset="0"/>
                <a:cs typeface="Times New Roman" pitchFamily="18" charset="0"/>
              </a:rPr>
              <a:t>COST –BENEFIT ANALYSIS</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buNone/>
            </a:pPr>
            <a:endParaRPr lang="en-US" sz="2000" dirty="0" smtClean="0"/>
          </a:p>
          <a:p>
            <a:r>
              <a:rPr lang="en-US" sz="2400" dirty="0" smtClean="0">
                <a:latin typeface="Times New Roman" pitchFamily="18" charset="0"/>
                <a:cs typeface="Times New Roman" pitchFamily="18" charset="0"/>
              </a:rPr>
              <a:t>Is a more sophisticated technique</a:t>
            </a:r>
            <a:r>
              <a:rPr lang="en-US" sz="2400" dirty="0" smtClean="0">
                <a:latin typeface="Times New Roman" pitchFamily="18" charset="0"/>
                <a:cs typeface="Times New Roman" pitchFamily="18" charset="0"/>
              </a:rPr>
              <a:t>.</a:t>
            </a:r>
          </a:p>
          <a:p>
            <a:pPr>
              <a:buNone/>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It could be fully quantitative or fully qualitative</a:t>
            </a:r>
          </a:p>
          <a:p>
            <a:pPr>
              <a:buNone/>
            </a:pPr>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or both</a:t>
            </a:r>
          </a:p>
          <a:p>
            <a:pPr>
              <a:buNone/>
            </a:pPr>
            <a:endParaRPr lang="en-US"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A technique designed to </a:t>
            </a:r>
            <a:r>
              <a:rPr lang="en-IN" sz="2400" dirty="0" smtClean="0">
                <a:latin typeface="Times New Roman" pitchFamily="18" charset="0"/>
                <a:cs typeface="Times New Roman" pitchFamily="18" charset="0"/>
                <a:hlinkClick r:id="rId2"/>
              </a:rPr>
              <a:t>determine</a:t>
            </a:r>
            <a:r>
              <a:rPr lang="en-IN" sz="2400" dirty="0" smtClean="0">
                <a:latin typeface="Times New Roman" pitchFamily="18" charset="0"/>
                <a:cs typeface="Times New Roman" pitchFamily="18" charset="0"/>
              </a:rPr>
              <a:t> the feasibility </a:t>
            </a:r>
            <a:endParaRPr lang="en-IN" sz="2400" dirty="0" smtClean="0">
              <a:latin typeface="Times New Roman" pitchFamily="18" charset="0"/>
              <a:cs typeface="Times New Roman" pitchFamily="18" charset="0"/>
            </a:endParaRPr>
          </a:p>
          <a:p>
            <a:pPr>
              <a:buNone/>
            </a:pPr>
            <a:r>
              <a:rPr lang="en-IN" sz="2400"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    of </a:t>
            </a:r>
            <a:r>
              <a:rPr lang="en-IN" sz="2400" dirty="0" smtClean="0">
                <a:latin typeface="Times New Roman" pitchFamily="18" charset="0"/>
                <a:cs typeface="Times New Roman" pitchFamily="18" charset="0"/>
              </a:rPr>
              <a:t>a </a:t>
            </a:r>
            <a:r>
              <a:rPr lang="en-IN" sz="2400" dirty="0" smtClean="0">
                <a:latin typeface="Times New Roman" pitchFamily="18" charset="0"/>
                <a:cs typeface="Times New Roman" pitchFamily="18" charset="0"/>
                <a:hlinkClick r:id="rId3"/>
              </a:rPr>
              <a:t>project</a:t>
            </a:r>
            <a:r>
              <a:rPr lang="en-IN" sz="2400" dirty="0" smtClean="0">
                <a:latin typeface="Times New Roman" pitchFamily="18" charset="0"/>
                <a:cs typeface="Times New Roman" pitchFamily="18" charset="0"/>
              </a:rPr>
              <a:t> or plan by quantifying its </a:t>
            </a:r>
            <a:r>
              <a:rPr lang="en-IN" sz="2400" dirty="0" smtClean="0">
                <a:latin typeface="Times New Roman" pitchFamily="18" charset="0"/>
                <a:cs typeface="Times New Roman" pitchFamily="18" charset="0"/>
                <a:hlinkClick r:id="rId4"/>
              </a:rPr>
              <a:t>costs</a:t>
            </a:r>
            <a:r>
              <a:rPr lang="en-IN" sz="2400"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and</a:t>
            </a:r>
          </a:p>
          <a:p>
            <a:pPr>
              <a:buNone/>
            </a:pPr>
            <a:r>
              <a:rPr lang="en-IN" sz="2400"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hlinkClick r:id="rId5"/>
              </a:rPr>
              <a:t>benefits</a:t>
            </a:r>
            <a:r>
              <a:rPr lang="en-IN" sz="2400" dirty="0" smtClean="0">
                <a:latin typeface="Times New Roman" pitchFamily="18" charset="0"/>
                <a:cs typeface="Times New Roman" pitchFamily="18" charset="0"/>
              </a:rPr>
              <a:t>.</a:t>
            </a:r>
          </a:p>
          <a:p>
            <a:r>
              <a:rPr lang="en-IN" sz="2000" dirty="0" smtClean="0"/>
              <a:t/>
            </a:r>
            <a:br>
              <a:rPr lang="en-IN" sz="2000" dirty="0" smtClean="0"/>
            </a:br>
            <a:endParaRPr lang="en-IN" sz="2000" dirty="0" smtClean="0"/>
          </a:p>
          <a:p>
            <a:endParaRPr lang="en-US" sz="2000" dirty="0" smtClean="0">
              <a:latin typeface="Times New Roman" pitchFamily="18" charset="0"/>
              <a:cs typeface="Times New Roman" pitchFamily="18" charset="0"/>
            </a:endParaRPr>
          </a:p>
        </p:txBody>
      </p:sp>
      <p:pic>
        <p:nvPicPr>
          <p:cNvPr id="1026" name="Picture 2" descr="http://advancemybaby.com/wp-content/uploads/cost-risk-benefit.png"/>
          <p:cNvPicPr>
            <a:picLocks noChangeAspect="1" noChangeArrowheads="1"/>
          </p:cNvPicPr>
          <p:nvPr/>
        </p:nvPicPr>
        <p:blipFill>
          <a:blip r:embed="rId6"/>
          <a:srcRect/>
          <a:stretch>
            <a:fillRect/>
          </a:stretch>
        </p:blipFill>
        <p:spPr bwMode="auto">
          <a:xfrm>
            <a:off x="6715140" y="1357298"/>
            <a:ext cx="2286016" cy="278608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smtClean="0"/>
              <a:t>CBA has two purposes:</a:t>
            </a:r>
          </a:p>
          <a:p>
            <a:r>
              <a:rPr lang="en-IN" sz="2400" dirty="0" smtClean="0">
                <a:latin typeface="Times New Roman" pitchFamily="18" charset="0"/>
                <a:cs typeface="Times New Roman" pitchFamily="18" charset="0"/>
              </a:rPr>
              <a:t>To determine if it is a sound investment/decision (justification/feasibility</a:t>
            </a:r>
            <a:r>
              <a:rPr lang="en-IN" sz="2400" dirty="0" smtClean="0">
                <a:latin typeface="Times New Roman" pitchFamily="18" charset="0"/>
                <a:cs typeface="Times New Roman" pitchFamily="18" charset="0"/>
              </a:rPr>
              <a:t>),</a:t>
            </a:r>
          </a:p>
          <a:p>
            <a:endParaRPr lang="en-IN" sz="2400" dirty="0" smtClean="0">
              <a:latin typeface="Times New Roman" pitchFamily="18" charset="0"/>
              <a:cs typeface="Times New Roman" pitchFamily="18" charset="0"/>
            </a:endParaRPr>
          </a:p>
          <a:p>
            <a:pPr algn="just"/>
            <a:r>
              <a:rPr lang="en-IN" sz="2400" dirty="0" smtClean="0">
                <a:latin typeface="Times New Roman" pitchFamily="18" charset="0"/>
                <a:cs typeface="Times New Roman" pitchFamily="18" charset="0"/>
              </a:rPr>
              <a:t>To provide a basis for comparing projects. It involves comparing the total expected cost of each option against the total expected benefits, to see whether the benefits outweigh the costs, and by how much</a:t>
            </a:r>
            <a:r>
              <a:rPr lang="en-IN" sz="2400" dirty="0" smtClean="0">
                <a:latin typeface="Times New Roman" pitchFamily="18" charset="0"/>
                <a:cs typeface="Times New Roman" pitchFamily="18" charset="0"/>
              </a:rPr>
              <a:t>.</a:t>
            </a:r>
            <a:endParaRPr lang="en-IN" sz="2400" dirty="0" smtClean="0">
              <a:latin typeface="Times New Roman" pitchFamily="18" charset="0"/>
              <a:cs typeface="Times New Roman" pitchFamily="18" charset="0"/>
            </a:endParaRPr>
          </a:p>
          <a:p>
            <a:endParaRPr lang="en-IN" sz="2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cap="all" dirty="0" smtClean="0">
                <a:latin typeface="Times New Roman" pitchFamily="18" charset="0"/>
                <a:cs typeface="Times New Roman" pitchFamily="18" charset="0"/>
              </a:rPr>
              <a:t>Process</a:t>
            </a:r>
            <a:br>
              <a:rPr lang="en-IN" b="1" cap="all" dirty="0" smtClean="0">
                <a:latin typeface="Times New Roman" pitchFamily="18" charset="0"/>
                <a:cs typeface="Times New Roman" pitchFamily="18" charset="0"/>
              </a:rPr>
            </a:br>
            <a:endParaRPr lang="en-IN" cap="all" dirty="0">
              <a:latin typeface="Times New Roman" pitchFamily="18" charset="0"/>
              <a:cs typeface="Times New Roman" pitchFamily="18" charset="0"/>
            </a:endParaRPr>
          </a:p>
        </p:txBody>
      </p:sp>
      <p:sp>
        <p:nvSpPr>
          <p:cNvPr id="3" name="Content Placeholder 2"/>
          <p:cNvSpPr>
            <a:spLocks noGrp="1"/>
          </p:cNvSpPr>
          <p:nvPr>
            <p:ph idx="1"/>
          </p:nvPr>
        </p:nvSpPr>
        <p:spPr>
          <a:xfrm>
            <a:off x="428596" y="1071546"/>
            <a:ext cx="8229600" cy="5257800"/>
          </a:xfrm>
          <a:ln>
            <a:solidFill>
              <a:schemeClr val="tx1"/>
            </a:solidFill>
          </a:ln>
        </p:spPr>
        <p:txBody>
          <a:bodyPr>
            <a:noAutofit/>
          </a:bodyPr>
          <a:lstStyle/>
          <a:p>
            <a:pPr algn="just"/>
            <a:r>
              <a:rPr lang="en-IN" sz="2400" dirty="0" smtClean="0">
                <a:latin typeface="Times New Roman" pitchFamily="18" charset="0"/>
                <a:cs typeface="Times New Roman" pitchFamily="18" charset="0"/>
              </a:rPr>
              <a:t>The </a:t>
            </a:r>
            <a:r>
              <a:rPr lang="en-IN" sz="2400" dirty="0" smtClean="0">
                <a:latin typeface="Times New Roman" pitchFamily="18" charset="0"/>
                <a:cs typeface="Times New Roman" pitchFamily="18" charset="0"/>
              </a:rPr>
              <a:t>following is a list of steps that comprise a generic cost-benefit analysis</a:t>
            </a:r>
            <a:r>
              <a:rPr lang="en-IN" sz="2400" dirty="0" smtClean="0">
                <a:latin typeface="Times New Roman" pitchFamily="18" charset="0"/>
                <a:cs typeface="Times New Roman" pitchFamily="18" charset="0"/>
              </a:rPr>
              <a:t>.</a:t>
            </a:r>
            <a:endParaRPr lang="en-IN" sz="2400" dirty="0" smtClean="0">
              <a:latin typeface="Times New Roman" pitchFamily="18" charset="0"/>
              <a:cs typeface="Times New Roman" pitchFamily="18" charset="0"/>
            </a:endParaRPr>
          </a:p>
          <a:p>
            <a:pPr algn="just"/>
            <a:r>
              <a:rPr lang="en-IN" sz="2400" dirty="0" smtClean="0">
                <a:latin typeface="Times New Roman" pitchFamily="18" charset="0"/>
                <a:cs typeface="Times New Roman" pitchFamily="18" charset="0"/>
              </a:rPr>
              <a:t>List alternative projects/programs.</a:t>
            </a:r>
          </a:p>
          <a:p>
            <a:pPr algn="just"/>
            <a:r>
              <a:rPr lang="en-IN" sz="2400" dirty="0" smtClean="0">
                <a:latin typeface="Times New Roman" pitchFamily="18" charset="0"/>
                <a:cs typeface="Times New Roman" pitchFamily="18" charset="0"/>
              </a:rPr>
              <a:t>List </a:t>
            </a:r>
            <a:r>
              <a:rPr lang="en-IN" sz="2400" dirty="0" smtClean="0">
                <a:latin typeface="Times New Roman" pitchFamily="18" charset="0"/>
                <a:cs typeface="Times New Roman" pitchFamily="18" charset="0"/>
                <a:hlinkClick r:id="rId2" tooltip="Stakeholder (corporate)"/>
              </a:rPr>
              <a:t>stakeholders</a:t>
            </a:r>
            <a:r>
              <a:rPr lang="en-IN" sz="2400" dirty="0" smtClean="0">
                <a:latin typeface="Times New Roman" pitchFamily="18" charset="0"/>
                <a:cs typeface="Times New Roman" pitchFamily="18" charset="0"/>
              </a:rPr>
              <a:t>.</a:t>
            </a:r>
          </a:p>
          <a:p>
            <a:pPr algn="just"/>
            <a:r>
              <a:rPr lang="en-IN" sz="2400" dirty="0" smtClean="0">
                <a:latin typeface="Times New Roman" pitchFamily="18" charset="0"/>
                <a:cs typeface="Times New Roman" pitchFamily="18" charset="0"/>
              </a:rPr>
              <a:t>Select measurement(s) and measure all cost and benefits elements.</a:t>
            </a:r>
          </a:p>
          <a:p>
            <a:pPr algn="just"/>
            <a:r>
              <a:rPr lang="en-IN" sz="2400" dirty="0" smtClean="0">
                <a:latin typeface="Times New Roman" pitchFamily="18" charset="0"/>
                <a:cs typeface="Times New Roman" pitchFamily="18" charset="0"/>
              </a:rPr>
              <a:t>Predict outcome of cost and benefits over relevant time period.</a:t>
            </a:r>
          </a:p>
          <a:p>
            <a:pPr algn="just"/>
            <a:r>
              <a:rPr lang="en-IN" sz="2400" dirty="0" smtClean="0">
                <a:latin typeface="Times New Roman" pitchFamily="18" charset="0"/>
                <a:cs typeface="Times New Roman" pitchFamily="18" charset="0"/>
              </a:rPr>
              <a:t>Convert all costs and benefits into a common currency.</a:t>
            </a:r>
          </a:p>
          <a:p>
            <a:pPr algn="just"/>
            <a:r>
              <a:rPr lang="en-IN" sz="2400" dirty="0" smtClean="0">
                <a:latin typeface="Times New Roman" pitchFamily="18" charset="0"/>
                <a:cs typeface="Times New Roman" pitchFamily="18" charset="0"/>
              </a:rPr>
              <a:t>Apply </a:t>
            </a:r>
            <a:r>
              <a:rPr lang="en-IN" sz="2400" dirty="0" smtClean="0">
                <a:latin typeface="Times New Roman" pitchFamily="18" charset="0"/>
                <a:cs typeface="Times New Roman" pitchFamily="18" charset="0"/>
                <a:hlinkClick r:id="rId3" tooltip="Discount rate"/>
              </a:rPr>
              <a:t>discount rate</a:t>
            </a:r>
            <a:r>
              <a:rPr lang="en-IN" sz="2400" dirty="0" smtClean="0">
                <a:latin typeface="Times New Roman" pitchFamily="18" charset="0"/>
                <a:cs typeface="Times New Roman" pitchFamily="18" charset="0"/>
              </a:rPr>
              <a:t>.</a:t>
            </a:r>
          </a:p>
          <a:p>
            <a:pPr algn="just"/>
            <a:r>
              <a:rPr lang="en-IN" sz="2400" dirty="0" smtClean="0">
                <a:latin typeface="Times New Roman" pitchFamily="18" charset="0"/>
                <a:cs typeface="Times New Roman" pitchFamily="18" charset="0"/>
              </a:rPr>
              <a:t>Calculate net present value of project options.</a:t>
            </a:r>
          </a:p>
          <a:p>
            <a:pPr algn="just"/>
            <a:r>
              <a:rPr lang="en-IN" sz="2400" dirty="0" smtClean="0">
                <a:latin typeface="Times New Roman" pitchFamily="18" charset="0"/>
                <a:cs typeface="Times New Roman" pitchFamily="18" charset="0"/>
              </a:rPr>
              <a:t>Perform </a:t>
            </a:r>
            <a:r>
              <a:rPr lang="en-IN" sz="2400" dirty="0" smtClean="0">
                <a:latin typeface="Times New Roman" pitchFamily="18" charset="0"/>
                <a:cs typeface="Times New Roman" pitchFamily="18" charset="0"/>
                <a:hlinkClick r:id="rId4" tooltip="Sensitivity analysis"/>
              </a:rPr>
              <a:t>sensitivity analysis</a:t>
            </a:r>
            <a:r>
              <a:rPr lang="en-IN" sz="2400" dirty="0" smtClean="0">
                <a:latin typeface="Times New Roman" pitchFamily="18" charset="0"/>
                <a:cs typeface="Times New Roman" pitchFamily="18" charset="0"/>
              </a:rPr>
              <a:t>.</a:t>
            </a:r>
          </a:p>
          <a:p>
            <a:pPr algn="just"/>
            <a:r>
              <a:rPr lang="en-IN" sz="2400" dirty="0" smtClean="0">
                <a:latin typeface="Times New Roman" pitchFamily="18" charset="0"/>
                <a:cs typeface="Times New Roman" pitchFamily="18" charset="0"/>
              </a:rPr>
              <a:t>Adopt recommended choice.</a:t>
            </a:r>
          </a:p>
          <a:p>
            <a:pPr algn="just"/>
            <a:endParaRPr lang="en-IN" sz="24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254</TotalTime>
  <Words>216</Words>
  <Application>Microsoft Office PowerPoint</Application>
  <PresentationFormat>On-screen Show (4:3)</PresentationFormat>
  <Paragraphs>44</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COST BENEFIT ANALYSIS AND PROFIT PLANNING</vt:lpstr>
      <vt:lpstr>Important Concepts</vt:lpstr>
      <vt:lpstr>COST –BENEFIT ANALYSIS</vt:lpstr>
      <vt:lpstr>Slide 4</vt:lpstr>
      <vt:lpstr>Slide 5</vt:lpstr>
      <vt:lpstr>Process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 BENEFIT ANALYSIS AND PROFIT PLANNING</dc:title>
  <dc:creator>sony vaio</dc:creator>
  <cp:lastModifiedBy>sony vaio</cp:lastModifiedBy>
  <cp:revision>27</cp:revision>
  <dcterms:created xsi:type="dcterms:W3CDTF">2012-02-26T17:41:11Z</dcterms:created>
  <dcterms:modified xsi:type="dcterms:W3CDTF">2012-02-27T18:46:02Z</dcterms:modified>
</cp:coreProperties>
</file>