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9090" name="Group 2"/>
          <p:cNvGrpSpPr>
            <a:grpSpLocks/>
          </p:cNvGrpSpPr>
          <p:nvPr/>
        </p:nvGrpSpPr>
        <p:grpSpPr bwMode="auto">
          <a:xfrm>
            <a:off x="0" y="0"/>
            <a:ext cx="5867400" cy="6858000"/>
            <a:chOff x="0" y="0"/>
            <a:chExt cx="3696" cy="4320"/>
          </a:xfrm>
        </p:grpSpPr>
        <p:sp>
          <p:nvSpPr>
            <p:cNvPr id="89091"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eaLnBrk="1" hangingPunct="1"/>
              <a:endParaRPr kumimoji="1" lang="en-US" sz="2400">
                <a:latin typeface="Times New Roman" pitchFamily="18" charset="0"/>
              </a:endParaRPr>
            </a:p>
          </p:txBody>
        </p:sp>
        <p:sp>
          <p:nvSpPr>
            <p:cNvPr id="89092"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endParaRPr kumimoji="1" lang="en-US" sz="2400">
                <a:latin typeface="Times New Roman" pitchFamily="18" charset="0"/>
              </a:endParaRPr>
            </a:p>
          </p:txBody>
        </p:sp>
      </p:grpSp>
      <p:grpSp>
        <p:nvGrpSpPr>
          <p:cNvPr id="89093" name="Group 5"/>
          <p:cNvGrpSpPr>
            <a:grpSpLocks/>
          </p:cNvGrpSpPr>
          <p:nvPr/>
        </p:nvGrpSpPr>
        <p:grpSpPr bwMode="auto">
          <a:xfrm>
            <a:off x="3632200" y="4889500"/>
            <a:ext cx="4876800" cy="319088"/>
            <a:chOff x="2288" y="3080"/>
            <a:chExt cx="3072" cy="201"/>
          </a:xfrm>
        </p:grpSpPr>
        <p:sp>
          <p:nvSpPr>
            <p:cNvPr id="89094"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89095"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a:p>
          </p:txBody>
        </p:sp>
      </p:grpSp>
      <p:sp>
        <p:nvSpPr>
          <p:cNvPr id="8909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89097" name="Rectangle 9"/>
          <p:cNvSpPr>
            <a:spLocks noGrp="1" noChangeArrowheads="1"/>
          </p:cNvSpPr>
          <p:nvPr>
            <p:ph type="dt" sz="quarter" idx="2"/>
          </p:nvPr>
        </p:nvSpPr>
        <p:spPr/>
        <p:txBody>
          <a:bodyPr/>
          <a:lstStyle>
            <a:lvl1pPr>
              <a:defRPr>
                <a:solidFill>
                  <a:schemeClr val="bg1"/>
                </a:solidFill>
              </a:defRPr>
            </a:lvl1pPr>
          </a:lstStyle>
          <a:p>
            <a:endParaRPr lang="en-US"/>
          </a:p>
        </p:txBody>
      </p:sp>
      <p:sp>
        <p:nvSpPr>
          <p:cNvPr id="89098" name="Rectangle 10"/>
          <p:cNvSpPr>
            <a:spLocks noGrp="1" noChangeArrowheads="1"/>
          </p:cNvSpPr>
          <p:nvPr>
            <p:ph type="ftr" sz="quarter" idx="3"/>
          </p:nvPr>
        </p:nvSpPr>
        <p:spPr/>
        <p:txBody>
          <a:bodyPr/>
          <a:lstStyle>
            <a:lvl1pPr algn="r">
              <a:defRPr/>
            </a:lvl1pPr>
          </a:lstStyle>
          <a:p>
            <a:endParaRPr lang="en-US"/>
          </a:p>
        </p:txBody>
      </p:sp>
      <p:sp>
        <p:nvSpPr>
          <p:cNvPr id="89099" name="Rectangle 11"/>
          <p:cNvSpPr>
            <a:spLocks noGrp="1" noChangeArrowheads="1"/>
          </p:cNvSpPr>
          <p:nvPr>
            <p:ph type="sldNum" sz="quarter" idx="4"/>
          </p:nvPr>
        </p:nvSpPr>
        <p:spPr>
          <a:xfrm>
            <a:off x="76200" y="6248400"/>
            <a:ext cx="587375" cy="488950"/>
          </a:xfrm>
        </p:spPr>
        <p:txBody>
          <a:bodyPr anchorCtr="0"/>
          <a:lstStyle>
            <a:lvl1pPr>
              <a:defRPr/>
            </a:lvl1pPr>
          </a:lstStyle>
          <a:p>
            <a:fld id="{94497021-ED19-48FB-8955-0414402D0689}" type="slidenum">
              <a:rPr lang="en-US"/>
              <a:pPr/>
              <a:t>‹#›</a:t>
            </a:fld>
            <a:endParaRPr lang="en-US"/>
          </a:p>
        </p:txBody>
      </p:sp>
      <p:sp>
        <p:nvSpPr>
          <p:cNvPr id="8910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8D452AB-D031-48BB-82E2-39846B0D0B9C}" type="slidenum">
              <a:rPr lang="en-US"/>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EAD8935-8B08-4970-A851-331737219368}" type="slidenum">
              <a:rPr lang="en-US"/>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38200" y="2362200"/>
            <a:ext cx="7693025" cy="3724275"/>
          </a:xfrm>
        </p:spPr>
        <p:txBody>
          <a:bodyPr/>
          <a:lstStyle/>
          <a:p>
            <a:endParaRPr lang="en-US"/>
          </a:p>
        </p:txBody>
      </p:sp>
      <p:sp>
        <p:nvSpPr>
          <p:cNvPr id="4" name="Date Placeholder 3"/>
          <p:cNvSpPr>
            <a:spLocks noGrp="1"/>
          </p:cNvSpPr>
          <p:nvPr>
            <p:ph type="dt" sz="half" idx="10"/>
          </p:nvPr>
        </p:nvSpPr>
        <p:spPr>
          <a:xfrm>
            <a:off x="2438400" y="6248400"/>
            <a:ext cx="2130425" cy="474663"/>
          </a:xfrm>
        </p:spPr>
        <p:txBody>
          <a:bodyPr/>
          <a:lstStyle>
            <a:lvl1pPr>
              <a:defRPr/>
            </a:lvl1pPr>
          </a:lstStyle>
          <a:p>
            <a:endParaRPr lang="en-US"/>
          </a:p>
        </p:txBody>
      </p:sp>
      <p:sp>
        <p:nvSpPr>
          <p:cNvPr id="5" name="Footer Placeholder 4"/>
          <p:cNvSpPr>
            <a:spLocks noGrp="1"/>
          </p:cNvSpPr>
          <p:nvPr>
            <p:ph type="ftr" sz="quarter" idx="11"/>
          </p:nvPr>
        </p:nvSpPr>
        <p:spPr>
          <a:xfrm>
            <a:off x="5791200" y="6248400"/>
            <a:ext cx="2897188" cy="474663"/>
          </a:xfrm>
        </p:spPr>
        <p:txBody>
          <a:bodyPr/>
          <a:lstStyle>
            <a:lvl1pPr>
              <a:defRPr/>
            </a:lvl1pPr>
          </a:lstStyle>
          <a:p>
            <a:endParaRPr lang="en-US"/>
          </a:p>
        </p:txBody>
      </p:sp>
      <p:sp>
        <p:nvSpPr>
          <p:cNvPr id="6" name="Slide Number Placeholder 5"/>
          <p:cNvSpPr>
            <a:spLocks noGrp="1"/>
          </p:cNvSpPr>
          <p:nvPr>
            <p:ph type="sldNum" sz="quarter" idx="12"/>
          </p:nvPr>
        </p:nvSpPr>
        <p:spPr>
          <a:xfrm>
            <a:off x="84138" y="6242050"/>
            <a:ext cx="587375" cy="488950"/>
          </a:xfrm>
        </p:spPr>
        <p:txBody>
          <a:bodyPr/>
          <a:lstStyle>
            <a:lvl1pPr>
              <a:defRPr/>
            </a:lvl1pPr>
          </a:lstStyle>
          <a:p>
            <a:fld id="{2F0768B1-4B3F-46BC-B38F-1B6712BB7A58}"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8CB01F-211E-4172-A06B-8745229B34F8}" type="slidenum">
              <a:rPr lang="en-US"/>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51DE6A-2210-4B52-B964-5D76C150EEBB}" type="slidenum">
              <a:rPr lang="en-US"/>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EE64D12-4FE8-4623-98B0-4A81ADA4E36F}" type="slidenum">
              <a:rPr lang="en-US"/>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B5719CD-58BD-4D0A-B999-5043C16CBBB9}" type="slidenum">
              <a:rPr lang="en-US"/>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D5FBBAF-A247-42C7-8A8E-3978009EBF6E}" type="slidenum">
              <a:rPr lang="en-US"/>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904201B-FC41-4691-A29C-1DA4DA6F2DCE}" type="slidenum">
              <a:rPr lang="en-US"/>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49FDE7F-6F73-4D25-9DE5-5AA2886D51D6}" type="slidenum">
              <a:rPr lang="en-US"/>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C5FD509-9336-490B-834F-DB3E647A2F56}" type="slidenum">
              <a:rPr lang="en-US"/>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8066" name="Group 2"/>
          <p:cNvGrpSpPr>
            <a:grpSpLocks/>
          </p:cNvGrpSpPr>
          <p:nvPr/>
        </p:nvGrpSpPr>
        <p:grpSpPr bwMode="auto">
          <a:xfrm>
            <a:off x="0" y="0"/>
            <a:ext cx="7620000" cy="6858000"/>
            <a:chOff x="0" y="0"/>
            <a:chExt cx="4800" cy="4320"/>
          </a:xfrm>
        </p:grpSpPr>
        <p:grpSp>
          <p:nvGrpSpPr>
            <p:cNvPr id="88067" name="Group 3"/>
            <p:cNvGrpSpPr>
              <a:grpSpLocks/>
            </p:cNvGrpSpPr>
            <p:nvPr userDrawn="1"/>
          </p:nvGrpSpPr>
          <p:grpSpPr bwMode="auto">
            <a:xfrm>
              <a:off x="0" y="0"/>
              <a:ext cx="2016" cy="4320"/>
              <a:chOff x="0" y="0"/>
              <a:chExt cx="2016" cy="4320"/>
            </a:xfrm>
          </p:grpSpPr>
          <p:sp>
            <p:nvSpPr>
              <p:cNvPr id="88068"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a:p>
            </p:txBody>
          </p:sp>
          <p:sp>
            <p:nvSpPr>
              <p:cNvPr id="88069"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a:p>
            </p:txBody>
          </p:sp>
        </p:grpSp>
        <p:grpSp>
          <p:nvGrpSpPr>
            <p:cNvPr id="88070" name="Group 6"/>
            <p:cNvGrpSpPr>
              <a:grpSpLocks/>
            </p:cNvGrpSpPr>
            <p:nvPr/>
          </p:nvGrpSpPr>
          <p:grpSpPr bwMode="auto">
            <a:xfrm>
              <a:off x="144" y="1248"/>
              <a:ext cx="4656" cy="201"/>
              <a:chOff x="144" y="1248"/>
              <a:chExt cx="4656" cy="201"/>
            </a:xfrm>
          </p:grpSpPr>
          <p:sp>
            <p:nvSpPr>
              <p:cNvPr id="88071"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88072"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a:p>
            </p:txBody>
          </p:sp>
        </p:grpSp>
      </p:grpSp>
      <p:sp>
        <p:nvSpPr>
          <p:cNvPr id="88073"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8074"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8075"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endParaRPr lang="en-US"/>
          </a:p>
        </p:txBody>
      </p:sp>
      <p:sp>
        <p:nvSpPr>
          <p:cNvPr id="88076"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endParaRPr lang="en-US"/>
          </a:p>
        </p:txBody>
      </p:sp>
      <p:sp>
        <p:nvSpPr>
          <p:cNvPr id="88077"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2600" b="1">
                <a:solidFill>
                  <a:schemeClr val="bg1"/>
                </a:solidFill>
              </a:defRPr>
            </a:lvl1pPr>
          </a:lstStyle>
          <a:p>
            <a:fld id="{DD37A2AB-44DF-4DE1-A3D3-68E9B4DFD6E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ransition/>
  <p:timing>
    <p:tnLst>
      <p:par>
        <p:cTn id="1" dur="indefinite" restart="never" nodeType="tmRoot"/>
      </p:par>
    </p:tnLst>
  </p:timing>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Grp="1" noChangeArrowheads="1"/>
          </p:cNvSpPr>
          <p:nvPr>
            <p:ph type="ctrTitle"/>
          </p:nvPr>
        </p:nvSpPr>
        <p:spPr>
          <a:xfrm>
            <a:off x="457200" y="533400"/>
            <a:ext cx="8229600" cy="1905000"/>
          </a:xfrm>
        </p:spPr>
        <p:txBody>
          <a:bodyPr/>
          <a:lstStyle/>
          <a:p>
            <a:r>
              <a:rPr lang="en-US"/>
              <a:t>PRESENTATION</a:t>
            </a:r>
            <a:br>
              <a:rPr lang="en-US"/>
            </a:br>
            <a:r>
              <a:rPr lang="en-US"/>
              <a:t>ON</a:t>
            </a:r>
          </a:p>
        </p:txBody>
      </p:sp>
      <p:sp>
        <p:nvSpPr>
          <p:cNvPr id="2051" name="Rectangle 3"/>
          <p:cNvSpPr>
            <a:spLocks noGrp="1" noChangeArrowheads="1"/>
          </p:cNvSpPr>
          <p:nvPr>
            <p:ph type="subTitle" idx="1"/>
          </p:nvPr>
        </p:nvSpPr>
        <p:spPr>
          <a:xfrm>
            <a:off x="4572000" y="762000"/>
            <a:ext cx="4267200" cy="3962400"/>
          </a:xfrm>
        </p:spPr>
        <p:txBody>
          <a:bodyPr/>
          <a:lstStyle/>
          <a:p>
            <a:pPr>
              <a:lnSpc>
                <a:spcPct val="90000"/>
              </a:lnSpc>
            </a:pPr>
            <a:r>
              <a:rPr lang="en-US" dirty="0"/>
              <a:t>UNDERSTANDING OF ACCOUNTING STANDARDS</a:t>
            </a:r>
          </a:p>
          <a:p>
            <a:pPr>
              <a:lnSpc>
                <a:spcPct val="90000"/>
              </a:lnSpc>
            </a:pPr>
            <a:endParaRPr lang="en-US" dirty="0"/>
          </a:p>
          <a:p>
            <a:pPr>
              <a:lnSpc>
                <a:spcPct val="90000"/>
              </a:lnSpc>
            </a:pPr>
            <a:r>
              <a:rPr lang="en-US" dirty="0"/>
              <a:t>By</a:t>
            </a:r>
            <a:r>
              <a:rPr lang="en-US" dirty="0" smtClean="0"/>
              <a:t>:- CA .  </a:t>
            </a:r>
            <a:r>
              <a:rPr lang="en-US" dirty="0" smtClean="0"/>
              <a:t>SAYANTAN  BASU </a:t>
            </a: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2"/>
          <p:cNvSpPr>
            <a:spLocks noGrp="1" noChangeArrowheads="1"/>
          </p:cNvSpPr>
          <p:nvPr>
            <p:ph type="title"/>
          </p:nvPr>
        </p:nvSpPr>
        <p:spPr/>
        <p:txBody>
          <a:bodyPr/>
          <a:lstStyle/>
          <a:p>
            <a:r>
              <a:rPr lang="en-US"/>
              <a:t>AS 3- Cash Flow Statements</a:t>
            </a:r>
          </a:p>
        </p:txBody>
      </p:sp>
      <p:sp>
        <p:nvSpPr>
          <p:cNvPr id="104451" name="Rectangle 3"/>
          <p:cNvSpPr>
            <a:spLocks noGrp="1" noChangeArrowheads="1"/>
          </p:cNvSpPr>
          <p:nvPr>
            <p:ph type="body" idx="1"/>
          </p:nvPr>
        </p:nvSpPr>
        <p:spPr/>
        <p:txBody>
          <a:bodyPr/>
          <a:lstStyle/>
          <a:p>
            <a:pPr marL="533400" indent="-533400"/>
            <a:r>
              <a:rPr lang="en-US"/>
              <a:t>Incoming and outgoing of cash</a:t>
            </a:r>
          </a:p>
          <a:p>
            <a:pPr marL="533400" indent="-533400"/>
            <a:r>
              <a:rPr lang="en-US"/>
              <a:t>Act as barometer to judge surplus and deficit</a:t>
            </a:r>
          </a:p>
          <a:p>
            <a:pPr marL="533400" indent="-533400"/>
            <a:r>
              <a:rPr lang="en-US"/>
              <a:t>Explain Cash flow under 3 heads :-</a:t>
            </a:r>
          </a:p>
          <a:p>
            <a:pPr marL="533400" indent="-533400">
              <a:buFont typeface="Wingdings" pitchFamily="2" charset="2"/>
              <a:buAutoNum type="arabicPeriod"/>
            </a:pPr>
            <a:r>
              <a:rPr lang="en-US"/>
              <a:t>Cash flow from operating activities</a:t>
            </a:r>
          </a:p>
          <a:p>
            <a:pPr marL="533400" indent="-533400">
              <a:buFont typeface="Wingdings" pitchFamily="2" charset="2"/>
              <a:buAutoNum type="arabicPeriod"/>
            </a:pPr>
            <a:r>
              <a:rPr lang="en-US"/>
              <a:t>Cash flow from financing activities</a:t>
            </a:r>
          </a:p>
          <a:p>
            <a:pPr marL="533400" indent="-533400">
              <a:buFont typeface="Wingdings" pitchFamily="2" charset="2"/>
              <a:buAutoNum type="arabicPeriod"/>
            </a:pPr>
            <a:r>
              <a:rPr lang="en-US"/>
              <a:t>Cash flow from investing activities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AutoShape 2"/>
          <p:cNvSpPr>
            <a:spLocks noGrp="1" noChangeArrowheads="1"/>
          </p:cNvSpPr>
          <p:nvPr>
            <p:ph type="title"/>
          </p:nvPr>
        </p:nvSpPr>
        <p:spPr/>
        <p:txBody>
          <a:bodyPr/>
          <a:lstStyle/>
          <a:p>
            <a:r>
              <a:rPr lang="en-US" sz="3200"/>
              <a:t>AS 4- Contingencies and events occurring after BS date</a:t>
            </a:r>
          </a:p>
        </p:txBody>
      </p:sp>
      <p:sp>
        <p:nvSpPr>
          <p:cNvPr id="105475" name="Rectangle 3"/>
          <p:cNvSpPr>
            <a:spLocks noGrp="1" noChangeArrowheads="1"/>
          </p:cNvSpPr>
          <p:nvPr>
            <p:ph type="body" idx="1"/>
          </p:nvPr>
        </p:nvSpPr>
        <p:spPr/>
        <p:txBody>
          <a:bodyPr/>
          <a:lstStyle/>
          <a:p>
            <a:r>
              <a:rPr lang="en-US"/>
              <a:t>For maintaining Provision of Bad debts</a:t>
            </a:r>
          </a:p>
          <a:p>
            <a:r>
              <a:rPr lang="en-US"/>
              <a:t>Generally uses Conservative concepts of Accounting like Bankruptcy, frauds &amp; errors.</a:t>
            </a:r>
          </a:p>
          <a:p>
            <a:pPr>
              <a:buFont typeface="Wingdings" pitchFamily="2" charset="2"/>
              <a:buNone/>
            </a:pPr>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p:cNvSpPr>
            <a:spLocks noGrp="1" noChangeArrowheads="1"/>
          </p:cNvSpPr>
          <p:nvPr>
            <p:ph type="title"/>
          </p:nvPr>
        </p:nvSpPr>
        <p:spPr/>
        <p:txBody>
          <a:bodyPr/>
          <a:lstStyle/>
          <a:p>
            <a:r>
              <a:rPr lang="en-US" sz="3200"/>
              <a:t>AS 5- Net profit or loss for the period, prior period items and change in Accounting policies</a:t>
            </a:r>
          </a:p>
        </p:txBody>
      </p:sp>
      <p:sp>
        <p:nvSpPr>
          <p:cNvPr id="106499" name="Rectangle 3"/>
          <p:cNvSpPr>
            <a:spLocks noGrp="1" noChangeArrowheads="1"/>
          </p:cNvSpPr>
          <p:nvPr>
            <p:ph type="body" idx="1"/>
          </p:nvPr>
        </p:nvSpPr>
        <p:spPr/>
        <p:txBody>
          <a:bodyPr/>
          <a:lstStyle/>
          <a:p>
            <a:pPr marL="533400" indent="-533400"/>
            <a:r>
              <a:rPr lang="en-US"/>
              <a:t>Ascertain certain criteria for certain items</a:t>
            </a:r>
          </a:p>
          <a:p>
            <a:pPr marL="533400" indent="-533400"/>
            <a:r>
              <a:rPr lang="en-US"/>
              <a:t>Include income and expenditures of Financial year</a:t>
            </a:r>
          </a:p>
          <a:p>
            <a:pPr marL="533400" indent="-533400"/>
            <a:r>
              <a:rPr lang="en-US"/>
              <a:t>Consists of 2 component</a:t>
            </a:r>
          </a:p>
          <a:p>
            <a:pPr marL="533400" indent="-533400">
              <a:buFont typeface="Wingdings" pitchFamily="2" charset="2"/>
              <a:buAutoNum type="arabicPeriod"/>
            </a:pPr>
            <a:r>
              <a:rPr lang="en-US"/>
              <a:t>Profit and loss of ordinary activities</a:t>
            </a:r>
          </a:p>
          <a:p>
            <a:pPr marL="533400" indent="-533400">
              <a:buFont typeface="Wingdings" pitchFamily="2" charset="2"/>
              <a:buAutoNum type="arabicPeriod"/>
            </a:pPr>
            <a:r>
              <a:rPr lang="en-US"/>
              <a:t>Profit and loss of extra ordinary activities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AutoShape 2"/>
          <p:cNvSpPr>
            <a:spLocks noGrp="1" noChangeArrowheads="1"/>
          </p:cNvSpPr>
          <p:nvPr>
            <p:ph type="title"/>
          </p:nvPr>
        </p:nvSpPr>
        <p:spPr/>
        <p:txBody>
          <a:bodyPr/>
          <a:lstStyle/>
          <a:p>
            <a:r>
              <a:rPr lang="en-US"/>
              <a:t>AS 6- Accounting for Depreciation</a:t>
            </a:r>
          </a:p>
        </p:txBody>
      </p:sp>
      <p:sp>
        <p:nvSpPr>
          <p:cNvPr id="107523" name="Rectangle 3"/>
          <p:cNvSpPr>
            <a:spLocks noGrp="1" noChangeArrowheads="1"/>
          </p:cNvSpPr>
          <p:nvPr>
            <p:ph type="body" idx="1"/>
          </p:nvPr>
        </p:nvSpPr>
        <p:spPr/>
        <p:txBody>
          <a:bodyPr/>
          <a:lstStyle/>
          <a:p>
            <a:pPr marL="533400" indent="-533400"/>
            <a:r>
              <a:rPr lang="en-US"/>
              <a:t>A non-cash expenditure</a:t>
            </a:r>
          </a:p>
          <a:p>
            <a:pPr marL="533400" indent="-533400"/>
            <a:r>
              <a:rPr lang="en-US"/>
              <a:t>Distribution of total cost to its useful life</a:t>
            </a:r>
          </a:p>
          <a:p>
            <a:pPr marL="533400" indent="-533400"/>
            <a:r>
              <a:rPr lang="en-US"/>
              <a:t>Occurs due to obsolescence</a:t>
            </a:r>
          </a:p>
          <a:p>
            <a:pPr marL="533400" indent="-533400"/>
            <a:r>
              <a:rPr lang="en-US"/>
              <a:t>Different methods of computation</a:t>
            </a:r>
          </a:p>
          <a:p>
            <a:pPr marL="533400" indent="-533400">
              <a:buFont typeface="Wingdings" pitchFamily="2" charset="2"/>
              <a:buAutoNum type="arabicPeriod"/>
            </a:pPr>
            <a:r>
              <a:rPr lang="en-US"/>
              <a:t>Straight line method ( SLM )</a:t>
            </a:r>
          </a:p>
          <a:p>
            <a:pPr marL="533400" indent="-533400">
              <a:buFont typeface="Wingdings" pitchFamily="2" charset="2"/>
              <a:buAutoNum type="arabicPeriod"/>
            </a:pPr>
            <a:r>
              <a:rPr lang="en-US"/>
              <a:t>Written-down value or diminishing value (WDV)</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AutoShape 2"/>
          <p:cNvSpPr>
            <a:spLocks noGrp="1" noChangeArrowheads="1"/>
          </p:cNvSpPr>
          <p:nvPr>
            <p:ph type="title"/>
          </p:nvPr>
        </p:nvSpPr>
        <p:spPr/>
        <p:txBody>
          <a:bodyPr/>
          <a:lstStyle/>
          <a:p>
            <a:r>
              <a:rPr lang="en-US"/>
              <a:t>AS 7- Construction Contract</a:t>
            </a:r>
          </a:p>
        </p:txBody>
      </p:sp>
      <p:sp>
        <p:nvSpPr>
          <p:cNvPr id="108547" name="Rectangle 3"/>
          <p:cNvSpPr>
            <a:spLocks noGrp="1" noChangeArrowheads="1"/>
          </p:cNvSpPr>
          <p:nvPr>
            <p:ph type="body" idx="1"/>
          </p:nvPr>
        </p:nvSpPr>
        <p:spPr/>
        <p:txBody>
          <a:bodyPr/>
          <a:lstStyle/>
          <a:p>
            <a:r>
              <a:rPr lang="en-US"/>
              <a:t>Contract specifically negotiated for construction of Asset or combination of Assets closely inter-related</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AutoShape 2"/>
          <p:cNvSpPr>
            <a:spLocks noGrp="1" noChangeArrowheads="1"/>
          </p:cNvSpPr>
          <p:nvPr>
            <p:ph type="title"/>
          </p:nvPr>
        </p:nvSpPr>
        <p:spPr/>
        <p:txBody>
          <a:bodyPr/>
          <a:lstStyle/>
          <a:p>
            <a:r>
              <a:rPr lang="en-US"/>
              <a:t>AS 8- Accounting for R&amp;D</a:t>
            </a:r>
          </a:p>
        </p:txBody>
      </p:sp>
      <p:sp>
        <p:nvSpPr>
          <p:cNvPr id="109571" name="Rectangle 3"/>
          <p:cNvSpPr>
            <a:spLocks noGrp="1" noChangeArrowheads="1"/>
          </p:cNvSpPr>
          <p:nvPr>
            <p:ph type="body" idx="1"/>
          </p:nvPr>
        </p:nvSpPr>
        <p:spPr/>
        <p:txBody>
          <a:bodyPr/>
          <a:lstStyle/>
          <a:p>
            <a:r>
              <a:rPr lang="en-US"/>
              <a:t>To deal with treatment of Cost of research and development in the financial statements, identify items of cost which comprise R&amp;D costs lays down condition R&amp;D cost may be deferred and requires specific disclosures to be made regarding R&amp;D costs.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AutoShape 2"/>
          <p:cNvSpPr>
            <a:spLocks noGrp="1" noChangeArrowheads="1"/>
          </p:cNvSpPr>
          <p:nvPr>
            <p:ph type="title"/>
          </p:nvPr>
        </p:nvSpPr>
        <p:spPr/>
        <p:txBody>
          <a:bodyPr/>
          <a:lstStyle/>
          <a:p>
            <a:r>
              <a:rPr lang="en-US"/>
              <a:t>AS 9- Revenue Recognition</a:t>
            </a:r>
          </a:p>
        </p:txBody>
      </p:sp>
      <p:sp>
        <p:nvSpPr>
          <p:cNvPr id="110595" name="Rectangle 3"/>
          <p:cNvSpPr>
            <a:spLocks noGrp="1" noChangeArrowheads="1"/>
          </p:cNvSpPr>
          <p:nvPr>
            <p:ph type="body" idx="1"/>
          </p:nvPr>
        </p:nvSpPr>
        <p:spPr/>
        <p:txBody>
          <a:bodyPr/>
          <a:lstStyle/>
          <a:p>
            <a:pPr marL="533400" indent="-533400"/>
            <a:r>
              <a:rPr lang="en-US"/>
              <a:t>Means gross inflow of cash and other consideration like arising out of :-</a:t>
            </a:r>
          </a:p>
          <a:p>
            <a:pPr marL="533400" indent="-533400">
              <a:buFont typeface="Wingdings" pitchFamily="2" charset="2"/>
              <a:buAutoNum type="arabicPeriod"/>
            </a:pPr>
            <a:r>
              <a:rPr lang="en-US"/>
              <a:t>Sale of goods</a:t>
            </a:r>
          </a:p>
          <a:p>
            <a:pPr marL="533400" indent="-533400">
              <a:buFont typeface="Wingdings" pitchFamily="2" charset="2"/>
              <a:buAutoNum type="arabicPeriod"/>
            </a:pPr>
            <a:r>
              <a:rPr lang="en-US"/>
              <a:t>Rendering services</a:t>
            </a:r>
          </a:p>
          <a:p>
            <a:pPr marL="533400" indent="-533400">
              <a:buFont typeface="Wingdings" pitchFamily="2" charset="2"/>
              <a:buAutoNum type="arabicPeriod"/>
            </a:pPr>
            <a:r>
              <a:rPr lang="en-US"/>
              <a:t>Use of enterprise resources by other yielding interest, dividend and royalities.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AutoShape 2"/>
          <p:cNvSpPr>
            <a:spLocks noGrp="1" noChangeArrowheads="1"/>
          </p:cNvSpPr>
          <p:nvPr>
            <p:ph type="title"/>
          </p:nvPr>
        </p:nvSpPr>
        <p:spPr/>
        <p:txBody>
          <a:bodyPr/>
          <a:lstStyle/>
          <a:p>
            <a:r>
              <a:rPr lang="en-US" sz="3200"/>
              <a:t>AS 10- Accounting for Fixed Assets</a:t>
            </a:r>
          </a:p>
        </p:txBody>
      </p:sp>
      <p:sp>
        <p:nvSpPr>
          <p:cNvPr id="111619" name="Rectangle 3"/>
          <p:cNvSpPr>
            <a:spLocks noGrp="1" noChangeArrowheads="1"/>
          </p:cNvSpPr>
          <p:nvPr>
            <p:ph type="body" idx="1"/>
          </p:nvPr>
        </p:nvSpPr>
        <p:spPr/>
        <p:txBody>
          <a:bodyPr/>
          <a:lstStyle/>
          <a:p>
            <a:r>
              <a:rPr lang="en-US"/>
              <a:t>Called as Cash generating Assets</a:t>
            </a:r>
          </a:p>
          <a:p>
            <a:r>
              <a:rPr lang="en-US"/>
              <a:t>Expected to used for more than a Accounting period like land, building, P/M, etc</a:t>
            </a:r>
          </a:p>
          <a:p>
            <a:r>
              <a:rPr lang="en-US"/>
              <a:t>Shown at either Historical or Revalued value</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AutoShape 2"/>
          <p:cNvSpPr>
            <a:spLocks noGrp="1" noChangeArrowheads="1"/>
          </p:cNvSpPr>
          <p:nvPr>
            <p:ph type="title"/>
          </p:nvPr>
        </p:nvSpPr>
        <p:spPr/>
        <p:txBody>
          <a:bodyPr/>
          <a:lstStyle/>
          <a:p>
            <a:r>
              <a:rPr lang="en-US" sz="3200"/>
              <a:t>AS 11- Effect of change in FOREX Rates</a:t>
            </a:r>
          </a:p>
        </p:txBody>
      </p:sp>
      <p:sp>
        <p:nvSpPr>
          <p:cNvPr id="112643" name="Rectangle 3"/>
          <p:cNvSpPr>
            <a:spLocks noGrp="1" noChangeArrowheads="1"/>
          </p:cNvSpPr>
          <p:nvPr>
            <p:ph type="body" idx="1"/>
          </p:nvPr>
        </p:nvSpPr>
        <p:spPr/>
        <p:txBody>
          <a:bodyPr/>
          <a:lstStyle/>
          <a:p>
            <a:pPr marL="533400" indent="-533400">
              <a:lnSpc>
                <a:spcPct val="80000"/>
              </a:lnSpc>
            </a:pPr>
            <a:r>
              <a:rPr lang="en-US" sz="2000"/>
              <a:t>Classification for Accounting treatment:-</a:t>
            </a:r>
          </a:p>
          <a:p>
            <a:pPr marL="533400" indent="-533400">
              <a:lnSpc>
                <a:spcPct val="80000"/>
              </a:lnSpc>
              <a:buFont typeface="Wingdings" pitchFamily="2" charset="2"/>
              <a:buAutoNum type="arabicPeriod"/>
            </a:pPr>
            <a:r>
              <a:rPr lang="en-US" sz="2000"/>
              <a:t>Category I: Foreign currency transactions:</a:t>
            </a:r>
          </a:p>
          <a:p>
            <a:pPr marL="533400" indent="-533400">
              <a:lnSpc>
                <a:spcPct val="80000"/>
              </a:lnSpc>
              <a:buFont typeface="Wingdings" pitchFamily="2" charset="2"/>
              <a:buNone/>
            </a:pPr>
            <a:r>
              <a:rPr lang="en-US" sz="2000"/>
              <a:t>      a) buying and selling of goods or services</a:t>
            </a:r>
          </a:p>
          <a:p>
            <a:pPr marL="533400" indent="-533400">
              <a:lnSpc>
                <a:spcPct val="80000"/>
              </a:lnSpc>
              <a:buFont typeface="Wingdings" pitchFamily="2" charset="2"/>
              <a:buNone/>
            </a:pPr>
            <a:r>
              <a:rPr lang="en-US" sz="2000"/>
              <a:t>      b) lending and borrowing in foreign currency</a:t>
            </a:r>
          </a:p>
          <a:p>
            <a:pPr marL="533400" indent="-533400">
              <a:lnSpc>
                <a:spcPct val="80000"/>
              </a:lnSpc>
              <a:buFont typeface="Wingdings" pitchFamily="2" charset="2"/>
              <a:buNone/>
            </a:pPr>
            <a:r>
              <a:rPr lang="en-US" sz="2000"/>
              <a:t>      c) Acquisition and disposition of assets</a:t>
            </a:r>
          </a:p>
          <a:p>
            <a:pPr marL="533400" indent="-533400">
              <a:lnSpc>
                <a:spcPct val="80000"/>
              </a:lnSpc>
              <a:buFont typeface="Wingdings" pitchFamily="2" charset="2"/>
              <a:buAutoNum type="arabicPeriod" startAt="2"/>
            </a:pPr>
            <a:r>
              <a:rPr lang="en-US" sz="2000"/>
              <a:t>Category II: Foreign operations:</a:t>
            </a:r>
          </a:p>
          <a:p>
            <a:pPr marL="533400" indent="-533400">
              <a:lnSpc>
                <a:spcPct val="80000"/>
              </a:lnSpc>
              <a:buFont typeface="Wingdings" pitchFamily="2" charset="2"/>
              <a:buNone/>
            </a:pPr>
            <a:r>
              <a:rPr lang="en-US" sz="2000"/>
              <a:t>      a) Foreign branch</a:t>
            </a:r>
          </a:p>
          <a:p>
            <a:pPr marL="533400" indent="-533400">
              <a:lnSpc>
                <a:spcPct val="80000"/>
              </a:lnSpc>
              <a:buFont typeface="Wingdings" pitchFamily="2" charset="2"/>
              <a:buNone/>
            </a:pPr>
            <a:r>
              <a:rPr lang="en-US" sz="2000"/>
              <a:t>      b) Joint venture</a:t>
            </a:r>
          </a:p>
          <a:p>
            <a:pPr marL="533400" indent="-533400">
              <a:lnSpc>
                <a:spcPct val="80000"/>
              </a:lnSpc>
              <a:buFont typeface="Wingdings" pitchFamily="2" charset="2"/>
              <a:buNone/>
            </a:pPr>
            <a:r>
              <a:rPr lang="en-US" sz="2000"/>
              <a:t>      c) Foreign Subsidiary</a:t>
            </a:r>
          </a:p>
          <a:p>
            <a:pPr marL="533400" indent="-533400">
              <a:lnSpc>
                <a:spcPct val="80000"/>
              </a:lnSpc>
              <a:buFont typeface="Wingdings" pitchFamily="2" charset="2"/>
              <a:buAutoNum type="arabicPeriod" startAt="3"/>
            </a:pPr>
            <a:r>
              <a:rPr lang="en-US" sz="2000"/>
              <a:t>Category III: Foreign Exchange contracts:</a:t>
            </a:r>
          </a:p>
          <a:p>
            <a:pPr marL="533400" indent="-533400">
              <a:lnSpc>
                <a:spcPct val="80000"/>
              </a:lnSpc>
              <a:buFont typeface="Wingdings" pitchFamily="2" charset="2"/>
              <a:buNone/>
            </a:pPr>
            <a:r>
              <a:rPr lang="en-US" sz="2000"/>
              <a:t>      a) For managing Risk/hedging</a:t>
            </a:r>
          </a:p>
          <a:p>
            <a:pPr marL="533400" indent="-533400">
              <a:lnSpc>
                <a:spcPct val="80000"/>
              </a:lnSpc>
              <a:buFont typeface="Wingdings" pitchFamily="2" charset="2"/>
              <a:buNone/>
            </a:pPr>
            <a:r>
              <a:rPr lang="en-US" sz="2000"/>
              <a:t>      b) For trading and Speculation</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AutoShape 2"/>
          <p:cNvSpPr>
            <a:spLocks noGrp="1" noChangeArrowheads="1"/>
          </p:cNvSpPr>
          <p:nvPr>
            <p:ph type="title"/>
          </p:nvPr>
        </p:nvSpPr>
        <p:spPr/>
        <p:txBody>
          <a:bodyPr/>
          <a:lstStyle/>
          <a:p>
            <a:r>
              <a:rPr lang="en-US" sz="3200"/>
              <a:t>AS 12- Accounting for Govt. Grants</a:t>
            </a:r>
          </a:p>
        </p:txBody>
      </p:sp>
      <p:sp>
        <p:nvSpPr>
          <p:cNvPr id="113667" name="Rectangle 3"/>
          <p:cNvSpPr>
            <a:spLocks noGrp="1" noChangeArrowheads="1"/>
          </p:cNvSpPr>
          <p:nvPr>
            <p:ph type="body" idx="1"/>
          </p:nvPr>
        </p:nvSpPr>
        <p:spPr/>
        <p:txBody>
          <a:bodyPr/>
          <a:lstStyle/>
          <a:p>
            <a:pPr marL="533400" indent="-533400"/>
            <a:r>
              <a:rPr lang="en-US"/>
              <a:t>Assistance provided by Govt. in cash or in kind like</a:t>
            </a:r>
          </a:p>
          <a:p>
            <a:pPr marL="533400" indent="-533400">
              <a:buFont typeface="Wingdings" pitchFamily="2" charset="2"/>
              <a:buAutoNum type="arabicPeriod"/>
            </a:pPr>
            <a:r>
              <a:rPr lang="en-US"/>
              <a:t>Grants of Assets like P/M, Land,etc</a:t>
            </a:r>
          </a:p>
          <a:p>
            <a:pPr marL="533400" indent="-533400">
              <a:buFont typeface="Wingdings" pitchFamily="2" charset="2"/>
              <a:buAutoNum type="arabicPeriod"/>
            </a:pPr>
            <a:r>
              <a:rPr lang="en-US"/>
              <a:t>Grants related to depreciable FA</a:t>
            </a:r>
          </a:p>
          <a:p>
            <a:pPr marL="533400" indent="-533400">
              <a:buFont typeface="Wingdings" pitchFamily="2" charset="2"/>
              <a:buAutoNum type="arabicPeriod"/>
            </a:pPr>
            <a:r>
              <a:rPr lang="en-US"/>
              <a:t>Tax exemptions in notified area</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AutoShape 2"/>
          <p:cNvSpPr>
            <a:spLocks noGrp="1" noChangeArrowheads="1"/>
          </p:cNvSpPr>
          <p:nvPr>
            <p:ph type="title"/>
          </p:nvPr>
        </p:nvSpPr>
        <p:spPr/>
        <p:txBody>
          <a:bodyPr/>
          <a:lstStyle/>
          <a:p>
            <a:r>
              <a:rPr lang="en-US"/>
              <a:t>AGENDA OF DISCUSSION</a:t>
            </a:r>
          </a:p>
        </p:txBody>
      </p:sp>
      <p:sp>
        <p:nvSpPr>
          <p:cNvPr id="90115" name="Rectangle 3"/>
          <p:cNvSpPr>
            <a:spLocks noGrp="1" noChangeArrowheads="1"/>
          </p:cNvSpPr>
          <p:nvPr>
            <p:ph type="body" idx="1"/>
          </p:nvPr>
        </p:nvSpPr>
        <p:spPr/>
        <p:txBody>
          <a:bodyPr/>
          <a:lstStyle/>
          <a:p>
            <a:r>
              <a:rPr lang="en-US"/>
              <a:t>Introduction of Accounting Standards</a:t>
            </a:r>
          </a:p>
          <a:p>
            <a:r>
              <a:rPr lang="en-US"/>
              <a:t>Objectives of Accounting Standards</a:t>
            </a:r>
          </a:p>
          <a:p>
            <a:r>
              <a:rPr lang="en-US"/>
              <a:t>Types of Accounting Standards</a:t>
            </a:r>
          </a:p>
          <a:p>
            <a:pPr>
              <a:buFont typeface="Wingdings" pitchFamily="2" charset="2"/>
              <a:buNone/>
            </a:pPr>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AutoShape 2"/>
          <p:cNvSpPr>
            <a:spLocks noGrp="1" noChangeArrowheads="1"/>
          </p:cNvSpPr>
          <p:nvPr>
            <p:ph type="title"/>
          </p:nvPr>
        </p:nvSpPr>
        <p:spPr/>
        <p:txBody>
          <a:bodyPr/>
          <a:lstStyle/>
          <a:p>
            <a:r>
              <a:rPr lang="en-US"/>
              <a:t>AS 13- Accounting for Investments</a:t>
            </a:r>
          </a:p>
        </p:txBody>
      </p:sp>
      <p:sp>
        <p:nvSpPr>
          <p:cNvPr id="114691" name="Rectangle 3"/>
          <p:cNvSpPr>
            <a:spLocks noGrp="1" noChangeArrowheads="1"/>
          </p:cNvSpPr>
          <p:nvPr>
            <p:ph type="body" idx="1"/>
          </p:nvPr>
        </p:nvSpPr>
        <p:spPr/>
        <p:txBody>
          <a:bodyPr/>
          <a:lstStyle/>
          <a:p>
            <a:pPr marL="533400" indent="-533400">
              <a:lnSpc>
                <a:spcPct val="90000"/>
              </a:lnSpc>
            </a:pPr>
            <a:r>
              <a:rPr lang="en-US" sz="2400"/>
              <a:t>Assets held for earning incomes like dividend, interest, rental for capital appreciation, etc</a:t>
            </a:r>
          </a:p>
          <a:p>
            <a:pPr marL="533400" indent="-533400">
              <a:lnSpc>
                <a:spcPct val="90000"/>
              </a:lnSpc>
            </a:pPr>
            <a:r>
              <a:rPr lang="en-US" sz="2400"/>
              <a:t>It involves:-</a:t>
            </a:r>
          </a:p>
          <a:p>
            <a:pPr marL="533400" indent="-533400">
              <a:lnSpc>
                <a:spcPct val="90000"/>
              </a:lnSpc>
              <a:buFont typeface="Wingdings" pitchFamily="2" charset="2"/>
              <a:buAutoNum type="arabicPeriod"/>
            </a:pPr>
            <a:r>
              <a:rPr lang="en-US" sz="2400"/>
              <a:t>Classification of Investment</a:t>
            </a:r>
          </a:p>
          <a:p>
            <a:pPr marL="533400" indent="-533400">
              <a:lnSpc>
                <a:spcPct val="90000"/>
              </a:lnSpc>
              <a:buFont typeface="Wingdings" pitchFamily="2" charset="2"/>
              <a:buAutoNum type="arabicPeriod"/>
            </a:pPr>
            <a:r>
              <a:rPr lang="en-US" sz="2400"/>
              <a:t>Cost of Investment</a:t>
            </a:r>
          </a:p>
          <a:p>
            <a:pPr marL="533400" indent="-533400">
              <a:lnSpc>
                <a:spcPct val="90000"/>
              </a:lnSpc>
              <a:buFont typeface="Wingdings" pitchFamily="2" charset="2"/>
              <a:buAutoNum type="arabicPeriod"/>
            </a:pPr>
            <a:r>
              <a:rPr lang="en-US" sz="2400"/>
              <a:t>Valuation of Investment</a:t>
            </a:r>
          </a:p>
          <a:p>
            <a:pPr marL="533400" indent="-533400">
              <a:lnSpc>
                <a:spcPct val="90000"/>
              </a:lnSpc>
              <a:buFont typeface="Wingdings" pitchFamily="2" charset="2"/>
              <a:buAutoNum type="arabicPeriod"/>
            </a:pPr>
            <a:r>
              <a:rPr lang="en-US" sz="2400"/>
              <a:t>Reclassification of Investment</a:t>
            </a:r>
          </a:p>
          <a:p>
            <a:pPr marL="533400" indent="-533400">
              <a:lnSpc>
                <a:spcPct val="90000"/>
              </a:lnSpc>
              <a:buFont typeface="Wingdings" pitchFamily="2" charset="2"/>
              <a:buAutoNum type="arabicPeriod"/>
            </a:pPr>
            <a:r>
              <a:rPr lang="en-US" sz="2400"/>
              <a:t>Disposal of Investment</a:t>
            </a:r>
          </a:p>
          <a:p>
            <a:pPr marL="533400" indent="-533400">
              <a:lnSpc>
                <a:spcPct val="90000"/>
              </a:lnSpc>
              <a:buFont typeface="Wingdings" pitchFamily="2" charset="2"/>
              <a:buAutoNum type="arabicPeriod"/>
            </a:pPr>
            <a:r>
              <a:rPr lang="en-US" sz="2400"/>
              <a:t>Disclosure of Investment in FS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AutoShape 2"/>
          <p:cNvSpPr>
            <a:spLocks noGrp="1" noChangeArrowheads="1"/>
          </p:cNvSpPr>
          <p:nvPr>
            <p:ph type="title"/>
          </p:nvPr>
        </p:nvSpPr>
        <p:spPr/>
        <p:txBody>
          <a:bodyPr/>
          <a:lstStyle/>
          <a:p>
            <a:r>
              <a:rPr lang="en-US" sz="3200"/>
              <a:t>AS 14- Accounting for Amalgamation</a:t>
            </a:r>
          </a:p>
        </p:txBody>
      </p:sp>
      <p:sp>
        <p:nvSpPr>
          <p:cNvPr id="115715" name="Rectangle 3"/>
          <p:cNvSpPr>
            <a:spLocks noGrp="1" noChangeArrowheads="1"/>
          </p:cNvSpPr>
          <p:nvPr>
            <p:ph type="body" idx="1"/>
          </p:nvPr>
        </p:nvSpPr>
        <p:spPr/>
        <p:txBody>
          <a:bodyPr/>
          <a:lstStyle/>
          <a:p>
            <a:pPr marL="533400" indent="-533400"/>
            <a:r>
              <a:rPr lang="en-US" sz="2400"/>
              <a:t>Section 391 to 394 of Companies Act, 1956 governs the provision of amalgamation.</a:t>
            </a:r>
          </a:p>
          <a:p>
            <a:pPr marL="533400" indent="-533400"/>
            <a:r>
              <a:rPr lang="en-US" sz="2400"/>
              <a:t>Disclosures:</a:t>
            </a:r>
          </a:p>
          <a:p>
            <a:pPr marL="533400" indent="-533400">
              <a:buFont typeface="Wingdings" pitchFamily="2" charset="2"/>
              <a:buAutoNum type="arabicPeriod"/>
            </a:pPr>
            <a:r>
              <a:rPr lang="en-US" sz="2400"/>
              <a:t>Names and nature of amalgamating companies</a:t>
            </a:r>
          </a:p>
          <a:p>
            <a:pPr marL="533400" indent="-533400">
              <a:buFont typeface="Wingdings" pitchFamily="2" charset="2"/>
              <a:buAutoNum type="arabicPeriod"/>
            </a:pPr>
            <a:r>
              <a:rPr lang="en-US" sz="2400"/>
              <a:t>Effective date of amalgamation</a:t>
            </a:r>
          </a:p>
          <a:p>
            <a:pPr marL="533400" indent="-533400">
              <a:buFont typeface="Wingdings" pitchFamily="2" charset="2"/>
              <a:buAutoNum type="arabicPeriod"/>
            </a:pPr>
            <a:r>
              <a:rPr lang="en-US" sz="2400"/>
              <a:t>Method of Accounting used</a:t>
            </a:r>
          </a:p>
          <a:p>
            <a:pPr marL="533400" indent="-533400">
              <a:buFont typeface="Wingdings" pitchFamily="2" charset="2"/>
              <a:buAutoNum type="arabicPeriod"/>
            </a:pPr>
            <a:r>
              <a:rPr lang="en-US" sz="2400"/>
              <a:t>Particulars of scheme sanctioned under a statute</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AutoShape 2"/>
          <p:cNvSpPr>
            <a:spLocks noGrp="1" noChangeArrowheads="1"/>
          </p:cNvSpPr>
          <p:nvPr>
            <p:ph type="title"/>
          </p:nvPr>
        </p:nvSpPr>
        <p:spPr/>
        <p:txBody>
          <a:bodyPr/>
          <a:lstStyle/>
          <a:p>
            <a:r>
              <a:rPr lang="en-US"/>
              <a:t>AS 15- Employees Benefits</a:t>
            </a:r>
          </a:p>
        </p:txBody>
      </p:sp>
      <p:sp>
        <p:nvSpPr>
          <p:cNvPr id="116739" name="Rectangle 3"/>
          <p:cNvSpPr>
            <a:spLocks noGrp="1" noChangeArrowheads="1"/>
          </p:cNvSpPr>
          <p:nvPr>
            <p:ph type="body" idx="1"/>
          </p:nvPr>
        </p:nvSpPr>
        <p:spPr/>
        <p:txBody>
          <a:bodyPr/>
          <a:lstStyle/>
          <a:p>
            <a:r>
              <a:rPr lang="en-US"/>
              <a:t>All forms of consideration given by enterprise directly to the employees or their spouses, children or other dependants, to other such as trust, insurance companies in exchange of services rendered.</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AutoShape 2"/>
          <p:cNvSpPr>
            <a:spLocks noGrp="1" noChangeArrowheads="1"/>
          </p:cNvSpPr>
          <p:nvPr>
            <p:ph type="title"/>
          </p:nvPr>
        </p:nvSpPr>
        <p:spPr/>
        <p:txBody>
          <a:bodyPr/>
          <a:lstStyle/>
          <a:p>
            <a:r>
              <a:rPr lang="en-US"/>
              <a:t>AS 16- Borrowing Costs</a:t>
            </a:r>
          </a:p>
        </p:txBody>
      </p:sp>
      <p:sp>
        <p:nvSpPr>
          <p:cNvPr id="117763" name="Rectangle 3"/>
          <p:cNvSpPr>
            <a:spLocks noGrp="1" noChangeArrowheads="1"/>
          </p:cNvSpPr>
          <p:nvPr>
            <p:ph type="body" idx="1"/>
          </p:nvPr>
        </p:nvSpPr>
        <p:spPr/>
        <p:txBody>
          <a:bodyPr/>
          <a:lstStyle/>
          <a:p>
            <a:r>
              <a:rPr lang="en-US"/>
              <a:t>Interest and cost incurred by an enterprise in connection to the borrowed funds.</a:t>
            </a:r>
          </a:p>
          <a:p>
            <a:r>
              <a:rPr lang="en-US"/>
              <a:t>Availed for acquiring building, installed FA to make it useable and saleable.</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p:cNvSpPr>
            <a:spLocks noGrp="1" noChangeArrowheads="1"/>
          </p:cNvSpPr>
          <p:nvPr>
            <p:ph type="title"/>
          </p:nvPr>
        </p:nvSpPr>
        <p:spPr/>
        <p:txBody>
          <a:bodyPr/>
          <a:lstStyle/>
          <a:p>
            <a:r>
              <a:rPr lang="en-US"/>
              <a:t>AS 17- Segment Reporting</a:t>
            </a:r>
          </a:p>
        </p:txBody>
      </p:sp>
      <p:sp>
        <p:nvSpPr>
          <p:cNvPr id="118787" name="Rectangle 3"/>
          <p:cNvSpPr>
            <a:spLocks noGrp="1" noChangeArrowheads="1"/>
          </p:cNvSpPr>
          <p:nvPr>
            <p:ph type="body" idx="1"/>
          </p:nvPr>
        </p:nvSpPr>
        <p:spPr/>
        <p:txBody>
          <a:bodyPr/>
          <a:lstStyle/>
          <a:p>
            <a:pPr marL="533400" indent="-533400"/>
            <a:r>
              <a:rPr lang="en-US"/>
              <a:t>It consists of 2 segment:-</a:t>
            </a:r>
          </a:p>
          <a:p>
            <a:pPr marL="533400" indent="-533400">
              <a:buFont typeface="Wingdings" pitchFamily="2" charset="2"/>
              <a:buAutoNum type="arabicPeriod"/>
            </a:pPr>
            <a:r>
              <a:rPr lang="en-US"/>
              <a:t>Business segment</a:t>
            </a:r>
          </a:p>
          <a:p>
            <a:pPr marL="533400" indent="-533400">
              <a:buFont typeface="Wingdings" pitchFamily="2" charset="2"/>
              <a:buAutoNum type="arabicPeriod"/>
            </a:pPr>
            <a:r>
              <a:rPr lang="en-US"/>
              <a:t>Geographical segment</a:t>
            </a:r>
          </a:p>
          <a:p>
            <a:pPr marL="533400" indent="-533400"/>
            <a:r>
              <a:rPr lang="en-US"/>
              <a:t>Information and different risk and return reporting.</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AutoShape 2"/>
          <p:cNvSpPr>
            <a:spLocks noGrp="1" noChangeArrowheads="1"/>
          </p:cNvSpPr>
          <p:nvPr>
            <p:ph type="title"/>
          </p:nvPr>
        </p:nvSpPr>
        <p:spPr/>
        <p:txBody>
          <a:bodyPr/>
          <a:lstStyle/>
          <a:p>
            <a:r>
              <a:rPr lang="en-US"/>
              <a:t>AS 18- Related party disclosure</a:t>
            </a:r>
          </a:p>
        </p:txBody>
      </p:sp>
      <p:sp>
        <p:nvSpPr>
          <p:cNvPr id="119811" name="Rectangle 3"/>
          <p:cNvSpPr>
            <a:spLocks noGrp="1" noChangeArrowheads="1"/>
          </p:cNvSpPr>
          <p:nvPr>
            <p:ph type="body" idx="1"/>
          </p:nvPr>
        </p:nvSpPr>
        <p:spPr/>
        <p:txBody>
          <a:bodyPr/>
          <a:lstStyle/>
          <a:p>
            <a:pPr marL="533400" indent="-533400">
              <a:lnSpc>
                <a:spcPct val="90000"/>
              </a:lnSpc>
            </a:pPr>
            <a:r>
              <a:rPr lang="en-US" sz="2400"/>
              <a:t>Related party are those party that controls or significantly influence the management or operating policies of the company during reporting period</a:t>
            </a:r>
          </a:p>
          <a:p>
            <a:pPr marL="533400" indent="-533400">
              <a:lnSpc>
                <a:spcPct val="90000"/>
              </a:lnSpc>
            </a:pPr>
            <a:r>
              <a:rPr lang="en-US" sz="2400"/>
              <a:t>Disclosure:</a:t>
            </a:r>
          </a:p>
          <a:p>
            <a:pPr marL="533400" indent="-533400">
              <a:lnSpc>
                <a:spcPct val="90000"/>
              </a:lnSpc>
              <a:buFont typeface="Wingdings" pitchFamily="2" charset="2"/>
              <a:buAutoNum type="arabicPeriod"/>
            </a:pPr>
            <a:r>
              <a:rPr lang="en-US" sz="2400"/>
              <a:t>Related party relationship</a:t>
            </a:r>
          </a:p>
          <a:p>
            <a:pPr marL="533400" indent="-533400">
              <a:lnSpc>
                <a:spcPct val="90000"/>
              </a:lnSpc>
              <a:buFont typeface="Wingdings" pitchFamily="2" charset="2"/>
              <a:buAutoNum type="arabicPeriod"/>
            </a:pPr>
            <a:r>
              <a:rPr lang="en-US" sz="2400"/>
              <a:t>Transactions between a reporting enterprises and its related parties.</a:t>
            </a:r>
          </a:p>
          <a:p>
            <a:pPr marL="533400" indent="-533400">
              <a:lnSpc>
                <a:spcPct val="90000"/>
              </a:lnSpc>
              <a:buFont typeface="Wingdings" pitchFamily="2" charset="2"/>
              <a:buAutoNum type="arabicPeriod"/>
            </a:pPr>
            <a:r>
              <a:rPr lang="en-US" sz="2400"/>
              <a:t>Volume of transactions</a:t>
            </a:r>
          </a:p>
          <a:p>
            <a:pPr marL="533400" indent="-533400">
              <a:lnSpc>
                <a:spcPct val="90000"/>
              </a:lnSpc>
              <a:buFont typeface="Wingdings" pitchFamily="2" charset="2"/>
              <a:buAutoNum type="arabicPeriod"/>
            </a:pPr>
            <a:r>
              <a:rPr lang="en-US" sz="2400"/>
              <a:t>Amt written off in the period in respect of debts</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AutoShape 2"/>
          <p:cNvSpPr>
            <a:spLocks noGrp="1" noChangeArrowheads="1"/>
          </p:cNvSpPr>
          <p:nvPr>
            <p:ph type="title"/>
          </p:nvPr>
        </p:nvSpPr>
        <p:spPr/>
        <p:txBody>
          <a:bodyPr/>
          <a:lstStyle/>
          <a:p>
            <a:r>
              <a:rPr lang="en-US"/>
              <a:t>AS 19- Accounting for Leases</a:t>
            </a:r>
          </a:p>
        </p:txBody>
      </p:sp>
      <p:sp>
        <p:nvSpPr>
          <p:cNvPr id="120835" name="Rectangle 3"/>
          <p:cNvSpPr>
            <a:spLocks noGrp="1" noChangeArrowheads="1"/>
          </p:cNvSpPr>
          <p:nvPr>
            <p:ph type="body" idx="1"/>
          </p:nvPr>
        </p:nvSpPr>
        <p:spPr/>
        <p:txBody>
          <a:bodyPr/>
          <a:lstStyle/>
          <a:p>
            <a:pPr marL="533400" indent="-533400"/>
            <a:r>
              <a:rPr lang="en-US"/>
              <a:t>Agreement between Lessor And Lessee</a:t>
            </a:r>
          </a:p>
          <a:p>
            <a:pPr marL="533400" indent="-533400"/>
            <a:r>
              <a:rPr lang="en-US"/>
              <a:t>Two types of leases:</a:t>
            </a:r>
          </a:p>
          <a:p>
            <a:pPr marL="533400" indent="-533400">
              <a:buFont typeface="Wingdings" pitchFamily="2" charset="2"/>
              <a:buAutoNum type="arabicPeriod"/>
            </a:pPr>
            <a:r>
              <a:rPr lang="en-US"/>
              <a:t>Operating lease</a:t>
            </a:r>
          </a:p>
          <a:p>
            <a:pPr marL="533400" indent="-533400">
              <a:buFont typeface="Wingdings" pitchFamily="2" charset="2"/>
              <a:buAutoNum type="arabicPeriod"/>
            </a:pPr>
            <a:r>
              <a:rPr lang="en-US"/>
              <a:t>Finance lease</a:t>
            </a:r>
          </a:p>
          <a:p>
            <a:pPr marL="533400" indent="-533400"/>
            <a:r>
              <a:rPr lang="en-US"/>
              <a:t>Different from Sale</a:t>
            </a:r>
          </a:p>
          <a:p>
            <a:pPr marL="533400" indent="-533400"/>
            <a:r>
              <a:rPr lang="en-US"/>
              <a:t>Classification to be made at the inception</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AutoShape 2"/>
          <p:cNvSpPr>
            <a:spLocks noGrp="1" noChangeArrowheads="1"/>
          </p:cNvSpPr>
          <p:nvPr>
            <p:ph type="title"/>
          </p:nvPr>
        </p:nvSpPr>
        <p:spPr/>
        <p:txBody>
          <a:bodyPr/>
          <a:lstStyle/>
          <a:p>
            <a:r>
              <a:rPr lang="en-US"/>
              <a:t>AS 20- Earning per share</a:t>
            </a:r>
          </a:p>
        </p:txBody>
      </p:sp>
      <p:sp>
        <p:nvSpPr>
          <p:cNvPr id="121859" name="Rectangle 3"/>
          <p:cNvSpPr>
            <a:spLocks noGrp="1" noChangeArrowheads="1"/>
          </p:cNvSpPr>
          <p:nvPr>
            <p:ph type="body" idx="1"/>
          </p:nvPr>
        </p:nvSpPr>
        <p:spPr/>
        <p:txBody>
          <a:bodyPr/>
          <a:lstStyle/>
          <a:p>
            <a:r>
              <a:rPr lang="en-US"/>
              <a:t>Earning capacity of the firm</a:t>
            </a:r>
          </a:p>
          <a:p>
            <a:r>
              <a:rPr lang="en-US"/>
              <a:t>Assessing market price for share</a:t>
            </a:r>
          </a:p>
          <a:p>
            <a:r>
              <a:rPr lang="en-US"/>
              <a:t>AS gives computational methodology for determination and presentation of EPS</a:t>
            </a:r>
          </a:p>
          <a:p>
            <a:r>
              <a:rPr lang="en-US"/>
              <a:t>2 types of EPS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AutoShape 2"/>
          <p:cNvSpPr>
            <a:spLocks noGrp="1" noChangeArrowheads="1"/>
          </p:cNvSpPr>
          <p:nvPr>
            <p:ph type="title"/>
          </p:nvPr>
        </p:nvSpPr>
        <p:spPr/>
        <p:txBody>
          <a:bodyPr/>
          <a:lstStyle/>
          <a:p>
            <a:r>
              <a:rPr lang="en-US" sz="3200"/>
              <a:t>AS 21- Consolidated Balance Sheet</a:t>
            </a:r>
          </a:p>
        </p:txBody>
      </p:sp>
      <p:sp>
        <p:nvSpPr>
          <p:cNvPr id="123907" name="Rectangle 3"/>
          <p:cNvSpPr>
            <a:spLocks noGrp="1" noChangeArrowheads="1"/>
          </p:cNvSpPr>
          <p:nvPr>
            <p:ph type="body" idx="1"/>
          </p:nvPr>
        </p:nvSpPr>
        <p:spPr/>
        <p:txBody>
          <a:bodyPr/>
          <a:lstStyle/>
          <a:p>
            <a:pPr marL="533400" indent="-533400"/>
            <a:r>
              <a:rPr lang="en-US"/>
              <a:t>Accounting for Parent and Subsidiary company in single entity</a:t>
            </a:r>
          </a:p>
          <a:p>
            <a:pPr marL="533400" indent="-533400"/>
            <a:r>
              <a:rPr lang="en-US"/>
              <a:t>Disclosure:-</a:t>
            </a:r>
          </a:p>
          <a:p>
            <a:pPr marL="533400" indent="-533400">
              <a:buFont typeface="Wingdings" pitchFamily="2" charset="2"/>
              <a:buAutoNum type="arabicPeriod"/>
            </a:pPr>
            <a:r>
              <a:rPr lang="en-US"/>
              <a:t>List of all subsidiaries</a:t>
            </a:r>
          </a:p>
          <a:p>
            <a:pPr marL="533400" indent="-533400">
              <a:buFont typeface="Wingdings" pitchFamily="2" charset="2"/>
              <a:buAutoNum type="arabicPeriod"/>
            </a:pPr>
            <a:r>
              <a:rPr lang="en-US"/>
              <a:t>Proportion of ownership interest</a:t>
            </a:r>
          </a:p>
          <a:p>
            <a:pPr marL="533400" indent="-533400">
              <a:buFont typeface="Wingdings" pitchFamily="2" charset="2"/>
              <a:buAutoNum type="arabicPeriod"/>
            </a:pPr>
            <a:r>
              <a:rPr lang="en-US"/>
              <a:t>Nature of relation whether direct or indirect</a:t>
            </a:r>
          </a:p>
          <a:p>
            <a:pPr marL="533400" indent="-533400">
              <a:buFont typeface="Wingdings" pitchFamily="2" charset="2"/>
              <a:buNone/>
            </a:pPr>
            <a:endParaRPr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AutoShape 2"/>
          <p:cNvSpPr>
            <a:spLocks noGrp="1" noChangeArrowheads="1"/>
          </p:cNvSpPr>
          <p:nvPr>
            <p:ph type="title"/>
          </p:nvPr>
        </p:nvSpPr>
        <p:spPr/>
        <p:txBody>
          <a:bodyPr/>
          <a:lstStyle/>
          <a:p>
            <a:r>
              <a:rPr lang="en-US" sz="3200"/>
              <a:t>AS 22- Accounting for taxes and income</a:t>
            </a:r>
          </a:p>
        </p:txBody>
      </p:sp>
      <p:sp>
        <p:nvSpPr>
          <p:cNvPr id="124931" name="Rectangle 3"/>
          <p:cNvSpPr>
            <a:spLocks noGrp="1" noChangeArrowheads="1"/>
          </p:cNvSpPr>
          <p:nvPr>
            <p:ph type="body" idx="1"/>
          </p:nvPr>
        </p:nvSpPr>
        <p:spPr/>
        <p:txBody>
          <a:bodyPr/>
          <a:lstStyle/>
          <a:p>
            <a:pPr marL="533400" indent="-533400"/>
            <a:r>
              <a:rPr lang="en-US"/>
              <a:t>Tax accounted for period in which are accounted</a:t>
            </a:r>
          </a:p>
          <a:p>
            <a:pPr marL="533400" indent="-533400"/>
            <a:r>
              <a:rPr lang="en-US"/>
              <a:t>It should be accrued and not liability to pay</a:t>
            </a:r>
          </a:p>
          <a:p>
            <a:pPr marL="533400" indent="-533400"/>
            <a:r>
              <a:rPr lang="en-US"/>
              <a:t>Deals in 2 measurements:-</a:t>
            </a:r>
          </a:p>
          <a:p>
            <a:pPr marL="533400" indent="-533400">
              <a:buFont typeface="Wingdings" pitchFamily="2" charset="2"/>
              <a:buAutoNum type="arabicPeriod"/>
            </a:pPr>
            <a:r>
              <a:rPr lang="en-US"/>
              <a:t>Current tax</a:t>
            </a:r>
          </a:p>
          <a:p>
            <a:pPr marL="533400" indent="-533400">
              <a:buFont typeface="Wingdings" pitchFamily="2" charset="2"/>
              <a:buAutoNum type="arabicPeriod"/>
            </a:pPr>
            <a:r>
              <a:rPr lang="en-US"/>
              <a:t>Deferred tax</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Grp="1" noChangeArrowheads="1"/>
          </p:cNvSpPr>
          <p:nvPr>
            <p:ph type="title"/>
          </p:nvPr>
        </p:nvSpPr>
        <p:spPr/>
        <p:txBody>
          <a:bodyPr/>
          <a:lstStyle/>
          <a:p>
            <a:r>
              <a:rPr lang="en-US"/>
              <a:t>Introduction</a:t>
            </a:r>
          </a:p>
        </p:txBody>
      </p:sp>
      <p:sp>
        <p:nvSpPr>
          <p:cNvPr id="91139" name="Rectangle 3"/>
          <p:cNvSpPr>
            <a:spLocks noGrp="1" noChangeArrowheads="1"/>
          </p:cNvSpPr>
          <p:nvPr>
            <p:ph type="body" idx="1"/>
          </p:nvPr>
        </p:nvSpPr>
        <p:spPr/>
        <p:txBody>
          <a:bodyPr/>
          <a:lstStyle/>
          <a:p>
            <a:r>
              <a:rPr lang="en-US"/>
              <a:t>Written Documents issued by Government or Regulatory Body</a:t>
            </a:r>
          </a:p>
          <a:p>
            <a:r>
              <a:rPr lang="en-US"/>
              <a:t>In India, issued by ICAI on 21</a:t>
            </a:r>
            <a:r>
              <a:rPr lang="en-US" baseline="30000"/>
              <a:t>st</a:t>
            </a:r>
            <a:r>
              <a:rPr lang="en-US"/>
              <a:t> April,1977</a:t>
            </a:r>
          </a:p>
          <a:p>
            <a:r>
              <a:rPr lang="en-US"/>
              <a:t>Initiated by Kumar Mangalam Birla, chairman committee of Corporate Governance for Financial Disclosures</a:t>
            </a:r>
          </a:p>
          <a:p>
            <a:r>
              <a:rPr lang="en-US"/>
              <a:t>Also initiated by Chair person of NACAS</a:t>
            </a:r>
          </a:p>
          <a:p>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AutoShape 2"/>
          <p:cNvSpPr>
            <a:spLocks noGrp="1" noChangeArrowheads="1"/>
          </p:cNvSpPr>
          <p:nvPr>
            <p:ph type="title"/>
          </p:nvPr>
        </p:nvSpPr>
        <p:spPr/>
        <p:txBody>
          <a:bodyPr/>
          <a:lstStyle/>
          <a:p>
            <a:r>
              <a:rPr lang="en-US" sz="3200"/>
              <a:t>AS 23- Accounting for investments in Associates in CFS </a:t>
            </a:r>
          </a:p>
        </p:txBody>
      </p:sp>
      <p:sp>
        <p:nvSpPr>
          <p:cNvPr id="125955" name="Rectangle 3"/>
          <p:cNvSpPr>
            <a:spLocks noGrp="1" noChangeArrowheads="1"/>
          </p:cNvSpPr>
          <p:nvPr>
            <p:ph type="body" idx="1"/>
          </p:nvPr>
        </p:nvSpPr>
        <p:spPr/>
        <p:txBody>
          <a:bodyPr/>
          <a:lstStyle/>
          <a:p>
            <a:r>
              <a:rPr lang="en-US"/>
              <a:t>Objectives to set out principles and procedures for recognizing the investment associates in CFS of the investors, so that effect of investments in associates on financial position of group is indicated.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AutoShape 2"/>
          <p:cNvSpPr>
            <a:spLocks noGrp="1" noChangeArrowheads="1"/>
          </p:cNvSpPr>
          <p:nvPr>
            <p:ph type="title"/>
          </p:nvPr>
        </p:nvSpPr>
        <p:spPr/>
        <p:txBody>
          <a:bodyPr/>
          <a:lstStyle/>
          <a:p>
            <a:r>
              <a:rPr lang="en-US"/>
              <a:t>AS 24- Discontinuing operations</a:t>
            </a:r>
          </a:p>
        </p:txBody>
      </p:sp>
      <p:sp>
        <p:nvSpPr>
          <p:cNvPr id="126979" name="Rectangle 3"/>
          <p:cNvSpPr>
            <a:spLocks noGrp="1" noChangeArrowheads="1"/>
          </p:cNvSpPr>
          <p:nvPr>
            <p:ph type="body" idx="1"/>
          </p:nvPr>
        </p:nvSpPr>
        <p:spPr/>
        <p:txBody>
          <a:bodyPr/>
          <a:lstStyle/>
          <a:p>
            <a:r>
              <a:rPr lang="en-US"/>
              <a:t>Establishes principles for reporting information about discontinuing operations</a:t>
            </a:r>
          </a:p>
          <a:p>
            <a:r>
              <a:rPr lang="en-US"/>
              <a:t>Covers discontinuing operations rather than discontinued operation</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AutoShape 2"/>
          <p:cNvSpPr>
            <a:spLocks noGrp="1" noChangeArrowheads="1"/>
          </p:cNvSpPr>
          <p:nvPr>
            <p:ph type="title"/>
          </p:nvPr>
        </p:nvSpPr>
        <p:spPr/>
        <p:txBody>
          <a:bodyPr/>
          <a:lstStyle/>
          <a:p>
            <a:r>
              <a:rPr lang="en-US" sz="3200"/>
              <a:t>AS 25-Interim Financial Reporting (IFR)</a:t>
            </a:r>
          </a:p>
        </p:txBody>
      </p:sp>
      <p:sp>
        <p:nvSpPr>
          <p:cNvPr id="128003" name="Rectangle 3"/>
          <p:cNvSpPr>
            <a:spLocks noGrp="1" noChangeArrowheads="1"/>
          </p:cNvSpPr>
          <p:nvPr>
            <p:ph type="body" idx="1"/>
          </p:nvPr>
        </p:nvSpPr>
        <p:spPr/>
        <p:txBody>
          <a:bodyPr/>
          <a:lstStyle/>
          <a:p>
            <a:r>
              <a:rPr lang="en-US"/>
              <a:t>Reporting for less than a year i.e 3 months</a:t>
            </a:r>
          </a:p>
          <a:p>
            <a:r>
              <a:rPr lang="en-US"/>
              <a:t>Clause 41 says publish financial results on quarterly basis</a:t>
            </a:r>
          </a:p>
          <a:p>
            <a:r>
              <a:rPr lang="en-US"/>
              <a:t>Objective is to provide frequently and timely assessment </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AutoShape 2"/>
          <p:cNvSpPr>
            <a:spLocks noGrp="1" noChangeArrowheads="1"/>
          </p:cNvSpPr>
          <p:nvPr>
            <p:ph type="title"/>
          </p:nvPr>
        </p:nvSpPr>
        <p:spPr/>
        <p:txBody>
          <a:bodyPr/>
          <a:lstStyle/>
          <a:p>
            <a:r>
              <a:rPr lang="en-US"/>
              <a:t>AS 26- Intangible Assets</a:t>
            </a:r>
          </a:p>
        </p:txBody>
      </p:sp>
      <p:sp>
        <p:nvSpPr>
          <p:cNvPr id="129027" name="Rectangle 3"/>
          <p:cNvSpPr>
            <a:spLocks noGrp="1" noChangeArrowheads="1"/>
          </p:cNvSpPr>
          <p:nvPr>
            <p:ph type="body" idx="1"/>
          </p:nvPr>
        </p:nvSpPr>
        <p:spPr/>
        <p:txBody>
          <a:bodyPr/>
          <a:lstStyle/>
          <a:p>
            <a:pPr marL="533400" indent="-533400"/>
            <a:r>
              <a:rPr lang="en-US"/>
              <a:t>No physical existence</a:t>
            </a:r>
          </a:p>
          <a:p>
            <a:pPr marL="533400" indent="-533400"/>
            <a:r>
              <a:rPr lang="en-US"/>
              <a:t>Can not be seen or even touched</a:t>
            </a:r>
          </a:p>
          <a:p>
            <a:pPr marL="533400" indent="-533400"/>
            <a:r>
              <a:rPr lang="en-US"/>
              <a:t>3 featured as per AS</a:t>
            </a:r>
          </a:p>
          <a:p>
            <a:pPr marL="533400" indent="-533400">
              <a:buFont typeface="Wingdings" pitchFamily="2" charset="2"/>
              <a:buAutoNum type="arabicPeriod"/>
            </a:pPr>
            <a:r>
              <a:rPr lang="en-US"/>
              <a:t>Identifiable</a:t>
            </a:r>
          </a:p>
          <a:p>
            <a:pPr marL="533400" indent="-533400">
              <a:buFont typeface="Wingdings" pitchFamily="2" charset="2"/>
              <a:buAutoNum type="arabicPeriod"/>
            </a:pPr>
            <a:r>
              <a:rPr lang="en-US"/>
              <a:t>Non-monetary assets</a:t>
            </a:r>
          </a:p>
          <a:p>
            <a:pPr marL="533400" indent="-533400">
              <a:buFont typeface="Wingdings" pitchFamily="2" charset="2"/>
              <a:buAutoNum type="arabicPeriod"/>
            </a:pPr>
            <a:r>
              <a:rPr lang="en-US"/>
              <a:t>Without physical substance</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AutoShape 2"/>
          <p:cNvSpPr>
            <a:spLocks noGrp="1" noChangeArrowheads="1"/>
          </p:cNvSpPr>
          <p:nvPr>
            <p:ph type="title"/>
          </p:nvPr>
        </p:nvSpPr>
        <p:spPr/>
        <p:txBody>
          <a:bodyPr/>
          <a:lstStyle/>
          <a:p>
            <a:r>
              <a:rPr lang="en-US" sz="3200"/>
              <a:t>AS 27- Financial Reporting of interest in Joint Venture</a:t>
            </a:r>
          </a:p>
        </p:txBody>
      </p:sp>
      <p:sp>
        <p:nvSpPr>
          <p:cNvPr id="130051" name="Rectangle 3"/>
          <p:cNvSpPr>
            <a:spLocks noGrp="1" noChangeArrowheads="1"/>
          </p:cNvSpPr>
          <p:nvPr>
            <p:ph type="body" idx="1"/>
          </p:nvPr>
        </p:nvSpPr>
        <p:spPr/>
        <p:txBody>
          <a:bodyPr/>
          <a:lstStyle/>
          <a:p>
            <a:r>
              <a:rPr lang="en-US"/>
              <a:t>What is joint venture?</a:t>
            </a:r>
          </a:p>
          <a:p>
            <a:r>
              <a:rPr lang="en-US"/>
              <a:t>Three types of JV in case of Financial reporting</a:t>
            </a:r>
          </a:p>
          <a:p>
            <a:endParaRPr lang="en-US"/>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AutoShape 2"/>
          <p:cNvSpPr>
            <a:spLocks noGrp="1" noChangeArrowheads="1"/>
          </p:cNvSpPr>
          <p:nvPr>
            <p:ph type="title"/>
          </p:nvPr>
        </p:nvSpPr>
        <p:spPr/>
        <p:txBody>
          <a:bodyPr/>
          <a:lstStyle/>
          <a:p>
            <a:r>
              <a:rPr lang="en-US"/>
              <a:t>AS 28- Impairment of Assets</a:t>
            </a:r>
          </a:p>
        </p:txBody>
      </p:sp>
      <p:sp>
        <p:nvSpPr>
          <p:cNvPr id="131075" name="Rectangle 3"/>
          <p:cNvSpPr>
            <a:spLocks noGrp="1" noChangeArrowheads="1"/>
          </p:cNvSpPr>
          <p:nvPr>
            <p:ph type="body" idx="1"/>
          </p:nvPr>
        </p:nvSpPr>
        <p:spPr/>
        <p:txBody>
          <a:bodyPr/>
          <a:lstStyle/>
          <a:p>
            <a:r>
              <a:rPr lang="en-US"/>
              <a:t>Weakening of Assets value</a:t>
            </a:r>
          </a:p>
          <a:p>
            <a:r>
              <a:rPr lang="en-US"/>
              <a:t>Occurs when carrying cost more than recoverable amt</a:t>
            </a:r>
          </a:p>
          <a:p>
            <a:r>
              <a:rPr lang="en-US"/>
              <a:t>Carrying cost = Cost of assets –Accumulated</a:t>
            </a:r>
          </a:p>
          <a:p>
            <a:pPr>
              <a:buFont typeface="Wingdings" pitchFamily="2" charset="2"/>
              <a:buNone/>
            </a:pPr>
            <a:r>
              <a:rPr lang="en-US"/>
              <a:t>                                                       Depreciation </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AutoShape 2"/>
          <p:cNvSpPr>
            <a:spLocks noGrp="1" noChangeArrowheads="1"/>
          </p:cNvSpPr>
          <p:nvPr>
            <p:ph type="title"/>
          </p:nvPr>
        </p:nvSpPr>
        <p:spPr/>
        <p:txBody>
          <a:bodyPr/>
          <a:lstStyle/>
          <a:p>
            <a:r>
              <a:rPr lang="en-US" sz="3200"/>
              <a:t>AS 29- Provision, contingent liabilities and assets</a:t>
            </a:r>
          </a:p>
        </p:txBody>
      </p:sp>
      <p:sp>
        <p:nvSpPr>
          <p:cNvPr id="132099" name="Rectangle 3"/>
          <p:cNvSpPr>
            <a:spLocks noGrp="1" noChangeArrowheads="1"/>
          </p:cNvSpPr>
          <p:nvPr>
            <p:ph type="body" idx="1"/>
          </p:nvPr>
        </p:nvSpPr>
        <p:spPr/>
        <p:txBody>
          <a:bodyPr/>
          <a:lstStyle/>
          <a:p>
            <a:pPr>
              <a:lnSpc>
                <a:spcPct val="90000"/>
              </a:lnSpc>
            </a:pPr>
            <a:r>
              <a:rPr lang="en-US" sz="2000"/>
              <a:t>Provisions:-</a:t>
            </a:r>
          </a:p>
          <a:p>
            <a:pPr>
              <a:lnSpc>
                <a:spcPct val="90000"/>
              </a:lnSpc>
              <a:buFont typeface="Wingdings" pitchFamily="2" charset="2"/>
              <a:buNone/>
            </a:pPr>
            <a:r>
              <a:rPr lang="en-US" sz="2000"/>
              <a:t>    It is a Liability</a:t>
            </a:r>
          </a:p>
          <a:p>
            <a:pPr>
              <a:lnSpc>
                <a:spcPct val="90000"/>
              </a:lnSpc>
              <a:buFont typeface="Wingdings" pitchFamily="2" charset="2"/>
              <a:buNone/>
            </a:pPr>
            <a:r>
              <a:rPr lang="en-US" sz="2000"/>
              <a:t>    Settlement should result in outflow</a:t>
            </a:r>
          </a:p>
          <a:p>
            <a:pPr>
              <a:lnSpc>
                <a:spcPct val="90000"/>
              </a:lnSpc>
              <a:buFont typeface="Wingdings" pitchFamily="2" charset="2"/>
              <a:buNone/>
            </a:pPr>
            <a:r>
              <a:rPr lang="en-US" sz="2000"/>
              <a:t>    Liability is result of obligating event</a:t>
            </a:r>
          </a:p>
          <a:p>
            <a:pPr>
              <a:lnSpc>
                <a:spcPct val="90000"/>
              </a:lnSpc>
            </a:pPr>
            <a:r>
              <a:rPr lang="en-US" sz="2000"/>
              <a:t>Contingent liabilities:-</a:t>
            </a:r>
          </a:p>
          <a:p>
            <a:pPr>
              <a:lnSpc>
                <a:spcPct val="90000"/>
              </a:lnSpc>
              <a:buFont typeface="Wingdings" pitchFamily="2" charset="2"/>
              <a:buNone/>
            </a:pPr>
            <a:r>
              <a:rPr lang="en-US" sz="2000"/>
              <a:t>    Obligation arises of past event</a:t>
            </a:r>
          </a:p>
          <a:p>
            <a:pPr>
              <a:lnSpc>
                <a:spcPct val="90000"/>
              </a:lnSpc>
              <a:buFont typeface="Wingdings" pitchFamily="2" charset="2"/>
              <a:buNone/>
            </a:pPr>
            <a:r>
              <a:rPr lang="en-US" sz="2000"/>
              <a:t>    Existence confirmed when actually occurred of uncertain future</a:t>
            </a:r>
          </a:p>
          <a:p>
            <a:pPr>
              <a:lnSpc>
                <a:spcPct val="90000"/>
              </a:lnSpc>
            </a:pPr>
            <a:r>
              <a:rPr lang="en-US" sz="2000"/>
              <a:t>Contingent Asset</a:t>
            </a:r>
          </a:p>
          <a:p>
            <a:pPr>
              <a:lnSpc>
                <a:spcPct val="90000"/>
              </a:lnSpc>
              <a:buFont typeface="Wingdings" pitchFamily="2" charset="2"/>
              <a:buNone/>
            </a:pPr>
            <a:r>
              <a:rPr lang="en-US" sz="2000"/>
              <a:t>    Same as Contingent liability </a:t>
            </a:r>
          </a:p>
          <a:p>
            <a:pPr>
              <a:lnSpc>
                <a:spcPct val="90000"/>
              </a:lnSpc>
              <a:buFont typeface="Wingdings" pitchFamily="2" charset="2"/>
              <a:buNone/>
            </a:pPr>
            <a:r>
              <a:rPr lang="en-US" sz="2000"/>
              <a:t>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AutoShape 2"/>
          <p:cNvSpPr>
            <a:spLocks noGrp="1" noChangeArrowheads="1"/>
          </p:cNvSpPr>
          <p:nvPr>
            <p:ph type="title"/>
          </p:nvPr>
        </p:nvSpPr>
        <p:spPr/>
        <p:txBody>
          <a:bodyPr/>
          <a:lstStyle/>
          <a:p>
            <a:r>
              <a:rPr lang="en-US"/>
              <a:t>Financial Instruments</a:t>
            </a:r>
          </a:p>
        </p:txBody>
      </p:sp>
      <p:sp>
        <p:nvSpPr>
          <p:cNvPr id="133123" name="Rectangle 3"/>
          <p:cNvSpPr>
            <a:spLocks noGrp="1" noChangeArrowheads="1"/>
          </p:cNvSpPr>
          <p:nvPr>
            <p:ph type="body" idx="1"/>
          </p:nvPr>
        </p:nvSpPr>
        <p:spPr/>
        <p:txBody>
          <a:bodyPr/>
          <a:lstStyle/>
          <a:p>
            <a:r>
              <a:rPr lang="en-US"/>
              <a:t>AS 30 – Recognition and Measurement</a:t>
            </a:r>
          </a:p>
          <a:p>
            <a:r>
              <a:rPr lang="en-US"/>
              <a:t>AS 31 – Presentation</a:t>
            </a:r>
          </a:p>
          <a:p>
            <a:r>
              <a:rPr lang="en-US"/>
              <a:t>AS 32 – Disclosures</a:t>
            </a:r>
          </a:p>
          <a:p>
            <a:r>
              <a:rPr lang="en-US"/>
              <a:t>Has not been made mandatory (expected in 2009)</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endParaRPr lang="en-US"/>
          </a:p>
        </p:txBody>
      </p:sp>
      <p:sp>
        <p:nvSpPr>
          <p:cNvPr id="134147" name="Rectangle 3"/>
          <p:cNvSpPr>
            <a:spLocks noGrp="1" noChangeArrowheads="1"/>
          </p:cNvSpPr>
          <p:nvPr>
            <p:ph type="body" idx="1"/>
          </p:nvPr>
        </p:nvSpPr>
        <p:spPr/>
        <p:txBody>
          <a:bodyPr/>
          <a:lstStyle/>
          <a:p>
            <a:pPr algn="ctr">
              <a:buFont typeface="Wingdings" pitchFamily="2" charset="2"/>
              <a:buNone/>
            </a:pPr>
            <a:endParaRPr lang="en-US" sz="4000"/>
          </a:p>
          <a:p>
            <a:pPr algn="ctr">
              <a:buFont typeface="Wingdings" pitchFamily="2" charset="2"/>
              <a:buNone/>
            </a:pPr>
            <a:endParaRPr lang="en-US" sz="4000"/>
          </a:p>
          <a:p>
            <a:pPr algn="ctr">
              <a:buFont typeface="Wingdings" pitchFamily="2" charset="2"/>
              <a:buNone/>
            </a:pPr>
            <a:r>
              <a:rPr lang="en-US" sz="4000"/>
              <a:t>THANK YOU</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p:cNvSpPr>
            <a:spLocks noGrp="1" noChangeArrowheads="1"/>
          </p:cNvSpPr>
          <p:nvPr>
            <p:ph type="title"/>
          </p:nvPr>
        </p:nvSpPr>
        <p:spPr/>
        <p:txBody>
          <a:bodyPr/>
          <a:lstStyle/>
          <a:p>
            <a:r>
              <a:rPr lang="en-US"/>
              <a:t>Objectives </a:t>
            </a:r>
          </a:p>
        </p:txBody>
      </p:sp>
      <p:sp>
        <p:nvSpPr>
          <p:cNvPr id="92163" name="Rectangle 3"/>
          <p:cNvSpPr>
            <a:spLocks noGrp="1" noChangeArrowheads="1"/>
          </p:cNvSpPr>
          <p:nvPr>
            <p:ph type="body" idx="1"/>
          </p:nvPr>
        </p:nvSpPr>
        <p:spPr/>
        <p:txBody>
          <a:bodyPr/>
          <a:lstStyle/>
          <a:p>
            <a:r>
              <a:rPr lang="en-US"/>
              <a:t>Standardise the diverse Accounting Policies</a:t>
            </a:r>
          </a:p>
          <a:p>
            <a:r>
              <a:rPr lang="en-US"/>
              <a:t>Add the reliability to the Financial Statement</a:t>
            </a:r>
          </a:p>
          <a:p>
            <a:r>
              <a:rPr lang="en-US"/>
              <a:t>Eradicate baffling variation in treatment of accounting aspects</a:t>
            </a:r>
          </a:p>
          <a:p>
            <a:r>
              <a:rPr lang="en-US"/>
              <a:t>Facilitate inter-firm and intra-firm comparison</a:t>
            </a:r>
          </a:p>
          <a:p>
            <a:pPr>
              <a:buFont typeface="Wingdings" pitchFamily="2" charset="2"/>
              <a:buNone/>
            </a:pPr>
            <a:r>
              <a:rPr lang="en-US"/>
              <a:t> </a:t>
            </a:r>
          </a:p>
          <a:p>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AutoShape 2"/>
          <p:cNvSpPr>
            <a:spLocks noGrp="1" noChangeArrowheads="1"/>
          </p:cNvSpPr>
          <p:nvPr>
            <p:ph type="title"/>
          </p:nvPr>
        </p:nvSpPr>
        <p:spPr/>
        <p:txBody>
          <a:bodyPr/>
          <a:lstStyle/>
          <a:p>
            <a:r>
              <a:rPr lang="en-US" sz="3200"/>
              <a:t>Accounting Standards in Different Nations</a:t>
            </a:r>
          </a:p>
        </p:txBody>
      </p:sp>
      <p:sp>
        <p:nvSpPr>
          <p:cNvPr id="98307" name="Rectangle 3"/>
          <p:cNvSpPr>
            <a:spLocks noGrp="1" noChangeArrowheads="1"/>
          </p:cNvSpPr>
          <p:nvPr>
            <p:ph type="body" idx="1"/>
          </p:nvPr>
        </p:nvSpPr>
        <p:spPr/>
        <p:txBody>
          <a:bodyPr/>
          <a:lstStyle/>
          <a:p>
            <a:pPr>
              <a:lnSpc>
                <a:spcPct val="90000"/>
              </a:lnSpc>
            </a:pPr>
            <a:r>
              <a:rPr lang="en-US"/>
              <a:t>In India, 32 Accounting Standards as IAS under NACAS</a:t>
            </a:r>
          </a:p>
          <a:p>
            <a:pPr>
              <a:lnSpc>
                <a:spcPct val="90000"/>
              </a:lnSpc>
            </a:pPr>
            <a:r>
              <a:rPr lang="en-US"/>
              <a:t>As per International, there are 41 Accounting Standards called as IFRS</a:t>
            </a:r>
          </a:p>
          <a:p>
            <a:pPr>
              <a:lnSpc>
                <a:spcPct val="90000"/>
              </a:lnSpc>
            </a:pPr>
            <a:r>
              <a:rPr lang="en-US"/>
              <a:t>Adopted by 8 countries in the world</a:t>
            </a:r>
          </a:p>
          <a:p>
            <a:pPr>
              <a:lnSpc>
                <a:spcPct val="90000"/>
              </a:lnSpc>
            </a:pPr>
            <a:r>
              <a:rPr lang="en-US"/>
              <a:t>70 to 80 countries planning to adhere IFRS</a:t>
            </a:r>
          </a:p>
          <a:p>
            <a:pPr>
              <a:lnSpc>
                <a:spcPct val="90000"/>
              </a:lnSpc>
            </a:pPr>
            <a:r>
              <a:rPr lang="en-US"/>
              <a:t>Clause 50 added to the listing agreement mandatory</a:t>
            </a:r>
          </a:p>
          <a:p>
            <a:pPr>
              <a:lnSpc>
                <a:spcPct val="90000"/>
              </a:lnSpc>
            </a:pPr>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AutoShape 2"/>
          <p:cNvSpPr>
            <a:spLocks noGrp="1" noChangeArrowheads="1"/>
          </p:cNvSpPr>
          <p:nvPr>
            <p:ph type="title"/>
          </p:nvPr>
        </p:nvSpPr>
        <p:spPr/>
        <p:txBody>
          <a:bodyPr/>
          <a:lstStyle/>
          <a:p>
            <a:r>
              <a:rPr lang="en-US"/>
              <a:t>Evolution and Types of AS</a:t>
            </a:r>
          </a:p>
        </p:txBody>
      </p:sp>
      <p:graphicFrame>
        <p:nvGraphicFramePr>
          <p:cNvPr id="99364" name="Group 36"/>
          <p:cNvGraphicFramePr>
            <a:graphicFrameLocks noGrp="1"/>
          </p:cNvGraphicFramePr>
          <p:nvPr>
            <p:ph idx="1"/>
          </p:nvPr>
        </p:nvGraphicFramePr>
        <p:xfrm>
          <a:off x="838200" y="2362200"/>
          <a:ext cx="7772400" cy="2846388"/>
        </p:xfrm>
        <a:graphic>
          <a:graphicData uri="http://schemas.openxmlformats.org/drawingml/2006/table">
            <a:tbl>
              <a:tblPr/>
              <a:tblGrid>
                <a:gridCol w="3886200"/>
                <a:gridCol w="3886200"/>
              </a:tblGrid>
              <a:tr h="78740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Accounting Standards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Initiation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0400">
                <a:tc>
                  <a:txBody>
                    <a:bodyPr/>
                    <a:lstStyle/>
                    <a:p>
                      <a:pPr marL="457200" marR="0" lvl="0" indent="-45720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1. AS 1 to AS 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1979 to 1995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008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2. AS 16 to AS 29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2000 to 2007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50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3. AS 30 to AS 32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Later part of 2007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AutoShape 2"/>
          <p:cNvSpPr>
            <a:spLocks noGrp="1" noChangeArrowheads="1"/>
          </p:cNvSpPr>
          <p:nvPr>
            <p:ph type="title"/>
          </p:nvPr>
        </p:nvSpPr>
        <p:spPr/>
        <p:txBody>
          <a:bodyPr/>
          <a:lstStyle/>
          <a:p>
            <a:r>
              <a:rPr lang="en-US" sz="3200"/>
              <a:t>AS 1-Disclosure of Accounting Policies</a:t>
            </a:r>
          </a:p>
        </p:txBody>
      </p:sp>
      <p:sp>
        <p:nvSpPr>
          <p:cNvPr id="100355" name="Rectangle 3"/>
          <p:cNvSpPr>
            <a:spLocks noGrp="1" noChangeArrowheads="1"/>
          </p:cNvSpPr>
          <p:nvPr>
            <p:ph type="body" idx="1"/>
          </p:nvPr>
        </p:nvSpPr>
        <p:spPr/>
        <p:txBody>
          <a:bodyPr/>
          <a:lstStyle/>
          <a:p>
            <a:pPr marL="533400" indent="-533400"/>
            <a:r>
              <a:rPr lang="en-US"/>
              <a:t>Specific policies adapted to prepare FS</a:t>
            </a:r>
          </a:p>
          <a:p>
            <a:pPr marL="533400" indent="-533400"/>
            <a:r>
              <a:rPr lang="en-US"/>
              <a:t>Should be disclosed at one place</a:t>
            </a:r>
          </a:p>
          <a:p>
            <a:pPr marL="533400" indent="-533400">
              <a:buFont typeface="Wingdings" pitchFamily="2" charset="2"/>
              <a:buNone/>
            </a:pPr>
            <a:r>
              <a:rPr lang="en-US"/>
              <a:t>   Purpose :-</a:t>
            </a:r>
          </a:p>
          <a:p>
            <a:pPr marL="533400" indent="-533400">
              <a:buFont typeface="Wingdings" pitchFamily="2" charset="2"/>
              <a:buAutoNum type="arabicPeriod"/>
            </a:pPr>
            <a:r>
              <a:rPr lang="en-US"/>
              <a:t>Better understanding of FS</a:t>
            </a:r>
          </a:p>
          <a:p>
            <a:pPr marL="533400" indent="-533400">
              <a:buFont typeface="Wingdings" pitchFamily="2" charset="2"/>
              <a:buAutoNum type="arabicPeriod"/>
            </a:pPr>
            <a:r>
              <a:rPr lang="en-US"/>
              <a:t>Better comparison analysis</a:t>
            </a:r>
          </a:p>
          <a:p>
            <a:pPr marL="533400" indent="-533400">
              <a:buFont typeface="Wingdings" pitchFamily="2" charset="2"/>
              <a:buAutoNum type="arabicPeriod"/>
            </a:pPr>
            <a:r>
              <a:rPr lang="en-US"/>
              <a:t>Mostly needed w.r.t Depreciation</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AutoShape 2"/>
          <p:cNvSpPr>
            <a:spLocks noGrp="1" noChangeArrowheads="1"/>
          </p:cNvSpPr>
          <p:nvPr>
            <p:ph type="title"/>
          </p:nvPr>
        </p:nvSpPr>
        <p:spPr/>
        <p:txBody>
          <a:bodyPr/>
          <a:lstStyle/>
          <a:p>
            <a:r>
              <a:rPr lang="en-US"/>
              <a:t>AS 2- Accounting for Inventories</a:t>
            </a:r>
          </a:p>
        </p:txBody>
      </p:sp>
      <p:sp>
        <p:nvSpPr>
          <p:cNvPr id="102403" name="Rectangle 3"/>
          <p:cNvSpPr>
            <a:spLocks noGrp="1" noChangeArrowheads="1"/>
          </p:cNvSpPr>
          <p:nvPr>
            <p:ph type="body" idx="1"/>
          </p:nvPr>
        </p:nvSpPr>
        <p:spPr/>
        <p:txBody>
          <a:bodyPr/>
          <a:lstStyle/>
          <a:p>
            <a:pPr marL="533400" indent="-533400"/>
            <a:r>
              <a:rPr lang="en-US"/>
              <a:t>Used for computation of Cost of inventories and to show in BS till it is sold</a:t>
            </a:r>
          </a:p>
          <a:p>
            <a:pPr marL="533400" indent="-533400">
              <a:buFont typeface="Wingdings" pitchFamily="2" charset="2"/>
              <a:buNone/>
            </a:pPr>
            <a:r>
              <a:rPr lang="en-US"/>
              <a:t>   Consists of :-</a:t>
            </a:r>
          </a:p>
          <a:p>
            <a:pPr marL="533400" indent="-533400">
              <a:buFont typeface="Wingdings" pitchFamily="2" charset="2"/>
              <a:buAutoNum type="arabicPeriod"/>
            </a:pPr>
            <a:r>
              <a:rPr lang="en-US"/>
              <a:t>Raw Materials</a:t>
            </a:r>
          </a:p>
          <a:p>
            <a:pPr marL="533400" indent="-533400">
              <a:buFont typeface="Wingdings" pitchFamily="2" charset="2"/>
              <a:buAutoNum type="arabicPeriod"/>
            </a:pPr>
            <a:r>
              <a:rPr lang="en-US"/>
              <a:t>Work in progress</a:t>
            </a:r>
          </a:p>
          <a:p>
            <a:pPr marL="533400" indent="-533400">
              <a:buFont typeface="Wingdings" pitchFamily="2" charset="2"/>
              <a:buAutoNum type="arabicPeriod"/>
            </a:pPr>
            <a:r>
              <a:rPr lang="en-US"/>
              <a:t>Finished goods</a:t>
            </a:r>
          </a:p>
          <a:p>
            <a:pPr marL="533400" indent="-533400">
              <a:buFont typeface="Wingdings" pitchFamily="2" charset="2"/>
              <a:buAutoNum type="arabicPeriod"/>
            </a:pPr>
            <a:r>
              <a:rPr lang="en-US"/>
              <a:t>Spares, etc</a:t>
            </a:r>
          </a:p>
          <a:p>
            <a:pPr marL="533400" indent="-533400">
              <a:buFont typeface="Wingdings" pitchFamily="2" charset="2"/>
              <a:buNone/>
            </a:pP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AutoShape 2"/>
          <p:cNvSpPr>
            <a:spLocks noGrp="1" noChangeArrowheads="1"/>
          </p:cNvSpPr>
          <p:nvPr>
            <p:ph type="title"/>
          </p:nvPr>
        </p:nvSpPr>
        <p:spPr/>
        <p:txBody>
          <a:bodyPr/>
          <a:lstStyle/>
          <a:p>
            <a:r>
              <a:rPr lang="en-US"/>
              <a:t>Measurements of Inventories</a:t>
            </a:r>
          </a:p>
        </p:txBody>
      </p:sp>
      <p:sp>
        <p:nvSpPr>
          <p:cNvPr id="103427" name="Rectangle 3"/>
          <p:cNvSpPr>
            <a:spLocks noGrp="1" noChangeArrowheads="1"/>
          </p:cNvSpPr>
          <p:nvPr>
            <p:ph type="body" idx="1"/>
          </p:nvPr>
        </p:nvSpPr>
        <p:spPr/>
        <p:txBody>
          <a:bodyPr/>
          <a:lstStyle/>
          <a:p>
            <a:r>
              <a:rPr lang="en-US"/>
              <a:t>Determination of Cost of Inventories</a:t>
            </a:r>
          </a:p>
          <a:p>
            <a:pPr>
              <a:buFont typeface="Wingdings" pitchFamily="2" charset="2"/>
              <a:buNone/>
            </a:pPr>
            <a:r>
              <a:rPr lang="en-US"/>
              <a:t>        Cost of purchase (Purchase price, duties</a:t>
            </a:r>
          </a:p>
          <a:p>
            <a:pPr>
              <a:buFont typeface="Wingdings" pitchFamily="2" charset="2"/>
              <a:buNone/>
            </a:pPr>
            <a:r>
              <a:rPr lang="en-US"/>
              <a:t>        &amp; taxes, freight inwards)</a:t>
            </a:r>
          </a:p>
          <a:p>
            <a:pPr>
              <a:buFont typeface="Wingdings" pitchFamily="2" charset="2"/>
              <a:buNone/>
            </a:pPr>
            <a:r>
              <a:rPr lang="en-US"/>
              <a:t>        Cost of conversion</a:t>
            </a:r>
          </a:p>
          <a:p>
            <a:r>
              <a:rPr lang="en-US"/>
              <a:t>Determination of Net realisable value</a:t>
            </a:r>
          </a:p>
          <a:p>
            <a:r>
              <a:rPr lang="en-US"/>
              <a:t>Comparison of cost and net realisable</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Capsules</Template>
  <TotalTime>229</TotalTime>
  <Words>1303</Words>
  <Application>Microsoft PowerPoint</Application>
  <PresentationFormat>On-screen Show (4:3)</PresentationFormat>
  <Paragraphs>209</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Capsules</vt:lpstr>
      <vt:lpstr>PRESENTATION ON</vt:lpstr>
      <vt:lpstr>AGENDA OF DISCUSSION</vt:lpstr>
      <vt:lpstr>Introduction</vt:lpstr>
      <vt:lpstr>Objectives </vt:lpstr>
      <vt:lpstr>Accounting Standards in Different Nations</vt:lpstr>
      <vt:lpstr>Evolution and Types of AS</vt:lpstr>
      <vt:lpstr>AS 1-Disclosure of Accounting Policies</vt:lpstr>
      <vt:lpstr>AS 2- Accounting for Inventories</vt:lpstr>
      <vt:lpstr>Measurements of Inventories</vt:lpstr>
      <vt:lpstr>AS 3- Cash Flow Statements</vt:lpstr>
      <vt:lpstr>AS 4- Contingencies and events occurring after BS date</vt:lpstr>
      <vt:lpstr>AS 5- Net profit or loss for the period, prior period items and change in Accounting policies</vt:lpstr>
      <vt:lpstr>AS 6- Accounting for Depreciation</vt:lpstr>
      <vt:lpstr>AS 7- Construction Contract</vt:lpstr>
      <vt:lpstr>AS 8- Accounting for R&amp;D</vt:lpstr>
      <vt:lpstr>AS 9- Revenue Recognition</vt:lpstr>
      <vt:lpstr>AS 10- Accounting for Fixed Assets</vt:lpstr>
      <vt:lpstr>AS 11- Effect of change in FOREX Rates</vt:lpstr>
      <vt:lpstr>AS 12- Accounting for Govt. Grants</vt:lpstr>
      <vt:lpstr>AS 13- Accounting for Investments</vt:lpstr>
      <vt:lpstr>AS 14- Accounting for Amalgamation</vt:lpstr>
      <vt:lpstr>AS 15- Employees Benefits</vt:lpstr>
      <vt:lpstr>AS 16- Borrowing Costs</vt:lpstr>
      <vt:lpstr>AS 17- Segment Reporting</vt:lpstr>
      <vt:lpstr>AS 18- Related party disclosure</vt:lpstr>
      <vt:lpstr>AS 19- Accounting for Leases</vt:lpstr>
      <vt:lpstr>AS 20- Earning per share</vt:lpstr>
      <vt:lpstr>AS 21- Consolidated Balance Sheet</vt:lpstr>
      <vt:lpstr>AS 22- Accounting for taxes and income</vt:lpstr>
      <vt:lpstr>AS 23- Accounting for investments in Associates in CFS </vt:lpstr>
      <vt:lpstr>AS 24- Discontinuing operations</vt:lpstr>
      <vt:lpstr>AS 25-Interim Financial Reporting (IFR)</vt:lpstr>
      <vt:lpstr>AS 26- Intangible Assets</vt:lpstr>
      <vt:lpstr>AS 27- Financial Reporting of interest in Joint Venture</vt:lpstr>
      <vt:lpstr>AS 28- Impairment of Assets</vt:lpstr>
      <vt:lpstr>AS 29- Provision, contingent liabilities and assets</vt:lpstr>
      <vt:lpstr>Financial Instruments</vt:lpstr>
      <vt:lpstr>Slide 38</vt:lpstr>
    </vt:vector>
  </TitlesOfParts>
  <Company>PGDM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dc:title>
  <dc:creator>Pritam</dc:creator>
  <cp:lastModifiedBy>ICA</cp:lastModifiedBy>
  <cp:revision>7</cp:revision>
  <dcterms:created xsi:type="dcterms:W3CDTF">2009-02-07T17:50:56Z</dcterms:created>
  <dcterms:modified xsi:type="dcterms:W3CDTF">2012-10-17T19:29:44Z</dcterms:modified>
</cp:coreProperties>
</file>