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70" r:id="rId12"/>
    <p:sldId id="266" r:id="rId13"/>
    <p:sldId id="268" r:id="rId14"/>
    <p:sldId id="26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7" d="100"/>
          <a:sy n="107" d="100"/>
        </p:scale>
        <p:origin x="-1650"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0E94952-F9D7-410E-A7D1-BDEE7F205F00}" type="datetimeFigureOut">
              <a:rPr lang="en-IN" smtClean="0"/>
              <a:t>05-11-2016</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ADB336-F9AF-420A-AC64-D02788461127}" type="slidenum">
              <a:rPr lang="en-IN" smtClean="0"/>
              <a:t>‹#›</a:t>
            </a:fld>
            <a:endParaRPr lang="en-IN"/>
          </a:p>
        </p:txBody>
      </p:sp>
    </p:spTree>
    <p:extLst>
      <p:ext uri="{BB962C8B-B14F-4D97-AF65-F5344CB8AC3E}">
        <p14:creationId xmlns:p14="http://schemas.microsoft.com/office/powerpoint/2010/main" val="3677003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27ADB336-F9AF-420A-AC64-D02788461127}" type="slidenum">
              <a:rPr lang="en-IN" smtClean="0"/>
              <a:t>1</a:t>
            </a:fld>
            <a:endParaRPr lang="en-IN"/>
          </a:p>
        </p:txBody>
      </p:sp>
    </p:spTree>
    <p:extLst>
      <p:ext uri="{BB962C8B-B14F-4D97-AF65-F5344CB8AC3E}">
        <p14:creationId xmlns:p14="http://schemas.microsoft.com/office/powerpoint/2010/main" val="1448403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27ADB336-F9AF-420A-AC64-D02788461127}" type="slidenum">
              <a:rPr lang="en-IN" smtClean="0"/>
              <a:t>10</a:t>
            </a:fld>
            <a:endParaRPr lang="en-IN"/>
          </a:p>
        </p:txBody>
      </p:sp>
    </p:spTree>
    <p:extLst>
      <p:ext uri="{BB962C8B-B14F-4D97-AF65-F5344CB8AC3E}">
        <p14:creationId xmlns:p14="http://schemas.microsoft.com/office/powerpoint/2010/main" val="32877970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27ADB336-F9AF-420A-AC64-D02788461127}" type="slidenum">
              <a:rPr lang="en-IN" smtClean="0"/>
              <a:t>11</a:t>
            </a:fld>
            <a:endParaRPr lang="en-IN"/>
          </a:p>
        </p:txBody>
      </p:sp>
    </p:spTree>
    <p:extLst>
      <p:ext uri="{BB962C8B-B14F-4D97-AF65-F5344CB8AC3E}">
        <p14:creationId xmlns:p14="http://schemas.microsoft.com/office/powerpoint/2010/main" val="32877970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27ADB336-F9AF-420A-AC64-D02788461127}" type="slidenum">
              <a:rPr lang="en-IN" smtClean="0"/>
              <a:t>12</a:t>
            </a:fld>
            <a:endParaRPr lang="en-IN"/>
          </a:p>
        </p:txBody>
      </p:sp>
    </p:spTree>
    <p:extLst>
      <p:ext uri="{BB962C8B-B14F-4D97-AF65-F5344CB8AC3E}">
        <p14:creationId xmlns:p14="http://schemas.microsoft.com/office/powerpoint/2010/main" val="32877970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27ADB336-F9AF-420A-AC64-D02788461127}" type="slidenum">
              <a:rPr lang="en-IN" smtClean="0"/>
              <a:t>13</a:t>
            </a:fld>
            <a:endParaRPr lang="en-IN"/>
          </a:p>
        </p:txBody>
      </p:sp>
    </p:spTree>
    <p:extLst>
      <p:ext uri="{BB962C8B-B14F-4D97-AF65-F5344CB8AC3E}">
        <p14:creationId xmlns:p14="http://schemas.microsoft.com/office/powerpoint/2010/main" val="32877970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27ADB336-F9AF-420A-AC64-D02788461127}" type="slidenum">
              <a:rPr lang="en-IN" smtClean="0"/>
              <a:t>14</a:t>
            </a:fld>
            <a:endParaRPr lang="en-IN"/>
          </a:p>
        </p:txBody>
      </p:sp>
    </p:spTree>
    <p:extLst>
      <p:ext uri="{BB962C8B-B14F-4D97-AF65-F5344CB8AC3E}">
        <p14:creationId xmlns:p14="http://schemas.microsoft.com/office/powerpoint/2010/main" val="32877970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27ADB336-F9AF-420A-AC64-D02788461127}" type="slidenum">
              <a:rPr lang="en-IN" smtClean="0"/>
              <a:t>2</a:t>
            </a:fld>
            <a:endParaRPr lang="en-IN"/>
          </a:p>
        </p:txBody>
      </p:sp>
    </p:spTree>
    <p:extLst>
      <p:ext uri="{BB962C8B-B14F-4D97-AF65-F5344CB8AC3E}">
        <p14:creationId xmlns:p14="http://schemas.microsoft.com/office/powerpoint/2010/main" val="24192384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27ADB336-F9AF-420A-AC64-D02788461127}" type="slidenum">
              <a:rPr lang="en-IN" smtClean="0"/>
              <a:t>3</a:t>
            </a:fld>
            <a:endParaRPr lang="en-IN"/>
          </a:p>
        </p:txBody>
      </p:sp>
    </p:spTree>
    <p:extLst>
      <p:ext uri="{BB962C8B-B14F-4D97-AF65-F5344CB8AC3E}">
        <p14:creationId xmlns:p14="http://schemas.microsoft.com/office/powerpoint/2010/main" val="32877970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27ADB336-F9AF-420A-AC64-D02788461127}" type="slidenum">
              <a:rPr lang="en-IN" smtClean="0"/>
              <a:t>4</a:t>
            </a:fld>
            <a:endParaRPr lang="en-IN"/>
          </a:p>
        </p:txBody>
      </p:sp>
    </p:spTree>
    <p:extLst>
      <p:ext uri="{BB962C8B-B14F-4D97-AF65-F5344CB8AC3E}">
        <p14:creationId xmlns:p14="http://schemas.microsoft.com/office/powerpoint/2010/main" val="3287797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27ADB336-F9AF-420A-AC64-D02788461127}" type="slidenum">
              <a:rPr lang="en-IN" smtClean="0"/>
              <a:t>5</a:t>
            </a:fld>
            <a:endParaRPr lang="en-IN"/>
          </a:p>
        </p:txBody>
      </p:sp>
    </p:spTree>
    <p:extLst>
      <p:ext uri="{BB962C8B-B14F-4D97-AF65-F5344CB8AC3E}">
        <p14:creationId xmlns:p14="http://schemas.microsoft.com/office/powerpoint/2010/main" val="32877970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27ADB336-F9AF-420A-AC64-D02788461127}" type="slidenum">
              <a:rPr lang="en-IN" smtClean="0"/>
              <a:t>6</a:t>
            </a:fld>
            <a:endParaRPr lang="en-IN"/>
          </a:p>
        </p:txBody>
      </p:sp>
    </p:spTree>
    <p:extLst>
      <p:ext uri="{BB962C8B-B14F-4D97-AF65-F5344CB8AC3E}">
        <p14:creationId xmlns:p14="http://schemas.microsoft.com/office/powerpoint/2010/main" val="32877970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27ADB336-F9AF-420A-AC64-D02788461127}" type="slidenum">
              <a:rPr lang="en-IN" smtClean="0"/>
              <a:t>7</a:t>
            </a:fld>
            <a:endParaRPr lang="en-IN"/>
          </a:p>
        </p:txBody>
      </p:sp>
    </p:spTree>
    <p:extLst>
      <p:ext uri="{BB962C8B-B14F-4D97-AF65-F5344CB8AC3E}">
        <p14:creationId xmlns:p14="http://schemas.microsoft.com/office/powerpoint/2010/main" val="32877970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27ADB336-F9AF-420A-AC64-D02788461127}" type="slidenum">
              <a:rPr lang="en-IN" smtClean="0"/>
              <a:t>8</a:t>
            </a:fld>
            <a:endParaRPr lang="en-IN"/>
          </a:p>
        </p:txBody>
      </p:sp>
    </p:spTree>
    <p:extLst>
      <p:ext uri="{BB962C8B-B14F-4D97-AF65-F5344CB8AC3E}">
        <p14:creationId xmlns:p14="http://schemas.microsoft.com/office/powerpoint/2010/main" val="32877970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27ADB336-F9AF-420A-AC64-D02788461127}" type="slidenum">
              <a:rPr lang="en-IN" smtClean="0"/>
              <a:t>9</a:t>
            </a:fld>
            <a:endParaRPr lang="en-IN"/>
          </a:p>
        </p:txBody>
      </p:sp>
    </p:spTree>
    <p:extLst>
      <p:ext uri="{BB962C8B-B14F-4D97-AF65-F5344CB8AC3E}">
        <p14:creationId xmlns:p14="http://schemas.microsoft.com/office/powerpoint/2010/main" val="32877970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6EB1F77-5237-4CC0-8A37-0001149F3FDA}" type="datetime1">
              <a:rPr lang="en-US" smtClean="0"/>
              <a:t>11/5/2016</a:t>
            </a:fld>
            <a:endParaRPr lang="en-US"/>
          </a:p>
        </p:txBody>
      </p:sp>
      <p:sp>
        <p:nvSpPr>
          <p:cNvPr id="5" name="Footer Placeholder 4"/>
          <p:cNvSpPr>
            <a:spLocks noGrp="1"/>
          </p:cNvSpPr>
          <p:nvPr>
            <p:ph type="ftr" sz="quarter" idx="11"/>
          </p:nvPr>
        </p:nvSpPr>
        <p:spPr/>
        <p:txBody>
          <a:bodyPr/>
          <a:lstStyle/>
          <a:p>
            <a:r>
              <a:rPr lang="en-IN" smtClean="0"/>
              <a:t>Prepared by Ms. Dipti Shah, FCS </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D7B3F9-B145-491E-8804-88ECB7E5E746}" type="datetime1">
              <a:rPr lang="en-US" smtClean="0"/>
              <a:t>11/5/2016</a:t>
            </a:fld>
            <a:endParaRPr lang="en-US"/>
          </a:p>
        </p:txBody>
      </p:sp>
      <p:sp>
        <p:nvSpPr>
          <p:cNvPr id="5" name="Footer Placeholder 4"/>
          <p:cNvSpPr>
            <a:spLocks noGrp="1"/>
          </p:cNvSpPr>
          <p:nvPr>
            <p:ph type="ftr" sz="quarter" idx="11"/>
          </p:nvPr>
        </p:nvSpPr>
        <p:spPr/>
        <p:txBody>
          <a:bodyPr/>
          <a:lstStyle/>
          <a:p>
            <a:r>
              <a:rPr lang="en-IN" smtClean="0"/>
              <a:t>Prepared by Ms. Dipti Shah, FCS </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8BD83C-1B6D-4D53-984B-3C6A1A3A9BCE}" type="datetime1">
              <a:rPr lang="en-US" smtClean="0"/>
              <a:t>11/5/2016</a:t>
            </a:fld>
            <a:endParaRPr lang="en-US"/>
          </a:p>
        </p:txBody>
      </p:sp>
      <p:sp>
        <p:nvSpPr>
          <p:cNvPr id="5" name="Footer Placeholder 4"/>
          <p:cNvSpPr>
            <a:spLocks noGrp="1"/>
          </p:cNvSpPr>
          <p:nvPr>
            <p:ph type="ftr" sz="quarter" idx="11"/>
          </p:nvPr>
        </p:nvSpPr>
        <p:spPr/>
        <p:txBody>
          <a:bodyPr/>
          <a:lstStyle/>
          <a:p>
            <a:r>
              <a:rPr lang="en-IN" smtClean="0"/>
              <a:t>Prepared by Ms. Dipti Shah, FCS </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0F6049-89A8-47A7-8EB9-594DC4F5EAE4}" type="datetime1">
              <a:rPr lang="en-US" smtClean="0"/>
              <a:t>11/5/2016</a:t>
            </a:fld>
            <a:endParaRPr lang="en-US"/>
          </a:p>
        </p:txBody>
      </p:sp>
      <p:sp>
        <p:nvSpPr>
          <p:cNvPr id="5" name="Footer Placeholder 4"/>
          <p:cNvSpPr>
            <a:spLocks noGrp="1"/>
          </p:cNvSpPr>
          <p:nvPr>
            <p:ph type="ftr" sz="quarter" idx="11"/>
          </p:nvPr>
        </p:nvSpPr>
        <p:spPr/>
        <p:txBody>
          <a:bodyPr/>
          <a:lstStyle/>
          <a:p>
            <a:r>
              <a:rPr lang="en-IN" smtClean="0"/>
              <a:t>Prepared by Ms. Dipti Shah, FCS </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9594A21-5FE5-4649-A1A7-D028FF72B990}" type="datetime1">
              <a:rPr lang="en-US" smtClean="0"/>
              <a:t>11/5/2016</a:t>
            </a:fld>
            <a:endParaRPr lang="en-US"/>
          </a:p>
        </p:txBody>
      </p:sp>
      <p:sp>
        <p:nvSpPr>
          <p:cNvPr id="5" name="Footer Placeholder 4"/>
          <p:cNvSpPr>
            <a:spLocks noGrp="1"/>
          </p:cNvSpPr>
          <p:nvPr>
            <p:ph type="ftr" sz="quarter" idx="11"/>
          </p:nvPr>
        </p:nvSpPr>
        <p:spPr/>
        <p:txBody>
          <a:bodyPr/>
          <a:lstStyle/>
          <a:p>
            <a:r>
              <a:rPr lang="en-IN" smtClean="0"/>
              <a:t>Prepared by Ms. Dipti Shah, FCS </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FB67550-2604-4F6C-9A8A-92CA20687680}" type="datetime1">
              <a:rPr lang="en-US" smtClean="0"/>
              <a:t>11/5/2016</a:t>
            </a:fld>
            <a:endParaRPr lang="en-US"/>
          </a:p>
        </p:txBody>
      </p:sp>
      <p:sp>
        <p:nvSpPr>
          <p:cNvPr id="6" name="Footer Placeholder 5"/>
          <p:cNvSpPr>
            <a:spLocks noGrp="1"/>
          </p:cNvSpPr>
          <p:nvPr>
            <p:ph type="ftr" sz="quarter" idx="11"/>
          </p:nvPr>
        </p:nvSpPr>
        <p:spPr/>
        <p:txBody>
          <a:bodyPr/>
          <a:lstStyle/>
          <a:p>
            <a:r>
              <a:rPr lang="en-IN" smtClean="0"/>
              <a:t>Prepared by Ms. Dipti Shah, FCS </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428635F-0005-40DD-A198-9050DD0B23C3}" type="datetime1">
              <a:rPr lang="en-US" smtClean="0"/>
              <a:t>11/5/2016</a:t>
            </a:fld>
            <a:endParaRPr lang="en-US"/>
          </a:p>
        </p:txBody>
      </p:sp>
      <p:sp>
        <p:nvSpPr>
          <p:cNvPr id="8" name="Footer Placeholder 7"/>
          <p:cNvSpPr>
            <a:spLocks noGrp="1"/>
          </p:cNvSpPr>
          <p:nvPr>
            <p:ph type="ftr" sz="quarter" idx="11"/>
          </p:nvPr>
        </p:nvSpPr>
        <p:spPr/>
        <p:txBody>
          <a:bodyPr/>
          <a:lstStyle/>
          <a:p>
            <a:r>
              <a:rPr lang="en-IN" smtClean="0"/>
              <a:t>Prepared by Ms. Dipti Shah, FCS </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6F153EF-9891-4D36-81BE-EE2EBAD494E4}" type="datetime1">
              <a:rPr lang="en-US" smtClean="0"/>
              <a:t>11/5/2016</a:t>
            </a:fld>
            <a:endParaRPr lang="en-US"/>
          </a:p>
        </p:txBody>
      </p:sp>
      <p:sp>
        <p:nvSpPr>
          <p:cNvPr id="4" name="Footer Placeholder 3"/>
          <p:cNvSpPr>
            <a:spLocks noGrp="1"/>
          </p:cNvSpPr>
          <p:nvPr>
            <p:ph type="ftr" sz="quarter" idx="11"/>
          </p:nvPr>
        </p:nvSpPr>
        <p:spPr/>
        <p:txBody>
          <a:bodyPr/>
          <a:lstStyle/>
          <a:p>
            <a:r>
              <a:rPr lang="en-IN" smtClean="0"/>
              <a:t>Prepared by Ms. Dipti Shah, FCS </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3C1E62-BF42-47E3-A721-24C2D26BD04A}" type="datetime1">
              <a:rPr lang="en-US" smtClean="0"/>
              <a:t>11/5/2016</a:t>
            </a:fld>
            <a:endParaRPr lang="en-US"/>
          </a:p>
        </p:txBody>
      </p:sp>
      <p:sp>
        <p:nvSpPr>
          <p:cNvPr id="3" name="Footer Placeholder 2"/>
          <p:cNvSpPr>
            <a:spLocks noGrp="1"/>
          </p:cNvSpPr>
          <p:nvPr>
            <p:ph type="ftr" sz="quarter" idx="11"/>
          </p:nvPr>
        </p:nvSpPr>
        <p:spPr/>
        <p:txBody>
          <a:bodyPr/>
          <a:lstStyle/>
          <a:p>
            <a:r>
              <a:rPr lang="en-IN" smtClean="0"/>
              <a:t>Prepared by Ms. Dipti Shah, FCS </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816CFC-649D-4DE5-81A3-789DDC1CB751}" type="datetime1">
              <a:rPr lang="en-US" smtClean="0"/>
              <a:t>11/5/2016</a:t>
            </a:fld>
            <a:endParaRPr lang="en-US"/>
          </a:p>
        </p:txBody>
      </p:sp>
      <p:sp>
        <p:nvSpPr>
          <p:cNvPr id="6" name="Footer Placeholder 5"/>
          <p:cNvSpPr>
            <a:spLocks noGrp="1"/>
          </p:cNvSpPr>
          <p:nvPr>
            <p:ph type="ftr" sz="quarter" idx="11"/>
          </p:nvPr>
        </p:nvSpPr>
        <p:spPr/>
        <p:txBody>
          <a:bodyPr/>
          <a:lstStyle/>
          <a:p>
            <a:r>
              <a:rPr lang="en-IN" smtClean="0"/>
              <a:t>Prepared by Ms. Dipti Shah, FCS </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59D139-7A92-4D38-943E-C8F7AC820C55}" type="datetime1">
              <a:rPr lang="en-US" smtClean="0"/>
              <a:t>11/5/2016</a:t>
            </a:fld>
            <a:endParaRPr lang="en-US"/>
          </a:p>
        </p:txBody>
      </p:sp>
      <p:sp>
        <p:nvSpPr>
          <p:cNvPr id="6" name="Footer Placeholder 5"/>
          <p:cNvSpPr>
            <a:spLocks noGrp="1"/>
          </p:cNvSpPr>
          <p:nvPr>
            <p:ph type="ftr" sz="quarter" idx="11"/>
          </p:nvPr>
        </p:nvSpPr>
        <p:spPr/>
        <p:txBody>
          <a:bodyPr/>
          <a:lstStyle/>
          <a:p>
            <a:r>
              <a:rPr lang="en-IN" smtClean="0"/>
              <a:t>Prepared by Ms. Dipti Shah, FCS </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59E5A4-0190-4B85-ADCA-0C6C93B25762}" type="datetime1">
              <a:rPr lang="en-US" smtClean="0"/>
              <a:t>11/5/2016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Prepared by Ms. Dipti Shah, FCS </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09600" y="1828800"/>
            <a:ext cx="8001000" cy="1752600"/>
          </a:xfrm>
        </p:spPr>
        <p:txBody>
          <a:bodyPr>
            <a:normAutofit/>
          </a:bodyPr>
          <a:lstStyle/>
          <a:p>
            <a:r>
              <a:rPr lang="en-IN" sz="2600" dirty="0">
                <a:latin typeface="Adani Regular" pitchFamily="2" charset="0"/>
              </a:rPr>
              <a:t>NOTIFICATION DATE:15th January,2015</a:t>
            </a:r>
          </a:p>
          <a:p>
            <a:endParaRPr lang="en-IN" sz="2600" dirty="0">
              <a:latin typeface="Adani Regular" pitchFamily="2" charset="0"/>
            </a:endParaRPr>
          </a:p>
          <a:p>
            <a:r>
              <a:rPr lang="en-IN" sz="2600" dirty="0">
                <a:latin typeface="Adani Regular" pitchFamily="2" charset="0"/>
              </a:rPr>
              <a:t>EFFECTIVE DATE: 15th May,2015</a:t>
            </a:r>
          </a:p>
          <a:p>
            <a:endParaRPr lang="en-IN" dirty="0"/>
          </a:p>
        </p:txBody>
      </p:sp>
      <p:sp>
        <p:nvSpPr>
          <p:cNvPr id="5" name="Title 4"/>
          <p:cNvSpPr>
            <a:spLocks noGrp="1"/>
          </p:cNvSpPr>
          <p:nvPr>
            <p:ph type="ctrTitle"/>
          </p:nvPr>
        </p:nvSpPr>
        <p:spPr>
          <a:xfrm>
            <a:off x="533400" y="381000"/>
            <a:ext cx="7772400" cy="1470025"/>
          </a:xfrm>
        </p:spPr>
        <p:txBody>
          <a:bodyPr/>
          <a:lstStyle/>
          <a:p>
            <a:r>
              <a:rPr lang="en-US" b="1" dirty="0">
                <a:solidFill>
                  <a:schemeClr val="accent3">
                    <a:lumMod val="75000"/>
                  </a:schemeClr>
                </a:solidFill>
                <a:latin typeface="Adani Regular" pitchFamily="2" charset="0"/>
              </a:rPr>
              <a:t>Insider Trading</a:t>
            </a:r>
            <a:br>
              <a:rPr lang="en-US" b="1" dirty="0">
                <a:solidFill>
                  <a:schemeClr val="accent3">
                    <a:lumMod val="75000"/>
                  </a:schemeClr>
                </a:solidFill>
                <a:latin typeface="Adani Regular" pitchFamily="2" charset="0"/>
              </a:rPr>
            </a:br>
            <a:endParaRPr lang="en-IN" dirty="0"/>
          </a:p>
        </p:txBody>
      </p:sp>
      <p:sp>
        <p:nvSpPr>
          <p:cNvPr id="6" name="Footer Placeholder 5"/>
          <p:cNvSpPr>
            <a:spLocks noGrp="1"/>
          </p:cNvSpPr>
          <p:nvPr>
            <p:ph type="ftr" sz="quarter" idx="11"/>
          </p:nvPr>
        </p:nvSpPr>
        <p:spPr/>
        <p:txBody>
          <a:bodyPr/>
          <a:lstStyle/>
          <a:p>
            <a:r>
              <a:rPr lang="en-IN" smtClean="0"/>
              <a:t>Prepared by Ms. Dipti Shah, FCS </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1</a:t>
            </a:fld>
            <a:endParaRPr lang="en-US"/>
          </a:p>
        </p:txBody>
      </p:sp>
    </p:spTree>
    <p:extLst>
      <p:ext uri="{BB962C8B-B14F-4D97-AF65-F5344CB8AC3E}">
        <p14:creationId xmlns:p14="http://schemas.microsoft.com/office/powerpoint/2010/main" val="13275764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a:xfrm>
            <a:off x="403919" y="265261"/>
            <a:ext cx="8200530" cy="503783"/>
          </a:xfrm>
          <a:prstGeom prst="rect">
            <a:avLst/>
          </a:prstGeom>
          <a:ln w="254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4"/>
          </a:lnRef>
          <a:fillRef idx="1">
            <a:schemeClr val="lt1"/>
          </a:fillRef>
          <a:effectRef idx="0">
            <a:schemeClr val="accent4"/>
          </a:effectRef>
          <a:fontRef idx="minor">
            <a:schemeClr val="dk1"/>
          </a:fontRef>
        </p:style>
        <p:txBody>
          <a:bodyPr vert="horz" lIns="0" tIns="0" rIns="0" bIns="0" rtlCol="0" anchor="t">
            <a:normAutofit/>
          </a:bodyPr>
          <a:lstStyle>
            <a:lvl1pPr marL="0" indent="0" algn="l" defTabSz="914400" rtl="0" eaLnBrk="1" latinLnBrk="0" hangingPunct="1">
              <a:lnSpc>
                <a:spcPct val="100000"/>
              </a:lnSpc>
              <a:spcBef>
                <a:spcPct val="0"/>
              </a:spcBef>
              <a:buFontTx/>
              <a:buNone/>
              <a:defRPr sz="2800" kern="1200">
                <a:solidFill>
                  <a:schemeClr val="dk1"/>
                </a:solidFill>
                <a:latin typeface="+mn-lt"/>
                <a:ea typeface="+mn-ea"/>
                <a:cs typeface="+mn-cs"/>
              </a:defRPr>
            </a:lvl1pPr>
            <a:lvl2pPr marL="0" indent="0" algn="l" defTabSz="914400" rtl="0" eaLnBrk="1" latinLnBrk="0" hangingPunct="1">
              <a:lnSpc>
                <a:spcPct val="100000"/>
              </a:lnSpc>
              <a:spcBef>
                <a:spcPts val="1150"/>
              </a:spcBef>
              <a:buFontTx/>
              <a:buNone/>
              <a:defRPr sz="2300" kern="1200">
                <a:solidFill>
                  <a:schemeClr val="dk1"/>
                </a:solidFill>
                <a:latin typeface="+mn-lt"/>
                <a:ea typeface="+mn-ea"/>
                <a:cs typeface="+mn-cs"/>
              </a:defRPr>
            </a:lvl2pPr>
            <a:lvl3pPr marL="216000" indent="-216000" algn="l" defTabSz="914400" rtl="0" eaLnBrk="1" latinLnBrk="0" hangingPunct="1">
              <a:lnSpc>
                <a:spcPct val="100000"/>
              </a:lnSpc>
              <a:spcBef>
                <a:spcPts val="400"/>
              </a:spcBef>
              <a:buFont typeface="Arial" pitchFamily="34" charset="0"/>
              <a:buChar char="•"/>
              <a:defRPr sz="2300" kern="1200">
                <a:solidFill>
                  <a:schemeClr val="dk1"/>
                </a:solidFill>
                <a:latin typeface="+mn-lt"/>
                <a:ea typeface="+mn-ea"/>
                <a:cs typeface="+mn-cs"/>
              </a:defRPr>
            </a:lvl3pPr>
            <a:lvl4pPr marL="432000" indent="-216000" algn="l" defTabSz="914400" rtl="0" eaLnBrk="1" latinLnBrk="0" hangingPunct="1">
              <a:lnSpc>
                <a:spcPct val="100000"/>
              </a:lnSpc>
              <a:spcBef>
                <a:spcPts val="200"/>
              </a:spcBef>
              <a:buFont typeface="Adani Regular" pitchFamily="2" charset="0"/>
              <a:buChar char="–"/>
              <a:tabLst>
                <a:tab pos="269875" algn="l"/>
              </a:tabLst>
              <a:defRPr sz="2300" kern="1200">
                <a:solidFill>
                  <a:schemeClr val="dk1"/>
                </a:solidFill>
                <a:latin typeface="+mn-lt"/>
                <a:ea typeface="+mn-ea"/>
                <a:cs typeface="+mn-cs"/>
              </a:defRPr>
            </a:lvl4pPr>
            <a:lvl5pPr marL="648000" indent="-216000" algn="l" defTabSz="914400" rtl="0" eaLnBrk="1" latinLnBrk="0" hangingPunct="1">
              <a:lnSpc>
                <a:spcPct val="100000"/>
              </a:lnSpc>
              <a:spcBef>
                <a:spcPts val="200"/>
              </a:spcBef>
              <a:buFont typeface="Adani Regular" pitchFamily="2" charset="0"/>
              <a:buChar char="–"/>
              <a:defRPr sz="23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algn="ctr"/>
            <a:r>
              <a:rPr lang="en-US" sz="2400" b="1" dirty="0">
                <a:latin typeface="+mj-lt"/>
              </a:rPr>
              <a:t>Code of </a:t>
            </a:r>
            <a:r>
              <a:rPr lang="en-US" sz="2400" b="1" dirty="0" smtClean="0">
                <a:latin typeface="+mj-lt"/>
              </a:rPr>
              <a:t>Fair Disclosure</a:t>
            </a:r>
            <a:endParaRPr lang="en-US" sz="2400" b="1" dirty="0">
              <a:latin typeface="+mj-lt"/>
            </a:endParaRPr>
          </a:p>
        </p:txBody>
      </p:sp>
      <p:sp>
        <p:nvSpPr>
          <p:cNvPr id="3" name="Content Placeholder 1"/>
          <p:cNvSpPr>
            <a:spLocks noGrp="1"/>
          </p:cNvSpPr>
          <p:nvPr>
            <p:ph idx="1"/>
          </p:nvPr>
        </p:nvSpPr>
        <p:spPr>
          <a:xfrm>
            <a:off x="272703" y="980728"/>
            <a:ext cx="8462962" cy="4968552"/>
          </a:xfrm>
        </p:spPr>
        <p:txBody>
          <a:bodyPr>
            <a:normAutofit/>
          </a:bodyPr>
          <a:lstStyle/>
          <a:p>
            <a:pPr marL="285750" lvl="0" indent="-285750" algn="just">
              <a:lnSpc>
                <a:spcPct val="150000"/>
              </a:lnSpc>
            </a:pPr>
            <a:r>
              <a:rPr lang="en-IN" sz="1600" b="1" dirty="0"/>
              <a:t>Code of Fair Disclosure </a:t>
            </a:r>
            <a:r>
              <a:rPr lang="en-IN" sz="1600" dirty="0"/>
              <a:t>is required to be framed by the Company and to be followed by the Board of Directors for fair disclosure of UPSI. Code of Fair Disclosure is required to be disclosed on the website of the Company. Any amendment made to the Code of Fair Disclosure needs to be promptly intimated to Stock Exchange. Code of Fair Disclosure should adhere to the principles specified under Schedule A of the Regulations.</a:t>
            </a:r>
          </a:p>
          <a:p>
            <a:pPr marL="285750" indent="-285750" algn="just">
              <a:lnSpc>
                <a:spcPct val="150000"/>
              </a:lnSpc>
              <a:buFont typeface="Arial" panose="020B0604020202020204" pitchFamily="34" charset="0"/>
              <a:buChar char="•"/>
            </a:pPr>
            <a:endParaRPr lang="en-US" sz="1600" dirty="0" smtClean="0">
              <a:latin typeface="+mn-lt"/>
            </a:endParaRPr>
          </a:p>
        </p:txBody>
      </p:sp>
      <p:sp>
        <p:nvSpPr>
          <p:cNvPr id="4" name="Footer Placeholder 3"/>
          <p:cNvSpPr>
            <a:spLocks noGrp="1"/>
          </p:cNvSpPr>
          <p:nvPr>
            <p:ph type="ftr" sz="quarter" idx="11"/>
          </p:nvPr>
        </p:nvSpPr>
        <p:spPr/>
        <p:txBody>
          <a:bodyPr/>
          <a:lstStyle/>
          <a:p>
            <a:r>
              <a:rPr lang="en-IN" smtClean="0"/>
              <a:t>Prepared by Ms. Dipti Shah, FCS </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10</a:t>
            </a:fld>
            <a:endParaRPr lang="en-US"/>
          </a:p>
        </p:txBody>
      </p:sp>
    </p:spTree>
    <p:extLst>
      <p:ext uri="{BB962C8B-B14F-4D97-AF65-F5344CB8AC3E}">
        <p14:creationId xmlns:p14="http://schemas.microsoft.com/office/powerpoint/2010/main" val="5358258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a:xfrm>
            <a:off x="403919" y="265261"/>
            <a:ext cx="8200530" cy="503783"/>
          </a:xfrm>
          <a:prstGeom prst="rect">
            <a:avLst/>
          </a:prstGeom>
          <a:ln w="254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4"/>
          </a:lnRef>
          <a:fillRef idx="1">
            <a:schemeClr val="lt1"/>
          </a:fillRef>
          <a:effectRef idx="0">
            <a:schemeClr val="accent4"/>
          </a:effectRef>
          <a:fontRef idx="minor">
            <a:schemeClr val="dk1"/>
          </a:fontRef>
        </p:style>
        <p:txBody>
          <a:bodyPr vert="horz" lIns="0" tIns="0" rIns="0" bIns="0" rtlCol="0" anchor="t">
            <a:normAutofit/>
          </a:bodyPr>
          <a:lstStyle>
            <a:lvl1pPr marL="0" indent="0" algn="l" defTabSz="914400" rtl="0" eaLnBrk="1" latinLnBrk="0" hangingPunct="1">
              <a:lnSpc>
                <a:spcPct val="100000"/>
              </a:lnSpc>
              <a:spcBef>
                <a:spcPct val="0"/>
              </a:spcBef>
              <a:buFontTx/>
              <a:buNone/>
              <a:defRPr sz="2800" kern="1200">
                <a:solidFill>
                  <a:schemeClr val="dk1"/>
                </a:solidFill>
                <a:latin typeface="+mn-lt"/>
                <a:ea typeface="+mn-ea"/>
                <a:cs typeface="+mn-cs"/>
              </a:defRPr>
            </a:lvl1pPr>
            <a:lvl2pPr marL="0" indent="0" algn="l" defTabSz="914400" rtl="0" eaLnBrk="1" latinLnBrk="0" hangingPunct="1">
              <a:lnSpc>
                <a:spcPct val="100000"/>
              </a:lnSpc>
              <a:spcBef>
                <a:spcPts val="1150"/>
              </a:spcBef>
              <a:buFontTx/>
              <a:buNone/>
              <a:defRPr sz="2300" kern="1200">
                <a:solidFill>
                  <a:schemeClr val="dk1"/>
                </a:solidFill>
                <a:latin typeface="+mn-lt"/>
                <a:ea typeface="+mn-ea"/>
                <a:cs typeface="+mn-cs"/>
              </a:defRPr>
            </a:lvl2pPr>
            <a:lvl3pPr marL="216000" indent="-216000" algn="l" defTabSz="914400" rtl="0" eaLnBrk="1" latinLnBrk="0" hangingPunct="1">
              <a:lnSpc>
                <a:spcPct val="100000"/>
              </a:lnSpc>
              <a:spcBef>
                <a:spcPts val="400"/>
              </a:spcBef>
              <a:buFont typeface="Arial" pitchFamily="34" charset="0"/>
              <a:buChar char="•"/>
              <a:defRPr sz="2300" kern="1200">
                <a:solidFill>
                  <a:schemeClr val="dk1"/>
                </a:solidFill>
                <a:latin typeface="+mn-lt"/>
                <a:ea typeface="+mn-ea"/>
                <a:cs typeface="+mn-cs"/>
              </a:defRPr>
            </a:lvl3pPr>
            <a:lvl4pPr marL="432000" indent="-216000" algn="l" defTabSz="914400" rtl="0" eaLnBrk="1" latinLnBrk="0" hangingPunct="1">
              <a:lnSpc>
                <a:spcPct val="100000"/>
              </a:lnSpc>
              <a:spcBef>
                <a:spcPts val="200"/>
              </a:spcBef>
              <a:buFont typeface="Adani Regular" pitchFamily="2" charset="0"/>
              <a:buChar char="–"/>
              <a:tabLst>
                <a:tab pos="269875" algn="l"/>
              </a:tabLst>
              <a:defRPr sz="2300" kern="1200">
                <a:solidFill>
                  <a:schemeClr val="dk1"/>
                </a:solidFill>
                <a:latin typeface="+mn-lt"/>
                <a:ea typeface="+mn-ea"/>
                <a:cs typeface="+mn-cs"/>
              </a:defRPr>
            </a:lvl4pPr>
            <a:lvl5pPr marL="648000" indent="-216000" algn="l" defTabSz="914400" rtl="0" eaLnBrk="1" latinLnBrk="0" hangingPunct="1">
              <a:lnSpc>
                <a:spcPct val="100000"/>
              </a:lnSpc>
              <a:spcBef>
                <a:spcPts val="200"/>
              </a:spcBef>
              <a:buFont typeface="Adani Regular" pitchFamily="2" charset="0"/>
              <a:buChar char="–"/>
              <a:defRPr sz="23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algn="ctr"/>
            <a:r>
              <a:rPr lang="en-US" sz="2400" b="1" dirty="0">
                <a:latin typeface="+mj-lt"/>
              </a:rPr>
              <a:t>Code of Conduct</a:t>
            </a:r>
          </a:p>
        </p:txBody>
      </p:sp>
      <p:sp>
        <p:nvSpPr>
          <p:cNvPr id="3" name="Content Placeholder 1"/>
          <p:cNvSpPr>
            <a:spLocks noGrp="1"/>
          </p:cNvSpPr>
          <p:nvPr>
            <p:ph idx="1"/>
          </p:nvPr>
        </p:nvSpPr>
        <p:spPr>
          <a:xfrm>
            <a:off x="272703" y="980728"/>
            <a:ext cx="8462962" cy="4968552"/>
          </a:xfrm>
        </p:spPr>
        <p:txBody>
          <a:bodyPr>
            <a:normAutofit/>
          </a:bodyPr>
          <a:lstStyle/>
          <a:p>
            <a:pPr marL="285750" indent="-285750" algn="just">
              <a:lnSpc>
                <a:spcPct val="150000"/>
              </a:lnSpc>
              <a:buFont typeface="Arial" panose="020B0604020202020204" pitchFamily="34" charset="0"/>
              <a:buChar char="•"/>
            </a:pPr>
            <a:r>
              <a:rPr lang="en-US" sz="1600" dirty="0" smtClean="0">
                <a:latin typeface="+mn-lt"/>
              </a:rPr>
              <a:t>Code </a:t>
            </a:r>
            <a:r>
              <a:rPr lang="en-US" sz="1600" dirty="0">
                <a:latin typeface="+mn-lt"/>
              </a:rPr>
              <a:t>of Conduct carrying internal guidelines for trading by insiders </a:t>
            </a:r>
            <a:r>
              <a:rPr lang="en-US" sz="1600" dirty="0" smtClean="0">
                <a:latin typeface="+mn-lt"/>
              </a:rPr>
              <a:t>should be approved </a:t>
            </a:r>
            <a:r>
              <a:rPr lang="en-US" sz="1600" dirty="0">
                <a:latin typeface="+mn-lt"/>
              </a:rPr>
              <a:t>and adopted by the Board of Directors at the Board </a:t>
            </a:r>
            <a:r>
              <a:rPr lang="en-US" sz="1600" dirty="0" smtClean="0">
                <a:latin typeface="+mn-lt"/>
              </a:rPr>
              <a:t>Meeting.</a:t>
            </a:r>
            <a:endParaRPr lang="en-US" sz="1600" dirty="0">
              <a:latin typeface="+mn-lt"/>
            </a:endParaRPr>
          </a:p>
          <a:p>
            <a:pPr marL="285750" indent="-285750" algn="just">
              <a:lnSpc>
                <a:spcPct val="150000"/>
              </a:lnSpc>
              <a:buFont typeface="Arial" panose="020B0604020202020204" pitchFamily="34" charset="0"/>
              <a:buChar char="•"/>
            </a:pPr>
            <a:r>
              <a:rPr lang="en-US" sz="1600" dirty="0" smtClean="0">
                <a:latin typeface="+mn-lt"/>
              </a:rPr>
              <a:t>It </a:t>
            </a:r>
            <a:r>
              <a:rPr lang="en-US" sz="1600" dirty="0">
                <a:latin typeface="+mn-lt"/>
              </a:rPr>
              <a:t>regulates, monitors and report trading by its employees and other connected persons towards achieving compliance with these regulations adopting the minimum standards set out in Schedule B to these regulations, without diluting the provisions of these regulations in any manner.</a:t>
            </a:r>
          </a:p>
          <a:p>
            <a:pPr marL="285750" indent="-285750" algn="just">
              <a:lnSpc>
                <a:spcPct val="150000"/>
              </a:lnSpc>
              <a:buFont typeface="Arial" panose="020B0604020202020204" pitchFamily="34" charset="0"/>
              <a:buChar char="•"/>
            </a:pPr>
            <a:r>
              <a:rPr lang="en-US" sz="1600" dirty="0" smtClean="0">
                <a:latin typeface="+mn-lt"/>
              </a:rPr>
              <a:t>Designated </a:t>
            </a:r>
            <a:r>
              <a:rPr lang="en-US" sz="1600" dirty="0">
                <a:latin typeface="+mn-lt"/>
              </a:rPr>
              <a:t>employees  and Intermediaries are required to follow the Code of conduct framed by the company</a:t>
            </a:r>
            <a:r>
              <a:rPr lang="en-US" sz="1600" dirty="0" smtClean="0">
                <a:latin typeface="+mn-lt"/>
              </a:rPr>
              <a:t>.</a:t>
            </a:r>
          </a:p>
        </p:txBody>
      </p:sp>
      <p:sp>
        <p:nvSpPr>
          <p:cNvPr id="4" name="Footer Placeholder 3"/>
          <p:cNvSpPr>
            <a:spLocks noGrp="1"/>
          </p:cNvSpPr>
          <p:nvPr>
            <p:ph type="ftr" sz="quarter" idx="11"/>
          </p:nvPr>
        </p:nvSpPr>
        <p:spPr/>
        <p:txBody>
          <a:bodyPr/>
          <a:lstStyle/>
          <a:p>
            <a:r>
              <a:rPr lang="en-IN" smtClean="0"/>
              <a:t>Prepared by Ms. Dipti Shah, FCS </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11</a:t>
            </a:fld>
            <a:endParaRPr lang="en-US"/>
          </a:p>
        </p:txBody>
      </p:sp>
    </p:spTree>
    <p:extLst>
      <p:ext uri="{BB962C8B-B14F-4D97-AF65-F5344CB8AC3E}">
        <p14:creationId xmlns:p14="http://schemas.microsoft.com/office/powerpoint/2010/main" val="760076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noGrp="1"/>
          </p:cNvSpPr>
          <p:nvPr>
            <p:ph idx="1"/>
          </p:nvPr>
        </p:nvSpPr>
        <p:spPr>
          <a:xfrm>
            <a:off x="611560" y="260351"/>
            <a:ext cx="8191128" cy="504353"/>
          </a:xfrm>
          <a:prstGeom prst="rect">
            <a:avLst/>
          </a:prstGeom>
          <a:ln w="254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4"/>
          </a:lnRef>
          <a:fillRef idx="1">
            <a:schemeClr val="lt1"/>
          </a:fillRef>
          <a:effectRef idx="0">
            <a:schemeClr val="accent4"/>
          </a:effectRef>
          <a:fontRef idx="minor">
            <a:schemeClr val="dk1"/>
          </a:fontRef>
        </p:style>
        <p:txBody>
          <a:bodyPr vert="horz" lIns="0" tIns="0" rIns="0" bIns="0" rtlCol="0" anchor="t">
            <a:normAutofit/>
          </a:bodyPr>
          <a:lstStyle>
            <a:lvl1pPr marL="0" indent="0" algn="l" defTabSz="914400" rtl="0" eaLnBrk="1" latinLnBrk="0" hangingPunct="1">
              <a:lnSpc>
                <a:spcPct val="100000"/>
              </a:lnSpc>
              <a:spcBef>
                <a:spcPct val="0"/>
              </a:spcBef>
              <a:buFontTx/>
              <a:buNone/>
              <a:defRPr sz="2800" kern="1200">
                <a:solidFill>
                  <a:schemeClr val="dk1"/>
                </a:solidFill>
                <a:latin typeface="+mn-lt"/>
                <a:ea typeface="+mn-ea"/>
                <a:cs typeface="+mn-cs"/>
              </a:defRPr>
            </a:lvl1pPr>
            <a:lvl2pPr marL="0" indent="0" algn="l" defTabSz="914400" rtl="0" eaLnBrk="1" latinLnBrk="0" hangingPunct="1">
              <a:lnSpc>
                <a:spcPct val="100000"/>
              </a:lnSpc>
              <a:spcBef>
                <a:spcPts val="1150"/>
              </a:spcBef>
              <a:buFontTx/>
              <a:buNone/>
              <a:defRPr sz="2300" kern="1200">
                <a:solidFill>
                  <a:schemeClr val="dk1"/>
                </a:solidFill>
                <a:latin typeface="+mn-lt"/>
                <a:ea typeface="+mn-ea"/>
                <a:cs typeface="+mn-cs"/>
              </a:defRPr>
            </a:lvl2pPr>
            <a:lvl3pPr marL="216000" indent="-216000" algn="l" defTabSz="914400" rtl="0" eaLnBrk="1" latinLnBrk="0" hangingPunct="1">
              <a:lnSpc>
                <a:spcPct val="100000"/>
              </a:lnSpc>
              <a:spcBef>
                <a:spcPts val="400"/>
              </a:spcBef>
              <a:buFont typeface="Arial" pitchFamily="34" charset="0"/>
              <a:buChar char="•"/>
              <a:defRPr sz="2300" kern="1200">
                <a:solidFill>
                  <a:schemeClr val="dk1"/>
                </a:solidFill>
                <a:latin typeface="+mn-lt"/>
                <a:ea typeface="+mn-ea"/>
                <a:cs typeface="+mn-cs"/>
              </a:defRPr>
            </a:lvl3pPr>
            <a:lvl4pPr marL="432000" indent="-216000" algn="l" defTabSz="914400" rtl="0" eaLnBrk="1" latinLnBrk="0" hangingPunct="1">
              <a:lnSpc>
                <a:spcPct val="100000"/>
              </a:lnSpc>
              <a:spcBef>
                <a:spcPts val="200"/>
              </a:spcBef>
              <a:buFont typeface="Adani Regular" pitchFamily="2" charset="0"/>
              <a:buChar char="–"/>
              <a:tabLst>
                <a:tab pos="269875" algn="l"/>
              </a:tabLst>
              <a:defRPr sz="2300" kern="1200">
                <a:solidFill>
                  <a:schemeClr val="dk1"/>
                </a:solidFill>
                <a:latin typeface="+mn-lt"/>
                <a:ea typeface="+mn-ea"/>
                <a:cs typeface="+mn-cs"/>
              </a:defRPr>
            </a:lvl4pPr>
            <a:lvl5pPr marL="648000" indent="-216000" algn="l" defTabSz="914400" rtl="0" eaLnBrk="1" latinLnBrk="0" hangingPunct="1">
              <a:lnSpc>
                <a:spcPct val="100000"/>
              </a:lnSpc>
              <a:spcBef>
                <a:spcPts val="200"/>
              </a:spcBef>
              <a:buFont typeface="Adani Regular" pitchFamily="2" charset="0"/>
              <a:buChar char="–"/>
              <a:defRPr sz="23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algn="ctr"/>
            <a:r>
              <a:rPr lang="en-US" sz="2400" b="1" dirty="0" smtClean="0">
                <a:latin typeface="+mj-lt"/>
              </a:rPr>
              <a:t>Penalty</a:t>
            </a:r>
            <a:endParaRPr lang="en-US" sz="2400" b="1" dirty="0">
              <a:latin typeface="+mj-lt"/>
            </a:endParaRPr>
          </a:p>
        </p:txBody>
      </p:sp>
      <p:sp>
        <p:nvSpPr>
          <p:cNvPr id="3" name="Rectangle 2"/>
          <p:cNvSpPr/>
          <p:nvPr/>
        </p:nvSpPr>
        <p:spPr>
          <a:xfrm>
            <a:off x="179512" y="980728"/>
            <a:ext cx="8712968" cy="4524315"/>
          </a:xfrm>
          <a:prstGeom prst="rect">
            <a:avLst/>
          </a:prstGeom>
        </p:spPr>
        <p:txBody>
          <a:bodyPr wrap="square">
            <a:spAutoFit/>
          </a:bodyPr>
          <a:lstStyle/>
          <a:p>
            <a:pPr marL="285750" lvl="0" indent="-285750" algn="just">
              <a:lnSpc>
                <a:spcPct val="150000"/>
              </a:lnSpc>
              <a:buFont typeface="Arial" panose="020B0604020202020204" pitchFamily="34" charset="0"/>
              <a:buChar char="•"/>
            </a:pPr>
            <a:r>
              <a:rPr lang="en-US" sz="1600" dirty="0"/>
              <a:t>Section 15G of the Act prescribes that an insider who is found guilty of insider trading shall be liable to a penalty which shall </a:t>
            </a:r>
            <a:r>
              <a:rPr lang="en-US" sz="1600" b="1" dirty="0"/>
              <a:t>not be less than ten lakh rupees but which may extend to twenty-five crore rupees or three times the amount of profits made out of insider trading</a:t>
            </a:r>
            <a:r>
              <a:rPr lang="en-US" sz="1600" dirty="0"/>
              <a:t>, whichever is higher. </a:t>
            </a:r>
          </a:p>
          <a:p>
            <a:pPr marL="285750" indent="-285750" algn="just">
              <a:lnSpc>
                <a:spcPct val="150000"/>
              </a:lnSpc>
              <a:buFont typeface="Arial" panose="020B0604020202020204" pitchFamily="34" charset="0"/>
              <a:buChar char="•"/>
            </a:pPr>
            <a:r>
              <a:rPr lang="en-US" sz="1600" dirty="0" smtClean="0"/>
              <a:t>If </a:t>
            </a:r>
            <a:r>
              <a:rPr lang="en-US" sz="1600" dirty="0"/>
              <a:t>any person deals in insider trading and contravenes the provisions of section 195, he shall be punishable with </a:t>
            </a:r>
            <a:r>
              <a:rPr lang="en-US" sz="1600" b="1" dirty="0"/>
              <a:t>imprisonment for a term which may extend to five years or with fine which shall not be less than five lakh rupees but which may extend to twenty-five crore rupees or three times </a:t>
            </a:r>
            <a:r>
              <a:rPr lang="en-US" sz="1600" dirty="0"/>
              <a:t>the amount </a:t>
            </a:r>
            <a:r>
              <a:rPr lang="en-IN" sz="1600" dirty="0"/>
              <a:t>of </a:t>
            </a:r>
            <a:r>
              <a:rPr lang="en-IN" sz="1600" b="1" dirty="0"/>
              <a:t>profits made out of insider trading</a:t>
            </a:r>
            <a:r>
              <a:rPr lang="en-IN" sz="1600" dirty="0"/>
              <a:t>, whichever is higher, or with both. </a:t>
            </a:r>
          </a:p>
          <a:p>
            <a:pPr marL="285750" lvl="0" indent="-285750" algn="just">
              <a:lnSpc>
                <a:spcPct val="150000"/>
              </a:lnSpc>
              <a:buFont typeface="Arial" panose="020B0604020202020204" pitchFamily="34" charset="0"/>
              <a:buChar char="•"/>
            </a:pPr>
            <a:r>
              <a:rPr lang="en-IN" sz="1600" dirty="0" smtClean="0"/>
              <a:t>Any </a:t>
            </a:r>
            <a:r>
              <a:rPr lang="en-IN" sz="1600" dirty="0"/>
              <a:t>Specified Person who contravenes the Code of Conduct shall be penalised and shall also be subject to disciplinary action by the Company, which may include wage freeze, suspension etc. </a:t>
            </a:r>
            <a:endParaRPr lang="en-US" sz="1600" dirty="0"/>
          </a:p>
        </p:txBody>
      </p:sp>
      <p:sp>
        <p:nvSpPr>
          <p:cNvPr id="4" name="Footer Placeholder 3"/>
          <p:cNvSpPr>
            <a:spLocks noGrp="1"/>
          </p:cNvSpPr>
          <p:nvPr>
            <p:ph type="ftr" sz="quarter" idx="11"/>
          </p:nvPr>
        </p:nvSpPr>
        <p:spPr/>
        <p:txBody>
          <a:bodyPr/>
          <a:lstStyle/>
          <a:p>
            <a:r>
              <a:rPr lang="en-IN" smtClean="0"/>
              <a:t>Prepared by Ms. Dipti Shah, FCS </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12</a:t>
            </a:fld>
            <a:endParaRPr lang="en-US"/>
          </a:p>
        </p:txBody>
      </p:sp>
    </p:spTree>
    <p:extLst>
      <p:ext uri="{BB962C8B-B14F-4D97-AF65-F5344CB8AC3E}">
        <p14:creationId xmlns:p14="http://schemas.microsoft.com/office/powerpoint/2010/main" val="687104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a:spLocks noGrp="1"/>
          </p:cNvSpPr>
          <p:nvPr>
            <p:ph idx="1"/>
          </p:nvPr>
        </p:nvSpPr>
        <p:spPr>
          <a:xfrm>
            <a:off x="339351" y="1052737"/>
            <a:ext cx="8462962" cy="4964962"/>
          </a:xfrm>
        </p:spPr>
        <p:txBody>
          <a:bodyPr>
            <a:noAutofit/>
          </a:bodyPr>
          <a:lstStyle/>
          <a:p>
            <a:pPr marL="285750" indent="-285750" algn="just">
              <a:lnSpc>
                <a:spcPct val="160000"/>
              </a:lnSpc>
              <a:buFont typeface="Arial" panose="020B0604020202020204" pitchFamily="34" charset="0"/>
              <a:buChar char="•"/>
              <a:defRPr/>
            </a:pPr>
            <a:r>
              <a:rPr lang="en-US" altLang="ko-KR" sz="1600" dirty="0">
                <a:latin typeface="+mn-lt"/>
              </a:rPr>
              <a:t>In the case of </a:t>
            </a:r>
            <a:r>
              <a:rPr lang="en-US" sz="1600" b="1" dirty="0">
                <a:latin typeface="+mn-lt"/>
              </a:rPr>
              <a:t>Hindustan Lever Ltd. (HLL) and Brooke Bond Lipton India Ltd. (BBLIL) </a:t>
            </a:r>
            <a:r>
              <a:rPr lang="en-US" sz="1600" dirty="0">
                <a:latin typeface="+mn-lt"/>
              </a:rPr>
              <a:t>were companies controlled by </a:t>
            </a:r>
            <a:r>
              <a:rPr lang="en-US" sz="1600" dirty="0" err="1">
                <a:latin typeface="+mn-lt"/>
              </a:rPr>
              <a:t>Uniliver</a:t>
            </a:r>
            <a:r>
              <a:rPr lang="en-US" sz="1600" dirty="0">
                <a:latin typeface="+mn-lt"/>
              </a:rPr>
              <a:t> Inc. On appeal by HLL to the Appellate Authority, UPSI involved since prior to the announcement of the merger, leading financial newspapers had reported and so it could not allege that the information was undisclosed and </a:t>
            </a:r>
            <a:r>
              <a:rPr lang="en-US" sz="1600" dirty="0" smtClean="0">
                <a:latin typeface="+mn-lt"/>
              </a:rPr>
              <a:t>as </a:t>
            </a:r>
            <a:r>
              <a:rPr lang="en-US" sz="1600" dirty="0">
                <a:latin typeface="+mn-lt"/>
              </a:rPr>
              <a:t>a fall out of this case SEBI amended its Regulations in speculative reports in the media would not be treated as publication of price sensitive </a:t>
            </a:r>
            <a:r>
              <a:rPr lang="en-US" sz="1600" dirty="0" smtClean="0">
                <a:latin typeface="+mn-lt"/>
              </a:rPr>
              <a:t>information.</a:t>
            </a:r>
          </a:p>
          <a:p>
            <a:pPr marL="285750" indent="-285750" algn="just">
              <a:lnSpc>
                <a:spcPct val="160000"/>
              </a:lnSpc>
              <a:buFont typeface="Arial" panose="020B0604020202020204" pitchFamily="34" charset="0"/>
              <a:buChar char="•"/>
              <a:defRPr/>
            </a:pPr>
            <a:r>
              <a:rPr lang="en-US" altLang="ko-KR" sz="1600" dirty="0" smtClean="0">
                <a:latin typeface="+mn-lt"/>
              </a:rPr>
              <a:t>In </a:t>
            </a:r>
            <a:r>
              <a:rPr lang="en-US" altLang="ko-KR" sz="1600" dirty="0">
                <a:latin typeface="+mn-lt"/>
              </a:rPr>
              <a:t>the case of </a:t>
            </a:r>
            <a:r>
              <a:rPr lang="en-US" altLang="ko-KR" sz="1600" b="1" dirty="0" err="1">
                <a:latin typeface="+mn-lt"/>
              </a:rPr>
              <a:t>Manappuram</a:t>
            </a:r>
            <a:r>
              <a:rPr lang="en-US" altLang="ko-KR" sz="1600" b="1" dirty="0">
                <a:latin typeface="+mn-lt"/>
              </a:rPr>
              <a:t> Finance V SEBI</a:t>
            </a:r>
            <a:r>
              <a:rPr lang="en-US" altLang="ko-KR" sz="1600" dirty="0">
                <a:latin typeface="+mn-lt"/>
              </a:rPr>
              <a:t>,  Charges form the director of </a:t>
            </a:r>
            <a:r>
              <a:rPr lang="en-US" altLang="ko-KR" sz="1600" dirty="0" err="1" smtClean="0">
                <a:latin typeface="+mn-lt"/>
              </a:rPr>
              <a:t>Rs</a:t>
            </a:r>
            <a:r>
              <a:rPr lang="en-US" altLang="ko-KR" sz="1600" dirty="0" smtClean="0">
                <a:latin typeface="+mn-lt"/>
              </a:rPr>
              <a:t>. </a:t>
            </a:r>
            <a:r>
              <a:rPr lang="en-US" altLang="ko-KR" sz="1600" dirty="0">
                <a:latin typeface="+mn-lt"/>
              </a:rPr>
              <a:t>10 lakh for violation of insider trading due to not obtaining the </a:t>
            </a:r>
            <a:r>
              <a:rPr lang="en-US" altLang="ko-KR" sz="1600" dirty="0" smtClean="0">
                <a:latin typeface="+mn-lt"/>
              </a:rPr>
              <a:t>Pre-clearance.</a:t>
            </a:r>
            <a:endParaRPr lang="en-US" altLang="ko-KR" sz="1600" dirty="0">
              <a:latin typeface="+mn-lt"/>
            </a:endParaRPr>
          </a:p>
          <a:p>
            <a:pPr marL="285750" indent="-285750" algn="just">
              <a:lnSpc>
                <a:spcPct val="160000"/>
              </a:lnSpc>
              <a:buFont typeface="Arial" panose="020B0604020202020204" pitchFamily="34" charset="0"/>
              <a:buChar char="•"/>
              <a:defRPr/>
            </a:pPr>
            <a:r>
              <a:rPr lang="en-US" altLang="ko-KR" sz="1600" dirty="0" smtClean="0">
                <a:latin typeface="+mn-lt"/>
                <a:ea typeface="굴림" pitchFamily="50" charset="-127"/>
              </a:rPr>
              <a:t>SEBI </a:t>
            </a:r>
            <a:r>
              <a:rPr lang="en-US" altLang="ko-KR" sz="1600" dirty="0">
                <a:latin typeface="+mn-lt"/>
                <a:ea typeface="굴림" pitchFamily="50" charset="-127"/>
              </a:rPr>
              <a:t>has charged A </a:t>
            </a:r>
            <a:r>
              <a:rPr lang="en-US" altLang="ko-KR" sz="1600" dirty="0" err="1">
                <a:latin typeface="+mn-lt"/>
                <a:ea typeface="굴림" pitchFamily="50" charset="-127"/>
              </a:rPr>
              <a:t>vellayan</a:t>
            </a:r>
            <a:r>
              <a:rPr lang="en-US" altLang="ko-KR" sz="1600" dirty="0">
                <a:latin typeface="+mn-lt"/>
                <a:ea typeface="굴림" pitchFamily="50" charset="-127"/>
              </a:rPr>
              <a:t>, a chairman of </a:t>
            </a:r>
            <a:r>
              <a:rPr lang="en-US" altLang="ko-KR" sz="1600" dirty="0" err="1">
                <a:latin typeface="+mn-lt"/>
                <a:ea typeface="굴림" pitchFamily="50" charset="-127"/>
              </a:rPr>
              <a:t>Murugappa</a:t>
            </a:r>
            <a:r>
              <a:rPr lang="en-US" altLang="ko-KR" sz="1600" dirty="0">
                <a:latin typeface="+mn-lt"/>
                <a:ea typeface="굴림" pitchFamily="50" charset="-127"/>
              </a:rPr>
              <a:t> Group, one of </a:t>
            </a:r>
            <a:r>
              <a:rPr lang="en-US" altLang="ko-KR" sz="1600" dirty="0" err="1">
                <a:latin typeface="+mn-lt"/>
                <a:ea typeface="굴림" pitchFamily="50" charset="-127"/>
              </a:rPr>
              <a:t>india’s</a:t>
            </a:r>
            <a:r>
              <a:rPr lang="en-US" altLang="ko-KR" sz="1600" dirty="0">
                <a:latin typeface="+mn-lt"/>
                <a:ea typeface="굴림" pitchFamily="50" charset="-127"/>
              </a:rPr>
              <a:t> leading business conglomerates and three other individual with insider </a:t>
            </a:r>
            <a:r>
              <a:rPr lang="en-US" altLang="ko-KR" sz="1600" dirty="0" smtClean="0">
                <a:latin typeface="+mn-lt"/>
                <a:ea typeface="굴림" pitchFamily="50" charset="-127"/>
              </a:rPr>
              <a:t>trading</a:t>
            </a:r>
          </a:p>
          <a:p>
            <a:pPr algn="just">
              <a:defRPr/>
            </a:pPr>
            <a:endParaRPr lang="en-US" altLang="ko-KR" sz="1600" dirty="0">
              <a:latin typeface="+mn-lt"/>
              <a:ea typeface="굴림" pitchFamily="50" charset="-127"/>
            </a:endParaRPr>
          </a:p>
          <a:p>
            <a:pPr algn="just">
              <a:defRPr/>
            </a:pPr>
            <a:endParaRPr lang="en-US" altLang="ko-KR" sz="1600" dirty="0">
              <a:latin typeface="+mn-lt"/>
              <a:ea typeface="굴림" pitchFamily="50" charset="-127"/>
            </a:endParaRPr>
          </a:p>
          <a:p>
            <a:pPr algn="just">
              <a:defRPr/>
            </a:pPr>
            <a:endParaRPr lang="en-US" altLang="ko-KR" sz="1600" dirty="0">
              <a:latin typeface="+mn-lt"/>
              <a:ea typeface="굴림" pitchFamily="50" charset="-127"/>
            </a:endParaRPr>
          </a:p>
          <a:p>
            <a:endParaRPr lang="en-US" sz="1600" dirty="0">
              <a:latin typeface="+mn-lt"/>
            </a:endParaRPr>
          </a:p>
        </p:txBody>
      </p:sp>
      <p:sp>
        <p:nvSpPr>
          <p:cNvPr id="3" name="Title 2"/>
          <p:cNvSpPr txBox="1">
            <a:spLocks/>
          </p:cNvSpPr>
          <p:nvPr/>
        </p:nvSpPr>
        <p:spPr>
          <a:xfrm>
            <a:off x="323528" y="295821"/>
            <a:ext cx="8496944" cy="504353"/>
          </a:xfrm>
          <a:prstGeom prst="rect">
            <a:avLst/>
          </a:prstGeom>
          <a:ln w="254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4"/>
          </a:lnRef>
          <a:fillRef idx="1">
            <a:schemeClr val="lt1"/>
          </a:fillRef>
          <a:effectRef idx="0">
            <a:schemeClr val="accent4"/>
          </a:effectRef>
          <a:fontRef idx="minor">
            <a:schemeClr val="dk1"/>
          </a:fontRef>
        </p:style>
        <p:txBody>
          <a:bodyPr vert="horz" lIns="0" tIns="0" rIns="0" bIns="0" rtlCol="0" anchor="t">
            <a:normAutofit/>
          </a:bodyPr>
          <a:lstStyle>
            <a:lvl1pPr marL="0" indent="0" algn="l" defTabSz="914400" rtl="0" eaLnBrk="1" latinLnBrk="0" hangingPunct="1">
              <a:lnSpc>
                <a:spcPct val="100000"/>
              </a:lnSpc>
              <a:spcBef>
                <a:spcPct val="0"/>
              </a:spcBef>
              <a:buFontTx/>
              <a:buNone/>
              <a:defRPr sz="2800" kern="1200">
                <a:solidFill>
                  <a:schemeClr val="dk1"/>
                </a:solidFill>
                <a:latin typeface="+mn-lt"/>
                <a:ea typeface="+mn-ea"/>
                <a:cs typeface="+mn-cs"/>
              </a:defRPr>
            </a:lvl1pPr>
            <a:lvl2pPr marL="0" indent="0" algn="l" defTabSz="914400" rtl="0" eaLnBrk="1" latinLnBrk="0" hangingPunct="1">
              <a:lnSpc>
                <a:spcPct val="100000"/>
              </a:lnSpc>
              <a:spcBef>
                <a:spcPts val="1150"/>
              </a:spcBef>
              <a:buFontTx/>
              <a:buNone/>
              <a:defRPr sz="2300" kern="1200">
                <a:solidFill>
                  <a:schemeClr val="dk1"/>
                </a:solidFill>
                <a:latin typeface="+mn-lt"/>
                <a:ea typeface="+mn-ea"/>
                <a:cs typeface="+mn-cs"/>
              </a:defRPr>
            </a:lvl2pPr>
            <a:lvl3pPr marL="216000" indent="-216000" algn="l" defTabSz="914400" rtl="0" eaLnBrk="1" latinLnBrk="0" hangingPunct="1">
              <a:lnSpc>
                <a:spcPct val="100000"/>
              </a:lnSpc>
              <a:spcBef>
                <a:spcPts val="400"/>
              </a:spcBef>
              <a:buFont typeface="Arial" pitchFamily="34" charset="0"/>
              <a:buChar char="•"/>
              <a:defRPr sz="2300" kern="1200">
                <a:solidFill>
                  <a:schemeClr val="dk1"/>
                </a:solidFill>
                <a:latin typeface="+mn-lt"/>
                <a:ea typeface="+mn-ea"/>
                <a:cs typeface="+mn-cs"/>
              </a:defRPr>
            </a:lvl3pPr>
            <a:lvl4pPr marL="432000" indent="-216000" algn="l" defTabSz="914400" rtl="0" eaLnBrk="1" latinLnBrk="0" hangingPunct="1">
              <a:lnSpc>
                <a:spcPct val="100000"/>
              </a:lnSpc>
              <a:spcBef>
                <a:spcPts val="200"/>
              </a:spcBef>
              <a:buFont typeface="Adani Regular" pitchFamily="2" charset="0"/>
              <a:buChar char="–"/>
              <a:tabLst>
                <a:tab pos="269875" algn="l"/>
              </a:tabLst>
              <a:defRPr sz="2300" kern="1200">
                <a:solidFill>
                  <a:schemeClr val="dk1"/>
                </a:solidFill>
                <a:latin typeface="+mn-lt"/>
                <a:ea typeface="+mn-ea"/>
                <a:cs typeface="+mn-cs"/>
              </a:defRPr>
            </a:lvl4pPr>
            <a:lvl5pPr marL="648000" indent="-216000" algn="l" defTabSz="914400" rtl="0" eaLnBrk="1" latinLnBrk="0" hangingPunct="1">
              <a:lnSpc>
                <a:spcPct val="100000"/>
              </a:lnSpc>
              <a:spcBef>
                <a:spcPts val="200"/>
              </a:spcBef>
              <a:buFont typeface="Adani Regular" pitchFamily="2" charset="0"/>
              <a:buChar char="–"/>
              <a:defRPr sz="2300" kern="1200">
                <a:solidFill>
                  <a:schemeClr val="dk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dk1"/>
                </a:solidFill>
                <a:latin typeface="+mn-lt"/>
                <a:ea typeface="+mn-ea"/>
                <a:cs typeface="+mn-cs"/>
              </a:defRPr>
            </a:lvl9pPr>
          </a:lstStyle>
          <a:p>
            <a:pPr algn="ctr"/>
            <a:r>
              <a:rPr lang="en-US" sz="2400" b="1" dirty="0">
                <a:latin typeface="+mj-lt"/>
              </a:rPr>
              <a:t>Case Law</a:t>
            </a:r>
          </a:p>
        </p:txBody>
      </p:sp>
      <p:sp>
        <p:nvSpPr>
          <p:cNvPr id="4" name="Footer Placeholder 3"/>
          <p:cNvSpPr>
            <a:spLocks noGrp="1"/>
          </p:cNvSpPr>
          <p:nvPr>
            <p:ph type="ftr" sz="quarter" idx="11"/>
          </p:nvPr>
        </p:nvSpPr>
        <p:spPr/>
        <p:txBody>
          <a:bodyPr/>
          <a:lstStyle/>
          <a:p>
            <a:r>
              <a:rPr lang="en-IN" smtClean="0"/>
              <a:t>Prepared by Ms. Dipti Shah, FCS </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13</a:t>
            </a:fld>
            <a:endParaRPr lang="en-US"/>
          </a:p>
        </p:txBody>
      </p:sp>
    </p:spTree>
    <p:extLst>
      <p:ext uri="{BB962C8B-B14F-4D97-AF65-F5344CB8AC3E}">
        <p14:creationId xmlns:p14="http://schemas.microsoft.com/office/powerpoint/2010/main" val="2136356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a:spLocks noGrp="1"/>
          </p:cNvSpPr>
          <p:nvPr>
            <p:ph idx="1"/>
          </p:nvPr>
        </p:nvSpPr>
        <p:spPr>
          <a:xfrm>
            <a:off x="339351" y="260649"/>
            <a:ext cx="8462962" cy="5757050"/>
          </a:xfrm>
        </p:spPr>
        <p:txBody>
          <a:bodyPr/>
          <a:lstStyle/>
          <a:p>
            <a:pPr marL="285750" indent="-285750">
              <a:buFont typeface="Arial" panose="020B0604020202020204" pitchFamily="34" charset="0"/>
              <a:buChar char="•"/>
            </a:pPr>
            <a:r>
              <a:rPr lang="en-US" altLang="ko-KR" sz="1600" dirty="0">
                <a:latin typeface="+mn-lt"/>
              </a:rPr>
              <a:t>SEBI orders impounding of </a:t>
            </a:r>
            <a:r>
              <a:rPr lang="en-US" altLang="ko-KR" sz="1600" dirty="0" err="1">
                <a:latin typeface="+mn-lt"/>
              </a:rPr>
              <a:t>Rs</a:t>
            </a:r>
            <a:r>
              <a:rPr lang="en-US" altLang="ko-KR" sz="1600" dirty="0">
                <a:latin typeface="+mn-lt"/>
              </a:rPr>
              <a:t>. 2.15 Cr in insider trading case and SEBI found that </a:t>
            </a:r>
            <a:r>
              <a:rPr lang="en-US" altLang="ko-KR" sz="1600" dirty="0" err="1">
                <a:latin typeface="+mn-lt"/>
              </a:rPr>
              <a:t>Gopalkrishan</a:t>
            </a:r>
            <a:r>
              <a:rPr lang="en-US" altLang="ko-KR" sz="1600" dirty="0">
                <a:latin typeface="+mn-lt"/>
              </a:rPr>
              <a:t> C and V </a:t>
            </a:r>
            <a:r>
              <a:rPr lang="en-US" altLang="ko-KR" sz="1600" dirty="0" err="1">
                <a:latin typeface="+mn-lt"/>
              </a:rPr>
              <a:t>Karuppiah</a:t>
            </a:r>
            <a:r>
              <a:rPr lang="en-US" altLang="ko-KR" sz="1600" dirty="0">
                <a:latin typeface="+mn-lt"/>
              </a:rPr>
              <a:t> had allegedly traded in the script of </a:t>
            </a:r>
            <a:r>
              <a:rPr lang="en-US" altLang="ko-KR" sz="1600" dirty="0" err="1">
                <a:latin typeface="+mn-lt"/>
              </a:rPr>
              <a:t>sabero</a:t>
            </a:r>
            <a:r>
              <a:rPr lang="en-US" altLang="ko-KR" sz="1600" dirty="0">
                <a:latin typeface="+mn-lt"/>
              </a:rPr>
              <a:t> organic Gujarat on the basis of UPSI</a:t>
            </a:r>
          </a:p>
          <a:p>
            <a:endParaRPr lang="en-US" dirty="0"/>
          </a:p>
        </p:txBody>
      </p:sp>
      <p:sp>
        <p:nvSpPr>
          <p:cNvPr id="3" name="Footer Placeholder 2"/>
          <p:cNvSpPr>
            <a:spLocks noGrp="1"/>
          </p:cNvSpPr>
          <p:nvPr>
            <p:ph type="ftr" sz="quarter" idx="11"/>
          </p:nvPr>
        </p:nvSpPr>
        <p:spPr/>
        <p:txBody>
          <a:bodyPr/>
          <a:lstStyle/>
          <a:p>
            <a:r>
              <a:rPr lang="en-IN" smtClean="0"/>
              <a:t>Prepared by Ms. Dipti Shah, FCS </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14</a:t>
            </a:fld>
            <a:endParaRPr lang="en-US"/>
          </a:p>
        </p:txBody>
      </p:sp>
    </p:spTree>
    <p:extLst>
      <p:ext uri="{BB962C8B-B14F-4D97-AF65-F5344CB8AC3E}">
        <p14:creationId xmlns:p14="http://schemas.microsoft.com/office/powerpoint/2010/main" val="27057060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8501089" y="6263491"/>
            <a:ext cx="302403" cy="130805"/>
          </a:xfrm>
        </p:spPr>
        <p:txBody>
          <a:bodyPr/>
          <a:lstStyle/>
          <a:p>
            <a:fld id="{FAB7679E-5F48-44D1-BB9C-A68AB66EB289}" type="slidenum">
              <a:rPr lang="en-GB" smtClean="0"/>
              <a:pPr/>
              <a:t>2</a:t>
            </a:fld>
            <a:endParaRPr lang="en-GB" dirty="0"/>
          </a:p>
        </p:txBody>
      </p:sp>
      <p:sp>
        <p:nvSpPr>
          <p:cNvPr id="6" name="Title 2"/>
          <p:cNvSpPr>
            <a:spLocks noGrp="1"/>
          </p:cNvSpPr>
          <p:nvPr>
            <p:ph type="title"/>
          </p:nvPr>
        </p:nvSpPr>
        <p:spPr>
          <a:xfrm>
            <a:off x="502120" y="230204"/>
            <a:ext cx="8311306" cy="395848"/>
          </a:xfr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4"/>
          </a:lnRef>
          <a:fillRef idx="1">
            <a:schemeClr val="lt1"/>
          </a:fillRef>
          <a:effectRef idx="0">
            <a:schemeClr val="accent4"/>
          </a:effectRef>
          <a:fontRef idx="minor">
            <a:schemeClr val="dk1"/>
          </a:fontRef>
        </p:style>
        <p:txBody>
          <a:bodyPr rtlCol="0">
            <a:normAutofit fontScale="90000"/>
          </a:bodyPr>
          <a:lstStyle/>
          <a:p>
            <a:pPr algn="ctr" fontAlgn="auto">
              <a:spcBef>
                <a:spcPts val="1150"/>
              </a:spcBef>
              <a:spcAft>
                <a:spcPts val="0"/>
              </a:spcAft>
              <a:defRPr/>
            </a:pPr>
            <a:r>
              <a:rPr lang="en-US" sz="2400" b="1" smtClean="0">
                <a:latin typeface="+mj-lt"/>
              </a:rPr>
              <a:t>Introduction</a:t>
            </a:r>
            <a:r>
              <a:rPr lang="en-US" sz="2400" smtClean="0">
                <a:latin typeface="+mj-lt"/>
              </a:rPr>
              <a:t> </a:t>
            </a:r>
            <a:endParaRPr lang="en-IN" sz="2400" dirty="0">
              <a:latin typeface="+mj-lt"/>
            </a:endParaRPr>
          </a:p>
        </p:txBody>
      </p:sp>
      <p:sp>
        <p:nvSpPr>
          <p:cNvPr id="7" name="Content Placeholder 3"/>
          <p:cNvSpPr>
            <a:spLocks noGrp="1"/>
          </p:cNvSpPr>
          <p:nvPr>
            <p:ph idx="1"/>
          </p:nvPr>
        </p:nvSpPr>
        <p:spPr>
          <a:xfrm>
            <a:off x="473520" y="692696"/>
            <a:ext cx="8370194" cy="1656184"/>
          </a:xfrm>
        </p:spPr>
        <p:txBody>
          <a:bodyPr rtlCol="0">
            <a:normAutofit/>
          </a:bodyPr>
          <a:lstStyle/>
          <a:p>
            <a:pPr algn="just">
              <a:lnSpc>
                <a:spcPct val="170000"/>
              </a:lnSpc>
            </a:pPr>
            <a:r>
              <a:rPr lang="en-US" sz="1600" smtClean="0">
                <a:latin typeface="+mn-lt"/>
              </a:rPr>
              <a:t>With the object to protect the interest of investors  and to strengthen the existing code, SEBI for regulating, monitoring and reporting of trading in the securities of Listed Companies by Insiders has introduced SEBI (Prohibition of Insider Trading) Regulations, 2015. </a:t>
            </a:r>
            <a:endParaRPr lang="en-US" sz="1600" dirty="0" smtClean="0">
              <a:latin typeface="+mn-lt"/>
            </a:endParaRPr>
          </a:p>
        </p:txBody>
      </p:sp>
      <p:sp>
        <p:nvSpPr>
          <p:cNvPr id="8" name="Title 2"/>
          <p:cNvSpPr txBox="1">
            <a:spLocks/>
          </p:cNvSpPr>
          <p:nvPr/>
        </p:nvSpPr>
        <p:spPr>
          <a:xfrm>
            <a:off x="458290" y="2348880"/>
            <a:ext cx="8462962" cy="47897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4"/>
          </a:lnRef>
          <a:fillRef idx="1">
            <a:schemeClr val="lt1"/>
          </a:fillRef>
          <a:effectRef idx="0">
            <a:schemeClr val="accent4"/>
          </a:effectRef>
          <a:fontRef idx="minor">
            <a:schemeClr val="dk1"/>
          </a:fontRef>
        </p:style>
        <p:txBody>
          <a:bodyPr vert="horz" lIns="0" tIns="0" rIns="0" bIns="0" rtlCol="0" anchor="t">
            <a:normAutofit/>
          </a:bodyPr>
          <a:lstStyle>
            <a:lvl1pPr algn="l" defTabSz="914400" rtl="0" eaLnBrk="1" latinLnBrk="0" hangingPunct="1">
              <a:lnSpc>
                <a:spcPct val="100000"/>
              </a:lnSpc>
              <a:spcBef>
                <a:spcPct val="0"/>
              </a:spcBef>
              <a:buNone/>
              <a:defRPr sz="2800" kern="1200">
                <a:solidFill>
                  <a:schemeClr val="tx2"/>
                </a:solidFill>
                <a:latin typeface="+mn-lt"/>
                <a:ea typeface="+mj-ea"/>
                <a:cs typeface="+mj-cs"/>
              </a:defRPr>
            </a:lvl1pPr>
          </a:lstStyle>
          <a:p>
            <a:pPr algn="ctr">
              <a:spcBef>
                <a:spcPts val="1150"/>
              </a:spcBef>
              <a:defRPr/>
            </a:pPr>
            <a:r>
              <a:rPr lang="en-US" sz="2400" b="1" dirty="0" smtClean="0">
                <a:solidFill>
                  <a:schemeClr val="tx1"/>
                </a:solidFill>
                <a:latin typeface="+mj-lt"/>
              </a:rPr>
              <a:t>What is Insider Trading?</a:t>
            </a:r>
            <a:endParaRPr lang="en-IN" sz="2400" b="1" dirty="0">
              <a:solidFill>
                <a:schemeClr val="tx1"/>
              </a:solidFill>
              <a:latin typeface="+mj-lt"/>
            </a:endParaRPr>
          </a:p>
        </p:txBody>
      </p:sp>
      <p:sp>
        <p:nvSpPr>
          <p:cNvPr id="9" name="Content Placeholder 3"/>
          <p:cNvSpPr txBox="1">
            <a:spLocks/>
          </p:cNvSpPr>
          <p:nvPr/>
        </p:nvSpPr>
        <p:spPr>
          <a:xfrm>
            <a:off x="251521" y="2688429"/>
            <a:ext cx="8673154" cy="1543583"/>
          </a:xfrm>
          <a:prstGeom prst="rect">
            <a:avLst/>
          </a:prstGeom>
        </p:spPr>
        <p:txBody>
          <a:bodyPr vert="horz" lIns="0" tIns="0" rIns="0" bIns="0" rtlCol="0">
            <a:normAutofit/>
          </a:bodyPr>
          <a:lstStyle>
            <a:lvl1pPr marL="0" indent="0" algn="l" defTabSz="914400" rtl="0" eaLnBrk="1" latinLnBrk="0" hangingPunct="1">
              <a:lnSpc>
                <a:spcPct val="100000"/>
              </a:lnSpc>
              <a:spcBef>
                <a:spcPts val="1150"/>
              </a:spcBef>
              <a:buFontTx/>
              <a:buNone/>
              <a:defRPr sz="2300" kern="1200">
                <a:solidFill>
                  <a:schemeClr val="tx1"/>
                </a:solidFill>
                <a:latin typeface="+mj-lt"/>
                <a:ea typeface="+mn-ea"/>
                <a:cs typeface="+mn-cs"/>
              </a:defRPr>
            </a:lvl1pPr>
            <a:lvl2pPr marL="0" indent="0" algn="l" defTabSz="914400" rtl="0" eaLnBrk="1" latinLnBrk="0" hangingPunct="1">
              <a:lnSpc>
                <a:spcPct val="100000"/>
              </a:lnSpc>
              <a:spcBef>
                <a:spcPts val="1150"/>
              </a:spcBef>
              <a:buFontTx/>
              <a:buNone/>
              <a:defRPr sz="2300" kern="1200">
                <a:solidFill>
                  <a:schemeClr val="tx1"/>
                </a:solidFill>
                <a:latin typeface="+mn-lt"/>
                <a:ea typeface="+mn-ea"/>
                <a:cs typeface="+mn-cs"/>
              </a:defRPr>
            </a:lvl2pPr>
            <a:lvl3pPr marL="216000" indent="-216000" algn="l" defTabSz="914400" rtl="0" eaLnBrk="1" latinLnBrk="0" hangingPunct="1">
              <a:lnSpc>
                <a:spcPct val="100000"/>
              </a:lnSpc>
              <a:spcBef>
                <a:spcPts val="400"/>
              </a:spcBef>
              <a:buFont typeface="Arial" pitchFamily="34" charset="0"/>
              <a:buChar char="•"/>
              <a:defRPr sz="2300" kern="1200">
                <a:solidFill>
                  <a:schemeClr val="tx1"/>
                </a:solidFill>
                <a:latin typeface="+mn-lt"/>
                <a:ea typeface="+mn-ea"/>
                <a:cs typeface="+mn-cs"/>
              </a:defRPr>
            </a:lvl3pPr>
            <a:lvl4pPr marL="432000" indent="-216000" algn="l" defTabSz="914400" rtl="0" eaLnBrk="1" latinLnBrk="0" hangingPunct="1">
              <a:lnSpc>
                <a:spcPct val="100000"/>
              </a:lnSpc>
              <a:spcBef>
                <a:spcPts val="200"/>
              </a:spcBef>
              <a:buFont typeface="Adani Regular" pitchFamily="2" charset="0"/>
              <a:buChar char="–"/>
              <a:tabLst>
                <a:tab pos="269875" algn="l"/>
              </a:tabLst>
              <a:defRPr sz="2300" kern="1200">
                <a:solidFill>
                  <a:schemeClr val="tx1"/>
                </a:solidFill>
                <a:latin typeface="+mn-lt"/>
                <a:ea typeface="+mn-ea"/>
                <a:cs typeface="+mn-cs"/>
              </a:defRPr>
            </a:lvl4pPr>
            <a:lvl5pPr marL="648000" indent="-216000" algn="l" defTabSz="914400" rtl="0" eaLnBrk="1" latinLnBrk="0" hangingPunct="1">
              <a:lnSpc>
                <a:spcPct val="100000"/>
              </a:lnSpc>
              <a:spcBef>
                <a:spcPts val="200"/>
              </a:spcBef>
              <a:buFont typeface="Adani Regular" pitchFamily="2" charset="0"/>
              <a:buChar char="–"/>
              <a:defRPr sz="23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lnSpc>
                <a:spcPct val="150000"/>
              </a:lnSpc>
            </a:pPr>
            <a:endParaRPr lang="en-IN" sz="1600" dirty="0" smtClean="0">
              <a:latin typeface="Adani Regular" pitchFamily="2" charset="0"/>
            </a:endParaRPr>
          </a:p>
        </p:txBody>
      </p:sp>
      <p:sp>
        <p:nvSpPr>
          <p:cNvPr id="10" name="Title 2"/>
          <p:cNvSpPr txBox="1">
            <a:spLocks/>
          </p:cNvSpPr>
          <p:nvPr/>
        </p:nvSpPr>
        <p:spPr>
          <a:xfrm>
            <a:off x="473520" y="4417479"/>
            <a:ext cx="8462962" cy="379673"/>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4"/>
          </a:lnRef>
          <a:fillRef idx="1">
            <a:schemeClr val="lt1"/>
          </a:fillRef>
          <a:effectRef idx="0">
            <a:schemeClr val="accent4"/>
          </a:effectRef>
          <a:fontRef idx="minor">
            <a:schemeClr val="dk1"/>
          </a:fontRef>
        </p:style>
        <p:txBody>
          <a:bodyPr vert="horz" lIns="0" tIns="0" rIns="0" bIns="0" rtlCol="0" anchor="t">
            <a:normAutofit/>
          </a:bodyPr>
          <a:lstStyle>
            <a:defPPr>
              <a:defRPr lang="en-US"/>
            </a:defPPr>
            <a:lvl1pPr>
              <a:lnSpc>
                <a:spcPct val="100000"/>
              </a:lnSpc>
              <a:spcBef>
                <a:spcPts val="1150"/>
              </a:spcBef>
              <a:buNone/>
              <a:defRPr sz="2400">
                <a:latin typeface="+mj-lt"/>
                <a:ea typeface="+mj-ea"/>
                <a:cs typeface="+mj-cs"/>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algn="ctr"/>
            <a:r>
              <a:rPr lang="en-US" b="1" dirty="0"/>
              <a:t>Who is Insider?</a:t>
            </a:r>
            <a:endParaRPr lang="en-IN" b="1" dirty="0"/>
          </a:p>
        </p:txBody>
      </p:sp>
      <p:sp>
        <p:nvSpPr>
          <p:cNvPr id="11" name="Content Placeholder 3"/>
          <p:cNvSpPr txBox="1">
            <a:spLocks/>
          </p:cNvSpPr>
          <p:nvPr/>
        </p:nvSpPr>
        <p:spPr>
          <a:xfrm>
            <a:off x="473520" y="4928056"/>
            <a:ext cx="8185450" cy="1073946"/>
          </a:xfrm>
          <a:prstGeom prst="rect">
            <a:avLst/>
          </a:prstGeom>
        </p:spPr>
        <p:txBody>
          <a:bodyPr vert="horz" lIns="0" tIns="0" rIns="0" bIns="0" rtlCol="0">
            <a:noAutofit/>
          </a:bodyPr>
          <a:lstStyle>
            <a:lvl1pPr marL="0" indent="0" algn="l" defTabSz="914400" rtl="0" eaLnBrk="1" latinLnBrk="0" hangingPunct="1">
              <a:lnSpc>
                <a:spcPct val="100000"/>
              </a:lnSpc>
              <a:spcBef>
                <a:spcPts val="1150"/>
              </a:spcBef>
              <a:buFontTx/>
              <a:buNone/>
              <a:defRPr sz="2300" kern="1200">
                <a:solidFill>
                  <a:schemeClr val="tx1"/>
                </a:solidFill>
                <a:latin typeface="+mj-lt"/>
                <a:ea typeface="+mn-ea"/>
                <a:cs typeface="+mn-cs"/>
              </a:defRPr>
            </a:lvl1pPr>
            <a:lvl2pPr marL="0" indent="0" algn="l" defTabSz="914400" rtl="0" eaLnBrk="1" latinLnBrk="0" hangingPunct="1">
              <a:lnSpc>
                <a:spcPct val="100000"/>
              </a:lnSpc>
              <a:spcBef>
                <a:spcPts val="1150"/>
              </a:spcBef>
              <a:buFontTx/>
              <a:buNone/>
              <a:defRPr sz="2300" kern="1200">
                <a:solidFill>
                  <a:schemeClr val="tx1"/>
                </a:solidFill>
                <a:latin typeface="+mn-lt"/>
                <a:ea typeface="+mn-ea"/>
                <a:cs typeface="+mn-cs"/>
              </a:defRPr>
            </a:lvl2pPr>
            <a:lvl3pPr marL="216000" indent="-216000" algn="l" defTabSz="914400" rtl="0" eaLnBrk="1" latinLnBrk="0" hangingPunct="1">
              <a:lnSpc>
                <a:spcPct val="100000"/>
              </a:lnSpc>
              <a:spcBef>
                <a:spcPts val="400"/>
              </a:spcBef>
              <a:buFont typeface="Arial" pitchFamily="34" charset="0"/>
              <a:buChar char="•"/>
              <a:defRPr sz="2300" kern="1200">
                <a:solidFill>
                  <a:schemeClr val="tx1"/>
                </a:solidFill>
                <a:latin typeface="+mn-lt"/>
                <a:ea typeface="+mn-ea"/>
                <a:cs typeface="+mn-cs"/>
              </a:defRPr>
            </a:lvl3pPr>
            <a:lvl4pPr marL="432000" indent="-216000" algn="l" defTabSz="914400" rtl="0" eaLnBrk="1" latinLnBrk="0" hangingPunct="1">
              <a:lnSpc>
                <a:spcPct val="100000"/>
              </a:lnSpc>
              <a:spcBef>
                <a:spcPts val="200"/>
              </a:spcBef>
              <a:buFont typeface="Adani Regular" pitchFamily="2" charset="0"/>
              <a:buChar char="–"/>
              <a:tabLst>
                <a:tab pos="269875" algn="l"/>
              </a:tabLst>
              <a:defRPr sz="2300" kern="1200">
                <a:solidFill>
                  <a:schemeClr val="tx1"/>
                </a:solidFill>
                <a:latin typeface="+mn-lt"/>
                <a:ea typeface="+mn-ea"/>
                <a:cs typeface="+mn-cs"/>
              </a:defRPr>
            </a:lvl4pPr>
            <a:lvl5pPr marL="648000" indent="-216000" algn="l" defTabSz="914400" rtl="0" eaLnBrk="1" latinLnBrk="0" hangingPunct="1">
              <a:lnSpc>
                <a:spcPct val="100000"/>
              </a:lnSpc>
              <a:spcBef>
                <a:spcPts val="200"/>
              </a:spcBef>
              <a:buFont typeface="Adani Regular" pitchFamily="2" charset="0"/>
              <a:buChar char="–"/>
              <a:defRPr sz="23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US" sz="1600" dirty="0">
                <a:latin typeface="+mn-lt"/>
              </a:rPr>
              <a:t>Insider means:</a:t>
            </a:r>
          </a:p>
          <a:p>
            <a:pPr marL="400050" indent="-400050" algn="just">
              <a:buAutoNum type="romanLcParenR"/>
            </a:pPr>
            <a:r>
              <a:rPr lang="en-US" sz="1600" dirty="0">
                <a:latin typeface="+mn-lt"/>
              </a:rPr>
              <a:t>connected person</a:t>
            </a:r>
          </a:p>
          <a:p>
            <a:pPr marL="400050" indent="-400050" algn="just">
              <a:buAutoNum type="romanLcParenR"/>
            </a:pPr>
            <a:r>
              <a:rPr lang="en-IN" sz="1600" dirty="0" smtClean="0">
                <a:latin typeface="+mn-lt"/>
              </a:rPr>
              <a:t>person </a:t>
            </a:r>
            <a:r>
              <a:rPr lang="en-IN" sz="1600" dirty="0">
                <a:latin typeface="+mn-lt"/>
              </a:rPr>
              <a:t>who is possession of UPSI</a:t>
            </a:r>
          </a:p>
        </p:txBody>
      </p:sp>
      <p:sp>
        <p:nvSpPr>
          <p:cNvPr id="12" name="Rectangle 11"/>
          <p:cNvSpPr/>
          <p:nvPr/>
        </p:nvSpPr>
        <p:spPr>
          <a:xfrm>
            <a:off x="458290" y="2924944"/>
            <a:ext cx="8462962" cy="1569660"/>
          </a:xfrm>
          <a:prstGeom prst="rect">
            <a:avLst/>
          </a:prstGeom>
        </p:spPr>
        <p:txBody>
          <a:bodyPr wrap="square">
            <a:spAutoFit/>
          </a:bodyPr>
          <a:lstStyle/>
          <a:p>
            <a:pPr lvl="0" algn="just">
              <a:lnSpc>
                <a:spcPct val="150000"/>
              </a:lnSpc>
            </a:pPr>
            <a:r>
              <a:rPr lang="en-US" sz="1600" dirty="0"/>
              <a:t>Trading in securities of the company whether Listed or proposed to be listed by connected person or any person in possession of Unpublished Price Sensitive Information which is not available to general public who can take advantage of or benefit from trading in Securities.</a:t>
            </a:r>
          </a:p>
        </p:txBody>
      </p:sp>
      <p:sp>
        <p:nvSpPr>
          <p:cNvPr id="13" name="Footer Placeholder 12"/>
          <p:cNvSpPr>
            <a:spLocks noGrp="1"/>
          </p:cNvSpPr>
          <p:nvPr>
            <p:ph type="ftr" sz="quarter" idx="11"/>
          </p:nvPr>
        </p:nvSpPr>
        <p:spPr/>
        <p:txBody>
          <a:bodyPr/>
          <a:lstStyle/>
          <a:p>
            <a:r>
              <a:rPr lang="en-IN" smtClean="0"/>
              <a:t>Prepared by Ms. Dipti Shah, FCS </a:t>
            </a:r>
            <a:endParaRPr lang="en-US"/>
          </a:p>
        </p:txBody>
      </p:sp>
    </p:spTree>
    <p:extLst>
      <p:ext uri="{BB962C8B-B14F-4D97-AF65-F5344CB8AC3E}">
        <p14:creationId xmlns:p14="http://schemas.microsoft.com/office/powerpoint/2010/main" val="3387140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263724" y="90980"/>
            <a:ext cx="8484740" cy="478976"/>
          </a:xfrm>
          <a:prstGeom prst="rect">
            <a:avLst/>
          </a:prstGeom>
          <a:ln w="254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4"/>
          </a:lnRef>
          <a:fillRef idx="1">
            <a:schemeClr val="lt1"/>
          </a:fillRef>
          <a:effectRef idx="0">
            <a:schemeClr val="accent4"/>
          </a:effectRef>
          <a:fontRef idx="minor">
            <a:schemeClr val="dk1"/>
          </a:fontRef>
        </p:style>
        <p:txBody>
          <a:bodyPr vert="horz" lIns="0" tIns="0" rIns="0" bIns="0" rtlCol="0" anchor="t">
            <a:normAutofit/>
          </a:bodyPr>
          <a:lstStyle>
            <a:lvl1pPr algn="l" defTabSz="914400" rtl="0" eaLnBrk="1" latinLnBrk="0" hangingPunct="1">
              <a:lnSpc>
                <a:spcPct val="100000"/>
              </a:lnSpc>
              <a:spcBef>
                <a:spcPct val="0"/>
              </a:spcBef>
              <a:buNone/>
              <a:defRPr sz="28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spcBef>
                <a:spcPts val="1150"/>
              </a:spcBef>
              <a:defRPr/>
            </a:pPr>
            <a:r>
              <a:rPr lang="en-US" sz="2400" b="1" dirty="0" smtClean="0">
                <a:latin typeface="+mj-lt"/>
              </a:rPr>
              <a:t>What includes trading?</a:t>
            </a:r>
            <a:endParaRPr lang="en-IN" sz="2400" b="1" dirty="0">
              <a:latin typeface="+mj-lt"/>
            </a:endParaRPr>
          </a:p>
        </p:txBody>
      </p:sp>
      <p:sp>
        <p:nvSpPr>
          <p:cNvPr id="5" name="TextBox 4"/>
          <p:cNvSpPr txBox="1"/>
          <p:nvPr/>
        </p:nvSpPr>
        <p:spPr>
          <a:xfrm>
            <a:off x="323528" y="764705"/>
            <a:ext cx="8424936" cy="791499"/>
          </a:xfrm>
          <a:prstGeom prst="rect">
            <a:avLst/>
          </a:prstGeom>
          <a:noFill/>
        </p:spPr>
        <p:txBody>
          <a:bodyPr wrap="square" rtlCol="0">
            <a:spAutoFit/>
          </a:bodyPr>
          <a:lstStyle/>
          <a:p>
            <a:pPr algn="just">
              <a:lnSpc>
                <a:spcPct val="150000"/>
              </a:lnSpc>
            </a:pPr>
            <a:r>
              <a:rPr lang="en-US" sz="1600" dirty="0"/>
              <a:t>Trading means and </a:t>
            </a:r>
            <a:r>
              <a:rPr lang="en-US" sz="1600" dirty="0" smtClean="0"/>
              <a:t>includes;</a:t>
            </a:r>
          </a:p>
          <a:p>
            <a:pPr algn="just">
              <a:lnSpc>
                <a:spcPct val="150000"/>
              </a:lnSpc>
            </a:pPr>
            <a:r>
              <a:rPr lang="en-US" sz="1600" dirty="0" smtClean="0"/>
              <a:t>Subscribing</a:t>
            </a:r>
            <a:r>
              <a:rPr lang="en-US" sz="1600" dirty="0"/>
              <a:t>, Buying, Selling, Dealing and Agreeing to buy, sell,  deal in </a:t>
            </a:r>
            <a:r>
              <a:rPr lang="en-US" sz="1600" dirty="0" smtClean="0"/>
              <a:t>any securities</a:t>
            </a:r>
            <a:endParaRPr lang="en-US" sz="1600" dirty="0"/>
          </a:p>
        </p:txBody>
      </p:sp>
      <p:sp>
        <p:nvSpPr>
          <p:cNvPr id="6" name="Title 2"/>
          <p:cNvSpPr>
            <a:spLocks noGrp="1"/>
          </p:cNvSpPr>
          <p:nvPr>
            <p:ph type="title"/>
          </p:nvPr>
        </p:nvSpPr>
        <p:spPr>
          <a:xfrm>
            <a:off x="350441" y="1772816"/>
            <a:ext cx="8311306" cy="478976"/>
          </a:xfr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4"/>
          </a:lnRef>
          <a:fillRef idx="1">
            <a:schemeClr val="lt1"/>
          </a:fillRef>
          <a:effectRef idx="0">
            <a:schemeClr val="accent4"/>
          </a:effectRef>
          <a:fontRef idx="minor">
            <a:schemeClr val="dk1"/>
          </a:fontRef>
        </p:style>
        <p:txBody>
          <a:bodyPr rtlCol="0">
            <a:normAutofit/>
          </a:bodyPr>
          <a:lstStyle/>
          <a:p>
            <a:pPr algn="ctr" fontAlgn="auto">
              <a:spcBef>
                <a:spcPts val="1150"/>
              </a:spcBef>
              <a:spcAft>
                <a:spcPts val="0"/>
              </a:spcAft>
              <a:defRPr/>
            </a:pPr>
            <a:r>
              <a:rPr lang="en-US" sz="2400" b="1" dirty="0" smtClean="0">
                <a:latin typeface="+mj-lt"/>
              </a:rPr>
              <a:t>Connected person means…  </a:t>
            </a:r>
            <a:endParaRPr lang="en-IN" sz="2400" b="1" dirty="0">
              <a:latin typeface="+mj-lt"/>
            </a:endParaRPr>
          </a:p>
        </p:txBody>
      </p:sp>
      <p:sp>
        <p:nvSpPr>
          <p:cNvPr id="7" name="Rectangle 6"/>
          <p:cNvSpPr/>
          <p:nvPr/>
        </p:nvSpPr>
        <p:spPr>
          <a:xfrm>
            <a:off x="467544" y="2420888"/>
            <a:ext cx="8280920" cy="3416320"/>
          </a:xfrm>
          <a:prstGeom prst="rect">
            <a:avLst/>
          </a:prstGeom>
        </p:spPr>
        <p:txBody>
          <a:bodyPr wrap="square">
            <a:spAutoFit/>
          </a:bodyPr>
          <a:lstStyle/>
          <a:p>
            <a:pPr marL="285750" indent="-285750">
              <a:lnSpc>
                <a:spcPct val="150000"/>
              </a:lnSpc>
              <a:buFont typeface="Wingdings" panose="05000000000000000000" pitchFamily="2" charset="2"/>
              <a:buChar char="ü"/>
            </a:pPr>
            <a:r>
              <a:rPr lang="en-US" dirty="0"/>
              <a:t>Any person who is or has been associated with company, in any manner, during the six months prior to the concerned act</a:t>
            </a:r>
          </a:p>
          <a:p>
            <a:pPr marL="285750" indent="-285750">
              <a:lnSpc>
                <a:spcPct val="150000"/>
              </a:lnSpc>
              <a:buFont typeface="Wingdings" panose="05000000000000000000" pitchFamily="2" charset="2"/>
              <a:buChar char="ü"/>
            </a:pPr>
            <a:r>
              <a:rPr lang="en-US" dirty="0"/>
              <a:t>An immediate relative of the connected person</a:t>
            </a:r>
          </a:p>
          <a:p>
            <a:pPr marL="285750" indent="-285750">
              <a:lnSpc>
                <a:spcPct val="150000"/>
              </a:lnSpc>
              <a:buFont typeface="Wingdings" panose="05000000000000000000" pitchFamily="2" charset="2"/>
              <a:buChar char="ü"/>
            </a:pPr>
            <a:r>
              <a:rPr lang="en-US" dirty="0"/>
              <a:t> A holding/ associate/ subsidiary company</a:t>
            </a:r>
          </a:p>
          <a:p>
            <a:pPr marL="285750" indent="-285750">
              <a:lnSpc>
                <a:spcPct val="150000"/>
              </a:lnSpc>
              <a:buFont typeface="Wingdings" panose="05000000000000000000" pitchFamily="2" charset="2"/>
              <a:buChar char="ü"/>
            </a:pPr>
            <a:r>
              <a:rPr lang="en-US" dirty="0"/>
              <a:t>A banker of the company</a:t>
            </a:r>
          </a:p>
          <a:p>
            <a:pPr marL="285750" indent="-285750">
              <a:lnSpc>
                <a:spcPct val="150000"/>
              </a:lnSpc>
              <a:buFont typeface="Wingdings" panose="05000000000000000000" pitchFamily="2" charset="2"/>
              <a:buChar char="ü"/>
            </a:pPr>
            <a:r>
              <a:rPr lang="en-US" dirty="0"/>
              <a:t>A concern, firm, trust, Hindu undivided family, company or association of persons wherein a director of a company or his immediate relative or banker of the company, has more than 10% of the holding or interest</a:t>
            </a:r>
          </a:p>
        </p:txBody>
      </p:sp>
      <p:sp>
        <p:nvSpPr>
          <p:cNvPr id="8" name="Footer Placeholder 7"/>
          <p:cNvSpPr>
            <a:spLocks noGrp="1"/>
          </p:cNvSpPr>
          <p:nvPr>
            <p:ph type="ftr" sz="quarter" idx="11"/>
          </p:nvPr>
        </p:nvSpPr>
        <p:spPr/>
        <p:txBody>
          <a:bodyPr/>
          <a:lstStyle/>
          <a:p>
            <a:r>
              <a:rPr lang="en-IN" smtClean="0"/>
              <a:t>Prepared by Ms. Dipti Shah, FCS </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9165810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575197" y="548680"/>
            <a:ext cx="8311306" cy="478976"/>
          </a:xfrm>
          <a:prstGeom prst="rect">
            <a:avLst/>
          </a:prstGeom>
          <a:ln w="254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4"/>
          </a:lnRef>
          <a:fillRef idx="1">
            <a:schemeClr val="lt1"/>
          </a:fillRef>
          <a:effectRef idx="0">
            <a:schemeClr val="accent4"/>
          </a:effectRef>
          <a:fontRef idx="minor">
            <a:schemeClr val="dk1"/>
          </a:fontRef>
        </p:style>
        <p:txBody>
          <a:bodyPr vert="horz" lIns="0" tIns="0" rIns="0" bIns="0" rtlCol="0" anchor="t">
            <a:normAutofit/>
          </a:bodyPr>
          <a:lstStyle>
            <a:lvl1pPr algn="l" defTabSz="914400" rtl="0" eaLnBrk="1" latinLnBrk="0" hangingPunct="1">
              <a:lnSpc>
                <a:spcPct val="100000"/>
              </a:lnSpc>
              <a:spcBef>
                <a:spcPct val="0"/>
              </a:spcBef>
              <a:buNone/>
              <a:defRPr sz="28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n-US" sz="2400" b="1" dirty="0">
                <a:latin typeface="+mj-lt"/>
              </a:rPr>
              <a:t>Unpublished price sensitive </a:t>
            </a:r>
            <a:r>
              <a:rPr lang="en-US" sz="2400" b="1" dirty="0" smtClean="0">
                <a:latin typeface="+mj-lt"/>
              </a:rPr>
              <a:t>information (UPSI)</a:t>
            </a:r>
            <a:endParaRPr lang="en-US" sz="2400" b="1" dirty="0">
              <a:latin typeface="+mj-lt"/>
            </a:endParaRPr>
          </a:p>
        </p:txBody>
      </p:sp>
      <p:sp>
        <p:nvSpPr>
          <p:cNvPr id="4" name="Content Placeholder 3"/>
          <p:cNvSpPr txBox="1">
            <a:spLocks/>
          </p:cNvSpPr>
          <p:nvPr/>
        </p:nvSpPr>
        <p:spPr>
          <a:xfrm>
            <a:off x="572196" y="1268760"/>
            <a:ext cx="8370194" cy="4536504"/>
          </a:xfrm>
          <a:prstGeom prst="rect">
            <a:avLst/>
          </a:prstGeom>
        </p:spPr>
        <p:txBody>
          <a:bodyPr vert="horz" lIns="0" tIns="0" rIns="0" bIns="0" numCol="1" rtlCol="0">
            <a:noAutofit/>
          </a:bodyPr>
          <a:lstStyle>
            <a:lvl1pPr marL="0" indent="0" algn="l" defTabSz="914400" rtl="0" eaLnBrk="1" latinLnBrk="0" hangingPunct="1">
              <a:lnSpc>
                <a:spcPct val="100000"/>
              </a:lnSpc>
              <a:spcBef>
                <a:spcPts val="1150"/>
              </a:spcBef>
              <a:buFontTx/>
              <a:buNone/>
              <a:defRPr sz="2300" kern="1200">
                <a:solidFill>
                  <a:schemeClr val="tx1"/>
                </a:solidFill>
                <a:latin typeface="+mj-lt"/>
                <a:ea typeface="+mn-ea"/>
                <a:cs typeface="+mn-cs"/>
              </a:defRPr>
            </a:lvl1pPr>
            <a:lvl2pPr marL="0" indent="0" algn="l" defTabSz="914400" rtl="0" eaLnBrk="1" latinLnBrk="0" hangingPunct="1">
              <a:lnSpc>
                <a:spcPct val="100000"/>
              </a:lnSpc>
              <a:spcBef>
                <a:spcPts val="1150"/>
              </a:spcBef>
              <a:buFontTx/>
              <a:buNone/>
              <a:defRPr sz="2300" kern="1200">
                <a:solidFill>
                  <a:schemeClr val="tx1"/>
                </a:solidFill>
                <a:latin typeface="+mn-lt"/>
                <a:ea typeface="+mn-ea"/>
                <a:cs typeface="+mn-cs"/>
              </a:defRPr>
            </a:lvl2pPr>
            <a:lvl3pPr marL="216000" indent="-216000" algn="l" defTabSz="914400" rtl="0" eaLnBrk="1" latinLnBrk="0" hangingPunct="1">
              <a:lnSpc>
                <a:spcPct val="100000"/>
              </a:lnSpc>
              <a:spcBef>
                <a:spcPts val="400"/>
              </a:spcBef>
              <a:buFont typeface="Arial" pitchFamily="34" charset="0"/>
              <a:buChar char="•"/>
              <a:defRPr sz="2300" kern="1200">
                <a:solidFill>
                  <a:schemeClr val="tx1"/>
                </a:solidFill>
                <a:latin typeface="+mn-lt"/>
                <a:ea typeface="+mn-ea"/>
                <a:cs typeface="+mn-cs"/>
              </a:defRPr>
            </a:lvl3pPr>
            <a:lvl4pPr marL="432000" indent="-216000" algn="l" defTabSz="914400" rtl="0" eaLnBrk="1" latinLnBrk="0" hangingPunct="1">
              <a:lnSpc>
                <a:spcPct val="100000"/>
              </a:lnSpc>
              <a:spcBef>
                <a:spcPts val="200"/>
              </a:spcBef>
              <a:buFont typeface="Adani Regular" pitchFamily="2" charset="0"/>
              <a:buChar char="–"/>
              <a:tabLst>
                <a:tab pos="269875" algn="l"/>
              </a:tabLst>
              <a:defRPr sz="2300" kern="1200">
                <a:solidFill>
                  <a:schemeClr val="tx1"/>
                </a:solidFill>
                <a:latin typeface="+mn-lt"/>
                <a:ea typeface="+mn-ea"/>
                <a:cs typeface="+mn-cs"/>
              </a:defRPr>
            </a:lvl4pPr>
            <a:lvl5pPr marL="648000" indent="-216000" algn="l" defTabSz="914400" rtl="0" eaLnBrk="1" latinLnBrk="0" hangingPunct="1">
              <a:lnSpc>
                <a:spcPct val="100000"/>
              </a:lnSpc>
              <a:spcBef>
                <a:spcPts val="200"/>
              </a:spcBef>
              <a:buFont typeface="Adani Regular" pitchFamily="2" charset="0"/>
              <a:buChar char="–"/>
              <a:defRPr sz="23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lnSpc>
                <a:spcPct val="150000"/>
              </a:lnSpc>
            </a:pPr>
            <a:r>
              <a:rPr lang="en-US" sz="1600" dirty="0">
                <a:latin typeface="+mn-lt"/>
              </a:rPr>
              <a:t>All information, relating to company or its securities, that is not generally available, and is likely to materially affect the price of the securities is </a:t>
            </a:r>
            <a:r>
              <a:rPr lang="en-US" sz="1600" dirty="0" smtClean="0">
                <a:latin typeface="+mn-lt"/>
              </a:rPr>
              <a:t>UPSI. It </a:t>
            </a:r>
            <a:r>
              <a:rPr lang="en-US" sz="1600" dirty="0">
                <a:latin typeface="+mn-lt"/>
              </a:rPr>
              <a:t>includes:</a:t>
            </a:r>
          </a:p>
          <a:p>
            <a:pPr marL="285750" indent="-285750" algn="just">
              <a:lnSpc>
                <a:spcPct val="150000"/>
              </a:lnSpc>
              <a:buFont typeface="Wingdings" panose="05000000000000000000" pitchFamily="2" charset="2"/>
              <a:buChar char="ü"/>
            </a:pPr>
            <a:r>
              <a:rPr lang="en-US" sz="1600" dirty="0">
                <a:latin typeface="+mn-lt"/>
              </a:rPr>
              <a:t>financial results</a:t>
            </a:r>
            <a:r>
              <a:rPr lang="en-US" sz="1600" dirty="0" smtClean="0">
                <a:latin typeface="+mn-lt"/>
              </a:rPr>
              <a:t>;</a:t>
            </a:r>
          </a:p>
          <a:p>
            <a:pPr marL="285750" indent="-285750" algn="just">
              <a:lnSpc>
                <a:spcPct val="150000"/>
              </a:lnSpc>
              <a:buFont typeface="Wingdings" panose="05000000000000000000" pitchFamily="2" charset="2"/>
              <a:buChar char="ü"/>
            </a:pPr>
            <a:r>
              <a:rPr lang="en-US" sz="1600" dirty="0" smtClean="0">
                <a:latin typeface="+mn-lt"/>
              </a:rPr>
              <a:t> dividends</a:t>
            </a:r>
            <a:r>
              <a:rPr lang="en-US" sz="1600" dirty="0">
                <a:latin typeface="+mn-lt"/>
              </a:rPr>
              <a:t>;</a:t>
            </a:r>
          </a:p>
          <a:p>
            <a:pPr marL="285750" indent="-285750" algn="just">
              <a:lnSpc>
                <a:spcPct val="150000"/>
              </a:lnSpc>
              <a:buFont typeface="Wingdings" panose="05000000000000000000" pitchFamily="2" charset="2"/>
              <a:buChar char="ü"/>
            </a:pPr>
            <a:r>
              <a:rPr lang="en-US" sz="1600" dirty="0" smtClean="0">
                <a:latin typeface="+mn-lt"/>
              </a:rPr>
              <a:t>change </a:t>
            </a:r>
            <a:r>
              <a:rPr lang="en-US" sz="1600" dirty="0">
                <a:latin typeface="+mn-lt"/>
              </a:rPr>
              <a:t>in capital structure;</a:t>
            </a:r>
          </a:p>
          <a:p>
            <a:pPr marL="285750" indent="-285750" algn="just">
              <a:lnSpc>
                <a:spcPct val="150000"/>
              </a:lnSpc>
              <a:buFont typeface="Wingdings" panose="05000000000000000000" pitchFamily="2" charset="2"/>
              <a:buChar char="ü"/>
            </a:pPr>
            <a:r>
              <a:rPr lang="en-US" sz="1600" dirty="0" smtClean="0">
                <a:latin typeface="+mn-lt"/>
              </a:rPr>
              <a:t>mergers</a:t>
            </a:r>
            <a:r>
              <a:rPr lang="en-US" sz="1600" dirty="0">
                <a:latin typeface="+mn-lt"/>
              </a:rPr>
              <a:t>, de-mergers, acquisitions, </a:t>
            </a:r>
            <a:r>
              <a:rPr lang="en-US" sz="1600" dirty="0" err="1">
                <a:latin typeface="+mn-lt"/>
              </a:rPr>
              <a:t>delistings</a:t>
            </a:r>
            <a:r>
              <a:rPr lang="en-US" sz="1600" dirty="0">
                <a:latin typeface="+mn-lt"/>
              </a:rPr>
              <a:t>, disposals and expansion of business and such other transactions;</a:t>
            </a:r>
          </a:p>
          <a:p>
            <a:pPr marL="285750" indent="-285750" algn="just">
              <a:lnSpc>
                <a:spcPct val="150000"/>
              </a:lnSpc>
              <a:buFont typeface="Wingdings" panose="05000000000000000000" pitchFamily="2" charset="2"/>
              <a:buChar char="ü"/>
            </a:pPr>
            <a:r>
              <a:rPr lang="en-US" sz="1600" dirty="0" smtClean="0">
                <a:latin typeface="+mn-lt"/>
              </a:rPr>
              <a:t>changes </a:t>
            </a:r>
            <a:r>
              <a:rPr lang="en-US" sz="1600" dirty="0">
                <a:latin typeface="+mn-lt"/>
              </a:rPr>
              <a:t>in key managerial personnel; and</a:t>
            </a:r>
          </a:p>
          <a:p>
            <a:pPr marL="285750" indent="-285750" algn="just">
              <a:lnSpc>
                <a:spcPct val="150000"/>
              </a:lnSpc>
              <a:buFont typeface="Wingdings" panose="05000000000000000000" pitchFamily="2" charset="2"/>
              <a:buChar char="ü"/>
            </a:pPr>
            <a:r>
              <a:rPr lang="en-US" sz="1600" dirty="0" smtClean="0">
                <a:latin typeface="+mn-lt"/>
              </a:rPr>
              <a:t>material </a:t>
            </a:r>
            <a:r>
              <a:rPr lang="en-US" sz="1600" dirty="0">
                <a:latin typeface="+mn-lt"/>
              </a:rPr>
              <a:t>events in accordance with the listing </a:t>
            </a:r>
            <a:r>
              <a:rPr lang="en-US" sz="1600" dirty="0" smtClean="0">
                <a:latin typeface="+mn-lt"/>
              </a:rPr>
              <a:t>regulations.</a:t>
            </a:r>
            <a:endParaRPr lang="en-US" sz="1600" dirty="0">
              <a:latin typeface="+mn-lt"/>
            </a:endParaRPr>
          </a:p>
        </p:txBody>
      </p:sp>
      <p:sp>
        <p:nvSpPr>
          <p:cNvPr id="5" name="Footer Placeholder 4"/>
          <p:cNvSpPr>
            <a:spLocks noGrp="1"/>
          </p:cNvSpPr>
          <p:nvPr>
            <p:ph type="ftr" sz="quarter" idx="11"/>
          </p:nvPr>
        </p:nvSpPr>
        <p:spPr/>
        <p:txBody>
          <a:bodyPr/>
          <a:lstStyle/>
          <a:p>
            <a:r>
              <a:rPr lang="en-IN" smtClean="0"/>
              <a:t>Prepared by Ms. Dipti Shah, FCS </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4</a:t>
            </a:fld>
            <a:endParaRPr lang="en-US"/>
          </a:p>
        </p:txBody>
      </p:sp>
    </p:spTree>
    <p:extLst>
      <p:ext uri="{BB962C8B-B14F-4D97-AF65-F5344CB8AC3E}">
        <p14:creationId xmlns:p14="http://schemas.microsoft.com/office/powerpoint/2010/main" val="7986729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noGrp="1"/>
          </p:cNvSpPr>
          <p:nvPr>
            <p:ph idx="1"/>
          </p:nvPr>
        </p:nvSpPr>
        <p:spPr>
          <a:xfrm>
            <a:off x="351581" y="404664"/>
            <a:ext cx="8462963" cy="504799"/>
          </a:xfrm>
          <a:prstGeom prst="rect">
            <a:avLst/>
          </a:prstGeom>
          <a:ln w="254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4"/>
          </a:lnRef>
          <a:fillRef idx="1">
            <a:schemeClr val="lt1"/>
          </a:fillRef>
          <a:effectRef idx="0">
            <a:schemeClr val="accent4"/>
          </a:effectRef>
          <a:fontRef idx="minor">
            <a:schemeClr val="dk1"/>
          </a:fontRef>
        </p:style>
        <p:txBody>
          <a:bodyPr vert="horz" lIns="0" tIns="0" rIns="0" bIns="0" rtlCol="0" anchor="t">
            <a:normAutofit/>
          </a:bodyPr>
          <a:lstStyle>
            <a:lvl1pPr algn="l" defTabSz="914400" rtl="0" eaLnBrk="1" latinLnBrk="0" hangingPunct="1">
              <a:lnSpc>
                <a:spcPct val="100000"/>
              </a:lnSpc>
              <a:spcBef>
                <a:spcPct val="0"/>
              </a:spcBef>
              <a:buNone/>
              <a:defRPr sz="28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n-US" sz="2400" b="1" dirty="0">
                <a:latin typeface="Adani Regular" pitchFamily="2" charset="0"/>
              </a:rPr>
              <a:t>What an Insider must do?</a:t>
            </a:r>
            <a:endParaRPr lang="en-US" sz="2400" dirty="0">
              <a:latin typeface="+mj-lt"/>
            </a:endParaRPr>
          </a:p>
        </p:txBody>
      </p:sp>
      <p:sp>
        <p:nvSpPr>
          <p:cNvPr id="3" name="Rectangle 2"/>
          <p:cNvSpPr/>
          <p:nvPr/>
        </p:nvSpPr>
        <p:spPr>
          <a:xfrm>
            <a:off x="262583" y="1268760"/>
            <a:ext cx="8640960" cy="4201150"/>
          </a:xfrm>
          <a:prstGeom prst="rect">
            <a:avLst/>
          </a:prstGeom>
        </p:spPr>
        <p:txBody>
          <a:bodyPr wrap="square">
            <a:spAutoFit/>
          </a:bodyPr>
          <a:lstStyle/>
          <a:p>
            <a:pPr marL="285750" indent="-285750" algn="just">
              <a:lnSpc>
                <a:spcPct val="150000"/>
              </a:lnSpc>
              <a:buFont typeface="Arial" panose="020B0604020202020204" pitchFamily="34" charset="0"/>
              <a:buChar char="•"/>
            </a:pPr>
            <a:r>
              <a:rPr lang="en-US" sz="1600" dirty="0"/>
              <a:t>Maintain confidentiality of any price sensitive information available.</a:t>
            </a:r>
          </a:p>
          <a:p>
            <a:pPr marL="285750" indent="-285750" algn="just">
              <a:lnSpc>
                <a:spcPct val="150000"/>
              </a:lnSpc>
              <a:buFont typeface="Arial" panose="020B0604020202020204" pitchFamily="34" charset="0"/>
              <a:buChar char="•"/>
            </a:pPr>
            <a:r>
              <a:rPr lang="en-US" sz="1600" dirty="0" smtClean="0"/>
              <a:t>All </a:t>
            </a:r>
            <a:r>
              <a:rPr lang="en-US" sz="1600" dirty="0"/>
              <a:t>Designated Employees of the company shall conduct all their dealings in the securities of the Company only when Trading Window is open.</a:t>
            </a:r>
          </a:p>
          <a:p>
            <a:pPr marL="285750" indent="-285750" algn="just">
              <a:lnSpc>
                <a:spcPct val="150000"/>
              </a:lnSpc>
              <a:buFont typeface="Arial" panose="020B0604020202020204" pitchFamily="34" charset="0"/>
              <a:buChar char="•"/>
            </a:pPr>
            <a:r>
              <a:rPr lang="en-US" sz="1600" dirty="0" smtClean="0"/>
              <a:t>When </a:t>
            </a:r>
            <a:r>
              <a:rPr lang="en-US" sz="1600" dirty="0"/>
              <a:t>the trading window is open, any Designated Person shall trade in Securities of the Company subject to </a:t>
            </a:r>
            <a:r>
              <a:rPr lang="en-US" sz="1600" b="1" dirty="0"/>
              <a:t>pre-clearance</a:t>
            </a:r>
            <a:r>
              <a:rPr lang="en-US" sz="1600" dirty="0"/>
              <a:t> by the Compliance Officer:</a:t>
            </a:r>
          </a:p>
          <a:p>
            <a:pPr algn="just">
              <a:lnSpc>
                <a:spcPct val="150000"/>
              </a:lnSpc>
            </a:pPr>
            <a:r>
              <a:rPr lang="en-US" sz="1600" dirty="0"/>
              <a:t>		If the value of the proposed trade is above 50,000 shares or </a:t>
            </a:r>
            <a:r>
              <a:rPr lang="en-US" sz="1600" dirty="0" err="1"/>
              <a:t>upto</a:t>
            </a:r>
            <a:r>
              <a:rPr lang="en-US" sz="1600" dirty="0"/>
              <a:t> </a:t>
            </a:r>
            <a:r>
              <a:rPr lang="en-US" sz="1600" dirty="0" err="1"/>
              <a:t>Rs</a:t>
            </a:r>
            <a:r>
              <a:rPr lang="en-US" sz="1600" dirty="0"/>
              <a:t>. 10 Lakhs (market value) or 1% of total shareholding, whichever is less, should pre-clear the transaction. </a:t>
            </a:r>
          </a:p>
          <a:p>
            <a:pPr marL="285750" indent="-285750" algn="just">
              <a:lnSpc>
                <a:spcPct val="150000"/>
              </a:lnSpc>
              <a:buFont typeface="Arial" panose="020B0604020202020204" pitchFamily="34" charset="0"/>
              <a:buChar char="•"/>
            </a:pPr>
            <a:r>
              <a:rPr lang="en-US" sz="1600" dirty="0" smtClean="0"/>
              <a:t>However</a:t>
            </a:r>
            <a:r>
              <a:rPr lang="en-US" sz="1600" dirty="0"/>
              <a:t>, no Specified Person shall be entitled for pre-clearance of any proposed trade if such Specified Person is in possession of UPSI even if the trading window is not closed</a:t>
            </a:r>
            <a:r>
              <a:rPr lang="en-US" dirty="0">
                <a:latin typeface="Adani Regular" pitchFamily="2" charset="0"/>
              </a:rPr>
              <a:t>. </a:t>
            </a:r>
          </a:p>
        </p:txBody>
      </p:sp>
      <p:sp>
        <p:nvSpPr>
          <p:cNvPr id="4" name="Footer Placeholder 3"/>
          <p:cNvSpPr>
            <a:spLocks noGrp="1"/>
          </p:cNvSpPr>
          <p:nvPr>
            <p:ph type="ftr" sz="quarter" idx="11"/>
          </p:nvPr>
        </p:nvSpPr>
        <p:spPr/>
        <p:txBody>
          <a:bodyPr/>
          <a:lstStyle/>
          <a:p>
            <a:r>
              <a:rPr lang="en-IN" smtClean="0"/>
              <a:t>Prepared by Ms. Dipti Shah, FCS </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5</a:t>
            </a:fld>
            <a:endParaRPr lang="en-US"/>
          </a:p>
        </p:txBody>
      </p:sp>
    </p:spTree>
    <p:extLst>
      <p:ext uri="{BB962C8B-B14F-4D97-AF65-F5344CB8AC3E}">
        <p14:creationId xmlns:p14="http://schemas.microsoft.com/office/powerpoint/2010/main" val="24780220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noGrp="1"/>
          </p:cNvSpPr>
          <p:nvPr>
            <p:ph idx="1"/>
          </p:nvPr>
        </p:nvSpPr>
        <p:spPr>
          <a:xfrm>
            <a:off x="179388" y="188913"/>
            <a:ext cx="8856662" cy="575791"/>
          </a:xfrm>
          <a:prstGeom prst="rect">
            <a:avLst/>
          </a:prstGeom>
          <a:ln w="254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4"/>
          </a:lnRef>
          <a:fillRef idx="1">
            <a:schemeClr val="lt1"/>
          </a:fillRef>
          <a:effectRef idx="0">
            <a:schemeClr val="accent4"/>
          </a:effectRef>
          <a:fontRef idx="minor">
            <a:schemeClr val="dk1"/>
          </a:fontRef>
        </p:style>
        <p:txBody>
          <a:bodyPr vert="horz" lIns="0" tIns="0" rIns="0" bIns="0" rtlCol="0" anchor="t">
            <a:normAutofit/>
          </a:bodyPr>
          <a:lstStyle>
            <a:lvl1pPr algn="l" defTabSz="914400" rtl="0" eaLnBrk="1" latinLnBrk="0" hangingPunct="1">
              <a:lnSpc>
                <a:spcPct val="100000"/>
              </a:lnSpc>
              <a:spcBef>
                <a:spcPct val="0"/>
              </a:spcBef>
              <a:buNone/>
              <a:defRPr sz="28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n-US" sz="2400" b="1" dirty="0">
                <a:latin typeface="+mj-lt"/>
              </a:rPr>
              <a:t>Procedure for pre-clearance</a:t>
            </a:r>
          </a:p>
        </p:txBody>
      </p:sp>
      <p:sp>
        <p:nvSpPr>
          <p:cNvPr id="3" name="Rectangle 2"/>
          <p:cNvSpPr/>
          <p:nvPr/>
        </p:nvSpPr>
        <p:spPr>
          <a:xfrm>
            <a:off x="251520" y="908720"/>
            <a:ext cx="8136904" cy="4154984"/>
          </a:xfrm>
          <a:prstGeom prst="rect">
            <a:avLst/>
          </a:prstGeom>
        </p:spPr>
        <p:txBody>
          <a:bodyPr wrap="square">
            <a:spAutoFit/>
          </a:bodyPr>
          <a:lstStyle/>
          <a:p>
            <a:pPr marL="285750" lvl="0" indent="-285750" algn="just">
              <a:lnSpc>
                <a:spcPct val="150000"/>
              </a:lnSpc>
              <a:buFont typeface="Arial" panose="020B0604020202020204" pitchFamily="34" charset="0"/>
              <a:buChar char="•"/>
            </a:pPr>
            <a:r>
              <a:rPr lang="en-US" sz="1600" dirty="0"/>
              <a:t>Specified Person who proposes to execute trade in Securities of the Company shall submit an application duly filled and signed to the Compliance Officer. The format of application is annexed as Annexure “A”.</a:t>
            </a:r>
          </a:p>
          <a:p>
            <a:pPr marL="285750" lvl="0" indent="-285750" algn="just">
              <a:lnSpc>
                <a:spcPct val="150000"/>
              </a:lnSpc>
              <a:buFont typeface="Arial" panose="020B0604020202020204" pitchFamily="34" charset="0"/>
              <a:buChar char="•"/>
            </a:pPr>
            <a:r>
              <a:rPr lang="en-US" sz="1600" dirty="0" smtClean="0"/>
              <a:t>An </a:t>
            </a:r>
            <a:r>
              <a:rPr lang="en-US" sz="1600" dirty="0"/>
              <a:t>Undertaking shall be executed by these Person(s) stating that:</a:t>
            </a:r>
          </a:p>
          <a:p>
            <a:pPr marL="285750" indent="-285750" algn="just">
              <a:lnSpc>
                <a:spcPct val="150000"/>
              </a:lnSpc>
              <a:buFont typeface="Arial" panose="020B0604020202020204" pitchFamily="34" charset="0"/>
              <a:buChar char="•"/>
            </a:pPr>
            <a:r>
              <a:rPr lang="en-US" sz="1600" dirty="0" smtClean="0"/>
              <a:t>The </a:t>
            </a:r>
            <a:r>
              <a:rPr lang="en-US" sz="1600" dirty="0"/>
              <a:t>applicant may execute the order within one week i.e. 7 days of the permission and shall report his trade details to Compliance Officer in Annexure “C” within 2 trading days from the trade.</a:t>
            </a:r>
          </a:p>
          <a:p>
            <a:pPr marL="285750" indent="-285750" algn="just">
              <a:lnSpc>
                <a:spcPct val="150000"/>
              </a:lnSpc>
              <a:buFont typeface="Arial" panose="020B0604020202020204" pitchFamily="34" charset="0"/>
              <a:buChar char="•"/>
            </a:pPr>
            <a:r>
              <a:rPr lang="en-US" sz="1600" dirty="0" smtClean="0"/>
              <a:t>In </a:t>
            </a:r>
            <a:r>
              <a:rPr lang="en-US" sz="1600" dirty="0"/>
              <a:t>case of failure in executing trade within seven trading days, Specified Person shall be required to take fresh pre-clearance for the trades to be executed in Annexure “A”. </a:t>
            </a:r>
          </a:p>
          <a:p>
            <a:pPr algn="just">
              <a:lnSpc>
                <a:spcPct val="150000"/>
              </a:lnSpc>
            </a:pPr>
            <a:endParaRPr lang="en-US" sz="1600" dirty="0"/>
          </a:p>
        </p:txBody>
      </p:sp>
      <p:sp>
        <p:nvSpPr>
          <p:cNvPr id="4" name="Footer Placeholder 3"/>
          <p:cNvSpPr>
            <a:spLocks noGrp="1"/>
          </p:cNvSpPr>
          <p:nvPr>
            <p:ph type="ftr" sz="quarter" idx="11"/>
          </p:nvPr>
        </p:nvSpPr>
        <p:spPr/>
        <p:txBody>
          <a:bodyPr/>
          <a:lstStyle/>
          <a:p>
            <a:r>
              <a:rPr lang="en-IN" smtClean="0"/>
              <a:t>Prepared by Ms. Dipti Shah, FCS </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6</a:t>
            </a:fld>
            <a:endParaRPr lang="en-US"/>
          </a:p>
        </p:txBody>
      </p:sp>
    </p:spTree>
    <p:extLst>
      <p:ext uri="{BB962C8B-B14F-4D97-AF65-F5344CB8AC3E}">
        <p14:creationId xmlns:p14="http://schemas.microsoft.com/office/powerpoint/2010/main" val="23272314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a:xfrm>
            <a:off x="556966" y="188640"/>
            <a:ext cx="8311306" cy="478976"/>
          </a:xfrm>
          <a:prstGeom prst="rect">
            <a:avLst/>
          </a:prstGeom>
          <a:ln w="254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4"/>
          </a:lnRef>
          <a:fillRef idx="1">
            <a:schemeClr val="lt1"/>
          </a:fillRef>
          <a:effectRef idx="0">
            <a:schemeClr val="accent4"/>
          </a:effectRef>
          <a:fontRef idx="minor">
            <a:schemeClr val="dk1"/>
          </a:fontRef>
        </p:style>
        <p:txBody>
          <a:bodyPr vert="horz" lIns="0" tIns="0" rIns="0" bIns="0" rtlCol="0" anchor="t">
            <a:normAutofit/>
          </a:bodyPr>
          <a:lstStyle>
            <a:lvl1pPr algn="l" defTabSz="914400" rtl="0" eaLnBrk="1" latinLnBrk="0" hangingPunct="1">
              <a:lnSpc>
                <a:spcPct val="100000"/>
              </a:lnSpc>
              <a:spcBef>
                <a:spcPct val="0"/>
              </a:spcBef>
              <a:buNone/>
              <a:defRPr sz="28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n-US" sz="2400" b="1" dirty="0">
                <a:latin typeface="+mj-lt"/>
              </a:rPr>
              <a:t>What an Insider can not do?</a:t>
            </a:r>
          </a:p>
        </p:txBody>
      </p:sp>
      <p:sp>
        <p:nvSpPr>
          <p:cNvPr id="3" name="Content Placeholder 3"/>
          <p:cNvSpPr txBox="1">
            <a:spLocks/>
          </p:cNvSpPr>
          <p:nvPr/>
        </p:nvSpPr>
        <p:spPr>
          <a:xfrm>
            <a:off x="249410" y="764704"/>
            <a:ext cx="8618862" cy="5400600"/>
          </a:xfrm>
          <a:prstGeom prst="rect">
            <a:avLst/>
          </a:prstGeom>
        </p:spPr>
        <p:txBody>
          <a:bodyPr vert="horz" lIns="0" tIns="0" rIns="0" bIns="0" numCol="1" rtlCol="0">
            <a:noAutofit/>
          </a:bodyPr>
          <a:lstStyle>
            <a:lvl1pPr marL="0" indent="0" algn="l" defTabSz="914400" rtl="0" eaLnBrk="1" latinLnBrk="0" hangingPunct="1">
              <a:lnSpc>
                <a:spcPct val="100000"/>
              </a:lnSpc>
              <a:spcBef>
                <a:spcPts val="1150"/>
              </a:spcBef>
              <a:buFontTx/>
              <a:buNone/>
              <a:defRPr sz="2300" kern="1200">
                <a:solidFill>
                  <a:schemeClr val="tx1"/>
                </a:solidFill>
                <a:latin typeface="+mj-lt"/>
                <a:ea typeface="+mn-ea"/>
                <a:cs typeface="+mn-cs"/>
              </a:defRPr>
            </a:lvl1pPr>
            <a:lvl2pPr marL="0" indent="0" algn="l" defTabSz="914400" rtl="0" eaLnBrk="1" latinLnBrk="0" hangingPunct="1">
              <a:lnSpc>
                <a:spcPct val="100000"/>
              </a:lnSpc>
              <a:spcBef>
                <a:spcPts val="1150"/>
              </a:spcBef>
              <a:buFontTx/>
              <a:buNone/>
              <a:defRPr sz="2300" kern="1200">
                <a:solidFill>
                  <a:schemeClr val="tx1"/>
                </a:solidFill>
                <a:latin typeface="+mn-lt"/>
                <a:ea typeface="+mn-ea"/>
                <a:cs typeface="+mn-cs"/>
              </a:defRPr>
            </a:lvl2pPr>
            <a:lvl3pPr marL="216000" indent="-216000" algn="l" defTabSz="914400" rtl="0" eaLnBrk="1" latinLnBrk="0" hangingPunct="1">
              <a:lnSpc>
                <a:spcPct val="100000"/>
              </a:lnSpc>
              <a:spcBef>
                <a:spcPts val="400"/>
              </a:spcBef>
              <a:buFont typeface="Arial" pitchFamily="34" charset="0"/>
              <a:buChar char="•"/>
              <a:defRPr sz="2300" kern="1200">
                <a:solidFill>
                  <a:schemeClr val="tx1"/>
                </a:solidFill>
                <a:latin typeface="+mn-lt"/>
                <a:ea typeface="+mn-ea"/>
                <a:cs typeface="+mn-cs"/>
              </a:defRPr>
            </a:lvl3pPr>
            <a:lvl4pPr marL="432000" indent="-216000" algn="l" defTabSz="914400" rtl="0" eaLnBrk="1" latinLnBrk="0" hangingPunct="1">
              <a:lnSpc>
                <a:spcPct val="100000"/>
              </a:lnSpc>
              <a:spcBef>
                <a:spcPts val="200"/>
              </a:spcBef>
              <a:buFont typeface="Adani Regular" pitchFamily="2" charset="0"/>
              <a:buChar char="–"/>
              <a:tabLst>
                <a:tab pos="269875" algn="l"/>
              </a:tabLst>
              <a:defRPr sz="2300" kern="1200">
                <a:solidFill>
                  <a:schemeClr val="tx1"/>
                </a:solidFill>
                <a:latin typeface="+mn-lt"/>
                <a:ea typeface="+mn-ea"/>
                <a:cs typeface="+mn-cs"/>
              </a:defRPr>
            </a:lvl4pPr>
            <a:lvl5pPr marL="648000" indent="-216000" algn="l" defTabSz="914400" rtl="0" eaLnBrk="1" latinLnBrk="0" hangingPunct="1">
              <a:lnSpc>
                <a:spcPct val="100000"/>
              </a:lnSpc>
              <a:spcBef>
                <a:spcPts val="200"/>
              </a:spcBef>
              <a:buFont typeface="Adani Regular" pitchFamily="2" charset="0"/>
              <a:buChar char="–"/>
              <a:defRPr sz="23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85750" indent="-285750" algn="just">
              <a:lnSpc>
                <a:spcPct val="150000"/>
              </a:lnSpc>
              <a:buFont typeface="Arial" panose="020B0604020202020204" pitchFamily="34" charset="0"/>
              <a:buChar char="•"/>
            </a:pPr>
            <a:r>
              <a:rPr lang="en-US" sz="1600" dirty="0" smtClean="0">
                <a:latin typeface="+mn-lt"/>
              </a:rPr>
              <a:t>No Insider who is in possession of UPSI can trade in securities of the Company.</a:t>
            </a:r>
            <a:endParaRPr lang="en-US" sz="1600" dirty="0">
              <a:latin typeface="+mn-lt"/>
            </a:endParaRPr>
          </a:p>
          <a:p>
            <a:pPr marL="285750" indent="-285750" algn="just">
              <a:lnSpc>
                <a:spcPct val="150000"/>
              </a:lnSpc>
              <a:buFont typeface="Arial" panose="020B0604020202020204" pitchFamily="34" charset="0"/>
              <a:buChar char="•"/>
            </a:pPr>
            <a:r>
              <a:rPr lang="en-US" sz="1600" dirty="0" smtClean="0">
                <a:latin typeface="+mn-lt"/>
              </a:rPr>
              <a:t>No Insider can trade in securities of the Company when trading window is closed.</a:t>
            </a:r>
          </a:p>
          <a:p>
            <a:pPr marL="285750" lvl="0" indent="-285750" algn="just">
              <a:lnSpc>
                <a:spcPct val="150000"/>
              </a:lnSpc>
              <a:buFont typeface="Arial" panose="020B0604020202020204" pitchFamily="34" charset="0"/>
              <a:buChar char="•"/>
            </a:pPr>
            <a:r>
              <a:rPr lang="en-US" sz="1600" dirty="0" smtClean="0">
                <a:latin typeface="+mn-lt"/>
              </a:rPr>
              <a:t>All </a:t>
            </a:r>
            <a:r>
              <a:rPr lang="en-US" sz="1600" dirty="0">
                <a:latin typeface="+mn-lt"/>
              </a:rPr>
              <a:t>designated employees who buy or sell any number of shares of the company shall not enter into an opposite transaction i.e. sell or buy any number of shares during the next six months following the prior transaction. The restriction of six months on sale of shares would apply from the date of the last purchase and not the first purchase. </a:t>
            </a:r>
          </a:p>
          <a:p>
            <a:pPr lvl="0" algn="just">
              <a:lnSpc>
                <a:spcPct val="150000"/>
              </a:lnSpc>
            </a:pPr>
            <a:r>
              <a:rPr lang="en-IN" sz="1600" dirty="0" smtClean="0">
                <a:latin typeface="+mn-lt"/>
              </a:rPr>
              <a:t>		To </a:t>
            </a:r>
            <a:r>
              <a:rPr lang="en-IN" sz="1600" dirty="0">
                <a:latin typeface="+mn-lt"/>
              </a:rPr>
              <a:t>illustrate if the employee has purchased 100 shares on 1st November, 2015 and again purchased on 19th November, 2015 In the above example he can sell the shares after 19th May, 2016. The same is true in case of sale of shares on two different dates i.e. the restriction of six months on purchase  of shares would apply from the date of the last sale</a:t>
            </a:r>
            <a:r>
              <a:rPr lang="en-IN" sz="1600" dirty="0" smtClean="0">
                <a:latin typeface="+mn-lt"/>
              </a:rPr>
              <a:t>.</a:t>
            </a:r>
          </a:p>
          <a:p>
            <a:pPr marL="285750" indent="-285750" algn="just">
              <a:lnSpc>
                <a:spcPct val="150000"/>
              </a:lnSpc>
              <a:buFont typeface="Arial" panose="020B0604020202020204" pitchFamily="34" charset="0"/>
              <a:buChar char="•"/>
            </a:pPr>
            <a:r>
              <a:rPr lang="en-US" sz="1600" dirty="0">
                <a:latin typeface="+mn-lt"/>
              </a:rPr>
              <a:t>All designated employees shall also not take positions in derivative transactions and he can not enter into forward trading in the shares of the company at any time.</a:t>
            </a:r>
          </a:p>
          <a:p>
            <a:pPr lvl="0" algn="just">
              <a:lnSpc>
                <a:spcPct val="150000"/>
              </a:lnSpc>
            </a:pPr>
            <a:endParaRPr lang="en-US" sz="1600" dirty="0">
              <a:latin typeface="+mn-lt"/>
            </a:endParaRPr>
          </a:p>
          <a:p>
            <a:pPr marL="285750" indent="-285750" algn="just">
              <a:lnSpc>
                <a:spcPct val="150000"/>
              </a:lnSpc>
              <a:buFont typeface="Wingdings" panose="05000000000000000000" pitchFamily="2" charset="2"/>
              <a:buChar char="ü"/>
            </a:pPr>
            <a:endParaRPr lang="en-US" sz="1600" dirty="0">
              <a:latin typeface="+mn-lt"/>
            </a:endParaRPr>
          </a:p>
        </p:txBody>
      </p:sp>
      <p:sp>
        <p:nvSpPr>
          <p:cNvPr id="4" name="Footer Placeholder 3"/>
          <p:cNvSpPr>
            <a:spLocks noGrp="1"/>
          </p:cNvSpPr>
          <p:nvPr>
            <p:ph type="ftr" sz="quarter" idx="11"/>
          </p:nvPr>
        </p:nvSpPr>
        <p:spPr/>
        <p:txBody>
          <a:bodyPr/>
          <a:lstStyle/>
          <a:p>
            <a:r>
              <a:rPr lang="en-IN" smtClean="0"/>
              <a:t>Prepared by Ms. Dipti Shah, FCS </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7</a:t>
            </a:fld>
            <a:endParaRPr lang="en-US"/>
          </a:p>
        </p:txBody>
      </p:sp>
    </p:spTree>
    <p:extLst>
      <p:ext uri="{BB962C8B-B14F-4D97-AF65-F5344CB8AC3E}">
        <p14:creationId xmlns:p14="http://schemas.microsoft.com/office/powerpoint/2010/main" val="16435366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a:xfrm>
            <a:off x="467544" y="309192"/>
            <a:ext cx="8415958" cy="478976"/>
          </a:xfrm>
          <a:prstGeom prst="rect">
            <a:avLst/>
          </a:prstGeom>
          <a:ln w="254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4"/>
          </a:lnRef>
          <a:fillRef idx="1">
            <a:schemeClr val="lt1"/>
          </a:fillRef>
          <a:effectRef idx="0">
            <a:schemeClr val="accent4"/>
          </a:effectRef>
          <a:fontRef idx="minor">
            <a:schemeClr val="dk1"/>
          </a:fontRef>
        </p:style>
        <p:txBody>
          <a:bodyPr vert="horz" lIns="0" tIns="0" rIns="0" bIns="0" rtlCol="0" anchor="t">
            <a:normAutofit/>
          </a:bodyPr>
          <a:lstStyle>
            <a:lvl1pPr algn="l" defTabSz="914400" rtl="0" eaLnBrk="1" latinLnBrk="0" hangingPunct="1">
              <a:lnSpc>
                <a:spcPct val="100000"/>
              </a:lnSpc>
              <a:spcBef>
                <a:spcPct val="0"/>
              </a:spcBef>
              <a:buNone/>
              <a:defRPr sz="28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r>
              <a:rPr lang="en-US" sz="2400" b="1" dirty="0" smtClean="0">
                <a:latin typeface="+mj-lt"/>
              </a:rPr>
              <a:t>Disclosure</a:t>
            </a:r>
            <a:endParaRPr lang="en-US" sz="2400" b="1" dirty="0">
              <a:latin typeface="+mj-lt"/>
            </a:endParaRPr>
          </a:p>
        </p:txBody>
      </p:sp>
      <p:graphicFrame>
        <p:nvGraphicFramePr>
          <p:cNvPr id="3" name="Table 2"/>
          <p:cNvGraphicFramePr>
            <a:graphicFrameLocks noGrp="1"/>
          </p:cNvGraphicFramePr>
          <p:nvPr>
            <p:extLst>
              <p:ext uri="{D42A27DB-BD31-4B8C-83A1-F6EECF244321}">
                <p14:modId xmlns:p14="http://schemas.microsoft.com/office/powerpoint/2010/main" val="1560959815"/>
              </p:ext>
            </p:extLst>
          </p:nvPr>
        </p:nvGraphicFramePr>
        <p:xfrm>
          <a:off x="467544" y="1052736"/>
          <a:ext cx="8415957" cy="4005448"/>
        </p:xfrm>
        <a:graphic>
          <a:graphicData uri="http://schemas.openxmlformats.org/drawingml/2006/table">
            <a:tbl>
              <a:tblPr firstRow="1" bandRow="1">
                <a:tableStyleId>{0E3FDE45-AF77-4B5C-9715-49D594BDF05E}</a:tableStyleId>
              </a:tblPr>
              <a:tblGrid>
                <a:gridCol w="1296144"/>
                <a:gridCol w="2448272"/>
                <a:gridCol w="4671541"/>
              </a:tblGrid>
              <a:tr h="360040">
                <a:tc>
                  <a:txBody>
                    <a:bodyPr/>
                    <a:lstStyle/>
                    <a:p>
                      <a:pPr marL="0" marR="0" algn="ctr">
                        <a:lnSpc>
                          <a:spcPct val="115000"/>
                        </a:lnSpc>
                        <a:spcBef>
                          <a:spcPts val="0"/>
                        </a:spcBef>
                        <a:spcAft>
                          <a:spcPts val="0"/>
                        </a:spcAft>
                      </a:pPr>
                      <a:r>
                        <a:rPr lang="en-US" sz="1600" dirty="0">
                          <a:effectLst/>
                        </a:rPr>
                        <a:t>Regulation</a:t>
                      </a:r>
                      <a:endParaRPr lang="en-US" sz="1600" dirty="0">
                        <a:effectLst/>
                        <a:latin typeface="+mn-lt"/>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a:effectLst/>
                        </a:rPr>
                        <a:t>Particulars</a:t>
                      </a:r>
                      <a:endParaRPr lang="en-US" sz="1600" dirty="0">
                        <a:effectLst/>
                        <a:latin typeface="+mn-lt"/>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a:effectLst/>
                        </a:rPr>
                        <a:t>By whom? And When?</a:t>
                      </a:r>
                      <a:endParaRPr lang="en-US" sz="1600" dirty="0">
                        <a:effectLst/>
                        <a:latin typeface="+mn-lt"/>
                        <a:ea typeface="Calibri"/>
                        <a:cs typeface="Times New Roman"/>
                      </a:endParaRPr>
                    </a:p>
                  </a:txBody>
                  <a:tcPr marL="68580" marR="68580" marT="0" marB="0"/>
                </a:tc>
              </a:tr>
              <a:tr h="954106">
                <a:tc>
                  <a:txBody>
                    <a:bodyPr/>
                    <a:lstStyle/>
                    <a:p>
                      <a:pPr marL="0" marR="0" algn="l">
                        <a:lnSpc>
                          <a:spcPct val="115000"/>
                        </a:lnSpc>
                        <a:spcBef>
                          <a:spcPts val="0"/>
                        </a:spcBef>
                        <a:spcAft>
                          <a:spcPts val="0"/>
                        </a:spcAft>
                      </a:pPr>
                      <a:r>
                        <a:rPr lang="en-US" sz="1600">
                          <a:effectLst/>
                        </a:rPr>
                        <a:t>7(1)(b)</a:t>
                      </a:r>
                      <a:endParaRPr lang="en-US" sz="1600">
                        <a:effectLst/>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600" dirty="0">
                          <a:effectLst/>
                        </a:rPr>
                        <a:t>Event based Disclosure</a:t>
                      </a:r>
                      <a:endParaRPr lang="en-US" sz="1600" dirty="0">
                        <a:effectLst/>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600">
                          <a:effectLst/>
                        </a:rPr>
                        <a:t>By whom : Every person on appointment of KMP or Director or becoming a promoter</a:t>
                      </a:r>
                    </a:p>
                    <a:p>
                      <a:pPr marL="0" marR="0" algn="l">
                        <a:lnSpc>
                          <a:spcPct val="115000"/>
                        </a:lnSpc>
                        <a:spcBef>
                          <a:spcPts val="0"/>
                        </a:spcBef>
                        <a:spcAft>
                          <a:spcPts val="0"/>
                        </a:spcAft>
                      </a:pPr>
                      <a:r>
                        <a:rPr lang="en-US" sz="1600">
                          <a:effectLst/>
                        </a:rPr>
                        <a:t>When:   Within 7 days</a:t>
                      </a:r>
                    </a:p>
                    <a:p>
                      <a:pPr marL="0" marR="0" algn="l">
                        <a:lnSpc>
                          <a:spcPct val="115000"/>
                        </a:lnSpc>
                        <a:spcBef>
                          <a:spcPts val="0"/>
                        </a:spcBef>
                        <a:spcAft>
                          <a:spcPts val="0"/>
                        </a:spcAft>
                      </a:pPr>
                      <a:r>
                        <a:rPr lang="en-US" sz="1600">
                          <a:effectLst/>
                        </a:rPr>
                        <a:t>Form B</a:t>
                      </a:r>
                      <a:endParaRPr lang="en-US" sz="1600">
                        <a:effectLst/>
                        <a:latin typeface="+mn-lt"/>
                        <a:ea typeface="Calibri"/>
                        <a:cs typeface="Times New Roman"/>
                      </a:endParaRPr>
                    </a:p>
                  </a:txBody>
                  <a:tcPr marL="68580" marR="68580" marT="0" marB="0"/>
                </a:tc>
              </a:tr>
              <a:tr h="954106">
                <a:tc>
                  <a:txBody>
                    <a:bodyPr/>
                    <a:lstStyle/>
                    <a:p>
                      <a:pPr marL="0" marR="0" algn="l">
                        <a:lnSpc>
                          <a:spcPct val="115000"/>
                        </a:lnSpc>
                        <a:spcBef>
                          <a:spcPts val="0"/>
                        </a:spcBef>
                        <a:spcAft>
                          <a:spcPts val="0"/>
                        </a:spcAft>
                      </a:pPr>
                      <a:r>
                        <a:rPr lang="en-US" sz="1600">
                          <a:effectLst/>
                        </a:rPr>
                        <a:t>7(2)(a)</a:t>
                      </a:r>
                      <a:endParaRPr lang="en-US" sz="1600">
                        <a:effectLst/>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600" dirty="0">
                          <a:effectLst/>
                        </a:rPr>
                        <a:t>Continual Disclosure.</a:t>
                      </a:r>
                    </a:p>
                    <a:p>
                      <a:pPr marL="0" marR="0" algn="l">
                        <a:lnSpc>
                          <a:spcPct val="115000"/>
                        </a:lnSpc>
                        <a:spcBef>
                          <a:spcPts val="0"/>
                        </a:spcBef>
                        <a:spcAft>
                          <a:spcPts val="0"/>
                        </a:spcAft>
                      </a:pPr>
                      <a:r>
                        <a:rPr lang="en-US" sz="1600" dirty="0">
                          <a:effectLst/>
                        </a:rPr>
                        <a:t>On crossing the threshold limit</a:t>
                      </a:r>
                      <a:endParaRPr lang="en-US" sz="1600" dirty="0">
                        <a:effectLst/>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600" dirty="0">
                          <a:effectLst/>
                        </a:rPr>
                        <a:t>By whom : Every promoter employee and Director of every company shall disclose to company</a:t>
                      </a:r>
                    </a:p>
                    <a:p>
                      <a:pPr marL="10795" marR="0" indent="-17145" algn="l">
                        <a:lnSpc>
                          <a:spcPct val="115000"/>
                        </a:lnSpc>
                        <a:spcBef>
                          <a:spcPts val="0"/>
                        </a:spcBef>
                        <a:spcAft>
                          <a:spcPts val="0"/>
                        </a:spcAft>
                      </a:pPr>
                      <a:r>
                        <a:rPr lang="en-IN" sz="1600" dirty="0">
                          <a:effectLst/>
                        </a:rPr>
                        <a:t>When:  Within two trading days of sale or purchase of securities if the value of the securities traded, whether in one transaction or a series of transactions over any calendar quarter, aggregates to a traded value in excess of ten lakh rupees or such other value as may be specified by SEBI from time to time.</a:t>
                      </a:r>
                      <a:endParaRPr lang="en-US" sz="1600" dirty="0">
                        <a:effectLst/>
                      </a:endParaRPr>
                    </a:p>
                    <a:p>
                      <a:pPr marL="10795" marR="0" indent="-17145" algn="l">
                        <a:lnSpc>
                          <a:spcPct val="115000"/>
                        </a:lnSpc>
                        <a:spcBef>
                          <a:spcPts val="0"/>
                        </a:spcBef>
                        <a:spcAft>
                          <a:spcPts val="0"/>
                        </a:spcAft>
                      </a:pPr>
                      <a:r>
                        <a:rPr lang="en-IN" sz="1600" dirty="0">
                          <a:effectLst/>
                        </a:rPr>
                        <a:t>Form C</a:t>
                      </a:r>
                      <a:endParaRPr lang="en-US" sz="1600" dirty="0">
                        <a:effectLst/>
                        <a:latin typeface="+mn-lt"/>
                        <a:ea typeface="Times New Roman"/>
                        <a:cs typeface="Times New Roman"/>
                      </a:endParaRPr>
                    </a:p>
                  </a:txBody>
                  <a:tcPr marL="68580" marR="68580" marT="0" marB="0"/>
                </a:tc>
              </a:tr>
            </a:tbl>
          </a:graphicData>
        </a:graphic>
      </p:graphicFrame>
      <p:sp>
        <p:nvSpPr>
          <p:cNvPr id="4" name="Footer Placeholder 3"/>
          <p:cNvSpPr>
            <a:spLocks noGrp="1"/>
          </p:cNvSpPr>
          <p:nvPr>
            <p:ph type="ftr" sz="quarter" idx="11"/>
          </p:nvPr>
        </p:nvSpPr>
        <p:spPr/>
        <p:txBody>
          <a:bodyPr/>
          <a:lstStyle/>
          <a:p>
            <a:r>
              <a:rPr lang="en-IN" smtClean="0"/>
              <a:t>Prepared by Ms. Dipti Shah, FCS </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8</a:t>
            </a:fld>
            <a:endParaRPr lang="en-US"/>
          </a:p>
        </p:txBody>
      </p:sp>
    </p:spTree>
    <p:extLst>
      <p:ext uri="{BB962C8B-B14F-4D97-AF65-F5344CB8AC3E}">
        <p14:creationId xmlns:p14="http://schemas.microsoft.com/office/powerpoint/2010/main" val="16233242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5"/>
          <p:cNvGraphicFramePr>
            <a:graphicFrameLocks noGrp="1"/>
          </p:cNvGraphicFramePr>
          <p:nvPr>
            <p:ph idx="1"/>
            <p:extLst>
              <p:ext uri="{D42A27DB-BD31-4B8C-83A1-F6EECF244321}">
                <p14:modId xmlns:p14="http://schemas.microsoft.com/office/powerpoint/2010/main" val="3005510101"/>
              </p:ext>
            </p:extLst>
          </p:nvPr>
        </p:nvGraphicFramePr>
        <p:xfrm>
          <a:off x="339725" y="260350"/>
          <a:ext cx="8408739" cy="3925824"/>
        </p:xfrm>
        <a:graphic>
          <a:graphicData uri="http://schemas.openxmlformats.org/drawingml/2006/table">
            <a:tbl>
              <a:tblPr firstRow="1" bandRow="1">
                <a:tableStyleId>{0E3FDE45-AF77-4B5C-9715-49D594BDF05E}</a:tableStyleId>
              </a:tblPr>
              <a:tblGrid>
                <a:gridCol w="1095539"/>
                <a:gridCol w="3656600"/>
                <a:gridCol w="3656600"/>
              </a:tblGrid>
              <a:tr h="370840">
                <a:tc>
                  <a:txBody>
                    <a:bodyPr/>
                    <a:lstStyle/>
                    <a:p>
                      <a:pPr marL="0" marR="0" algn="l">
                        <a:lnSpc>
                          <a:spcPct val="115000"/>
                        </a:lnSpc>
                        <a:spcBef>
                          <a:spcPts val="0"/>
                        </a:spcBef>
                        <a:spcAft>
                          <a:spcPts val="0"/>
                        </a:spcAft>
                      </a:pPr>
                      <a:r>
                        <a:rPr lang="en-US" sz="1600" dirty="0">
                          <a:effectLst/>
                        </a:rPr>
                        <a:t>7(2)(b)</a:t>
                      </a:r>
                      <a:endParaRPr lang="en-US" sz="1600" dirty="0">
                        <a:effectLst/>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600" dirty="0">
                          <a:effectLst/>
                        </a:rPr>
                        <a:t>Every company shall notify the particulars of such trading to Stock Exchange on receipt of disclosure or from becoming  aware of such information</a:t>
                      </a:r>
                      <a:endParaRPr lang="en-US" sz="1600" dirty="0">
                        <a:effectLst/>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600">
                          <a:effectLst/>
                        </a:rPr>
                        <a:t>By whom :  By company to Stock Exchange</a:t>
                      </a:r>
                    </a:p>
                    <a:p>
                      <a:pPr marL="0" marR="0" algn="l">
                        <a:lnSpc>
                          <a:spcPct val="115000"/>
                        </a:lnSpc>
                        <a:spcBef>
                          <a:spcPts val="0"/>
                        </a:spcBef>
                        <a:spcAft>
                          <a:spcPts val="0"/>
                        </a:spcAft>
                      </a:pPr>
                      <a:r>
                        <a:rPr lang="en-US" sz="1600">
                          <a:effectLst/>
                        </a:rPr>
                        <a:t>When:  Within 2 trading days of receipt of disclosure by employee, Director or Promoter.</a:t>
                      </a:r>
                      <a:endParaRPr lang="en-US" sz="1600">
                        <a:effectLst/>
                        <a:latin typeface="+mn-lt"/>
                        <a:ea typeface="Calibri"/>
                        <a:cs typeface="Times New Roman"/>
                      </a:endParaRPr>
                    </a:p>
                  </a:txBody>
                  <a:tcPr marL="68580" marR="68580" marT="0" marB="0"/>
                </a:tc>
              </a:tr>
              <a:tr h="370840">
                <a:tc>
                  <a:txBody>
                    <a:bodyPr/>
                    <a:lstStyle/>
                    <a:p>
                      <a:pPr marL="0" marR="0" algn="l">
                        <a:lnSpc>
                          <a:spcPct val="115000"/>
                        </a:lnSpc>
                        <a:spcBef>
                          <a:spcPts val="0"/>
                        </a:spcBef>
                        <a:spcAft>
                          <a:spcPts val="0"/>
                        </a:spcAft>
                      </a:pPr>
                      <a:r>
                        <a:rPr lang="en-US" sz="1600">
                          <a:effectLst/>
                        </a:rPr>
                        <a:t>7(3)</a:t>
                      </a:r>
                      <a:endParaRPr lang="en-US" sz="1600">
                        <a:effectLst/>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600" dirty="0">
                          <a:effectLst/>
                        </a:rPr>
                        <a:t>Disclosures by other connected persons</a:t>
                      </a:r>
                      <a:endParaRPr lang="en-US" sz="1600" dirty="0">
                        <a:effectLst/>
                        <a:latin typeface="+mn-lt"/>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1600" dirty="0">
                          <a:effectLst/>
                        </a:rPr>
                        <a:t>Any company whose securities are listed on a stock exchange may, at its discretion</a:t>
                      </a:r>
                    </a:p>
                    <a:p>
                      <a:pPr marL="0" marR="0" algn="l">
                        <a:lnSpc>
                          <a:spcPct val="115000"/>
                        </a:lnSpc>
                        <a:spcBef>
                          <a:spcPts val="0"/>
                        </a:spcBef>
                        <a:spcAft>
                          <a:spcPts val="0"/>
                        </a:spcAft>
                      </a:pPr>
                      <a:r>
                        <a:rPr lang="en-US" sz="1600" dirty="0">
                          <a:effectLst/>
                        </a:rPr>
                        <a:t>require any other connected person or class of connected persons to make disclosures of holdings and trading in securities of the company and at such frequency as may be determined by the company </a:t>
                      </a:r>
                    </a:p>
                    <a:p>
                      <a:pPr marL="0" marR="0" algn="l">
                        <a:lnSpc>
                          <a:spcPct val="115000"/>
                        </a:lnSpc>
                        <a:spcBef>
                          <a:spcPts val="0"/>
                        </a:spcBef>
                        <a:spcAft>
                          <a:spcPts val="0"/>
                        </a:spcAft>
                      </a:pPr>
                      <a:r>
                        <a:rPr lang="en-US" sz="1600" dirty="0">
                          <a:effectLst/>
                        </a:rPr>
                        <a:t>Form D</a:t>
                      </a:r>
                      <a:endParaRPr lang="en-US" sz="1600" dirty="0">
                        <a:effectLst/>
                        <a:latin typeface="+mn-lt"/>
                        <a:ea typeface="Calibri"/>
                        <a:cs typeface="Times New Roman"/>
                      </a:endParaRPr>
                    </a:p>
                  </a:txBody>
                  <a:tcPr marL="68580" marR="68580" marT="0" marB="0"/>
                </a:tc>
              </a:tr>
            </a:tbl>
          </a:graphicData>
        </a:graphic>
      </p:graphicFrame>
      <p:sp>
        <p:nvSpPr>
          <p:cNvPr id="3" name="Footer Placeholder 2"/>
          <p:cNvSpPr>
            <a:spLocks noGrp="1"/>
          </p:cNvSpPr>
          <p:nvPr>
            <p:ph type="ftr" sz="quarter" idx="11"/>
          </p:nvPr>
        </p:nvSpPr>
        <p:spPr/>
        <p:txBody>
          <a:bodyPr/>
          <a:lstStyle/>
          <a:p>
            <a:r>
              <a:rPr lang="en-IN" smtClean="0"/>
              <a:t>Prepared by Ms. Dipti Shah, FCS </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9</a:t>
            </a:fld>
            <a:endParaRPr lang="en-US"/>
          </a:p>
        </p:txBody>
      </p:sp>
    </p:spTree>
    <p:extLst>
      <p:ext uri="{BB962C8B-B14F-4D97-AF65-F5344CB8AC3E}">
        <p14:creationId xmlns:p14="http://schemas.microsoft.com/office/powerpoint/2010/main" val="34777427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1505</Words>
  <Application>Microsoft Office PowerPoint</Application>
  <PresentationFormat>On-screen Show (4:3)</PresentationFormat>
  <Paragraphs>129</Paragraphs>
  <Slides>14</Slides>
  <Notes>14</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Insider Trading </vt:lpstr>
      <vt:lpstr>Introduction </vt:lpstr>
      <vt:lpstr>Connected person means…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Insider Trading </dc:title>
  <dc:creator>Dipti Shah</dc:creator>
  <cp:lastModifiedBy>Dipti Shah</cp:lastModifiedBy>
  <cp:revision>2</cp:revision>
  <dcterms:created xsi:type="dcterms:W3CDTF">2006-08-16T00:00:00Z</dcterms:created>
  <dcterms:modified xsi:type="dcterms:W3CDTF">2016-11-05T09:23:53Z</dcterms:modified>
</cp:coreProperties>
</file>