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43"/>
          <p:cNvGrpSpPr/>
          <p:nvPr/>
        </p:nvGrpSpPr>
        <p:grpSpPr>
          <a:xfrm>
            <a:off x="0" y="2267858"/>
            <a:ext cx="4191000" cy="4590144"/>
            <a:chOff x="-1" y="1600199"/>
            <a:chExt cx="4501019" cy="5257801"/>
          </a:xfrm>
        </p:grpSpPr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-1" y="1600199"/>
              <a:ext cx="4127498" cy="2514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-1" y="3581398"/>
              <a:ext cx="1600200" cy="3276599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0" y="2438399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1224419" y="3886199"/>
              <a:ext cx="3276599" cy="2971800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876758" y="3994150"/>
              <a:ext cx="1719262" cy="2863850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46"/>
          <p:cNvSpPr>
            <a:spLocks/>
          </p:cNvSpPr>
          <p:nvPr/>
        </p:nvSpPr>
        <p:spPr bwMode="auto">
          <a:xfrm>
            <a:off x="7543800" y="0"/>
            <a:ext cx="1600201" cy="220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2" y="0"/>
              </a:cxn>
              <a:cxn ang="0">
                <a:pos x="1432" y="3492"/>
              </a:cxn>
              <a:cxn ang="0">
                <a:pos x="1419" y="3252"/>
              </a:cxn>
              <a:cxn ang="0">
                <a:pos x="1406" y="3024"/>
              </a:cxn>
              <a:cxn ang="0">
                <a:pos x="1393" y="2807"/>
              </a:cxn>
              <a:cxn ang="0">
                <a:pos x="1379" y="2601"/>
              </a:cxn>
              <a:cxn ang="0">
                <a:pos x="1364" y="2407"/>
              </a:cxn>
              <a:cxn ang="0">
                <a:pos x="1348" y="2222"/>
              </a:cxn>
              <a:cxn ang="0">
                <a:pos x="1330" y="2047"/>
              </a:cxn>
              <a:cxn ang="0">
                <a:pos x="1311" y="1881"/>
              </a:cxn>
              <a:cxn ang="0">
                <a:pos x="1291" y="1726"/>
              </a:cxn>
              <a:cxn ang="0">
                <a:pos x="1268" y="1580"/>
              </a:cxn>
              <a:cxn ang="0">
                <a:pos x="1245" y="1442"/>
              </a:cxn>
              <a:cxn ang="0">
                <a:pos x="1218" y="1313"/>
              </a:cxn>
              <a:cxn ang="0">
                <a:pos x="1190" y="1192"/>
              </a:cxn>
              <a:cxn ang="0">
                <a:pos x="1158" y="1078"/>
              </a:cxn>
              <a:cxn ang="0">
                <a:pos x="1125" y="973"/>
              </a:cxn>
              <a:cxn ang="0">
                <a:pos x="1089" y="873"/>
              </a:cxn>
              <a:cxn ang="0">
                <a:pos x="1049" y="781"/>
              </a:cxn>
              <a:cxn ang="0">
                <a:pos x="1007" y="696"/>
              </a:cxn>
              <a:cxn ang="0">
                <a:pos x="962" y="617"/>
              </a:cxn>
              <a:cxn ang="0">
                <a:pos x="913" y="544"/>
              </a:cxn>
              <a:cxn ang="0">
                <a:pos x="860" y="475"/>
              </a:cxn>
              <a:cxn ang="0">
                <a:pos x="804" y="413"/>
              </a:cxn>
              <a:cxn ang="0">
                <a:pos x="744" y="354"/>
              </a:cxn>
              <a:cxn ang="0">
                <a:pos x="680" y="301"/>
              </a:cxn>
              <a:cxn ang="0">
                <a:pos x="611" y="252"/>
              </a:cxn>
              <a:cxn ang="0">
                <a:pos x="539" y="206"/>
              </a:cxn>
              <a:cxn ang="0">
                <a:pos x="461" y="165"/>
              </a:cxn>
              <a:cxn ang="0">
                <a:pos x="379" y="128"/>
              </a:cxn>
              <a:cxn ang="0">
                <a:pos x="292" y="92"/>
              </a:cxn>
              <a:cxn ang="0">
                <a:pos x="200" y="59"/>
              </a:cxn>
              <a:cxn ang="0">
                <a:pos x="103" y="28"/>
              </a:cxn>
              <a:cxn ang="0">
                <a:pos x="0" y="0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16449"/>
            <a:ext cx="6858000" cy="707886"/>
          </a:xfrm>
        </p:spPr>
        <p:txBody>
          <a:bodyPr wrap="square">
            <a:spAutoFit/>
          </a:bodyPr>
          <a:lstStyle>
            <a:lvl1pPr algn="r"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5"/>
            <a:ext cx="6858000" cy="461665"/>
          </a:xfrm>
        </p:spPr>
        <p:txBody>
          <a:bodyPr wrap="square">
            <a:spAutoFit/>
          </a:bodyPr>
          <a:lstStyle>
            <a:lvl1pPr marL="0" indent="0" algn="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D08B3-4A75-481D-A8A6-454C42A407F5}" type="datetimeFigureOut">
              <a:rPr lang="en-US" smtClean="0"/>
              <a:pPr/>
              <a:t>07-Feb-2014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32"/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543800" y="0"/>
              <a:ext cx="1600201" cy="2209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2" y="0"/>
                </a:cxn>
                <a:cxn ang="0">
                  <a:pos x="1432" y="3492"/>
                </a:cxn>
                <a:cxn ang="0">
                  <a:pos x="1419" y="3252"/>
                </a:cxn>
                <a:cxn ang="0">
                  <a:pos x="1406" y="3024"/>
                </a:cxn>
                <a:cxn ang="0">
                  <a:pos x="1393" y="2807"/>
                </a:cxn>
                <a:cxn ang="0">
                  <a:pos x="1379" y="2601"/>
                </a:cxn>
                <a:cxn ang="0">
                  <a:pos x="1364" y="2407"/>
                </a:cxn>
                <a:cxn ang="0">
                  <a:pos x="1348" y="2222"/>
                </a:cxn>
                <a:cxn ang="0">
                  <a:pos x="1330" y="2047"/>
                </a:cxn>
                <a:cxn ang="0">
                  <a:pos x="1311" y="1881"/>
                </a:cxn>
                <a:cxn ang="0">
                  <a:pos x="1291" y="1726"/>
                </a:cxn>
                <a:cxn ang="0">
                  <a:pos x="1268" y="1580"/>
                </a:cxn>
                <a:cxn ang="0">
                  <a:pos x="1245" y="1442"/>
                </a:cxn>
                <a:cxn ang="0">
                  <a:pos x="1218" y="1313"/>
                </a:cxn>
                <a:cxn ang="0">
                  <a:pos x="1190" y="1192"/>
                </a:cxn>
                <a:cxn ang="0">
                  <a:pos x="1158" y="1078"/>
                </a:cxn>
                <a:cxn ang="0">
                  <a:pos x="1125" y="973"/>
                </a:cxn>
                <a:cxn ang="0">
                  <a:pos x="1089" y="873"/>
                </a:cxn>
                <a:cxn ang="0">
                  <a:pos x="1049" y="781"/>
                </a:cxn>
                <a:cxn ang="0">
                  <a:pos x="1007" y="696"/>
                </a:cxn>
                <a:cxn ang="0">
                  <a:pos x="962" y="617"/>
                </a:cxn>
                <a:cxn ang="0">
                  <a:pos x="913" y="544"/>
                </a:cxn>
                <a:cxn ang="0">
                  <a:pos x="860" y="475"/>
                </a:cxn>
                <a:cxn ang="0">
                  <a:pos x="804" y="413"/>
                </a:cxn>
                <a:cxn ang="0">
                  <a:pos x="744" y="354"/>
                </a:cxn>
                <a:cxn ang="0">
                  <a:pos x="680" y="301"/>
                </a:cxn>
                <a:cxn ang="0">
                  <a:pos x="611" y="252"/>
                </a:cxn>
                <a:cxn ang="0">
                  <a:pos x="539" y="206"/>
                </a:cxn>
                <a:cxn ang="0">
                  <a:pos x="461" y="165"/>
                </a:cxn>
                <a:cxn ang="0">
                  <a:pos x="379" y="128"/>
                </a:cxn>
                <a:cxn ang="0">
                  <a:pos x="292" y="92"/>
                </a:cxn>
                <a:cxn ang="0">
                  <a:pos x="200" y="59"/>
                </a:cxn>
                <a:cxn ang="0">
                  <a:pos x="103" y="28"/>
                </a:cxn>
                <a:cxn ang="0">
                  <a:pos x="0" y="0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733800" y="5715000"/>
              <a:ext cx="5029200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CE938-E2B1-4797-819B-290A1826CF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9" name="Group 11"/>
          <p:cNvGrpSpPr/>
          <p:nvPr/>
        </p:nvGrpSpPr>
        <p:grpSpPr>
          <a:xfrm>
            <a:off x="0" y="2855091"/>
            <a:ext cx="3581400" cy="4002909"/>
            <a:chOff x="0" y="2533588"/>
            <a:chExt cx="8022336" cy="8966516"/>
          </a:xfrm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0" y="2533588"/>
              <a:ext cx="4127500" cy="2514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0" y="4980432"/>
              <a:ext cx="3184026" cy="6519672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0" y="3371787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1502664" y="5586916"/>
              <a:ext cx="6519672" cy="5913188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155002" y="5801712"/>
              <a:ext cx="3420932" cy="5698392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Segoe UI Light" pitchFamily="34" charset="0"/>
              </a:rPr>
              <a:t>Companies act 2013 </a:t>
            </a:r>
            <a:endParaRPr lang="en-US" dirty="0">
              <a:latin typeface="Segoe UI Light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733800"/>
            <a:ext cx="7772400" cy="646331"/>
          </a:xfrm>
        </p:spPr>
        <p:txBody>
          <a:bodyPr/>
          <a:lstStyle/>
          <a:p>
            <a:r>
              <a:rPr lang="en-US" sz="3600" b="1" dirty="0" smtClean="0">
                <a:latin typeface="Segoe UI Light" pitchFamily="34" charset="0"/>
              </a:rPr>
              <a:t>Related party transactions</a:t>
            </a:r>
            <a:endParaRPr lang="en-US" sz="3600" b="1" dirty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latin typeface="Segoe UI Light" pitchFamily="34" charset="0"/>
              </a:rPr>
              <a:t>Issues </a:t>
            </a:r>
            <a:endParaRPr lang="en-US" dirty="0">
              <a:latin typeface="Segoe UI Ligh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9831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Related parties under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CA1956 </a:t>
            </a:r>
            <a:r>
              <a:rPr lang="en-US" b="1" dirty="0" err="1" smtClean="0">
                <a:latin typeface="Segoe UI Light" pitchFamily="34" charset="0"/>
              </a:rPr>
              <a:t>vs</a:t>
            </a:r>
            <a:r>
              <a:rPr lang="en-US" b="1" dirty="0" smtClean="0">
                <a:latin typeface="Segoe UI Light" pitchFamily="34" charset="0"/>
              </a:rPr>
              <a:t> CA 2013 </a:t>
            </a:r>
            <a:r>
              <a:rPr lang="en-US" b="1" dirty="0" err="1" smtClean="0">
                <a:latin typeface="Segoe UI Light" pitchFamily="34" charset="0"/>
              </a:rPr>
              <a:t>vs</a:t>
            </a:r>
            <a:r>
              <a:rPr lang="en-US" b="1" dirty="0" smtClean="0">
                <a:latin typeface="Segoe UI Light" pitchFamily="34" charset="0"/>
              </a:rPr>
              <a:t> AS 18 compared with income tax act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CA1956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Sec 297 certain contract .specified person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Director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Firm (DR, his relative is partner)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err="1" smtClean="0">
                <a:latin typeface="Segoe UI Light" pitchFamily="34" charset="0"/>
              </a:rPr>
              <a:t>Pvt</a:t>
            </a:r>
            <a:r>
              <a:rPr lang="en-US" b="1" dirty="0" smtClean="0">
                <a:latin typeface="Segoe UI Light" pitchFamily="34" charset="0"/>
              </a:rPr>
              <a:t> co (DR, member)</a:t>
            </a:r>
          </a:p>
          <a:p>
            <a:pPr lvl="1"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Between two pubic company not apply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3999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 (Sec188)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Segoe UI Light" pitchFamily="34" charset="0"/>
              </a:rPr>
              <a:t>Director ,KMP or his relative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B050"/>
                </a:solidFill>
                <a:latin typeface="Segoe UI Light" pitchFamily="34" charset="0"/>
              </a:rPr>
              <a:t>Firm</a:t>
            </a:r>
            <a:r>
              <a:rPr lang="en-US" sz="2400" b="1" dirty="0" smtClean="0">
                <a:latin typeface="Segoe UI Light" pitchFamily="34" charset="0"/>
              </a:rPr>
              <a:t>  (DR, manager, his relative is partner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rgbClr val="00B050"/>
                </a:solidFill>
                <a:latin typeface="Segoe UI Light" pitchFamily="34" charset="0"/>
              </a:rPr>
              <a:t>Pvt</a:t>
            </a:r>
            <a:r>
              <a:rPr lang="en-US" sz="2400" b="1" dirty="0" smtClean="0">
                <a:solidFill>
                  <a:srgbClr val="00B050"/>
                </a:solidFill>
                <a:latin typeface="Segoe UI Light" pitchFamily="34" charset="0"/>
              </a:rPr>
              <a:t> co </a:t>
            </a:r>
            <a:r>
              <a:rPr lang="en-US" sz="2400" b="1" dirty="0" smtClean="0">
                <a:latin typeface="Segoe UI Light" pitchFamily="34" charset="0"/>
              </a:rPr>
              <a:t>(DR, manger ,member), Pubic company( DR ,manager,&gt; 2% paid-up)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Segoe UI Light" pitchFamily="34" charset="0"/>
              </a:rPr>
              <a:t>Body corporate board, MD accustom to act (</a:t>
            </a:r>
            <a:r>
              <a:rPr lang="en-US" sz="2400" b="1" dirty="0" smtClean="0">
                <a:solidFill>
                  <a:srgbClr val="00B0F0"/>
                </a:solidFill>
                <a:latin typeface="Segoe UI Light" pitchFamily="34" charset="0"/>
              </a:rPr>
              <a:t>not professional capacity</a:t>
            </a:r>
            <a:r>
              <a:rPr lang="en-US" sz="2400" b="1" dirty="0" smtClean="0">
                <a:latin typeface="Segoe UI Light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Segoe UI Light" pitchFamily="34" charset="0"/>
              </a:rPr>
              <a:t>Any person whose advice, directions, instructions accustom to act</a:t>
            </a:r>
            <a:r>
              <a:rPr lang="en-US" sz="2400" b="1" dirty="0" smtClean="0">
                <a:solidFill>
                  <a:srgbClr val="00B0F0"/>
                </a:solidFill>
                <a:latin typeface="Segoe UI Light" pitchFamily="34" charset="0"/>
              </a:rPr>
              <a:t> (not professional capacity</a:t>
            </a:r>
            <a:r>
              <a:rPr lang="en-US" sz="2400" b="1" dirty="0" smtClean="0">
                <a:latin typeface="Segoe UI Light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Segoe UI Light" pitchFamily="34" charset="0"/>
              </a:rPr>
              <a:t>Holding ,subsidiary associate and such other person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r>
              <a:rPr lang="en-US" b="1" dirty="0" smtClean="0">
                <a:latin typeface="Segoe UI Light" pitchFamily="34" charset="0"/>
              </a:rPr>
              <a:t>Relative : member of HUF, husband and wife, may be prescribed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Segoe UI Light" pitchFamily="34" charset="0"/>
              </a:rPr>
              <a:t>AS 18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Enterprise directly or indirectly control or common control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Associate and joint ventures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Individual control or significant influence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KMP and relatives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Impact:      AS18 and CA2013 not same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AS18 	financial statements perspective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	Legal / regulatory purpose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 VS  Income tax act</a:t>
            </a:r>
          </a:p>
          <a:p>
            <a:pPr>
              <a:buNone/>
            </a:pPr>
            <a:r>
              <a:rPr lang="en-US" b="1" dirty="0" smtClean="0">
                <a:latin typeface="Segoe UI Light" pitchFamily="34" charset="0"/>
              </a:rPr>
              <a:t>		Covered transaction and related party differed from</a:t>
            </a:r>
          </a:p>
          <a:p>
            <a:pPr>
              <a:buNone/>
            </a:pPr>
            <a:r>
              <a:rPr lang="en-US" b="1" dirty="0" smtClean="0">
                <a:latin typeface="Segoe UI Light" pitchFamily="34" charset="0"/>
              </a:rPr>
              <a:t>International transaction/specified domestic transaction under income tax act</a:t>
            </a:r>
          </a:p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2% paid-up capital in CA2013 AND 20%/26% (domestic/international transaction) under IT act</a:t>
            </a:r>
          </a:p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CA1956 :Specified contract – previous approval of CG must(paid up &gt;1cr)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 : now only special resolution in general meeting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CA1956 specified person but CA 2013 “related party”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 also cover selling or buying property, leasing of property (sales, purchase or supply goods, material or services, share debenture underwriting) immovable also</a:t>
            </a:r>
          </a:p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Segoe UI Light" pitchFamily="34" charset="0"/>
              </a:rPr>
              <a:t>Non applicable</a:t>
            </a:r>
            <a:br>
              <a:rPr lang="en-US" dirty="0" smtClean="0">
                <a:latin typeface="Segoe UI Light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CA1956  : Cash at prevailing market </a:t>
            </a:r>
            <a:r>
              <a:rPr lang="en-US" b="1" dirty="0" err="1" smtClean="0">
                <a:latin typeface="Segoe UI Light" pitchFamily="34" charset="0"/>
              </a:rPr>
              <a:t>price,between</a:t>
            </a:r>
            <a:r>
              <a:rPr lang="en-US" b="1" dirty="0" smtClean="0">
                <a:latin typeface="Segoe UI Light" pitchFamily="34" charset="0"/>
              </a:rPr>
              <a:t> two pubic company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CA2013   : Arm length basic (diff from ALB under IT act)</a:t>
            </a:r>
          </a:p>
          <a:p>
            <a:pPr>
              <a:buNone/>
            </a:pPr>
            <a:r>
              <a:rPr lang="en-US" b="1" dirty="0" smtClean="0">
                <a:latin typeface="Segoe UI Light" pitchFamily="34" charset="0"/>
              </a:rPr>
              <a:t>		“as if they are unrelated, no conflict of interest”</a:t>
            </a:r>
          </a:p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Must specified in board report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If subsequent approval (3 months)not taken, then company recover loss from director or other person to whom contract entered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If member is  related party then such member not entitle to vote</a:t>
            </a:r>
          </a:p>
          <a:p>
            <a:pPr>
              <a:buFont typeface="Wingdings" pitchFamily="2" charset="2"/>
              <a:buChar char="Ø"/>
            </a:pPr>
            <a:endParaRPr lang="en-US" b="1" dirty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10207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2800" b="1" dirty="0" smtClean="0">
                <a:latin typeface="Segoe UI Light" pitchFamily="34" charset="0"/>
              </a:rPr>
              <a:t>thank you</a:t>
            </a:r>
            <a:endParaRPr lang="en-US" sz="2800" b="1" dirty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 Light" pitchFamily="34" charset="0"/>
              </a:rPr>
              <a:t>changes</a:t>
            </a:r>
            <a:endParaRPr lang="en-US" dirty="0">
              <a:latin typeface="Segoe UI Ligh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Segoe UI Light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One director resident in India  182 days or more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Woman director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Maximum 12 to 15 ( special resolution)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Person to be director maximum 15 to 20 but only 10 pubic companies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Auditor must attend AGM (observation  and comments read)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Confidentiality  does not apply to reporting matters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Segoe UI Light" pitchFamily="34" charset="0"/>
              </a:rPr>
              <a:t>Financial year end only on 31 march</a:t>
            </a:r>
            <a:endParaRPr lang="en-US" b="1" dirty="0">
              <a:latin typeface="Segoe UI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design slid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TS010385378</Template>
  <TotalTime>315</TotalTime>
  <Words>324</Words>
  <Application>Microsoft Office PowerPoint</Application>
  <PresentationFormat>On-screen Show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Business design slide</vt:lpstr>
      <vt:lpstr>Companies act 2013 </vt:lpstr>
      <vt:lpstr>Issues </vt:lpstr>
      <vt:lpstr>Slide 3</vt:lpstr>
      <vt:lpstr>Slide 4</vt:lpstr>
      <vt:lpstr>Slide 5</vt:lpstr>
      <vt:lpstr>Slide 6</vt:lpstr>
      <vt:lpstr>Non applicable </vt:lpstr>
      <vt:lpstr>Slide 8</vt:lpstr>
      <vt:lpstr>changes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Companies act 2013</dc:title>
  <dc:creator>user</dc:creator>
  <cp:lastModifiedBy>user</cp:lastModifiedBy>
  <cp:revision>31</cp:revision>
  <dcterms:created xsi:type="dcterms:W3CDTF">2014-02-05T15:00:02Z</dcterms:created>
  <dcterms:modified xsi:type="dcterms:W3CDTF">2014-02-07T13:17:06Z</dcterms:modified>
</cp:coreProperties>
</file>