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1"/>
  </p:sldMasterIdLst>
  <p:notesMasterIdLst>
    <p:notesMasterId r:id="rId8"/>
  </p:notesMasterIdLst>
  <p:handoutMasterIdLst>
    <p:handoutMasterId r:id="rId9"/>
  </p:handout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PD0uBNSFBvUgJrtarpYuxQ" hashData="sMB9EEaW9AoB1FomFY4HRQMqZAU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709" autoAdjust="0"/>
  </p:normalViewPr>
  <p:slideViewPr>
    <p:cSldViewPr>
      <p:cViewPr varScale="1">
        <p:scale>
          <a:sx n="66" d="100"/>
          <a:sy n="66" d="100"/>
        </p:scale>
        <p:origin x="-55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C53CB5-6BDE-47BC-90AA-B2B46B503654}" type="datetimeFigureOut">
              <a:rPr lang="en-US" smtClean="0"/>
              <a:pPr/>
              <a:t>5/21/2010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By Rajnish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B97D4B-FBAF-4443-A3D3-88228D1555D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8072EE-9BA9-4F45-BB36-3E78D387EF28}" type="datetimeFigureOut">
              <a:rPr lang="en-US" smtClean="0"/>
              <a:pPr/>
              <a:t>5/21/2010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By Rajnish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427958-8D86-48C3-A5CC-0A855102881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yuirfyuiyfuifyuifyuifyui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427958-8D86-48C3-A5CC-0A8551028812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Rajnish</a:t>
            </a: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By Rajnish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4427958-8D86-48C3-A5CC-0A855102881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427958-8D86-48C3-A5CC-0A855102881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Rajnish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A4-AD11-4224-838B-702513F0761E}" type="datetime1">
              <a:rPr lang="en-US" smtClean="0"/>
              <a:pPr/>
              <a:t>5/21/2010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Rajnish</a:t>
            </a: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13EC5-0D83-4FCA-8915-2468B383FC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86ACB-0783-4FDD-8297-5B7937311AC8}" type="datetime1">
              <a:rPr lang="en-US" smtClean="0"/>
              <a:pPr/>
              <a:t>5/21/2010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Rajnish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13EC5-0D83-4FCA-8915-2468B383FC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E22FA-7701-48CB-ABD8-1421B13448B6}" type="datetime1">
              <a:rPr lang="en-US" smtClean="0"/>
              <a:pPr/>
              <a:t>5/21/2010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Rajnish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13EC5-0D83-4FCA-8915-2468B383FC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18768-C98F-4915-9320-8FE2B7905F4C}" type="datetime1">
              <a:rPr lang="en-US" smtClean="0"/>
              <a:pPr/>
              <a:t>5/21/2010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Rajnish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13EC5-0D83-4FCA-8915-2468B383FC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92B80-7414-4718-8316-9BF47E827D70}" type="datetime1">
              <a:rPr lang="en-US" smtClean="0"/>
              <a:pPr/>
              <a:t>5/21/2010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Rajnish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13EC5-0D83-4FCA-8915-2468B383FC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9008-FAA2-41B8-B198-BC9B2003244A}" type="datetime1">
              <a:rPr lang="en-US" smtClean="0"/>
              <a:pPr/>
              <a:t>5/21/2010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Rajnish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13EC5-0D83-4FCA-8915-2468B383FC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80F1A-66BD-4BEC-A100-468F85549EE0}" type="datetime1">
              <a:rPr lang="en-US" smtClean="0"/>
              <a:pPr/>
              <a:t>5/21/2010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Rajnish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13EC5-0D83-4FCA-8915-2468B383FC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0A1F3-76D2-4A7E-BC01-EE9B95F7BFDA}" type="datetime1">
              <a:rPr lang="en-US" smtClean="0"/>
              <a:pPr/>
              <a:t>5/21/2010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Rajnish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13EC5-0D83-4FCA-8915-2468B383FC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B4BF1-64E1-4F03-A36C-177AA449B4E1}" type="datetime1">
              <a:rPr lang="en-US" smtClean="0"/>
              <a:pPr/>
              <a:t>5/21/2010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Rajnish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13EC5-0D83-4FCA-8915-2468B383FC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20796-66E2-43F5-95C8-B836771DFD5D}" type="datetime1">
              <a:rPr lang="en-US" smtClean="0"/>
              <a:pPr/>
              <a:t>5/21/2010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Rajnish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13EC5-0D83-4FCA-8915-2468B383FC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1B94D-2C5C-4680-BAE3-32296AC2ACDF}" type="datetime1">
              <a:rPr lang="en-US" smtClean="0"/>
              <a:pPr/>
              <a:t>5/21/2010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Rajnish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DA13EC5-0D83-4FCA-8915-2468B383FC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043C65C-BFF9-4D6F-B929-69D039325A08}" type="datetime1">
              <a:rPr lang="en-US" smtClean="0"/>
              <a:pPr/>
              <a:t>5/21/2010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smtClean="0"/>
              <a:t>By Rajnish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DA13EC5-0D83-4FCA-8915-2468B383FC8A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image" Target="../media/image2.png"/><Relationship Id="rId5" Type="http://schemas.openxmlformats.org/officeDocument/2006/relationships/hyperlink" Target="http://law.incometaxindia.gov.in/DIT/HtmlFileProcess.aspx?FooterPath=D:\WebSites\DITTaxmann\Act2010\DirectTaxLaws\ITACT\HTMLFiles\2010&amp;DFile=section115o.htm&amp;tar=top" TargetMode="External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Overview of non-resident Withholding Tax Provisions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solidFill>
            <a:schemeClr val="tx1"/>
          </a:solidFill>
        </p:spPr>
        <p:txBody>
          <a:bodyPr>
            <a:normAutofit lnSpcReduction="10000"/>
          </a:bodyPr>
          <a:lstStyle/>
          <a:p>
            <a:pPr lvl="0"/>
            <a:r>
              <a:rPr lang="en-US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Withholding Tax provisions applicable on:-</a:t>
            </a:r>
          </a:p>
          <a:p>
            <a:pPr>
              <a:buNone/>
            </a:pPr>
            <a:r>
              <a:rPr lang="en-US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	-any sum</a:t>
            </a:r>
          </a:p>
          <a:p>
            <a:pPr>
              <a:buNone/>
            </a:pPr>
            <a:r>
              <a:rPr lang="en-US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	-payable by any person </a:t>
            </a:r>
          </a:p>
          <a:p>
            <a:pPr>
              <a:buNone/>
            </a:pPr>
            <a:r>
              <a:rPr lang="en-US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	-to non-resident</a:t>
            </a:r>
          </a:p>
          <a:p>
            <a:pPr>
              <a:buNone/>
            </a:pPr>
            <a:r>
              <a:rPr lang="en-US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	-which is chargeable to tax in India</a:t>
            </a:r>
          </a:p>
          <a:p>
            <a:pPr>
              <a:buNone/>
            </a:pPr>
            <a:r>
              <a:rPr lang="en-US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	-at the rates in force </a:t>
            </a:r>
          </a:p>
          <a:p>
            <a:pPr lvl="0"/>
            <a:r>
              <a:rPr lang="en-US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Arises at the time of credit or payment whichever is earlier</a:t>
            </a:r>
          </a:p>
          <a:p>
            <a:r>
              <a:rPr lang="en-US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No such deduction shall be made in respect of any dividends referred to in </a:t>
            </a:r>
            <a:r>
              <a:rPr lang="en-US" dirty="0" smtClean="0">
                <a:solidFill>
                  <a:schemeClr val="accent4">
                    <a:lumMod val="40000"/>
                    <a:lumOff val="60000"/>
                  </a:schemeClr>
                </a:solidFill>
                <a:hlinkClick r:id="rId5"/>
              </a:rPr>
              <a:t>section 115-O</a:t>
            </a:r>
            <a:endParaRPr lang="en-US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2667000" y="6324600"/>
            <a:ext cx="3352800" cy="365125"/>
          </a:xfrm>
        </p:spPr>
        <p:txBody>
          <a:bodyPr/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Vivaldi" pitchFamily="66" charset="0"/>
              </a:rPr>
              <a:t>By Rajnish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737F-DDB8-40DA-9D30-27EEED2214D0}" type="datetime1">
              <a:rPr lang="en-US" smtClean="0"/>
              <a:pPr/>
              <a:t>5/21/2010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13EC5-0D83-4FCA-8915-2468B383FC8A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4" name="~PP1711.WAV">
            <a:hlinkClick r:id="" action="ppaction://media"/>
          </p:cNvPr>
          <p:cNvPicPr>
            <a:picLocks noRot="1" noChangeAspect="1"/>
          </p:cNvPicPr>
          <p:nvPr>
            <a:wavAudioFile r:embed="rId1" name="~PP1711.WAV"/>
          </p:nvPr>
        </p:nvPicPr>
        <p:blipFill>
          <a:blip r:embed="rId6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8000">
    <p:newsflash/>
    <p:sndAc>
      <p:stSnd>
        <p:snd r:embed="rId4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43712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Overview of non-resident Withholding Tax Provisions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1"/>
          </a:solidFill>
        </p:spPr>
        <p:txBody>
          <a:bodyPr/>
          <a:lstStyle/>
          <a:p>
            <a:pPr lvl="0"/>
            <a:endParaRPr lang="en-US" dirty="0" smtClean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pPr lvl="0"/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Possible to no deduct/less deduct after obtaining certificate from tax authorities</a:t>
            </a:r>
          </a:p>
          <a:p>
            <a:pPr lvl="0"/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Possible to advance ruling</a:t>
            </a:r>
          </a:p>
          <a:p>
            <a:pPr lvl="0"/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Rules require the tax payer to obtain a certificate from Chartered Accountant before such remittance. </a:t>
            </a:r>
          </a:p>
          <a:p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Recipient can file return and claim refund of excess WHT</a:t>
            </a:r>
            <a:endParaRPr lang="en-US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Vivaldi" pitchFamily="66" charset="0"/>
              </a:rPr>
              <a:t>By Rajnish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A2955-D367-4958-9891-0DE69C030403}" type="datetime1">
              <a:rPr lang="en-US" smtClean="0"/>
              <a:pPr/>
              <a:t>5/21/2010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13EC5-0D83-4FCA-8915-2468B383FC8A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8" name="~PP1361.WAV">
            <a:hlinkClick r:id="" action="ppaction://media"/>
          </p:cNvPr>
          <p:cNvPicPr>
            <a:picLocks noRot="1" noChangeAspect="1"/>
          </p:cNvPicPr>
          <p:nvPr>
            <a:wavAudioFile r:embed="rId1" name="~PP1361.WAV"/>
          </p:nvPr>
        </p:nvPicPr>
        <p:blipFill>
          <a:blip r:embed="rId3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1843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Overview of non-resident Withholding Tax Provisions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1"/>
          </a:solidFill>
        </p:spPr>
        <p:txBody>
          <a:bodyPr/>
          <a:lstStyle/>
          <a:p>
            <a:pPr lvl="0"/>
            <a:endParaRPr lang="en-US" sz="2800" dirty="0" smtClean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pPr lvl="0"/>
            <a:r>
              <a:rPr lang="en-US" sz="28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Following payments are covered:-</a:t>
            </a:r>
            <a:endParaRPr lang="en-US" sz="2400" dirty="0" smtClean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pPr lvl="7"/>
            <a:r>
              <a:rPr lang="en-US" sz="20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Interest</a:t>
            </a:r>
          </a:p>
          <a:p>
            <a:pPr lvl="7"/>
            <a:r>
              <a:rPr lang="en-US" sz="20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Royalty</a:t>
            </a:r>
          </a:p>
          <a:p>
            <a:pPr lvl="7"/>
            <a:r>
              <a:rPr lang="en-US" sz="20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Service fees (Managerial, Technical or consultancy services</a:t>
            </a:r>
          </a:p>
          <a:p>
            <a:pPr lvl="7"/>
            <a:r>
              <a:rPr lang="en-US" sz="20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Capital gains</a:t>
            </a:r>
          </a:p>
          <a:p>
            <a:pPr lvl="7"/>
            <a:r>
              <a:rPr lang="en-US" sz="20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Business profits</a:t>
            </a:r>
          </a:p>
          <a:p>
            <a:endParaRPr lang="en-US" sz="2800" dirty="0" smtClean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r>
              <a:rPr lang="en-US" sz="28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Any other income accruing or arising in India.</a:t>
            </a:r>
            <a:endParaRPr lang="en-US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lIns="0" tIns="0" rIns="0" bIns="0" anchor="b"/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Vivaldi" pitchFamily="66" charset="0"/>
              </a:rPr>
              <a:t>By Rajnish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BB092-5FB8-45B4-9912-42CB2A3FFA50}" type="datetime1">
              <a:rPr lang="en-US" smtClean="0"/>
              <a:pPr/>
              <a:t>5/21/2010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13EC5-0D83-4FCA-8915-2468B383FC8A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9" name="~PP2452.WAV">
            <a:hlinkClick r:id="" action="ppaction://media"/>
          </p:cNvPr>
          <p:cNvPicPr>
            <a:picLocks noRot="1" noChangeAspect="1"/>
          </p:cNvPicPr>
          <p:nvPr>
            <a:wavAudioFile r:embed="rId1" name="~PP2452.WAV"/>
          </p:nvPr>
        </p:nvPicPr>
        <p:blipFill>
          <a:blip r:embed="rId3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016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Overview of non-resident Withholding Tax Provisions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1"/>
          </a:solidFill>
        </p:spPr>
        <p:txBody>
          <a:bodyPr/>
          <a:lstStyle/>
          <a:p>
            <a:pPr lvl="0"/>
            <a:endParaRPr lang="en-US" sz="2800" dirty="0" smtClean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pPr lvl="0"/>
            <a:r>
              <a:rPr lang="en-US" sz="28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Consequences of WHT default:-</a:t>
            </a:r>
            <a:endParaRPr lang="en-US" sz="2400" dirty="0" smtClean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Payer treated as assessee-in-default under section 201</a:t>
            </a:r>
            <a:endParaRPr lang="en-US" sz="2000" dirty="0" smtClean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Attracts penalty and interest under section 200 and 201</a:t>
            </a:r>
            <a:endParaRPr lang="en-US" sz="2000" dirty="0" smtClean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Recovery of taxes not withhold from payer</a:t>
            </a:r>
            <a:endParaRPr lang="en-US" sz="2000" dirty="0" smtClean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endParaRPr lang="en-US" sz="2800" dirty="0" smtClean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r>
              <a:rPr lang="en-US" sz="28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Expenses not allowable from Taxable income</a:t>
            </a:r>
            <a:endParaRPr lang="en-US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67000" y="6492875"/>
            <a:ext cx="3352800" cy="365125"/>
          </a:xfrm>
        </p:spPr>
        <p:txBody>
          <a:bodyPr/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Vivaldi" pitchFamily="66" charset="0"/>
              </a:rPr>
              <a:t>By Rajnish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2122C-B068-4BE4-9B34-3CE1F53F76FC}" type="datetime1">
              <a:rPr lang="en-US" smtClean="0"/>
              <a:pPr/>
              <a:t>5/21/2010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13EC5-0D83-4FCA-8915-2468B383FC8A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8" name="~PP1604.WAV">
            <a:hlinkClick r:id="" action="ppaction://media"/>
          </p:cNvPr>
          <p:cNvPicPr>
            <a:picLocks noRot="1" noChangeAspect="1"/>
          </p:cNvPicPr>
          <p:nvPr>
            <a:wavAudioFile r:embed="rId1" name="~PP1604.WAV"/>
          </p:nvPr>
        </p:nvPicPr>
        <p:blipFill>
          <a:blip r:embed="rId4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7245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b="1" dirty="0" smtClean="0"/>
              <a:t>Mandatory requirement for Permanent Account No.(PAN)</a:t>
            </a:r>
            <a:r>
              <a:rPr lang="en-US" sz="14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/>
            </a:r>
            <a:br>
              <a:rPr lang="en-US" sz="14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1"/>
          </a:solidFill>
        </p:spPr>
        <p:txBody>
          <a:bodyPr>
            <a:normAutofit/>
          </a:bodyPr>
          <a:lstStyle/>
          <a:p>
            <a:pPr lvl="0"/>
            <a:endParaRPr lang="en-US" dirty="0" smtClean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pPr lvl="0"/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Section 206AA introduce with effect from April 1, 2010</a:t>
            </a:r>
          </a:p>
          <a:p>
            <a:pPr lvl="0"/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Recipients of payment on which tax is deductible need to provide PAN</a:t>
            </a:r>
          </a:p>
          <a:p>
            <a:pPr lvl="0"/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In the absence of PAN WHT at higher of rates in force or 20% applicable.</a:t>
            </a:r>
          </a:p>
          <a:p>
            <a:pPr lvl="0"/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Application for lower WTH certificate cannot be made without PAN</a:t>
            </a:r>
          </a:p>
          <a:p>
            <a:endParaRPr lang="en-US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Vivaldi" pitchFamily="66" charset="0"/>
              </a:rPr>
              <a:t>By Rajnish</a:t>
            </a:r>
            <a:endParaRPr lang="en-US" sz="2400" b="1" dirty="0">
              <a:solidFill>
                <a:srgbClr val="0070C0"/>
              </a:solidFill>
              <a:latin typeface="Vivaldi" pitchFamily="66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705C1-0E00-446B-8EF7-42A927459B04}" type="datetime1">
              <a:rPr lang="en-US" smtClean="0"/>
              <a:pPr/>
              <a:t>5/21/2010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13EC5-0D83-4FCA-8915-2468B383FC8A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7" name="~PP3349.WAV">
            <a:hlinkClick r:id="" action="ppaction://media"/>
          </p:cNvPr>
          <p:cNvPicPr>
            <a:picLocks noRot="1" noChangeAspect="1"/>
          </p:cNvPicPr>
          <p:nvPr>
            <a:wavAudioFile r:embed="rId1" name="~PP3349.WAV"/>
          </p:nvPr>
        </p:nvPicPr>
        <p:blipFill>
          <a:blip r:embed="rId4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9892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572000"/>
            <a:ext cx="7854696" cy="1752600"/>
          </a:xfrm>
        </p:spPr>
        <p:txBody>
          <a:bodyPr>
            <a:normAutofit/>
          </a:bodyPr>
          <a:lstStyle/>
          <a:p>
            <a:pPr algn="ctr"/>
            <a:endParaRPr lang="en-US" sz="3600" b="1" dirty="0" smtClean="0">
              <a:latin typeface="Bradley Hand ITC" pitchFamily="66" charset="0"/>
            </a:endParaRPr>
          </a:p>
          <a:p>
            <a:pPr algn="ctr">
              <a:spcBef>
                <a:spcPct val="0"/>
              </a:spcBef>
            </a:pPr>
            <a:r>
              <a:rPr lang="en-US" sz="5600" b="1" dirty="0" smtClean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French Script MT" pitchFamily="66" charset="0"/>
                <a:ea typeface="+mj-ea"/>
                <a:cs typeface="+mj-cs"/>
              </a:rPr>
              <a:t>Rajnish Kumar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A4-AD11-4224-838B-702513F0761E}" type="datetime1">
              <a:rPr lang="en-US" smtClean="0"/>
              <a:pPr/>
              <a:t>5/21/2010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67000" y="4800600"/>
            <a:ext cx="3352800" cy="2057399"/>
          </a:xfrm>
        </p:spPr>
        <p:txBody>
          <a:bodyPr/>
          <a:lstStyle/>
          <a:p>
            <a:pPr algn="ctr"/>
            <a:endParaRPr lang="en-US" sz="800" b="1" dirty="0" smtClean="0">
              <a:latin typeface="Bradley Hand ITC" pitchFamily="66" charset="0"/>
            </a:endParaRPr>
          </a:p>
          <a:p>
            <a:pPr algn="ctr">
              <a:spcBef>
                <a:spcPct val="0"/>
              </a:spcBef>
            </a:pPr>
            <a:endParaRPr lang="en-US" b="1" dirty="0" smtClean="0">
              <a:solidFill>
                <a:schemeClr val="accent3">
                  <a:tint val="90000"/>
                  <a:satMod val="12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French Script MT" pitchFamily="66" charset="0"/>
            </a:endParaRPr>
          </a:p>
          <a:p>
            <a:pPr algn="ctr">
              <a:spcBef>
                <a:spcPct val="0"/>
              </a:spcBef>
            </a:pPr>
            <a:endParaRPr lang="en-US" b="1" dirty="0" smtClean="0">
              <a:solidFill>
                <a:schemeClr val="accent3">
                  <a:tint val="90000"/>
                  <a:satMod val="12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French Script MT" pitchFamily="66" charset="0"/>
            </a:endParaRPr>
          </a:p>
          <a:p>
            <a:pPr algn="ctr">
              <a:spcBef>
                <a:spcPct val="0"/>
              </a:spcBef>
            </a:pPr>
            <a:r>
              <a:rPr lang="en-US" b="1" dirty="0" smtClean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French Script MT" pitchFamily="66" charset="0"/>
              </a:rPr>
              <a:t>Rajnish Kumar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13EC5-0D83-4FCA-8915-2468B383FC8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230</Words>
  <Application>Microsoft Office PowerPoint</Application>
  <PresentationFormat>On-screen Show (4:3)</PresentationFormat>
  <Paragraphs>70</Paragraphs>
  <Slides>6</Slides>
  <Notes>3</Notes>
  <HiddenSlides>0</HiddenSlides>
  <MMClips>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Flow</vt:lpstr>
      <vt:lpstr>Overview of non-resident Withholding Tax Provisions</vt:lpstr>
      <vt:lpstr>Overview of non-resident Withholding Tax Provisions</vt:lpstr>
      <vt:lpstr>Overview of non-resident Withholding Tax Provisions</vt:lpstr>
      <vt:lpstr>Overview of non-resident Withholding Tax Provisions</vt:lpstr>
      <vt:lpstr>Mandatory requirement for Permanent Account No.(PAN) </vt:lpstr>
      <vt:lpstr>Thank You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of non-resident Withholding Tax Provisions</dc:title>
  <dc:creator/>
  <cp:lastModifiedBy/>
  <cp:revision>6</cp:revision>
  <dcterms:created xsi:type="dcterms:W3CDTF">2010-05-21T05:36:34Z</dcterms:created>
  <dcterms:modified xsi:type="dcterms:W3CDTF">2010-05-21T06:22:13Z</dcterms:modified>
</cp:coreProperties>
</file>