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1" r:id="rId3"/>
    <p:sldId id="257" r:id="rId4"/>
    <p:sldId id="269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83752B-0866-4892-A186-21793417CFEB}" type="datetimeFigureOut">
              <a:rPr lang="en-US" smtClean="0"/>
              <a:pPr/>
              <a:t>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098C51-EBF0-4D14-B338-4EF7E7B96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81000"/>
            <a:ext cx="7772400" cy="1143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lgerian" pitchFamily="82" charset="0"/>
              </a:rPr>
              <a:t>Forensic</a:t>
            </a:r>
            <a:r>
              <a:rPr lang="en-US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lgerian" pitchFamily="82" charset="0"/>
              </a:rPr>
              <a:t>Accounting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124200" y="2743200"/>
          <a:ext cx="3025775" cy="3252788"/>
        </p:xfrm>
        <a:graphic>
          <a:graphicData uri="http://schemas.openxmlformats.org/presentationml/2006/ole">
            <p:oleObj spid="_x0000_s1027" name="ClipArt" r:id="rId3" imgW="3025775" imgH="3252788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Typical Approach To An Assignment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2743200"/>
            <a:ext cx="7239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Meet with the client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Perform a conflict check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Perform an initial investigation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Develop an action plan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Obtain the relevant evidence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Perform the analysis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Prepare the report</a:t>
            </a: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US" sz="4000" b="1" i="0" u="none" strike="noStrike" kern="1200" cap="none" spc="0" normalizeH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need for niche consulting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514600"/>
            <a:ext cx="716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Niche consulting refers to the need to specialize.</a:t>
            </a:r>
          </a:p>
          <a:p>
            <a:r>
              <a:rPr lang="en-US" sz="2800" dirty="0" smtClean="0">
                <a:latin typeface="Arial Narrow" pitchFamily="34" charset="0"/>
              </a:rPr>
              <a:t>The need for niche consulting has become imperative because: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Recent corporate accounting scandals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Outcry for transparency and honesty in reporting 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Fast based development in business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Characteristics to be possessed by forensic accountant</a:t>
            </a:r>
            <a:endParaRPr kumimoji="0" lang="en-US" sz="36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2590800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>
                <a:latin typeface="Arial Narrow" pitchFamily="34" charset="0"/>
              </a:rPr>
              <a:t>Curiosity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Persistence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Creativity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Discretion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Confidence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Sound professional judgment</a:t>
            </a: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Courses</a:t>
            </a:r>
            <a:r>
              <a:rPr kumimoji="0" lang="en-US" sz="4000" b="1" i="0" u="none" strike="noStrike" kern="1200" cap="none" spc="0" normalizeH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available in India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2438400"/>
            <a:ext cx="746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Post Graduate Diploma in Forensic Accounting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Certificate Course in Forensic Accounting Profession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Certified Anti-Money laundering Expert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Certified Bank Forensic Accounting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Certified Vigilance and Investigation Expert</a:t>
            </a:r>
            <a:br>
              <a:rPr lang="en-US" sz="2800" dirty="0" smtClean="0">
                <a:latin typeface="Arial Narrow" pitchFamily="34" charset="0"/>
              </a:rPr>
            </a:b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 txBox="1">
            <a:spLocks noChangeArrowheads="1"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 numCol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Conclusion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676400"/>
            <a:ext cx="7391400" cy="26776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 smtClean="0">
                <a:latin typeface="Arial Narrow" pitchFamily="34" charset="0"/>
              </a:rPr>
              <a:t>Forensic accounting has come into the lime light due to following reasons:</a:t>
            </a:r>
          </a:p>
          <a:p>
            <a:r>
              <a:rPr lang="en-US" sz="2400" dirty="0" smtClean="0">
                <a:latin typeface="Arial Narrow" pitchFamily="34" charset="0"/>
              </a:rPr>
              <a:t>-- rapid increase in frauds and white collar crime</a:t>
            </a:r>
          </a:p>
          <a:p>
            <a:r>
              <a:rPr lang="en-US" sz="2400" dirty="0" smtClean="0">
                <a:latin typeface="Arial Narrow" pitchFamily="34" charset="0"/>
              </a:rPr>
              <a:t>-- belief that law enforcement agencies have insufficient                          expertise</a:t>
            </a:r>
          </a:p>
          <a:p>
            <a:r>
              <a:rPr lang="en-US" sz="2400" dirty="0" smtClean="0">
                <a:latin typeface="Arial Narrow" pitchFamily="34" charset="0"/>
              </a:rPr>
              <a:t>Forensic accounting, in fact, integrates accounting, auditing, and investigative skills to conduct an examination into a company’s</a:t>
            </a:r>
          </a:p>
          <a:p>
            <a:r>
              <a:rPr lang="en-US" sz="2400" dirty="0" smtClean="0">
                <a:latin typeface="Arial Narrow" pitchFamily="34" charset="0"/>
              </a:rPr>
              <a:t>financial statements.</a:t>
            </a:r>
          </a:p>
          <a:p>
            <a:r>
              <a:rPr lang="en-US" sz="2400" dirty="0" smtClean="0">
                <a:latin typeface="Arial Narrow" pitchFamily="34" charset="0"/>
              </a:rPr>
              <a:t>While the forensic accounting and auditing practice had commenced in the US as early as 1995, the seed of this specialization has yet to take off in India.</a:t>
            </a:r>
            <a:endParaRPr lang="en-US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5162" y="2967335"/>
            <a:ext cx="52677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Monotype Corsiva" pitchFamily="66" charset="0"/>
              </a:rPr>
              <a:t>THANK  YOU</a:t>
            </a:r>
            <a:endParaRPr lang="en-US" sz="7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532"/>
            <a:ext cx="9144000" cy="685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  <a:ln/>
        </p:spPr>
        <p:txBody>
          <a:bodyPr lIns="92075" tIns="46038" rIns="92075" bIns="46038" anchor="b">
            <a:normAutofit fontScale="90000"/>
          </a:bodyPr>
          <a:lstStyle/>
          <a:p>
            <a:r>
              <a:rPr lang="en-US" dirty="0">
                <a:latin typeface="Elephant" pitchFamily="18" charset="0"/>
              </a:rPr>
              <a:t>What is Forensic Accounting?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5800" y="2362200"/>
            <a:ext cx="7772400" cy="4114800"/>
          </a:xfrm>
          <a:prstGeom prst="rect">
            <a:avLst/>
          </a:prstGeom>
          <a:noFill/>
          <a:ln/>
        </p:spPr>
        <p:txBody>
          <a:bodyPr vert="horz" lIns="92075" tIns="46038" rIns="92075" bIns="46038">
            <a:normAutofit/>
          </a:bodyPr>
          <a:lstStyle/>
          <a:p>
            <a:pPr marL="548640" marR="0" lvl="0" indent="-41148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An orderly analysis, investigation, inquiry, test, inspection, or examination along a “paper trail” in the search for fraud, embezzlement, or hidden assets</a:t>
            </a:r>
          </a:p>
          <a:p>
            <a:pPr marL="548640" marR="0" lvl="0" indent="-41148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Two parts:</a:t>
            </a:r>
          </a:p>
          <a:p>
            <a:pPr marL="868680" marR="0" lvl="1" indent="-283464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Investigative accounting</a:t>
            </a:r>
          </a:p>
          <a:p>
            <a:pPr marL="868680" marR="0" lvl="1" indent="-283464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Litigation support</a:t>
            </a:r>
          </a:p>
          <a:p>
            <a:pPr marL="548640" marR="0" lvl="0" indent="-41148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Treats all figures as suspect until proven otherwise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 Fraud Triangle</a:t>
            </a: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2286000" y="3048000"/>
            <a:ext cx="3800475" cy="2209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048000" y="2590800"/>
            <a:ext cx="230187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200" dirty="0"/>
              <a:t>Motive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28600" y="5029200"/>
            <a:ext cx="21336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2200" dirty="0" smtClean="0"/>
              <a:t>Rationalization</a:t>
            </a:r>
            <a:endParaRPr lang="en-US" sz="22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72200" y="5029200"/>
            <a:ext cx="184467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200" dirty="0"/>
              <a:t>Opportunity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Elephant" pitchFamily="18" charset="0"/>
                <a:ea typeface="+mj-ea"/>
                <a:cs typeface="+mj-cs"/>
              </a:rPr>
              <a:t>The Need for Forensic Accountants</a:t>
            </a: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Elephant" pitchFamily="18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286000"/>
            <a:ext cx="719754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Narrow" pitchFamily="34" charset="0"/>
              </a:rPr>
              <a:t>Fraud is </a:t>
            </a:r>
            <a:r>
              <a:rPr lang="en-US" sz="2800" dirty="0">
                <a:latin typeface="Arial Narrow" pitchFamily="34" charset="0"/>
              </a:rPr>
              <a:t>something the internal or external auditors</a:t>
            </a:r>
          </a:p>
          <a:p>
            <a:r>
              <a:rPr lang="en-US" sz="2800" dirty="0">
                <a:latin typeface="Arial Narrow" pitchFamily="34" charset="0"/>
              </a:rPr>
              <a:t>were supposed to guard against through their</a:t>
            </a:r>
          </a:p>
          <a:p>
            <a:r>
              <a:rPr lang="en-US" sz="2800" dirty="0">
                <a:latin typeface="Arial Narrow" pitchFamily="34" charset="0"/>
              </a:rPr>
              <a:t>periodic audits. </a:t>
            </a:r>
            <a:r>
              <a:rPr lang="en-US" sz="2800" dirty="0" smtClean="0">
                <a:latin typeface="Arial Narrow" pitchFamily="34" charset="0"/>
              </a:rPr>
              <a:t>Now that </a:t>
            </a:r>
            <a:r>
              <a:rPr lang="en-US" sz="2800" dirty="0">
                <a:latin typeface="Arial Narrow" pitchFamily="34" charset="0"/>
              </a:rPr>
              <a:t>auditors can only </a:t>
            </a:r>
            <a:r>
              <a:rPr lang="en-US" sz="2800" dirty="0" smtClean="0">
                <a:latin typeface="Arial Narrow" pitchFamily="34" charset="0"/>
              </a:rPr>
              <a:t>check</a:t>
            </a:r>
          </a:p>
          <a:p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>
                <a:latin typeface="Arial Narrow" pitchFamily="34" charset="0"/>
              </a:rPr>
              <a:t>for the </a:t>
            </a:r>
            <a:r>
              <a:rPr lang="en-US" sz="2800" dirty="0" smtClean="0">
                <a:latin typeface="Arial Narrow" pitchFamily="34" charset="0"/>
              </a:rPr>
              <a:t>compliance of </a:t>
            </a:r>
            <a:r>
              <a:rPr lang="en-US" sz="2800" dirty="0">
                <a:latin typeface="Arial Narrow" pitchFamily="34" charset="0"/>
              </a:rPr>
              <a:t>a company’s books to </a:t>
            </a:r>
            <a:r>
              <a:rPr lang="en-US" sz="2800" dirty="0" smtClean="0">
                <a:latin typeface="Arial Narrow" pitchFamily="34" charset="0"/>
              </a:rPr>
              <a:t>generally</a:t>
            </a:r>
          </a:p>
          <a:p>
            <a:r>
              <a:rPr lang="en-US" sz="2800" dirty="0" smtClean="0">
                <a:latin typeface="Arial Narrow" pitchFamily="34" charset="0"/>
              </a:rPr>
              <a:t> accepted accounting </a:t>
            </a:r>
            <a:r>
              <a:rPr lang="en-US" sz="2800" dirty="0">
                <a:latin typeface="Arial Narrow" pitchFamily="34" charset="0"/>
              </a:rPr>
              <a:t>principles, auditing standards,</a:t>
            </a:r>
          </a:p>
          <a:p>
            <a:r>
              <a:rPr lang="en-US" sz="2800" dirty="0">
                <a:latin typeface="Arial Narrow" pitchFamily="34" charset="0"/>
              </a:rPr>
              <a:t>and company </a:t>
            </a:r>
            <a:r>
              <a:rPr lang="en-US" sz="2800" dirty="0" smtClean="0">
                <a:latin typeface="Arial Narrow" pitchFamily="34" charset="0"/>
              </a:rPr>
              <a:t>policies, </a:t>
            </a:r>
            <a:r>
              <a:rPr lang="en-US" sz="2800" dirty="0">
                <a:latin typeface="Arial Narrow" pitchFamily="34" charset="0"/>
              </a:rPr>
              <a:t>a new </a:t>
            </a:r>
            <a:r>
              <a:rPr lang="en-US" sz="2800" dirty="0" smtClean="0">
                <a:latin typeface="Arial Narrow" pitchFamily="34" charset="0"/>
              </a:rPr>
              <a:t>category of </a:t>
            </a:r>
            <a:r>
              <a:rPr lang="en-US" sz="2800" dirty="0">
                <a:latin typeface="Arial Narrow" pitchFamily="34" charset="0"/>
              </a:rPr>
              <a:t>accounting </a:t>
            </a:r>
            <a:endParaRPr lang="en-US" sz="2800" dirty="0" smtClean="0">
              <a:latin typeface="Arial Narrow" pitchFamily="34" charset="0"/>
            </a:endParaRPr>
          </a:p>
          <a:p>
            <a:r>
              <a:rPr lang="en-US" sz="2800" dirty="0" smtClean="0">
                <a:latin typeface="Arial Narrow" pitchFamily="34" charset="0"/>
              </a:rPr>
              <a:t>was </a:t>
            </a:r>
            <a:r>
              <a:rPr lang="en-US" sz="2800" dirty="0">
                <a:latin typeface="Arial Narrow" pitchFamily="34" charset="0"/>
              </a:rPr>
              <a:t>needed to detect the </a:t>
            </a:r>
            <a:r>
              <a:rPr lang="en-US" sz="2800" dirty="0" smtClean="0">
                <a:latin typeface="Arial Narrow" pitchFamily="34" charset="0"/>
              </a:rPr>
              <a:t>fraud in </a:t>
            </a:r>
            <a:r>
              <a:rPr lang="en-US" sz="2800" dirty="0">
                <a:latin typeface="Arial Narrow" pitchFamily="34" charset="0"/>
              </a:rPr>
              <a:t>companies that </a:t>
            </a:r>
            <a:endParaRPr lang="en-US" sz="2800" dirty="0" smtClean="0">
              <a:latin typeface="Arial Narrow" pitchFamily="34" charset="0"/>
            </a:endParaRPr>
          </a:p>
          <a:p>
            <a:r>
              <a:rPr lang="en-US" sz="2800" dirty="0" smtClean="0">
                <a:latin typeface="Arial Narrow" pitchFamily="34" charset="0"/>
              </a:rPr>
              <a:t>suspected fraudulent transactions</a:t>
            </a:r>
            <a:r>
              <a:rPr lang="en-US" sz="2800" dirty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Elephant" pitchFamily="18" charset="0"/>
                <a:ea typeface="+mj-ea"/>
                <a:cs typeface="+mj-cs"/>
              </a:rPr>
              <a:t>The Services a Forensic Accountant Provides</a:t>
            </a: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Elephant" pitchFamily="18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438400"/>
            <a:ext cx="6324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US" sz="2400" dirty="0">
                <a:latin typeface="Arial Narrow" pitchFamily="34" charset="0"/>
              </a:rPr>
              <a:t> </a:t>
            </a:r>
            <a:r>
              <a:rPr lang="en-US" sz="2400" dirty="0" smtClean="0">
                <a:latin typeface="Arial Narrow" pitchFamily="34" charset="0"/>
              </a:rPr>
              <a:t> Investigating </a:t>
            </a:r>
            <a:r>
              <a:rPr lang="en-US" sz="2400" dirty="0">
                <a:latin typeface="Arial Narrow" pitchFamily="34" charset="0"/>
              </a:rPr>
              <a:t>and </a:t>
            </a:r>
            <a:r>
              <a:rPr lang="en-US" sz="2400" dirty="0" smtClean="0">
                <a:latin typeface="Arial Narrow" pitchFamily="34" charset="0"/>
              </a:rPr>
              <a:t>analyzing financial evidence</a:t>
            </a:r>
            <a:r>
              <a:rPr lang="en-US" sz="2400" dirty="0">
                <a:latin typeface="Arial Narrow" pitchFamily="34" charset="0"/>
              </a:rPr>
              <a:t>.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400" dirty="0" smtClean="0">
                <a:latin typeface="Arial Narrow" pitchFamily="34" charset="0"/>
              </a:rPr>
              <a:t>  Developing computerized </a:t>
            </a:r>
            <a:r>
              <a:rPr lang="en-US" sz="2400" dirty="0">
                <a:latin typeface="Arial Narrow" pitchFamily="34" charset="0"/>
              </a:rPr>
              <a:t>applications </a:t>
            </a:r>
            <a:r>
              <a:rPr lang="en-US" sz="2400" dirty="0" smtClean="0">
                <a:latin typeface="Arial Narrow" pitchFamily="34" charset="0"/>
              </a:rPr>
              <a:t>to assist </a:t>
            </a:r>
            <a:r>
              <a:rPr lang="en-US" sz="2400" dirty="0">
                <a:latin typeface="Arial Narrow" pitchFamily="34" charset="0"/>
              </a:rPr>
              <a:t>in the </a:t>
            </a:r>
            <a:r>
              <a:rPr lang="en-US" sz="2400" dirty="0" smtClean="0">
                <a:latin typeface="Arial Narrow" pitchFamily="34" charset="0"/>
              </a:rPr>
              <a:t>analysis and </a:t>
            </a:r>
            <a:r>
              <a:rPr lang="en-US" sz="2400" dirty="0">
                <a:latin typeface="Arial Narrow" pitchFamily="34" charset="0"/>
              </a:rPr>
              <a:t>presentation </a:t>
            </a:r>
            <a:r>
              <a:rPr lang="en-US" sz="2400" dirty="0" smtClean="0">
                <a:latin typeface="Arial Narrow" pitchFamily="34" charset="0"/>
              </a:rPr>
              <a:t>of financial </a:t>
            </a:r>
            <a:r>
              <a:rPr lang="en-US" sz="2400" dirty="0">
                <a:latin typeface="Arial Narrow" pitchFamily="34" charset="0"/>
              </a:rPr>
              <a:t>evidence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400" dirty="0" smtClean="0">
                <a:latin typeface="Arial Narrow" pitchFamily="34" charset="0"/>
              </a:rPr>
              <a:t>  Communicating </a:t>
            </a:r>
            <a:r>
              <a:rPr lang="en-US" sz="2400" dirty="0">
                <a:latin typeface="Arial Narrow" pitchFamily="34" charset="0"/>
              </a:rPr>
              <a:t>their findings in the </a:t>
            </a:r>
            <a:r>
              <a:rPr lang="en-US" sz="2400" dirty="0" smtClean="0">
                <a:latin typeface="Arial Narrow" pitchFamily="34" charset="0"/>
              </a:rPr>
              <a:t>form of </a:t>
            </a:r>
            <a:r>
              <a:rPr lang="en-US" sz="2400" dirty="0">
                <a:latin typeface="Arial Narrow" pitchFamily="34" charset="0"/>
              </a:rPr>
              <a:t>reports, exhibits and collections </a:t>
            </a:r>
            <a:r>
              <a:rPr lang="en-US" sz="2400" dirty="0" smtClean="0">
                <a:latin typeface="Arial Narrow" pitchFamily="34" charset="0"/>
              </a:rPr>
              <a:t>of documents</a:t>
            </a:r>
            <a:r>
              <a:rPr lang="en-US" sz="2400" dirty="0">
                <a:latin typeface="Arial Narrow" pitchFamily="34" charset="0"/>
              </a:rPr>
              <a:t>.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400" dirty="0" smtClean="0">
                <a:latin typeface="Arial Narrow" pitchFamily="34" charset="0"/>
              </a:rPr>
              <a:t>  Assisting </a:t>
            </a:r>
            <a:r>
              <a:rPr lang="en-US" sz="2400" dirty="0">
                <a:latin typeface="Arial Narrow" pitchFamily="34" charset="0"/>
              </a:rPr>
              <a:t>in legal proceedings, </a:t>
            </a:r>
            <a:r>
              <a:rPr lang="en-US" sz="2400" dirty="0" smtClean="0">
                <a:latin typeface="Arial Narrow" pitchFamily="34" charset="0"/>
              </a:rPr>
              <a:t>including testifying </a:t>
            </a:r>
            <a:r>
              <a:rPr lang="en-US" sz="2400" dirty="0">
                <a:latin typeface="Arial Narrow" pitchFamily="34" charset="0"/>
              </a:rPr>
              <a:t>in courts, as an expert </a:t>
            </a:r>
            <a:r>
              <a:rPr lang="en-US" sz="2400" dirty="0" smtClean="0">
                <a:latin typeface="Arial Narrow" pitchFamily="34" charset="0"/>
              </a:rPr>
              <a:t>witness and </a:t>
            </a:r>
            <a:r>
              <a:rPr lang="en-US" sz="2400" dirty="0">
                <a:latin typeface="Arial Narrow" pitchFamily="34" charset="0"/>
              </a:rPr>
              <a:t>preparing visual aids to support </a:t>
            </a:r>
            <a:r>
              <a:rPr lang="en-US" sz="2400" dirty="0" smtClean="0">
                <a:latin typeface="Arial Narrow" pitchFamily="34" charset="0"/>
              </a:rPr>
              <a:t>trial evidence</a:t>
            </a:r>
            <a:r>
              <a:rPr lang="en-US" sz="2800" dirty="0">
                <a:latin typeface="Arial Narrow" pitchFamily="34" charset="0"/>
              </a:rPr>
              <a:t>.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6934200" y="2514600"/>
          <a:ext cx="2033420" cy="2895600"/>
        </p:xfrm>
        <a:graphic>
          <a:graphicData uri="http://schemas.openxmlformats.org/presentationml/2006/ole">
            <p:oleObj spid="_x0000_s3075" name="ClipArt" r:id="rId3" imgW="3848100" imgH="547846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 txBox="1">
            <a:spLocks noChangeArrowheads="1"/>
          </p:cNvSpPr>
          <p:nvPr/>
        </p:nvSpPr>
        <p:spPr>
          <a:xfrm>
            <a:off x="6096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Investigative Accounts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057400"/>
            <a:ext cx="744133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SzPct val="60000"/>
            </a:pPr>
            <a:r>
              <a:rPr lang="en-US" sz="2400" dirty="0" smtClean="0"/>
              <a:t> </a:t>
            </a:r>
            <a:r>
              <a:rPr lang="en-US" sz="2800" dirty="0" smtClean="0">
                <a:latin typeface="Arial Narrow" pitchFamily="34" charset="0"/>
              </a:rPr>
              <a:t>Often associated with investigations of criminal </a:t>
            </a:r>
          </a:p>
          <a:p>
            <a:pPr>
              <a:buSzPct val="60000"/>
            </a:pPr>
            <a:r>
              <a:rPr lang="en-US" sz="2800" dirty="0" smtClean="0">
                <a:latin typeface="Arial Narrow" pitchFamily="34" charset="0"/>
              </a:rPr>
              <a:t> matters.</a:t>
            </a:r>
          </a:p>
          <a:p>
            <a:pPr>
              <a:buSzPct val="60000"/>
            </a:pPr>
            <a:r>
              <a:rPr lang="en-US" sz="2800" dirty="0" smtClean="0">
                <a:latin typeface="Arial Narrow" pitchFamily="34" charset="0"/>
              </a:rPr>
              <a:t> For eg: A typical investigative accounting assignment </a:t>
            </a:r>
          </a:p>
          <a:p>
            <a:pPr>
              <a:buSzPct val="60000"/>
            </a:pPr>
            <a:r>
              <a:rPr lang="en-US" sz="2800" dirty="0" smtClean="0">
                <a:latin typeface="Arial Narrow" pitchFamily="34" charset="0"/>
              </a:rPr>
              <a:t> would be an investigation of employee theft. </a:t>
            </a:r>
          </a:p>
          <a:p>
            <a:pPr>
              <a:buSzPct val="60000"/>
            </a:pPr>
            <a:endParaRPr lang="en-US" sz="2800" dirty="0" smtClean="0">
              <a:latin typeface="Arial Narrow" pitchFamily="34" charset="0"/>
            </a:endParaRPr>
          </a:p>
          <a:p>
            <a:pPr lvl="0"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Review of the factual situation and provision of </a:t>
            </a:r>
          </a:p>
          <a:p>
            <a:pPr lvl="0">
              <a:buSzPct val="60000"/>
            </a:pPr>
            <a:r>
              <a:rPr lang="en-US" sz="2800" dirty="0" smtClean="0">
                <a:latin typeface="Arial Narrow" pitchFamily="34" charset="0"/>
              </a:rPr>
              <a:t>   suggestions regarding possible courses of action.</a:t>
            </a:r>
          </a:p>
          <a:p>
            <a:pPr lvl="0"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Assistance with the protection and recovery of assets.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Co-ordination of other experts</a:t>
            </a: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Litigation Support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136" y="1371600"/>
            <a:ext cx="8258864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800" dirty="0" smtClean="0">
                <a:latin typeface="Arial Narrow" pitchFamily="34" charset="0"/>
              </a:rPr>
              <a:t>Provides assistance of an accounting nature in a matter</a:t>
            </a:r>
          </a:p>
          <a:p>
            <a:r>
              <a:rPr lang="en-US" sz="2800" dirty="0" smtClean="0">
                <a:latin typeface="Arial Narrow" pitchFamily="34" charset="0"/>
              </a:rPr>
              <a:t> involving existing or pending litigation.  It deals primarily</a:t>
            </a:r>
          </a:p>
          <a:p>
            <a:r>
              <a:rPr lang="en-US" sz="2800" dirty="0" smtClean="0">
                <a:latin typeface="Arial Narrow" pitchFamily="34" charset="0"/>
              </a:rPr>
              <a:t> with issues related to the quantification of economic </a:t>
            </a:r>
          </a:p>
          <a:p>
            <a:r>
              <a:rPr lang="en-US" sz="2800" dirty="0" smtClean="0">
                <a:latin typeface="Arial Narrow" pitchFamily="34" charset="0"/>
              </a:rPr>
              <a:t> damages. </a:t>
            </a:r>
          </a:p>
          <a:p>
            <a:endParaRPr lang="en-US" sz="2800" dirty="0" smtClean="0">
              <a:latin typeface="Arial Narrow" pitchFamily="34" charset="0"/>
            </a:endParaRPr>
          </a:p>
          <a:p>
            <a:pPr lvl="0"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Assistance in obtaining documentation necessary to support</a:t>
            </a:r>
          </a:p>
          <a:p>
            <a:pPr lvl="0"/>
            <a:r>
              <a:rPr lang="en-US" sz="2800" dirty="0" smtClean="0">
                <a:latin typeface="Arial Narrow" pitchFamily="34" charset="0"/>
              </a:rPr>
              <a:t>   or refute a claim.</a:t>
            </a:r>
          </a:p>
          <a:p>
            <a:pPr lvl="0"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Review of the relevant documentation to form an initial </a:t>
            </a:r>
          </a:p>
          <a:p>
            <a:pPr lvl="0"/>
            <a:r>
              <a:rPr lang="en-US" sz="2800" dirty="0" smtClean="0">
                <a:latin typeface="Arial Narrow" pitchFamily="34" charset="0"/>
              </a:rPr>
              <a:t>   assessment of the case and identify areas of loss.</a:t>
            </a:r>
          </a:p>
          <a:p>
            <a:pPr lvl="0"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Assistance with settlement discussions and negotiations.</a:t>
            </a:r>
          </a:p>
          <a:p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838200" y="4572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Functions</a:t>
            </a:r>
            <a:r>
              <a:rPr kumimoji="0" lang="en-US" sz="4000" b="1" i="0" u="none" strike="noStrike" kern="1200" cap="none" spc="0" normalizeH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Of Forensic Accountant</a:t>
            </a:r>
            <a:endParaRPr kumimoji="0" lang="en-US" sz="40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2819400"/>
            <a:ext cx="662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Criminal Investigations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Shareholders' and Partnership Disputes 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Professional Negligence</a:t>
            </a:r>
          </a:p>
          <a:p>
            <a:pPr>
              <a:buSzPct val="60000"/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 Business Economic Losses</a:t>
            </a:r>
          </a:p>
          <a:p>
            <a:pPr>
              <a:buSzPct val="60000"/>
            </a:pPr>
            <a:endParaRPr lang="en-US" sz="2800" dirty="0" smtClean="0">
              <a:latin typeface="Arial Narrow" pitchFamily="34" charset="0"/>
            </a:endParaRPr>
          </a:p>
          <a:p>
            <a:pPr>
              <a:buSzPct val="60000"/>
              <a:buFont typeface="Wingdings" pitchFamily="2" charset="2"/>
              <a:buChar char="Ø"/>
            </a:pP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200</TotalTime>
  <Words>482</Words>
  <Application>Microsoft Office PowerPoint</Application>
  <PresentationFormat>On-screen Show (4:3)</PresentationFormat>
  <Paragraphs>86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Apex</vt:lpstr>
      <vt:lpstr>ClipArt</vt:lpstr>
      <vt:lpstr>Forensic Accounting</vt:lpstr>
      <vt:lpstr>Slide 2</vt:lpstr>
      <vt:lpstr>What is Forensic Accounting?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Forensic Accounting</dc:title>
  <dc:creator>user</dc:creator>
  <cp:lastModifiedBy>user</cp:lastModifiedBy>
  <cp:revision>22</cp:revision>
  <dcterms:created xsi:type="dcterms:W3CDTF">2013-05-31T16:20:49Z</dcterms:created>
  <dcterms:modified xsi:type="dcterms:W3CDTF">2014-02-24T06:03:52Z</dcterms:modified>
</cp:coreProperties>
</file>