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4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86A46-38AB-4C06-8CC1-B3A98EFB760E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C16BC-B740-4F1C-A2C0-085E42B1F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C16BC-B740-4F1C-A2C0-085E42B1FDB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7772400" cy="2152650"/>
          </a:xfrm>
        </p:spPr>
        <p:txBody>
          <a:bodyPr>
            <a:noAutofit/>
          </a:bodyPr>
          <a:lstStyle/>
          <a:p>
            <a:r>
              <a:rPr lang="en-US" sz="6700" dirty="0" smtClean="0"/>
              <a:t>Internal Sales Process Control </a:t>
            </a:r>
            <a:endParaRPr lang="en-US" sz="6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b="1" dirty="0" smtClean="0"/>
              <a:t>By </a:t>
            </a:r>
          </a:p>
          <a:p>
            <a:endParaRPr lang="en-US" b="1" dirty="0" smtClean="0"/>
          </a:p>
          <a:p>
            <a:r>
              <a:rPr lang="en-US" b="1" dirty="0" smtClean="0"/>
              <a:t>Bhart Kumar </a:t>
            </a:r>
            <a:r>
              <a:rPr lang="en-US" b="1" dirty="0" smtClean="0"/>
              <a:t>Porwal </a:t>
            </a:r>
            <a:endParaRPr lang="en-US" b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44962"/>
          </a:xfrm>
        </p:spPr>
        <p:txBody>
          <a:bodyPr>
            <a:normAutofit/>
          </a:bodyPr>
          <a:lstStyle/>
          <a:p>
            <a:r>
              <a:rPr lang="en-US" sz="6700" b="1" dirty="0" smtClean="0"/>
              <a:t>Thank you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	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				Bhart </a:t>
            </a:r>
            <a:r>
              <a:rPr lang="en-US" b="1" dirty="0" smtClean="0"/>
              <a:t>Kumar Porwal </a:t>
            </a:r>
          </a:p>
          <a:p>
            <a:pPr>
              <a:buNone/>
            </a:pPr>
            <a:r>
              <a:rPr lang="en-US" b="1" dirty="0" smtClean="0"/>
              <a:t>				Mob: + 91 9582904504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Step 1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1"/>
            <a:ext cx="8229600" cy="3429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  Maintain of record as Item Code and  Item description wise </a:t>
            </a:r>
          </a:p>
          <a:p>
            <a:r>
              <a:rPr lang="en-US" dirty="0" smtClean="0"/>
              <a:t>Such item code and item description Classify under Item Group </a:t>
            </a:r>
          </a:p>
          <a:p>
            <a:pPr>
              <a:buNone/>
            </a:pPr>
            <a:r>
              <a:rPr lang="en-US" b="1" dirty="0" smtClean="0"/>
              <a:t>Example </a:t>
            </a:r>
            <a:r>
              <a:rPr lang="en-US" dirty="0" smtClean="0"/>
              <a:t>: Suppose Item Group is  Locks  and classify of item as type Locks X,Lock Y and Locks Z.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09600" y="4267200"/>
            <a:ext cx="3657600" cy="1905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 smtClean="0">
                <a:solidFill>
                  <a:srgbClr val="FF0000"/>
                </a:solidFill>
              </a:rPr>
              <a:t>Locks </a:t>
            </a:r>
            <a:endParaRPr lang="en-US" sz="450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</p:cNvCxnSpPr>
          <p:nvPr/>
        </p:nvCxnSpPr>
        <p:spPr>
          <a:xfrm flipV="1">
            <a:off x="4267200" y="4038600"/>
            <a:ext cx="1143000" cy="1181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038600" y="5029200"/>
            <a:ext cx="1524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191000" y="5105400"/>
            <a:ext cx="12954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5715000" y="3733800"/>
            <a:ext cx="22098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 smtClean="0"/>
              <a:t>Type  :X </a:t>
            </a:r>
            <a:endParaRPr lang="en-US" sz="3400" dirty="0"/>
          </a:p>
        </p:txBody>
      </p:sp>
      <p:sp>
        <p:nvSpPr>
          <p:cNvPr id="17" name="Oval 16"/>
          <p:cNvSpPr/>
          <p:nvPr/>
        </p:nvSpPr>
        <p:spPr>
          <a:xfrm>
            <a:off x="5867400" y="4724400"/>
            <a:ext cx="22860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 smtClean="0"/>
              <a:t>TYPE : Y </a:t>
            </a:r>
            <a:endParaRPr lang="en-US" sz="3500" dirty="0"/>
          </a:p>
        </p:txBody>
      </p:sp>
      <p:sp>
        <p:nvSpPr>
          <p:cNvPr id="23" name="Oval 22"/>
          <p:cNvSpPr/>
          <p:nvPr/>
        </p:nvSpPr>
        <p:spPr>
          <a:xfrm>
            <a:off x="5638800" y="6019800"/>
            <a:ext cx="22098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 smtClean="0"/>
              <a:t>Type: Z</a:t>
            </a:r>
            <a:endParaRPr lang="en-US" sz="35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Step : 2   </a:t>
            </a:r>
            <a:br>
              <a:rPr lang="en-US" b="1" dirty="0" smtClean="0"/>
            </a:b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458200" cy="5943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			    </a:t>
            </a:r>
            <a:r>
              <a:rPr lang="en-US" b="1" dirty="0" smtClean="0"/>
              <a:t> Sales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Record </a:t>
            </a:r>
            <a:r>
              <a:rPr lang="en-US" dirty="0" smtClean="0"/>
              <a:t>of sales  with Customer /Debtor Code and name of Customer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Filling a  form in respect of Customer / vendor  evaluation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Recording of Customer / vendor order through filling a Order booking form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3962400" y="14478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3810000" y="3048000"/>
            <a:ext cx="6096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3810000" y="4572000"/>
            <a:ext cx="6858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 :3 Order Booking Form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Following detail in Order booing form :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Date of Order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Order description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Quantity of order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Order Value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Order Booking form authorized by authorized person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3657600" y="4114800"/>
            <a:ext cx="10668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Step :4         Sales Order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Generate Sales Order : </a:t>
            </a:r>
          </a:p>
          <a:p>
            <a:pPr marL="793750" lvl="3" indent="-388938">
              <a:buFont typeface="Wingdings" pitchFamily="2" charset="2"/>
              <a:buChar char="Ø"/>
            </a:pPr>
            <a:r>
              <a:rPr lang="en-US" sz="3000" dirty="0" smtClean="0"/>
              <a:t>Date of Sales Order </a:t>
            </a:r>
          </a:p>
          <a:p>
            <a:pPr marL="793750" lvl="3" indent="-388938">
              <a:buFont typeface="Wingdings" pitchFamily="2" charset="2"/>
              <a:buChar char="Ø"/>
            </a:pPr>
            <a:r>
              <a:rPr lang="en-US" sz="3000" dirty="0" smtClean="0"/>
              <a:t>Description of Sales order </a:t>
            </a:r>
          </a:p>
          <a:p>
            <a:pPr marL="793750" lvl="3" indent="-388938">
              <a:buFont typeface="Wingdings" pitchFamily="2" charset="2"/>
              <a:buChar char="Ø"/>
            </a:pPr>
            <a:r>
              <a:rPr lang="en-US" sz="3000" dirty="0" smtClean="0"/>
              <a:t>Quantity of Sales order </a:t>
            </a:r>
          </a:p>
          <a:p>
            <a:pPr marL="793750" lvl="3" indent="-388938">
              <a:buFont typeface="Wingdings" pitchFamily="2" charset="2"/>
              <a:buChar char="Ø"/>
            </a:pPr>
            <a:r>
              <a:rPr lang="en-US" sz="3000" dirty="0" smtClean="0"/>
              <a:t>Sales order value</a:t>
            </a:r>
          </a:p>
          <a:p>
            <a:pPr lvl="3">
              <a:buNone/>
            </a:pPr>
            <a:endParaRPr lang="en-US" dirty="0" smtClean="0"/>
          </a:p>
          <a:p>
            <a:pPr marL="342900" lvl="3" indent="-342900">
              <a:buFont typeface="Arial" pitchFamily="34" charset="0"/>
              <a:buChar char="•"/>
            </a:pPr>
            <a:endParaRPr lang="en-US" sz="3200" dirty="0" smtClean="0"/>
          </a:p>
          <a:p>
            <a:pPr marL="342900" lvl="3" indent="-342900">
              <a:buFont typeface="Arial" pitchFamily="34" charset="0"/>
              <a:buChar char="•"/>
            </a:pPr>
            <a:endParaRPr lang="en-US" sz="3200" dirty="0" smtClean="0"/>
          </a:p>
          <a:p>
            <a:pPr marL="342900" lvl="3" indent="-342900">
              <a:buFont typeface="Arial" pitchFamily="34" charset="0"/>
              <a:buChar char="•"/>
            </a:pPr>
            <a:endParaRPr lang="en-US" sz="3200" dirty="0" smtClean="0"/>
          </a:p>
          <a:p>
            <a:pPr marL="342900" lvl="3" indent="-342900">
              <a:buFont typeface="Arial" pitchFamily="34" charset="0"/>
              <a:buChar char="•"/>
            </a:pPr>
            <a:r>
              <a:rPr lang="en-US" sz="3200" b="1" dirty="0" smtClean="0"/>
              <a:t>Sales Order approved by authorized person</a:t>
            </a:r>
          </a:p>
        </p:txBody>
      </p:sp>
      <p:sp>
        <p:nvSpPr>
          <p:cNvPr id="4" name="Down Arrow 3"/>
          <p:cNvSpPr/>
          <p:nvPr/>
        </p:nvSpPr>
        <p:spPr>
          <a:xfrm>
            <a:off x="3048000" y="3886200"/>
            <a:ext cx="14478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 : 5</a:t>
            </a:r>
            <a:r>
              <a:rPr lang="en-US" dirty="0" smtClean="0"/>
              <a:t>        </a:t>
            </a:r>
            <a:r>
              <a:rPr lang="en-US" b="1" dirty="0" smtClean="0"/>
              <a:t>Discount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3" indent="-342900">
              <a:buFont typeface="Arial" pitchFamily="34" charset="0"/>
              <a:buChar char="•"/>
            </a:pPr>
            <a:r>
              <a:rPr lang="en-US" sz="3200" dirty="0" smtClean="0"/>
              <a:t>Discount provided as per organization policy. </a:t>
            </a:r>
          </a:p>
          <a:p>
            <a:pPr marL="342900" lvl="3" indent="-342900">
              <a:buNone/>
            </a:pPr>
            <a:endParaRPr lang="en-US" sz="3200" dirty="0" smtClean="0"/>
          </a:p>
          <a:p>
            <a:pPr marL="342900" lvl="3" indent="-342900">
              <a:buFont typeface="Arial" pitchFamily="34" charset="0"/>
              <a:buChar char="•"/>
            </a:pPr>
            <a:r>
              <a:rPr lang="en-US" sz="3200" dirty="0" smtClean="0"/>
              <a:t>If  discount allowed higher rate , approved by authorized person</a:t>
            </a:r>
          </a:p>
          <a:p>
            <a:pPr marL="342900" lvl="3" indent="-342900">
              <a:buNone/>
            </a:pPr>
            <a:endParaRPr lang="en-US" sz="3200" dirty="0" smtClean="0"/>
          </a:p>
          <a:p>
            <a:pPr marL="342900" lvl="3" indent="-342900">
              <a:buNone/>
            </a:pPr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Step: 6   Invoice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3100" b="1" dirty="0" smtClean="0"/>
              <a:t>Generate</a:t>
            </a:r>
            <a:r>
              <a:rPr lang="en-US" b="1" dirty="0" smtClean="0"/>
              <a:t> invoice </a:t>
            </a:r>
            <a:r>
              <a:rPr lang="en-US" dirty="0" smtClean="0"/>
              <a:t>: </a:t>
            </a:r>
            <a:r>
              <a:rPr lang="en-US" b="1" dirty="0" smtClean="0"/>
              <a:t>Following details in respect of Invoice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Invoice Number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Item Quantity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Item Description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Rate of Item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Invoice Value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</a:t>
            </a:r>
            <a:r>
              <a:rPr lang="en-US" dirty="0" smtClean="0"/>
              <a:t>Discount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smtClean="0"/>
              <a:t> 	Tax (Vat</a:t>
            </a:r>
            <a:r>
              <a:rPr lang="en-US" smtClean="0"/>
              <a:t>, Sales tax, etc.)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Recording of sales transaction 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Step :7</a:t>
            </a:r>
            <a:r>
              <a:rPr lang="en-US" dirty="0" smtClean="0"/>
              <a:t>  </a:t>
            </a:r>
            <a:r>
              <a:rPr lang="en-US" b="1" dirty="0" smtClean="0"/>
              <a:t>Collection from Vendor/ customer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If any Advance received appropriate record.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Date of advance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	Amount of advance </a:t>
            </a:r>
          </a:p>
          <a:p>
            <a:endParaRPr lang="en-US" dirty="0" smtClean="0"/>
          </a:p>
          <a:p>
            <a:r>
              <a:rPr lang="en-US" dirty="0" smtClean="0"/>
              <a:t>Collection of payment from Customer /vendor </a:t>
            </a:r>
          </a:p>
          <a:p>
            <a:r>
              <a:rPr lang="en-US" dirty="0" smtClean="0"/>
              <a:t>Recording of payment receivable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 : 8    Reconciliation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Reconciliation of sales order rate with invoice rate 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Reconciliation of Sales order quantity with invoice quantity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179</Words>
  <Application>Microsoft Office PowerPoint</Application>
  <PresentationFormat>On-screen Show (4:3)</PresentationFormat>
  <Paragraphs>78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Internal Sales Process Control </vt:lpstr>
      <vt:lpstr>Step 1 </vt:lpstr>
      <vt:lpstr>Step : 2     </vt:lpstr>
      <vt:lpstr>Step :3 Order Booking Form</vt:lpstr>
      <vt:lpstr>Step :4         Sales Order </vt:lpstr>
      <vt:lpstr>Step : 5        Discount </vt:lpstr>
      <vt:lpstr>Step: 6   Invoice </vt:lpstr>
      <vt:lpstr>Step :7  Collection from Vendor/ customer </vt:lpstr>
      <vt:lpstr>Step : 8    Reconciliation </vt:lpstr>
      <vt:lpstr>Thank you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Process Control</dc:title>
  <dc:creator>Mohammad salman</dc:creator>
  <cp:lastModifiedBy>Prastuti</cp:lastModifiedBy>
  <cp:revision>16</cp:revision>
  <dcterms:created xsi:type="dcterms:W3CDTF">2006-08-16T00:00:00Z</dcterms:created>
  <dcterms:modified xsi:type="dcterms:W3CDTF">2016-05-28T12:02:55Z</dcterms:modified>
</cp:coreProperties>
</file>