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bookmarkIdSeed="16">
  <p:sldMasterIdLst>
    <p:sldMasterId id="2147483897" r:id="rId1"/>
  </p:sldMasterIdLst>
  <p:notesMasterIdLst>
    <p:notesMasterId r:id="rId8"/>
  </p:notesMasterIdLst>
  <p:handoutMasterIdLst>
    <p:handoutMasterId r:id="rId9"/>
  </p:handoutMasterIdLst>
  <p:sldIdLst>
    <p:sldId id="256" r:id="rId2"/>
    <p:sldId id="280" r:id="rId3"/>
    <p:sldId id="276" r:id="rId4"/>
    <p:sldId id="277" r:id="rId5"/>
    <p:sldId id="279" r:id="rId6"/>
    <p:sldId id="265" r:id="rId7"/>
  </p:sldIdLst>
  <p:sldSz cx="9144000" cy="6858000" type="screen4x3"/>
  <p:notesSz cx="7313613" cy="9599613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chemeClr val="tx1"/>
    </p:penClr>
  </p:showPr>
  <p:clrMru>
    <a:srgbClr val="CCFF66"/>
    <a:srgbClr val="FFFF99"/>
    <a:srgbClr val="00CC00"/>
    <a:srgbClr val="FFCCCC"/>
    <a:srgbClr val="0000FF"/>
    <a:srgbClr val="003300"/>
    <a:srgbClr val="660033"/>
    <a:srgbClr val="9900FF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3579" autoAdjust="0"/>
    <p:restoredTop sz="94660"/>
  </p:normalViewPr>
  <p:slideViewPr>
    <p:cSldViewPr>
      <p:cViewPr>
        <p:scale>
          <a:sx n="66" d="100"/>
          <a:sy n="66" d="100"/>
        </p:scale>
        <p:origin x="-1776" y="-54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93633925" cy="93633925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168650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43" tIns="48321" rIns="96643" bIns="48321" numCol="1" anchor="t" anchorCtr="0" compatLnSpc="1">
            <a:prstTxWarp prst="textNoShape">
              <a:avLst/>
            </a:prstTxWarp>
          </a:bodyPr>
          <a:lstStyle>
            <a:lvl1pPr defTabSz="966788">
              <a:defRPr sz="1300"/>
            </a:lvl1pPr>
          </a:lstStyle>
          <a:p>
            <a:pPr>
              <a:defRPr/>
            </a:pPr>
            <a:r>
              <a:rPr lang="en-US"/>
              <a:t>MOHAN AGAGRWAL &amp; ASSOCIATES</a:t>
            </a:r>
          </a:p>
        </p:txBody>
      </p:sp>
      <p:sp>
        <p:nvSpPr>
          <p:cNvPr id="5120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4143375" y="0"/>
            <a:ext cx="3168650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43" tIns="48321" rIns="96643" bIns="48321" numCol="1" anchor="t" anchorCtr="0" compatLnSpc="1">
            <a:prstTxWarp prst="textNoShape">
              <a:avLst/>
            </a:prstTxWarp>
          </a:bodyPr>
          <a:lstStyle>
            <a:lvl1pPr algn="r" defTabSz="966788">
              <a:defRPr sz="1300"/>
            </a:lvl1pPr>
          </a:lstStyle>
          <a:p>
            <a:pPr>
              <a:defRPr/>
            </a:pPr>
            <a:fld id="{496DD1BC-B7F6-451B-A2BA-04FCEC296C46}" type="datetime1">
              <a:rPr lang="en-US"/>
              <a:pPr>
                <a:defRPr/>
              </a:pPr>
              <a:t>4/22/2011</a:t>
            </a:fld>
            <a:endParaRPr lang="en-US"/>
          </a:p>
        </p:txBody>
      </p:sp>
      <p:sp>
        <p:nvSpPr>
          <p:cNvPr id="5120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118600"/>
            <a:ext cx="3168650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43" tIns="48321" rIns="96643" bIns="48321" numCol="1" anchor="b" anchorCtr="0" compatLnSpc="1">
            <a:prstTxWarp prst="textNoShape">
              <a:avLst/>
            </a:prstTxWarp>
          </a:bodyPr>
          <a:lstStyle>
            <a:lvl1pPr defTabSz="966788">
              <a:defRPr sz="1300"/>
            </a:lvl1pPr>
          </a:lstStyle>
          <a:p>
            <a:pPr>
              <a:defRPr/>
            </a:pPr>
            <a:r>
              <a:rPr lang="en-US"/>
              <a:t>Chartered Acountants</a:t>
            </a:r>
          </a:p>
        </p:txBody>
      </p:sp>
      <p:sp>
        <p:nvSpPr>
          <p:cNvPr id="5120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4143375" y="9118600"/>
            <a:ext cx="3168650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43" tIns="48321" rIns="96643" bIns="48321" numCol="1" anchor="b" anchorCtr="0" compatLnSpc="1">
            <a:prstTxWarp prst="textNoShape">
              <a:avLst/>
            </a:prstTxWarp>
          </a:bodyPr>
          <a:lstStyle>
            <a:lvl1pPr algn="r" defTabSz="966788">
              <a:defRPr sz="1300"/>
            </a:lvl1pPr>
          </a:lstStyle>
          <a:p>
            <a:pPr>
              <a:defRPr/>
            </a:pPr>
            <a:fld id="{224C4043-A0DB-453B-B160-788E3FD0A62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461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168650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6643" tIns="48321" rIns="96643" bIns="48321" numCol="1" anchor="t" anchorCtr="0" compatLnSpc="1">
            <a:prstTxWarp prst="textNoShape">
              <a:avLst/>
            </a:prstTxWarp>
          </a:bodyPr>
          <a:lstStyle>
            <a:lvl1pPr defTabSz="966788" eaLnBrk="1" hangingPunct="1">
              <a:defRPr sz="1300">
                <a:latin typeface="Arial" charset="0"/>
              </a:defRPr>
            </a:lvl1pPr>
          </a:lstStyle>
          <a:p>
            <a:pPr>
              <a:defRPr/>
            </a:pPr>
            <a:r>
              <a:rPr lang="en-US"/>
              <a:t>MOHAN AGAGRWAL &amp; ASSOCIATES</a:t>
            </a:r>
          </a:p>
        </p:txBody>
      </p:sp>
      <p:sp>
        <p:nvSpPr>
          <p:cNvPr id="32461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4143375" y="0"/>
            <a:ext cx="3168650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6643" tIns="48321" rIns="96643" bIns="48321" numCol="1" anchor="t" anchorCtr="0" compatLnSpc="1">
            <a:prstTxWarp prst="textNoShape">
              <a:avLst/>
            </a:prstTxWarp>
          </a:bodyPr>
          <a:lstStyle>
            <a:lvl1pPr algn="r" defTabSz="966788" eaLnBrk="1" hangingPunct="1">
              <a:defRPr sz="1300">
                <a:latin typeface="Arial" charset="0"/>
              </a:defRPr>
            </a:lvl1pPr>
          </a:lstStyle>
          <a:p>
            <a:pPr>
              <a:defRPr/>
            </a:pPr>
            <a:fld id="{FC63FDB2-BB31-4C1A-8F84-CAFC38AA57A1}" type="datetime1">
              <a:rPr lang="en-US"/>
              <a:pPr>
                <a:defRPr/>
              </a:pPr>
              <a:t>4/22/2011</a:t>
            </a:fld>
            <a:endParaRPr lang="en-US"/>
          </a:p>
        </p:txBody>
      </p:sp>
      <p:sp>
        <p:nvSpPr>
          <p:cNvPr id="3482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257300" y="720725"/>
            <a:ext cx="4799013" cy="3598863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2461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31838" y="4559300"/>
            <a:ext cx="5849937" cy="4319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6643" tIns="48321" rIns="96643" bIns="48321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32461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118600"/>
            <a:ext cx="3168650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6643" tIns="48321" rIns="96643" bIns="48321" numCol="1" anchor="b" anchorCtr="0" compatLnSpc="1">
            <a:prstTxWarp prst="textNoShape">
              <a:avLst/>
            </a:prstTxWarp>
          </a:bodyPr>
          <a:lstStyle>
            <a:lvl1pPr defTabSz="966788" eaLnBrk="1" hangingPunct="1">
              <a:defRPr sz="1300">
                <a:latin typeface="Arial" charset="0"/>
              </a:defRPr>
            </a:lvl1pPr>
          </a:lstStyle>
          <a:p>
            <a:pPr>
              <a:defRPr/>
            </a:pPr>
            <a:r>
              <a:rPr lang="en-US"/>
              <a:t>Chartered Acountants</a:t>
            </a:r>
          </a:p>
        </p:txBody>
      </p:sp>
      <p:sp>
        <p:nvSpPr>
          <p:cNvPr id="32461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143375" y="9118600"/>
            <a:ext cx="3168650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6643" tIns="48321" rIns="96643" bIns="48321" numCol="1" anchor="b" anchorCtr="0" compatLnSpc="1">
            <a:prstTxWarp prst="textNoShape">
              <a:avLst/>
            </a:prstTxWarp>
          </a:bodyPr>
          <a:lstStyle>
            <a:lvl1pPr algn="r" defTabSz="966788" eaLnBrk="1" hangingPunct="1">
              <a:defRPr sz="1300">
                <a:latin typeface="Arial" charset="0"/>
              </a:defRPr>
            </a:lvl1pPr>
          </a:lstStyle>
          <a:p>
            <a:pPr>
              <a:defRPr/>
            </a:pPr>
            <a:fld id="{6AFCAA8E-3387-41E1-B463-B2C1D38D9CD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584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MOHAN AGGARWAL &amp; ASSOCIATES  Chartered Accountants</a:t>
            </a:r>
          </a:p>
        </p:txBody>
      </p:sp>
      <p:sp>
        <p:nvSpPr>
          <p:cNvPr id="5" name="Rectangle 8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A9DB664-1C95-43DB-96E4-4121D10460D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advTm="5000">
    <p:dissolv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73838" y="304800"/>
            <a:ext cx="2001837" cy="57150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66738" y="304800"/>
            <a:ext cx="5854700" cy="57150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MOHAN AGGARWAL &amp; ASSOCIATES  Chartered Accountants</a:t>
            </a:r>
          </a:p>
        </p:txBody>
      </p:sp>
      <p:sp>
        <p:nvSpPr>
          <p:cNvPr id="5" name="Rectangle 8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62E247B-0A78-4A67-B009-6BC322E1C1D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advTm="5000">
    <p:dissolv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74675" y="304800"/>
            <a:ext cx="8001000" cy="1216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566738" y="1752600"/>
            <a:ext cx="8001000" cy="4267200"/>
          </a:xfrm>
        </p:spPr>
        <p:txBody>
          <a:bodyPr/>
          <a:lstStyle/>
          <a:p>
            <a:pPr lvl="0"/>
            <a:endParaRPr lang="en-US" noProof="0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MOHAN AGGARWAL &amp; ASSOCIATES  Chartered Accountants</a:t>
            </a:r>
          </a:p>
        </p:txBody>
      </p:sp>
      <p:sp>
        <p:nvSpPr>
          <p:cNvPr id="5" name="Rectangle 8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DBA0EE6-912D-4156-81F2-C84C9530FCB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advTm="5000">
    <p:dissolv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OverObj" preserve="1">
  <p:cSld name="Title and Tex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74675" y="304800"/>
            <a:ext cx="8001000" cy="1216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566738" y="1752600"/>
            <a:ext cx="8001000" cy="20574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6738" y="3962400"/>
            <a:ext cx="8001000" cy="20574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MOHAN AGGARWAL &amp; ASSOCIATES  Chartered Accountants</a:t>
            </a:r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A71C0B7-5B28-4681-94E7-AD2C893523C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advTm="5000">
    <p:dissolv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7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MOHAN AGGARWAL &amp; ASSOCIATES  Chartered Accountants</a:t>
            </a:r>
          </a:p>
        </p:txBody>
      </p:sp>
      <p:sp>
        <p:nvSpPr>
          <p:cNvPr id="5" name="Rectangle 8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C2E6CF7-5C7B-42C2-93E8-9533938CF00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advTm="5000">
    <p:dissolv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66738" y="1752600"/>
            <a:ext cx="3924300" cy="4267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3438" y="1752600"/>
            <a:ext cx="3924300" cy="4267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MOHAN AGGARWAL &amp; ASSOCIATES  Chartered Accountants</a:t>
            </a:r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5B19E41-EA3B-4DF8-9BBB-1ADCF207DC4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advTm="5000">
    <p:dissolv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MOHAN AGGARWAL &amp; ASSOCIATES  Chartered Accountants</a:t>
            </a:r>
          </a:p>
        </p:txBody>
      </p:sp>
      <p:sp>
        <p:nvSpPr>
          <p:cNvPr id="8" name="Rectangle 8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80B5B3A-B3A3-4DAF-85D6-7650A48991D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advTm="5000">
    <p:dissolv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7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MOHAN AGGARWAL &amp; ASSOCIATES  Chartered Accountants</a:t>
            </a:r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02053FF-ACAF-4355-84BE-40BC4785F2C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advTm="5000">
    <p:dissolv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7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MOHAN AGGARWAL &amp; ASSOCIATES  Chartered Accountants</a:t>
            </a:r>
          </a:p>
        </p:txBody>
      </p:sp>
      <p:sp>
        <p:nvSpPr>
          <p:cNvPr id="3" name="Rectangle 8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FE3BDEC-DB91-49AA-9C8A-53D0596FD51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advTm="5000">
    <p:dissolv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MOHAN AGGARWAL &amp; ASSOCIATES  Chartered Accountants</a:t>
            </a:r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C7B3FD5-E24D-40A0-B4E0-773C173AE55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advTm="5000">
    <p:dissolv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MOHAN AGGARWAL &amp; ASSOCIATES  Chartered Accountants</a:t>
            </a:r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C729A3B-BD0D-444E-A8EB-20182A07791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advTm="5000">
    <p:dissolv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MOHAN AGGARWAL &amp; ASSOCIATES  Chartered Accountants</a:t>
            </a:r>
          </a:p>
        </p:txBody>
      </p:sp>
      <p:sp>
        <p:nvSpPr>
          <p:cNvPr id="5" name="Rectangle 8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7CC1DDB-57B1-4B4F-8A20-D2FB2A97DAA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advTm="5000">
    <p:dissolv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pattFill prst="ltHorz">
          <a:fgClr>
            <a:srgbClr val="CCFF66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574675" y="304800"/>
            <a:ext cx="8001000" cy="1216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566738" y="1752600"/>
            <a:ext cx="8001000" cy="426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306180" name="AutoShape 4"/>
          <p:cNvSpPr>
            <a:spLocks noChangeArrowheads="1"/>
          </p:cNvSpPr>
          <p:nvPr userDrawn="1"/>
        </p:nvSpPr>
        <p:spPr bwMode="auto">
          <a:xfrm>
            <a:off x="609600" y="1566863"/>
            <a:ext cx="7958138" cy="109537"/>
          </a:xfrm>
          <a:custGeom>
            <a:avLst/>
            <a:gdLst>
              <a:gd name="G0" fmla="+- 585 0 0"/>
            </a:gdLst>
            <a:ahLst/>
            <a:cxnLst>
              <a:cxn ang="0">
                <a:pos x="0" y="0"/>
              </a:cxn>
              <a:cxn ang="0">
                <a:pos x="585" y="0"/>
              </a:cxn>
              <a:cxn ang="0">
                <a:pos x="585" y="1000"/>
              </a:cxn>
              <a:cxn ang="0">
                <a:pos x="0" y="1000"/>
              </a:cxn>
              <a:cxn ang="0">
                <a:pos x="0" y="0"/>
              </a:cxn>
              <a:cxn ang="0">
                <a:pos x="1000" y="0"/>
              </a:cxn>
            </a:cxnLst>
            <a:rect l="0" t="0" r="r" b="b"/>
            <a:pathLst>
              <a:path w="1000" h="1000" stroke="0">
                <a:moveTo>
                  <a:pt x="0" y="0"/>
                </a:moveTo>
                <a:lnTo>
                  <a:pt x="585" y="0"/>
                </a:lnTo>
                <a:lnTo>
                  <a:pt x="585" y="1000"/>
                </a:lnTo>
                <a:lnTo>
                  <a:pt x="0" y="1000"/>
                </a:lnTo>
                <a:close/>
              </a:path>
              <a:path w="1000" h="1000">
                <a:moveTo>
                  <a:pt x="0" y="0"/>
                </a:moveTo>
                <a:lnTo>
                  <a:pt x="1000" y="0"/>
                </a:lnTo>
              </a:path>
            </a:pathLst>
          </a:custGeom>
          <a:solidFill>
            <a:schemeClr val="accent2"/>
          </a:solidFill>
          <a:ln w="9525">
            <a:solidFill>
              <a:schemeClr val="accent2"/>
            </a:solidFill>
            <a:round/>
            <a:headEnd/>
            <a:tailEnd/>
          </a:ln>
        </p:spPr>
        <p:txBody>
          <a:bodyPr/>
          <a:lstStyle/>
          <a:p>
            <a:pPr eaLnBrk="1" hangingPunct="1">
              <a:defRPr/>
            </a:pPr>
            <a:endParaRPr lang="en-US" sz="2400">
              <a:latin typeface="Times New Roman" pitchFamily="18" charset="0"/>
            </a:endParaRPr>
          </a:p>
        </p:txBody>
      </p:sp>
      <p:sp>
        <p:nvSpPr>
          <p:cNvPr id="306181" name="Line 5"/>
          <p:cNvSpPr>
            <a:spLocks noChangeShapeType="1"/>
          </p:cNvSpPr>
          <p:nvPr userDrawn="1"/>
        </p:nvSpPr>
        <p:spPr bwMode="auto">
          <a:xfrm flipV="1">
            <a:off x="609600" y="6172200"/>
            <a:ext cx="7924800" cy="0"/>
          </a:xfrm>
          <a:prstGeom prst="line">
            <a:avLst/>
          </a:prstGeom>
          <a:noFill/>
          <a:ln w="3175">
            <a:solidFill>
              <a:schemeClr val="accent2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306183" name="Rectangle 7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731838" y="6245225"/>
            <a:ext cx="41148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 b="1"/>
            </a:lvl1pPr>
          </a:lstStyle>
          <a:p>
            <a:pPr>
              <a:defRPr/>
            </a:pPr>
            <a:r>
              <a:rPr lang="en-US"/>
              <a:t>MOHAN AGGARWAL &amp; ASSOCIATES  Chartered Accountants</a:t>
            </a:r>
          </a:p>
        </p:txBody>
      </p:sp>
      <p:sp>
        <p:nvSpPr>
          <p:cNvPr id="306184" name="Rectangle 8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19812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C191EE79-1DA2-4A08-88A5-48E9AFF710E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09" r:id="rId1"/>
    <p:sldLayoutId id="2147483908" r:id="rId2"/>
    <p:sldLayoutId id="2147483907" r:id="rId3"/>
    <p:sldLayoutId id="2147483906" r:id="rId4"/>
    <p:sldLayoutId id="2147483905" r:id="rId5"/>
    <p:sldLayoutId id="2147483904" r:id="rId6"/>
    <p:sldLayoutId id="2147483903" r:id="rId7"/>
    <p:sldLayoutId id="2147483902" r:id="rId8"/>
    <p:sldLayoutId id="2147483901" r:id="rId9"/>
    <p:sldLayoutId id="2147483900" r:id="rId10"/>
    <p:sldLayoutId id="2147483899" r:id="rId11"/>
    <p:sldLayoutId id="2147483898" r:id="rId12"/>
  </p:sldLayoutIdLst>
  <p:transition advTm="5000">
    <p:dissolve/>
  </p:transition>
  <p:timing>
    <p:tnLst>
      <p:par>
        <p:cTn id="1" dur="indefinite" restart="never" nodeType="tmRoot"/>
      </p:par>
    </p:tnLst>
  </p:timing>
  <p:hf hdr="0" dt="0"/>
  <p:txStyles>
    <p:titleStyle>
      <a:lvl1pPr algn="l" rtl="0" eaLnBrk="0" fontAlgn="base" hangingPunct="0">
        <a:lnSpc>
          <a:spcPct val="150000"/>
        </a:lnSpc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Times New Roman" pitchFamily="18" charset="0"/>
          <a:ea typeface="+mj-ea"/>
          <a:cs typeface="+mj-cs"/>
        </a:defRPr>
      </a:lvl1pPr>
      <a:lvl2pPr algn="l" rtl="0" eaLnBrk="0" fontAlgn="base" hangingPunct="0">
        <a:lnSpc>
          <a:spcPct val="150000"/>
        </a:lnSpc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Times New Roman" pitchFamily="18" charset="0"/>
        </a:defRPr>
      </a:lvl2pPr>
      <a:lvl3pPr algn="l" rtl="0" eaLnBrk="0" fontAlgn="base" hangingPunct="0">
        <a:lnSpc>
          <a:spcPct val="150000"/>
        </a:lnSpc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Times New Roman" pitchFamily="18" charset="0"/>
        </a:defRPr>
      </a:lvl3pPr>
      <a:lvl4pPr algn="l" rtl="0" eaLnBrk="0" fontAlgn="base" hangingPunct="0">
        <a:lnSpc>
          <a:spcPct val="150000"/>
        </a:lnSpc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Times New Roman" pitchFamily="18" charset="0"/>
        </a:defRPr>
      </a:lvl4pPr>
      <a:lvl5pPr algn="l" rtl="0" eaLnBrk="0" fontAlgn="base" hangingPunct="0">
        <a:lnSpc>
          <a:spcPct val="150000"/>
        </a:lnSpc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Times New Roman" pitchFamily="18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Verdana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Verdana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Verdana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Verdana" pitchFamily="34" charset="0"/>
        </a:defRPr>
      </a:lvl9pPr>
    </p:titleStyle>
    <p:bodyStyle>
      <a:lvl1pPr marL="469900" indent="-469900" algn="l" rtl="0" eaLnBrk="0" fontAlgn="base" hangingPunct="0">
        <a:lnSpc>
          <a:spcPct val="150000"/>
        </a:lnSpc>
        <a:spcBef>
          <a:spcPct val="0"/>
        </a:spcBef>
        <a:spcAft>
          <a:spcPct val="0"/>
        </a:spcAft>
        <a:buClr>
          <a:schemeClr val="accent2"/>
        </a:buClr>
        <a:buFont typeface="Wingdings" pitchFamily="2" charset="2"/>
        <a:buChar char="o"/>
        <a:defRPr sz="3000">
          <a:solidFill>
            <a:schemeClr val="tx1"/>
          </a:solidFill>
          <a:latin typeface="+mn-lt"/>
          <a:ea typeface="+mn-ea"/>
          <a:cs typeface="+mn-cs"/>
        </a:defRPr>
      </a:lvl1pPr>
      <a:lvl2pPr marL="908050" indent="-436563" algn="l" rtl="0" eaLnBrk="0" fontAlgn="base" hangingPunct="0">
        <a:lnSpc>
          <a:spcPct val="150000"/>
        </a:lnSpc>
        <a:spcBef>
          <a:spcPct val="0"/>
        </a:spcBef>
        <a:spcAft>
          <a:spcPct val="0"/>
        </a:spcAft>
        <a:buClr>
          <a:schemeClr val="accent2"/>
        </a:buClr>
        <a:buFont typeface="Wingdings" pitchFamily="2" charset="2"/>
        <a:buChar char="n"/>
        <a:defRPr sz="2600" b="1">
          <a:solidFill>
            <a:srgbClr val="003300"/>
          </a:solidFill>
          <a:latin typeface="+mn-lt"/>
        </a:defRPr>
      </a:lvl2pPr>
      <a:lvl3pPr marL="1304925" indent="-395288" algn="l" rtl="0" eaLnBrk="0" fontAlgn="base" hangingPunct="0">
        <a:lnSpc>
          <a:spcPct val="150000"/>
        </a:lnSpc>
        <a:spcBef>
          <a:spcPct val="0"/>
        </a:spcBef>
        <a:spcAft>
          <a:spcPct val="0"/>
        </a:spcAft>
        <a:buClr>
          <a:schemeClr val="accent2"/>
        </a:buClr>
        <a:buFont typeface="Wingdings" pitchFamily="2" charset="2"/>
        <a:buChar char="o"/>
        <a:defRPr sz="2300">
          <a:solidFill>
            <a:schemeClr val="tx1"/>
          </a:solidFill>
          <a:latin typeface="+mn-lt"/>
        </a:defRPr>
      </a:lvl3pPr>
      <a:lvl4pPr marL="1693863" indent="-387350" algn="l" rtl="0" eaLnBrk="0" fontAlgn="base" hangingPunct="0">
        <a:lnSpc>
          <a:spcPct val="150000"/>
        </a:lnSpc>
        <a:spcBef>
          <a:spcPct val="0"/>
        </a:spcBef>
        <a:spcAft>
          <a:spcPct val="0"/>
        </a:spcAft>
        <a:buClr>
          <a:schemeClr val="accent2"/>
        </a:buClr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4pPr>
      <a:lvl5pPr marL="2093913" indent="-398463" algn="l" rtl="0" eaLnBrk="0" fontAlgn="base" hangingPunct="0">
        <a:lnSpc>
          <a:spcPct val="150000"/>
        </a:lnSpc>
        <a:spcBef>
          <a:spcPct val="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5pPr>
      <a:lvl6pPr marL="2551113" indent="-398463" algn="l" rtl="0" fontAlgn="base">
        <a:spcBef>
          <a:spcPct val="25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6pPr>
      <a:lvl7pPr marL="3008313" indent="-398463" algn="l" rtl="0" fontAlgn="base">
        <a:spcBef>
          <a:spcPct val="25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7pPr>
      <a:lvl8pPr marL="3465513" indent="-398463" algn="l" rtl="0" fontAlgn="base">
        <a:spcBef>
          <a:spcPct val="25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8pPr>
      <a:lvl9pPr marL="3922713" indent="-398463" algn="l" rtl="0" fontAlgn="base">
        <a:spcBef>
          <a:spcPct val="25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hyperlink" Target="mailto:rajat.mohan@icai.org" TargetMode="Externa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7"/>
          <p:cNvSpPr>
            <a:spLocks noGrp="1" noChangeArrowheads="1"/>
          </p:cNvSpPr>
          <p:nvPr>
            <p:ph type="ftr" sz="quarter" idx="10"/>
          </p:nvPr>
        </p:nvSpPr>
        <p:spPr>
          <a:noFill/>
        </p:spPr>
        <p:txBody>
          <a:bodyPr/>
          <a:lstStyle/>
          <a:p>
            <a:r>
              <a:rPr lang="en-US" dirty="0" smtClean="0"/>
              <a:t>CA. </a:t>
            </a:r>
            <a:r>
              <a:rPr lang="en-US" dirty="0" err="1" smtClean="0"/>
              <a:t>Rajat</a:t>
            </a:r>
            <a:r>
              <a:rPr lang="en-US" dirty="0" smtClean="0"/>
              <a:t> Mohan</a:t>
            </a:r>
          </a:p>
          <a:p>
            <a:r>
              <a:rPr lang="en-US" dirty="0" err="1" smtClean="0"/>
              <a:t>B.Com</a:t>
            </a:r>
            <a:r>
              <a:rPr lang="en-US" dirty="0" smtClean="0"/>
              <a:t>(H),ACA, ACS, DISA</a:t>
            </a:r>
          </a:p>
        </p:txBody>
      </p:sp>
      <p:sp>
        <p:nvSpPr>
          <p:cNvPr id="2051" name="Rectangle 8"/>
          <p:cNvSpPr>
            <a:spLocks noGrp="1" noChangeArrowheads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fld id="{3835CFF1-C11F-496F-AC95-A7EC9342C7EE}" type="slidenum">
              <a:rPr lang="en-US" smtClean="0"/>
              <a:pPr/>
              <a:t>1</a:t>
            </a:fld>
            <a:endParaRPr lang="en-US" smtClean="0"/>
          </a:p>
        </p:txBody>
      </p:sp>
      <p:sp>
        <p:nvSpPr>
          <p:cNvPr id="5122" name="Rectangle 2"/>
          <p:cNvSpPr>
            <a:spLocks noGrp="1" noChangeArrowheads="1"/>
          </p:cNvSpPr>
          <p:nvPr>
            <p:ph type="ctrTitle" idx="4294967295"/>
          </p:nvPr>
        </p:nvSpPr>
        <p:spPr>
          <a:xfrm>
            <a:off x="244475" y="206375"/>
            <a:ext cx="8655049" cy="1371600"/>
          </a:xfrm>
        </p:spPr>
        <p:txBody>
          <a:bodyPr anchor="ctr" anchorCtr="0"/>
          <a:lstStyle/>
          <a:p>
            <a:pPr algn="ctr" eaLnBrk="1" hangingPunct="1">
              <a:lnSpc>
                <a:spcPct val="100000"/>
              </a:lnSpc>
              <a:defRPr/>
            </a:pPr>
            <a:r>
              <a:rPr lang="en-US" sz="4800" u="sng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Tax Planning through Investments</a:t>
            </a:r>
            <a:endParaRPr lang="en-US" sz="5400" b="1" u="sng" dirty="0" smtClean="0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704850" y="1679575"/>
            <a:ext cx="7918450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857250" indent="-857250"/>
            <a:r>
              <a:rPr lang="en-US" sz="4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</a:t>
            </a:r>
            <a:endParaRPr lang="en-US" sz="44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289" name="Rectangle 1"/>
          <p:cNvSpPr>
            <a:spLocks noChangeArrowheads="1"/>
          </p:cNvSpPr>
          <p:nvPr/>
        </p:nvSpPr>
        <p:spPr bwMode="auto">
          <a:xfrm>
            <a:off x="704850" y="1679576"/>
            <a:ext cx="7734300" cy="28623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ctr" eaLnBrk="1" hangingPunct="1">
              <a:tabLst>
                <a:tab pos="-3200400" algn="l"/>
              </a:tabLst>
            </a:pPr>
            <a:r>
              <a:rPr lang="en-US" sz="36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SECTION 80CCF</a:t>
            </a:r>
          </a:p>
          <a:p>
            <a:pPr lvl="0" algn="ctr" eaLnBrk="1" hangingPunct="1">
              <a:tabLst>
                <a:tab pos="-3200400" algn="l"/>
              </a:tabLst>
            </a:pPr>
            <a:r>
              <a:rPr lang="en-US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smtClean="0">
                <a:latin typeface="Arial" pitchFamily="34" charset="0"/>
                <a:cs typeface="Arial" pitchFamily="34" charset="0"/>
              </a:rPr>
              <a:t>DEDUCTION IN RESPECT OF            SUBSCRIPTION TO LONG-TERM INFRASTRUCTURE BONDS.</a:t>
            </a:r>
            <a:endParaRPr lang="en-US" sz="3600" b="1" dirty="0" smtClean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  <a:p>
            <a:pPr lvl="0" algn="ctr" eaLnBrk="1" hangingPunct="1">
              <a:tabLst>
                <a:tab pos="-3200400" algn="l"/>
              </a:tabLst>
            </a:pPr>
            <a:r>
              <a:rPr lang="en-US" sz="3600" b="1" dirty="0" smtClean="0">
                <a:solidFill>
                  <a:srgbClr val="0070C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endParaRPr lang="en-US" sz="3600" dirty="0" smtClean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advTm="5000">
    <p:dissolv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MOHAN AGGARWAL &amp; ASSOCIATES  Chartered Accountants</a:t>
            </a:r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0FE3BDEC-DB91-49AA-9C8A-53D0596FD51F}" type="slidenum">
              <a:rPr lang="en-US" smtClean="0"/>
              <a:pPr>
                <a:defRPr/>
              </a:pPr>
              <a:t>2</a:t>
            </a:fld>
            <a:endParaRPr lang="en-US"/>
          </a:p>
        </p:txBody>
      </p:sp>
      <p:pic>
        <p:nvPicPr>
          <p:cNvPr id="4" name="Picture 3" descr="2499Tax palnning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ransition advTm="5000">
    <p:dissolv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MOHAN AGGARWAL &amp; ASSOCIATES  Chartered Accountants</a:t>
            </a:r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0FE3BDEC-DB91-49AA-9C8A-53D0596FD51F}" type="slidenum">
              <a:rPr lang="en-US" smtClean="0"/>
              <a:pPr>
                <a:defRPr/>
              </a:pPr>
              <a:t>3</a:t>
            </a:fld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704850" y="1035050"/>
            <a:ext cx="81026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(A).	TAXPAYER CATEGORY-SECTION 80CCF</a:t>
            </a:r>
            <a:endParaRPr lang="en-US" sz="2800" b="1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7649" name="Rectangle 1"/>
          <p:cNvSpPr>
            <a:spLocks noChangeArrowheads="1"/>
          </p:cNvSpPr>
          <p:nvPr/>
        </p:nvSpPr>
        <p:spPr bwMode="auto">
          <a:xfrm>
            <a:off x="612775" y="1863725"/>
            <a:ext cx="7918450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indent="228600" algn="just" eaLnBrk="1" hangingPunct="1"/>
            <a:r>
              <a:rPr lang="en-US" sz="2800" dirty="0" smtClean="0">
                <a:latin typeface="Arial" pitchFamily="34" charset="0"/>
                <a:cs typeface="Arial" pitchFamily="34" charset="0"/>
              </a:rPr>
              <a:t>This deduction is available to taxpayers, being individual or Hindu undivided family</a:t>
            </a:r>
            <a:endParaRPr kumimoji="0" lang="en-US" sz="280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advTm="5000">
    <p:dissolv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MOHAN AGGARWAL &amp; ASSOCIATES  Chartered Accountants</a:t>
            </a:r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0FE3BDEC-DB91-49AA-9C8A-53D0596FD51F}" type="slidenum">
              <a:rPr lang="en-US" smtClean="0"/>
              <a:pPr>
                <a:defRPr/>
              </a:pPr>
              <a:t>4</a:t>
            </a:fld>
            <a:endParaRPr lang="en-US"/>
          </a:p>
        </p:txBody>
      </p:sp>
      <p:sp>
        <p:nvSpPr>
          <p:cNvPr id="32769" name="Rectangle 1"/>
          <p:cNvSpPr>
            <a:spLocks noChangeArrowheads="1"/>
          </p:cNvSpPr>
          <p:nvPr/>
        </p:nvSpPr>
        <p:spPr bwMode="auto">
          <a:xfrm>
            <a:off x="520700" y="942975"/>
            <a:ext cx="7826375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-2286000" algn="l"/>
              </a:tabLst>
            </a:pP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Arial" pitchFamily="34" charset="0"/>
                <a:ea typeface="Times New Roman" pitchFamily="18" charset="0"/>
              </a:rPr>
              <a:t>(B).</a:t>
            </a:r>
            <a:r>
              <a:rPr kumimoji="0" lang="en-US" sz="2800" b="1" i="0" u="none" strike="noStrike" cap="none" normalizeH="0" dirty="0" smtClean="0">
                <a:ln>
                  <a:noFill/>
                </a:ln>
                <a:solidFill>
                  <a:srgbClr val="0070C0"/>
                </a:solidFill>
                <a:effectLst/>
                <a:latin typeface="Arial" pitchFamily="34" charset="0"/>
                <a:ea typeface="Times New Roman" pitchFamily="18" charset="0"/>
              </a:rPr>
              <a:t> 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Arial" pitchFamily="34" charset="0"/>
                <a:ea typeface="Times New Roman" pitchFamily="18" charset="0"/>
              </a:rPr>
              <a:t>CONDITIONS - SECTION 80CCF</a:t>
            </a:r>
            <a:endParaRPr kumimoji="0" lang="en-US" sz="2800" b="1" i="0" u="none" strike="noStrike" cap="none" normalizeH="0" baseline="0" dirty="0" smtClean="0">
              <a:ln>
                <a:noFill/>
              </a:ln>
              <a:solidFill>
                <a:srgbClr val="0070C0"/>
              </a:solidFill>
              <a:effectLst/>
              <a:latin typeface="Arial" pitchFamily="34" charset="0"/>
            </a:endParaRPr>
          </a:p>
        </p:txBody>
      </p:sp>
      <p:sp>
        <p:nvSpPr>
          <p:cNvPr id="32770" name="Rectangle 2"/>
          <p:cNvSpPr>
            <a:spLocks noChangeArrowheads="1"/>
          </p:cNvSpPr>
          <p:nvPr/>
        </p:nvSpPr>
        <p:spPr bwMode="auto">
          <a:xfrm>
            <a:off x="428625" y="1679575"/>
            <a:ext cx="8102600" cy="22467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US" sz="2000" dirty="0" smtClean="0">
                <a:latin typeface="Arial" pitchFamily="34" charset="0"/>
                <a:cs typeface="Arial" pitchFamily="34" charset="0"/>
              </a:rPr>
              <a:t>(1).Amount is paid or deposited by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assessee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in long-term infrastructure bonds as may, for the purposes of this section, be notified by the Central Government.</a:t>
            </a:r>
          </a:p>
          <a:p>
            <a:pPr lvl="0"/>
            <a:endParaRPr lang="en-US" sz="2000" dirty="0" smtClean="0">
              <a:latin typeface="Arial" pitchFamily="34" charset="0"/>
              <a:cs typeface="Arial" pitchFamily="34" charset="0"/>
            </a:endParaRPr>
          </a:p>
          <a:p>
            <a:pPr lvl="0"/>
            <a:endParaRPr lang="en-US" sz="2000" dirty="0" smtClean="0">
              <a:latin typeface="Arial" pitchFamily="34" charset="0"/>
              <a:cs typeface="Arial" pitchFamily="34" charset="0"/>
            </a:endParaRPr>
          </a:p>
          <a:p>
            <a:pPr lvl="0"/>
            <a:r>
              <a:rPr lang="en-US" sz="2000" dirty="0" smtClean="0">
                <a:latin typeface="Arial" pitchFamily="34" charset="0"/>
                <a:cs typeface="Arial" pitchFamily="34" charset="0"/>
              </a:rPr>
              <a:t>(2).Such amount is paid or deposited during the previous year (2010-2011).</a:t>
            </a:r>
            <a:endParaRPr lang="en-US" sz="20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advTm="5000">
    <p:dissolv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MOHAN AGGARWAL &amp; ASSOCIATES  Chartered Accountants</a:t>
            </a:r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0FE3BDEC-DB91-49AA-9C8A-53D0596FD51F}" type="slidenum">
              <a:rPr lang="en-US" smtClean="0"/>
              <a:pPr>
                <a:defRPr/>
              </a:pPr>
              <a:t>5</a:t>
            </a:fld>
            <a:endParaRPr lang="en-US"/>
          </a:p>
        </p:txBody>
      </p:sp>
      <p:sp>
        <p:nvSpPr>
          <p:cNvPr id="30721" name="Rectangle 1"/>
          <p:cNvSpPr>
            <a:spLocks noChangeArrowheads="1"/>
          </p:cNvSpPr>
          <p:nvPr/>
        </p:nvSpPr>
        <p:spPr bwMode="auto">
          <a:xfrm>
            <a:off x="520700" y="942975"/>
            <a:ext cx="828675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-1828800" algn="l"/>
              </a:tabLst>
            </a:pP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Arial" pitchFamily="34" charset="0"/>
                <a:ea typeface="Times New Roman" pitchFamily="18" charset="0"/>
              </a:rPr>
              <a:t> 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Arial" pitchFamily="34" charset="0"/>
                <a:ea typeface="Times New Roman" pitchFamily="18" charset="0"/>
              </a:rPr>
              <a:t>(C).	</a:t>
            </a:r>
            <a:r>
              <a:rPr kumimoji="0" lang="en-US" sz="2400" b="1" i="0" u="none" cap="none" normalizeH="0" baseline="0" dirty="0" smtClean="0">
                <a:ln>
                  <a:noFill/>
                </a:ln>
                <a:solidFill>
                  <a:srgbClr val="0070C0"/>
                </a:solidFill>
                <a:latin typeface="Arial" pitchFamily="34" charset="0"/>
                <a:ea typeface="Times New Roman" pitchFamily="18" charset="0"/>
              </a:rPr>
              <a:t>AMOUNT OF  DEDUCTION SECTION 80CCF</a:t>
            </a:r>
          </a:p>
        </p:txBody>
      </p:sp>
      <p:sp>
        <p:nvSpPr>
          <p:cNvPr id="30722" name="Rectangle 2"/>
          <p:cNvSpPr>
            <a:spLocks noChangeArrowheads="1"/>
          </p:cNvSpPr>
          <p:nvPr/>
        </p:nvSpPr>
        <p:spPr bwMode="auto">
          <a:xfrm>
            <a:off x="612774" y="1679574"/>
            <a:ext cx="7918451" cy="16312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en-US" sz="2000" dirty="0" smtClean="0">
                <a:latin typeface="Arial" pitchFamily="34" charset="0"/>
                <a:cs typeface="Arial" pitchFamily="34" charset="0"/>
              </a:rPr>
              <a:t>Deduction shall be lower of:</a:t>
            </a:r>
          </a:p>
          <a:p>
            <a:pPr lvl="0"/>
            <a:endParaRPr lang="en-US" sz="2000" dirty="0" smtClean="0">
              <a:latin typeface="Arial" pitchFamily="34" charset="0"/>
              <a:cs typeface="Arial" pitchFamily="34" charset="0"/>
            </a:endParaRPr>
          </a:p>
          <a:p>
            <a:pPr lvl="0"/>
            <a:r>
              <a:rPr lang="en-US" sz="2000" dirty="0" smtClean="0">
                <a:latin typeface="Arial" pitchFamily="34" charset="0"/>
                <a:cs typeface="Arial" pitchFamily="34" charset="0"/>
              </a:rPr>
              <a:t>(1). Amount paid; or</a:t>
            </a:r>
          </a:p>
          <a:p>
            <a:pPr lvl="0"/>
            <a:endParaRPr lang="en-US" sz="2000" dirty="0" smtClean="0">
              <a:latin typeface="Arial" pitchFamily="34" charset="0"/>
              <a:cs typeface="Arial" pitchFamily="34" charset="0"/>
            </a:endParaRPr>
          </a:p>
          <a:p>
            <a:pPr lvl="0"/>
            <a:r>
              <a:rPr lang="en-US" sz="2000" dirty="0" smtClean="0">
                <a:latin typeface="Arial" pitchFamily="34" charset="0"/>
                <a:cs typeface="Arial" pitchFamily="34" charset="0"/>
              </a:rPr>
              <a:t>(2).20,000.</a:t>
            </a:r>
            <a:endParaRPr lang="en-US" sz="20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advTm="5000">
    <p:dissolv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5" name="Slide Number Placeholder 5"/>
          <p:cNvSpPr>
            <a:spLocks noGrp="1"/>
          </p:cNvSpPr>
          <p:nvPr>
            <p:ph type="sldNum" sz="quarter" idx="11"/>
          </p:nvPr>
        </p:nvSpPr>
        <p:spPr/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/>
          <a:lstStyle/>
          <a:p>
            <a:fld id="{2BF39EC7-0A3C-4B08-80DB-186782C90ABC}" type="slidenum">
              <a:rPr lang="en-US" smtClean="0"/>
              <a:pPr/>
              <a:t>6</a:t>
            </a:fld>
            <a:endParaRPr lang="en-US" dirty="0" smtClean="0"/>
          </a:p>
        </p:txBody>
      </p:sp>
      <p:sp>
        <p:nvSpPr>
          <p:cNvPr id="33796" name="Rectangle 15"/>
          <p:cNvSpPr>
            <a:spLocks noGrp="1" noChangeArrowheads="1"/>
          </p:cNvSpPr>
          <p:nvPr>
            <p:ph type="title"/>
          </p:nvPr>
        </p:nvSpPr>
        <p:spPr>
          <a:xfrm>
            <a:off x="549275" y="503238"/>
            <a:ext cx="8001000" cy="838200"/>
          </a:xfr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en-US" sz="5400" u="sng" dirty="0" smtClean="0">
                <a:solidFill>
                  <a:srgbClr val="00B0F0"/>
                </a:solidFill>
                <a:latin typeface="Arial" charset="0"/>
              </a:rPr>
              <a:t>THANK</a:t>
            </a:r>
            <a:r>
              <a:rPr lang="en-US" sz="5600" u="sng" dirty="0" smtClean="0">
                <a:solidFill>
                  <a:srgbClr val="00B0F0"/>
                </a:solidFill>
              </a:rPr>
              <a:t> </a:t>
            </a:r>
            <a:r>
              <a:rPr lang="en-US" sz="5400" u="sng" dirty="0" smtClean="0">
                <a:solidFill>
                  <a:srgbClr val="00B0F0"/>
                </a:solidFill>
                <a:latin typeface="Arial" charset="0"/>
              </a:rPr>
              <a:t>YOU</a:t>
            </a:r>
          </a:p>
        </p:txBody>
      </p:sp>
      <p:sp>
        <p:nvSpPr>
          <p:cNvPr id="33797" name="Rectangle 16"/>
          <p:cNvSpPr>
            <a:spLocks noGrp="1" noChangeArrowheads="1"/>
          </p:cNvSpPr>
          <p:nvPr>
            <p:ph type="body" sz="half" idx="1"/>
          </p:nvPr>
        </p:nvSpPr>
        <p:spPr>
          <a:xfrm>
            <a:off x="704850" y="1679575"/>
            <a:ext cx="8001000" cy="4419601"/>
          </a:xfr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/>
          <a:lstStyle/>
          <a:p>
            <a:pPr marL="0" indent="0">
              <a:lnSpc>
                <a:spcPct val="100000"/>
              </a:lnSpc>
              <a:buFont typeface="Wingdings" pitchFamily="2" charset="2"/>
              <a:buNone/>
            </a:pPr>
            <a:r>
              <a:rPr lang="en-US" sz="2100" dirty="0" smtClean="0">
                <a:solidFill>
                  <a:schemeClr val="bg1"/>
                </a:solidFill>
              </a:rPr>
              <a:t>	</a:t>
            </a:r>
            <a:r>
              <a:rPr lang="en-US" sz="2100" dirty="0" smtClean="0">
                <a:solidFill>
                  <a:schemeClr val="accent2"/>
                </a:solidFill>
              </a:rPr>
              <a:t>Your comments and suggestions are of utmost importance and are always welcomed.</a:t>
            </a:r>
          </a:p>
          <a:p>
            <a:pPr marL="0" indent="0">
              <a:lnSpc>
                <a:spcPct val="100000"/>
              </a:lnSpc>
              <a:buFont typeface="Wingdings" pitchFamily="2" charset="2"/>
              <a:buNone/>
            </a:pPr>
            <a:endParaRPr lang="en-US" sz="1700" i="1" dirty="0" smtClean="0">
              <a:solidFill>
                <a:schemeClr val="accent2"/>
              </a:solidFill>
            </a:endParaRPr>
          </a:p>
          <a:p>
            <a:pPr marL="0" indent="0">
              <a:lnSpc>
                <a:spcPct val="100000"/>
              </a:lnSpc>
              <a:buFont typeface="Wingdings" pitchFamily="2" charset="2"/>
              <a:buNone/>
            </a:pPr>
            <a:r>
              <a:rPr lang="en-US" sz="2800" b="1" dirty="0" smtClean="0">
                <a:solidFill>
                  <a:schemeClr val="bg1"/>
                </a:solidFill>
                <a:latin typeface="Times New Roman" pitchFamily="18" charset="0"/>
              </a:rPr>
              <a:t>CA. </a:t>
            </a:r>
            <a:r>
              <a:rPr lang="en-US" sz="2800" b="1" dirty="0" err="1" smtClean="0">
                <a:solidFill>
                  <a:schemeClr val="bg1"/>
                </a:solidFill>
                <a:latin typeface="Times New Roman" pitchFamily="18" charset="0"/>
              </a:rPr>
              <a:t>Rajat</a:t>
            </a:r>
            <a:r>
              <a:rPr lang="en-US" sz="2800" b="1" dirty="0" smtClean="0">
                <a:solidFill>
                  <a:schemeClr val="bg1"/>
                </a:solidFill>
                <a:latin typeface="Times New Roman" pitchFamily="18" charset="0"/>
              </a:rPr>
              <a:t> Mohan </a:t>
            </a:r>
            <a:endParaRPr lang="en-US" sz="2000" b="1" dirty="0" smtClean="0">
              <a:solidFill>
                <a:schemeClr val="bg1"/>
              </a:solidFill>
              <a:latin typeface="Times New Roman" pitchFamily="18" charset="0"/>
            </a:endParaRPr>
          </a:p>
          <a:p>
            <a:pPr marL="0" indent="0">
              <a:lnSpc>
                <a:spcPct val="100000"/>
              </a:lnSpc>
              <a:buFont typeface="Wingdings" pitchFamily="2" charset="2"/>
              <a:buNone/>
            </a:pPr>
            <a:r>
              <a:rPr lang="en-US" sz="2800" dirty="0" err="1" smtClean="0">
                <a:solidFill>
                  <a:schemeClr val="bg1"/>
                </a:solidFill>
                <a:latin typeface="Batang" pitchFamily="18" charset="-127"/>
              </a:rPr>
              <a:t>B.Com</a:t>
            </a:r>
            <a:r>
              <a:rPr lang="en-US" sz="2800" dirty="0" smtClean="0">
                <a:solidFill>
                  <a:schemeClr val="bg1"/>
                </a:solidFill>
                <a:latin typeface="Batang" pitchFamily="18" charset="-127"/>
              </a:rPr>
              <a:t>(H), ACA, ACS, DISA</a:t>
            </a:r>
          </a:p>
          <a:p>
            <a:pPr marL="0" indent="0">
              <a:lnSpc>
                <a:spcPct val="100000"/>
              </a:lnSpc>
              <a:buNone/>
            </a:pPr>
            <a:endParaRPr lang="en-US" sz="2400" b="1" dirty="0" smtClean="0"/>
          </a:p>
          <a:p>
            <a:pPr marL="0" indent="0">
              <a:lnSpc>
                <a:spcPct val="100000"/>
              </a:lnSpc>
              <a:buNone/>
            </a:pPr>
            <a:r>
              <a:rPr lang="en-US" sz="1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MOHAN AGGARWAL &amp; ASSOCIATES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en-US" sz="1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Chartered Accountants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en-US" sz="1400" dirty="0" smtClean="0">
                <a:solidFill>
                  <a:schemeClr val="bg1"/>
                </a:solidFill>
                <a:latin typeface="Batang" pitchFamily="18" charset="-127"/>
              </a:rPr>
              <a:t>Head Office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en-US" sz="1100" dirty="0" smtClean="0">
                <a:solidFill>
                  <a:schemeClr val="bg1"/>
                </a:solidFill>
                <a:latin typeface="Batang" pitchFamily="18" charset="-127"/>
              </a:rPr>
              <a:t>F-31 D.B. Gupta Market, Karol </a:t>
            </a:r>
            <a:r>
              <a:rPr lang="en-US" sz="1100" dirty="0" err="1" smtClean="0">
                <a:solidFill>
                  <a:schemeClr val="bg1"/>
                </a:solidFill>
                <a:latin typeface="Batang" pitchFamily="18" charset="-127"/>
              </a:rPr>
              <a:t>Bagh</a:t>
            </a:r>
            <a:r>
              <a:rPr lang="en-US" sz="1100" dirty="0" smtClean="0">
                <a:solidFill>
                  <a:schemeClr val="bg1"/>
                </a:solidFill>
                <a:latin typeface="Batang" pitchFamily="18" charset="-127"/>
              </a:rPr>
              <a:t>, New Delhi-110005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en-US" sz="1100" dirty="0" smtClean="0">
                <a:solidFill>
                  <a:schemeClr val="bg1"/>
                </a:solidFill>
                <a:latin typeface="Batang" pitchFamily="18" charset="-127"/>
              </a:rPr>
              <a:t>Office Phone: 011-23672609 / 23535809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en-US" sz="1400" dirty="0" smtClean="0">
                <a:solidFill>
                  <a:schemeClr val="bg1"/>
                </a:solidFill>
                <a:latin typeface="Batang" pitchFamily="18" charset="-127"/>
              </a:rPr>
              <a:t>Branch Office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en-US" sz="1100" dirty="0" smtClean="0">
                <a:solidFill>
                  <a:schemeClr val="bg1"/>
                </a:solidFill>
                <a:latin typeface="Batang" pitchFamily="18" charset="-127"/>
              </a:rPr>
              <a:t>18A, </a:t>
            </a:r>
            <a:r>
              <a:rPr lang="en-US" sz="1100" dirty="0" err="1" smtClean="0">
                <a:solidFill>
                  <a:schemeClr val="bg1"/>
                </a:solidFill>
                <a:latin typeface="Batang" pitchFamily="18" charset="-127"/>
              </a:rPr>
              <a:t>IInd</a:t>
            </a:r>
            <a:r>
              <a:rPr lang="en-US" sz="1100" dirty="0" smtClean="0">
                <a:solidFill>
                  <a:schemeClr val="bg1"/>
                </a:solidFill>
                <a:latin typeface="Batang" pitchFamily="18" charset="-127"/>
              </a:rPr>
              <a:t> Floor, North Avenue Road, West Punjabi </a:t>
            </a:r>
            <a:r>
              <a:rPr lang="en-US" sz="1100" dirty="0" err="1" smtClean="0">
                <a:solidFill>
                  <a:schemeClr val="bg1"/>
                </a:solidFill>
                <a:latin typeface="Batang" pitchFamily="18" charset="-127"/>
              </a:rPr>
              <a:t>Bagh</a:t>
            </a:r>
            <a:r>
              <a:rPr lang="en-US" sz="1100" dirty="0" smtClean="0">
                <a:solidFill>
                  <a:schemeClr val="bg1"/>
                </a:solidFill>
                <a:latin typeface="Batang" pitchFamily="18" charset="-127"/>
              </a:rPr>
              <a:t>, New Delhi-110026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en-US" sz="1100" dirty="0" smtClean="0">
                <a:solidFill>
                  <a:schemeClr val="bg1"/>
                </a:solidFill>
                <a:latin typeface="Batang" pitchFamily="18" charset="-127"/>
              </a:rPr>
              <a:t>office Phone</a:t>
            </a:r>
            <a:r>
              <a:rPr lang="en-US" sz="1100" smtClean="0">
                <a:solidFill>
                  <a:schemeClr val="bg1"/>
                </a:solidFill>
                <a:latin typeface="Batang" pitchFamily="18" charset="-127"/>
              </a:rPr>
              <a:t>: 011-47322696/97</a:t>
            </a:r>
            <a:endParaRPr lang="en-US" sz="1100" dirty="0" smtClean="0">
              <a:solidFill>
                <a:schemeClr val="bg1"/>
              </a:solidFill>
              <a:latin typeface="Batang" pitchFamily="18" charset="-127"/>
            </a:endParaRPr>
          </a:p>
          <a:p>
            <a:pPr marL="0" indent="0">
              <a:lnSpc>
                <a:spcPct val="100000"/>
              </a:lnSpc>
              <a:buFont typeface="Wingdings" pitchFamily="2" charset="2"/>
              <a:buNone/>
            </a:pPr>
            <a:endParaRPr lang="en-US" sz="1400" dirty="0" smtClean="0">
              <a:solidFill>
                <a:schemeClr val="bg1"/>
              </a:solidFill>
              <a:latin typeface="Batang" pitchFamily="18" charset="-127"/>
            </a:endParaRPr>
          </a:p>
          <a:p>
            <a:pPr marL="0" indent="0">
              <a:lnSpc>
                <a:spcPct val="100000"/>
              </a:lnSpc>
              <a:buFont typeface="Wingdings" pitchFamily="2" charset="2"/>
              <a:buNone/>
            </a:pPr>
            <a:r>
              <a:rPr lang="en-US" sz="1400" dirty="0" smtClean="0">
                <a:solidFill>
                  <a:schemeClr val="bg1"/>
                </a:solidFill>
                <a:latin typeface="Batang" pitchFamily="18" charset="-127"/>
              </a:rPr>
              <a:t>Website: </a:t>
            </a:r>
            <a:r>
              <a:rPr lang="en-US" sz="1400" dirty="0" smtClean="0">
                <a:solidFill>
                  <a:schemeClr val="hlink"/>
                </a:solidFill>
                <a:latin typeface="Batang" pitchFamily="18" charset="-127"/>
              </a:rPr>
              <a:t>www.delhicamohan.com</a:t>
            </a:r>
          </a:p>
          <a:p>
            <a:pPr marL="0" indent="0">
              <a:lnSpc>
                <a:spcPct val="100000"/>
              </a:lnSpc>
              <a:buFont typeface="Wingdings" pitchFamily="2" charset="2"/>
              <a:buNone/>
            </a:pPr>
            <a:r>
              <a:rPr lang="en-US" sz="1400" dirty="0" smtClean="0">
                <a:solidFill>
                  <a:schemeClr val="bg1"/>
                </a:solidFill>
                <a:latin typeface="Batang" pitchFamily="18" charset="-127"/>
              </a:rPr>
              <a:t>E-mail: </a:t>
            </a:r>
            <a:r>
              <a:rPr lang="en-US" sz="1400" dirty="0" smtClean="0">
                <a:solidFill>
                  <a:schemeClr val="bg1"/>
                </a:solidFill>
                <a:latin typeface="Batang" pitchFamily="18" charset="-127"/>
                <a:hlinkClick r:id="rId2"/>
              </a:rPr>
              <a:t>rajat.mohan@icai.org</a:t>
            </a:r>
            <a:endParaRPr lang="en-US" sz="1400" dirty="0" smtClean="0">
              <a:solidFill>
                <a:schemeClr val="bg1"/>
              </a:solidFill>
              <a:latin typeface="Batang" pitchFamily="18" charset="-127"/>
            </a:endParaRPr>
          </a:p>
        </p:txBody>
      </p:sp>
    </p:spTree>
  </p:cSld>
  <p:clrMapOvr>
    <a:masterClrMapping/>
  </p:clrMapOvr>
  <p:transition advTm="5000">
    <p:dissolv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Profile">
  <a:themeElements>
    <a:clrScheme name="Profile 9">
      <a:dk1>
        <a:srgbClr val="000000"/>
      </a:dk1>
      <a:lt1>
        <a:srgbClr val="FFFFFF"/>
      </a:lt1>
      <a:dk2>
        <a:srgbClr val="000000"/>
      </a:dk2>
      <a:lt2>
        <a:srgbClr val="DDDDDD"/>
      </a:lt2>
      <a:accent1>
        <a:srgbClr val="A3B2C1"/>
      </a:accent1>
      <a:accent2>
        <a:srgbClr val="CC0000"/>
      </a:accent2>
      <a:accent3>
        <a:srgbClr val="FFFFFF"/>
      </a:accent3>
      <a:accent4>
        <a:srgbClr val="000000"/>
      </a:accent4>
      <a:accent5>
        <a:srgbClr val="CED5DD"/>
      </a:accent5>
      <a:accent6>
        <a:srgbClr val="B90000"/>
      </a:accent6>
      <a:hlink>
        <a:srgbClr val="336699"/>
      </a:hlink>
      <a:folHlink>
        <a:srgbClr val="003366"/>
      </a:folHlink>
    </a:clrScheme>
    <a:fontScheme name="Profile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defRPr>
        </a:defPPr>
      </a:lstStyle>
    </a:lnDef>
  </a:objectDefaults>
  <a:extraClrSchemeLst>
    <a:extraClrScheme>
      <a:clrScheme name="Profile 1">
        <a:dk1>
          <a:srgbClr val="A50021"/>
        </a:dk1>
        <a:lt1>
          <a:srgbClr val="FFFFFF"/>
        </a:lt1>
        <a:dk2>
          <a:srgbClr val="800000"/>
        </a:dk2>
        <a:lt2>
          <a:srgbClr val="FFFFFF"/>
        </a:lt2>
        <a:accent1>
          <a:srgbClr val="FF9900"/>
        </a:accent1>
        <a:accent2>
          <a:srgbClr val="FF3300"/>
        </a:accent2>
        <a:accent3>
          <a:srgbClr val="C0AAAA"/>
        </a:accent3>
        <a:accent4>
          <a:srgbClr val="DADADA"/>
        </a:accent4>
        <a:accent5>
          <a:srgbClr val="FFCAAA"/>
        </a:accent5>
        <a:accent6>
          <a:srgbClr val="E72D00"/>
        </a:accent6>
        <a:hlink>
          <a:srgbClr val="FFFFCC"/>
        </a:hlink>
        <a:folHlink>
          <a:srgbClr val="FFCC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2">
        <a:dk1>
          <a:srgbClr val="3C001E"/>
        </a:dk1>
        <a:lt1>
          <a:srgbClr val="FFFFFF"/>
        </a:lt1>
        <a:dk2>
          <a:srgbClr val="51072E"/>
        </a:dk2>
        <a:lt2>
          <a:srgbClr val="FFFFFF"/>
        </a:lt2>
        <a:accent1>
          <a:srgbClr val="89A38F"/>
        </a:accent1>
        <a:accent2>
          <a:srgbClr val="666699"/>
        </a:accent2>
        <a:accent3>
          <a:srgbClr val="B3AAAD"/>
        </a:accent3>
        <a:accent4>
          <a:srgbClr val="DADADA"/>
        </a:accent4>
        <a:accent5>
          <a:srgbClr val="C4CEC6"/>
        </a:accent5>
        <a:accent6>
          <a:srgbClr val="5C5C8A"/>
        </a:accent6>
        <a:hlink>
          <a:srgbClr val="808000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3">
        <a:dk1>
          <a:srgbClr val="333333"/>
        </a:dk1>
        <a:lt1>
          <a:srgbClr val="FFFFFF"/>
        </a:lt1>
        <a:dk2>
          <a:srgbClr val="000000"/>
        </a:dk2>
        <a:lt2>
          <a:srgbClr val="FFFFFF"/>
        </a:lt2>
        <a:accent1>
          <a:srgbClr val="3399FF"/>
        </a:accent1>
        <a:accent2>
          <a:srgbClr val="CC0000"/>
        </a:accent2>
        <a:accent3>
          <a:srgbClr val="AAAAAA"/>
        </a:accent3>
        <a:accent4>
          <a:srgbClr val="DADADA"/>
        </a:accent4>
        <a:accent5>
          <a:srgbClr val="ADCAFF"/>
        </a:accent5>
        <a:accent6>
          <a:srgbClr val="B90000"/>
        </a:accent6>
        <a:hlink>
          <a:srgbClr val="666699"/>
        </a:hlink>
        <a:folHlink>
          <a:srgbClr val="6600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4">
        <a:dk1>
          <a:srgbClr val="4B3D1B"/>
        </a:dk1>
        <a:lt1>
          <a:srgbClr val="FFFFFF"/>
        </a:lt1>
        <a:dk2>
          <a:srgbClr val="330000"/>
        </a:dk2>
        <a:lt2>
          <a:srgbClr val="FFFFFF"/>
        </a:lt2>
        <a:accent1>
          <a:srgbClr val="CC9900"/>
        </a:accent1>
        <a:accent2>
          <a:srgbClr val="CC6600"/>
        </a:accent2>
        <a:accent3>
          <a:srgbClr val="ADAAAA"/>
        </a:accent3>
        <a:accent4>
          <a:srgbClr val="DADADA"/>
        </a:accent4>
        <a:accent5>
          <a:srgbClr val="E2CAAA"/>
        </a:accent5>
        <a:accent6>
          <a:srgbClr val="B95C00"/>
        </a:accent6>
        <a:hlink>
          <a:srgbClr val="666699"/>
        </a:hlink>
        <a:folHlink>
          <a:srgbClr val="CC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5">
        <a:dk1>
          <a:srgbClr val="006666"/>
        </a:dk1>
        <a:lt1>
          <a:srgbClr val="FFFFFF"/>
        </a:lt1>
        <a:dk2>
          <a:srgbClr val="003366"/>
        </a:dk2>
        <a:lt2>
          <a:srgbClr val="FFFFFF"/>
        </a:lt2>
        <a:accent1>
          <a:srgbClr val="0099CC"/>
        </a:accent1>
        <a:accent2>
          <a:srgbClr val="6666FF"/>
        </a:accent2>
        <a:accent3>
          <a:srgbClr val="AAADB8"/>
        </a:accent3>
        <a:accent4>
          <a:srgbClr val="DADADA"/>
        </a:accent4>
        <a:accent5>
          <a:srgbClr val="AACAE2"/>
        </a:accent5>
        <a:accent6>
          <a:srgbClr val="5C5CE7"/>
        </a:accent6>
        <a:hlink>
          <a:srgbClr val="FFFFCC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6">
        <a:dk1>
          <a:srgbClr val="003366"/>
        </a:dk1>
        <a:lt1>
          <a:srgbClr val="FFFFFF"/>
        </a:lt1>
        <a:dk2>
          <a:srgbClr val="006666"/>
        </a:dk2>
        <a:lt2>
          <a:srgbClr val="FFFFFF"/>
        </a:lt2>
        <a:accent1>
          <a:srgbClr val="6699FF"/>
        </a:accent1>
        <a:accent2>
          <a:srgbClr val="00CCFF"/>
        </a:accent2>
        <a:accent3>
          <a:srgbClr val="AAB8B8"/>
        </a:accent3>
        <a:accent4>
          <a:srgbClr val="DADADA"/>
        </a:accent4>
        <a:accent5>
          <a:srgbClr val="B8CAFF"/>
        </a:accent5>
        <a:accent6>
          <a:srgbClr val="00B9E7"/>
        </a:accent6>
        <a:hlink>
          <a:srgbClr val="FFFFCC"/>
        </a:hlink>
        <a:folHlink>
          <a:srgbClr val="33CC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7">
        <a:dk1>
          <a:srgbClr val="000000"/>
        </a:dk1>
        <a:lt1>
          <a:srgbClr val="619CB1"/>
        </a:lt1>
        <a:dk2>
          <a:srgbClr val="FFFFFF"/>
        </a:dk2>
        <a:lt2>
          <a:srgbClr val="4E899E"/>
        </a:lt2>
        <a:accent1>
          <a:srgbClr val="FFCC00"/>
        </a:accent1>
        <a:accent2>
          <a:srgbClr val="B6523E"/>
        </a:accent2>
        <a:accent3>
          <a:srgbClr val="B7CBD5"/>
        </a:accent3>
        <a:accent4>
          <a:srgbClr val="000000"/>
        </a:accent4>
        <a:accent5>
          <a:srgbClr val="FFE2AA"/>
        </a:accent5>
        <a:accent6>
          <a:srgbClr val="A54937"/>
        </a:accent6>
        <a:hlink>
          <a:srgbClr val="99CC00"/>
        </a:hlink>
        <a:folHlink>
          <a:srgbClr val="6666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ofile 8">
        <a:dk1>
          <a:srgbClr val="598600"/>
        </a:dk1>
        <a:lt1>
          <a:srgbClr val="FFFFFF"/>
        </a:lt1>
        <a:dk2>
          <a:srgbClr val="336600"/>
        </a:dk2>
        <a:lt2>
          <a:srgbClr val="FFFFFF"/>
        </a:lt2>
        <a:accent1>
          <a:srgbClr val="33CC33"/>
        </a:accent1>
        <a:accent2>
          <a:srgbClr val="99CC00"/>
        </a:accent2>
        <a:accent3>
          <a:srgbClr val="ADB8AA"/>
        </a:accent3>
        <a:accent4>
          <a:srgbClr val="DADADA"/>
        </a:accent4>
        <a:accent5>
          <a:srgbClr val="ADE2AD"/>
        </a:accent5>
        <a:accent6>
          <a:srgbClr val="8AB900"/>
        </a:accent6>
        <a:hlink>
          <a:srgbClr val="FFCC00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9">
        <a:dk1>
          <a:srgbClr val="000000"/>
        </a:dk1>
        <a:lt1>
          <a:srgbClr val="FFFFFF"/>
        </a:lt1>
        <a:dk2>
          <a:srgbClr val="000000"/>
        </a:dk2>
        <a:lt2>
          <a:srgbClr val="DDDDDD"/>
        </a:lt2>
        <a:accent1>
          <a:srgbClr val="A3B2C1"/>
        </a:accent1>
        <a:accent2>
          <a:srgbClr val="CC0000"/>
        </a:accent2>
        <a:accent3>
          <a:srgbClr val="FFFFFF"/>
        </a:accent3>
        <a:accent4>
          <a:srgbClr val="000000"/>
        </a:accent4>
        <a:accent5>
          <a:srgbClr val="CED5DD"/>
        </a:accent5>
        <a:accent6>
          <a:srgbClr val="B90000"/>
        </a:accent6>
        <a:hlink>
          <a:srgbClr val="336699"/>
        </a:hlink>
        <a:folHlink>
          <a:srgbClr val="003366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Module</Template>
  <TotalTime>2035</TotalTime>
  <Words>154</Words>
  <Application>Microsoft PowerPoint</Application>
  <PresentationFormat>On-screen Show (4:3)</PresentationFormat>
  <Paragraphs>47</Paragraphs>
  <Slides>6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7" baseType="lpstr">
      <vt:lpstr>Profile</vt:lpstr>
      <vt:lpstr>Tax Planning through Investments</vt:lpstr>
      <vt:lpstr>Slide 2</vt:lpstr>
      <vt:lpstr>Slide 3</vt:lpstr>
      <vt:lpstr>Slide 4</vt:lpstr>
      <vt:lpstr>Slide 5</vt:lpstr>
      <vt:lpstr>THANK YOU</vt:lpstr>
    </vt:vector>
  </TitlesOfParts>
  <Company>Mohan Aggarwal &amp; Associates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GST presentation</dc:title>
  <dc:subject>GST presentation</dc:subject>
  <dc:creator>CA Rajat Mohan</dc:creator>
  <cp:keywords>GST</cp:keywords>
  <cp:lastModifiedBy>RAJAT</cp:lastModifiedBy>
  <cp:revision>239</cp:revision>
  <cp:lastPrinted>1601-01-01T00:00:00Z</cp:lastPrinted>
  <dcterms:created xsi:type="dcterms:W3CDTF">1601-01-01T00:00:00Z</dcterms:created>
  <dcterms:modified xsi:type="dcterms:W3CDTF">2011-04-22T06:52:31Z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i4>1</vt:i4>
  </property>
  <property fmtid="{D5CDD505-2E9C-101B-9397-08002B2CF9AE}" pid="3" name="Checked by">
    <vt:lpwstr>MOhan Aggarwal &amp; Associates</vt:lpwstr>
  </property>
</Properties>
</file>