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4"/>
  </p:sldMasterIdLst>
  <p:notesMasterIdLst>
    <p:notesMasterId r:id="rId24"/>
  </p:notesMasterIdLst>
  <p:sldIdLst>
    <p:sldId id="258" r:id="rId5"/>
    <p:sldId id="259" r:id="rId6"/>
    <p:sldId id="262" r:id="rId7"/>
    <p:sldId id="263" r:id="rId8"/>
    <p:sldId id="268" r:id="rId9"/>
    <p:sldId id="269" r:id="rId10"/>
    <p:sldId id="270" r:id="rId11"/>
    <p:sldId id="271" r:id="rId12"/>
    <p:sldId id="272" r:id="rId13"/>
    <p:sldId id="280" r:id="rId14"/>
    <p:sldId id="281" r:id="rId15"/>
    <p:sldId id="273" r:id="rId16"/>
    <p:sldId id="274" r:id="rId17"/>
    <p:sldId id="275" r:id="rId18"/>
    <p:sldId id="276" r:id="rId19"/>
    <p:sldId id="277" r:id="rId20"/>
    <p:sldId id="278" r:id="rId21"/>
    <p:sldId id="279" r:id="rId22"/>
    <p:sldId id="28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91" autoAdjust="0"/>
    <p:restoredTop sz="98746" autoAdjust="0"/>
  </p:normalViewPr>
  <p:slideViewPr>
    <p:cSldViewPr>
      <p:cViewPr>
        <p:scale>
          <a:sx n="90" d="100"/>
          <a:sy n="90" d="100"/>
        </p:scale>
        <p:origin x="-48" y="-78"/>
      </p:cViewPr>
      <p:guideLst>
        <p:guide orient="horz" pos="2160"/>
        <p:guide pos="2880"/>
      </p:guideLst>
    </p:cSldViewPr>
  </p:slideViewPr>
  <p:outlineViewPr>
    <p:cViewPr>
      <p:scale>
        <a:sx n="33" d="100"/>
        <a:sy n="33" d="100"/>
      </p:scale>
      <p:origin x="210" y="2610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20"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CC8B04-DD29-446E-81C7-EB89C561CCDF}" type="datetimeFigureOut">
              <a:rPr lang="en-US" smtClean="0"/>
              <a:pPr/>
              <a:t>10/23/2015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20BAFF-2D67-40C8-9162-B8C24AB1E076}" type="slidenum">
              <a:rPr lang="en-US" smtClean="0"/>
              <a:pPr/>
              <a:t>‹#›</a:t>
            </a:fld>
            <a:endParaRPr lang="en-US"/>
          </a:p>
        </p:txBody>
      </p:sp>
    </p:spTree>
    <p:extLst>
      <p:ext uri="{BB962C8B-B14F-4D97-AF65-F5344CB8AC3E}">
        <p14:creationId xmlns:p14="http://schemas.microsoft.com/office/powerpoint/2010/main" xmlns="" val="334774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Slide and Author name">
    <p:bg>
      <p:bgPr>
        <a:gradFill>
          <a:gsLst>
            <a:gs pos="0">
              <a:schemeClr val="accent1">
                <a:alpha val="28000"/>
              </a:schemeClr>
            </a:gs>
            <a:gs pos="50000">
              <a:schemeClr val="accent1">
                <a:tint val="44500"/>
                <a:satMod val="160000"/>
                <a:alpha val="2000"/>
              </a:schemeClr>
            </a:gs>
            <a:gs pos="100000">
              <a:schemeClr val="accent1">
                <a:tint val="23500"/>
                <a:satMod val="160000"/>
                <a:alpha val="0"/>
              </a:schemeClr>
            </a:gs>
          </a:gsLst>
          <a:lin ang="16200000" scaled="1"/>
        </a:gra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685800" y="2736056"/>
            <a:ext cx="7772400" cy="1470025"/>
          </a:xfrm>
        </p:spPr>
        <p:txBody>
          <a:bodyPr/>
          <a:lstStyle>
            <a:lvl1pPr>
              <a:defRPr b="1">
                <a:solidFill>
                  <a:schemeClr val="accent1"/>
                </a:solidFill>
              </a:defRPr>
            </a:lvl1pPr>
          </a:lstStyle>
          <a:p>
            <a:r>
              <a:rPr lang="en-US" dirty="0" smtClean="0"/>
              <a:t>Click to edit Master title style</a:t>
            </a:r>
            <a:endParaRPr lang="es-ES" dirty="0"/>
          </a:p>
        </p:txBody>
      </p:sp>
      <p:sp>
        <p:nvSpPr>
          <p:cNvPr id="8" name="Subtitle 2"/>
          <p:cNvSpPr>
            <a:spLocks noGrp="1"/>
          </p:cNvSpPr>
          <p:nvPr>
            <p:ph type="subTitle" idx="1"/>
          </p:nvPr>
        </p:nvSpPr>
        <p:spPr>
          <a:xfrm>
            <a:off x="1371600" y="4491831"/>
            <a:ext cx="6400800" cy="682625"/>
          </a:xfrm>
        </p:spPr>
        <p:txBody>
          <a:bodyPr>
            <a:normAutofit/>
          </a:bodyPr>
          <a:lstStyle>
            <a:lvl1pPr marL="0" indent="0" algn="ctr">
              <a:buNone/>
              <a:defRPr sz="22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s-E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1447800"/>
            <a:ext cx="9144000" cy="5029200"/>
          </a:xfrm>
          <a:prstGeom prst="rect">
            <a:avLst/>
          </a:prstGeom>
        </p:spPr>
      </p:pic>
    </p:spTree>
    <p:extLst>
      <p:ext uri="{BB962C8B-B14F-4D97-AF65-F5344CB8AC3E}">
        <p14:creationId xmlns:p14="http://schemas.microsoft.com/office/powerpoint/2010/main" xmlns="" val="1431404332"/>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4" name="Text Placeholder 3"/>
          <p:cNvSpPr>
            <a:spLocks noGrp="1"/>
          </p:cNvSpPr>
          <p:nvPr>
            <p:ph type="body" sz="quarter" idx="10"/>
          </p:nvPr>
        </p:nvSpPr>
        <p:spPr>
          <a:xfrm>
            <a:off x="457200" y="1524000"/>
            <a:ext cx="8229600" cy="4419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9093438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10/23/2015</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a:t>‹#›</a:t>
            </a:fld>
            <a:endParaRPr kumimoji="0"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a:t>‹#›</a:t>
            </a:fld>
            <a:endParaRPr kumimoji="0" lang="en-US" dirty="0">
              <a:solidFill>
                <a:srgbClr val="FFFFFF"/>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10/23/2015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10/23/2015</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10/23/2015</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pic>
        <p:nvPicPr>
          <p:cNvPr id="20" name="Picture 19"/>
          <p:cNvPicPr>
            <a:picLocks noChangeAspect="1"/>
          </p:cNvPicPr>
          <p:nvPr userDrawn="1"/>
        </p:nvPicPr>
        <p:blipFill>
          <a:blip r:embed="rId15" cstate="print">
            <a:extLst>
              <a:ext uri="{28A0092B-C50C-407E-A947-70E740481C1C}">
                <a14:useLocalDpi xmlns:a14="http://schemas.microsoft.com/office/drawing/2010/main" xmlns="" val="0"/>
              </a:ext>
            </a:extLst>
          </a:blip>
          <a:srcRect/>
          <a:stretch>
            <a:fillRect/>
          </a:stretch>
        </p:blipFill>
        <p:spPr bwMode="auto">
          <a:xfrm>
            <a:off x="0" y="6072188"/>
            <a:ext cx="6781800" cy="78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TDS Presentation</a:t>
            </a:r>
            <a:endParaRPr lang="en-US" dirty="0"/>
          </a:p>
        </p:txBody>
      </p:sp>
      <p:sp>
        <p:nvSpPr>
          <p:cNvPr id="5" name="Subtitle 4"/>
          <p:cNvSpPr>
            <a:spLocks noGrp="1"/>
          </p:cNvSpPr>
          <p:nvPr>
            <p:ph type="subTitle" idx="1"/>
          </p:nvPr>
        </p:nvSpPr>
        <p:spPr/>
        <p:txBody>
          <a:bodyPr/>
          <a:lstStyle/>
          <a:p>
            <a:r>
              <a:rPr lang="en-US" dirty="0" smtClean="0"/>
              <a:t>PARUL GUPTA</a:t>
            </a:r>
            <a:endParaRPr lang="en-US" dirty="0"/>
          </a:p>
        </p:txBody>
      </p:sp>
    </p:spTree>
    <p:extLst>
      <p:ext uri="{BB962C8B-B14F-4D97-AF65-F5344CB8AC3E}">
        <p14:creationId xmlns:p14="http://schemas.microsoft.com/office/powerpoint/2010/main" xmlns="" val="83803859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Sec-194LA  Payment of Compensation on Acquisition of certain Immovable Property</a:t>
            </a:r>
            <a:endParaRPr lang="en-US" dirty="0"/>
          </a:p>
        </p:txBody>
      </p:sp>
      <p:sp>
        <p:nvSpPr>
          <p:cNvPr id="3" name="Text Placeholder 2"/>
          <p:cNvSpPr>
            <a:spLocks noGrp="1"/>
          </p:cNvSpPr>
          <p:nvPr>
            <p:ph type="body" sz="quarter" idx="10"/>
          </p:nvPr>
        </p:nvSpPr>
        <p:spPr>
          <a:xfrm>
            <a:off x="457200" y="1752600"/>
            <a:ext cx="8229600" cy="4191000"/>
          </a:xfrm>
        </p:spPr>
        <p:txBody>
          <a:bodyPr/>
          <a:lstStyle/>
          <a:p>
            <a:r>
              <a:rPr lang="en-US" dirty="0" smtClean="0"/>
              <a:t>Any person responsible for paying to a resident any compensation or the enhanced compensation on account of compulsory acquisition of any property shall deduct TDS @ 10% if the payment is exceeding 200000 INR.</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Sec-195 Payment to Non-Resident of Foreign Company </a:t>
            </a:r>
            <a:endParaRPr lang="en-US" dirty="0"/>
          </a:p>
        </p:txBody>
      </p:sp>
      <p:sp>
        <p:nvSpPr>
          <p:cNvPr id="3" name="Text Placeholder 2"/>
          <p:cNvSpPr>
            <a:spLocks noGrp="1"/>
          </p:cNvSpPr>
          <p:nvPr>
            <p:ph type="body" sz="quarter" idx="10"/>
          </p:nvPr>
        </p:nvSpPr>
        <p:spPr/>
        <p:txBody>
          <a:bodyPr/>
          <a:lstStyle/>
          <a:p>
            <a:r>
              <a:rPr lang="en-US" dirty="0" smtClean="0"/>
              <a:t>Every person making payment to a non-resident or to a foreign company shall deduct TDS at the prescribed rate. If any person is making payment of salary to a non-resident or to a resident, it will be covered u/s.-192 and tax will be deducted at source accordingly.</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Duty of Person Deducting TDS</a:t>
            </a:r>
            <a:endParaRPr lang="en-US" dirty="0"/>
          </a:p>
        </p:txBody>
      </p:sp>
      <p:sp>
        <p:nvSpPr>
          <p:cNvPr id="3" name="Text Placeholder 2"/>
          <p:cNvSpPr>
            <a:spLocks noGrp="1"/>
          </p:cNvSpPr>
          <p:nvPr>
            <p:ph type="body" sz="quarter" idx="10"/>
          </p:nvPr>
        </p:nvSpPr>
        <p:spPr/>
        <p:txBody>
          <a:bodyPr/>
          <a:lstStyle/>
          <a:p>
            <a:r>
              <a:rPr lang="en-US" dirty="0" smtClean="0"/>
              <a:t>As per </a:t>
            </a:r>
            <a:r>
              <a:rPr lang="en-US" dirty="0" smtClean="0">
                <a:solidFill>
                  <a:srgbClr val="92D050"/>
                </a:solidFill>
              </a:rPr>
              <a:t>Sec-200/Rule 30 </a:t>
            </a:r>
            <a:r>
              <a:rPr lang="en-US" dirty="0" smtClean="0"/>
              <a:t>, any person deducting any sum in accordance with the foregoing provisions shall pay within the prescribed time ,the sum so deducted to the credit of Central Govt. within 7 Days from the last day of the month in which the deduction is made.</a:t>
            </a:r>
          </a:p>
          <a:p>
            <a:r>
              <a:rPr lang="en-US" dirty="0" smtClean="0"/>
              <a:t>But if the tax has been deducted in the month of march, then tax shall be deposited on or before 30</a:t>
            </a:r>
            <a:r>
              <a:rPr lang="en-US" baseline="30000" dirty="0" smtClean="0"/>
              <a:t>th</a:t>
            </a:r>
            <a:r>
              <a:rPr lang="en-US" dirty="0" smtClean="0"/>
              <a:t> April.</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Statement of TDS	</a:t>
            </a:r>
            <a:endParaRPr lang="en-US" dirty="0"/>
          </a:p>
        </p:txBody>
      </p:sp>
      <p:sp>
        <p:nvSpPr>
          <p:cNvPr id="3" name="Text Placeholder 2"/>
          <p:cNvSpPr>
            <a:spLocks noGrp="1"/>
          </p:cNvSpPr>
          <p:nvPr>
            <p:ph type="body" sz="quarter" idx="10"/>
          </p:nvPr>
        </p:nvSpPr>
        <p:spPr/>
        <p:txBody>
          <a:bodyPr>
            <a:normAutofit fontScale="92500"/>
          </a:bodyPr>
          <a:lstStyle/>
          <a:p>
            <a:r>
              <a:rPr lang="en-US" dirty="0" smtClean="0"/>
              <a:t>Every person deducting TDS has to submit quarterly statement containing details of the TDS deducted.</a:t>
            </a:r>
          </a:p>
          <a:p>
            <a:r>
              <a:rPr lang="en-US" dirty="0" smtClean="0"/>
              <a:t>The statement should be submitted up to 15</a:t>
            </a:r>
            <a:r>
              <a:rPr lang="en-US" baseline="30000" dirty="0" smtClean="0"/>
              <a:t>th</a:t>
            </a:r>
            <a:r>
              <a:rPr lang="en-US" dirty="0" smtClean="0"/>
              <a:t> of the month succeeding the relevant quarter but the statement for the quarter ending March can be submitted up to 15</a:t>
            </a:r>
            <a:r>
              <a:rPr lang="en-US" baseline="30000" dirty="0" smtClean="0"/>
              <a:t>th</a:t>
            </a:r>
            <a:r>
              <a:rPr lang="en-US" dirty="0" smtClean="0"/>
              <a:t> May.</a:t>
            </a:r>
          </a:p>
          <a:p>
            <a:r>
              <a:rPr lang="en-US" dirty="0" smtClean="0"/>
              <a:t>In case of Delay ,Penalty of INR 200 per day shall be charged but up to max. to the extent of TDS.</a:t>
            </a:r>
          </a:p>
          <a:p>
            <a:r>
              <a:rPr lang="en-US" dirty="0" smtClean="0">
                <a:solidFill>
                  <a:srgbClr val="0070C0"/>
                </a:solidFill>
              </a:rPr>
              <a:t>(Form No.- 24Q – Quarterly Statement for Salary)</a:t>
            </a:r>
          </a:p>
          <a:p>
            <a:r>
              <a:rPr lang="en-US" dirty="0" smtClean="0">
                <a:solidFill>
                  <a:srgbClr val="0070C0"/>
                </a:solidFill>
              </a:rPr>
              <a:t>(Form No.- 26Q – Quarterly Statement for Others)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2" dur="500"/>
                                        <p:tgtEl>
                                          <p:spTgt spid="3">
                                            <p:txEl>
                                              <p:pRg st="1" end="1"/>
                                            </p:txEl>
                                          </p:spTgt>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8" dur="500"/>
                                        <p:tgtEl>
                                          <p:spTgt spid="3">
                                            <p:txEl>
                                              <p:pRg st="2" end="2"/>
                                            </p:txEl>
                                          </p:spTgt>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3" end="3"/>
                                            </p:txEl>
                                          </p:spTgt>
                                        </p:tgtEl>
                                      </p:cBhvr>
                                    </p:animEffect>
                                  </p:childTnLst>
                                </p:cTn>
                              </p:par>
                              <p:par>
                                <p:cTn id="35" presetID="49" presetClass="entr" presetSubtype="0" decel="10000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of Failure to Deduct o Pay (Sec-201)  </a:t>
            </a:r>
            <a:endParaRPr lang="en-US" dirty="0"/>
          </a:p>
        </p:txBody>
      </p:sp>
      <p:sp>
        <p:nvSpPr>
          <p:cNvPr id="3" name="Text Placeholder 2"/>
          <p:cNvSpPr>
            <a:spLocks noGrp="1"/>
          </p:cNvSpPr>
          <p:nvPr>
            <p:ph type="body" sz="quarter" idx="10"/>
          </p:nvPr>
        </p:nvSpPr>
        <p:spPr/>
        <p:txBody>
          <a:bodyPr/>
          <a:lstStyle/>
          <a:p>
            <a:r>
              <a:rPr lang="en-US" dirty="0" smtClean="0"/>
              <a:t>If any person failed to </a:t>
            </a:r>
            <a:r>
              <a:rPr lang="en-US" dirty="0" smtClean="0">
                <a:solidFill>
                  <a:schemeClr val="accent6">
                    <a:lumMod val="75000"/>
                  </a:schemeClr>
                </a:solidFill>
              </a:rPr>
              <a:t>Deduct</a:t>
            </a:r>
            <a:r>
              <a:rPr lang="en-US" dirty="0" smtClean="0"/>
              <a:t> TDS then interest shall be charged @ 1% p.m. or part of the month for the period of delay.</a:t>
            </a:r>
          </a:p>
          <a:p>
            <a:r>
              <a:rPr lang="en-US" dirty="0" smtClean="0"/>
              <a:t>If the person has deducted TDS but not </a:t>
            </a:r>
            <a:r>
              <a:rPr lang="en-US" dirty="0" smtClean="0">
                <a:solidFill>
                  <a:schemeClr val="accent6">
                    <a:lumMod val="75000"/>
                  </a:schemeClr>
                </a:solidFill>
              </a:rPr>
              <a:t>Deposited </a:t>
            </a:r>
            <a:r>
              <a:rPr lang="en-US" dirty="0" smtClean="0">
                <a:solidFill>
                  <a:schemeClr val="tx1">
                    <a:lumMod val="75000"/>
                    <a:lumOff val="25000"/>
                  </a:schemeClr>
                </a:solidFill>
              </a:rPr>
              <a:t>within the time allowed u/s-200 ,interest shall be charged @ 1.5% p.m. or the part of month from the date of deducting tax at source up to the date of depositing the amount.</a:t>
            </a:r>
            <a:endParaRPr lang="en-US" dirty="0">
              <a:solidFill>
                <a:schemeClr val="accent6">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3">
                                            <p:txEl>
                                              <p:pRg st="0" end="0"/>
                                            </p:txEl>
                                          </p:spTgt>
                                        </p:tgtEl>
                                        <p:attrNameLst>
                                          <p:attrName>ppt_x</p:attrName>
                                        </p:attrNameLst>
                                      </p:cBhvr>
                                    </p:anim>
                                    <p:anim from="0" to="-1.0" calcmode="lin" valueType="num">
                                      <p:cBhvr>
                                        <p:cTn id="14" dur="200" decel="50000" autoRev="1" fill="hold">
                                          <p:stCondLst>
                                            <p:cond delay="600"/>
                                          </p:stCondLst>
                                        </p:cTn>
                                        <p:tgtEl>
                                          <p:spTgt spid="3">
                                            <p:txEl>
                                              <p:pRg st="0" end="0"/>
                                            </p:txEl>
                                          </p:spTgt>
                                        </p:tgtEl>
                                        <p:attrNameLst>
                                          <p:attrName>xshear</p:attrName>
                                        </p:attrNameLst>
                                      </p:cBhvr>
                                    </p:anim>
                                    <p:animScale>
                                      <p:cBhvr>
                                        <p:cTn id="15" dur="200" decel="100000" autoRev="1" fill="hold">
                                          <p:stCondLst>
                                            <p:cond delay="600"/>
                                          </p:stCondLst>
                                        </p:cTn>
                                        <p:tgtEl>
                                          <p:spTgt spid="3">
                                            <p:txEl>
                                              <p:pRg st="0" end="0"/>
                                            </p:txEl>
                                          </p:spTgt>
                                        </p:tgtEl>
                                      </p:cBhvr>
                                      <p:from x="100000" y="100000"/>
                                      <p:to x="80000" y="100000"/>
                                    </p:animScale>
                                    <p:anim by="(#ppt_h/3+#ppt_w*0.1)" calcmode="lin" valueType="num">
                                      <p:cBhvr additive="sum">
                                        <p:cTn id="16" dur="200" decel="100000" autoRev="1" fill="hold">
                                          <p:stCondLst>
                                            <p:cond delay="600"/>
                                          </p:stCondLst>
                                        </p:cTn>
                                        <p:tgtEl>
                                          <p:spTgt spid="3">
                                            <p:txEl>
                                              <p:pRg st="0" end="0"/>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from="(-#ppt_w/2)" to="(#ppt_x)" calcmode="lin" valueType="num">
                                      <p:cBhvr>
                                        <p:cTn id="19" dur="600" fill="hold">
                                          <p:stCondLst>
                                            <p:cond delay="0"/>
                                          </p:stCondLst>
                                        </p:cTn>
                                        <p:tgtEl>
                                          <p:spTgt spid="3">
                                            <p:txEl>
                                              <p:pRg st="1" end="1"/>
                                            </p:txEl>
                                          </p:spTgt>
                                        </p:tgtEl>
                                        <p:attrNameLst>
                                          <p:attrName>ppt_x</p:attrName>
                                        </p:attrNameLst>
                                      </p:cBhvr>
                                    </p:anim>
                                    <p:anim from="0" to="-1.0" calcmode="lin" valueType="num">
                                      <p:cBhvr>
                                        <p:cTn id="20" dur="200" decel="50000" autoRev="1" fill="hold">
                                          <p:stCondLst>
                                            <p:cond delay="600"/>
                                          </p:stCondLst>
                                        </p:cTn>
                                        <p:tgtEl>
                                          <p:spTgt spid="3">
                                            <p:txEl>
                                              <p:pRg st="1" end="1"/>
                                            </p:txEl>
                                          </p:spTgt>
                                        </p:tgtEl>
                                        <p:attrNameLst>
                                          <p:attrName>xshear</p:attrName>
                                        </p:attrNameLst>
                                      </p:cBhvr>
                                    </p:anim>
                                    <p:animScale>
                                      <p:cBhvr>
                                        <p:cTn id="21" dur="200" decel="100000" autoRev="1" fill="hold">
                                          <p:stCondLst>
                                            <p:cond delay="600"/>
                                          </p:stCondLst>
                                        </p:cTn>
                                        <p:tgtEl>
                                          <p:spTgt spid="3">
                                            <p:txEl>
                                              <p:pRg st="1" end="1"/>
                                            </p:txEl>
                                          </p:spTgt>
                                        </p:tgtEl>
                                      </p:cBhvr>
                                      <p:from x="100000" y="100000"/>
                                      <p:to x="80000" y="100000"/>
                                    </p:animScale>
                                    <p:anim by="(#ppt_h/3+#ppt_w*0.1)" calcmode="lin" valueType="num">
                                      <p:cBhvr additive="sum">
                                        <p:cTn id="22" dur="200" decel="100000" autoRev="1" fill="hold">
                                          <p:stCondLst>
                                            <p:cond delay="600"/>
                                          </p:stCondLst>
                                        </p:cTn>
                                        <p:tgtEl>
                                          <p:spTgt spid="3">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Certificate for Tax Deducted Sec-203/Rule-31</a:t>
            </a:r>
            <a:endParaRPr lang="en-US" dirty="0"/>
          </a:p>
        </p:txBody>
      </p:sp>
      <p:sp>
        <p:nvSpPr>
          <p:cNvPr id="3" name="Text Placeholder 2"/>
          <p:cNvSpPr>
            <a:spLocks noGrp="1"/>
          </p:cNvSpPr>
          <p:nvPr>
            <p:ph type="body" sz="quarter" idx="10"/>
          </p:nvPr>
        </p:nvSpPr>
        <p:spPr/>
        <p:txBody>
          <a:bodyPr>
            <a:normAutofit lnSpcReduction="10000"/>
          </a:bodyPr>
          <a:lstStyle/>
          <a:p>
            <a:r>
              <a:rPr lang="en-US" dirty="0" smtClean="0"/>
              <a:t>Every person deducting TDS shall issue a certificate to the person with regard to whom tax has been deducted at source. In case of payment of Salary, certificate shall be issued in </a:t>
            </a:r>
            <a:r>
              <a:rPr lang="en-US" dirty="0" smtClean="0">
                <a:solidFill>
                  <a:srgbClr val="00B0F0"/>
                </a:solidFill>
              </a:rPr>
              <a:t>Form 16 </a:t>
            </a:r>
            <a:r>
              <a:rPr lang="en-US" dirty="0" smtClean="0"/>
              <a:t>and in other case it will be </a:t>
            </a:r>
            <a:r>
              <a:rPr lang="en-US" dirty="0" smtClean="0">
                <a:solidFill>
                  <a:srgbClr val="00B0F0"/>
                </a:solidFill>
              </a:rPr>
              <a:t>Form. 16A.</a:t>
            </a:r>
          </a:p>
          <a:p>
            <a:r>
              <a:rPr lang="en-US" dirty="0" smtClean="0">
                <a:solidFill>
                  <a:srgbClr val="00B0F0"/>
                </a:solidFill>
              </a:rPr>
              <a:t>Form 16 </a:t>
            </a:r>
            <a:r>
              <a:rPr lang="en-US" dirty="0" smtClean="0">
                <a:solidFill>
                  <a:srgbClr val="FFC000"/>
                </a:solidFill>
              </a:rPr>
              <a:t>should be given up to 31</a:t>
            </a:r>
            <a:r>
              <a:rPr lang="en-US" baseline="30000" dirty="0" smtClean="0">
                <a:solidFill>
                  <a:srgbClr val="FFC000"/>
                </a:solidFill>
              </a:rPr>
              <a:t>st</a:t>
            </a:r>
            <a:r>
              <a:rPr lang="en-US" dirty="0" smtClean="0">
                <a:solidFill>
                  <a:srgbClr val="FFC000"/>
                </a:solidFill>
              </a:rPr>
              <a:t> may of the succeeding year in case of employee and it will be an annual certificate</a:t>
            </a:r>
            <a:r>
              <a:rPr lang="en-US" dirty="0" smtClean="0">
                <a:solidFill>
                  <a:srgbClr val="00B0F0"/>
                </a:solidFill>
              </a:rPr>
              <a:t>.</a:t>
            </a:r>
          </a:p>
          <a:p>
            <a:r>
              <a:rPr lang="en-US" dirty="0" smtClean="0">
                <a:solidFill>
                  <a:srgbClr val="00B0F0"/>
                </a:solidFill>
              </a:rPr>
              <a:t>Form 16A </a:t>
            </a:r>
            <a:r>
              <a:rPr lang="en-US" dirty="0" smtClean="0">
                <a:solidFill>
                  <a:srgbClr val="FFC000"/>
                </a:solidFill>
              </a:rPr>
              <a:t>should be issued on quarterly basis within 15 days from the last date of submitting the quarterly statement u/s-200</a:t>
            </a:r>
            <a:r>
              <a:rPr lang="en-US" dirty="0" smtClean="0">
                <a:solidFill>
                  <a:srgbClr val="00B0F0"/>
                </a:solidFill>
              </a:rPr>
              <a:t>.</a:t>
            </a:r>
            <a:endParaRPr lang="en-US" dirty="0">
              <a:solidFill>
                <a:srgbClr val="00B0F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2000"/>
                                        <p:tgtEl>
                                          <p:spTgt spid="3">
                                            <p:txEl>
                                              <p:pRg st="0" end="0"/>
                                            </p:txEl>
                                          </p:spTgt>
                                        </p:tgtEl>
                                      </p:cBhvr>
                                    </p:animEffect>
                                    <p:anim calcmode="lin" valueType="num">
                                      <p:cBhvr>
                                        <p:cTn id="20"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21"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2000" fill="hold"/>
                                        <p:tgtEl>
                                          <p:spTgt spid="3">
                                            <p:txEl>
                                              <p:pRg st="0" end="0"/>
                                            </p:txEl>
                                          </p:spTgt>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2000"/>
                                        <p:tgtEl>
                                          <p:spTgt spid="3">
                                            <p:txEl>
                                              <p:pRg st="1" end="1"/>
                                            </p:txEl>
                                          </p:spTgt>
                                        </p:tgtEl>
                                      </p:cBhvr>
                                    </p:animEffect>
                                    <p:anim calcmode="lin" valueType="num">
                                      <p:cBhvr>
                                        <p:cTn id="26"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7"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8" dur="2000" fill="hold"/>
                                        <p:tgtEl>
                                          <p:spTgt spid="3">
                                            <p:txEl>
                                              <p:pRg st="1" end="1"/>
                                            </p:txEl>
                                          </p:spTgt>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2000"/>
                                        <p:tgtEl>
                                          <p:spTgt spid="3">
                                            <p:txEl>
                                              <p:pRg st="2" end="2"/>
                                            </p:txEl>
                                          </p:spTgt>
                                        </p:tgtEl>
                                      </p:cBhvr>
                                    </p:animEffect>
                                    <p:anim calcmode="lin" valueType="num">
                                      <p:cBhvr>
                                        <p:cTn id="32"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Tax deduction Account number (TAN)</a:t>
            </a:r>
            <a:endParaRPr lang="en-US" dirty="0"/>
          </a:p>
        </p:txBody>
      </p:sp>
      <p:sp>
        <p:nvSpPr>
          <p:cNvPr id="3" name="Text Placeholder 2"/>
          <p:cNvSpPr>
            <a:spLocks noGrp="1"/>
          </p:cNvSpPr>
          <p:nvPr>
            <p:ph type="body" sz="quarter" idx="10"/>
          </p:nvPr>
        </p:nvSpPr>
        <p:spPr/>
        <p:txBody>
          <a:bodyPr/>
          <a:lstStyle/>
          <a:p>
            <a:r>
              <a:rPr lang="en-US" dirty="0" smtClean="0"/>
              <a:t>Every person, deducting tax or collecting tax, who has not been allotted a tax deduction account number shall, within such time a may be prescribed, apply to AO for the allotment of a “Tax deduction and collection account number". Application shall be made in Form No.-49B within one month from the end of the month in which tax was deducted for the first time.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p:cBhvr override="childStyle">
                                        <p:cTn id="13" dur="100" fill="hold"/>
                                        <p:tgtEl>
                                          <p:spTgt spid="3">
                                            <p:txEl>
                                              <p:pRg st="0" end="0"/>
                                            </p:txEl>
                                          </p:spTgt>
                                        </p:tgtEl>
                                        <p:attrNameLst>
                                          <p:attrName>style.color</p:attrName>
                                        </p:attrNameLst>
                                      </p:cBhvr>
                                      <p:to>
                                        <a:schemeClr val="accent2"/>
                                      </p:to>
                                    </p:animClr>
                                    <p:animClr clrSpc="rgb">
                                      <p:cBhvr>
                                        <p:cTn id="14" dur="100" fill="hold"/>
                                        <p:tgtEl>
                                          <p:spTgt spid="3">
                                            <p:txEl>
                                              <p:pRg st="0" end="0"/>
                                            </p:txEl>
                                          </p:spTgt>
                                        </p:tgtEl>
                                        <p:attrNameLst>
                                          <p:attrName>fillcolor</p:attrName>
                                        </p:attrNameLst>
                                      </p:cBhvr>
                                      <p:to>
                                        <a:schemeClr val="accent2"/>
                                      </p:to>
                                    </p:animClr>
                                    <p:set>
                                      <p:cBhvr>
                                        <p:cTn id="15" dur="100" fill="hold"/>
                                        <p:tgtEl>
                                          <p:spTgt spid="3">
                                            <p:txEl>
                                              <p:pRg st="0" end="0"/>
                                            </p:txEl>
                                          </p:spTgt>
                                        </p:tgtEl>
                                        <p:attrNameLst>
                                          <p:attrName>fill.type</p:attrName>
                                        </p:attrNameLst>
                                      </p:cBhvr>
                                      <p:to>
                                        <p:strVal val="solid"/>
                                      </p:to>
                                    </p:set>
                                    <p:set>
                                      <p:cBhvr>
                                        <p:cTn id="16" dur="100" fill="hold"/>
                                        <p:tgtEl>
                                          <p:spTgt spid="3">
                                            <p:txEl>
                                              <p:pRg st="0" end="0"/>
                                            </p:txEl>
                                          </p:spTgt>
                                        </p:tgtEl>
                                        <p:attrNameLst>
                                          <p:attrName>fill.on</p:attrName>
                                        </p:attrNameLst>
                                      </p:cBhvr>
                                      <p:to>
                                        <p:strVal val="true"/>
                                      </p:to>
                                    </p:set>
                                    <p:animRot by="120000">
                                      <p:cBhvr>
                                        <p:cTn id="17" dur="100" fill="hold">
                                          <p:stCondLst>
                                            <p:cond delay="0"/>
                                          </p:stCondLst>
                                        </p:cTn>
                                        <p:tgtEl>
                                          <p:spTgt spid="3">
                                            <p:txEl>
                                              <p:pRg st="0" end="0"/>
                                            </p:txEl>
                                          </p:spTgt>
                                        </p:tgtEl>
                                        <p:attrNameLst>
                                          <p:attrName>r</p:attrName>
                                        </p:attrNameLst>
                                      </p:cBhvr>
                                    </p:animRot>
                                    <p:animRot by="-240000">
                                      <p:cBhvr>
                                        <p:cTn id="18" dur="200" fill="hold">
                                          <p:stCondLst>
                                            <p:cond delay="200"/>
                                          </p:stCondLst>
                                        </p:cTn>
                                        <p:tgtEl>
                                          <p:spTgt spid="3">
                                            <p:txEl>
                                              <p:pRg st="0" end="0"/>
                                            </p:txEl>
                                          </p:spTgt>
                                        </p:tgtEl>
                                        <p:attrNameLst>
                                          <p:attrName>r</p:attrName>
                                        </p:attrNameLst>
                                      </p:cBhvr>
                                    </p:animRot>
                                    <p:animRot by="240000">
                                      <p:cBhvr>
                                        <p:cTn id="19" dur="200" fill="hold">
                                          <p:stCondLst>
                                            <p:cond delay="400"/>
                                          </p:stCondLst>
                                        </p:cTn>
                                        <p:tgtEl>
                                          <p:spTgt spid="3">
                                            <p:txEl>
                                              <p:pRg st="0" end="0"/>
                                            </p:txEl>
                                          </p:spTgt>
                                        </p:tgtEl>
                                        <p:attrNameLst>
                                          <p:attrName>r</p:attrName>
                                        </p:attrNameLst>
                                      </p:cBhvr>
                                    </p:animRot>
                                    <p:animRot by="-240000">
                                      <p:cBhvr>
                                        <p:cTn id="20" dur="200" fill="hold">
                                          <p:stCondLst>
                                            <p:cond delay="600"/>
                                          </p:stCondLst>
                                        </p:cTn>
                                        <p:tgtEl>
                                          <p:spTgt spid="3">
                                            <p:txEl>
                                              <p:pRg st="0" end="0"/>
                                            </p:txEl>
                                          </p:spTgt>
                                        </p:tgtEl>
                                        <p:attrNameLst>
                                          <p:attrName>r</p:attrName>
                                        </p:attrNameLst>
                                      </p:cBhvr>
                                    </p:animRot>
                                    <p:animRot by="120000">
                                      <p:cBhvr>
                                        <p:cTn id="21" dur="200" fill="hold">
                                          <p:stCondLst>
                                            <p:cond delay="80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 to furnish PAN</a:t>
            </a:r>
            <a:endParaRPr lang="en-US" dirty="0"/>
          </a:p>
        </p:txBody>
      </p:sp>
      <p:sp>
        <p:nvSpPr>
          <p:cNvPr id="3" name="Text Placeholder 2"/>
          <p:cNvSpPr>
            <a:spLocks noGrp="1"/>
          </p:cNvSpPr>
          <p:nvPr>
            <p:ph type="body" sz="quarter" idx="10"/>
          </p:nvPr>
        </p:nvSpPr>
        <p:spPr/>
        <p:txBody>
          <a:bodyPr/>
          <a:lstStyle/>
          <a:p>
            <a:r>
              <a:rPr lang="en-US" dirty="0" smtClean="0"/>
              <a:t>Every person on whose behalf, tax is deducted at source shall submit his PAN to the person deducting tax at source otherwise rate of TDS shall be the actual rate or 20% whichever is higher. The person deducting TDS has to mention such PAN in quarterly statement.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TDS shall be on amount excluding service tax</a:t>
            </a:r>
            <a:endParaRPr lang="en-US" dirty="0"/>
          </a:p>
        </p:txBody>
      </p:sp>
      <p:sp>
        <p:nvSpPr>
          <p:cNvPr id="3" name="Text Placeholder 2"/>
          <p:cNvSpPr>
            <a:spLocks noGrp="1"/>
          </p:cNvSpPr>
          <p:nvPr>
            <p:ph type="body" sz="quarter" idx="10"/>
          </p:nvPr>
        </p:nvSpPr>
        <p:spPr/>
        <p:txBody>
          <a:bodyPr/>
          <a:lstStyle/>
          <a:p>
            <a:r>
              <a:rPr lang="en-US" dirty="0" smtClean="0"/>
              <a:t>Tax shall be deducted at source on the amount paid/payable without including service tax component.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anim calcmode="lin" valueType="num">
                                      <p:cBhvr>
                                        <p:cTn id="14"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pPr marL="0" indent="0">
              <a:buNone/>
            </a:pPr>
            <a:r>
              <a:rPr lang="en-US" sz="8800" dirty="0" smtClean="0"/>
              <a:t>   </a:t>
            </a:r>
            <a:r>
              <a:rPr lang="en-US" sz="8800" dirty="0" smtClean="0">
                <a:solidFill>
                  <a:srgbClr val="00B050"/>
                </a:solidFill>
              </a:rPr>
              <a:t>THANK YOU</a:t>
            </a:r>
            <a:endParaRPr lang="en-US" sz="8800" dirty="0">
              <a:solidFill>
                <a:srgbClr val="00B050"/>
              </a:solidFill>
            </a:endParaRPr>
          </a:p>
        </p:txBody>
      </p:sp>
    </p:spTree>
    <p:extLst>
      <p:ext uri="{BB962C8B-B14F-4D97-AF65-F5344CB8AC3E}">
        <p14:creationId xmlns:p14="http://schemas.microsoft.com/office/powerpoint/2010/main" xmlns="" val="547945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TDS-Tax Deducted at Source</a:t>
            </a:r>
            <a:endParaRPr lang="en-US" dirty="0"/>
          </a:p>
        </p:txBody>
      </p:sp>
      <p:sp>
        <p:nvSpPr>
          <p:cNvPr id="3" name="Text Placeholder 2"/>
          <p:cNvSpPr>
            <a:spLocks noGrp="1"/>
          </p:cNvSpPr>
          <p:nvPr>
            <p:ph type="body" sz="quarter" idx="10"/>
          </p:nvPr>
        </p:nvSpPr>
        <p:spPr/>
        <p:txBody>
          <a:bodyPr>
            <a:normAutofit lnSpcReduction="10000"/>
          </a:bodyPr>
          <a:lstStyle/>
          <a:p>
            <a:r>
              <a:rPr lang="en-US" dirty="0" smtClean="0"/>
              <a:t>Every Person including </a:t>
            </a:r>
            <a:r>
              <a:rPr lang="en-US" dirty="0" smtClean="0">
                <a:solidFill>
                  <a:schemeClr val="tx2">
                    <a:lumMod val="60000"/>
                    <a:lumOff val="40000"/>
                  </a:schemeClr>
                </a:solidFill>
              </a:rPr>
              <a:t>INDIVIDUAL</a:t>
            </a:r>
            <a:r>
              <a:rPr lang="en-US" dirty="0" smtClean="0"/>
              <a:t> and </a:t>
            </a:r>
            <a:r>
              <a:rPr lang="en-US" dirty="0" smtClean="0">
                <a:solidFill>
                  <a:schemeClr val="tx2">
                    <a:lumMod val="60000"/>
                    <a:lumOff val="40000"/>
                  </a:schemeClr>
                </a:solidFill>
              </a:rPr>
              <a:t>HUF</a:t>
            </a:r>
            <a:r>
              <a:rPr lang="en-US" dirty="0" smtClean="0"/>
              <a:t> even if they are nor required to get their accounts audited in the preceding year making payment of salary income to resident or non-resident shall deduct tax at source.</a:t>
            </a:r>
          </a:p>
          <a:p>
            <a:r>
              <a:rPr lang="en-US" dirty="0" smtClean="0"/>
              <a:t>However, while estimating the tax liability </a:t>
            </a:r>
            <a:r>
              <a:rPr lang="en-US" dirty="0" err="1" smtClean="0"/>
              <a:t>assessee</a:t>
            </a:r>
            <a:r>
              <a:rPr lang="en-US" dirty="0" smtClean="0"/>
              <a:t> shall be allowed deduction under section 80C to 80U but only notified deductions like 80C, 80CCC, 80CCD, 80CCG,80D, 80DD, 80DDB, 80E, 80EE,80GG, 80GGA, 80TTA, 80U and some part of 80G shall be considered.</a:t>
            </a:r>
            <a:endParaRPr lang="en-US" dirty="0"/>
          </a:p>
        </p:txBody>
      </p:sp>
    </p:spTree>
    <p:extLst>
      <p:ext uri="{BB962C8B-B14F-4D97-AF65-F5344CB8AC3E}">
        <p14:creationId xmlns:p14="http://schemas.microsoft.com/office/powerpoint/2010/main" xmlns="" val="998239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r>
              <a:rPr lang="en-US" sz="7200" dirty="0"/>
              <a:t>Issue of Certificate for not deducting TDS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304800"/>
            <a:ext cx="8229600" cy="5638800"/>
          </a:xfrm>
        </p:spPr>
        <p:txBody>
          <a:bodyPr/>
          <a:lstStyle/>
          <a:p>
            <a:r>
              <a:rPr lang="en-US" sz="2800" dirty="0" smtClean="0"/>
              <a:t>As per </a:t>
            </a:r>
            <a:r>
              <a:rPr lang="en-US" sz="2800" dirty="0" smtClean="0">
                <a:solidFill>
                  <a:srgbClr val="92D050"/>
                </a:solidFill>
              </a:rPr>
              <a:t>Section 197 </a:t>
            </a:r>
            <a:r>
              <a:rPr lang="en-US" sz="2800" dirty="0" smtClean="0"/>
              <a:t>,if any employee finds that is tax liability shall be less  than the amount of tax deducted at source, in that case he may apply to the Assessing Officer to issue him a certificate for not deducting TDS or  for deducting TDS at lower rate. </a:t>
            </a:r>
          </a:p>
          <a:p>
            <a:r>
              <a:rPr lang="en-US" sz="2800" dirty="0" smtClean="0"/>
              <a:t>As per </a:t>
            </a:r>
            <a:r>
              <a:rPr lang="en-US" sz="2800" dirty="0" smtClean="0">
                <a:solidFill>
                  <a:srgbClr val="92D050"/>
                </a:solidFill>
              </a:rPr>
              <a:t>Section 206AA</a:t>
            </a:r>
            <a:r>
              <a:rPr lang="en-US" sz="2800" dirty="0" smtClean="0"/>
              <a:t>, if the person receiving the payments has not submitted PAN, rate of TDS shall be 20% in that case.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1" nodeType="clickEffect">
                                  <p:stCondLst>
                                    <p:cond delay="0"/>
                                  </p:stCondLst>
                                  <p:childTnLst>
                                    <p:animEffect transition="out" filter="diamond(in)">
                                      <p:cBhvr>
                                        <p:cTn id="16" dur="2000"/>
                                        <p:tgtEl>
                                          <p:spTgt spid="3">
                                            <p:txEl>
                                              <p:pRg st="0" end="0"/>
                                            </p:txEl>
                                          </p:spTgt>
                                        </p:tgtEl>
                                      </p:cBhvr>
                                    </p:animEffect>
                                    <p:set>
                                      <p:cBhvr>
                                        <p:cTn id="1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1" nodeType="clickEffect">
                                  <p:stCondLst>
                                    <p:cond delay="0"/>
                                  </p:stCondLst>
                                  <p:childTnLst>
                                    <p:animEffect transition="out" filter="diamond(in)">
                                      <p:cBhvr>
                                        <p:cTn id="21" dur="2000"/>
                                        <p:tgtEl>
                                          <p:spTgt spid="3">
                                            <p:txEl>
                                              <p:pRg st="1" end="1"/>
                                            </p:txEl>
                                          </p:spTgt>
                                        </p:tgtEl>
                                      </p:cBhvr>
                                    </p:animEffect>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2"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additive="base">
                                        <p:cTn id="2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2"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5" presetID="3" presetClass="entr" presetSubtype="10" fill="hold" grpId="3" nodeType="with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blinds(horizontal)">
                                      <p:cBhvr>
                                        <p:cTn id="37" dur="500"/>
                                        <p:tgtEl>
                                          <p:spTgt spid="3">
                                            <p:txEl>
                                              <p:pRg st="0" end="0"/>
                                            </p:txEl>
                                          </p:spTgt>
                                        </p:tgtEl>
                                      </p:cBhvr>
                                    </p:animEffect>
                                  </p:childTnLst>
                                </p:cTn>
                              </p:par>
                              <p:par>
                                <p:cTn id="38" presetID="3" presetClass="entr" presetSubtype="10" fill="hold" grpId="3" nodeType="with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blinds(horizontal)">
                                      <p:cBhvr>
                                        <p:cTn id="4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P spid="3" grpId="3"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193 –Interest on Securities</a:t>
            </a:r>
            <a:endParaRPr lang="en-US" dirty="0"/>
          </a:p>
        </p:txBody>
      </p:sp>
      <p:sp>
        <p:nvSpPr>
          <p:cNvPr id="3" name="Text Placeholder 2"/>
          <p:cNvSpPr>
            <a:spLocks noGrp="1"/>
          </p:cNvSpPr>
          <p:nvPr>
            <p:ph type="body" sz="quarter" idx="10"/>
          </p:nvPr>
        </p:nvSpPr>
        <p:spPr/>
        <p:txBody>
          <a:bodyPr/>
          <a:lstStyle/>
          <a:p>
            <a:r>
              <a:rPr lang="en-US" dirty="0" smtClean="0"/>
              <a:t>On the payment exceeding 5000 INR Deductor or the holder of TAN shall deduct TDS at 10% in case of Individual/HUF  and same shall be in case of Company</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Section-194 C Payment to Contractors/Sub Contractors.</a:t>
            </a:r>
            <a:endParaRPr lang="en-US" dirty="0"/>
          </a:p>
        </p:txBody>
      </p:sp>
      <p:sp>
        <p:nvSpPr>
          <p:cNvPr id="3" name="Text Placeholder 2"/>
          <p:cNvSpPr>
            <a:spLocks noGrp="1"/>
          </p:cNvSpPr>
          <p:nvPr>
            <p:ph type="body" sz="quarter" idx="10"/>
          </p:nvPr>
        </p:nvSpPr>
        <p:spPr/>
        <p:txBody>
          <a:bodyPr/>
          <a:lstStyle/>
          <a:p>
            <a:r>
              <a:rPr lang="en-US" dirty="0" smtClean="0"/>
              <a:t>On the Payment Exceeding 30000 INR for Single payment or 75000 INR for aggregate payment during Financial Year, TDS shall be deducted at 1% in case of Individual/HUF and 2% in case of Company</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Sec-194H –Commission or Brokerage</a:t>
            </a:r>
            <a:endParaRPr lang="en-US" dirty="0"/>
          </a:p>
        </p:txBody>
      </p:sp>
      <p:sp>
        <p:nvSpPr>
          <p:cNvPr id="3" name="Text Placeholder 2"/>
          <p:cNvSpPr>
            <a:spLocks noGrp="1"/>
          </p:cNvSpPr>
          <p:nvPr>
            <p:ph type="body" sz="quarter" idx="10"/>
          </p:nvPr>
        </p:nvSpPr>
        <p:spPr/>
        <p:txBody>
          <a:bodyPr/>
          <a:lstStyle/>
          <a:p>
            <a:r>
              <a:rPr lang="en-US" dirty="0" smtClean="0"/>
              <a:t>On the payment exceeding 5000 INR the Deductor holding TAN shall deduct TDS  at the rate 10% in case of Individual/HUF as well as in case of Company.</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1" nodeType="clickEffect">
                                  <p:stCondLst>
                                    <p:cond delay="0"/>
                                  </p:stCondLst>
                                  <p:childTnLst>
                                    <p:animRot by="21600000">
                                      <p:cBhvr>
                                        <p:cTn id="10" dur="2000" fill="hold"/>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2"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ox(i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grpId="0" nodeType="clickEffect">
                                  <p:stCondLst>
                                    <p:cond delay="0"/>
                                  </p:stCondLst>
                                  <p:childTnLst>
                                    <p:anim calcmode="lin" valueType="num">
                                      <p:cBhvr additive="base">
                                        <p:cTn id="19"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p:tgtEl>
                                          <p:spTgt spid="3">
                                            <p:txEl>
                                              <p:pRg st="0" end="0"/>
                                            </p:txEl>
                                          </p:spTgt>
                                        </p:tgtEl>
                                        <p:attrNameLst>
                                          <p:attrName>ppt_y</p:attrName>
                                        </p:attrNameLst>
                                      </p:cBhvr>
                                      <p:tavLst>
                                        <p:tav tm="0">
                                          <p:val>
                                            <p:strVal val="ppt_y"/>
                                          </p:val>
                                        </p:tav>
                                        <p:tav tm="100000">
                                          <p:val>
                                            <p:strVal val="1+ppt_h/2"/>
                                          </p:val>
                                        </p:tav>
                                      </p:tavLst>
                                    </p:anim>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Sec-194I Rent of Land, Building or furniture</a:t>
            </a:r>
            <a:endParaRPr lang="en-US" dirty="0"/>
          </a:p>
        </p:txBody>
      </p:sp>
      <p:sp>
        <p:nvSpPr>
          <p:cNvPr id="3" name="Text Placeholder 2"/>
          <p:cNvSpPr>
            <a:spLocks noGrp="1"/>
          </p:cNvSpPr>
          <p:nvPr>
            <p:ph type="body" sz="quarter" idx="10"/>
          </p:nvPr>
        </p:nvSpPr>
        <p:spPr/>
        <p:txBody>
          <a:bodyPr/>
          <a:lstStyle/>
          <a:p>
            <a:r>
              <a:rPr lang="en-US" dirty="0" smtClean="0"/>
              <a:t>Any person who is responsible for paying to a resident any income by way of rent shall deduct the TDS 2% for the use of machinery or plant or equipment .</a:t>
            </a:r>
          </a:p>
          <a:p>
            <a:r>
              <a:rPr lang="en-US" dirty="0" smtClean="0"/>
              <a:t>And 10% in case of use of Land, building, or land appurtenant to a building.</a:t>
            </a:r>
          </a:p>
          <a:p>
            <a:r>
              <a:rPr lang="en-US" dirty="0" smtClean="0">
                <a:solidFill>
                  <a:srgbClr val="FF0000"/>
                </a:solidFill>
              </a:rPr>
              <a:t>Further the payment shall be exceeding 180000 INR.</a:t>
            </a:r>
            <a:endParaRPr lang="en-US"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to="" calcmode="lin" valueType="num">
                                      <p:cBhvr>
                                        <p:cTn id="25" dur="1" fill="hold"/>
                                        <p:tgtEl>
                                          <p:spTgt spid="3">
                                            <p:txEl>
                                              <p:pRg st="0" end="0"/>
                                            </p:txEl>
                                          </p:spTgt>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strips(downLeft)">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strips(downLeft)">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758952"/>
          </a:xfrm>
        </p:spPr>
        <p:txBody>
          <a:bodyPr>
            <a:normAutofit fontScale="90000"/>
          </a:bodyPr>
          <a:lstStyle/>
          <a:p>
            <a:r>
              <a:rPr lang="en-US" dirty="0" smtClean="0"/>
              <a:t>Sec-194J Professional/ Technical Services</a:t>
            </a:r>
            <a:br>
              <a:rPr lang="en-US" dirty="0" smtClean="0"/>
            </a:br>
            <a:r>
              <a:rPr lang="en-US" dirty="0" smtClean="0"/>
              <a:t> </a:t>
            </a:r>
            <a:endParaRPr lang="en-US" dirty="0"/>
          </a:p>
        </p:txBody>
      </p:sp>
      <p:sp>
        <p:nvSpPr>
          <p:cNvPr id="3" name="Text Placeholder 2"/>
          <p:cNvSpPr>
            <a:spLocks noGrp="1"/>
          </p:cNvSpPr>
          <p:nvPr>
            <p:ph type="body" sz="quarter" idx="10"/>
          </p:nvPr>
        </p:nvSpPr>
        <p:spPr/>
        <p:txBody>
          <a:bodyPr/>
          <a:lstStyle/>
          <a:p>
            <a:pPr marL="571500" indent="-571500">
              <a:buFont typeface="+mj-lt"/>
              <a:buAutoNum type="romanLcPeriod"/>
            </a:pPr>
            <a:r>
              <a:rPr lang="en-US" dirty="0" smtClean="0"/>
              <a:t>Every person, who is responsible for paying to a resident any sum by the way of-</a:t>
            </a:r>
          </a:p>
          <a:p>
            <a:pPr marL="571500" indent="-571500"/>
            <a:r>
              <a:rPr lang="en-US" dirty="0" smtClean="0"/>
              <a:t>Professional/Technical Services.</a:t>
            </a:r>
          </a:p>
          <a:p>
            <a:pPr marL="571500" indent="-571500"/>
            <a:r>
              <a:rPr lang="en-US" dirty="0" smtClean="0"/>
              <a:t>Royalty</a:t>
            </a:r>
          </a:p>
          <a:p>
            <a:pPr marL="571500" indent="-571500"/>
            <a:r>
              <a:rPr lang="en-US" dirty="0" smtClean="0"/>
              <a:t>Any remuneration or fees or commission to a director of a company</a:t>
            </a:r>
          </a:p>
          <a:p>
            <a:pPr marL="571500" indent="-571500">
              <a:buNone/>
            </a:pPr>
            <a:r>
              <a:rPr lang="en-US" dirty="0" smtClean="0">
                <a:solidFill>
                  <a:srgbClr val="FF0000"/>
                </a:solidFill>
              </a:rPr>
              <a:t>Shall deduct TDS at the rate of 10% if the payment is exceeding a sum of 30000 INR</a:t>
            </a:r>
            <a:r>
              <a:rPr lang="en-US" dirty="0" smtClean="0"/>
              <a: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3">
                                            <p:txEl>
                                              <p:pRg st="0" end="0"/>
                                            </p:txEl>
                                          </p:spTgt>
                                        </p:tgtEl>
                                        <p:attrNameLst>
                                          <p:attrName>r</p:attrName>
                                        </p:attrNameLst>
                                      </p:cBhvr>
                                    </p:animRot>
                                  </p:childTnLst>
                                </p:cTn>
                              </p:par>
                              <p:par>
                                <p:cTn id="12" presetID="8" presetClass="emph" presetSubtype="0" fill="hold" nodeType="withEffect">
                                  <p:stCondLst>
                                    <p:cond delay="0"/>
                                  </p:stCondLst>
                                  <p:childTnLst>
                                    <p:animRot by="21600000">
                                      <p:cBhvr>
                                        <p:cTn id="13" dur="2000" fill="hold"/>
                                        <p:tgtEl>
                                          <p:spTgt spid="3">
                                            <p:txEl>
                                              <p:pRg st="1" end="1"/>
                                            </p:txEl>
                                          </p:spTgt>
                                        </p:tgtEl>
                                        <p:attrNameLst>
                                          <p:attrName>r</p:attrName>
                                        </p:attrNameLst>
                                      </p:cBhvr>
                                    </p:animRot>
                                  </p:childTnLst>
                                </p:cTn>
                              </p:par>
                              <p:par>
                                <p:cTn id="14" presetID="8" presetClass="emph" presetSubtype="0" fill="hold" nodeType="withEffect">
                                  <p:stCondLst>
                                    <p:cond delay="0"/>
                                  </p:stCondLst>
                                  <p:childTnLst>
                                    <p:animRot by="21600000">
                                      <p:cBhvr>
                                        <p:cTn id="15" dur="2000" fill="hold"/>
                                        <p:tgtEl>
                                          <p:spTgt spid="3">
                                            <p:txEl>
                                              <p:pRg st="2" end="2"/>
                                            </p:txEl>
                                          </p:spTgt>
                                        </p:tgtEl>
                                        <p:attrNameLst>
                                          <p:attrName>r</p:attrName>
                                        </p:attrNameLst>
                                      </p:cBhvr>
                                    </p:animRot>
                                  </p:childTnLst>
                                </p:cTn>
                              </p:par>
                              <p:par>
                                <p:cTn id="16" presetID="8" presetClass="emph" presetSubtype="0" fill="hold" nodeType="withEffect">
                                  <p:stCondLst>
                                    <p:cond delay="0"/>
                                  </p:stCondLst>
                                  <p:childTnLst>
                                    <p:animRot by="21600000">
                                      <p:cBhvr>
                                        <p:cTn id="17" dur="2000" fill="hold"/>
                                        <p:tgtEl>
                                          <p:spTgt spid="3">
                                            <p:txEl>
                                              <p:pRg st="3" end="3"/>
                                            </p:txEl>
                                          </p:spTgt>
                                        </p:tgtEl>
                                        <p:attrNameLst>
                                          <p:attrName>r</p:attrName>
                                        </p:attrNameLst>
                                      </p:cBhvr>
                                    </p:animRot>
                                  </p:childTnLst>
                                </p:cTn>
                              </p:par>
                              <p:par>
                                <p:cTn id="18" presetID="8" presetClass="emph" presetSubtype="0" fill="hold" nodeType="withEffect">
                                  <p:stCondLst>
                                    <p:cond delay="0"/>
                                  </p:stCondLst>
                                  <p:childTnLst>
                                    <p:animRot by="21600000">
                                      <p:cBhvr>
                                        <p:cTn id="19" dur="2000" fill="hold"/>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D663BDC0239AE41A2096A37E60A1B46" ma:contentTypeVersion="0" ma:contentTypeDescription="Create a new document." ma:contentTypeScope="" ma:versionID="048a5dbeeb914527a188867ae533eaf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DFF16D-9B09-4045-8A97-6AD5D986E4B4}">
  <ds:schemaRefs>
    <ds:schemaRef ds:uri="http://www.w3.org/XML/1998/namespace"/>
    <ds:schemaRef ds:uri="http://purl.org/dc/elements/1.1/"/>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51820613-1EBE-4C76-86EB-4E600E3748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C854B63-B362-4CD4-A228-B1FC8173C5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Black Tie</Template>
  <TotalTime>161</TotalTime>
  <Words>1051</Words>
  <Application>Microsoft Office PowerPoint</Application>
  <PresentationFormat>On-screen Show (4:3)</PresentationFormat>
  <Paragraphs>60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Civic</vt:lpstr>
      <vt:lpstr>TDS Presentation</vt:lpstr>
      <vt:lpstr>TDS-Tax Deducted at Source</vt:lpstr>
      <vt:lpstr>Issue of Certificate for not deducting TDS</vt:lpstr>
      <vt:lpstr>Slide 4</vt:lpstr>
      <vt:lpstr>SECTION 193 –Interest on Securities</vt:lpstr>
      <vt:lpstr>Section-194 C Payment to Contractors/Sub Contractors.</vt:lpstr>
      <vt:lpstr>Sec-194H –Commission or Brokerage</vt:lpstr>
      <vt:lpstr>Sec-194I Rent of Land, Building or furniture</vt:lpstr>
      <vt:lpstr>Sec-194J Professional/ Technical Services  </vt:lpstr>
      <vt:lpstr>Sec-194LA  Payment of Compensation on Acquisition of certain Immovable Property</vt:lpstr>
      <vt:lpstr>Sec-195 Payment to Non-Resident of Foreign Company </vt:lpstr>
      <vt:lpstr>Duty of Person Deducting TDS</vt:lpstr>
      <vt:lpstr>Quarterly Statement of TDS </vt:lpstr>
      <vt:lpstr>Consequences of Failure to Deduct o Pay (Sec-201)  </vt:lpstr>
      <vt:lpstr>Certificate for Tax Deducted Sec-203/Rule-31</vt:lpstr>
      <vt:lpstr>Tax deduction Account number (TAN)</vt:lpstr>
      <vt:lpstr>Requirement to furnish PAN</vt:lpstr>
      <vt:lpstr>TDS shall be on amount excluding service tax</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STORR, Samuel James (CIMMYT)</dc:creator>
  <cp:lastModifiedBy>ADMIN</cp:lastModifiedBy>
  <cp:revision>36</cp:revision>
  <dcterms:created xsi:type="dcterms:W3CDTF">2015-06-16T20:26:42Z</dcterms:created>
  <dcterms:modified xsi:type="dcterms:W3CDTF">2015-10-23T13:50:07Z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0x0101002D663BDC0239AE41A2096A37E60A1B46</vt:lpwstr>
  </property>
</Properties>
</file>