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72" r:id="rId2"/>
    <p:sldId id="273" r:id="rId3"/>
    <p:sldId id="274" r:id="rId4"/>
    <p:sldId id="275" r:id="rId5"/>
    <p:sldId id="276" r:id="rId6"/>
    <p:sldId id="277" r:id="rId7"/>
    <p:sldId id="278" r:id="rId8"/>
    <p:sldId id="279" r:id="rId9"/>
    <p:sldId id="28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2/24/2019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2/24/2019</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2/24/2019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2/24/2019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2/24/2019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2/24/2019</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2/24/2019</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2/24/2019</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2/24/2019</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2/24/2019</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2/24/2019</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2/24/2019</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2/24/2019</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acebook.com/ram.prakashgautam.96"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youtube.com/channel/UChvCHgjynO4gI0negk2RW5g?view_as=subscriber" TargetMode="External"/><Relationship Id="rId4" Type="http://schemas.openxmlformats.org/officeDocument/2006/relationships/hyperlink" Target="https://www.facebook.com/gst.ramprakashgauta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11200" y="701898"/>
            <a:ext cx="10468864" cy="1828800"/>
          </a:xfrm>
        </p:spPr>
        <p:txBody>
          <a:bodyPr/>
          <a:lstStyle/>
          <a:p>
            <a:pPr algn="ctr"/>
            <a:r>
              <a:rPr lang="en-US" dirty="0">
                <a:solidFill>
                  <a:schemeClr val="accent4">
                    <a:lumMod val="60000"/>
                    <a:lumOff val="40000"/>
                  </a:schemeClr>
                </a:solidFill>
              </a:rPr>
              <a:t>CHAPTER XIX </a:t>
            </a:r>
            <a:br>
              <a:rPr lang="en-US" dirty="0">
                <a:solidFill>
                  <a:schemeClr val="accent4">
                    <a:lumMod val="60000"/>
                    <a:lumOff val="40000"/>
                  </a:schemeClr>
                </a:solidFill>
              </a:rPr>
            </a:br>
            <a:r>
              <a:rPr lang="en-US" dirty="0">
                <a:solidFill>
                  <a:schemeClr val="accent4">
                    <a:lumMod val="60000"/>
                    <a:lumOff val="40000"/>
                  </a:schemeClr>
                </a:solidFill>
              </a:rPr>
              <a:t>OFFENCES AND PENALTIES </a:t>
            </a:r>
          </a:p>
        </p:txBody>
      </p:sp>
      <p:sp>
        <p:nvSpPr>
          <p:cNvPr id="5" name="Subtitle 4"/>
          <p:cNvSpPr>
            <a:spLocks noGrp="1"/>
          </p:cNvSpPr>
          <p:nvPr>
            <p:ph type="subTitle" idx="1"/>
          </p:nvPr>
        </p:nvSpPr>
        <p:spPr>
          <a:xfrm>
            <a:off x="711200" y="2434107"/>
            <a:ext cx="10472928" cy="3644721"/>
          </a:xfrm>
        </p:spPr>
        <p:txBody>
          <a:bodyPr>
            <a:normAutofit/>
          </a:bodyPr>
          <a:lstStyle/>
          <a:p>
            <a:pPr algn="ctr"/>
            <a:endParaRPr lang="en-US" dirty="0" smtClean="0"/>
          </a:p>
          <a:p>
            <a:pPr algn="ctr"/>
            <a:r>
              <a:rPr lang="en-US" sz="6600" b="1" dirty="0" smtClean="0">
                <a:solidFill>
                  <a:srgbClr val="0070C0"/>
                </a:solidFill>
              </a:rPr>
              <a:t>U/S </a:t>
            </a:r>
            <a:r>
              <a:rPr lang="en-US" sz="6600" b="1" dirty="0" smtClean="0">
                <a:solidFill>
                  <a:srgbClr val="0070C0"/>
                </a:solidFill>
              </a:rPr>
              <a:t>122</a:t>
            </a:r>
          </a:p>
          <a:p>
            <a:pPr algn="ctr"/>
            <a:r>
              <a:rPr lang="en-US" sz="2000" b="1" dirty="0" smtClean="0">
                <a:solidFill>
                  <a:srgbClr val="FF0000"/>
                </a:solidFill>
              </a:rPr>
              <a:t>Follow me on </a:t>
            </a:r>
            <a:r>
              <a:rPr lang="en-US" sz="2000" b="1" dirty="0" err="1" smtClean="0">
                <a:solidFill>
                  <a:srgbClr val="FF0000"/>
                </a:solidFill>
              </a:rPr>
              <a:t>facebook</a:t>
            </a:r>
            <a:r>
              <a:rPr lang="en-US" sz="2000" b="1" dirty="0" smtClean="0">
                <a:solidFill>
                  <a:srgbClr val="FF0000"/>
                </a:solidFill>
              </a:rPr>
              <a:t> :-</a:t>
            </a:r>
            <a:r>
              <a:rPr lang="en-US" sz="1800" b="1" dirty="0" smtClean="0">
                <a:solidFill>
                  <a:srgbClr val="0070C0"/>
                </a:solidFill>
                <a:hlinkClick r:id="rId3"/>
              </a:rPr>
              <a:t>https://www.facebook.com/ram.prakashgautam.96</a:t>
            </a:r>
            <a:endParaRPr lang="en-US" sz="1800" b="1" dirty="0" smtClean="0">
              <a:solidFill>
                <a:srgbClr val="0070C0"/>
              </a:solidFill>
            </a:endParaRPr>
          </a:p>
          <a:p>
            <a:pPr algn="ctr"/>
            <a:r>
              <a:rPr lang="en-US" sz="1800" b="1" dirty="0" smtClean="0">
                <a:solidFill>
                  <a:srgbClr val="0070C0"/>
                </a:solidFill>
                <a:hlinkClick r:id="rId4"/>
              </a:rPr>
              <a:t>https://www.facebook.com/gst.ramprakashgautam</a:t>
            </a:r>
            <a:endParaRPr lang="en-US" sz="1800" b="1" dirty="0">
              <a:solidFill>
                <a:srgbClr val="0070C0"/>
              </a:solidFill>
            </a:endParaRPr>
          </a:p>
          <a:p>
            <a:pPr algn="ctr"/>
            <a:r>
              <a:rPr lang="en-US" sz="2400" b="1" dirty="0" smtClean="0">
                <a:solidFill>
                  <a:srgbClr val="FF0000"/>
                </a:solidFill>
              </a:rPr>
              <a:t>Subscribe On </a:t>
            </a:r>
            <a:r>
              <a:rPr lang="en-US" sz="2400" b="1" dirty="0" err="1" smtClean="0">
                <a:solidFill>
                  <a:srgbClr val="FF0000"/>
                </a:solidFill>
              </a:rPr>
              <a:t>Youtube</a:t>
            </a:r>
            <a:r>
              <a:rPr lang="en-US" sz="2400" b="1" dirty="0" smtClean="0">
                <a:solidFill>
                  <a:srgbClr val="FF0000"/>
                </a:solidFill>
              </a:rPr>
              <a:t> :- </a:t>
            </a:r>
            <a:r>
              <a:rPr lang="en-US" sz="1800" b="1" dirty="0" smtClean="0">
                <a:solidFill>
                  <a:srgbClr val="0070C0"/>
                </a:solidFill>
                <a:hlinkClick r:id="rId5"/>
              </a:rPr>
              <a:t>https://www.youtube.com/channel/UChvCHgjynO4gI0negk2RW5g?view_as=subscriber</a:t>
            </a:r>
            <a:endParaRPr lang="en-US" sz="1800" b="1" dirty="0" smtClean="0">
              <a:solidFill>
                <a:srgbClr val="0070C0"/>
              </a:solidFill>
            </a:endParaRPr>
          </a:p>
          <a:p>
            <a:pPr algn="ctr"/>
            <a:endParaRPr lang="en-US" sz="6600" b="1" dirty="0">
              <a:solidFill>
                <a:srgbClr val="0070C0"/>
              </a:solidFill>
            </a:endParaRPr>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81878" y="399287"/>
            <a:ext cx="10972800" cy="1143000"/>
          </a:xfrm>
        </p:spPr>
        <p:txBody>
          <a:bodyPr>
            <a:normAutofit fontScale="90000"/>
          </a:bodyPr>
          <a:lstStyle/>
          <a:p>
            <a:r>
              <a:rPr lang="en-US" dirty="0"/>
              <a:t>122. (1) Where a taxable person who––</a:t>
            </a:r>
          </a:p>
        </p:txBody>
      </p:sp>
      <p:sp>
        <p:nvSpPr>
          <p:cNvPr id="2" name="Content Placeholder 1"/>
          <p:cNvSpPr>
            <a:spLocks noGrp="1"/>
          </p:cNvSpPr>
          <p:nvPr>
            <p:ph idx="1"/>
          </p:nvPr>
        </p:nvSpPr>
        <p:spPr>
          <a:xfrm>
            <a:off x="238539" y="1542287"/>
            <a:ext cx="11330609" cy="5116930"/>
          </a:xfrm>
        </p:spPr>
        <p:txBody>
          <a:bodyPr>
            <a:normAutofit fontScale="92500" lnSpcReduction="10000"/>
          </a:bodyPr>
          <a:lstStyle/>
          <a:p>
            <a:r>
              <a:rPr lang="en-US" dirty="0"/>
              <a:t>(</a:t>
            </a:r>
            <a:r>
              <a:rPr lang="en-US" dirty="0" err="1"/>
              <a:t>i</a:t>
            </a:r>
            <a:r>
              <a:rPr lang="en-US" dirty="0"/>
              <a:t>) supplies any goods or services or both without issue of any invoice or issues an incorrect or false invoice with regard to any such supply </a:t>
            </a:r>
          </a:p>
          <a:p>
            <a:r>
              <a:rPr lang="en-US" dirty="0"/>
              <a:t>(ii) issues any invoice or bill without supply of goods or services or both in violation of the provisions of this Act or the rules made thereunder </a:t>
            </a:r>
          </a:p>
          <a:p>
            <a:r>
              <a:rPr lang="en-US" dirty="0"/>
              <a:t>(iii) collects any amount as tax but fails to pay the same to the Government beyond a period of three months from the date on which such payment becomes due</a:t>
            </a:r>
          </a:p>
          <a:p>
            <a:r>
              <a:rPr lang="en-US" dirty="0"/>
              <a:t>(iv) collects any tax in contravention of the provisions of this Act but fails to pay the same to the Government beyond a period of three months from the date on which such payment becomes due</a:t>
            </a:r>
          </a:p>
          <a:p>
            <a:r>
              <a:rPr lang="en-US" dirty="0"/>
              <a:t>(v) fails to deduct the tax in accordance with the provisions of sub-section (1) of section 51, or deducts an amount which is less than the amount required to be deducted under the said sub-section, or where he fails to pay to the Government under sub-section (2) thereof, the amount deducted as tax</a:t>
            </a:r>
          </a:p>
        </p:txBody>
      </p:sp>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54157"/>
            <a:ext cx="10972800" cy="5903843"/>
          </a:xfrm>
        </p:spPr>
        <p:txBody>
          <a:bodyPr>
            <a:normAutofit lnSpcReduction="10000"/>
          </a:bodyPr>
          <a:lstStyle/>
          <a:p>
            <a:r>
              <a:rPr lang="en-US" dirty="0"/>
              <a:t>(vi) fails to collect tax in accordance with the provisions of sub-section (1) of section 52, or collects an amount which is less than the amount required to be collected under the said sub-section or where he fails to pay to the Government the amount collected as tax under sub-section (3) of section 52</a:t>
            </a:r>
          </a:p>
          <a:p>
            <a:r>
              <a:rPr lang="en-US" dirty="0"/>
              <a:t>(vii) takes or </a:t>
            </a:r>
            <a:r>
              <a:rPr lang="en-US" dirty="0" err="1"/>
              <a:t>utilises</a:t>
            </a:r>
            <a:r>
              <a:rPr lang="en-US" dirty="0"/>
              <a:t> input tax credit without actual receipt of goods or services or both either fully or partially, in contravention of the provisions of this Act or the rules made thereunder </a:t>
            </a:r>
          </a:p>
          <a:p>
            <a:r>
              <a:rPr lang="en-US" dirty="0"/>
              <a:t>(viii) fraudulently obtains refund of tax under this Act</a:t>
            </a:r>
          </a:p>
          <a:p>
            <a:r>
              <a:rPr lang="en-US" dirty="0"/>
              <a:t>(ix) takes or distributes input tax credit in contravention of section 20, or the rules made thereunder</a:t>
            </a:r>
          </a:p>
          <a:p>
            <a:r>
              <a:rPr lang="en-US" dirty="0"/>
              <a:t>(x) falsifies or substitutes financial records or produces fake accounts or documents or furnishes any false information or return with an intention to evade payment of tax due under this Act;</a:t>
            </a:r>
          </a:p>
        </p:txBody>
      </p:sp>
    </p:spTree>
    <p:extLst>
      <p:ext uri="{BB962C8B-B14F-4D97-AF65-F5344CB8AC3E}">
        <p14:creationId xmlns:p14="http://schemas.microsoft.com/office/powerpoint/2010/main" val="333955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27652"/>
            <a:ext cx="12192000" cy="5930348"/>
          </a:xfrm>
        </p:spPr>
        <p:txBody>
          <a:bodyPr>
            <a:normAutofit lnSpcReduction="10000"/>
          </a:bodyPr>
          <a:lstStyle/>
          <a:p>
            <a:r>
              <a:rPr lang="en-US" dirty="0"/>
              <a:t>(xi) is liable to be registered under this Act but fails to obtain registration</a:t>
            </a:r>
          </a:p>
          <a:p>
            <a:endParaRPr lang="en-US" dirty="0"/>
          </a:p>
          <a:p>
            <a:r>
              <a:rPr lang="en-US" dirty="0"/>
              <a:t>(xii) furnishes any false information with regard to registration particulars, either at the time of applying for registration, or subsequently</a:t>
            </a:r>
          </a:p>
          <a:p>
            <a:endParaRPr lang="en-US" dirty="0"/>
          </a:p>
          <a:p>
            <a:r>
              <a:rPr lang="en-US" dirty="0"/>
              <a:t>(xiii) obstructs or prevents any officer in discharge of his duties under this Act </a:t>
            </a:r>
          </a:p>
          <a:p>
            <a:endParaRPr lang="en-US" dirty="0"/>
          </a:p>
          <a:p>
            <a:r>
              <a:rPr lang="en-US" dirty="0"/>
              <a:t>(xiv) transports any taxable goods without the cover of documents as may be specified in this behalf</a:t>
            </a:r>
          </a:p>
          <a:p>
            <a:endParaRPr lang="en-US" dirty="0"/>
          </a:p>
          <a:p>
            <a:r>
              <a:rPr lang="en-US" dirty="0"/>
              <a:t>(xv) suppresses his turnover leading to evasion of tax under this Act</a:t>
            </a:r>
          </a:p>
          <a:p>
            <a:pPr marL="0" indent="0">
              <a:buNone/>
            </a:pPr>
            <a:r>
              <a:rPr lang="en-US" dirty="0"/>
              <a:t> </a:t>
            </a:r>
          </a:p>
          <a:p>
            <a:r>
              <a:rPr lang="en-US" dirty="0"/>
              <a:t>(xvi) fails to keep, maintain or retain books of account and other documents in accordance with the provisions of this Act or the rules made thereunder;</a:t>
            </a:r>
          </a:p>
        </p:txBody>
      </p:sp>
    </p:spTree>
    <p:extLst>
      <p:ext uri="{BB962C8B-B14F-4D97-AF65-F5344CB8AC3E}">
        <p14:creationId xmlns:p14="http://schemas.microsoft.com/office/powerpoint/2010/main" val="11508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020417"/>
            <a:ext cx="12192000" cy="5837583"/>
          </a:xfrm>
        </p:spPr>
        <p:txBody>
          <a:bodyPr/>
          <a:lstStyle/>
          <a:p>
            <a:r>
              <a:rPr lang="en-US" dirty="0"/>
              <a:t>(xvii) fails to furnish information or documents called for by an officer in accordance with the provisions of this Act or the rules made thereunder or furnishes false information or documents during any proceedings under this Act</a:t>
            </a:r>
          </a:p>
          <a:p>
            <a:r>
              <a:rPr lang="en-US" dirty="0"/>
              <a:t>(xviii) supplies, transports or stores any goods which he has reasons to believe are liable to confiscation under this Act</a:t>
            </a:r>
          </a:p>
          <a:p>
            <a:r>
              <a:rPr lang="en-US" dirty="0"/>
              <a:t>(xix) issues any invoice or document by using the registration number of another registered person</a:t>
            </a:r>
          </a:p>
          <a:p>
            <a:r>
              <a:rPr lang="en-US" dirty="0"/>
              <a:t>(xx) tampers with, or destroys any material evidence or document</a:t>
            </a:r>
          </a:p>
          <a:p>
            <a:r>
              <a:rPr lang="en-US" dirty="0"/>
              <a:t>(xxi) disposes off or tampers with any goods that have been detained, seized, or attached under this Act</a:t>
            </a:r>
          </a:p>
        </p:txBody>
      </p:sp>
    </p:spTree>
    <p:extLst>
      <p:ext uri="{BB962C8B-B14F-4D97-AF65-F5344CB8AC3E}">
        <p14:creationId xmlns:p14="http://schemas.microsoft.com/office/powerpoint/2010/main" val="325200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27278"/>
            <a:ext cx="12192000" cy="5930721"/>
          </a:xfrm>
        </p:spPr>
        <p:txBody>
          <a:bodyPr>
            <a:normAutofit/>
          </a:bodyPr>
          <a:lstStyle/>
          <a:p>
            <a:pPr marL="0" indent="0">
              <a:buNone/>
            </a:pPr>
            <a:r>
              <a:rPr lang="en-US" dirty="0"/>
              <a:t>he shall be liable to pay a penalty of </a:t>
            </a:r>
            <a:r>
              <a:rPr lang="en-US" sz="3200" b="1" dirty="0" smtClean="0">
                <a:solidFill>
                  <a:srgbClr val="FF0000"/>
                </a:solidFill>
              </a:rPr>
              <a:t>10000/- </a:t>
            </a:r>
            <a:r>
              <a:rPr lang="en-US" dirty="0" smtClean="0"/>
              <a:t>rupees</a:t>
            </a:r>
          </a:p>
          <a:p>
            <a:pPr marL="0" indent="0">
              <a:buNone/>
            </a:pPr>
            <a:r>
              <a:rPr lang="en-US" dirty="0"/>
              <a:t>	</a:t>
            </a:r>
            <a:r>
              <a:rPr lang="en-US" dirty="0" smtClean="0"/>
              <a:t>			</a:t>
            </a:r>
            <a:r>
              <a:rPr lang="en-US" b="1" dirty="0" smtClean="0">
                <a:solidFill>
                  <a:srgbClr val="FF0000"/>
                </a:solidFill>
              </a:rPr>
              <a:t>OR </a:t>
            </a:r>
          </a:p>
          <a:p>
            <a:pPr marL="0" indent="0">
              <a:buNone/>
            </a:pPr>
            <a:r>
              <a:rPr lang="en-US" dirty="0" smtClean="0"/>
              <a:t>an </a:t>
            </a:r>
            <a:r>
              <a:rPr lang="en-US" dirty="0"/>
              <a:t>amount equivalent to the tax evaded or </a:t>
            </a:r>
            <a:endParaRPr lang="en-US" dirty="0" smtClean="0"/>
          </a:p>
          <a:p>
            <a:pPr marL="0" indent="0">
              <a:buNone/>
            </a:pPr>
            <a:r>
              <a:rPr lang="en-US" dirty="0" smtClean="0"/>
              <a:t>the </a:t>
            </a:r>
            <a:r>
              <a:rPr lang="en-US" dirty="0"/>
              <a:t>tax not deducted under section 51 or </a:t>
            </a:r>
            <a:r>
              <a:rPr lang="en-US" dirty="0" smtClean="0"/>
              <a:t>short </a:t>
            </a:r>
            <a:r>
              <a:rPr lang="en-US" dirty="0"/>
              <a:t>deducted or </a:t>
            </a:r>
            <a:endParaRPr lang="en-US" dirty="0" smtClean="0"/>
          </a:p>
          <a:p>
            <a:pPr marL="0" indent="0">
              <a:buNone/>
            </a:pPr>
            <a:r>
              <a:rPr lang="en-US" dirty="0" smtClean="0"/>
              <a:t>deducted </a:t>
            </a:r>
            <a:r>
              <a:rPr lang="en-US" dirty="0"/>
              <a:t>but not paid to the Government or </a:t>
            </a:r>
            <a:endParaRPr lang="en-US" dirty="0" smtClean="0"/>
          </a:p>
          <a:p>
            <a:pPr marL="0" indent="0">
              <a:buNone/>
            </a:pPr>
            <a:r>
              <a:rPr lang="en-US" dirty="0" smtClean="0"/>
              <a:t>tax </a:t>
            </a:r>
            <a:r>
              <a:rPr lang="en-US" dirty="0"/>
              <a:t>not collected under section 52 or short collected or </a:t>
            </a:r>
            <a:endParaRPr lang="en-US" dirty="0" smtClean="0"/>
          </a:p>
          <a:p>
            <a:pPr marL="0" indent="0">
              <a:buNone/>
            </a:pPr>
            <a:r>
              <a:rPr lang="en-US" dirty="0" smtClean="0"/>
              <a:t>collected </a:t>
            </a:r>
            <a:r>
              <a:rPr lang="en-US" dirty="0"/>
              <a:t>but not paid to the Government or </a:t>
            </a:r>
            <a:endParaRPr lang="en-US" dirty="0" smtClean="0"/>
          </a:p>
          <a:p>
            <a:pPr marL="0" indent="0">
              <a:buNone/>
            </a:pPr>
            <a:r>
              <a:rPr lang="en-US" dirty="0" smtClean="0"/>
              <a:t>input </a:t>
            </a:r>
            <a:r>
              <a:rPr lang="en-US" dirty="0"/>
              <a:t>tax credit availed of or passed on or distributed irregularly, or </a:t>
            </a:r>
            <a:endParaRPr lang="en-US" dirty="0" smtClean="0"/>
          </a:p>
          <a:p>
            <a:pPr marL="0" indent="0">
              <a:buNone/>
            </a:pPr>
            <a:r>
              <a:rPr lang="en-US" dirty="0" smtClean="0"/>
              <a:t>the </a:t>
            </a:r>
            <a:r>
              <a:rPr lang="en-US" dirty="0"/>
              <a:t>refund claimed </a:t>
            </a:r>
            <a:r>
              <a:rPr lang="en-US" dirty="0" smtClean="0"/>
              <a:t>fraudulently.</a:t>
            </a:r>
          </a:p>
          <a:p>
            <a:pPr marL="0" indent="0">
              <a:buNone/>
            </a:pPr>
            <a:endParaRPr lang="en-US" dirty="0"/>
          </a:p>
          <a:p>
            <a:pPr marL="0" indent="0">
              <a:buNone/>
            </a:pPr>
            <a:r>
              <a:rPr lang="en-US" dirty="0" smtClean="0"/>
              <a:t>				</a:t>
            </a:r>
          </a:p>
          <a:p>
            <a:pPr marL="0" indent="0" algn="ctr">
              <a:buNone/>
            </a:pPr>
            <a:r>
              <a:rPr lang="en-US" sz="3200" b="1" dirty="0" smtClean="0">
                <a:solidFill>
                  <a:srgbClr val="FF0000"/>
                </a:solidFill>
              </a:rPr>
              <a:t>whichever </a:t>
            </a:r>
            <a:r>
              <a:rPr lang="en-US" sz="3200" b="1" dirty="0">
                <a:solidFill>
                  <a:srgbClr val="FF0000"/>
                </a:solidFill>
              </a:rPr>
              <a:t>is higher</a:t>
            </a:r>
          </a:p>
        </p:txBody>
      </p:sp>
      <p:sp>
        <p:nvSpPr>
          <p:cNvPr id="4" name="Right Brace 3"/>
          <p:cNvSpPr/>
          <p:nvPr/>
        </p:nvSpPr>
        <p:spPr>
          <a:xfrm rot="5400000">
            <a:off x="4850663" y="394865"/>
            <a:ext cx="902084" cy="104406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                                             </a:t>
            </a:r>
            <a:endParaRPr lang="en-US" dirty="0"/>
          </a:p>
        </p:txBody>
      </p:sp>
    </p:spTree>
    <p:extLst>
      <p:ext uri="{BB962C8B-B14F-4D97-AF65-F5344CB8AC3E}">
        <p14:creationId xmlns:p14="http://schemas.microsoft.com/office/powerpoint/2010/main" val="14194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9296" y="1220822"/>
            <a:ext cx="10972800" cy="1143000"/>
          </a:xfrm>
        </p:spPr>
        <p:txBody>
          <a:bodyPr>
            <a:noAutofit/>
          </a:bodyPr>
          <a:lstStyle/>
          <a:p>
            <a:r>
              <a:rPr lang="en-US" sz="2600" dirty="0">
                <a:solidFill>
                  <a:schemeClr val="tx1"/>
                </a:solidFill>
                <a:latin typeface="+mn-lt"/>
                <a:ea typeface="+mn-ea"/>
                <a:cs typeface="+mn-cs"/>
              </a:rPr>
              <a:t>(2) Any registered person who supplies any goods or services or both on which any tax has not been paid or short-paid or erroneously refunded, or where the input tax credit has been wrongly availed or </a:t>
            </a:r>
            <a:r>
              <a:rPr lang="en-US" sz="2600" dirty="0" err="1">
                <a:solidFill>
                  <a:schemeClr val="tx1"/>
                </a:solidFill>
                <a:latin typeface="+mn-lt"/>
                <a:ea typeface="+mn-ea"/>
                <a:cs typeface="+mn-cs"/>
              </a:rPr>
              <a:t>utilised</a:t>
            </a:r>
            <a:r>
              <a:rPr lang="en-US" sz="2600" dirty="0">
                <a:solidFill>
                  <a:schemeClr val="tx1"/>
                </a:solidFill>
                <a:latin typeface="+mn-lt"/>
                <a:ea typeface="+mn-ea"/>
                <a:cs typeface="+mn-cs"/>
              </a:rPr>
              <a:t>,—</a:t>
            </a:r>
          </a:p>
        </p:txBody>
      </p:sp>
      <p:sp>
        <p:nvSpPr>
          <p:cNvPr id="2" name="Content Placeholder 1"/>
          <p:cNvSpPr>
            <a:spLocks noGrp="1"/>
          </p:cNvSpPr>
          <p:nvPr>
            <p:ph idx="1"/>
          </p:nvPr>
        </p:nvSpPr>
        <p:spPr>
          <a:xfrm>
            <a:off x="686873" y="2618061"/>
            <a:ext cx="10972800" cy="4389120"/>
          </a:xfrm>
        </p:spPr>
        <p:txBody>
          <a:bodyPr/>
          <a:lstStyle/>
          <a:p>
            <a:r>
              <a:rPr lang="en-US" dirty="0"/>
              <a:t>(a) for any reason, other than the reason of fraud or any wilful misstatement or suppression of facts to evade tax, shall be liable to a penalty of </a:t>
            </a:r>
            <a:r>
              <a:rPr lang="en-US" b="1" dirty="0" smtClean="0">
                <a:solidFill>
                  <a:srgbClr val="FF0000"/>
                </a:solidFill>
              </a:rPr>
              <a:t>10000 /- </a:t>
            </a:r>
            <a:r>
              <a:rPr lang="en-US" dirty="0" smtClean="0"/>
              <a:t>rupees </a:t>
            </a:r>
            <a:r>
              <a:rPr lang="en-US" dirty="0"/>
              <a:t>or </a:t>
            </a:r>
            <a:r>
              <a:rPr lang="en-US" b="1" dirty="0" smtClean="0">
                <a:solidFill>
                  <a:srgbClr val="FF0000"/>
                </a:solidFill>
              </a:rPr>
              <a:t>10% </a:t>
            </a:r>
            <a:r>
              <a:rPr lang="en-US" dirty="0" smtClean="0"/>
              <a:t>of </a:t>
            </a:r>
            <a:r>
              <a:rPr lang="en-US" dirty="0"/>
              <a:t>the tax due from such person, </a:t>
            </a:r>
            <a:r>
              <a:rPr lang="en-US" b="1" dirty="0">
                <a:solidFill>
                  <a:srgbClr val="FF0000"/>
                </a:solidFill>
              </a:rPr>
              <a:t>whichever is higher; </a:t>
            </a:r>
          </a:p>
          <a:p>
            <a:r>
              <a:rPr lang="en-US" dirty="0"/>
              <a:t>(b) for reason of fraud or any wilful misstatement or suppression of facts to evade tax, shall be liable to a penalty equal to </a:t>
            </a:r>
            <a:r>
              <a:rPr lang="en-US" b="1" dirty="0">
                <a:solidFill>
                  <a:srgbClr val="FF0000"/>
                </a:solidFill>
              </a:rPr>
              <a:t>10000 /-</a:t>
            </a:r>
            <a:r>
              <a:rPr lang="en-US" dirty="0" smtClean="0"/>
              <a:t> </a:t>
            </a:r>
            <a:r>
              <a:rPr lang="en-US" dirty="0"/>
              <a:t>rupees or the tax due from such person, </a:t>
            </a:r>
            <a:r>
              <a:rPr lang="en-US" sz="3200" b="1" dirty="0">
                <a:solidFill>
                  <a:srgbClr val="FF0000"/>
                </a:solidFill>
              </a:rPr>
              <a:t>whichever is higher</a:t>
            </a:r>
            <a:r>
              <a:rPr lang="en-US" dirty="0"/>
              <a:t>.</a:t>
            </a:r>
          </a:p>
        </p:txBody>
      </p:sp>
    </p:spTree>
    <p:extLst>
      <p:ext uri="{BB962C8B-B14F-4D97-AF65-F5344CB8AC3E}">
        <p14:creationId xmlns:p14="http://schemas.microsoft.com/office/powerpoint/2010/main" val="20548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821635"/>
            <a:ext cx="10972800" cy="5897217"/>
          </a:xfrm>
        </p:spPr>
        <p:txBody>
          <a:bodyPr>
            <a:normAutofit/>
          </a:bodyPr>
          <a:lstStyle/>
          <a:p>
            <a:r>
              <a:rPr lang="en-US" dirty="0"/>
              <a:t>(3) Any person who–– </a:t>
            </a:r>
          </a:p>
          <a:p>
            <a:r>
              <a:rPr lang="en-US" dirty="0"/>
              <a:t>(a) aids or abets any of the offences specified in clauses (</a:t>
            </a:r>
            <a:r>
              <a:rPr lang="en-US" dirty="0" err="1"/>
              <a:t>i</a:t>
            </a:r>
            <a:r>
              <a:rPr lang="en-US" dirty="0"/>
              <a:t>) to (xxi) of sub-section (1); </a:t>
            </a:r>
          </a:p>
          <a:p>
            <a:r>
              <a:rPr lang="en-US" dirty="0"/>
              <a:t>(b) acquires possession of, or in any way concerns himself in transporting, removing, depositing, keeping, concealing, supplying, or purchasing or in any other manner deals with any goods which he knows or has reasons to believe are liable to confiscation under this Act or the rules made thereunder</a:t>
            </a:r>
          </a:p>
          <a:p>
            <a:r>
              <a:rPr lang="en-US" dirty="0"/>
              <a:t>(c) receives or is in any way concerned with the supply of, or in any other manner deals with any supply of services which he knows or has reasons to believe are in contravention of any provisions of this Act or the rules made thereunder</a:t>
            </a:r>
          </a:p>
        </p:txBody>
      </p:sp>
    </p:spTree>
    <p:extLst>
      <p:ext uri="{BB962C8B-B14F-4D97-AF65-F5344CB8AC3E}">
        <p14:creationId xmlns:p14="http://schemas.microsoft.com/office/powerpoint/2010/main" val="11260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(d) fails to appear before the officer of central tax, when issued with a summon for appearance to give evidence or produce a document in an inquiry;</a:t>
            </a:r>
          </a:p>
          <a:p>
            <a:endParaRPr lang="en-US" dirty="0"/>
          </a:p>
          <a:p>
            <a:r>
              <a:rPr lang="en-US" dirty="0"/>
              <a:t>(e) fails to issue invoice in accordance with the provisions of this Act or the rules made thereunder or fails to account for an invoice in his books of account, </a:t>
            </a:r>
            <a:endParaRPr lang="en-US" dirty="0" smtClean="0"/>
          </a:p>
          <a:p>
            <a:pPr marL="0" indent="0">
              <a:buNone/>
            </a:pPr>
            <a:r>
              <a:rPr lang="en-US" b="1" i="1" dirty="0"/>
              <a:t>	</a:t>
            </a:r>
            <a:r>
              <a:rPr lang="en-US" b="1" i="1" dirty="0" smtClean="0"/>
              <a:t>shall </a:t>
            </a:r>
            <a:r>
              <a:rPr lang="en-US" b="1" i="1" dirty="0"/>
              <a:t>be liable to a penalty which may extend to </a:t>
            </a:r>
            <a:r>
              <a:rPr lang="en-US" sz="3200" b="1" i="1" dirty="0" smtClean="0">
                <a:solidFill>
                  <a:srgbClr val="FF0000"/>
                </a:solidFill>
              </a:rPr>
              <a:t>25000/</a:t>
            </a:r>
            <a:r>
              <a:rPr lang="en-US" b="1" i="1" dirty="0" smtClean="0"/>
              <a:t>- rupees</a:t>
            </a:r>
            <a:r>
              <a:rPr lang="en-US" b="1" i="1" dirty="0"/>
              <a:t>.</a:t>
            </a:r>
            <a:endParaRPr lang="en-GB" b="1" i="1" dirty="0"/>
          </a:p>
        </p:txBody>
      </p:sp>
    </p:spTree>
    <p:extLst>
      <p:ext uri="{BB962C8B-B14F-4D97-AF65-F5344CB8AC3E}">
        <p14:creationId xmlns:p14="http://schemas.microsoft.com/office/powerpoint/2010/main" val="303028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262</TotalTime>
  <Words>966</Words>
  <Application>Microsoft Office PowerPoint</Application>
  <PresentationFormat>Widescreen</PresentationFormat>
  <Paragraphs>58</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Century Gothic</vt:lpstr>
      <vt:lpstr>Palatino Linotype</vt:lpstr>
      <vt:lpstr>Wingdings 2</vt:lpstr>
      <vt:lpstr>Presentation on brainstorming</vt:lpstr>
      <vt:lpstr>CHAPTER XIX  OFFENCES AND PENALTIES </vt:lpstr>
      <vt:lpstr>122. (1) Where a taxable person who––</vt:lpstr>
      <vt:lpstr>PowerPoint Presentation</vt:lpstr>
      <vt:lpstr>PowerPoint Presentation</vt:lpstr>
      <vt:lpstr>PowerPoint Presentation</vt:lpstr>
      <vt:lpstr>PowerPoint Presentation</vt:lpstr>
      <vt:lpstr>(2) Any registered person who supplies any goods or services or both on which any tax has not been paid or short-paid or erroneously refunded, or where the input tax credit has been wrongly availed or utilised,—</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XIX  OFFENCES AND PENALTIES</dc:title>
  <dc:creator>Ram</dc:creator>
  <cp:lastModifiedBy>RAM</cp:lastModifiedBy>
  <cp:revision>12</cp:revision>
  <dcterms:created xsi:type="dcterms:W3CDTF">2019-02-22T10:30:30Z</dcterms:created>
  <dcterms:modified xsi:type="dcterms:W3CDTF">2019-02-23T23:28:13Z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