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6" r:id="rId11"/>
    <p:sldId id="267" r:id="rId12"/>
    <p:sldId id="268" r:id="rId13"/>
    <p:sldId id="269" r:id="rId14"/>
    <p:sldId id="265" r:id="rId15"/>
    <p:sldId id="270"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12CDB70-550A-4F79-AE36-6005CB51D865}" type="datetimeFigureOut">
              <a:rPr lang="en-US" smtClean="0"/>
              <a:t>11/5/2014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C53BCA3-4D6F-4063-9346-52D44BDBA74F}"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Isosceles Triangle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540544" y="776288"/>
            <a:ext cx="8062912" cy="1470025"/>
          </a:xfrm>
        </p:spPr>
        <p:txBody>
          <a:bodyPr anchor="b">
            <a:normAutofit/>
          </a:bodyPr>
          <a:lstStyle>
            <a:lvl1pPr algn="r">
              <a:defRPr sz="4400"/>
            </a:lvl1pPr>
          </a:lstStyle>
          <a:p>
            <a:r>
              <a:rPr kumimoji="0" lang="en-US" smtClean="0"/>
              <a:t>Click to edit Master title style</a:t>
            </a:r>
            <a:endParaRPr kumimoji="0" lang="en-US"/>
          </a:p>
        </p:txBody>
      </p:sp>
      <p:sp>
        <p:nvSpPr>
          <p:cNvPr id="9" name="Subtitle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1371600" y="6012656"/>
            <a:ext cx="5791200" cy="365125"/>
          </a:xfrm>
        </p:spPr>
        <p:txBody>
          <a:bodyPr tIns="0" bIns="0" anchor="t"/>
          <a:lstStyle>
            <a:lvl1pPr algn="r">
              <a:defRPr sz="1000"/>
            </a:lvl1pPr>
          </a:lstStyle>
          <a:p>
            <a:fld id="{831364BF-54A4-4C8F-883C-87B699BE66C7}" type="datetime1">
              <a:rPr lang="en-US" smtClean="0"/>
              <a:t>11/5/2014</a:t>
            </a:fld>
            <a:endParaRPr lang="en-US"/>
          </a:p>
        </p:txBody>
      </p:sp>
      <p:sp>
        <p:nvSpPr>
          <p:cNvPr id="17" name="Footer Placeholder 16"/>
          <p:cNvSpPr>
            <a:spLocks noGrp="1"/>
          </p:cNvSpPr>
          <p:nvPr>
            <p:ph type="ftr" sz="quarter" idx="11"/>
          </p:nvPr>
        </p:nvSpPr>
        <p:spPr>
          <a:xfrm>
            <a:off x="1371600" y="5650704"/>
            <a:ext cx="5791200" cy="365125"/>
          </a:xfrm>
        </p:spPr>
        <p:txBody>
          <a:bodyPr tIns="0" bIns="0" anchor="b"/>
          <a:lstStyle>
            <a:lvl1pPr algn="r">
              <a:defRPr sz="1100"/>
            </a:lvl1pPr>
          </a:lstStyle>
          <a:p>
            <a:r>
              <a:rPr lang="en-US" smtClean="0"/>
              <a:t>CS Deepak P. Singh (9920830041)</a:t>
            </a:r>
            <a:endParaRPr lang="en-US"/>
          </a:p>
        </p:txBody>
      </p:sp>
      <p:sp>
        <p:nvSpPr>
          <p:cNvPr id="29" name="Slide Number Placeholder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7D1CB98F-43F1-4C72-BAAE-A352467C0D2D}" type="slidenum">
              <a:rPr lang="en-US" smtClean="0"/>
              <a:t>‹#›</a:t>
            </a:fld>
            <a:endParaRPr lang="en-US"/>
          </a:p>
        </p:txBody>
      </p:sp>
    </p:spTree>
  </p:cSld>
  <p:clrMapOvr>
    <a:masterClrMapping/>
  </p:clrMapOvr>
  <p:transition>
    <p:wedg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4F84991-2BE5-4595-969F-9A1506E3149F}" type="datetime1">
              <a:rPr lang="en-US" smtClean="0"/>
              <a:t>11/5/2014</a:t>
            </a:fld>
            <a:endParaRPr lang="en-US"/>
          </a:p>
        </p:txBody>
      </p:sp>
      <p:sp>
        <p:nvSpPr>
          <p:cNvPr id="5" name="Footer Placeholder 4"/>
          <p:cNvSpPr>
            <a:spLocks noGrp="1"/>
          </p:cNvSpPr>
          <p:nvPr>
            <p:ph type="ftr" sz="quarter" idx="11"/>
          </p:nvPr>
        </p:nvSpPr>
        <p:spPr/>
        <p:txBody>
          <a:bodyPr/>
          <a:lstStyle/>
          <a:p>
            <a:r>
              <a:rPr lang="en-US" smtClean="0"/>
              <a:t>CS Deepak P. Singh (9920830041)</a:t>
            </a:r>
            <a:endParaRPr lang="en-US"/>
          </a:p>
        </p:txBody>
      </p:sp>
      <p:sp>
        <p:nvSpPr>
          <p:cNvPr id="6" name="Slide Number Placeholder 5"/>
          <p:cNvSpPr>
            <a:spLocks noGrp="1"/>
          </p:cNvSpPr>
          <p:nvPr>
            <p:ph type="sldNum" sz="quarter" idx="12"/>
          </p:nvPr>
        </p:nvSpPr>
        <p:spPr/>
        <p:txBody>
          <a:bodyPr/>
          <a:lstStyle/>
          <a:p>
            <a:fld id="{7D1CB98F-43F1-4C72-BAAE-A352467C0D2D}" type="slidenum">
              <a:rPr lang="en-US" smtClean="0"/>
              <a:t>‹#›</a:t>
            </a:fld>
            <a:endParaRPr lang="en-US"/>
          </a:p>
        </p:txBody>
      </p:sp>
    </p:spTree>
  </p:cSld>
  <p:clrMapOvr>
    <a:masterClrMapping/>
  </p:clrMapOvr>
  <p:transition>
    <p:wedg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381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81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E2F8F4B-24A6-43AB-887B-00CD1D960F0C}" type="datetime1">
              <a:rPr lang="en-US" smtClean="0"/>
              <a:t>11/5/2014</a:t>
            </a:fld>
            <a:endParaRPr lang="en-US"/>
          </a:p>
        </p:txBody>
      </p:sp>
      <p:sp>
        <p:nvSpPr>
          <p:cNvPr id="5" name="Footer Placeholder 4"/>
          <p:cNvSpPr>
            <a:spLocks noGrp="1"/>
          </p:cNvSpPr>
          <p:nvPr>
            <p:ph type="ftr" sz="quarter" idx="11"/>
          </p:nvPr>
        </p:nvSpPr>
        <p:spPr/>
        <p:txBody>
          <a:bodyPr/>
          <a:lstStyle/>
          <a:p>
            <a:r>
              <a:rPr lang="en-US" smtClean="0"/>
              <a:t>CS Deepak P. Singh (9920830041)</a:t>
            </a:r>
            <a:endParaRPr lang="en-US"/>
          </a:p>
        </p:txBody>
      </p:sp>
      <p:sp>
        <p:nvSpPr>
          <p:cNvPr id="6" name="Slide Number Placeholder 5"/>
          <p:cNvSpPr>
            <a:spLocks noGrp="1"/>
          </p:cNvSpPr>
          <p:nvPr>
            <p:ph type="sldNum" sz="quarter" idx="12"/>
          </p:nvPr>
        </p:nvSpPr>
        <p:spPr/>
        <p:txBody>
          <a:bodyPr/>
          <a:lstStyle/>
          <a:p>
            <a:fld id="{7D1CB98F-43F1-4C72-BAAE-A352467C0D2D}" type="slidenum">
              <a:rPr lang="en-US" smtClean="0"/>
              <a:t>‹#›</a:t>
            </a:fld>
            <a:endParaRPr lang="en-US"/>
          </a:p>
        </p:txBody>
      </p:sp>
    </p:spTree>
  </p:cSld>
  <p:clrMapOvr>
    <a:masterClrMapping/>
  </p:clrMapOvr>
  <p:transition>
    <p:wedg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1399032"/>
          </a:xfrm>
        </p:spPr>
        <p:txBody>
          <a:bodyPr/>
          <a:lstStyle/>
          <a:p>
            <a:r>
              <a:rPr kumimoji="0" lang="en-US" smtClean="0"/>
              <a:t>Click to edit Master title style</a:t>
            </a:r>
            <a:endParaRPr kumimoji="0" lang="en-US"/>
          </a:p>
        </p:txBody>
      </p:sp>
      <p:sp>
        <p:nvSpPr>
          <p:cNvPr id="3" name="Content Placeholder 2"/>
          <p:cNvSpPr>
            <a:spLocks noGrp="1"/>
          </p:cNvSpPr>
          <p:nvPr>
            <p:ph idx="1"/>
          </p:nvPr>
        </p:nvSpPr>
        <p:spPr>
          <a:xfrm>
            <a:off x="457200" y="1882808"/>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791456" y="6480048"/>
            <a:ext cx="2133600" cy="301752"/>
          </a:xfrm>
        </p:spPr>
        <p:txBody>
          <a:bodyPr/>
          <a:lstStyle/>
          <a:p>
            <a:fld id="{2BCDF593-F0F1-4C82-8AB9-B8B4FB7C1D4C}" type="datetime1">
              <a:rPr lang="en-US" smtClean="0"/>
              <a:t>11/5/2014</a:t>
            </a:fld>
            <a:endParaRPr lang="en-US"/>
          </a:p>
        </p:txBody>
      </p:sp>
      <p:sp>
        <p:nvSpPr>
          <p:cNvPr id="5" name="Footer Placeholder 4"/>
          <p:cNvSpPr>
            <a:spLocks noGrp="1"/>
          </p:cNvSpPr>
          <p:nvPr>
            <p:ph type="ftr" sz="quarter" idx="11"/>
          </p:nvPr>
        </p:nvSpPr>
        <p:spPr>
          <a:xfrm>
            <a:off x="457200" y="6480969"/>
            <a:ext cx="4260056" cy="300831"/>
          </a:xfrm>
        </p:spPr>
        <p:txBody>
          <a:bodyPr/>
          <a:lstStyle/>
          <a:p>
            <a:r>
              <a:rPr lang="en-US" smtClean="0"/>
              <a:t>CS Deepak P. Singh (9920830041)</a:t>
            </a:r>
            <a:endParaRPr lang="en-US"/>
          </a:p>
        </p:txBody>
      </p:sp>
      <p:sp>
        <p:nvSpPr>
          <p:cNvPr id="6" name="Slide Number Placeholder 5"/>
          <p:cNvSpPr>
            <a:spLocks noGrp="1"/>
          </p:cNvSpPr>
          <p:nvPr>
            <p:ph type="sldNum" sz="quarter" idx="12"/>
          </p:nvPr>
        </p:nvSpPr>
        <p:spPr/>
        <p:txBody>
          <a:bodyPr/>
          <a:lstStyle/>
          <a:p>
            <a:fld id="{7D1CB98F-43F1-4C72-BAAE-A352467C0D2D}" type="slidenum">
              <a:rPr lang="en-US" smtClean="0"/>
              <a:t>‹#›</a:t>
            </a:fld>
            <a:endParaRPr lang="en-US"/>
          </a:p>
        </p:txBody>
      </p:sp>
    </p:spTree>
  </p:cSld>
  <p:clrMapOvr>
    <a:masterClrMapping/>
  </p:clrMapOvr>
  <p:transition>
    <p:wedg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1"/>
      </p:bgRef>
    </p:bg>
    <p:spTree>
      <p:nvGrpSpPr>
        <p:cNvPr id="1" name=""/>
        <p:cNvGrpSpPr/>
        <p:nvPr/>
      </p:nvGrpSpPr>
      <p:grpSpPr>
        <a:xfrm>
          <a:off x="0" y="0"/>
          <a:ext cx="0" cy="0"/>
          <a:chOff x="0" y="0"/>
          <a:chExt cx="0" cy="0"/>
        </a:xfrm>
      </p:grpSpPr>
      <p:sp>
        <p:nvSpPr>
          <p:cNvPr id="9" name="Right Triangle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Isosceles Triangle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Date Placeholder 3"/>
          <p:cNvSpPr>
            <a:spLocks noGrp="1"/>
          </p:cNvSpPr>
          <p:nvPr>
            <p:ph type="dt" sz="half" idx="10"/>
          </p:nvPr>
        </p:nvSpPr>
        <p:spPr>
          <a:xfrm>
            <a:off x="6955632" y="6477000"/>
            <a:ext cx="2133600" cy="304800"/>
          </a:xfrm>
        </p:spPr>
        <p:txBody>
          <a:bodyPr/>
          <a:lstStyle/>
          <a:p>
            <a:fld id="{11D578E2-57AB-46B1-BCFD-96C1FC21FCA2}" type="datetime1">
              <a:rPr lang="en-US" smtClean="0"/>
              <a:t>11/5/2014</a:t>
            </a:fld>
            <a:endParaRPr lang="en-US"/>
          </a:p>
        </p:txBody>
      </p:sp>
      <p:sp>
        <p:nvSpPr>
          <p:cNvPr id="5" name="Footer Placeholder 4"/>
          <p:cNvSpPr>
            <a:spLocks noGrp="1"/>
          </p:cNvSpPr>
          <p:nvPr>
            <p:ph type="ftr" sz="quarter" idx="11"/>
          </p:nvPr>
        </p:nvSpPr>
        <p:spPr>
          <a:xfrm>
            <a:off x="2619376" y="6480969"/>
            <a:ext cx="4260056" cy="300831"/>
          </a:xfrm>
        </p:spPr>
        <p:txBody>
          <a:bodyPr/>
          <a:lstStyle/>
          <a:p>
            <a:r>
              <a:rPr lang="en-US" smtClean="0"/>
              <a:t>CS Deepak P. Singh (9920830041)</a:t>
            </a:r>
            <a:endParaRPr lang="en-US"/>
          </a:p>
        </p:txBody>
      </p:sp>
      <p:sp>
        <p:nvSpPr>
          <p:cNvPr id="6" name="Slide Number Placeholder 5"/>
          <p:cNvSpPr>
            <a:spLocks noGrp="1"/>
          </p:cNvSpPr>
          <p:nvPr>
            <p:ph type="sldNum" sz="quarter" idx="12"/>
          </p:nvPr>
        </p:nvSpPr>
        <p:spPr>
          <a:xfrm>
            <a:off x="8451056" y="809624"/>
            <a:ext cx="502920" cy="300831"/>
          </a:xfrm>
        </p:spPr>
        <p:txBody>
          <a:bodyPr/>
          <a:lstStyle/>
          <a:p>
            <a:fld id="{7D1CB98F-43F1-4C72-BAAE-A352467C0D2D}" type="slidenum">
              <a:rPr lang="en-US" smtClean="0"/>
              <a:t>‹#›</a:t>
            </a:fld>
            <a:endParaRPr lang="en-US"/>
          </a:p>
        </p:txBody>
      </p:sp>
      <p:cxnSp>
        <p:nvCxnSpPr>
          <p:cNvPr id="11" name="Straight Connector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Tree>
  </p:cSld>
  <p:clrMapOvr>
    <a:overrideClrMapping bg1="dk1" tx1="lt1" bg2="dk2" tx2="lt2" accent1="accent1" accent2="accent2" accent3="accent3" accent4="accent4" accent5="accent5" accent6="accent6" hlink="hlink" folHlink="folHlink"/>
  </p:clrMapOvr>
  <p:transition>
    <p:wedg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lgn="l">
              <a:defRPr/>
            </a:lvl1p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4791456" y="6480969"/>
            <a:ext cx="2133600" cy="301752"/>
          </a:xfrm>
        </p:spPr>
        <p:txBody>
          <a:bodyPr/>
          <a:lstStyle/>
          <a:p>
            <a:fld id="{4CEE6D9E-A3C5-423C-BBB4-5F9F76148770}" type="datetime1">
              <a:rPr lang="en-US" smtClean="0"/>
              <a:t>11/5/2014</a:t>
            </a:fld>
            <a:endParaRPr lang="en-US"/>
          </a:p>
        </p:txBody>
      </p:sp>
      <p:sp>
        <p:nvSpPr>
          <p:cNvPr id="6" name="Footer Placeholder 5"/>
          <p:cNvSpPr>
            <a:spLocks noGrp="1"/>
          </p:cNvSpPr>
          <p:nvPr>
            <p:ph type="ftr" sz="quarter" idx="11"/>
          </p:nvPr>
        </p:nvSpPr>
        <p:spPr>
          <a:xfrm>
            <a:off x="457200" y="6480969"/>
            <a:ext cx="4260056" cy="301752"/>
          </a:xfrm>
        </p:spPr>
        <p:txBody>
          <a:bodyPr/>
          <a:lstStyle/>
          <a:p>
            <a:r>
              <a:rPr lang="en-US" smtClean="0"/>
              <a:t>CS Deepak P. Singh (9920830041)</a:t>
            </a:r>
            <a:endParaRPr lang="en-US"/>
          </a:p>
        </p:txBody>
      </p:sp>
      <p:sp>
        <p:nvSpPr>
          <p:cNvPr id="7" name="Slide Number Placeholder 6"/>
          <p:cNvSpPr>
            <a:spLocks noGrp="1"/>
          </p:cNvSpPr>
          <p:nvPr>
            <p:ph type="sldNum" sz="quarter" idx="12"/>
          </p:nvPr>
        </p:nvSpPr>
        <p:spPr>
          <a:xfrm>
            <a:off x="7589520" y="6480969"/>
            <a:ext cx="502920" cy="301752"/>
          </a:xfrm>
        </p:spPr>
        <p:txBody>
          <a:bodyPr/>
          <a:lstStyle/>
          <a:p>
            <a:fld id="{7D1CB98F-43F1-4C72-BAAE-A352467C0D2D}" type="slidenum">
              <a:rPr lang="en-US" smtClean="0"/>
              <a:t>‹#›</a:t>
            </a:fld>
            <a:endParaRPr lang="en-US"/>
          </a:p>
        </p:txBody>
      </p:sp>
    </p:spTree>
  </p:cSld>
  <p:clrMapOvr>
    <a:masterClrMapping/>
  </p:clrMapOvr>
  <p:transition>
    <p:wedg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a:xfrm>
            <a:off x="4791456" y="6480969"/>
            <a:ext cx="2130552" cy="301752"/>
          </a:xfrm>
        </p:spPr>
        <p:txBody>
          <a:bodyPr/>
          <a:lstStyle/>
          <a:p>
            <a:fld id="{76F31215-6A8E-4248-B37A-AE85FC62FFED}" type="datetime1">
              <a:rPr lang="en-US" smtClean="0"/>
              <a:t>11/5/2014</a:t>
            </a:fld>
            <a:endParaRPr lang="en-US"/>
          </a:p>
        </p:txBody>
      </p:sp>
      <p:sp>
        <p:nvSpPr>
          <p:cNvPr id="8" name="Footer Placeholder 7"/>
          <p:cNvSpPr>
            <a:spLocks noGrp="1"/>
          </p:cNvSpPr>
          <p:nvPr>
            <p:ph type="ftr" sz="quarter" idx="11"/>
          </p:nvPr>
        </p:nvSpPr>
        <p:spPr>
          <a:xfrm>
            <a:off x="457200" y="6480969"/>
            <a:ext cx="4261104" cy="301752"/>
          </a:xfrm>
        </p:spPr>
        <p:txBody>
          <a:bodyPr/>
          <a:lstStyle/>
          <a:p>
            <a:r>
              <a:rPr lang="en-US" smtClean="0"/>
              <a:t>CS Deepak P. Singh (9920830041)</a:t>
            </a:r>
            <a:endParaRPr lang="en-US"/>
          </a:p>
        </p:txBody>
      </p:sp>
      <p:sp>
        <p:nvSpPr>
          <p:cNvPr id="9" name="Slide Number Placeholder 8"/>
          <p:cNvSpPr>
            <a:spLocks noGrp="1"/>
          </p:cNvSpPr>
          <p:nvPr>
            <p:ph type="sldNum" sz="quarter" idx="12"/>
          </p:nvPr>
        </p:nvSpPr>
        <p:spPr>
          <a:xfrm>
            <a:off x="7589520" y="6483096"/>
            <a:ext cx="502920" cy="301752"/>
          </a:xfrm>
        </p:spPr>
        <p:txBody>
          <a:bodyPr/>
          <a:lstStyle>
            <a:lvl1pPr algn="ctr">
              <a:defRPr/>
            </a:lvl1pPr>
          </a:lstStyle>
          <a:p>
            <a:fld id="{7D1CB98F-43F1-4C72-BAAE-A352467C0D2D}"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transition>
    <p:wedg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D64CA796-A878-43E0-9BFA-50C212C8A648}" type="datetime1">
              <a:rPr lang="en-US" smtClean="0"/>
              <a:t>11/5/2014</a:t>
            </a:fld>
            <a:endParaRPr lang="en-US"/>
          </a:p>
        </p:txBody>
      </p:sp>
      <p:sp>
        <p:nvSpPr>
          <p:cNvPr id="4" name="Footer Placeholder 3"/>
          <p:cNvSpPr>
            <a:spLocks noGrp="1"/>
          </p:cNvSpPr>
          <p:nvPr>
            <p:ph type="ftr" sz="quarter" idx="11"/>
          </p:nvPr>
        </p:nvSpPr>
        <p:spPr/>
        <p:txBody>
          <a:bodyPr/>
          <a:lstStyle/>
          <a:p>
            <a:r>
              <a:rPr lang="en-US" smtClean="0"/>
              <a:t>CS Deepak P. Singh (9920830041)</a:t>
            </a:r>
            <a:endParaRPr lang="en-US"/>
          </a:p>
        </p:txBody>
      </p:sp>
      <p:sp>
        <p:nvSpPr>
          <p:cNvPr id="5" name="Slide Number Placeholder 4"/>
          <p:cNvSpPr>
            <a:spLocks noGrp="1"/>
          </p:cNvSpPr>
          <p:nvPr>
            <p:ph type="sldNum" sz="quarter" idx="12"/>
          </p:nvPr>
        </p:nvSpPr>
        <p:spPr/>
        <p:txBody>
          <a:bodyPr/>
          <a:lstStyle/>
          <a:p>
            <a:fld id="{7D1CB98F-43F1-4C72-BAAE-A352467C0D2D}" type="slidenum">
              <a:rPr lang="en-US" smtClean="0"/>
              <a:t>‹#›</a:t>
            </a:fld>
            <a:endParaRPr lang="en-US"/>
          </a:p>
        </p:txBody>
      </p:sp>
    </p:spTree>
  </p:cSld>
  <p:clrMapOvr>
    <a:masterClrMapping/>
  </p:clrMapOvr>
  <p:transition>
    <p:wedg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791456" y="6480969"/>
            <a:ext cx="2133600" cy="301752"/>
          </a:xfrm>
        </p:spPr>
        <p:txBody>
          <a:bodyPr/>
          <a:lstStyle/>
          <a:p>
            <a:fld id="{7CFCEF55-1412-49FF-ABF6-7B9334E64AB7}" type="datetime1">
              <a:rPr lang="en-US" smtClean="0"/>
              <a:t>11/5/2014</a:t>
            </a:fld>
            <a:endParaRPr lang="en-US"/>
          </a:p>
        </p:txBody>
      </p:sp>
      <p:sp>
        <p:nvSpPr>
          <p:cNvPr id="3" name="Footer Placeholder 2"/>
          <p:cNvSpPr>
            <a:spLocks noGrp="1"/>
          </p:cNvSpPr>
          <p:nvPr>
            <p:ph type="ftr" sz="quarter" idx="11"/>
          </p:nvPr>
        </p:nvSpPr>
        <p:spPr>
          <a:xfrm>
            <a:off x="457200" y="6481890"/>
            <a:ext cx="4260056" cy="300831"/>
          </a:xfrm>
        </p:spPr>
        <p:txBody>
          <a:bodyPr/>
          <a:lstStyle/>
          <a:p>
            <a:r>
              <a:rPr lang="en-US" smtClean="0"/>
              <a:t>CS Deepak P. Singh (9920830041)</a:t>
            </a:r>
            <a:endParaRPr lang="en-US"/>
          </a:p>
        </p:txBody>
      </p:sp>
      <p:sp>
        <p:nvSpPr>
          <p:cNvPr id="4" name="Slide Number Placeholder 3"/>
          <p:cNvSpPr>
            <a:spLocks noGrp="1"/>
          </p:cNvSpPr>
          <p:nvPr>
            <p:ph type="sldNum" sz="quarter" idx="12"/>
          </p:nvPr>
        </p:nvSpPr>
        <p:spPr>
          <a:xfrm>
            <a:off x="7589520" y="6480969"/>
            <a:ext cx="502920" cy="301752"/>
          </a:xfrm>
        </p:spPr>
        <p:txBody>
          <a:bodyPr/>
          <a:lstStyle/>
          <a:p>
            <a:fld id="{7D1CB98F-43F1-4C72-BAAE-A352467C0D2D}" type="slidenum">
              <a:rPr lang="en-US" smtClean="0"/>
              <a:t>‹#›</a:t>
            </a:fld>
            <a:endParaRPr lang="en-US"/>
          </a:p>
        </p:txBody>
      </p:sp>
    </p:spTree>
  </p:cSld>
  <p:clrMapOvr>
    <a:masterClrMapping/>
  </p:clrMapOvr>
  <p:transition>
    <p:wedg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278976" y="6556248"/>
            <a:ext cx="2133600" cy="301752"/>
          </a:xfrm>
        </p:spPr>
        <p:txBody>
          <a:bodyPr/>
          <a:lstStyle>
            <a:lvl1pPr>
              <a:defRPr sz="900"/>
            </a:lvl1pPr>
          </a:lstStyle>
          <a:p>
            <a:fld id="{8E09D9B5-FB2D-4D06-B121-835D21CBA91A}" type="datetime1">
              <a:rPr lang="en-US" smtClean="0"/>
              <a:t>11/5/2014</a:t>
            </a:fld>
            <a:endParaRPr lang="en-US"/>
          </a:p>
        </p:txBody>
      </p:sp>
      <p:sp>
        <p:nvSpPr>
          <p:cNvPr id="6" name="Footer Placeholder 5"/>
          <p:cNvSpPr>
            <a:spLocks noGrp="1"/>
          </p:cNvSpPr>
          <p:nvPr>
            <p:ph type="ftr" sz="quarter" idx="11"/>
          </p:nvPr>
        </p:nvSpPr>
        <p:spPr>
          <a:xfrm>
            <a:off x="1135856" y="6556248"/>
            <a:ext cx="5143120" cy="301752"/>
          </a:xfrm>
        </p:spPr>
        <p:txBody>
          <a:bodyPr/>
          <a:lstStyle>
            <a:lvl1pPr>
              <a:defRPr sz="900"/>
            </a:lvl1pPr>
          </a:lstStyle>
          <a:p>
            <a:r>
              <a:rPr lang="en-US" smtClean="0"/>
              <a:t>CS Deepak P. Singh (9920830041)</a:t>
            </a:r>
            <a:endParaRPr lang="en-US"/>
          </a:p>
        </p:txBody>
      </p:sp>
      <p:sp>
        <p:nvSpPr>
          <p:cNvPr id="7" name="Slide Number Placeholder 6"/>
          <p:cNvSpPr>
            <a:spLocks noGrp="1"/>
          </p:cNvSpPr>
          <p:nvPr>
            <p:ph type="sldNum" sz="quarter" idx="12"/>
          </p:nvPr>
        </p:nvSpPr>
        <p:spPr>
          <a:xfrm>
            <a:off x="8410576" y="6556248"/>
            <a:ext cx="502920" cy="301752"/>
          </a:xfrm>
        </p:spPr>
        <p:txBody>
          <a:bodyPr/>
          <a:lstStyle>
            <a:lvl1pPr>
              <a:defRPr sz="900"/>
            </a:lvl1pPr>
          </a:lstStyle>
          <a:p>
            <a:fld id="{7D1CB98F-43F1-4C72-BAAE-A352467C0D2D}"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transition>
    <p:wedg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6108192" y="6556248"/>
            <a:ext cx="2103120" cy="301752"/>
          </a:xfrm>
        </p:spPr>
        <p:txBody>
          <a:bodyPr/>
          <a:lstStyle>
            <a:lvl1pPr>
              <a:defRPr sz="900"/>
            </a:lvl1pPr>
          </a:lstStyle>
          <a:p>
            <a:fld id="{0BE69A3D-4DF3-4048-AB4A-D2078F11E9C0}" type="datetime1">
              <a:rPr lang="en-US" smtClean="0"/>
              <a:t>11/5/2014</a:t>
            </a:fld>
            <a:endParaRPr lang="en-US"/>
          </a:p>
        </p:txBody>
      </p:sp>
      <p:sp>
        <p:nvSpPr>
          <p:cNvPr id="6" name="Footer Placeholder 5"/>
          <p:cNvSpPr>
            <a:spLocks noGrp="1"/>
          </p:cNvSpPr>
          <p:nvPr>
            <p:ph type="ftr" sz="quarter" idx="11"/>
          </p:nvPr>
        </p:nvSpPr>
        <p:spPr>
          <a:xfrm>
            <a:off x="1170432" y="6557169"/>
            <a:ext cx="4948072" cy="301752"/>
          </a:xfrm>
        </p:spPr>
        <p:txBody>
          <a:bodyPr/>
          <a:lstStyle>
            <a:lvl1pPr>
              <a:defRPr sz="900"/>
            </a:lvl1pPr>
          </a:lstStyle>
          <a:p>
            <a:r>
              <a:rPr lang="en-US" smtClean="0"/>
              <a:t>CS Deepak P. Singh (9920830041)</a:t>
            </a:r>
            <a:endParaRPr lang="en-US"/>
          </a:p>
        </p:txBody>
      </p:sp>
      <p:sp>
        <p:nvSpPr>
          <p:cNvPr id="7" name="Slide Number Placeholder 6"/>
          <p:cNvSpPr>
            <a:spLocks noGrp="1"/>
          </p:cNvSpPr>
          <p:nvPr>
            <p:ph type="sldNum" sz="quarter" idx="12"/>
          </p:nvPr>
        </p:nvSpPr>
        <p:spPr>
          <a:xfrm>
            <a:off x="8217192" y="6556248"/>
            <a:ext cx="365760" cy="301752"/>
          </a:xfrm>
        </p:spPr>
        <p:txBody>
          <a:bodyPr/>
          <a:lstStyle>
            <a:lvl1pPr algn="ctr">
              <a:defRPr sz="900"/>
            </a:lvl1pPr>
          </a:lstStyle>
          <a:p>
            <a:fld id="{7D1CB98F-43F1-4C72-BAAE-A352467C0D2D}"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transition>
    <p:wedg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Right Triangle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Straight Connector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Title Placeholder 21"/>
          <p:cNvSpPr>
            <a:spLocks noGrp="1"/>
          </p:cNvSpPr>
          <p:nvPr>
            <p:ph type="title"/>
          </p:nvPr>
        </p:nvSpPr>
        <p:spPr>
          <a:xfrm>
            <a:off x="457200" y="267494"/>
            <a:ext cx="8229600" cy="1399032"/>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75824E86-36E3-4DD7-BDAA-FB752B410ED9}" type="datetime1">
              <a:rPr lang="en-US" smtClean="0"/>
              <a:t>11/5/2014</a:t>
            </a:fld>
            <a:endParaRPr lang="en-US"/>
          </a:p>
        </p:txBody>
      </p:sp>
      <p:sp>
        <p:nvSpPr>
          <p:cNvPr id="3" name="Footer Placeholder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r>
              <a:rPr lang="en-US" smtClean="0"/>
              <a:t>CS Deepak P. Singh (9920830041)</a:t>
            </a:r>
            <a:endParaRPr lang="en-US"/>
          </a:p>
        </p:txBody>
      </p:sp>
      <p:sp>
        <p:nvSpPr>
          <p:cNvPr id="23" name="Slide Number Placeholder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7D1CB98F-43F1-4C72-BAAE-A352467C0D2D}"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wedge/>
  </p:transition>
  <p:hf sldNum="0" hdr="0" dt="0"/>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
            <a:ext cx="7772400" cy="1600201"/>
          </a:xfrm>
        </p:spPr>
        <p:txBody>
          <a:bodyPr>
            <a:normAutofit fontScale="90000"/>
          </a:bodyPr>
          <a:lstStyle/>
          <a:p>
            <a:r>
              <a:rPr lang="en-US" b="1" dirty="0" smtClean="0"/>
              <a:t/>
            </a:r>
            <a:br>
              <a:rPr lang="en-US" b="1" dirty="0" smtClean="0"/>
            </a:br>
            <a:r>
              <a:rPr lang="en-US" b="1" dirty="0" smtClean="0"/>
              <a:t/>
            </a:r>
            <a:br>
              <a:rPr lang="en-US" b="1" dirty="0" smtClean="0"/>
            </a:br>
            <a:r>
              <a:rPr lang="en-US" b="1" dirty="0" smtClean="0"/>
              <a:t/>
            </a:r>
            <a:br>
              <a:rPr lang="en-US" b="1" dirty="0" smtClean="0"/>
            </a:br>
            <a:r>
              <a:rPr lang="en-US" b="1" dirty="0" smtClean="0"/>
              <a:t/>
            </a:r>
            <a:br>
              <a:rPr lang="en-US" b="1" dirty="0" smtClean="0"/>
            </a:br>
            <a:r>
              <a:rPr lang="en-US" b="1" dirty="0" smtClean="0"/>
              <a:t/>
            </a:r>
            <a:br>
              <a:rPr lang="en-US" b="1" dirty="0" smtClean="0"/>
            </a:br>
            <a:r>
              <a:rPr lang="en-US" b="1" dirty="0" smtClean="0"/>
              <a:t/>
            </a:r>
            <a:br>
              <a:rPr lang="en-US" b="1" dirty="0" smtClean="0"/>
            </a:br>
            <a:r>
              <a:rPr lang="en-US" sz="4000" b="1" dirty="0" smtClean="0"/>
              <a:t>The </a:t>
            </a:r>
            <a:r>
              <a:rPr lang="en-US" sz="4000" b="1" dirty="0"/>
              <a:t>Essentials of Factoring and Invoice Discounting</a:t>
            </a:r>
            <a:br>
              <a:rPr lang="en-US" sz="4000" b="1" dirty="0"/>
            </a:br>
            <a:endParaRPr lang="en-US" dirty="0"/>
          </a:p>
        </p:txBody>
      </p:sp>
      <p:sp>
        <p:nvSpPr>
          <p:cNvPr id="3" name="Subtitle 2"/>
          <p:cNvSpPr>
            <a:spLocks noGrp="1"/>
          </p:cNvSpPr>
          <p:nvPr>
            <p:ph type="subTitle" idx="1"/>
          </p:nvPr>
        </p:nvSpPr>
        <p:spPr>
          <a:xfrm>
            <a:off x="609600" y="1905000"/>
            <a:ext cx="8077200" cy="3733800"/>
          </a:xfrm>
        </p:spPr>
        <p:txBody>
          <a:bodyPr>
            <a:normAutofit fontScale="92500" lnSpcReduction="20000"/>
          </a:bodyPr>
          <a:lstStyle/>
          <a:p>
            <a:pPr algn="just"/>
            <a:r>
              <a:rPr lang="en-US" dirty="0"/>
              <a:t>As many businesses do, you may find yourself operating perilously close to your overdraft limit on an almost daily basis with the stress of cash management taking its toll. You are stressed and you feel like your business cannot grow whilst being restricted by its cash flow problems. You have considered a bank loan but maybe something else would be more suitable- maybe factoring or invoice discounting is the answer to your prayers?</a:t>
            </a:r>
          </a:p>
          <a:p>
            <a:pPr algn="l"/>
            <a:endParaRPr lang="en-US" dirty="0"/>
          </a:p>
        </p:txBody>
      </p:sp>
      <p:sp>
        <p:nvSpPr>
          <p:cNvPr id="4" name="Footer Placeholder 3"/>
          <p:cNvSpPr>
            <a:spLocks noGrp="1"/>
          </p:cNvSpPr>
          <p:nvPr>
            <p:ph type="ftr" sz="quarter" idx="11"/>
          </p:nvPr>
        </p:nvSpPr>
        <p:spPr/>
        <p:txBody>
          <a:bodyPr/>
          <a:lstStyle/>
          <a:p>
            <a:r>
              <a:rPr lang="en-US" smtClean="0"/>
              <a:t>CS Deepak P. Singh (9920830041)</a:t>
            </a:r>
            <a:endParaRPr lang="en-US"/>
          </a:p>
        </p:txBody>
      </p:sp>
    </p:spTree>
  </p:cSld>
  <p:clrMapOvr>
    <a:masterClrMapping/>
  </p:clrMapOvr>
  <p:transition>
    <p:wedg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b="1" dirty="0"/>
              <a:t>The Negatives</a:t>
            </a:r>
            <a:br>
              <a:rPr lang="en-US" b="1" dirty="0"/>
            </a:br>
            <a:endParaRPr lang="en-US" dirty="0"/>
          </a:p>
        </p:txBody>
      </p:sp>
      <p:sp>
        <p:nvSpPr>
          <p:cNvPr id="3" name="Content Placeholder 2"/>
          <p:cNvSpPr>
            <a:spLocks noGrp="1"/>
          </p:cNvSpPr>
          <p:nvPr>
            <p:ph idx="1"/>
          </p:nvPr>
        </p:nvSpPr>
        <p:spPr>
          <a:xfrm>
            <a:off x="457200" y="1066801"/>
            <a:ext cx="8229600" cy="4953000"/>
          </a:xfrm>
        </p:spPr>
        <p:txBody>
          <a:bodyPr>
            <a:normAutofit fontScale="77500" lnSpcReduction="20000"/>
          </a:bodyPr>
          <a:lstStyle/>
          <a:p>
            <a:pPr>
              <a:buNone/>
            </a:pPr>
            <a:r>
              <a:rPr lang="en-US" b="1" dirty="0"/>
              <a:t>Cost</a:t>
            </a:r>
            <a:r>
              <a:rPr lang="en-US" dirty="0"/>
              <a:t/>
            </a:r>
            <a:br>
              <a:rPr lang="en-US" dirty="0"/>
            </a:br>
            <a:r>
              <a:rPr lang="en-US" dirty="0"/>
              <a:t/>
            </a:r>
            <a:br>
              <a:rPr lang="en-US" dirty="0"/>
            </a:br>
            <a:r>
              <a:rPr lang="en-US" b="1" dirty="0"/>
              <a:t>Factoring</a:t>
            </a:r>
            <a:r>
              <a:rPr lang="en-US" dirty="0"/>
              <a:t/>
            </a:r>
            <a:br>
              <a:rPr lang="en-US" dirty="0"/>
            </a:br>
            <a:endParaRPr lang="en-US" dirty="0" smtClean="0"/>
          </a:p>
          <a:p>
            <a:pPr algn="just">
              <a:buNone/>
            </a:pPr>
            <a:r>
              <a:rPr lang="en-US" dirty="0" smtClean="0"/>
              <a:t>As </a:t>
            </a:r>
            <a:r>
              <a:rPr lang="en-US" dirty="0"/>
              <a:t>with all types of finance, interest is payable. Different companies charge different amounts, so it is advisable to shop around. Interest rates typically range from 1.5% to 3% above base rate. There will be a separate charge for credit management, which is usually based on the turnover. </a:t>
            </a:r>
            <a:endParaRPr lang="en-US" dirty="0" smtClean="0"/>
          </a:p>
          <a:p>
            <a:pPr algn="just">
              <a:buNone/>
            </a:pPr>
            <a:r>
              <a:rPr lang="en-US" dirty="0" smtClean="0"/>
              <a:t>Again</a:t>
            </a:r>
            <a:r>
              <a:rPr lang="en-US" dirty="0"/>
              <a:t>, costs can vary but can range from 0.75% of turnover to 2.5%. Should you choose non-recourse factoring there will also be a charge based on the assessment of risk taken on by the factoring company. Typical charges range from 0.5% to 2% of turnover.</a:t>
            </a:r>
          </a:p>
        </p:txBody>
      </p:sp>
      <p:sp>
        <p:nvSpPr>
          <p:cNvPr id="4" name="Footer Placeholder 3"/>
          <p:cNvSpPr>
            <a:spLocks noGrp="1"/>
          </p:cNvSpPr>
          <p:nvPr>
            <p:ph type="ftr" sz="quarter" idx="11"/>
          </p:nvPr>
        </p:nvSpPr>
        <p:spPr/>
        <p:txBody>
          <a:bodyPr/>
          <a:lstStyle/>
          <a:p>
            <a:r>
              <a:rPr lang="en-US" smtClean="0"/>
              <a:t>CS Deepak P. Singh (9920830041)</a:t>
            </a:r>
            <a:endParaRPr lang="en-US"/>
          </a:p>
        </p:txBody>
      </p:sp>
    </p:spTree>
  </p:cSld>
  <p:clrMapOvr>
    <a:masterClrMapping/>
  </p:clrMapOvr>
  <p:transition>
    <p:wedg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t>The Negatives Continues-----------</a:t>
            </a:r>
            <a:endParaRPr lang="en-US" dirty="0"/>
          </a:p>
        </p:txBody>
      </p:sp>
      <p:sp>
        <p:nvSpPr>
          <p:cNvPr id="3" name="Content Placeholder 2"/>
          <p:cNvSpPr>
            <a:spLocks noGrp="1"/>
          </p:cNvSpPr>
          <p:nvPr>
            <p:ph idx="1"/>
          </p:nvPr>
        </p:nvSpPr>
        <p:spPr/>
        <p:txBody>
          <a:bodyPr>
            <a:normAutofit fontScale="77500" lnSpcReduction="20000"/>
          </a:bodyPr>
          <a:lstStyle/>
          <a:p>
            <a:pPr algn="just"/>
            <a:r>
              <a:rPr lang="en-US" b="1" dirty="0"/>
              <a:t>Invoice Discounting</a:t>
            </a:r>
            <a:r>
              <a:rPr lang="en-US" dirty="0"/>
              <a:t/>
            </a:r>
            <a:br>
              <a:rPr lang="en-US" dirty="0"/>
            </a:br>
            <a:r>
              <a:rPr lang="en-US" dirty="0"/>
              <a:t>Interest is still charged but credit management costs can be much lower as there is far less service provided. Fees can range from 0.2% to 0.5% of turnover.</a:t>
            </a:r>
            <a:br>
              <a:rPr lang="en-US" dirty="0"/>
            </a:br>
            <a:r>
              <a:rPr lang="en-US" dirty="0"/>
              <a:t/>
            </a:r>
            <a:br>
              <a:rPr lang="en-US" dirty="0"/>
            </a:br>
            <a:r>
              <a:rPr lang="en-US" dirty="0"/>
              <a:t>Ensure you get a list of all the possible charges made by the factoring company: check if there is a minimum fee and whether they charge a fee for withdrawing cash. Some lenders also charge to cover their cost for auditing the ledger.</a:t>
            </a:r>
          </a:p>
          <a:p>
            <a:pPr lvl="0" algn="just"/>
            <a:r>
              <a:rPr lang="en-US" b="1" dirty="0"/>
              <a:t>Minimum terms</a:t>
            </a:r>
            <a:r>
              <a:rPr lang="en-US" dirty="0"/>
              <a:t> apply to factoring or Invoice Finance arrangements, typically a minimum of 12 months.</a:t>
            </a:r>
          </a:p>
          <a:p>
            <a:pPr>
              <a:buNone/>
            </a:pPr>
            <a:r>
              <a:rPr lang="en-US" dirty="0"/>
              <a:t> </a:t>
            </a:r>
          </a:p>
          <a:p>
            <a:pPr>
              <a:buNone/>
            </a:pPr>
            <a:endParaRPr lang="en-US" dirty="0"/>
          </a:p>
        </p:txBody>
      </p:sp>
      <p:sp>
        <p:nvSpPr>
          <p:cNvPr id="4" name="Footer Placeholder 3"/>
          <p:cNvSpPr>
            <a:spLocks noGrp="1"/>
          </p:cNvSpPr>
          <p:nvPr>
            <p:ph type="ftr" sz="quarter" idx="11"/>
          </p:nvPr>
        </p:nvSpPr>
        <p:spPr/>
        <p:txBody>
          <a:bodyPr/>
          <a:lstStyle/>
          <a:p>
            <a:r>
              <a:rPr lang="en-US" smtClean="0"/>
              <a:t>CS Deepak P. Singh (9920830041)</a:t>
            </a:r>
            <a:endParaRPr lang="en-US"/>
          </a:p>
        </p:txBody>
      </p:sp>
    </p:spTree>
  </p:cSld>
  <p:clrMapOvr>
    <a:masterClrMapping/>
  </p:clrMapOvr>
  <p:transition>
    <p:wedg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t>The Negatives Continues-----------</a:t>
            </a:r>
            <a:endParaRPr lang="en-US" dirty="0"/>
          </a:p>
        </p:txBody>
      </p:sp>
      <p:sp>
        <p:nvSpPr>
          <p:cNvPr id="3" name="Content Placeholder 2"/>
          <p:cNvSpPr>
            <a:spLocks noGrp="1"/>
          </p:cNvSpPr>
          <p:nvPr>
            <p:ph idx="1"/>
          </p:nvPr>
        </p:nvSpPr>
        <p:spPr/>
        <p:txBody>
          <a:bodyPr>
            <a:normAutofit fontScale="77500" lnSpcReduction="20000"/>
          </a:bodyPr>
          <a:lstStyle/>
          <a:p>
            <a:pPr lvl="0" algn="just"/>
            <a:r>
              <a:rPr lang="en-US" b="1" dirty="0"/>
              <a:t>Factor all debts:</a:t>
            </a:r>
            <a:r>
              <a:rPr lang="en-US" dirty="0"/>
              <a:t> Any arrangement with a factoring company will mean that all credit invoices should be factored. Customers who pay on time will also have to be included.</a:t>
            </a:r>
          </a:p>
          <a:p>
            <a:pPr algn="just">
              <a:buNone/>
            </a:pPr>
            <a:endParaRPr lang="en-US" dirty="0"/>
          </a:p>
          <a:p>
            <a:pPr lvl="0" algn="just"/>
            <a:r>
              <a:rPr lang="en-US" b="1" dirty="0"/>
              <a:t>Relinquish responsibility of credit control:</a:t>
            </a:r>
            <a:r>
              <a:rPr lang="en-US" dirty="0"/>
              <a:t> Although a benefit of factoring may be that you can use a professional for credit control purposes, this means that your customers will be dealing with an outside </a:t>
            </a:r>
            <a:r>
              <a:rPr lang="en-US" dirty="0" err="1"/>
              <a:t>organisation</a:t>
            </a:r>
            <a:r>
              <a:rPr lang="en-US" dirty="0"/>
              <a:t>. Some customers who are used to dealing with the same person may not like the change. You also lose control of the tone of chasing your debts which can damage some relationships.</a:t>
            </a:r>
          </a:p>
          <a:p>
            <a:pPr>
              <a:buNone/>
            </a:pPr>
            <a:endParaRPr lang="en-US" dirty="0"/>
          </a:p>
        </p:txBody>
      </p:sp>
      <p:sp>
        <p:nvSpPr>
          <p:cNvPr id="4" name="Footer Placeholder 3"/>
          <p:cNvSpPr>
            <a:spLocks noGrp="1"/>
          </p:cNvSpPr>
          <p:nvPr>
            <p:ph type="ftr" sz="quarter" idx="11"/>
          </p:nvPr>
        </p:nvSpPr>
        <p:spPr/>
        <p:txBody>
          <a:bodyPr/>
          <a:lstStyle/>
          <a:p>
            <a:r>
              <a:rPr lang="en-US" smtClean="0"/>
              <a:t>CS Deepak P. Singh (9920830041)</a:t>
            </a:r>
            <a:endParaRPr lang="en-US"/>
          </a:p>
        </p:txBody>
      </p:sp>
    </p:spTree>
  </p:cSld>
  <p:clrMapOvr>
    <a:masterClrMapping/>
  </p:clrMapOvr>
  <p:transition>
    <p:wedg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The Negatives Continues-----------</a:t>
            </a:r>
            <a:endParaRPr lang="en-US" dirty="0"/>
          </a:p>
        </p:txBody>
      </p:sp>
      <p:sp>
        <p:nvSpPr>
          <p:cNvPr id="3" name="Content Placeholder 2"/>
          <p:cNvSpPr>
            <a:spLocks noGrp="1"/>
          </p:cNvSpPr>
          <p:nvPr>
            <p:ph idx="1"/>
          </p:nvPr>
        </p:nvSpPr>
        <p:spPr/>
        <p:txBody>
          <a:bodyPr>
            <a:normAutofit fontScale="92500" lnSpcReduction="20000"/>
          </a:bodyPr>
          <a:lstStyle/>
          <a:p>
            <a:pPr lvl="0" algn="just"/>
            <a:r>
              <a:rPr lang="en-US" b="1" dirty="0"/>
              <a:t>Payments are made to the factoring company:</a:t>
            </a:r>
            <a:r>
              <a:rPr lang="en-US" dirty="0"/>
              <a:t> it seems obvious but your customers will have to send payment to the factoring company. Some customers may make assumptions about your business when a factoring company is used.</a:t>
            </a:r>
          </a:p>
          <a:p>
            <a:pPr algn="just"/>
            <a:r>
              <a:rPr lang="en-US" dirty="0"/>
              <a:t> </a:t>
            </a:r>
          </a:p>
          <a:p>
            <a:pPr lvl="0" algn="just"/>
            <a:r>
              <a:rPr lang="en-US" b="1" dirty="0"/>
              <a:t>Dependence:</a:t>
            </a:r>
            <a:r>
              <a:rPr lang="en-US" dirty="0"/>
              <a:t> You may become dependent on the instant cash flow a factoring agreement can give. Should you wish to end the agreement, you will need to </a:t>
            </a:r>
            <a:r>
              <a:rPr lang="en-US" dirty="0" err="1"/>
              <a:t>fulfil</a:t>
            </a:r>
            <a:r>
              <a:rPr lang="en-US" dirty="0"/>
              <a:t> all obligations which may be difficult.</a:t>
            </a:r>
          </a:p>
          <a:p>
            <a:pPr>
              <a:buNone/>
            </a:pPr>
            <a:endParaRPr lang="en-US" dirty="0"/>
          </a:p>
        </p:txBody>
      </p:sp>
      <p:sp>
        <p:nvSpPr>
          <p:cNvPr id="4" name="Footer Placeholder 3"/>
          <p:cNvSpPr>
            <a:spLocks noGrp="1"/>
          </p:cNvSpPr>
          <p:nvPr>
            <p:ph type="ftr" sz="quarter" idx="11"/>
          </p:nvPr>
        </p:nvSpPr>
        <p:spPr/>
        <p:txBody>
          <a:bodyPr/>
          <a:lstStyle/>
          <a:p>
            <a:r>
              <a:rPr lang="en-US" smtClean="0"/>
              <a:t>CS Deepak P. Singh (9920830041)</a:t>
            </a:r>
            <a:endParaRPr lang="en-US"/>
          </a:p>
        </p:txBody>
      </p:sp>
    </p:spTree>
  </p:cSld>
  <p:clrMapOvr>
    <a:masterClrMapping/>
  </p:clrMapOvr>
  <p:transition>
    <p:wedg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3"/>
          </a:xfrm>
        </p:spPr>
        <p:txBody>
          <a:bodyPr/>
          <a:lstStyle/>
          <a:p>
            <a:pPr lvl="0" algn="just"/>
            <a:r>
              <a:rPr lang="en-US" b="1" dirty="0"/>
              <a:t>Mortgage/Charge issued on the company.</a:t>
            </a:r>
            <a:r>
              <a:rPr lang="en-US" dirty="0"/>
              <a:t> When a factoring company is appointed they will apply a charge over the book debts of the company. This may affect your ability to raise finance from other sources</a:t>
            </a:r>
            <a:r>
              <a:rPr lang="en-US" dirty="0" smtClean="0"/>
              <a:t>.</a:t>
            </a:r>
          </a:p>
          <a:p>
            <a:pPr lvl="0" algn="just"/>
            <a:r>
              <a:rPr lang="en-US" dirty="0" smtClean="0"/>
              <a:t>Now we can use factoring or Invoice Discounting to raise funds for working of company instead of using  bank finance. </a:t>
            </a:r>
            <a:endParaRPr lang="en-US" dirty="0"/>
          </a:p>
          <a:p>
            <a:pPr algn="just">
              <a:buNone/>
            </a:pPr>
            <a:endParaRPr lang="en-US" dirty="0"/>
          </a:p>
        </p:txBody>
      </p:sp>
      <p:sp>
        <p:nvSpPr>
          <p:cNvPr id="4" name="Footer Placeholder 3"/>
          <p:cNvSpPr>
            <a:spLocks noGrp="1"/>
          </p:cNvSpPr>
          <p:nvPr>
            <p:ph type="ftr" sz="quarter" idx="11"/>
          </p:nvPr>
        </p:nvSpPr>
        <p:spPr/>
        <p:txBody>
          <a:bodyPr/>
          <a:lstStyle/>
          <a:p>
            <a:r>
              <a:rPr lang="en-US" smtClean="0"/>
              <a:t>CS Deepak P. Singh (9920830041)</a:t>
            </a:r>
            <a:endParaRPr lang="en-US"/>
          </a:p>
        </p:txBody>
      </p:sp>
    </p:spTree>
  </p:cSld>
  <p:clrMapOvr>
    <a:masterClrMapping/>
  </p:clrMapOvr>
  <p:transition>
    <p:wedg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endParaRPr lang="en-US" dirty="0"/>
          </a:p>
        </p:txBody>
      </p:sp>
      <p:sp>
        <p:nvSpPr>
          <p:cNvPr id="5" name="Footer Placeholder 4"/>
          <p:cNvSpPr>
            <a:spLocks noGrp="1"/>
          </p:cNvSpPr>
          <p:nvPr>
            <p:ph type="ftr" sz="quarter" idx="11"/>
          </p:nvPr>
        </p:nvSpPr>
        <p:spPr/>
        <p:txBody>
          <a:bodyPr/>
          <a:lstStyle/>
          <a:p>
            <a:r>
              <a:rPr lang="en-US" smtClean="0"/>
              <a:t>CS Deepak P. Singh (9920830041)</a:t>
            </a:r>
            <a:endParaRPr lang="en-US"/>
          </a:p>
        </p:txBody>
      </p:sp>
      <p:sp>
        <p:nvSpPr>
          <p:cNvPr id="4" name="Rectangle 3"/>
          <p:cNvSpPr/>
          <p:nvPr/>
        </p:nvSpPr>
        <p:spPr>
          <a:xfrm>
            <a:off x="2756631" y="2967335"/>
            <a:ext cx="5291705" cy="1323439"/>
          </a:xfrm>
          <a:prstGeom prst="rect">
            <a:avLst/>
          </a:prstGeom>
          <a:noFill/>
        </p:spPr>
        <p:txBody>
          <a:bodyPr wrap="none" lIns="91440" tIns="45720" rIns="91440" bIns="45720">
            <a:spAutoFit/>
          </a:bodyPr>
          <a:lstStyle/>
          <a:p>
            <a:pPr algn="ctr"/>
            <a:r>
              <a:rPr lang="en-US" sz="8000" b="1" i="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THANK YOU</a:t>
            </a:r>
            <a:endParaRPr lang="en-US" sz="8000" b="1" i="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ransition>
    <p:wedg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idx="1"/>
          </p:nvPr>
        </p:nvSpPr>
        <p:spPr>
          <a:xfrm>
            <a:off x="457200" y="457200"/>
            <a:ext cx="8229600" cy="5668963"/>
          </a:xfrm>
        </p:spPr>
        <p:txBody>
          <a:bodyPr>
            <a:normAutofit/>
          </a:bodyPr>
          <a:lstStyle/>
          <a:p>
            <a:pPr algn="just"/>
            <a:r>
              <a:rPr lang="en-US" b="1" dirty="0"/>
              <a:t>Factoring or Invoice discounting is a hassle  proof way of finance in which concerns get discounted value of Invoices raised in advance. </a:t>
            </a:r>
            <a:endParaRPr lang="en-US" b="1" dirty="0" smtClean="0"/>
          </a:p>
          <a:p>
            <a:pPr algn="just">
              <a:buNone/>
            </a:pPr>
            <a:endParaRPr lang="en-US" b="1" dirty="0"/>
          </a:p>
          <a:p>
            <a:pPr algn="just"/>
            <a:r>
              <a:rPr lang="en-US" dirty="0"/>
              <a:t>By availing factoring or invoice discounting services concern will not depend on bank or financial institutions or Working Capital Finance and save finance cost , which may be great save for new concerns.</a:t>
            </a:r>
            <a:endParaRPr lang="en-US" b="1" dirty="0"/>
          </a:p>
          <a:p>
            <a:pPr>
              <a:buNone/>
            </a:pPr>
            <a:endParaRPr lang="en-US" dirty="0"/>
          </a:p>
        </p:txBody>
      </p:sp>
      <p:sp>
        <p:nvSpPr>
          <p:cNvPr id="6" name="Footer Placeholder 5"/>
          <p:cNvSpPr>
            <a:spLocks noGrp="1"/>
          </p:cNvSpPr>
          <p:nvPr>
            <p:ph type="ftr" sz="quarter" idx="11"/>
          </p:nvPr>
        </p:nvSpPr>
        <p:spPr/>
        <p:txBody>
          <a:bodyPr/>
          <a:lstStyle/>
          <a:p>
            <a:r>
              <a:rPr lang="en-US" smtClean="0"/>
              <a:t>CS Deepak P. Singh (9920830041)</a:t>
            </a:r>
            <a:endParaRPr lang="en-US"/>
          </a:p>
        </p:txBody>
      </p:sp>
    </p:spTree>
  </p:cSld>
  <p:clrMapOvr>
    <a:masterClrMapping/>
  </p:clrMapOvr>
  <p:transition>
    <p:wedg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just"/>
            <a:r>
              <a:rPr lang="en-US" b="1" dirty="0"/>
              <a:t>First of All - What Exactly is it?</a:t>
            </a:r>
            <a:br>
              <a:rPr lang="en-US" b="1" dirty="0"/>
            </a:br>
            <a:endParaRPr lang="en-US" dirty="0"/>
          </a:p>
        </p:txBody>
      </p:sp>
      <p:sp>
        <p:nvSpPr>
          <p:cNvPr id="3" name="Content Placeholder 2"/>
          <p:cNvSpPr>
            <a:spLocks noGrp="1"/>
          </p:cNvSpPr>
          <p:nvPr>
            <p:ph idx="1"/>
          </p:nvPr>
        </p:nvSpPr>
        <p:spPr/>
        <p:txBody>
          <a:bodyPr>
            <a:normAutofit lnSpcReduction="10000"/>
          </a:bodyPr>
          <a:lstStyle/>
          <a:p>
            <a:pPr algn="just"/>
            <a:r>
              <a:rPr lang="en-US" dirty="0"/>
              <a:t>Both factoring and invoice discounting involve passing your debt on to a factoring company who then release a percentage of the value of the debt to you immediately. The percentage can be as high as 90% but this will depend on the factoring company you use. This means you effectively have most of your sales paid straight away by the factoring company.</a:t>
            </a:r>
          </a:p>
          <a:p>
            <a:endParaRPr lang="en-US" dirty="0"/>
          </a:p>
        </p:txBody>
      </p:sp>
      <p:sp>
        <p:nvSpPr>
          <p:cNvPr id="4" name="Footer Placeholder 3"/>
          <p:cNvSpPr>
            <a:spLocks noGrp="1"/>
          </p:cNvSpPr>
          <p:nvPr>
            <p:ph type="ftr" sz="quarter" idx="11"/>
          </p:nvPr>
        </p:nvSpPr>
        <p:spPr/>
        <p:txBody>
          <a:bodyPr/>
          <a:lstStyle/>
          <a:p>
            <a:r>
              <a:rPr lang="en-US" smtClean="0"/>
              <a:t>CS Deepak P. Singh (9920830041)</a:t>
            </a:r>
            <a:endParaRPr lang="en-US"/>
          </a:p>
        </p:txBody>
      </p:sp>
    </p:spTree>
  </p:cSld>
  <p:clrMapOvr>
    <a:masterClrMapping/>
  </p:clrMapOvr>
  <p:transition>
    <p:wedg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en-US" sz="2800" b="1" dirty="0"/>
              <a:t>What is the Difference Between Factoring and Invoice Discounting?</a:t>
            </a:r>
            <a:br>
              <a:rPr lang="en-US" sz="2800" b="1" dirty="0"/>
            </a:br>
            <a:endParaRPr lang="en-US" sz="2800" dirty="0"/>
          </a:p>
        </p:txBody>
      </p:sp>
      <p:sp>
        <p:nvSpPr>
          <p:cNvPr id="3" name="Content Placeholder 2"/>
          <p:cNvSpPr>
            <a:spLocks noGrp="1"/>
          </p:cNvSpPr>
          <p:nvPr>
            <p:ph idx="1"/>
          </p:nvPr>
        </p:nvSpPr>
        <p:spPr/>
        <p:txBody>
          <a:bodyPr/>
          <a:lstStyle/>
          <a:p>
            <a:pPr algn="just">
              <a:buNone/>
            </a:pPr>
            <a:r>
              <a:rPr lang="en-US" dirty="0"/>
              <a:t>The main difference is the control over the sales ledger. Factoring your debts will mean that you hand responsibility of your credit control over to the finance company. In invoice discounting, you retain responsibility over chasing debts. In both cases the finance company will pay you a percentage of the value of your invoices.</a:t>
            </a:r>
          </a:p>
          <a:p>
            <a:pPr>
              <a:buNone/>
            </a:pPr>
            <a:endParaRPr lang="en-US" dirty="0"/>
          </a:p>
        </p:txBody>
      </p:sp>
      <p:sp>
        <p:nvSpPr>
          <p:cNvPr id="4" name="Footer Placeholder 3"/>
          <p:cNvSpPr>
            <a:spLocks noGrp="1"/>
          </p:cNvSpPr>
          <p:nvPr>
            <p:ph type="ftr" sz="quarter" idx="11"/>
          </p:nvPr>
        </p:nvSpPr>
        <p:spPr/>
        <p:txBody>
          <a:bodyPr/>
          <a:lstStyle/>
          <a:p>
            <a:r>
              <a:rPr lang="en-US" smtClean="0"/>
              <a:t>CS Deepak P. Singh (9920830041)</a:t>
            </a:r>
            <a:endParaRPr lang="en-US"/>
          </a:p>
        </p:txBody>
      </p:sp>
    </p:spTree>
  </p:cSld>
  <p:clrMapOvr>
    <a:masterClrMapping/>
  </p:clrMapOvr>
  <p:transition>
    <p:wedg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just"/>
            <a:r>
              <a:rPr lang="en-US" sz="3200" b="1" dirty="0"/>
              <a:t>Do I Keep the Risk of my Debts Going Bad?</a:t>
            </a:r>
            <a:br>
              <a:rPr lang="en-US" sz="3200" b="1" dirty="0"/>
            </a:br>
            <a:endParaRPr lang="en-US" sz="3200" dirty="0"/>
          </a:p>
        </p:txBody>
      </p:sp>
      <p:sp>
        <p:nvSpPr>
          <p:cNvPr id="3" name="Content Placeholder 2"/>
          <p:cNvSpPr>
            <a:spLocks noGrp="1"/>
          </p:cNvSpPr>
          <p:nvPr>
            <p:ph idx="1"/>
          </p:nvPr>
        </p:nvSpPr>
        <p:spPr/>
        <p:txBody>
          <a:bodyPr>
            <a:normAutofit fontScale="92500"/>
          </a:bodyPr>
          <a:lstStyle/>
          <a:p>
            <a:pPr algn="just"/>
            <a:r>
              <a:rPr lang="en-US" dirty="0"/>
              <a:t>Factoring companies can offer to take on the risk of the invoice going unpaid as part of the service, which is known as non-recourse financing. Should a customer not pay an invoice, the factoring company will bare the cost. This is not the case however if there is a genuine dispute. Non- recourse financing is more expensive than recourse financing.</a:t>
            </a:r>
          </a:p>
          <a:p>
            <a:pPr>
              <a:buNone/>
            </a:pPr>
            <a:r>
              <a:rPr lang="en-US" b="1" dirty="0"/>
              <a:t> </a:t>
            </a:r>
          </a:p>
          <a:p>
            <a:endParaRPr lang="en-US" b="1" dirty="0"/>
          </a:p>
          <a:p>
            <a:pPr>
              <a:buNone/>
            </a:pPr>
            <a:endParaRPr lang="en-US" dirty="0"/>
          </a:p>
        </p:txBody>
      </p:sp>
      <p:sp>
        <p:nvSpPr>
          <p:cNvPr id="4" name="Footer Placeholder 3"/>
          <p:cNvSpPr>
            <a:spLocks noGrp="1"/>
          </p:cNvSpPr>
          <p:nvPr>
            <p:ph type="ftr" sz="quarter" idx="11"/>
          </p:nvPr>
        </p:nvSpPr>
        <p:spPr/>
        <p:txBody>
          <a:bodyPr/>
          <a:lstStyle/>
          <a:p>
            <a:r>
              <a:rPr lang="en-US" smtClean="0"/>
              <a:t>CS Deepak P. Singh (9920830041)</a:t>
            </a:r>
            <a:endParaRPr lang="en-US"/>
          </a:p>
        </p:txBody>
      </p:sp>
    </p:spTree>
  </p:cSld>
  <p:clrMapOvr>
    <a:masterClrMapping/>
  </p:clrMapOvr>
  <p:transition>
    <p:wedg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just"/>
            <a:r>
              <a:rPr lang="en-US" b="1" dirty="0"/>
              <a:t>Is it Suitable for my Type of Business?</a:t>
            </a:r>
            <a:br>
              <a:rPr lang="en-US" b="1" dirty="0"/>
            </a:br>
            <a:endParaRPr lang="en-US" dirty="0"/>
          </a:p>
        </p:txBody>
      </p:sp>
      <p:sp>
        <p:nvSpPr>
          <p:cNvPr id="3" name="Content Placeholder 2"/>
          <p:cNvSpPr>
            <a:spLocks noGrp="1"/>
          </p:cNvSpPr>
          <p:nvPr>
            <p:ph idx="1"/>
          </p:nvPr>
        </p:nvSpPr>
        <p:spPr/>
        <p:txBody>
          <a:bodyPr>
            <a:normAutofit fontScale="92500" lnSpcReduction="10000"/>
          </a:bodyPr>
          <a:lstStyle/>
          <a:p>
            <a:pPr algn="just"/>
            <a:r>
              <a:rPr lang="en-US" dirty="0"/>
              <a:t>New businesses without a trading history who don't qualify for other sources of lending may find Factoring/Invoice Discounting to be the solution to their funding needs.</a:t>
            </a:r>
          </a:p>
          <a:p>
            <a:pPr algn="just"/>
            <a:r>
              <a:rPr lang="en-US" dirty="0"/>
              <a:t>Also companies working on tight margins with long credit terms to customers may require quick access to funds on a regular basis.</a:t>
            </a:r>
          </a:p>
          <a:p>
            <a:pPr algn="just"/>
            <a:r>
              <a:rPr lang="en-US" dirty="0"/>
              <a:t>Companies who operate a cash-based or retail-type business do not usually qualify.</a:t>
            </a:r>
          </a:p>
          <a:p>
            <a:endParaRPr lang="en-US" dirty="0"/>
          </a:p>
        </p:txBody>
      </p:sp>
      <p:sp>
        <p:nvSpPr>
          <p:cNvPr id="4" name="Footer Placeholder 3"/>
          <p:cNvSpPr>
            <a:spLocks noGrp="1"/>
          </p:cNvSpPr>
          <p:nvPr>
            <p:ph type="ftr" sz="quarter" idx="11"/>
          </p:nvPr>
        </p:nvSpPr>
        <p:spPr/>
        <p:txBody>
          <a:bodyPr/>
          <a:lstStyle/>
          <a:p>
            <a:r>
              <a:rPr lang="en-US" smtClean="0"/>
              <a:t>CS Deepak P. Singh (9920830041)</a:t>
            </a:r>
            <a:endParaRPr lang="en-US"/>
          </a:p>
        </p:txBody>
      </p:sp>
    </p:spTree>
  </p:cSld>
  <p:clrMapOvr>
    <a:masterClrMapping/>
  </p:clrMapOvr>
  <p:transition>
    <p:wedg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pPr algn="l"/>
            <a:r>
              <a:rPr lang="en-US" b="1" dirty="0" smtClean="0"/>
              <a:t/>
            </a:r>
            <a:br>
              <a:rPr lang="en-US" b="1" dirty="0" smtClean="0"/>
            </a:br>
            <a:r>
              <a:rPr lang="en-US" b="1" dirty="0" smtClean="0"/>
              <a:t>The </a:t>
            </a:r>
            <a:r>
              <a:rPr lang="en-US" b="1" dirty="0"/>
              <a:t>Positives</a:t>
            </a:r>
            <a:br>
              <a:rPr lang="en-US" b="1" dirty="0"/>
            </a:br>
            <a:endParaRPr lang="en-US" dirty="0"/>
          </a:p>
        </p:txBody>
      </p:sp>
      <p:sp>
        <p:nvSpPr>
          <p:cNvPr id="3" name="Content Placeholder 2"/>
          <p:cNvSpPr>
            <a:spLocks noGrp="1"/>
          </p:cNvSpPr>
          <p:nvPr>
            <p:ph idx="1"/>
          </p:nvPr>
        </p:nvSpPr>
        <p:spPr/>
        <p:txBody>
          <a:bodyPr>
            <a:normAutofit fontScale="92500" lnSpcReduction="10000"/>
          </a:bodyPr>
          <a:lstStyle/>
          <a:p>
            <a:pPr lvl="0" algn="just">
              <a:buNone/>
            </a:pPr>
            <a:r>
              <a:rPr lang="en-US" b="1" dirty="0"/>
              <a:t>Cash flow is the life blood of any business</a:t>
            </a:r>
            <a:r>
              <a:rPr lang="en-US" dirty="0"/>
              <a:t>. Profitable businesses will struggle without positive cash flow. Businesses whose credit terms for customers are longer than those given by their suppliers will need to fund the time delay. Where margins are tight, there may not be enough profit on historic sales to fund the time difference. Factoring/invoice discounting means that the cash is provided up-front, giving essential positive cash flow to any business.</a:t>
            </a:r>
          </a:p>
          <a:p>
            <a:pPr>
              <a:buNone/>
            </a:pPr>
            <a:endParaRPr lang="en-US" dirty="0"/>
          </a:p>
        </p:txBody>
      </p:sp>
      <p:sp>
        <p:nvSpPr>
          <p:cNvPr id="4" name="Footer Placeholder 3"/>
          <p:cNvSpPr>
            <a:spLocks noGrp="1"/>
          </p:cNvSpPr>
          <p:nvPr>
            <p:ph type="ftr" sz="quarter" idx="11"/>
          </p:nvPr>
        </p:nvSpPr>
        <p:spPr/>
        <p:txBody>
          <a:bodyPr/>
          <a:lstStyle/>
          <a:p>
            <a:r>
              <a:rPr lang="en-US" smtClean="0"/>
              <a:t>CS Deepak P. Singh (9920830041)</a:t>
            </a:r>
            <a:endParaRPr lang="en-US"/>
          </a:p>
        </p:txBody>
      </p:sp>
    </p:spTree>
  </p:cSld>
  <p:clrMapOvr>
    <a:masterClrMapping/>
  </p:clrMapOvr>
  <p:transition>
    <p:wedg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just"/>
            <a:r>
              <a:rPr lang="en-US" b="1" dirty="0" smtClean="0"/>
              <a:t>The Positives Continues----------</a:t>
            </a:r>
            <a:endParaRPr lang="en-US" dirty="0"/>
          </a:p>
        </p:txBody>
      </p:sp>
      <p:sp>
        <p:nvSpPr>
          <p:cNvPr id="3" name="Content Placeholder 2"/>
          <p:cNvSpPr>
            <a:spLocks noGrp="1"/>
          </p:cNvSpPr>
          <p:nvPr>
            <p:ph idx="1"/>
          </p:nvPr>
        </p:nvSpPr>
        <p:spPr/>
        <p:txBody>
          <a:bodyPr/>
          <a:lstStyle/>
          <a:p>
            <a:pPr lvl="0" algn="just">
              <a:buNone/>
            </a:pPr>
            <a:r>
              <a:rPr lang="en-US" b="1" dirty="0"/>
              <a:t>Using a factoring company means that credit control is provided</a:t>
            </a:r>
            <a:r>
              <a:rPr lang="en-US" dirty="0"/>
              <a:t>. This may free time which may be better used elsewhere. It also puts a third party between you and your customer which keeps the debt control outside your working relationship with the customer.</a:t>
            </a:r>
          </a:p>
          <a:p>
            <a:pPr>
              <a:buNone/>
            </a:pPr>
            <a:endParaRPr lang="en-US" dirty="0"/>
          </a:p>
        </p:txBody>
      </p:sp>
      <p:sp>
        <p:nvSpPr>
          <p:cNvPr id="4" name="Footer Placeholder 3"/>
          <p:cNvSpPr>
            <a:spLocks noGrp="1"/>
          </p:cNvSpPr>
          <p:nvPr>
            <p:ph type="ftr" sz="quarter" idx="11"/>
          </p:nvPr>
        </p:nvSpPr>
        <p:spPr/>
        <p:txBody>
          <a:bodyPr/>
          <a:lstStyle/>
          <a:p>
            <a:r>
              <a:rPr lang="en-US" smtClean="0"/>
              <a:t>CS Deepak P. Singh (9920830041)</a:t>
            </a:r>
            <a:endParaRPr lang="en-US"/>
          </a:p>
        </p:txBody>
      </p:sp>
    </p:spTree>
  </p:cSld>
  <p:clrMapOvr>
    <a:masterClrMapping/>
  </p:clrMapOvr>
  <p:transition>
    <p:wedg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just"/>
            <a:r>
              <a:rPr lang="en-US" b="1" dirty="0" smtClean="0"/>
              <a:t>The Positives Continues----------</a:t>
            </a:r>
            <a:endParaRPr lang="en-US" dirty="0"/>
          </a:p>
        </p:txBody>
      </p:sp>
      <p:sp>
        <p:nvSpPr>
          <p:cNvPr id="3" name="Content Placeholder 2"/>
          <p:cNvSpPr>
            <a:spLocks noGrp="1"/>
          </p:cNvSpPr>
          <p:nvPr>
            <p:ph idx="1"/>
          </p:nvPr>
        </p:nvSpPr>
        <p:spPr/>
        <p:txBody>
          <a:bodyPr>
            <a:normAutofit fontScale="85000" lnSpcReduction="20000"/>
          </a:bodyPr>
          <a:lstStyle/>
          <a:p>
            <a:pPr lvl="0" algn="just"/>
            <a:r>
              <a:rPr lang="en-US" b="1" dirty="0"/>
              <a:t>Factoring companies have teams of people who are experienced in dealing with credit control.</a:t>
            </a:r>
            <a:r>
              <a:rPr lang="en-US" dirty="0"/>
              <a:t> They also have access to a legal team should legal action become necessary to enforce payment which saves having to shop around for a good legal professional yourself. Customers may also be less likely to delay payment when a professional company is involved.</a:t>
            </a:r>
          </a:p>
          <a:p>
            <a:pPr algn="just"/>
            <a:r>
              <a:rPr lang="en-US" dirty="0"/>
              <a:t> </a:t>
            </a:r>
          </a:p>
          <a:p>
            <a:pPr lvl="0" algn="just"/>
            <a:r>
              <a:rPr lang="en-US" b="1" dirty="0"/>
              <a:t>Credit checks will be carried out by the factoring company.</a:t>
            </a:r>
            <a:r>
              <a:rPr lang="en-US" dirty="0"/>
              <a:t> This should give you advance warning of any potential issues.</a:t>
            </a:r>
          </a:p>
          <a:p>
            <a:pPr>
              <a:buNone/>
            </a:pPr>
            <a:endParaRPr lang="en-US" dirty="0"/>
          </a:p>
        </p:txBody>
      </p:sp>
      <p:sp>
        <p:nvSpPr>
          <p:cNvPr id="4" name="Footer Placeholder 3"/>
          <p:cNvSpPr>
            <a:spLocks noGrp="1"/>
          </p:cNvSpPr>
          <p:nvPr>
            <p:ph type="ftr" sz="quarter" idx="11"/>
          </p:nvPr>
        </p:nvSpPr>
        <p:spPr/>
        <p:txBody>
          <a:bodyPr/>
          <a:lstStyle/>
          <a:p>
            <a:r>
              <a:rPr lang="en-US" smtClean="0"/>
              <a:t>CS Deepak P. Singh (9920830041)</a:t>
            </a:r>
            <a:endParaRPr lang="en-US"/>
          </a:p>
        </p:txBody>
      </p:sp>
    </p:spTree>
  </p:cSld>
  <p:clrMapOvr>
    <a:masterClrMapping/>
  </p:clrMapOvr>
  <p:transition>
    <p:wedg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erv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15</TotalTime>
  <Words>960</Words>
  <Application>Microsoft Office PowerPoint</Application>
  <PresentationFormat>On-screen Show (4:3)</PresentationFormat>
  <Paragraphs>58</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Verve</vt:lpstr>
      <vt:lpstr>      The Essentials of Factoring and Invoice Discounting </vt:lpstr>
      <vt:lpstr>Slide 2</vt:lpstr>
      <vt:lpstr>First of All - What Exactly is it? </vt:lpstr>
      <vt:lpstr>What is the Difference Between Factoring and Invoice Discounting? </vt:lpstr>
      <vt:lpstr>Do I Keep the Risk of my Debts Going Bad? </vt:lpstr>
      <vt:lpstr>Is it Suitable for my Type of Business? </vt:lpstr>
      <vt:lpstr> The Positives </vt:lpstr>
      <vt:lpstr>The Positives Continues----------</vt:lpstr>
      <vt:lpstr>The Positives Continues----------</vt:lpstr>
      <vt:lpstr>The Negatives </vt:lpstr>
      <vt:lpstr>The Negatives Continues-----------</vt:lpstr>
      <vt:lpstr>The Negatives Continues-----------</vt:lpstr>
      <vt:lpstr>The Negatives Continues-----------</vt:lpstr>
      <vt:lpstr>Slide 14</vt:lpstr>
      <vt:lpstr>Slide 15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The Essentials of Factoring and Invoice Discounting </dc:title>
  <dc:creator>acc12</dc:creator>
  <cp:lastModifiedBy>acc12</cp:lastModifiedBy>
  <cp:revision>3</cp:revision>
  <dcterms:created xsi:type="dcterms:W3CDTF">2014-11-05T12:18:05Z</dcterms:created>
  <dcterms:modified xsi:type="dcterms:W3CDTF">2014-11-05T12:33:51Z</dcterms:modified>
</cp:coreProperties>
</file>