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CE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1" d="100"/>
          <a:sy n="61" d="100"/>
        </p:scale>
        <p:origin x="61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18760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1B"/>
          </a:solidFill>
          <a:ln/>
        </p:spPr>
      </p:sp>
      <p:sp>
        <p:nvSpPr>
          <p:cNvPr id="3" name="Shape 1"/>
          <p:cNvSpPr/>
          <p:nvPr/>
        </p:nvSpPr>
        <p:spPr>
          <a:xfrm>
            <a:off x="0" y="0"/>
            <a:ext cx="14630400" cy="8229600"/>
          </a:xfrm>
          <a:prstGeom prst="rect">
            <a:avLst/>
          </a:prstGeom>
          <a:solidFill>
            <a:srgbClr val="111213"/>
          </a:solidFill>
          <a:ln/>
        </p:spPr>
      </p:sp>
      <p:pic>
        <p:nvPicPr>
          <p:cNvPr id="4"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5" name="Shape 2"/>
          <p:cNvSpPr/>
          <p:nvPr/>
        </p:nvSpPr>
        <p:spPr>
          <a:xfrm>
            <a:off x="0" y="0"/>
            <a:ext cx="14630400" cy="8229600"/>
          </a:xfrm>
          <a:prstGeom prst="rect">
            <a:avLst/>
          </a:prstGeom>
          <a:solidFill>
            <a:srgbClr val="111213">
              <a:alpha val="80000"/>
            </a:srgbClr>
          </a:solidFill>
          <a:ln/>
        </p:spPr>
      </p:sp>
      <p:sp>
        <p:nvSpPr>
          <p:cNvPr id="6" name="Text 3"/>
          <p:cNvSpPr/>
          <p:nvPr/>
        </p:nvSpPr>
        <p:spPr>
          <a:xfrm>
            <a:off x="2517696" y="1045845"/>
            <a:ext cx="9594890" cy="3832860"/>
          </a:xfrm>
          <a:prstGeom prst="rect">
            <a:avLst/>
          </a:prstGeom>
          <a:noFill/>
          <a:ln/>
        </p:spPr>
        <p:txBody>
          <a:bodyPr wrap="square" rtlCol="0" anchor="t"/>
          <a:lstStyle/>
          <a:p>
            <a:pPr marL="0" indent="0">
              <a:lnSpc>
                <a:spcPts val="7545"/>
              </a:lnSpc>
              <a:buNone/>
            </a:pPr>
            <a:r>
              <a:rPr lang="en-US" sz="6036" b="1" kern="0" spc="-60" dirty="0">
                <a:solidFill>
                  <a:srgbClr val="FFFFFF"/>
                </a:solidFill>
                <a:latin typeface="Montserrat" pitchFamily="34" charset="0"/>
                <a:ea typeface="Montserrat" pitchFamily="34" charset="-122"/>
                <a:cs typeface="Montserrat" pitchFamily="34" charset="-120"/>
              </a:rPr>
              <a:t>Amendments to Section 43B(h) of the Indian Income Tax Act, 1961</a:t>
            </a:r>
            <a:endParaRPr lang="en-US" sz="6036" dirty="0"/>
          </a:p>
        </p:txBody>
      </p:sp>
      <p:sp>
        <p:nvSpPr>
          <p:cNvPr id="7" name="Text 4"/>
          <p:cNvSpPr/>
          <p:nvPr/>
        </p:nvSpPr>
        <p:spPr>
          <a:xfrm>
            <a:off x="2517696" y="4114800"/>
            <a:ext cx="9594890" cy="2430185"/>
          </a:xfrm>
          <a:prstGeom prst="rect">
            <a:avLst/>
          </a:prstGeom>
          <a:noFill/>
          <a:ln/>
        </p:spPr>
        <p:txBody>
          <a:bodyPr wrap="square" rtlCol="0" anchor="t"/>
          <a:lstStyle/>
          <a:p>
            <a:pPr marL="0" indent="0" algn="just">
              <a:buNone/>
            </a:pPr>
            <a:r>
              <a:rPr lang="en-US" sz="2400" b="1" dirty="0">
                <a:solidFill>
                  <a:srgbClr val="E2E6E9"/>
                </a:solidFill>
                <a:latin typeface="Source Sans Pro" pitchFamily="34" charset="0"/>
                <a:ea typeface="Source Sans Pro" pitchFamily="34" charset="-122"/>
                <a:cs typeface="Source Sans Pro" pitchFamily="34" charset="-120"/>
              </a:rPr>
              <a:t>The Indian government has introduced amendments to Section 43B(h) of the Income Tax Act, 1961 to promote timely payments to micro and small enterprises (MSEs). This document provides a detailed analysis of the new provisions, including the applicable timelines, the impact on businesses, and relevant examples to illustrate the changes.</a:t>
            </a:r>
            <a:endParaRPr lang="en-US" sz="2400" b="1" dirty="0"/>
          </a:p>
        </p:txBody>
      </p:sp>
      <p:sp>
        <p:nvSpPr>
          <p:cNvPr id="8" name="Shape 5"/>
          <p:cNvSpPr/>
          <p:nvPr/>
        </p:nvSpPr>
        <p:spPr>
          <a:xfrm>
            <a:off x="2517696" y="6811566"/>
            <a:ext cx="355402" cy="355402"/>
          </a:xfrm>
          <a:prstGeom prst="roundRect">
            <a:avLst>
              <a:gd name="adj" fmla="val 25726039"/>
            </a:avLst>
          </a:prstGeom>
          <a:noFill/>
          <a:ln w="7620">
            <a:solidFill>
              <a:srgbClr val="FFFFFF"/>
            </a:solidFill>
            <a:prstDash val="solid"/>
          </a:ln>
        </p:spPr>
      </p:sp>
      <p:pic>
        <p:nvPicPr>
          <p:cNvPr id="9" name="Image 1" descr="preencoded.png"/>
          <p:cNvPicPr>
            <a:picLocks noChangeAspect="1"/>
          </p:cNvPicPr>
          <p:nvPr/>
        </p:nvPicPr>
        <p:blipFill>
          <a:blip r:embed="rId4"/>
          <a:stretch>
            <a:fillRect/>
          </a:stretch>
        </p:blipFill>
        <p:spPr>
          <a:xfrm>
            <a:off x="2525316" y="6819186"/>
            <a:ext cx="340162" cy="340162"/>
          </a:xfrm>
          <a:prstGeom prst="rect">
            <a:avLst/>
          </a:prstGeom>
        </p:spPr>
      </p:pic>
      <p:sp>
        <p:nvSpPr>
          <p:cNvPr id="10" name="Text 6"/>
          <p:cNvSpPr/>
          <p:nvPr/>
        </p:nvSpPr>
        <p:spPr>
          <a:xfrm>
            <a:off x="2984183" y="6794897"/>
            <a:ext cx="2913459" cy="388858"/>
          </a:xfrm>
          <a:prstGeom prst="rect">
            <a:avLst/>
          </a:prstGeom>
          <a:noFill/>
          <a:ln/>
        </p:spPr>
        <p:txBody>
          <a:bodyPr wrap="none" rtlCol="0" anchor="t"/>
          <a:lstStyle/>
          <a:p>
            <a:pPr marL="0" indent="0" algn="l">
              <a:lnSpc>
                <a:spcPts val="3062"/>
              </a:lnSpc>
              <a:buNone/>
            </a:pPr>
            <a:r>
              <a:rPr lang="en-US" sz="2187" b="1" dirty="0">
                <a:solidFill>
                  <a:srgbClr val="E2E6E9"/>
                </a:solidFill>
                <a:latin typeface="Source Sans Pro" pitchFamily="34" charset="0"/>
                <a:ea typeface="Source Sans Pro" pitchFamily="34" charset="-122"/>
                <a:cs typeface="Source Sans Pro" pitchFamily="34" charset="-120"/>
              </a:rPr>
              <a:t>by PHANINDHRA KOTHA</a:t>
            </a:r>
            <a:endParaRPr lang="en-US" sz="2187"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1B"/>
          </a:solidFill>
          <a:ln/>
        </p:spPr>
      </p:sp>
      <p:sp>
        <p:nvSpPr>
          <p:cNvPr id="3" name="Shape 1"/>
          <p:cNvSpPr/>
          <p:nvPr/>
        </p:nvSpPr>
        <p:spPr>
          <a:xfrm>
            <a:off x="0" y="0"/>
            <a:ext cx="14630400" cy="8229838"/>
          </a:xfrm>
          <a:prstGeom prst="rect">
            <a:avLst/>
          </a:prstGeom>
          <a:solidFill>
            <a:srgbClr val="111213"/>
          </a:solidFill>
          <a:ln/>
        </p:spPr>
      </p:sp>
      <p:sp>
        <p:nvSpPr>
          <p:cNvPr id="4" name="Text 2"/>
          <p:cNvSpPr/>
          <p:nvPr/>
        </p:nvSpPr>
        <p:spPr>
          <a:xfrm>
            <a:off x="2809756" y="573762"/>
            <a:ext cx="5216843" cy="652105"/>
          </a:xfrm>
          <a:prstGeom prst="rect">
            <a:avLst/>
          </a:prstGeom>
          <a:noFill/>
          <a:ln/>
        </p:spPr>
        <p:txBody>
          <a:bodyPr wrap="none" rtlCol="0" anchor="t"/>
          <a:lstStyle/>
          <a:p>
            <a:pPr marL="0" indent="0">
              <a:lnSpc>
                <a:spcPts val="5135"/>
              </a:lnSpc>
              <a:buNone/>
            </a:pPr>
            <a:r>
              <a:rPr lang="en-US" sz="4108" b="1" kern="0" spc="-41" dirty="0">
                <a:solidFill>
                  <a:srgbClr val="FFFFFF"/>
                </a:solidFill>
                <a:latin typeface="Montserrat" pitchFamily="34" charset="0"/>
                <a:ea typeface="Montserrat" pitchFamily="34" charset="-122"/>
                <a:cs typeface="Montserrat" pitchFamily="34" charset="-120"/>
              </a:rPr>
              <a:t>Conclusion</a:t>
            </a:r>
            <a:endParaRPr lang="en-US" sz="4108" dirty="0"/>
          </a:p>
        </p:txBody>
      </p:sp>
      <p:sp>
        <p:nvSpPr>
          <p:cNvPr id="5" name="Shape 3"/>
          <p:cNvSpPr/>
          <p:nvPr/>
        </p:nvSpPr>
        <p:spPr>
          <a:xfrm>
            <a:off x="1702676" y="1643182"/>
            <a:ext cx="5508225" cy="3058597"/>
          </a:xfrm>
          <a:prstGeom prst="roundRect">
            <a:avLst>
              <a:gd name="adj" fmla="val 2047"/>
            </a:avLst>
          </a:prstGeom>
          <a:solidFill>
            <a:srgbClr val="232629"/>
          </a:solidFill>
          <a:ln/>
        </p:spPr>
      </p:sp>
      <p:sp>
        <p:nvSpPr>
          <p:cNvPr id="6" name="Text 4"/>
          <p:cNvSpPr/>
          <p:nvPr/>
        </p:nvSpPr>
        <p:spPr>
          <a:xfrm>
            <a:off x="3018353" y="1851779"/>
            <a:ext cx="2608421" cy="325993"/>
          </a:xfrm>
          <a:prstGeom prst="rect">
            <a:avLst/>
          </a:prstGeom>
          <a:noFill/>
          <a:ln/>
        </p:spPr>
        <p:txBody>
          <a:bodyPr wrap="none" rtlCol="0" anchor="t"/>
          <a:lstStyle/>
          <a:p>
            <a:pPr marL="0" indent="0">
              <a:lnSpc>
                <a:spcPts val="2567"/>
              </a:lnSpc>
              <a:buNone/>
            </a:pPr>
            <a:r>
              <a:rPr lang="en-US" sz="2054" b="1" kern="0" spc="-21" dirty="0">
                <a:solidFill>
                  <a:srgbClr val="FFFFFF"/>
                </a:solidFill>
                <a:latin typeface="Montserrat" pitchFamily="34" charset="0"/>
                <a:ea typeface="Montserrat" pitchFamily="34" charset="-122"/>
                <a:cs typeface="Montserrat" pitchFamily="34" charset="-120"/>
              </a:rPr>
              <a:t>Key Takeaways</a:t>
            </a:r>
            <a:endParaRPr lang="en-US" sz="2054" dirty="0"/>
          </a:p>
        </p:txBody>
      </p:sp>
      <p:sp>
        <p:nvSpPr>
          <p:cNvPr id="7" name="Text 5"/>
          <p:cNvSpPr/>
          <p:nvPr/>
        </p:nvSpPr>
        <p:spPr>
          <a:xfrm>
            <a:off x="2033752" y="2302907"/>
            <a:ext cx="4968551" cy="2190274"/>
          </a:xfrm>
          <a:prstGeom prst="rect">
            <a:avLst/>
          </a:prstGeom>
          <a:noFill/>
          <a:ln/>
        </p:spPr>
        <p:txBody>
          <a:bodyPr wrap="square" rtlCol="0" anchor="t"/>
          <a:lstStyle/>
          <a:p>
            <a:pPr marL="0" indent="0">
              <a:lnSpc>
                <a:spcPts val="2465"/>
              </a:lnSpc>
              <a:buNone/>
            </a:pPr>
            <a:r>
              <a:rPr lang="en-US" sz="1643" b="1" dirty="0">
                <a:solidFill>
                  <a:srgbClr val="FF0000"/>
                </a:solidFill>
                <a:latin typeface="Source Sans Pro" pitchFamily="34" charset="0"/>
                <a:ea typeface="Source Sans Pro" pitchFamily="34" charset="-122"/>
                <a:cs typeface="Source Sans Pro" pitchFamily="34" charset="-120"/>
              </a:rPr>
              <a:t>The amendments to Section 43B(h) aim to promote timely payments to MSEs, with deductions allowed only when payments are made within the timelines specified in the MSMED Act. Businesses need to be aware of the new requirements and plan their payment processes accordingly.</a:t>
            </a:r>
            <a:endParaRPr lang="en-US" sz="1643" b="1" dirty="0">
              <a:solidFill>
                <a:srgbClr val="FF0000"/>
              </a:solidFill>
            </a:endParaRPr>
          </a:p>
        </p:txBody>
      </p:sp>
      <p:sp>
        <p:nvSpPr>
          <p:cNvPr id="8" name="Shape 6"/>
          <p:cNvSpPr/>
          <p:nvPr/>
        </p:nvSpPr>
        <p:spPr>
          <a:xfrm>
            <a:off x="7419499" y="1643182"/>
            <a:ext cx="5397867" cy="3058597"/>
          </a:xfrm>
          <a:prstGeom prst="roundRect">
            <a:avLst>
              <a:gd name="adj" fmla="val 2047"/>
            </a:avLst>
          </a:prstGeom>
          <a:solidFill>
            <a:srgbClr val="232629"/>
          </a:solidFill>
          <a:ln/>
        </p:spPr>
      </p:sp>
      <p:sp>
        <p:nvSpPr>
          <p:cNvPr id="9" name="Text 7"/>
          <p:cNvSpPr/>
          <p:nvPr/>
        </p:nvSpPr>
        <p:spPr>
          <a:xfrm>
            <a:off x="7628096" y="1851779"/>
            <a:ext cx="3895130" cy="325993"/>
          </a:xfrm>
          <a:prstGeom prst="rect">
            <a:avLst/>
          </a:prstGeom>
          <a:noFill/>
          <a:ln/>
        </p:spPr>
        <p:txBody>
          <a:bodyPr wrap="none" rtlCol="0" anchor="t"/>
          <a:lstStyle/>
          <a:p>
            <a:pPr marL="0" indent="0">
              <a:lnSpc>
                <a:spcPts val="2567"/>
              </a:lnSpc>
              <a:buNone/>
            </a:pPr>
            <a:r>
              <a:rPr lang="en-US" sz="2054" b="1" kern="0" spc="-21" dirty="0">
                <a:solidFill>
                  <a:srgbClr val="FFFFFF"/>
                </a:solidFill>
                <a:latin typeface="Montserrat" pitchFamily="34" charset="0"/>
                <a:ea typeface="Montserrat" pitchFamily="34" charset="-122"/>
                <a:cs typeface="Montserrat" pitchFamily="34" charset="-120"/>
              </a:rPr>
              <a:t>Exceptions and Clarifications</a:t>
            </a:r>
            <a:endParaRPr lang="en-US" sz="2054" dirty="0"/>
          </a:p>
        </p:txBody>
      </p:sp>
      <p:sp>
        <p:nvSpPr>
          <p:cNvPr id="10" name="Text 8"/>
          <p:cNvSpPr/>
          <p:nvPr/>
        </p:nvSpPr>
        <p:spPr>
          <a:xfrm>
            <a:off x="7628096" y="2302907"/>
            <a:ext cx="4842428" cy="2190274"/>
          </a:xfrm>
          <a:prstGeom prst="rect">
            <a:avLst/>
          </a:prstGeom>
          <a:noFill/>
          <a:ln/>
        </p:spPr>
        <p:txBody>
          <a:bodyPr wrap="square" rtlCol="0" anchor="t"/>
          <a:lstStyle/>
          <a:p>
            <a:pPr marL="0" indent="0">
              <a:lnSpc>
                <a:spcPts val="2465"/>
              </a:lnSpc>
              <a:buNone/>
            </a:pPr>
            <a:r>
              <a:rPr lang="en-US" sz="1643" b="1" dirty="0">
                <a:solidFill>
                  <a:srgbClr val="FF0000"/>
                </a:solidFill>
                <a:latin typeface="Source Sans Pro" pitchFamily="34" charset="0"/>
                <a:ea typeface="Source Sans Pro" pitchFamily="34" charset="-122"/>
                <a:cs typeface="Source Sans Pro" pitchFamily="34" charset="-120"/>
              </a:rPr>
              <a:t>Medium enterprises, MSMEs engaged in trading activities, and unregistered micro and small enterprises are not covered by Section 43B(h). Further clarifications from the CBDT may be needed to address potential disputes regarding the interpretation of the new provisions.</a:t>
            </a:r>
            <a:endParaRPr lang="en-US" sz="1643" b="1" dirty="0">
              <a:solidFill>
                <a:srgbClr val="FF0000"/>
              </a:solidFill>
            </a:endParaRPr>
          </a:p>
        </p:txBody>
      </p:sp>
      <p:sp>
        <p:nvSpPr>
          <p:cNvPr id="11" name="Shape 9"/>
          <p:cNvSpPr/>
          <p:nvPr/>
        </p:nvSpPr>
        <p:spPr>
          <a:xfrm>
            <a:off x="1702676" y="4910376"/>
            <a:ext cx="5508225" cy="2745700"/>
          </a:xfrm>
          <a:prstGeom prst="roundRect">
            <a:avLst>
              <a:gd name="adj" fmla="val 2280"/>
            </a:avLst>
          </a:prstGeom>
          <a:solidFill>
            <a:srgbClr val="232629"/>
          </a:solidFill>
          <a:ln/>
        </p:spPr>
      </p:sp>
      <p:sp>
        <p:nvSpPr>
          <p:cNvPr id="12" name="Text 10"/>
          <p:cNvSpPr/>
          <p:nvPr/>
        </p:nvSpPr>
        <p:spPr>
          <a:xfrm>
            <a:off x="3018353" y="5118973"/>
            <a:ext cx="3678436" cy="325993"/>
          </a:xfrm>
          <a:prstGeom prst="rect">
            <a:avLst/>
          </a:prstGeom>
          <a:noFill/>
          <a:ln/>
        </p:spPr>
        <p:txBody>
          <a:bodyPr wrap="none" rtlCol="0" anchor="t"/>
          <a:lstStyle/>
          <a:p>
            <a:pPr marL="0" indent="0">
              <a:lnSpc>
                <a:spcPts val="2567"/>
              </a:lnSpc>
              <a:buNone/>
            </a:pPr>
            <a:r>
              <a:rPr lang="en-US" sz="2054" b="1" kern="0" spc="-21" dirty="0">
                <a:solidFill>
                  <a:srgbClr val="FFFFFF"/>
                </a:solidFill>
                <a:latin typeface="Montserrat" pitchFamily="34" charset="0"/>
                <a:ea typeface="Montserrat" pitchFamily="34" charset="-122"/>
                <a:cs typeface="Montserrat" pitchFamily="34" charset="-120"/>
              </a:rPr>
              <a:t>Compliance Considerations</a:t>
            </a:r>
            <a:endParaRPr lang="en-US" sz="2054" dirty="0"/>
          </a:p>
        </p:txBody>
      </p:sp>
      <p:sp>
        <p:nvSpPr>
          <p:cNvPr id="13" name="Text 11"/>
          <p:cNvSpPr/>
          <p:nvPr/>
        </p:nvSpPr>
        <p:spPr>
          <a:xfrm>
            <a:off x="2033752" y="5570101"/>
            <a:ext cx="4968551" cy="1877378"/>
          </a:xfrm>
          <a:prstGeom prst="rect">
            <a:avLst/>
          </a:prstGeom>
          <a:noFill/>
          <a:ln/>
        </p:spPr>
        <p:txBody>
          <a:bodyPr wrap="square" rtlCol="0" anchor="t"/>
          <a:lstStyle/>
          <a:p>
            <a:pPr marL="0" indent="0">
              <a:lnSpc>
                <a:spcPts val="2465"/>
              </a:lnSpc>
              <a:buNone/>
            </a:pPr>
            <a:r>
              <a:rPr lang="en-US" sz="1643" b="1" dirty="0">
                <a:solidFill>
                  <a:srgbClr val="FF0000"/>
                </a:solidFill>
                <a:latin typeface="Source Sans Pro" pitchFamily="34" charset="0"/>
                <a:ea typeface="Source Sans Pro" pitchFamily="34" charset="-122"/>
                <a:cs typeface="Source Sans Pro" pitchFamily="34" charset="-120"/>
              </a:rPr>
              <a:t>Businesses should review their payment processes and ensure compliance with the MSMED Act to avoid disallowance of deductions under Section 43B(h). Proper reporting in the relevant tax forms is also crucial.</a:t>
            </a:r>
            <a:endParaRPr lang="en-US" sz="1643" b="1" dirty="0">
              <a:solidFill>
                <a:srgbClr val="FF0000"/>
              </a:solidFill>
            </a:endParaRPr>
          </a:p>
        </p:txBody>
      </p:sp>
      <p:sp>
        <p:nvSpPr>
          <p:cNvPr id="14" name="Shape 12"/>
          <p:cNvSpPr/>
          <p:nvPr/>
        </p:nvSpPr>
        <p:spPr>
          <a:xfrm>
            <a:off x="7419499" y="4910376"/>
            <a:ext cx="5397867" cy="2745700"/>
          </a:xfrm>
          <a:prstGeom prst="roundRect">
            <a:avLst>
              <a:gd name="adj" fmla="val 2280"/>
            </a:avLst>
          </a:prstGeom>
          <a:solidFill>
            <a:srgbClr val="232629"/>
          </a:solidFill>
          <a:ln/>
        </p:spPr>
      </p:sp>
      <p:sp>
        <p:nvSpPr>
          <p:cNvPr id="15" name="Text 13"/>
          <p:cNvSpPr/>
          <p:nvPr/>
        </p:nvSpPr>
        <p:spPr>
          <a:xfrm>
            <a:off x="7628096" y="5118973"/>
            <a:ext cx="2935843" cy="325993"/>
          </a:xfrm>
          <a:prstGeom prst="rect">
            <a:avLst/>
          </a:prstGeom>
          <a:noFill/>
          <a:ln/>
        </p:spPr>
        <p:txBody>
          <a:bodyPr wrap="none" rtlCol="0" anchor="t"/>
          <a:lstStyle/>
          <a:p>
            <a:pPr marL="0" indent="0">
              <a:lnSpc>
                <a:spcPts val="2567"/>
              </a:lnSpc>
              <a:buNone/>
            </a:pPr>
            <a:r>
              <a:rPr lang="en-US" sz="2054" b="1" kern="0" spc="-21" dirty="0">
                <a:solidFill>
                  <a:srgbClr val="FFFFFF"/>
                </a:solidFill>
                <a:latin typeface="Montserrat" pitchFamily="34" charset="0"/>
                <a:ea typeface="Montserrat" pitchFamily="34" charset="-122"/>
                <a:cs typeface="Montserrat" pitchFamily="34" charset="-120"/>
              </a:rPr>
              <a:t>Impact on Businesses</a:t>
            </a:r>
            <a:endParaRPr lang="en-US" sz="2054" dirty="0"/>
          </a:p>
        </p:txBody>
      </p:sp>
      <p:sp>
        <p:nvSpPr>
          <p:cNvPr id="16" name="Text 14"/>
          <p:cNvSpPr/>
          <p:nvPr/>
        </p:nvSpPr>
        <p:spPr>
          <a:xfrm>
            <a:off x="7628096" y="5570101"/>
            <a:ext cx="4842428" cy="1877378"/>
          </a:xfrm>
          <a:prstGeom prst="rect">
            <a:avLst/>
          </a:prstGeom>
          <a:noFill/>
          <a:ln/>
        </p:spPr>
        <p:txBody>
          <a:bodyPr wrap="square" rtlCol="0" anchor="t"/>
          <a:lstStyle/>
          <a:p>
            <a:pPr marL="0" indent="0">
              <a:lnSpc>
                <a:spcPts val="2465"/>
              </a:lnSpc>
              <a:buNone/>
            </a:pPr>
            <a:r>
              <a:rPr lang="en-US" sz="1643" b="1" dirty="0">
                <a:solidFill>
                  <a:srgbClr val="FF0000"/>
                </a:solidFill>
                <a:latin typeface="Source Sans Pro" pitchFamily="34" charset="0"/>
                <a:ea typeface="Source Sans Pro" pitchFamily="34" charset="-122"/>
                <a:cs typeface="Source Sans Pro" pitchFamily="34" charset="-120"/>
              </a:rPr>
              <a:t>The amendments to Section 43B(h) may have a significant impact on businesses, particularly those with a large number of MSE suppliers. Timely payments and proper documentation will be essential to minimize the tax implications.</a:t>
            </a:r>
            <a:endParaRPr lang="en-US" sz="1643" b="1" dirty="0">
              <a:solidFill>
                <a:srgbClr val="FF00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1B"/>
          </a:solidFill>
          <a:ln/>
        </p:spPr>
      </p:sp>
      <p:sp>
        <p:nvSpPr>
          <p:cNvPr id="3" name="Shape 1"/>
          <p:cNvSpPr/>
          <p:nvPr/>
        </p:nvSpPr>
        <p:spPr>
          <a:xfrm>
            <a:off x="0" y="0"/>
            <a:ext cx="14630400" cy="8230910"/>
          </a:xfrm>
          <a:prstGeom prst="rect">
            <a:avLst/>
          </a:prstGeom>
          <a:solidFill>
            <a:srgbClr val="111213"/>
          </a:solidFill>
          <a:ln/>
        </p:spPr>
      </p:sp>
      <p:sp>
        <p:nvSpPr>
          <p:cNvPr id="4" name="Text 2"/>
          <p:cNvSpPr/>
          <p:nvPr/>
        </p:nvSpPr>
        <p:spPr>
          <a:xfrm>
            <a:off x="3658672" y="465653"/>
            <a:ext cx="7312938" cy="1058466"/>
          </a:xfrm>
          <a:prstGeom prst="rect">
            <a:avLst/>
          </a:prstGeom>
          <a:noFill/>
          <a:ln/>
        </p:spPr>
        <p:txBody>
          <a:bodyPr wrap="square" rtlCol="0" anchor="t"/>
          <a:lstStyle/>
          <a:p>
            <a:pPr marL="0" indent="0">
              <a:lnSpc>
                <a:spcPts val="4167"/>
              </a:lnSpc>
              <a:buNone/>
            </a:pPr>
            <a:r>
              <a:rPr lang="en-US" sz="3334" b="1" kern="0" spc="-33" dirty="0">
                <a:solidFill>
                  <a:srgbClr val="FFFFFF"/>
                </a:solidFill>
                <a:latin typeface="Montserrat" pitchFamily="34" charset="0"/>
                <a:ea typeface="Montserrat" pitchFamily="34" charset="-122"/>
                <a:cs typeface="Montserrat" pitchFamily="34" charset="-120"/>
              </a:rPr>
              <a:t>About Sri Gayathri taxes &amp; Accounting solutions</a:t>
            </a:r>
            <a:endParaRPr lang="en-US" sz="3334" dirty="0"/>
          </a:p>
        </p:txBody>
      </p:sp>
      <p:sp>
        <p:nvSpPr>
          <p:cNvPr id="5" name="Text 3"/>
          <p:cNvSpPr/>
          <p:nvPr/>
        </p:nvSpPr>
        <p:spPr>
          <a:xfrm>
            <a:off x="3658672" y="1947386"/>
            <a:ext cx="2116812" cy="264557"/>
          </a:xfrm>
          <a:prstGeom prst="rect">
            <a:avLst/>
          </a:prstGeom>
          <a:noFill/>
          <a:ln/>
        </p:spPr>
        <p:txBody>
          <a:bodyPr wrap="none" rtlCol="0" anchor="t"/>
          <a:lstStyle/>
          <a:p>
            <a:pPr marL="0" indent="0">
              <a:lnSpc>
                <a:spcPts val="2084"/>
              </a:lnSpc>
              <a:buNone/>
            </a:pPr>
            <a:r>
              <a:rPr lang="en-US" sz="1667" b="1" kern="0" spc="-17" dirty="0">
                <a:solidFill>
                  <a:srgbClr val="FFFFFF"/>
                </a:solidFill>
                <a:latin typeface="Montserrat" pitchFamily="34" charset="0"/>
                <a:ea typeface="Montserrat" pitchFamily="34" charset="-122"/>
                <a:cs typeface="Montserrat" pitchFamily="34" charset="-120"/>
              </a:rPr>
              <a:t>Our Firm</a:t>
            </a:r>
            <a:endParaRPr lang="en-US" sz="1667" dirty="0"/>
          </a:p>
        </p:txBody>
      </p:sp>
      <p:sp>
        <p:nvSpPr>
          <p:cNvPr id="6" name="Text 4"/>
          <p:cNvSpPr/>
          <p:nvPr/>
        </p:nvSpPr>
        <p:spPr>
          <a:xfrm>
            <a:off x="1056290" y="2381250"/>
            <a:ext cx="4764320" cy="2779990"/>
          </a:xfrm>
          <a:prstGeom prst="rect">
            <a:avLst/>
          </a:prstGeom>
          <a:noFill/>
          <a:ln/>
        </p:spPr>
        <p:txBody>
          <a:bodyPr wrap="square" rtlCol="0" anchor="t"/>
          <a:lstStyle/>
          <a:p>
            <a:pPr marL="0" indent="0" algn="just">
              <a:buNone/>
            </a:pPr>
            <a:r>
              <a:rPr lang="en-US" sz="2200" b="1" dirty="0">
                <a:solidFill>
                  <a:schemeClr val="accent1">
                    <a:lumMod val="60000"/>
                    <a:lumOff val="40000"/>
                  </a:schemeClr>
                </a:solidFill>
                <a:latin typeface="Source Sans Pro" pitchFamily="34" charset="0"/>
                <a:ea typeface="Source Sans Pro" pitchFamily="34" charset="-122"/>
                <a:cs typeface="Source Sans Pro" pitchFamily="34" charset="-120"/>
              </a:rPr>
              <a:t>Sri Gayathri Taxes &amp; Accounting solutions is a Professional Services Firm that provides a range of services, including  Tax  consulting, GST Registration and return rlated, Firm and company Incorporation and other MCA related and direct and indirect taxation services.</a:t>
            </a:r>
            <a:endParaRPr lang="en-US" sz="2200" b="1" dirty="0">
              <a:solidFill>
                <a:schemeClr val="accent1">
                  <a:lumMod val="60000"/>
                  <a:lumOff val="40000"/>
                </a:schemeClr>
              </a:solidFill>
            </a:endParaRPr>
          </a:p>
        </p:txBody>
      </p:sp>
      <p:sp>
        <p:nvSpPr>
          <p:cNvPr id="7" name="Text 5"/>
          <p:cNvSpPr/>
          <p:nvPr/>
        </p:nvSpPr>
        <p:spPr>
          <a:xfrm>
            <a:off x="1056290" y="5330547"/>
            <a:ext cx="5185085" cy="2725632"/>
          </a:xfrm>
          <a:prstGeom prst="rect">
            <a:avLst/>
          </a:prstGeom>
          <a:noFill/>
          <a:ln/>
        </p:spPr>
        <p:txBody>
          <a:bodyPr wrap="square" rtlCol="0" anchor="t"/>
          <a:lstStyle/>
          <a:p>
            <a:pPr marL="0" indent="0" algn="just">
              <a:buNone/>
            </a:pPr>
            <a:r>
              <a:rPr lang="en-US" sz="2200" b="1" dirty="0">
                <a:solidFill>
                  <a:srgbClr val="00B050"/>
                </a:solidFill>
                <a:latin typeface="Source Sans Pro" pitchFamily="34" charset="0"/>
                <a:ea typeface="Source Sans Pro" pitchFamily="34" charset="-122"/>
                <a:cs typeface="Source Sans Pro" pitchFamily="34" charset="-120"/>
              </a:rPr>
              <a:t>Our firm was started in 2020 in Hyderabad with the ambition to provide high-quality services in the field of accountancy and audit. Over the years, we have expanded our services and presence across India to become a "One Stop Solutions" provider for our clients.</a:t>
            </a:r>
            <a:endParaRPr lang="en-US" sz="2200" b="1" dirty="0">
              <a:solidFill>
                <a:srgbClr val="00B050"/>
              </a:solidFill>
            </a:endParaRPr>
          </a:p>
        </p:txBody>
      </p:sp>
      <p:sp>
        <p:nvSpPr>
          <p:cNvPr id="8" name="Text 6"/>
          <p:cNvSpPr/>
          <p:nvPr/>
        </p:nvSpPr>
        <p:spPr>
          <a:xfrm>
            <a:off x="6241375" y="1947386"/>
            <a:ext cx="2116812" cy="264557"/>
          </a:xfrm>
          <a:prstGeom prst="rect">
            <a:avLst/>
          </a:prstGeom>
          <a:noFill/>
          <a:ln/>
        </p:spPr>
        <p:txBody>
          <a:bodyPr wrap="none" rtlCol="0" anchor="t"/>
          <a:lstStyle/>
          <a:p>
            <a:pPr marL="0" indent="0">
              <a:lnSpc>
                <a:spcPts val="2084"/>
              </a:lnSpc>
              <a:buNone/>
            </a:pPr>
            <a:r>
              <a:rPr lang="en-US" sz="1667" b="1" kern="0" spc="-17" dirty="0">
                <a:solidFill>
                  <a:srgbClr val="FFFFFF"/>
                </a:solidFill>
                <a:latin typeface="Montserrat" pitchFamily="34" charset="0"/>
                <a:ea typeface="Montserrat" pitchFamily="34" charset="-122"/>
                <a:cs typeface="Montserrat" pitchFamily="34" charset="-120"/>
              </a:rPr>
              <a:t>Our Expertise</a:t>
            </a:r>
            <a:endParaRPr lang="en-US" sz="1667" dirty="0"/>
          </a:p>
        </p:txBody>
      </p:sp>
      <p:sp>
        <p:nvSpPr>
          <p:cNvPr id="9" name="Text 7"/>
          <p:cNvSpPr/>
          <p:nvPr/>
        </p:nvSpPr>
        <p:spPr>
          <a:xfrm>
            <a:off x="6241375" y="2381250"/>
            <a:ext cx="3391356" cy="3749368"/>
          </a:xfrm>
          <a:prstGeom prst="rect">
            <a:avLst/>
          </a:prstGeom>
          <a:noFill/>
          <a:ln/>
        </p:spPr>
        <p:txBody>
          <a:bodyPr wrap="square" rtlCol="0" anchor="t"/>
          <a:lstStyle/>
          <a:p>
            <a:pPr marL="0" indent="0">
              <a:buNone/>
            </a:pPr>
            <a:r>
              <a:rPr lang="en-US" sz="2200" b="1" dirty="0">
                <a:solidFill>
                  <a:srgbClr val="FFC000"/>
                </a:solidFill>
                <a:latin typeface="Source Sans Pro" pitchFamily="34" charset="0"/>
                <a:ea typeface="Source Sans Pro" pitchFamily="34" charset="-122"/>
                <a:cs typeface="Source Sans Pro" pitchFamily="34" charset="-120"/>
              </a:rPr>
              <a:t>Each of our partners is specialized in different service areas, allowing us to provide comprehensive solutions to our clients. Our vast experience and exposure to various industries have made us adaptable to the changing needs of the time and technology.</a:t>
            </a:r>
            <a:endParaRPr lang="en-US" sz="2200" b="1" dirty="0">
              <a:solidFill>
                <a:srgbClr val="FFC000"/>
              </a:solidFill>
            </a:endParaRPr>
          </a:p>
        </p:txBody>
      </p:sp>
      <p:sp>
        <p:nvSpPr>
          <p:cNvPr id="10" name="Text 8"/>
          <p:cNvSpPr/>
          <p:nvPr/>
        </p:nvSpPr>
        <p:spPr>
          <a:xfrm>
            <a:off x="6400800" y="6304039"/>
            <a:ext cx="6521493" cy="1042691"/>
          </a:xfrm>
          <a:prstGeom prst="rect">
            <a:avLst/>
          </a:prstGeom>
          <a:noFill/>
          <a:ln/>
        </p:spPr>
        <p:txBody>
          <a:bodyPr wrap="square" rtlCol="0" anchor="t"/>
          <a:lstStyle/>
          <a:p>
            <a:pPr marL="0" indent="0" algn="just">
              <a:lnSpc>
                <a:spcPts val="2000"/>
              </a:lnSpc>
              <a:buNone/>
            </a:pPr>
            <a:r>
              <a:rPr lang="en-US" sz="2200" b="1" dirty="0">
                <a:solidFill>
                  <a:schemeClr val="accent2">
                    <a:lumMod val="75000"/>
                  </a:schemeClr>
                </a:solidFill>
                <a:latin typeface="Source Sans Pro" pitchFamily="34" charset="0"/>
                <a:ea typeface="Source Sans Pro" pitchFamily="34" charset="-122"/>
                <a:cs typeface="Source Sans Pro" pitchFamily="34" charset="-120"/>
              </a:rPr>
              <a:t>We continuously strive to improve our services to meet the growing expectations of our esteemed customers.</a:t>
            </a:r>
            <a:endParaRPr lang="en-US" sz="2200" b="1" dirty="0">
              <a:solidFill>
                <a:schemeClr val="accent2">
                  <a:lumMod val="75000"/>
                </a:schemeClr>
              </a:solidFill>
            </a:endParaRPr>
          </a:p>
        </p:txBody>
      </p:sp>
      <p:sp>
        <p:nvSpPr>
          <p:cNvPr id="11" name="Text 9"/>
          <p:cNvSpPr/>
          <p:nvPr/>
        </p:nvSpPr>
        <p:spPr>
          <a:xfrm>
            <a:off x="9913204" y="1857493"/>
            <a:ext cx="2116812" cy="264557"/>
          </a:xfrm>
          <a:prstGeom prst="rect">
            <a:avLst/>
          </a:prstGeom>
          <a:noFill/>
          <a:ln/>
        </p:spPr>
        <p:txBody>
          <a:bodyPr wrap="none" rtlCol="0" anchor="t"/>
          <a:lstStyle/>
          <a:p>
            <a:pPr marL="0" indent="0">
              <a:lnSpc>
                <a:spcPts val="2084"/>
              </a:lnSpc>
              <a:buNone/>
            </a:pPr>
            <a:r>
              <a:rPr lang="en-US" sz="1667" b="1" kern="0" spc="-17" dirty="0">
                <a:solidFill>
                  <a:srgbClr val="FFFFFF"/>
                </a:solidFill>
                <a:latin typeface="Montserrat" pitchFamily="34" charset="0"/>
                <a:ea typeface="Montserrat" pitchFamily="34" charset="-122"/>
                <a:cs typeface="Montserrat" pitchFamily="34" charset="-120"/>
              </a:rPr>
              <a:t>Our Offices</a:t>
            </a:r>
            <a:endParaRPr lang="en-US" sz="1667" dirty="0"/>
          </a:p>
        </p:txBody>
      </p:sp>
      <p:sp>
        <p:nvSpPr>
          <p:cNvPr id="12" name="Text 10"/>
          <p:cNvSpPr/>
          <p:nvPr/>
        </p:nvSpPr>
        <p:spPr>
          <a:xfrm>
            <a:off x="9790386" y="2381250"/>
            <a:ext cx="3452648" cy="2143453"/>
          </a:xfrm>
          <a:prstGeom prst="rect">
            <a:avLst/>
          </a:prstGeom>
          <a:noFill/>
          <a:ln/>
        </p:spPr>
        <p:txBody>
          <a:bodyPr wrap="square" rtlCol="0" anchor="t"/>
          <a:lstStyle/>
          <a:p>
            <a:pPr marL="0" indent="0" algn="just">
              <a:buNone/>
            </a:pPr>
            <a:r>
              <a:rPr lang="en-US" sz="2200" b="1" dirty="0">
                <a:solidFill>
                  <a:schemeClr val="accent6">
                    <a:lumMod val="75000"/>
                  </a:schemeClr>
                </a:solidFill>
                <a:latin typeface="Source Sans Pro" pitchFamily="34" charset="0"/>
                <a:ea typeface="Source Sans Pro" pitchFamily="34" charset="-122"/>
                <a:cs typeface="Source Sans Pro" pitchFamily="34" charset="-120"/>
              </a:rPr>
              <a:t>Sri Gayathri Taxes and Accounting solutions office in Hyderabad, allowing us to serve clients across India.</a:t>
            </a:r>
            <a:endParaRPr lang="en-US" sz="2200" b="1" dirty="0">
              <a:solidFill>
                <a:schemeClr val="accent6">
                  <a:lumMod val="75000"/>
                </a:scheme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1B"/>
          </a:solidFill>
          <a:ln/>
        </p:spPr>
      </p:sp>
      <p:sp>
        <p:nvSpPr>
          <p:cNvPr id="3" name="Shape 1"/>
          <p:cNvSpPr/>
          <p:nvPr/>
        </p:nvSpPr>
        <p:spPr>
          <a:xfrm>
            <a:off x="0" y="0"/>
            <a:ext cx="14630400" cy="8229600"/>
          </a:xfrm>
          <a:prstGeom prst="rect">
            <a:avLst/>
          </a:prstGeom>
          <a:solidFill>
            <a:srgbClr val="111213"/>
          </a:solidFill>
          <a:ln/>
        </p:spPr>
      </p:sp>
      <p:sp>
        <p:nvSpPr>
          <p:cNvPr id="4" name="Text 2"/>
          <p:cNvSpPr/>
          <p:nvPr/>
        </p:nvSpPr>
        <p:spPr>
          <a:xfrm>
            <a:off x="2517696" y="2283262"/>
            <a:ext cx="5554980" cy="694373"/>
          </a:xfrm>
          <a:prstGeom prst="rect">
            <a:avLst/>
          </a:prstGeom>
          <a:noFill/>
          <a:ln/>
        </p:spPr>
        <p:txBody>
          <a:bodyPr wrap="none" rtlCol="0" anchor="t"/>
          <a:lstStyle/>
          <a:p>
            <a:pPr marL="0" indent="0">
              <a:lnSpc>
                <a:spcPts val="5468"/>
              </a:lnSpc>
              <a:buNone/>
            </a:pPr>
            <a:r>
              <a:rPr lang="en-US" sz="4374" b="1" kern="0" spc="-44" dirty="0">
                <a:solidFill>
                  <a:srgbClr val="FFFFFF"/>
                </a:solidFill>
                <a:latin typeface="Montserrat" pitchFamily="34" charset="0"/>
                <a:ea typeface="Montserrat" pitchFamily="34" charset="-122"/>
                <a:cs typeface="Montserrat" pitchFamily="34" charset="-120"/>
              </a:rPr>
              <a:t>Contact Us</a:t>
            </a:r>
            <a:endParaRPr lang="en-US" sz="4374" dirty="0"/>
          </a:p>
        </p:txBody>
      </p:sp>
      <p:pic>
        <p:nvPicPr>
          <p:cNvPr id="5" name="Image 0" descr="preencoded.png"/>
          <p:cNvPicPr>
            <a:picLocks noChangeAspect="1"/>
          </p:cNvPicPr>
          <p:nvPr/>
        </p:nvPicPr>
        <p:blipFill>
          <a:blip r:embed="rId3"/>
          <a:stretch>
            <a:fillRect/>
          </a:stretch>
        </p:blipFill>
        <p:spPr>
          <a:xfrm>
            <a:off x="2517696" y="3421975"/>
            <a:ext cx="555427" cy="555427"/>
          </a:xfrm>
          <a:prstGeom prst="rect">
            <a:avLst/>
          </a:prstGeom>
        </p:spPr>
      </p:pic>
      <p:sp>
        <p:nvSpPr>
          <p:cNvPr id="6" name="Text 3"/>
          <p:cNvSpPr/>
          <p:nvPr/>
        </p:nvSpPr>
        <p:spPr>
          <a:xfrm>
            <a:off x="2517696" y="4199573"/>
            <a:ext cx="2777490" cy="347186"/>
          </a:xfrm>
          <a:prstGeom prst="rect">
            <a:avLst/>
          </a:prstGeom>
          <a:noFill/>
          <a:ln/>
        </p:spPr>
        <p:txBody>
          <a:bodyPr wrap="none" rtlCol="0" anchor="t"/>
          <a:lstStyle/>
          <a:p>
            <a:pPr marL="0" indent="0" algn="l">
              <a:lnSpc>
                <a:spcPts val="2734"/>
              </a:lnSpc>
              <a:buNone/>
            </a:pPr>
            <a:r>
              <a:rPr lang="en-US" sz="2187" b="1" kern="0" spc="-22" dirty="0">
                <a:solidFill>
                  <a:srgbClr val="FFFFFF"/>
                </a:solidFill>
                <a:latin typeface="Montserrat" pitchFamily="34" charset="0"/>
                <a:ea typeface="Montserrat" pitchFamily="34" charset="-122"/>
                <a:cs typeface="Montserrat" pitchFamily="34" charset="-120"/>
              </a:rPr>
              <a:t>Email</a:t>
            </a:r>
            <a:endParaRPr lang="en-US" sz="2187" dirty="0"/>
          </a:p>
        </p:txBody>
      </p:sp>
      <p:sp>
        <p:nvSpPr>
          <p:cNvPr id="7" name="Text 4"/>
          <p:cNvSpPr/>
          <p:nvPr/>
        </p:nvSpPr>
        <p:spPr>
          <a:xfrm>
            <a:off x="2517696" y="4679990"/>
            <a:ext cx="4630817" cy="333256"/>
          </a:xfrm>
          <a:prstGeom prst="rect">
            <a:avLst/>
          </a:prstGeom>
          <a:noFill/>
          <a:ln/>
        </p:spPr>
        <p:txBody>
          <a:bodyPr wrap="none" rtlCol="0" anchor="t"/>
          <a:lstStyle/>
          <a:p>
            <a:pPr marL="0" indent="0" algn="l">
              <a:lnSpc>
                <a:spcPts val="2624"/>
              </a:lnSpc>
              <a:buNone/>
            </a:pPr>
            <a:r>
              <a:rPr lang="en-US" sz="1750" dirty="0">
                <a:solidFill>
                  <a:srgbClr val="E2E6E9"/>
                </a:solidFill>
                <a:latin typeface="Source Sans Pro" pitchFamily="34" charset="0"/>
                <a:ea typeface="Source Sans Pro" pitchFamily="34" charset="-122"/>
                <a:cs typeface="Source Sans Pro" pitchFamily="34" charset="-120"/>
              </a:rPr>
              <a:t>Sri.vas405@ gmail. com</a:t>
            </a:r>
            <a:endParaRPr lang="en-US" sz="1750" dirty="0"/>
          </a:p>
        </p:txBody>
      </p:sp>
      <p:sp>
        <p:nvSpPr>
          <p:cNvPr id="8" name="Text 5"/>
          <p:cNvSpPr/>
          <p:nvPr/>
        </p:nvSpPr>
        <p:spPr>
          <a:xfrm>
            <a:off x="2517696" y="5146477"/>
            <a:ext cx="4630817" cy="333256"/>
          </a:xfrm>
          <a:prstGeom prst="rect">
            <a:avLst/>
          </a:prstGeom>
          <a:noFill/>
          <a:ln/>
        </p:spPr>
        <p:txBody>
          <a:bodyPr wrap="none" rtlCol="0" anchor="t"/>
          <a:lstStyle/>
          <a:p>
            <a:pPr marL="0" indent="0" algn="l">
              <a:lnSpc>
                <a:spcPts val="2624"/>
              </a:lnSpc>
              <a:buNone/>
            </a:pPr>
            <a:r>
              <a:rPr lang="en-US" sz="1750" dirty="0">
                <a:solidFill>
                  <a:srgbClr val="E2E6E9"/>
                </a:solidFill>
                <a:latin typeface="Source Sans Pro" pitchFamily="34" charset="0"/>
                <a:ea typeface="Source Sans Pro" pitchFamily="34" charset="-122"/>
                <a:cs typeface="Source Sans Pro" pitchFamily="34" charset="-120"/>
              </a:rPr>
              <a:t>Phone</a:t>
            </a:r>
            <a:endParaRPr lang="en-US" sz="1750" dirty="0"/>
          </a:p>
        </p:txBody>
      </p:sp>
      <p:sp>
        <p:nvSpPr>
          <p:cNvPr id="9" name="Text 6"/>
          <p:cNvSpPr/>
          <p:nvPr/>
        </p:nvSpPr>
        <p:spPr>
          <a:xfrm>
            <a:off x="2517696" y="5612963"/>
            <a:ext cx="4630817" cy="333256"/>
          </a:xfrm>
          <a:prstGeom prst="rect">
            <a:avLst/>
          </a:prstGeom>
          <a:noFill/>
          <a:ln/>
        </p:spPr>
        <p:txBody>
          <a:bodyPr wrap="none" rtlCol="0" anchor="t"/>
          <a:lstStyle/>
          <a:p>
            <a:pPr marL="0" indent="0" algn="l">
              <a:lnSpc>
                <a:spcPts val="2624"/>
              </a:lnSpc>
              <a:buNone/>
            </a:pPr>
            <a:r>
              <a:rPr lang="en-US" sz="1750" dirty="0">
                <a:solidFill>
                  <a:srgbClr val="E2E6E9"/>
                </a:solidFill>
                <a:latin typeface="Source Sans Pro" pitchFamily="34" charset="0"/>
                <a:ea typeface="Source Sans Pro" pitchFamily="34" charset="-122"/>
                <a:cs typeface="Source Sans Pro" pitchFamily="34" charset="-120"/>
              </a:rPr>
              <a:t>+91 7207585181, 9666478323</a:t>
            </a:r>
            <a:endParaRPr lang="en-US" sz="1750" dirty="0"/>
          </a:p>
        </p:txBody>
      </p:sp>
      <p:pic>
        <p:nvPicPr>
          <p:cNvPr id="10" name="Image 1" descr="preencoded.png"/>
          <p:cNvPicPr>
            <a:picLocks noChangeAspect="1"/>
          </p:cNvPicPr>
          <p:nvPr/>
        </p:nvPicPr>
        <p:blipFill>
          <a:blip r:embed="rId4"/>
          <a:stretch>
            <a:fillRect/>
          </a:stretch>
        </p:blipFill>
        <p:spPr>
          <a:xfrm>
            <a:off x="7481768" y="3421975"/>
            <a:ext cx="555427" cy="555427"/>
          </a:xfrm>
          <a:prstGeom prst="rect">
            <a:avLst/>
          </a:prstGeom>
        </p:spPr>
      </p:pic>
      <p:sp>
        <p:nvSpPr>
          <p:cNvPr id="11" name="Text 7"/>
          <p:cNvSpPr/>
          <p:nvPr/>
        </p:nvSpPr>
        <p:spPr>
          <a:xfrm>
            <a:off x="7481768" y="4199573"/>
            <a:ext cx="2777490" cy="347186"/>
          </a:xfrm>
          <a:prstGeom prst="rect">
            <a:avLst/>
          </a:prstGeom>
          <a:noFill/>
          <a:ln/>
        </p:spPr>
        <p:txBody>
          <a:bodyPr wrap="none" rtlCol="0" anchor="t"/>
          <a:lstStyle/>
          <a:p>
            <a:pPr marL="0" indent="0" algn="l">
              <a:lnSpc>
                <a:spcPts val="2734"/>
              </a:lnSpc>
              <a:buNone/>
            </a:pPr>
            <a:r>
              <a:rPr lang="en-US" sz="2187" b="1" kern="0" spc="-22" dirty="0">
                <a:solidFill>
                  <a:srgbClr val="FFFFFF"/>
                </a:solidFill>
                <a:latin typeface="Montserrat" pitchFamily="34" charset="0"/>
                <a:ea typeface="Montserrat" pitchFamily="34" charset="-122"/>
                <a:cs typeface="Montserrat" pitchFamily="34" charset="-120"/>
              </a:rPr>
              <a:t>Ramnagar</a:t>
            </a:r>
            <a:endParaRPr lang="en-US" sz="2187" dirty="0"/>
          </a:p>
        </p:txBody>
      </p:sp>
      <p:sp>
        <p:nvSpPr>
          <p:cNvPr id="12" name="Text 8"/>
          <p:cNvSpPr/>
          <p:nvPr/>
        </p:nvSpPr>
        <p:spPr>
          <a:xfrm>
            <a:off x="7481768" y="4679990"/>
            <a:ext cx="4630817" cy="333256"/>
          </a:xfrm>
          <a:prstGeom prst="rect">
            <a:avLst/>
          </a:prstGeom>
          <a:noFill/>
          <a:ln/>
        </p:spPr>
        <p:txBody>
          <a:bodyPr wrap="none" rtlCol="0" anchor="t"/>
          <a:lstStyle/>
          <a:p>
            <a:pPr marL="0" indent="0" algn="l">
              <a:lnSpc>
                <a:spcPts val="2624"/>
              </a:lnSpc>
              <a:buNone/>
            </a:pPr>
            <a:r>
              <a:rPr lang="en-US" sz="1750" dirty="0">
                <a:solidFill>
                  <a:srgbClr val="E2E6E9"/>
                </a:solidFill>
                <a:latin typeface="Source Sans Pro" pitchFamily="34" charset="0"/>
                <a:ea typeface="Source Sans Pro" pitchFamily="34" charset="-122"/>
                <a:cs typeface="Source Sans Pro" pitchFamily="34" charset="-120"/>
              </a:rPr>
              <a:t>Hyderabad, Ramnagar gundu, bised cost to cost</a:t>
            </a:r>
            <a:endParaRPr lang="en-US" sz="175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1B"/>
          </a:solidFill>
          <a:ln/>
        </p:spPr>
      </p:sp>
      <p:sp>
        <p:nvSpPr>
          <p:cNvPr id="3" name="Shape 1"/>
          <p:cNvSpPr/>
          <p:nvPr/>
        </p:nvSpPr>
        <p:spPr>
          <a:xfrm>
            <a:off x="0" y="0"/>
            <a:ext cx="14630400" cy="8229600"/>
          </a:xfrm>
          <a:prstGeom prst="rect">
            <a:avLst/>
          </a:prstGeom>
          <a:solidFill>
            <a:srgbClr val="111213"/>
          </a:solidFill>
          <a:ln/>
        </p:spPr>
      </p:sp>
      <p:pic>
        <p:nvPicPr>
          <p:cNvPr id="4" name="Image 0" descr="preencoded.png"/>
          <p:cNvPicPr>
            <a:picLocks noChangeAspect="1"/>
          </p:cNvPicPr>
          <p:nvPr/>
        </p:nvPicPr>
        <p:blipFill>
          <a:blip r:embed="rId3"/>
          <a:stretch>
            <a:fillRect/>
          </a:stretch>
        </p:blipFill>
        <p:spPr>
          <a:xfrm>
            <a:off x="-7620" y="0"/>
            <a:ext cx="2908475" cy="8229600"/>
          </a:xfrm>
          <a:prstGeom prst="rect">
            <a:avLst/>
          </a:prstGeom>
        </p:spPr>
      </p:pic>
      <p:sp>
        <p:nvSpPr>
          <p:cNvPr id="5" name="Text 2"/>
          <p:cNvSpPr/>
          <p:nvPr/>
        </p:nvSpPr>
        <p:spPr>
          <a:xfrm>
            <a:off x="6319599" y="2767846"/>
            <a:ext cx="5554980" cy="694373"/>
          </a:xfrm>
          <a:prstGeom prst="rect">
            <a:avLst/>
          </a:prstGeom>
          <a:noFill/>
          <a:ln/>
        </p:spPr>
        <p:txBody>
          <a:bodyPr wrap="none" rtlCol="0" anchor="t"/>
          <a:lstStyle/>
          <a:p>
            <a:pPr marL="0" indent="0">
              <a:lnSpc>
                <a:spcPts val="5468"/>
              </a:lnSpc>
              <a:buNone/>
            </a:pPr>
            <a:r>
              <a:rPr lang="en-US" sz="4374" b="1" kern="0" spc="-44" dirty="0">
                <a:solidFill>
                  <a:srgbClr val="FFFFFF"/>
                </a:solidFill>
                <a:latin typeface="Montserrat" pitchFamily="34" charset="0"/>
                <a:ea typeface="Montserrat" pitchFamily="34" charset="-122"/>
                <a:cs typeface="Montserrat" pitchFamily="34" charset="-120"/>
              </a:rPr>
              <a:t>Disclaimer</a:t>
            </a:r>
            <a:endParaRPr lang="en-US" sz="4374" dirty="0"/>
          </a:p>
        </p:txBody>
      </p:sp>
      <p:sp>
        <p:nvSpPr>
          <p:cNvPr id="6" name="Text 3"/>
          <p:cNvSpPr/>
          <p:nvPr/>
        </p:nvSpPr>
        <p:spPr>
          <a:xfrm>
            <a:off x="2908475" y="3795474"/>
            <a:ext cx="11548504" cy="3976926"/>
          </a:xfrm>
          <a:prstGeom prst="rect">
            <a:avLst/>
          </a:prstGeom>
          <a:noFill/>
          <a:ln/>
        </p:spPr>
        <p:txBody>
          <a:bodyPr wrap="square" rtlCol="0" anchor="t"/>
          <a:lstStyle/>
          <a:p>
            <a:pPr marL="0" indent="0" algn="just">
              <a:buNone/>
            </a:pPr>
            <a:r>
              <a:rPr lang="en-US" sz="3000" b="1" dirty="0">
                <a:solidFill>
                  <a:srgbClr val="FF0000"/>
                </a:solidFill>
                <a:latin typeface="Source Sans Pro" pitchFamily="34" charset="0"/>
                <a:ea typeface="Source Sans Pro" pitchFamily="34" charset="-122"/>
                <a:cs typeface="Source Sans Pro" pitchFamily="34" charset="-120"/>
              </a:rPr>
              <a:t>The information in this publication is intended to provide only a general outline of the subjects covered. It should neither be regarded as comprehensive nor sufficient for making decisions, nor should it be used in place of professional advice. Sri Gayathri Taxes &amp; Accounting solutions accepts no responsibility for any loss arising from any action taken or not taken by anyone using this material.</a:t>
            </a:r>
            <a:endParaRPr lang="en-US" sz="30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7" presetClass="emph" presetSubtype="2" fill="hold" nodeType="clickEffect">
                                  <p:stCondLst>
                                    <p:cond delay="0"/>
                                  </p:stCondLst>
                                  <p:childTnLst>
                                    <p:animClr clrSpc="rgb" dir="cw">
                                      <p:cBhvr>
                                        <p:cTn id="11" dur="2000" fill="hold"/>
                                        <p:tgtEl>
                                          <p:spTgt spid="3"/>
                                        </p:tgtEl>
                                        <p:attrNameLst>
                                          <p:attrName>stroke.color</p:attrName>
                                        </p:attrNameLst>
                                      </p:cBhvr>
                                      <p:to>
                                        <a:schemeClr val="accent2"/>
                                      </p:to>
                                    </p:animClr>
                                    <p:set>
                                      <p:cBhvr>
                                        <p:cTn id="12" dur="2000" fill="hold"/>
                                        <p:tgtEl>
                                          <p:spTgt spid="3"/>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1B"/>
          </a:solidFill>
          <a:ln/>
        </p:spPr>
      </p:sp>
      <p:sp>
        <p:nvSpPr>
          <p:cNvPr id="3" name="Shape 1"/>
          <p:cNvSpPr/>
          <p:nvPr/>
        </p:nvSpPr>
        <p:spPr>
          <a:xfrm>
            <a:off x="0" y="0"/>
            <a:ext cx="14630400" cy="8229600"/>
          </a:xfrm>
          <a:prstGeom prst="rect">
            <a:avLst/>
          </a:prstGeom>
          <a:solidFill>
            <a:srgbClr val="111213"/>
          </a:solidFill>
          <a:ln/>
        </p:spPr>
      </p:sp>
      <p:pic>
        <p:nvPicPr>
          <p:cNvPr id="4" name="Image 0" descr="preencoded.png"/>
          <p:cNvPicPr>
            <a:picLocks noChangeAspect="1"/>
          </p:cNvPicPr>
          <p:nvPr/>
        </p:nvPicPr>
        <p:blipFill>
          <a:blip r:embed="rId3"/>
          <a:stretch>
            <a:fillRect/>
          </a:stretch>
        </p:blipFill>
        <p:spPr>
          <a:xfrm>
            <a:off x="11587654" y="0"/>
            <a:ext cx="3050365" cy="8229600"/>
          </a:xfrm>
          <a:prstGeom prst="rect">
            <a:avLst/>
          </a:prstGeom>
        </p:spPr>
      </p:pic>
      <p:sp>
        <p:nvSpPr>
          <p:cNvPr id="5" name="Text 2"/>
          <p:cNvSpPr/>
          <p:nvPr/>
        </p:nvSpPr>
        <p:spPr>
          <a:xfrm>
            <a:off x="833199" y="2309574"/>
            <a:ext cx="5554980" cy="694373"/>
          </a:xfrm>
          <a:prstGeom prst="rect">
            <a:avLst/>
          </a:prstGeom>
          <a:noFill/>
          <a:ln/>
        </p:spPr>
        <p:txBody>
          <a:bodyPr wrap="none" rtlCol="0" anchor="t"/>
          <a:lstStyle/>
          <a:p>
            <a:pPr marL="0" indent="0">
              <a:lnSpc>
                <a:spcPts val="5468"/>
              </a:lnSpc>
              <a:buNone/>
            </a:pPr>
            <a:r>
              <a:rPr lang="en-US" sz="4374" b="1" kern="0" spc="-44" dirty="0">
                <a:solidFill>
                  <a:srgbClr val="FFFFFF"/>
                </a:solidFill>
                <a:latin typeface="Montserrat" pitchFamily="34" charset="0"/>
                <a:ea typeface="Montserrat" pitchFamily="34" charset="-122"/>
                <a:cs typeface="Montserrat" pitchFamily="34" charset="-120"/>
              </a:rPr>
              <a:t>Background</a:t>
            </a:r>
            <a:endParaRPr lang="en-US" sz="4374" dirty="0"/>
          </a:p>
        </p:txBody>
      </p:sp>
      <p:sp>
        <p:nvSpPr>
          <p:cNvPr id="6" name="Text 3"/>
          <p:cNvSpPr/>
          <p:nvPr/>
        </p:nvSpPr>
        <p:spPr>
          <a:xfrm>
            <a:off x="833199" y="3337203"/>
            <a:ext cx="10313022" cy="1723528"/>
          </a:xfrm>
          <a:prstGeom prst="rect">
            <a:avLst/>
          </a:prstGeom>
          <a:noFill/>
          <a:ln/>
        </p:spPr>
        <p:txBody>
          <a:bodyPr wrap="square" rtlCol="0" anchor="t"/>
          <a:lstStyle/>
          <a:p>
            <a:pPr marL="0" indent="0">
              <a:buNone/>
            </a:pPr>
            <a:r>
              <a:rPr lang="en-US" sz="2400" dirty="0">
                <a:solidFill>
                  <a:srgbClr val="FFFF00"/>
                </a:solidFill>
                <a:latin typeface="Source Sans Pro" pitchFamily="34" charset="0"/>
                <a:ea typeface="Source Sans Pro" pitchFamily="34" charset="-122"/>
                <a:cs typeface="Source Sans Pro" pitchFamily="34" charset="-120"/>
              </a:rPr>
              <a:t>Micro, Small and Medium Enterprises (MSMEs) play a significant role in the growth of the Indian economy. To support the MSME sector, the Indian government has introduced amendments through the Finance Act 2023 to promote timely payments to micro and small enterprises (MSEs).</a:t>
            </a:r>
            <a:endParaRPr lang="en-US" sz="2400" dirty="0">
              <a:solidFill>
                <a:srgbClr val="FFFF00"/>
              </a:solidFill>
            </a:endParaRPr>
          </a:p>
        </p:txBody>
      </p:sp>
      <p:sp>
        <p:nvSpPr>
          <p:cNvPr id="7" name="Text 4"/>
          <p:cNvSpPr/>
          <p:nvPr/>
        </p:nvSpPr>
        <p:spPr>
          <a:xfrm>
            <a:off x="833199" y="5313521"/>
            <a:ext cx="10013477" cy="1938616"/>
          </a:xfrm>
          <a:prstGeom prst="rect">
            <a:avLst/>
          </a:prstGeom>
          <a:noFill/>
          <a:ln/>
        </p:spPr>
        <p:txBody>
          <a:bodyPr wrap="square" rtlCol="0" anchor="t"/>
          <a:lstStyle/>
          <a:p>
            <a:pPr marL="0" indent="0">
              <a:buNone/>
            </a:pPr>
            <a:r>
              <a:rPr lang="en-US" sz="2400" dirty="0" smtClean="0">
                <a:solidFill>
                  <a:srgbClr val="FFFF00"/>
                </a:solidFill>
                <a:latin typeface="Source Sans Pro" pitchFamily="34" charset="0"/>
                <a:ea typeface="Source Sans Pro" pitchFamily="34" charset="-122"/>
                <a:cs typeface="Source Sans Pro" pitchFamily="34" charset="-120"/>
              </a:rPr>
              <a:t>The amendments to Section 43B of the Income Tax Act, 1961 aim to ensure that businesses make payments to MSEs within the timelines specified in the Micro, Small and Medium Enterprises Development Act, 2006 (MSMED Act).</a:t>
            </a:r>
            <a:endParaRPr lang="en-US" sz="2400" dirty="0">
              <a:solidFill>
                <a:srgbClr val="FFFF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1B"/>
          </a:solidFill>
          <a:ln/>
        </p:spPr>
      </p:sp>
      <p:sp>
        <p:nvSpPr>
          <p:cNvPr id="3" name="Shape 1"/>
          <p:cNvSpPr/>
          <p:nvPr/>
        </p:nvSpPr>
        <p:spPr>
          <a:xfrm>
            <a:off x="0" y="0"/>
            <a:ext cx="14630400" cy="8229600"/>
          </a:xfrm>
          <a:prstGeom prst="rect">
            <a:avLst/>
          </a:prstGeom>
          <a:solidFill>
            <a:srgbClr val="111213"/>
          </a:solidFill>
          <a:ln/>
        </p:spPr>
      </p:sp>
      <p:sp>
        <p:nvSpPr>
          <p:cNvPr id="4" name="Text 2"/>
          <p:cNvSpPr/>
          <p:nvPr/>
        </p:nvSpPr>
        <p:spPr>
          <a:xfrm>
            <a:off x="2517696" y="704493"/>
            <a:ext cx="9207937" cy="694373"/>
          </a:xfrm>
          <a:prstGeom prst="rect">
            <a:avLst/>
          </a:prstGeom>
          <a:noFill/>
          <a:ln/>
        </p:spPr>
        <p:txBody>
          <a:bodyPr wrap="none" rtlCol="0" anchor="t"/>
          <a:lstStyle/>
          <a:p>
            <a:pPr marL="0" indent="0">
              <a:lnSpc>
                <a:spcPts val="5468"/>
              </a:lnSpc>
              <a:buNone/>
            </a:pPr>
            <a:r>
              <a:rPr lang="en-US" sz="4374" b="1" kern="0" spc="-44" dirty="0">
                <a:solidFill>
                  <a:srgbClr val="FFFFFF"/>
                </a:solidFill>
                <a:latin typeface="Montserrat" pitchFamily="34" charset="0"/>
                <a:ea typeface="Montserrat" pitchFamily="34" charset="-122"/>
                <a:cs typeface="Montserrat" pitchFamily="34" charset="-120"/>
              </a:rPr>
              <a:t>Key Provisions of Section 43B(h)</a:t>
            </a:r>
            <a:endParaRPr lang="en-US" sz="4374" dirty="0"/>
          </a:p>
        </p:txBody>
      </p:sp>
      <p:sp>
        <p:nvSpPr>
          <p:cNvPr id="5" name="Shape 3"/>
          <p:cNvSpPr/>
          <p:nvPr/>
        </p:nvSpPr>
        <p:spPr>
          <a:xfrm>
            <a:off x="2517696" y="2016800"/>
            <a:ext cx="499943" cy="499943"/>
          </a:xfrm>
          <a:prstGeom prst="roundRect">
            <a:avLst>
              <a:gd name="adj" fmla="val 13333"/>
            </a:avLst>
          </a:prstGeom>
          <a:solidFill>
            <a:srgbClr val="232629"/>
          </a:solidFill>
          <a:ln/>
        </p:spPr>
      </p:sp>
      <p:sp>
        <p:nvSpPr>
          <p:cNvPr id="6" name="Text 4"/>
          <p:cNvSpPr/>
          <p:nvPr/>
        </p:nvSpPr>
        <p:spPr>
          <a:xfrm>
            <a:off x="2703909" y="2058472"/>
            <a:ext cx="127397" cy="416481"/>
          </a:xfrm>
          <a:prstGeom prst="rect">
            <a:avLst/>
          </a:prstGeom>
          <a:noFill/>
          <a:ln/>
        </p:spPr>
        <p:txBody>
          <a:bodyPr wrap="none" rtlCol="0" anchor="t"/>
          <a:lstStyle/>
          <a:p>
            <a:pPr marL="0" indent="0" algn="ctr">
              <a:lnSpc>
                <a:spcPts val="3281"/>
              </a:lnSpc>
              <a:buNone/>
            </a:pPr>
            <a:r>
              <a:rPr lang="en-US" sz="2624" b="1" kern="0" spc="-26" dirty="0">
                <a:solidFill>
                  <a:srgbClr val="FFFFFF"/>
                </a:solidFill>
                <a:latin typeface="Montserrat" pitchFamily="34" charset="0"/>
                <a:ea typeface="Montserrat" pitchFamily="34" charset="-122"/>
                <a:cs typeface="Montserrat" pitchFamily="34" charset="-120"/>
              </a:rPr>
              <a:t>1</a:t>
            </a:r>
            <a:endParaRPr lang="en-US" sz="2624" dirty="0"/>
          </a:p>
        </p:txBody>
      </p:sp>
      <p:sp>
        <p:nvSpPr>
          <p:cNvPr id="7" name="Text 5"/>
          <p:cNvSpPr/>
          <p:nvPr/>
        </p:nvSpPr>
        <p:spPr>
          <a:xfrm>
            <a:off x="3239810" y="2093119"/>
            <a:ext cx="2777490" cy="347186"/>
          </a:xfrm>
          <a:prstGeom prst="rect">
            <a:avLst/>
          </a:prstGeom>
          <a:noFill/>
          <a:ln/>
        </p:spPr>
        <p:txBody>
          <a:bodyPr wrap="none" rtlCol="0" anchor="t"/>
          <a:lstStyle/>
          <a:p>
            <a:pPr marL="0" indent="0">
              <a:lnSpc>
                <a:spcPts val="2734"/>
              </a:lnSpc>
              <a:buNone/>
            </a:pPr>
            <a:r>
              <a:rPr lang="en-US" sz="2187" b="1" kern="0" spc="-22" dirty="0">
                <a:solidFill>
                  <a:srgbClr val="FFFFFF"/>
                </a:solidFill>
                <a:latin typeface="Montserrat" pitchFamily="34" charset="0"/>
                <a:ea typeface="Montserrat" pitchFamily="34" charset="-122"/>
                <a:cs typeface="Montserrat" pitchFamily="34" charset="-120"/>
              </a:rPr>
              <a:t>Applicability</a:t>
            </a:r>
            <a:endParaRPr lang="en-US" sz="2187" dirty="0"/>
          </a:p>
        </p:txBody>
      </p:sp>
      <p:sp>
        <p:nvSpPr>
          <p:cNvPr id="8" name="Text 6"/>
          <p:cNvSpPr/>
          <p:nvPr/>
        </p:nvSpPr>
        <p:spPr>
          <a:xfrm>
            <a:off x="1608084" y="2573536"/>
            <a:ext cx="5596032" cy="1767126"/>
          </a:xfrm>
          <a:prstGeom prst="rect">
            <a:avLst/>
          </a:prstGeom>
          <a:noFill/>
          <a:ln/>
        </p:spPr>
        <p:txBody>
          <a:bodyPr wrap="square" rtlCol="0" anchor="t"/>
          <a:lstStyle/>
          <a:p>
            <a:pPr marL="0" indent="0">
              <a:lnSpc>
                <a:spcPts val="2624"/>
              </a:lnSpc>
              <a:buNone/>
            </a:pPr>
            <a:r>
              <a:rPr lang="en-US" sz="2400" dirty="0">
                <a:solidFill>
                  <a:srgbClr val="FFFF00"/>
                </a:solidFill>
                <a:latin typeface="Source Sans Pro" pitchFamily="34" charset="0"/>
                <a:ea typeface="Source Sans Pro" pitchFamily="34" charset="-122"/>
                <a:cs typeface="Source Sans Pro" pitchFamily="34" charset="-120"/>
              </a:rPr>
              <a:t>The provisions of Section 43B(h) are applicable from Assessment Year 2024-25, i.e., Financial Year 2023-24 onwards.</a:t>
            </a:r>
            <a:endParaRPr lang="en-US" sz="2400" dirty="0">
              <a:solidFill>
                <a:srgbClr val="FFFF00"/>
              </a:solidFill>
            </a:endParaRPr>
          </a:p>
        </p:txBody>
      </p:sp>
      <p:sp>
        <p:nvSpPr>
          <p:cNvPr id="9" name="Shape 7"/>
          <p:cNvSpPr/>
          <p:nvPr/>
        </p:nvSpPr>
        <p:spPr>
          <a:xfrm>
            <a:off x="7426285" y="2016800"/>
            <a:ext cx="499943" cy="499943"/>
          </a:xfrm>
          <a:prstGeom prst="roundRect">
            <a:avLst>
              <a:gd name="adj" fmla="val 13333"/>
            </a:avLst>
          </a:prstGeom>
          <a:solidFill>
            <a:srgbClr val="232629"/>
          </a:solidFill>
          <a:ln/>
        </p:spPr>
      </p:sp>
      <p:sp>
        <p:nvSpPr>
          <p:cNvPr id="10" name="Text 8"/>
          <p:cNvSpPr/>
          <p:nvPr/>
        </p:nvSpPr>
        <p:spPr>
          <a:xfrm>
            <a:off x="7579519" y="2058472"/>
            <a:ext cx="193358" cy="416481"/>
          </a:xfrm>
          <a:prstGeom prst="rect">
            <a:avLst/>
          </a:prstGeom>
          <a:noFill/>
          <a:ln/>
        </p:spPr>
        <p:txBody>
          <a:bodyPr wrap="none" rtlCol="0" anchor="t"/>
          <a:lstStyle/>
          <a:p>
            <a:pPr marL="0" indent="0" algn="ctr">
              <a:lnSpc>
                <a:spcPts val="3281"/>
              </a:lnSpc>
              <a:buNone/>
            </a:pPr>
            <a:r>
              <a:rPr lang="en-US" sz="2624" b="1" kern="0" spc="-26" dirty="0">
                <a:solidFill>
                  <a:srgbClr val="FFFFFF"/>
                </a:solidFill>
                <a:latin typeface="Montserrat" pitchFamily="34" charset="0"/>
                <a:ea typeface="Montserrat" pitchFamily="34" charset="-122"/>
                <a:cs typeface="Montserrat" pitchFamily="34" charset="-120"/>
              </a:rPr>
              <a:t>2</a:t>
            </a:r>
            <a:endParaRPr lang="en-US" sz="2624" dirty="0"/>
          </a:p>
        </p:txBody>
      </p:sp>
      <p:sp>
        <p:nvSpPr>
          <p:cNvPr id="11" name="Text 9"/>
          <p:cNvSpPr/>
          <p:nvPr/>
        </p:nvSpPr>
        <p:spPr>
          <a:xfrm>
            <a:off x="8148399" y="2093119"/>
            <a:ext cx="2777490" cy="347186"/>
          </a:xfrm>
          <a:prstGeom prst="rect">
            <a:avLst/>
          </a:prstGeom>
          <a:noFill/>
          <a:ln/>
        </p:spPr>
        <p:txBody>
          <a:bodyPr wrap="none" rtlCol="0" anchor="t"/>
          <a:lstStyle/>
          <a:p>
            <a:pPr marL="0" indent="0">
              <a:lnSpc>
                <a:spcPts val="2734"/>
              </a:lnSpc>
              <a:buNone/>
            </a:pPr>
            <a:r>
              <a:rPr lang="en-US" sz="2187" b="1" kern="0" spc="-22" dirty="0">
                <a:solidFill>
                  <a:srgbClr val="FFFFFF"/>
                </a:solidFill>
                <a:latin typeface="Montserrat" pitchFamily="34" charset="0"/>
                <a:ea typeface="Montserrat" pitchFamily="34" charset="-122"/>
                <a:cs typeface="Montserrat" pitchFamily="34" charset="-120"/>
              </a:rPr>
              <a:t>Covered Entities</a:t>
            </a:r>
            <a:endParaRPr lang="en-US" sz="2187" dirty="0"/>
          </a:p>
        </p:txBody>
      </p:sp>
      <p:sp>
        <p:nvSpPr>
          <p:cNvPr id="12" name="Text 10"/>
          <p:cNvSpPr/>
          <p:nvPr/>
        </p:nvSpPr>
        <p:spPr>
          <a:xfrm>
            <a:off x="8148399" y="2573535"/>
            <a:ext cx="5630663" cy="2338387"/>
          </a:xfrm>
          <a:prstGeom prst="rect">
            <a:avLst/>
          </a:prstGeom>
          <a:noFill/>
          <a:ln/>
        </p:spPr>
        <p:txBody>
          <a:bodyPr wrap="square" rtlCol="0" anchor="t"/>
          <a:lstStyle/>
          <a:p>
            <a:pPr marL="0" indent="0">
              <a:lnSpc>
                <a:spcPts val="2624"/>
              </a:lnSpc>
              <a:buNone/>
            </a:pPr>
            <a:r>
              <a:rPr lang="en-US" sz="2400" dirty="0">
                <a:solidFill>
                  <a:srgbClr val="FFFF00"/>
                </a:solidFill>
                <a:latin typeface="Source Sans Pro" pitchFamily="34" charset="0"/>
                <a:ea typeface="Source Sans Pro" pitchFamily="34" charset="-122"/>
                <a:cs typeface="Source Sans Pro" pitchFamily="34" charset="-120"/>
              </a:rPr>
              <a:t>Section 43B(h) applies to payments made by businesses to registered micro and small enterprises (MSEs) under the MSMED Act. Medium enterprises and unregistered micro and small enterprises are not covered under this provision.</a:t>
            </a:r>
            <a:endParaRPr lang="en-US" sz="2400" dirty="0">
              <a:solidFill>
                <a:srgbClr val="FFFF00"/>
              </a:solidFill>
            </a:endParaRPr>
          </a:p>
        </p:txBody>
      </p:sp>
      <p:sp>
        <p:nvSpPr>
          <p:cNvPr id="13" name="Shape 11"/>
          <p:cNvSpPr/>
          <p:nvPr/>
        </p:nvSpPr>
        <p:spPr>
          <a:xfrm>
            <a:off x="2517696" y="4968835"/>
            <a:ext cx="499943" cy="499943"/>
          </a:xfrm>
          <a:prstGeom prst="roundRect">
            <a:avLst>
              <a:gd name="adj" fmla="val 13333"/>
            </a:avLst>
          </a:prstGeom>
          <a:solidFill>
            <a:srgbClr val="232629"/>
          </a:solidFill>
          <a:ln/>
        </p:spPr>
      </p:sp>
      <p:sp>
        <p:nvSpPr>
          <p:cNvPr id="14" name="Text 12"/>
          <p:cNvSpPr/>
          <p:nvPr/>
        </p:nvSpPr>
        <p:spPr>
          <a:xfrm>
            <a:off x="2670572" y="5010507"/>
            <a:ext cx="194072" cy="416481"/>
          </a:xfrm>
          <a:prstGeom prst="rect">
            <a:avLst/>
          </a:prstGeom>
          <a:noFill/>
          <a:ln/>
        </p:spPr>
        <p:txBody>
          <a:bodyPr wrap="none" rtlCol="0" anchor="t"/>
          <a:lstStyle/>
          <a:p>
            <a:pPr marL="0" indent="0" algn="ctr">
              <a:lnSpc>
                <a:spcPts val="3281"/>
              </a:lnSpc>
              <a:buNone/>
            </a:pPr>
            <a:r>
              <a:rPr lang="en-US" sz="2624" b="1" kern="0" spc="-26" dirty="0">
                <a:solidFill>
                  <a:srgbClr val="FFFFFF"/>
                </a:solidFill>
                <a:latin typeface="Montserrat" pitchFamily="34" charset="0"/>
                <a:ea typeface="Montserrat" pitchFamily="34" charset="-122"/>
                <a:cs typeface="Montserrat" pitchFamily="34" charset="-120"/>
              </a:rPr>
              <a:t>3</a:t>
            </a:r>
            <a:endParaRPr lang="en-US" sz="2624" dirty="0"/>
          </a:p>
        </p:txBody>
      </p:sp>
      <p:sp>
        <p:nvSpPr>
          <p:cNvPr id="15" name="Text 13"/>
          <p:cNvSpPr/>
          <p:nvPr/>
        </p:nvSpPr>
        <p:spPr>
          <a:xfrm>
            <a:off x="3239810" y="5045154"/>
            <a:ext cx="2777490" cy="347186"/>
          </a:xfrm>
          <a:prstGeom prst="rect">
            <a:avLst/>
          </a:prstGeom>
          <a:noFill/>
          <a:ln/>
        </p:spPr>
        <p:txBody>
          <a:bodyPr wrap="none" rtlCol="0" anchor="t"/>
          <a:lstStyle/>
          <a:p>
            <a:pPr marL="0" indent="0">
              <a:lnSpc>
                <a:spcPts val="2734"/>
              </a:lnSpc>
              <a:buNone/>
            </a:pPr>
            <a:r>
              <a:rPr lang="en-US" sz="2187" b="1" kern="0" spc="-22" dirty="0">
                <a:solidFill>
                  <a:srgbClr val="FFFFFF"/>
                </a:solidFill>
                <a:latin typeface="Montserrat" pitchFamily="34" charset="0"/>
                <a:ea typeface="Montserrat" pitchFamily="34" charset="-122"/>
                <a:cs typeface="Montserrat" pitchFamily="34" charset="-120"/>
              </a:rPr>
              <a:t>Payment Timelines</a:t>
            </a:r>
            <a:endParaRPr lang="en-US" sz="2187" dirty="0"/>
          </a:p>
        </p:txBody>
      </p:sp>
      <p:sp>
        <p:nvSpPr>
          <p:cNvPr id="16" name="Text 14"/>
          <p:cNvSpPr/>
          <p:nvPr/>
        </p:nvSpPr>
        <p:spPr>
          <a:xfrm>
            <a:off x="1608084" y="5525572"/>
            <a:ext cx="5955004" cy="1999536"/>
          </a:xfrm>
          <a:prstGeom prst="rect">
            <a:avLst/>
          </a:prstGeom>
          <a:noFill/>
          <a:ln/>
        </p:spPr>
        <p:txBody>
          <a:bodyPr wrap="square" rtlCol="0" anchor="t"/>
          <a:lstStyle/>
          <a:p>
            <a:pPr marL="0" indent="0">
              <a:lnSpc>
                <a:spcPts val="2624"/>
              </a:lnSpc>
              <a:buNone/>
            </a:pPr>
            <a:r>
              <a:rPr lang="en-US" sz="2400" b="1" dirty="0">
                <a:solidFill>
                  <a:srgbClr val="FFFF00"/>
                </a:solidFill>
                <a:latin typeface="Source Sans Pro" pitchFamily="34" charset="0"/>
                <a:ea typeface="Source Sans Pro" pitchFamily="34" charset="-122"/>
                <a:cs typeface="Source Sans Pro" pitchFamily="34" charset="-120"/>
              </a:rPr>
              <a:t>Businesses are required to pay MSEs within 45 days of the delivery of goods or rendering of services, as per the MSMED Act. In the absence of a written agreement, the payment should be made within 15 days.</a:t>
            </a:r>
            <a:endParaRPr lang="en-US" sz="2400" b="1" dirty="0">
              <a:solidFill>
                <a:srgbClr val="FFFF00"/>
              </a:solidFill>
            </a:endParaRPr>
          </a:p>
        </p:txBody>
      </p:sp>
      <p:sp>
        <p:nvSpPr>
          <p:cNvPr id="17" name="Shape 15"/>
          <p:cNvSpPr/>
          <p:nvPr/>
        </p:nvSpPr>
        <p:spPr>
          <a:xfrm>
            <a:off x="7426285" y="4968835"/>
            <a:ext cx="499943" cy="499943"/>
          </a:xfrm>
          <a:prstGeom prst="roundRect">
            <a:avLst>
              <a:gd name="adj" fmla="val 13333"/>
            </a:avLst>
          </a:prstGeom>
          <a:solidFill>
            <a:srgbClr val="232629"/>
          </a:solidFill>
          <a:ln/>
        </p:spPr>
      </p:sp>
      <p:sp>
        <p:nvSpPr>
          <p:cNvPr id="18" name="Text 16"/>
          <p:cNvSpPr/>
          <p:nvPr/>
        </p:nvSpPr>
        <p:spPr>
          <a:xfrm>
            <a:off x="7563088" y="5010507"/>
            <a:ext cx="226338" cy="416481"/>
          </a:xfrm>
          <a:prstGeom prst="rect">
            <a:avLst/>
          </a:prstGeom>
          <a:noFill/>
          <a:ln/>
        </p:spPr>
        <p:txBody>
          <a:bodyPr wrap="none" rtlCol="0" anchor="t"/>
          <a:lstStyle/>
          <a:p>
            <a:pPr marL="0" indent="0" algn="ctr">
              <a:lnSpc>
                <a:spcPts val="3281"/>
              </a:lnSpc>
              <a:buNone/>
            </a:pPr>
            <a:r>
              <a:rPr lang="en-US" sz="2624" b="1" kern="0" spc="-26" dirty="0">
                <a:solidFill>
                  <a:srgbClr val="FFFFFF"/>
                </a:solidFill>
                <a:latin typeface="Montserrat" pitchFamily="34" charset="0"/>
                <a:ea typeface="Montserrat" pitchFamily="34" charset="-122"/>
                <a:cs typeface="Montserrat" pitchFamily="34" charset="-120"/>
              </a:rPr>
              <a:t>4</a:t>
            </a:r>
            <a:endParaRPr lang="en-US" sz="2624" dirty="0"/>
          </a:p>
        </p:txBody>
      </p:sp>
      <p:sp>
        <p:nvSpPr>
          <p:cNvPr id="19" name="Text 17"/>
          <p:cNvSpPr/>
          <p:nvPr/>
        </p:nvSpPr>
        <p:spPr>
          <a:xfrm>
            <a:off x="8148399" y="5045154"/>
            <a:ext cx="3072051" cy="347186"/>
          </a:xfrm>
          <a:prstGeom prst="rect">
            <a:avLst/>
          </a:prstGeom>
          <a:noFill/>
          <a:ln/>
        </p:spPr>
        <p:txBody>
          <a:bodyPr wrap="none" rtlCol="0" anchor="t"/>
          <a:lstStyle/>
          <a:p>
            <a:pPr marL="0" indent="0">
              <a:lnSpc>
                <a:spcPts val="2734"/>
              </a:lnSpc>
              <a:buNone/>
            </a:pPr>
            <a:r>
              <a:rPr lang="en-US" sz="2187" b="1" kern="0" spc="-22" dirty="0">
                <a:solidFill>
                  <a:srgbClr val="FFFFFF"/>
                </a:solidFill>
                <a:latin typeface="Montserrat" pitchFamily="34" charset="0"/>
                <a:ea typeface="Montserrat" pitchFamily="34" charset="-122"/>
                <a:cs typeface="Montserrat" pitchFamily="34" charset="-120"/>
              </a:rPr>
              <a:t>Deduction Allowance</a:t>
            </a:r>
            <a:endParaRPr lang="en-US" sz="2187" dirty="0"/>
          </a:p>
        </p:txBody>
      </p:sp>
      <p:sp>
        <p:nvSpPr>
          <p:cNvPr id="20" name="Text 18"/>
          <p:cNvSpPr/>
          <p:nvPr/>
        </p:nvSpPr>
        <p:spPr>
          <a:xfrm>
            <a:off x="8148399" y="5525571"/>
            <a:ext cx="5630663" cy="2278359"/>
          </a:xfrm>
          <a:prstGeom prst="rect">
            <a:avLst/>
          </a:prstGeom>
          <a:noFill/>
          <a:ln/>
        </p:spPr>
        <p:txBody>
          <a:bodyPr wrap="square" rtlCol="0" anchor="t"/>
          <a:lstStyle/>
          <a:p>
            <a:pPr marL="0" indent="0">
              <a:lnSpc>
                <a:spcPts val="2624"/>
              </a:lnSpc>
              <a:buNone/>
            </a:pPr>
            <a:r>
              <a:rPr lang="en-US" sz="2400" b="1" dirty="0">
                <a:solidFill>
                  <a:srgbClr val="FFFF00"/>
                </a:solidFill>
                <a:latin typeface="Source Sans Pro" pitchFamily="34" charset="0"/>
                <a:ea typeface="Source Sans Pro" pitchFamily="34" charset="-122"/>
                <a:cs typeface="Source Sans Pro" pitchFamily="34" charset="-120"/>
              </a:rPr>
              <a:t>If the payment is made within the timelines specified in the MSMED Act, the deduction is allowed in the year the expenditure is booked. If the payment is delayed, the deduction is allowed only in the year the actual payment is made.</a:t>
            </a:r>
            <a:endParaRPr lang="en-US" sz="2400" b="1" dirty="0">
              <a:solidFill>
                <a:srgbClr val="FFFF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1B"/>
          </a:solidFill>
          <a:ln/>
        </p:spPr>
      </p:sp>
      <p:sp>
        <p:nvSpPr>
          <p:cNvPr id="3" name="Shape 1"/>
          <p:cNvSpPr/>
          <p:nvPr/>
        </p:nvSpPr>
        <p:spPr>
          <a:xfrm>
            <a:off x="0" y="0"/>
            <a:ext cx="14630400" cy="8231386"/>
          </a:xfrm>
          <a:prstGeom prst="rect">
            <a:avLst/>
          </a:prstGeom>
          <a:solidFill>
            <a:srgbClr val="111213"/>
          </a:solidFill>
          <a:ln/>
        </p:spPr>
      </p:sp>
      <p:pic>
        <p:nvPicPr>
          <p:cNvPr id="4" name="Image 0" descr="preencoded.png"/>
          <p:cNvPicPr>
            <a:picLocks noChangeAspect="1"/>
          </p:cNvPicPr>
          <p:nvPr/>
        </p:nvPicPr>
        <p:blipFill>
          <a:blip r:embed="rId3"/>
          <a:stretch>
            <a:fillRect/>
          </a:stretch>
        </p:blipFill>
        <p:spPr>
          <a:xfrm>
            <a:off x="-7620" y="0"/>
            <a:ext cx="3657600" cy="8231386"/>
          </a:xfrm>
          <a:prstGeom prst="rect">
            <a:avLst/>
          </a:prstGeom>
        </p:spPr>
      </p:pic>
      <p:sp>
        <p:nvSpPr>
          <p:cNvPr id="5" name="Text 2"/>
          <p:cNvSpPr/>
          <p:nvPr/>
        </p:nvSpPr>
        <p:spPr>
          <a:xfrm>
            <a:off x="4480322" y="593884"/>
            <a:ext cx="5768340" cy="674846"/>
          </a:xfrm>
          <a:prstGeom prst="rect">
            <a:avLst/>
          </a:prstGeom>
          <a:noFill/>
          <a:ln/>
        </p:spPr>
        <p:txBody>
          <a:bodyPr wrap="none" rtlCol="0" anchor="t"/>
          <a:lstStyle/>
          <a:p>
            <a:pPr marL="0" indent="0">
              <a:lnSpc>
                <a:spcPts val="5315"/>
              </a:lnSpc>
              <a:buNone/>
            </a:pPr>
            <a:r>
              <a:rPr lang="en-US" sz="4252" b="1" kern="0" spc="-43" dirty="0">
                <a:solidFill>
                  <a:srgbClr val="FFFFFF"/>
                </a:solidFill>
                <a:latin typeface="Montserrat" pitchFamily="34" charset="0"/>
                <a:ea typeface="Montserrat" pitchFamily="34" charset="-122"/>
                <a:cs typeface="Montserrat" pitchFamily="34" charset="-120"/>
              </a:rPr>
              <a:t>Illustrative Examples</a:t>
            </a:r>
            <a:endParaRPr lang="en-US" sz="4252" dirty="0"/>
          </a:p>
        </p:txBody>
      </p:sp>
      <p:sp>
        <p:nvSpPr>
          <p:cNvPr id="6" name="Shape 3"/>
          <p:cNvSpPr/>
          <p:nvPr/>
        </p:nvSpPr>
        <p:spPr>
          <a:xfrm>
            <a:off x="4790837" y="1592699"/>
            <a:ext cx="26908" cy="6044803"/>
          </a:xfrm>
          <a:prstGeom prst="rect">
            <a:avLst/>
          </a:prstGeom>
          <a:solidFill>
            <a:srgbClr val="FFFFFF"/>
          </a:solidFill>
          <a:ln/>
        </p:spPr>
      </p:sp>
      <p:sp>
        <p:nvSpPr>
          <p:cNvPr id="7" name="Shape 4"/>
          <p:cNvSpPr/>
          <p:nvPr/>
        </p:nvSpPr>
        <p:spPr>
          <a:xfrm>
            <a:off x="5047238" y="1990844"/>
            <a:ext cx="755928" cy="26908"/>
          </a:xfrm>
          <a:prstGeom prst="rect">
            <a:avLst/>
          </a:prstGeom>
          <a:solidFill>
            <a:srgbClr val="FFFFFF"/>
          </a:solidFill>
          <a:ln/>
        </p:spPr>
      </p:sp>
      <p:sp>
        <p:nvSpPr>
          <p:cNvPr id="8" name="Shape 5"/>
          <p:cNvSpPr/>
          <p:nvPr/>
        </p:nvSpPr>
        <p:spPr>
          <a:xfrm>
            <a:off x="4561344" y="1761411"/>
            <a:ext cx="485894" cy="485894"/>
          </a:xfrm>
          <a:prstGeom prst="roundRect">
            <a:avLst>
              <a:gd name="adj" fmla="val 13336"/>
            </a:avLst>
          </a:prstGeom>
          <a:solidFill>
            <a:srgbClr val="232629"/>
          </a:solidFill>
          <a:ln/>
        </p:spPr>
      </p:sp>
      <p:sp>
        <p:nvSpPr>
          <p:cNvPr id="9" name="Text 6"/>
          <p:cNvSpPr/>
          <p:nvPr/>
        </p:nvSpPr>
        <p:spPr>
          <a:xfrm>
            <a:off x="4742319" y="1801892"/>
            <a:ext cx="123825" cy="404932"/>
          </a:xfrm>
          <a:prstGeom prst="rect">
            <a:avLst/>
          </a:prstGeom>
          <a:noFill/>
          <a:ln/>
        </p:spPr>
        <p:txBody>
          <a:bodyPr wrap="none" rtlCol="0" anchor="t"/>
          <a:lstStyle/>
          <a:p>
            <a:pPr marL="0" indent="0" algn="ctr">
              <a:lnSpc>
                <a:spcPts val="3189"/>
              </a:lnSpc>
              <a:buNone/>
            </a:pPr>
            <a:r>
              <a:rPr lang="en-US" sz="2551" b="1" kern="0" spc="-26" dirty="0">
                <a:solidFill>
                  <a:srgbClr val="FFFFFF"/>
                </a:solidFill>
                <a:latin typeface="Montserrat" pitchFamily="34" charset="0"/>
                <a:ea typeface="Montserrat" pitchFamily="34" charset="-122"/>
                <a:cs typeface="Montserrat" pitchFamily="34" charset="-120"/>
              </a:rPr>
              <a:t>1</a:t>
            </a:r>
            <a:endParaRPr lang="en-US" sz="2551" dirty="0"/>
          </a:p>
        </p:txBody>
      </p:sp>
      <p:sp>
        <p:nvSpPr>
          <p:cNvPr id="10" name="Text 7"/>
          <p:cNvSpPr/>
          <p:nvPr/>
        </p:nvSpPr>
        <p:spPr>
          <a:xfrm>
            <a:off x="5992178" y="1808678"/>
            <a:ext cx="3185874" cy="337542"/>
          </a:xfrm>
          <a:prstGeom prst="rect">
            <a:avLst/>
          </a:prstGeom>
          <a:noFill/>
          <a:ln/>
        </p:spPr>
        <p:txBody>
          <a:bodyPr wrap="none" rtlCol="0" anchor="t"/>
          <a:lstStyle/>
          <a:p>
            <a:pPr marL="0" indent="0" algn="l">
              <a:lnSpc>
                <a:spcPts val="2657"/>
              </a:lnSpc>
              <a:buNone/>
            </a:pPr>
            <a:r>
              <a:rPr lang="en-US" sz="2126" b="1" kern="0" spc="-21" dirty="0">
                <a:solidFill>
                  <a:srgbClr val="FFFFFF"/>
                </a:solidFill>
                <a:latin typeface="Montserrat" pitchFamily="34" charset="0"/>
                <a:ea typeface="Montserrat" pitchFamily="34" charset="-122"/>
                <a:cs typeface="Montserrat" pitchFamily="34" charset="-120"/>
              </a:rPr>
              <a:t>No Written Agreement</a:t>
            </a:r>
            <a:endParaRPr lang="en-US" sz="2126" dirty="0"/>
          </a:p>
        </p:txBody>
      </p:sp>
      <p:sp>
        <p:nvSpPr>
          <p:cNvPr id="11" name="Text 8"/>
          <p:cNvSpPr/>
          <p:nvPr/>
        </p:nvSpPr>
        <p:spPr>
          <a:xfrm>
            <a:off x="5171090" y="2275761"/>
            <a:ext cx="9317420" cy="1896546"/>
          </a:xfrm>
          <a:prstGeom prst="rect">
            <a:avLst/>
          </a:prstGeom>
          <a:noFill/>
          <a:ln/>
        </p:spPr>
        <p:txBody>
          <a:bodyPr wrap="square" rtlCol="0" anchor="t"/>
          <a:lstStyle/>
          <a:p>
            <a:pPr marL="0" indent="0" algn="l">
              <a:lnSpc>
                <a:spcPts val="2551"/>
              </a:lnSpc>
              <a:buNone/>
            </a:pPr>
            <a:r>
              <a:rPr lang="en-US" sz="2400" dirty="0">
                <a:solidFill>
                  <a:srgbClr val="E2E6E9"/>
                </a:solidFill>
                <a:latin typeface="Source Sans Pro" pitchFamily="34" charset="0"/>
                <a:ea typeface="Source Sans Pro" pitchFamily="34" charset="-122"/>
                <a:cs typeface="Source Sans Pro" pitchFamily="34" charset="-120"/>
              </a:rPr>
              <a:t>If there is no written agreement, and the payment is made within 15 days, the deduction is allowed in the financial year the expenses are accounted for. If the payment is made after 15 days, the deduction is allowed in the financial year the actual payment is made.</a:t>
            </a:r>
            <a:endParaRPr lang="en-US" sz="2400" dirty="0"/>
          </a:p>
        </p:txBody>
      </p:sp>
      <p:sp>
        <p:nvSpPr>
          <p:cNvPr id="12" name="Shape 9"/>
          <p:cNvSpPr/>
          <p:nvPr/>
        </p:nvSpPr>
        <p:spPr>
          <a:xfrm>
            <a:off x="5047238" y="4401741"/>
            <a:ext cx="755928" cy="26908"/>
          </a:xfrm>
          <a:prstGeom prst="rect">
            <a:avLst/>
          </a:prstGeom>
          <a:solidFill>
            <a:srgbClr val="FFFFFF"/>
          </a:solidFill>
          <a:ln/>
        </p:spPr>
      </p:sp>
      <p:sp>
        <p:nvSpPr>
          <p:cNvPr id="13" name="Shape 10"/>
          <p:cNvSpPr/>
          <p:nvPr/>
        </p:nvSpPr>
        <p:spPr>
          <a:xfrm>
            <a:off x="4561344" y="4172307"/>
            <a:ext cx="485894" cy="485894"/>
          </a:xfrm>
          <a:prstGeom prst="roundRect">
            <a:avLst>
              <a:gd name="adj" fmla="val 13336"/>
            </a:avLst>
          </a:prstGeom>
          <a:solidFill>
            <a:srgbClr val="232629"/>
          </a:solidFill>
          <a:ln/>
        </p:spPr>
      </p:sp>
      <p:sp>
        <p:nvSpPr>
          <p:cNvPr id="14" name="Text 11"/>
          <p:cNvSpPr/>
          <p:nvPr/>
        </p:nvSpPr>
        <p:spPr>
          <a:xfrm>
            <a:off x="4710291" y="4212788"/>
            <a:ext cx="187881" cy="404932"/>
          </a:xfrm>
          <a:prstGeom prst="rect">
            <a:avLst/>
          </a:prstGeom>
          <a:noFill/>
          <a:ln/>
        </p:spPr>
        <p:txBody>
          <a:bodyPr wrap="none" rtlCol="0" anchor="t"/>
          <a:lstStyle/>
          <a:p>
            <a:pPr marL="0" indent="0" algn="ctr">
              <a:lnSpc>
                <a:spcPts val="3189"/>
              </a:lnSpc>
              <a:buNone/>
            </a:pPr>
            <a:r>
              <a:rPr lang="en-US" sz="2551" b="1" kern="0" spc="-26" dirty="0">
                <a:solidFill>
                  <a:srgbClr val="FFFFFF"/>
                </a:solidFill>
                <a:latin typeface="Montserrat" pitchFamily="34" charset="0"/>
                <a:ea typeface="Montserrat" pitchFamily="34" charset="-122"/>
                <a:cs typeface="Montserrat" pitchFamily="34" charset="-120"/>
              </a:rPr>
              <a:t>2</a:t>
            </a:r>
            <a:endParaRPr lang="en-US" sz="2551" dirty="0"/>
          </a:p>
        </p:txBody>
      </p:sp>
      <p:sp>
        <p:nvSpPr>
          <p:cNvPr id="15" name="Text 12"/>
          <p:cNvSpPr/>
          <p:nvPr/>
        </p:nvSpPr>
        <p:spPr>
          <a:xfrm>
            <a:off x="5992178" y="4219575"/>
            <a:ext cx="2722721" cy="337542"/>
          </a:xfrm>
          <a:prstGeom prst="rect">
            <a:avLst/>
          </a:prstGeom>
          <a:noFill/>
          <a:ln/>
        </p:spPr>
        <p:txBody>
          <a:bodyPr wrap="none" rtlCol="0" anchor="t"/>
          <a:lstStyle/>
          <a:p>
            <a:pPr marL="0" indent="0" algn="l">
              <a:lnSpc>
                <a:spcPts val="2657"/>
              </a:lnSpc>
              <a:buNone/>
            </a:pPr>
            <a:r>
              <a:rPr lang="en-US" sz="2126" b="1" kern="0" spc="-21" dirty="0">
                <a:solidFill>
                  <a:srgbClr val="FFFFFF"/>
                </a:solidFill>
                <a:latin typeface="Montserrat" pitchFamily="34" charset="0"/>
                <a:ea typeface="Montserrat" pitchFamily="34" charset="-122"/>
                <a:cs typeface="Montserrat" pitchFamily="34" charset="-120"/>
              </a:rPr>
              <a:t>Written Agreement</a:t>
            </a:r>
            <a:endParaRPr lang="en-US" sz="2126" dirty="0"/>
          </a:p>
        </p:txBody>
      </p:sp>
      <p:sp>
        <p:nvSpPr>
          <p:cNvPr id="16" name="Text 13"/>
          <p:cNvSpPr/>
          <p:nvPr/>
        </p:nvSpPr>
        <p:spPr>
          <a:xfrm>
            <a:off x="5171090" y="4686657"/>
            <a:ext cx="9144000" cy="1572578"/>
          </a:xfrm>
          <a:prstGeom prst="rect">
            <a:avLst/>
          </a:prstGeom>
          <a:noFill/>
          <a:ln/>
        </p:spPr>
        <p:txBody>
          <a:bodyPr wrap="square" rtlCol="0" anchor="t"/>
          <a:lstStyle/>
          <a:p>
            <a:pPr marL="0" indent="0" algn="l">
              <a:lnSpc>
                <a:spcPts val="2551"/>
              </a:lnSpc>
              <a:buNone/>
            </a:pPr>
            <a:r>
              <a:rPr lang="en-US" sz="2400" dirty="0">
                <a:solidFill>
                  <a:srgbClr val="E2E6E9"/>
                </a:solidFill>
                <a:latin typeface="Source Sans Pro" pitchFamily="34" charset="0"/>
                <a:ea typeface="Source Sans Pro" pitchFamily="34" charset="-122"/>
                <a:cs typeface="Source Sans Pro" pitchFamily="34" charset="-120"/>
              </a:rPr>
              <a:t>If there is a written agreement stipulating payment within 45 days or less, and the payment is made beyond the agreed date, the deduction is allowed in the financial year the actual payment is made.</a:t>
            </a:r>
            <a:endParaRPr lang="en-US" sz="2400" dirty="0"/>
          </a:p>
        </p:txBody>
      </p:sp>
      <p:sp>
        <p:nvSpPr>
          <p:cNvPr id="17" name="Shape 14"/>
          <p:cNvSpPr/>
          <p:nvPr/>
        </p:nvSpPr>
        <p:spPr>
          <a:xfrm>
            <a:off x="5047238" y="6488668"/>
            <a:ext cx="755928" cy="26908"/>
          </a:xfrm>
          <a:prstGeom prst="rect">
            <a:avLst/>
          </a:prstGeom>
          <a:solidFill>
            <a:srgbClr val="FFFFFF"/>
          </a:solidFill>
          <a:ln/>
        </p:spPr>
      </p:sp>
      <p:sp>
        <p:nvSpPr>
          <p:cNvPr id="18" name="Shape 15"/>
          <p:cNvSpPr/>
          <p:nvPr/>
        </p:nvSpPr>
        <p:spPr>
          <a:xfrm>
            <a:off x="4561344" y="6259235"/>
            <a:ext cx="485894" cy="485894"/>
          </a:xfrm>
          <a:prstGeom prst="roundRect">
            <a:avLst>
              <a:gd name="adj" fmla="val 13336"/>
            </a:avLst>
          </a:prstGeom>
          <a:solidFill>
            <a:srgbClr val="232629"/>
          </a:solidFill>
          <a:ln/>
        </p:spPr>
      </p:sp>
      <p:sp>
        <p:nvSpPr>
          <p:cNvPr id="19" name="Text 16"/>
          <p:cNvSpPr/>
          <p:nvPr/>
        </p:nvSpPr>
        <p:spPr>
          <a:xfrm>
            <a:off x="4709934" y="6299716"/>
            <a:ext cx="188595" cy="404932"/>
          </a:xfrm>
          <a:prstGeom prst="rect">
            <a:avLst/>
          </a:prstGeom>
          <a:noFill/>
          <a:ln/>
        </p:spPr>
        <p:txBody>
          <a:bodyPr wrap="none" rtlCol="0" anchor="t"/>
          <a:lstStyle/>
          <a:p>
            <a:pPr marL="0" indent="0" algn="ctr">
              <a:lnSpc>
                <a:spcPts val="3189"/>
              </a:lnSpc>
              <a:buNone/>
            </a:pPr>
            <a:r>
              <a:rPr lang="en-US" sz="2551" b="1" kern="0" spc="-26" dirty="0">
                <a:solidFill>
                  <a:srgbClr val="FFFFFF"/>
                </a:solidFill>
                <a:latin typeface="Montserrat" pitchFamily="34" charset="0"/>
                <a:ea typeface="Montserrat" pitchFamily="34" charset="-122"/>
                <a:cs typeface="Montserrat" pitchFamily="34" charset="-120"/>
              </a:rPr>
              <a:t>3</a:t>
            </a:r>
            <a:endParaRPr lang="en-US" sz="2551" dirty="0"/>
          </a:p>
        </p:txBody>
      </p:sp>
      <p:sp>
        <p:nvSpPr>
          <p:cNvPr id="20" name="Text 17"/>
          <p:cNvSpPr/>
          <p:nvPr/>
        </p:nvSpPr>
        <p:spPr>
          <a:xfrm>
            <a:off x="5992178" y="6306503"/>
            <a:ext cx="3636050" cy="337542"/>
          </a:xfrm>
          <a:prstGeom prst="rect">
            <a:avLst/>
          </a:prstGeom>
          <a:noFill/>
          <a:ln/>
        </p:spPr>
        <p:txBody>
          <a:bodyPr wrap="none" rtlCol="0" anchor="t"/>
          <a:lstStyle/>
          <a:p>
            <a:pPr marL="0" indent="0" algn="l">
              <a:lnSpc>
                <a:spcPts val="2657"/>
              </a:lnSpc>
              <a:buNone/>
            </a:pPr>
            <a:r>
              <a:rPr lang="en-US" sz="2126" b="1" kern="0" spc="-21" dirty="0">
                <a:solidFill>
                  <a:srgbClr val="FFFFFF"/>
                </a:solidFill>
                <a:latin typeface="Montserrat" pitchFamily="34" charset="0"/>
                <a:ea typeface="Montserrat" pitchFamily="34" charset="-122"/>
                <a:cs typeface="Montserrat" pitchFamily="34" charset="-120"/>
              </a:rPr>
              <a:t>Payment Before Due Date</a:t>
            </a:r>
            <a:endParaRPr lang="en-US" sz="2126" dirty="0"/>
          </a:p>
        </p:txBody>
      </p:sp>
      <p:sp>
        <p:nvSpPr>
          <p:cNvPr id="21" name="Text 18"/>
          <p:cNvSpPr/>
          <p:nvPr/>
        </p:nvSpPr>
        <p:spPr>
          <a:xfrm>
            <a:off x="5171090" y="6773584"/>
            <a:ext cx="9144000" cy="1199341"/>
          </a:xfrm>
          <a:prstGeom prst="rect">
            <a:avLst/>
          </a:prstGeom>
          <a:noFill/>
          <a:ln/>
        </p:spPr>
        <p:txBody>
          <a:bodyPr wrap="square" rtlCol="0" anchor="t"/>
          <a:lstStyle/>
          <a:p>
            <a:pPr marL="0" indent="0" algn="l">
              <a:lnSpc>
                <a:spcPts val="2551"/>
              </a:lnSpc>
              <a:buNone/>
            </a:pPr>
            <a:r>
              <a:rPr lang="en-US" sz="2400" dirty="0">
                <a:solidFill>
                  <a:srgbClr val="E2E6E9"/>
                </a:solidFill>
                <a:latin typeface="Source Sans Pro" pitchFamily="34" charset="0"/>
                <a:ea typeface="Source Sans Pro" pitchFamily="34" charset="-122"/>
                <a:cs typeface="Source Sans Pro" pitchFamily="34" charset="-120"/>
              </a:rPr>
              <a:t>If the payment is made on or before the due date as per the MSMED Act, the deduction is allowed in the financial year the expenses are accounted for.</a:t>
            </a:r>
            <a:endParaRPr lang="en-US"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1B"/>
          </a:solidFill>
          <a:ln/>
        </p:spPr>
      </p:sp>
      <p:sp>
        <p:nvSpPr>
          <p:cNvPr id="3" name="Shape 1"/>
          <p:cNvSpPr/>
          <p:nvPr/>
        </p:nvSpPr>
        <p:spPr>
          <a:xfrm>
            <a:off x="0" y="0"/>
            <a:ext cx="14630400" cy="8229600"/>
          </a:xfrm>
          <a:prstGeom prst="rect">
            <a:avLst/>
          </a:prstGeom>
          <a:solidFill>
            <a:srgbClr val="111213"/>
          </a:solidFill>
          <a:ln/>
        </p:spPr>
      </p:sp>
      <p:sp>
        <p:nvSpPr>
          <p:cNvPr id="4" name="Text 2"/>
          <p:cNvSpPr/>
          <p:nvPr/>
        </p:nvSpPr>
        <p:spPr>
          <a:xfrm>
            <a:off x="2833092" y="572095"/>
            <a:ext cx="8964097" cy="1297305"/>
          </a:xfrm>
          <a:prstGeom prst="rect">
            <a:avLst/>
          </a:prstGeom>
          <a:noFill/>
          <a:ln/>
        </p:spPr>
        <p:txBody>
          <a:bodyPr wrap="square" rtlCol="0" anchor="t"/>
          <a:lstStyle/>
          <a:p>
            <a:pPr marL="0" indent="0">
              <a:lnSpc>
                <a:spcPts val="5108"/>
              </a:lnSpc>
              <a:buNone/>
            </a:pPr>
            <a:r>
              <a:rPr lang="en-US" sz="4086" b="1" kern="0" spc="-41" dirty="0">
                <a:solidFill>
                  <a:srgbClr val="FFFFFF"/>
                </a:solidFill>
                <a:latin typeface="Montserrat" pitchFamily="34" charset="0"/>
                <a:ea typeface="Montserrat" pitchFamily="34" charset="-122"/>
                <a:cs typeface="Montserrat" pitchFamily="34" charset="-120"/>
              </a:rPr>
              <a:t>Disallowance under Section 43B(h)</a:t>
            </a:r>
            <a:endParaRPr lang="en-US" sz="4086" dirty="0"/>
          </a:p>
        </p:txBody>
      </p:sp>
      <p:sp>
        <p:nvSpPr>
          <p:cNvPr id="5" name="Shape 3"/>
          <p:cNvSpPr/>
          <p:nvPr/>
        </p:nvSpPr>
        <p:spPr>
          <a:xfrm>
            <a:off x="994612" y="2076926"/>
            <a:ext cx="6216766" cy="2918699"/>
          </a:xfrm>
          <a:prstGeom prst="roundRect">
            <a:avLst>
              <a:gd name="adj" fmla="val 2573"/>
            </a:avLst>
          </a:prstGeom>
          <a:solidFill>
            <a:srgbClr val="232629"/>
          </a:solidFill>
          <a:ln/>
        </p:spPr>
      </p:sp>
      <p:sp>
        <p:nvSpPr>
          <p:cNvPr id="6" name="Text 4"/>
          <p:cNvSpPr/>
          <p:nvPr/>
        </p:nvSpPr>
        <p:spPr>
          <a:xfrm>
            <a:off x="3040618" y="2492097"/>
            <a:ext cx="2594848" cy="324207"/>
          </a:xfrm>
          <a:prstGeom prst="rect">
            <a:avLst/>
          </a:prstGeom>
          <a:noFill/>
          <a:ln/>
        </p:spPr>
        <p:txBody>
          <a:bodyPr wrap="none" rtlCol="0" anchor="t"/>
          <a:lstStyle/>
          <a:p>
            <a:pPr marL="0" indent="0">
              <a:lnSpc>
                <a:spcPts val="2554"/>
              </a:lnSpc>
              <a:buNone/>
            </a:pPr>
            <a:r>
              <a:rPr lang="en-US" sz="2043" b="1" kern="0" spc="-20" dirty="0">
                <a:solidFill>
                  <a:srgbClr val="FFFFFF"/>
                </a:solidFill>
                <a:latin typeface="Montserrat" pitchFamily="34" charset="0"/>
                <a:ea typeface="Montserrat" pitchFamily="34" charset="-122"/>
                <a:cs typeface="Montserrat" pitchFamily="34" charset="-120"/>
              </a:rPr>
              <a:t>Payable Sum</a:t>
            </a:r>
            <a:endParaRPr lang="en-US" sz="2043" dirty="0"/>
          </a:p>
        </p:txBody>
      </p:sp>
      <p:sp>
        <p:nvSpPr>
          <p:cNvPr id="7" name="Text 5"/>
          <p:cNvSpPr/>
          <p:nvPr/>
        </p:nvSpPr>
        <p:spPr>
          <a:xfrm>
            <a:off x="1299412" y="2940844"/>
            <a:ext cx="5704440" cy="1556742"/>
          </a:xfrm>
          <a:prstGeom prst="rect">
            <a:avLst/>
          </a:prstGeom>
          <a:noFill/>
          <a:ln/>
        </p:spPr>
        <p:txBody>
          <a:bodyPr wrap="square" rtlCol="0" anchor="t"/>
          <a:lstStyle/>
          <a:p>
            <a:pPr marL="0" indent="0">
              <a:lnSpc>
                <a:spcPts val="2452"/>
              </a:lnSpc>
              <a:buNone/>
            </a:pPr>
            <a:r>
              <a:rPr lang="en-US" sz="2400" dirty="0">
                <a:solidFill>
                  <a:srgbClr val="FFFF00"/>
                </a:solidFill>
                <a:latin typeface="Source Sans Pro" pitchFamily="34" charset="0"/>
                <a:ea typeface="Source Sans Pro" pitchFamily="34" charset="-122"/>
                <a:cs typeface="Source Sans Pro" pitchFamily="34" charset="-120"/>
              </a:rPr>
              <a:t>Any sum payable by the assessee (buyer) to a micro or small enterprise (MSE) registered under the MSMED Act, beyond the time limit specified in Section 15 of the MSMED Act, shall be disallowed as a deduction</a:t>
            </a:r>
            <a:r>
              <a:rPr lang="en-US" sz="2400" dirty="0">
                <a:solidFill>
                  <a:srgbClr val="E2E6E9"/>
                </a:solidFill>
                <a:latin typeface="Source Sans Pro" pitchFamily="34" charset="0"/>
                <a:ea typeface="Source Sans Pro" pitchFamily="34" charset="-122"/>
                <a:cs typeface="Source Sans Pro" pitchFamily="34" charset="-120"/>
              </a:rPr>
              <a:t>.</a:t>
            </a:r>
            <a:endParaRPr lang="en-US" sz="2400" dirty="0"/>
          </a:p>
        </p:txBody>
      </p:sp>
      <p:sp>
        <p:nvSpPr>
          <p:cNvPr id="8" name="Shape 6"/>
          <p:cNvSpPr/>
          <p:nvPr/>
        </p:nvSpPr>
        <p:spPr>
          <a:xfrm>
            <a:off x="7418903" y="2284571"/>
            <a:ext cx="6104592" cy="2711053"/>
          </a:xfrm>
          <a:prstGeom prst="roundRect">
            <a:avLst>
              <a:gd name="adj" fmla="val 2573"/>
            </a:avLst>
          </a:prstGeom>
          <a:solidFill>
            <a:srgbClr val="232629"/>
          </a:solidFill>
          <a:ln/>
        </p:spPr>
      </p:sp>
      <p:sp>
        <p:nvSpPr>
          <p:cNvPr id="9" name="Text 7"/>
          <p:cNvSpPr/>
          <p:nvPr/>
        </p:nvSpPr>
        <p:spPr>
          <a:xfrm>
            <a:off x="7626429" y="2492097"/>
            <a:ext cx="2749868" cy="324207"/>
          </a:xfrm>
          <a:prstGeom prst="rect">
            <a:avLst/>
          </a:prstGeom>
          <a:noFill/>
          <a:ln/>
        </p:spPr>
        <p:txBody>
          <a:bodyPr wrap="none" rtlCol="0" anchor="t"/>
          <a:lstStyle/>
          <a:p>
            <a:pPr marL="0" indent="0">
              <a:lnSpc>
                <a:spcPts val="2554"/>
              </a:lnSpc>
              <a:buNone/>
            </a:pPr>
            <a:r>
              <a:rPr lang="en-US" sz="2043" b="1" kern="0" spc="-20" dirty="0">
                <a:solidFill>
                  <a:srgbClr val="FFFFFF"/>
                </a:solidFill>
                <a:latin typeface="Montserrat" pitchFamily="34" charset="0"/>
                <a:ea typeface="Montserrat" pitchFamily="34" charset="-122"/>
                <a:cs typeface="Montserrat" pitchFamily="34" charset="-120"/>
              </a:rPr>
              <a:t>Timing of Deduction</a:t>
            </a:r>
            <a:endParaRPr lang="en-US" sz="2043" dirty="0"/>
          </a:p>
        </p:txBody>
      </p:sp>
      <p:sp>
        <p:nvSpPr>
          <p:cNvPr id="10" name="Text 8"/>
          <p:cNvSpPr/>
          <p:nvPr/>
        </p:nvSpPr>
        <p:spPr>
          <a:xfrm>
            <a:off x="7626429" y="2940844"/>
            <a:ext cx="5688518" cy="1556742"/>
          </a:xfrm>
          <a:prstGeom prst="rect">
            <a:avLst/>
          </a:prstGeom>
          <a:noFill/>
          <a:ln/>
        </p:spPr>
        <p:txBody>
          <a:bodyPr wrap="square" rtlCol="0" anchor="t"/>
          <a:lstStyle/>
          <a:p>
            <a:pPr marL="0" indent="0">
              <a:lnSpc>
                <a:spcPts val="2452"/>
              </a:lnSpc>
              <a:buNone/>
            </a:pPr>
            <a:r>
              <a:rPr lang="en-US" sz="2400" dirty="0">
                <a:solidFill>
                  <a:srgbClr val="FFFF00"/>
                </a:solidFill>
                <a:latin typeface="Source Sans Pro" pitchFamily="34" charset="0"/>
                <a:ea typeface="Source Sans Pro" pitchFamily="34" charset="-122"/>
                <a:cs typeface="Source Sans Pro" pitchFamily="34" charset="-120"/>
              </a:rPr>
              <a:t>The deduction for the payable sum will be allowed only in the financial year in which the actual payment is made, and not in the year the expenditure is booked.</a:t>
            </a:r>
            <a:endParaRPr lang="en-US" sz="2400" dirty="0">
              <a:solidFill>
                <a:srgbClr val="FFFF00"/>
              </a:solidFill>
            </a:endParaRPr>
          </a:p>
        </p:txBody>
      </p:sp>
      <p:sp>
        <p:nvSpPr>
          <p:cNvPr id="11" name="Shape 9"/>
          <p:cNvSpPr/>
          <p:nvPr/>
        </p:nvSpPr>
        <p:spPr>
          <a:xfrm>
            <a:off x="994612" y="5120164"/>
            <a:ext cx="6216765" cy="2772552"/>
          </a:xfrm>
          <a:prstGeom prst="roundRect">
            <a:avLst>
              <a:gd name="adj" fmla="val 2269"/>
            </a:avLst>
          </a:prstGeom>
          <a:solidFill>
            <a:srgbClr val="232629"/>
          </a:solidFill>
          <a:ln/>
        </p:spPr>
      </p:sp>
      <p:sp>
        <p:nvSpPr>
          <p:cNvPr id="12" name="Text 10"/>
          <p:cNvSpPr/>
          <p:nvPr/>
        </p:nvSpPr>
        <p:spPr>
          <a:xfrm>
            <a:off x="3040618" y="5120164"/>
            <a:ext cx="2594848" cy="324207"/>
          </a:xfrm>
          <a:prstGeom prst="rect">
            <a:avLst/>
          </a:prstGeom>
          <a:noFill/>
          <a:ln/>
        </p:spPr>
        <p:txBody>
          <a:bodyPr wrap="none" rtlCol="0" anchor="t"/>
          <a:lstStyle/>
          <a:p>
            <a:pPr marL="0" indent="0">
              <a:lnSpc>
                <a:spcPts val="2554"/>
              </a:lnSpc>
              <a:buNone/>
            </a:pPr>
            <a:r>
              <a:rPr lang="en-US" sz="2043" b="1" kern="0" spc="-20" dirty="0">
                <a:solidFill>
                  <a:srgbClr val="FFFFFF"/>
                </a:solidFill>
                <a:latin typeface="Montserrat" pitchFamily="34" charset="0"/>
                <a:ea typeface="Montserrat" pitchFamily="34" charset="-122"/>
                <a:cs typeface="Montserrat" pitchFamily="34" charset="-120"/>
              </a:rPr>
              <a:t>Exceptions</a:t>
            </a:r>
            <a:endParaRPr lang="en-US" sz="2043" dirty="0"/>
          </a:p>
        </p:txBody>
      </p:sp>
      <p:sp>
        <p:nvSpPr>
          <p:cNvPr id="13" name="Text 11"/>
          <p:cNvSpPr/>
          <p:nvPr/>
        </p:nvSpPr>
        <p:spPr>
          <a:xfrm>
            <a:off x="1299412" y="5568909"/>
            <a:ext cx="5704439" cy="1880951"/>
          </a:xfrm>
          <a:prstGeom prst="rect">
            <a:avLst/>
          </a:prstGeom>
          <a:noFill/>
          <a:ln/>
        </p:spPr>
        <p:txBody>
          <a:bodyPr wrap="square" rtlCol="0" anchor="t"/>
          <a:lstStyle/>
          <a:p>
            <a:pPr marL="0" indent="0">
              <a:lnSpc>
                <a:spcPts val="2452"/>
              </a:lnSpc>
              <a:buNone/>
            </a:pPr>
            <a:r>
              <a:rPr lang="en-US" sz="2400" dirty="0">
                <a:solidFill>
                  <a:srgbClr val="FFFF00"/>
                </a:solidFill>
                <a:latin typeface="Source Sans Pro" pitchFamily="34" charset="0"/>
                <a:ea typeface="Source Sans Pro" pitchFamily="34" charset="-122"/>
                <a:cs typeface="Source Sans Pro" pitchFamily="34" charset="-120"/>
              </a:rPr>
              <a:t>The provisions of Section 43B(h) do not apply to medium enterprises, MSMEs engaged in trading activities, and unregistered micro and small enterprises.</a:t>
            </a:r>
            <a:endParaRPr lang="en-US" sz="2400" dirty="0">
              <a:solidFill>
                <a:srgbClr val="FFFF00"/>
              </a:solidFill>
            </a:endParaRPr>
          </a:p>
        </p:txBody>
      </p:sp>
      <p:sp>
        <p:nvSpPr>
          <p:cNvPr id="14" name="Shape 12"/>
          <p:cNvSpPr/>
          <p:nvPr/>
        </p:nvSpPr>
        <p:spPr>
          <a:xfrm>
            <a:off x="7418903" y="5120164"/>
            <a:ext cx="6104592" cy="2772552"/>
          </a:xfrm>
          <a:prstGeom prst="roundRect">
            <a:avLst>
              <a:gd name="adj" fmla="val 2269"/>
            </a:avLst>
          </a:prstGeom>
          <a:solidFill>
            <a:srgbClr val="232629"/>
          </a:solidFill>
          <a:ln/>
        </p:spPr>
      </p:sp>
      <p:sp>
        <p:nvSpPr>
          <p:cNvPr id="15" name="Text 13"/>
          <p:cNvSpPr/>
          <p:nvPr/>
        </p:nvSpPr>
        <p:spPr>
          <a:xfrm>
            <a:off x="7626429" y="5120164"/>
            <a:ext cx="3963233" cy="648414"/>
          </a:xfrm>
          <a:prstGeom prst="rect">
            <a:avLst/>
          </a:prstGeom>
          <a:noFill/>
          <a:ln/>
        </p:spPr>
        <p:txBody>
          <a:bodyPr wrap="square" rtlCol="0" anchor="t"/>
          <a:lstStyle/>
          <a:p>
            <a:pPr marL="0" indent="0">
              <a:lnSpc>
                <a:spcPts val="2554"/>
              </a:lnSpc>
              <a:buNone/>
            </a:pPr>
            <a:r>
              <a:rPr lang="en-US" sz="2043" b="1" kern="0" spc="-20" dirty="0">
                <a:solidFill>
                  <a:srgbClr val="FFFFFF"/>
                </a:solidFill>
                <a:latin typeface="Montserrat" pitchFamily="34" charset="0"/>
                <a:ea typeface="Montserrat" pitchFamily="34" charset="-122"/>
                <a:cs typeface="Montserrat" pitchFamily="34" charset="-120"/>
              </a:rPr>
              <a:t>Disputes and Advance Payments</a:t>
            </a:r>
            <a:endParaRPr lang="en-US" sz="2043" dirty="0"/>
          </a:p>
        </p:txBody>
      </p:sp>
      <p:sp>
        <p:nvSpPr>
          <p:cNvPr id="16" name="Text 14"/>
          <p:cNvSpPr/>
          <p:nvPr/>
        </p:nvSpPr>
        <p:spPr>
          <a:xfrm>
            <a:off x="7626429" y="5893118"/>
            <a:ext cx="5688518" cy="1556742"/>
          </a:xfrm>
          <a:prstGeom prst="rect">
            <a:avLst/>
          </a:prstGeom>
          <a:noFill/>
          <a:ln/>
        </p:spPr>
        <p:txBody>
          <a:bodyPr wrap="square" rtlCol="0" anchor="t"/>
          <a:lstStyle/>
          <a:p>
            <a:pPr marL="0" indent="0">
              <a:lnSpc>
                <a:spcPts val="2452"/>
              </a:lnSpc>
              <a:buNone/>
            </a:pPr>
            <a:r>
              <a:rPr lang="en-US" sz="2400" dirty="0">
                <a:solidFill>
                  <a:srgbClr val="FFFF00"/>
                </a:solidFill>
                <a:latin typeface="Source Sans Pro" pitchFamily="34" charset="0"/>
                <a:ea typeface="Source Sans Pro" pitchFamily="34" charset="-122"/>
                <a:cs typeface="Source Sans Pro" pitchFamily="34" charset="-120"/>
              </a:rPr>
              <a:t>Disputed payments cannot be considered as "payable" until the dispute is resolved. Advance payments to MSEs will be allowed as a deduction in the year of payment, even if they do not fall due in that year</a:t>
            </a:r>
            <a:r>
              <a:rPr lang="en-US" sz="1635" dirty="0">
                <a:solidFill>
                  <a:srgbClr val="FFFF00"/>
                </a:solidFill>
                <a:latin typeface="Source Sans Pro" pitchFamily="34" charset="0"/>
                <a:ea typeface="Source Sans Pro" pitchFamily="34" charset="-122"/>
                <a:cs typeface="Source Sans Pro" pitchFamily="34" charset="-120"/>
              </a:rPr>
              <a:t>.</a:t>
            </a:r>
            <a:endParaRPr lang="en-US" sz="1635" dirty="0">
              <a:solidFill>
                <a:srgbClr val="FFFF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1B"/>
          </a:solidFill>
          <a:ln/>
        </p:spPr>
      </p:sp>
      <p:sp>
        <p:nvSpPr>
          <p:cNvPr id="3" name="Shape 1"/>
          <p:cNvSpPr/>
          <p:nvPr/>
        </p:nvSpPr>
        <p:spPr>
          <a:xfrm>
            <a:off x="0" y="0"/>
            <a:ext cx="14630400" cy="8229600"/>
          </a:xfrm>
          <a:prstGeom prst="rect">
            <a:avLst/>
          </a:prstGeom>
          <a:solidFill>
            <a:srgbClr val="111213"/>
          </a:solidFill>
          <a:ln/>
        </p:spPr>
      </p:sp>
      <p:sp>
        <p:nvSpPr>
          <p:cNvPr id="4" name="Text 2"/>
          <p:cNvSpPr/>
          <p:nvPr/>
        </p:nvSpPr>
        <p:spPr>
          <a:xfrm>
            <a:off x="2517696" y="1338977"/>
            <a:ext cx="7685484" cy="694373"/>
          </a:xfrm>
          <a:prstGeom prst="rect">
            <a:avLst/>
          </a:prstGeom>
          <a:noFill/>
          <a:ln/>
        </p:spPr>
        <p:txBody>
          <a:bodyPr wrap="none" rtlCol="0" anchor="t"/>
          <a:lstStyle/>
          <a:p>
            <a:pPr marL="0" indent="0">
              <a:lnSpc>
                <a:spcPts val="5468"/>
              </a:lnSpc>
              <a:buNone/>
            </a:pPr>
            <a:r>
              <a:rPr lang="en-US" sz="4374" b="1" kern="0" spc="-44" dirty="0">
                <a:solidFill>
                  <a:srgbClr val="FFFFFF"/>
                </a:solidFill>
                <a:latin typeface="Montserrat" pitchFamily="34" charset="0"/>
                <a:ea typeface="Montserrat" pitchFamily="34" charset="-122"/>
                <a:cs typeface="Montserrat" pitchFamily="34" charset="-120"/>
              </a:rPr>
              <a:t>Definitions and Thresholds</a:t>
            </a:r>
            <a:endParaRPr lang="en-US" sz="4374" dirty="0"/>
          </a:p>
        </p:txBody>
      </p:sp>
      <p:sp>
        <p:nvSpPr>
          <p:cNvPr id="5" name="Text 3"/>
          <p:cNvSpPr/>
          <p:nvPr/>
        </p:nvSpPr>
        <p:spPr>
          <a:xfrm>
            <a:off x="2517696" y="2588776"/>
            <a:ext cx="2777490" cy="347186"/>
          </a:xfrm>
          <a:prstGeom prst="rect">
            <a:avLst/>
          </a:prstGeom>
          <a:noFill/>
          <a:ln/>
        </p:spPr>
        <p:txBody>
          <a:bodyPr wrap="none" rtlCol="0" anchor="t"/>
          <a:lstStyle/>
          <a:p>
            <a:pPr marL="0" indent="0">
              <a:lnSpc>
                <a:spcPts val="2734"/>
              </a:lnSpc>
              <a:buNone/>
            </a:pPr>
            <a:r>
              <a:rPr lang="en-US" sz="2187" b="1" kern="0" spc="-22" dirty="0">
                <a:solidFill>
                  <a:srgbClr val="FFFFFF"/>
                </a:solidFill>
                <a:latin typeface="Montserrat" pitchFamily="34" charset="0"/>
                <a:ea typeface="Montserrat" pitchFamily="34" charset="-122"/>
                <a:cs typeface="Montserrat" pitchFamily="34" charset="-120"/>
              </a:rPr>
              <a:t>MSE Definitions</a:t>
            </a:r>
            <a:endParaRPr lang="en-US" sz="2187" dirty="0"/>
          </a:p>
        </p:txBody>
      </p:sp>
      <p:sp>
        <p:nvSpPr>
          <p:cNvPr id="6" name="Text 4"/>
          <p:cNvSpPr/>
          <p:nvPr/>
        </p:nvSpPr>
        <p:spPr>
          <a:xfrm>
            <a:off x="2517696" y="3158133"/>
            <a:ext cx="2836545" cy="1666280"/>
          </a:xfrm>
          <a:prstGeom prst="rect">
            <a:avLst/>
          </a:prstGeom>
          <a:noFill/>
          <a:ln/>
        </p:spPr>
        <p:txBody>
          <a:bodyPr wrap="square" rtlCol="0" anchor="t"/>
          <a:lstStyle/>
          <a:p>
            <a:pPr marL="0" indent="0">
              <a:lnSpc>
                <a:spcPts val="2624"/>
              </a:lnSpc>
              <a:buNone/>
            </a:pPr>
            <a:r>
              <a:rPr lang="en-US" sz="1750" dirty="0">
                <a:solidFill>
                  <a:srgbClr val="E2E6E9"/>
                </a:solidFill>
                <a:latin typeface="Source Sans Pro" pitchFamily="34" charset="0"/>
                <a:ea typeface="Source Sans Pro" pitchFamily="34" charset="-122"/>
                <a:cs typeface="Source Sans Pro" pitchFamily="34" charset="-120"/>
              </a:rPr>
              <a:t>Micro Enterprise: Net investment in plant and machinery or equipment ≤ Rs. 1 crore and net turnover ≤ Rs. 5 crores.</a:t>
            </a:r>
            <a:endParaRPr lang="en-US" sz="1750" dirty="0"/>
          </a:p>
        </p:txBody>
      </p:sp>
      <p:sp>
        <p:nvSpPr>
          <p:cNvPr id="7" name="Text 5"/>
          <p:cNvSpPr/>
          <p:nvPr/>
        </p:nvSpPr>
        <p:spPr>
          <a:xfrm>
            <a:off x="2517696" y="5024318"/>
            <a:ext cx="2836545" cy="1666280"/>
          </a:xfrm>
          <a:prstGeom prst="rect">
            <a:avLst/>
          </a:prstGeom>
          <a:noFill/>
          <a:ln/>
        </p:spPr>
        <p:txBody>
          <a:bodyPr wrap="square" rtlCol="0" anchor="t"/>
          <a:lstStyle/>
          <a:p>
            <a:pPr marL="0" indent="0">
              <a:lnSpc>
                <a:spcPts val="2624"/>
              </a:lnSpc>
              <a:buNone/>
            </a:pPr>
            <a:r>
              <a:rPr lang="en-US" sz="1750" dirty="0">
                <a:solidFill>
                  <a:srgbClr val="E2E6E9"/>
                </a:solidFill>
                <a:latin typeface="Source Sans Pro" pitchFamily="34" charset="0"/>
                <a:ea typeface="Source Sans Pro" pitchFamily="34" charset="-122"/>
                <a:cs typeface="Source Sans Pro" pitchFamily="34" charset="-120"/>
              </a:rPr>
              <a:t>Small Enterprise: Net investment in plant and machinery or equipment ≤ Rs. 10 crore and net turnover ≤ Rs. 50 crores.</a:t>
            </a:r>
            <a:endParaRPr lang="en-US" sz="1750" dirty="0"/>
          </a:p>
        </p:txBody>
      </p:sp>
      <p:sp>
        <p:nvSpPr>
          <p:cNvPr id="8" name="Text 6"/>
          <p:cNvSpPr/>
          <p:nvPr/>
        </p:nvSpPr>
        <p:spPr>
          <a:xfrm>
            <a:off x="5903833" y="2588776"/>
            <a:ext cx="2777490" cy="347186"/>
          </a:xfrm>
          <a:prstGeom prst="rect">
            <a:avLst/>
          </a:prstGeom>
          <a:noFill/>
          <a:ln/>
        </p:spPr>
        <p:txBody>
          <a:bodyPr wrap="none" rtlCol="0" anchor="t"/>
          <a:lstStyle/>
          <a:p>
            <a:pPr marL="0" indent="0">
              <a:lnSpc>
                <a:spcPts val="2734"/>
              </a:lnSpc>
              <a:buNone/>
            </a:pPr>
            <a:r>
              <a:rPr lang="en-US" sz="2187" b="1" kern="0" spc="-22" dirty="0">
                <a:solidFill>
                  <a:srgbClr val="FFFFFF"/>
                </a:solidFill>
                <a:latin typeface="Montserrat" pitchFamily="34" charset="0"/>
                <a:ea typeface="Montserrat" pitchFamily="34" charset="-122"/>
                <a:cs typeface="Montserrat" pitchFamily="34" charset="-120"/>
              </a:rPr>
              <a:t>Exclusions</a:t>
            </a:r>
            <a:endParaRPr lang="en-US" sz="2187" dirty="0"/>
          </a:p>
        </p:txBody>
      </p:sp>
      <p:sp>
        <p:nvSpPr>
          <p:cNvPr id="9" name="Text 7"/>
          <p:cNvSpPr/>
          <p:nvPr/>
        </p:nvSpPr>
        <p:spPr>
          <a:xfrm>
            <a:off x="5903833" y="3158133"/>
            <a:ext cx="2836545" cy="1333024"/>
          </a:xfrm>
          <a:prstGeom prst="rect">
            <a:avLst/>
          </a:prstGeom>
          <a:noFill/>
          <a:ln/>
        </p:spPr>
        <p:txBody>
          <a:bodyPr wrap="square" rtlCol="0" anchor="t"/>
          <a:lstStyle/>
          <a:p>
            <a:pPr marL="0" indent="0">
              <a:lnSpc>
                <a:spcPts val="2624"/>
              </a:lnSpc>
              <a:buNone/>
            </a:pPr>
            <a:r>
              <a:rPr lang="en-US" sz="1750" dirty="0">
                <a:solidFill>
                  <a:srgbClr val="E2E6E9"/>
                </a:solidFill>
                <a:latin typeface="Source Sans Pro" pitchFamily="34" charset="0"/>
                <a:ea typeface="Source Sans Pro" pitchFamily="34" charset="-122"/>
                <a:cs typeface="Source Sans Pro" pitchFamily="34" charset="-120"/>
              </a:rPr>
              <a:t>Medium Enterprises, even if registered under the MSMED Act, are not covered by Section 43B(h).</a:t>
            </a:r>
            <a:endParaRPr lang="en-US" sz="1750" dirty="0"/>
          </a:p>
        </p:txBody>
      </p:sp>
      <p:sp>
        <p:nvSpPr>
          <p:cNvPr id="10" name="Text 8"/>
          <p:cNvSpPr/>
          <p:nvPr/>
        </p:nvSpPr>
        <p:spPr>
          <a:xfrm>
            <a:off x="5903833" y="4691063"/>
            <a:ext cx="2836545" cy="1333024"/>
          </a:xfrm>
          <a:prstGeom prst="rect">
            <a:avLst/>
          </a:prstGeom>
          <a:noFill/>
          <a:ln/>
        </p:spPr>
        <p:txBody>
          <a:bodyPr wrap="square" rtlCol="0" anchor="t"/>
          <a:lstStyle/>
          <a:p>
            <a:pPr marL="0" indent="0">
              <a:lnSpc>
                <a:spcPts val="2624"/>
              </a:lnSpc>
              <a:buNone/>
            </a:pPr>
            <a:r>
              <a:rPr lang="en-US" sz="1750" dirty="0">
                <a:solidFill>
                  <a:srgbClr val="E2E6E9"/>
                </a:solidFill>
                <a:latin typeface="Source Sans Pro" pitchFamily="34" charset="0"/>
                <a:ea typeface="Source Sans Pro" pitchFamily="34" charset="-122"/>
                <a:cs typeface="Source Sans Pro" pitchFamily="34" charset="-120"/>
              </a:rPr>
              <a:t>MSMEs engaged in trading activities are also excluded from the purview of Section 43B(h).</a:t>
            </a:r>
            <a:endParaRPr lang="en-US" sz="1750" dirty="0"/>
          </a:p>
        </p:txBody>
      </p:sp>
      <p:sp>
        <p:nvSpPr>
          <p:cNvPr id="11" name="Text 9"/>
          <p:cNvSpPr/>
          <p:nvPr/>
        </p:nvSpPr>
        <p:spPr>
          <a:xfrm>
            <a:off x="9289971" y="2588776"/>
            <a:ext cx="2787372" cy="347186"/>
          </a:xfrm>
          <a:prstGeom prst="rect">
            <a:avLst/>
          </a:prstGeom>
          <a:noFill/>
          <a:ln/>
        </p:spPr>
        <p:txBody>
          <a:bodyPr wrap="none" rtlCol="0" anchor="t"/>
          <a:lstStyle/>
          <a:p>
            <a:pPr marL="0" indent="0">
              <a:lnSpc>
                <a:spcPts val="2734"/>
              </a:lnSpc>
              <a:buNone/>
            </a:pPr>
            <a:r>
              <a:rPr lang="en-US" sz="2187" b="1" kern="0" spc="-22" dirty="0">
                <a:solidFill>
                  <a:srgbClr val="FFFFFF"/>
                </a:solidFill>
                <a:latin typeface="Montserrat" pitchFamily="34" charset="0"/>
                <a:ea typeface="Montserrat" pitchFamily="34" charset="-122"/>
                <a:cs typeface="Montserrat" pitchFamily="34" charset="-120"/>
              </a:rPr>
              <a:t>Turnover Threshold</a:t>
            </a:r>
            <a:endParaRPr lang="en-US" sz="2187" dirty="0"/>
          </a:p>
        </p:txBody>
      </p:sp>
      <p:sp>
        <p:nvSpPr>
          <p:cNvPr id="12" name="Text 10"/>
          <p:cNvSpPr/>
          <p:nvPr/>
        </p:nvSpPr>
        <p:spPr>
          <a:xfrm>
            <a:off x="9289971" y="3158133"/>
            <a:ext cx="2836545" cy="1666280"/>
          </a:xfrm>
          <a:prstGeom prst="rect">
            <a:avLst/>
          </a:prstGeom>
          <a:noFill/>
          <a:ln/>
        </p:spPr>
        <p:txBody>
          <a:bodyPr wrap="square" rtlCol="0" anchor="t"/>
          <a:lstStyle/>
          <a:p>
            <a:pPr marL="0" indent="0">
              <a:lnSpc>
                <a:spcPts val="2624"/>
              </a:lnSpc>
              <a:buNone/>
            </a:pPr>
            <a:r>
              <a:rPr lang="en-US" sz="1750" dirty="0">
                <a:solidFill>
                  <a:srgbClr val="E2E6E9"/>
                </a:solidFill>
                <a:latin typeface="Source Sans Pro" pitchFamily="34" charset="0"/>
                <a:ea typeface="Source Sans Pro" pitchFamily="34" charset="-122"/>
                <a:cs typeface="Source Sans Pro" pitchFamily="34" charset="-120"/>
              </a:rPr>
              <a:t>Purchases from manufacturers with a turnover above Rs. 50 crores are not subject to the provisions of Section 43B(h).</a:t>
            </a:r>
            <a:endParaRPr lang="en-US" sz="175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1B"/>
          </a:solidFill>
          <a:ln/>
        </p:spPr>
      </p:sp>
      <p:sp>
        <p:nvSpPr>
          <p:cNvPr id="3" name="Shape 1"/>
          <p:cNvSpPr/>
          <p:nvPr/>
        </p:nvSpPr>
        <p:spPr>
          <a:xfrm>
            <a:off x="0" y="0"/>
            <a:ext cx="14630400" cy="8229600"/>
          </a:xfrm>
          <a:prstGeom prst="rect">
            <a:avLst/>
          </a:prstGeom>
          <a:solidFill>
            <a:srgbClr val="111213"/>
          </a:solidFill>
          <a:ln/>
        </p:spPr>
      </p:sp>
      <p:sp>
        <p:nvSpPr>
          <p:cNvPr id="4" name="Text 2"/>
          <p:cNvSpPr/>
          <p:nvPr/>
        </p:nvSpPr>
        <p:spPr>
          <a:xfrm>
            <a:off x="2517696" y="729377"/>
            <a:ext cx="9594890" cy="1388745"/>
          </a:xfrm>
          <a:prstGeom prst="rect">
            <a:avLst/>
          </a:prstGeom>
          <a:noFill/>
          <a:ln/>
        </p:spPr>
        <p:txBody>
          <a:bodyPr wrap="square" rtlCol="0" anchor="t"/>
          <a:lstStyle/>
          <a:p>
            <a:pPr marL="0" indent="0">
              <a:lnSpc>
                <a:spcPts val="5468"/>
              </a:lnSpc>
              <a:buNone/>
            </a:pPr>
            <a:r>
              <a:rPr lang="en-US" sz="4374" b="1" kern="0" spc="-44" dirty="0">
                <a:solidFill>
                  <a:srgbClr val="FFFFFF"/>
                </a:solidFill>
                <a:latin typeface="Montserrat" pitchFamily="34" charset="0"/>
                <a:ea typeface="Montserrat" pitchFamily="34" charset="-122"/>
                <a:cs typeface="Montserrat" pitchFamily="34" charset="-120"/>
              </a:rPr>
              <a:t>Payment Timelines under the MSMED Act</a:t>
            </a:r>
            <a:endParaRPr lang="en-US" sz="4374" dirty="0"/>
          </a:p>
        </p:txBody>
      </p:sp>
      <p:pic>
        <p:nvPicPr>
          <p:cNvPr id="5" name="Image 0" descr="preencoded.png"/>
          <p:cNvPicPr>
            <a:picLocks noChangeAspect="1"/>
          </p:cNvPicPr>
          <p:nvPr/>
        </p:nvPicPr>
        <p:blipFill>
          <a:blip r:embed="rId3"/>
          <a:stretch>
            <a:fillRect/>
          </a:stretch>
        </p:blipFill>
        <p:spPr>
          <a:xfrm>
            <a:off x="2517696" y="2562463"/>
            <a:ext cx="3198257" cy="888682"/>
          </a:xfrm>
          <a:prstGeom prst="rect">
            <a:avLst/>
          </a:prstGeom>
        </p:spPr>
      </p:pic>
      <p:sp>
        <p:nvSpPr>
          <p:cNvPr id="6" name="Text 3"/>
          <p:cNvSpPr/>
          <p:nvPr/>
        </p:nvSpPr>
        <p:spPr>
          <a:xfrm>
            <a:off x="2739866" y="3784402"/>
            <a:ext cx="2753916" cy="694373"/>
          </a:xfrm>
          <a:prstGeom prst="rect">
            <a:avLst/>
          </a:prstGeom>
          <a:noFill/>
          <a:ln/>
        </p:spPr>
        <p:txBody>
          <a:bodyPr wrap="square" rtlCol="0" anchor="t"/>
          <a:lstStyle/>
          <a:p>
            <a:pPr marL="0" indent="0" algn="l">
              <a:lnSpc>
                <a:spcPts val="2734"/>
              </a:lnSpc>
              <a:buNone/>
            </a:pPr>
            <a:r>
              <a:rPr lang="en-US" sz="2187" b="1" kern="0" spc="-22" dirty="0">
                <a:solidFill>
                  <a:srgbClr val="FFFFFF"/>
                </a:solidFill>
                <a:latin typeface="Montserrat" pitchFamily="34" charset="0"/>
                <a:ea typeface="Montserrat" pitchFamily="34" charset="-122"/>
                <a:cs typeface="Montserrat" pitchFamily="34" charset="-120"/>
              </a:rPr>
              <a:t>Written Agreement</a:t>
            </a:r>
            <a:endParaRPr lang="en-US" sz="2187" dirty="0"/>
          </a:p>
        </p:txBody>
      </p:sp>
      <p:sp>
        <p:nvSpPr>
          <p:cNvPr id="7" name="Text 4"/>
          <p:cNvSpPr/>
          <p:nvPr/>
        </p:nvSpPr>
        <p:spPr>
          <a:xfrm>
            <a:off x="2739866" y="4612005"/>
            <a:ext cx="2753916" cy="2666048"/>
          </a:xfrm>
          <a:prstGeom prst="rect">
            <a:avLst/>
          </a:prstGeom>
          <a:noFill/>
          <a:ln/>
        </p:spPr>
        <p:txBody>
          <a:bodyPr wrap="square" rtlCol="0" anchor="t"/>
          <a:lstStyle/>
          <a:p>
            <a:pPr marL="0" indent="0" algn="l">
              <a:lnSpc>
                <a:spcPts val="2624"/>
              </a:lnSpc>
              <a:buNone/>
            </a:pPr>
            <a:r>
              <a:rPr lang="en-US" sz="1750" dirty="0">
                <a:solidFill>
                  <a:srgbClr val="E2E6E9"/>
                </a:solidFill>
                <a:latin typeface="Source Sans Pro" pitchFamily="34" charset="0"/>
                <a:ea typeface="Source Sans Pro" pitchFamily="34" charset="-122"/>
                <a:cs typeface="Source Sans Pro" pitchFamily="34" charset="-120"/>
              </a:rPr>
              <a:t>If there is a written agreement between the buyer and the supplier, the payment must be made on or before the agreed date, not exceeding 45 days from the date of supply of goods or rendering of services.</a:t>
            </a:r>
            <a:endParaRPr lang="en-US" sz="1750" dirty="0"/>
          </a:p>
        </p:txBody>
      </p:sp>
      <p:pic>
        <p:nvPicPr>
          <p:cNvPr id="8" name="Image 1" descr="preencoded.png"/>
          <p:cNvPicPr>
            <a:picLocks noChangeAspect="1"/>
          </p:cNvPicPr>
          <p:nvPr/>
        </p:nvPicPr>
        <p:blipFill>
          <a:blip r:embed="rId4"/>
          <a:stretch>
            <a:fillRect/>
          </a:stretch>
        </p:blipFill>
        <p:spPr>
          <a:xfrm>
            <a:off x="5715953" y="2562463"/>
            <a:ext cx="3198257" cy="888682"/>
          </a:xfrm>
          <a:prstGeom prst="rect">
            <a:avLst/>
          </a:prstGeom>
        </p:spPr>
      </p:pic>
      <p:sp>
        <p:nvSpPr>
          <p:cNvPr id="9" name="Text 5"/>
          <p:cNvSpPr/>
          <p:nvPr/>
        </p:nvSpPr>
        <p:spPr>
          <a:xfrm>
            <a:off x="5938123" y="3784402"/>
            <a:ext cx="2753916" cy="694373"/>
          </a:xfrm>
          <a:prstGeom prst="rect">
            <a:avLst/>
          </a:prstGeom>
          <a:noFill/>
          <a:ln/>
        </p:spPr>
        <p:txBody>
          <a:bodyPr wrap="square" rtlCol="0" anchor="t"/>
          <a:lstStyle/>
          <a:p>
            <a:pPr marL="0" indent="0" algn="l">
              <a:lnSpc>
                <a:spcPts val="2734"/>
              </a:lnSpc>
              <a:buNone/>
            </a:pPr>
            <a:r>
              <a:rPr lang="en-US" sz="2187" b="1" kern="0" spc="-22" dirty="0">
                <a:solidFill>
                  <a:srgbClr val="FFFFFF"/>
                </a:solidFill>
                <a:latin typeface="Montserrat" pitchFamily="34" charset="0"/>
                <a:ea typeface="Montserrat" pitchFamily="34" charset="-122"/>
                <a:cs typeface="Montserrat" pitchFamily="34" charset="-120"/>
              </a:rPr>
              <a:t>No Written Agreement</a:t>
            </a:r>
            <a:endParaRPr lang="en-US" sz="2187" dirty="0"/>
          </a:p>
        </p:txBody>
      </p:sp>
      <p:sp>
        <p:nvSpPr>
          <p:cNvPr id="10" name="Text 6"/>
          <p:cNvSpPr/>
          <p:nvPr/>
        </p:nvSpPr>
        <p:spPr>
          <a:xfrm>
            <a:off x="5938123" y="4612005"/>
            <a:ext cx="2753916" cy="1666280"/>
          </a:xfrm>
          <a:prstGeom prst="rect">
            <a:avLst/>
          </a:prstGeom>
          <a:noFill/>
          <a:ln/>
        </p:spPr>
        <p:txBody>
          <a:bodyPr wrap="square" rtlCol="0" anchor="t"/>
          <a:lstStyle/>
          <a:p>
            <a:pPr marL="0" indent="0" algn="l">
              <a:lnSpc>
                <a:spcPts val="2624"/>
              </a:lnSpc>
              <a:buNone/>
            </a:pPr>
            <a:r>
              <a:rPr lang="en-US" sz="1750" dirty="0">
                <a:solidFill>
                  <a:srgbClr val="E2E6E9"/>
                </a:solidFill>
                <a:latin typeface="Source Sans Pro" pitchFamily="34" charset="0"/>
                <a:ea typeface="Source Sans Pro" pitchFamily="34" charset="-122"/>
                <a:cs typeface="Source Sans Pro" pitchFamily="34" charset="-120"/>
              </a:rPr>
              <a:t>In the absence of a written agreement, the payment must be made within 15 days of the supply of goods or rendering of services.</a:t>
            </a:r>
            <a:endParaRPr lang="en-US" sz="1750" dirty="0"/>
          </a:p>
        </p:txBody>
      </p:sp>
      <p:pic>
        <p:nvPicPr>
          <p:cNvPr id="11" name="Image 2" descr="preencoded.png"/>
          <p:cNvPicPr>
            <a:picLocks noChangeAspect="1"/>
          </p:cNvPicPr>
          <p:nvPr/>
        </p:nvPicPr>
        <p:blipFill>
          <a:blip r:embed="rId5"/>
          <a:stretch>
            <a:fillRect/>
          </a:stretch>
        </p:blipFill>
        <p:spPr>
          <a:xfrm>
            <a:off x="8914209" y="2562463"/>
            <a:ext cx="3198376" cy="888682"/>
          </a:xfrm>
          <a:prstGeom prst="rect">
            <a:avLst/>
          </a:prstGeom>
        </p:spPr>
      </p:pic>
      <p:sp>
        <p:nvSpPr>
          <p:cNvPr id="12" name="Text 7"/>
          <p:cNvSpPr/>
          <p:nvPr/>
        </p:nvSpPr>
        <p:spPr>
          <a:xfrm>
            <a:off x="9136380" y="3784402"/>
            <a:ext cx="2754035" cy="347186"/>
          </a:xfrm>
          <a:prstGeom prst="rect">
            <a:avLst/>
          </a:prstGeom>
          <a:noFill/>
          <a:ln/>
        </p:spPr>
        <p:txBody>
          <a:bodyPr wrap="none" rtlCol="0" anchor="t"/>
          <a:lstStyle/>
          <a:p>
            <a:pPr marL="0" indent="0" algn="l">
              <a:lnSpc>
                <a:spcPts val="2734"/>
              </a:lnSpc>
              <a:buNone/>
            </a:pPr>
            <a:r>
              <a:rPr lang="en-US" sz="2187" b="1" kern="0" spc="-22" dirty="0">
                <a:solidFill>
                  <a:srgbClr val="FFFFFF"/>
                </a:solidFill>
                <a:latin typeface="Montserrat" pitchFamily="34" charset="0"/>
                <a:ea typeface="Montserrat" pitchFamily="34" charset="-122"/>
                <a:cs typeface="Montserrat" pitchFamily="34" charset="-120"/>
              </a:rPr>
              <a:t>Day of Acceptance</a:t>
            </a:r>
            <a:endParaRPr lang="en-US" sz="2187" dirty="0"/>
          </a:p>
        </p:txBody>
      </p:sp>
      <p:sp>
        <p:nvSpPr>
          <p:cNvPr id="13" name="Text 8"/>
          <p:cNvSpPr/>
          <p:nvPr/>
        </p:nvSpPr>
        <p:spPr>
          <a:xfrm>
            <a:off x="9136380" y="4264819"/>
            <a:ext cx="2754035" cy="2666048"/>
          </a:xfrm>
          <a:prstGeom prst="rect">
            <a:avLst/>
          </a:prstGeom>
          <a:noFill/>
          <a:ln/>
        </p:spPr>
        <p:txBody>
          <a:bodyPr wrap="square" rtlCol="0" anchor="t"/>
          <a:lstStyle/>
          <a:p>
            <a:pPr marL="0" indent="0" algn="l">
              <a:lnSpc>
                <a:spcPts val="2624"/>
              </a:lnSpc>
              <a:buNone/>
            </a:pPr>
            <a:r>
              <a:rPr lang="en-US" sz="1750" dirty="0">
                <a:solidFill>
                  <a:srgbClr val="E2E6E9"/>
                </a:solidFill>
                <a:latin typeface="Source Sans Pro" pitchFamily="34" charset="0"/>
                <a:ea typeface="Source Sans Pro" pitchFamily="34" charset="-122"/>
                <a:cs typeface="Source Sans Pro" pitchFamily="34" charset="-120"/>
              </a:rPr>
              <a:t>The "day of acceptance" is the actual delivery of goods or rendering of services, unless the buyer raises a written objection within 15 days, in which case it is the day the supplier removes the objection.</a:t>
            </a:r>
            <a:endParaRPr lang="en-US" sz="175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1B"/>
          </a:solidFill>
          <a:ln/>
        </p:spPr>
      </p:sp>
      <p:sp>
        <p:nvSpPr>
          <p:cNvPr id="3" name="Shape 1"/>
          <p:cNvSpPr/>
          <p:nvPr/>
        </p:nvSpPr>
        <p:spPr>
          <a:xfrm>
            <a:off x="0" y="0"/>
            <a:ext cx="14630400" cy="8229600"/>
          </a:xfrm>
          <a:prstGeom prst="rect">
            <a:avLst/>
          </a:prstGeom>
          <a:solidFill>
            <a:srgbClr val="111213"/>
          </a:solidFill>
          <a:ln/>
        </p:spPr>
      </p:sp>
      <p:sp>
        <p:nvSpPr>
          <p:cNvPr id="4" name="Text 2"/>
          <p:cNvSpPr/>
          <p:nvPr/>
        </p:nvSpPr>
        <p:spPr>
          <a:xfrm>
            <a:off x="2935367" y="558760"/>
            <a:ext cx="8759547" cy="1267539"/>
          </a:xfrm>
          <a:prstGeom prst="rect">
            <a:avLst/>
          </a:prstGeom>
          <a:noFill/>
          <a:ln/>
        </p:spPr>
        <p:txBody>
          <a:bodyPr wrap="square" rtlCol="0" anchor="t"/>
          <a:lstStyle/>
          <a:p>
            <a:pPr marL="0" indent="0">
              <a:lnSpc>
                <a:spcPts val="4991"/>
              </a:lnSpc>
              <a:buNone/>
            </a:pPr>
            <a:r>
              <a:rPr lang="en-US" sz="3993" b="1" kern="0" spc="-40" dirty="0">
                <a:solidFill>
                  <a:srgbClr val="FFFFFF"/>
                </a:solidFill>
                <a:latin typeface="Montserrat" pitchFamily="34" charset="0"/>
                <a:ea typeface="Montserrat" pitchFamily="34" charset="-122"/>
                <a:cs typeface="Montserrat" pitchFamily="34" charset="-120"/>
              </a:rPr>
              <a:t>Disallowance under Section 43B(h)</a:t>
            </a:r>
            <a:endParaRPr lang="en-US" sz="3993" dirty="0"/>
          </a:p>
        </p:txBody>
      </p:sp>
      <p:pic>
        <p:nvPicPr>
          <p:cNvPr id="5" name="Image 0" descr="preencoded.png"/>
          <p:cNvPicPr>
            <a:picLocks noChangeAspect="1"/>
          </p:cNvPicPr>
          <p:nvPr/>
        </p:nvPicPr>
        <p:blipFill>
          <a:blip r:embed="rId3"/>
          <a:stretch>
            <a:fillRect/>
          </a:stretch>
        </p:blipFill>
        <p:spPr>
          <a:xfrm>
            <a:off x="2935367" y="2231946"/>
            <a:ext cx="2717006" cy="1679138"/>
          </a:xfrm>
          <a:prstGeom prst="rect">
            <a:avLst/>
          </a:prstGeom>
        </p:spPr>
      </p:pic>
      <p:sp>
        <p:nvSpPr>
          <p:cNvPr id="6" name="Text 3"/>
          <p:cNvSpPr/>
          <p:nvPr/>
        </p:nvSpPr>
        <p:spPr>
          <a:xfrm>
            <a:off x="2935367" y="4164568"/>
            <a:ext cx="2717006" cy="633889"/>
          </a:xfrm>
          <a:prstGeom prst="rect">
            <a:avLst/>
          </a:prstGeom>
          <a:noFill/>
          <a:ln/>
        </p:spPr>
        <p:txBody>
          <a:bodyPr wrap="square" rtlCol="0" anchor="t"/>
          <a:lstStyle/>
          <a:p>
            <a:pPr marL="0" indent="0" algn="l">
              <a:lnSpc>
                <a:spcPts val="2496"/>
              </a:lnSpc>
              <a:buNone/>
            </a:pPr>
            <a:r>
              <a:rPr lang="en-US" sz="1997" b="1" kern="0" spc="-20" dirty="0">
                <a:solidFill>
                  <a:srgbClr val="FFFFFF"/>
                </a:solidFill>
                <a:latin typeface="Montserrat" pitchFamily="34" charset="0"/>
                <a:ea typeface="Montserrat" pitchFamily="34" charset="-122"/>
                <a:cs typeface="Montserrat" pitchFamily="34" charset="-120"/>
              </a:rPr>
              <a:t>Disallowance Calculation</a:t>
            </a:r>
            <a:endParaRPr lang="en-US" sz="1997" dirty="0"/>
          </a:p>
        </p:txBody>
      </p:sp>
      <p:sp>
        <p:nvSpPr>
          <p:cNvPr id="7" name="Text 4"/>
          <p:cNvSpPr/>
          <p:nvPr/>
        </p:nvSpPr>
        <p:spPr>
          <a:xfrm>
            <a:off x="1592317" y="4920139"/>
            <a:ext cx="4060056" cy="2737842"/>
          </a:xfrm>
          <a:prstGeom prst="rect">
            <a:avLst/>
          </a:prstGeom>
          <a:noFill/>
          <a:ln/>
        </p:spPr>
        <p:txBody>
          <a:bodyPr wrap="square" rtlCol="0" anchor="t"/>
          <a:lstStyle/>
          <a:p>
            <a:pPr marL="0" indent="0" algn="l">
              <a:lnSpc>
                <a:spcPts val="2396"/>
              </a:lnSpc>
              <a:buNone/>
            </a:pPr>
            <a:r>
              <a:rPr lang="en-US" sz="1597" dirty="0">
                <a:solidFill>
                  <a:srgbClr val="FFFF00"/>
                </a:solidFill>
                <a:latin typeface="Source Sans Pro" pitchFamily="34" charset="0"/>
                <a:ea typeface="Source Sans Pro" pitchFamily="34" charset="-122"/>
                <a:cs typeface="Source Sans Pro" pitchFamily="34" charset="-120"/>
              </a:rPr>
              <a:t>If the payment to an MSE is made beyond the timelines specified in the MSMED Act, the unpaid amount will be disallowed as a deduction under Section 43B(h) in the year of booking. The deduction will be allowed only in the year the actual payment is made.</a:t>
            </a:r>
            <a:endParaRPr lang="en-US" sz="1597" dirty="0">
              <a:solidFill>
                <a:srgbClr val="FFFF00"/>
              </a:solidFill>
            </a:endParaRPr>
          </a:p>
        </p:txBody>
      </p:sp>
      <p:pic>
        <p:nvPicPr>
          <p:cNvPr id="8" name="Image 1" descr="preencoded.png"/>
          <p:cNvPicPr>
            <a:picLocks noChangeAspect="1"/>
          </p:cNvPicPr>
          <p:nvPr/>
        </p:nvPicPr>
        <p:blipFill>
          <a:blip r:embed="rId4"/>
          <a:stretch>
            <a:fillRect/>
          </a:stretch>
        </p:blipFill>
        <p:spPr>
          <a:xfrm>
            <a:off x="5956578" y="2231946"/>
            <a:ext cx="2717006" cy="1679138"/>
          </a:xfrm>
          <a:prstGeom prst="rect">
            <a:avLst/>
          </a:prstGeom>
        </p:spPr>
      </p:pic>
      <p:sp>
        <p:nvSpPr>
          <p:cNvPr id="9" name="Text 5"/>
          <p:cNvSpPr/>
          <p:nvPr/>
        </p:nvSpPr>
        <p:spPr>
          <a:xfrm>
            <a:off x="5956578" y="4164568"/>
            <a:ext cx="2717006" cy="950833"/>
          </a:xfrm>
          <a:prstGeom prst="rect">
            <a:avLst/>
          </a:prstGeom>
          <a:noFill/>
          <a:ln/>
        </p:spPr>
        <p:txBody>
          <a:bodyPr wrap="square" rtlCol="0" anchor="t"/>
          <a:lstStyle/>
          <a:p>
            <a:pPr marL="0" indent="0" algn="l">
              <a:lnSpc>
                <a:spcPts val="2496"/>
              </a:lnSpc>
              <a:buNone/>
            </a:pPr>
            <a:r>
              <a:rPr lang="en-US" sz="1997" b="1" kern="0" spc="-20" dirty="0">
                <a:solidFill>
                  <a:srgbClr val="FFFFFF"/>
                </a:solidFill>
                <a:latin typeface="Montserrat" pitchFamily="34" charset="0"/>
                <a:ea typeface="Montserrat" pitchFamily="34" charset="-122"/>
                <a:cs typeface="Montserrat" pitchFamily="34" charset="-120"/>
              </a:rPr>
              <a:t>Timing of Disallowance and Deduction</a:t>
            </a:r>
            <a:endParaRPr lang="en-US" sz="1997" dirty="0"/>
          </a:p>
        </p:txBody>
      </p:sp>
      <p:sp>
        <p:nvSpPr>
          <p:cNvPr id="10" name="Text 6"/>
          <p:cNvSpPr/>
          <p:nvPr/>
        </p:nvSpPr>
        <p:spPr>
          <a:xfrm>
            <a:off x="5956578" y="5237083"/>
            <a:ext cx="2717006" cy="2433638"/>
          </a:xfrm>
          <a:prstGeom prst="rect">
            <a:avLst/>
          </a:prstGeom>
          <a:noFill/>
          <a:ln/>
        </p:spPr>
        <p:txBody>
          <a:bodyPr wrap="square" rtlCol="0" anchor="t"/>
          <a:lstStyle/>
          <a:p>
            <a:pPr marL="0" indent="0" algn="l">
              <a:lnSpc>
                <a:spcPts val="2396"/>
              </a:lnSpc>
              <a:buNone/>
            </a:pPr>
            <a:r>
              <a:rPr lang="en-US" sz="1597" dirty="0">
                <a:solidFill>
                  <a:srgbClr val="FFFF00"/>
                </a:solidFill>
                <a:latin typeface="Source Sans Pro" pitchFamily="34" charset="0"/>
                <a:ea typeface="Source Sans Pro" pitchFamily="34" charset="-122"/>
                <a:cs typeface="Source Sans Pro" pitchFamily="34" charset="-120"/>
              </a:rPr>
              <a:t>The disallowance under Section 43B(h) applies from Assessment Year 2024-25 (Financial Year 2023-24) onwards. Any outstanding amount as of March 31, 2023, if paid after the due date, will not be subject to this disallowance.</a:t>
            </a:r>
            <a:endParaRPr lang="en-US" sz="1597" dirty="0">
              <a:solidFill>
                <a:srgbClr val="FFFF00"/>
              </a:solidFill>
            </a:endParaRPr>
          </a:p>
        </p:txBody>
      </p:sp>
      <p:pic>
        <p:nvPicPr>
          <p:cNvPr id="11" name="Image 2" descr="preencoded.png"/>
          <p:cNvPicPr>
            <a:picLocks noChangeAspect="1"/>
          </p:cNvPicPr>
          <p:nvPr/>
        </p:nvPicPr>
        <p:blipFill>
          <a:blip r:embed="rId5"/>
          <a:stretch>
            <a:fillRect/>
          </a:stretch>
        </p:blipFill>
        <p:spPr>
          <a:xfrm>
            <a:off x="8977789" y="2231946"/>
            <a:ext cx="2717125" cy="1679258"/>
          </a:xfrm>
          <a:prstGeom prst="rect">
            <a:avLst/>
          </a:prstGeom>
        </p:spPr>
      </p:pic>
      <p:sp>
        <p:nvSpPr>
          <p:cNvPr id="12" name="Text 7"/>
          <p:cNvSpPr/>
          <p:nvPr/>
        </p:nvSpPr>
        <p:spPr>
          <a:xfrm>
            <a:off x="8977789" y="4164687"/>
            <a:ext cx="2535555" cy="316944"/>
          </a:xfrm>
          <a:prstGeom prst="rect">
            <a:avLst/>
          </a:prstGeom>
          <a:noFill/>
          <a:ln/>
        </p:spPr>
        <p:txBody>
          <a:bodyPr wrap="none" rtlCol="0" anchor="t"/>
          <a:lstStyle/>
          <a:p>
            <a:pPr marL="0" indent="0" algn="l">
              <a:lnSpc>
                <a:spcPts val="2496"/>
              </a:lnSpc>
              <a:buNone/>
            </a:pPr>
            <a:r>
              <a:rPr lang="en-US" sz="1997" b="1" kern="0" spc="-20" dirty="0">
                <a:solidFill>
                  <a:srgbClr val="FFFFFF"/>
                </a:solidFill>
                <a:latin typeface="Montserrat" pitchFamily="34" charset="0"/>
                <a:ea typeface="Montserrat" pitchFamily="34" charset="-122"/>
                <a:cs typeface="Montserrat" pitchFamily="34" charset="-120"/>
              </a:rPr>
              <a:t>Exceptions</a:t>
            </a:r>
            <a:endParaRPr lang="en-US" sz="1997" dirty="0"/>
          </a:p>
        </p:txBody>
      </p:sp>
      <p:sp>
        <p:nvSpPr>
          <p:cNvPr id="13" name="Text 8"/>
          <p:cNvSpPr/>
          <p:nvPr/>
        </p:nvSpPr>
        <p:spPr>
          <a:xfrm>
            <a:off x="8977789" y="4603313"/>
            <a:ext cx="3760749" cy="1825228"/>
          </a:xfrm>
          <a:prstGeom prst="rect">
            <a:avLst/>
          </a:prstGeom>
          <a:noFill/>
          <a:ln/>
        </p:spPr>
        <p:txBody>
          <a:bodyPr wrap="square" rtlCol="0" anchor="t"/>
          <a:lstStyle/>
          <a:p>
            <a:pPr marL="0" indent="0" algn="l">
              <a:lnSpc>
                <a:spcPts val="2396"/>
              </a:lnSpc>
              <a:buNone/>
            </a:pPr>
            <a:r>
              <a:rPr lang="en-US" sz="1597" dirty="0">
                <a:solidFill>
                  <a:srgbClr val="FFFF00"/>
                </a:solidFill>
                <a:latin typeface="Source Sans Pro" pitchFamily="34" charset="0"/>
                <a:ea typeface="Source Sans Pro" pitchFamily="34" charset="-122"/>
                <a:cs typeface="Source Sans Pro" pitchFamily="34" charset="-120"/>
              </a:rPr>
              <a:t>Medium enterprises, MSMEs engaged in trading activities, and unregistered micro and small enterprises are not subject to the provisions of Section 43B(h).</a:t>
            </a:r>
            <a:endParaRPr lang="en-US" sz="1597" dirty="0">
              <a:solidFill>
                <a:srgbClr val="FFFF0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81A1B"/>
          </a:solidFill>
          <a:ln/>
        </p:spPr>
      </p:sp>
      <p:sp>
        <p:nvSpPr>
          <p:cNvPr id="3" name="Shape 1"/>
          <p:cNvSpPr/>
          <p:nvPr/>
        </p:nvSpPr>
        <p:spPr>
          <a:xfrm>
            <a:off x="0" y="0"/>
            <a:ext cx="14630400" cy="8229600"/>
          </a:xfrm>
          <a:prstGeom prst="rect">
            <a:avLst/>
          </a:prstGeom>
          <a:solidFill>
            <a:srgbClr val="111213"/>
          </a:solidFill>
          <a:ln/>
        </p:spPr>
      </p:sp>
      <p:sp>
        <p:nvSpPr>
          <p:cNvPr id="4" name="Text 2"/>
          <p:cNvSpPr/>
          <p:nvPr/>
        </p:nvSpPr>
        <p:spPr>
          <a:xfrm>
            <a:off x="2517696" y="1418868"/>
            <a:ext cx="7103388" cy="694373"/>
          </a:xfrm>
          <a:prstGeom prst="rect">
            <a:avLst/>
          </a:prstGeom>
          <a:noFill/>
          <a:ln/>
        </p:spPr>
        <p:txBody>
          <a:bodyPr wrap="none" rtlCol="0" anchor="t"/>
          <a:lstStyle/>
          <a:p>
            <a:pPr marL="0" indent="0">
              <a:lnSpc>
                <a:spcPts val="5468"/>
              </a:lnSpc>
              <a:buNone/>
            </a:pPr>
            <a:r>
              <a:rPr lang="en-US" sz="4374" b="1" kern="0" spc="-44" dirty="0">
                <a:solidFill>
                  <a:srgbClr val="FFFFFF"/>
                </a:solidFill>
                <a:latin typeface="Montserrat" pitchFamily="34" charset="0"/>
                <a:ea typeface="Montserrat" pitchFamily="34" charset="-122"/>
                <a:cs typeface="Montserrat" pitchFamily="34" charset="-120"/>
              </a:rPr>
              <a:t>Reporting Requirements</a:t>
            </a:r>
            <a:endParaRPr lang="en-US" sz="4374" dirty="0"/>
          </a:p>
        </p:txBody>
      </p:sp>
      <p:pic>
        <p:nvPicPr>
          <p:cNvPr id="5" name="Image 0" descr="preencoded.png"/>
          <p:cNvPicPr>
            <a:picLocks noChangeAspect="1"/>
          </p:cNvPicPr>
          <p:nvPr/>
        </p:nvPicPr>
        <p:blipFill>
          <a:blip r:embed="rId3"/>
          <a:stretch>
            <a:fillRect/>
          </a:stretch>
        </p:blipFill>
        <p:spPr>
          <a:xfrm>
            <a:off x="2517696" y="2557582"/>
            <a:ext cx="537091" cy="537091"/>
          </a:xfrm>
          <a:prstGeom prst="rect">
            <a:avLst/>
          </a:prstGeom>
        </p:spPr>
      </p:pic>
      <p:sp>
        <p:nvSpPr>
          <p:cNvPr id="6" name="Text 3"/>
          <p:cNvSpPr/>
          <p:nvPr/>
        </p:nvSpPr>
        <p:spPr>
          <a:xfrm>
            <a:off x="2517696" y="3316843"/>
            <a:ext cx="2148721" cy="347186"/>
          </a:xfrm>
          <a:prstGeom prst="rect">
            <a:avLst/>
          </a:prstGeom>
          <a:noFill/>
          <a:ln/>
        </p:spPr>
        <p:txBody>
          <a:bodyPr wrap="none" rtlCol="0" anchor="t"/>
          <a:lstStyle/>
          <a:p>
            <a:pPr marL="0" indent="0" algn="l">
              <a:lnSpc>
                <a:spcPts val="2734"/>
              </a:lnSpc>
              <a:buNone/>
            </a:pPr>
            <a:r>
              <a:rPr lang="en-US" sz="2187" b="1" kern="0" spc="-22" dirty="0">
                <a:solidFill>
                  <a:srgbClr val="FFFFFF"/>
                </a:solidFill>
                <a:latin typeface="Montserrat" pitchFamily="34" charset="0"/>
                <a:ea typeface="Montserrat" pitchFamily="34" charset="-122"/>
                <a:cs typeface="Montserrat" pitchFamily="34" charset="-120"/>
              </a:rPr>
              <a:t>ITR Forms</a:t>
            </a:r>
            <a:endParaRPr lang="en-US" sz="2187" dirty="0"/>
          </a:p>
        </p:txBody>
      </p:sp>
      <p:sp>
        <p:nvSpPr>
          <p:cNvPr id="7" name="Text 4"/>
          <p:cNvSpPr/>
          <p:nvPr/>
        </p:nvSpPr>
        <p:spPr>
          <a:xfrm>
            <a:off x="2517696" y="3797260"/>
            <a:ext cx="2148721" cy="1999536"/>
          </a:xfrm>
          <a:prstGeom prst="rect">
            <a:avLst/>
          </a:prstGeom>
          <a:noFill/>
          <a:ln/>
        </p:spPr>
        <p:txBody>
          <a:bodyPr wrap="square" rtlCol="0" anchor="t"/>
          <a:lstStyle/>
          <a:p>
            <a:pPr marL="0" indent="0" algn="l">
              <a:lnSpc>
                <a:spcPts val="2624"/>
              </a:lnSpc>
              <a:buNone/>
            </a:pPr>
            <a:r>
              <a:rPr lang="en-US" sz="1750" dirty="0">
                <a:solidFill>
                  <a:srgbClr val="E2E6E9"/>
                </a:solidFill>
                <a:latin typeface="Source Sans Pro" pitchFamily="34" charset="0"/>
                <a:ea typeface="Source Sans Pro" pitchFamily="34" charset="-122"/>
                <a:cs typeface="Source Sans Pro" pitchFamily="34" charset="-120"/>
              </a:rPr>
              <a:t>The disallowance under Section 43B(h) needs to be reported in ITR 3, ITR 5, and ITR 6 under the "Other Information" section.</a:t>
            </a:r>
            <a:endParaRPr lang="en-US" sz="1750" dirty="0"/>
          </a:p>
        </p:txBody>
      </p:sp>
      <p:pic>
        <p:nvPicPr>
          <p:cNvPr id="8" name="Image 1" descr="preencoded.png"/>
          <p:cNvPicPr>
            <a:picLocks noChangeAspect="1"/>
          </p:cNvPicPr>
          <p:nvPr/>
        </p:nvPicPr>
        <p:blipFill>
          <a:blip r:embed="rId4"/>
          <a:stretch>
            <a:fillRect/>
          </a:stretch>
        </p:blipFill>
        <p:spPr>
          <a:xfrm>
            <a:off x="4999673" y="2557582"/>
            <a:ext cx="537210" cy="537210"/>
          </a:xfrm>
          <a:prstGeom prst="rect">
            <a:avLst/>
          </a:prstGeom>
        </p:spPr>
      </p:pic>
      <p:sp>
        <p:nvSpPr>
          <p:cNvPr id="9" name="Text 5"/>
          <p:cNvSpPr/>
          <p:nvPr/>
        </p:nvSpPr>
        <p:spPr>
          <a:xfrm>
            <a:off x="4999673" y="3316962"/>
            <a:ext cx="2148840" cy="347186"/>
          </a:xfrm>
          <a:prstGeom prst="rect">
            <a:avLst/>
          </a:prstGeom>
          <a:noFill/>
          <a:ln/>
        </p:spPr>
        <p:txBody>
          <a:bodyPr wrap="none" rtlCol="0" anchor="t"/>
          <a:lstStyle/>
          <a:p>
            <a:pPr marL="0" indent="0" algn="l">
              <a:lnSpc>
                <a:spcPts val="2734"/>
              </a:lnSpc>
              <a:buNone/>
            </a:pPr>
            <a:r>
              <a:rPr lang="en-US" sz="2187" b="1" kern="0" spc="-22" dirty="0">
                <a:solidFill>
                  <a:srgbClr val="FFFFFF"/>
                </a:solidFill>
                <a:latin typeface="Montserrat" pitchFamily="34" charset="0"/>
                <a:ea typeface="Montserrat" pitchFamily="34" charset="-122"/>
                <a:cs typeface="Montserrat" pitchFamily="34" charset="-120"/>
              </a:rPr>
              <a:t>Audit Forms</a:t>
            </a:r>
            <a:endParaRPr lang="en-US" sz="2187" dirty="0"/>
          </a:p>
        </p:txBody>
      </p:sp>
      <p:sp>
        <p:nvSpPr>
          <p:cNvPr id="10" name="Text 6"/>
          <p:cNvSpPr/>
          <p:nvPr/>
        </p:nvSpPr>
        <p:spPr>
          <a:xfrm>
            <a:off x="4999673" y="3797379"/>
            <a:ext cx="2148840" cy="2332792"/>
          </a:xfrm>
          <a:prstGeom prst="rect">
            <a:avLst/>
          </a:prstGeom>
          <a:noFill/>
          <a:ln/>
        </p:spPr>
        <p:txBody>
          <a:bodyPr wrap="square" rtlCol="0" anchor="t"/>
          <a:lstStyle/>
          <a:p>
            <a:pPr marL="0" indent="0" algn="l">
              <a:lnSpc>
                <a:spcPts val="2624"/>
              </a:lnSpc>
              <a:buNone/>
            </a:pPr>
            <a:r>
              <a:rPr lang="en-US" sz="1750" dirty="0">
                <a:solidFill>
                  <a:srgbClr val="E2E6E9"/>
                </a:solidFill>
                <a:latin typeface="Source Sans Pro" pitchFamily="34" charset="0"/>
                <a:ea typeface="Source Sans Pro" pitchFamily="34" charset="-122"/>
                <a:cs typeface="Source Sans Pro" pitchFamily="34" charset="-120"/>
              </a:rPr>
              <a:t>The new Forms 3CB and 3CE, as well as clause 26 of Form 3CD, are yet to be notified to incorporate the changes related to Section 43B(h).</a:t>
            </a:r>
            <a:endParaRPr lang="en-US" sz="1750" dirty="0"/>
          </a:p>
        </p:txBody>
      </p:sp>
      <p:pic>
        <p:nvPicPr>
          <p:cNvPr id="11" name="Image 2" descr="preencoded.png"/>
          <p:cNvPicPr>
            <a:picLocks noChangeAspect="1"/>
          </p:cNvPicPr>
          <p:nvPr/>
        </p:nvPicPr>
        <p:blipFill>
          <a:blip r:embed="rId5"/>
          <a:stretch>
            <a:fillRect/>
          </a:stretch>
        </p:blipFill>
        <p:spPr>
          <a:xfrm>
            <a:off x="7481768" y="2557582"/>
            <a:ext cx="537091" cy="537091"/>
          </a:xfrm>
          <a:prstGeom prst="rect">
            <a:avLst/>
          </a:prstGeom>
        </p:spPr>
      </p:pic>
      <p:sp>
        <p:nvSpPr>
          <p:cNvPr id="12" name="Text 7"/>
          <p:cNvSpPr/>
          <p:nvPr/>
        </p:nvSpPr>
        <p:spPr>
          <a:xfrm>
            <a:off x="7481768" y="3316843"/>
            <a:ext cx="2148721" cy="694373"/>
          </a:xfrm>
          <a:prstGeom prst="rect">
            <a:avLst/>
          </a:prstGeom>
          <a:noFill/>
          <a:ln/>
        </p:spPr>
        <p:txBody>
          <a:bodyPr wrap="square" rtlCol="0" anchor="t"/>
          <a:lstStyle/>
          <a:p>
            <a:pPr marL="0" indent="0" algn="l">
              <a:lnSpc>
                <a:spcPts val="2734"/>
              </a:lnSpc>
              <a:buNone/>
            </a:pPr>
            <a:r>
              <a:rPr lang="en-US" sz="2187" b="1" kern="0" spc="-22" dirty="0">
                <a:solidFill>
                  <a:srgbClr val="FFFFFF"/>
                </a:solidFill>
                <a:latin typeface="Montserrat" pitchFamily="34" charset="0"/>
                <a:ea typeface="Montserrat" pitchFamily="34" charset="-122"/>
                <a:cs typeface="Montserrat" pitchFamily="34" charset="-120"/>
              </a:rPr>
              <a:t>Tax Implications</a:t>
            </a:r>
            <a:endParaRPr lang="en-US" sz="2187" dirty="0"/>
          </a:p>
        </p:txBody>
      </p:sp>
      <p:sp>
        <p:nvSpPr>
          <p:cNvPr id="13" name="Text 8"/>
          <p:cNvSpPr/>
          <p:nvPr/>
        </p:nvSpPr>
        <p:spPr>
          <a:xfrm>
            <a:off x="7481768" y="4144447"/>
            <a:ext cx="2148721" cy="2332792"/>
          </a:xfrm>
          <a:prstGeom prst="rect">
            <a:avLst/>
          </a:prstGeom>
          <a:noFill/>
          <a:ln/>
        </p:spPr>
        <p:txBody>
          <a:bodyPr wrap="square" rtlCol="0" anchor="t"/>
          <a:lstStyle/>
          <a:p>
            <a:pPr marL="0" indent="0" algn="l">
              <a:lnSpc>
                <a:spcPts val="2624"/>
              </a:lnSpc>
              <a:buNone/>
            </a:pPr>
            <a:r>
              <a:rPr lang="en-US" sz="1750" dirty="0">
                <a:solidFill>
                  <a:srgbClr val="E2E6E9"/>
                </a:solidFill>
                <a:latin typeface="Source Sans Pro" pitchFamily="34" charset="0"/>
                <a:ea typeface="Source Sans Pro" pitchFamily="34" charset="-122"/>
                <a:cs typeface="Source Sans Pro" pitchFamily="34" charset="-120"/>
              </a:rPr>
              <a:t>The disallowance under Section 43B(h) may lead to increased tax liability for businesses that do not make timely payments to MSEs.</a:t>
            </a:r>
            <a:endParaRPr lang="en-US" sz="1750" dirty="0"/>
          </a:p>
        </p:txBody>
      </p:sp>
      <p:pic>
        <p:nvPicPr>
          <p:cNvPr id="14" name="Image 3" descr="preencoded.png"/>
          <p:cNvPicPr>
            <a:picLocks noChangeAspect="1"/>
          </p:cNvPicPr>
          <p:nvPr/>
        </p:nvPicPr>
        <p:blipFill>
          <a:blip r:embed="rId6"/>
          <a:stretch>
            <a:fillRect/>
          </a:stretch>
        </p:blipFill>
        <p:spPr>
          <a:xfrm>
            <a:off x="9963745" y="2557582"/>
            <a:ext cx="537210" cy="537210"/>
          </a:xfrm>
          <a:prstGeom prst="rect">
            <a:avLst/>
          </a:prstGeom>
        </p:spPr>
      </p:pic>
      <p:sp>
        <p:nvSpPr>
          <p:cNvPr id="15" name="Text 9"/>
          <p:cNvSpPr/>
          <p:nvPr/>
        </p:nvSpPr>
        <p:spPr>
          <a:xfrm>
            <a:off x="9963745" y="3316962"/>
            <a:ext cx="2148840" cy="694373"/>
          </a:xfrm>
          <a:prstGeom prst="rect">
            <a:avLst/>
          </a:prstGeom>
          <a:noFill/>
          <a:ln/>
        </p:spPr>
        <p:txBody>
          <a:bodyPr wrap="square" rtlCol="0" anchor="t"/>
          <a:lstStyle/>
          <a:p>
            <a:pPr marL="0" indent="0" algn="l">
              <a:lnSpc>
                <a:spcPts val="2734"/>
              </a:lnSpc>
              <a:buNone/>
            </a:pPr>
            <a:r>
              <a:rPr lang="en-US" sz="2187" b="1" kern="0" spc="-22" dirty="0">
                <a:solidFill>
                  <a:srgbClr val="FFFFFF"/>
                </a:solidFill>
                <a:latin typeface="Montserrat" pitchFamily="34" charset="0"/>
                <a:ea typeface="Montserrat" pitchFamily="34" charset="-122"/>
                <a:cs typeface="Montserrat" pitchFamily="34" charset="-120"/>
              </a:rPr>
              <a:t>Potential Disputes</a:t>
            </a:r>
            <a:endParaRPr lang="en-US" sz="2187" dirty="0"/>
          </a:p>
        </p:txBody>
      </p:sp>
      <p:sp>
        <p:nvSpPr>
          <p:cNvPr id="16" name="Text 10"/>
          <p:cNvSpPr/>
          <p:nvPr/>
        </p:nvSpPr>
        <p:spPr>
          <a:xfrm>
            <a:off x="9963745" y="4144566"/>
            <a:ext cx="2148840" cy="2666048"/>
          </a:xfrm>
          <a:prstGeom prst="rect">
            <a:avLst/>
          </a:prstGeom>
          <a:noFill/>
          <a:ln/>
        </p:spPr>
        <p:txBody>
          <a:bodyPr wrap="square" rtlCol="0" anchor="t"/>
          <a:lstStyle/>
          <a:p>
            <a:pPr marL="0" indent="0" algn="l">
              <a:lnSpc>
                <a:spcPts val="2624"/>
              </a:lnSpc>
              <a:buNone/>
            </a:pPr>
            <a:r>
              <a:rPr lang="en-US" sz="1750" dirty="0">
                <a:solidFill>
                  <a:srgbClr val="E2E6E9"/>
                </a:solidFill>
                <a:latin typeface="Source Sans Pro" pitchFamily="34" charset="0"/>
                <a:ea typeface="Source Sans Pro" pitchFamily="34" charset="-122"/>
                <a:cs typeface="Source Sans Pro" pitchFamily="34" charset="-120"/>
              </a:rPr>
              <a:t>The Revenue may argue that the provisions of Section 43B(h) should be interpreted literally, leading to potential disputes with businesses.</a:t>
            </a:r>
            <a:endParaRPr lang="en-US" sz="175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1564</Words>
  <Application>Microsoft Office PowerPoint</Application>
  <PresentationFormat>Custom</PresentationFormat>
  <Paragraphs>110</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Montserrat</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user</cp:lastModifiedBy>
  <cp:revision>5</cp:revision>
  <dcterms:created xsi:type="dcterms:W3CDTF">2024-04-22T06:49:48Z</dcterms:created>
  <dcterms:modified xsi:type="dcterms:W3CDTF">2024-04-22T07:06:50Z</dcterms:modified>
  <cp:contentStatus/>
</cp:coreProperties>
</file>