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Override5.xml" ContentType="application/vnd.openxmlformats-officedocument.themeOverrid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theme/themeOverride3.xml" ContentType="application/vnd.openxmlformats-officedocument.themeOverr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Override6.xml" ContentType="application/vnd.openxmlformats-officedocument.themeOverride+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theme/themeOverride4.xml" ContentType="application/vnd.openxmlformats-officedocument.themeOverride+xml"/>
  <Default Extension="emf" ContentType="image/x-em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3720"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19" autoAdjust="0"/>
    <p:restoredTop sz="94709" autoAdjust="0"/>
  </p:normalViewPr>
  <p:slideViewPr>
    <p:cSldViewPr>
      <p:cViewPr varScale="1">
        <p:scale>
          <a:sx n="70" d="100"/>
          <a:sy n="70" d="100"/>
        </p:scale>
        <p:origin x="-51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3.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2.xml"/><Relationship Id="rId1" Type="http://schemas.openxmlformats.org/officeDocument/2006/relationships/themeOverride" Target="../theme/themeOverride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29"/>
          <p:cNvSpPr>
            <a:spLocks noGrp="1"/>
          </p:cNvSpPr>
          <p:nvPr>
            <p:ph type="dt" sz="half" idx="10"/>
          </p:nvPr>
        </p:nvSpPr>
        <p:spPr/>
        <p:txBody>
          <a:bodyPr/>
          <a:lstStyle>
            <a:lvl1pPr>
              <a:defRPr/>
            </a:lvl1pPr>
          </a:lstStyle>
          <a:p>
            <a:pPr>
              <a:defRPr/>
            </a:pPr>
            <a:fld id="{2089ECE0-8053-452C-9518-FD3BECCA7DFF}" type="datetimeFigureOut">
              <a:rPr lang="en-US"/>
              <a:pPr>
                <a:defRPr/>
              </a:pPr>
              <a:t>10/29/2010</a:t>
            </a:fld>
            <a:endParaRPr lang="en-US"/>
          </a:p>
        </p:txBody>
      </p:sp>
      <p:sp>
        <p:nvSpPr>
          <p:cNvPr id="5" name="Footer Placeholder 18"/>
          <p:cNvSpPr>
            <a:spLocks noGrp="1"/>
          </p:cNvSpPr>
          <p:nvPr>
            <p:ph type="ftr" sz="quarter" idx="11"/>
          </p:nvPr>
        </p:nvSpPr>
        <p:spPr/>
        <p:txBody>
          <a:bodyPr/>
          <a:lstStyle>
            <a:lvl1pPr>
              <a:defRPr/>
            </a:lvl1pPr>
          </a:lstStyle>
          <a:p>
            <a:pPr>
              <a:defRPr/>
            </a:pPr>
            <a:endParaRPr lang="en-US"/>
          </a:p>
        </p:txBody>
      </p:sp>
      <p:sp>
        <p:nvSpPr>
          <p:cNvPr id="6" name="Slide Number Placeholder 26"/>
          <p:cNvSpPr>
            <a:spLocks noGrp="1"/>
          </p:cNvSpPr>
          <p:nvPr>
            <p:ph type="sldNum" sz="quarter" idx="12"/>
          </p:nvPr>
        </p:nvSpPr>
        <p:spPr/>
        <p:txBody>
          <a:bodyPr/>
          <a:lstStyle>
            <a:lvl1pPr>
              <a:defRPr/>
            </a:lvl1pPr>
          </a:lstStyle>
          <a:p>
            <a:pPr>
              <a:defRPr/>
            </a:pPr>
            <a:fld id="{10A3A723-606D-49ED-B1B3-D6030C70894C}"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F1B2E1A8-7B16-443E-9213-4F021D4A768A}" type="datetimeFigureOut">
              <a:rPr lang="en-US"/>
              <a:pPr>
                <a:defRPr/>
              </a:pPr>
              <a:t>10/29/2010</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7EDB9B54-5F76-4C74-BEBD-819CC662B500}"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B2D8B51C-DCD4-483D-BC7E-793A86794CD9}" type="datetimeFigureOut">
              <a:rPr lang="en-US"/>
              <a:pPr>
                <a:defRPr/>
              </a:pPr>
              <a:t>10/29/2010</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B6038CD8-CD48-47BE-B268-679C596512FA}"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ight Triangle 3"/>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grpSp>
        <p:nvGrpSpPr>
          <p:cNvPr id="5" name="Group 15"/>
          <p:cNvGrpSpPr>
            <a:grpSpLocks/>
          </p:cNvGrpSpPr>
          <p:nvPr/>
        </p:nvGrpSpPr>
        <p:grpSpPr bwMode="auto">
          <a:xfrm>
            <a:off x="-3175" y="4953000"/>
            <a:ext cx="9147175" cy="1911350"/>
            <a:chOff x="-3765" y="4832896"/>
            <a:chExt cx="9147765" cy="2032192"/>
          </a:xfrm>
        </p:grpSpPr>
        <p:sp>
          <p:nvSpPr>
            <p:cNvPr id="6" name="Freeform 5"/>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7" name="Freeform 6"/>
            <p:cNvSpPr>
              <a:spLocks/>
            </p:cNvSpPr>
            <p:nvPr/>
          </p:nvSpPr>
          <p:spPr bwMode="auto">
            <a:xfrm>
              <a:off x="35926" y="5135025"/>
              <a:ext cx="9108074" cy="83886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8" name="Freeform 7"/>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10" name="Straight Connector 9"/>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itle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en-US" smtClean="0"/>
              <a:t>Click to edit Master title style</a:t>
            </a:r>
            <a:endParaRPr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a:p>
        </p:txBody>
      </p:sp>
      <p:sp>
        <p:nvSpPr>
          <p:cNvPr id="11" name="Date Placeholder 29"/>
          <p:cNvSpPr>
            <a:spLocks noGrp="1"/>
          </p:cNvSpPr>
          <p:nvPr>
            <p:ph type="dt" sz="half" idx="10"/>
          </p:nvPr>
        </p:nvSpPr>
        <p:spPr/>
        <p:txBody>
          <a:bodyPr/>
          <a:lstStyle>
            <a:lvl1pPr>
              <a:defRPr>
                <a:solidFill>
                  <a:srgbClr val="FFFFFF"/>
                </a:solidFill>
              </a:defRPr>
            </a:lvl1pPr>
            <a:extLst/>
          </a:lstStyle>
          <a:p>
            <a:pPr>
              <a:defRPr/>
            </a:pPr>
            <a:fld id="{48BE5332-E892-4CD3-B4F8-6CD230402E86}" type="datetimeFigureOut">
              <a:rPr lang="en-US"/>
              <a:pPr>
                <a:defRPr/>
              </a:pPr>
              <a:t>10/29/2010</a:t>
            </a:fld>
            <a:endParaRPr lang="en-US"/>
          </a:p>
        </p:txBody>
      </p:sp>
      <p:sp>
        <p:nvSpPr>
          <p:cNvPr id="12" name="Footer Placeholder 18"/>
          <p:cNvSpPr>
            <a:spLocks noGrp="1"/>
          </p:cNvSpPr>
          <p:nvPr>
            <p:ph type="ftr" sz="quarter" idx="11"/>
          </p:nvPr>
        </p:nvSpPr>
        <p:spPr/>
        <p:txBody>
          <a:bodyPr/>
          <a:lstStyle>
            <a:lvl1pPr>
              <a:defRPr>
                <a:solidFill>
                  <a:schemeClr val="accent1">
                    <a:tint val="20000"/>
                  </a:schemeClr>
                </a:solidFill>
              </a:defRPr>
            </a:lvl1pPr>
            <a:extLst/>
          </a:lstStyle>
          <a:p>
            <a:pPr>
              <a:defRPr/>
            </a:pPr>
            <a:endParaRPr lang="en-US"/>
          </a:p>
        </p:txBody>
      </p:sp>
      <p:sp>
        <p:nvSpPr>
          <p:cNvPr id="13" name="Slide Number Placeholder 26"/>
          <p:cNvSpPr>
            <a:spLocks noGrp="1"/>
          </p:cNvSpPr>
          <p:nvPr>
            <p:ph type="sldNum" sz="quarter" idx="12"/>
          </p:nvPr>
        </p:nvSpPr>
        <p:spPr/>
        <p:txBody>
          <a:bodyPr/>
          <a:lstStyle>
            <a:lvl1pPr>
              <a:defRPr>
                <a:solidFill>
                  <a:srgbClr val="FFFFFF"/>
                </a:solidFill>
              </a:defRPr>
            </a:lvl1pPr>
            <a:extLst/>
          </a:lstStyle>
          <a:p>
            <a:pPr>
              <a:defRPr/>
            </a:pPr>
            <a:fld id="{D2B1FFEF-47D0-420D-9934-4ADBB9CB305E}"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itle 6"/>
          <p:cNvSpPr>
            <a:spLocks noGrp="1"/>
          </p:cNvSpPr>
          <p:nvPr>
            <p:ph type="title"/>
          </p:nvPr>
        </p:nvSpPr>
        <p:spPr/>
        <p:txBody>
          <a:bodyPr rtlCol="0"/>
          <a:lstStyle>
            <a:extLst/>
          </a:lstStyle>
          <a:p>
            <a:r>
              <a:rPr lang="en-US" smtClean="0"/>
              <a:t>Click to edit Master title style</a:t>
            </a:r>
            <a:endParaRPr lang="en-US"/>
          </a:p>
        </p:txBody>
      </p:sp>
      <p:sp>
        <p:nvSpPr>
          <p:cNvPr id="4" name="Date Placeholder 9"/>
          <p:cNvSpPr>
            <a:spLocks noGrp="1"/>
          </p:cNvSpPr>
          <p:nvPr>
            <p:ph type="dt" sz="half" idx="10"/>
          </p:nvPr>
        </p:nvSpPr>
        <p:spPr/>
        <p:txBody>
          <a:bodyPr/>
          <a:lstStyle>
            <a:lvl1pPr>
              <a:defRPr/>
            </a:lvl1pPr>
          </a:lstStyle>
          <a:p>
            <a:pPr>
              <a:defRPr/>
            </a:pPr>
            <a:fld id="{07A40C00-1F1A-4F0D-91D1-1C47806B0DBE}" type="datetimeFigureOut">
              <a:rPr lang="en-US"/>
              <a:pPr>
                <a:defRPr/>
              </a:pPr>
              <a:t>10/29/2010</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E336F22C-AA1F-4E6B-85C0-33CED428E7B9}"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4" name="Chevron 3"/>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5" name="Chevron 4"/>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2" name="Title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en-US" smtClean="0"/>
              <a:t>Click to edit Master title style</a:t>
            </a:r>
            <a:endParaRPr lang="en-US"/>
          </a:p>
        </p:txBody>
      </p:sp>
      <p:sp>
        <p:nvSpPr>
          <p:cNvPr id="3" name="Text Placeholder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6" name="Date Placeholder 3"/>
          <p:cNvSpPr>
            <a:spLocks noGrp="1"/>
          </p:cNvSpPr>
          <p:nvPr>
            <p:ph type="dt" sz="half" idx="10"/>
          </p:nvPr>
        </p:nvSpPr>
        <p:spPr/>
        <p:txBody>
          <a:bodyPr/>
          <a:lstStyle>
            <a:lvl1pPr>
              <a:defRPr/>
            </a:lvl1pPr>
            <a:extLst/>
          </a:lstStyle>
          <a:p>
            <a:pPr>
              <a:defRPr/>
            </a:pPr>
            <a:fld id="{8B360442-A048-4C38-B471-C71FBE854DBE}" type="datetimeFigureOut">
              <a:rPr lang="en-US"/>
              <a:pPr>
                <a:defRPr/>
              </a:pPr>
              <a:t>10/29/2010</a:t>
            </a:fld>
            <a:endParaRPr lang="en-US"/>
          </a:p>
        </p:txBody>
      </p:sp>
      <p:sp>
        <p:nvSpPr>
          <p:cNvPr id="7" name="Footer Placeholder 4"/>
          <p:cNvSpPr>
            <a:spLocks noGrp="1"/>
          </p:cNvSpPr>
          <p:nvPr>
            <p:ph type="ftr" sz="quarter" idx="11"/>
          </p:nvPr>
        </p:nvSpPr>
        <p:spPr/>
        <p:txBody>
          <a:bodyPr/>
          <a:lstStyle>
            <a:lvl1pPr>
              <a:defRPr/>
            </a:lvl1pPr>
            <a:extLst/>
          </a:lstStyle>
          <a:p>
            <a:pPr>
              <a:defRPr/>
            </a:pPr>
            <a:endParaRPr lang="en-US"/>
          </a:p>
        </p:txBody>
      </p:sp>
      <p:sp>
        <p:nvSpPr>
          <p:cNvPr id="8" name="Slide Number Placeholder 5"/>
          <p:cNvSpPr>
            <a:spLocks noGrp="1"/>
          </p:cNvSpPr>
          <p:nvPr>
            <p:ph type="sldNum" sz="quarter" idx="12"/>
          </p:nvPr>
        </p:nvSpPr>
        <p:spPr/>
        <p:txBody>
          <a:bodyPr/>
          <a:lstStyle>
            <a:lvl1pPr>
              <a:defRPr/>
            </a:lvl1pPr>
            <a:extLst/>
          </a:lstStyle>
          <a:p>
            <a:pPr>
              <a:defRPr/>
            </a:pPr>
            <a:fld id="{48FBA253-9597-446A-9D0E-8B47438C4325}"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Title 7"/>
          <p:cNvSpPr>
            <a:spLocks noGrp="1"/>
          </p:cNvSpPr>
          <p:nvPr>
            <p:ph type="title"/>
          </p:nvPr>
        </p:nvSpPr>
        <p:spPr/>
        <p:txBody>
          <a:bodyPr rtlCol="0"/>
          <a:lstStyle>
            <a:extLst/>
          </a:lstStyle>
          <a:p>
            <a:r>
              <a:rPr lang="en-US" smtClean="0"/>
              <a:t>Click to edit Master title style</a:t>
            </a:r>
            <a:endParaRPr lang="en-US"/>
          </a:p>
        </p:txBody>
      </p:sp>
      <p:sp>
        <p:nvSpPr>
          <p:cNvPr id="5" name="Date Placeholder 4"/>
          <p:cNvSpPr>
            <a:spLocks noGrp="1"/>
          </p:cNvSpPr>
          <p:nvPr>
            <p:ph type="dt" sz="half" idx="10"/>
          </p:nvPr>
        </p:nvSpPr>
        <p:spPr/>
        <p:txBody>
          <a:bodyPr/>
          <a:lstStyle>
            <a:lvl1pPr>
              <a:defRPr/>
            </a:lvl1pPr>
            <a:extLst/>
          </a:lstStyle>
          <a:p>
            <a:pPr>
              <a:defRPr/>
            </a:pPr>
            <a:fld id="{411BBDD4-35BE-44CD-83C9-53737EBFB38E}" type="datetimeFigureOut">
              <a:rPr lang="en-US"/>
              <a:pPr>
                <a:defRPr/>
              </a:pPr>
              <a:t>10/29/2010</a:t>
            </a:fld>
            <a:endParaRPr lang="en-US"/>
          </a:p>
        </p:txBody>
      </p:sp>
      <p:sp>
        <p:nvSpPr>
          <p:cNvPr id="6" name="Footer Placeholder 5"/>
          <p:cNvSpPr>
            <a:spLocks noGrp="1"/>
          </p:cNvSpPr>
          <p:nvPr>
            <p:ph type="ftr" sz="quarter" idx="11"/>
          </p:nvPr>
        </p:nvSpPr>
        <p:spPr/>
        <p:txBody>
          <a:bodyPr/>
          <a:lstStyle>
            <a:lvl1pPr>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lvl1pPr>
            <a:extLst/>
          </a:lstStyle>
          <a:p>
            <a:pPr>
              <a:defRPr/>
            </a:pPr>
            <a:fld id="{02C1801F-8F1F-4BC9-A623-BAFCE006937F}"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extLst/>
          </a:lstStyle>
          <a:p>
            <a:r>
              <a:rPr lang="en-US" smtClean="0"/>
              <a:t>Click to edit Master title style</a:t>
            </a:r>
            <a:endParaRPr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extLst/>
          </a:lstStyle>
          <a:p>
            <a:pPr>
              <a:defRPr/>
            </a:pPr>
            <a:fld id="{0BBC7CE3-4137-4A8C-BFF0-133D6C882183}" type="datetimeFigureOut">
              <a:rPr lang="en-US"/>
              <a:pPr>
                <a:defRPr/>
              </a:pPr>
              <a:t>10/29/2010</a:t>
            </a:fld>
            <a:endParaRPr lang="en-US"/>
          </a:p>
        </p:txBody>
      </p:sp>
      <p:sp>
        <p:nvSpPr>
          <p:cNvPr id="8" name="Footer Placeholder 7"/>
          <p:cNvSpPr>
            <a:spLocks noGrp="1"/>
          </p:cNvSpPr>
          <p:nvPr>
            <p:ph type="ftr" sz="quarter" idx="11"/>
          </p:nvPr>
        </p:nvSpPr>
        <p:spPr/>
        <p:txBody>
          <a:bodyPr/>
          <a:lstStyle>
            <a:lvl1pPr>
              <a:defRPr/>
            </a:lvl1pPr>
            <a:extLst/>
          </a:lstStyle>
          <a:p>
            <a:pPr>
              <a:defRPr/>
            </a:pPr>
            <a:endParaRPr lang="en-US"/>
          </a:p>
        </p:txBody>
      </p:sp>
      <p:sp>
        <p:nvSpPr>
          <p:cNvPr id="9" name="Slide Number Placeholder 8"/>
          <p:cNvSpPr>
            <a:spLocks noGrp="1"/>
          </p:cNvSpPr>
          <p:nvPr>
            <p:ph type="sldNum" sz="quarter" idx="12"/>
          </p:nvPr>
        </p:nvSpPr>
        <p:spPr/>
        <p:txBody>
          <a:bodyPr/>
          <a:lstStyle>
            <a:lvl1pPr>
              <a:defRPr/>
            </a:lvl1pPr>
            <a:extLst/>
          </a:lstStyle>
          <a:p>
            <a:pPr>
              <a:defRPr/>
            </a:pPr>
            <a:fld id="{1F794D8B-88C3-4AE3-A665-F4FEAE38DF81}"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extLst/>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extLst/>
          </a:lstStyle>
          <a:p>
            <a:pPr>
              <a:defRPr/>
            </a:pPr>
            <a:fld id="{570DA022-C160-493A-8DF8-E8EA623A88DE}" type="datetimeFigureOut">
              <a:rPr lang="en-US"/>
              <a:pPr>
                <a:defRPr/>
              </a:pPr>
              <a:t>10/29/2010</a:t>
            </a:fld>
            <a:endParaRPr lang="en-US"/>
          </a:p>
        </p:txBody>
      </p:sp>
      <p:sp>
        <p:nvSpPr>
          <p:cNvPr id="4" name="Footer Placeholder 3"/>
          <p:cNvSpPr>
            <a:spLocks noGrp="1"/>
          </p:cNvSpPr>
          <p:nvPr>
            <p:ph type="ftr" sz="quarter" idx="11"/>
          </p:nvPr>
        </p:nvSpPr>
        <p:spPr/>
        <p:txBody>
          <a:bodyPr/>
          <a:lstStyle>
            <a:lvl1pPr>
              <a:defRPr/>
            </a:lvl1pPr>
            <a:extLst/>
          </a:lstStyle>
          <a:p>
            <a:pPr>
              <a:defRPr/>
            </a:pPr>
            <a:endParaRPr lang="en-US"/>
          </a:p>
        </p:txBody>
      </p:sp>
      <p:sp>
        <p:nvSpPr>
          <p:cNvPr id="5" name="Slide Number Placeholder 4"/>
          <p:cNvSpPr>
            <a:spLocks noGrp="1"/>
          </p:cNvSpPr>
          <p:nvPr>
            <p:ph type="sldNum" sz="quarter" idx="12"/>
          </p:nvPr>
        </p:nvSpPr>
        <p:spPr/>
        <p:txBody>
          <a:bodyPr/>
          <a:lstStyle>
            <a:lvl1pPr>
              <a:defRPr/>
            </a:lvl1pPr>
            <a:extLst/>
          </a:lstStyle>
          <a:p>
            <a:pPr>
              <a:defRPr/>
            </a:pPr>
            <a:fld id="{226AA6C8-E445-4ED8-96AE-F6E7C8AD9531}"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EA61FC9E-08F2-452A-85DD-FCAA86FDB731}" type="datetimeFigureOut">
              <a:rPr lang="en-US"/>
              <a:pPr>
                <a:defRPr/>
              </a:pPr>
              <a:t>10/29/2010</a:t>
            </a:fld>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C4BB7324-F996-45EC-B984-34BB00D96201}"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en-US" smtClean="0"/>
              <a:t>Click to edit Master title style</a:t>
            </a:r>
            <a:endParaRPr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extLst/>
          </a:lstStyle>
          <a:p>
            <a:pPr>
              <a:defRPr/>
            </a:pPr>
            <a:fld id="{80D22FDB-3CA5-4CBF-B9C7-D4CB6EEE53B3}" type="datetimeFigureOut">
              <a:rPr lang="en-US"/>
              <a:pPr>
                <a:defRPr/>
              </a:pPr>
              <a:t>10/29/2010</a:t>
            </a:fld>
            <a:endParaRPr lang="en-US"/>
          </a:p>
        </p:txBody>
      </p:sp>
      <p:sp>
        <p:nvSpPr>
          <p:cNvPr id="6" name="Footer Placeholder 5"/>
          <p:cNvSpPr>
            <a:spLocks noGrp="1"/>
          </p:cNvSpPr>
          <p:nvPr>
            <p:ph type="ftr" sz="quarter" idx="11"/>
          </p:nvPr>
        </p:nvSpPr>
        <p:spPr/>
        <p:txBody>
          <a:bodyPr/>
          <a:lstStyle>
            <a:lvl1pPr>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lvl1pPr>
            <a:extLst/>
          </a:lstStyle>
          <a:p>
            <a:pPr>
              <a:defRPr/>
            </a:pPr>
            <a:fld id="{E4D0FD61-84B0-4C66-88AE-AA444944A766}"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95296CFA-3E30-4BD1-9CDD-BC55A9F0D50C}" type="datetimeFigureOut">
              <a:rPr lang="en-US"/>
              <a:pPr>
                <a:defRPr/>
              </a:pPr>
              <a:t>10/29/2010</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A325C923-D8BD-4E91-A909-DFA1523095B9}"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5" name="Freeform 4"/>
          <p:cNvSpPr>
            <a:spLocks/>
          </p:cNvSpPr>
          <p:nvPr/>
        </p:nvSpPr>
        <p:spPr bwMode="auto">
          <a:xfrm>
            <a:off x="715963" y="5002213"/>
            <a:ext cx="3802062" cy="144303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6" name="Freeform 5"/>
          <p:cNvSpPr>
            <a:spLocks/>
          </p:cNvSpPr>
          <p:nvPr/>
        </p:nvSpPr>
        <p:spPr bwMode="auto">
          <a:xfrm>
            <a:off x="-53975" y="5784850"/>
            <a:ext cx="380206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7" name="Right Triangle 6"/>
          <p:cNvSpPr>
            <a:spLocks/>
          </p:cNvSpPr>
          <p:nvPr/>
        </p:nvSpPr>
        <p:spPr bwMode="auto">
          <a:xfrm>
            <a:off x="-6042" y="5791253"/>
            <a:ext cx="3402314" cy="1080868"/>
          </a:xfrm>
          <a:prstGeom prst="rtTriangle">
            <a:avLst/>
          </a:prstGeom>
          <a:blipFill>
            <a:blip r:embed="rId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8" name="Straight Connector 7"/>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Chevron 8"/>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10" name="Chevron 9"/>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4" name="Text Placeholder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en-US" noProof="0" smtClean="0"/>
              <a:t>Click icon to add picture</a:t>
            </a:r>
            <a:endParaRPr lang="en-US" noProof="0"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en-US" smtClean="0"/>
              <a:t>Click to edit Master title style</a:t>
            </a:r>
            <a:endParaRPr lang="en-US"/>
          </a:p>
        </p:txBody>
      </p:sp>
      <p:sp>
        <p:nvSpPr>
          <p:cNvPr id="11" name="Date Placeholder 4"/>
          <p:cNvSpPr>
            <a:spLocks noGrp="1"/>
          </p:cNvSpPr>
          <p:nvPr>
            <p:ph type="dt" sz="half" idx="10"/>
          </p:nvPr>
        </p:nvSpPr>
        <p:spPr/>
        <p:txBody>
          <a:bodyPr/>
          <a:lstStyle>
            <a:lvl1pPr>
              <a:defRPr>
                <a:solidFill>
                  <a:schemeClr val="tx1"/>
                </a:solidFill>
              </a:defRPr>
            </a:lvl1pPr>
            <a:extLst/>
          </a:lstStyle>
          <a:p>
            <a:pPr>
              <a:defRPr/>
            </a:pPr>
            <a:fld id="{87881C21-C9A5-4B4C-952E-741AA56F5EB8}" type="datetimeFigureOut">
              <a:rPr lang="en-US"/>
              <a:pPr>
                <a:defRPr/>
              </a:pPr>
              <a:t>10/29/2010</a:t>
            </a:fld>
            <a:endParaRPr lang="en-US"/>
          </a:p>
        </p:txBody>
      </p:sp>
      <p:sp>
        <p:nvSpPr>
          <p:cNvPr id="12" name="Footer Placeholder 5"/>
          <p:cNvSpPr>
            <a:spLocks noGrp="1"/>
          </p:cNvSpPr>
          <p:nvPr>
            <p:ph type="ftr" sz="quarter" idx="11"/>
          </p:nvPr>
        </p:nvSpPr>
        <p:spPr/>
        <p:txBody>
          <a:bodyPr/>
          <a:lstStyle>
            <a:lvl1pPr>
              <a:defRPr>
                <a:solidFill>
                  <a:schemeClr val="tx1"/>
                </a:solidFill>
              </a:defRPr>
            </a:lvl1pPr>
            <a:extLst/>
          </a:lstStyle>
          <a:p>
            <a:pPr>
              <a:defRPr/>
            </a:pPr>
            <a:endParaRPr lang="en-US"/>
          </a:p>
        </p:txBody>
      </p:sp>
      <p:sp>
        <p:nvSpPr>
          <p:cNvPr id="13" name="Slide Number Placeholder 6"/>
          <p:cNvSpPr>
            <a:spLocks noGrp="1"/>
          </p:cNvSpPr>
          <p:nvPr>
            <p:ph type="sldNum" sz="quarter" idx="12"/>
          </p:nvPr>
        </p:nvSpPr>
        <p:spPr/>
        <p:txBody>
          <a:bodyPr/>
          <a:lstStyle>
            <a:lvl1pPr>
              <a:defRPr>
                <a:solidFill>
                  <a:schemeClr val="tx1"/>
                </a:solidFill>
              </a:defRPr>
            </a:lvl1pPr>
            <a:extLst/>
          </a:lstStyle>
          <a:p>
            <a:pPr>
              <a:defRPr/>
            </a:pPr>
            <a:fld id="{FA74737A-CE2F-4BDE-90EA-AFD12AF3891D}"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2A5C930E-5166-4F6C-B512-DC410A374B37}" type="datetimeFigureOut">
              <a:rPr lang="en-US"/>
              <a:pPr>
                <a:defRPr/>
              </a:pPr>
              <a:t>10/29/2010</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89958D88-48B7-4242-99E9-D33063417489}"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F048E6FC-0EE4-4B95-B4D0-306EBADAC038}" type="datetimeFigureOut">
              <a:rPr lang="en-US"/>
              <a:pPr>
                <a:defRPr/>
              </a:pPr>
              <a:t>10/29/2010</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AAE8C686-0B14-4A27-8947-7ED4D5AC1184}"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FFD2321D-AE28-4AC3-97CA-49B5509ADB96}" type="datetimeFigureOut">
              <a:rPr lang="en-US"/>
              <a:pPr>
                <a:defRPr/>
              </a:pPr>
              <a:t>10/29/2010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D010CFD-A60B-4B67-81FD-91D5CA169047}"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3232ACDF-C7ED-44D6-A6A6-39AB0704B8ED}" type="datetimeFigureOut">
              <a:rPr lang="en-US"/>
              <a:pPr>
                <a:defRPr/>
              </a:pPr>
              <a:t>10/29/2010</a:t>
            </a:fld>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3992E855-1957-4978-B131-C1993A24D6A5}"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fld id="{ED2E92E2-B3B6-42FD-A554-1567BF5FE1E9}" type="datetimeFigureOut">
              <a:rPr lang="en-US"/>
              <a:pPr>
                <a:defRPr/>
              </a:pPr>
              <a:t>10/29/2010</a:t>
            </a:fld>
            <a:endParaRPr lang="en-US"/>
          </a:p>
        </p:txBody>
      </p:sp>
      <p:sp>
        <p:nvSpPr>
          <p:cNvPr id="8" name="Footer Placeholder 21"/>
          <p:cNvSpPr>
            <a:spLocks noGrp="1"/>
          </p:cNvSpPr>
          <p:nvPr>
            <p:ph type="ftr" sz="quarter" idx="11"/>
          </p:nvPr>
        </p:nvSpPr>
        <p:spPr/>
        <p:txBody>
          <a:bodyPr/>
          <a:lstStyle>
            <a:lvl1pPr>
              <a:defRPr/>
            </a:lvl1pPr>
          </a:lstStyle>
          <a:p>
            <a:pPr>
              <a:defRPr/>
            </a:pPr>
            <a:endParaRPr lang="en-US"/>
          </a:p>
        </p:txBody>
      </p:sp>
      <p:sp>
        <p:nvSpPr>
          <p:cNvPr id="9" name="Slide Number Placeholder 17"/>
          <p:cNvSpPr>
            <a:spLocks noGrp="1"/>
          </p:cNvSpPr>
          <p:nvPr>
            <p:ph type="sldNum" sz="quarter" idx="12"/>
          </p:nvPr>
        </p:nvSpPr>
        <p:spPr/>
        <p:txBody>
          <a:bodyPr/>
          <a:lstStyle>
            <a:lvl1pPr>
              <a:defRPr/>
            </a:lvl1pPr>
          </a:lstStyle>
          <a:p>
            <a:pPr>
              <a:defRPr/>
            </a:pPr>
            <a:fld id="{932C99F4-EFE5-42A3-8BEE-F1AC129E53D6}"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fld id="{B01E0F54-DEE0-496E-A4A4-2EDB63DEA3B4}" type="datetimeFigureOut">
              <a:rPr lang="en-US"/>
              <a:pPr>
                <a:defRPr/>
              </a:pPr>
              <a:t>10/29/2010</a:t>
            </a:fld>
            <a:endParaRPr lang="en-US"/>
          </a:p>
        </p:txBody>
      </p:sp>
      <p:sp>
        <p:nvSpPr>
          <p:cNvPr id="4" name="Footer Placeholder 21"/>
          <p:cNvSpPr>
            <a:spLocks noGrp="1"/>
          </p:cNvSpPr>
          <p:nvPr>
            <p:ph type="ftr" sz="quarter" idx="11"/>
          </p:nvPr>
        </p:nvSpPr>
        <p:spPr/>
        <p:txBody>
          <a:bodyPr/>
          <a:lstStyle>
            <a:lvl1pPr>
              <a:defRPr/>
            </a:lvl1pPr>
          </a:lstStyle>
          <a:p>
            <a:pPr>
              <a:defRPr/>
            </a:pPr>
            <a:endParaRPr lang="en-US"/>
          </a:p>
        </p:txBody>
      </p:sp>
      <p:sp>
        <p:nvSpPr>
          <p:cNvPr id="5" name="Slide Number Placeholder 17"/>
          <p:cNvSpPr>
            <a:spLocks noGrp="1"/>
          </p:cNvSpPr>
          <p:nvPr>
            <p:ph type="sldNum" sz="quarter" idx="12"/>
          </p:nvPr>
        </p:nvSpPr>
        <p:spPr/>
        <p:txBody>
          <a:bodyPr/>
          <a:lstStyle>
            <a:lvl1pPr>
              <a:defRPr/>
            </a:lvl1pPr>
          </a:lstStyle>
          <a:p>
            <a:pPr>
              <a:defRPr/>
            </a:pPr>
            <a:fld id="{370A6FED-EDEB-4818-96C4-6F24CBFB6B37}"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B3CA3E9E-5AB5-4481-A6F1-F9F7BE9832FE}" type="datetimeFigureOut">
              <a:rPr lang="en-US"/>
              <a:pPr>
                <a:defRPr/>
              </a:pPr>
              <a:t>10/29/2010</a:t>
            </a:fld>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BE6EBDF8-B6A1-431A-9717-C44487B49D77}"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22DBE51B-E923-415E-8E4F-5C573253A41B}" type="datetimeFigureOut">
              <a:rPr lang="en-US"/>
              <a:pPr>
                <a:defRPr/>
              </a:pPr>
              <a:t>10/29/2010</a:t>
            </a:fld>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00C59780-A811-449A-826D-3716976A249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ight Triangle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Freeform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Freeform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fld id="{6B08D9B9-629E-4E03-B130-10163C3F3D10}" type="datetimeFigureOut">
              <a:rPr lang="en-US"/>
              <a:pPr>
                <a:defRPr/>
              </a:pPr>
              <a:t>10/29/2010</a:t>
            </a:fld>
            <a:endParaRPr lang="en-US"/>
          </a:p>
        </p:txBody>
      </p:sp>
      <p:sp>
        <p:nvSpPr>
          <p:cNvPr id="10" name="Footer Placeholder 5"/>
          <p:cNvSpPr>
            <a:spLocks noGrp="1"/>
          </p:cNvSpPr>
          <p:nvPr>
            <p:ph type="ftr" sz="quarter" idx="11"/>
          </p:nvPr>
        </p:nvSpPr>
        <p:spPr/>
        <p:txBody>
          <a:bodyPr/>
          <a:lstStyle>
            <a:lvl1pPr>
              <a:defRPr/>
            </a:lvl1pPr>
          </a:lstStyle>
          <a:p>
            <a:pPr>
              <a:defRPr/>
            </a:pPr>
            <a:endParaRPr lang="en-US"/>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8F3D9DAD-425C-429D-87AA-A19D737B1C65}"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28"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1029"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fld id="{0EAF650A-34F2-4304-9982-657F8054FA4F}" type="datetimeFigureOut">
              <a:rPr lang="en-US"/>
              <a:pPr>
                <a:defRPr/>
              </a:pPr>
              <a:t>10/29/2010</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200">
                <a:solidFill>
                  <a:schemeClr val="tx2">
                    <a:shade val="90000"/>
                  </a:schemeClr>
                </a:solidFill>
                <a:latin typeface="+mn-lt"/>
              </a:defRPr>
            </a:lvl1pPr>
          </a:lstStyle>
          <a:p>
            <a:pPr>
              <a:defRPr/>
            </a:pPr>
            <a:fld id="{03340AFA-2214-48E4-B3AE-D122CF6E6D6C}" type="slidenum">
              <a:rPr lang="en-US"/>
              <a:pPr>
                <a:defRPr/>
              </a:pPr>
              <a:t>‹#›</a:t>
            </a:fld>
            <a:endParaRPr lang="en-US"/>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grpSp>
    </p:spTree>
  </p:cSld>
  <p:clrMap bg1="lt1" tx1="dk1" bg2="lt2" tx2="dk2" accent1="accent1" accent2="accent2" accent3="accent3" accent4="accent4" accent5="accent5" accent6="accent6" hlink="hlink" folHlink="folHlink"/>
  <p:sldLayoutIdLst>
    <p:sldLayoutId id="2147483832" r:id="rId1"/>
    <p:sldLayoutId id="2147483820" r:id="rId2"/>
    <p:sldLayoutId id="2147483833" r:id="rId3"/>
    <p:sldLayoutId id="2147483821" r:id="rId4"/>
    <p:sldLayoutId id="2147483822" r:id="rId5"/>
    <p:sldLayoutId id="2147483823" r:id="rId6"/>
    <p:sldLayoutId id="2147483824" r:id="rId7"/>
    <p:sldLayoutId id="2147483825" r:id="rId8"/>
    <p:sldLayoutId id="2147483834" r:id="rId9"/>
    <p:sldLayoutId id="2147483826" r:id="rId10"/>
    <p:sldLayoutId id="2147483827"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5963" y="5002213"/>
            <a:ext cx="3802062" cy="144303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12" name="Freeform 11"/>
          <p:cNvSpPr>
            <a:spLocks/>
          </p:cNvSpPr>
          <p:nvPr/>
        </p:nvSpPr>
        <p:spPr bwMode="auto">
          <a:xfrm>
            <a:off x="-53975" y="5784850"/>
            <a:ext cx="380206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en-US" smtClean="0"/>
              <a:t>Click to edit Master title style</a:t>
            </a:r>
            <a:endParaRPr lang="en-US"/>
          </a:p>
        </p:txBody>
      </p:sp>
      <p:sp>
        <p:nvSpPr>
          <p:cNvPr id="2057" name="Text Placeholder 29"/>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6727825" y="6408738"/>
            <a:ext cx="1919288" cy="365125"/>
          </a:xfrm>
          <a:prstGeom prst="rect">
            <a:avLst/>
          </a:prstGeom>
        </p:spPr>
        <p:txBody>
          <a:bodyPr vert="horz" anchor="b"/>
          <a:lstStyle>
            <a:lvl1pPr algn="l" eaLnBrk="1" fontAlgn="auto" latinLnBrk="0" hangingPunct="1">
              <a:spcBef>
                <a:spcPts val="0"/>
              </a:spcBef>
              <a:spcAft>
                <a:spcPts val="0"/>
              </a:spcAft>
              <a:defRPr kumimoji="0" sz="1000">
                <a:solidFill>
                  <a:schemeClr val="tx1"/>
                </a:solidFill>
                <a:latin typeface="+mn-lt"/>
              </a:defRPr>
            </a:lvl1pPr>
            <a:extLst/>
          </a:lstStyle>
          <a:p>
            <a:pPr>
              <a:defRPr/>
            </a:pPr>
            <a:fld id="{F76B4797-4B44-495A-8547-C4D7C2DA18A0}" type="datetimeFigureOut">
              <a:rPr lang="en-US"/>
              <a:pPr>
                <a:defRPr/>
              </a:pPr>
              <a:t>10/29/2010</a:t>
            </a:fld>
            <a:endParaRPr lang="en-US"/>
          </a:p>
        </p:txBody>
      </p:sp>
      <p:sp>
        <p:nvSpPr>
          <p:cNvPr id="22" name="Footer Placeholder 21"/>
          <p:cNvSpPr>
            <a:spLocks noGrp="1"/>
          </p:cNvSpPr>
          <p:nvPr>
            <p:ph type="ftr" sz="quarter" idx="3"/>
          </p:nvPr>
        </p:nvSpPr>
        <p:spPr>
          <a:xfrm>
            <a:off x="4379913" y="6408738"/>
            <a:ext cx="2351087" cy="365125"/>
          </a:xfrm>
          <a:prstGeom prst="rect">
            <a:avLst/>
          </a:prstGeom>
        </p:spPr>
        <p:txBody>
          <a:bodyPr vert="horz" anchor="b"/>
          <a:lstStyle>
            <a:lvl1pPr algn="r" eaLnBrk="1" fontAlgn="auto" latinLnBrk="0" hangingPunct="1">
              <a:spcBef>
                <a:spcPts val="0"/>
              </a:spcBef>
              <a:spcAft>
                <a:spcPts val="0"/>
              </a:spcAft>
              <a:defRPr kumimoji="0" sz="1000">
                <a:solidFill>
                  <a:schemeClr val="tx1"/>
                </a:solidFill>
                <a:latin typeface="+mn-lt"/>
              </a:defRPr>
            </a:lvl1pPr>
            <a:extLst/>
          </a:lstStyle>
          <a:p>
            <a:pPr>
              <a:defRPr/>
            </a:pPr>
            <a:endParaRPr lang="en-US"/>
          </a:p>
        </p:txBody>
      </p:sp>
      <p:sp>
        <p:nvSpPr>
          <p:cNvPr id="18" name="Slide Number Placeholder 17"/>
          <p:cNvSpPr>
            <a:spLocks noGrp="1"/>
          </p:cNvSpPr>
          <p:nvPr>
            <p:ph type="sldNum" sz="quarter" idx="4"/>
          </p:nvPr>
        </p:nvSpPr>
        <p:spPr>
          <a:xfrm>
            <a:off x="8647113" y="6408738"/>
            <a:ext cx="366712" cy="365125"/>
          </a:xfrm>
          <a:prstGeom prst="rect">
            <a:avLst/>
          </a:prstGeom>
        </p:spPr>
        <p:txBody>
          <a:bodyPr vert="horz" anchor="b"/>
          <a:lstStyle>
            <a:lvl1pPr algn="r" eaLnBrk="1" fontAlgn="auto" latinLnBrk="0" hangingPunct="1">
              <a:spcBef>
                <a:spcPts val="0"/>
              </a:spcBef>
              <a:spcAft>
                <a:spcPts val="0"/>
              </a:spcAft>
              <a:defRPr kumimoji="0" sz="1000" b="0">
                <a:solidFill>
                  <a:schemeClr val="tx1"/>
                </a:solidFill>
                <a:latin typeface="+mn-lt"/>
              </a:defRPr>
            </a:lvl1pPr>
            <a:extLst/>
          </a:lstStyle>
          <a:p>
            <a:pPr>
              <a:defRPr/>
            </a:pPr>
            <a:fld id="{3C4BED0B-31BB-4151-A0E7-4EE7C28AEB1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35" r:id="rId1"/>
    <p:sldLayoutId id="2147483828" r:id="rId2"/>
    <p:sldLayoutId id="2147483836" r:id="rId3"/>
    <p:sldLayoutId id="2147483837" r:id="rId4"/>
    <p:sldLayoutId id="2147483838" r:id="rId5"/>
    <p:sldLayoutId id="2147483839" r:id="rId6"/>
    <p:sldLayoutId id="2147483829" r:id="rId7"/>
    <p:sldLayoutId id="2147483840" r:id="rId8"/>
    <p:sldLayoutId id="2147483841" r:id="rId9"/>
    <p:sldLayoutId id="2147483830" r:id="rId10"/>
    <p:sldLayoutId id="2147483831" r:id="rId11"/>
  </p:sldLayoutIdLst>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sz="20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57200"/>
            <a:ext cx="7851648" cy="1905000"/>
          </a:xfrm>
        </p:spPr>
        <p:txBody>
          <a:bodyPr/>
          <a:lstStyle/>
          <a:p>
            <a:pPr eaLnBrk="1" fontAlgn="auto" hangingPunct="1">
              <a:spcAft>
                <a:spcPts val="0"/>
              </a:spcAft>
              <a:defRPr/>
            </a:pPr>
            <a:r>
              <a:rPr lang="en-US" dirty="0" smtClean="0"/>
              <a:t>MEETINGS AS PER COMPANY LAW</a:t>
            </a:r>
            <a:endParaRPr lang="en-US" dirty="0"/>
          </a:p>
        </p:txBody>
      </p:sp>
      <p:pic>
        <p:nvPicPr>
          <p:cNvPr id="1026" name="Picture 2"/>
          <p:cNvPicPr>
            <a:picLocks noChangeAspect="1" noChangeArrowheads="1"/>
          </p:cNvPicPr>
          <p:nvPr/>
        </p:nvPicPr>
        <p:blipFill>
          <a:blip r:embed="rId2"/>
          <a:srcRect/>
          <a:stretch>
            <a:fillRect/>
          </a:stretch>
        </p:blipFill>
        <p:spPr bwMode="auto">
          <a:xfrm>
            <a:off x="762000" y="2590800"/>
            <a:ext cx="5943600" cy="4038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 calcmode="lin" valueType="num">
                                      <p:cBhvr additive="base">
                                        <p:cTn id="12" dur="1000" fill="hold"/>
                                        <p:tgtEl>
                                          <p:spTgt spid="1026"/>
                                        </p:tgtEl>
                                        <p:attrNameLst>
                                          <p:attrName>ppt_x</p:attrName>
                                        </p:attrNameLst>
                                      </p:cBhvr>
                                      <p:tavLst>
                                        <p:tav tm="0">
                                          <p:val>
                                            <p:strVal val="#ppt_x"/>
                                          </p:val>
                                        </p:tav>
                                        <p:tav tm="100000">
                                          <p:val>
                                            <p:strVal val="#ppt_x"/>
                                          </p:val>
                                        </p:tav>
                                      </p:tavLst>
                                    </p:anim>
                                    <p:anim calcmode="lin" valueType="num">
                                      <p:cBhvr additive="base">
                                        <p:cTn id="13" dur="10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295400"/>
            <a:ext cx="8686800" cy="4784725"/>
          </a:xfrm>
        </p:spPr>
        <p:txBody>
          <a:bodyPr>
            <a:normAutofit fontScale="32500" lnSpcReduction="20000"/>
          </a:bodyPr>
          <a:lstStyle/>
          <a:p>
            <a:pPr eaLnBrk="1" fontAlgn="auto" hangingPunct="1">
              <a:spcAft>
                <a:spcPts val="0"/>
              </a:spcAft>
              <a:buFont typeface="Wingdings 2"/>
              <a:buChar char=""/>
              <a:defRPr/>
            </a:pPr>
            <a:r>
              <a:rPr lang="en-US" sz="8000" b="1" dirty="0" smtClean="0"/>
              <a:t>Statutory Meetings Sec. 167-</a:t>
            </a:r>
          </a:p>
          <a:p>
            <a:pPr eaLnBrk="1" fontAlgn="auto" hangingPunct="1">
              <a:spcAft>
                <a:spcPts val="0"/>
              </a:spcAft>
              <a:buFont typeface="Wingdings 3" pitchFamily="18" charset="2"/>
              <a:buNone/>
              <a:defRPr/>
            </a:pPr>
            <a:endParaRPr lang="en-US" sz="8000" b="1" dirty="0" smtClean="0"/>
          </a:p>
          <a:p>
            <a:pPr lvl="1" eaLnBrk="1" fontAlgn="auto" hangingPunct="1">
              <a:spcAft>
                <a:spcPts val="0"/>
              </a:spcAft>
              <a:buFont typeface="Wingdings 2"/>
              <a:buChar char=""/>
              <a:defRPr/>
            </a:pPr>
            <a:r>
              <a:rPr lang="en-US" sz="5500" dirty="0" smtClean="0"/>
              <a:t>Once in the life time  of company.</a:t>
            </a:r>
          </a:p>
          <a:p>
            <a:pPr lvl="1" eaLnBrk="1" fontAlgn="auto" hangingPunct="1">
              <a:spcAft>
                <a:spcPts val="0"/>
              </a:spcAft>
              <a:buFont typeface="Wingdings 2"/>
              <a:buChar char=""/>
              <a:defRPr/>
            </a:pPr>
            <a:r>
              <a:rPr lang="en-US" sz="5500" dirty="0" smtClean="0"/>
              <a:t>Only by company having shares.</a:t>
            </a:r>
          </a:p>
          <a:p>
            <a:pPr lvl="1" eaLnBrk="1" fontAlgn="auto" hangingPunct="1">
              <a:spcAft>
                <a:spcPts val="0"/>
              </a:spcAft>
              <a:buFont typeface="Wingdings 2"/>
              <a:buChar char=""/>
              <a:defRPr/>
            </a:pPr>
            <a:r>
              <a:rPr lang="en-US" sz="5500" dirty="0" smtClean="0"/>
              <a:t>Must be held after one month, but within six months after certificate of commencement of company.</a:t>
            </a:r>
          </a:p>
          <a:p>
            <a:pPr lvl="1" eaLnBrk="1" fontAlgn="auto" hangingPunct="1">
              <a:spcAft>
                <a:spcPts val="0"/>
              </a:spcAft>
              <a:buFont typeface="Wingdings 2"/>
              <a:buChar char=""/>
              <a:defRPr/>
            </a:pPr>
            <a:r>
              <a:rPr lang="en-US" sz="5500" dirty="0" smtClean="0"/>
              <a:t>1</a:t>
            </a:r>
            <a:r>
              <a:rPr lang="en-US" sz="5500" baseline="30000" dirty="0" smtClean="0"/>
              <a:t>st</a:t>
            </a:r>
            <a:r>
              <a:rPr lang="en-US" sz="5500" dirty="0" smtClean="0"/>
              <a:t> meeting of shareholders.</a:t>
            </a:r>
          </a:p>
          <a:p>
            <a:pPr lvl="1" eaLnBrk="1" fontAlgn="auto" hangingPunct="1">
              <a:spcAft>
                <a:spcPts val="0"/>
              </a:spcAft>
              <a:buFont typeface="Wingdings 2"/>
              <a:buChar char=""/>
              <a:defRPr/>
            </a:pPr>
            <a:r>
              <a:rPr lang="en-US" sz="5500" dirty="0" smtClean="0"/>
              <a:t>Not required for Private or unlimited companies.</a:t>
            </a:r>
          </a:p>
          <a:p>
            <a:pPr lvl="1" eaLnBrk="1" fontAlgn="auto" hangingPunct="1">
              <a:spcAft>
                <a:spcPts val="0"/>
              </a:spcAft>
              <a:buFont typeface="Wingdings 2"/>
              <a:buChar char=""/>
              <a:defRPr/>
            </a:pPr>
            <a:r>
              <a:rPr lang="en-US" sz="5500" dirty="0" smtClean="0"/>
              <a:t>21 days Notice, which clearly indicate Statutory meeting .</a:t>
            </a:r>
          </a:p>
          <a:p>
            <a:pPr lvl="1" eaLnBrk="1" fontAlgn="auto" hangingPunct="1">
              <a:spcAft>
                <a:spcPts val="0"/>
              </a:spcAft>
              <a:buFont typeface="Wingdings 2"/>
              <a:buChar char=""/>
              <a:defRPr/>
            </a:pPr>
            <a:r>
              <a:rPr lang="en-US" sz="5500" dirty="0" smtClean="0"/>
              <a:t>Day, time and place must be in notice.</a:t>
            </a:r>
          </a:p>
          <a:p>
            <a:pPr lvl="1" eaLnBrk="1" fontAlgn="auto" hangingPunct="1">
              <a:spcAft>
                <a:spcPts val="0"/>
              </a:spcAft>
              <a:buFont typeface="Wingdings 2"/>
              <a:buChar char=""/>
              <a:defRPr/>
            </a:pPr>
            <a:r>
              <a:rPr lang="en-US" sz="5500" dirty="0" smtClean="0"/>
              <a:t>Notice can be less than 21 days if 95% of shareholders holding paid up capital agree before meeting.</a:t>
            </a:r>
          </a:p>
          <a:p>
            <a:pPr lvl="1" eaLnBrk="1" fontAlgn="auto" hangingPunct="1">
              <a:spcAft>
                <a:spcPts val="0"/>
              </a:spcAft>
              <a:buFont typeface="Wingdings 2"/>
              <a:buChar char=""/>
              <a:defRPr/>
            </a:pPr>
            <a:r>
              <a:rPr lang="en-US" sz="5500" dirty="0" smtClean="0"/>
              <a:t>In meeting any matter can be discussed even if no notice sent for the same. However, resolution cannot be passed if no notice  for the same send before.</a:t>
            </a:r>
          </a:p>
          <a:p>
            <a:pPr lvl="1" eaLnBrk="1" fontAlgn="auto" hangingPunct="1">
              <a:spcAft>
                <a:spcPts val="0"/>
              </a:spcAft>
              <a:buFont typeface="Wingdings 2"/>
              <a:buChar char=""/>
              <a:defRPr/>
            </a:pPr>
            <a:r>
              <a:rPr lang="en-US" sz="5500" dirty="0" smtClean="0"/>
              <a:t>Not holding Statutory Meeting on time – Court can order compulsory winding up</a:t>
            </a:r>
          </a:p>
          <a:p>
            <a:pPr lvl="1" eaLnBrk="1" fontAlgn="auto" hangingPunct="1">
              <a:spcAft>
                <a:spcPts val="0"/>
              </a:spcAft>
              <a:buFont typeface="Wingdings 2"/>
              <a:buChar char=""/>
              <a:defRPr/>
            </a:pPr>
            <a:endParaRPr lang="en-US" b="1" dirty="0" smtClean="0"/>
          </a:p>
          <a:p>
            <a:pPr eaLnBrk="1" fontAlgn="auto" hangingPunct="1">
              <a:spcAft>
                <a:spcPts val="0"/>
              </a:spcAft>
              <a:buFont typeface="Wingdings 2"/>
              <a:buNone/>
              <a:defRPr/>
            </a:pPr>
            <a:endParaRPr lang="en-US" b="1" dirty="0" smtClean="0"/>
          </a:p>
          <a:p>
            <a:pPr eaLnBrk="1" fontAlgn="auto" hangingPunct="1">
              <a:spcAft>
                <a:spcPts val="0"/>
              </a:spcAft>
              <a:buFont typeface="Wingdings 2"/>
              <a:buChar char=""/>
              <a:defRPr/>
            </a:pPr>
            <a:endParaRPr lang="en-US" dirty="0"/>
          </a:p>
        </p:txBody>
      </p:sp>
      <p:sp>
        <p:nvSpPr>
          <p:cNvPr id="2" name="Title 1"/>
          <p:cNvSpPr>
            <a:spLocks noGrp="1"/>
          </p:cNvSpPr>
          <p:nvPr>
            <p:ph type="title"/>
          </p:nvPr>
        </p:nvSpPr>
        <p:spPr/>
        <p:txBody>
          <a:bodyPr/>
          <a:lstStyle/>
          <a:p>
            <a:pPr eaLnBrk="1" fontAlgn="auto" hangingPunct="1">
              <a:spcAft>
                <a:spcPts val="0"/>
              </a:spcAft>
              <a:defRPr/>
            </a:pPr>
            <a:r>
              <a:rPr lang="en-US" dirty="0" smtClean="0"/>
              <a:t>Meetings of shareholders.</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eaLnBrk="1" fontAlgn="auto" hangingPunct="1">
              <a:spcAft>
                <a:spcPts val="0"/>
              </a:spcAft>
              <a:buFont typeface="Wingdings 2"/>
              <a:buChar char=""/>
              <a:defRPr/>
            </a:pPr>
            <a:r>
              <a:rPr lang="en-US" dirty="0" smtClean="0"/>
              <a:t>BOD to send ‘Statutory Report’ to every member </a:t>
            </a:r>
            <a:r>
              <a:rPr lang="en-US" dirty="0" err="1" smtClean="0"/>
              <a:t>atleast</a:t>
            </a:r>
            <a:r>
              <a:rPr lang="en-US" dirty="0" smtClean="0"/>
              <a:t> 21 days before the day of the meeting.</a:t>
            </a:r>
          </a:p>
          <a:p>
            <a:pPr eaLnBrk="1" fontAlgn="auto" hangingPunct="1">
              <a:spcAft>
                <a:spcPts val="0"/>
              </a:spcAft>
              <a:buFont typeface="Wingdings 2"/>
              <a:buChar char=""/>
              <a:defRPr/>
            </a:pPr>
            <a:r>
              <a:rPr lang="en-US" dirty="0" smtClean="0"/>
              <a:t>Can be send late if members present and voting in meeting agree to it.</a:t>
            </a:r>
          </a:p>
          <a:p>
            <a:pPr eaLnBrk="1" fontAlgn="auto" hangingPunct="1">
              <a:spcAft>
                <a:spcPts val="0"/>
              </a:spcAft>
              <a:buFont typeface="Wingdings 2"/>
              <a:buChar char=""/>
              <a:defRPr/>
            </a:pPr>
            <a:r>
              <a:rPr lang="en-US" dirty="0" smtClean="0"/>
              <a:t>Certified by 2 Directors (if there is Managing Director certified by him)</a:t>
            </a:r>
          </a:p>
          <a:p>
            <a:pPr eaLnBrk="1" fontAlgn="auto" hangingPunct="1">
              <a:spcAft>
                <a:spcPts val="0"/>
              </a:spcAft>
              <a:buFont typeface="Wingdings 2"/>
              <a:buChar char=""/>
              <a:defRPr/>
            </a:pPr>
            <a:r>
              <a:rPr lang="en-US" dirty="0" smtClean="0"/>
              <a:t>Certified by auditors</a:t>
            </a:r>
          </a:p>
          <a:p>
            <a:pPr eaLnBrk="1" fontAlgn="auto" hangingPunct="1">
              <a:spcAft>
                <a:spcPts val="0"/>
              </a:spcAft>
              <a:buFont typeface="Wingdings 2"/>
              <a:buChar char=""/>
              <a:defRPr/>
            </a:pPr>
            <a:r>
              <a:rPr lang="en-US" dirty="0" smtClean="0"/>
              <a:t>Copy of certified report to be sent to registrar.</a:t>
            </a:r>
          </a:p>
          <a:p>
            <a:pPr eaLnBrk="1" fontAlgn="auto" hangingPunct="1">
              <a:spcAft>
                <a:spcPts val="0"/>
              </a:spcAft>
              <a:buFont typeface="Wingdings 2"/>
              <a:buChar char=""/>
              <a:defRPr/>
            </a:pPr>
            <a:r>
              <a:rPr lang="en-US" dirty="0" smtClean="0"/>
              <a:t>Contain particulars regarding shares allotted, cash received, receipts, preliminary expenses, details of directors, managers, secretary, underwriting contracts or particulars of any contract etc.</a:t>
            </a:r>
          </a:p>
          <a:p>
            <a:pPr eaLnBrk="1" fontAlgn="auto" hangingPunct="1">
              <a:spcAft>
                <a:spcPts val="0"/>
              </a:spcAft>
              <a:buFont typeface="Wingdings 2"/>
              <a:buChar char=""/>
              <a:defRPr/>
            </a:pPr>
            <a:endParaRPr lang="en-US" dirty="0" smtClean="0"/>
          </a:p>
          <a:p>
            <a:pPr eaLnBrk="1" fontAlgn="auto" hangingPunct="1">
              <a:spcAft>
                <a:spcPts val="0"/>
              </a:spcAft>
              <a:buFont typeface="Wingdings 2"/>
              <a:buChar char=""/>
              <a:defRPr/>
            </a:pPr>
            <a:endParaRPr lang="en-US" dirty="0" smtClean="0"/>
          </a:p>
          <a:p>
            <a:pPr eaLnBrk="1" fontAlgn="auto" hangingPunct="1">
              <a:spcAft>
                <a:spcPts val="0"/>
              </a:spcAft>
              <a:buFont typeface="Wingdings 2"/>
              <a:buChar char=""/>
              <a:defRPr/>
            </a:pPr>
            <a:endParaRPr lang="en-US" dirty="0" smtClean="0"/>
          </a:p>
          <a:p>
            <a:pPr eaLnBrk="1" fontAlgn="auto" hangingPunct="1">
              <a:spcAft>
                <a:spcPts val="0"/>
              </a:spcAft>
              <a:buFont typeface="Wingdings 2"/>
              <a:buNone/>
              <a:defRPr/>
            </a:pPr>
            <a:endParaRPr lang="en-US" dirty="0"/>
          </a:p>
        </p:txBody>
      </p:sp>
      <p:sp>
        <p:nvSpPr>
          <p:cNvPr id="2" name="Title 1"/>
          <p:cNvSpPr>
            <a:spLocks noGrp="1"/>
          </p:cNvSpPr>
          <p:nvPr>
            <p:ph type="title"/>
          </p:nvPr>
        </p:nvSpPr>
        <p:spPr/>
        <p:txBody>
          <a:bodyPr/>
          <a:lstStyle/>
          <a:p>
            <a:pPr eaLnBrk="1" fontAlgn="auto" hangingPunct="1">
              <a:spcAft>
                <a:spcPts val="0"/>
              </a:spcAft>
              <a:defRPr/>
            </a:pPr>
            <a:r>
              <a:rPr lang="en-US" dirty="0" smtClean="0"/>
              <a:t>Statutory report </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eaLnBrk="1" fontAlgn="auto" hangingPunct="1">
              <a:spcAft>
                <a:spcPts val="0"/>
              </a:spcAft>
              <a:buFont typeface="Wingdings 2"/>
              <a:buChar char=""/>
              <a:defRPr/>
            </a:pPr>
            <a:r>
              <a:rPr lang="en-US" dirty="0" smtClean="0"/>
              <a:t>1 AGM in every Jan. to Dec.</a:t>
            </a:r>
          </a:p>
          <a:p>
            <a:pPr eaLnBrk="1" fontAlgn="auto" hangingPunct="1">
              <a:spcAft>
                <a:spcPts val="0"/>
              </a:spcAft>
              <a:buFont typeface="Wingdings 2"/>
              <a:buChar char=""/>
              <a:defRPr/>
            </a:pPr>
            <a:r>
              <a:rPr lang="en-US" dirty="0" smtClean="0"/>
              <a:t>First AGM within 18 months of incorporation.</a:t>
            </a:r>
          </a:p>
          <a:p>
            <a:pPr eaLnBrk="1" fontAlgn="auto" hangingPunct="1">
              <a:spcAft>
                <a:spcPts val="0"/>
              </a:spcAft>
              <a:buFont typeface="Wingdings 2"/>
              <a:buChar char=""/>
              <a:defRPr/>
            </a:pPr>
            <a:r>
              <a:rPr lang="en-US" dirty="0" smtClean="0"/>
              <a:t>Gap between two meetings not to exceed 15 months</a:t>
            </a:r>
          </a:p>
          <a:p>
            <a:pPr eaLnBrk="1" fontAlgn="auto" hangingPunct="1">
              <a:spcAft>
                <a:spcPts val="0"/>
              </a:spcAft>
              <a:buFont typeface="Wingdings 2"/>
              <a:buChar char=""/>
              <a:defRPr/>
            </a:pPr>
            <a:r>
              <a:rPr lang="en-US" dirty="0" smtClean="0"/>
              <a:t>Sec.210 AGM must be held within 6 months from end of financial year.</a:t>
            </a:r>
          </a:p>
          <a:p>
            <a:pPr eaLnBrk="1" fontAlgn="auto" hangingPunct="1">
              <a:spcAft>
                <a:spcPts val="0"/>
              </a:spcAft>
              <a:buFont typeface="Wingdings 2"/>
              <a:buChar char=""/>
              <a:defRPr/>
            </a:pPr>
            <a:r>
              <a:rPr lang="en-US" dirty="0" smtClean="0"/>
              <a:t>Registrar given power to extend holding of AGM by 3 months.</a:t>
            </a:r>
          </a:p>
          <a:p>
            <a:pPr eaLnBrk="1" fontAlgn="auto" hangingPunct="1">
              <a:spcAft>
                <a:spcPts val="0"/>
              </a:spcAft>
              <a:buFont typeface="Wingdings 2"/>
              <a:buChar char=""/>
              <a:defRPr/>
            </a:pPr>
            <a:r>
              <a:rPr lang="en-US" dirty="0" smtClean="0"/>
              <a:t>AGM is held to present accounts before shareholders, appoint auditors and declare dividend etc.</a:t>
            </a:r>
          </a:p>
          <a:p>
            <a:pPr eaLnBrk="1" fontAlgn="auto" hangingPunct="1">
              <a:spcAft>
                <a:spcPts val="0"/>
              </a:spcAft>
              <a:buFont typeface="Wingdings 2"/>
              <a:buChar char=""/>
              <a:defRPr/>
            </a:pPr>
            <a:r>
              <a:rPr lang="en-US" dirty="0" smtClean="0"/>
              <a:t>Holding of first AGM can’t be postponed</a:t>
            </a:r>
          </a:p>
          <a:p>
            <a:pPr eaLnBrk="1" fontAlgn="auto" hangingPunct="1">
              <a:spcAft>
                <a:spcPts val="0"/>
              </a:spcAft>
              <a:buFont typeface="Wingdings 2"/>
              <a:buChar char=""/>
              <a:defRPr/>
            </a:pPr>
            <a:r>
              <a:rPr lang="en-US" dirty="0" smtClean="0"/>
              <a:t>Power of BOD to call AGM</a:t>
            </a:r>
          </a:p>
          <a:p>
            <a:pPr eaLnBrk="1" fontAlgn="auto" hangingPunct="1">
              <a:spcAft>
                <a:spcPts val="0"/>
              </a:spcAft>
              <a:buFont typeface="Wingdings 2"/>
              <a:buChar char=""/>
              <a:defRPr/>
            </a:pPr>
            <a:r>
              <a:rPr lang="en-US" dirty="0" smtClean="0"/>
              <a:t>21 days Notice calling AGM, mention AGM in notice.</a:t>
            </a:r>
          </a:p>
          <a:p>
            <a:pPr eaLnBrk="1" fontAlgn="auto" hangingPunct="1">
              <a:spcAft>
                <a:spcPts val="0"/>
              </a:spcAft>
              <a:buFont typeface="Wingdings 2"/>
              <a:buChar char=""/>
              <a:defRPr/>
            </a:pPr>
            <a:r>
              <a:rPr lang="en-US" dirty="0" smtClean="0"/>
              <a:t>Less than 21 days notice if articles of Pvt. Ltd co. calls such or persons having voting right in meeting agree. </a:t>
            </a:r>
          </a:p>
          <a:p>
            <a:pPr eaLnBrk="1" fontAlgn="auto" hangingPunct="1">
              <a:spcAft>
                <a:spcPts val="0"/>
              </a:spcAft>
              <a:buFont typeface="Wingdings 2"/>
              <a:buChar char=""/>
              <a:defRPr/>
            </a:pPr>
            <a:endParaRPr lang="en-US" dirty="0" smtClean="0"/>
          </a:p>
          <a:p>
            <a:pPr eaLnBrk="1" fontAlgn="auto" hangingPunct="1">
              <a:spcAft>
                <a:spcPts val="0"/>
              </a:spcAft>
              <a:buFont typeface="Wingdings 2"/>
              <a:buChar char=""/>
              <a:defRPr/>
            </a:pPr>
            <a:endParaRPr lang="en-US" dirty="0" smtClean="0"/>
          </a:p>
          <a:p>
            <a:pPr eaLnBrk="1" fontAlgn="auto" hangingPunct="1">
              <a:spcAft>
                <a:spcPts val="0"/>
              </a:spcAft>
              <a:buFont typeface="Wingdings 2"/>
              <a:buChar char=""/>
              <a:defRPr/>
            </a:pPr>
            <a:endParaRPr lang="en-US" dirty="0"/>
          </a:p>
        </p:txBody>
      </p:sp>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t>Annual general meeting sec 166 -</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eaLnBrk="1" fontAlgn="auto" hangingPunct="1">
              <a:spcAft>
                <a:spcPts val="0"/>
              </a:spcAft>
              <a:buFont typeface="Wingdings 2"/>
              <a:buChar char=""/>
              <a:defRPr/>
            </a:pPr>
            <a:r>
              <a:rPr lang="en-US" dirty="0" smtClean="0"/>
              <a:t>AGM even if books are not ready by company or company not in working during the period.</a:t>
            </a:r>
          </a:p>
          <a:p>
            <a:pPr eaLnBrk="1" fontAlgn="auto" hangingPunct="1">
              <a:spcAft>
                <a:spcPts val="0"/>
              </a:spcAft>
              <a:buFont typeface="Wingdings 2"/>
              <a:buChar char=""/>
              <a:defRPr/>
            </a:pPr>
            <a:r>
              <a:rPr lang="en-US" dirty="0" smtClean="0"/>
              <a:t>In that case Adjourn AGM </a:t>
            </a:r>
            <a:r>
              <a:rPr lang="en-US" dirty="0" err="1" smtClean="0"/>
              <a:t>untill</a:t>
            </a:r>
            <a:r>
              <a:rPr lang="en-US" dirty="0" smtClean="0"/>
              <a:t> accounts gets ready.</a:t>
            </a:r>
          </a:p>
          <a:p>
            <a:pPr eaLnBrk="1" fontAlgn="auto" hangingPunct="1">
              <a:spcAft>
                <a:spcPts val="0"/>
              </a:spcAft>
              <a:buFont typeface="Wingdings 2"/>
              <a:buChar char=""/>
              <a:defRPr/>
            </a:pPr>
            <a:r>
              <a:rPr lang="en-US" dirty="0" smtClean="0"/>
              <a:t>Consequences for not holding meeting:</a:t>
            </a:r>
          </a:p>
          <a:p>
            <a:pPr lvl="1" eaLnBrk="1" fontAlgn="auto" hangingPunct="1">
              <a:spcAft>
                <a:spcPts val="0"/>
              </a:spcAft>
              <a:buFont typeface="Wingdings 2"/>
              <a:buChar char=""/>
              <a:defRPr/>
            </a:pPr>
            <a:r>
              <a:rPr lang="en-US" dirty="0" smtClean="0"/>
              <a:t>1) Application by any member to Company Law Board and Company Law Board will call for meeting</a:t>
            </a:r>
          </a:p>
          <a:p>
            <a:pPr lvl="1" eaLnBrk="1" fontAlgn="auto" hangingPunct="1">
              <a:spcAft>
                <a:spcPts val="0"/>
              </a:spcAft>
              <a:buFont typeface="Wingdings 2"/>
              <a:buChar char=""/>
              <a:defRPr/>
            </a:pPr>
            <a:r>
              <a:rPr lang="en-US" dirty="0" smtClean="0"/>
              <a:t>2) Punishable with fine, that is, Company and any officer at default</a:t>
            </a:r>
          </a:p>
          <a:p>
            <a:pPr eaLnBrk="1" fontAlgn="auto" hangingPunct="1">
              <a:spcAft>
                <a:spcPts val="0"/>
              </a:spcAft>
              <a:buFont typeface="Wingdings 2"/>
              <a:buChar char=""/>
              <a:defRPr/>
            </a:pPr>
            <a:r>
              <a:rPr lang="en-US" dirty="0" smtClean="0"/>
              <a:t>Meeting to be held: 				</a:t>
            </a:r>
          </a:p>
          <a:p>
            <a:pPr lvl="1" eaLnBrk="1" fontAlgn="auto" hangingPunct="1">
              <a:spcAft>
                <a:spcPts val="0"/>
              </a:spcAft>
              <a:buFont typeface="Wingdings 2"/>
              <a:buChar char=""/>
              <a:defRPr/>
            </a:pPr>
            <a:r>
              <a:rPr lang="en-US" dirty="0" smtClean="0"/>
              <a:t>a) During business hours</a:t>
            </a:r>
          </a:p>
          <a:p>
            <a:pPr lvl="1" eaLnBrk="1" fontAlgn="auto" hangingPunct="1">
              <a:spcAft>
                <a:spcPts val="0"/>
              </a:spcAft>
              <a:buFont typeface="Wingdings 2"/>
              <a:buChar char=""/>
              <a:defRPr/>
            </a:pPr>
            <a:r>
              <a:rPr lang="en-US" dirty="0" smtClean="0"/>
              <a:t>b) Not a public holiday</a:t>
            </a:r>
          </a:p>
          <a:p>
            <a:pPr lvl="1" eaLnBrk="1" fontAlgn="auto" hangingPunct="1">
              <a:spcAft>
                <a:spcPts val="0"/>
              </a:spcAft>
              <a:buFont typeface="Wingdings 2"/>
              <a:buChar char=""/>
              <a:defRPr/>
            </a:pPr>
            <a:r>
              <a:rPr lang="en-US" dirty="0" smtClean="0"/>
              <a:t>c) Registered Office or at any place in the town of Registered Office.</a:t>
            </a:r>
          </a:p>
          <a:p>
            <a:pPr lvl="1" eaLnBrk="1" fontAlgn="auto" hangingPunct="1">
              <a:spcAft>
                <a:spcPts val="0"/>
              </a:spcAft>
              <a:buFont typeface="Wingdings 2"/>
              <a:buChar char=""/>
              <a:defRPr/>
            </a:pPr>
            <a:r>
              <a:rPr lang="en-US" dirty="0" smtClean="0"/>
              <a:t>d) In case of Pvt. Ltd. Co. meeting can be held at any place other than town of Registered office if as per articles or resolution to that effect passed.</a:t>
            </a:r>
          </a:p>
          <a:p>
            <a:pPr lvl="2" eaLnBrk="1" fontAlgn="auto" hangingPunct="1">
              <a:spcAft>
                <a:spcPts val="0"/>
              </a:spcAft>
              <a:buFont typeface="Wingdings 2"/>
              <a:buChar char=""/>
              <a:defRPr/>
            </a:pPr>
            <a:endParaRPr lang="en-US" dirty="0" smtClean="0"/>
          </a:p>
          <a:p>
            <a:pPr eaLnBrk="1" fontAlgn="auto" hangingPunct="1">
              <a:spcAft>
                <a:spcPts val="0"/>
              </a:spcAft>
              <a:buFont typeface="Wingdings 2"/>
              <a:buChar char=""/>
              <a:defRPr/>
            </a:pPr>
            <a:endParaRPr lang="en-US" dirty="0"/>
          </a:p>
        </p:txBody>
      </p:sp>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t>AGM (CONTINUE….)</a:t>
            </a:r>
            <a:br>
              <a:rPr lang="en-US" dirty="0" smtClean="0"/>
            </a:b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eaLnBrk="1" fontAlgn="auto" hangingPunct="1">
              <a:spcAft>
                <a:spcPts val="0"/>
              </a:spcAft>
              <a:buFont typeface="Wingdings 2"/>
              <a:buChar char=""/>
              <a:defRPr/>
            </a:pPr>
            <a:r>
              <a:rPr lang="en-US" dirty="0" smtClean="0"/>
              <a:t>Clause 47 of Table A – all General meetings other than AGM is EGM</a:t>
            </a:r>
          </a:p>
          <a:p>
            <a:pPr eaLnBrk="1" fontAlgn="auto" hangingPunct="1">
              <a:spcAft>
                <a:spcPts val="0"/>
              </a:spcAft>
              <a:buFont typeface="Wingdings 2"/>
              <a:buChar char=""/>
              <a:defRPr/>
            </a:pPr>
            <a:r>
              <a:rPr lang="en-US" dirty="0" smtClean="0"/>
              <a:t>EGM for special work which cannot be postponed till next AGM.</a:t>
            </a:r>
          </a:p>
          <a:p>
            <a:pPr eaLnBrk="1" fontAlgn="auto" hangingPunct="1">
              <a:spcAft>
                <a:spcPts val="0"/>
              </a:spcAft>
              <a:buFont typeface="Wingdings 2"/>
              <a:buChar char=""/>
              <a:defRPr/>
            </a:pPr>
            <a:r>
              <a:rPr lang="en-US" dirty="0" smtClean="0"/>
              <a:t>Meeting between two AGM’s</a:t>
            </a:r>
          </a:p>
          <a:p>
            <a:pPr eaLnBrk="1" fontAlgn="auto" hangingPunct="1">
              <a:spcAft>
                <a:spcPts val="0"/>
              </a:spcAft>
              <a:buFont typeface="Wingdings 2"/>
              <a:buChar char=""/>
              <a:defRPr/>
            </a:pPr>
            <a:r>
              <a:rPr lang="en-US" dirty="0" smtClean="0"/>
              <a:t>It may be called by BOD or Director or Two Members or Co. Law Board or Creditors.</a:t>
            </a:r>
          </a:p>
          <a:p>
            <a:pPr eaLnBrk="1" fontAlgn="auto" hangingPunct="1">
              <a:spcAft>
                <a:spcPts val="0"/>
              </a:spcAft>
              <a:buFont typeface="Wingdings 2"/>
              <a:buChar char=""/>
              <a:defRPr/>
            </a:pPr>
            <a:r>
              <a:rPr lang="en-US" dirty="0" smtClean="0"/>
              <a:t>BOD may call by resolution at BM, whenever they think necessary.</a:t>
            </a:r>
          </a:p>
          <a:p>
            <a:pPr eaLnBrk="1" fontAlgn="auto" hangingPunct="1">
              <a:spcAft>
                <a:spcPts val="0"/>
              </a:spcAft>
              <a:buFont typeface="Wingdings 2"/>
              <a:buChar char=""/>
              <a:defRPr/>
            </a:pPr>
            <a:r>
              <a:rPr lang="en-US" dirty="0" smtClean="0"/>
              <a:t>If Directors not in India or No Quorum in BM then any director or any two members can call only.</a:t>
            </a:r>
          </a:p>
          <a:p>
            <a:pPr eaLnBrk="1" fontAlgn="auto" hangingPunct="1">
              <a:spcAft>
                <a:spcPts val="0"/>
              </a:spcAft>
              <a:buFont typeface="Wingdings 2"/>
              <a:buNone/>
              <a:defRPr/>
            </a:pPr>
            <a:endParaRPr lang="en-US" dirty="0"/>
          </a:p>
        </p:txBody>
      </p:sp>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t>EXTRAORDINARY GENERAL MEETING SEC.169</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Content Placeholder 2"/>
          <p:cNvSpPr>
            <a:spLocks noGrp="1"/>
          </p:cNvSpPr>
          <p:nvPr>
            <p:ph idx="1"/>
          </p:nvPr>
        </p:nvSpPr>
        <p:spPr/>
        <p:txBody>
          <a:bodyPr>
            <a:normAutofit fontScale="70000" lnSpcReduction="20000"/>
          </a:bodyPr>
          <a:lstStyle/>
          <a:p>
            <a:pPr eaLnBrk="1" hangingPunct="1">
              <a:defRPr/>
            </a:pPr>
            <a:r>
              <a:rPr lang="en-US" dirty="0" smtClean="0"/>
              <a:t>BOD can also call on requisition by shareholders having at least 1/10 of paid up capital or 1/10 of total voting power.</a:t>
            </a:r>
          </a:p>
          <a:p>
            <a:pPr eaLnBrk="1" hangingPunct="1">
              <a:defRPr/>
            </a:pPr>
            <a:r>
              <a:rPr lang="en-US" dirty="0" smtClean="0"/>
              <a:t>Directors to call meeting on requisition within 21 days of receipt and meeting to take place within 45 days of receipt.</a:t>
            </a:r>
          </a:p>
          <a:p>
            <a:pPr eaLnBrk="1" hangingPunct="1">
              <a:defRPr/>
            </a:pPr>
            <a:r>
              <a:rPr lang="en-US" dirty="0" smtClean="0"/>
              <a:t>If Directors fail </a:t>
            </a:r>
            <a:r>
              <a:rPr lang="en-US" dirty="0" err="1" smtClean="0"/>
              <a:t>requisitionists</a:t>
            </a:r>
            <a:r>
              <a:rPr lang="en-US" dirty="0" smtClean="0"/>
              <a:t> may itself hold meeting.</a:t>
            </a:r>
          </a:p>
          <a:p>
            <a:pPr eaLnBrk="1" hangingPunct="1">
              <a:defRPr/>
            </a:pPr>
            <a:r>
              <a:rPr lang="en-US" dirty="0" smtClean="0"/>
              <a:t>Expenses to be met with by Company and Company can indemnify this from remuneration due to Directors.</a:t>
            </a:r>
          </a:p>
          <a:p>
            <a:pPr eaLnBrk="1" hangingPunct="1">
              <a:defRPr/>
            </a:pPr>
            <a:r>
              <a:rPr lang="en-US" dirty="0" smtClean="0"/>
              <a:t>Company Law Board to hold meeting on requisition by Board or shareholders.</a:t>
            </a:r>
          </a:p>
          <a:p>
            <a:pPr eaLnBrk="1" hangingPunct="1">
              <a:defRPr/>
            </a:pPr>
            <a:r>
              <a:rPr lang="en-US" dirty="0" smtClean="0"/>
              <a:t> Company Law Board to call meeting if it </a:t>
            </a:r>
            <a:r>
              <a:rPr lang="en-US" dirty="0" err="1" smtClean="0"/>
              <a:t>is‘Impracticable</a:t>
            </a:r>
            <a:r>
              <a:rPr lang="en-US" dirty="0" smtClean="0"/>
              <a:t>’ by Board or shareholders.</a:t>
            </a:r>
          </a:p>
          <a:p>
            <a:pPr eaLnBrk="1" hangingPunct="1">
              <a:defRPr/>
            </a:pPr>
            <a:r>
              <a:rPr lang="en-US" dirty="0" smtClean="0"/>
              <a:t>21 days for notice exclude day of sending and day of meeting.</a:t>
            </a:r>
          </a:p>
          <a:p>
            <a:pPr eaLnBrk="1" hangingPunct="1">
              <a:defRPr/>
            </a:pPr>
            <a:r>
              <a:rPr lang="en-US" dirty="0" smtClean="0"/>
              <a:t>If sent by post, assume received by recipient within 48 hours of post.</a:t>
            </a:r>
          </a:p>
          <a:p>
            <a:pPr eaLnBrk="1" hangingPunct="1">
              <a:defRPr/>
            </a:pPr>
            <a:r>
              <a:rPr lang="en-US" dirty="0" smtClean="0"/>
              <a:t>Articles can’t minimize notice period length.</a:t>
            </a:r>
          </a:p>
          <a:p>
            <a:pPr eaLnBrk="1" hangingPunct="1">
              <a:defRPr/>
            </a:pPr>
            <a:r>
              <a:rPr lang="en-US" dirty="0" smtClean="0"/>
              <a:t>No notice for adjourned EGM unless adjourned for more than 30 days.</a:t>
            </a:r>
          </a:p>
          <a:p>
            <a:pPr eaLnBrk="1" hangingPunct="1">
              <a:defRPr/>
            </a:pPr>
            <a:endParaRPr lang="en-US" dirty="0" smtClean="0"/>
          </a:p>
          <a:p>
            <a:pPr eaLnBrk="1" hangingPunct="1">
              <a:defRPr/>
            </a:pPr>
            <a:endParaRPr lang="en-US" dirty="0" smtClean="0"/>
          </a:p>
          <a:p>
            <a:pPr eaLnBrk="1" hangingPunct="1">
              <a:defRPr/>
            </a:pPr>
            <a:endParaRPr lang="en-US" dirty="0" smtClean="0"/>
          </a:p>
          <a:p>
            <a:pPr eaLnBrk="1" hangingPunct="1">
              <a:defRPr/>
            </a:pPr>
            <a:endParaRPr lang="en-US" dirty="0" smtClean="0"/>
          </a:p>
          <a:p>
            <a:pPr eaLnBrk="1" hangingPunct="1">
              <a:defRPr/>
            </a:pPr>
            <a:endParaRPr lang="en-US" dirty="0" smtClean="0"/>
          </a:p>
          <a:p>
            <a:pPr eaLnBrk="1" hangingPunct="1">
              <a:defRPr/>
            </a:pPr>
            <a:endParaRPr lang="en-US" dirty="0" smtClean="0"/>
          </a:p>
          <a:p>
            <a:pPr eaLnBrk="1" hangingPunct="1">
              <a:defRPr/>
            </a:pPr>
            <a:endParaRPr lang="en-US" dirty="0" smtClean="0"/>
          </a:p>
        </p:txBody>
      </p:sp>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t>EGM (CONTINUE…)</a:t>
            </a:r>
            <a:br>
              <a:rPr lang="en-US" dirty="0" smtClean="0"/>
            </a:b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pPr eaLnBrk="1" hangingPunct="1">
              <a:defRPr/>
            </a:pPr>
            <a:r>
              <a:rPr lang="en-US" dirty="0" smtClean="0"/>
              <a:t>Sec. 174 Public Company – 5 members &amp; Private Company – 2 members minimum.</a:t>
            </a:r>
          </a:p>
          <a:p>
            <a:pPr eaLnBrk="1" hangingPunct="1">
              <a:defRPr/>
            </a:pPr>
            <a:r>
              <a:rPr lang="en-US" dirty="0" smtClean="0"/>
              <a:t>Articles can’t fix less than this number for quorum.</a:t>
            </a:r>
          </a:p>
          <a:p>
            <a:pPr eaLnBrk="1" hangingPunct="1">
              <a:defRPr/>
            </a:pPr>
            <a:r>
              <a:rPr lang="en-US" dirty="0" smtClean="0"/>
              <a:t>Within ½ hour of meeting, quorum not present meeting is dissolved if it has been called by requisition and In other cases meeting is automatically adjourned by 1week same time, same place.</a:t>
            </a:r>
          </a:p>
          <a:p>
            <a:pPr eaLnBrk="1" hangingPunct="1">
              <a:defRPr/>
            </a:pPr>
            <a:r>
              <a:rPr lang="en-US" dirty="0" smtClean="0"/>
              <a:t>Quorum not required during whole meeting or at resolution time. It will work if at start of meeting it is present.</a:t>
            </a:r>
          </a:p>
          <a:p>
            <a:pPr eaLnBrk="1" hangingPunct="1">
              <a:defRPr/>
            </a:pPr>
            <a:r>
              <a:rPr lang="en-US" dirty="0" smtClean="0"/>
              <a:t>If at adjourned meeting no quorum, such members present will be valid quorum.</a:t>
            </a:r>
          </a:p>
          <a:p>
            <a:pPr eaLnBrk="1" hangingPunct="1">
              <a:defRPr/>
            </a:pPr>
            <a:endParaRPr lang="en-US" dirty="0" smtClean="0"/>
          </a:p>
          <a:p>
            <a:pPr eaLnBrk="1" hangingPunct="1">
              <a:defRPr/>
            </a:pPr>
            <a:endParaRPr lang="en-US" dirty="0" smtClean="0"/>
          </a:p>
          <a:p>
            <a:pPr eaLnBrk="1" hangingPunct="1">
              <a:defRPr/>
            </a:pPr>
            <a:endParaRPr lang="en-US" dirty="0" smtClean="0"/>
          </a:p>
          <a:p>
            <a:pPr eaLnBrk="1" hangingPunct="1">
              <a:defRPr/>
            </a:pPr>
            <a:endParaRPr lang="en-US" dirty="0"/>
          </a:p>
        </p:txBody>
      </p:sp>
      <p:sp>
        <p:nvSpPr>
          <p:cNvPr id="2" name="Title 1"/>
          <p:cNvSpPr>
            <a:spLocks noGrp="1"/>
          </p:cNvSpPr>
          <p:nvPr>
            <p:ph type="title"/>
          </p:nvPr>
        </p:nvSpPr>
        <p:spPr>
          <a:xfrm>
            <a:off x="381000" y="533400"/>
            <a:ext cx="8229600" cy="792162"/>
          </a:xfrm>
        </p:spPr>
        <p:txBody>
          <a:bodyPr>
            <a:normAutofit fontScale="90000"/>
          </a:bodyPr>
          <a:lstStyle/>
          <a:p>
            <a:pPr eaLnBrk="1" hangingPunct="1">
              <a:defRPr/>
            </a:pPr>
            <a:r>
              <a:rPr lang="en-US" dirty="0" smtClean="0"/>
              <a:t>Quorum for members meetings-</a:t>
            </a:r>
            <a:br>
              <a:rPr lang="en-US" dirty="0" smtClean="0"/>
            </a:b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Content Placeholder 2"/>
          <p:cNvSpPr>
            <a:spLocks noGrp="1"/>
          </p:cNvSpPr>
          <p:nvPr>
            <p:ph idx="1"/>
          </p:nvPr>
        </p:nvSpPr>
        <p:spPr/>
        <p:txBody>
          <a:bodyPr/>
          <a:lstStyle/>
          <a:p>
            <a:pPr eaLnBrk="1" hangingPunct="1"/>
            <a:r>
              <a:rPr lang="en-US" smtClean="0"/>
              <a:t>One chairman necessary.</a:t>
            </a:r>
          </a:p>
          <a:p>
            <a:pPr eaLnBrk="1" hangingPunct="1"/>
            <a:r>
              <a:rPr lang="en-US" smtClean="0"/>
              <a:t>Appointment of Chairman regulated by articles of Association.</a:t>
            </a:r>
          </a:p>
          <a:p>
            <a:pPr eaLnBrk="1" hangingPunct="1"/>
            <a:r>
              <a:rPr lang="en-US" smtClean="0"/>
              <a:t>If not present within 15 minutes of meeting, members personally present shall elect one of themselves to be Chairman.</a:t>
            </a:r>
          </a:p>
          <a:p>
            <a:pPr eaLnBrk="1" hangingPunct="1"/>
            <a:r>
              <a:rPr lang="en-US" smtClean="0"/>
              <a:t>If articles say, casting vote of chairman in case of equal votes.</a:t>
            </a:r>
          </a:p>
          <a:p>
            <a:pPr eaLnBrk="1" hangingPunct="1"/>
            <a:r>
              <a:rPr lang="en-US" smtClean="0"/>
              <a:t>Chairman can’t postpone or adjourn meeting expect with bonafide reasons.</a:t>
            </a:r>
          </a:p>
          <a:p>
            <a:pPr eaLnBrk="1" hangingPunct="1">
              <a:buFont typeface="Wingdings 3" pitchFamily="18" charset="2"/>
              <a:buNone/>
            </a:pPr>
            <a:endParaRPr lang="en-US" smtClean="0"/>
          </a:p>
          <a:p>
            <a:pPr eaLnBrk="1" hangingPunct="1"/>
            <a:endParaRPr lang="en-US" smtClean="0"/>
          </a:p>
          <a:p>
            <a:pPr eaLnBrk="1" hangingPunct="1"/>
            <a:endParaRPr lang="en-US" smtClean="0"/>
          </a:p>
          <a:p>
            <a:pPr eaLnBrk="1" hangingPunct="1"/>
            <a:endParaRPr lang="en-US" smtClean="0"/>
          </a:p>
        </p:txBody>
      </p:sp>
      <p:sp>
        <p:nvSpPr>
          <p:cNvPr id="2" name="Title 1"/>
          <p:cNvSpPr>
            <a:spLocks noGrp="1"/>
          </p:cNvSpPr>
          <p:nvPr>
            <p:ph type="title"/>
          </p:nvPr>
        </p:nvSpPr>
        <p:spPr/>
        <p:txBody>
          <a:bodyPr>
            <a:normAutofit fontScale="90000"/>
          </a:bodyPr>
          <a:lstStyle/>
          <a:p>
            <a:pPr eaLnBrk="1" hangingPunct="1">
              <a:defRPr/>
            </a:pPr>
            <a:r>
              <a:rPr lang="en-US" dirty="0" smtClean="0"/>
              <a:t>Chairman at members meetings-</a:t>
            </a:r>
            <a:br>
              <a:rPr lang="en-US" dirty="0" smtClean="0"/>
            </a:b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eaLnBrk="1" hangingPunct="1">
              <a:defRPr/>
            </a:pPr>
            <a:r>
              <a:rPr lang="en-US" dirty="0" smtClean="0"/>
              <a:t>Voting takes place by show of hands or by poll.</a:t>
            </a:r>
          </a:p>
          <a:p>
            <a:pPr eaLnBrk="1" hangingPunct="1">
              <a:defRPr/>
            </a:pPr>
            <a:r>
              <a:rPr lang="en-US" dirty="0" smtClean="0"/>
              <a:t> one vote for one shareholder</a:t>
            </a:r>
          </a:p>
          <a:p>
            <a:pPr eaLnBrk="1" hangingPunct="1">
              <a:defRPr/>
            </a:pPr>
            <a:r>
              <a:rPr lang="en-US" dirty="0" smtClean="0"/>
              <a:t>Taking poll means recording number of votes cast for and against a Resolution</a:t>
            </a:r>
          </a:p>
          <a:p>
            <a:pPr eaLnBrk="1" hangingPunct="1">
              <a:defRPr/>
            </a:pPr>
            <a:r>
              <a:rPr lang="en-US" dirty="0" smtClean="0"/>
              <a:t>A member to vote either in person or proxy</a:t>
            </a:r>
          </a:p>
          <a:p>
            <a:pPr eaLnBrk="1" hangingPunct="1">
              <a:defRPr/>
            </a:pPr>
            <a:r>
              <a:rPr lang="en-US" dirty="0" smtClean="0"/>
              <a:t>Voting right of a member on a poll shall be in proportion to his share of the paid up equity capital of Company</a:t>
            </a:r>
          </a:p>
          <a:p>
            <a:pPr eaLnBrk="1" hangingPunct="1">
              <a:defRPr/>
            </a:pPr>
            <a:r>
              <a:rPr lang="en-US" dirty="0" smtClean="0"/>
              <a:t>Unless Articles allow proxy, not allowed to vote except by poll.</a:t>
            </a:r>
          </a:p>
          <a:p>
            <a:pPr eaLnBrk="1" hangingPunct="1">
              <a:defRPr/>
            </a:pPr>
            <a:r>
              <a:rPr lang="en-US" dirty="0" smtClean="0"/>
              <a:t>Instrument of appointing proxy to be in writing and signed by shareholder and To be deposited in Company 48 hours prior to meeting.</a:t>
            </a:r>
          </a:p>
          <a:p>
            <a:pPr eaLnBrk="1" hangingPunct="1">
              <a:defRPr/>
            </a:pPr>
            <a:endParaRPr lang="en-US" dirty="0" smtClean="0"/>
          </a:p>
          <a:p>
            <a:pPr eaLnBrk="1" hangingPunct="1">
              <a:defRPr/>
            </a:pPr>
            <a:endParaRPr lang="en-US" dirty="0" smtClean="0"/>
          </a:p>
          <a:p>
            <a:pPr eaLnBrk="1" hangingPunct="1">
              <a:defRPr/>
            </a:pPr>
            <a:endParaRPr lang="en-US" dirty="0" smtClean="0"/>
          </a:p>
          <a:p>
            <a:pPr eaLnBrk="1" hangingPunct="1">
              <a:defRPr/>
            </a:pPr>
            <a:endParaRPr lang="en-US" dirty="0" smtClean="0"/>
          </a:p>
        </p:txBody>
      </p:sp>
      <p:sp>
        <p:nvSpPr>
          <p:cNvPr id="2" name="Title 1"/>
          <p:cNvSpPr>
            <a:spLocks noGrp="1"/>
          </p:cNvSpPr>
          <p:nvPr>
            <p:ph type="title"/>
          </p:nvPr>
        </p:nvSpPr>
        <p:spPr/>
        <p:txBody>
          <a:bodyPr>
            <a:normAutofit fontScale="90000"/>
          </a:bodyPr>
          <a:lstStyle/>
          <a:p>
            <a:pPr eaLnBrk="1" hangingPunct="1">
              <a:defRPr/>
            </a:pPr>
            <a:r>
              <a:rPr lang="en-US" dirty="0" smtClean="0"/>
              <a:t>Voting-</a:t>
            </a:r>
            <a:br>
              <a:rPr lang="en-US" dirty="0" smtClean="0"/>
            </a:b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Content Placeholder 2"/>
          <p:cNvSpPr>
            <a:spLocks noGrp="1"/>
          </p:cNvSpPr>
          <p:nvPr>
            <p:ph idx="1"/>
          </p:nvPr>
        </p:nvSpPr>
        <p:spPr/>
        <p:txBody>
          <a:bodyPr/>
          <a:lstStyle/>
          <a:p>
            <a:pPr eaLnBrk="1" hangingPunct="1"/>
            <a:r>
              <a:rPr lang="en-US" smtClean="0"/>
              <a:t>Ordinary Resolution – simple majority of shareholders.</a:t>
            </a:r>
          </a:p>
          <a:p>
            <a:pPr eaLnBrk="1" hangingPunct="1"/>
            <a:r>
              <a:rPr lang="en-US" smtClean="0"/>
              <a:t>Special Resolution – require support of ¾ majority of shareholders present at meeting</a:t>
            </a:r>
          </a:p>
          <a:p>
            <a:pPr eaLnBrk="1" hangingPunct="1"/>
            <a:r>
              <a:rPr lang="en-US" smtClean="0"/>
              <a:t>Typed and printed copy of Special Resolution to be registered with registrar within 30 days</a:t>
            </a:r>
          </a:p>
          <a:p>
            <a:pPr eaLnBrk="1" hangingPunct="1"/>
            <a:r>
              <a:rPr lang="en-US" smtClean="0"/>
              <a:t>21 days notice for both ordinary or special resolutions and in case of special resolution notice say its for special resolution.</a:t>
            </a:r>
          </a:p>
          <a:p>
            <a:pPr eaLnBrk="1" hangingPunct="1"/>
            <a:endParaRPr lang="en-US" smtClean="0"/>
          </a:p>
          <a:p>
            <a:pPr eaLnBrk="1" hangingPunct="1"/>
            <a:endParaRPr lang="en-US" smtClean="0"/>
          </a:p>
          <a:p>
            <a:pPr eaLnBrk="1" hangingPunct="1"/>
            <a:endParaRPr lang="en-US" smtClean="0"/>
          </a:p>
        </p:txBody>
      </p:sp>
      <p:sp>
        <p:nvSpPr>
          <p:cNvPr id="2" name="Title 1"/>
          <p:cNvSpPr>
            <a:spLocks noGrp="1"/>
          </p:cNvSpPr>
          <p:nvPr>
            <p:ph type="title"/>
          </p:nvPr>
        </p:nvSpPr>
        <p:spPr/>
        <p:txBody>
          <a:bodyPr>
            <a:normAutofit fontScale="90000"/>
          </a:bodyPr>
          <a:lstStyle/>
          <a:p>
            <a:pPr eaLnBrk="1" hangingPunct="1">
              <a:defRPr/>
            </a:pPr>
            <a:r>
              <a:rPr lang="en-US" dirty="0" smtClean="0"/>
              <a:t>Resolutions-</a:t>
            </a:r>
            <a:br>
              <a:rPr lang="en-US" dirty="0" smtClean="0"/>
            </a:b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Content Placeholder 2"/>
          <p:cNvSpPr>
            <a:spLocks noGrp="1"/>
          </p:cNvSpPr>
          <p:nvPr>
            <p:ph idx="1"/>
          </p:nvPr>
        </p:nvSpPr>
        <p:spPr/>
        <p:txBody>
          <a:bodyPr/>
          <a:lstStyle/>
          <a:p>
            <a:pPr eaLnBrk="1" hangingPunct="1"/>
            <a:r>
              <a:rPr lang="en-US" smtClean="0"/>
              <a:t>Meeting in ordinary sense implies coming together of two or more persons face to face for some purpose &amp; discussion. Accidental meeting of members not constitute a valid meeting.</a:t>
            </a:r>
          </a:p>
          <a:p>
            <a:pPr eaLnBrk="1" hangingPunct="1"/>
            <a:r>
              <a:rPr lang="en-US" smtClean="0"/>
              <a:t>Holding Meetings are statutory requirements as well as general needs of business.</a:t>
            </a:r>
          </a:p>
          <a:p>
            <a:pPr eaLnBrk="1" hangingPunct="1"/>
            <a:r>
              <a:rPr lang="en-US" smtClean="0"/>
              <a:t>Meetings can be between shareholders, board of directors etc.</a:t>
            </a:r>
          </a:p>
        </p:txBody>
      </p:sp>
      <p:sp>
        <p:nvSpPr>
          <p:cNvPr id="2" name="Title 1"/>
          <p:cNvSpPr>
            <a:spLocks noGrp="1"/>
          </p:cNvSpPr>
          <p:nvPr>
            <p:ph type="title"/>
          </p:nvPr>
        </p:nvSpPr>
        <p:spPr/>
        <p:txBody>
          <a:bodyPr/>
          <a:lstStyle/>
          <a:p>
            <a:pPr eaLnBrk="1" fontAlgn="auto" hangingPunct="1">
              <a:spcAft>
                <a:spcPts val="0"/>
              </a:spcAft>
              <a:defRPr/>
            </a:pPr>
            <a:r>
              <a:rPr lang="en-US" dirty="0" smtClean="0"/>
              <a:t>MEETING-</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eaLnBrk="1" hangingPunct="1">
              <a:defRPr/>
            </a:pPr>
            <a:r>
              <a:rPr lang="en-US" dirty="0" smtClean="0"/>
              <a:t>Company to keep records of proceedings of General Meeting and meetings of Board Of Directors in minutes book.</a:t>
            </a:r>
          </a:p>
          <a:p>
            <a:pPr eaLnBrk="1" hangingPunct="1">
              <a:defRPr/>
            </a:pPr>
            <a:r>
              <a:rPr lang="en-US" dirty="0" smtClean="0"/>
              <a:t>Within 30 days entries to be made in books kept for the purpose.</a:t>
            </a:r>
          </a:p>
          <a:p>
            <a:pPr eaLnBrk="1" hangingPunct="1">
              <a:defRPr/>
            </a:pPr>
            <a:r>
              <a:rPr lang="en-US" dirty="0" smtClean="0"/>
              <a:t>Pasting of lose sheets and keeping minutes in loose sheets not allowed.</a:t>
            </a:r>
          </a:p>
          <a:p>
            <a:pPr eaLnBrk="1" hangingPunct="1">
              <a:defRPr/>
            </a:pPr>
            <a:r>
              <a:rPr lang="en-US" dirty="0" smtClean="0"/>
              <a:t>Kept in bound books and hand written, Typed sheets can’t be pasted.</a:t>
            </a:r>
          </a:p>
          <a:p>
            <a:pPr eaLnBrk="1" hangingPunct="1">
              <a:defRPr/>
            </a:pPr>
            <a:r>
              <a:rPr lang="en-US" dirty="0" smtClean="0"/>
              <a:t>Each page to be signed by Chairman of the meeting or next meeting.</a:t>
            </a:r>
          </a:p>
          <a:p>
            <a:pPr eaLnBrk="1" hangingPunct="1">
              <a:defRPr/>
            </a:pPr>
            <a:r>
              <a:rPr lang="en-US" dirty="0" smtClean="0"/>
              <a:t>Kept at Registered Office of Company.</a:t>
            </a:r>
          </a:p>
          <a:p>
            <a:pPr eaLnBrk="1" hangingPunct="1">
              <a:defRPr/>
            </a:pPr>
            <a:endParaRPr lang="en-US" dirty="0" smtClean="0"/>
          </a:p>
          <a:p>
            <a:pPr eaLnBrk="1" hangingPunct="1">
              <a:defRPr/>
            </a:pPr>
            <a:endParaRPr lang="en-US" dirty="0" smtClean="0"/>
          </a:p>
          <a:p>
            <a:pPr eaLnBrk="1" hangingPunct="1">
              <a:defRPr/>
            </a:pPr>
            <a:endParaRPr lang="en-US" dirty="0" smtClean="0"/>
          </a:p>
          <a:p>
            <a:pPr eaLnBrk="1" hangingPunct="1">
              <a:defRPr/>
            </a:pPr>
            <a:endParaRPr lang="en-US" dirty="0" smtClean="0"/>
          </a:p>
          <a:p>
            <a:pPr eaLnBrk="1" hangingPunct="1">
              <a:defRPr/>
            </a:pPr>
            <a:endParaRPr lang="en-US" dirty="0" smtClean="0"/>
          </a:p>
          <a:p>
            <a:pPr eaLnBrk="1" hangingPunct="1">
              <a:defRPr/>
            </a:pPr>
            <a:endParaRPr lang="en-US" dirty="0"/>
          </a:p>
        </p:txBody>
      </p:sp>
      <p:sp>
        <p:nvSpPr>
          <p:cNvPr id="2" name="Title 1"/>
          <p:cNvSpPr>
            <a:spLocks noGrp="1"/>
          </p:cNvSpPr>
          <p:nvPr>
            <p:ph type="title"/>
          </p:nvPr>
        </p:nvSpPr>
        <p:spPr>
          <a:xfrm>
            <a:off x="457200" y="914400"/>
            <a:ext cx="8229600" cy="1143000"/>
          </a:xfrm>
        </p:spPr>
        <p:txBody>
          <a:bodyPr>
            <a:normAutofit fontScale="90000"/>
          </a:bodyPr>
          <a:lstStyle/>
          <a:p>
            <a:pPr eaLnBrk="1" hangingPunct="1">
              <a:defRPr/>
            </a:pPr>
            <a:r>
              <a:rPr lang="en-US" dirty="0" smtClean="0"/>
              <a:t>Minutes (Sec. 193-195)</a:t>
            </a:r>
            <a:br>
              <a:rPr lang="en-US" dirty="0" smtClean="0"/>
            </a:b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a:xfrm>
            <a:off x="609600" y="838200"/>
            <a:ext cx="7772400" cy="1829761"/>
          </a:xfrm>
        </p:spPr>
        <p:txBody>
          <a:bodyPr/>
          <a:lstStyle/>
          <a:p>
            <a:pPr eaLnBrk="1" hangingPunct="1">
              <a:defRPr/>
            </a:pPr>
            <a:r>
              <a:rPr lang="en-US" dirty="0" smtClean="0"/>
              <a:t>Thanks a lot.  </a:t>
            </a:r>
            <a:endParaRPr lang="en-US" dirty="0"/>
          </a:p>
        </p:txBody>
      </p:sp>
      <p:sp>
        <p:nvSpPr>
          <p:cNvPr id="33795" name="Subtitle 9"/>
          <p:cNvSpPr>
            <a:spLocks noGrp="1"/>
          </p:cNvSpPr>
          <p:nvPr>
            <p:ph type="subTitle" idx="1"/>
          </p:nvPr>
        </p:nvSpPr>
        <p:spPr>
          <a:xfrm>
            <a:off x="533400" y="2819400"/>
            <a:ext cx="7772400" cy="1200150"/>
          </a:xfrm>
        </p:spPr>
        <p:txBody>
          <a:bodyPr/>
          <a:lstStyle/>
          <a:p>
            <a:pPr marR="0" eaLnBrk="1" hangingPunct="1"/>
            <a:r>
              <a:rPr lang="en-US" smtClean="0"/>
              <a:t>Compiled by: CA Varun Chadha </a:t>
            </a:r>
          </a:p>
          <a:p>
            <a:pPr marR="0" eaLnBrk="1" hangingPunct="1"/>
            <a:r>
              <a:rPr lang="en-US" smtClean="0"/>
              <a:t>E-Mail-cavarunchadha@yahoo.com</a:t>
            </a:r>
          </a:p>
          <a:p>
            <a:pPr marR="0" eaLnBrk="1" hangingPunct="1"/>
            <a:r>
              <a:rPr lang="en-US" smtClean="0"/>
              <a:t>varun.chadha@icai.org</a:t>
            </a:r>
          </a:p>
          <a:p>
            <a:pPr marR="0" eaLnBrk="1" hangingPunct="1"/>
            <a:endParaRPr lang="en-US"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2"/>
          <p:cNvSpPr>
            <a:spLocks noGrp="1"/>
          </p:cNvSpPr>
          <p:nvPr>
            <p:ph type="title"/>
          </p:nvPr>
        </p:nvSpPr>
        <p:spPr/>
        <p:txBody>
          <a:bodyPr/>
          <a:lstStyle/>
          <a:p>
            <a:pPr eaLnBrk="1" hangingPunct="1"/>
            <a:r>
              <a:rPr lang="en-US" smtClean="0">
                <a:solidFill>
                  <a:srgbClr val="7B9899"/>
                </a:solidFill>
              </a:rPr>
              <a:t>		BOARD MEETINGS</a:t>
            </a:r>
          </a:p>
        </p:txBody>
      </p:sp>
      <p:sp>
        <p:nvSpPr>
          <p:cNvPr id="15363" name="Content Placeholder 1"/>
          <p:cNvSpPr>
            <a:spLocks noGrp="1"/>
          </p:cNvSpPr>
          <p:nvPr>
            <p:ph idx="1"/>
          </p:nvPr>
        </p:nvSpPr>
        <p:spPr/>
        <p:txBody>
          <a:bodyPr/>
          <a:lstStyle/>
          <a:p>
            <a:pPr eaLnBrk="1" hangingPunct="1"/>
            <a:r>
              <a:rPr lang="en-US" smtClean="0"/>
              <a:t>Provisions relating to board meeting contained in sec.285 to 289.</a:t>
            </a:r>
          </a:p>
          <a:p>
            <a:pPr eaLnBrk="1" hangingPunct="1"/>
            <a:r>
              <a:rPr lang="en-US" smtClean="0"/>
              <a:t>Articles provisions shall also be complied with.</a:t>
            </a:r>
          </a:p>
          <a:p>
            <a:pPr eaLnBrk="1" hangingPunct="1"/>
            <a:r>
              <a:rPr lang="en-US" smtClean="0"/>
              <a:t>Voting</a:t>
            </a:r>
          </a:p>
          <a:p>
            <a:pPr lvl="3" eaLnBrk="1" hangingPunct="1">
              <a:buFont typeface="Wingdings" pitchFamily="2" charset="2"/>
              <a:buNone/>
            </a:pPr>
            <a:r>
              <a:rPr lang="en-US" smtClean="0"/>
              <a:t>	- Every director has one vote.</a:t>
            </a:r>
          </a:p>
          <a:p>
            <a:pPr lvl="3" eaLnBrk="1" hangingPunct="1">
              <a:buFont typeface="Wingdings" pitchFamily="2" charset="2"/>
              <a:buNone/>
            </a:pPr>
            <a:r>
              <a:rPr lang="en-US" smtClean="0"/>
              <a:t>    - Decision by Majority Except unanimous where all directors present    must favour. </a:t>
            </a:r>
          </a:p>
          <a:p>
            <a:pPr lvl="3" eaLnBrk="1" hangingPunct="1">
              <a:buFont typeface="Wingdings" pitchFamily="2" charset="2"/>
              <a:buNone/>
            </a:pPr>
            <a:r>
              <a:rPr lang="en-US" smtClean="0"/>
              <a:t>	- In equality of votes, chairman of board may use casting vote.</a:t>
            </a:r>
          </a:p>
          <a:p>
            <a:pPr lvl="3" eaLnBrk="1" hangingPunct="1">
              <a:buFont typeface="Wingdings" pitchFamily="2" charset="2"/>
              <a:buNone/>
            </a:pPr>
            <a:r>
              <a:rPr lang="en-US" smtClean="0"/>
              <a:t>	- Articles may require specific majority in certain matters.</a:t>
            </a:r>
          </a:p>
          <a:p>
            <a:pPr lvl="3" eaLnBrk="1" hangingPunct="1">
              <a:buFont typeface="Wingdings" pitchFamily="2" charset="2"/>
              <a:buNone/>
            </a:pPr>
            <a:r>
              <a:rPr lang="en-US" smtClean="0"/>
              <a:t>	- A public co. director cannot vote if interested.  </a:t>
            </a:r>
          </a:p>
          <a:p>
            <a:pPr lvl="3" eaLnBrk="1" hangingPunct="1">
              <a:buFont typeface="Wingdings" pitchFamily="2" charset="2"/>
              <a:buNone/>
            </a:pPr>
            <a:r>
              <a:rPr lang="en-US" smtClean="0"/>
              <a:t>    - Proxy cannot be appointed by director to vote in meeting.</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US" smtClean="0">
                <a:solidFill>
                  <a:srgbClr val="7B9899"/>
                </a:solidFill>
              </a:rPr>
              <a:t>AUTHORITY TO CALL BM</a:t>
            </a:r>
          </a:p>
        </p:txBody>
      </p:sp>
      <p:sp>
        <p:nvSpPr>
          <p:cNvPr id="16387" name="Content Placeholder 2"/>
          <p:cNvSpPr>
            <a:spLocks noGrp="1"/>
          </p:cNvSpPr>
          <p:nvPr>
            <p:ph idx="1"/>
          </p:nvPr>
        </p:nvSpPr>
        <p:spPr/>
        <p:txBody>
          <a:bodyPr/>
          <a:lstStyle/>
          <a:p>
            <a:pPr eaLnBrk="1" hangingPunct="1"/>
            <a:r>
              <a:rPr lang="en-US" smtClean="0"/>
              <a:t>An individual director may requisition, on such manager or secretary duty bound to summon BM.</a:t>
            </a:r>
          </a:p>
          <a:p>
            <a:pPr eaLnBrk="1" hangingPunct="1"/>
            <a:r>
              <a:rPr lang="en-US" smtClean="0"/>
              <a:t>Any director may also summon. </a:t>
            </a:r>
          </a:p>
          <a:p>
            <a:pPr eaLnBrk="1" hangingPunct="1"/>
            <a:r>
              <a:rPr lang="en-US" smtClean="0"/>
              <a:t>Secretary has no authority to call but improper notice may be rectified by board.</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457200" y="914400"/>
            <a:ext cx="8229600" cy="609600"/>
          </a:xfrm>
        </p:spPr>
        <p:txBody>
          <a:bodyPr/>
          <a:lstStyle/>
          <a:p>
            <a:pPr eaLnBrk="1" hangingPunct="1"/>
            <a:r>
              <a:rPr lang="en-US" smtClean="0">
                <a:solidFill>
                  <a:srgbClr val="7B9899"/>
                </a:solidFill>
              </a:rPr>
              <a:t>NUMBER OF BM’s SEC.285</a:t>
            </a:r>
          </a:p>
        </p:txBody>
      </p:sp>
      <p:sp>
        <p:nvSpPr>
          <p:cNvPr id="17411" name="Content Placeholder 2"/>
          <p:cNvSpPr>
            <a:spLocks noGrp="1"/>
          </p:cNvSpPr>
          <p:nvPr>
            <p:ph idx="1"/>
          </p:nvPr>
        </p:nvSpPr>
        <p:spPr>
          <a:xfrm>
            <a:off x="301625" y="1527175"/>
            <a:ext cx="8504238" cy="4721225"/>
          </a:xfrm>
        </p:spPr>
        <p:txBody>
          <a:bodyPr/>
          <a:lstStyle/>
          <a:p>
            <a:pPr eaLnBrk="1" hangingPunct="1">
              <a:buFont typeface="Wingdings 2" pitchFamily="18" charset="2"/>
              <a:buNone/>
            </a:pPr>
            <a:endParaRPr lang="en-US" sz="2000" smtClean="0"/>
          </a:p>
          <a:p>
            <a:pPr eaLnBrk="1" hangingPunct="1"/>
            <a:r>
              <a:rPr lang="en-US" sz="2000" smtClean="0"/>
              <a:t>4 in every Jan.to Dec.</a:t>
            </a:r>
          </a:p>
          <a:p>
            <a:pPr eaLnBrk="1" hangingPunct="1"/>
            <a:r>
              <a:rPr lang="en-US" sz="2000" smtClean="0"/>
              <a:t>1 in every Jan to Mar, April to June, July to Sep. and Oct.to Dec.</a:t>
            </a:r>
          </a:p>
          <a:p>
            <a:pPr eaLnBrk="1" hangingPunct="1"/>
            <a:r>
              <a:rPr lang="en-US" sz="2000" smtClean="0"/>
              <a:t>No limit on maximum BM’s</a:t>
            </a:r>
          </a:p>
          <a:p>
            <a:pPr eaLnBrk="1" hangingPunct="1"/>
            <a:r>
              <a:rPr lang="en-US" sz="2000" smtClean="0"/>
              <a:t>A director not duty bound to attend all BM’s </a:t>
            </a:r>
          </a:p>
          <a:p>
            <a:pPr eaLnBrk="1" hangingPunct="1"/>
            <a:r>
              <a:rPr lang="en-US" sz="2000" smtClean="0"/>
              <a:t>If meeting called but not held for want of quorum it would not be a contravention of sec. 285</a:t>
            </a:r>
          </a:p>
          <a:p>
            <a:pPr eaLnBrk="1" hangingPunct="1"/>
            <a:r>
              <a:rPr lang="en-US" sz="2000" smtClean="0"/>
              <a:t>BM can be held anywhere in India or outside.</a:t>
            </a:r>
          </a:p>
          <a:p>
            <a:pPr eaLnBrk="1" hangingPunct="1"/>
            <a:r>
              <a:rPr lang="en-US" sz="2000" smtClean="0"/>
              <a:t>BM can be held even on public holiday unless articles otherwise provide.</a:t>
            </a:r>
          </a:p>
          <a:p>
            <a:pPr eaLnBrk="1" hangingPunct="1"/>
            <a:r>
              <a:rPr lang="en-US" sz="2000" smtClean="0"/>
              <a:t>An adjourned BM can be held only on a day which is not a public holiday unless articles otherwise provide</a:t>
            </a:r>
            <a:r>
              <a:rPr lang="en-US" smtClean="0"/>
              <a:t>.</a:t>
            </a:r>
          </a:p>
          <a:p>
            <a:pPr eaLnBrk="1" hangingPunct="1"/>
            <a:r>
              <a:rPr lang="en-US" sz="2000" smtClean="0"/>
              <a:t>BM can be held even after business hours unless articles otherwise provide.</a:t>
            </a:r>
          </a:p>
          <a:p>
            <a:pPr eaLnBrk="1" hangingPunct="1"/>
            <a:endParaRPr lang="en-US"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n-US" smtClean="0">
                <a:solidFill>
                  <a:srgbClr val="7B9899"/>
                </a:solidFill>
              </a:rPr>
              <a:t>NOTICE OF BM</a:t>
            </a:r>
          </a:p>
        </p:txBody>
      </p:sp>
      <p:sp>
        <p:nvSpPr>
          <p:cNvPr id="3" name="Content Placeholder 2"/>
          <p:cNvSpPr>
            <a:spLocks noGrp="1"/>
          </p:cNvSpPr>
          <p:nvPr>
            <p:ph idx="1"/>
          </p:nvPr>
        </p:nvSpPr>
        <p:spPr/>
        <p:txBody>
          <a:bodyPr>
            <a:normAutofit fontScale="77500" lnSpcReduction="20000"/>
          </a:bodyPr>
          <a:lstStyle/>
          <a:p>
            <a:pPr marL="274320" indent="-274320" eaLnBrk="1" fontAlgn="auto" hangingPunct="1">
              <a:spcAft>
                <a:spcPts val="0"/>
              </a:spcAft>
              <a:buFont typeface="Wingdings 2"/>
              <a:buChar char=""/>
              <a:defRPr/>
            </a:pPr>
            <a:r>
              <a:rPr lang="en-US" dirty="0" smtClean="0"/>
              <a:t>No particular form as per law.</a:t>
            </a:r>
          </a:p>
          <a:p>
            <a:pPr marL="274320" indent="-274320" eaLnBrk="1" fontAlgn="auto" hangingPunct="1">
              <a:spcAft>
                <a:spcPts val="0"/>
              </a:spcAft>
              <a:buFont typeface="Wingdings 2"/>
              <a:buChar char=""/>
              <a:defRPr/>
            </a:pPr>
            <a:r>
              <a:rPr lang="en-US" dirty="0" smtClean="0"/>
              <a:t>Must be in writing to every director for the time being in India and at usual address in India to every other director.</a:t>
            </a:r>
          </a:p>
          <a:p>
            <a:pPr marL="274320" indent="-274320" eaLnBrk="1" fontAlgn="auto" hangingPunct="1">
              <a:spcAft>
                <a:spcPts val="0"/>
              </a:spcAft>
              <a:buFont typeface="Wingdings 2"/>
              <a:buChar char=""/>
              <a:defRPr/>
            </a:pPr>
            <a:r>
              <a:rPr lang="en-US" dirty="0" smtClean="0"/>
              <a:t>May be served in any manner company deems fit.</a:t>
            </a:r>
          </a:p>
          <a:p>
            <a:pPr marL="274320" indent="-274320" eaLnBrk="1" fontAlgn="auto" hangingPunct="1">
              <a:spcAft>
                <a:spcPts val="0"/>
              </a:spcAft>
              <a:buFont typeface="Wingdings 2"/>
              <a:buChar char=""/>
              <a:defRPr/>
            </a:pPr>
            <a:r>
              <a:rPr lang="en-US" dirty="0" smtClean="0"/>
              <a:t>Notice even to alternate or interested director.</a:t>
            </a:r>
          </a:p>
          <a:p>
            <a:pPr marL="274320" indent="-274320" eaLnBrk="1" fontAlgn="auto" hangingPunct="1">
              <a:spcAft>
                <a:spcPts val="0"/>
              </a:spcAft>
              <a:buFont typeface="Wingdings 2"/>
              <a:buChar char=""/>
              <a:defRPr/>
            </a:pPr>
            <a:r>
              <a:rPr lang="en-US" dirty="0" smtClean="0"/>
              <a:t>Notice even if director inform, he will not be able to attend the meeting.</a:t>
            </a:r>
          </a:p>
          <a:p>
            <a:pPr marL="274320" indent="-274320" eaLnBrk="1" fontAlgn="auto" hangingPunct="1">
              <a:spcAft>
                <a:spcPts val="0"/>
              </a:spcAft>
              <a:buFont typeface="Wingdings 2"/>
              <a:buChar char=""/>
              <a:defRPr/>
            </a:pPr>
            <a:r>
              <a:rPr lang="en-US" dirty="0" smtClean="0"/>
              <a:t>Notice must be in accordance with articles.</a:t>
            </a:r>
          </a:p>
          <a:p>
            <a:pPr marL="274320" indent="-274320" eaLnBrk="1" fontAlgn="auto" hangingPunct="1">
              <a:spcAft>
                <a:spcPts val="0"/>
              </a:spcAft>
              <a:buFont typeface="Wingdings 2"/>
              <a:buChar char=""/>
              <a:defRPr/>
            </a:pPr>
            <a:r>
              <a:rPr lang="en-US" dirty="0" smtClean="0"/>
              <a:t>If Articles specify date, time and place of future BM’s no need to send notice.</a:t>
            </a:r>
          </a:p>
          <a:p>
            <a:pPr marL="274320" indent="-274320" eaLnBrk="1" fontAlgn="auto" hangingPunct="1">
              <a:spcAft>
                <a:spcPts val="0"/>
              </a:spcAft>
              <a:buFont typeface="Wingdings 2"/>
              <a:buChar char=""/>
              <a:defRPr/>
            </a:pPr>
            <a:r>
              <a:rPr lang="en-US" dirty="0" smtClean="0"/>
              <a:t>Board Resolution can also specify day, time and place of future BM’s but it need to be send to directors.</a:t>
            </a:r>
          </a:p>
          <a:p>
            <a:pPr marL="274320" indent="-274320" eaLnBrk="1" fontAlgn="auto" hangingPunct="1">
              <a:spcAft>
                <a:spcPts val="0"/>
              </a:spcAft>
              <a:buFont typeface="Wingdings 2"/>
              <a:buChar char=""/>
              <a:defRPr/>
            </a:pPr>
            <a:r>
              <a:rPr lang="en-US" dirty="0" smtClean="0"/>
              <a:t>Notice of adjourned BM need not be given unless articles otherwise or adjournment for indefinite period.</a:t>
            </a:r>
          </a:p>
          <a:p>
            <a:pPr marL="274320" indent="-274320" eaLnBrk="1" fontAlgn="auto" hangingPunct="1">
              <a:spcAft>
                <a:spcPts val="0"/>
              </a:spcAft>
              <a:buFont typeface="Wingdings 2"/>
              <a:buChar char=""/>
              <a:defRPr/>
            </a:pPr>
            <a:r>
              <a:rPr lang="en-US" dirty="0" smtClean="0"/>
              <a:t>Must be sent within reasonable time period (usually 7 Days Notice)</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US" smtClean="0">
                <a:solidFill>
                  <a:srgbClr val="7B9899"/>
                </a:solidFill>
              </a:rPr>
              <a:t>QUORUM OF BM SEC.287</a:t>
            </a:r>
          </a:p>
        </p:txBody>
      </p:sp>
      <p:sp>
        <p:nvSpPr>
          <p:cNvPr id="3" name="Content Placeholder 2"/>
          <p:cNvSpPr>
            <a:spLocks noGrp="1"/>
          </p:cNvSpPr>
          <p:nvPr>
            <p:ph idx="1"/>
          </p:nvPr>
        </p:nvSpPr>
        <p:spPr/>
        <p:txBody>
          <a:bodyPr>
            <a:normAutofit fontScale="92500" lnSpcReduction="20000"/>
          </a:bodyPr>
          <a:lstStyle/>
          <a:p>
            <a:pPr marL="274320" indent="-274320" eaLnBrk="1" fontAlgn="auto" hangingPunct="1">
              <a:spcAft>
                <a:spcPts val="0"/>
              </a:spcAft>
              <a:buFont typeface="Wingdings 2"/>
              <a:buChar char=""/>
              <a:defRPr/>
            </a:pPr>
            <a:r>
              <a:rPr lang="en-US" dirty="0" smtClean="0"/>
              <a:t>Higher of 2 or 1/3</a:t>
            </a:r>
            <a:r>
              <a:rPr lang="en-US" baseline="30000" dirty="0" smtClean="0"/>
              <a:t>rd</a:t>
            </a:r>
            <a:r>
              <a:rPr lang="en-US" dirty="0" smtClean="0"/>
              <a:t> of total strength (fraction of 1/3</a:t>
            </a:r>
            <a:r>
              <a:rPr lang="en-US" baseline="30000" dirty="0" smtClean="0"/>
              <a:t>rd</a:t>
            </a:r>
            <a:r>
              <a:rPr lang="en-US" dirty="0" smtClean="0"/>
              <a:t> r/o as 1).</a:t>
            </a:r>
          </a:p>
          <a:p>
            <a:pPr marL="274320" indent="-274320" eaLnBrk="1" fontAlgn="auto" hangingPunct="1">
              <a:spcAft>
                <a:spcPts val="0"/>
              </a:spcAft>
              <a:buFont typeface="Wingdings 2"/>
              <a:buChar char=""/>
              <a:defRPr/>
            </a:pPr>
            <a:r>
              <a:rPr lang="en-US" dirty="0" smtClean="0"/>
              <a:t>If quorum not present and interested directors exceeds or is equal to 2/3</a:t>
            </a:r>
            <a:r>
              <a:rPr lang="en-US" baseline="30000" dirty="0" smtClean="0"/>
              <a:t>rd</a:t>
            </a:r>
            <a:r>
              <a:rPr lang="en-US" dirty="0" smtClean="0"/>
              <a:t> of total strength then quorum shall be higher of 2 or disinterested directors.</a:t>
            </a:r>
          </a:p>
          <a:p>
            <a:pPr marL="274320" indent="-274320" eaLnBrk="1" fontAlgn="auto" hangingPunct="1">
              <a:spcAft>
                <a:spcPts val="0"/>
              </a:spcAft>
              <a:buFont typeface="Wingdings 2"/>
              <a:buChar char=""/>
              <a:defRPr/>
            </a:pPr>
            <a:r>
              <a:rPr lang="en-US" dirty="0" smtClean="0"/>
              <a:t>Interested director means director of public co. interested in contract as per sec.300</a:t>
            </a:r>
          </a:p>
          <a:p>
            <a:pPr marL="274320" indent="-274320" eaLnBrk="1" fontAlgn="auto" hangingPunct="1">
              <a:spcAft>
                <a:spcPts val="0"/>
              </a:spcAft>
              <a:buFont typeface="Wingdings 2"/>
              <a:buChar char=""/>
              <a:defRPr/>
            </a:pPr>
            <a:r>
              <a:rPr lang="en-US" dirty="0" smtClean="0"/>
              <a:t>Quorum to be presented throughout the meeting.</a:t>
            </a:r>
          </a:p>
          <a:p>
            <a:pPr marL="274320" indent="-274320" eaLnBrk="1" fontAlgn="auto" hangingPunct="1">
              <a:spcAft>
                <a:spcPts val="0"/>
              </a:spcAft>
              <a:buFont typeface="Wingdings 2"/>
              <a:buChar char=""/>
              <a:defRPr/>
            </a:pPr>
            <a:r>
              <a:rPr lang="en-US" dirty="0" smtClean="0"/>
              <a:t>If no quorum, BM adjourned to next week same day, time and place. If at adjourned meeting no quorum board may summon GM of shareholders to transact the business or appoint such additional directors if articles authorize, that would form a quorum with existing directors. </a:t>
            </a:r>
          </a:p>
          <a:p>
            <a:pPr marL="274320" indent="-274320" eaLnBrk="1" fontAlgn="auto" hangingPunct="1">
              <a:spcAft>
                <a:spcPts val="0"/>
              </a:spcAft>
              <a:buFont typeface="Wingdings 2"/>
              <a:buChar char=""/>
              <a:defRPr/>
            </a:pP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US" smtClean="0">
                <a:solidFill>
                  <a:srgbClr val="7B9899"/>
                </a:solidFill>
              </a:rPr>
              <a:t>CHAIRMAN OF BM</a:t>
            </a:r>
          </a:p>
        </p:txBody>
      </p:sp>
      <p:sp>
        <p:nvSpPr>
          <p:cNvPr id="20483" name="Content Placeholder 2"/>
          <p:cNvSpPr>
            <a:spLocks noGrp="1"/>
          </p:cNvSpPr>
          <p:nvPr>
            <p:ph idx="1"/>
          </p:nvPr>
        </p:nvSpPr>
        <p:spPr/>
        <p:txBody>
          <a:bodyPr/>
          <a:lstStyle/>
          <a:p>
            <a:pPr eaLnBrk="1" hangingPunct="1"/>
            <a:r>
              <a:rPr lang="en-US" smtClean="0"/>
              <a:t>Every BM must be presided over by Chairman.</a:t>
            </a:r>
          </a:p>
          <a:p>
            <a:pPr eaLnBrk="1" hangingPunct="1"/>
            <a:r>
              <a:rPr lang="en-US" smtClean="0"/>
              <a:t>Board may elect CM for particular period.</a:t>
            </a:r>
          </a:p>
          <a:p>
            <a:pPr eaLnBrk="1" hangingPunct="1"/>
            <a:r>
              <a:rPr lang="en-US" smtClean="0"/>
              <a:t>If not elected or not present within 5 minutes, the directors present may choose one of them.</a:t>
            </a:r>
          </a:p>
          <a:p>
            <a:pPr eaLnBrk="1" hangingPunct="1"/>
            <a:r>
              <a:rPr lang="en-US" smtClean="0"/>
              <a:t>CM must be appointed in accordance with articles provisions.</a:t>
            </a:r>
          </a:p>
          <a:p>
            <a:pPr eaLnBrk="1" hangingPunct="1"/>
            <a:r>
              <a:rPr lang="en-US" smtClean="0"/>
              <a:t>CM of </a:t>
            </a:r>
            <a:r>
              <a:rPr lang="en-US" b="1" smtClean="0"/>
              <a:t>board </a:t>
            </a:r>
            <a:r>
              <a:rPr lang="en-US" smtClean="0"/>
              <a:t>(word is board not board meeting) may use casting vote. Casting vote only if such power as per articles.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0"/>
            <a:ext cx="8229600" cy="1143000"/>
          </a:xfrm>
        </p:spPr>
        <p:txBody>
          <a:bodyPr>
            <a:normAutofit fontScale="90000"/>
          </a:bodyPr>
          <a:lstStyle/>
          <a:p>
            <a:pPr eaLnBrk="1" fontAlgn="auto" hangingPunct="1">
              <a:spcAft>
                <a:spcPts val="0"/>
              </a:spcAft>
              <a:defRPr/>
            </a:pPr>
            <a:r>
              <a:rPr lang="en-US" dirty="0" smtClean="0"/>
              <a:t>OTHER PROVISIONS IN RELATION TO BM’S</a:t>
            </a:r>
            <a:endParaRPr lang="en-US" dirty="0"/>
          </a:p>
        </p:txBody>
      </p:sp>
      <p:sp>
        <p:nvSpPr>
          <p:cNvPr id="21507" name="Content Placeholder 2"/>
          <p:cNvSpPr>
            <a:spLocks noGrp="1"/>
          </p:cNvSpPr>
          <p:nvPr>
            <p:ph idx="1"/>
          </p:nvPr>
        </p:nvSpPr>
        <p:spPr/>
        <p:txBody>
          <a:bodyPr/>
          <a:lstStyle/>
          <a:p>
            <a:pPr eaLnBrk="1" hangingPunct="1"/>
            <a:endParaRPr lang="en-US" smtClean="0"/>
          </a:p>
          <a:p>
            <a:pPr eaLnBrk="1" hangingPunct="1"/>
            <a:endParaRPr lang="en-US" smtClean="0"/>
          </a:p>
          <a:p>
            <a:pPr eaLnBrk="1" hangingPunct="1"/>
            <a:r>
              <a:rPr lang="en-US" smtClean="0"/>
              <a:t>A director shall vacate office if he absents himself, without obtaining leave from 3 consecutive BM’s or from all BM’s for a continuous period of 3 months, which ever is longer.</a:t>
            </a:r>
          </a:p>
          <a:p>
            <a:pPr eaLnBrk="1" hangingPunct="1"/>
            <a:r>
              <a:rPr lang="en-US" smtClean="0"/>
              <a:t>Minutes shall be prepared within 30 days of conclusion of BM.</a:t>
            </a:r>
          </a:p>
          <a:p>
            <a:pPr eaLnBrk="1" hangingPunct="1"/>
            <a:endParaRPr lang="en-US" smtClean="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3.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5.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6.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Aspect</Template>
  <TotalTime>205</TotalTime>
  <Words>1729</Words>
  <Application>Microsoft Office PowerPoint</Application>
  <PresentationFormat>On-screen Show (4:3)</PresentationFormat>
  <Paragraphs>174</Paragraphs>
  <Slides>21</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21</vt:i4>
      </vt:variant>
    </vt:vector>
  </HeadingPairs>
  <TitlesOfParts>
    <vt:vector size="31" baseType="lpstr">
      <vt:lpstr>Arial</vt:lpstr>
      <vt:lpstr>Calibri</vt:lpstr>
      <vt:lpstr>Constantia</vt:lpstr>
      <vt:lpstr>Wingdings 2</vt:lpstr>
      <vt:lpstr>Lucida Sans Unicode</vt:lpstr>
      <vt:lpstr>Wingdings 3</vt:lpstr>
      <vt:lpstr>Verdana</vt:lpstr>
      <vt:lpstr>Wingdings</vt:lpstr>
      <vt:lpstr>Flow</vt:lpstr>
      <vt:lpstr>Concourse</vt:lpstr>
      <vt:lpstr>MEETINGS AS PER COMPANY LAW</vt:lpstr>
      <vt:lpstr>MEETING-</vt:lpstr>
      <vt:lpstr>  BOARD MEETINGS</vt:lpstr>
      <vt:lpstr>AUTHORITY TO CALL BM</vt:lpstr>
      <vt:lpstr>NUMBER OF BM’s SEC.285</vt:lpstr>
      <vt:lpstr>NOTICE OF BM</vt:lpstr>
      <vt:lpstr>QUORUM OF BM SEC.287</vt:lpstr>
      <vt:lpstr>CHAIRMAN OF BM</vt:lpstr>
      <vt:lpstr>OTHER PROVISIONS IN RELATION TO BM’S</vt:lpstr>
      <vt:lpstr>Meetings of shareholders.</vt:lpstr>
      <vt:lpstr>Statutory report </vt:lpstr>
      <vt:lpstr>Annual general meeting sec 166 -</vt:lpstr>
      <vt:lpstr>AGM (CONTINUE….) </vt:lpstr>
      <vt:lpstr>EXTRAORDINARY GENERAL MEETING SEC.169</vt:lpstr>
      <vt:lpstr>EGM (CONTINUE…) </vt:lpstr>
      <vt:lpstr>Quorum for members meetings- </vt:lpstr>
      <vt:lpstr>Chairman at members meetings- </vt:lpstr>
      <vt:lpstr>Voting- </vt:lpstr>
      <vt:lpstr>Resolutions- </vt:lpstr>
      <vt:lpstr>Minutes (Sec. 193-195)  </vt:lpstr>
      <vt:lpstr>Thanks a lot.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MEETINGS AS PER COMPANY LAW</dc:title>
  <dc:creator>arts</dc:creator>
  <cp:lastModifiedBy>arts</cp:lastModifiedBy>
  <cp:revision>35</cp:revision>
  <dcterms:created xsi:type="dcterms:W3CDTF">2010-10-27T17:19:43Z</dcterms:created>
  <dcterms:modified xsi:type="dcterms:W3CDTF">2010-10-28T18:44:13Z</dcterms:modified>
</cp:coreProperties>
</file>