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s/slide49.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 id="2147483708" r:id="rId4"/>
    <p:sldMasterId id="2147483720" r:id="rId5"/>
    <p:sldMasterId id="2147483732" r:id="rId6"/>
    <p:sldMasterId id="2147483744" r:id="rId7"/>
    <p:sldMasterId id="2147483756" r:id="rId8"/>
  </p:sldMasterIdLst>
  <p:notesMasterIdLst>
    <p:notesMasterId r:id="rId65"/>
  </p:notesMasterIdLst>
  <p:sldIdLst>
    <p:sldId id="256" r:id="rId9"/>
    <p:sldId id="267" r:id="rId10"/>
    <p:sldId id="268" r:id="rId11"/>
    <p:sldId id="257" r:id="rId12"/>
    <p:sldId id="258" r:id="rId13"/>
    <p:sldId id="259" r:id="rId14"/>
    <p:sldId id="260" r:id="rId15"/>
    <p:sldId id="261" r:id="rId16"/>
    <p:sldId id="263" r:id="rId17"/>
    <p:sldId id="262" r:id="rId18"/>
    <p:sldId id="264" r:id="rId19"/>
    <p:sldId id="265" r:id="rId20"/>
    <p:sldId id="266"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 id="303" r:id="rId56"/>
    <p:sldId id="304" r:id="rId57"/>
    <p:sldId id="305" r:id="rId58"/>
    <p:sldId id="306" r:id="rId59"/>
    <p:sldId id="307" r:id="rId60"/>
    <p:sldId id="308" r:id="rId61"/>
    <p:sldId id="309" r:id="rId62"/>
    <p:sldId id="310" r:id="rId63"/>
    <p:sldId id="311"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slide" Target="slides/slide53.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43.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viewProps" Target="viewProps.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52FAF6-1EFE-4FE5-ABFD-EDBB7CA939ED}" type="datetimeFigureOut">
              <a:rPr lang="en-US" smtClean="0"/>
              <a:t>3/19/2013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F7740A-B9EF-4525-8E6A-1E7AD8988E53}"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E6DDD6-00EB-4DFA-8E41-9E7F19F340A5}"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BFEF51-8333-4627-8438-C6658D1A3A93}"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DAE16D-05E4-4807-82AA-5549DD37AA7B}"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73DE2AE-87DD-4E6C-891B-F1D2E95FA49F}" type="datetime1">
              <a:rPr lang="en-US" smtClean="0"/>
              <a:t>3/19/2013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smtClean="0"/>
              <a:t>DHARMENDRA SHARMA</a:t>
            </a: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EFEB1DC-9E57-4648-A5D1-AE0C290C1729}" type="datetime1">
              <a:rPr lang="en-US" smtClean="0"/>
              <a:t>3/19/2013</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r>
              <a:rPr lang="en-US" smtClean="0"/>
              <a:t>DHARMENDRA SHARMA</a:t>
            </a:r>
            <a:endParaRPr lang="en-US"/>
          </a:p>
        </p:txBody>
      </p:sp>
    </p:spTree>
  </p:cSld>
  <p:clrMapOvr>
    <a:masterClrMapping/>
  </p:clrMapOvr>
  <p:transition>
    <p:wheel spokes="8"/>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A48B8D7-16EC-4B2D-9895-7DD97D0211FE}" type="datetime1">
              <a:rPr lang="en-US" smtClean="0"/>
              <a:t>3/19/2013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smtClean="0"/>
              <a:t>DHARMENDRA SHARMA</a:t>
            </a: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231673A-A808-4125-9CE5-E6814F25CE9B}"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heel spokes="8"/>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C26CAE3-2CB5-441C-8112-21697BDCB045}" type="datetime1">
              <a:rPr lang="en-US" smtClean="0"/>
              <a:t>3/19/2013</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heel spokes="8"/>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CBACE94-E90B-47D2-B425-75B2802991E8}" type="datetime1">
              <a:rPr lang="en-US" smtClean="0"/>
              <a:t>3/19/2013</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r>
              <a:rPr lang="en-US" smtClean="0"/>
              <a:t>DHARMENDRA SHARMA</a:t>
            </a:r>
            <a:endParaRPr lang="en-US"/>
          </a:p>
        </p:txBody>
      </p:sp>
    </p:spTree>
  </p:cSld>
  <p:clrMapOvr>
    <a:masterClrMapping/>
  </p:clrMapOvr>
  <p:transition>
    <p:wheel spokes="8"/>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30345E-6692-42F8-8767-71EA84D79C65}"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2B6EB05-CDC6-44EF-B7EB-7FD21D71439C}" type="datetime1">
              <a:rPr lang="en-US" smtClean="0"/>
              <a:t>3/19/2013</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r>
              <a:rPr lang="en-US" smtClean="0"/>
              <a:t>DHARMENDRA SHARMA</a:t>
            </a:r>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8945DD-18D8-4B3E-87C7-5C651D61947C}"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2ABE671-9923-49F8-A86D-12555C4747AE}" type="datetime1">
              <a:rPr lang="en-US" smtClean="0"/>
              <a:t>3/19/2013</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r>
              <a:rPr lang="en-US" smtClean="0"/>
              <a:t>DHARMENDRA SHARMA</a:t>
            </a:r>
            <a:endParaRPr lang="en-US"/>
          </a:p>
        </p:txBody>
      </p:sp>
    </p:spTree>
  </p:cSld>
  <p:clrMapOvr>
    <a:masterClrMapping/>
  </p:clrMapOvr>
  <p:transition>
    <p:wheel spokes="8"/>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0C2CB8-06A2-4389-9752-10AA93146300}"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23E61C-00F1-44B2-8746-5C7D1506044D}"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E8B43EF-1D4A-459A-A909-5822201A0081}" type="datetime1">
              <a:rPr lang="en-US" smtClean="0"/>
              <a:t>3/19/2013</a:t>
            </a:fld>
            <a:endParaRPr lang="en-US"/>
          </a:p>
        </p:txBody>
      </p:sp>
      <p:sp>
        <p:nvSpPr>
          <p:cNvPr id="19" name="Footer Placeholder 18"/>
          <p:cNvSpPr>
            <a:spLocks noGrp="1"/>
          </p:cNvSpPr>
          <p:nvPr>
            <p:ph type="ftr" sz="quarter" idx="11"/>
          </p:nvPr>
        </p:nvSpPr>
        <p:spPr/>
        <p:txBody>
          <a:bodyPr/>
          <a:lstStyle/>
          <a:p>
            <a:r>
              <a:rPr lang="en-US" smtClean="0"/>
              <a:t>DHARMENDRA SHARMA</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4CDE88-9521-4067-9314-A685608B52CF}"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DF703C-2FE7-456F-935B-C425665834E4}"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82FA6D-59B9-4954-8AF0-A065AA111CD8}"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3A74303-73B4-4BF1-A14D-99E7FE211B8E}" type="datetime1">
              <a:rPr lang="en-US" smtClean="0"/>
              <a:t>3/19/2013</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F38FEED-B133-456C-BFDD-7DF35D3E1AFC}" type="datetime1">
              <a:rPr lang="en-US" smtClean="0"/>
              <a:t>3/19/2013</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r>
              <a:rPr lang="en-US" smtClean="0"/>
              <a:t>DHARMENDRA SHARMA</a:t>
            </a:r>
            <a:endParaRPr lang="en-US"/>
          </a:p>
        </p:txBody>
      </p:sp>
    </p:spTree>
  </p:cSld>
  <p:clrMapOvr>
    <a:masterClrMapping/>
  </p:clrMapOvr>
  <p:transition>
    <p:wheel spokes="8"/>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89CA4-E217-4776-8BCB-A96C708807DD}"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99B218-EA3B-4664-9F31-BE62B56806A6}"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17F74EC-3A6D-4774-999B-4A6876299E89}"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AC8E98A7-E37E-4CB7-823D-6F48CF9D3813}"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4B36DD-0599-45EE-913F-5DB7876D4801}"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029DFE-BCAA-4A40-A285-A46E85E07CA6}"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3848BA-0C0F-4CDD-BA05-368FB7BD6FB2}" type="datetime1">
              <a:rPr lang="en-US" smtClean="0"/>
              <a:t>3/19/2013</a:t>
            </a:fld>
            <a:endParaRPr lang="en-US"/>
          </a:p>
        </p:txBody>
      </p:sp>
      <p:sp>
        <p:nvSpPr>
          <p:cNvPr id="17" name="Footer Placeholder 16"/>
          <p:cNvSpPr>
            <a:spLocks noGrp="1"/>
          </p:cNvSpPr>
          <p:nvPr>
            <p:ph type="ftr" sz="quarter" idx="11"/>
          </p:nvPr>
        </p:nvSpPr>
        <p:spPr/>
        <p:txBody>
          <a:bodyPr/>
          <a:lstStyle/>
          <a:p>
            <a:r>
              <a:rPr lang="en-US" smtClean="0"/>
              <a:t>DHARMENDRA SHARMA</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18DC33C-36DE-4B2A-AF0F-FEF3D21B86BC}"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4" name="Date Placeholder 3"/>
          <p:cNvSpPr>
            <a:spLocks noGrp="1"/>
          </p:cNvSpPr>
          <p:nvPr>
            <p:ph type="dt" sz="half" idx="10"/>
          </p:nvPr>
        </p:nvSpPr>
        <p:spPr/>
        <p:txBody>
          <a:bodyPr/>
          <a:lstStyle/>
          <a:p>
            <a:fld id="{3F16FBEB-D96C-494B-B406-C2AD9EDDFCC7}" type="datetime1">
              <a:rPr lang="en-US" smtClean="0"/>
              <a:t>3/19/2013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4CC3335-89DB-42ED-8FA7-4217A4C0E330}"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D4B4BD-9403-40AB-A92F-95116996EB19}" type="datetime1">
              <a:rPr lang="en-US" smtClean="0"/>
              <a:t>3/19/2013</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DHARMENDRA SHARMA</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4E2EEF1-2C37-48D8-9C84-A7FC8D847DB5}" type="datetime1">
              <a:rPr lang="en-US" smtClean="0"/>
              <a:t>3/19/2013</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5E5028-1843-4B5D-A821-BB1D7FED610D}"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6F33D45-E55B-4ECB-83D6-EC9C6C62238E}"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DADB935-6E10-4D33-AD49-9811B98E38B9}" type="datetime1">
              <a:rPr lang="en-US" smtClean="0"/>
              <a:t>3/19/2013</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DHARMENDRA SHARMA</a:t>
            </a:r>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7CA27FA-423D-4D46-9156-A17D66AB89C7}" type="datetime1">
              <a:rPr lang="en-US" smtClean="0"/>
              <a:t>3/19/2013</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DHARMENDRA SHARMA</a:t>
            </a:r>
            <a:endParaRPr lang="en-US"/>
          </a:p>
        </p:txBody>
      </p:sp>
    </p:spTree>
  </p:cSld>
  <p:clrMapOvr>
    <a:masterClrMapping/>
  </p:clrMapOvr>
  <p:transition>
    <p:wheel spokes="8"/>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7A8237-78BF-476F-AAD0-2F0AF46E786A}"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7B5F91-C649-4AC0-91D8-58CFC5560B43}"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0BCB11F-4363-4E51-A9A0-B1C3AEDA8575}" type="datetime1">
              <a:rPr lang="en-US" smtClean="0"/>
              <a:t>3/19/2013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DHARMENDRA SHARMA</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FAF0BCB-1917-440B-8E33-AD270AD4C7E0}"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heel spokes="8"/>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EE62E02-A43F-4D8F-9B30-9ECF0C292683}" type="datetime1">
              <a:rPr lang="en-US" smtClean="0"/>
              <a:t>3/19/2013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DHARMENDRA SHARMA</a:t>
            </a:r>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8B5E1A9-4D37-444E-B3D9-602A52EE5012}" type="datetime1">
              <a:rPr lang="en-US" smtClean="0"/>
              <a:t>3/19/2013</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DHARMENDRA SHARMA</a:t>
            </a:r>
            <a:endParaRPr lang="en-US"/>
          </a:p>
        </p:txBody>
      </p:sp>
    </p:spTree>
  </p:cSld>
  <p:clrMapOvr>
    <a:masterClrMapping/>
  </p:clrMapOvr>
  <p:transition>
    <p:wheel spokes="8"/>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B47BB91E-E119-4854-8774-9C1D1D49554A}" type="datetime1">
              <a:rPr lang="en-US" smtClean="0"/>
              <a:t>3/19/2013</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DHARMENDRA SHARMA</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6AEB11-2748-4BC1-A219-F6FC5B6DFD8E}" type="datetime1">
              <a:rPr lang="en-US" smtClean="0"/>
              <a:t>3/19/2013</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244AEAE-858A-4CD1-A22B-1199A1EB0CD0}" type="datetime1">
              <a:rPr lang="en-US" smtClean="0"/>
              <a:t>3/19/2013</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055056-8EC1-4C20-9A96-FDFF0A93A9F4}"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F8078EA-E8D3-40A1-A0F1-67AA5A2DD1B6}"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heel spokes="8"/>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96189ED6-44DC-4E20-9933-AE8BD23B4876}" type="datetime1">
              <a:rPr lang="en-US" smtClean="0"/>
              <a:t>3/19/2013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DHARMENDRA SHARMA</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BEDC72-5ACA-4D38-A975-4C1B760CA29D}"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4E74379-262E-4E2D-A610-2D2691C82280}" type="datetime1">
              <a:rPr lang="en-US" smtClean="0"/>
              <a:t>3/19/2013</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DHARMENDRA SHARMA</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4F62972-A314-42E4-9F65-5415524604B5}" type="datetime1">
              <a:rPr lang="en-US" smtClean="0"/>
              <a:t>3/19/2013</a:t>
            </a:fld>
            <a:endParaRPr lang="en-US"/>
          </a:p>
        </p:txBody>
      </p:sp>
      <p:sp>
        <p:nvSpPr>
          <p:cNvPr id="19" name="Footer Placeholder 18"/>
          <p:cNvSpPr>
            <a:spLocks noGrp="1"/>
          </p:cNvSpPr>
          <p:nvPr>
            <p:ph type="ftr" sz="quarter" idx="11"/>
          </p:nvPr>
        </p:nvSpPr>
        <p:spPr/>
        <p:txBody>
          <a:bodyPr/>
          <a:lstStyle/>
          <a:p>
            <a:r>
              <a:rPr lang="en-US" smtClean="0"/>
              <a:t>DHARMENDRA SHARMA</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4119A1-A3EE-481D-A73C-58D6754AA22A}"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0318E8-4AAE-4F6B-AF5D-461CB377EA61}"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7C551D-7AA0-4B9B-A295-D3541F597A9D}"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73B668-8C41-4133-A7EC-ACAA15B06EF2}" type="datetime1">
              <a:rPr lang="en-US" smtClean="0"/>
              <a:t>3/19/2013</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1265AA6-69A3-4828-88B8-D705FE9AD1B3}" type="datetime1">
              <a:rPr lang="en-US" smtClean="0"/>
              <a:t>3/19/2013</a:t>
            </a:fld>
            <a:endParaRPr lang="en-US"/>
          </a:p>
        </p:txBody>
      </p:sp>
      <p:sp>
        <p:nvSpPr>
          <p:cNvPr id="8" name="Footer Placeholder 7"/>
          <p:cNvSpPr>
            <a:spLocks noGrp="1"/>
          </p:cNvSpPr>
          <p:nvPr>
            <p:ph type="ftr" sz="quarter" idx="11"/>
          </p:nvPr>
        </p:nvSpPr>
        <p:spPr/>
        <p:txBody>
          <a:bodyPr/>
          <a:lstStyle/>
          <a:p>
            <a:r>
              <a:rPr lang="en-US" smtClean="0"/>
              <a:t>DHARMENDRA SHARMA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2BBE70F-3F43-4C81-B57E-F51705639B6F}" type="datetime1">
              <a:rPr lang="en-US" smtClean="0"/>
              <a:t>3/19/2013</a:t>
            </a:fld>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62423-5FBA-4804-BB9D-2F81D9DF895B}"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FAB24B-F06E-4209-9B8A-1160C5D90DAC}"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1EDBAB-3CB6-4A51-96F8-218F1DE3C903}"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heel spokes="8"/>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7C5363-0FAF-4229-8B77-7B7367EE8EDD}"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DE97A0-2C8E-4A6A-B1A3-B2425AE3CC3E}"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502E5C29-D8D4-4358-9866-95985DA6CA2C}" type="datetime1">
              <a:rPr lang="en-US" smtClean="0"/>
              <a:t>3/19/2013</a:t>
            </a:fld>
            <a:endParaRPr lang="en-US"/>
          </a:p>
        </p:txBody>
      </p:sp>
      <p:sp>
        <p:nvSpPr>
          <p:cNvPr id="17" name="Footer Placeholder 16"/>
          <p:cNvSpPr>
            <a:spLocks noGrp="1"/>
          </p:cNvSpPr>
          <p:nvPr>
            <p:ph type="ftr" sz="quarter" idx="11"/>
          </p:nvPr>
        </p:nvSpPr>
        <p:spPr>
          <a:xfrm>
            <a:off x="5410200" y="4205288"/>
            <a:ext cx="1295400" cy="457200"/>
          </a:xfrm>
        </p:spPr>
        <p:txBody>
          <a:bodyPr/>
          <a:lstStyle/>
          <a:p>
            <a:r>
              <a:rPr lang="en-US" smtClean="0"/>
              <a:t>DHARMENDRA SHARMA</a:t>
            </a:r>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08E3F1-E8F2-4516-B85B-9AC79037405B}"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767C00-B7FF-4AEB-B6EF-97715BE8094D}"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28849-769E-4E8D-8F63-271401A8A2B9}"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C0BE1A-5C55-4C1D-A117-55D8800C5E08}"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237E5F4-A172-4EEA-BEA8-5DA3D4FAB481}" type="datetime1">
              <a:rPr lang="en-US" smtClean="0"/>
              <a:t>3/19/2013</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r>
              <a:rPr lang="en-US" smtClean="0"/>
              <a:t>DHARMENDRA SHARMA</a:t>
            </a:r>
            <a:endParaRPr lang="en-US"/>
          </a:p>
        </p:txBody>
      </p:sp>
    </p:spTree>
  </p:cSld>
  <p:clrMapOvr>
    <a:masterClrMapping/>
  </p:clrMapOvr>
  <p:transition>
    <p:wheel spokes="8"/>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C80B2CF-DB07-4FA8-AA49-D2ECFD4A30A6}" type="datetime1">
              <a:rPr lang="en-US" smtClean="0"/>
              <a:t>3/19/2013</a:t>
            </a:fld>
            <a:endParaRPr lang="en-US"/>
          </a:p>
        </p:txBody>
      </p:sp>
      <p:sp>
        <p:nvSpPr>
          <p:cNvPr id="4" name="Footer Placeholder 3"/>
          <p:cNvSpPr>
            <a:spLocks noGrp="1"/>
          </p:cNvSpPr>
          <p:nvPr>
            <p:ph type="ftr" sz="quarter" idx="11"/>
          </p:nvPr>
        </p:nvSpPr>
        <p:spPr>
          <a:xfrm>
            <a:off x="5257800" y="612648"/>
            <a:ext cx="1325880" cy="457200"/>
          </a:xfrm>
        </p:spPr>
        <p:txBody>
          <a:bodyPr/>
          <a:lstStyle/>
          <a:p>
            <a:r>
              <a:rPr lang="en-US" smtClean="0"/>
              <a:t>DHARMENDRA SHARMA</a:t>
            </a:r>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4A122D-560A-4CD8-9720-33D71BA725CE}" type="datetime1">
              <a:rPr lang="en-US" smtClean="0"/>
              <a:t>3/19/2013</a:t>
            </a:fld>
            <a:endParaRPr lang="en-US"/>
          </a:p>
        </p:txBody>
      </p:sp>
      <p:sp>
        <p:nvSpPr>
          <p:cNvPr id="3" name="Footer Placeholder 2"/>
          <p:cNvSpPr>
            <a:spLocks noGrp="1"/>
          </p:cNvSpPr>
          <p:nvPr>
            <p:ph type="ftr" sz="quarter" idx="11"/>
          </p:nvPr>
        </p:nvSpPr>
        <p:spPr/>
        <p:txBody>
          <a:bodyPr/>
          <a:lstStyle/>
          <a:p>
            <a:r>
              <a:rPr lang="en-US" smtClean="0"/>
              <a:t>DHARMENDRA SHARMA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648F01-1D4E-4B09-9ED9-C78B78A12ECE}"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838F0E-80F1-4545-B348-1DCA6E3ED760}"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F77164-7596-4515-8ADF-5EB43B7442C3}"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A8D6B0-AF4F-4799-964C-1A6DAF515164}" type="datetime1">
              <a:rPr lang="en-US" smtClean="0"/>
              <a:t>3/19/2013</a:t>
            </a:fld>
            <a:endParaRPr lang="en-US"/>
          </a:p>
        </p:txBody>
      </p:sp>
      <p:sp>
        <p:nvSpPr>
          <p:cNvPr id="5" name="Footer Placeholder 4"/>
          <p:cNvSpPr>
            <a:spLocks noGrp="1"/>
          </p:cNvSpPr>
          <p:nvPr>
            <p:ph type="ftr" sz="quarter" idx="11"/>
          </p:nvPr>
        </p:nvSpPr>
        <p:spPr/>
        <p:txBody>
          <a:bodyPr/>
          <a:lstStyle/>
          <a:p>
            <a:r>
              <a:rPr lang="en-US" smtClean="0"/>
              <a:t>DHARMENDRA SHARMA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616C4BB-7A21-49E9-AF71-5F0509BFE7E4}" type="datetime1">
              <a:rPr lang="en-US" smtClean="0"/>
              <a:t>3/19/2013</a:t>
            </a:fld>
            <a:endParaRPr lang="en-US"/>
          </a:p>
        </p:txBody>
      </p:sp>
      <p:sp>
        <p:nvSpPr>
          <p:cNvPr id="20" name="Footer Placeholder 19"/>
          <p:cNvSpPr>
            <a:spLocks noGrp="1"/>
          </p:cNvSpPr>
          <p:nvPr>
            <p:ph type="ftr" sz="quarter" idx="11"/>
          </p:nvPr>
        </p:nvSpPr>
        <p:spPr/>
        <p:txBody>
          <a:bodyPr/>
          <a:lstStyle>
            <a:extLst/>
          </a:lstStyle>
          <a:p>
            <a:r>
              <a:rPr lang="en-US" smtClean="0"/>
              <a:t>DHARMENDRA SHARMA</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wheel spokes="8"/>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E9C7B1F-56DF-4689-9474-A11BA69C30C4}" type="datetime1">
              <a:rPr lang="en-US" smtClean="0"/>
              <a:t>3/19/2013</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7A9FC-5A3E-491C-976F-A0A19400096C}"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65AD0EF-6D36-4E98-B26B-E68B4B6016EF}" type="datetime1">
              <a:rPr lang="en-US" smtClean="0"/>
              <a:t>3/19/2013</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wheel spokes="8"/>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B2C061-295D-4420-A91A-472E01E2EE28}" type="datetime1">
              <a:rPr lang="en-US" smtClean="0"/>
              <a:t>3/19/2013</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AC46DB6-963B-4B51-9FEA-D05A066C79CF}" type="datetime1">
              <a:rPr lang="en-US" smtClean="0"/>
              <a:t>3/19/2013</a:t>
            </a:fld>
            <a:endParaRPr lang="en-US"/>
          </a:p>
        </p:txBody>
      </p:sp>
      <p:sp>
        <p:nvSpPr>
          <p:cNvPr id="8" name="Footer Placeholder 7"/>
          <p:cNvSpPr>
            <a:spLocks noGrp="1"/>
          </p:cNvSpPr>
          <p:nvPr>
            <p:ph type="ftr" sz="quarter" idx="11"/>
          </p:nvPr>
        </p:nvSpPr>
        <p:spPr/>
        <p:txBody>
          <a:bodyPr/>
          <a:lstStyle>
            <a:extLst/>
          </a:lstStyle>
          <a:p>
            <a:r>
              <a:rPr lang="en-US" smtClean="0"/>
              <a:t>DHARMENDRA SHARMA</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99F2E60-6F3A-4331-A433-C9A68B9F46E2}" type="datetime1">
              <a:rPr lang="en-US" smtClean="0"/>
              <a:t>3/19/2013</a:t>
            </a:fld>
            <a:endParaRPr lang="en-US"/>
          </a:p>
        </p:txBody>
      </p:sp>
      <p:sp>
        <p:nvSpPr>
          <p:cNvPr id="4" name="Footer Placeholder 3"/>
          <p:cNvSpPr>
            <a:spLocks noGrp="1"/>
          </p:cNvSpPr>
          <p:nvPr>
            <p:ph type="ftr" sz="quarter" idx="11"/>
          </p:nvPr>
        </p:nvSpPr>
        <p:spPr/>
        <p:txBody>
          <a:bodyPr/>
          <a:lstStyle>
            <a:extLst/>
          </a:lstStyle>
          <a:p>
            <a:r>
              <a:rPr lang="en-US" smtClean="0"/>
              <a:t>DHARMENDRA SHARMA</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588385E-2EAB-43C6-8D3F-B6F826616376}" type="datetime1">
              <a:rPr lang="en-US" smtClean="0"/>
              <a:t>3/19/2013</a:t>
            </a:fld>
            <a:endParaRPr lang="en-US"/>
          </a:p>
        </p:txBody>
      </p:sp>
      <p:sp>
        <p:nvSpPr>
          <p:cNvPr id="3" name="Footer Placeholder 2"/>
          <p:cNvSpPr>
            <a:spLocks noGrp="1"/>
          </p:cNvSpPr>
          <p:nvPr>
            <p:ph type="ftr" sz="quarter" idx="11"/>
          </p:nvPr>
        </p:nvSpPr>
        <p:spPr/>
        <p:txBody>
          <a:bodyPr/>
          <a:lstStyle>
            <a:extLst/>
          </a:lstStyle>
          <a:p>
            <a:r>
              <a:rPr lang="en-US" smtClean="0"/>
              <a:t>DHARMENDRA SHARMA</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wheel spokes="8"/>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BAE982-68EE-4A44-8C43-EB8C436B2AEF}" type="datetime1">
              <a:rPr lang="en-US" smtClean="0"/>
              <a:t>3/19/2013</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2236927-EF5D-4E9D-9BB6-9D72686D3459}" type="datetime1">
              <a:rPr lang="en-US" smtClean="0"/>
              <a:t>3/19/2013</a:t>
            </a:fld>
            <a:endParaRPr lang="en-US"/>
          </a:p>
        </p:txBody>
      </p:sp>
      <p:sp>
        <p:nvSpPr>
          <p:cNvPr id="6" name="Footer Placeholder 5"/>
          <p:cNvSpPr>
            <a:spLocks noGrp="1"/>
          </p:cNvSpPr>
          <p:nvPr>
            <p:ph type="ftr" sz="quarter" idx="11"/>
          </p:nvPr>
        </p:nvSpPr>
        <p:spPr/>
        <p:txBody>
          <a:bodyPr/>
          <a:lstStyle>
            <a:extLst/>
          </a:lstStyle>
          <a:p>
            <a:r>
              <a:rPr lang="en-US" smtClean="0"/>
              <a:t>DHARMENDRA SHARMA</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p:wheel spokes="8"/>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FFBF91-F75C-418F-AEF4-AAA84A2AF4C8}" type="datetime1">
              <a:rPr lang="en-US" smtClean="0"/>
              <a:t>3/19/2013</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653DC0-CDBB-4D38-B28D-1182F867562D}" type="datetime1">
              <a:rPr lang="en-US" smtClean="0"/>
              <a:t>3/19/2013</a:t>
            </a:fld>
            <a:endParaRPr lang="en-US"/>
          </a:p>
        </p:txBody>
      </p:sp>
      <p:sp>
        <p:nvSpPr>
          <p:cNvPr id="5" name="Footer Placeholder 4"/>
          <p:cNvSpPr>
            <a:spLocks noGrp="1"/>
          </p:cNvSpPr>
          <p:nvPr>
            <p:ph type="ftr" sz="quarter" idx="11"/>
          </p:nvPr>
        </p:nvSpPr>
        <p:spPr/>
        <p:txBody>
          <a:bodyPr/>
          <a:lstStyle>
            <a:extLst/>
          </a:lstStyle>
          <a:p>
            <a:r>
              <a:rPr lang="en-US" smtClean="0"/>
              <a:t>DHARMENDRA SHARMA</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8331CF-8CFA-48B7-A596-FB2C5705B6B2}" type="datetime1">
              <a:rPr lang="en-US" smtClean="0"/>
              <a:t>3/19/2013</a:t>
            </a:fld>
            <a:endParaRPr lang="en-US"/>
          </a:p>
        </p:txBody>
      </p:sp>
      <p:sp>
        <p:nvSpPr>
          <p:cNvPr id="6" name="Footer Placeholder 5"/>
          <p:cNvSpPr>
            <a:spLocks noGrp="1"/>
          </p:cNvSpPr>
          <p:nvPr>
            <p:ph type="ftr" sz="quarter" idx="11"/>
          </p:nvPr>
        </p:nvSpPr>
        <p:spPr/>
        <p:txBody>
          <a:bodyPr/>
          <a:lstStyle/>
          <a:p>
            <a:r>
              <a:rPr lang="en-US" smtClean="0"/>
              <a:t>DHARMENDRA SHARMA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r"/>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8DF55-CA25-40B6-A236-4A750115CA44}" type="datetime1">
              <a:rPr lang="en-US" smtClean="0"/>
              <a:t>3/19/2013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DHARMENDRA SHARMA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heel spokes="8"/>
  </p:transition>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ADAF32-BECE-4494-95E6-EA8F7ED6DFC1}" type="datetime1">
              <a:rPr lang="en-US" smtClean="0"/>
              <a:t>3/19/2013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smtClean="0"/>
              <a:t>DHARMENDRA SHARMA</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8"/>
  </p:transition>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6E84B12-762A-41D9-B8DC-BF66249C64BE}" type="datetime1">
              <a:rPr lang="en-US" smtClean="0"/>
              <a:t>3/19/2013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en-US" smtClean="0"/>
              <a:t>DHARMENDRA SHARMA</a:t>
            </a: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wheel spokes="8"/>
  </p:transition>
  <p:hf sldNum="0" hd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F0ED22C-E741-4A65-8BBE-4635039C910C}" type="datetime1">
              <a:rPr lang="en-US" smtClean="0"/>
              <a:t>3/19/2013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DHARMENDRA SHARMA</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wheel spokes="8"/>
  </p:transition>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CDA832E-B176-48F6-8086-205AC56641B7}" type="datetime1">
              <a:rPr lang="en-US" smtClean="0"/>
              <a:t>3/19/2013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DHARMENDRA SHARMA</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wheel spokes="8"/>
  </p:transition>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F8F3230-08ED-48DF-B1EB-E2A212B61FB1}" type="datetime1">
              <a:rPr lang="en-US" smtClean="0"/>
              <a:t>3/19/2013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DHARMENDRA SHARMA</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wheel spokes="8"/>
  </p:transition>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6B3BC03-DB76-4550-9311-D5ACD2B86EF2}" type="datetime1">
              <a:rPr lang="en-US" smtClean="0"/>
              <a:t>3/19/2013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smtClean="0"/>
              <a:t>DHARMENDRA SHARMA</a:t>
            </a:r>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wheel spokes="8"/>
  </p:transition>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B6EF9FE-8EA8-4058-967C-21B24B81AFF0}" type="datetime1">
              <a:rPr lang="en-US" smtClean="0"/>
              <a:t>3/19/2013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DHARMENDRA SHARMA</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wheel spokes="8"/>
  </p:transition>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law.incometaxindia.gov.in/DIT/HtmlFileProcess.aspx?FooterPath=D:\WebSites\DITTaxmann\Act2010\DirectTaxLaws\ITACT\HTMLFiles\2010&amp;DFile=section44ae.htm&amp;tar=top"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hyperlink" Target="http://law.incometaxindia.gov.in/DIT/HtmlFileProcess.aspx?FooterPath=D:\WebSites\DITTaxmann\Act2010\DirectTaxLaws\ITACT\HTMLFiles\2010&amp;DFile=section38.htm&amp;tar=top" TargetMode="External"/><Relationship Id="rId2" Type="http://schemas.openxmlformats.org/officeDocument/2006/relationships/hyperlink" Target="http://law.incometaxindia.gov.in/DIT/HtmlFileProcess.aspx?FooterPath=D:\WebSites\DITTaxmann\Act2010\DirectTaxLaws\ITACT\HTMLFiles\2010&amp;DFile=section30.htm&amp;tar=top" TargetMode="External"/><Relationship Id="rId1" Type="http://schemas.openxmlformats.org/officeDocument/2006/relationships/slideLayout" Target="../slideLayouts/slideLayout13.xml"/><Relationship Id="rId4" Type="http://schemas.openxmlformats.org/officeDocument/2006/relationships/hyperlink" Target="http://law.incometaxindia.gov.in/DIT/HtmlFileProcess.aspx?FooterPath=D:\WebSites\DITTaxmann\Act2010\DirectTaxLaws\ITACT\HTMLFiles\2010&amp;DFile=section40.htm&amp;tar=top"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hyperlink" Target="http://law.incometaxindia.gov.in/DIT/HtmlFileProcess.aspx?FooterPath=D:\WebSites\DITTaxmann\Act2010\DirectTaxLaws\ITACT\HTMLFiles\2010&amp;DFile=section44ab.htm&amp;tar=top" TargetMode="External"/><Relationship Id="rId2" Type="http://schemas.openxmlformats.org/officeDocument/2006/relationships/hyperlink" Target="http://law.incometaxindia.gov.in/DIT/HtmlFileProcess.aspx?FooterPath=D:\WebSites\DITTaxmann\Act2010\DirectTaxLaws\ITACT\HTMLFiles\2010&amp;DFile=section44aa.htm&amp;tar=top" TargetMode="Externa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law.incometaxindia.gov.in/DIT/HtmlFileProcess.aspx?FooterPath=D:\WebSites\DITTaxmann\Act2010\DirectTaxLaws\ITACT\HTMLFiles\2010&amp;DFile=section28.htm&amp;tar=top"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hyperlink" Target="http://law.incometaxindia.gov.in/DIT/HtmlFileProcess.aspx?FooterPath=D:\WebSites\DITTaxmann\Act2010\DirectTaxLaws\ITACT\HTMLFiles\2010&amp;DFile=section43c.htm&amp;tar=top"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law.incometaxindia.gov.in/DIT/HtmlFileProcess.aspx?FooterPath=D:\WebSites\DITTaxmann\Act2010\DirectTaxLaws\ITACT\HTMLFiles\2010&amp;DFile=section10a.htm&amp;tar=top" TargetMode="External"/><Relationship Id="rId2" Type="http://schemas.openxmlformats.org/officeDocument/2006/relationships/image" Target="../media/image15.jpeg"/><Relationship Id="rId1" Type="http://schemas.openxmlformats.org/officeDocument/2006/relationships/slideLayout" Target="../slideLayouts/slideLayout8.xml"/><Relationship Id="rId6" Type="http://schemas.openxmlformats.org/officeDocument/2006/relationships/hyperlink" Target="http://law.incometaxindia.gov.in/DIT/HtmlFileProcess.aspx?FooterPath=D:\WebSites\DITTaxmann\Act2010\DirectTaxLaws\ITACT\HTMLFiles\2010&amp;DFile=section10ba.htm&amp;tar=top" TargetMode="External"/><Relationship Id="rId5" Type="http://schemas.openxmlformats.org/officeDocument/2006/relationships/hyperlink" Target="http://law.incometaxindia.gov.in/DIT/HtmlFileProcess.aspx?FooterPath=D:\WebSites\DITTaxmann\Act2010\DirectTaxLaws\ITACT\HTMLFiles\2010&amp;DFile=section10b.htm&amp;tar=top" TargetMode="External"/><Relationship Id="rId4" Type="http://schemas.openxmlformats.org/officeDocument/2006/relationships/hyperlink" Target="http://law.incometaxindia.gov.in/DIT/HtmlFileProcess.aspx?FooterPath=D:\WebSites\DITTaxmann\Act2010\DirectTaxLaws\ITACT\HTMLFiles\2010&amp;DFile=section10aa.htm&amp;tar=top"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077200" cy="1143000"/>
          </a:xfrm>
        </p:spPr>
        <p:txBody>
          <a:bodyPr/>
          <a:lstStyle/>
          <a:p>
            <a:r>
              <a:rPr lang="en-US" b="1" dirty="0" smtClean="0">
                <a:solidFill>
                  <a:schemeClr val="accent2">
                    <a:lumMod val="60000"/>
                    <a:lumOff val="40000"/>
                  </a:schemeClr>
                </a:solidFill>
              </a:rPr>
              <a:t>SECTION 44AD OF IT ACT</a:t>
            </a:r>
            <a:endParaRPr lang="en-IN" b="1" dirty="0">
              <a:solidFill>
                <a:schemeClr val="accent2">
                  <a:lumMod val="60000"/>
                  <a:lumOff val="40000"/>
                </a:schemeClr>
              </a:solidFill>
            </a:endParaRPr>
          </a:p>
        </p:txBody>
      </p:sp>
      <p:pic>
        <p:nvPicPr>
          <p:cNvPr id="4" name="Content Placeholder 3" descr="images.jpg"/>
          <p:cNvPicPr>
            <a:picLocks noGrp="1" noChangeAspect="1"/>
          </p:cNvPicPr>
          <p:nvPr>
            <p:ph idx="1"/>
          </p:nvPr>
        </p:nvPicPr>
        <p:blipFill>
          <a:blip r:embed="rId2"/>
          <a:stretch>
            <a:fillRect/>
          </a:stretch>
        </p:blipFill>
        <p:spPr>
          <a:xfrm>
            <a:off x="838200" y="1371600"/>
            <a:ext cx="6858000" cy="4623737"/>
          </a:xfrm>
        </p:spPr>
      </p:pic>
      <p:sp>
        <p:nvSpPr>
          <p:cNvPr id="5" name="TextBox 4"/>
          <p:cNvSpPr txBox="1"/>
          <p:nvPr/>
        </p:nvSpPr>
        <p:spPr>
          <a:xfrm>
            <a:off x="4114800" y="6096000"/>
            <a:ext cx="4343400" cy="400110"/>
          </a:xfrm>
          <a:prstGeom prst="rect">
            <a:avLst/>
          </a:prstGeom>
          <a:noFill/>
        </p:spPr>
        <p:txBody>
          <a:bodyPr wrap="square" rtlCol="0">
            <a:spAutoFit/>
          </a:bodyPr>
          <a:lstStyle/>
          <a:p>
            <a:r>
              <a:rPr lang="en-US" sz="2000" b="1" dirty="0" smtClean="0">
                <a:solidFill>
                  <a:srgbClr val="FFFF00"/>
                </a:solidFill>
              </a:rPr>
              <a:t>DHARMENDRA SHARMA</a:t>
            </a:r>
            <a:endParaRPr lang="en-IN" sz="2000" b="1" dirty="0">
              <a:solidFill>
                <a:srgbClr val="FFFF00"/>
              </a:solidFill>
            </a:endParaRPr>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6400800" cy="566738"/>
          </a:xfrm>
        </p:spPr>
        <p:txBody>
          <a:bodyPr>
            <a:noAutofit/>
          </a:bodyPr>
          <a:lstStyle/>
          <a:p>
            <a:r>
              <a:rPr lang="en-IN" sz="4400" dirty="0" smtClean="0"/>
              <a:t>Eligible Business</a:t>
            </a:r>
            <a:endParaRPr lang="en-IN" sz="4400" dirty="0"/>
          </a:p>
        </p:txBody>
      </p:sp>
      <p:sp>
        <p:nvSpPr>
          <p:cNvPr id="4" name="Text Placeholder 3"/>
          <p:cNvSpPr>
            <a:spLocks noGrp="1"/>
          </p:cNvSpPr>
          <p:nvPr>
            <p:ph type="body" sz="half" idx="2"/>
          </p:nvPr>
        </p:nvSpPr>
        <p:spPr>
          <a:xfrm>
            <a:off x="0" y="990600"/>
            <a:ext cx="4495800" cy="5715000"/>
          </a:xfrm>
        </p:spPr>
        <p:txBody>
          <a:bodyPr>
            <a:noAutofit/>
          </a:bodyPr>
          <a:lstStyle/>
          <a:p>
            <a:r>
              <a:rPr lang="en-IN" sz="2800" b="1" i="1" dirty="0" smtClean="0"/>
              <a:t>What is eligible Business ?</a:t>
            </a:r>
            <a:br>
              <a:rPr lang="en-IN" sz="2800" b="1" i="1" dirty="0" smtClean="0"/>
            </a:br>
            <a:r>
              <a:rPr lang="en-IN" sz="2800" b="1" dirty="0" smtClean="0"/>
              <a:t/>
            </a:r>
            <a:br>
              <a:rPr lang="en-IN" sz="2800" b="1" dirty="0" smtClean="0"/>
            </a:br>
            <a:r>
              <a:rPr lang="en-IN" sz="2800" b="1" dirty="0" smtClean="0"/>
              <a:t>Eligible business means,</a:t>
            </a:r>
            <a:br>
              <a:rPr lang="en-IN" sz="2800" b="1" dirty="0" smtClean="0"/>
            </a:br>
            <a:r>
              <a:rPr lang="en-IN" sz="2800" b="1" dirty="0" smtClean="0"/>
              <a:t>(</a:t>
            </a:r>
            <a:r>
              <a:rPr lang="en-IN" sz="2800" b="1" dirty="0" err="1" smtClean="0"/>
              <a:t>i</a:t>
            </a:r>
            <a:r>
              <a:rPr lang="en-IN" sz="2800" b="1" dirty="0" smtClean="0"/>
              <a:t>)   any business except the business of plying, hiring or leasing goods carriages referred to in </a:t>
            </a:r>
            <a:r>
              <a:rPr lang="en-IN" sz="2800" b="1" dirty="0" smtClean="0">
                <a:hlinkClick r:id="rId2"/>
              </a:rPr>
              <a:t>section 44AE</a:t>
            </a:r>
            <a:r>
              <a:rPr lang="en-IN" sz="2800" b="1" dirty="0" smtClean="0"/>
              <a:t>; and</a:t>
            </a:r>
            <a:br>
              <a:rPr lang="en-IN" sz="2800" b="1" dirty="0" smtClean="0"/>
            </a:br>
            <a:r>
              <a:rPr lang="en-IN" sz="2800" b="1" dirty="0" smtClean="0"/>
              <a:t>(ii)  whose total turnover or gross receipts in the previous year does not exceed an amount of [One </a:t>
            </a:r>
            <a:r>
              <a:rPr lang="en-IN" sz="2800" b="1" dirty="0" err="1" smtClean="0"/>
              <a:t>Crore</a:t>
            </a:r>
            <a:r>
              <a:rPr lang="en-IN" sz="2800" b="1" dirty="0" smtClean="0"/>
              <a:t> rupees].</a:t>
            </a:r>
            <a:endParaRPr lang="en-IN" sz="2800" dirty="0"/>
          </a:p>
        </p:txBody>
      </p:sp>
      <p:pic>
        <p:nvPicPr>
          <p:cNvPr id="7" name="Picture Placeholder 6" descr="funny-animals-page.jpg"/>
          <p:cNvPicPr>
            <a:picLocks noGrp="1" noChangeAspect="1"/>
          </p:cNvPicPr>
          <p:nvPr>
            <p:ph type="pic" idx="1"/>
          </p:nvPr>
        </p:nvPicPr>
        <p:blipFill>
          <a:blip r:embed="rId3"/>
          <a:srcRect l="891" r="891"/>
          <a:stretch>
            <a:fillRect/>
          </a:stretch>
        </p:blipFill>
        <p:spPr>
          <a:xfrm>
            <a:off x="4495800" y="1752600"/>
            <a:ext cx="4648200" cy="3543300"/>
          </a:xfrm>
        </p:spPr>
      </p:pic>
      <p:sp>
        <p:nvSpPr>
          <p:cNvPr id="5" name="Footer Placeholder 4"/>
          <p:cNvSpPr>
            <a:spLocks noGrp="1"/>
          </p:cNvSpPr>
          <p:nvPr>
            <p:ph type="ftr" sz="quarter" idx="11"/>
          </p:nvPr>
        </p:nvSpPr>
        <p:spPr/>
        <p:txBody>
          <a:bodyPr/>
          <a:lstStyle/>
          <a:p>
            <a:r>
              <a:rPr lang="en-US" smtClean="0"/>
              <a:t>DHARMENDRA SHARMA</a:t>
            </a:r>
            <a:endParaRPr lang="en-US"/>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dirty="0" smtClean="0"/>
              <a:t>CONTINUE….</a:t>
            </a:r>
            <a:endParaRPr lang="en-IN" dirty="0"/>
          </a:p>
        </p:txBody>
      </p:sp>
      <p:pic>
        <p:nvPicPr>
          <p:cNvPr id="4" name="Content Placeholder 3" descr="funny-animals-page.jpg"/>
          <p:cNvPicPr>
            <a:picLocks noGrp="1" noChangeAspect="1"/>
          </p:cNvPicPr>
          <p:nvPr>
            <p:ph sz="quarter" idx="1"/>
          </p:nvPr>
        </p:nvPicPr>
        <p:blipFill>
          <a:blip r:embed="rId2"/>
          <a:stretch>
            <a:fillRect/>
          </a:stretch>
        </p:blipFill>
        <p:spPr>
          <a:xfrm>
            <a:off x="19197" y="1295400"/>
            <a:ext cx="8896203" cy="5181600"/>
          </a:xfrm>
        </p:spPr>
      </p:pic>
      <p:sp>
        <p:nvSpPr>
          <p:cNvPr id="6" name="TextBox 5"/>
          <p:cNvSpPr txBox="1"/>
          <p:nvPr/>
        </p:nvSpPr>
        <p:spPr>
          <a:xfrm>
            <a:off x="152400" y="838200"/>
            <a:ext cx="8382000" cy="5632311"/>
          </a:xfrm>
          <a:prstGeom prst="rect">
            <a:avLst/>
          </a:prstGeom>
          <a:noFill/>
        </p:spPr>
        <p:txBody>
          <a:bodyPr wrap="square" rtlCol="0">
            <a:spAutoFit/>
          </a:bodyPr>
          <a:lstStyle/>
          <a:p>
            <a:r>
              <a:rPr lang="en-IN" sz="2400" b="1" dirty="0" smtClean="0">
                <a:solidFill>
                  <a:srgbClr val="FFFF00"/>
                </a:solidFill>
                <a:effectLst>
                  <a:outerShdw blurRad="38100" dist="38100" dir="2700000" algn="tl">
                    <a:srgbClr val="000000">
                      <a:alpha val="43137"/>
                    </a:srgbClr>
                  </a:outerShdw>
                </a:effectLst>
              </a:rPr>
              <a:t>•</a:t>
            </a:r>
            <a:r>
              <a:rPr lang="en-IN" sz="2400" b="1" dirty="0" smtClean="0">
                <a:effectLst>
                  <a:outerShdw blurRad="38100" dist="38100" dir="2700000" algn="tl">
                    <a:srgbClr val="000000">
                      <a:alpha val="43137"/>
                    </a:srgbClr>
                  </a:outerShdw>
                </a:effectLst>
              </a:rPr>
              <a:t> Eligible Business covers any business except Transport </a:t>
            </a:r>
            <a:r>
              <a:rPr lang="en-IN" sz="2400" b="1" dirty="0" smtClean="0">
                <a:solidFill>
                  <a:srgbClr val="FFFF00"/>
                </a:solidFill>
                <a:effectLst>
                  <a:outerShdw blurRad="38100" dist="38100" dir="2700000" algn="tl">
                    <a:srgbClr val="000000">
                      <a:alpha val="43137"/>
                    </a:srgbClr>
                  </a:outerShdw>
                </a:effectLst>
              </a:rPr>
              <a:t>Business (Transportation Business has special treatment under section 44AE).</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This provision is straightforward and includes all the business whether it is:</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Manufacturing</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Trading</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Wholesale</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Retail</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Job Work</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Service business</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Speculative/ Non </a:t>
            </a:r>
            <a:r>
              <a:rPr lang="en-IN" sz="2400" b="1" dirty="0" err="1" smtClean="0">
                <a:solidFill>
                  <a:srgbClr val="FFFF00"/>
                </a:solidFill>
                <a:effectLst>
                  <a:outerShdw blurRad="38100" dist="38100" dir="2700000" algn="tl">
                    <a:srgbClr val="000000">
                      <a:alpha val="43137"/>
                    </a:srgbClr>
                  </a:outerShdw>
                </a:effectLst>
              </a:rPr>
              <a:t>specultive</a:t>
            </a:r>
            <a:r>
              <a:rPr lang="en-IN" sz="2400" b="1" dirty="0" smtClean="0">
                <a:solidFill>
                  <a:srgbClr val="FFFF00"/>
                </a:solidFill>
                <a:effectLst>
                  <a:outerShdw blurRad="38100" dist="38100" dir="2700000" algn="tl">
                    <a:srgbClr val="000000">
                      <a:alpha val="43137"/>
                    </a:srgbClr>
                  </a:outerShdw>
                </a:effectLst>
              </a:rPr>
              <a:t>.</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
            </a:r>
            <a:br>
              <a:rPr lang="en-IN" sz="2400" b="1" dirty="0" smtClean="0">
                <a:solidFill>
                  <a:srgbClr val="FFFF00"/>
                </a:solidFill>
                <a:effectLst>
                  <a:outerShdw blurRad="38100" dist="38100" dir="2700000" algn="tl">
                    <a:srgbClr val="000000">
                      <a:alpha val="43137"/>
                    </a:srgbClr>
                  </a:outerShdw>
                </a:effectLst>
              </a:rPr>
            </a:br>
            <a:r>
              <a:rPr lang="en-IN" sz="2400" b="1" dirty="0" smtClean="0">
                <a:solidFill>
                  <a:srgbClr val="FFFF00"/>
                </a:solidFill>
                <a:effectLst>
                  <a:outerShdw blurRad="38100" dist="38100" dir="2700000" algn="tl">
                    <a:srgbClr val="000000">
                      <a:alpha val="43137"/>
                    </a:srgbClr>
                  </a:outerShdw>
                </a:effectLst>
              </a:rPr>
              <a:t>The only criteria is that, the turnover of eligible Business should not exceed Rs. Sixty </a:t>
            </a:r>
            <a:r>
              <a:rPr lang="en-IN" sz="2400" b="1" dirty="0" err="1" smtClean="0">
                <a:solidFill>
                  <a:srgbClr val="FFFF00"/>
                </a:solidFill>
                <a:effectLst>
                  <a:outerShdw blurRad="38100" dist="38100" dir="2700000" algn="tl">
                    <a:srgbClr val="000000">
                      <a:alpha val="43137"/>
                    </a:srgbClr>
                  </a:outerShdw>
                </a:effectLst>
              </a:rPr>
              <a:t>lacs</a:t>
            </a:r>
            <a:r>
              <a:rPr lang="en-IN" sz="2400" b="1" dirty="0" smtClean="0">
                <a:solidFill>
                  <a:srgbClr val="FFFF00"/>
                </a:solidFill>
                <a:effectLst>
                  <a:outerShdw blurRad="38100" dist="38100" dir="2700000" algn="tl">
                    <a:srgbClr val="000000">
                      <a:alpha val="43137"/>
                    </a:srgbClr>
                  </a:outerShdw>
                </a:effectLst>
              </a:rPr>
              <a:t> in the previous Year.</a:t>
            </a:r>
            <a:endParaRPr lang="en-IN" sz="2400" dirty="0">
              <a:solidFill>
                <a:srgbClr val="FFFF00"/>
              </a:solidFill>
              <a:effectLst>
                <a:outerShdw blurRad="38100" dist="38100" dir="2700000" algn="tl">
                  <a:srgbClr val="000000">
                    <a:alpha val="43137"/>
                  </a:srgbClr>
                </a:outerShdw>
              </a:effectLst>
            </a:endParaRPr>
          </a:p>
        </p:txBody>
      </p:sp>
      <p:sp>
        <p:nvSpPr>
          <p:cNvPr id="5" name="Footer Placeholder 4"/>
          <p:cNvSpPr>
            <a:spLocks noGrp="1"/>
          </p:cNvSpPr>
          <p:nvPr>
            <p:ph type="ftr" sz="quarter" idx="16"/>
          </p:nvPr>
        </p:nvSpPr>
        <p:spPr/>
        <p:txBody>
          <a:bodyPr/>
          <a:lstStyle/>
          <a:p>
            <a:r>
              <a:rPr lang="en-US" smtClean="0"/>
              <a:t>DHARMENDRA SHARMA</a:t>
            </a:r>
            <a:endParaRPr lang="en-US"/>
          </a:p>
        </p:txBody>
      </p:sp>
    </p:spTree>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en-US" sz="4000" b="1" dirty="0">
                <a:solidFill>
                  <a:schemeClr val="accent1">
                    <a:lumMod val="75000"/>
                  </a:schemeClr>
                </a:solidFill>
                <a:effectLst>
                  <a:outerShdw blurRad="38100" dist="38100" dir="2700000" algn="tl">
                    <a:srgbClr val="000000">
                      <a:alpha val="43137"/>
                    </a:srgbClr>
                  </a:outerShdw>
                </a:effectLst>
              </a:rPr>
              <a:t>Whether Business include Profession ?</a:t>
            </a:r>
          </a:p>
        </p:txBody>
      </p:sp>
      <p:sp>
        <p:nvSpPr>
          <p:cNvPr id="16387" name="Rectangle 3"/>
          <p:cNvSpPr>
            <a:spLocks noGrp="1" noChangeArrowheads="1"/>
          </p:cNvSpPr>
          <p:nvPr>
            <p:ph sz="quarter" idx="1"/>
          </p:nvPr>
        </p:nvSpPr>
        <p:spPr/>
        <p:txBody>
          <a:bodyPr>
            <a:normAutofit/>
          </a:bodyPr>
          <a:lstStyle/>
          <a:p>
            <a:r>
              <a:rPr lang="en-US" sz="3200" dirty="0"/>
              <a:t>The Legislature have not intention to extend the provision of Section 44AD to Profession.</a:t>
            </a:r>
          </a:p>
          <a:p>
            <a:r>
              <a:rPr lang="en-US" sz="3200" dirty="0"/>
              <a:t>General reason for same :</a:t>
            </a:r>
          </a:p>
          <a:p>
            <a:r>
              <a:rPr lang="en-US" sz="3200" dirty="0"/>
              <a:t>- Specific Reference to Word Business in Section 44AD.</a:t>
            </a:r>
          </a:p>
          <a:p>
            <a:r>
              <a:rPr lang="en-US" sz="3200" dirty="0"/>
              <a:t>- Specific Turnover limit </a:t>
            </a:r>
            <a:r>
              <a:rPr lang="en-US" sz="3200" dirty="0" err="1"/>
              <a:t>i.e</a:t>
            </a:r>
            <a:r>
              <a:rPr lang="en-US" sz="3200" dirty="0"/>
              <a:t> 15 </a:t>
            </a:r>
            <a:r>
              <a:rPr lang="en-US" sz="3200" dirty="0" err="1"/>
              <a:t>Lakhs</a:t>
            </a:r>
            <a:r>
              <a:rPr lang="en-US" sz="3200" dirty="0"/>
              <a:t> for Profession under section 44AB.</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28600"/>
            <a:ext cx="6172200" cy="762000"/>
          </a:xfrm>
        </p:spPr>
        <p:txBody>
          <a:bodyPr>
            <a:normAutofit fontScale="90000"/>
          </a:bodyPr>
          <a:lstStyle/>
          <a:p>
            <a:r>
              <a:rPr lang="en-IN" sz="3200" i="1" dirty="0" smtClean="0"/>
              <a:t>What is not included in the Business?</a:t>
            </a:r>
            <a:endParaRPr lang="en-IN" dirty="0"/>
          </a:p>
        </p:txBody>
      </p:sp>
      <p:sp>
        <p:nvSpPr>
          <p:cNvPr id="3" name="Subtitle 2"/>
          <p:cNvSpPr>
            <a:spLocks noGrp="1"/>
          </p:cNvSpPr>
          <p:nvPr>
            <p:ph type="subTitle" idx="1"/>
          </p:nvPr>
        </p:nvSpPr>
        <p:spPr>
          <a:xfrm>
            <a:off x="2286000" y="1524000"/>
            <a:ext cx="6629400" cy="5105400"/>
          </a:xfrm>
        </p:spPr>
        <p:txBody>
          <a:bodyPr>
            <a:noAutofit/>
          </a:bodyPr>
          <a:lstStyle/>
          <a:p>
            <a:r>
              <a:rPr lang="en-IN" sz="2400" i="1" dirty="0" smtClean="0"/>
              <a:t/>
            </a:r>
            <a:br>
              <a:rPr lang="en-IN" sz="2400" i="1" dirty="0" smtClean="0"/>
            </a:br>
            <a:r>
              <a:rPr lang="en-IN" sz="2400" dirty="0" smtClean="0"/>
              <a:t/>
            </a:r>
            <a:br>
              <a:rPr lang="en-IN" sz="2400" dirty="0" smtClean="0"/>
            </a:br>
            <a:r>
              <a:rPr lang="en-IN" sz="2400" dirty="0" smtClean="0"/>
              <a:t>The profession is not included in the business because:</a:t>
            </a:r>
            <a:br>
              <a:rPr lang="en-IN" sz="2400" dirty="0" smtClean="0"/>
            </a:br>
            <a:r>
              <a:rPr lang="en-IN" sz="2400" dirty="0" smtClean="0"/>
              <a:t/>
            </a:r>
            <a:br>
              <a:rPr lang="en-IN" sz="2400" dirty="0" smtClean="0"/>
            </a:br>
            <a:r>
              <a:rPr lang="en-IN" sz="2400" dirty="0" smtClean="0"/>
              <a:t>• -There is specific reference to the word Business in Section 44AD, which does not include profession, and</a:t>
            </a:r>
            <a:br>
              <a:rPr lang="en-IN" sz="2400" dirty="0" smtClean="0"/>
            </a:br>
            <a:r>
              <a:rPr lang="en-IN" sz="2400" dirty="0" smtClean="0"/>
              <a:t/>
            </a:r>
            <a:br>
              <a:rPr lang="en-IN" sz="2400" dirty="0" smtClean="0"/>
            </a:br>
            <a:r>
              <a:rPr lang="en-IN" sz="2400" dirty="0" smtClean="0"/>
              <a:t>• There is specific Turnover limit of Rs. 25 </a:t>
            </a:r>
            <a:r>
              <a:rPr lang="en-IN" sz="2400" dirty="0" err="1" smtClean="0"/>
              <a:t>Lakhs</a:t>
            </a:r>
            <a:r>
              <a:rPr lang="en-IN" sz="2400" dirty="0" smtClean="0"/>
              <a:t> for Profession under section 44AB, which means that profession is totally separate </a:t>
            </a:r>
            <a:r>
              <a:rPr lang="en-IN" sz="2400" dirty="0" err="1" smtClean="0"/>
              <a:t>fromBusiness</a:t>
            </a:r>
            <a:r>
              <a:rPr lang="en-IN" sz="2400" dirty="0" smtClean="0"/>
              <a:t>.</a:t>
            </a:r>
            <a:br>
              <a:rPr lang="en-IN" sz="2400" dirty="0" smtClean="0"/>
            </a:br>
            <a:endParaRPr lang="en-IN" sz="2400" dirty="0"/>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Turnover Limit</a:t>
            </a:r>
          </a:p>
        </p:txBody>
      </p:sp>
      <p:sp>
        <p:nvSpPr>
          <p:cNvPr id="15363" name="Rectangle 3"/>
          <p:cNvSpPr>
            <a:spLocks noGrp="1" noChangeArrowheads="1"/>
          </p:cNvSpPr>
          <p:nvPr>
            <p:ph sz="quarter" idx="1"/>
          </p:nvPr>
        </p:nvSpPr>
        <p:spPr/>
        <p:txBody>
          <a:bodyPr/>
          <a:lstStyle/>
          <a:p>
            <a:r>
              <a:rPr lang="en-US" dirty="0"/>
              <a:t>Turnover of eligible Business should not exceed </a:t>
            </a:r>
            <a:r>
              <a:rPr lang="en-US" dirty="0" smtClean="0"/>
              <a:t>Rs.1 </a:t>
            </a:r>
            <a:r>
              <a:rPr lang="en-US" dirty="0" err="1" smtClean="0"/>
              <a:t>Crore</a:t>
            </a:r>
            <a:r>
              <a:rPr lang="en-US" dirty="0" smtClean="0"/>
              <a:t> </a:t>
            </a:r>
            <a:r>
              <a:rPr lang="en-US" dirty="0"/>
              <a:t>in a previous Year.</a:t>
            </a:r>
          </a:p>
          <a:p>
            <a:pPr>
              <a:buFontTx/>
              <a:buNone/>
            </a:pPr>
            <a:endParaRPr lang="en-US" dirty="0"/>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strips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Total Turnover/Gross Receipts</a:t>
            </a:r>
          </a:p>
        </p:txBody>
      </p:sp>
      <p:sp>
        <p:nvSpPr>
          <p:cNvPr id="17411" name="Rectangle 3"/>
          <p:cNvSpPr>
            <a:spLocks noGrp="1" noChangeArrowheads="1"/>
          </p:cNvSpPr>
          <p:nvPr>
            <p:ph sz="quarter" idx="1"/>
          </p:nvPr>
        </p:nvSpPr>
        <p:spPr/>
        <p:txBody>
          <a:bodyPr/>
          <a:lstStyle/>
          <a:p>
            <a:pPr>
              <a:lnSpc>
                <a:spcPct val="80000"/>
              </a:lnSpc>
            </a:pPr>
            <a:r>
              <a:rPr lang="en-US" sz="2800" dirty="0"/>
              <a:t>Total Turnover / Gross Receipts are amount received/receivable from clients in respect of Previous Year.</a:t>
            </a:r>
          </a:p>
          <a:p>
            <a:pPr>
              <a:lnSpc>
                <a:spcPct val="80000"/>
              </a:lnSpc>
            </a:pPr>
            <a:r>
              <a:rPr lang="en-US" sz="2800" dirty="0"/>
              <a:t>Section 145 relating to Method of Accounting applicable to Section 44AD </a:t>
            </a:r>
            <a:r>
              <a:rPr lang="en-US" sz="2800" dirty="0" err="1"/>
              <a:t>Assessees</a:t>
            </a:r>
            <a:r>
              <a:rPr lang="en-US" sz="2800" dirty="0"/>
              <a:t>. They have option to choose either Mercantile or cash method.</a:t>
            </a:r>
          </a:p>
          <a:p>
            <a:pPr>
              <a:lnSpc>
                <a:spcPct val="80000"/>
              </a:lnSpc>
            </a:pPr>
            <a:r>
              <a:rPr lang="en-US" sz="2800" dirty="0"/>
              <a:t>Gross Receipts are amount received from clients for the contract and will not include the value of material supplied by the client</a:t>
            </a:r>
          </a:p>
          <a:p>
            <a:pPr>
              <a:lnSpc>
                <a:spcPct val="80000"/>
              </a:lnSpc>
              <a:buFontTx/>
              <a:buNone/>
            </a:pPr>
            <a:r>
              <a:rPr lang="en-US" sz="2800" dirty="0"/>
              <a:t>    </a:t>
            </a:r>
            <a:r>
              <a:rPr lang="en-US" sz="2800" dirty="0" smtClean="0"/>
              <a:t>(CIT </a:t>
            </a:r>
            <a:r>
              <a:rPr lang="en-US" sz="2800" dirty="0"/>
              <a:t>VS GURUSWAMI(1973) ITR 90 MADRAS)</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4000"/>
              <a:t>Receipts forming Part of Turnover</a:t>
            </a:r>
          </a:p>
        </p:txBody>
      </p:sp>
      <p:sp>
        <p:nvSpPr>
          <p:cNvPr id="19459" name="Rectangle 3"/>
          <p:cNvSpPr>
            <a:spLocks noGrp="1" noChangeArrowheads="1"/>
          </p:cNvSpPr>
          <p:nvPr>
            <p:ph idx="1"/>
          </p:nvPr>
        </p:nvSpPr>
        <p:spPr/>
        <p:txBody>
          <a:bodyPr/>
          <a:lstStyle/>
          <a:p>
            <a:r>
              <a:rPr lang="en-US"/>
              <a:t>1) Sales Tax, excise duty, Cess, and other Levy.</a:t>
            </a:r>
          </a:p>
          <a:p>
            <a:r>
              <a:rPr lang="en-US"/>
              <a:t>2) Sales of unusables empties and Packages.</a:t>
            </a:r>
          </a:p>
          <a:p>
            <a:r>
              <a:rPr lang="en-US"/>
              <a:t>3) Service Charges charged for delivery</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n-US" sz="4000"/>
              <a:t>Receipts not forming Part of Turnover </a:t>
            </a:r>
          </a:p>
        </p:txBody>
      </p:sp>
      <p:sp>
        <p:nvSpPr>
          <p:cNvPr id="20483" name="Rectangle 3"/>
          <p:cNvSpPr>
            <a:spLocks noGrp="1" noChangeArrowheads="1"/>
          </p:cNvSpPr>
          <p:nvPr>
            <p:ph type="body" idx="1"/>
          </p:nvPr>
        </p:nvSpPr>
        <p:spPr/>
        <p:txBody>
          <a:bodyPr/>
          <a:lstStyle/>
          <a:p>
            <a:pPr>
              <a:lnSpc>
                <a:spcPct val="90000"/>
              </a:lnSpc>
            </a:pPr>
            <a:r>
              <a:rPr lang="en-US"/>
              <a:t>Advance or deposits Received</a:t>
            </a:r>
          </a:p>
          <a:p>
            <a:pPr>
              <a:lnSpc>
                <a:spcPct val="90000"/>
              </a:lnSpc>
            </a:pPr>
            <a:r>
              <a:rPr lang="en-US"/>
              <a:t>Consideration received on sale of fixed Assets.</a:t>
            </a:r>
          </a:p>
          <a:p>
            <a:pPr>
              <a:lnSpc>
                <a:spcPct val="90000"/>
              </a:lnSpc>
            </a:pPr>
            <a:r>
              <a:rPr lang="en-US"/>
              <a:t>Any Security or other deposit obtained from employees.</a:t>
            </a:r>
          </a:p>
          <a:p>
            <a:pPr>
              <a:lnSpc>
                <a:spcPct val="90000"/>
              </a:lnSpc>
            </a:pPr>
            <a:r>
              <a:rPr lang="en-US"/>
              <a:t>Interest or other similar receipts</a:t>
            </a:r>
          </a:p>
          <a:p>
            <a:pPr>
              <a:lnSpc>
                <a:spcPct val="90000"/>
              </a:lnSpc>
            </a:pPr>
            <a:r>
              <a:rPr lang="en-US"/>
              <a:t>Cash or other discount should not form part of turnover.</a:t>
            </a:r>
          </a:p>
          <a:p>
            <a:pPr>
              <a:lnSpc>
                <a:spcPct val="90000"/>
              </a:lnSpc>
            </a:pPr>
            <a:r>
              <a:rPr lang="en-US"/>
              <a:t>Value of stock in Trade.</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r>
              <a:rPr lang="en-US" sz="4000"/>
              <a:t>Total Turnover /gross receipts for calculating limit of 60 lacs</a:t>
            </a:r>
          </a:p>
        </p:txBody>
      </p:sp>
      <p:sp>
        <p:nvSpPr>
          <p:cNvPr id="21507" name="Rectangle 3"/>
          <p:cNvSpPr>
            <a:spLocks noGrp="1" noChangeArrowheads="1"/>
          </p:cNvSpPr>
          <p:nvPr>
            <p:ph type="body" idx="1"/>
          </p:nvPr>
        </p:nvSpPr>
        <p:spPr/>
        <p:txBody>
          <a:bodyPr/>
          <a:lstStyle/>
          <a:p>
            <a:r>
              <a:rPr lang="en-US"/>
              <a:t>Total Turnover + Gross receipts should be less than 60 lacs in a previous Year.</a:t>
            </a:r>
          </a:p>
          <a:p>
            <a:r>
              <a:rPr lang="en-US"/>
              <a:t>It is sum of turnover of all eligible business carried on by eligible assessee during the previous year.</a:t>
            </a:r>
          </a:p>
          <a:p>
            <a:pPr>
              <a:buFontTx/>
              <a:buNone/>
            </a:pPr>
            <a:endParaRPr lang="en-US"/>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u="sng" dirty="0">
                <a:solidFill>
                  <a:srgbClr val="00B050"/>
                </a:solidFill>
                <a:effectLst>
                  <a:outerShdw blurRad="38100" dist="38100" dir="2700000" algn="tl">
                    <a:srgbClr val="000000">
                      <a:alpha val="43137"/>
                    </a:srgbClr>
                  </a:outerShdw>
                </a:effectLst>
              </a:rPr>
              <a:t>Total Turnover : Some Example</a:t>
            </a:r>
          </a:p>
        </p:txBody>
      </p:sp>
      <p:sp>
        <p:nvSpPr>
          <p:cNvPr id="22531" name="Rectangle 3"/>
          <p:cNvSpPr>
            <a:spLocks noGrp="1" noChangeArrowheads="1"/>
          </p:cNvSpPr>
          <p:nvPr>
            <p:ph type="body" idx="1"/>
          </p:nvPr>
        </p:nvSpPr>
        <p:spPr/>
        <p:txBody>
          <a:bodyPr/>
          <a:lstStyle/>
          <a:p>
            <a:r>
              <a:rPr lang="en-US" sz="2800" dirty="0"/>
              <a:t>X, A Resident individual, is carrying on three eligible business, the turnover of which is as under :</a:t>
            </a:r>
          </a:p>
          <a:p>
            <a:r>
              <a:rPr lang="en-US" sz="2800" dirty="0"/>
              <a:t>Business A ( Manufacturing) Rs.25 Lac</a:t>
            </a:r>
          </a:p>
          <a:p>
            <a:r>
              <a:rPr lang="en-US" sz="2800" dirty="0"/>
              <a:t>Business B( Trading) Rs.15 Lac</a:t>
            </a:r>
          </a:p>
          <a:p>
            <a:r>
              <a:rPr lang="en-US" sz="2800" dirty="0"/>
              <a:t>Business C ( Service) Rs.25 Lac</a:t>
            </a:r>
          </a:p>
          <a:p>
            <a:pPr>
              <a:buFontTx/>
              <a:buNone/>
            </a:pPr>
            <a:r>
              <a:rPr lang="en-US" sz="2800" dirty="0" smtClean="0"/>
              <a:t>  </a:t>
            </a:r>
          </a:p>
          <a:p>
            <a:pPr>
              <a:buFontTx/>
              <a:buNone/>
            </a:pPr>
            <a:r>
              <a:rPr lang="en-US" sz="2800" dirty="0" smtClean="0"/>
              <a:t>Whether </a:t>
            </a:r>
            <a:r>
              <a:rPr lang="en-US" sz="2800" dirty="0"/>
              <a:t>section 44AD applicable on him.</a:t>
            </a:r>
          </a:p>
          <a:p>
            <a:pPr>
              <a:buFontTx/>
              <a:buNone/>
            </a:pPr>
            <a:r>
              <a:rPr lang="en-US" sz="2800" dirty="0" smtClean="0"/>
              <a:t>   The </a:t>
            </a:r>
            <a:r>
              <a:rPr lang="en-US" sz="2800" dirty="0"/>
              <a:t>Answer is NO because turnover of </a:t>
            </a:r>
            <a:r>
              <a:rPr lang="en-US" sz="2800" dirty="0" smtClean="0"/>
              <a:t>eligible business </a:t>
            </a:r>
            <a:r>
              <a:rPr lang="en-US" sz="2800" dirty="0"/>
              <a:t>exceed Rs.60 </a:t>
            </a:r>
            <a:r>
              <a:rPr lang="en-US" sz="2800" dirty="0" err="1"/>
              <a:t>Lakhs</a:t>
            </a:r>
            <a:r>
              <a:rPr lang="en-US" sz="2800" dirty="0"/>
              <a:t>.</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r>
              <a:rPr lang="en-US" sz="4000"/>
              <a:t>Profit &amp; gains of Small business on Presumptive Basis( Section 44AD)</a:t>
            </a:r>
          </a:p>
        </p:txBody>
      </p:sp>
      <p:sp>
        <p:nvSpPr>
          <p:cNvPr id="4099" name="Rectangle 3"/>
          <p:cNvSpPr>
            <a:spLocks noGrp="1" noChangeArrowheads="1"/>
          </p:cNvSpPr>
          <p:nvPr>
            <p:ph idx="1"/>
          </p:nvPr>
        </p:nvSpPr>
        <p:spPr>
          <a:xfrm>
            <a:off x="838200" y="1905000"/>
            <a:ext cx="7467600" cy="4525963"/>
          </a:xfrm>
        </p:spPr>
        <p:txBody>
          <a:bodyPr/>
          <a:lstStyle/>
          <a:p>
            <a:r>
              <a:rPr lang="en-US" dirty="0"/>
              <a:t>Law up to 31-03-2010</a:t>
            </a:r>
          </a:p>
          <a:p>
            <a:r>
              <a:rPr lang="en-US" dirty="0"/>
              <a:t>3 sections</a:t>
            </a:r>
          </a:p>
          <a:p>
            <a:r>
              <a:rPr lang="en-US" dirty="0"/>
              <a:t>Section 44AD civil construction</a:t>
            </a:r>
          </a:p>
          <a:p>
            <a:r>
              <a:rPr lang="en-US" dirty="0"/>
              <a:t>Section 44AE Transporters</a:t>
            </a:r>
          </a:p>
          <a:p>
            <a:r>
              <a:rPr lang="en-US" dirty="0"/>
              <a:t>Section 44AF Retail Traders</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u="sng" dirty="0">
                <a:solidFill>
                  <a:srgbClr val="00B050"/>
                </a:solidFill>
                <a:effectLst>
                  <a:outerShdw blurRad="38100" dist="38100" dir="2700000" algn="tl">
                    <a:srgbClr val="000000">
                      <a:alpha val="43137"/>
                    </a:srgbClr>
                  </a:outerShdw>
                </a:effectLst>
              </a:rPr>
              <a:t>Total Turnover : Some Example</a:t>
            </a:r>
          </a:p>
        </p:txBody>
      </p:sp>
      <p:sp>
        <p:nvSpPr>
          <p:cNvPr id="23555" name="Rectangle 3"/>
          <p:cNvSpPr>
            <a:spLocks noGrp="1" noChangeArrowheads="1"/>
          </p:cNvSpPr>
          <p:nvPr>
            <p:ph type="body" idx="1"/>
          </p:nvPr>
        </p:nvSpPr>
        <p:spPr/>
        <p:txBody>
          <a:bodyPr/>
          <a:lstStyle/>
          <a:p>
            <a:r>
              <a:rPr lang="en-US" sz="2800" dirty="0"/>
              <a:t>X, A Resident individual, is carrying on two  business, the turnover of which is as under :</a:t>
            </a:r>
          </a:p>
          <a:p>
            <a:r>
              <a:rPr lang="en-US" sz="2800" dirty="0"/>
              <a:t>Business A ( Eligible Business) Rs.55 Lac</a:t>
            </a:r>
          </a:p>
          <a:p>
            <a:r>
              <a:rPr lang="en-US" sz="2800" dirty="0"/>
              <a:t>Business B( Transport u/s 44AE) Rs.6 Lac</a:t>
            </a:r>
          </a:p>
          <a:p>
            <a:endParaRPr lang="en-US" sz="2800" dirty="0"/>
          </a:p>
          <a:p>
            <a:pPr>
              <a:buFontTx/>
              <a:buNone/>
            </a:pPr>
            <a:r>
              <a:rPr lang="en-US" sz="2800" dirty="0" smtClean="0"/>
              <a:t>Whether </a:t>
            </a:r>
            <a:r>
              <a:rPr lang="en-US" sz="2800" dirty="0"/>
              <a:t>X can take benefit of both </a:t>
            </a:r>
            <a:r>
              <a:rPr lang="en-US" sz="2800" dirty="0" smtClean="0"/>
              <a:t>section 44AD </a:t>
            </a:r>
            <a:r>
              <a:rPr lang="en-US" sz="2800" dirty="0"/>
              <a:t>&amp; 44AE deals with presumptive Taxation. </a:t>
            </a:r>
          </a:p>
          <a:p>
            <a:pPr>
              <a:buFontTx/>
              <a:buNone/>
            </a:pPr>
            <a:r>
              <a:rPr lang="en-US" sz="2800" dirty="0"/>
              <a:t>The Answer is </a:t>
            </a:r>
            <a:r>
              <a:rPr lang="en-US" sz="2800" dirty="0">
                <a:solidFill>
                  <a:srgbClr val="FF0000"/>
                </a:solidFill>
              </a:rPr>
              <a:t>YES</a:t>
            </a:r>
            <a:r>
              <a:rPr lang="en-US" sz="2800" dirty="0"/>
              <a:t> because Both sections are independent from each other .</a:t>
            </a:r>
          </a:p>
          <a:p>
            <a:endParaRPr lang="en-US" sz="2800" dirty="0"/>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a:t>Total Turnover : Some Example</a:t>
            </a:r>
          </a:p>
        </p:txBody>
      </p:sp>
      <p:sp>
        <p:nvSpPr>
          <p:cNvPr id="24579" name="Rectangle 3"/>
          <p:cNvSpPr>
            <a:spLocks noGrp="1" noChangeArrowheads="1"/>
          </p:cNvSpPr>
          <p:nvPr>
            <p:ph sz="quarter" idx="1"/>
          </p:nvPr>
        </p:nvSpPr>
        <p:spPr/>
        <p:txBody>
          <a:bodyPr/>
          <a:lstStyle/>
          <a:p>
            <a:r>
              <a:rPr lang="en-US" dirty="0"/>
              <a:t>X, A Resident Individual, </a:t>
            </a:r>
            <a:r>
              <a:rPr lang="en-US" dirty="0" err="1"/>
              <a:t>practising</a:t>
            </a:r>
            <a:r>
              <a:rPr lang="en-US" dirty="0"/>
              <a:t>   chartered Accountant, has made a gross receipts of RS.8 </a:t>
            </a:r>
            <a:r>
              <a:rPr lang="en-US" dirty="0" err="1"/>
              <a:t>lacs</a:t>
            </a:r>
            <a:r>
              <a:rPr lang="en-US" dirty="0"/>
              <a:t> during the financial Year 2010-11. Whether he can opt section 44AD ?</a:t>
            </a:r>
          </a:p>
          <a:p>
            <a:endParaRPr lang="en-US" dirty="0"/>
          </a:p>
          <a:p>
            <a:r>
              <a:rPr lang="en-US" dirty="0"/>
              <a:t>The Answer is </a:t>
            </a:r>
            <a:r>
              <a:rPr lang="en-US" dirty="0" smtClean="0">
                <a:solidFill>
                  <a:srgbClr val="FF0000"/>
                </a:solidFill>
              </a:rPr>
              <a:t>NO</a:t>
            </a:r>
            <a:r>
              <a:rPr lang="en-US" dirty="0" smtClean="0"/>
              <a:t> </a:t>
            </a:r>
            <a:r>
              <a:rPr lang="en-US" dirty="0"/>
              <a:t>because the benefit of section is not extended to profession.</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sz="4000"/>
              <a:t>Essential to Prove that the turnover does not exceed specified Amount</a:t>
            </a:r>
          </a:p>
        </p:txBody>
      </p:sp>
      <p:sp>
        <p:nvSpPr>
          <p:cNvPr id="25603" name="Rectangle 3"/>
          <p:cNvSpPr>
            <a:spLocks noGrp="1" noChangeArrowheads="1"/>
          </p:cNvSpPr>
          <p:nvPr>
            <p:ph type="body" idx="1"/>
          </p:nvPr>
        </p:nvSpPr>
        <p:spPr/>
        <p:txBody>
          <a:bodyPr/>
          <a:lstStyle/>
          <a:p>
            <a:pPr>
              <a:lnSpc>
                <a:spcPct val="90000"/>
              </a:lnSpc>
            </a:pPr>
            <a:r>
              <a:rPr lang="en-US"/>
              <a:t>If an eligible is maintaining Proper books of accounts during the normal course of business, than it will not be difficult to establish the Total Turnover.</a:t>
            </a:r>
          </a:p>
          <a:p>
            <a:pPr>
              <a:lnSpc>
                <a:spcPct val="90000"/>
              </a:lnSpc>
            </a:pPr>
            <a:r>
              <a:rPr lang="en-US"/>
              <a:t>If the assessee is carrying on small business, there is no provision in section regarding maintenance of books of accounts, than it will difficult to establish turnover.</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en-US" sz="4000"/>
              <a:t>Records or documents relevant for evidence for establishing turnover</a:t>
            </a:r>
          </a:p>
        </p:txBody>
      </p:sp>
      <p:sp>
        <p:nvSpPr>
          <p:cNvPr id="26627" name="Rectangle 3"/>
          <p:cNvSpPr>
            <a:spLocks noGrp="1" noChangeArrowheads="1"/>
          </p:cNvSpPr>
          <p:nvPr>
            <p:ph type="body" idx="1"/>
          </p:nvPr>
        </p:nvSpPr>
        <p:spPr/>
        <p:txBody>
          <a:bodyPr/>
          <a:lstStyle/>
          <a:p>
            <a:r>
              <a:rPr lang="en-US" sz="2800"/>
              <a:t>- copies of invoices/bills issued</a:t>
            </a:r>
          </a:p>
          <a:p>
            <a:r>
              <a:rPr lang="en-US" sz="2800"/>
              <a:t>- copies of cash memo</a:t>
            </a:r>
          </a:p>
          <a:p>
            <a:r>
              <a:rPr lang="en-US" sz="2800"/>
              <a:t>- copies of Purchase bill</a:t>
            </a:r>
          </a:p>
          <a:p>
            <a:r>
              <a:rPr lang="en-US" sz="2800"/>
              <a:t>- Bank statement</a:t>
            </a:r>
          </a:p>
          <a:p>
            <a:r>
              <a:rPr lang="en-US" sz="2800"/>
              <a:t>- quantity details, if any maintained</a:t>
            </a:r>
          </a:p>
          <a:p>
            <a:r>
              <a:rPr lang="en-US" sz="2800"/>
              <a:t>- Average G.P rate applicable to Particular Trade</a:t>
            </a:r>
          </a:p>
          <a:p>
            <a:r>
              <a:rPr lang="en-US" sz="2800"/>
              <a:t>- Returns filed under sales tax/vat/excise/service Tax laws.</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Who will establish Turnover ?</a:t>
            </a:r>
          </a:p>
        </p:txBody>
      </p:sp>
      <p:sp>
        <p:nvSpPr>
          <p:cNvPr id="27651" name="Rectangle 3"/>
          <p:cNvSpPr>
            <a:spLocks noGrp="1" noChangeArrowheads="1"/>
          </p:cNvSpPr>
          <p:nvPr>
            <p:ph type="body" idx="1"/>
          </p:nvPr>
        </p:nvSpPr>
        <p:spPr/>
        <p:txBody>
          <a:bodyPr/>
          <a:lstStyle/>
          <a:p>
            <a:r>
              <a:rPr lang="en-US"/>
              <a:t>The Assessee have burden of proof to establish that his turnover during the previous year does not exceed specified amount from proper documentary evidences.</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sz="4000"/>
              <a:t>Whether AO has power to issue notices to establish turnover ?</a:t>
            </a:r>
          </a:p>
        </p:txBody>
      </p:sp>
      <p:sp>
        <p:nvSpPr>
          <p:cNvPr id="28675" name="Rectangle 3"/>
          <p:cNvSpPr>
            <a:spLocks noGrp="1" noChangeArrowheads="1"/>
          </p:cNvSpPr>
          <p:nvPr>
            <p:ph type="body" idx="1"/>
          </p:nvPr>
        </p:nvSpPr>
        <p:spPr/>
        <p:txBody>
          <a:bodyPr/>
          <a:lstStyle/>
          <a:p>
            <a:r>
              <a:rPr lang="en-US"/>
              <a:t>Yes, The AO  has power to issue notices to establish Turnover.</a:t>
            </a:r>
          </a:p>
          <a:p>
            <a:r>
              <a:rPr lang="en-US"/>
              <a:t>Generally, AO issues notices under following section :</a:t>
            </a:r>
          </a:p>
          <a:p>
            <a:r>
              <a:rPr lang="en-US"/>
              <a:t>- 142</a:t>
            </a:r>
          </a:p>
          <a:p>
            <a:r>
              <a:rPr lang="en-US"/>
              <a:t>- 143(2)</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a:bodyPr>
          <a:lstStyle/>
          <a:p>
            <a:r>
              <a:rPr lang="en-US" sz="4000"/>
              <a:t>Effect of establishing Lower Turnover</a:t>
            </a:r>
          </a:p>
        </p:txBody>
      </p:sp>
      <p:sp>
        <p:nvSpPr>
          <p:cNvPr id="29699" name="Rectangle 3"/>
          <p:cNvSpPr>
            <a:spLocks noGrp="1" noChangeArrowheads="1"/>
          </p:cNvSpPr>
          <p:nvPr>
            <p:ph idx="1"/>
          </p:nvPr>
        </p:nvSpPr>
        <p:spPr/>
        <p:txBody>
          <a:bodyPr/>
          <a:lstStyle/>
          <a:p>
            <a:r>
              <a:rPr lang="en-US"/>
              <a:t>If on the basis of evidence produced, The AO has determined lower turnover than declared in Income tax return , it will result:</a:t>
            </a:r>
          </a:p>
          <a:p>
            <a:r>
              <a:rPr lang="en-US"/>
              <a:t> - Lower Tax Liability</a:t>
            </a:r>
          </a:p>
          <a:p>
            <a:r>
              <a:rPr lang="en-US"/>
              <a:t> - Refund of Tax</a:t>
            </a:r>
          </a:p>
          <a:p>
            <a:r>
              <a:rPr lang="en-US"/>
              <a:t>- Interest on Refund</a:t>
            </a:r>
          </a:p>
          <a:p>
            <a:r>
              <a:rPr lang="en-US"/>
              <a:t>  The AO can do so by passing order under section 143(3).</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r>
              <a:rPr lang="en-US" sz="4000"/>
              <a:t>Effect of establishing Higher Turnover</a:t>
            </a:r>
          </a:p>
        </p:txBody>
      </p:sp>
      <p:sp>
        <p:nvSpPr>
          <p:cNvPr id="30723" name="Rectangle 3"/>
          <p:cNvSpPr>
            <a:spLocks noGrp="1" noChangeArrowheads="1"/>
          </p:cNvSpPr>
          <p:nvPr>
            <p:ph idx="1"/>
          </p:nvPr>
        </p:nvSpPr>
        <p:spPr/>
        <p:txBody>
          <a:bodyPr/>
          <a:lstStyle/>
          <a:p>
            <a:r>
              <a:rPr lang="en-US"/>
              <a:t>If on the basis of evidence produced, The AO has determined higher turnover than declared in Income tax return , it will result:</a:t>
            </a:r>
          </a:p>
          <a:p>
            <a:r>
              <a:rPr lang="en-US"/>
              <a:t> - Higher Tax Liability</a:t>
            </a:r>
          </a:p>
          <a:p>
            <a:r>
              <a:rPr lang="en-US"/>
              <a:t> - Interest on Demand</a:t>
            </a:r>
          </a:p>
          <a:p>
            <a:r>
              <a:rPr lang="en-US"/>
              <a:t>  The AO can do so by passing order under section 143(3).</a:t>
            </a:r>
          </a:p>
          <a:p>
            <a:endParaRPr lang="en-US"/>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sz="2400" b="1" dirty="0"/>
              <a:t>Whether AO can imposed Penalty under section 271(1)(C) if higher turnover is established</a:t>
            </a:r>
            <a:br>
              <a:rPr lang="en-US" sz="2400" b="1" dirty="0"/>
            </a:br>
            <a:endParaRPr lang="en-US" sz="2400" b="1" dirty="0"/>
          </a:p>
        </p:txBody>
      </p:sp>
      <p:sp>
        <p:nvSpPr>
          <p:cNvPr id="31747" name="Rectangle 3"/>
          <p:cNvSpPr>
            <a:spLocks noGrp="1" noChangeArrowheads="1"/>
          </p:cNvSpPr>
          <p:nvPr>
            <p:ph type="body" idx="1"/>
          </p:nvPr>
        </p:nvSpPr>
        <p:spPr/>
        <p:txBody>
          <a:bodyPr/>
          <a:lstStyle/>
          <a:p>
            <a:r>
              <a:rPr lang="en-US" dirty="0"/>
              <a:t>It could be imposed depending upon fact &amp; circumstances of each case.</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r>
              <a:rPr lang="en-US" sz="3600"/>
              <a:t>Whether AO  can pass order of Best Judgment Assessment u/s 144 ? </a:t>
            </a:r>
          </a:p>
        </p:txBody>
      </p:sp>
      <p:sp>
        <p:nvSpPr>
          <p:cNvPr id="32771" name="Rectangle 3"/>
          <p:cNvSpPr>
            <a:spLocks noGrp="1" noChangeArrowheads="1"/>
          </p:cNvSpPr>
          <p:nvPr>
            <p:ph type="body" idx="1"/>
          </p:nvPr>
        </p:nvSpPr>
        <p:spPr/>
        <p:txBody>
          <a:bodyPr/>
          <a:lstStyle/>
          <a:p>
            <a:r>
              <a:rPr lang="en-US"/>
              <a:t>Yes, The AO can pass order of Best Judgment Assessment under Section 144 in following situations :-</a:t>
            </a:r>
          </a:p>
          <a:p>
            <a:r>
              <a:rPr lang="en-US"/>
              <a:t> - Fails to establish turnover</a:t>
            </a:r>
          </a:p>
          <a:p>
            <a:r>
              <a:rPr lang="en-US"/>
              <a:t> - does not provide to AO any information to establish Turnover.</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0"/>
            <a:ext cx="8534400" cy="1295400"/>
          </a:xfrm>
        </p:spPr>
        <p:txBody>
          <a:bodyPr>
            <a:normAutofit fontScale="90000"/>
          </a:bodyPr>
          <a:lstStyle/>
          <a:p>
            <a:r>
              <a:rPr lang="en-US" sz="4000" dirty="0"/>
              <a:t>Profit &amp; gains of Small business on Presumptive Basis( Section 44AD)</a:t>
            </a:r>
          </a:p>
        </p:txBody>
      </p:sp>
      <p:sp>
        <p:nvSpPr>
          <p:cNvPr id="5123" name="Rectangle 3"/>
          <p:cNvSpPr>
            <a:spLocks noGrp="1" noChangeArrowheads="1"/>
          </p:cNvSpPr>
          <p:nvPr>
            <p:ph sz="quarter" idx="1"/>
          </p:nvPr>
        </p:nvSpPr>
        <p:spPr/>
        <p:txBody>
          <a:bodyPr/>
          <a:lstStyle/>
          <a:p>
            <a:r>
              <a:rPr lang="en-US" dirty="0"/>
              <a:t>Revised law </a:t>
            </a:r>
            <a:r>
              <a:rPr lang="en-US" dirty="0" err="1"/>
              <a:t>w.e.f</a:t>
            </a:r>
            <a:r>
              <a:rPr lang="en-US" dirty="0"/>
              <a:t> 01-04-2010</a:t>
            </a:r>
          </a:p>
          <a:p>
            <a:r>
              <a:rPr lang="en-US" dirty="0"/>
              <a:t>Effected from Assessment Years 2011-12</a:t>
            </a:r>
          </a:p>
          <a:p>
            <a:r>
              <a:rPr lang="en-US" dirty="0"/>
              <a:t>The New Section includes :</a:t>
            </a:r>
          </a:p>
          <a:p>
            <a:pPr>
              <a:buFontTx/>
              <a:buChar char="-"/>
            </a:pPr>
            <a:r>
              <a:rPr lang="en-US" dirty="0"/>
              <a:t>5 subsections</a:t>
            </a:r>
          </a:p>
          <a:p>
            <a:pPr>
              <a:buFontTx/>
              <a:buChar char="-"/>
            </a:pPr>
            <a:r>
              <a:rPr lang="en-US" dirty="0"/>
              <a:t>Explanation to Section defines :</a:t>
            </a:r>
          </a:p>
          <a:p>
            <a:pPr>
              <a:buFontTx/>
              <a:buChar char="-"/>
            </a:pPr>
            <a:r>
              <a:rPr lang="en-US" dirty="0"/>
              <a:t>Eligible Business</a:t>
            </a:r>
          </a:p>
          <a:p>
            <a:pPr>
              <a:buFontTx/>
              <a:buChar char="-"/>
            </a:pPr>
            <a:r>
              <a:rPr lang="en-US" dirty="0"/>
              <a:t>Eligible </a:t>
            </a:r>
            <a:r>
              <a:rPr lang="en-US" dirty="0" err="1"/>
              <a:t>Assessee</a:t>
            </a:r>
            <a:endParaRPr lang="en-US" dirty="0"/>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838200"/>
            <a:ext cx="8229600" cy="1066800"/>
          </a:xfrm>
        </p:spPr>
        <p:txBody>
          <a:bodyPr/>
          <a:lstStyle/>
          <a:p>
            <a:r>
              <a:rPr lang="en-US" sz="3200" dirty="0">
                <a:solidFill>
                  <a:schemeClr val="accent1">
                    <a:lumMod val="50000"/>
                  </a:schemeClr>
                </a:solidFill>
                <a:effectLst>
                  <a:outerShdw blurRad="38100" dist="38100" dir="2700000" algn="tl">
                    <a:srgbClr val="000000">
                      <a:alpha val="43137"/>
                    </a:srgbClr>
                  </a:outerShdw>
                </a:effectLst>
              </a:rPr>
              <a:t>Notwithstanding Any thing to </a:t>
            </a:r>
            <a:r>
              <a:rPr lang="en-US" sz="3200" dirty="0" err="1">
                <a:solidFill>
                  <a:schemeClr val="accent1">
                    <a:lumMod val="50000"/>
                  </a:schemeClr>
                </a:solidFill>
                <a:effectLst>
                  <a:outerShdw blurRad="38100" dist="38100" dir="2700000" algn="tl">
                    <a:srgbClr val="000000">
                      <a:alpha val="43137"/>
                    </a:srgbClr>
                  </a:outerShdw>
                </a:effectLst>
              </a:rPr>
              <a:t>contary</a:t>
            </a:r>
            <a:r>
              <a:rPr lang="en-US" sz="3200" dirty="0">
                <a:solidFill>
                  <a:schemeClr val="accent1">
                    <a:lumMod val="50000"/>
                  </a:schemeClr>
                </a:solidFill>
                <a:effectLst>
                  <a:outerShdw blurRad="38100" dist="38100" dir="2700000" algn="tl">
                    <a:srgbClr val="000000">
                      <a:alpha val="43137"/>
                    </a:srgbClr>
                  </a:outerShdw>
                </a:effectLst>
              </a:rPr>
              <a:t> contained in section 28 to 43C</a:t>
            </a:r>
          </a:p>
        </p:txBody>
      </p:sp>
      <p:sp>
        <p:nvSpPr>
          <p:cNvPr id="33795" name="Rectangle 3"/>
          <p:cNvSpPr>
            <a:spLocks noGrp="1" noChangeArrowheads="1"/>
          </p:cNvSpPr>
          <p:nvPr>
            <p:ph idx="1"/>
          </p:nvPr>
        </p:nvSpPr>
        <p:spPr/>
        <p:txBody>
          <a:bodyPr/>
          <a:lstStyle/>
          <a:p>
            <a:r>
              <a:rPr lang="en-US" dirty="0"/>
              <a:t>Section 44AD(1) starts with wording” </a:t>
            </a:r>
            <a:r>
              <a:rPr lang="en-US" sz="2400" dirty="0"/>
              <a:t>Notwithstanding Any thing to </a:t>
            </a:r>
            <a:r>
              <a:rPr lang="en-US" sz="2400" dirty="0" err="1"/>
              <a:t>contary</a:t>
            </a:r>
            <a:r>
              <a:rPr lang="en-US" sz="2400" dirty="0"/>
              <a:t> contained in section 28 to 43C” it means section 28 to 43C of Income Tax Act 1961 is not applicable on eligible assessee carrying on small  business.</a:t>
            </a:r>
          </a:p>
          <a:p>
            <a:r>
              <a:rPr lang="en-US" sz="2400" dirty="0"/>
              <a:t>The some of the benefits &amp; losses of this wording is enumerated as under by way examples :</a:t>
            </a:r>
          </a:p>
          <a:p>
            <a:endParaRPr lang="en-US" sz="2400" dirty="0"/>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Autofit/>
          </a:bodyPr>
          <a:lstStyle/>
          <a:p>
            <a:r>
              <a:rPr lang="en-US" sz="8800" b="1" dirty="0" smtClean="0"/>
              <a:t>  </a:t>
            </a:r>
            <a:r>
              <a:rPr lang="en-US" sz="8800" b="1" u="sng" dirty="0" smtClean="0">
                <a:solidFill>
                  <a:schemeClr val="accent3">
                    <a:lumMod val="75000"/>
                  </a:schemeClr>
                </a:solidFill>
              </a:rPr>
              <a:t>Some </a:t>
            </a:r>
            <a:r>
              <a:rPr lang="en-US" sz="8800" b="1" u="sng" dirty="0">
                <a:solidFill>
                  <a:schemeClr val="accent3">
                    <a:lumMod val="75000"/>
                  </a:schemeClr>
                </a:solidFill>
              </a:rPr>
              <a:t>examples </a:t>
            </a:r>
          </a:p>
        </p:txBody>
      </p:sp>
      <p:sp>
        <p:nvSpPr>
          <p:cNvPr id="34819" name="Rectangle 3"/>
          <p:cNvSpPr>
            <a:spLocks noGrp="1" noChangeArrowheads="1"/>
          </p:cNvSpPr>
          <p:nvPr>
            <p:ph type="body" idx="1"/>
          </p:nvPr>
        </p:nvSpPr>
        <p:spPr/>
        <p:txBody>
          <a:bodyPr/>
          <a:lstStyle/>
          <a:p>
            <a:pPr>
              <a:lnSpc>
                <a:spcPct val="90000"/>
              </a:lnSpc>
            </a:pPr>
            <a:r>
              <a:rPr lang="en-US" sz="2800" dirty="0"/>
              <a:t>X has paid Rs.28000/- for purchase of goods in cash. No </a:t>
            </a:r>
            <a:r>
              <a:rPr lang="en-US" sz="2800" dirty="0" err="1"/>
              <a:t>disallownace</a:t>
            </a:r>
            <a:r>
              <a:rPr lang="en-US" sz="2800" dirty="0"/>
              <a:t>  can be made under section 40A(3).</a:t>
            </a:r>
          </a:p>
          <a:p>
            <a:pPr>
              <a:lnSpc>
                <a:spcPct val="90000"/>
              </a:lnSpc>
            </a:pPr>
            <a:r>
              <a:rPr lang="en-US" sz="2800" dirty="0"/>
              <a:t>X has paid Rs.42000/- to transporter for freight in cash. No disallowance can be made under Section 40A(3).</a:t>
            </a:r>
          </a:p>
          <a:p>
            <a:pPr>
              <a:lnSpc>
                <a:spcPct val="90000"/>
              </a:lnSpc>
            </a:pPr>
            <a:r>
              <a:rPr lang="en-US" sz="2800" dirty="0"/>
              <a:t>Y has contributed certain sum to national Laboratory which qualifies for deduction under section 35(2AA), if he chooses section 44AD , he will not eligible for benefit of this section.</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533400"/>
            <a:ext cx="7467600" cy="1143000"/>
          </a:xfrm>
        </p:spPr>
        <p:txBody>
          <a:bodyPr>
            <a:normAutofit fontScale="90000"/>
          </a:bodyPr>
          <a:lstStyle/>
          <a:p>
            <a:r>
              <a:rPr lang="en-US" sz="8000" b="1" dirty="0" smtClean="0"/>
              <a:t>   </a:t>
            </a:r>
            <a:r>
              <a:rPr lang="en-US" sz="8000" b="1" u="sng" dirty="0" smtClean="0">
                <a:solidFill>
                  <a:schemeClr val="accent3">
                    <a:lumMod val="75000"/>
                  </a:schemeClr>
                </a:solidFill>
              </a:rPr>
              <a:t>Some examples </a:t>
            </a:r>
            <a:r>
              <a:rPr lang="en-US" sz="4000" dirty="0"/>
              <a:t/>
            </a:r>
            <a:br>
              <a:rPr lang="en-US" sz="4000" dirty="0"/>
            </a:br>
            <a:endParaRPr lang="en-US" sz="4000" dirty="0"/>
          </a:p>
        </p:txBody>
      </p:sp>
      <p:sp>
        <p:nvSpPr>
          <p:cNvPr id="35843" name="Rectangle 3"/>
          <p:cNvSpPr>
            <a:spLocks noGrp="1" noChangeArrowheads="1"/>
          </p:cNvSpPr>
          <p:nvPr>
            <p:ph type="body" idx="1"/>
          </p:nvPr>
        </p:nvSpPr>
        <p:spPr/>
        <p:txBody>
          <a:bodyPr/>
          <a:lstStyle/>
          <a:p>
            <a:r>
              <a:rPr lang="en-US" dirty="0"/>
              <a:t>X has recovered certain bad debts written off in earlier years of Rs.35000/-. It may not be added in specified amount declared.</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r>
              <a:rPr lang="en-US" sz="6000" u="sng" dirty="0">
                <a:solidFill>
                  <a:schemeClr val="accent3">
                    <a:lumMod val="75000"/>
                  </a:schemeClr>
                </a:solidFill>
                <a:effectLst>
                  <a:outerShdw blurRad="38100" dist="38100" dir="2700000" algn="tl">
                    <a:srgbClr val="000000">
                      <a:alpha val="43137"/>
                    </a:srgbClr>
                  </a:outerShdw>
                </a:effectLst>
              </a:rPr>
              <a:t>Section 44AD(2)</a:t>
            </a:r>
          </a:p>
        </p:txBody>
      </p:sp>
      <p:sp>
        <p:nvSpPr>
          <p:cNvPr id="36867" name="Rectangle 3"/>
          <p:cNvSpPr>
            <a:spLocks noGrp="1" noChangeArrowheads="1"/>
          </p:cNvSpPr>
          <p:nvPr>
            <p:ph type="body" idx="1"/>
          </p:nvPr>
        </p:nvSpPr>
        <p:spPr/>
        <p:txBody>
          <a:bodyPr/>
          <a:lstStyle/>
          <a:p>
            <a:pPr>
              <a:lnSpc>
                <a:spcPct val="90000"/>
              </a:lnSpc>
            </a:pPr>
            <a:r>
              <a:rPr lang="en-US" sz="2800" i="1"/>
              <a:t>(2) Any deduction allowable under the provisions of </a:t>
            </a:r>
            <a:r>
              <a:rPr lang="en-US" sz="2800" i="1">
                <a:hlinkClick r:id="rId2"/>
              </a:rPr>
              <a:t>sections 30</a:t>
            </a:r>
            <a:r>
              <a:rPr lang="en-US" sz="2800" i="1"/>
              <a:t> to </a:t>
            </a:r>
            <a:r>
              <a:rPr lang="en-US" sz="2800" i="1">
                <a:hlinkClick r:id="rId3"/>
              </a:rPr>
              <a:t>38</a:t>
            </a:r>
            <a:r>
              <a:rPr lang="en-US" sz="2800" i="1"/>
              <a:t> shall, for the purposes of sub-section (1), be deemed to have been already given full effect to and no further deduction under those sections shall be allowed :</a:t>
            </a:r>
            <a:endParaRPr lang="en-US" sz="2800" b="1"/>
          </a:p>
          <a:p>
            <a:pPr>
              <a:lnSpc>
                <a:spcPct val="90000"/>
              </a:lnSpc>
            </a:pPr>
            <a:r>
              <a:rPr lang="en-US" sz="2800" b="1"/>
              <a:t>Provided</a:t>
            </a:r>
            <a:r>
              <a:rPr lang="en-US" sz="2800"/>
              <a:t> </a:t>
            </a:r>
            <a:r>
              <a:rPr lang="en-US" sz="2800" i="1"/>
              <a:t>that where the eligible assessee is a firm, the salary and interest paid to its partners shall be deducted from the income computed under sub-section (1) subject to the conditions and limits specified in clause (</a:t>
            </a:r>
            <a:r>
              <a:rPr lang="en-US" sz="2800"/>
              <a:t>b</a:t>
            </a:r>
            <a:r>
              <a:rPr lang="en-US" sz="2800" i="1"/>
              <a:t>) of </a:t>
            </a:r>
            <a:r>
              <a:rPr lang="en-US" sz="2800" i="1">
                <a:hlinkClick r:id="rId4"/>
              </a:rPr>
              <a:t>section 40</a:t>
            </a:r>
            <a:r>
              <a:rPr lang="en-US" sz="2800" i="1"/>
              <a:t>.</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sz="4000"/>
              <a:t>Computation of Taxable Profit u/s 44AD in case of Partnership Firm</a:t>
            </a:r>
          </a:p>
        </p:txBody>
      </p:sp>
      <p:sp>
        <p:nvSpPr>
          <p:cNvPr id="37891" name="Rectangle 3"/>
          <p:cNvSpPr>
            <a:spLocks noGrp="1" noChangeArrowheads="1"/>
          </p:cNvSpPr>
          <p:nvPr>
            <p:ph sz="quarter" idx="1"/>
          </p:nvPr>
        </p:nvSpPr>
        <p:spPr/>
        <p:txBody>
          <a:bodyPr/>
          <a:lstStyle/>
          <a:p>
            <a:r>
              <a:rPr lang="en-US"/>
              <a:t>Profit on Business u/s </a:t>
            </a:r>
          </a:p>
          <a:p>
            <a:pPr>
              <a:buFontTx/>
              <a:buNone/>
            </a:pPr>
            <a:r>
              <a:rPr lang="en-US"/>
              <a:t>    44 AD ( Say Rs.40 lacs)         RS.3.20 lac</a:t>
            </a:r>
          </a:p>
          <a:p>
            <a:pPr>
              <a:buFontTx/>
              <a:buNone/>
            </a:pPr>
            <a:r>
              <a:rPr lang="en-US"/>
              <a:t>   less  :  </a:t>
            </a:r>
          </a:p>
          <a:p>
            <a:pPr>
              <a:buFontTx/>
              <a:buNone/>
            </a:pPr>
            <a:r>
              <a:rPr lang="en-US"/>
              <a:t>    Allowable interest u/s 40(b)    Rs. 1.00 lac</a:t>
            </a:r>
          </a:p>
          <a:p>
            <a:pPr>
              <a:buFontTx/>
              <a:buNone/>
            </a:pPr>
            <a:r>
              <a:rPr lang="en-US"/>
              <a:t>    Allowable remuneration          Rs.  1.00lac</a:t>
            </a:r>
          </a:p>
          <a:p>
            <a:pPr>
              <a:buFontTx/>
              <a:buNone/>
            </a:pPr>
            <a:r>
              <a:rPr lang="en-US"/>
              <a:t>                                                     ________</a:t>
            </a:r>
          </a:p>
          <a:p>
            <a:pPr>
              <a:buFontTx/>
              <a:buNone/>
            </a:pPr>
            <a:r>
              <a:rPr lang="en-US"/>
              <a:t>       Total Income of Firm             Rs. 1.20lac</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Section 44AD(3)</a:t>
            </a:r>
          </a:p>
        </p:txBody>
      </p:sp>
      <p:sp>
        <p:nvSpPr>
          <p:cNvPr id="38915" name="Rectangle 3"/>
          <p:cNvSpPr>
            <a:spLocks noGrp="1" noChangeArrowheads="1"/>
          </p:cNvSpPr>
          <p:nvPr>
            <p:ph idx="1"/>
          </p:nvPr>
        </p:nvSpPr>
        <p:spPr/>
        <p:txBody>
          <a:bodyPr/>
          <a:lstStyle/>
          <a:p>
            <a:r>
              <a:rPr lang="en-US"/>
              <a:t> </a:t>
            </a:r>
            <a:r>
              <a:rPr lang="en-US" i="1"/>
              <a:t>The written down value of any asset of an eligible business shall be deemed to have been calculated as if the eligible assessee had claimed and had been actually allowed the deduction in respect of the depreciation for each of the relevant assessment years.</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b="1" u="sng" dirty="0">
                <a:solidFill>
                  <a:srgbClr val="00B050"/>
                </a:solidFill>
              </a:rPr>
              <a:t>Example</a:t>
            </a:r>
          </a:p>
        </p:txBody>
      </p:sp>
      <p:sp>
        <p:nvSpPr>
          <p:cNvPr id="39939" name="Rectangle 3"/>
          <p:cNvSpPr>
            <a:spLocks noGrp="1" noChangeArrowheads="1"/>
          </p:cNvSpPr>
          <p:nvPr>
            <p:ph sz="quarter" idx="1"/>
          </p:nvPr>
        </p:nvSpPr>
        <p:spPr/>
        <p:txBody>
          <a:bodyPr/>
          <a:lstStyle/>
          <a:p>
            <a:r>
              <a:rPr lang="en-US" sz="2800"/>
              <a:t>X an Resident individual having a machinery of RS.100000/- as on 31-03-2011 eligible for depreciation under section 32 @ 15%.In A.Y 2011-12, he opts for Section 44 AD.In A.Year 2012-13, his turnover is Rs.65 lakh, so he calculated his profit as per normal provisions of the Act. In A.Y 2013-14, he again opts for Section 44AD, In this Assessment year he sold the Assets for Rs.80000/-.Then we calculate WDV &amp; Capital Gain as under :</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en-US" dirty="0" smtClean="0"/>
              <a:t>                        </a:t>
            </a:r>
            <a:r>
              <a:rPr lang="en-US" sz="7200" dirty="0" smtClean="0">
                <a:solidFill>
                  <a:schemeClr val="accent3">
                    <a:lumMod val="60000"/>
                    <a:lumOff val="40000"/>
                  </a:schemeClr>
                </a:solidFill>
              </a:rPr>
              <a:t>EXAMPLE</a:t>
            </a:r>
            <a:endParaRPr lang="en-US" sz="7200" dirty="0">
              <a:solidFill>
                <a:schemeClr val="accent3">
                  <a:lumMod val="60000"/>
                  <a:lumOff val="40000"/>
                </a:schemeClr>
              </a:solidFill>
            </a:endParaRPr>
          </a:p>
        </p:txBody>
      </p:sp>
      <p:sp>
        <p:nvSpPr>
          <p:cNvPr id="40963" name="Rectangle 3"/>
          <p:cNvSpPr>
            <a:spLocks noGrp="1" noChangeArrowheads="1"/>
          </p:cNvSpPr>
          <p:nvPr>
            <p:ph type="body" idx="1"/>
          </p:nvPr>
        </p:nvSpPr>
        <p:spPr/>
        <p:txBody>
          <a:bodyPr/>
          <a:lstStyle/>
          <a:p>
            <a:r>
              <a:rPr lang="en-US" sz="1800" dirty="0"/>
              <a:t>WDV AS ON 31-03-2011      1,00,000.00</a:t>
            </a:r>
          </a:p>
          <a:p>
            <a:r>
              <a:rPr lang="en-US" sz="1800" dirty="0"/>
              <a:t>LESS: DEP @ 15%                  15,000.00</a:t>
            </a:r>
          </a:p>
          <a:p>
            <a:r>
              <a:rPr lang="en-US" sz="1800" dirty="0"/>
              <a:t>                                               _________</a:t>
            </a:r>
          </a:p>
          <a:p>
            <a:r>
              <a:rPr lang="en-US" sz="1800" dirty="0"/>
              <a:t>WDV AS ON 31-03-2012          85,000.00</a:t>
            </a:r>
          </a:p>
          <a:p>
            <a:r>
              <a:rPr lang="en-US" sz="1800" dirty="0"/>
              <a:t>LESS : DEP @ 15%                  12,750.00</a:t>
            </a:r>
          </a:p>
          <a:p>
            <a:r>
              <a:rPr lang="en-US" sz="1800" dirty="0"/>
              <a:t>                                                  _________</a:t>
            </a:r>
          </a:p>
          <a:p>
            <a:r>
              <a:rPr lang="en-US" sz="1800" dirty="0"/>
              <a:t>WDV ON 31-03-2013                72,250.00</a:t>
            </a:r>
          </a:p>
          <a:p>
            <a:endParaRPr lang="en-US" sz="1800" dirty="0"/>
          </a:p>
          <a:p>
            <a:r>
              <a:rPr lang="en-US" sz="1800" dirty="0"/>
              <a:t>LESS : SALES PRICE               80,000.00</a:t>
            </a:r>
          </a:p>
          <a:p>
            <a:r>
              <a:rPr lang="en-US" sz="1800" dirty="0"/>
              <a:t>                                                   _________</a:t>
            </a:r>
          </a:p>
          <a:p>
            <a:r>
              <a:rPr lang="en-US" sz="1800" dirty="0"/>
              <a:t>WDV AS ON 31-03-2014                NIL</a:t>
            </a:r>
          </a:p>
          <a:p>
            <a:r>
              <a:rPr lang="en-US" sz="1800" dirty="0"/>
              <a:t>                                                   _________</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push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n-US" sz="4000"/>
              <a:t>CALCULATION OF SHORT TERM CAPITAL GAIN U/S 50</a:t>
            </a:r>
          </a:p>
        </p:txBody>
      </p:sp>
      <p:sp>
        <p:nvSpPr>
          <p:cNvPr id="41987" name="Rectangle 3"/>
          <p:cNvSpPr>
            <a:spLocks noGrp="1" noChangeArrowheads="1"/>
          </p:cNvSpPr>
          <p:nvPr>
            <p:ph type="body" idx="1"/>
          </p:nvPr>
        </p:nvSpPr>
        <p:spPr/>
        <p:txBody>
          <a:bodyPr/>
          <a:lstStyle/>
          <a:p>
            <a:r>
              <a:rPr lang="en-US"/>
              <a:t>SALES CONSIDERATION Rs.80000</a:t>
            </a:r>
          </a:p>
          <a:p>
            <a:r>
              <a:rPr lang="en-US"/>
              <a:t>Less : WDV                        Rs. 72250</a:t>
            </a:r>
          </a:p>
          <a:p>
            <a:r>
              <a:rPr lang="en-US"/>
              <a:t>                                            ------------</a:t>
            </a:r>
          </a:p>
          <a:p>
            <a:r>
              <a:rPr lang="en-US"/>
              <a:t>Short Term capital gain</a:t>
            </a:r>
          </a:p>
          <a:p>
            <a:pPr>
              <a:buFontTx/>
              <a:buNone/>
            </a:pPr>
            <a:r>
              <a:rPr lang="en-US"/>
              <a:t>    u/s 50                                        7750</a:t>
            </a:r>
          </a:p>
          <a:p>
            <a:pPr>
              <a:buFontTx/>
              <a:buNone/>
            </a:pPr>
            <a:r>
              <a:rPr lang="en-US"/>
              <a:t>                                                _______</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circl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r>
              <a:rPr lang="en-US" sz="4000"/>
              <a:t>Whether the Assessee can carried forward unabsorbed depreciation ?</a:t>
            </a:r>
          </a:p>
        </p:txBody>
      </p:sp>
      <p:sp>
        <p:nvSpPr>
          <p:cNvPr id="43011" name="Rectangle 3"/>
          <p:cNvSpPr>
            <a:spLocks noGrp="1" noChangeArrowheads="1"/>
          </p:cNvSpPr>
          <p:nvPr>
            <p:ph sz="quarter" idx="1"/>
          </p:nvPr>
        </p:nvSpPr>
        <p:spPr/>
        <p:txBody>
          <a:bodyPr/>
          <a:lstStyle/>
          <a:p>
            <a:r>
              <a:rPr lang="en-US"/>
              <a:t>Unabsorbed depreciation deemed to set off u/s 32 of the Act. Because sub section 44AD(3) of Act clearly states that the depreciation deemed to be allowed.</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77200" cy="609600"/>
          </a:xfrm>
        </p:spPr>
        <p:txBody>
          <a:bodyPr>
            <a:normAutofit/>
          </a:bodyPr>
          <a:lstStyle/>
          <a:p>
            <a:r>
              <a:rPr lang="en-US" sz="2800" dirty="0" smtClean="0"/>
              <a:t>                                      </a:t>
            </a:r>
            <a:r>
              <a:rPr lang="en-US" sz="2800" u="sng" dirty="0" smtClean="0">
                <a:solidFill>
                  <a:schemeClr val="accent2">
                    <a:lumMod val="75000"/>
                  </a:schemeClr>
                </a:solidFill>
              </a:rPr>
              <a:t> INTRODUCTION</a:t>
            </a:r>
            <a:endParaRPr lang="en-IN" sz="2800" u="sng" dirty="0">
              <a:solidFill>
                <a:schemeClr val="accent2">
                  <a:lumMod val="75000"/>
                </a:schemeClr>
              </a:solidFill>
            </a:endParaRPr>
          </a:p>
        </p:txBody>
      </p:sp>
      <p:sp>
        <p:nvSpPr>
          <p:cNvPr id="4" name="Text Placeholder 3"/>
          <p:cNvSpPr>
            <a:spLocks noGrp="1"/>
          </p:cNvSpPr>
          <p:nvPr>
            <p:ph type="body" idx="2"/>
          </p:nvPr>
        </p:nvSpPr>
        <p:spPr>
          <a:xfrm>
            <a:off x="152400" y="609600"/>
            <a:ext cx="6629400" cy="6248400"/>
          </a:xfrm>
        </p:spPr>
        <p:txBody>
          <a:bodyPr>
            <a:noAutofit/>
          </a:bodyPr>
          <a:lstStyle/>
          <a:p>
            <a:pPr>
              <a:buFont typeface="Wingdings" pitchFamily="2" charset="2"/>
              <a:buChar char="Ø"/>
            </a:pPr>
            <a:r>
              <a:rPr lang="en-IN" sz="1800" b="1" dirty="0" smtClean="0">
                <a:solidFill>
                  <a:srgbClr val="002060"/>
                </a:solidFill>
                <a:effectLst>
                  <a:outerShdw blurRad="38100" dist="38100" dir="2700000" algn="tl">
                    <a:srgbClr val="000000">
                      <a:alpha val="43137"/>
                    </a:srgbClr>
                  </a:outerShdw>
                </a:effectLst>
              </a:rPr>
              <a:t>Section 44AD is a part of the Presumptive Scheme of Taxation which reads as “Special Provisions for computing profits and gains of business on presumptive basis”.</a:t>
            </a:r>
            <a:r>
              <a:rPr lang="en-IN" sz="1800" dirty="0" smtClean="0">
                <a:solidFill>
                  <a:srgbClr val="002060"/>
                </a:solidFill>
                <a:effectLst>
                  <a:outerShdw blurRad="38100" dist="38100" dir="2700000" algn="tl">
                    <a:srgbClr val="000000">
                      <a:alpha val="43137"/>
                    </a:srgbClr>
                  </a:outerShdw>
                </a:effectLst>
              </a:rPr>
              <a:t> </a:t>
            </a:r>
          </a:p>
          <a:p>
            <a:pPr>
              <a:buFont typeface="Wingdings" pitchFamily="2" charset="2"/>
              <a:buChar char="Ø"/>
            </a:pPr>
            <a:r>
              <a:rPr lang="en-IN" sz="1800" dirty="0" smtClean="0">
                <a:solidFill>
                  <a:srgbClr val="002060"/>
                </a:solidFill>
                <a:effectLst>
                  <a:outerShdw blurRad="38100" dist="38100" dir="2700000" algn="tl">
                    <a:srgbClr val="000000">
                      <a:alpha val="43137"/>
                    </a:srgbClr>
                  </a:outerShdw>
                </a:effectLst>
              </a:rPr>
              <a:t>44AD and 44AE was introduced by Finance Act 1994 </a:t>
            </a:r>
            <a:r>
              <a:rPr lang="en-IN" sz="1800" dirty="0" err="1" smtClean="0">
                <a:solidFill>
                  <a:srgbClr val="002060"/>
                </a:solidFill>
                <a:effectLst>
                  <a:outerShdw blurRad="38100" dist="38100" dir="2700000" algn="tl">
                    <a:srgbClr val="000000">
                      <a:alpha val="43137"/>
                    </a:srgbClr>
                  </a:outerShdw>
                </a:effectLst>
              </a:rPr>
              <a:t>w.e.f</a:t>
            </a:r>
            <a:r>
              <a:rPr lang="en-IN" sz="1800" dirty="0" smtClean="0">
                <a:solidFill>
                  <a:srgbClr val="002060"/>
                </a:solidFill>
                <a:effectLst>
                  <a:outerShdw blurRad="38100" dist="38100" dir="2700000" algn="tl">
                    <a:srgbClr val="000000">
                      <a:alpha val="43137"/>
                    </a:srgbClr>
                  </a:outerShdw>
                </a:effectLst>
              </a:rPr>
              <a:t>. A.Y. 1994-95.</a:t>
            </a:r>
          </a:p>
          <a:p>
            <a:pPr>
              <a:buFont typeface="Wingdings" pitchFamily="2" charset="2"/>
              <a:buChar char="Ø"/>
            </a:pPr>
            <a:r>
              <a:rPr lang="en-IN" sz="1800" dirty="0" smtClean="0">
                <a:solidFill>
                  <a:srgbClr val="002060"/>
                </a:solidFill>
                <a:effectLst>
                  <a:outerShdw blurRad="38100" dist="38100" dir="2700000" algn="tl">
                    <a:srgbClr val="000000">
                      <a:alpha val="43137"/>
                    </a:srgbClr>
                  </a:outerShdw>
                </a:effectLst>
              </a:rPr>
              <a:t>Initially, It was applicable to assessee engaged in the business of civil construction or supply of labour for civil construction whereas Section 44AE is applicable to </a:t>
            </a:r>
            <a:r>
              <a:rPr lang="en-IN" sz="1800" dirty="0" err="1" smtClean="0">
                <a:solidFill>
                  <a:srgbClr val="002060"/>
                </a:solidFill>
                <a:effectLst>
                  <a:outerShdw blurRad="38100" dist="38100" dir="2700000" algn="tl">
                    <a:srgbClr val="000000">
                      <a:alpha val="43137"/>
                    </a:srgbClr>
                  </a:outerShdw>
                </a:effectLst>
              </a:rPr>
              <a:t>assessee’s</a:t>
            </a:r>
            <a:r>
              <a:rPr lang="en-IN" sz="1800" dirty="0" smtClean="0">
                <a:solidFill>
                  <a:srgbClr val="002060"/>
                </a:solidFill>
                <a:effectLst>
                  <a:outerShdw blurRad="38100" dist="38100" dir="2700000" algn="tl">
                    <a:srgbClr val="000000">
                      <a:alpha val="43137"/>
                    </a:srgbClr>
                  </a:outerShdw>
                </a:effectLst>
              </a:rPr>
              <a:t> engaged in the business of plying, hiring or leasing of goods carriages where the assessee does not own more than 10 goods carriages at any time during the previous year.</a:t>
            </a:r>
          </a:p>
          <a:p>
            <a:pPr>
              <a:buFont typeface="Wingdings" pitchFamily="2" charset="2"/>
              <a:buChar char="Ø"/>
            </a:pPr>
            <a:r>
              <a:rPr lang="en-IN" sz="1800" dirty="0" smtClean="0">
                <a:solidFill>
                  <a:srgbClr val="002060"/>
                </a:solidFill>
                <a:effectLst>
                  <a:outerShdw blurRad="38100" dist="38100" dir="2700000" algn="tl">
                    <a:srgbClr val="000000">
                      <a:alpha val="43137"/>
                    </a:srgbClr>
                  </a:outerShdw>
                </a:effectLst>
              </a:rPr>
              <a:t>Yet another section 44AF was introduced by Finance Act 1997 </a:t>
            </a:r>
            <a:r>
              <a:rPr lang="en-IN" sz="1800" dirty="0" err="1" smtClean="0">
                <a:solidFill>
                  <a:srgbClr val="002060"/>
                </a:solidFill>
                <a:effectLst>
                  <a:outerShdw blurRad="38100" dist="38100" dir="2700000" algn="tl">
                    <a:srgbClr val="000000">
                      <a:alpha val="43137"/>
                    </a:srgbClr>
                  </a:outerShdw>
                </a:effectLst>
              </a:rPr>
              <a:t>w.e.f</a:t>
            </a:r>
            <a:r>
              <a:rPr lang="en-IN" sz="1800" dirty="0" smtClean="0">
                <a:solidFill>
                  <a:srgbClr val="002060"/>
                </a:solidFill>
                <a:effectLst>
                  <a:outerShdw blurRad="38100" dist="38100" dir="2700000" algn="tl">
                    <a:srgbClr val="000000">
                      <a:alpha val="43137"/>
                    </a:srgbClr>
                  </a:outerShdw>
                </a:effectLst>
              </a:rPr>
              <a:t>. A.Y. 1998-99 which was applicable to </a:t>
            </a:r>
            <a:r>
              <a:rPr lang="en-IN" sz="1800" dirty="0" err="1" smtClean="0">
                <a:solidFill>
                  <a:srgbClr val="002060"/>
                </a:solidFill>
                <a:effectLst>
                  <a:outerShdw blurRad="38100" dist="38100" dir="2700000" algn="tl">
                    <a:srgbClr val="000000">
                      <a:alpha val="43137"/>
                    </a:srgbClr>
                  </a:outerShdw>
                </a:effectLst>
              </a:rPr>
              <a:t>assessee’s</a:t>
            </a:r>
            <a:r>
              <a:rPr lang="en-IN" sz="1800" dirty="0" smtClean="0">
                <a:solidFill>
                  <a:srgbClr val="002060"/>
                </a:solidFill>
                <a:effectLst>
                  <a:outerShdw blurRad="38100" dist="38100" dir="2700000" algn="tl">
                    <a:srgbClr val="000000">
                      <a:alpha val="43137"/>
                    </a:srgbClr>
                  </a:outerShdw>
                </a:effectLst>
              </a:rPr>
              <a:t> engaged in retail trade of goods and merchandise.</a:t>
            </a:r>
          </a:p>
          <a:p>
            <a:pPr>
              <a:buFont typeface="Wingdings" pitchFamily="2" charset="2"/>
              <a:buChar char="Ø"/>
            </a:pPr>
            <a:r>
              <a:rPr lang="en-IN" sz="1800" dirty="0" smtClean="0">
                <a:solidFill>
                  <a:srgbClr val="002060"/>
                </a:solidFill>
                <a:effectLst>
                  <a:outerShdw blurRad="38100" dist="38100" dir="2700000" algn="tl">
                    <a:srgbClr val="000000">
                      <a:alpha val="43137"/>
                    </a:srgbClr>
                  </a:outerShdw>
                </a:effectLst>
              </a:rPr>
              <a:t>Now, by virtue of Finance Act (No. 2) of 2009, and </a:t>
            </a:r>
            <a:r>
              <a:rPr lang="en-IN" sz="1800" dirty="0" err="1" smtClean="0">
                <a:solidFill>
                  <a:srgbClr val="002060"/>
                </a:solidFill>
                <a:effectLst>
                  <a:outerShdw blurRad="38100" dist="38100" dir="2700000" algn="tl">
                    <a:srgbClr val="000000">
                      <a:alpha val="43137"/>
                    </a:srgbClr>
                  </a:outerShdw>
                </a:effectLst>
              </a:rPr>
              <a:t>w.e.f</a:t>
            </a:r>
            <a:r>
              <a:rPr lang="en-IN" sz="1800" dirty="0" smtClean="0">
                <a:solidFill>
                  <a:srgbClr val="002060"/>
                </a:solidFill>
                <a:effectLst>
                  <a:outerShdw blurRad="38100" dist="38100" dir="2700000" algn="tl">
                    <a:srgbClr val="000000">
                      <a:alpha val="43137"/>
                    </a:srgbClr>
                  </a:outerShdw>
                </a:effectLst>
              </a:rPr>
              <a:t>. A.Y. 2011-12, both Section 44AD and Section 44AF have been substituted by New Section 44AD, which is considered as a paradigm shift in the entire scheme of presumptive taxation, and I would be discussing the same at length.</a:t>
            </a:r>
          </a:p>
        </p:txBody>
      </p:sp>
      <p:pic>
        <p:nvPicPr>
          <p:cNvPr id="5" name="Content Placeholder 4" descr="Tax.jpg"/>
          <p:cNvPicPr>
            <a:picLocks noGrp="1" noChangeAspect="1"/>
          </p:cNvPicPr>
          <p:nvPr>
            <p:ph sz="quarter" idx="1"/>
          </p:nvPr>
        </p:nvPicPr>
        <p:blipFill>
          <a:blip r:embed="rId2"/>
          <a:stretch>
            <a:fillRect/>
          </a:stretch>
        </p:blipFill>
        <p:spPr>
          <a:xfrm>
            <a:off x="6553200" y="3429000"/>
            <a:ext cx="2190750" cy="1752600"/>
          </a:xfrm>
        </p:spPr>
      </p:pic>
      <p:pic>
        <p:nvPicPr>
          <p:cNvPr id="6" name="Content Placeholder 4" descr="Tax.jpg"/>
          <p:cNvPicPr>
            <a:picLocks noChangeAspect="1"/>
          </p:cNvPicPr>
          <p:nvPr/>
        </p:nvPicPr>
        <p:blipFill>
          <a:blip r:embed="rId2"/>
          <a:stretch>
            <a:fillRect/>
          </a:stretch>
        </p:blipFill>
        <p:spPr>
          <a:xfrm>
            <a:off x="6635446" y="457201"/>
            <a:ext cx="2279953" cy="2209800"/>
          </a:xfrm>
          <a:prstGeom prst="rect">
            <a:avLst/>
          </a:prstGeom>
        </p:spPr>
      </p:pic>
      <p:sp>
        <p:nvSpPr>
          <p:cNvPr id="7" name="Footer Placeholder 6"/>
          <p:cNvSpPr>
            <a:spLocks noGrp="1"/>
          </p:cNvSpPr>
          <p:nvPr>
            <p:ph type="ftr" sz="quarter" idx="11"/>
          </p:nvPr>
        </p:nvSpPr>
        <p:spPr/>
        <p:txBody>
          <a:bodyPr/>
          <a:lstStyle/>
          <a:p>
            <a:r>
              <a:rPr lang="en-US" smtClean="0"/>
              <a:t>DHARMENDRA SHARMA</a:t>
            </a:r>
            <a:endParaRPr lang="en-US"/>
          </a:p>
        </p:txBody>
      </p:sp>
    </p:spTree>
  </p:cSld>
  <p:clrMapOvr>
    <a:masterClrMapping/>
  </p:clrMapOvr>
  <p:transition>
    <p:diamon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Autofit/>
          </a:bodyPr>
          <a:lstStyle/>
          <a:p>
            <a:r>
              <a:rPr lang="en-US" sz="8000" b="1" u="sng" dirty="0"/>
              <a:t>Section 44AD(4)</a:t>
            </a:r>
          </a:p>
        </p:txBody>
      </p:sp>
      <p:sp>
        <p:nvSpPr>
          <p:cNvPr id="44035" name="Rectangle 3"/>
          <p:cNvSpPr>
            <a:spLocks noGrp="1" noChangeArrowheads="1"/>
          </p:cNvSpPr>
          <p:nvPr>
            <p:ph type="body" idx="1"/>
          </p:nvPr>
        </p:nvSpPr>
        <p:spPr/>
        <p:txBody>
          <a:bodyPr/>
          <a:lstStyle/>
          <a:p>
            <a:r>
              <a:rPr lang="en-US" i="1"/>
              <a:t>The provisions of Chapter XVII-C shall not apply to an eligible assessee in so far as </a:t>
            </a:r>
            <a:r>
              <a:rPr lang="en-US" b="1" u="sng"/>
              <a:t>they relate to the eligible business.</a:t>
            </a:r>
          </a:p>
          <a:p>
            <a:r>
              <a:rPr lang="en-US" b="1" u="sng"/>
              <a:t> </a:t>
            </a:r>
            <a:r>
              <a:rPr lang="en-US"/>
              <a:t>Chapter xvii-c deals with provisions relating to Advance Payment of Tax.</a:t>
            </a:r>
            <a:endParaRPr lang="en-US" u="sng"/>
          </a:p>
          <a:p>
            <a:r>
              <a:rPr lang="en-US" u="sng"/>
              <a:t>On plain </a:t>
            </a:r>
            <a:r>
              <a:rPr lang="en-US"/>
              <a:t>reading of this subsection, we conclude that eligible assessees are exempt from payment of Advance Tax.</a:t>
            </a:r>
            <a:endParaRPr lang="en-US" b="1" u="sng"/>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checker dir="ver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Autofit/>
          </a:bodyPr>
          <a:lstStyle/>
          <a:p>
            <a:r>
              <a:rPr lang="en-US" sz="7000" b="1" dirty="0" smtClean="0"/>
              <a:t>   </a:t>
            </a:r>
            <a:r>
              <a:rPr lang="en-US" sz="7000" b="1" u="sng" dirty="0" smtClean="0"/>
              <a:t>Section 44AD(4)</a:t>
            </a:r>
            <a:endParaRPr lang="en-US" sz="7000" dirty="0"/>
          </a:p>
        </p:txBody>
      </p:sp>
      <p:sp>
        <p:nvSpPr>
          <p:cNvPr id="45059" name="Rectangle 3"/>
          <p:cNvSpPr>
            <a:spLocks noGrp="1" noChangeArrowheads="1"/>
          </p:cNvSpPr>
          <p:nvPr>
            <p:ph type="body" idx="1"/>
          </p:nvPr>
        </p:nvSpPr>
        <p:spPr/>
        <p:txBody>
          <a:bodyPr/>
          <a:lstStyle/>
          <a:p>
            <a:r>
              <a:rPr lang="en-US" dirty="0"/>
              <a:t>But the second part of Provision creates a blunder so far it relates to eligible business, which creates lot of doubt in my mind.</a:t>
            </a:r>
          </a:p>
          <a:p>
            <a:pPr>
              <a:buFontTx/>
              <a:buNone/>
            </a:pPr>
            <a:r>
              <a:rPr lang="en-US" dirty="0"/>
              <a:t>    we discuss this problem by way of example :</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Autofit/>
          </a:bodyPr>
          <a:lstStyle/>
          <a:p>
            <a:r>
              <a:rPr lang="en-US" sz="7000" b="1" dirty="0" smtClean="0"/>
              <a:t> </a:t>
            </a:r>
            <a:r>
              <a:rPr lang="en-US" sz="7000" b="1" u="sng" dirty="0" smtClean="0"/>
              <a:t>Section 44AD(4)</a:t>
            </a:r>
            <a:endParaRPr lang="en-US" sz="7000" dirty="0"/>
          </a:p>
        </p:txBody>
      </p:sp>
      <p:sp>
        <p:nvSpPr>
          <p:cNvPr id="46083" name="Rectangle 3"/>
          <p:cNvSpPr>
            <a:spLocks noGrp="1" noChangeArrowheads="1"/>
          </p:cNvSpPr>
          <p:nvPr>
            <p:ph sz="quarter" idx="1"/>
          </p:nvPr>
        </p:nvSpPr>
        <p:spPr/>
        <p:txBody>
          <a:bodyPr/>
          <a:lstStyle/>
          <a:p>
            <a:pPr>
              <a:lnSpc>
                <a:spcPct val="90000"/>
              </a:lnSpc>
            </a:pPr>
            <a:r>
              <a:rPr lang="en-US" dirty="0"/>
              <a:t>Profit under section 44AD    Rs 4.00 </a:t>
            </a:r>
            <a:r>
              <a:rPr lang="en-US" dirty="0" err="1"/>
              <a:t>lac</a:t>
            </a:r>
            <a:endParaRPr lang="en-US" dirty="0"/>
          </a:p>
          <a:p>
            <a:pPr>
              <a:lnSpc>
                <a:spcPct val="90000"/>
              </a:lnSpc>
              <a:buFontTx/>
              <a:buNone/>
            </a:pPr>
            <a:r>
              <a:rPr lang="en-US" dirty="0"/>
              <a:t>     ( Say Turnover is RS.50 </a:t>
            </a:r>
            <a:r>
              <a:rPr lang="en-US" dirty="0" err="1"/>
              <a:t>lakhs</a:t>
            </a:r>
            <a:r>
              <a:rPr lang="en-US" dirty="0"/>
              <a:t>)</a:t>
            </a:r>
          </a:p>
          <a:p>
            <a:pPr>
              <a:lnSpc>
                <a:spcPct val="90000"/>
              </a:lnSpc>
              <a:buFontTx/>
              <a:buNone/>
            </a:pPr>
            <a:r>
              <a:rPr lang="en-US" dirty="0"/>
              <a:t>       Interest Income                 Rs.5.00 Lac</a:t>
            </a:r>
          </a:p>
          <a:p>
            <a:pPr>
              <a:lnSpc>
                <a:spcPct val="90000"/>
              </a:lnSpc>
              <a:buFontTx/>
              <a:buNone/>
            </a:pPr>
            <a:endParaRPr lang="en-US" dirty="0"/>
          </a:p>
          <a:p>
            <a:pPr>
              <a:lnSpc>
                <a:spcPct val="90000"/>
              </a:lnSpc>
              <a:buFontTx/>
              <a:buNone/>
            </a:pPr>
            <a:r>
              <a:rPr lang="en-US" dirty="0"/>
              <a:t>     Total Income                       Rs.9.00 </a:t>
            </a:r>
            <a:r>
              <a:rPr lang="en-US" dirty="0" err="1"/>
              <a:t>lac</a:t>
            </a:r>
            <a:endParaRPr lang="en-US" dirty="0"/>
          </a:p>
          <a:p>
            <a:pPr>
              <a:lnSpc>
                <a:spcPct val="90000"/>
              </a:lnSpc>
              <a:buFontTx/>
              <a:buNone/>
            </a:pPr>
            <a:r>
              <a:rPr lang="en-US" dirty="0"/>
              <a:t>In this situation, whether I am exempted from provisions of advance tax in all or whether I am liable to Pay advance Tax on interest income of Rs.5.00 </a:t>
            </a:r>
            <a:r>
              <a:rPr lang="en-US" dirty="0" err="1"/>
              <a:t>lac</a:t>
            </a:r>
            <a:r>
              <a:rPr lang="en-US" dirty="0"/>
              <a:t>.</a:t>
            </a:r>
          </a:p>
          <a:p>
            <a:pPr>
              <a:lnSpc>
                <a:spcPct val="90000"/>
              </a:lnSpc>
              <a:buFontTx/>
              <a:buNone/>
            </a:pPr>
            <a:endParaRPr lang="en-US" dirty="0"/>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Section 44AD(4)</a:t>
            </a:r>
          </a:p>
        </p:txBody>
      </p:sp>
      <p:sp>
        <p:nvSpPr>
          <p:cNvPr id="47107" name="Rectangle 3"/>
          <p:cNvSpPr>
            <a:spLocks noGrp="1" noChangeArrowheads="1"/>
          </p:cNvSpPr>
          <p:nvPr>
            <p:ph idx="1"/>
          </p:nvPr>
        </p:nvSpPr>
        <p:spPr/>
        <p:txBody>
          <a:bodyPr/>
          <a:lstStyle/>
          <a:p>
            <a:r>
              <a:rPr lang="en-US" dirty="0"/>
              <a:t>From the understanding of Law, it is clear that I have to pay advance tax on interest income of Rs.5.00 </a:t>
            </a:r>
            <a:r>
              <a:rPr lang="en-US" dirty="0" err="1"/>
              <a:t>lac</a:t>
            </a:r>
            <a:r>
              <a:rPr lang="en-US" dirty="0"/>
              <a:t>.</a:t>
            </a:r>
          </a:p>
          <a:p>
            <a:r>
              <a:rPr lang="en-US" dirty="0"/>
              <a:t>But how this tax calculation is to be made, no where define in legislature.</a:t>
            </a:r>
          </a:p>
        </p:txBody>
      </p:sp>
      <p:sp>
        <p:nvSpPr>
          <p:cNvPr id="4" name="Footer Placeholder 3"/>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Section 44AD(5)</a:t>
            </a:r>
          </a:p>
        </p:txBody>
      </p:sp>
      <p:sp>
        <p:nvSpPr>
          <p:cNvPr id="48131" name="Rectangle 3"/>
          <p:cNvSpPr>
            <a:spLocks noGrp="1" noChangeArrowheads="1"/>
          </p:cNvSpPr>
          <p:nvPr>
            <p:ph type="body" idx="1"/>
          </p:nvPr>
        </p:nvSpPr>
        <p:spPr/>
        <p:txBody>
          <a:bodyPr/>
          <a:lstStyle/>
          <a:p>
            <a:pPr>
              <a:buFontTx/>
              <a:buNone/>
            </a:pPr>
            <a:r>
              <a:rPr lang="en-US" sz="2800"/>
              <a:t>       </a:t>
            </a:r>
            <a:r>
              <a:rPr lang="en-US" sz="6600"/>
              <a:t>DRAFTING BLUNDER</a:t>
            </a:r>
          </a:p>
          <a:p>
            <a:pPr>
              <a:buFontTx/>
              <a:buNone/>
            </a:pPr>
            <a:r>
              <a:rPr lang="en-US" sz="6600"/>
              <a:t>                 OR</a:t>
            </a:r>
          </a:p>
          <a:p>
            <a:pPr>
              <a:buFontTx/>
              <a:buNone/>
            </a:pPr>
            <a:r>
              <a:rPr lang="en-US" sz="6600"/>
              <a:t>               INTENTION</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990600" y="274638"/>
            <a:ext cx="6934200" cy="1143000"/>
          </a:xfrm>
        </p:spPr>
        <p:txBody>
          <a:bodyPr>
            <a:normAutofit/>
          </a:bodyPr>
          <a:lstStyle/>
          <a:p>
            <a:r>
              <a:rPr lang="en-US" sz="6600" b="1" u="sng" dirty="0">
                <a:solidFill>
                  <a:schemeClr val="accent3">
                    <a:lumMod val="60000"/>
                    <a:lumOff val="40000"/>
                  </a:schemeClr>
                </a:solidFill>
              </a:rPr>
              <a:t>SECTION 44AD(5)</a:t>
            </a:r>
          </a:p>
        </p:txBody>
      </p:sp>
      <p:sp>
        <p:nvSpPr>
          <p:cNvPr id="49155" name="Rectangle 3"/>
          <p:cNvSpPr>
            <a:spLocks noGrp="1" noChangeArrowheads="1"/>
          </p:cNvSpPr>
          <p:nvPr>
            <p:ph type="body" idx="1"/>
          </p:nvPr>
        </p:nvSpPr>
        <p:spPr/>
        <p:txBody>
          <a:bodyPr>
            <a:noAutofit/>
          </a:bodyPr>
          <a:lstStyle/>
          <a:p>
            <a:pPr>
              <a:lnSpc>
                <a:spcPct val="80000"/>
              </a:lnSpc>
            </a:pPr>
            <a:r>
              <a:rPr lang="en-US" sz="3600" dirty="0">
                <a:latin typeface="Arabic Typesetting" pitchFamily="66" charset="-78"/>
                <a:cs typeface="Arabic Typesetting" pitchFamily="66" charset="-78"/>
              </a:rPr>
              <a:t> Notwithstanding anything contained in the foregoing provisions of this section, an eligible assessee who claims that his profits and gains from the eligible business are lower than the profits and gains specified in sub-section (1) and whose total income exceeds the maximum amount which is not chargeable to income-tax, shall be required to keep and maintain such books of account </a:t>
            </a:r>
            <a:r>
              <a:rPr lang="en-US" sz="3600" b="1" dirty="0">
                <a:latin typeface="Arabic Typesetting" pitchFamily="66" charset="-78"/>
                <a:cs typeface="Arabic Typesetting" pitchFamily="66" charset="-78"/>
              </a:rPr>
              <a:t>and </a:t>
            </a:r>
            <a:r>
              <a:rPr lang="en-US" sz="3600" dirty="0">
                <a:latin typeface="Arabic Typesetting" pitchFamily="66" charset="-78"/>
                <a:cs typeface="Arabic Typesetting" pitchFamily="66" charset="-78"/>
              </a:rPr>
              <a:t>other documents as required under sub-section (2) of </a:t>
            </a:r>
            <a:r>
              <a:rPr lang="en-US" sz="3600" dirty="0">
                <a:latin typeface="Arabic Typesetting" pitchFamily="66" charset="-78"/>
                <a:cs typeface="Arabic Typesetting" pitchFamily="66" charset="-78"/>
                <a:hlinkClick r:id="rId2"/>
              </a:rPr>
              <a:t>section 44AA</a:t>
            </a:r>
            <a:r>
              <a:rPr lang="en-US" sz="3600" dirty="0">
                <a:latin typeface="Arabic Typesetting" pitchFamily="66" charset="-78"/>
                <a:cs typeface="Arabic Typesetting" pitchFamily="66" charset="-78"/>
              </a:rPr>
              <a:t> and get them audited and furnish a report of such audit as required under </a:t>
            </a:r>
            <a:r>
              <a:rPr lang="en-US" sz="3600" dirty="0">
                <a:latin typeface="Arabic Typesetting" pitchFamily="66" charset="-78"/>
                <a:cs typeface="Arabic Typesetting" pitchFamily="66" charset="-78"/>
                <a:hlinkClick r:id="rId3"/>
              </a:rPr>
              <a:t>section 44AB</a:t>
            </a:r>
            <a:r>
              <a:rPr lang="en-US" sz="3600" dirty="0">
                <a:latin typeface="Arabic Typesetting" pitchFamily="66" charset="-78"/>
                <a:cs typeface="Arabic Typesetting" pitchFamily="66" charset="-78"/>
              </a:rPr>
              <a:t>.</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838200" y="274638"/>
            <a:ext cx="7086600" cy="1143000"/>
          </a:xfrm>
        </p:spPr>
        <p:txBody>
          <a:bodyPr>
            <a:noAutofit/>
          </a:bodyPr>
          <a:lstStyle/>
          <a:p>
            <a:r>
              <a:rPr lang="en-US" sz="7000" b="1" u="sng" dirty="0">
                <a:solidFill>
                  <a:schemeClr val="accent1">
                    <a:lumMod val="75000"/>
                  </a:schemeClr>
                </a:solidFill>
              </a:rPr>
              <a:t>SECTION 44AD(5)</a:t>
            </a:r>
          </a:p>
        </p:txBody>
      </p:sp>
      <p:sp>
        <p:nvSpPr>
          <p:cNvPr id="50179" name="Rectangle 3"/>
          <p:cNvSpPr>
            <a:spLocks noGrp="1" noChangeArrowheads="1"/>
          </p:cNvSpPr>
          <p:nvPr>
            <p:ph type="body" idx="1"/>
          </p:nvPr>
        </p:nvSpPr>
        <p:spPr/>
        <p:txBody>
          <a:bodyPr/>
          <a:lstStyle/>
          <a:p>
            <a:pPr>
              <a:lnSpc>
                <a:spcPct val="80000"/>
              </a:lnSpc>
            </a:pPr>
            <a:r>
              <a:rPr lang="en-US" sz="2400" dirty="0"/>
              <a:t>The assessee has to get the accounts audit if the following two conditions are satisfied:-</a:t>
            </a:r>
          </a:p>
          <a:p>
            <a:pPr>
              <a:lnSpc>
                <a:spcPct val="80000"/>
              </a:lnSpc>
            </a:pPr>
            <a:r>
              <a:rPr lang="en-US" sz="2400" dirty="0"/>
              <a:t>1. his profits and gains from the eligible business are lower than the profits and gains specified in sub-section (1) </a:t>
            </a:r>
          </a:p>
          <a:p>
            <a:pPr>
              <a:lnSpc>
                <a:spcPct val="80000"/>
              </a:lnSpc>
              <a:buFontTx/>
              <a:buNone/>
            </a:pPr>
            <a:r>
              <a:rPr lang="en-US" sz="2400" dirty="0"/>
              <a:t>                          and   </a:t>
            </a:r>
          </a:p>
          <a:p>
            <a:pPr>
              <a:lnSpc>
                <a:spcPct val="80000"/>
              </a:lnSpc>
              <a:buFontTx/>
              <a:buNone/>
            </a:pPr>
            <a:r>
              <a:rPr lang="en-US" sz="2400" dirty="0"/>
              <a:t>  Whose total income exceeds the maximum amount which is not chargeable to income-tax.</a:t>
            </a:r>
          </a:p>
          <a:p>
            <a:pPr>
              <a:lnSpc>
                <a:spcPct val="80000"/>
              </a:lnSpc>
              <a:buFontTx/>
              <a:buNone/>
            </a:pPr>
            <a:r>
              <a:rPr lang="en-US" sz="2400" dirty="0"/>
              <a:t>Here see both the conditions are simultaneous and the assessee required to get his accounts audit only if his profits from the business u/s 44AD are lower than 8% of this turnover and further his total income is more than maximum amount which is not liable to tax.</a:t>
            </a:r>
          </a:p>
          <a:p>
            <a:pPr>
              <a:lnSpc>
                <a:spcPct val="80000"/>
              </a:lnSpc>
              <a:buFontTx/>
              <a:buNone/>
            </a:pPr>
            <a:endParaRPr lang="en-US" sz="2400" dirty="0"/>
          </a:p>
          <a:p>
            <a:pPr>
              <a:lnSpc>
                <a:spcPct val="80000"/>
              </a:lnSpc>
              <a:buFontTx/>
              <a:buNone/>
            </a:pPr>
            <a:endParaRPr lang="en-US" sz="2400" dirty="0"/>
          </a:p>
          <a:p>
            <a:pPr>
              <a:lnSpc>
                <a:spcPct val="80000"/>
              </a:lnSpc>
              <a:buFontTx/>
              <a:buNone/>
            </a:pPr>
            <a:endParaRPr lang="en-US" sz="2400" dirty="0"/>
          </a:p>
          <a:p>
            <a:pPr>
              <a:lnSpc>
                <a:spcPct val="80000"/>
              </a:lnSpc>
            </a:pPr>
            <a:endParaRPr lang="en-US" sz="2400" dirty="0"/>
          </a:p>
          <a:p>
            <a:pPr>
              <a:lnSpc>
                <a:spcPct val="80000"/>
              </a:lnSpc>
            </a:pPr>
            <a:endParaRPr lang="en-US" sz="2400" dirty="0"/>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066800" y="274638"/>
            <a:ext cx="6858000" cy="1143000"/>
          </a:xfrm>
        </p:spPr>
        <p:txBody>
          <a:bodyPr>
            <a:noAutofit/>
          </a:bodyPr>
          <a:lstStyle/>
          <a:p>
            <a:r>
              <a:rPr lang="en-US" sz="7000" b="1" u="sng" dirty="0">
                <a:solidFill>
                  <a:schemeClr val="accent1">
                    <a:lumMod val="75000"/>
                  </a:schemeClr>
                </a:solidFill>
                <a:effectLst>
                  <a:outerShdw blurRad="38100" dist="38100" dir="2700000" algn="tl">
                    <a:srgbClr val="000000">
                      <a:alpha val="43137"/>
                    </a:srgbClr>
                  </a:outerShdw>
                </a:effectLst>
              </a:rPr>
              <a:t>SECTION 44AD(5)</a:t>
            </a:r>
          </a:p>
        </p:txBody>
      </p:sp>
      <p:sp>
        <p:nvSpPr>
          <p:cNvPr id="51203" name="Rectangle 3"/>
          <p:cNvSpPr>
            <a:spLocks noGrp="1" noChangeArrowheads="1"/>
          </p:cNvSpPr>
          <p:nvPr>
            <p:ph type="body" idx="1"/>
          </p:nvPr>
        </p:nvSpPr>
        <p:spPr/>
        <p:txBody>
          <a:bodyPr/>
          <a:lstStyle/>
          <a:p>
            <a:pPr>
              <a:lnSpc>
                <a:spcPct val="80000"/>
              </a:lnSpc>
            </a:pPr>
            <a:r>
              <a:rPr lang="en-US" sz="2800" dirty="0">
                <a:solidFill>
                  <a:srgbClr val="002060"/>
                </a:solidFill>
              </a:rPr>
              <a:t>Though the proposed provision is applicable from assessment year 2011-12 but if for example and to understand the effect of this provision we presume the minimum amount which is not liable to tax is Rs. 1.60 </a:t>
            </a:r>
            <a:r>
              <a:rPr lang="en-US" sz="2800" dirty="0" err="1">
                <a:solidFill>
                  <a:srgbClr val="002060"/>
                </a:solidFill>
              </a:rPr>
              <a:t>Lakh</a:t>
            </a:r>
            <a:r>
              <a:rPr lang="en-US" sz="2800" dirty="0">
                <a:solidFill>
                  <a:srgbClr val="002060"/>
                </a:solidFill>
              </a:rPr>
              <a:t> and the turnover of the eligible business is Rs.38 </a:t>
            </a:r>
            <a:r>
              <a:rPr lang="en-US" sz="2800" dirty="0" err="1">
                <a:solidFill>
                  <a:srgbClr val="002060"/>
                </a:solidFill>
              </a:rPr>
              <a:t>Lakhs</a:t>
            </a:r>
            <a:r>
              <a:rPr lang="en-US" sz="2800" dirty="0">
                <a:solidFill>
                  <a:srgbClr val="002060"/>
                </a:solidFill>
              </a:rPr>
              <a:t> and the Net profit is Rs. 152000.00 which comes to only 4% hence the first condition for the compulsory audit is there but since the income is only Rs.1.52 </a:t>
            </a:r>
            <a:r>
              <a:rPr lang="en-US" sz="2800" dirty="0" err="1">
                <a:solidFill>
                  <a:srgbClr val="002060"/>
                </a:solidFill>
              </a:rPr>
              <a:t>Lakhs</a:t>
            </a:r>
            <a:r>
              <a:rPr lang="en-US" sz="2800" dirty="0">
                <a:solidFill>
                  <a:srgbClr val="002060"/>
                </a:solidFill>
              </a:rPr>
              <a:t> hence the second condition of section 44AD(5) is not complete hence the audit is not mandatory.</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762000" y="274638"/>
            <a:ext cx="7162800" cy="1143000"/>
          </a:xfrm>
        </p:spPr>
        <p:txBody>
          <a:bodyPr>
            <a:noAutofit/>
          </a:bodyPr>
          <a:lstStyle/>
          <a:p>
            <a:r>
              <a:rPr lang="en-US" sz="7000" b="1" u="sng" dirty="0"/>
              <a:t>SECTION 44AD(5)</a:t>
            </a:r>
          </a:p>
        </p:txBody>
      </p:sp>
      <p:sp>
        <p:nvSpPr>
          <p:cNvPr id="52227" name="Rectangle 3"/>
          <p:cNvSpPr>
            <a:spLocks noGrp="1" noChangeArrowheads="1"/>
          </p:cNvSpPr>
          <p:nvPr>
            <p:ph type="body" idx="1"/>
          </p:nvPr>
        </p:nvSpPr>
        <p:spPr/>
        <p:txBody>
          <a:bodyPr>
            <a:noAutofit/>
          </a:bodyPr>
          <a:lstStyle/>
          <a:p>
            <a:r>
              <a:rPr lang="en-US" sz="3200" dirty="0"/>
              <a:t>If whatever mentioned above is the intention of law then in most of the cases where income of the assessee is below taxable limit then there is no requirement of audit even if the rate of profit is below 8% and the income is below taxable limit due to the reason that the rate of profit on eligible business is less than 8%.</a:t>
            </a:r>
          </a:p>
          <a:p>
            <a:pPr>
              <a:buFontTx/>
              <a:buNone/>
            </a:pPr>
            <a:r>
              <a:rPr lang="en-US" sz="3200" dirty="0"/>
              <a:t/>
            </a:r>
            <a:br>
              <a:rPr lang="en-US" sz="3200" dirty="0"/>
            </a:br>
            <a:endParaRPr lang="en-US" sz="3200" dirty="0"/>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newsflash/>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71600" y="0"/>
            <a:ext cx="6019800" cy="1143000"/>
          </a:xfrm>
        </p:spPr>
        <p:txBody>
          <a:bodyPr>
            <a:noAutofit/>
          </a:bodyPr>
          <a:lstStyle/>
          <a:p>
            <a:r>
              <a:rPr lang="en-US" sz="4000" b="1" u="sng" dirty="0"/>
              <a:t>Claimed to have been earned</a:t>
            </a:r>
          </a:p>
        </p:txBody>
      </p:sp>
      <p:sp>
        <p:nvSpPr>
          <p:cNvPr id="53251" name="Rectangle 3"/>
          <p:cNvSpPr>
            <a:spLocks noGrp="1" noChangeArrowheads="1"/>
          </p:cNvSpPr>
          <p:nvPr>
            <p:ph sz="quarter" idx="1"/>
          </p:nvPr>
        </p:nvSpPr>
        <p:spPr/>
        <p:txBody>
          <a:bodyPr/>
          <a:lstStyle/>
          <a:p>
            <a:pPr>
              <a:lnSpc>
                <a:spcPct val="90000"/>
              </a:lnSpc>
            </a:pPr>
            <a:r>
              <a:rPr lang="en-US"/>
              <a:t>What is significance of word “ claimed to have been earned”</a:t>
            </a:r>
          </a:p>
          <a:p>
            <a:pPr>
              <a:lnSpc>
                <a:spcPct val="90000"/>
              </a:lnSpc>
            </a:pPr>
            <a:r>
              <a:rPr lang="en-US"/>
              <a:t>           by the introduction of these words in section 44AD(1), the legislature shows his intention to accept specified income as returned income even if higher sum is earned by eligible assessee unless it is claimed by assessee in his Income Tax Return.</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44AD(1)</a:t>
            </a:r>
            <a:endParaRPr lang="en-IN" dirty="0"/>
          </a:p>
        </p:txBody>
      </p:sp>
      <p:pic>
        <p:nvPicPr>
          <p:cNvPr id="4" name="Content Placeholder 3" descr="tree_growing_from_soil_in_3_stages.jpg"/>
          <p:cNvPicPr>
            <a:picLocks noGrp="1" noChangeAspect="1"/>
          </p:cNvPicPr>
          <p:nvPr>
            <p:ph idx="1"/>
          </p:nvPr>
        </p:nvPicPr>
        <p:blipFill>
          <a:blip r:embed="rId2"/>
          <a:stretch>
            <a:fillRect/>
          </a:stretch>
        </p:blipFill>
        <p:spPr>
          <a:xfrm>
            <a:off x="457200" y="1143000"/>
            <a:ext cx="8001000" cy="5105400"/>
          </a:xfrm>
        </p:spPr>
      </p:pic>
      <p:sp>
        <p:nvSpPr>
          <p:cNvPr id="5" name="TextBox 4"/>
          <p:cNvSpPr txBox="1"/>
          <p:nvPr/>
        </p:nvSpPr>
        <p:spPr>
          <a:xfrm>
            <a:off x="228600" y="762000"/>
            <a:ext cx="8458200" cy="6494085"/>
          </a:xfrm>
          <a:prstGeom prst="rect">
            <a:avLst/>
          </a:prstGeom>
          <a:noFill/>
        </p:spPr>
        <p:txBody>
          <a:bodyPr wrap="square" rtlCol="0">
            <a:spAutoFit/>
          </a:bodyPr>
          <a:lstStyle/>
          <a:p>
            <a:r>
              <a:rPr lang="en-IN" sz="3200" b="1" i="1" dirty="0" smtClean="0">
                <a:solidFill>
                  <a:srgbClr val="002060"/>
                </a:solidFill>
              </a:rPr>
              <a:t>Notwithstanding </a:t>
            </a:r>
            <a:r>
              <a:rPr lang="en-IN" sz="3200" i="1" dirty="0" smtClean="0">
                <a:solidFill>
                  <a:srgbClr val="002060"/>
                </a:solidFill>
              </a:rPr>
              <a:t>anything</a:t>
            </a:r>
            <a:r>
              <a:rPr lang="en-IN" sz="3200" b="1" i="1" dirty="0" smtClean="0">
                <a:solidFill>
                  <a:srgbClr val="002060"/>
                </a:solidFill>
              </a:rPr>
              <a:t> to the contrary contained in </a:t>
            </a:r>
            <a:r>
              <a:rPr lang="en-IN" sz="3200" b="1" i="1" dirty="0" smtClean="0">
                <a:solidFill>
                  <a:srgbClr val="002060"/>
                </a:solidFill>
                <a:hlinkClick r:id="rId3"/>
              </a:rPr>
              <a:t>sections 28</a:t>
            </a:r>
            <a:r>
              <a:rPr lang="en-IN" sz="3200" b="1" i="1" dirty="0" smtClean="0">
                <a:solidFill>
                  <a:srgbClr val="002060"/>
                </a:solidFill>
              </a:rPr>
              <a:t> to</a:t>
            </a:r>
            <a:r>
              <a:rPr lang="en-IN" sz="3200" b="1" i="1" dirty="0" smtClean="0">
                <a:solidFill>
                  <a:srgbClr val="002060"/>
                </a:solidFill>
                <a:hlinkClick r:id="rId4"/>
              </a:rPr>
              <a:t>43C</a:t>
            </a:r>
            <a:r>
              <a:rPr lang="en-IN" sz="3200" b="1" i="1" dirty="0" smtClean="0">
                <a:solidFill>
                  <a:srgbClr val="002060"/>
                </a:solidFill>
              </a:rPr>
              <a:t>, in the case of an eligible assessee engaged in an eligible business, a sum equal to eight per cent of the total turnover or gross receipts of the assessee in the previous year on account of such business or, as the case may be, a sum higher than the aforesaid sum claimed to have been earned by the eligible assessee, shall be deemed to be the profits and gains of such business chargeable to tax under the head Profits and gains of business or profession.</a:t>
            </a:r>
            <a:r>
              <a:rPr lang="en-IN" sz="3200" b="1" dirty="0" smtClean="0">
                <a:solidFill>
                  <a:srgbClr val="002060"/>
                </a:solidFill>
              </a:rPr>
              <a:t/>
            </a:r>
            <a:br>
              <a:rPr lang="en-IN" sz="3200" b="1" dirty="0" smtClean="0">
                <a:solidFill>
                  <a:srgbClr val="002060"/>
                </a:solidFill>
              </a:rPr>
            </a:br>
            <a:endParaRPr lang="en-IN" sz="3200" dirty="0">
              <a:solidFill>
                <a:srgbClr val="002060"/>
              </a:solidFill>
            </a:endParaRPr>
          </a:p>
        </p:txBody>
      </p:sp>
      <p:sp>
        <p:nvSpPr>
          <p:cNvPr id="6" name="Footer Placeholder 5"/>
          <p:cNvSpPr>
            <a:spLocks noGrp="1"/>
          </p:cNvSpPr>
          <p:nvPr>
            <p:ph type="ftr" sz="quarter" idx="11"/>
          </p:nvPr>
        </p:nvSpPr>
        <p:spPr/>
        <p:txBody>
          <a:bodyPr/>
          <a:lstStyle/>
          <a:p>
            <a:r>
              <a:rPr lang="en-US" smtClean="0"/>
              <a:t>DHARMENDRA SHARMA</a:t>
            </a:r>
            <a:endParaRPr lang="en-US"/>
          </a:p>
        </p:txBody>
      </p:sp>
    </p:spTree>
  </p:cSld>
  <p:clrMapOvr>
    <a:masterClrMapping/>
  </p:clrMapOvr>
  <p:transition>
    <p:strips/>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Example</a:t>
            </a:r>
          </a:p>
        </p:txBody>
      </p:sp>
      <p:sp>
        <p:nvSpPr>
          <p:cNvPr id="54275" name="Rectangle 3"/>
          <p:cNvSpPr>
            <a:spLocks noGrp="1" noChangeArrowheads="1"/>
          </p:cNvSpPr>
          <p:nvPr>
            <p:ph type="body" idx="1"/>
          </p:nvPr>
        </p:nvSpPr>
        <p:spPr/>
        <p:txBody>
          <a:bodyPr/>
          <a:lstStyle/>
          <a:p>
            <a:r>
              <a:rPr lang="en-US" sz="2800"/>
              <a:t>X is carrying on small business . The Turnover is Rs.50 lakh. The profit as per his books or calculation is Rs.8 Lakhs. However,he opts to return the income under section 44AD @ 8% i.e Rs.4 Lakh. The proceeds of business are deposited in a bank account.</a:t>
            </a:r>
          </a:p>
          <a:p>
            <a:r>
              <a:rPr lang="en-US" sz="2800"/>
              <a:t>Whether X has option to declare only the specified amount although he has made a higher profit, he need not claim the same.</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3200"/>
              <a:t>Can the Ao assessed the difference amount as undisclosed income </a:t>
            </a:r>
          </a:p>
        </p:txBody>
      </p:sp>
      <p:sp>
        <p:nvSpPr>
          <p:cNvPr id="55299" name="Rectangle 3"/>
          <p:cNvSpPr>
            <a:spLocks noGrp="1" noChangeArrowheads="1"/>
          </p:cNvSpPr>
          <p:nvPr>
            <p:ph type="body" idx="1"/>
          </p:nvPr>
        </p:nvSpPr>
        <p:spPr/>
        <p:txBody>
          <a:bodyPr/>
          <a:lstStyle/>
          <a:p>
            <a:r>
              <a:rPr lang="en-US"/>
              <a:t>The Answer is NO due to following reasons :</a:t>
            </a:r>
          </a:p>
          <a:p>
            <a:pPr>
              <a:buFontTx/>
              <a:buNone/>
            </a:pPr>
            <a:r>
              <a:rPr lang="en-US"/>
              <a:t>    - The word “Claim” signifies the </a:t>
            </a:r>
            <a:r>
              <a:rPr lang="en-US" u="sng"/>
              <a:t>right</a:t>
            </a:r>
            <a:r>
              <a:rPr lang="en-US"/>
              <a:t> of assessee, it is not an </a:t>
            </a:r>
            <a:r>
              <a:rPr lang="en-US" u="sng"/>
              <a:t>obligation</a:t>
            </a:r>
            <a:r>
              <a:rPr lang="en-US"/>
              <a:t> of assessee.  </a:t>
            </a:r>
          </a:p>
          <a:p>
            <a:pPr>
              <a:buFontTx/>
              <a:buNone/>
            </a:pPr>
            <a:r>
              <a:rPr lang="en-US"/>
              <a:t>              The distinction between Right and obligation is very necesrary here. </a:t>
            </a:r>
          </a:p>
          <a:p>
            <a:pPr>
              <a:buFontTx/>
              <a:buNone/>
            </a:pPr>
            <a:endParaRPr lang="en-US"/>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Continue :</a:t>
            </a:r>
          </a:p>
        </p:txBody>
      </p:sp>
      <p:sp>
        <p:nvSpPr>
          <p:cNvPr id="56323" name="Rectangle 3"/>
          <p:cNvSpPr>
            <a:spLocks noGrp="1" noChangeArrowheads="1"/>
          </p:cNvSpPr>
          <p:nvPr>
            <p:ph type="body" idx="1"/>
          </p:nvPr>
        </p:nvSpPr>
        <p:spPr/>
        <p:txBody>
          <a:bodyPr/>
          <a:lstStyle/>
          <a:p>
            <a:r>
              <a:rPr lang="en-US"/>
              <a:t>The language of section of section 44AD(1) requires claims to have been made by an assessee for returning higher income.</a:t>
            </a:r>
          </a:p>
          <a:p>
            <a:r>
              <a:rPr lang="en-US"/>
              <a:t>  If there is no claim made by assessee in return for higher income, there is no higher income.</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blinds/>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JUDICIAL DECISIONS</a:t>
            </a:r>
          </a:p>
        </p:txBody>
      </p:sp>
      <p:sp>
        <p:nvSpPr>
          <p:cNvPr id="57347" name="Rectangle 3"/>
          <p:cNvSpPr>
            <a:spLocks noGrp="1" noChangeArrowheads="1"/>
          </p:cNvSpPr>
          <p:nvPr>
            <p:ph type="body" idx="1"/>
          </p:nvPr>
        </p:nvSpPr>
        <p:spPr/>
        <p:txBody>
          <a:bodyPr/>
          <a:lstStyle/>
          <a:p>
            <a:r>
              <a:rPr lang="en-US" sz="2800"/>
              <a:t>THE following judicial decision support this view :</a:t>
            </a:r>
          </a:p>
          <a:p>
            <a:pPr>
              <a:buFontTx/>
              <a:buNone/>
            </a:pPr>
            <a:r>
              <a:rPr lang="en-US" sz="2800"/>
              <a:t>   - Samta construction Co  V. Pawan Kumar sharma(2000) 244 ITR 845 (MP)</a:t>
            </a:r>
          </a:p>
          <a:p>
            <a:pPr>
              <a:buFontTx/>
              <a:buNone/>
            </a:pPr>
            <a:r>
              <a:rPr lang="en-US" sz="2800"/>
              <a:t>   - CIT V. ARVIND MIILS LTD(1992) 193 ITR 255(SC)</a:t>
            </a:r>
          </a:p>
          <a:p>
            <a:pPr>
              <a:buFontTx/>
              <a:buNone/>
            </a:pPr>
            <a:r>
              <a:rPr lang="en-US" sz="2800"/>
              <a:t>   -AC,BANGLORE VELLIAPA TEXTILES LIMITED AND ANOTHER (2003) ITR 560(SC)</a:t>
            </a:r>
          </a:p>
          <a:p>
            <a:pPr>
              <a:buFontTx/>
              <a:buNone/>
            </a:pPr>
            <a:r>
              <a:rPr lang="en-US" sz="2800"/>
              <a:t> </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z="2800"/>
              <a:t>Whether the assessee can adjust brought forward loss &amp; set off under other heads</a:t>
            </a:r>
          </a:p>
        </p:txBody>
      </p:sp>
      <p:sp>
        <p:nvSpPr>
          <p:cNvPr id="58371" name="Rectangle 3"/>
          <p:cNvSpPr>
            <a:spLocks noGrp="1" noChangeArrowheads="1"/>
          </p:cNvSpPr>
          <p:nvPr>
            <p:ph type="body" idx="1"/>
          </p:nvPr>
        </p:nvSpPr>
        <p:spPr/>
        <p:txBody>
          <a:bodyPr/>
          <a:lstStyle/>
          <a:p>
            <a:r>
              <a:rPr lang="en-US"/>
              <a:t>Yes, the eligible assessee can adjust brought forward losses &amp; losses under other head because it governed by provisions of another chapter not under the head business or profession.</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z="3200"/>
              <a:t>Whether TDS provisions applicable to Section 44AD assessee &amp; attracts penal consequences</a:t>
            </a:r>
          </a:p>
        </p:txBody>
      </p:sp>
      <p:sp>
        <p:nvSpPr>
          <p:cNvPr id="59395" name="Rectangle 3"/>
          <p:cNvSpPr>
            <a:spLocks noGrp="1" noChangeArrowheads="1"/>
          </p:cNvSpPr>
          <p:nvPr>
            <p:ph type="body" idx="1"/>
          </p:nvPr>
        </p:nvSpPr>
        <p:spPr/>
        <p:txBody>
          <a:bodyPr/>
          <a:lstStyle/>
          <a:p>
            <a:r>
              <a:rPr lang="en-US"/>
              <a:t>Yes, it is applicable to section 44AD assessees, whereever otherwise applicable.</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References :</a:t>
            </a:r>
          </a:p>
        </p:txBody>
      </p:sp>
      <p:sp>
        <p:nvSpPr>
          <p:cNvPr id="60419" name="Rectangle 3"/>
          <p:cNvSpPr>
            <a:spLocks noGrp="1" noChangeArrowheads="1"/>
          </p:cNvSpPr>
          <p:nvPr>
            <p:ph type="body" idx="1"/>
          </p:nvPr>
        </p:nvSpPr>
        <p:spPr/>
        <p:txBody>
          <a:bodyPr/>
          <a:lstStyle/>
          <a:p>
            <a:r>
              <a:rPr lang="en-US"/>
              <a:t>The Income Tax Act-1961</a:t>
            </a:r>
          </a:p>
          <a:p>
            <a:r>
              <a:rPr lang="en-US"/>
              <a:t>The chartered Accountant Journal ( Dec 2010)</a:t>
            </a:r>
          </a:p>
          <a:p>
            <a:r>
              <a:rPr lang="en-US"/>
              <a:t>Website caclubindia.com</a:t>
            </a:r>
          </a:p>
          <a:p>
            <a:r>
              <a:rPr lang="en-US"/>
              <a:t>Website Incometaxindia.gov.in</a:t>
            </a:r>
          </a:p>
          <a:p>
            <a:r>
              <a:rPr lang="en-US"/>
              <a:t>Website taxmann.com</a:t>
            </a:r>
          </a:p>
        </p:txBody>
      </p:sp>
      <p:sp>
        <p:nvSpPr>
          <p:cNvPr id="4" name="Footer Placeholder 3"/>
          <p:cNvSpPr>
            <a:spLocks noGrp="1"/>
          </p:cNvSpPr>
          <p:nvPr>
            <p:ph type="ftr" sz="quarter" idx="16"/>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96200" cy="1143000"/>
          </a:xfrm>
        </p:spPr>
        <p:txBody>
          <a:bodyPr/>
          <a:lstStyle/>
          <a:p>
            <a:r>
              <a:rPr lang="en-US" dirty="0" smtClean="0"/>
              <a:t>SPECIAL ATTENTION</a:t>
            </a:r>
            <a:endParaRPr lang="en-IN" dirty="0"/>
          </a:p>
        </p:txBody>
      </p:sp>
      <p:pic>
        <p:nvPicPr>
          <p:cNvPr id="4" name="Content Placeholder 3" descr="images.jpg"/>
          <p:cNvPicPr>
            <a:picLocks noGrp="1" noChangeAspect="1"/>
          </p:cNvPicPr>
          <p:nvPr>
            <p:ph idx="1"/>
          </p:nvPr>
        </p:nvPicPr>
        <p:blipFill>
          <a:blip r:embed="rId2"/>
          <a:stretch>
            <a:fillRect/>
          </a:stretch>
        </p:blipFill>
        <p:spPr>
          <a:xfrm>
            <a:off x="990600" y="1479924"/>
            <a:ext cx="7162800" cy="4766518"/>
          </a:xfrm>
        </p:spPr>
      </p:pic>
      <p:sp>
        <p:nvSpPr>
          <p:cNvPr id="6" name="TextBox 5"/>
          <p:cNvSpPr txBox="1"/>
          <p:nvPr/>
        </p:nvSpPr>
        <p:spPr>
          <a:xfrm>
            <a:off x="533400" y="1219200"/>
            <a:ext cx="8077200" cy="4893647"/>
          </a:xfrm>
          <a:prstGeom prst="rect">
            <a:avLst/>
          </a:prstGeom>
          <a:noFill/>
        </p:spPr>
        <p:txBody>
          <a:bodyPr wrap="square" rtlCol="0">
            <a:spAutoFit/>
          </a:bodyPr>
          <a:lstStyle/>
          <a:p>
            <a:r>
              <a:rPr lang="en-IN" sz="2400" b="1" dirty="0" smtClean="0">
                <a:solidFill>
                  <a:srgbClr val="002060"/>
                </a:solidFill>
              </a:rPr>
              <a:t>For better understanding of sub section 1 of newly inserted section 44AD, we must know the meaning of following:</a:t>
            </a:r>
            <a:br>
              <a:rPr lang="en-IN" sz="2400" b="1" dirty="0" smtClean="0">
                <a:solidFill>
                  <a:srgbClr val="002060"/>
                </a:solidFill>
              </a:rPr>
            </a:b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Eligible Business</a:t>
            </a:r>
            <a:br>
              <a:rPr lang="en-IN" sz="2400" b="1" dirty="0" smtClean="0">
                <a:solidFill>
                  <a:srgbClr val="002060"/>
                </a:solidFill>
              </a:rPr>
            </a:b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Eligible Assessee</a:t>
            </a:r>
            <a:br>
              <a:rPr lang="en-IN" sz="2400" b="1" dirty="0" smtClean="0">
                <a:solidFill>
                  <a:srgbClr val="002060"/>
                </a:solidFill>
              </a:rPr>
            </a:b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Total Turnover/Gross receipts</a:t>
            </a:r>
            <a:br>
              <a:rPr lang="en-IN" sz="2400" b="1" dirty="0" smtClean="0">
                <a:solidFill>
                  <a:srgbClr val="002060"/>
                </a:solidFill>
              </a:rPr>
            </a:b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Significance of Word Gross Receipts</a:t>
            </a:r>
            <a:br>
              <a:rPr lang="en-IN" sz="2400" b="1" dirty="0" smtClean="0">
                <a:solidFill>
                  <a:srgbClr val="002060"/>
                </a:solidFill>
              </a:rPr>
            </a:b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Claimed to have been earned</a:t>
            </a:r>
            <a:br>
              <a:rPr lang="en-IN" sz="2400" b="1" dirty="0" smtClean="0">
                <a:solidFill>
                  <a:srgbClr val="002060"/>
                </a:solidFill>
              </a:rPr>
            </a:br>
            <a:endParaRPr lang="en-IN" sz="2400" dirty="0">
              <a:solidFill>
                <a:srgbClr val="002060"/>
              </a:solidFill>
            </a:endParaRPr>
          </a:p>
        </p:txBody>
      </p:sp>
      <p:sp>
        <p:nvSpPr>
          <p:cNvPr id="5" name="Footer Placeholder 4"/>
          <p:cNvSpPr>
            <a:spLocks noGrp="1"/>
          </p:cNvSpPr>
          <p:nvPr>
            <p:ph type="ftr" sz="quarter" idx="11"/>
          </p:nvPr>
        </p:nvSpPr>
        <p:spPr/>
        <p:txBody>
          <a:bodyPr/>
          <a:lstStyle/>
          <a:p>
            <a:r>
              <a:rPr lang="en-US" smtClean="0"/>
              <a:t>DHARMENDRA SHARMA</a:t>
            </a:r>
            <a:endParaRPr lang="en-US"/>
          </a:p>
        </p:txBody>
      </p:sp>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ELIGIBLE ASSESSEE</a:t>
            </a:r>
            <a:endParaRPr lang="en-IN" dirty="0"/>
          </a:p>
        </p:txBody>
      </p:sp>
      <p:pic>
        <p:nvPicPr>
          <p:cNvPr id="4" name="Content Placeholder 3" descr="funny-animals-page.jpg"/>
          <p:cNvPicPr>
            <a:picLocks noGrp="1" noChangeAspect="1"/>
          </p:cNvPicPr>
          <p:nvPr>
            <p:ph idx="1"/>
          </p:nvPr>
        </p:nvPicPr>
        <p:blipFill>
          <a:blip r:embed="rId2"/>
          <a:stretch>
            <a:fillRect/>
          </a:stretch>
        </p:blipFill>
        <p:spPr>
          <a:xfrm>
            <a:off x="4773707" y="1219201"/>
            <a:ext cx="3960158" cy="4343399"/>
          </a:xfrm>
        </p:spPr>
      </p:pic>
      <p:sp>
        <p:nvSpPr>
          <p:cNvPr id="6" name="TextBox 5"/>
          <p:cNvSpPr txBox="1"/>
          <p:nvPr/>
        </p:nvSpPr>
        <p:spPr>
          <a:xfrm>
            <a:off x="152400" y="838201"/>
            <a:ext cx="4419600" cy="6370975"/>
          </a:xfrm>
          <a:prstGeom prst="rect">
            <a:avLst/>
          </a:prstGeom>
          <a:noFill/>
        </p:spPr>
        <p:txBody>
          <a:bodyPr wrap="square" rtlCol="0">
            <a:spAutoFit/>
          </a:bodyPr>
          <a:lstStyle/>
          <a:p>
            <a:r>
              <a:rPr lang="en-IN" sz="2400" b="1" dirty="0" smtClean="0">
                <a:solidFill>
                  <a:schemeClr val="accent6">
                    <a:lumMod val="75000"/>
                  </a:schemeClr>
                </a:solidFill>
              </a:rPr>
              <a:t>Eligible Assessee means:-</a:t>
            </a:r>
            <a:br>
              <a:rPr lang="en-IN" sz="2400" b="1" dirty="0" smtClean="0">
                <a:solidFill>
                  <a:schemeClr val="accent6">
                    <a:lumMod val="75000"/>
                  </a:schemeClr>
                </a:solidFill>
              </a:rPr>
            </a:br>
            <a:r>
              <a:rPr lang="en-IN" sz="2400" b="1" dirty="0" smtClean="0">
                <a:solidFill>
                  <a:schemeClr val="accent6">
                    <a:lumMod val="75000"/>
                  </a:schemeClr>
                </a:solidFill>
              </a:rPr>
              <a:t/>
            </a:r>
            <a:br>
              <a:rPr lang="en-IN" sz="2400" b="1" dirty="0" smtClean="0">
                <a:solidFill>
                  <a:schemeClr val="accent6">
                    <a:lumMod val="75000"/>
                  </a:schemeClr>
                </a:solidFill>
              </a:rPr>
            </a:br>
            <a:r>
              <a:rPr lang="en-IN" sz="2400" b="1" dirty="0" smtClean="0">
                <a:solidFill>
                  <a:schemeClr val="accent6">
                    <a:lumMod val="75000"/>
                  </a:schemeClr>
                </a:solidFill>
              </a:rPr>
              <a:t>(1) an individual</a:t>
            </a:r>
            <a:br>
              <a:rPr lang="en-IN" sz="2400" b="1" dirty="0" smtClean="0">
                <a:solidFill>
                  <a:schemeClr val="accent6">
                    <a:lumMod val="75000"/>
                  </a:schemeClr>
                </a:solidFill>
              </a:rPr>
            </a:br>
            <a:r>
              <a:rPr lang="en-IN" sz="2400" b="1" dirty="0" smtClean="0">
                <a:solidFill>
                  <a:schemeClr val="accent6">
                    <a:lumMod val="75000"/>
                  </a:schemeClr>
                </a:solidFill>
              </a:rPr>
              <a:t/>
            </a:r>
            <a:br>
              <a:rPr lang="en-IN" sz="2400" b="1" dirty="0" smtClean="0">
                <a:solidFill>
                  <a:schemeClr val="accent6">
                    <a:lumMod val="75000"/>
                  </a:schemeClr>
                </a:solidFill>
              </a:rPr>
            </a:br>
            <a:r>
              <a:rPr lang="en-IN" sz="2400" b="1" dirty="0" smtClean="0">
                <a:solidFill>
                  <a:schemeClr val="accent6">
                    <a:lumMod val="75000"/>
                  </a:schemeClr>
                </a:solidFill>
              </a:rPr>
              <a:t>(2) Hindu undivided family</a:t>
            </a:r>
            <a:br>
              <a:rPr lang="en-IN" sz="2400" b="1" dirty="0" smtClean="0">
                <a:solidFill>
                  <a:schemeClr val="accent6">
                    <a:lumMod val="75000"/>
                  </a:schemeClr>
                </a:solidFill>
              </a:rPr>
            </a:br>
            <a:r>
              <a:rPr lang="en-IN" sz="2400" b="1" dirty="0" smtClean="0">
                <a:solidFill>
                  <a:schemeClr val="accent6">
                    <a:lumMod val="75000"/>
                  </a:schemeClr>
                </a:solidFill>
              </a:rPr>
              <a:t/>
            </a:r>
            <a:br>
              <a:rPr lang="en-IN" sz="2400" b="1" dirty="0" smtClean="0">
                <a:solidFill>
                  <a:schemeClr val="accent6">
                    <a:lumMod val="75000"/>
                  </a:schemeClr>
                </a:solidFill>
              </a:rPr>
            </a:br>
            <a:r>
              <a:rPr lang="en-IN" sz="2400" b="1" dirty="0" smtClean="0">
                <a:solidFill>
                  <a:schemeClr val="accent6">
                    <a:lumMod val="75000"/>
                  </a:schemeClr>
                </a:solidFill>
              </a:rPr>
              <a:t>(3) a partnership firm</a:t>
            </a:r>
            <a:br>
              <a:rPr lang="en-IN" sz="2400" b="1" dirty="0" smtClean="0">
                <a:solidFill>
                  <a:schemeClr val="accent6">
                    <a:lumMod val="75000"/>
                  </a:schemeClr>
                </a:solidFill>
              </a:rPr>
            </a:br>
            <a:r>
              <a:rPr lang="en-IN" sz="2400" b="1" dirty="0" smtClean="0">
                <a:solidFill>
                  <a:schemeClr val="accent6">
                    <a:lumMod val="75000"/>
                  </a:schemeClr>
                </a:solidFill>
              </a:rPr>
              <a:t/>
            </a:r>
            <a:br>
              <a:rPr lang="en-IN" sz="2400" b="1" dirty="0" smtClean="0">
                <a:solidFill>
                  <a:schemeClr val="accent6">
                    <a:lumMod val="75000"/>
                  </a:schemeClr>
                </a:solidFill>
              </a:rPr>
            </a:br>
            <a:r>
              <a:rPr lang="en-IN" sz="2400" b="1" dirty="0" smtClean="0">
                <a:solidFill>
                  <a:schemeClr val="accent6">
                    <a:lumMod val="75000"/>
                  </a:schemeClr>
                </a:solidFill>
              </a:rPr>
              <a:t>(4)who is a resident.</a:t>
            </a:r>
            <a:br>
              <a:rPr lang="en-IN" sz="2400" b="1" dirty="0" smtClean="0">
                <a:solidFill>
                  <a:schemeClr val="accent6">
                    <a:lumMod val="75000"/>
                  </a:schemeClr>
                </a:solidFill>
              </a:rPr>
            </a:br>
            <a:r>
              <a:rPr lang="en-IN" sz="2400" b="1" dirty="0" smtClean="0">
                <a:solidFill>
                  <a:schemeClr val="accent6">
                    <a:lumMod val="75000"/>
                  </a:schemeClr>
                </a:solidFill>
              </a:rPr>
              <a:t/>
            </a:r>
            <a:br>
              <a:rPr lang="en-IN" sz="2400" b="1" dirty="0" smtClean="0">
                <a:solidFill>
                  <a:schemeClr val="accent6">
                    <a:lumMod val="75000"/>
                  </a:schemeClr>
                </a:solidFill>
              </a:rPr>
            </a:br>
            <a:r>
              <a:rPr lang="en-IN" sz="2400" b="1" dirty="0" smtClean="0">
                <a:solidFill>
                  <a:schemeClr val="accent6">
                    <a:lumMod val="75000"/>
                  </a:schemeClr>
                </a:solidFill>
              </a:rPr>
              <a:t>but does not include a limited liability partnership firm as defined under clause (n) of sub-section (1) of section 2 of the Limited Liability Partnership Act, 2008 (6 of 2009).</a:t>
            </a:r>
            <a:br>
              <a:rPr lang="en-IN" sz="2400" b="1" dirty="0" smtClean="0">
                <a:solidFill>
                  <a:schemeClr val="accent6">
                    <a:lumMod val="75000"/>
                  </a:schemeClr>
                </a:solidFill>
              </a:rPr>
            </a:br>
            <a:endParaRPr lang="en-IN" sz="2400" dirty="0">
              <a:solidFill>
                <a:schemeClr val="accent6">
                  <a:lumMod val="75000"/>
                </a:schemeClr>
              </a:solidFill>
            </a:endParaRPr>
          </a:p>
        </p:txBody>
      </p:sp>
      <p:sp>
        <p:nvSpPr>
          <p:cNvPr id="5" name="Footer Placeholder 4"/>
          <p:cNvSpPr>
            <a:spLocks noGrp="1"/>
          </p:cNvSpPr>
          <p:nvPr>
            <p:ph type="ftr" sz="quarter" idx="11"/>
          </p:nvPr>
        </p:nvSpPr>
        <p:spPr/>
        <p:txBody>
          <a:bodyPr/>
          <a:lstStyle/>
          <a:p>
            <a:r>
              <a:rPr lang="en-US" smtClean="0"/>
              <a:t>DHARMENDRA SHARMA</a:t>
            </a:r>
            <a:endParaRPr lang="en-US"/>
          </a:p>
        </p:txBody>
      </p:sp>
    </p:spTree>
  </p:cSld>
  <p:clrMapOvr>
    <a:masterClrMapping/>
  </p:clrMapOvr>
  <p:transition>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763000" cy="609600"/>
          </a:xfrm>
        </p:spPr>
        <p:txBody>
          <a:bodyPr>
            <a:normAutofit fontScale="90000"/>
          </a:bodyPr>
          <a:lstStyle/>
          <a:p>
            <a:r>
              <a:rPr lang="en-IN" sz="3600" b="1" dirty="0" smtClean="0"/>
              <a:t>                              </a:t>
            </a:r>
            <a:r>
              <a:rPr lang="en-IN" sz="3600" dirty="0" smtClean="0">
                <a:solidFill>
                  <a:schemeClr val="accent6">
                    <a:lumMod val="75000"/>
                  </a:schemeClr>
                </a:solidFill>
              </a:rPr>
              <a:t>Continue…..</a:t>
            </a:r>
            <a:r>
              <a:rPr lang="en-IN" b="1" dirty="0" smtClean="0"/>
              <a:t/>
            </a:r>
            <a:br>
              <a:rPr lang="en-IN" b="1" dirty="0" smtClean="0"/>
            </a:br>
            <a:endParaRPr lang="en-IN" dirty="0"/>
          </a:p>
        </p:txBody>
      </p:sp>
      <p:pic>
        <p:nvPicPr>
          <p:cNvPr id="5" name="Content Placeholder 4" descr="funny-animals-page.jpg"/>
          <p:cNvPicPr>
            <a:picLocks noGrp="1" noChangeAspect="1"/>
          </p:cNvPicPr>
          <p:nvPr>
            <p:ph idx="1"/>
          </p:nvPr>
        </p:nvPicPr>
        <p:blipFill>
          <a:blip r:embed="rId2"/>
          <a:stretch>
            <a:fillRect/>
          </a:stretch>
        </p:blipFill>
        <p:spPr>
          <a:xfrm>
            <a:off x="2286000" y="2590800"/>
            <a:ext cx="4368799" cy="3962399"/>
          </a:xfrm>
        </p:spPr>
      </p:pic>
      <p:sp>
        <p:nvSpPr>
          <p:cNvPr id="7" name="TextBox 6"/>
          <p:cNvSpPr txBox="1"/>
          <p:nvPr/>
        </p:nvSpPr>
        <p:spPr>
          <a:xfrm>
            <a:off x="0" y="457200"/>
            <a:ext cx="8915400" cy="1938992"/>
          </a:xfrm>
          <a:prstGeom prst="rect">
            <a:avLst/>
          </a:prstGeom>
          <a:noFill/>
        </p:spPr>
        <p:txBody>
          <a:bodyPr wrap="square" rtlCol="0">
            <a:spAutoFit/>
          </a:bodyPr>
          <a:lstStyle/>
          <a:p>
            <a:r>
              <a:rPr lang="en-IN" sz="2400" b="1" dirty="0" smtClean="0">
                <a:solidFill>
                  <a:srgbClr val="002060"/>
                </a:solidFill>
                <a:effectLst>
                  <a:outerShdw blurRad="38100" dist="38100" dir="2700000" algn="tl">
                    <a:srgbClr val="000000">
                      <a:alpha val="43137"/>
                    </a:srgbClr>
                  </a:outerShdw>
                </a:effectLst>
              </a:rPr>
              <a:t>A </a:t>
            </a:r>
            <a:r>
              <a:rPr lang="en-IN" sz="2400" b="1" dirty="0" err="1" smtClean="0">
                <a:solidFill>
                  <a:srgbClr val="002060"/>
                </a:solidFill>
                <a:effectLst>
                  <a:outerShdw blurRad="38100" dist="38100" dir="2700000" algn="tl">
                    <a:srgbClr val="000000">
                      <a:alpha val="43137"/>
                    </a:srgbClr>
                  </a:outerShdw>
                </a:effectLst>
              </a:rPr>
              <a:t>assesee</a:t>
            </a:r>
            <a:r>
              <a:rPr lang="en-IN" sz="2400" b="1" dirty="0" smtClean="0">
                <a:solidFill>
                  <a:srgbClr val="002060"/>
                </a:solidFill>
                <a:effectLst>
                  <a:outerShdw blurRad="38100" dist="38100" dir="2700000" algn="tl">
                    <a:srgbClr val="000000">
                      <a:alpha val="43137"/>
                    </a:srgbClr>
                  </a:outerShdw>
                </a:effectLst>
              </a:rPr>
              <a:t> who has not claimed deduction under any of the </a:t>
            </a:r>
            <a:r>
              <a:rPr lang="en-IN" sz="2400" b="1" dirty="0" smtClean="0">
                <a:solidFill>
                  <a:srgbClr val="002060"/>
                </a:solidFill>
                <a:effectLst>
                  <a:outerShdw blurRad="38100" dist="38100" dir="2700000" algn="tl">
                    <a:srgbClr val="000000">
                      <a:alpha val="43137"/>
                    </a:srgbClr>
                  </a:outerShdw>
                </a:effectLst>
                <a:hlinkClick r:id="rId3"/>
              </a:rPr>
              <a:t>sections 10A</a:t>
            </a:r>
            <a:r>
              <a:rPr lang="en-IN" sz="2400" b="1" dirty="0" smtClean="0">
                <a:solidFill>
                  <a:srgbClr val="002060"/>
                </a:solidFill>
                <a:effectLst>
                  <a:outerShdw blurRad="38100" dist="38100" dir="2700000" algn="tl">
                    <a:srgbClr val="000000">
                      <a:alpha val="43137"/>
                    </a:srgbClr>
                  </a:outerShdw>
                </a:effectLst>
              </a:rPr>
              <a:t>, </a:t>
            </a:r>
            <a:r>
              <a:rPr lang="en-IN" sz="2400" b="1" dirty="0" smtClean="0">
                <a:solidFill>
                  <a:srgbClr val="002060"/>
                </a:solidFill>
                <a:effectLst>
                  <a:outerShdw blurRad="38100" dist="38100" dir="2700000" algn="tl">
                    <a:srgbClr val="000000">
                      <a:alpha val="43137"/>
                    </a:srgbClr>
                  </a:outerShdw>
                </a:effectLst>
                <a:hlinkClick r:id="rId4"/>
              </a:rPr>
              <a:t>10AA</a:t>
            </a:r>
            <a:r>
              <a:rPr lang="en-IN" sz="2400" b="1" dirty="0" smtClean="0">
                <a:solidFill>
                  <a:srgbClr val="002060"/>
                </a:solidFill>
                <a:effectLst>
                  <a:outerShdw blurRad="38100" dist="38100" dir="2700000" algn="tl">
                    <a:srgbClr val="000000">
                      <a:alpha val="43137"/>
                    </a:srgbClr>
                  </a:outerShdw>
                </a:effectLst>
              </a:rPr>
              <a:t>, </a:t>
            </a:r>
            <a:r>
              <a:rPr lang="en-IN" sz="2400" b="1" dirty="0" smtClean="0">
                <a:solidFill>
                  <a:srgbClr val="002060"/>
                </a:solidFill>
                <a:effectLst>
                  <a:outerShdw blurRad="38100" dist="38100" dir="2700000" algn="tl">
                    <a:srgbClr val="000000">
                      <a:alpha val="43137"/>
                    </a:srgbClr>
                  </a:outerShdw>
                </a:effectLst>
                <a:hlinkClick r:id="rId5"/>
              </a:rPr>
              <a:t>10B</a:t>
            </a:r>
            <a:r>
              <a:rPr lang="en-IN" sz="2400" b="1" dirty="0" smtClean="0">
                <a:solidFill>
                  <a:srgbClr val="002060"/>
                </a:solidFill>
                <a:effectLst>
                  <a:outerShdw blurRad="38100" dist="38100" dir="2700000" algn="tl">
                    <a:srgbClr val="000000">
                      <a:alpha val="43137"/>
                    </a:srgbClr>
                  </a:outerShdw>
                </a:effectLst>
              </a:rPr>
              <a:t>, </a:t>
            </a:r>
            <a:r>
              <a:rPr lang="en-IN" sz="2400" b="1" dirty="0" smtClean="0">
                <a:solidFill>
                  <a:srgbClr val="002060"/>
                </a:solidFill>
                <a:effectLst>
                  <a:outerShdw blurRad="38100" dist="38100" dir="2700000" algn="tl">
                    <a:srgbClr val="000000">
                      <a:alpha val="43137"/>
                    </a:srgbClr>
                  </a:outerShdw>
                </a:effectLst>
                <a:hlinkClick r:id="rId6"/>
              </a:rPr>
              <a:t>10BA</a:t>
            </a:r>
            <a:r>
              <a:rPr lang="en-IN" sz="2400" b="1" dirty="0" smtClean="0">
                <a:solidFill>
                  <a:srgbClr val="002060"/>
                </a:solidFill>
                <a:effectLst>
                  <a:outerShdw blurRad="38100" dist="38100" dir="2700000" algn="tl">
                    <a:srgbClr val="000000">
                      <a:alpha val="43137"/>
                    </a:srgbClr>
                  </a:outerShdw>
                </a:effectLst>
              </a:rPr>
              <a:t> or deduction under any provisions of Chapter VIA under the heading C. - Deductions in respect of certain incomes in the relevant assessment year;</a:t>
            </a:r>
            <a:br>
              <a:rPr lang="en-IN" sz="2400" b="1" dirty="0" smtClean="0">
                <a:solidFill>
                  <a:srgbClr val="002060"/>
                </a:solidFill>
                <a:effectLst>
                  <a:outerShdw blurRad="38100" dist="38100" dir="2700000" algn="tl">
                    <a:srgbClr val="000000">
                      <a:alpha val="43137"/>
                    </a:srgbClr>
                  </a:outerShdw>
                </a:effectLst>
              </a:rPr>
            </a:br>
            <a:endParaRPr lang="en-IN" sz="2400" dirty="0">
              <a:solidFill>
                <a:srgbClr val="002060"/>
              </a:solidFill>
            </a:endParaRPr>
          </a:p>
        </p:txBody>
      </p:sp>
      <p:sp>
        <p:nvSpPr>
          <p:cNvPr id="6" name="Footer Placeholder 5"/>
          <p:cNvSpPr>
            <a:spLocks noGrp="1"/>
          </p:cNvSpPr>
          <p:nvPr>
            <p:ph type="ftr" sz="quarter" idx="11"/>
          </p:nvPr>
        </p:nvSpPr>
        <p:spPr/>
        <p:txBody>
          <a:bodyPr/>
          <a:lstStyle/>
          <a:p>
            <a:r>
              <a:rPr lang="en-US" smtClean="0"/>
              <a:t>DHARMENDRA SHARMA</a:t>
            </a:r>
            <a:endParaRPr lang="en-US"/>
          </a:p>
        </p:txBody>
      </p:sp>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28600" y="304800"/>
            <a:ext cx="8610600" cy="6248400"/>
          </a:xfrm>
        </p:spPr>
        <p:txBody>
          <a:bodyPr>
            <a:noAutofit/>
          </a:bodyPr>
          <a:lstStyle/>
          <a:p>
            <a:r>
              <a:rPr lang="en-IN" sz="2400" b="1" i="1" u="sng" dirty="0" smtClean="0">
                <a:solidFill>
                  <a:srgbClr val="00B050"/>
                </a:solidFill>
                <a:effectLst>
                  <a:outerShdw blurRad="38100" dist="38100" dir="2700000" algn="tl">
                    <a:srgbClr val="000000">
                      <a:alpha val="43137"/>
                    </a:srgbClr>
                  </a:outerShdw>
                </a:effectLst>
              </a:rPr>
              <a:t>Who all are the </a:t>
            </a:r>
            <a:r>
              <a:rPr lang="en-IN" sz="2400" b="1" i="1" u="sng" dirty="0" err="1" smtClean="0">
                <a:solidFill>
                  <a:srgbClr val="00B050"/>
                </a:solidFill>
                <a:effectLst>
                  <a:outerShdw blurRad="38100" dist="38100" dir="2700000" algn="tl">
                    <a:srgbClr val="000000">
                      <a:alpha val="43137"/>
                    </a:srgbClr>
                  </a:outerShdw>
                </a:effectLst>
              </a:rPr>
              <a:t>aseessees</a:t>
            </a:r>
            <a:r>
              <a:rPr lang="en-IN" sz="2400" b="1" i="1" u="sng" dirty="0" smtClean="0">
                <a:solidFill>
                  <a:srgbClr val="00B050"/>
                </a:solidFill>
                <a:effectLst>
                  <a:outerShdw blurRad="38100" dist="38100" dir="2700000" algn="tl">
                    <a:srgbClr val="000000">
                      <a:alpha val="43137"/>
                    </a:srgbClr>
                  </a:outerShdw>
                </a:effectLst>
              </a:rPr>
              <a:t> not covered under Section 44AD?</a:t>
            </a:r>
            <a:br>
              <a:rPr lang="en-IN" sz="2400" b="1" i="1" u="sng" dirty="0" smtClean="0">
                <a:solidFill>
                  <a:srgbClr val="00B050"/>
                </a:solidFill>
                <a:effectLst>
                  <a:outerShdw blurRad="38100" dist="38100" dir="2700000" algn="tl">
                    <a:srgbClr val="000000">
                      <a:alpha val="43137"/>
                    </a:srgbClr>
                  </a:outerShdw>
                </a:effectLst>
              </a:rPr>
            </a:br>
            <a:r>
              <a:rPr lang="en-IN" sz="2400" b="1" dirty="0" smtClean="0">
                <a:solidFill>
                  <a:srgbClr val="002060"/>
                </a:solidFill>
              </a:rPr>
              <a:t>• Individual who is not resident</a:t>
            </a:r>
            <a:br>
              <a:rPr lang="en-IN" sz="2400" b="1" dirty="0" smtClean="0">
                <a:solidFill>
                  <a:srgbClr val="002060"/>
                </a:solidFill>
              </a:rPr>
            </a:br>
            <a:r>
              <a:rPr lang="en-IN" sz="2400" b="1" dirty="0" smtClean="0">
                <a:solidFill>
                  <a:srgbClr val="002060"/>
                </a:solidFill>
              </a:rPr>
              <a:t>• HUF who is not Resident</a:t>
            </a:r>
            <a:br>
              <a:rPr lang="en-IN" sz="2400" b="1" dirty="0" smtClean="0">
                <a:solidFill>
                  <a:srgbClr val="002060"/>
                </a:solidFill>
              </a:rPr>
            </a:br>
            <a:r>
              <a:rPr lang="en-IN" sz="2400" b="1" dirty="0" smtClean="0">
                <a:solidFill>
                  <a:srgbClr val="002060"/>
                </a:solidFill>
              </a:rPr>
              <a:t>• Association of Person</a:t>
            </a:r>
            <a:br>
              <a:rPr lang="en-IN" sz="2400" b="1" dirty="0" smtClean="0">
                <a:solidFill>
                  <a:srgbClr val="002060"/>
                </a:solidFill>
              </a:rPr>
            </a:br>
            <a:r>
              <a:rPr lang="en-IN" sz="2400" b="1" dirty="0" smtClean="0">
                <a:solidFill>
                  <a:srgbClr val="002060"/>
                </a:solidFill>
              </a:rPr>
              <a:t>• Firm having non resident Status.</a:t>
            </a:r>
            <a:br>
              <a:rPr lang="en-IN" sz="2400" b="1" dirty="0" smtClean="0">
                <a:solidFill>
                  <a:srgbClr val="002060"/>
                </a:solidFill>
              </a:rPr>
            </a:br>
            <a:r>
              <a:rPr lang="en-IN" sz="2400" b="1" dirty="0" smtClean="0">
                <a:solidFill>
                  <a:srgbClr val="002060"/>
                </a:solidFill>
              </a:rPr>
              <a:t>• A local Authority</a:t>
            </a:r>
            <a:br>
              <a:rPr lang="en-IN" sz="2400" b="1" dirty="0" smtClean="0">
                <a:solidFill>
                  <a:srgbClr val="002060"/>
                </a:solidFill>
              </a:rPr>
            </a:br>
            <a:r>
              <a:rPr lang="en-IN" sz="2400" b="1" dirty="0" smtClean="0">
                <a:solidFill>
                  <a:srgbClr val="002060"/>
                </a:solidFill>
              </a:rPr>
              <a:t>• A co-operative Society</a:t>
            </a:r>
            <a:br>
              <a:rPr lang="en-IN" sz="2400" b="1" dirty="0" smtClean="0">
                <a:solidFill>
                  <a:srgbClr val="002060"/>
                </a:solidFill>
              </a:rPr>
            </a:br>
            <a:r>
              <a:rPr lang="en-IN" sz="2400" b="1" dirty="0" smtClean="0">
                <a:solidFill>
                  <a:srgbClr val="002060"/>
                </a:solidFill>
              </a:rPr>
              <a:t>• Limited Liability Partnership </a:t>
            </a:r>
            <a:r>
              <a:rPr lang="en-IN" sz="2400" b="1" dirty="0" err="1" smtClean="0">
                <a:solidFill>
                  <a:srgbClr val="002060"/>
                </a:solidFill>
              </a:rPr>
              <a:t>bith</a:t>
            </a:r>
            <a:r>
              <a:rPr lang="en-IN" sz="2400" b="1" dirty="0" smtClean="0">
                <a:solidFill>
                  <a:srgbClr val="002060"/>
                </a:solidFill>
              </a:rPr>
              <a:t> Indian as well as Foreign</a:t>
            </a:r>
            <a:br>
              <a:rPr lang="en-IN" sz="2400" b="1" dirty="0" smtClean="0">
                <a:solidFill>
                  <a:srgbClr val="002060"/>
                </a:solidFill>
              </a:rPr>
            </a:br>
            <a:r>
              <a:rPr lang="en-IN" sz="2400" b="1" dirty="0" smtClean="0">
                <a:solidFill>
                  <a:srgbClr val="002060"/>
                </a:solidFill>
              </a:rPr>
              <a:t>• Companies both Domestic and Foreign </a:t>
            </a:r>
            <a:r>
              <a:rPr lang="en-IN" sz="2400" b="1" dirty="0" err="1" smtClean="0">
                <a:solidFill>
                  <a:srgbClr val="002060"/>
                </a:solidFill>
              </a:rPr>
              <a:t>comapny</a:t>
            </a:r>
            <a:r>
              <a:rPr lang="en-IN" sz="2400" b="1" dirty="0" smtClean="0">
                <a:solidFill>
                  <a:srgbClr val="002060"/>
                </a:solidFill>
              </a:rPr>
              <a:t/>
            </a:r>
            <a:br>
              <a:rPr lang="en-IN" sz="2400" b="1" dirty="0" smtClean="0">
                <a:solidFill>
                  <a:srgbClr val="002060"/>
                </a:solidFill>
              </a:rPr>
            </a:br>
            <a:r>
              <a:rPr lang="en-IN" sz="2400" b="1" dirty="0" smtClean="0">
                <a:solidFill>
                  <a:srgbClr val="002060"/>
                </a:solidFill>
              </a:rPr>
              <a:t>• Every Artificial Juridical Person</a:t>
            </a:r>
            <a:br>
              <a:rPr lang="en-IN" sz="2400" b="1" dirty="0" smtClean="0">
                <a:solidFill>
                  <a:srgbClr val="002060"/>
                </a:solidFill>
              </a:rPr>
            </a:br>
            <a:r>
              <a:rPr lang="en-IN" sz="2400" b="1" dirty="0" smtClean="0">
                <a:solidFill>
                  <a:srgbClr val="002060"/>
                </a:solidFill>
              </a:rPr>
              <a:t>• Individual/HUF/Firms claiming deduction under chapter III of the Act </a:t>
            </a:r>
            <a:r>
              <a:rPr lang="en-IN" sz="2400" b="1" dirty="0" err="1" smtClean="0">
                <a:solidFill>
                  <a:srgbClr val="002060"/>
                </a:solidFill>
              </a:rPr>
              <a:t>i.e</a:t>
            </a:r>
            <a:r>
              <a:rPr lang="en-IN" sz="2400" b="1" dirty="0" smtClean="0">
                <a:solidFill>
                  <a:srgbClr val="002060"/>
                </a:solidFill>
              </a:rPr>
              <a:t> Section 10A,10AA,10B,10BA relating to units located in FREE Trade Zone, Hardware &amp; Software Technology Park etc.</a:t>
            </a:r>
            <a:br>
              <a:rPr lang="en-IN" sz="2400" b="1" dirty="0" smtClean="0">
                <a:solidFill>
                  <a:srgbClr val="002060"/>
                </a:solidFill>
              </a:rPr>
            </a:br>
            <a:r>
              <a:rPr lang="en-IN" sz="2400" b="1" dirty="0" smtClean="0">
                <a:solidFill>
                  <a:srgbClr val="002060"/>
                </a:solidFill>
              </a:rPr>
              <a:t>• Individual/HUF/Firms claiming deduction under Chapter VIA Part-C (deductions in respect of certain Incomes) </a:t>
            </a:r>
            <a:r>
              <a:rPr lang="en-IN" sz="2400" b="1" dirty="0" err="1" smtClean="0">
                <a:solidFill>
                  <a:srgbClr val="002060"/>
                </a:solidFill>
              </a:rPr>
              <a:t>i.e</a:t>
            </a:r>
            <a:r>
              <a:rPr lang="en-IN" sz="2400" b="1" dirty="0" smtClean="0">
                <a:solidFill>
                  <a:srgbClr val="002060"/>
                </a:solidFill>
              </a:rPr>
              <a:t> Section 80H to 80TT</a:t>
            </a:r>
            <a:br>
              <a:rPr lang="en-IN" sz="2400" b="1" dirty="0" smtClean="0">
                <a:solidFill>
                  <a:srgbClr val="002060"/>
                </a:solidFill>
              </a:rPr>
            </a:br>
            <a:endParaRPr lang="en-IN" sz="2400" dirty="0"/>
          </a:p>
        </p:txBody>
      </p:sp>
      <p:sp>
        <p:nvSpPr>
          <p:cNvPr id="3" name="Footer Placeholder 2"/>
          <p:cNvSpPr>
            <a:spLocks noGrp="1"/>
          </p:cNvSpPr>
          <p:nvPr>
            <p:ph type="ftr" sz="quarter" idx="12"/>
          </p:nvPr>
        </p:nvSpPr>
        <p:spPr/>
        <p:txBody>
          <a:bodyPr/>
          <a:lstStyle/>
          <a:p>
            <a:r>
              <a:rPr lang="en-US" smtClean="0"/>
              <a:t>DHARMENDRA SHARMA</a:t>
            </a:r>
            <a:endParaRPr lang="en-US"/>
          </a:p>
        </p:txBody>
      </p:sp>
    </p:spTree>
  </p:cSld>
  <p:clrMapOvr>
    <a:masterClrMapping/>
  </p:clrMapOvr>
  <p:transition>
    <p:split orient="vert" dir="in"/>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_rels/theme6.xml.rels><?xml version="1.0" encoding="UTF-8" standalone="yes"?>
<Relationships xmlns="http://schemas.openxmlformats.org/package/2006/relationships"><Relationship Id="rId1" Type="http://schemas.openxmlformats.org/officeDocument/2006/relationships/image" Target="../media/image7.jpeg"/></Relationships>
</file>

<file path=ppt/theme/_rels/theme7.xml.rels><?xml version="1.0" encoding="UTF-8" standalone="yes"?>
<Relationships xmlns="http://schemas.openxmlformats.org/package/2006/relationships"><Relationship Id="rId1" Type="http://schemas.openxmlformats.org/officeDocument/2006/relationships/image" Target="../media/image8.jpeg"/></Relationships>
</file>

<file path=ppt/theme/_rels/theme8.xml.rels><?xml version="1.0" encoding="UTF-8" standalone="yes"?>
<Relationships xmlns="http://schemas.openxmlformats.org/package/2006/relationships"><Relationship Id="rId1" Type="http://schemas.openxmlformats.org/officeDocument/2006/relationships/image" Target="../media/image9.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4.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6.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8.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151</TotalTime>
  <Words>2572</Words>
  <Application>Microsoft Office PowerPoint</Application>
  <PresentationFormat>On-screen Show (4:3)</PresentationFormat>
  <Paragraphs>284</Paragraphs>
  <Slides>56</Slides>
  <Notes>0</Notes>
  <HiddenSlides>0</HiddenSlides>
  <MMClips>0</MMClips>
  <ScaleCrop>false</ScaleCrop>
  <HeadingPairs>
    <vt:vector size="4" baseType="variant">
      <vt:variant>
        <vt:lpstr>Theme</vt:lpstr>
      </vt:variant>
      <vt:variant>
        <vt:i4>8</vt:i4>
      </vt:variant>
      <vt:variant>
        <vt:lpstr>Slide Titles</vt:lpstr>
      </vt:variant>
      <vt:variant>
        <vt:i4>56</vt:i4>
      </vt:variant>
    </vt:vector>
  </HeadingPairs>
  <TitlesOfParts>
    <vt:vector size="64" baseType="lpstr">
      <vt:lpstr>Office Theme</vt:lpstr>
      <vt:lpstr>Oriel</vt:lpstr>
      <vt:lpstr>Technic</vt:lpstr>
      <vt:lpstr>Civic</vt:lpstr>
      <vt:lpstr>Median</vt:lpstr>
      <vt:lpstr>Flow</vt:lpstr>
      <vt:lpstr>Urban</vt:lpstr>
      <vt:lpstr>Solstice</vt:lpstr>
      <vt:lpstr>SECTION 44AD OF IT ACT</vt:lpstr>
      <vt:lpstr>Profit &amp; gains of Small business on Presumptive Basis( Section 44AD)</vt:lpstr>
      <vt:lpstr>Profit &amp; gains of Small business on Presumptive Basis( Section 44AD)</vt:lpstr>
      <vt:lpstr>                                       INTRODUCTION</vt:lpstr>
      <vt:lpstr>44AD(1)</vt:lpstr>
      <vt:lpstr>SPECIAL ATTENTION</vt:lpstr>
      <vt:lpstr>ELIGIBLE ASSESSEE</vt:lpstr>
      <vt:lpstr>                              Continue….. </vt:lpstr>
      <vt:lpstr>Slide 9</vt:lpstr>
      <vt:lpstr>Eligible Business</vt:lpstr>
      <vt:lpstr>CONTINUE….</vt:lpstr>
      <vt:lpstr>Whether Business include Profession ?</vt:lpstr>
      <vt:lpstr>What is not included in the Business?</vt:lpstr>
      <vt:lpstr>Turnover Limit</vt:lpstr>
      <vt:lpstr>Total Turnover/Gross Receipts</vt:lpstr>
      <vt:lpstr>Receipts forming Part of Turnover</vt:lpstr>
      <vt:lpstr>Receipts not forming Part of Turnover </vt:lpstr>
      <vt:lpstr>Total Turnover /gross receipts for calculating limit of 60 lacs</vt:lpstr>
      <vt:lpstr>Total Turnover : Some Example</vt:lpstr>
      <vt:lpstr>Total Turnover : Some Example</vt:lpstr>
      <vt:lpstr>Total Turnover : Some Example</vt:lpstr>
      <vt:lpstr>Essential to Prove that the turnover does not exceed specified Amount</vt:lpstr>
      <vt:lpstr>Records or documents relevant for evidence for establishing turnover</vt:lpstr>
      <vt:lpstr>Who will establish Turnover ?</vt:lpstr>
      <vt:lpstr>Whether AO has power to issue notices to establish turnover ?</vt:lpstr>
      <vt:lpstr>Effect of establishing Lower Turnover</vt:lpstr>
      <vt:lpstr>Effect of establishing Higher Turnover</vt:lpstr>
      <vt:lpstr>Whether AO can imposed Penalty under section 271(1)(C) if higher turnover is established </vt:lpstr>
      <vt:lpstr>Whether AO  can pass order of Best Judgment Assessment u/s 144 ? </vt:lpstr>
      <vt:lpstr>Notwithstanding Any thing to contary contained in section 28 to 43C</vt:lpstr>
      <vt:lpstr>  Some examples </vt:lpstr>
      <vt:lpstr>   Some examples  </vt:lpstr>
      <vt:lpstr>Section 44AD(2)</vt:lpstr>
      <vt:lpstr>Computation of Taxable Profit u/s 44AD in case of Partnership Firm</vt:lpstr>
      <vt:lpstr>Section 44AD(3)</vt:lpstr>
      <vt:lpstr>Example</vt:lpstr>
      <vt:lpstr>                        EXAMPLE</vt:lpstr>
      <vt:lpstr>CALCULATION OF SHORT TERM CAPITAL GAIN U/S 50</vt:lpstr>
      <vt:lpstr>Whether the Assessee can carried forward unabsorbed depreciation ?</vt:lpstr>
      <vt:lpstr>Section 44AD(4)</vt:lpstr>
      <vt:lpstr>   Section 44AD(4)</vt:lpstr>
      <vt:lpstr> Section 44AD(4)</vt:lpstr>
      <vt:lpstr>Section 44AD(4)</vt:lpstr>
      <vt:lpstr>Section 44AD(5)</vt:lpstr>
      <vt:lpstr>SECTION 44AD(5)</vt:lpstr>
      <vt:lpstr>SECTION 44AD(5)</vt:lpstr>
      <vt:lpstr>SECTION 44AD(5)</vt:lpstr>
      <vt:lpstr>SECTION 44AD(5)</vt:lpstr>
      <vt:lpstr>Claimed to have been earned</vt:lpstr>
      <vt:lpstr>Example</vt:lpstr>
      <vt:lpstr>Can the Ao assessed the difference amount as undisclosed income </vt:lpstr>
      <vt:lpstr>Continue :</vt:lpstr>
      <vt:lpstr>JUDICIAL DECISIONS</vt:lpstr>
      <vt:lpstr>Whether the assessee can adjust brought forward loss &amp; set off under other heads</vt:lpstr>
      <vt:lpstr>Whether TDS provisions applicable to Section 44AD assessee &amp; attracts penal consequences</vt:lpstr>
      <vt:lpstr>References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44AD OF IT ACT</dc:title>
  <dc:creator>lcd</dc:creator>
  <cp:lastModifiedBy>rose</cp:lastModifiedBy>
  <cp:revision>63</cp:revision>
  <dcterms:created xsi:type="dcterms:W3CDTF">2006-08-16T00:00:00Z</dcterms:created>
  <dcterms:modified xsi:type="dcterms:W3CDTF">2013-03-19T07:58:03Z</dcterms:modified>
</cp:coreProperties>
</file>