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handoutMasterIdLst>
    <p:handoutMasterId r:id="rId80"/>
  </p:handoutMasterIdLst>
  <p:sldIdLst>
    <p:sldId id="256" r:id="rId2"/>
    <p:sldId id="259" r:id="rId3"/>
    <p:sldId id="257" r:id="rId4"/>
    <p:sldId id="258" r:id="rId5"/>
    <p:sldId id="264" r:id="rId6"/>
    <p:sldId id="261" r:id="rId7"/>
    <p:sldId id="262"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82" r:id="rId21"/>
    <p:sldId id="281" r:id="rId22"/>
    <p:sldId id="283" r:id="rId23"/>
    <p:sldId id="287" r:id="rId24"/>
    <p:sldId id="285" r:id="rId25"/>
    <p:sldId id="299" r:id="rId26"/>
    <p:sldId id="288" r:id="rId27"/>
    <p:sldId id="289" r:id="rId28"/>
    <p:sldId id="291" r:id="rId29"/>
    <p:sldId id="286" r:id="rId30"/>
    <p:sldId id="277" r:id="rId31"/>
    <p:sldId id="278" r:id="rId32"/>
    <p:sldId id="279" r:id="rId33"/>
    <p:sldId id="280" r:id="rId34"/>
    <p:sldId id="292" r:id="rId35"/>
    <p:sldId id="293" r:id="rId36"/>
    <p:sldId id="300" r:id="rId37"/>
    <p:sldId id="294" r:id="rId38"/>
    <p:sldId id="295" r:id="rId39"/>
    <p:sldId id="296" r:id="rId40"/>
    <p:sldId id="297" r:id="rId41"/>
    <p:sldId id="298" r:id="rId42"/>
    <p:sldId id="301" r:id="rId43"/>
    <p:sldId id="302" r:id="rId44"/>
    <p:sldId id="314" r:id="rId45"/>
    <p:sldId id="304" r:id="rId46"/>
    <p:sldId id="303" r:id="rId47"/>
    <p:sldId id="305" r:id="rId48"/>
    <p:sldId id="306" r:id="rId49"/>
    <p:sldId id="312" r:id="rId50"/>
    <p:sldId id="313" r:id="rId51"/>
    <p:sldId id="307" r:id="rId52"/>
    <p:sldId id="315" r:id="rId53"/>
    <p:sldId id="308" r:id="rId54"/>
    <p:sldId id="309" r:id="rId55"/>
    <p:sldId id="310" r:id="rId56"/>
    <p:sldId id="311" r:id="rId57"/>
    <p:sldId id="316" r:id="rId58"/>
    <p:sldId id="317" r:id="rId59"/>
    <p:sldId id="318" r:id="rId60"/>
    <p:sldId id="319" r:id="rId61"/>
    <p:sldId id="320" r:id="rId62"/>
    <p:sldId id="321" r:id="rId63"/>
    <p:sldId id="322" r:id="rId64"/>
    <p:sldId id="323" r:id="rId65"/>
    <p:sldId id="324" r:id="rId66"/>
    <p:sldId id="325" r:id="rId67"/>
    <p:sldId id="326" r:id="rId68"/>
    <p:sldId id="327" r:id="rId69"/>
    <p:sldId id="332" r:id="rId70"/>
    <p:sldId id="329" r:id="rId71"/>
    <p:sldId id="328" r:id="rId72"/>
    <p:sldId id="331" r:id="rId73"/>
    <p:sldId id="330" r:id="rId74"/>
    <p:sldId id="333" r:id="rId75"/>
    <p:sldId id="334" r:id="rId76"/>
    <p:sldId id="335" r:id="rId77"/>
    <p:sldId id="336" r:id="rId78"/>
    <p:sldId id="338" r:id="rId79"/>
  </p:sldIdLst>
  <p:sldSz cx="9144000" cy="6858000" type="screen4x3"/>
  <p:notesSz cx="6858000" cy="9144000"/>
  <p:defaultTextStyle>
    <a:defPPr>
      <a:defRPr lang="en-US"/>
    </a:defPPr>
    <a:lvl1pPr algn="l" rtl="0" fontAlgn="base">
      <a:spcBef>
        <a:spcPct val="20000"/>
      </a:spcBef>
      <a:spcAft>
        <a:spcPct val="0"/>
      </a:spcAft>
      <a:buClr>
        <a:schemeClr val="hlink"/>
      </a:buClr>
      <a:buSzPct val="70000"/>
      <a:buFont typeface="Wingdings" pitchFamily="2" charset="2"/>
      <a:buChar char="n"/>
      <a:defRPr sz="3200" kern="1200">
        <a:solidFill>
          <a:schemeClr val="tx1"/>
        </a:solidFill>
        <a:effectLst>
          <a:outerShdw blurRad="38100" dist="38100" dir="2700000" algn="tl">
            <a:srgbClr val="000000">
              <a:alpha val="43137"/>
            </a:srgbClr>
          </a:outerShdw>
        </a:effectLst>
        <a:latin typeface="Arial" charset="0"/>
        <a:ea typeface="+mn-ea"/>
        <a:cs typeface="+mn-cs"/>
      </a:defRPr>
    </a:lvl1pPr>
    <a:lvl2pPr marL="457200" algn="l" rtl="0" fontAlgn="base">
      <a:spcBef>
        <a:spcPct val="20000"/>
      </a:spcBef>
      <a:spcAft>
        <a:spcPct val="0"/>
      </a:spcAft>
      <a:buClr>
        <a:schemeClr val="hlink"/>
      </a:buClr>
      <a:buSzPct val="70000"/>
      <a:buFont typeface="Wingdings" pitchFamily="2" charset="2"/>
      <a:buChar char="n"/>
      <a:defRPr sz="3200" kern="1200">
        <a:solidFill>
          <a:schemeClr val="tx1"/>
        </a:solidFill>
        <a:effectLst>
          <a:outerShdw blurRad="38100" dist="38100" dir="2700000" algn="tl">
            <a:srgbClr val="000000">
              <a:alpha val="43137"/>
            </a:srgbClr>
          </a:outerShdw>
        </a:effectLst>
        <a:latin typeface="Arial" charset="0"/>
        <a:ea typeface="+mn-ea"/>
        <a:cs typeface="+mn-cs"/>
      </a:defRPr>
    </a:lvl2pPr>
    <a:lvl3pPr marL="914400" algn="l" rtl="0" fontAlgn="base">
      <a:spcBef>
        <a:spcPct val="20000"/>
      </a:spcBef>
      <a:spcAft>
        <a:spcPct val="0"/>
      </a:spcAft>
      <a:buClr>
        <a:schemeClr val="hlink"/>
      </a:buClr>
      <a:buSzPct val="70000"/>
      <a:buFont typeface="Wingdings" pitchFamily="2" charset="2"/>
      <a:buChar char="n"/>
      <a:defRPr sz="3200" kern="1200">
        <a:solidFill>
          <a:schemeClr val="tx1"/>
        </a:solidFill>
        <a:effectLst>
          <a:outerShdw blurRad="38100" dist="38100" dir="2700000" algn="tl">
            <a:srgbClr val="000000">
              <a:alpha val="43137"/>
            </a:srgbClr>
          </a:outerShdw>
        </a:effectLst>
        <a:latin typeface="Arial" charset="0"/>
        <a:ea typeface="+mn-ea"/>
        <a:cs typeface="+mn-cs"/>
      </a:defRPr>
    </a:lvl3pPr>
    <a:lvl4pPr marL="1371600" algn="l" rtl="0" fontAlgn="base">
      <a:spcBef>
        <a:spcPct val="20000"/>
      </a:spcBef>
      <a:spcAft>
        <a:spcPct val="0"/>
      </a:spcAft>
      <a:buClr>
        <a:schemeClr val="hlink"/>
      </a:buClr>
      <a:buSzPct val="70000"/>
      <a:buFont typeface="Wingdings" pitchFamily="2" charset="2"/>
      <a:buChar char="n"/>
      <a:defRPr sz="3200" kern="1200">
        <a:solidFill>
          <a:schemeClr val="tx1"/>
        </a:solidFill>
        <a:effectLst>
          <a:outerShdw blurRad="38100" dist="38100" dir="2700000" algn="tl">
            <a:srgbClr val="000000">
              <a:alpha val="43137"/>
            </a:srgbClr>
          </a:outerShdw>
        </a:effectLst>
        <a:latin typeface="Arial" charset="0"/>
        <a:ea typeface="+mn-ea"/>
        <a:cs typeface="+mn-cs"/>
      </a:defRPr>
    </a:lvl4pPr>
    <a:lvl5pPr marL="1828800" algn="l" rtl="0" fontAlgn="base">
      <a:spcBef>
        <a:spcPct val="20000"/>
      </a:spcBef>
      <a:spcAft>
        <a:spcPct val="0"/>
      </a:spcAft>
      <a:buClr>
        <a:schemeClr val="hlink"/>
      </a:buClr>
      <a:buSzPct val="70000"/>
      <a:buFont typeface="Wingdings" pitchFamily="2" charset="2"/>
      <a:buChar char="n"/>
      <a:defRPr sz="3200" kern="1200">
        <a:solidFill>
          <a:schemeClr val="tx1"/>
        </a:solidFill>
        <a:effectLst>
          <a:outerShdw blurRad="38100" dist="38100" dir="2700000" algn="tl">
            <a:srgbClr val="000000">
              <a:alpha val="43137"/>
            </a:srgbClr>
          </a:outerShdw>
        </a:effectLst>
        <a:latin typeface="Arial" charset="0"/>
        <a:ea typeface="+mn-ea"/>
        <a:cs typeface="+mn-cs"/>
      </a:defRPr>
    </a:lvl5pPr>
    <a:lvl6pPr marL="2286000" algn="l" defTabSz="914400" rtl="0" eaLnBrk="1" latinLnBrk="0" hangingPunct="1">
      <a:defRPr sz="3200" kern="1200">
        <a:solidFill>
          <a:schemeClr val="tx1"/>
        </a:solidFill>
        <a:effectLst>
          <a:outerShdw blurRad="38100" dist="38100" dir="2700000" algn="tl">
            <a:srgbClr val="000000">
              <a:alpha val="43137"/>
            </a:srgbClr>
          </a:outerShdw>
        </a:effectLst>
        <a:latin typeface="Arial" charset="0"/>
        <a:ea typeface="+mn-ea"/>
        <a:cs typeface="+mn-cs"/>
      </a:defRPr>
    </a:lvl6pPr>
    <a:lvl7pPr marL="2743200" algn="l" defTabSz="914400" rtl="0" eaLnBrk="1" latinLnBrk="0" hangingPunct="1">
      <a:defRPr sz="3200" kern="1200">
        <a:solidFill>
          <a:schemeClr val="tx1"/>
        </a:solidFill>
        <a:effectLst>
          <a:outerShdw blurRad="38100" dist="38100" dir="2700000" algn="tl">
            <a:srgbClr val="000000">
              <a:alpha val="43137"/>
            </a:srgbClr>
          </a:outerShdw>
        </a:effectLst>
        <a:latin typeface="Arial" charset="0"/>
        <a:ea typeface="+mn-ea"/>
        <a:cs typeface="+mn-cs"/>
      </a:defRPr>
    </a:lvl7pPr>
    <a:lvl8pPr marL="3200400" algn="l" defTabSz="914400" rtl="0" eaLnBrk="1" latinLnBrk="0" hangingPunct="1">
      <a:defRPr sz="3200" kern="1200">
        <a:solidFill>
          <a:schemeClr val="tx1"/>
        </a:solidFill>
        <a:effectLst>
          <a:outerShdw blurRad="38100" dist="38100" dir="2700000" algn="tl">
            <a:srgbClr val="000000">
              <a:alpha val="43137"/>
            </a:srgbClr>
          </a:outerShdw>
        </a:effectLst>
        <a:latin typeface="Arial" charset="0"/>
        <a:ea typeface="+mn-ea"/>
        <a:cs typeface="+mn-cs"/>
      </a:defRPr>
    </a:lvl8pPr>
    <a:lvl9pPr marL="3657600" algn="l" defTabSz="914400" rtl="0" eaLnBrk="1" latinLnBrk="0" hangingPunct="1">
      <a:defRPr sz="3200" kern="1200">
        <a:solidFill>
          <a:schemeClr val="tx1"/>
        </a:solidFill>
        <a:effectLst>
          <a:outerShdw blurRad="38100" dist="38100" dir="2700000" algn="tl">
            <a:srgbClr val="000000">
              <a:alpha val="43137"/>
            </a:srgbClr>
          </a:outerShdw>
        </a:effectLst>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620"/>
    <p:restoredTop sz="94660"/>
  </p:normalViewPr>
  <p:slideViewPr>
    <p:cSldViewPr snapToObjects="1">
      <p:cViewPr>
        <p:scale>
          <a:sx n="66" d="100"/>
          <a:sy n="66" d="100"/>
        </p:scale>
        <p:origin x="-636" y="-30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56" d="100"/>
          <a:sy n="56" d="100"/>
        </p:scale>
        <p:origin x="-1860"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1EA244E-F422-49BC-BEC8-EB4FFA7DDA90}" type="datetimeFigureOut">
              <a:rPr lang="en-US" smtClean="0"/>
              <a:t>12/28/2010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8652569-EDF7-4190-8FFC-A2DD22C1616D}"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170" name="Picture 2" descr="titlemaster_med"/>
          <p:cNvPicPr>
            <a:picLocks noChangeAspect="1" noChangeArrowheads="1"/>
          </p:cNvPicPr>
          <p:nvPr/>
        </p:nvPicPr>
        <p:blipFill>
          <a:blip r:embed="rId2"/>
          <a:srcRect/>
          <a:stretch>
            <a:fillRect/>
          </a:stretch>
        </p:blipFill>
        <p:spPr bwMode="ltGray">
          <a:xfrm>
            <a:off x="0" y="0"/>
            <a:ext cx="9144000" cy="6862763"/>
          </a:xfrm>
          <a:prstGeom prst="rect">
            <a:avLst/>
          </a:prstGeom>
          <a:noFill/>
        </p:spPr>
      </p:pic>
      <p:sp>
        <p:nvSpPr>
          <p:cNvPr id="7171" name="Rectangle 3"/>
          <p:cNvSpPr>
            <a:spLocks noGrp="1" noChangeArrowheads="1"/>
          </p:cNvSpPr>
          <p:nvPr>
            <p:ph type="dt" sz="half" idx="2"/>
          </p:nvPr>
        </p:nvSpPr>
        <p:spPr>
          <a:xfrm>
            <a:off x="304800" y="6248400"/>
            <a:ext cx="1905000" cy="457200"/>
          </a:xfrm>
        </p:spPr>
        <p:txBody>
          <a:bodyPr/>
          <a:lstStyle>
            <a:lvl1pPr>
              <a:defRPr/>
            </a:lvl1pPr>
          </a:lstStyle>
          <a:p>
            <a:endParaRPr lang="en-US"/>
          </a:p>
        </p:txBody>
      </p:sp>
      <p:sp>
        <p:nvSpPr>
          <p:cNvPr id="7172" name="Rectangle 4"/>
          <p:cNvSpPr>
            <a:spLocks noGrp="1" noChangeArrowheads="1"/>
          </p:cNvSpPr>
          <p:nvPr>
            <p:ph type="ftr" sz="quarter" idx="3"/>
          </p:nvPr>
        </p:nvSpPr>
        <p:spPr/>
        <p:txBody>
          <a:bodyPr/>
          <a:lstStyle>
            <a:lvl1pPr>
              <a:defRPr/>
            </a:lvl1pPr>
          </a:lstStyle>
          <a:p>
            <a:endParaRPr lang="en-US"/>
          </a:p>
        </p:txBody>
      </p:sp>
      <p:sp>
        <p:nvSpPr>
          <p:cNvPr id="7173" name="Rectangle 5"/>
          <p:cNvSpPr>
            <a:spLocks noGrp="1" noChangeArrowheads="1"/>
          </p:cNvSpPr>
          <p:nvPr>
            <p:ph type="sldNum" sz="quarter" idx="4"/>
          </p:nvPr>
        </p:nvSpPr>
        <p:spPr>
          <a:xfrm>
            <a:off x="7010400" y="6248400"/>
            <a:ext cx="1905000" cy="457200"/>
          </a:xfrm>
        </p:spPr>
        <p:txBody>
          <a:bodyPr/>
          <a:lstStyle>
            <a:lvl1pPr>
              <a:defRPr/>
            </a:lvl1pPr>
          </a:lstStyle>
          <a:p>
            <a:fld id="{867D46B0-443D-46BD-8A1F-FFA4279BD930}" type="slidenum">
              <a:rPr lang="en-US"/>
              <a:pPr/>
              <a:t>‹#›</a:t>
            </a:fld>
            <a:endParaRPr lang="en-US"/>
          </a:p>
        </p:txBody>
      </p:sp>
      <p:sp>
        <p:nvSpPr>
          <p:cNvPr id="7174" name="Rectangle 6"/>
          <p:cNvSpPr>
            <a:spLocks noGrp="1" noChangeArrowheads="1"/>
          </p:cNvSpPr>
          <p:nvPr>
            <p:ph type="subTitle" sz="quarter" idx="1"/>
          </p:nvPr>
        </p:nvSpPr>
        <p:spPr>
          <a:xfrm>
            <a:off x="2362200" y="3429000"/>
            <a:ext cx="6400800" cy="1447800"/>
          </a:xfrm>
          <a:solidFill>
            <a:schemeClr val="bg1">
              <a:alpha val="50000"/>
            </a:schemeClr>
          </a:solidFill>
          <a:ln w="76200">
            <a:solidFill>
              <a:schemeClr val="tx1"/>
            </a:solidFill>
          </a:ln>
        </p:spPr>
        <p:txBody>
          <a:bodyPr anchor="ctr"/>
          <a:lstStyle>
            <a:lvl1pPr marL="0" indent="0" algn="ctr">
              <a:buFont typeface="Wingdings" pitchFamily="2" charset="2"/>
              <a:buNone/>
              <a:defRPr/>
            </a:lvl1pPr>
          </a:lstStyle>
          <a:p>
            <a:r>
              <a:rPr lang="en-US"/>
              <a:t>Click to edit Master subtitle style</a:t>
            </a:r>
          </a:p>
        </p:txBody>
      </p:sp>
      <p:sp>
        <p:nvSpPr>
          <p:cNvPr id="7175" name="Rectangle 7"/>
          <p:cNvSpPr>
            <a:spLocks noGrp="1" noChangeArrowheads="1"/>
          </p:cNvSpPr>
          <p:nvPr>
            <p:ph type="ctrTitle" sz="quarter"/>
          </p:nvPr>
        </p:nvSpPr>
        <p:spPr>
          <a:xfrm>
            <a:off x="838200" y="1371600"/>
            <a:ext cx="7620000" cy="2057400"/>
          </a:xfrm>
          <a:solidFill>
            <a:schemeClr val="bg1">
              <a:alpha val="50000"/>
            </a:schemeClr>
          </a:solidFill>
          <a:ln w="76200">
            <a:solidFill>
              <a:schemeClr val="tx1"/>
            </a:solidFill>
          </a:ln>
        </p:spPr>
        <p:txBody>
          <a:bodyPr/>
          <a:lstStyle>
            <a:lvl1pPr algn="ctr">
              <a:defRPr sz="5400">
                <a:solidFill>
                  <a:schemeClr val="tx1"/>
                </a:solidFill>
              </a:defRPr>
            </a:lvl1pPr>
          </a:lstStyle>
          <a:p>
            <a:r>
              <a:rPr lang="en-US"/>
              <a:t>Click to edit Master title style</a:t>
            </a:r>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259097F-1CEA-4A59-835E-9749715527A7}" type="slidenum">
              <a:rPr lang="en-US"/>
              <a:pPr/>
              <a:t>‹#›</a:t>
            </a:fld>
            <a:endParaRPr lang="en-US"/>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39000" y="228600"/>
            <a:ext cx="1600200" cy="5867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438400" y="228600"/>
            <a:ext cx="46482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808CC74-FBC0-49BD-A6E8-5C5A21EE019C}" type="slidenum">
              <a:rPr lang="en-US"/>
              <a:pPr/>
              <a:t>‹#›</a:t>
            </a:fld>
            <a:endParaRPr lang="en-US"/>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F808682-DC85-45FF-842B-908742D73001}" type="slidenum">
              <a:rPr lang="en-US"/>
              <a:pPr/>
              <a:t>‹#›</a:t>
            </a:fld>
            <a:endParaRPr lang="en-US"/>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D7A8561-012F-4EF5-9207-EF2E7B1ECD9E}" type="slidenum">
              <a:rPr lang="en-US"/>
              <a:pPr/>
              <a:t>‹#›</a:t>
            </a:fld>
            <a:endParaRPr lang="en-US"/>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438400" y="1600200"/>
            <a:ext cx="31242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715000" y="1600200"/>
            <a:ext cx="31242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0979DF2-0E77-4E70-B71A-A7D1A00C2231}" type="slidenum">
              <a:rPr lang="en-US"/>
              <a:pPr/>
              <a:t>‹#›</a:t>
            </a:fld>
            <a:endParaRPr 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BFD062D1-B0D7-49B2-9ADE-EE80312C1C2F}" type="slidenum">
              <a:rPr lang="en-US"/>
              <a:pPr/>
              <a:t>‹#›</a:t>
            </a:fld>
            <a:endParaRPr lang="en-US"/>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36226BCB-B5DF-472B-9728-483FAE3A5A53}" type="slidenum">
              <a:rPr lang="en-US"/>
              <a:pPr/>
              <a:t>‹#›</a:t>
            </a:fld>
            <a:endParaRPr lang="en-US"/>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1FCEF722-1596-45D4-9359-1C1016FA64F3}" type="slidenum">
              <a:rPr lang="en-US"/>
              <a:pPr/>
              <a:t>‹#›</a:t>
            </a:fld>
            <a:endParaRPr lang="en-US"/>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67717B4-C741-495C-A462-5D7E6D18DCFB}" type="slidenum">
              <a:rPr lang="en-US"/>
              <a:pPr/>
              <a:t>‹#›</a:t>
            </a:fld>
            <a:endParaRPr lang="en-US"/>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FE85ABE-6418-4876-A83C-BD26A08C1A73}" type="slidenum">
              <a:rPr lang="en-US"/>
              <a:pPr/>
              <a:t>‹#›</a:t>
            </a:fld>
            <a:endParaRPr lang="en-US"/>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146" name="Group 2"/>
          <p:cNvGrpSpPr>
            <a:grpSpLocks/>
          </p:cNvGrpSpPr>
          <p:nvPr/>
        </p:nvGrpSpPr>
        <p:grpSpPr bwMode="auto">
          <a:xfrm>
            <a:off x="0" y="0"/>
            <a:ext cx="2667000" cy="6858000"/>
            <a:chOff x="0" y="0"/>
            <a:chExt cx="1680" cy="4320"/>
          </a:xfrm>
        </p:grpSpPr>
        <p:sp>
          <p:nvSpPr>
            <p:cNvPr id="6147" name="Rectangle 3"/>
            <p:cNvSpPr>
              <a:spLocks noChangeArrowheads="1"/>
            </p:cNvSpPr>
            <p:nvPr/>
          </p:nvSpPr>
          <p:spPr bwMode="hidden">
            <a:xfrm>
              <a:off x="1248" y="0"/>
              <a:ext cx="432" cy="4320"/>
            </a:xfrm>
            <a:prstGeom prst="rect">
              <a:avLst/>
            </a:prstGeom>
            <a:gradFill rotWithShape="0">
              <a:gsLst>
                <a:gs pos="0">
                  <a:schemeClr val="bg1">
                    <a:gamma/>
                    <a:shade val="45490"/>
                    <a:invGamma/>
                  </a:schemeClr>
                </a:gs>
                <a:gs pos="100000">
                  <a:schemeClr val="bg1"/>
                </a:gs>
              </a:gsLst>
              <a:lin ang="0" scaled="1"/>
            </a:gradFill>
            <a:ln w="9525">
              <a:noFill/>
              <a:miter lim="800000"/>
              <a:headEnd/>
              <a:tailEnd/>
            </a:ln>
            <a:effectLst/>
          </p:spPr>
          <p:txBody>
            <a:bodyPr wrap="none" anchor="ctr"/>
            <a:lstStyle/>
            <a:p>
              <a:pPr algn="ctr">
                <a:spcBef>
                  <a:spcPct val="0"/>
                </a:spcBef>
                <a:buClrTx/>
                <a:buSzTx/>
                <a:buFontTx/>
                <a:buNone/>
              </a:pPr>
              <a:endParaRPr lang="en-US" sz="1800">
                <a:effectLst/>
              </a:endParaRPr>
            </a:p>
          </p:txBody>
        </p:sp>
        <p:pic>
          <p:nvPicPr>
            <p:cNvPr id="6148" name="Picture 4" descr="slidemaster_med3"/>
            <p:cNvPicPr>
              <a:picLocks noChangeAspect="1" noChangeArrowheads="1"/>
            </p:cNvPicPr>
            <p:nvPr/>
          </p:nvPicPr>
          <p:blipFill>
            <a:blip r:embed="rId13"/>
            <a:srcRect/>
            <a:stretch>
              <a:fillRect/>
            </a:stretch>
          </p:blipFill>
          <p:spPr bwMode="ltGray">
            <a:xfrm>
              <a:off x="0" y="0"/>
              <a:ext cx="1348" cy="4320"/>
            </a:xfrm>
            <a:prstGeom prst="rect">
              <a:avLst/>
            </a:prstGeom>
            <a:noFill/>
          </p:spPr>
        </p:pic>
      </p:grpSp>
      <p:sp>
        <p:nvSpPr>
          <p:cNvPr id="6149" name="Rectangle 5"/>
          <p:cNvSpPr>
            <a:spLocks noGrp="1" noChangeArrowheads="1"/>
          </p:cNvSpPr>
          <p:nvPr>
            <p:ph type="title"/>
          </p:nvPr>
        </p:nvSpPr>
        <p:spPr bwMode="auto">
          <a:xfrm>
            <a:off x="2438400" y="228600"/>
            <a:ext cx="6400800" cy="121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50" name="Rectangle 6"/>
          <p:cNvSpPr>
            <a:spLocks noGrp="1" noChangeArrowheads="1"/>
          </p:cNvSpPr>
          <p:nvPr>
            <p:ph type="body" idx="1"/>
          </p:nvPr>
        </p:nvSpPr>
        <p:spPr bwMode="auto">
          <a:xfrm>
            <a:off x="2438400" y="1600200"/>
            <a:ext cx="64008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151" name="Rectangle 7"/>
          <p:cNvSpPr>
            <a:spLocks noGrp="1" noChangeArrowheads="1"/>
          </p:cNvSpPr>
          <p:nvPr>
            <p:ph type="dt" sz="half" idx="2"/>
          </p:nvPr>
        </p:nvSpPr>
        <p:spPr bwMode="auto">
          <a:xfrm>
            <a:off x="152400" y="6248400"/>
            <a:ext cx="1901825"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Bef>
                <a:spcPct val="0"/>
              </a:spcBef>
              <a:buClrTx/>
              <a:buSzTx/>
              <a:buFontTx/>
              <a:buNone/>
              <a:defRPr sz="1000">
                <a:effectLst>
                  <a:outerShdw blurRad="38100" dist="38100" dir="2700000" algn="tl">
                    <a:srgbClr val="C0C0C0"/>
                  </a:outerShdw>
                </a:effectLst>
              </a:defRPr>
            </a:lvl1pPr>
          </a:lstStyle>
          <a:p>
            <a:endParaRPr lang="en-US"/>
          </a:p>
        </p:txBody>
      </p:sp>
      <p:sp>
        <p:nvSpPr>
          <p:cNvPr id="6152" name="Rectangle 8"/>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buClrTx/>
              <a:buSzTx/>
              <a:buFontTx/>
              <a:buNone/>
              <a:defRPr sz="1000">
                <a:effectLst>
                  <a:outerShdw blurRad="38100" dist="38100" dir="2700000" algn="tl">
                    <a:srgbClr val="C0C0C0"/>
                  </a:outerShdw>
                </a:effectLst>
              </a:defRPr>
            </a:lvl1pPr>
          </a:lstStyle>
          <a:p>
            <a:endParaRPr lang="en-US"/>
          </a:p>
        </p:txBody>
      </p:sp>
      <p:sp>
        <p:nvSpPr>
          <p:cNvPr id="6153" name="Rectangle 9"/>
          <p:cNvSpPr>
            <a:spLocks noGrp="1" noChangeArrowheads="1"/>
          </p:cNvSpPr>
          <p:nvPr>
            <p:ph type="sldNum" sz="quarter" idx="4"/>
          </p:nvPr>
        </p:nvSpPr>
        <p:spPr bwMode="auto">
          <a:xfrm>
            <a:off x="6934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buClrTx/>
              <a:buSzTx/>
              <a:buFontTx/>
              <a:buNone/>
              <a:defRPr sz="1000">
                <a:effectLst>
                  <a:outerShdw blurRad="38100" dist="38100" dir="2700000" algn="tl">
                    <a:srgbClr val="C0C0C0"/>
                  </a:outerShdw>
                </a:effectLst>
              </a:defRPr>
            </a:lvl1pPr>
          </a:lstStyle>
          <a:p>
            <a:fld id="{C7ABDC19-63B2-4845-840B-85CEE6FC8943}"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ransition spd="slow"/>
  <p:txStyles>
    <p:titleStyle>
      <a:lvl1pPr algn="l" rtl="0" fontAlgn="base">
        <a:spcBef>
          <a:spcPct val="0"/>
        </a:spcBef>
        <a:spcAft>
          <a:spcPct val="0"/>
        </a:spcAft>
        <a:defRPr sz="3600">
          <a:solidFill>
            <a:schemeClr val="tx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3600">
          <a:solidFill>
            <a:schemeClr val="tx2"/>
          </a:solidFill>
          <a:effectLst>
            <a:outerShdw blurRad="38100" dist="38100" dir="2700000" algn="tl">
              <a:srgbClr val="C0C0C0"/>
            </a:outerShdw>
          </a:effectLst>
          <a:latin typeface="Arial" charset="0"/>
        </a:defRPr>
      </a:lvl2pPr>
      <a:lvl3pPr algn="l" rtl="0" fontAlgn="base">
        <a:spcBef>
          <a:spcPct val="0"/>
        </a:spcBef>
        <a:spcAft>
          <a:spcPct val="0"/>
        </a:spcAft>
        <a:defRPr sz="3600">
          <a:solidFill>
            <a:schemeClr val="tx2"/>
          </a:solidFill>
          <a:effectLst>
            <a:outerShdw blurRad="38100" dist="38100" dir="2700000" algn="tl">
              <a:srgbClr val="C0C0C0"/>
            </a:outerShdw>
          </a:effectLst>
          <a:latin typeface="Arial" charset="0"/>
        </a:defRPr>
      </a:lvl3pPr>
      <a:lvl4pPr algn="l" rtl="0" fontAlgn="base">
        <a:spcBef>
          <a:spcPct val="0"/>
        </a:spcBef>
        <a:spcAft>
          <a:spcPct val="0"/>
        </a:spcAft>
        <a:defRPr sz="3600">
          <a:solidFill>
            <a:schemeClr val="tx2"/>
          </a:solidFill>
          <a:effectLst>
            <a:outerShdw blurRad="38100" dist="38100" dir="2700000" algn="tl">
              <a:srgbClr val="C0C0C0"/>
            </a:outerShdw>
          </a:effectLst>
          <a:latin typeface="Arial" charset="0"/>
        </a:defRPr>
      </a:lvl4pPr>
      <a:lvl5pPr algn="l" rtl="0" fontAlgn="base">
        <a:spcBef>
          <a:spcPct val="0"/>
        </a:spcBef>
        <a:spcAft>
          <a:spcPct val="0"/>
        </a:spcAft>
        <a:defRPr sz="3600">
          <a:solidFill>
            <a:schemeClr val="tx2"/>
          </a:solidFill>
          <a:effectLst>
            <a:outerShdw blurRad="38100" dist="38100" dir="2700000" algn="tl">
              <a:srgbClr val="C0C0C0"/>
            </a:outerShdw>
          </a:effectLst>
          <a:latin typeface="Arial" charset="0"/>
        </a:defRPr>
      </a:lvl5pPr>
      <a:lvl6pPr marL="457200" algn="l" rtl="0" fontAlgn="base">
        <a:spcBef>
          <a:spcPct val="0"/>
        </a:spcBef>
        <a:spcAft>
          <a:spcPct val="0"/>
        </a:spcAft>
        <a:defRPr sz="3600">
          <a:solidFill>
            <a:schemeClr val="tx2"/>
          </a:solidFill>
          <a:effectLst>
            <a:outerShdw blurRad="38100" dist="38100" dir="2700000" algn="tl">
              <a:srgbClr val="C0C0C0"/>
            </a:outerShdw>
          </a:effectLst>
          <a:latin typeface="Arial" charset="0"/>
        </a:defRPr>
      </a:lvl6pPr>
      <a:lvl7pPr marL="914400" algn="l" rtl="0" fontAlgn="base">
        <a:spcBef>
          <a:spcPct val="0"/>
        </a:spcBef>
        <a:spcAft>
          <a:spcPct val="0"/>
        </a:spcAft>
        <a:defRPr sz="3600">
          <a:solidFill>
            <a:schemeClr val="tx2"/>
          </a:solidFill>
          <a:effectLst>
            <a:outerShdw blurRad="38100" dist="38100" dir="2700000" algn="tl">
              <a:srgbClr val="C0C0C0"/>
            </a:outerShdw>
          </a:effectLst>
          <a:latin typeface="Arial" charset="0"/>
        </a:defRPr>
      </a:lvl7pPr>
      <a:lvl8pPr marL="1371600" algn="l" rtl="0" fontAlgn="base">
        <a:spcBef>
          <a:spcPct val="0"/>
        </a:spcBef>
        <a:spcAft>
          <a:spcPct val="0"/>
        </a:spcAft>
        <a:defRPr sz="3600">
          <a:solidFill>
            <a:schemeClr val="tx2"/>
          </a:solidFill>
          <a:effectLst>
            <a:outerShdw blurRad="38100" dist="38100" dir="2700000" algn="tl">
              <a:srgbClr val="C0C0C0"/>
            </a:outerShdw>
          </a:effectLst>
          <a:latin typeface="Arial" charset="0"/>
        </a:defRPr>
      </a:lvl8pPr>
      <a:lvl9pPr marL="1828800" algn="l" rtl="0" fontAlgn="base">
        <a:spcBef>
          <a:spcPct val="0"/>
        </a:spcBef>
        <a:spcAft>
          <a:spcPct val="0"/>
        </a:spcAft>
        <a:defRPr sz="3600">
          <a:solidFill>
            <a:schemeClr val="tx2"/>
          </a:solidFill>
          <a:effectLst>
            <a:outerShdw blurRad="38100" dist="38100" dir="2700000" algn="tl">
              <a:srgbClr val="C0C0C0"/>
            </a:outerShdw>
          </a:effectLst>
          <a:latin typeface="Arial" charset="0"/>
        </a:defRPr>
      </a:lvl9pPr>
    </p:titleStyle>
    <p:bodyStyle>
      <a:lvl1pPr marL="342900" indent="-342900" algn="l" rtl="0" fontAlgn="base">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C0C0C0"/>
            </a:outerShdw>
          </a:effectLst>
          <a:latin typeface="+mn-lt"/>
          <a:ea typeface="+mn-ea"/>
          <a:cs typeface="+mn-cs"/>
        </a:defRPr>
      </a:lvl1pPr>
      <a:lvl2pPr marL="742950" indent="-285750" algn="l" rtl="0" fontAlgn="base">
        <a:spcBef>
          <a:spcPct val="20000"/>
        </a:spcBef>
        <a:spcAft>
          <a:spcPct val="0"/>
        </a:spcAft>
        <a:buClr>
          <a:schemeClr val="folHlink"/>
        </a:buClr>
        <a:buSzPct val="70000"/>
        <a:buFont typeface="Wingdings" pitchFamily="2" charset="2"/>
        <a:buChar char="l"/>
        <a:defRPr sz="2800">
          <a:solidFill>
            <a:schemeClr val="tx1"/>
          </a:solidFill>
          <a:effectLst>
            <a:outerShdw blurRad="38100" dist="38100" dir="2700000" algn="tl">
              <a:srgbClr val="C0C0C0"/>
            </a:outerShdw>
          </a:effectLst>
          <a:latin typeface="+mn-lt"/>
        </a:defRPr>
      </a:lvl2pPr>
      <a:lvl3pPr marL="1143000" indent="-228600" algn="l" rtl="0" fontAlgn="base">
        <a:spcBef>
          <a:spcPct val="20000"/>
        </a:spcBef>
        <a:spcAft>
          <a:spcPct val="0"/>
        </a:spcAft>
        <a:buClr>
          <a:schemeClr val="hlink"/>
        </a:buClr>
        <a:buSzPct val="70000"/>
        <a:buFont typeface="Wingdings" pitchFamily="2" charset="2"/>
        <a:buChar char="n"/>
        <a:defRPr sz="2400">
          <a:solidFill>
            <a:schemeClr val="tx1"/>
          </a:solidFill>
          <a:effectLst>
            <a:outerShdw blurRad="38100" dist="38100" dir="2700000" algn="tl">
              <a:srgbClr val="C0C0C0"/>
            </a:outerShdw>
          </a:effectLst>
          <a:latin typeface="+mn-lt"/>
        </a:defRPr>
      </a:lvl3pPr>
      <a:lvl4pPr marL="1600200" indent="-228600" algn="l" rtl="0" fontAlgn="base">
        <a:spcBef>
          <a:spcPct val="20000"/>
        </a:spcBef>
        <a:spcAft>
          <a:spcPct val="0"/>
        </a:spcAft>
        <a:buClr>
          <a:schemeClr val="folHlink"/>
        </a:buClr>
        <a:buSzPct val="70000"/>
        <a:buFont typeface="Wingdings" pitchFamily="2" charset="2"/>
        <a:buChar char="l"/>
        <a:defRPr sz="2000">
          <a:solidFill>
            <a:schemeClr val="tx1"/>
          </a:solidFill>
          <a:effectLst>
            <a:outerShdw blurRad="38100" dist="38100" dir="2700000" algn="tl">
              <a:srgbClr val="C0C0C0"/>
            </a:outerShdw>
          </a:effectLst>
          <a:latin typeface="+mn-lt"/>
        </a:defRPr>
      </a:lvl4pPr>
      <a:lvl5pPr marL="20574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C0C0C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C0C0C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C0C0C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C0C0C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C0C0C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ln/>
        </p:spPr>
        <p:txBody>
          <a:bodyPr/>
          <a:lstStyle/>
          <a:p>
            <a:r>
              <a:rPr lang="en-US"/>
              <a:t>Company  Law</a:t>
            </a:r>
          </a:p>
        </p:txBody>
      </p:sp>
      <p:sp>
        <p:nvSpPr>
          <p:cNvPr id="2051" name="Rectangle 3"/>
          <p:cNvSpPr>
            <a:spLocks noGrp="1" noChangeArrowheads="1"/>
          </p:cNvSpPr>
          <p:nvPr>
            <p:ph type="subTitle" idx="1"/>
          </p:nvPr>
        </p:nvSpPr>
        <p:spPr>
          <a:ln/>
        </p:spPr>
        <p:txBody>
          <a:bodyPr/>
          <a:lstStyle/>
          <a:p>
            <a:endParaRPr lang="en-US"/>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z="3200"/>
              <a:t>Circumstances to lift the corporate</a:t>
            </a:r>
            <a:br>
              <a:rPr lang="en-US" sz="3200"/>
            </a:br>
            <a:r>
              <a:rPr lang="en-US" sz="3200"/>
              <a:t>veil through judicial interpretations </a:t>
            </a:r>
          </a:p>
        </p:txBody>
      </p:sp>
      <p:sp>
        <p:nvSpPr>
          <p:cNvPr id="20483" name="Rectangle 3"/>
          <p:cNvSpPr>
            <a:spLocks noGrp="1" noChangeArrowheads="1"/>
          </p:cNvSpPr>
          <p:nvPr>
            <p:ph type="body" idx="1"/>
          </p:nvPr>
        </p:nvSpPr>
        <p:spPr/>
        <p:txBody>
          <a:bodyPr/>
          <a:lstStyle/>
          <a:p>
            <a:pPr>
              <a:lnSpc>
                <a:spcPct val="90000"/>
              </a:lnSpc>
            </a:pPr>
            <a:r>
              <a:rPr lang="en-US" sz="2800"/>
              <a:t>When the court feels that there are no statutory provisions which can pierce the corporate veil, and </a:t>
            </a:r>
            <a:r>
              <a:rPr lang="en-US" sz="2800">
                <a:solidFill>
                  <a:schemeClr val="hlink"/>
                </a:solidFill>
              </a:rPr>
              <a:t>the identity of the company is not the one which has to exist, and  the court has to interfere in order to avoid the activities that are done in the name of the company by persons managing them</a:t>
            </a:r>
            <a:r>
              <a:rPr lang="en-US" sz="2800"/>
              <a:t>, it has been empowered to do so……                   </a:t>
            </a:r>
          </a:p>
          <a:p>
            <a:pPr>
              <a:lnSpc>
                <a:spcPct val="90000"/>
              </a:lnSpc>
              <a:buFont typeface="Wingdings" pitchFamily="2" charset="2"/>
              <a:buNone/>
            </a:pPr>
            <a:r>
              <a:rPr lang="en-US" sz="2800"/>
              <a:t>                    The circumstances are…..</a:t>
            </a: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t>Judicial interpretations by the court are as follows:</a:t>
            </a:r>
          </a:p>
        </p:txBody>
      </p:sp>
      <p:sp>
        <p:nvSpPr>
          <p:cNvPr id="21507" name="Rectangle 3"/>
          <p:cNvSpPr>
            <a:spLocks noGrp="1" noChangeArrowheads="1"/>
          </p:cNvSpPr>
          <p:nvPr>
            <p:ph type="body" idx="1"/>
          </p:nvPr>
        </p:nvSpPr>
        <p:spPr/>
        <p:txBody>
          <a:bodyPr/>
          <a:lstStyle/>
          <a:p>
            <a:pPr>
              <a:lnSpc>
                <a:spcPct val="80000"/>
              </a:lnSpc>
            </a:pPr>
            <a:r>
              <a:rPr lang="en-US" sz="2400">
                <a:solidFill>
                  <a:schemeClr val="hlink"/>
                </a:solidFill>
              </a:rPr>
              <a:t>Protection of Revenue-</a:t>
            </a:r>
            <a:r>
              <a:rPr lang="en-US" sz="2400"/>
              <a:t> When ever a company uses its name for the purpose of tax evasion or to circumvent tax obligations</a:t>
            </a:r>
          </a:p>
          <a:p>
            <a:pPr>
              <a:lnSpc>
                <a:spcPct val="80000"/>
              </a:lnSpc>
              <a:buFont typeface="Wingdings" pitchFamily="2" charset="2"/>
              <a:buNone/>
            </a:pPr>
            <a:endParaRPr lang="en-US" sz="2400"/>
          </a:p>
          <a:p>
            <a:pPr>
              <a:lnSpc>
                <a:spcPct val="80000"/>
              </a:lnSpc>
            </a:pPr>
            <a:r>
              <a:rPr lang="en-US" sz="2400">
                <a:solidFill>
                  <a:schemeClr val="hlink"/>
                </a:solidFill>
              </a:rPr>
              <a:t>Prevention of fraud or Improper conduct- </a:t>
            </a:r>
            <a:r>
              <a:rPr lang="en-US" sz="2400"/>
              <a:t>The incorporation has been used for fraudulent purpose, like defrauding the creditors, defeating the purpose of law etc..</a:t>
            </a:r>
          </a:p>
          <a:p>
            <a:pPr>
              <a:lnSpc>
                <a:spcPct val="80000"/>
              </a:lnSpc>
              <a:buFont typeface="Wingdings" pitchFamily="2" charset="2"/>
              <a:buNone/>
            </a:pPr>
            <a:endParaRPr lang="en-US" sz="2400"/>
          </a:p>
          <a:p>
            <a:pPr>
              <a:lnSpc>
                <a:spcPct val="80000"/>
              </a:lnSpc>
            </a:pPr>
            <a:r>
              <a:rPr lang="en-US" sz="2400">
                <a:solidFill>
                  <a:schemeClr val="hlink"/>
                </a:solidFill>
              </a:rPr>
              <a:t>Determination of the character of the company- </a:t>
            </a:r>
            <a:r>
              <a:rPr lang="en-US" sz="2400"/>
              <a:t>Enemy company or all the members being the citizens of the enemy country. (Daimler Co. Ltd V. Continental Tyre &amp; Rubber Co. Ltd)</a:t>
            </a: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t>Other circumstances</a:t>
            </a:r>
          </a:p>
        </p:txBody>
      </p:sp>
      <p:sp>
        <p:nvSpPr>
          <p:cNvPr id="26627" name="Rectangle 3"/>
          <p:cNvSpPr>
            <a:spLocks noGrp="1" noChangeArrowheads="1"/>
          </p:cNvSpPr>
          <p:nvPr>
            <p:ph type="body" idx="1"/>
          </p:nvPr>
        </p:nvSpPr>
        <p:spPr/>
        <p:txBody>
          <a:bodyPr/>
          <a:lstStyle/>
          <a:p>
            <a:pPr>
              <a:lnSpc>
                <a:spcPct val="80000"/>
              </a:lnSpc>
            </a:pPr>
            <a:r>
              <a:rPr lang="en-US" sz="2800">
                <a:solidFill>
                  <a:schemeClr val="hlink"/>
                </a:solidFill>
              </a:rPr>
              <a:t>Where a company is used to avoid welfare legislation-</a:t>
            </a:r>
            <a:r>
              <a:rPr lang="en-US" sz="2800"/>
              <a:t> If  a company is formed in order to avoid the benefits to the  workers like bonus, or other statutory benefits..</a:t>
            </a:r>
          </a:p>
          <a:p>
            <a:pPr>
              <a:lnSpc>
                <a:spcPct val="80000"/>
              </a:lnSpc>
            </a:pPr>
            <a:endParaRPr lang="en-US" sz="2800">
              <a:solidFill>
                <a:schemeClr val="hlink"/>
              </a:solidFill>
            </a:endParaRPr>
          </a:p>
          <a:p>
            <a:pPr>
              <a:lnSpc>
                <a:spcPct val="80000"/>
              </a:lnSpc>
            </a:pPr>
            <a:r>
              <a:rPr lang="en-US" sz="2800">
                <a:solidFill>
                  <a:schemeClr val="hlink"/>
                </a:solidFill>
              </a:rPr>
              <a:t>For determining the technical competence of the company- </a:t>
            </a:r>
            <a:r>
              <a:rPr lang="en-US" sz="2800"/>
              <a:t>To look into the competency of the company or the shareholders or promoters </a:t>
            </a:r>
          </a:p>
          <a:p>
            <a:pPr>
              <a:lnSpc>
                <a:spcPct val="80000"/>
              </a:lnSpc>
              <a:buFont typeface="Wingdings" pitchFamily="2" charset="2"/>
              <a:buNone/>
            </a:pPr>
            <a:r>
              <a:rPr lang="en-US" sz="2000" i="1"/>
              <a:t>    (New Horizon’s Ltd and Another V. Union of India </a:t>
            </a:r>
          </a:p>
          <a:p>
            <a:pPr>
              <a:lnSpc>
                <a:spcPct val="80000"/>
              </a:lnSpc>
              <a:buFont typeface="Wingdings" pitchFamily="2" charset="2"/>
              <a:buNone/>
            </a:pPr>
            <a:r>
              <a:rPr lang="en-US" sz="2000" i="1"/>
              <a:t>    (1994)</a:t>
            </a:r>
          </a:p>
          <a:p>
            <a:pPr>
              <a:lnSpc>
                <a:spcPct val="80000"/>
              </a:lnSpc>
            </a:pPr>
            <a:endParaRPr lang="en-US" sz="2000" i="1"/>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t>Types of Companies</a:t>
            </a:r>
          </a:p>
        </p:txBody>
      </p:sp>
      <p:sp>
        <p:nvSpPr>
          <p:cNvPr id="30723" name="Rectangle 3"/>
          <p:cNvSpPr>
            <a:spLocks noGrp="1" noChangeArrowheads="1"/>
          </p:cNvSpPr>
          <p:nvPr>
            <p:ph type="body" idx="1"/>
          </p:nvPr>
        </p:nvSpPr>
        <p:spPr/>
        <p:txBody>
          <a:bodyPr/>
          <a:lstStyle/>
          <a:p>
            <a:r>
              <a:rPr lang="en-US"/>
              <a:t>Limited Company ( Limited by share or by guarantee)</a:t>
            </a:r>
          </a:p>
          <a:p>
            <a:r>
              <a:rPr lang="en-US"/>
              <a:t>Unlimited company</a:t>
            </a:r>
          </a:p>
          <a:p>
            <a:r>
              <a:rPr lang="en-US"/>
              <a:t>Government Company</a:t>
            </a:r>
          </a:p>
          <a:p>
            <a:r>
              <a:rPr lang="en-US"/>
              <a:t>Foreign Company</a:t>
            </a:r>
          </a:p>
          <a:p>
            <a:r>
              <a:rPr lang="en-US"/>
              <a:t>Private Company</a:t>
            </a:r>
          </a:p>
          <a:p>
            <a:r>
              <a:rPr lang="en-US"/>
              <a:t>Public Company</a:t>
            </a:r>
          </a:p>
          <a:p>
            <a:endParaRPr lang="en-US"/>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t>Limited Company</a:t>
            </a:r>
          </a:p>
        </p:txBody>
      </p:sp>
      <p:sp>
        <p:nvSpPr>
          <p:cNvPr id="31747" name="Rectangle 3"/>
          <p:cNvSpPr>
            <a:spLocks noGrp="1" noChangeArrowheads="1"/>
          </p:cNvSpPr>
          <p:nvPr>
            <p:ph type="body" idx="1"/>
          </p:nvPr>
        </p:nvSpPr>
        <p:spPr>
          <a:xfrm>
            <a:off x="2438400" y="1447800"/>
            <a:ext cx="6400800" cy="4114800"/>
          </a:xfrm>
        </p:spPr>
        <p:txBody>
          <a:bodyPr/>
          <a:lstStyle/>
          <a:p>
            <a:pPr>
              <a:lnSpc>
                <a:spcPct val="80000"/>
              </a:lnSpc>
            </a:pPr>
            <a:r>
              <a:rPr lang="en-US" sz="2400">
                <a:solidFill>
                  <a:schemeClr val="hlink"/>
                </a:solidFill>
              </a:rPr>
              <a:t>Limited by Shares-</a:t>
            </a:r>
            <a:r>
              <a:rPr lang="en-US" sz="2400"/>
              <a:t> In such companies, the liability is only the amount which remains unpaid on the shares.</a:t>
            </a:r>
          </a:p>
          <a:p>
            <a:pPr>
              <a:lnSpc>
                <a:spcPct val="80000"/>
              </a:lnSpc>
            </a:pPr>
            <a:r>
              <a:rPr lang="en-US" sz="2400">
                <a:solidFill>
                  <a:schemeClr val="hlink"/>
                </a:solidFill>
              </a:rPr>
              <a:t>Limited by Guarantee not having share capital-</a:t>
            </a:r>
            <a:r>
              <a:rPr lang="en-US" sz="2400"/>
              <a:t>In this type of companies the memorandum of Association limits the members’ liability. It will be based on the undertaking that has been given in MOA for their contribution in case of a winding up.</a:t>
            </a:r>
          </a:p>
          <a:p>
            <a:pPr>
              <a:lnSpc>
                <a:spcPct val="80000"/>
              </a:lnSpc>
            </a:pPr>
            <a:r>
              <a:rPr lang="en-US" sz="2400">
                <a:solidFill>
                  <a:schemeClr val="hlink"/>
                </a:solidFill>
              </a:rPr>
              <a:t>Limited by guarantee having share capital-</a:t>
            </a:r>
            <a:r>
              <a:rPr lang="en-US" sz="2400"/>
              <a:t> In such cases , the liability would be based on the MOA towards the guaranteed amount and the remaining would be from the unpaid sums of the shares held by the person concerned.</a:t>
            </a:r>
          </a:p>
          <a:p>
            <a:pPr>
              <a:lnSpc>
                <a:spcPct val="80000"/>
              </a:lnSpc>
              <a:buFont typeface="Wingdings" pitchFamily="2" charset="2"/>
              <a:buNone/>
            </a:pPr>
            <a:endParaRPr lang="en-US" sz="2400"/>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t>Unlimited Company </a:t>
            </a:r>
          </a:p>
        </p:txBody>
      </p:sp>
      <p:sp>
        <p:nvSpPr>
          <p:cNvPr id="32771" name="Rectangle 3"/>
          <p:cNvSpPr>
            <a:spLocks noGrp="1" noChangeArrowheads="1"/>
          </p:cNvSpPr>
          <p:nvPr>
            <p:ph type="body" idx="1"/>
          </p:nvPr>
        </p:nvSpPr>
        <p:spPr/>
        <p:txBody>
          <a:bodyPr/>
          <a:lstStyle/>
          <a:p>
            <a:pPr>
              <a:lnSpc>
                <a:spcPct val="80000"/>
              </a:lnSpc>
            </a:pPr>
            <a:r>
              <a:rPr lang="en-US" sz="2400"/>
              <a:t>There is </a:t>
            </a:r>
            <a:r>
              <a:rPr lang="en-US" sz="2400">
                <a:solidFill>
                  <a:schemeClr val="hlink"/>
                </a:solidFill>
              </a:rPr>
              <a:t>no limit on the liability of the members.</a:t>
            </a:r>
            <a:r>
              <a:rPr lang="en-US" sz="2400"/>
              <a:t> The liability in such cases would extend to the whole amount of the company’s debts and liabilities.</a:t>
            </a:r>
          </a:p>
          <a:p>
            <a:pPr>
              <a:lnSpc>
                <a:spcPct val="80000"/>
              </a:lnSpc>
            </a:pPr>
            <a:r>
              <a:rPr lang="en-US" sz="2400"/>
              <a:t>Here the </a:t>
            </a:r>
            <a:r>
              <a:rPr lang="en-US" sz="2400">
                <a:solidFill>
                  <a:schemeClr val="hlink"/>
                </a:solidFill>
              </a:rPr>
              <a:t>members cannot be directly sued by the creditors</a:t>
            </a:r>
            <a:r>
              <a:rPr lang="en-US" sz="2400"/>
              <a:t>.</a:t>
            </a:r>
          </a:p>
          <a:p>
            <a:pPr>
              <a:lnSpc>
                <a:spcPct val="80000"/>
              </a:lnSpc>
            </a:pPr>
            <a:r>
              <a:rPr lang="en-US" sz="2400"/>
              <a:t>When the company is wound up, the official liquidator will call upon the members to discharge the liability.</a:t>
            </a:r>
          </a:p>
          <a:p>
            <a:pPr>
              <a:lnSpc>
                <a:spcPct val="80000"/>
              </a:lnSpc>
            </a:pPr>
            <a:r>
              <a:rPr lang="en-US" sz="2400"/>
              <a:t>The details of the number of members with which the company is registered and the amount of share capital has to be stated in the Articles of Association (AOA).</a:t>
            </a:r>
          </a:p>
          <a:p>
            <a:pPr>
              <a:lnSpc>
                <a:spcPct val="80000"/>
              </a:lnSpc>
              <a:buFont typeface="Wingdings" pitchFamily="2" charset="2"/>
              <a:buNone/>
            </a:pPr>
            <a:endParaRPr lang="en-US" sz="2400"/>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t>Government Company</a:t>
            </a:r>
          </a:p>
        </p:txBody>
      </p:sp>
      <p:sp>
        <p:nvSpPr>
          <p:cNvPr id="33795" name="Rectangle 3"/>
          <p:cNvSpPr>
            <a:spLocks noGrp="1" noChangeArrowheads="1"/>
          </p:cNvSpPr>
          <p:nvPr>
            <p:ph type="body" idx="1"/>
          </p:nvPr>
        </p:nvSpPr>
        <p:spPr>
          <a:xfrm>
            <a:off x="2438400" y="1219200"/>
            <a:ext cx="6400800" cy="4495800"/>
          </a:xfrm>
        </p:spPr>
        <p:txBody>
          <a:bodyPr/>
          <a:lstStyle/>
          <a:p>
            <a:pPr>
              <a:lnSpc>
                <a:spcPct val="90000"/>
              </a:lnSpc>
            </a:pPr>
            <a:r>
              <a:rPr lang="en-US" sz="2800"/>
              <a:t>When </a:t>
            </a:r>
            <a:r>
              <a:rPr lang="en-US" sz="2800">
                <a:solidFill>
                  <a:schemeClr val="hlink"/>
                </a:solidFill>
              </a:rPr>
              <a:t>51%</a:t>
            </a:r>
            <a:r>
              <a:rPr lang="en-US" sz="2800"/>
              <a:t> of the paid up share capital is held by the government.</a:t>
            </a:r>
          </a:p>
          <a:p>
            <a:pPr>
              <a:lnSpc>
                <a:spcPct val="90000"/>
              </a:lnSpc>
            </a:pPr>
            <a:r>
              <a:rPr lang="en-US" sz="2800"/>
              <a:t>The share can be held by the </a:t>
            </a:r>
            <a:r>
              <a:rPr lang="en-US" sz="2800">
                <a:solidFill>
                  <a:schemeClr val="hlink"/>
                </a:solidFill>
              </a:rPr>
              <a:t>central government or state government</a:t>
            </a:r>
            <a:r>
              <a:rPr lang="en-US" sz="2800"/>
              <a:t>. Partly by central and partly by two or more governments.</a:t>
            </a:r>
          </a:p>
          <a:p>
            <a:pPr>
              <a:lnSpc>
                <a:spcPct val="90000"/>
              </a:lnSpc>
            </a:pPr>
            <a:r>
              <a:rPr lang="en-US" sz="2800"/>
              <a:t>As the legal status of the company does not change by being a government company, there are no special privileges given to them.</a:t>
            </a:r>
          </a:p>
          <a:p>
            <a:pPr>
              <a:lnSpc>
                <a:spcPct val="90000"/>
              </a:lnSpc>
              <a:buFont typeface="Wingdings" pitchFamily="2" charset="2"/>
              <a:buNone/>
            </a:pPr>
            <a:endParaRPr lang="en-US" sz="2800"/>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t>Foreign Company</a:t>
            </a:r>
          </a:p>
        </p:txBody>
      </p:sp>
      <p:sp>
        <p:nvSpPr>
          <p:cNvPr id="34819" name="Rectangle 3"/>
          <p:cNvSpPr>
            <a:spLocks noGrp="1" noChangeArrowheads="1"/>
          </p:cNvSpPr>
          <p:nvPr>
            <p:ph type="body" idx="1"/>
          </p:nvPr>
        </p:nvSpPr>
        <p:spPr>
          <a:xfrm>
            <a:off x="2438400" y="1447800"/>
            <a:ext cx="6400800" cy="4495800"/>
          </a:xfrm>
        </p:spPr>
        <p:txBody>
          <a:bodyPr/>
          <a:lstStyle/>
          <a:p>
            <a:r>
              <a:rPr lang="en-US"/>
              <a:t>A company incorporated  outside India, but </a:t>
            </a:r>
            <a:r>
              <a:rPr lang="en-US">
                <a:solidFill>
                  <a:schemeClr val="hlink"/>
                </a:solidFill>
              </a:rPr>
              <a:t>having a place of business in India</a:t>
            </a:r>
            <a:r>
              <a:rPr lang="en-US"/>
              <a:t>.</a:t>
            </a:r>
          </a:p>
          <a:p>
            <a:r>
              <a:rPr lang="en-US"/>
              <a:t>If it does not have a place of business in India but only has agents in India it cannot be considered to be foreign company. </a:t>
            </a: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2438400" y="0"/>
            <a:ext cx="6400800" cy="914400"/>
          </a:xfrm>
        </p:spPr>
        <p:txBody>
          <a:bodyPr/>
          <a:lstStyle/>
          <a:p>
            <a:r>
              <a:rPr lang="en-US"/>
              <a:t>Private Company</a:t>
            </a:r>
          </a:p>
        </p:txBody>
      </p:sp>
      <p:sp>
        <p:nvSpPr>
          <p:cNvPr id="35843" name="Rectangle 3"/>
          <p:cNvSpPr>
            <a:spLocks noGrp="1" noChangeArrowheads="1"/>
          </p:cNvSpPr>
          <p:nvPr>
            <p:ph type="body" idx="1"/>
          </p:nvPr>
        </p:nvSpPr>
        <p:spPr>
          <a:xfrm>
            <a:off x="2438400" y="914400"/>
            <a:ext cx="6705600" cy="5181600"/>
          </a:xfrm>
        </p:spPr>
        <p:txBody>
          <a:bodyPr/>
          <a:lstStyle/>
          <a:p>
            <a:pPr>
              <a:lnSpc>
                <a:spcPct val="90000"/>
              </a:lnSpc>
            </a:pPr>
            <a:r>
              <a:rPr lang="en-US" sz="2800"/>
              <a:t>A company which has a </a:t>
            </a:r>
            <a:r>
              <a:rPr lang="en-US" sz="2800">
                <a:solidFill>
                  <a:schemeClr val="hlink"/>
                </a:solidFill>
              </a:rPr>
              <a:t>minimum of two persons</a:t>
            </a:r>
            <a:r>
              <a:rPr lang="en-US" sz="2800"/>
              <a:t>. They have to subscribe to the MOA and AOA</a:t>
            </a:r>
          </a:p>
          <a:p>
            <a:pPr>
              <a:lnSpc>
                <a:spcPct val="90000"/>
              </a:lnSpc>
            </a:pPr>
            <a:r>
              <a:rPr lang="en-US" sz="2800"/>
              <a:t>It should be have a </a:t>
            </a:r>
            <a:r>
              <a:rPr lang="en-US" sz="2800">
                <a:solidFill>
                  <a:schemeClr val="hlink"/>
                </a:solidFill>
              </a:rPr>
              <a:t>minimum paid up capital of 1 lakh or more</a:t>
            </a:r>
            <a:r>
              <a:rPr lang="en-US" sz="2800"/>
              <a:t> as prescribed by the article.</a:t>
            </a:r>
          </a:p>
          <a:p>
            <a:pPr>
              <a:lnSpc>
                <a:spcPct val="90000"/>
              </a:lnSpc>
            </a:pPr>
            <a:r>
              <a:rPr lang="en-US" sz="2800">
                <a:solidFill>
                  <a:schemeClr val="hlink"/>
                </a:solidFill>
              </a:rPr>
              <a:t>The maximum number of members to be fifty</a:t>
            </a:r>
            <a:r>
              <a:rPr lang="en-US" sz="2800"/>
              <a:t> ( it does not include members who are employed in the company, persons who were formerly employed)</a:t>
            </a:r>
          </a:p>
          <a:p>
            <a:pPr>
              <a:lnSpc>
                <a:spcPct val="90000"/>
              </a:lnSpc>
            </a:pPr>
            <a:r>
              <a:rPr lang="en-US" sz="2800"/>
              <a:t>The </a:t>
            </a:r>
            <a:r>
              <a:rPr lang="en-US" sz="2800">
                <a:solidFill>
                  <a:schemeClr val="hlink"/>
                </a:solidFill>
              </a:rPr>
              <a:t>rights to transfer the shares are restricted</a:t>
            </a:r>
            <a:r>
              <a:rPr lang="en-US" sz="2800"/>
              <a:t> in the Private companies                                                          </a:t>
            </a:r>
          </a:p>
          <a:p>
            <a:pPr>
              <a:lnSpc>
                <a:spcPct val="90000"/>
              </a:lnSpc>
              <a:buFont typeface="Wingdings" pitchFamily="2" charset="2"/>
              <a:buNone/>
            </a:pPr>
            <a:r>
              <a:rPr lang="en-US" sz="2800"/>
              <a:t>                                          continued….</a:t>
            </a: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type="body" idx="1"/>
          </p:nvPr>
        </p:nvSpPr>
        <p:spPr>
          <a:xfrm>
            <a:off x="2438400" y="457200"/>
            <a:ext cx="6400800" cy="5181600"/>
          </a:xfrm>
        </p:spPr>
        <p:txBody>
          <a:bodyPr/>
          <a:lstStyle/>
          <a:p>
            <a:pPr>
              <a:lnSpc>
                <a:spcPct val="80000"/>
              </a:lnSpc>
            </a:pPr>
            <a:r>
              <a:rPr lang="en-US" sz="2800">
                <a:solidFill>
                  <a:schemeClr val="hlink"/>
                </a:solidFill>
              </a:rPr>
              <a:t>Prohibits any invitation to the public to subscribe</a:t>
            </a:r>
            <a:r>
              <a:rPr lang="en-US" sz="2800"/>
              <a:t> and therefore it cannot issue a prospectus inviting the public to subscribe for any shares in, or debentures of the company</a:t>
            </a:r>
          </a:p>
          <a:p>
            <a:pPr>
              <a:lnSpc>
                <a:spcPct val="80000"/>
              </a:lnSpc>
            </a:pPr>
            <a:r>
              <a:rPr lang="en-US" sz="2800"/>
              <a:t>It </a:t>
            </a:r>
            <a:r>
              <a:rPr lang="en-US" sz="2800">
                <a:solidFill>
                  <a:schemeClr val="hlink"/>
                </a:solidFill>
              </a:rPr>
              <a:t>prohibits acceptance of deposits</a:t>
            </a:r>
            <a:r>
              <a:rPr lang="en-US" sz="2800"/>
              <a:t> from persons other than its members, directors or their relatives.</a:t>
            </a:r>
          </a:p>
          <a:p>
            <a:pPr>
              <a:lnSpc>
                <a:spcPct val="80000"/>
              </a:lnSpc>
            </a:pPr>
            <a:r>
              <a:rPr lang="en-US" sz="2800"/>
              <a:t>If </a:t>
            </a:r>
            <a:r>
              <a:rPr lang="en-US" sz="2800">
                <a:solidFill>
                  <a:schemeClr val="hlink"/>
                </a:solidFill>
              </a:rPr>
              <a:t>two or more are holding one or more shares</a:t>
            </a:r>
            <a:r>
              <a:rPr lang="en-US" sz="2800"/>
              <a:t> in a company </a:t>
            </a:r>
            <a:r>
              <a:rPr lang="en-US" sz="2800">
                <a:solidFill>
                  <a:schemeClr val="hlink"/>
                </a:solidFill>
              </a:rPr>
              <a:t>jointly,</a:t>
            </a:r>
            <a:r>
              <a:rPr lang="en-US" sz="2800"/>
              <a:t> they shall for the purpose of this definition, be treated as </a:t>
            </a:r>
            <a:r>
              <a:rPr lang="en-US" sz="2800">
                <a:solidFill>
                  <a:schemeClr val="hlink"/>
                </a:solidFill>
              </a:rPr>
              <a:t>a single member.</a:t>
            </a:r>
          </a:p>
          <a:p>
            <a:pPr>
              <a:lnSpc>
                <a:spcPct val="80000"/>
              </a:lnSpc>
            </a:pPr>
            <a:r>
              <a:rPr lang="en-US" sz="2800"/>
              <a:t>As there is </a:t>
            </a:r>
            <a:r>
              <a:rPr lang="en-US" sz="2800">
                <a:solidFill>
                  <a:schemeClr val="hlink"/>
                </a:solidFill>
              </a:rPr>
              <a:t>no public accountability</a:t>
            </a:r>
            <a:r>
              <a:rPr lang="en-US" sz="2800"/>
              <a:t> like a public company, there is </a:t>
            </a:r>
            <a:r>
              <a:rPr lang="en-US" sz="2800">
                <a:solidFill>
                  <a:schemeClr val="hlink"/>
                </a:solidFill>
              </a:rPr>
              <a:t>no rigorous surveillance.</a:t>
            </a: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a:t>What is a company?</a:t>
            </a:r>
          </a:p>
        </p:txBody>
      </p:sp>
      <p:sp>
        <p:nvSpPr>
          <p:cNvPr id="12291" name="Rectangle 3"/>
          <p:cNvSpPr>
            <a:spLocks noGrp="1" noChangeArrowheads="1"/>
          </p:cNvSpPr>
          <p:nvPr>
            <p:ph type="body" idx="1"/>
          </p:nvPr>
        </p:nvSpPr>
        <p:spPr>
          <a:xfrm>
            <a:off x="2438400" y="1143000"/>
            <a:ext cx="6400800" cy="4495800"/>
          </a:xfrm>
        </p:spPr>
        <p:txBody>
          <a:bodyPr/>
          <a:lstStyle/>
          <a:p>
            <a:pPr>
              <a:lnSpc>
                <a:spcPct val="80000"/>
              </a:lnSpc>
            </a:pPr>
            <a:r>
              <a:rPr lang="en-US" sz="2800"/>
              <a:t>A Company is a </a:t>
            </a:r>
            <a:r>
              <a:rPr lang="en-US" sz="2800">
                <a:solidFill>
                  <a:schemeClr val="hlink"/>
                </a:solidFill>
              </a:rPr>
              <a:t>voluntary association of persons</a:t>
            </a:r>
            <a:r>
              <a:rPr lang="en-US" sz="2800"/>
              <a:t> formed for the purpose of doing business, having a distinct name and limited liability.</a:t>
            </a:r>
            <a:endParaRPr lang="en-US" sz="2800">
              <a:solidFill>
                <a:schemeClr val="hlink"/>
              </a:solidFill>
            </a:endParaRPr>
          </a:p>
          <a:p>
            <a:pPr>
              <a:lnSpc>
                <a:spcPct val="80000"/>
              </a:lnSpc>
            </a:pPr>
            <a:r>
              <a:rPr lang="en-US" sz="2800"/>
              <a:t>They can be incorporated under the Companies Act  (it may be any type of company) </a:t>
            </a:r>
          </a:p>
          <a:p>
            <a:pPr>
              <a:lnSpc>
                <a:spcPct val="80000"/>
              </a:lnSpc>
            </a:pPr>
            <a:r>
              <a:rPr lang="en-US" sz="2800">
                <a:solidFill>
                  <a:schemeClr val="hlink"/>
                </a:solidFill>
              </a:rPr>
              <a:t>Corporations </a:t>
            </a:r>
            <a:r>
              <a:rPr lang="en-US" sz="2800"/>
              <a:t>enacted under special enactments ( Even those which are incorporated outside India)</a:t>
            </a:r>
          </a:p>
          <a:p>
            <a:pPr>
              <a:lnSpc>
                <a:spcPct val="80000"/>
              </a:lnSpc>
            </a:pPr>
            <a:r>
              <a:rPr lang="en-US" sz="2800">
                <a:solidFill>
                  <a:schemeClr val="hlink"/>
                </a:solidFill>
              </a:rPr>
              <a:t>Corporate sole</a:t>
            </a:r>
            <a:r>
              <a:rPr lang="en-US" sz="2800"/>
              <a:t> </a:t>
            </a:r>
          </a:p>
          <a:p>
            <a:pPr>
              <a:lnSpc>
                <a:spcPct val="80000"/>
              </a:lnSpc>
            </a:pPr>
            <a:r>
              <a:rPr lang="en-US" sz="2800"/>
              <a:t>Any </a:t>
            </a:r>
            <a:r>
              <a:rPr lang="en-US" sz="2800">
                <a:solidFill>
                  <a:schemeClr val="hlink"/>
                </a:solidFill>
              </a:rPr>
              <a:t>other body corporate</a:t>
            </a:r>
            <a:r>
              <a:rPr lang="en-US" sz="2800"/>
              <a:t> notified by the central government</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t>Exemption and Privileges of a Private company</a:t>
            </a:r>
          </a:p>
        </p:txBody>
      </p:sp>
      <p:sp>
        <p:nvSpPr>
          <p:cNvPr id="43011" name="Rectangle 3"/>
          <p:cNvSpPr>
            <a:spLocks noGrp="1" noChangeArrowheads="1"/>
          </p:cNvSpPr>
          <p:nvPr>
            <p:ph type="body" idx="1"/>
          </p:nvPr>
        </p:nvSpPr>
        <p:spPr/>
        <p:txBody>
          <a:bodyPr/>
          <a:lstStyle/>
          <a:p>
            <a:pPr>
              <a:lnSpc>
                <a:spcPct val="90000"/>
              </a:lnSpc>
            </a:pPr>
            <a:r>
              <a:rPr lang="en-US" sz="2800"/>
              <a:t>It can have a </a:t>
            </a:r>
            <a:r>
              <a:rPr lang="en-US" sz="2800">
                <a:solidFill>
                  <a:schemeClr val="hlink"/>
                </a:solidFill>
              </a:rPr>
              <a:t>minimum of two members.</a:t>
            </a:r>
          </a:p>
          <a:p>
            <a:pPr>
              <a:lnSpc>
                <a:spcPct val="90000"/>
              </a:lnSpc>
            </a:pPr>
            <a:r>
              <a:rPr lang="en-US" sz="2800"/>
              <a:t>It can </a:t>
            </a:r>
            <a:r>
              <a:rPr lang="en-US" sz="2800">
                <a:solidFill>
                  <a:schemeClr val="hlink"/>
                </a:solidFill>
              </a:rPr>
              <a:t>commence business immediately</a:t>
            </a:r>
            <a:r>
              <a:rPr lang="en-US" sz="2800"/>
              <a:t> after obtaining certificate of incorporation.</a:t>
            </a:r>
          </a:p>
          <a:p>
            <a:pPr>
              <a:lnSpc>
                <a:spcPct val="90000"/>
              </a:lnSpc>
            </a:pPr>
            <a:r>
              <a:rPr lang="en-US" sz="2800"/>
              <a:t>It need </a:t>
            </a:r>
            <a:r>
              <a:rPr lang="en-US" sz="2800">
                <a:solidFill>
                  <a:schemeClr val="hlink"/>
                </a:solidFill>
              </a:rPr>
              <a:t>not issue prospectus</a:t>
            </a:r>
            <a:r>
              <a:rPr lang="en-US" sz="2800"/>
              <a:t> or statement in lieu of prospectus.</a:t>
            </a:r>
          </a:p>
          <a:p>
            <a:pPr>
              <a:lnSpc>
                <a:spcPct val="90000"/>
              </a:lnSpc>
            </a:pPr>
            <a:r>
              <a:rPr lang="en-US" sz="2800"/>
              <a:t>It can have a </a:t>
            </a:r>
            <a:r>
              <a:rPr lang="en-US" sz="2800">
                <a:solidFill>
                  <a:schemeClr val="hlink"/>
                </a:solidFill>
              </a:rPr>
              <a:t>minimum of 2 directors.</a:t>
            </a:r>
          </a:p>
          <a:p>
            <a:pPr>
              <a:lnSpc>
                <a:spcPct val="90000"/>
              </a:lnSpc>
            </a:pPr>
            <a:r>
              <a:rPr lang="en-US" sz="2800"/>
              <a:t>It </a:t>
            </a:r>
            <a:r>
              <a:rPr lang="en-US" sz="2800">
                <a:solidFill>
                  <a:schemeClr val="hlink"/>
                </a:solidFill>
              </a:rPr>
              <a:t>need not hold statutory meeting</a:t>
            </a:r>
            <a:r>
              <a:rPr lang="en-US" sz="2800"/>
              <a:t> or file statutory report with the ROC.</a:t>
            </a:r>
          </a:p>
          <a:p>
            <a:pPr>
              <a:lnSpc>
                <a:spcPct val="90000"/>
              </a:lnSpc>
              <a:buFont typeface="Wingdings" pitchFamily="2" charset="2"/>
              <a:buNone/>
            </a:pPr>
            <a:endParaRPr lang="en-US" sz="2800"/>
          </a:p>
          <a:p>
            <a:pPr>
              <a:lnSpc>
                <a:spcPct val="90000"/>
              </a:lnSpc>
            </a:pPr>
            <a:endParaRPr lang="en-US" sz="2800"/>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2438400" y="0"/>
            <a:ext cx="6400800" cy="914400"/>
          </a:xfrm>
        </p:spPr>
        <p:txBody>
          <a:bodyPr/>
          <a:lstStyle/>
          <a:p>
            <a:r>
              <a:rPr lang="en-US"/>
              <a:t>Public Company</a:t>
            </a:r>
          </a:p>
        </p:txBody>
      </p:sp>
      <p:sp>
        <p:nvSpPr>
          <p:cNvPr id="41987" name="Rectangle 3"/>
          <p:cNvSpPr>
            <a:spLocks noGrp="1" noChangeArrowheads="1"/>
          </p:cNvSpPr>
          <p:nvPr>
            <p:ph type="body" idx="1"/>
          </p:nvPr>
        </p:nvSpPr>
        <p:spPr>
          <a:xfrm>
            <a:off x="2438400" y="609600"/>
            <a:ext cx="6400800" cy="5181600"/>
          </a:xfrm>
        </p:spPr>
        <p:txBody>
          <a:bodyPr/>
          <a:lstStyle/>
          <a:p>
            <a:pPr algn="just">
              <a:lnSpc>
                <a:spcPct val="90000"/>
              </a:lnSpc>
            </a:pPr>
            <a:r>
              <a:rPr lang="en-US" sz="2800">
                <a:cs typeface="Times New Roman" pitchFamily="18" charset="0"/>
              </a:rPr>
              <a:t>A Public company means a company-</a:t>
            </a:r>
          </a:p>
          <a:p>
            <a:pPr algn="just">
              <a:lnSpc>
                <a:spcPct val="90000"/>
              </a:lnSpc>
              <a:buFont typeface="Wingdings" pitchFamily="2" charset="2"/>
              <a:buNone/>
            </a:pPr>
            <a:r>
              <a:rPr lang="en-US" sz="2800">
                <a:cs typeface="Times New Roman" pitchFamily="18" charset="0"/>
              </a:rPr>
              <a:t>    &gt; Which is </a:t>
            </a:r>
            <a:r>
              <a:rPr lang="en-US" sz="2800">
                <a:solidFill>
                  <a:schemeClr val="hlink"/>
                </a:solidFill>
                <a:cs typeface="Times New Roman" pitchFamily="18" charset="0"/>
              </a:rPr>
              <a:t>not a private company</a:t>
            </a:r>
          </a:p>
          <a:p>
            <a:pPr algn="just">
              <a:lnSpc>
                <a:spcPct val="90000"/>
              </a:lnSpc>
              <a:buFont typeface="Wingdings" pitchFamily="2" charset="2"/>
              <a:buNone/>
            </a:pPr>
            <a:r>
              <a:rPr lang="en-US" sz="2800">
                <a:cs typeface="Times New Roman" pitchFamily="18" charset="0"/>
              </a:rPr>
              <a:t>    &gt; Which has a </a:t>
            </a:r>
            <a:r>
              <a:rPr lang="en-US" sz="2800">
                <a:solidFill>
                  <a:schemeClr val="hlink"/>
                </a:solidFill>
                <a:cs typeface="Times New Roman" pitchFamily="18" charset="0"/>
              </a:rPr>
              <a:t>minimum paid-up capital of Rs 5 lakh or such higher paid-up</a:t>
            </a:r>
            <a:r>
              <a:rPr lang="en-US" sz="2800">
                <a:cs typeface="Times New Roman" pitchFamily="18" charset="0"/>
              </a:rPr>
              <a:t> capital, as may be prescribed</a:t>
            </a:r>
          </a:p>
          <a:p>
            <a:pPr algn="just">
              <a:lnSpc>
                <a:spcPct val="90000"/>
              </a:lnSpc>
              <a:buFont typeface="Wingdings" pitchFamily="2" charset="2"/>
              <a:buNone/>
            </a:pPr>
            <a:r>
              <a:rPr lang="en-US" sz="2800">
                <a:cs typeface="Times New Roman" pitchFamily="18" charset="0"/>
              </a:rPr>
              <a:t>    &gt; Which is </a:t>
            </a:r>
            <a:r>
              <a:rPr lang="en-US" sz="2800">
                <a:solidFill>
                  <a:schemeClr val="hlink"/>
                </a:solidFill>
                <a:cs typeface="Times New Roman" pitchFamily="18" charset="0"/>
              </a:rPr>
              <a:t>a private company and is a not a subsidiary of</a:t>
            </a:r>
            <a:r>
              <a:rPr lang="en-US" sz="2800">
                <a:cs typeface="Times New Roman" pitchFamily="18" charset="0"/>
              </a:rPr>
              <a:t> a company, which is </a:t>
            </a:r>
            <a:r>
              <a:rPr lang="en-US" sz="2800">
                <a:solidFill>
                  <a:schemeClr val="hlink"/>
                </a:solidFill>
                <a:cs typeface="Times New Roman" pitchFamily="18" charset="0"/>
              </a:rPr>
              <a:t>private company. </a:t>
            </a:r>
          </a:p>
          <a:p>
            <a:pPr algn="just">
              <a:lnSpc>
                <a:spcPct val="90000"/>
              </a:lnSpc>
              <a:buFont typeface="Wingdings" pitchFamily="2" charset="2"/>
              <a:buNone/>
            </a:pPr>
            <a:r>
              <a:rPr lang="en-US" sz="2800">
                <a:cs typeface="Times New Roman" pitchFamily="18" charset="0"/>
              </a:rPr>
              <a:t>    &gt;It includes- any company which is  a public company with a paid up capital of less than 5 lakh, then it has to </a:t>
            </a:r>
            <a:r>
              <a:rPr lang="en-US" sz="2800">
                <a:solidFill>
                  <a:schemeClr val="hlink"/>
                </a:solidFill>
                <a:cs typeface="Times New Roman" pitchFamily="18" charset="0"/>
              </a:rPr>
              <a:t>enhance its paid up capital as per the statutory requirement</a:t>
            </a:r>
          </a:p>
          <a:p>
            <a:pPr>
              <a:lnSpc>
                <a:spcPct val="90000"/>
              </a:lnSpc>
              <a:buFont typeface="Wingdings" pitchFamily="2" charset="2"/>
              <a:buNone/>
            </a:pPr>
            <a:endParaRPr lang="en-US" sz="2800">
              <a:solidFill>
                <a:schemeClr val="hlink"/>
              </a:solidFill>
            </a:endParaRPr>
          </a:p>
          <a:p>
            <a:pPr>
              <a:lnSpc>
                <a:spcPct val="90000"/>
              </a:lnSpc>
              <a:buFont typeface="Wingdings" pitchFamily="2" charset="2"/>
              <a:buNone/>
            </a:pPr>
            <a:endParaRPr lang="en-US" sz="2400"/>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t>Conversion of Company</a:t>
            </a:r>
          </a:p>
        </p:txBody>
      </p:sp>
      <p:sp>
        <p:nvSpPr>
          <p:cNvPr id="44035" name="Rectangle 3"/>
          <p:cNvSpPr>
            <a:spLocks noGrp="1" noChangeArrowheads="1"/>
          </p:cNvSpPr>
          <p:nvPr>
            <p:ph type="body" idx="1"/>
          </p:nvPr>
        </p:nvSpPr>
        <p:spPr/>
        <p:txBody>
          <a:bodyPr/>
          <a:lstStyle/>
          <a:p>
            <a:pPr>
              <a:lnSpc>
                <a:spcPct val="80000"/>
              </a:lnSpc>
            </a:pPr>
            <a:r>
              <a:rPr lang="en-US" sz="2800"/>
              <a:t>The Act provides for </a:t>
            </a:r>
            <a:r>
              <a:rPr lang="en-US" sz="2800">
                <a:solidFill>
                  <a:schemeClr val="hlink"/>
                </a:solidFill>
              </a:rPr>
              <a:t>conversion of public company into a private company and vice versa</a:t>
            </a:r>
          </a:p>
          <a:p>
            <a:pPr>
              <a:lnSpc>
                <a:spcPct val="80000"/>
              </a:lnSpc>
            </a:pPr>
            <a:r>
              <a:rPr lang="en-US" sz="2800"/>
              <a:t>A private company is converted into a public company either </a:t>
            </a:r>
            <a:r>
              <a:rPr lang="en-US" sz="2800">
                <a:solidFill>
                  <a:schemeClr val="hlink"/>
                </a:solidFill>
              </a:rPr>
              <a:t>by default or by choice</a:t>
            </a:r>
            <a:r>
              <a:rPr lang="en-US" sz="2800"/>
              <a:t> in compliance with the statutory requirements. </a:t>
            </a:r>
          </a:p>
          <a:p>
            <a:pPr>
              <a:lnSpc>
                <a:spcPct val="80000"/>
              </a:lnSpc>
            </a:pPr>
            <a:r>
              <a:rPr lang="en-US" sz="2800"/>
              <a:t>Once the action for conversion takes place then,  </a:t>
            </a:r>
            <a:r>
              <a:rPr lang="en-US" sz="2800">
                <a:solidFill>
                  <a:schemeClr val="hlink"/>
                </a:solidFill>
              </a:rPr>
              <a:t>a petition can be filed with the central government with the necessary documents for its decision on the matter of conversion</a:t>
            </a: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2438400" y="-457200"/>
            <a:ext cx="6400800" cy="1447800"/>
          </a:xfrm>
        </p:spPr>
        <p:txBody>
          <a:bodyPr/>
          <a:lstStyle/>
          <a:p>
            <a:r>
              <a:rPr lang="en-US"/>
              <a:t>Registration and Incorporation</a:t>
            </a:r>
          </a:p>
        </p:txBody>
      </p:sp>
      <p:sp>
        <p:nvSpPr>
          <p:cNvPr id="49155" name="Rectangle 3"/>
          <p:cNvSpPr>
            <a:spLocks noGrp="1" noChangeArrowheads="1"/>
          </p:cNvSpPr>
          <p:nvPr>
            <p:ph type="body" idx="1"/>
          </p:nvPr>
        </p:nvSpPr>
        <p:spPr>
          <a:xfrm>
            <a:off x="2209800" y="533400"/>
            <a:ext cx="6629400" cy="4953000"/>
          </a:xfrm>
        </p:spPr>
        <p:txBody>
          <a:bodyPr/>
          <a:lstStyle/>
          <a:p>
            <a:pPr>
              <a:lnSpc>
                <a:spcPct val="90000"/>
              </a:lnSpc>
            </a:pPr>
            <a:r>
              <a:rPr lang="en-US" sz="2800">
                <a:cs typeface="Times New Roman" pitchFamily="18" charset="0"/>
              </a:rPr>
              <a:t>Association of persons or partnership or more than </a:t>
            </a:r>
            <a:r>
              <a:rPr lang="en-US" sz="2800">
                <a:solidFill>
                  <a:schemeClr val="hlink"/>
                </a:solidFill>
                <a:cs typeface="Times New Roman" pitchFamily="18" charset="0"/>
              </a:rPr>
              <a:t>20 members ( 10 in case of banking) can register to form a company under the Companies Act, 1956</a:t>
            </a:r>
          </a:p>
          <a:p>
            <a:pPr>
              <a:lnSpc>
                <a:spcPct val="90000"/>
              </a:lnSpc>
            </a:pPr>
            <a:r>
              <a:rPr lang="en-US" sz="2800">
                <a:cs typeface="Times New Roman" pitchFamily="18" charset="0"/>
              </a:rPr>
              <a:t>If they do not register they can be considered to be illegal association. The contract entered into by this illegal association is </a:t>
            </a:r>
            <a:r>
              <a:rPr lang="en-US" sz="2800">
                <a:solidFill>
                  <a:schemeClr val="hlink"/>
                </a:solidFill>
                <a:cs typeface="Times New Roman" pitchFamily="18" charset="0"/>
              </a:rPr>
              <a:t>void and cannot be validated.     </a:t>
            </a:r>
            <a:r>
              <a:rPr lang="en-US" sz="2800">
                <a:cs typeface="Times New Roman" pitchFamily="18" charset="0"/>
              </a:rPr>
              <a:t>Its illegality will </a:t>
            </a:r>
            <a:r>
              <a:rPr lang="en-US" sz="2800">
                <a:solidFill>
                  <a:schemeClr val="hlink"/>
                </a:solidFill>
                <a:cs typeface="Times New Roman" pitchFamily="18" charset="0"/>
              </a:rPr>
              <a:t>not affect  its tax liability or its chargeability</a:t>
            </a:r>
            <a:r>
              <a:rPr lang="en-US" sz="2800">
                <a:cs typeface="Times New Roman" pitchFamily="18" charset="0"/>
              </a:rPr>
              <a:t> </a:t>
            </a:r>
          </a:p>
          <a:p>
            <a:pPr>
              <a:lnSpc>
                <a:spcPct val="90000"/>
              </a:lnSpc>
            </a:pPr>
            <a:r>
              <a:rPr lang="en-US" sz="2800">
                <a:cs typeface="Times New Roman" pitchFamily="18" charset="0"/>
              </a:rPr>
              <a:t>The certification of incorporation is the conclusive evidence, that all the requirements for the registration have been complied with the </a:t>
            </a:r>
          </a:p>
          <a:p>
            <a:pPr>
              <a:lnSpc>
                <a:spcPct val="90000"/>
              </a:lnSpc>
            </a:pPr>
            <a:endParaRPr lang="en-US" sz="2800">
              <a:cs typeface="Times New Roman" pitchFamily="18" charset="0"/>
            </a:endParaRPr>
          </a:p>
          <a:p>
            <a:pPr algn="just">
              <a:lnSpc>
                <a:spcPct val="90000"/>
              </a:lnSpc>
              <a:buFont typeface="Wingdings" pitchFamily="2" charset="2"/>
              <a:buNone/>
            </a:pPr>
            <a:endParaRPr lang="en-US" sz="2800"/>
          </a:p>
          <a:p>
            <a:pPr>
              <a:lnSpc>
                <a:spcPct val="90000"/>
              </a:lnSpc>
            </a:pPr>
            <a:endParaRPr lang="en-US" sz="2800"/>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2438400" y="-762000"/>
            <a:ext cx="6400800" cy="2247900"/>
          </a:xfrm>
        </p:spPr>
        <p:txBody>
          <a:bodyPr/>
          <a:lstStyle/>
          <a:p>
            <a:r>
              <a:rPr lang="en-US"/>
              <a:t>Incorporation of a Company</a:t>
            </a:r>
          </a:p>
        </p:txBody>
      </p:sp>
      <p:sp>
        <p:nvSpPr>
          <p:cNvPr id="47107" name="Rectangle 3"/>
          <p:cNvSpPr>
            <a:spLocks noGrp="1" noChangeArrowheads="1"/>
          </p:cNvSpPr>
          <p:nvPr>
            <p:ph type="body" idx="1"/>
          </p:nvPr>
        </p:nvSpPr>
        <p:spPr>
          <a:xfrm>
            <a:off x="2438400" y="838200"/>
            <a:ext cx="6400800" cy="4876800"/>
          </a:xfrm>
        </p:spPr>
        <p:txBody>
          <a:bodyPr/>
          <a:lstStyle/>
          <a:p>
            <a:pPr>
              <a:lnSpc>
                <a:spcPct val="80000"/>
              </a:lnSpc>
            </a:pPr>
            <a:r>
              <a:rPr lang="en-US" sz="2400"/>
              <a:t>The persons who </a:t>
            </a:r>
            <a:r>
              <a:rPr lang="en-US" sz="2400">
                <a:solidFill>
                  <a:schemeClr val="hlink"/>
                </a:solidFill>
              </a:rPr>
              <a:t>conceive an idea</a:t>
            </a:r>
            <a:r>
              <a:rPr lang="en-US" sz="2400"/>
              <a:t> of a company decide and do the necessary work for formation of a company are called  the </a:t>
            </a:r>
            <a:r>
              <a:rPr lang="en-US" sz="2400">
                <a:solidFill>
                  <a:schemeClr val="hlink"/>
                </a:solidFill>
              </a:rPr>
              <a:t>promoters</a:t>
            </a:r>
            <a:r>
              <a:rPr lang="en-US" sz="2400"/>
              <a:t> of the Company.</a:t>
            </a:r>
          </a:p>
          <a:p>
            <a:pPr>
              <a:lnSpc>
                <a:spcPct val="80000"/>
              </a:lnSpc>
            </a:pPr>
            <a:r>
              <a:rPr lang="en-US" sz="2400"/>
              <a:t>The Promoters are the persons who decide on the </a:t>
            </a:r>
            <a:r>
              <a:rPr lang="en-US" sz="2400">
                <a:solidFill>
                  <a:schemeClr val="hlink"/>
                </a:solidFill>
              </a:rPr>
              <a:t>formation of the company.</a:t>
            </a:r>
          </a:p>
          <a:p>
            <a:pPr>
              <a:lnSpc>
                <a:spcPct val="80000"/>
              </a:lnSpc>
            </a:pPr>
            <a:r>
              <a:rPr lang="en-US" sz="2400">
                <a:cs typeface="Times New Roman" pitchFamily="18" charset="0"/>
              </a:rPr>
              <a:t>The promoters of a company stand undoubtedly in a </a:t>
            </a:r>
            <a:r>
              <a:rPr lang="en-US" sz="2400">
                <a:solidFill>
                  <a:schemeClr val="hlink"/>
                </a:solidFill>
                <a:cs typeface="Times New Roman" pitchFamily="18" charset="0"/>
              </a:rPr>
              <a:t>fiduciary position</a:t>
            </a:r>
            <a:r>
              <a:rPr lang="en-US" sz="2400">
                <a:cs typeface="Times New Roman" pitchFamily="18" charset="0"/>
              </a:rPr>
              <a:t> though they are not the agent or a trustee of a company.  They are the ones “who create and mould the company”. </a:t>
            </a:r>
          </a:p>
          <a:p>
            <a:pPr>
              <a:lnSpc>
                <a:spcPct val="80000"/>
              </a:lnSpc>
            </a:pPr>
            <a:r>
              <a:rPr lang="en-US" sz="2400">
                <a:cs typeface="Times New Roman" pitchFamily="18" charset="0"/>
              </a:rPr>
              <a:t>They may have to enter into </a:t>
            </a:r>
            <a:r>
              <a:rPr lang="en-US" sz="2400">
                <a:solidFill>
                  <a:schemeClr val="hlink"/>
                </a:solidFill>
                <a:cs typeface="Times New Roman" pitchFamily="18" charset="0"/>
              </a:rPr>
              <a:t>pre-incorporation contracts</a:t>
            </a:r>
            <a:r>
              <a:rPr lang="en-US" sz="2400">
                <a:cs typeface="Times New Roman" pitchFamily="18" charset="0"/>
              </a:rPr>
              <a:t> , which can be validated after the incorporation of the company for obtaining certificate of incorporation.</a:t>
            </a: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en-US"/>
              <a:t>Promoters</a:t>
            </a:r>
          </a:p>
        </p:txBody>
      </p:sp>
      <p:sp>
        <p:nvSpPr>
          <p:cNvPr id="63491" name="Rectangle 3"/>
          <p:cNvSpPr>
            <a:spLocks noGrp="1" noChangeArrowheads="1"/>
          </p:cNvSpPr>
          <p:nvPr>
            <p:ph type="body" idx="1"/>
          </p:nvPr>
        </p:nvSpPr>
        <p:spPr>
          <a:xfrm>
            <a:off x="2438400" y="1066800"/>
            <a:ext cx="6400800" cy="4495800"/>
          </a:xfrm>
        </p:spPr>
        <p:txBody>
          <a:bodyPr/>
          <a:lstStyle/>
          <a:p>
            <a:pPr>
              <a:lnSpc>
                <a:spcPct val="80000"/>
              </a:lnSpc>
            </a:pPr>
            <a:r>
              <a:rPr lang="en-US" sz="2800">
                <a:cs typeface="Times New Roman" pitchFamily="18" charset="0"/>
              </a:rPr>
              <a:t>They can be </a:t>
            </a:r>
            <a:r>
              <a:rPr lang="en-US" sz="2800">
                <a:solidFill>
                  <a:schemeClr val="hlink"/>
                </a:solidFill>
                <a:cs typeface="Times New Roman" pitchFamily="18" charset="0"/>
              </a:rPr>
              <a:t>remunerated for their services, but they have to enter into a contract before the incorporation of the company through a pre incorporation</a:t>
            </a:r>
            <a:r>
              <a:rPr lang="en-US" sz="2800">
                <a:cs typeface="Times New Roman" pitchFamily="18" charset="0"/>
              </a:rPr>
              <a:t> of the company</a:t>
            </a:r>
          </a:p>
          <a:p>
            <a:pPr>
              <a:lnSpc>
                <a:spcPct val="80000"/>
              </a:lnSpc>
            </a:pPr>
            <a:r>
              <a:rPr lang="en-US" sz="2800">
                <a:cs typeface="Times New Roman" pitchFamily="18" charset="0"/>
              </a:rPr>
              <a:t>They will usually act as </a:t>
            </a:r>
            <a:r>
              <a:rPr lang="en-US" sz="2800">
                <a:solidFill>
                  <a:schemeClr val="hlink"/>
                </a:solidFill>
                <a:cs typeface="Times New Roman" pitchFamily="18" charset="0"/>
              </a:rPr>
              <a:t>nominees or as the first directors</a:t>
            </a:r>
            <a:r>
              <a:rPr lang="en-US" sz="2800">
                <a:cs typeface="Times New Roman" pitchFamily="18" charset="0"/>
              </a:rPr>
              <a:t> of the company</a:t>
            </a:r>
          </a:p>
          <a:p>
            <a:pPr>
              <a:lnSpc>
                <a:spcPct val="80000"/>
              </a:lnSpc>
            </a:pPr>
            <a:r>
              <a:rPr lang="en-US" sz="2800">
                <a:cs typeface="Times New Roman" pitchFamily="18" charset="0"/>
              </a:rPr>
              <a:t>They enter into contracts after the incorporation and before the commencement of business.</a:t>
            </a:r>
          </a:p>
          <a:p>
            <a:pPr>
              <a:lnSpc>
                <a:spcPct val="80000"/>
              </a:lnSpc>
            </a:pPr>
            <a:r>
              <a:rPr lang="en-US" sz="2800">
                <a:cs typeface="Times New Roman" pitchFamily="18" charset="0"/>
              </a:rPr>
              <a:t>But they need </a:t>
            </a:r>
            <a:r>
              <a:rPr lang="en-US" sz="2800">
                <a:solidFill>
                  <a:schemeClr val="hlink"/>
                </a:solidFill>
                <a:cs typeface="Times New Roman" pitchFamily="18" charset="0"/>
              </a:rPr>
              <a:t>not compulsorily participate in the formation of the company.</a:t>
            </a:r>
            <a:endParaRPr lang="en-US" sz="2800">
              <a:cs typeface="Times New Roman" pitchFamily="18" charset="0"/>
            </a:endParaRPr>
          </a:p>
          <a:p>
            <a:pPr>
              <a:lnSpc>
                <a:spcPct val="80000"/>
              </a:lnSpc>
              <a:buFont typeface="Wingdings" pitchFamily="2" charset="2"/>
              <a:buNone/>
            </a:pPr>
            <a:r>
              <a:rPr lang="en-US" sz="2800">
                <a:cs typeface="Times New Roman" pitchFamily="18" charset="0"/>
              </a:rPr>
              <a:t>    </a:t>
            </a:r>
          </a:p>
          <a:p>
            <a:pPr>
              <a:lnSpc>
                <a:spcPct val="80000"/>
              </a:lnSpc>
              <a:buFont typeface="Wingdings" pitchFamily="2" charset="2"/>
              <a:buNone/>
            </a:pPr>
            <a:endParaRPr lang="en-US" sz="2800"/>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3"/>
          <p:cNvSpPr>
            <a:spLocks noGrp="1" noChangeArrowheads="1"/>
          </p:cNvSpPr>
          <p:nvPr>
            <p:ph type="body" idx="1"/>
          </p:nvPr>
        </p:nvSpPr>
        <p:spPr>
          <a:xfrm>
            <a:off x="2438400" y="152400"/>
            <a:ext cx="6400800" cy="4495800"/>
          </a:xfrm>
        </p:spPr>
        <p:txBody>
          <a:bodyPr/>
          <a:lstStyle/>
          <a:p>
            <a:pPr>
              <a:lnSpc>
                <a:spcPct val="80000"/>
              </a:lnSpc>
              <a:buFont typeface="Wingdings" pitchFamily="2" charset="2"/>
              <a:buNone/>
            </a:pPr>
            <a:endParaRPr lang="en-US" sz="2800">
              <a:solidFill>
                <a:schemeClr val="hlink"/>
              </a:solidFill>
              <a:cs typeface="Times New Roman" pitchFamily="18" charset="0"/>
            </a:endParaRPr>
          </a:p>
          <a:p>
            <a:pPr>
              <a:lnSpc>
                <a:spcPct val="80000"/>
              </a:lnSpc>
            </a:pPr>
            <a:r>
              <a:rPr lang="en-US" sz="2800">
                <a:cs typeface="Times New Roman" pitchFamily="18" charset="0"/>
              </a:rPr>
              <a:t>Sometimes , a few persons may only act as  </a:t>
            </a:r>
            <a:r>
              <a:rPr lang="en-US" sz="2800">
                <a:solidFill>
                  <a:schemeClr val="hlink"/>
                </a:solidFill>
                <a:cs typeface="Times New Roman" pitchFamily="18" charset="0"/>
              </a:rPr>
              <a:t>professionals who help the promoters on behalf of the company.. like the solicitor, chartered accountant etc.. and get paid for their services</a:t>
            </a:r>
            <a:r>
              <a:rPr lang="en-US" sz="2800">
                <a:cs typeface="Times New Roman" pitchFamily="18" charset="0"/>
              </a:rPr>
              <a:t>.</a:t>
            </a:r>
            <a:endParaRPr lang="en-US" sz="2800">
              <a:solidFill>
                <a:schemeClr val="hlink"/>
              </a:solidFill>
            </a:endParaRPr>
          </a:p>
          <a:p>
            <a:pPr>
              <a:lnSpc>
                <a:spcPct val="80000"/>
              </a:lnSpc>
            </a:pPr>
            <a:r>
              <a:rPr lang="en-US" sz="2800">
                <a:cs typeface="Times New Roman" pitchFamily="18" charset="0"/>
              </a:rPr>
              <a:t>The promoters in most of the cases decide as to …What is the type of a company</a:t>
            </a:r>
            <a:r>
              <a:rPr lang="en-US" sz="2800"/>
              <a:t> to be formed? </a:t>
            </a:r>
          </a:p>
          <a:p>
            <a:pPr>
              <a:lnSpc>
                <a:spcPct val="80000"/>
              </a:lnSpc>
            </a:pPr>
            <a:r>
              <a:rPr lang="en-US" sz="2800">
                <a:solidFill>
                  <a:schemeClr val="hlink"/>
                </a:solidFill>
              </a:rPr>
              <a:t>In India</a:t>
            </a:r>
            <a:r>
              <a:rPr lang="en-US" sz="2800"/>
              <a:t> promoters generally secure the management of the company that is formed and have a controlling interest in the company’s management</a:t>
            </a: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2438400" y="0"/>
            <a:ext cx="6400800" cy="1219200"/>
          </a:xfrm>
        </p:spPr>
        <p:txBody>
          <a:bodyPr/>
          <a:lstStyle/>
          <a:p>
            <a:r>
              <a:rPr lang="en-US"/>
              <a:t>Legal Position of the Promoters</a:t>
            </a:r>
          </a:p>
        </p:txBody>
      </p:sp>
      <p:sp>
        <p:nvSpPr>
          <p:cNvPr id="52227" name="Rectangle 3"/>
          <p:cNvSpPr>
            <a:spLocks noGrp="1" noChangeArrowheads="1"/>
          </p:cNvSpPr>
          <p:nvPr>
            <p:ph type="body" idx="1"/>
          </p:nvPr>
        </p:nvSpPr>
        <p:spPr>
          <a:xfrm>
            <a:off x="2438400" y="1219200"/>
            <a:ext cx="6400800" cy="4876800"/>
          </a:xfrm>
        </p:spPr>
        <p:txBody>
          <a:bodyPr/>
          <a:lstStyle/>
          <a:p>
            <a:pPr>
              <a:lnSpc>
                <a:spcPct val="80000"/>
              </a:lnSpc>
            </a:pPr>
            <a:r>
              <a:rPr lang="en-US" sz="2800"/>
              <a:t>They </a:t>
            </a:r>
            <a:r>
              <a:rPr lang="en-US" sz="2800">
                <a:solidFill>
                  <a:schemeClr val="hlink"/>
                </a:solidFill>
              </a:rPr>
              <a:t>cannot make profit</a:t>
            </a:r>
            <a:r>
              <a:rPr lang="en-US" sz="2800"/>
              <a:t> at the expense of the company, which they have promoted </a:t>
            </a:r>
            <a:r>
              <a:rPr lang="en-US" sz="2800">
                <a:solidFill>
                  <a:schemeClr val="hlink"/>
                </a:solidFill>
              </a:rPr>
              <a:t>without the knowledge and consent of the company.</a:t>
            </a:r>
            <a:r>
              <a:rPr lang="en-US" sz="2800"/>
              <a:t> In case they do so , they may be compelled to account for it.</a:t>
            </a:r>
          </a:p>
          <a:p>
            <a:pPr>
              <a:lnSpc>
                <a:spcPct val="80000"/>
              </a:lnSpc>
            </a:pPr>
            <a:r>
              <a:rPr lang="en-US" sz="2800"/>
              <a:t>They </a:t>
            </a:r>
            <a:r>
              <a:rPr lang="en-US" sz="2800">
                <a:solidFill>
                  <a:schemeClr val="hlink"/>
                </a:solidFill>
              </a:rPr>
              <a:t>cannot sell their property to the company at a profit unless all the material facts</a:t>
            </a:r>
            <a:r>
              <a:rPr lang="en-US" sz="2800"/>
              <a:t> are disclosed at the independent board of directors or the shareholders of the company.</a:t>
            </a:r>
          </a:p>
          <a:p>
            <a:pPr>
              <a:lnSpc>
                <a:spcPct val="80000"/>
              </a:lnSpc>
            </a:pPr>
            <a:r>
              <a:rPr lang="en-US" sz="2800"/>
              <a:t>If they do so, the company may repudiate the contract of sale or confirm the sale after recovering the profit made by the promoter.</a:t>
            </a:r>
          </a:p>
          <a:p>
            <a:pPr>
              <a:lnSpc>
                <a:spcPct val="80000"/>
              </a:lnSpc>
            </a:pPr>
            <a:endParaRPr lang="en-US" sz="2800"/>
          </a:p>
          <a:p>
            <a:pPr>
              <a:lnSpc>
                <a:spcPct val="80000"/>
              </a:lnSpc>
            </a:pPr>
            <a:endParaRPr lang="en-US" sz="2800"/>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2438400" y="228600"/>
            <a:ext cx="6400800" cy="990600"/>
          </a:xfrm>
        </p:spPr>
        <p:txBody>
          <a:bodyPr/>
          <a:lstStyle/>
          <a:p>
            <a:r>
              <a:rPr lang="en-US" sz="3200"/>
              <a:t>Promoters have the following liabilities under the Companies Act, 1956</a:t>
            </a:r>
          </a:p>
        </p:txBody>
      </p:sp>
      <p:sp>
        <p:nvSpPr>
          <p:cNvPr id="55299" name="Rectangle 3"/>
          <p:cNvSpPr>
            <a:spLocks noGrp="1" noChangeArrowheads="1"/>
          </p:cNvSpPr>
          <p:nvPr>
            <p:ph type="body" idx="1"/>
          </p:nvPr>
        </p:nvSpPr>
        <p:spPr/>
        <p:txBody>
          <a:bodyPr/>
          <a:lstStyle/>
          <a:p>
            <a:pPr>
              <a:lnSpc>
                <a:spcPct val="80000"/>
              </a:lnSpc>
            </a:pPr>
            <a:r>
              <a:rPr lang="en-US" sz="2400"/>
              <a:t>They can be </a:t>
            </a:r>
            <a:r>
              <a:rPr lang="en-US" sz="2400">
                <a:solidFill>
                  <a:schemeClr val="hlink"/>
                </a:solidFill>
              </a:rPr>
              <a:t>liable for non compliance</a:t>
            </a:r>
            <a:r>
              <a:rPr lang="en-US" sz="2400"/>
              <a:t> of the provisions of the Act</a:t>
            </a:r>
          </a:p>
          <a:p>
            <a:pPr>
              <a:lnSpc>
                <a:spcPct val="80000"/>
              </a:lnSpc>
            </a:pPr>
            <a:r>
              <a:rPr lang="en-US" sz="2400">
                <a:solidFill>
                  <a:schemeClr val="hlink"/>
                </a:solidFill>
              </a:rPr>
              <a:t>Severe penalty</a:t>
            </a:r>
            <a:r>
              <a:rPr lang="en-US" sz="2400"/>
              <a:t> may be imposed</a:t>
            </a:r>
          </a:p>
          <a:p>
            <a:pPr>
              <a:lnSpc>
                <a:spcPct val="80000"/>
              </a:lnSpc>
            </a:pPr>
            <a:r>
              <a:rPr lang="en-US" sz="2400"/>
              <a:t>The court may </a:t>
            </a:r>
            <a:r>
              <a:rPr lang="en-US" sz="2400">
                <a:solidFill>
                  <a:schemeClr val="hlink"/>
                </a:solidFill>
              </a:rPr>
              <a:t>suspend the promoter from taking part  in the management</a:t>
            </a:r>
            <a:r>
              <a:rPr lang="en-US" sz="2400"/>
              <a:t> of the company</a:t>
            </a:r>
          </a:p>
          <a:p>
            <a:pPr>
              <a:lnSpc>
                <a:spcPct val="80000"/>
              </a:lnSpc>
            </a:pPr>
            <a:r>
              <a:rPr lang="en-US" sz="2400">
                <a:solidFill>
                  <a:schemeClr val="hlink"/>
                </a:solidFill>
              </a:rPr>
              <a:t>Liable for any untrue statement in the prospectus</a:t>
            </a:r>
            <a:r>
              <a:rPr lang="en-US" sz="2400"/>
              <a:t> to the person who has subscribed for any shares or debentures on the faith of the prospectus</a:t>
            </a:r>
          </a:p>
          <a:p>
            <a:pPr>
              <a:lnSpc>
                <a:spcPct val="80000"/>
              </a:lnSpc>
              <a:buFont typeface="Wingdings" pitchFamily="2" charset="2"/>
              <a:buNone/>
            </a:pPr>
            <a:r>
              <a:rPr lang="en-US" sz="2400"/>
              <a:t>     The </a:t>
            </a:r>
            <a:r>
              <a:rPr lang="en-US" sz="2400">
                <a:solidFill>
                  <a:schemeClr val="hlink"/>
                </a:solidFill>
              </a:rPr>
              <a:t>liabilities are</a:t>
            </a:r>
            <a:r>
              <a:rPr lang="en-US" sz="2400"/>
              <a:t> ….</a:t>
            </a:r>
          </a:p>
          <a:p>
            <a:pPr>
              <a:lnSpc>
                <a:spcPct val="80000"/>
              </a:lnSpc>
              <a:buFont typeface="Wingdings" pitchFamily="2" charset="2"/>
              <a:buNone/>
            </a:pPr>
            <a:r>
              <a:rPr lang="en-US" sz="2400"/>
              <a:t>      a) to set aside the allotment of shares, </a:t>
            </a:r>
          </a:p>
          <a:p>
            <a:pPr>
              <a:lnSpc>
                <a:spcPct val="80000"/>
              </a:lnSpc>
              <a:buFont typeface="Wingdings" pitchFamily="2" charset="2"/>
              <a:buNone/>
            </a:pPr>
            <a:r>
              <a:rPr lang="en-US" sz="2400"/>
              <a:t>      b) sued for damages, </a:t>
            </a:r>
          </a:p>
          <a:p>
            <a:pPr>
              <a:lnSpc>
                <a:spcPct val="80000"/>
              </a:lnSpc>
              <a:buFont typeface="Wingdings" pitchFamily="2" charset="2"/>
              <a:buNone/>
            </a:pPr>
            <a:r>
              <a:rPr lang="en-US" sz="2400"/>
              <a:t>      c) sued for compensation </a:t>
            </a:r>
          </a:p>
          <a:p>
            <a:pPr>
              <a:lnSpc>
                <a:spcPct val="80000"/>
              </a:lnSpc>
              <a:buFont typeface="Wingdings" pitchFamily="2" charset="2"/>
              <a:buNone/>
            </a:pPr>
            <a:r>
              <a:rPr lang="en-US" sz="2400"/>
              <a:t>      d) criminal proceedings</a:t>
            </a:r>
          </a:p>
          <a:p>
            <a:pPr>
              <a:lnSpc>
                <a:spcPct val="80000"/>
              </a:lnSpc>
            </a:pPr>
            <a:endParaRPr lang="en-US" sz="2400"/>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t>The requirements are as follows</a:t>
            </a:r>
          </a:p>
        </p:txBody>
      </p:sp>
      <p:sp>
        <p:nvSpPr>
          <p:cNvPr id="48131" name="Rectangle 3"/>
          <p:cNvSpPr>
            <a:spLocks noGrp="1" noChangeArrowheads="1"/>
          </p:cNvSpPr>
          <p:nvPr>
            <p:ph type="body" idx="1"/>
          </p:nvPr>
        </p:nvSpPr>
        <p:spPr/>
        <p:txBody>
          <a:bodyPr/>
          <a:lstStyle/>
          <a:p>
            <a:pPr>
              <a:lnSpc>
                <a:spcPct val="80000"/>
              </a:lnSpc>
            </a:pPr>
            <a:r>
              <a:rPr lang="en-US" sz="2800">
                <a:cs typeface="Times New Roman" pitchFamily="18" charset="0"/>
              </a:rPr>
              <a:t>Application for availability of name</a:t>
            </a:r>
            <a:r>
              <a:rPr lang="en-US" sz="2800"/>
              <a:t> </a:t>
            </a:r>
          </a:p>
          <a:p>
            <a:pPr>
              <a:lnSpc>
                <a:spcPct val="80000"/>
              </a:lnSpc>
            </a:pPr>
            <a:r>
              <a:rPr lang="en-US" sz="2800">
                <a:cs typeface="Times New Roman" pitchFamily="18" charset="0"/>
              </a:rPr>
              <a:t>Preparation of MOA and AOA</a:t>
            </a:r>
          </a:p>
          <a:p>
            <a:pPr>
              <a:lnSpc>
                <a:spcPct val="80000"/>
              </a:lnSpc>
            </a:pPr>
            <a:r>
              <a:rPr lang="en-US" sz="2800">
                <a:cs typeface="Times New Roman" pitchFamily="18" charset="0"/>
              </a:rPr>
              <a:t>Selection and finalization of  MOA and AOA- Its printing, stamping and signing</a:t>
            </a:r>
            <a:r>
              <a:rPr lang="en-US" sz="2800"/>
              <a:t> </a:t>
            </a:r>
          </a:p>
          <a:p>
            <a:pPr>
              <a:lnSpc>
                <a:spcPct val="80000"/>
              </a:lnSpc>
            </a:pPr>
            <a:r>
              <a:rPr lang="en-US" sz="2800">
                <a:cs typeface="Times New Roman" pitchFamily="18" charset="0"/>
              </a:rPr>
              <a:t>Preparation of other necessary documents</a:t>
            </a:r>
            <a:r>
              <a:rPr lang="en-US" sz="2800"/>
              <a:t> </a:t>
            </a:r>
          </a:p>
          <a:p>
            <a:pPr>
              <a:lnSpc>
                <a:spcPct val="80000"/>
              </a:lnSpc>
            </a:pPr>
            <a:r>
              <a:rPr lang="en-US" sz="2800">
                <a:cs typeface="Times New Roman" pitchFamily="18" charset="0"/>
              </a:rPr>
              <a:t>Filling of the required documents for Registration</a:t>
            </a:r>
            <a:r>
              <a:rPr lang="en-US" sz="2800"/>
              <a:t> to obtain certificate of incorporation  and  Certificate of commencement of business</a:t>
            </a:r>
          </a:p>
          <a:p>
            <a:pPr>
              <a:lnSpc>
                <a:spcPct val="80000"/>
              </a:lnSpc>
            </a:pPr>
            <a:endParaRPr lang="en-US" sz="2800"/>
          </a:p>
          <a:p>
            <a:pPr>
              <a:lnSpc>
                <a:spcPct val="80000"/>
              </a:lnSpc>
            </a:pPr>
            <a:endParaRPr lang="en-US" sz="200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t>Features of  a company</a:t>
            </a:r>
          </a:p>
        </p:txBody>
      </p:sp>
      <p:sp>
        <p:nvSpPr>
          <p:cNvPr id="8195" name="Rectangle 3"/>
          <p:cNvSpPr>
            <a:spLocks noGrp="1" noChangeArrowheads="1"/>
          </p:cNvSpPr>
          <p:nvPr>
            <p:ph type="body" idx="1"/>
          </p:nvPr>
        </p:nvSpPr>
        <p:spPr>
          <a:xfrm>
            <a:off x="2514600" y="1752600"/>
            <a:ext cx="6400800" cy="3886200"/>
          </a:xfrm>
        </p:spPr>
        <p:txBody>
          <a:bodyPr/>
          <a:lstStyle/>
          <a:p>
            <a:r>
              <a:rPr lang="en-US" sz="2800"/>
              <a:t>A company is considered as a </a:t>
            </a:r>
            <a:r>
              <a:rPr lang="en-US" sz="2800">
                <a:solidFill>
                  <a:schemeClr val="hlink"/>
                </a:solidFill>
              </a:rPr>
              <a:t>separate legal entity</a:t>
            </a:r>
            <a:r>
              <a:rPr lang="en-US" sz="2800"/>
              <a:t> from its members, which can conduct business with all powers to contract.</a:t>
            </a:r>
          </a:p>
          <a:p>
            <a:r>
              <a:rPr lang="en-US" sz="2800">
                <a:solidFill>
                  <a:schemeClr val="hlink"/>
                </a:solidFill>
              </a:rPr>
              <a:t>Independent corporate entity</a:t>
            </a:r>
            <a:r>
              <a:rPr lang="en-US" sz="2800"/>
              <a:t> (Saloman V. Saloman) It is independent of its members and shareholders</a:t>
            </a:r>
          </a:p>
          <a:p>
            <a:pPr>
              <a:buFont typeface="Wingdings" pitchFamily="2" charset="2"/>
              <a:buNone/>
            </a:pPr>
            <a:endParaRPr lang="en-US" sz="2800"/>
          </a:p>
          <a:p>
            <a:endParaRPr lang="en-US" sz="2800"/>
          </a:p>
          <a:p>
            <a:endParaRPr lang="en-US" sz="2800"/>
          </a:p>
        </p:txBody>
      </p:sp>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2438400" y="-381000"/>
            <a:ext cx="6400800" cy="1219200"/>
          </a:xfrm>
        </p:spPr>
        <p:txBody>
          <a:bodyPr/>
          <a:lstStyle/>
          <a:p>
            <a:r>
              <a:rPr lang="en-US"/>
              <a:t>Memorandum of Association</a:t>
            </a:r>
          </a:p>
        </p:txBody>
      </p:sp>
      <p:sp>
        <p:nvSpPr>
          <p:cNvPr id="37891" name="Rectangle 3"/>
          <p:cNvSpPr>
            <a:spLocks noGrp="1" noChangeArrowheads="1"/>
          </p:cNvSpPr>
          <p:nvPr>
            <p:ph type="body" idx="1"/>
          </p:nvPr>
        </p:nvSpPr>
        <p:spPr>
          <a:xfrm>
            <a:off x="2438400" y="609600"/>
            <a:ext cx="6400800" cy="4495800"/>
          </a:xfrm>
        </p:spPr>
        <p:txBody>
          <a:bodyPr/>
          <a:lstStyle/>
          <a:p>
            <a:pPr>
              <a:lnSpc>
                <a:spcPct val="80000"/>
              </a:lnSpc>
            </a:pPr>
            <a:r>
              <a:rPr lang="en-US" sz="2800"/>
              <a:t>It is the </a:t>
            </a:r>
            <a:r>
              <a:rPr lang="en-US" sz="2800">
                <a:solidFill>
                  <a:schemeClr val="hlink"/>
                </a:solidFill>
              </a:rPr>
              <a:t>charter</a:t>
            </a:r>
            <a:r>
              <a:rPr lang="en-US" sz="2800"/>
              <a:t> of the company</a:t>
            </a:r>
          </a:p>
          <a:p>
            <a:pPr>
              <a:lnSpc>
                <a:spcPct val="80000"/>
              </a:lnSpc>
            </a:pPr>
            <a:r>
              <a:rPr lang="en-US" sz="2800"/>
              <a:t>It contains the </a:t>
            </a:r>
            <a:r>
              <a:rPr lang="en-US" sz="2800">
                <a:solidFill>
                  <a:schemeClr val="hlink"/>
                </a:solidFill>
              </a:rPr>
              <a:t>fundamental conditions upon which the company can be incorporated</a:t>
            </a:r>
          </a:p>
          <a:p>
            <a:pPr>
              <a:lnSpc>
                <a:spcPct val="80000"/>
              </a:lnSpc>
            </a:pPr>
            <a:r>
              <a:rPr lang="en-US" sz="2800"/>
              <a:t>It contains the </a:t>
            </a:r>
            <a:r>
              <a:rPr lang="en-US" sz="2800">
                <a:solidFill>
                  <a:schemeClr val="hlink"/>
                </a:solidFill>
              </a:rPr>
              <a:t>objects </a:t>
            </a:r>
            <a:r>
              <a:rPr lang="en-US" sz="2800"/>
              <a:t>of the company’s formation</a:t>
            </a:r>
          </a:p>
          <a:p>
            <a:pPr>
              <a:lnSpc>
                <a:spcPct val="80000"/>
              </a:lnSpc>
            </a:pPr>
            <a:r>
              <a:rPr lang="en-US" sz="2800"/>
              <a:t>The company has to </a:t>
            </a:r>
            <a:r>
              <a:rPr lang="en-US" sz="2800">
                <a:solidFill>
                  <a:schemeClr val="hlink"/>
                </a:solidFill>
              </a:rPr>
              <a:t>act within objects specified</a:t>
            </a:r>
            <a:r>
              <a:rPr lang="en-US" sz="2800"/>
              <a:t> in the MOA</a:t>
            </a:r>
          </a:p>
          <a:p>
            <a:pPr>
              <a:lnSpc>
                <a:spcPct val="80000"/>
              </a:lnSpc>
            </a:pPr>
            <a:r>
              <a:rPr lang="en-US" sz="2800"/>
              <a:t>It </a:t>
            </a:r>
            <a:r>
              <a:rPr lang="en-US" sz="2800">
                <a:solidFill>
                  <a:schemeClr val="hlink"/>
                </a:solidFill>
              </a:rPr>
              <a:t>defines as well as confines</a:t>
            </a:r>
            <a:r>
              <a:rPr lang="en-US" sz="2800"/>
              <a:t> the powers of the company</a:t>
            </a:r>
          </a:p>
          <a:p>
            <a:pPr>
              <a:lnSpc>
                <a:spcPct val="80000"/>
              </a:lnSpc>
            </a:pPr>
            <a:r>
              <a:rPr lang="en-US" sz="2800"/>
              <a:t>Any thing done beyond the objects specified in the MOA will be </a:t>
            </a:r>
            <a:r>
              <a:rPr lang="en-US" sz="2800">
                <a:solidFill>
                  <a:schemeClr val="hlink"/>
                </a:solidFill>
              </a:rPr>
              <a:t>ultra vires. Their transactions will be null and void</a:t>
            </a:r>
          </a:p>
          <a:p>
            <a:pPr>
              <a:lnSpc>
                <a:spcPct val="80000"/>
              </a:lnSpc>
            </a:pPr>
            <a:r>
              <a:rPr lang="en-US" sz="2800"/>
              <a:t>The outsider have </a:t>
            </a:r>
            <a:r>
              <a:rPr lang="en-US" sz="2800">
                <a:solidFill>
                  <a:schemeClr val="hlink"/>
                </a:solidFill>
              </a:rPr>
              <a:t>to transact</a:t>
            </a:r>
            <a:r>
              <a:rPr lang="en-US" sz="2800"/>
              <a:t> looking into the MOA</a:t>
            </a:r>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2438400" y="-152400"/>
            <a:ext cx="6400800" cy="1219200"/>
          </a:xfrm>
        </p:spPr>
        <p:txBody>
          <a:bodyPr/>
          <a:lstStyle/>
          <a:p>
            <a:r>
              <a:rPr lang="en-US"/>
              <a:t>Conditions of the MOA</a:t>
            </a:r>
          </a:p>
        </p:txBody>
      </p:sp>
      <p:sp>
        <p:nvSpPr>
          <p:cNvPr id="38915" name="Rectangle 3"/>
          <p:cNvSpPr>
            <a:spLocks noGrp="1" noChangeArrowheads="1"/>
          </p:cNvSpPr>
          <p:nvPr>
            <p:ph type="body" idx="1"/>
          </p:nvPr>
        </p:nvSpPr>
        <p:spPr>
          <a:xfrm>
            <a:off x="2438400" y="1066800"/>
            <a:ext cx="6400800" cy="5029200"/>
          </a:xfrm>
        </p:spPr>
        <p:txBody>
          <a:bodyPr/>
          <a:lstStyle/>
          <a:p>
            <a:pPr>
              <a:lnSpc>
                <a:spcPct val="80000"/>
              </a:lnSpc>
            </a:pPr>
            <a:r>
              <a:rPr lang="en-US" sz="2800"/>
              <a:t>It should be </a:t>
            </a:r>
            <a:r>
              <a:rPr lang="en-US" sz="2800">
                <a:solidFill>
                  <a:schemeClr val="hlink"/>
                </a:solidFill>
              </a:rPr>
              <a:t>printed</a:t>
            </a:r>
          </a:p>
          <a:p>
            <a:pPr>
              <a:lnSpc>
                <a:spcPct val="80000"/>
              </a:lnSpc>
            </a:pPr>
            <a:r>
              <a:rPr lang="en-US" sz="2800"/>
              <a:t>Divided into </a:t>
            </a:r>
            <a:r>
              <a:rPr lang="en-US" sz="2800">
                <a:solidFill>
                  <a:schemeClr val="hlink"/>
                </a:solidFill>
              </a:rPr>
              <a:t>paragraph and numbers consecutively</a:t>
            </a:r>
          </a:p>
          <a:p>
            <a:pPr>
              <a:lnSpc>
                <a:spcPct val="80000"/>
              </a:lnSpc>
            </a:pPr>
            <a:r>
              <a:rPr lang="en-US" sz="2800">
                <a:solidFill>
                  <a:schemeClr val="hlink"/>
                </a:solidFill>
              </a:rPr>
              <a:t>Signed</a:t>
            </a:r>
            <a:r>
              <a:rPr lang="en-US" sz="2800"/>
              <a:t> by at least seven persons or two in case of public and private company respectively.</a:t>
            </a:r>
          </a:p>
          <a:p>
            <a:pPr>
              <a:lnSpc>
                <a:spcPct val="80000"/>
              </a:lnSpc>
            </a:pPr>
            <a:r>
              <a:rPr lang="en-US" sz="2800"/>
              <a:t>The signature should be in the </a:t>
            </a:r>
            <a:r>
              <a:rPr lang="en-US" sz="2800">
                <a:solidFill>
                  <a:schemeClr val="hlink"/>
                </a:solidFill>
              </a:rPr>
              <a:t>presence of a witness, who will have to attest</a:t>
            </a:r>
            <a:r>
              <a:rPr lang="en-US" sz="2800"/>
              <a:t> the signature</a:t>
            </a:r>
          </a:p>
          <a:p>
            <a:pPr>
              <a:lnSpc>
                <a:spcPct val="80000"/>
              </a:lnSpc>
            </a:pPr>
            <a:r>
              <a:rPr lang="en-US" sz="2800"/>
              <a:t>Members have to take </a:t>
            </a:r>
            <a:r>
              <a:rPr lang="en-US" sz="2800">
                <a:solidFill>
                  <a:schemeClr val="hlink"/>
                </a:solidFill>
              </a:rPr>
              <a:t>shares and write the number of shares</a:t>
            </a:r>
            <a:r>
              <a:rPr lang="en-US" sz="2800"/>
              <a:t> taken with full address</a:t>
            </a:r>
          </a:p>
        </p:txBody>
      </p: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t>The MOA of the Limited Company</a:t>
            </a:r>
          </a:p>
        </p:txBody>
      </p:sp>
      <p:sp>
        <p:nvSpPr>
          <p:cNvPr id="39939" name="Rectangle 3"/>
          <p:cNvSpPr>
            <a:spLocks noGrp="1" noChangeArrowheads="1"/>
          </p:cNvSpPr>
          <p:nvPr>
            <p:ph type="body" idx="1"/>
          </p:nvPr>
        </p:nvSpPr>
        <p:spPr>
          <a:xfrm>
            <a:off x="2438400" y="1447800"/>
            <a:ext cx="6400800" cy="4495800"/>
          </a:xfrm>
        </p:spPr>
        <p:txBody>
          <a:bodyPr/>
          <a:lstStyle/>
          <a:p>
            <a:pPr>
              <a:lnSpc>
                <a:spcPct val="80000"/>
              </a:lnSpc>
            </a:pPr>
            <a:r>
              <a:rPr lang="en-US" sz="2800"/>
              <a:t>The name of the company with ‘</a:t>
            </a:r>
            <a:r>
              <a:rPr lang="en-US" sz="2800">
                <a:solidFill>
                  <a:schemeClr val="hlink"/>
                </a:solidFill>
              </a:rPr>
              <a:t>limited’</a:t>
            </a:r>
            <a:r>
              <a:rPr lang="en-US" sz="2800"/>
              <a:t> as the last word</a:t>
            </a:r>
          </a:p>
          <a:p>
            <a:pPr>
              <a:lnSpc>
                <a:spcPct val="80000"/>
              </a:lnSpc>
            </a:pPr>
            <a:r>
              <a:rPr lang="en-US" sz="2800"/>
              <a:t>The name of the </a:t>
            </a:r>
            <a:r>
              <a:rPr lang="en-US" sz="2800">
                <a:solidFill>
                  <a:schemeClr val="hlink"/>
                </a:solidFill>
              </a:rPr>
              <a:t>state where the registered office</a:t>
            </a:r>
            <a:r>
              <a:rPr lang="en-US" sz="2800"/>
              <a:t> of the company is to be situated</a:t>
            </a:r>
          </a:p>
          <a:p>
            <a:pPr>
              <a:lnSpc>
                <a:spcPct val="80000"/>
              </a:lnSpc>
            </a:pPr>
            <a:r>
              <a:rPr lang="en-US" sz="2800"/>
              <a:t>The objects of the company stating the </a:t>
            </a:r>
            <a:r>
              <a:rPr lang="en-US" sz="2800">
                <a:solidFill>
                  <a:schemeClr val="hlink"/>
                </a:solidFill>
              </a:rPr>
              <a:t>‘Main objects’ and the ‘other objects’</a:t>
            </a:r>
          </a:p>
          <a:p>
            <a:pPr>
              <a:lnSpc>
                <a:spcPct val="80000"/>
              </a:lnSpc>
            </a:pPr>
            <a:r>
              <a:rPr lang="en-US" sz="2800"/>
              <a:t>The declaration about the </a:t>
            </a:r>
            <a:r>
              <a:rPr lang="en-US" sz="2800">
                <a:solidFill>
                  <a:schemeClr val="hlink"/>
                </a:solidFill>
              </a:rPr>
              <a:t>liability of the members</a:t>
            </a:r>
            <a:r>
              <a:rPr lang="en-US" sz="2800"/>
              <a:t> is </a:t>
            </a:r>
            <a:r>
              <a:rPr lang="en-US" sz="2800">
                <a:solidFill>
                  <a:schemeClr val="hlink"/>
                </a:solidFill>
              </a:rPr>
              <a:t>limited</a:t>
            </a:r>
            <a:r>
              <a:rPr lang="en-US" sz="2800"/>
              <a:t> ( limited by shares or guarantee)</a:t>
            </a:r>
          </a:p>
          <a:p>
            <a:pPr>
              <a:lnSpc>
                <a:spcPct val="80000"/>
              </a:lnSpc>
            </a:pPr>
            <a:r>
              <a:rPr lang="en-US" sz="2800"/>
              <a:t>The amount of the </a:t>
            </a:r>
            <a:r>
              <a:rPr lang="en-US" sz="2800">
                <a:solidFill>
                  <a:schemeClr val="hlink"/>
                </a:solidFill>
              </a:rPr>
              <a:t>authorized share capital, divided into shares of fixed amounts.</a:t>
            </a:r>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sz="3200"/>
              <a:t>The Compulsory Clauses</a:t>
            </a:r>
            <a:br>
              <a:rPr lang="en-US" sz="3200"/>
            </a:br>
            <a:r>
              <a:rPr lang="en-US" sz="3200"/>
              <a:t>in MOA</a:t>
            </a:r>
            <a:br>
              <a:rPr lang="en-US" sz="3200"/>
            </a:br>
            <a:endParaRPr lang="en-US" sz="3200"/>
          </a:p>
        </p:txBody>
      </p:sp>
      <p:sp>
        <p:nvSpPr>
          <p:cNvPr id="40963" name="Rectangle 3"/>
          <p:cNvSpPr>
            <a:spLocks noGrp="1" noChangeArrowheads="1"/>
          </p:cNvSpPr>
          <p:nvPr>
            <p:ph type="body" idx="1"/>
          </p:nvPr>
        </p:nvSpPr>
        <p:spPr>
          <a:xfrm>
            <a:off x="2438400" y="1219200"/>
            <a:ext cx="6400800" cy="5105400"/>
          </a:xfrm>
        </p:spPr>
        <p:txBody>
          <a:bodyPr/>
          <a:lstStyle/>
          <a:p>
            <a:pPr>
              <a:lnSpc>
                <a:spcPct val="80000"/>
              </a:lnSpc>
            </a:pPr>
            <a:r>
              <a:rPr lang="en-US" sz="2400"/>
              <a:t>The Name Clause – it decides on the </a:t>
            </a:r>
            <a:r>
              <a:rPr lang="en-US" sz="2400">
                <a:solidFill>
                  <a:schemeClr val="hlink"/>
                </a:solidFill>
              </a:rPr>
              <a:t>name of the company</a:t>
            </a:r>
            <a:r>
              <a:rPr lang="en-US" sz="2400"/>
              <a:t> based on the capital involved</a:t>
            </a:r>
          </a:p>
          <a:p>
            <a:pPr>
              <a:lnSpc>
                <a:spcPct val="80000"/>
              </a:lnSpc>
              <a:buFont typeface="Wingdings" pitchFamily="2" charset="2"/>
              <a:buNone/>
            </a:pPr>
            <a:endParaRPr lang="en-US" sz="2400"/>
          </a:p>
          <a:p>
            <a:pPr>
              <a:lnSpc>
                <a:spcPct val="80000"/>
              </a:lnSpc>
            </a:pPr>
            <a:r>
              <a:rPr lang="en-US" sz="2400"/>
              <a:t>The Registered Office Clause- where it has </a:t>
            </a:r>
            <a:r>
              <a:rPr lang="en-US" sz="2400">
                <a:solidFill>
                  <a:schemeClr val="hlink"/>
                </a:solidFill>
              </a:rPr>
              <a:t>registered its head office</a:t>
            </a:r>
            <a:r>
              <a:rPr lang="en-US" sz="2400"/>
              <a:t> and other branch office (  The registered office can be changed with the permission of the ROC)</a:t>
            </a:r>
          </a:p>
          <a:p>
            <a:pPr>
              <a:lnSpc>
                <a:spcPct val="80000"/>
              </a:lnSpc>
              <a:buFont typeface="Wingdings" pitchFamily="2" charset="2"/>
              <a:buNone/>
            </a:pPr>
            <a:endParaRPr lang="en-US" sz="2400"/>
          </a:p>
          <a:p>
            <a:pPr>
              <a:lnSpc>
                <a:spcPct val="80000"/>
              </a:lnSpc>
            </a:pPr>
            <a:r>
              <a:rPr lang="en-US" sz="2400"/>
              <a:t>The Object Clause- </a:t>
            </a:r>
            <a:r>
              <a:rPr lang="en-US" sz="2400">
                <a:solidFill>
                  <a:schemeClr val="hlink"/>
                </a:solidFill>
              </a:rPr>
              <a:t>Main object, ancillary object and the other objects</a:t>
            </a:r>
            <a:r>
              <a:rPr lang="en-US" sz="2400"/>
              <a:t> of the company are clearly specified ( Ashbury Railway Carriage Co V. Riche). The applicable doctrine here is the </a:t>
            </a:r>
            <a:r>
              <a:rPr lang="en-US" sz="2400">
                <a:solidFill>
                  <a:schemeClr val="hlink"/>
                </a:solidFill>
              </a:rPr>
              <a:t>“ Doctrine of Ultra Vires” beyond the powers of the company  (opposed to Intra Vires)</a:t>
            </a:r>
          </a:p>
        </p:txBody>
      </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type="body" idx="1"/>
          </p:nvPr>
        </p:nvSpPr>
        <p:spPr>
          <a:xfrm>
            <a:off x="2438400" y="304800"/>
            <a:ext cx="6400800" cy="5791200"/>
          </a:xfrm>
        </p:spPr>
        <p:txBody>
          <a:bodyPr/>
          <a:lstStyle/>
          <a:p>
            <a:pPr>
              <a:lnSpc>
                <a:spcPct val="80000"/>
              </a:lnSpc>
            </a:pPr>
            <a:r>
              <a:rPr lang="en-US" sz="2400">
                <a:solidFill>
                  <a:schemeClr val="hlink"/>
                </a:solidFill>
              </a:rPr>
              <a:t>The Liability Clause-</a:t>
            </a:r>
            <a:r>
              <a:rPr lang="en-US" sz="2400"/>
              <a:t> What is the liability of its members.. limited by shares or guarantee  or unlimited, there can be alteration in the liability clause</a:t>
            </a:r>
          </a:p>
          <a:p>
            <a:pPr>
              <a:lnSpc>
                <a:spcPct val="80000"/>
              </a:lnSpc>
            </a:pPr>
            <a:r>
              <a:rPr lang="en-US" sz="2400">
                <a:solidFill>
                  <a:schemeClr val="hlink"/>
                </a:solidFill>
              </a:rPr>
              <a:t>The Capital Clause</a:t>
            </a:r>
            <a:r>
              <a:rPr lang="en-US" sz="2400"/>
              <a:t> - The amount of the nominal capital of the company, number of shares in which it is to be divided… alteration of the capital clause etc</a:t>
            </a:r>
          </a:p>
          <a:p>
            <a:pPr>
              <a:lnSpc>
                <a:spcPct val="80000"/>
              </a:lnSpc>
            </a:pPr>
            <a:r>
              <a:rPr lang="en-US" sz="2400">
                <a:solidFill>
                  <a:schemeClr val="hlink"/>
                </a:solidFill>
              </a:rPr>
              <a:t>The Association or Subscription clause- </a:t>
            </a:r>
            <a:r>
              <a:rPr lang="en-US" sz="2400"/>
              <a:t>Where the subscribers to the MOA declare that they respectively agree to take the number of the shares in the capital. It has to have the following:</a:t>
            </a:r>
          </a:p>
          <a:p>
            <a:pPr>
              <a:lnSpc>
                <a:spcPct val="80000"/>
              </a:lnSpc>
              <a:buFont typeface="Wingdings" pitchFamily="2" charset="2"/>
              <a:buNone/>
            </a:pPr>
            <a:r>
              <a:rPr lang="en-US" sz="2400"/>
              <a:t>   a) They have  to sign in the presence of two witnesses, who attest the signatures, </a:t>
            </a:r>
          </a:p>
          <a:p>
            <a:pPr>
              <a:lnSpc>
                <a:spcPct val="80000"/>
              </a:lnSpc>
              <a:buFont typeface="Wingdings" pitchFamily="2" charset="2"/>
              <a:buNone/>
            </a:pPr>
            <a:r>
              <a:rPr lang="en-US" sz="2400"/>
              <a:t>    b) The subscriber to take at least one share. </a:t>
            </a:r>
          </a:p>
          <a:p>
            <a:pPr>
              <a:lnSpc>
                <a:spcPct val="80000"/>
              </a:lnSpc>
              <a:buFont typeface="Wingdings" pitchFamily="2" charset="2"/>
              <a:buNone/>
            </a:pPr>
            <a:r>
              <a:rPr lang="en-US" sz="2400"/>
              <a:t>    c) After the name the subscriber has to write the number of shares taken</a:t>
            </a:r>
          </a:p>
          <a:p>
            <a:pPr>
              <a:lnSpc>
                <a:spcPct val="80000"/>
              </a:lnSpc>
            </a:pPr>
            <a:endParaRPr lang="en-US" sz="2400"/>
          </a:p>
          <a:p>
            <a:pPr>
              <a:lnSpc>
                <a:spcPct val="80000"/>
              </a:lnSpc>
            </a:pPr>
            <a:endParaRPr lang="en-US" sz="2400"/>
          </a:p>
          <a:p>
            <a:pPr>
              <a:lnSpc>
                <a:spcPct val="80000"/>
              </a:lnSpc>
            </a:pPr>
            <a:endParaRPr lang="en-US" sz="2400"/>
          </a:p>
        </p:txBody>
      </p:sp>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2438400" y="0"/>
            <a:ext cx="6400800" cy="1219200"/>
          </a:xfrm>
        </p:spPr>
        <p:txBody>
          <a:bodyPr/>
          <a:lstStyle/>
          <a:p>
            <a:r>
              <a:rPr lang="en-US"/>
              <a:t>“Doctrine of Ultra Vires”</a:t>
            </a:r>
          </a:p>
        </p:txBody>
      </p:sp>
      <p:sp>
        <p:nvSpPr>
          <p:cNvPr id="57347" name="Rectangle 3"/>
          <p:cNvSpPr>
            <a:spLocks noGrp="1" noChangeArrowheads="1"/>
          </p:cNvSpPr>
          <p:nvPr>
            <p:ph type="body" idx="1"/>
          </p:nvPr>
        </p:nvSpPr>
        <p:spPr>
          <a:xfrm>
            <a:off x="2438400" y="990600"/>
            <a:ext cx="6400800" cy="4495800"/>
          </a:xfrm>
        </p:spPr>
        <p:txBody>
          <a:bodyPr/>
          <a:lstStyle/>
          <a:p>
            <a:pPr marL="381000" indent="-381000">
              <a:lnSpc>
                <a:spcPct val="80000"/>
              </a:lnSpc>
            </a:pPr>
            <a:r>
              <a:rPr lang="en-US" sz="2400"/>
              <a:t>The powers exercisable by the company are to be confined to the objects </a:t>
            </a:r>
            <a:r>
              <a:rPr lang="en-US" sz="2400">
                <a:solidFill>
                  <a:schemeClr val="hlink"/>
                </a:solidFill>
              </a:rPr>
              <a:t>specified in the MOA.</a:t>
            </a:r>
          </a:p>
          <a:p>
            <a:pPr marL="381000" indent="-381000">
              <a:lnSpc>
                <a:spcPct val="80000"/>
              </a:lnSpc>
            </a:pPr>
            <a:r>
              <a:rPr lang="en-US" sz="2400"/>
              <a:t>So it is better to define and include the provisions regarding the </a:t>
            </a:r>
            <a:r>
              <a:rPr lang="en-US" sz="2400">
                <a:solidFill>
                  <a:schemeClr val="hlink"/>
                </a:solidFill>
              </a:rPr>
              <a:t>acquiring of business, sharing of profits, promoting company and other financial, gifts , political party funds etc</a:t>
            </a:r>
          </a:p>
          <a:p>
            <a:pPr marL="381000" indent="-381000">
              <a:lnSpc>
                <a:spcPct val="80000"/>
              </a:lnSpc>
            </a:pPr>
            <a:r>
              <a:rPr lang="en-US" sz="2400"/>
              <a:t>If the company acts beyond the powers or the objects of the company that is specified in the MOA, the acts are considered to be of </a:t>
            </a:r>
            <a:r>
              <a:rPr lang="en-US" sz="2400" i="1">
                <a:solidFill>
                  <a:schemeClr val="hlink"/>
                </a:solidFill>
              </a:rPr>
              <a:t>ultra vires</a:t>
            </a:r>
            <a:r>
              <a:rPr lang="en-US" sz="2400"/>
              <a:t>. Even if it is ratified by the all the members, the action is considered to be ineffective.</a:t>
            </a:r>
          </a:p>
          <a:p>
            <a:pPr marL="381000" indent="-381000">
              <a:lnSpc>
                <a:spcPct val="80000"/>
              </a:lnSpc>
            </a:pPr>
            <a:r>
              <a:rPr lang="en-US" sz="2400"/>
              <a:t>Even the charitable contributions have to be based on the object clause. </a:t>
            </a:r>
            <a:r>
              <a:rPr lang="en-US" sz="2400" i="1"/>
              <a:t>( A Lakshmanaswami Mudaliar V. LIC of India)</a:t>
            </a:r>
            <a:r>
              <a:rPr lang="en-US" sz="2400"/>
              <a:t> </a:t>
            </a:r>
          </a:p>
        </p:txBody>
      </p:sp>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en-US" sz="3200"/>
              <a:t>The </a:t>
            </a:r>
            <a:r>
              <a:rPr lang="en-US" sz="3200">
                <a:solidFill>
                  <a:schemeClr val="hlink"/>
                </a:solidFill>
              </a:rPr>
              <a:t>consequences of the </a:t>
            </a:r>
            <a:r>
              <a:rPr lang="en-US" sz="3200" i="1">
                <a:solidFill>
                  <a:schemeClr val="hlink"/>
                </a:solidFill>
              </a:rPr>
              <a:t>ultra vires</a:t>
            </a:r>
            <a:r>
              <a:rPr lang="en-US" sz="3200">
                <a:solidFill>
                  <a:schemeClr val="hlink"/>
                </a:solidFill>
              </a:rPr>
              <a:t> transactions are as follows</a:t>
            </a:r>
            <a:r>
              <a:rPr lang="en-US" sz="3200"/>
              <a:t>:</a:t>
            </a:r>
            <a:br>
              <a:rPr lang="en-US" sz="3200"/>
            </a:br>
            <a:endParaRPr lang="en-US" sz="3200"/>
          </a:p>
        </p:txBody>
      </p:sp>
      <p:sp>
        <p:nvSpPr>
          <p:cNvPr id="64515" name="Rectangle 3"/>
          <p:cNvSpPr>
            <a:spLocks noGrp="1" noChangeArrowheads="1"/>
          </p:cNvSpPr>
          <p:nvPr>
            <p:ph type="body" idx="1"/>
          </p:nvPr>
        </p:nvSpPr>
        <p:spPr/>
        <p:txBody>
          <a:bodyPr/>
          <a:lstStyle/>
          <a:p>
            <a:pPr>
              <a:lnSpc>
                <a:spcPct val="80000"/>
              </a:lnSpc>
              <a:buFont typeface="Wingdings" pitchFamily="2" charset="2"/>
              <a:buAutoNum type="alphaLcParenR"/>
            </a:pPr>
            <a:r>
              <a:rPr lang="en-US" sz="2800"/>
              <a:t>Injunction  </a:t>
            </a:r>
          </a:p>
          <a:p>
            <a:pPr>
              <a:lnSpc>
                <a:spcPct val="80000"/>
              </a:lnSpc>
              <a:buFont typeface="Wingdings" pitchFamily="2" charset="2"/>
              <a:buAutoNum type="alphaLcParenR"/>
            </a:pPr>
            <a:r>
              <a:rPr lang="en-US" sz="2800"/>
              <a:t>Directors’ personal liability.</a:t>
            </a:r>
          </a:p>
          <a:p>
            <a:pPr>
              <a:lnSpc>
                <a:spcPct val="80000"/>
              </a:lnSpc>
              <a:buFont typeface="Wingdings" pitchFamily="2" charset="2"/>
              <a:buAutoNum type="alphaLcParenR"/>
            </a:pPr>
            <a:r>
              <a:rPr lang="en-US" sz="2800"/>
              <a:t>If a property has been purchased and it is an </a:t>
            </a:r>
            <a:r>
              <a:rPr lang="en-US" sz="2800" i="1"/>
              <a:t>ultra vires</a:t>
            </a:r>
            <a:r>
              <a:rPr lang="en-US" sz="2800"/>
              <a:t> act, the company can have a right over that property.</a:t>
            </a:r>
          </a:p>
          <a:p>
            <a:pPr>
              <a:lnSpc>
                <a:spcPct val="80000"/>
              </a:lnSpc>
              <a:buFont typeface="Wingdings" pitchFamily="2" charset="2"/>
              <a:buAutoNum type="alphaLcParenR"/>
            </a:pPr>
            <a:r>
              <a:rPr lang="en-US" sz="2800"/>
              <a:t>The doctrine to be used exclusively for the companies’ interest.</a:t>
            </a:r>
          </a:p>
          <a:p>
            <a:pPr>
              <a:lnSpc>
                <a:spcPct val="80000"/>
              </a:lnSpc>
              <a:buFont typeface="Wingdings" pitchFamily="2" charset="2"/>
              <a:buAutoNum type="alphaLcParenR"/>
            </a:pPr>
            <a:r>
              <a:rPr lang="en-US" sz="2800"/>
              <a:t>But the others cannot use this doctrine as a tool to attack the company</a:t>
            </a:r>
          </a:p>
          <a:p>
            <a:pPr>
              <a:lnSpc>
                <a:spcPct val="80000"/>
              </a:lnSpc>
            </a:pPr>
            <a:endParaRPr lang="en-US" sz="2800"/>
          </a:p>
        </p:txBody>
      </p:sp>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en-US"/>
              <a:t>Articles of Association</a:t>
            </a:r>
          </a:p>
        </p:txBody>
      </p:sp>
      <p:sp>
        <p:nvSpPr>
          <p:cNvPr id="58371" name="Rectangle 3"/>
          <p:cNvSpPr>
            <a:spLocks noGrp="1" noChangeArrowheads="1"/>
          </p:cNvSpPr>
          <p:nvPr>
            <p:ph type="body" idx="1"/>
          </p:nvPr>
        </p:nvSpPr>
        <p:spPr>
          <a:xfrm>
            <a:off x="2438400" y="1219200"/>
            <a:ext cx="6400800" cy="4648200"/>
          </a:xfrm>
        </p:spPr>
        <p:txBody>
          <a:bodyPr/>
          <a:lstStyle/>
          <a:p>
            <a:pPr>
              <a:lnSpc>
                <a:spcPct val="90000"/>
              </a:lnSpc>
            </a:pPr>
            <a:r>
              <a:rPr lang="en-US" sz="2800"/>
              <a:t>It is the companies </a:t>
            </a:r>
            <a:r>
              <a:rPr lang="en-US" sz="2800">
                <a:solidFill>
                  <a:schemeClr val="hlink"/>
                </a:solidFill>
              </a:rPr>
              <a:t>bye- laws or rules to govern</a:t>
            </a:r>
            <a:r>
              <a:rPr lang="en-US" sz="2800"/>
              <a:t> the management of the company for its </a:t>
            </a:r>
            <a:r>
              <a:rPr lang="en-US" sz="2800">
                <a:solidFill>
                  <a:schemeClr val="hlink"/>
                </a:solidFill>
              </a:rPr>
              <a:t>internal affairs and the conduct of its business</a:t>
            </a:r>
            <a:r>
              <a:rPr lang="en-US" sz="2800"/>
              <a:t>.</a:t>
            </a:r>
          </a:p>
          <a:p>
            <a:pPr>
              <a:lnSpc>
                <a:spcPct val="90000"/>
              </a:lnSpc>
            </a:pPr>
            <a:r>
              <a:rPr lang="en-US" sz="2800"/>
              <a:t>AOA defines the </a:t>
            </a:r>
            <a:r>
              <a:rPr lang="en-US" sz="2800">
                <a:solidFill>
                  <a:schemeClr val="hlink"/>
                </a:solidFill>
              </a:rPr>
              <a:t>powers of its officers and also establishes a contract between the company and the members and between the members </a:t>
            </a:r>
            <a:r>
              <a:rPr lang="en-US" sz="2800" i="1">
                <a:solidFill>
                  <a:schemeClr val="hlink"/>
                </a:solidFill>
              </a:rPr>
              <a:t>inter se</a:t>
            </a:r>
          </a:p>
          <a:p>
            <a:pPr>
              <a:lnSpc>
                <a:spcPct val="90000"/>
              </a:lnSpc>
            </a:pPr>
            <a:r>
              <a:rPr lang="en-US" sz="2800" i="1"/>
              <a:t>It can be originally framed and altered by the company under previous or existing provisions of law.</a:t>
            </a:r>
          </a:p>
        </p:txBody>
      </p:sp>
    </p:spTree>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a:t>AOA </a:t>
            </a:r>
          </a:p>
        </p:txBody>
      </p:sp>
      <p:sp>
        <p:nvSpPr>
          <p:cNvPr id="59395" name="Rectangle 3"/>
          <p:cNvSpPr>
            <a:spLocks noGrp="1" noChangeArrowheads="1"/>
          </p:cNvSpPr>
          <p:nvPr>
            <p:ph type="body" idx="1"/>
          </p:nvPr>
        </p:nvSpPr>
        <p:spPr>
          <a:xfrm>
            <a:off x="2438400" y="1219200"/>
            <a:ext cx="6400800" cy="4495800"/>
          </a:xfrm>
        </p:spPr>
        <p:txBody>
          <a:bodyPr/>
          <a:lstStyle/>
          <a:p>
            <a:pPr>
              <a:lnSpc>
                <a:spcPct val="80000"/>
              </a:lnSpc>
            </a:pPr>
            <a:r>
              <a:rPr lang="en-US" sz="2400"/>
              <a:t>AOA plays a </a:t>
            </a:r>
            <a:r>
              <a:rPr lang="en-US" sz="2400">
                <a:solidFill>
                  <a:schemeClr val="hlink"/>
                </a:solidFill>
              </a:rPr>
              <a:t>subsidiary part</a:t>
            </a:r>
            <a:r>
              <a:rPr lang="en-US" sz="2400"/>
              <a:t> to the MOA</a:t>
            </a:r>
          </a:p>
          <a:p>
            <a:pPr>
              <a:lnSpc>
                <a:spcPct val="80000"/>
              </a:lnSpc>
            </a:pPr>
            <a:r>
              <a:rPr lang="en-US" sz="2400"/>
              <a:t>Any thing </a:t>
            </a:r>
            <a:r>
              <a:rPr lang="en-US" sz="2400">
                <a:solidFill>
                  <a:schemeClr val="hlink"/>
                </a:solidFill>
              </a:rPr>
              <a:t>done beyond the AOA will be considered to be irregular and may be ratified by the shareholders</a:t>
            </a:r>
            <a:r>
              <a:rPr lang="en-US" sz="2400"/>
              <a:t>.</a:t>
            </a:r>
          </a:p>
          <a:p>
            <a:pPr>
              <a:lnSpc>
                <a:spcPct val="80000"/>
              </a:lnSpc>
            </a:pPr>
            <a:r>
              <a:rPr lang="en-US" sz="2400"/>
              <a:t>The content of the AOA may differ from company to company as the Act has not specified any specific provisions</a:t>
            </a:r>
          </a:p>
          <a:p>
            <a:pPr>
              <a:lnSpc>
                <a:spcPct val="80000"/>
              </a:lnSpc>
            </a:pPr>
            <a:r>
              <a:rPr lang="en-US" sz="2400"/>
              <a:t>Flexibility is allowed to the persons who form the company to adopt the AOA within the requirements of the company law</a:t>
            </a:r>
          </a:p>
          <a:p>
            <a:pPr>
              <a:lnSpc>
                <a:spcPct val="80000"/>
              </a:lnSpc>
            </a:pPr>
            <a:r>
              <a:rPr lang="en-US" sz="2400"/>
              <a:t>The AOA will have to be conversant with the MOA, as they are contemporaneous documents to be read together.</a:t>
            </a:r>
          </a:p>
          <a:p>
            <a:pPr>
              <a:lnSpc>
                <a:spcPct val="80000"/>
              </a:lnSpc>
            </a:pPr>
            <a:r>
              <a:rPr lang="en-US" sz="2400"/>
              <a:t>Any </a:t>
            </a:r>
            <a:r>
              <a:rPr lang="en-US" sz="2400">
                <a:solidFill>
                  <a:schemeClr val="hlink"/>
                </a:solidFill>
              </a:rPr>
              <a:t>ambiguity and uncertainty in one of them may be removed by reference to the other.</a:t>
            </a:r>
          </a:p>
        </p:txBody>
      </p:sp>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2438400" y="0"/>
            <a:ext cx="6400800" cy="1219200"/>
          </a:xfrm>
        </p:spPr>
        <p:txBody>
          <a:bodyPr/>
          <a:lstStyle/>
          <a:p>
            <a:r>
              <a:rPr lang="en-US"/>
              <a:t>Contents of the AOA may be as follows:</a:t>
            </a:r>
          </a:p>
        </p:txBody>
      </p:sp>
      <p:sp>
        <p:nvSpPr>
          <p:cNvPr id="60419" name="Rectangle 3"/>
          <p:cNvSpPr>
            <a:spLocks noGrp="1" noChangeArrowheads="1"/>
          </p:cNvSpPr>
          <p:nvPr>
            <p:ph type="body" idx="1"/>
          </p:nvPr>
        </p:nvSpPr>
        <p:spPr>
          <a:xfrm>
            <a:off x="2438400" y="1219200"/>
            <a:ext cx="6400800" cy="4495800"/>
          </a:xfrm>
        </p:spPr>
        <p:txBody>
          <a:bodyPr/>
          <a:lstStyle/>
          <a:p>
            <a:pPr>
              <a:lnSpc>
                <a:spcPct val="80000"/>
              </a:lnSpc>
            </a:pPr>
            <a:r>
              <a:rPr lang="en-US" sz="2400"/>
              <a:t>Share capital</a:t>
            </a:r>
          </a:p>
          <a:p>
            <a:pPr>
              <a:lnSpc>
                <a:spcPct val="80000"/>
              </a:lnSpc>
            </a:pPr>
            <a:r>
              <a:rPr lang="en-US" sz="2400"/>
              <a:t>Lien on shares</a:t>
            </a:r>
          </a:p>
          <a:p>
            <a:pPr>
              <a:lnSpc>
                <a:spcPct val="80000"/>
              </a:lnSpc>
            </a:pPr>
            <a:r>
              <a:rPr lang="en-US" sz="2400"/>
              <a:t>Calls on shares</a:t>
            </a:r>
          </a:p>
          <a:p>
            <a:pPr>
              <a:lnSpc>
                <a:spcPct val="80000"/>
              </a:lnSpc>
            </a:pPr>
            <a:r>
              <a:rPr lang="en-US" sz="2400"/>
              <a:t>Transfer and transmission of shares</a:t>
            </a:r>
          </a:p>
          <a:p>
            <a:pPr>
              <a:lnSpc>
                <a:spcPct val="80000"/>
              </a:lnSpc>
            </a:pPr>
            <a:r>
              <a:rPr lang="en-US" sz="2400"/>
              <a:t>Forfeiture of the shares</a:t>
            </a:r>
          </a:p>
          <a:p>
            <a:pPr>
              <a:lnSpc>
                <a:spcPct val="80000"/>
              </a:lnSpc>
            </a:pPr>
            <a:r>
              <a:rPr lang="en-US" sz="2400"/>
              <a:t>Surrender of the shares</a:t>
            </a:r>
          </a:p>
          <a:p>
            <a:pPr>
              <a:lnSpc>
                <a:spcPct val="80000"/>
              </a:lnSpc>
            </a:pPr>
            <a:r>
              <a:rPr lang="en-US" sz="2400"/>
              <a:t>General meetings</a:t>
            </a:r>
          </a:p>
          <a:p>
            <a:pPr>
              <a:lnSpc>
                <a:spcPct val="80000"/>
              </a:lnSpc>
            </a:pPr>
            <a:r>
              <a:rPr lang="en-US" sz="2400"/>
              <a:t>Alteration of the capital</a:t>
            </a:r>
          </a:p>
          <a:p>
            <a:pPr>
              <a:lnSpc>
                <a:spcPct val="80000"/>
              </a:lnSpc>
            </a:pPr>
            <a:r>
              <a:rPr lang="en-US" sz="2400"/>
              <a:t>Directors etc..</a:t>
            </a:r>
          </a:p>
          <a:p>
            <a:pPr>
              <a:lnSpc>
                <a:spcPct val="80000"/>
              </a:lnSpc>
            </a:pPr>
            <a:r>
              <a:rPr lang="en-US" sz="2400"/>
              <a:t>Dividends and reserves</a:t>
            </a:r>
          </a:p>
          <a:p>
            <a:pPr>
              <a:lnSpc>
                <a:spcPct val="80000"/>
              </a:lnSpc>
            </a:pPr>
            <a:r>
              <a:rPr lang="en-US" sz="2400"/>
              <a:t>Account and audit</a:t>
            </a:r>
          </a:p>
          <a:p>
            <a:pPr>
              <a:lnSpc>
                <a:spcPct val="80000"/>
              </a:lnSpc>
            </a:pPr>
            <a:r>
              <a:rPr lang="en-US" sz="2400"/>
              <a:t>Borrowing powers</a:t>
            </a:r>
          </a:p>
          <a:p>
            <a:pPr>
              <a:lnSpc>
                <a:spcPct val="80000"/>
              </a:lnSpc>
            </a:pPr>
            <a:r>
              <a:rPr lang="en-US" sz="2400"/>
              <a:t>Winding up</a:t>
            </a:r>
          </a:p>
          <a:p>
            <a:pPr>
              <a:lnSpc>
                <a:spcPct val="80000"/>
              </a:lnSpc>
            </a:pPr>
            <a:r>
              <a:rPr lang="en-US" sz="2400"/>
              <a:t>Adoption of the preliminary contracts etc….</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t>Other features</a:t>
            </a:r>
          </a:p>
        </p:txBody>
      </p:sp>
      <p:sp>
        <p:nvSpPr>
          <p:cNvPr id="9219" name="Rectangle 3"/>
          <p:cNvSpPr>
            <a:spLocks noGrp="1" noChangeArrowheads="1"/>
          </p:cNvSpPr>
          <p:nvPr>
            <p:ph type="body" idx="1"/>
          </p:nvPr>
        </p:nvSpPr>
        <p:spPr/>
        <p:txBody>
          <a:bodyPr/>
          <a:lstStyle/>
          <a:p>
            <a:pPr>
              <a:lnSpc>
                <a:spcPct val="90000"/>
              </a:lnSpc>
            </a:pPr>
            <a:r>
              <a:rPr lang="en-US" sz="2800">
                <a:solidFill>
                  <a:schemeClr val="hlink"/>
                </a:solidFill>
              </a:rPr>
              <a:t>Limited Liability</a:t>
            </a:r>
            <a:r>
              <a:rPr lang="en-US" sz="2800"/>
              <a:t> ( either by share or guarantee</a:t>
            </a:r>
            <a:r>
              <a:rPr lang="en-US" sz="2400"/>
              <a:t>) </a:t>
            </a:r>
          </a:p>
          <a:p>
            <a:pPr>
              <a:lnSpc>
                <a:spcPct val="90000"/>
              </a:lnSpc>
            </a:pPr>
            <a:r>
              <a:rPr lang="en-US" sz="2400"/>
              <a:t>It</a:t>
            </a:r>
            <a:r>
              <a:rPr lang="en-US" sz="2800">
                <a:solidFill>
                  <a:schemeClr val="hlink"/>
                </a:solidFill>
              </a:rPr>
              <a:t> can own property, separate from its members</a:t>
            </a:r>
            <a:r>
              <a:rPr lang="en-US" sz="2800"/>
              <a:t>. The property is vested with the company, as it is a body corporate.</a:t>
            </a:r>
          </a:p>
          <a:p>
            <a:pPr>
              <a:lnSpc>
                <a:spcPct val="90000"/>
              </a:lnSpc>
            </a:pPr>
            <a:r>
              <a:rPr lang="en-US" sz="2800"/>
              <a:t>The </a:t>
            </a:r>
            <a:r>
              <a:rPr lang="en-US" sz="2800">
                <a:solidFill>
                  <a:schemeClr val="hlink"/>
                </a:solidFill>
              </a:rPr>
              <a:t>income of the members are different from the income of the company</a:t>
            </a:r>
            <a:r>
              <a:rPr lang="en-US" sz="2800"/>
              <a:t> ( Income received by the members as dividends cannot be same as that of the company)</a:t>
            </a:r>
          </a:p>
          <a:p>
            <a:pPr>
              <a:lnSpc>
                <a:spcPct val="90000"/>
              </a:lnSpc>
              <a:buFont typeface="Wingdings" pitchFamily="2" charset="2"/>
              <a:buNone/>
            </a:pPr>
            <a:r>
              <a:rPr lang="en-US" sz="2800"/>
              <a:t>                                                cont….</a:t>
            </a:r>
          </a:p>
        </p:txBody>
      </p:sp>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en-US" sz="3200"/>
              <a:t>Doctrine of Constructive notice and Indoor Management</a:t>
            </a:r>
            <a:br>
              <a:rPr lang="en-US" sz="3200"/>
            </a:br>
            <a:endParaRPr lang="en-US" sz="3200"/>
          </a:p>
        </p:txBody>
      </p:sp>
      <p:sp>
        <p:nvSpPr>
          <p:cNvPr id="61443" name="Rectangle 3"/>
          <p:cNvSpPr>
            <a:spLocks noGrp="1" noChangeArrowheads="1"/>
          </p:cNvSpPr>
          <p:nvPr>
            <p:ph type="body" idx="1"/>
          </p:nvPr>
        </p:nvSpPr>
        <p:spPr/>
        <p:txBody>
          <a:bodyPr/>
          <a:lstStyle/>
          <a:p>
            <a:pPr>
              <a:lnSpc>
                <a:spcPct val="90000"/>
              </a:lnSpc>
            </a:pPr>
            <a:r>
              <a:rPr lang="en-US" sz="2400"/>
              <a:t>Persons dealing with the company have to satisfy themselves. But need not know the internal irregularity. Royal British Bank V. Turquand (Turquand Rule)  Directors issuing a bond. </a:t>
            </a:r>
          </a:p>
          <a:p>
            <a:pPr>
              <a:lnSpc>
                <a:spcPct val="90000"/>
              </a:lnSpc>
            </a:pPr>
            <a:r>
              <a:rPr lang="en-US" sz="2400"/>
              <a:t>The doctrine of Constructive notice can be invoked by the company to operate against the persons dealing with the company.</a:t>
            </a:r>
          </a:p>
          <a:p>
            <a:pPr>
              <a:lnSpc>
                <a:spcPct val="90000"/>
              </a:lnSpc>
            </a:pPr>
            <a:r>
              <a:rPr lang="en-US" sz="2400"/>
              <a:t>The outsider cannot embark, but only can acquaint upon the MOA and AOA. (Official Liquidator, Manasube &amp;Co Pvt Lid V. Commissioner of Police)</a:t>
            </a:r>
          </a:p>
          <a:p>
            <a:pPr>
              <a:lnSpc>
                <a:spcPct val="90000"/>
              </a:lnSpc>
            </a:pPr>
            <a:endParaRPr lang="en-US" sz="2400"/>
          </a:p>
        </p:txBody>
      </p:sp>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2438400" y="457200"/>
            <a:ext cx="6400800" cy="1447800"/>
          </a:xfrm>
        </p:spPr>
        <p:txBody>
          <a:bodyPr/>
          <a:lstStyle/>
          <a:p>
            <a:r>
              <a:rPr lang="en-US" sz="3200"/>
              <a:t>Exceptions to the Doctrine of Where the outsider cannot claim the relief on the grounds of </a:t>
            </a:r>
            <a:br>
              <a:rPr lang="en-US" sz="3200"/>
            </a:br>
            <a:r>
              <a:rPr lang="en-US" sz="3200"/>
              <a:t>“Indoor management”</a:t>
            </a:r>
          </a:p>
        </p:txBody>
      </p:sp>
      <p:sp>
        <p:nvSpPr>
          <p:cNvPr id="62467" name="Rectangle 3"/>
          <p:cNvSpPr>
            <a:spLocks noGrp="1" noChangeArrowheads="1"/>
          </p:cNvSpPr>
          <p:nvPr>
            <p:ph type="body" idx="1"/>
          </p:nvPr>
        </p:nvSpPr>
        <p:spPr>
          <a:xfrm>
            <a:off x="2438400" y="2362200"/>
            <a:ext cx="6400800" cy="3733800"/>
          </a:xfrm>
        </p:spPr>
        <p:txBody>
          <a:bodyPr/>
          <a:lstStyle/>
          <a:p>
            <a:r>
              <a:rPr lang="en-US"/>
              <a:t>Knowledge of irregularity</a:t>
            </a:r>
          </a:p>
          <a:p>
            <a:r>
              <a:rPr lang="en-US"/>
              <a:t>No knowledge of articles</a:t>
            </a:r>
          </a:p>
          <a:p>
            <a:r>
              <a:rPr lang="en-US"/>
              <a:t>Negligence</a:t>
            </a:r>
          </a:p>
          <a:p>
            <a:r>
              <a:rPr lang="en-US"/>
              <a:t>Forgery</a:t>
            </a:r>
          </a:p>
          <a:p>
            <a:r>
              <a:rPr lang="en-US"/>
              <a:t>Non- Existent authority of the company</a:t>
            </a:r>
          </a:p>
        </p:txBody>
      </p:sp>
    </p:spTree>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en-US"/>
              <a:t>Raising of Capital From Public</a:t>
            </a:r>
          </a:p>
        </p:txBody>
      </p:sp>
      <p:sp>
        <p:nvSpPr>
          <p:cNvPr id="65539" name="Rectangle 3"/>
          <p:cNvSpPr>
            <a:spLocks noGrp="1" noChangeArrowheads="1"/>
          </p:cNvSpPr>
          <p:nvPr>
            <p:ph type="body" idx="1"/>
          </p:nvPr>
        </p:nvSpPr>
        <p:spPr/>
        <p:txBody>
          <a:bodyPr/>
          <a:lstStyle/>
          <a:p>
            <a:pPr>
              <a:lnSpc>
                <a:spcPct val="80000"/>
              </a:lnSpc>
            </a:pPr>
            <a:r>
              <a:rPr lang="en-US" sz="2800"/>
              <a:t>The companies can raise money by </a:t>
            </a:r>
            <a:r>
              <a:rPr lang="en-US" sz="2800">
                <a:solidFill>
                  <a:schemeClr val="hlink"/>
                </a:solidFill>
              </a:rPr>
              <a:t>offering securities</a:t>
            </a:r>
            <a:r>
              <a:rPr lang="en-US" sz="2800"/>
              <a:t> for sale to the public. </a:t>
            </a:r>
          </a:p>
          <a:p>
            <a:pPr>
              <a:lnSpc>
                <a:spcPct val="80000"/>
              </a:lnSpc>
            </a:pPr>
            <a:r>
              <a:rPr lang="en-US" sz="2800"/>
              <a:t>They can invite the public to buy shares, which is known as </a:t>
            </a:r>
            <a:r>
              <a:rPr lang="en-US" sz="2800">
                <a:solidFill>
                  <a:schemeClr val="hlink"/>
                </a:solidFill>
              </a:rPr>
              <a:t>public issue.</a:t>
            </a:r>
          </a:p>
          <a:p>
            <a:pPr>
              <a:lnSpc>
                <a:spcPct val="80000"/>
              </a:lnSpc>
            </a:pPr>
            <a:r>
              <a:rPr lang="en-US" sz="2800"/>
              <a:t>For this purpose the company may issue a </a:t>
            </a:r>
            <a:r>
              <a:rPr lang="en-US" sz="2800">
                <a:solidFill>
                  <a:schemeClr val="hlink"/>
                </a:solidFill>
              </a:rPr>
              <a:t>prospectus, which may include a notice circular, advertisement or other documents</a:t>
            </a:r>
            <a:r>
              <a:rPr lang="en-US" sz="2800"/>
              <a:t> which are issued to invite public deposits.</a:t>
            </a:r>
          </a:p>
        </p:txBody>
      </p:sp>
    </p:spTree>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2438400" y="0"/>
            <a:ext cx="6400800" cy="1219200"/>
          </a:xfrm>
        </p:spPr>
        <p:txBody>
          <a:bodyPr/>
          <a:lstStyle/>
          <a:p>
            <a:r>
              <a:rPr lang="en-US"/>
              <a:t>Prospectus </a:t>
            </a:r>
          </a:p>
        </p:txBody>
      </p:sp>
      <p:sp>
        <p:nvSpPr>
          <p:cNvPr id="66563" name="Rectangle 3"/>
          <p:cNvSpPr>
            <a:spLocks noGrp="1" noChangeArrowheads="1"/>
          </p:cNvSpPr>
          <p:nvPr>
            <p:ph type="body" idx="1"/>
          </p:nvPr>
        </p:nvSpPr>
        <p:spPr>
          <a:xfrm>
            <a:off x="2438400" y="990600"/>
            <a:ext cx="6400800" cy="4495800"/>
          </a:xfrm>
        </p:spPr>
        <p:txBody>
          <a:bodyPr/>
          <a:lstStyle/>
          <a:p>
            <a:pPr>
              <a:lnSpc>
                <a:spcPct val="80000"/>
              </a:lnSpc>
            </a:pPr>
            <a:r>
              <a:rPr lang="en-US" sz="2400"/>
              <a:t>It is an </a:t>
            </a:r>
            <a:r>
              <a:rPr lang="en-US" sz="2400">
                <a:solidFill>
                  <a:schemeClr val="hlink"/>
                </a:solidFill>
              </a:rPr>
              <a:t>invitation </a:t>
            </a:r>
            <a:r>
              <a:rPr lang="en-US" sz="2400"/>
              <a:t>issued to the public </a:t>
            </a:r>
            <a:r>
              <a:rPr lang="en-US" sz="2400">
                <a:solidFill>
                  <a:schemeClr val="hlink"/>
                </a:solidFill>
              </a:rPr>
              <a:t>to purchase or subscribe shares or debentures</a:t>
            </a:r>
            <a:r>
              <a:rPr lang="en-US" sz="2400"/>
              <a:t> of the company.</a:t>
            </a:r>
          </a:p>
          <a:p>
            <a:pPr>
              <a:lnSpc>
                <a:spcPct val="80000"/>
              </a:lnSpc>
            </a:pPr>
            <a:r>
              <a:rPr lang="en-US" sz="2400"/>
              <a:t>Every </a:t>
            </a:r>
            <a:r>
              <a:rPr lang="en-US" sz="2400">
                <a:solidFill>
                  <a:schemeClr val="hlink"/>
                </a:solidFill>
              </a:rPr>
              <a:t>prospectus must be dated</a:t>
            </a:r>
            <a:r>
              <a:rPr lang="en-US" sz="2400"/>
              <a:t>. The date of publication and the date of issue must be specifically stated in the prospectus.</a:t>
            </a:r>
          </a:p>
          <a:p>
            <a:pPr>
              <a:lnSpc>
                <a:spcPct val="80000"/>
              </a:lnSpc>
              <a:buFont typeface="Wingdings" pitchFamily="2" charset="2"/>
              <a:buNone/>
            </a:pPr>
            <a:endParaRPr lang="en-US" sz="2400"/>
          </a:p>
          <a:p>
            <a:pPr>
              <a:lnSpc>
                <a:spcPct val="80000"/>
              </a:lnSpc>
            </a:pPr>
            <a:r>
              <a:rPr lang="en-US" sz="2400"/>
              <a:t>The </a:t>
            </a:r>
            <a:r>
              <a:rPr lang="en-US" sz="2400">
                <a:solidFill>
                  <a:schemeClr val="hlink"/>
                </a:solidFill>
              </a:rPr>
              <a:t>golden rule</a:t>
            </a:r>
            <a:r>
              <a:rPr lang="en-US" sz="2400"/>
              <a:t> of the prospectus is that every detail has to be given in strict and scrupulous  accuracy. The material facts given in the prospectus are presumed to be true.( New Brunswick and Canada Railway. Land &amp; Co. Vs. Muggerridge).</a:t>
            </a:r>
          </a:p>
        </p:txBody>
      </p:sp>
    </p:spTree>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r>
              <a:rPr lang="en-US"/>
              <a:t>Various forms in which the  prospectus can be issued.</a:t>
            </a:r>
          </a:p>
        </p:txBody>
      </p:sp>
      <p:sp>
        <p:nvSpPr>
          <p:cNvPr id="81923" name="Rectangle 3"/>
          <p:cNvSpPr>
            <a:spLocks noGrp="1" noChangeArrowheads="1"/>
          </p:cNvSpPr>
          <p:nvPr>
            <p:ph type="body" idx="1"/>
          </p:nvPr>
        </p:nvSpPr>
        <p:spPr/>
        <p:txBody>
          <a:bodyPr/>
          <a:lstStyle/>
          <a:p>
            <a:pPr>
              <a:lnSpc>
                <a:spcPct val="80000"/>
              </a:lnSpc>
            </a:pPr>
            <a:r>
              <a:rPr lang="en-US" sz="2400">
                <a:solidFill>
                  <a:schemeClr val="hlink"/>
                </a:solidFill>
                <a:cs typeface="Times New Roman" pitchFamily="18" charset="0"/>
              </a:rPr>
              <a:t>Shelf Prospectus</a:t>
            </a:r>
            <a:r>
              <a:rPr lang="en-US" sz="2400">
                <a:cs typeface="Times New Roman" pitchFamily="18" charset="0"/>
              </a:rPr>
              <a:t>: Prospectus is normally issued by financial institution or bank for one or more issues of the securities or class of securities mentioned in the prospectus. </a:t>
            </a:r>
          </a:p>
          <a:p>
            <a:pPr>
              <a:lnSpc>
                <a:spcPct val="80000"/>
              </a:lnSpc>
            </a:pPr>
            <a:r>
              <a:rPr lang="en-US" sz="2400"/>
              <a:t>There can be </a:t>
            </a:r>
            <a:r>
              <a:rPr lang="en-US" sz="2400">
                <a:solidFill>
                  <a:schemeClr val="hlink"/>
                </a:solidFill>
              </a:rPr>
              <a:t>deemed prospectus</a:t>
            </a:r>
            <a:r>
              <a:rPr lang="en-US" sz="2400"/>
              <a:t> also if it is issued by the issue house</a:t>
            </a:r>
            <a:endParaRPr lang="en-US" sz="2400">
              <a:cs typeface="Times New Roman" pitchFamily="18" charset="0"/>
            </a:endParaRPr>
          </a:p>
          <a:p>
            <a:pPr>
              <a:lnSpc>
                <a:spcPct val="80000"/>
              </a:lnSpc>
            </a:pPr>
            <a:r>
              <a:rPr lang="en-US" sz="2400">
                <a:cs typeface="Times New Roman" pitchFamily="18" charset="0"/>
              </a:rPr>
              <a:t>‘</a:t>
            </a:r>
            <a:r>
              <a:rPr lang="en-US" sz="2400">
                <a:solidFill>
                  <a:schemeClr val="hlink"/>
                </a:solidFill>
                <a:cs typeface="Times New Roman" pitchFamily="18" charset="0"/>
              </a:rPr>
              <a:t>Information Memorandum</a:t>
            </a:r>
            <a:r>
              <a:rPr lang="en-US" sz="2400">
                <a:cs typeface="Times New Roman" pitchFamily="18" charset="0"/>
              </a:rPr>
              <a:t>’:  It means a process, which is undertaken prior to the filing of prospectus. </a:t>
            </a:r>
          </a:p>
          <a:p>
            <a:pPr>
              <a:lnSpc>
                <a:spcPct val="80000"/>
              </a:lnSpc>
            </a:pPr>
            <a:r>
              <a:rPr lang="en-US" sz="2400">
                <a:cs typeface="Times New Roman" pitchFamily="18" charset="0"/>
              </a:rPr>
              <a:t>Even an</a:t>
            </a:r>
            <a:r>
              <a:rPr lang="en-US" sz="2400">
                <a:solidFill>
                  <a:schemeClr val="hlink"/>
                </a:solidFill>
                <a:cs typeface="Times New Roman" pitchFamily="18" charset="0"/>
              </a:rPr>
              <a:t> Advertisement</a:t>
            </a:r>
            <a:r>
              <a:rPr lang="en-US" sz="2400">
                <a:cs typeface="Times New Roman" pitchFamily="18" charset="0"/>
              </a:rPr>
              <a:t> , that the shares are available is considered to be prospectus</a:t>
            </a:r>
          </a:p>
          <a:p>
            <a:pPr>
              <a:lnSpc>
                <a:spcPct val="80000"/>
              </a:lnSpc>
            </a:pPr>
            <a:endParaRPr lang="en-US" sz="2400"/>
          </a:p>
        </p:txBody>
      </p:sp>
    </p:spTree>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US"/>
              <a:t>Contents of the prospectus </a:t>
            </a:r>
          </a:p>
        </p:txBody>
      </p:sp>
      <p:sp>
        <p:nvSpPr>
          <p:cNvPr id="68611" name="Rectangle 3"/>
          <p:cNvSpPr>
            <a:spLocks noGrp="1" noChangeArrowheads="1"/>
          </p:cNvSpPr>
          <p:nvPr>
            <p:ph type="body" idx="1"/>
          </p:nvPr>
        </p:nvSpPr>
        <p:spPr>
          <a:xfrm>
            <a:off x="2438400" y="1219200"/>
            <a:ext cx="6400800" cy="4876800"/>
          </a:xfrm>
        </p:spPr>
        <p:txBody>
          <a:bodyPr/>
          <a:lstStyle/>
          <a:p>
            <a:r>
              <a:rPr lang="en-US"/>
              <a:t>General information</a:t>
            </a:r>
          </a:p>
          <a:p>
            <a:r>
              <a:rPr lang="en-US"/>
              <a:t>Capital structure</a:t>
            </a:r>
          </a:p>
          <a:p>
            <a:r>
              <a:rPr lang="en-US"/>
              <a:t>Terms of present issue</a:t>
            </a:r>
          </a:p>
          <a:p>
            <a:r>
              <a:rPr lang="en-US"/>
              <a:t>Management and projects</a:t>
            </a:r>
          </a:p>
          <a:p>
            <a:r>
              <a:rPr lang="en-US"/>
              <a:t>Management and perception of risk factor</a:t>
            </a:r>
          </a:p>
          <a:p>
            <a:pPr>
              <a:buFont typeface="Wingdings" pitchFamily="2" charset="2"/>
              <a:buNone/>
            </a:pPr>
            <a:r>
              <a:rPr lang="en-US"/>
              <a:t>   It is compulsory to register the prospectus with the Registrar</a:t>
            </a:r>
          </a:p>
          <a:p>
            <a:pPr>
              <a:buFont typeface="Wingdings" pitchFamily="2" charset="2"/>
              <a:buNone/>
            </a:pPr>
            <a:endParaRPr lang="en-US"/>
          </a:p>
          <a:p>
            <a:endParaRPr lang="en-US"/>
          </a:p>
        </p:txBody>
      </p:sp>
    </p:spTree>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r>
              <a:rPr lang="en-US" sz="3200"/>
              <a:t>Civil Liability for Misstatements</a:t>
            </a:r>
            <a:br>
              <a:rPr lang="en-US" sz="3200"/>
            </a:br>
            <a:r>
              <a:rPr lang="en-US" sz="3200"/>
              <a:t>In case of any untrue statement in the prospectus</a:t>
            </a:r>
          </a:p>
        </p:txBody>
      </p:sp>
      <p:sp>
        <p:nvSpPr>
          <p:cNvPr id="67587" name="Rectangle 3"/>
          <p:cNvSpPr>
            <a:spLocks noGrp="1" noChangeArrowheads="1"/>
          </p:cNvSpPr>
          <p:nvPr>
            <p:ph type="body" idx="1"/>
          </p:nvPr>
        </p:nvSpPr>
        <p:spPr/>
        <p:txBody>
          <a:bodyPr/>
          <a:lstStyle/>
          <a:p>
            <a:pPr>
              <a:lnSpc>
                <a:spcPct val="80000"/>
              </a:lnSpc>
            </a:pPr>
            <a:r>
              <a:rPr lang="en-US" sz="2800"/>
              <a:t>The liability will be on the director of the company , whose name was written during the time of issue</a:t>
            </a:r>
          </a:p>
          <a:p>
            <a:pPr>
              <a:lnSpc>
                <a:spcPct val="80000"/>
              </a:lnSpc>
            </a:pPr>
            <a:r>
              <a:rPr lang="en-US" sz="2800"/>
              <a:t>The persons who have authorized their names to be theirs in the prospectus to be named as directors</a:t>
            </a:r>
          </a:p>
          <a:p>
            <a:pPr>
              <a:lnSpc>
                <a:spcPct val="80000"/>
              </a:lnSpc>
            </a:pPr>
            <a:r>
              <a:rPr lang="en-US" sz="2800"/>
              <a:t>Promoter</a:t>
            </a:r>
          </a:p>
          <a:p>
            <a:pPr>
              <a:lnSpc>
                <a:spcPct val="80000"/>
              </a:lnSpc>
            </a:pPr>
            <a:r>
              <a:rPr lang="en-US" sz="2800"/>
              <a:t>Every person including the person who is an expert and has authorized his name to be issued with the prospectus </a:t>
            </a:r>
          </a:p>
        </p:txBody>
      </p:sp>
    </p:spTree>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en-US"/>
              <a:t>Remedies for misstatements in the prospectus </a:t>
            </a:r>
          </a:p>
        </p:txBody>
      </p:sp>
      <p:sp>
        <p:nvSpPr>
          <p:cNvPr id="69635" name="Rectangle 3"/>
          <p:cNvSpPr>
            <a:spLocks noGrp="1" noChangeArrowheads="1"/>
          </p:cNvSpPr>
          <p:nvPr>
            <p:ph type="body" idx="1"/>
          </p:nvPr>
        </p:nvSpPr>
        <p:spPr/>
        <p:txBody>
          <a:bodyPr/>
          <a:lstStyle/>
          <a:p>
            <a:pPr>
              <a:lnSpc>
                <a:spcPct val="80000"/>
              </a:lnSpc>
            </a:pPr>
            <a:r>
              <a:rPr lang="en-US" sz="2800"/>
              <a:t>Relying on the prospectus if any person buys shares, the person may</a:t>
            </a:r>
          </a:p>
          <a:p>
            <a:pPr>
              <a:lnSpc>
                <a:spcPct val="80000"/>
              </a:lnSpc>
            </a:pPr>
            <a:r>
              <a:rPr lang="en-US" sz="2800"/>
              <a:t> Rescind the contract ( only when there is misrepresentation relating to the material facts.</a:t>
            </a:r>
          </a:p>
          <a:p>
            <a:pPr>
              <a:lnSpc>
                <a:spcPct val="80000"/>
              </a:lnSpc>
              <a:buFont typeface="Wingdings" pitchFamily="2" charset="2"/>
              <a:buNone/>
            </a:pPr>
            <a:r>
              <a:rPr lang="en-US" sz="2800"/>
              <a:t>   The rescission has to be done within a reasonable time</a:t>
            </a:r>
          </a:p>
          <a:p>
            <a:pPr>
              <a:lnSpc>
                <a:spcPct val="80000"/>
              </a:lnSpc>
            </a:pPr>
            <a:r>
              <a:rPr lang="en-US" sz="2800"/>
              <a:t>Claim damages- it can be claimed from the directors, promoters or other persons who has authorized their  name to be written during the issue of the prospectus</a:t>
            </a:r>
          </a:p>
          <a:p>
            <a:pPr>
              <a:lnSpc>
                <a:spcPct val="80000"/>
              </a:lnSpc>
            </a:pPr>
            <a:endParaRPr lang="en-US" sz="2800"/>
          </a:p>
        </p:txBody>
      </p:sp>
    </p:spTree>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2438400" y="0"/>
            <a:ext cx="6400800" cy="914400"/>
          </a:xfrm>
        </p:spPr>
        <p:txBody>
          <a:bodyPr/>
          <a:lstStyle/>
          <a:p>
            <a:r>
              <a:rPr lang="en-US"/>
              <a:t>Share Capital</a:t>
            </a:r>
          </a:p>
        </p:txBody>
      </p:sp>
      <p:sp>
        <p:nvSpPr>
          <p:cNvPr id="70659" name="Rectangle 3"/>
          <p:cNvSpPr>
            <a:spLocks noGrp="1" noChangeArrowheads="1"/>
          </p:cNvSpPr>
          <p:nvPr>
            <p:ph type="body" idx="1"/>
          </p:nvPr>
        </p:nvSpPr>
        <p:spPr>
          <a:xfrm>
            <a:off x="2438400" y="914400"/>
            <a:ext cx="6400800" cy="4876800"/>
          </a:xfrm>
        </p:spPr>
        <p:txBody>
          <a:bodyPr/>
          <a:lstStyle/>
          <a:p>
            <a:pPr>
              <a:lnSpc>
                <a:spcPct val="80000"/>
              </a:lnSpc>
            </a:pPr>
            <a:r>
              <a:rPr lang="en-US" sz="2400"/>
              <a:t>Share: </a:t>
            </a:r>
            <a:r>
              <a:rPr lang="en-US" sz="2400">
                <a:cs typeface="Times New Roman" pitchFamily="18" charset="0"/>
              </a:rPr>
              <a:t>Share is defined as “an interest having a money value and made up of diverse rights specified under the articles of association”. </a:t>
            </a:r>
          </a:p>
          <a:p>
            <a:pPr>
              <a:lnSpc>
                <a:spcPct val="80000"/>
              </a:lnSpc>
            </a:pPr>
            <a:r>
              <a:rPr lang="en-US" sz="2400"/>
              <a:t>Share capital: </a:t>
            </a:r>
            <a:r>
              <a:rPr lang="en-US" sz="2400">
                <a:cs typeface="Times New Roman" pitchFamily="18" charset="0"/>
              </a:rPr>
              <a:t>Share capital means the capital raised by the company by issue of shares</a:t>
            </a:r>
            <a:r>
              <a:rPr lang="en-US" sz="2400"/>
              <a:t>. </a:t>
            </a:r>
          </a:p>
          <a:p>
            <a:pPr>
              <a:lnSpc>
                <a:spcPct val="80000"/>
              </a:lnSpc>
            </a:pPr>
            <a:r>
              <a:rPr lang="en-US" sz="2400"/>
              <a:t>A share is a share in the share capital of the company including the stock.</a:t>
            </a:r>
          </a:p>
          <a:p>
            <a:pPr>
              <a:lnSpc>
                <a:spcPct val="80000"/>
              </a:lnSpc>
            </a:pPr>
            <a:r>
              <a:rPr lang="en-US" sz="2400"/>
              <a:t>Share gives a right to participate in the profits of the company, or a share in the assets when the company is going to be wound up.</a:t>
            </a:r>
          </a:p>
          <a:p>
            <a:pPr>
              <a:lnSpc>
                <a:spcPct val="80000"/>
              </a:lnSpc>
            </a:pPr>
            <a:endParaRPr lang="en-US" sz="2400"/>
          </a:p>
          <a:p>
            <a:pPr>
              <a:lnSpc>
                <a:spcPct val="80000"/>
              </a:lnSpc>
            </a:pPr>
            <a:endParaRPr lang="en-US" sz="2400"/>
          </a:p>
          <a:p>
            <a:pPr>
              <a:lnSpc>
                <a:spcPct val="80000"/>
              </a:lnSpc>
            </a:pPr>
            <a:endParaRPr lang="en-US" sz="1000"/>
          </a:p>
        </p:txBody>
      </p:sp>
    </p:spTree>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en-US"/>
              <a:t>Other features of a share</a:t>
            </a:r>
          </a:p>
        </p:txBody>
      </p:sp>
      <p:sp>
        <p:nvSpPr>
          <p:cNvPr id="76803" name="Rectangle 3"/>
          <p:cNvSpPr>
            <a:spLocks noGrp="1" noChangeArrowheads="1"/>
          </p:cNvSpPr>
          <p:nvPr>
            <p:ph type="body" idx="1"/>
          </p:nvPr>
        </p:nvSpPr>
        <p:spPr>
          <a:xfrm>
            <a:off x="2438400" y="1219200"/>
            <a:ext cx="6400800" cy="4876800"/>
          </a:xfrm>
        </p:spPr>
        <p:txBody>
          <a:bodyPr/>
          <a:lstStyle/>
          <a:p>
            <a:pPr>
              <a:lnSpc>
                <a:spcPct val="90000"/>
              </a:lnSpc>
            </a:pPr>
            <a:r>
              <a:rPr lang="en-US" sz="2400"/>
              <a:t>A share is not a negotiable instrument, but it is a movable property. </a:t>
            </a:r>
          </a:p>
          <a:p>
            <a:pPr>
              <a:lnSpc>
                <a:spcPct val="90000"/>
              </a:lnSpc>
            </a:pPr>
            <a:r>
              <a:rPr lang="en-US" sz="2400"/>
              <a:t>It is also considered to be goods under the Sale of Goods Act, 1930.</a:t>
            </a:r>
          </a:p>
          <a:p>
            <a:pPr>
              <a:lnSpc>
                <a:spcPct val="90000"/>
              </a:lnSpc>
            </a:pPr>
            <a:r>
              <a:rPr lang="en-US" sz="2400"/>
              <a:t>The company has to issue the share certificate.</a:t>
            </a:r>
          </a:p>
          <a:p>
            <a:pPr>
              <a:lnSpc>
                <a:spcPct val="90000"/>
              </a:lnSpc>
            </a:pPr>
            <a:r>
              <a:rPr lang="en-US" sz="2400"/>
              <a:t>It is subject to stamp duty.</a:t>
            </a:r>
          </a:p>
          <a:p>
            <a:pPr>
              <a:lnSpc>
                <a:spcPct val="90000"/>
              </a:lnSpc>
            </a:pPr>
            <a:r>
              <a:rPr lang="en-US" sz="2400">
                <a:cs typeface="Times New Roman" pitchFamily="18" charset="0"/>
              </a:rPr>
              <a:t>The ‘Call’ on Shares is a demand made for payment of price of the shares allotted to the members by the Board of Directors in accordance with the Articles of Association.</a:t>
            </a:r>
          </a:p>
          <a:p>
            <a:pPr>
              <a:lnSpc>
                <a:spcPct val="90000"/>
              </a:lnSpc>
            </a:pPr>
            <a:r>
              <a:rPr lang="en-US" sz="2400"/>
              <a:t>The call may be for full amount or part of it.</a:t>
            </a:r>
          </a:p>
          <a:p>
            <a:pPr>
              <a:lnSpc>
                <a:spcPct val="90000"/>
              </a:lnSpc>
            </a:pPr>
            <a:endParaRPr lang="en-US" sz="2400"/>
          </a:p>
          <a:p>
            <a:pPr>
              <a:lnSpc>
                <a:spcPct val="90000"/>
              </a:lnSpc>
            </a:pPr>
            <a:endParaRPr lang="en-US" sz="240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t>Features continued..</a:t>
            </a:r>
          </a:p>
        </p:txBody>
      </p:sp>
      <p:sp>
        <p:nvSpPr>
          <p:cNvPr id="17411" name="Rectangle 3"/>
          <p:cNvSpPr>
            <a:spLocks noGrp="1" noChangeArrowheads="1"/>
          </p:cNvSpPr>
          <p:nvPr>
            <p:ph type="body" idx="1"/>
          </p:nvPr>
        </p:nvSpPr>
        <p:spPr/>
        <p:txBody>
          <a:bodyPr/>
          <a:lstStyle/>
          <a:p>
            <a:r>
              <a:rPr lang="en-US" sz="2800">
                <a:solidFill>
                  <a:schemeClr val="hlink"/>
                </a:solidFill>
              </a:rPr>
              <a:t>Perpetual succession</a:t>
            </a:r>
            <a:r>
              <a:rPr lang="en-US" sz="2800"/>
              <a:t>: Death of the members is not the death of the company until it is wound up</a:t>
            </a:r>
          </a:p>
          <a:p>
            <a:r>
              <a:rPr lang="en-US" sz="2800"/>
              <a:t>As it is a legal entity or a </a:t>
            </a:r>
            <a:r>
              <a:rPr lang="en-US" sz="2800">
                <a:solidFill>
                  <a:schemeClr val="hlink"/>
                </a:solidFill>
              </a:rPr>
              <a:t>juristic person or artificial person it can </a:t>
            </a:r>
            <a:r>
              <a:rPr lang="en-US" sz="2800">
                <a:solidFill>
                  <a:schemeClr val="folHlink"/>
                </a:solidFill>
              </a:rPr>
              <a:t>sue and be sued</a:t>
            </a:r>
          </a:p>
          <a:p>
            <a:r>
              <a:rPr lang="en-US" sz="2800"/>
              <a:t>The company enjoys </a:t>
            </a:r>
            <a:r>
              <a:rPr lang="en-US" sz="2800">
                <a:solidFill>
                  <a:schemeClr val="hlink"/>
                </a:solidFill>
              </a:rPr>
              <a:t>rights and liabilities</a:t>
            </a:r>
            <a:r>
              <a:rPr lang="en-US" sz="2800"/>
              <a:t> which are not as that of the members of the company</a:t>
            </a:r>
          </a:p>
          <a:p>
            <a:endParaRPr lang="en-US" sz="2800">
              <a:solidFill>
                <a:schemeClr val="hlink"/>
              </a:solidFill>
            </a:endParaRPr>
          </a:p>
          <a:p>
            <a:endParaRPr lang="en-US" sz="2800"/>
          </a:p>
          <a:p>
            <a:endParaRPr lang="en-US" sz="2800"/>
          </a:p>
        </p:txBody>
      </p:sp>
    </p:spTree>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r>
              <a:rPr lang="en-US"/>
              <a:t>Share Certificate and Share Warrant</a:t>
            </a:r>
          </a:p>
        </p:txBody>
      </p:sp>
      <p:sp>
        <p:nvSpPr>
          <p:cNvPr id="77827" name="Rectangle 3"/>
          <p:cNvSpPr>
            <a:spLocks noGrp="1" noChangeArrowheads="1"/>
          </p:cNvSpPr>
          <p:nvPr>
            <p:ph type="body" idx="1"/>
          </p:nvPr>
        </p:nvSpPr>
        <p:spPr/>
        <p:txBody>
          <a:bodyPr/>
          <a:lstStyle/>
          <a:p>
            <a:pPr>
              <a:lnSpc>
                <a:spcPct val="80000"/>
              </a:lnSpc>
            </a:pPr>
            <a:r>
              <a:rPr lang="en-US" sz="2000" b="1">
                <a:solidFill>
                  <a:schemeClr val="hlink"/>
                </a:solidFill>
              </a:rPr>
              <a:t>Share Certificate</a:t>
            </a:r>
            <a:r>
              <a:rPr lang="en-US" sz="2000" b="1"/>
              <a:t>:</a:t>
            </a:r>
            <a:r>
              <a:rPr lang="en-US" sz="2000"/>
              <a:t>  </a:t>
            </a:r>
            <a:r>
              <a:rPr lang="en-US" sz="2000">
                <a:cs typeface="Times New Roman" pitchFamily="18" charset="0"/>
              </a:rPr>
              <a:t>The Share Certificate is a </a:t>
            </a:r>
            <a:r>
              <a:rPr lang="en-US" sz="2000">
                <a:solidFill>
                  <a:schemeClr val="hlink"/>
                </a:solidFill>
                <a:cs typeface="Times New Roman" pitchFamily="18" charset="0"/>
              </a:rPr>
              <a:t>document issued by the company</a:t>
            </a:r>
            <a:r>
              <a:rPr lang="en-US" sz="2000">
                <a:cs typeface="Times New Roman" pitchFamily="18" charset="0"/>
              </a:rPr>
              <a:t> and is prima facie evidence to show that the person named therein is the holder ( title) of the specified number of shares stated therein.</a:t>
            </a:r>
            <a:r>
              <a:rPr lang="en-US" sz="2000"/>
              <a:t> </a:t>
            </a:r>
          </a:p>
          <a:p>
            <a:pPr>
              <a:lnSpc>
                <a:spcPct val="80000"/>
              </a:lnSpc>
            </a:pPr>
            <a:r>
              <a:rPr lang="en-US" sz="2000"/>
              <a:t>Share certificate is issued by the company to the ( share holder) allottee of shares.</a:t>
            </a:r>
          </a:p>
          <a:p>
            <a:pPr>
              <a:lnSpc>
                <a:spcPct val="80000"/>
              </a:lnSpc>
            </a:pPr>
            <a:r>
              <a:rPr lang="en-US" sz="2000"/>
              <a:t> The company has to issue within 3 months from the date of allotment. In case of default the allottee may approach  the central government</a:t>
            </a:r>
          </a:p>
          <a:p>
            <a:pPr>
              <a:lnSpc>
                <a:spcPct val="80000"/>
              </a:lnSpc>
            </a:pPr>
            <a:r>
              <a:rPr lang="en-US" sz="2000" b="1">
                <a:solidFill>
                  <a:schemeClr val="hlink"/>
                </a:solidFill>
              </a:rPr>
              <a:t>Share Warrant</a:t>
            </a:r>
            <a:r>
              <a:rPr lang="en-US" sz="2000"/>
              <a:t>: </a:t>
            </a:r>
            <a:r>
              <a:rPr lang="en-US" sz="2000">
                <a:cs typeface="Times New Roman" pitchFamily="18" charset="0"/>
              </a:rPr>
              <a:t>The share warrant is a </a:t>
            </a:r>
            <a:r>
              <a:rPr lang="en-US" sz="2000">
                <a:solidFill>
                  <a:schemeClr val="hlink"/>
                </a:solidFill>
                <a:cs typeface="Times New Roman" pitchFamily="18" charset="0"/>
              </a:rPr>
              <a:t>bearer document</a:t>
            </a:r>
            <a:r>
              <a:rPr lang="en-US" sz="2000">
                <a:cs typeface="Times New Roman" pitchFamily="18" charset="0"/>
              </a:rPr>
              <a:t> issued by the company under its common seal. As share warrant is a negotiable instrument, it is transferred by endorsement and by mere delivery like any other negotiable instrument</a:t>
            </a:r>
            <a:r>
              <a:rPr lang="en-US" sz="1800">
                <a:cs typeface="Times New Roman" pitchFamily="18" charset="0"/>
              </a:rPr>
              <a:t>. </a:t>
            </a:r>
          </a:p>
          <a:p>
            <a:pPr>
              <a:lnSpc>
                <a:spcPct val="80000"/>
              </a:lnSpc>
            </a:pPr>
            <a:endParaRPr lang="en-US" sz="1800"/>
          </a:p>
        </p:txBody>
      </p:sp>
    </p:spTree>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en-US"/>
              <a:t>Kinds of shares</a:t>
            </a:r>
            <a:br>
              <a:rPr lang="en-US"/>
            </a:br>
            <a:endParaRPr lang="en-US"/>
          </a:p>
        </p:txBody>
      </p:sp>
      <p:sp>
        <p:nvSpPr>
          <p:cNvPr id="71683" name="Rectangle 3"/>
          <p:cNvSpPr>
            <a:spLocks noGrp="1" noChangeArrowheads="1"/>
          </p:cNvSpPr>
          <p:nvPr>
            <p:ph type="body" idx="1"/>
          </p:nvPr>
        </p:nvSpPr>
        <p:spPr>
          <a:xfrm>
            <a:off x="2438400" y="990600"/>
            <a:ext cx="6400800" cy="5105400"/>
          </a:xfrm>
        </p:spPr>
        <p:txBody>
          <a:bodyPr/>
          <a:lstStyle/>
          <a:p>
            <a:pPr>
              <a:lnSpc>
                <a:spcPct val="80000"/>
              </a:lnSpc>
              <a:buFont typeface="Wingdings" pitchFamily="2" charset="2"/>
              <a:buNone/>
            </a:pPr>
            <a:r>
              <a:rPr lang="en-US" sz="2800" b="1"/>
              <a:t>&gt;Preference shares-</a:t>
            </a:r>
            <a:r>
              <a:rPr lang="en-US" sz="2800"/>
              <a:t> It can be further classified as </a:t>
            </a:r>
          </a:p>
          <a:p>
            <a:pPr>
              <a:lnSpc>
                <a:spcPct val="80000"/>
              </a:lnSpc>
            </a:pPr>
            <a:r>
              <a:rPr lang="en-US" sz="2800"/>
              <a:t>Participating preferential shares.</a:t>
            </a:r>
          </a:p>
          <a:p>
            <a:pPr>
              <a:lnSpc>
                <a:spcPct val="80000"/>
              </a:lnSpc>
            </a:pPr>
            <a:r>
              <a:rPr lang="en-US" sz="2800"/>
              <a:t>Cumulative preferential shares</a:t>
            </a:r>
          </a:p>
          <a:p>
            <a:pPr>
              <a:lnSpc>
                <a:spcPct val="80000"/>
              </a:lnSpc>
            </a:pPr>
            <a:r>
              <a:rPr lang="en-US" sz="2800"/>
              <a:t>Non Cumulative preferential shares</a:t>
            </a:r>
          </a:p>
          <a:p>
            <a:pPr>
              <a:lnSpc>
                <a:spcPct val="80000"/>
              </a:lnSpc>
              <a:buFont typeface="Wingdings" pitchFamily="2" charset="2"/>
              <a:buNone/>
            </a:pPr>
            <a:r>
              <a:rPr lang="en-US" sz="2800" b="1"/>
              <a:t>&gt;Redeemable Shares</a:t>
            </a:r>
            <a:r>
              <a:rPr lang="en-US" sz="2800"/>
              <a:t> and</a:t>
            </a:r>
          </a:p>
          <a:p>
            <a:pPr>
              <a:lnSpc>
                <a:spcPct val="80000"/>
              </a:lnSpc>
              <a:buFont typeface="Wingdings" pitchFamily="2" charset="2"/>
              <a:buNone/>
            </a:pPr>
            <a:r>
              <a:rPr lang="en-US" sz="2800" b="1"/>
              <a:t>&gt;Irredeemable Shares</a:t>
            </a:r>
          </a:p>
          <a:p>
            <a:pPr>
              <a:lnSpc>
                <a:spcPct val="80000"/>
              </a:lnSpc>
              <a:buFont typeface="Wingdings" pitchFamily="2" charset="2"/>
              <a:buNone/>
            </a:pPr>
            <a:r>
              <a:rPr lang="en-US" sz="2800" b="1"/>
              <a:t>&gt;Equity or ordinary shares</a:t>
            </a:r>
          </a:p>
          <a:p>
            <a:pPr>
              <a:lnSpc>
                <a:spcPct val="80000"/>
              </a:lnSpc>
              <a:buFont typeface="Wingdings" pitchFamily="2" charset="2"/>
              <a:buNone/>
            </a:pPr>
            <a:r>
              <a:rPr lang="en-US" sz="2800" b="1"/>
              <a:t>&gt;Shares at premium</a:t>
            </a:r>
          </a:p>
          <a:p>
            <a:pPr>
              <a:lnSpc>
                <a:spcPct val="80000"/>
              </a:lnSpc>
              <a:buFont typeface="Wingdings" pitchFamily="2" charset="2"/>
              <a:buNone/>
            </a:pPr>
            <a:r>
              <a:rPr lang="en-US" sz="2800" b="1"/>
              <a:t>&gt;Shares at discount</a:t>
            </a:r>
          </a:p>
          <a:p>
            <a:pPr>
              <a:lnSpc>
                <a:spcPct val="80000"/>
              </a:lnSpc>
              <a:buFont typeface="Wingdings" pitchFamily="2" charset="2"/>
              <a:buNone/>
            </a:pPr>
            <a:r>
              <a:rPr lang="en-US" sz="2800" b="1"/>
              <a:t>&gt;Bonus shares</a:t>
            </a:r>
          </a:p>
          <a:p>
            <a:pPr>
              <a:lnSpc>
                <a:spcPct val="80000"/>
              </a:lnSpc>
              <a:buFont typeface="Wingdings" pitchFamily="2" charset="2"/>
              <a:buNone/>
            </a:pPr>
            <a:r>
              <a:rPr lang="en-US" sz="2800" b="1"/>
              <a:t>&gt;Right shares</a:t>
            </a:r>
          </a:p>
          <a:p>
            <a:pPr>
              <a:lnSpc>
                <a:spcPct val="80000"/>
              </a:lnSpc>
              <a:buFont typeface="Wingdings" pitchFamily="2" charset="2"/>
              <a:buNone/>
            </a:pPr>
            <a:endParaRPr lang="en-US" sz="2800" b="1"/>
          </a:p>
          <a:p>
            <a:pPr>
              <a:lnSpc>
                <a:spcPct val="80000"/>
              </a:lnSpc>
              <a:buFont typeface="Wingdings" pitchFamily="2" charset="2"/>
              <a:buNone/>
            </a:pPr>
            <a:endParaRPr lang="en-US" sz="2800"/>
          </a:p>
          <a:p>
            <a:pPr>
              <a:lnSpc>
                <a:spcPct val="80000"/>
              </a:lnSpc>
              <a:buFont typeface="Wingdings" pitchFamily="2" charset="2"/>
              <a:buNone/>
            </a:pPr>
            <a:endParaRPr lang="en-US" sz="2800"/>
          </a:p>
        </p:txBody>
      </p:sp>
    </p:spTree>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en-US"/>
              <a:t>Transfer and Transmission of shares</a:t>
            </a:r>
          </a:p>
        </p:txBody>
      </p:sp>
      <p:sp>
        <p:nvSpPr>
          <p:cNvPr id="82947" name="Rectangle 3"/>
          <p:cNvSpPr>
            <a:spLocks noGrp="1" noChangeArrowheads="1"/>
          </p:cNvSpPr>
          <p:nvPr>
            <p:ph type="body" idx="1"/>
          </p:nvPr>
        </p:nvSpPr>
        <p:spPr/>
        <p:txBody>
          <a:bodyPr/>
          <a:lstStyle/>
          <a:p>
            <a:pPr>
              <a:lnSpc>
                <a:spcPct val="80000"/>
              </a:lnSpc>
              <a:buClr>
                <a:schemeClr val="tx1"/>
              </a:buClr>
            </a:pPr>
            <a:r>
              <a:rPr lang="en-US" sz="2400">
                <a:cs typeface="Times New Roman" pitchFamily="18" charset="0"/>
              </a:rPr>
              <a:t>AOA provides for the procedure of transfer of shares. It is a voluntary action of the shareholder.</a:t>
            </a:r>
            <a:r>
              <a:rPr lang="en-US" sz="2400"/>
              <a:t> </a:t>
            </a:r>
          </a:p>
          <a:p>
            <a:pPr>
              <a:lnSpc>
                <a:spcPct val="80000"/>
              </a:lnSpc>
              <a:buClr>
                <a:schemeClr val="tx1"/>
              </a:buClr>
            </a:pPr>
            <a:r>
              <a:rPr lang="en-US" sz="2400"/>
              <a:t>It can be made even by a blank transfer –In such cases </a:t>
            </a:r>
            <a:r>
              <a:rPr lang="en-US" sz="2400">
                <a:cs typeface="Times New Roman" pitchFamily="18" charset="0"/>
              </a:rPr>
              <a:t>the transferor only signs the transfer form without making any other entries. </a:t>
            </a:r>
          </a:p>
          <a:p>
            <a:pPr>
              <a:lnSpc>
                <a:spcPct val="80000"/>
              </a:lnSpc>
              <a:buClr>
                <a:schemeClr val="tx1"/>
              </a:buClr>
            </a:pPr>
            <a:r>
              <a:rPr lang="en-US" sz="2400">
                <a:cs typeface="Times New Roman" pitchFamily="18" charset="0"/>
              </a:rPr>
              <a:t>In case it is a forged transfer, the transferor’s signature is forged on the share transfer instrument. </a:t>
            </a:r>
          </a:p>
          <a:p>
            <a:pPr>
              <a:lnSpc>
                <a:spcPct val="80000"/>
              </a:lnSpc>
              <a:buClr>
                <a:schemeClr val="tx1"/>
              </a:buClr>
            </a:pPr>
            <a:r>
              <a:rPr lang="en-US" sz="2400">
                <a:solidFill>
                  <a:schemeClr val="hlink"/>
                </a:solidFill>
              </a:rPr>
              <a:t>Transmission of shares</a:t>
            </a:r>
            <a:r>
              <a:rPr lang="en-US" sz="2400"/>
              <a:t> is by operation of law, e.g. by death, insolvency of the shareholder etc.</a:t>
            </a:r>
          </a:p>
          <a:p>
            <a:pPr>
              <a:lnSpc>
                <a:spcPct val="80000"/>
              </a:lnSpc>
            </a:pPr>
            <a:endParaRPr lang="en-US" sz="2400"/>
          </a:p>
        </p:txBody>
      </p:sp>
    </p:spTree>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2438400" y="0"/>
            <a:ext cx="6400800" cy="1447800"/>
          </a:xfrm>
        </p:spPr>
        <p:txBody>
          <a:bodyPr/>
          <a:lstStyle/>
          <a:p>
            <a:r>
              <a:rPr lang="en-US"/>
              <a:t>Buy-Back of Securities</a:t>
            </a:r>
          </a:p>
        </p:txBody>
      </p:sp>
      <p:sp>
        <p:nvSpPr>
          <p:cNvPr id="72707" name="Rectangle 3"/>
          <p:cNvSpPr>
            <a:spLocks noGrp="1" noChangeArrowheads="1"/>
          </p:cNvSpPr>
          <p:nvPr>
            <p:ph type="body" idx="1"/>
          </p:nvPr>
        </p:nvSpPr>
        <p:spPr>
          <a:xfrm>
            <a:off x="2438400" y="1143000"/>
            <a:ext cx="6400800" cy="4953000"/>
          </a:xfrm>
        </p:spPr>
        <p:txBody>
          <a:bodyPr/>
          <a:lstStyle/>
          <a:p>
            <a:pPr>
              <a:lnSpc>
                <a:spcPct val="90000"/>
              </a:lnSpc>
            </a:pPr>
            <a:r>
              <a:rPr lang="en-US" sz="2400"/>
              <a:t>The company may purchase its securities back  and it is popularly known as buy back of shares</a:t>
            </a:r>
          </a:p>
          <a:p>
            <a:pPr>
              <a:lnSpc>
                <a:spcPct val="90000"/>
              </a:lnSpc>
            </a:pPr>
            <a:r>
              <a:rPr lang="en-US" sz="2400"/>
              <a:t>To do so , the company  has to be authorized under the AOA.</a:t>
            </a:r>
          </a:p>
          <a:p>
            <a:pPr>
              <a:lnSpc>
                <a:spcPct val="90000"/>
              </a:lnSpc>
            </a:pPr>
            <a:r>
              <a:rPr lang="en-US" sz="2400"/>
              <a:t>The company has to comply with the provisions of the Company law to buy back its securities.</a:t>
            </a:r>
          </a:p>
          <a:p>
            <a:pPr>
              <a:lnSpc>
                <a:spcPct val="90000"/>
              </a:lnSpc>
            </a:pPr>
            <a:r>
              <a:rPr lang="en-US" sz="2400"/>
              <a:t>The listed company has to seek permission from the SEBI (SERA 1998). Specifically for the private company etc, the Buy Back Securities Rules1999 will be applicable.</a:t>
            </a:r>
          </a:p>
          <a:p>
            <a:pPr>
              <a:lnSpc>
                <a:spcPct val="90000"/>
              </a:lnSpc>
            </a:pPr>
            <a:endParaRPr lang="en-US" sz="2400"/>
          </a:p>
        </p:txBody>
      </p:sp>
    </p:spTree>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2438400" y="228600"/>
            <a:ext cx="6400800" cy="762000"/>
          </a:xfrm>
        </p:spPr>
        <p:txBody>
          <a:bodyPr/>
          <a:lstStyle/>
          <a:p>
            <a:r>
              <a:rPr lang="en-US" sz="3200"/>
              <a:t/>
            </a:r>
            <a:br>
              <a:rPr lang="en-US" sz="3200"/>
            </a:br>
            <a:r>
              <a:rPr lang="en-US"/>
              <a:t>Dividends</a:t>
            </a:r>
            <a:br>
              <a:rPr lang="en-US"/>
            </a:br>
            <a:endParaRPr lang="en-US"/>
          </a:p>
        </p:txBody>
      </p:sp>
      <p:sp>
        <p:nvSpPr>
          <p:cNvPr id="73731" name="Rectangle 3"/>
          <p:cNvSpPr>
            <a:spLocks noGrp="1" noChangeArrowheads="1"/>
          </p:cNvSpPr>
          <p:nvPr>
            <p:ph type="body" idx="1"/>
          </p:nvPr>
        </p:nvSpPr>
        <p:spPr>
          <a:xfrm>
            <a:off x="2438400" y="1295400"/>
            <a:ext cx="6400800" cy="4191000"/>
          </a:xfrm>
        </p:spPr>
        <p:txBody>
          <a:bodyPr/>
          <a:lstStyle/>
          <a:p>
            <a:pPr>
              <a:lnSpc>
                <a:spcPct val="80000"/>
              </a:lnSpc>
            </a:pPr>
            <a:r>
              <a:rPr lang="en-US" sz="2400"/>
              <a:t>The </a:t>
            </a:r>
            <a:r>
              <a:rPr lang="en-US" sz="2400">
                <a:solidFill>
                  <a:schemeClr val="hlink"/>
                </a:solidFill>
              </a:rPr>
              <a:t>sharing of profits</a:t>
            </a:r>
            <a:r>
              <a:rPr lang="en-US" sz="2400"/>
              <a:t> in the going concerns and the distribution of the assets after the winding up can be called as dividends</a:t>
            </a:r>
          </a:p>
          <a:p>
            <a:pPr>
              <a:lnSpc>
                <a:spcPct val="80000"/>
              </a:lnSpc>
            </a:pPr>
            <a:r>
              <a:rPr lang="en-US" sz="2400"/>
              <a:t>It will be distributed among the shares holders</a:t>
            </a:r>
          </a:p>
          <a:p>
            <a:pPr>
              <a:lnSpc>
                <a:spcPct val="80000"/>
              </a:lnSpc>
            </a:pPr>
            <a:r>
              <a:rPr lang="en-US" sz="2400"/>
              <a:t>The dividends can be </a:t>
            </a:r>
            <a:r>
              <a:rPr lang="en-US" sz="2400">
                <a:solidFill>
                  <a:schemeClr val="hlink"/>
                </a:solidFill>
              </a:rPr>
              <a:t>declared and paid out of:</a:t>
            </a:r>
          </a:p>
          <a:p>
            <a:pPr>
              <a:lnSpc>
                <a:spcPct val="80000"/>
              </a:lnSpc>
              <a:buFont typeface="Wingdings" pitchFamily="2" charset="2"/>
              <a:buNone/>
            </a:pPr>
            <a:r>
              <a:rPr lang="en-US" sz="2400"/>
              <a:t>   Current profits</a:t>
            </a:r>
          </a:p>
          <a:p>
            <a:pPr>
              <a:lnSpc>
                <a:spcPct val="80000"/>
              </a:lnSpc>
              <a:buFont typeface="Wingdings" pitchFamily="2" charset="2"/>
              <a:buNone/>
            </a:pPr>
            <a:r>
              <a:rPr lang="en-US" sz="2400"/>
              <a:t>    Reserves</a:t>
            </a:r>
          </a:p>
          <a:p>
            <a:pPr>
              <a:lnSpc>
                <a:spcPct val="80000"/>
              </a:lnSpc>
              <a:buFont typeface="Wingdings" pitchFamily="2" charset="2"/>
              <a:buNone/>
            </a:pPr>
            <a:r>
              <a:rPr lang="en-US" sz="2400"/>
              <a:t>    Monies provided by the government and the depreciation as provided by the companies.</a:t>
            </a:r>
          </a:p>
          <a:p>
            <a:pPr>
              <a:lnSpc>
                <a:spcPct val="80000"/>
              </a:lnSpc>
              <a:buFont typeface="Wingdings" pitchFamily="2" charset="2"/>
              <a:buNone/>
            </a:pPr>
            <a:r>
              <a:rPr lang="en-US" sz="2400"/>
              <a:t>    It can be paid after presenting the balance sheet and profit and loss account in the AGM</a:t>
            </a:r>
          </a:p>
          <a:p>
            <a:pPr>
              <a:lnSpc>
                <a:spcPct val="80000"/>
              </a:lnSpc>
            </a:pPr>
            <a:endParaRPr lang="en-US" sz="2400"/>
          </a:p>
        </p:txBody>
      </p:sp>
    </p:spTree>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2438400" y="0"/>
            <a:ext cx="6400800" cy="1447800"/>
          </a:xfrm>
        </p:spPr>
        <p:txBody>
          <a:bodyPr/>
          <a:lstStyle/>
          <a:p>
            <a:r>
              <a:rPr lang="en-US"/>
              <a:t>Dividend</a:t>
            </a:r>
          </a:p>
        </p:txBody>
      </p:sp>
      <p:sp>
        <p:nvSpPr>
          <p:cNvPr id="74755" name="Rectangle 3"/>
          <p:cNvSpPr>
            <a:spLocks noGrp="1" noChangeArrowheads="1"/>
          </p:cNvSpPr>
          <p:nvPr>
            <p:ph type="body" idx="1"/>
          </p:nvPr>
        </p:nvSpPr>
        <p:spPr>
          <a:xfrm>
            <a:off x="2438400" y="1143000"/>
            <a:ext cx="6400800" cy="4800600"/>
          </a:xfrm>
        </p:spPr>
        <p:txBody>
          <a:bodyPr/>
          <a:lstStyle/>
          <a:p>
            <a:pPr>
              <a:lnSpc>
                <a:spcPct val="90000"/>
              </a:lnSpc>
            </a:pPr>
            <a:r>
              <a:rPr lang="en-US" sz="2800"/>
              <a:t>Other than the equity shareholders, even the preferential shareholders can get the dividends. Rather they are the first ones to get the dividends.</a:t>
            </a:r>
          </a:p>
          <a:p>
            <a:pPr>
              <a:lnSpc>
                <a:spcPct val="90000"/>
              </a:lnSpc>
            </a:pPr>
            <a:r>
              <a:rPr lang="en-US" sz="2800"/>
              <a:t>Dividends are to be only in cash, if otherwise specified in the AOA.</a:t>
            </a:r>
          </a:p>
          <a:p>
            <a:pPr>
              <a:lnSpc>
                <a:spcPct val="90000"/>
              </a:lnSpc>
            </a:pPr>
            <a:r>
              <a:rPr lang="en-US" sz="2800"/>
              <a:t>In exceptional cases, even the central government may permit the payment of interest to shareholders , even though there is no profit.</a:t>
            </a:r>
          </a:p>
          <a:p>
            <a:pPr>
              <a:lnSpc>
                <a:spcPct val="90000"/>
              </a:lnSpc>
            </a:pPr>
            <a:endParaRPr lang="en-US" sz="2800"/>
          </a:p>
          <a:p>
            <a:pPr>
              <a:lnSpc>
                <a:spcPct val="90000"/>
              </a:lnSpc>
            </a:pPr>
            <a:endParaRPr lang="en-US" sz="2800"/>
          </a:p>
          <a:p>
            <a:pPr>
              <a:lnSpc>
                <a:spcPct val="90000"/>
              </a:lnSpc>
            </a:pPr>
            <a:endParaRPr lang="en-US" sz="2800"/>
          </a:p>
          <a:p>
            <a:pPr>
              <a:lnSpc>
                <a:spcPct val="90000"/>
              </a:lnSpc>
            </a:pPr>
            <a:endParaRPr lang="en-US" sz="2800"/>
          </a:p>
        </p:txBody>
      </p:sp>
    </p:spTree>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2438400" y="-304800"/>
            <a:ext cx="6400800" cy="1752600"/>
          </a:xfrm>
        </p:spPr>
        <p:txBody>
          <a:bodyPr/>
          <a:lstStyle/>
          <a:p>
            <a:r>
              <a:rPr lang="en-US"/>
              <a:t>Directors</a:t>
            </a:r>
          </a:p>
        </p:txBody>
      </p:sp>
      <p:sp>
        <p:nvSpPr>
          <p:cNvPr id="75779" name="Rectangle 3"/>
          <p:cNvSpPr>
            <a:spLocks noGrp="1" noChangeArrowheads="1"/>
          </p:cNvSpPr>
          <p:nvPr>
            <p:ph type="body" idx="1"/>
          </p:nvPr>
        </p:nvSpPr>
        <p:spPr>
          <a:xfrm>
            <a:off x="2438400" y="914400"/>
            <a:ext cx="6400800" cy="4724400"/>
          </a:xfrm>
        </p:spPr>
        <p:txBody>
          <a:bodyPr/>
          <a:lstStyle/>
          <a:p>
            <a:pPr>
              <a:lnSpc>
                <a:spcPct val="80000"/>
              </a:lnSpc>
              <a:buFont typeface="Wingdings" pitchFamily="2" charset="2"/>
              <a:buNone/>
            </a:pPr>
            <a:r>
              <a:rPr lang="en-US" sz="2400" b="1">
                <a:solidFill>
                  <a:schemeClr val="hlink"/>
                </a:solidFill>
                <a:effectLst/>
              </a:rPr>
              <a:t>The Legal Status of the director</a:t>
            </a:r>
          </a:p>
          <a:p>
            <a:pPr>
              <a:lnSpc>
                <a:spcPct val="80000"/>
              </a:lnSpc>
              <a:buFont typeface="Wingdings" pitchFamily="2" charset="2"/>
              <a:buNone/>
            </a:pPr>
            <a:r>
              <a:rPr lang="en-US" sz="2400">
                <a:solidFill>
                  <a:srgbClr val="220011"/>
                </a:solidFill>
                <a:effectLst/>
              </a:rPr>
              <a:t>The director occupies the position of a:</a:t>
            </a:r>
            <a:endParaRPr lang="en-US" sz="2400">
              <a:solidFill>
                <a:schemeClr val="bg2"/>
              </a:solidFill>
              <a:effectLst/>
            </a:endParaRPr>
          </a:p>
          <a:p>
            <a:pPr>
              <a:lnSpc>
                <a:spcPct val="80000"/>
              </a:lnSpc>
            </a:pPr>
            <a:r>
              <a:rPr lang="en-US" sz="2400">
                <a:solidFill>
                  <a:srgbClr val="220011"/>
                </a:solidFill>
                <a:effectLst/>
              </a:rPr>
              <a:t> As a Trustee- In relation to the company</a:t>
            </a:r>
            <a:endParaRPr lang="en-US" sz="2400">
              <a:solidFill>
                <a:schemeClr val="bg2"/>
              </a:solidFill>
              <a:effectLst/>
            </a:endParaRPr>
          </a:p>
          <a:p>
            <a:pPr>
              <a:lnSpc>
                <a:spcPct val="80000"/>
              </a:lnSpc>
            </a:pPr>
            <a:r>
              <a:rPr lang="en-US" sz="2400">
                <a:solidFill>
                  <a:srgbClr val="220011"/>
                </a:solidFill>
                <a:effectLst/>
              </a:rPr>
              <a:t> As Agents- When they act o n behalf of the  </a:t>
            </a:r>
          </a:p>
          <a:p>
            <a:pPr>
              <a:lnSpc>
                <a:spcPct val="80000"/>
              </a:lnSpc>
              <a:buFont typeface="Wingdings" pitchFamily="2" charset="2"/>
              <a:buNone/>
            </a:pPr>
            <a:r>
              <a:rPr lang="en-US" sz="2400">
                <a:solidFill>
                  <a:srgbClr val="220011"/>
                </a:solidFill>
                <a:effectLst/>
              </a:rPr>
              <a:t>      company</a:t>
            </a:r>
            <a:endParaRPr lang="en-US" sz="2400">
              <a:solidFill>
                <a:schemeClr val="bg2"/>
              </a:solidFill>
              <a:effectLst/>
            </a:endParaRPr>
          </a:p>
          <a:p>
            <a:pPr>
              <a:lnSpc>
                <a:spcPct val="80000"/>
              </a:lnSpc>
            </a:pPr>
            <a:r>
              <a:rPr lang="en-US" sz="2400">
                <a:solidFill>
                  <a:srgbClr val="220011"/>
                </a:solidFill>
                <a:effectLst/>
              </a:rPr>
              <a:t> As Managing Partner-As they are entrusted with the responsibility of the company</a:t>
            </a:r>
          </a:p>
          <a:p>
            <a:pPr>
              <a:lnSpc>
                <a:spcPct val="80000"/>
              </a:lnSpc>
              <a:buFont typeface="Wingdings" pitchFamily="2" charset="2"/>
              <a:buNone/>
            </a:pPr>
            <a:r>
              <a:rPr lang="en-US" sz="2400">
                <a:solidFill>
                  <a:schemeClr val="bg2"/>
                </a:solidFill>
                <a:effectLst/>
              </a:rPr>
              <a:t>     Qualification Shares</a:t>
            </a:r>
          </a:p>
          <a:p>
            <a:pPr>
              <a:lnSpc>
                <a:spcPct val="80000"/>
              </a:lnSpc>
              <a:buFont typeface="Wingdings" pitchFamily="2" charset="2"/>
              <a:buNone/>
            </a:pPr>
            <a:r>
              <a:rPr lang="en-US" sz="2400">
                <a:solidFill>
                  <a:srgbClr val="220011"/>
                </a:solidFill>
                <a:effectLst/>
              </a:rPr>
              <a:t>    In case there is requirement as per the    AOA for the director is bound to buy  qualification shares</a:t>
            </a:r>
          </a:p>
          <a:p>
            <a:pPr>
              <a:lnSpc>
                <a:spcPct val="80000"/>
              </a:lnSpc>
              <a:buFont typeface="Wingdings" pitchFamily="2" charset="2"/>
              <a:buNone/>
            </a:pPr>
            <a:r>
              <a:rPr lang="en-US" sz="2400">
                <a:solidFill>
                  <a:srgbClr val="220011"/>
                </a:solidFill>
                <a:effectLst/>
              </a:rPr>
              <a:t>    If acts  are done by the director prior to he or she being disqualified, the acts are considered to be valid.</a:t>
            </a:r>
            <a:endParaRPr lang="en-US" sz="2400">
              <a:solidFill>
                <a:schemeClr val="bg2"/>
              </a:solidFill>
              <a:effectLst/>
            </a:endParaRPr>
          </a:p>
          <a:p>
            <a:pPr>
              <a:lnSpc>
                <a:spcPct val="80000"/>
              </a:lnSpc>
              <a:buFont typeface="Wingdings" pitchFamily="2" charset="2"/>
              <a:buNone/>
            </a:pPr>
            <a:endParaRPr lang="en-US" sz="2400"/>
          </a:p>
        </p:txBody>
      </p:sp>
    </p:spTree>
  </p:cSld>
  <p:clrMapOvr>
    <a:masterClrMapping/>
  </p:clrMapOvr>
  <p:transition spd="slow"/>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2438400" y="0"/>
            <a:ext cx="6400800" cy="1143000"/>
          </a:xfrm>
        </p:spPr>
        <p:txBody>
          <a:bodyPr/>
          <a:lstStyle/>
          <a:p>
            <a:r>
              <a:rPr lang="en-US"/>
              <a:t>Disqualifications</a:t>
            </a:r>
          </a:p>
        </p:txBody>
      </p:sp>
      <p:sp>
        <p:nvSpPr>
          <p:cNvPr id="83971" name="Rectangle 3"/>
          <p:cNvSpPr>
            <a:spLocks noGrp="1" noChangeArrowheads="1"/>
          </p:cNvSpPr>
          <p:nvPr>
            <p:ph type="body" idx="1"/>
          </p:nvPr>
        </p:nvSpPr>
        <p:spPr>
          <a:xfrm>
            <a:off x="2438400" y="1143000"/>
            <a:ext cx="6400800" cy="4495800"/>
          </a:xfrm>
        </p:spPr>
        <p:txBody>
          <a:bodyPr/>
          <a:lstStyle/>
          <a:p>
            <a:pPr>
              <a:lnSpc>
                <a:spcPct val="80000"/>
              </a:lnSpc>
              <a:buFont typeface="Wingdings" pitchFamily="2" charset="2"/>
              <a:buNone/>
            </a:pPr>
            <a:r>
              <a:rPr lang="en-US" sz="2400"/>
              <a:t>As per the company law, the following</a:t>
            </a:r>
          </a:p>
          <a:p>
            <a:pPr>
              <a:lnSpc>
                <a:spcPct val="80000"/>
              </a:lnSpc>
              <a:buFont typeface="Wingdings" pitchFamily="2" charset="2"/>
              <a:buNone/>
            </a:pPr>
            <a:r>
              <a:rPr lang="en-US" sz="2400"/>
              <a:t>persons are </a:t>
            </a:r>
            <a:r>
              <a:rPr lang="en-US" sz="2400">
                <a:solidFill>
                  <a:schemeClr val="hlink"/>
                </a:solidFill>
              </a:rPr>
              <a:t>disqualified </a:t>
            </a:r>
            <a:r>
              <a:rPr lang="en-US" sz="2400"/>
              <a:t>from been appointed</a:t>
            </a:r>
          </a:p>
          <a:p>
            <a:pPr>
              <a:lnSpc>
                <a:spcPct val="80000"/>
              </a:lnSpc>
              <a:buFont typeface="Wingdings" pitchFamily="2" charset="2"/>
              <a:buNone/>
            </a:pPr>
            <a:r>
              <a:rPr lang="en-US" sz="2400"/>
              <a:t>as a director:</a:t>
            </a:r>
          </a:p>
          <a:p>
            <a:pPr>
              <a:lnSpc>
                <a:spcPct val="80000"/>
              </a:lnSpc>
            </a:pPr>
            <a:r>
              <a:rPr lang="en-US" sz="2400"/>
              <a:t>Unsound mind</a:t>
            </a:r>
          </a:p>
          <a:p>
            <a:pPr>
              <a:lnSpc>
                <a:spcPct val="80000"/>
              </a:lnSpc>
            </a:pPr>
            <a:r>
              <a:rPr lang="en-US" sz="2400"/>
              <a:t>An undischarged insolvent</a:t>
            </a:r>
          </a:p>
          <a:p>
            <a:pPr>
              <a:lnSpc>
                <a:spcPct val="80000"/>
              </a:lnSpc>
            </a:pPr>
            <a:r>
              <a:rPr lang="en-US" sz="2400"/>
              <a:t>A person who is convicted by the court</a:t>
            </a:r>
          </a:p>
          <a:p>
            <a:pPr>
              <a:lnSpc>
                <a:spcPct val="80000"/>
              </a:lnSpc>
            </a:pPr>
            <a:r>
              <a:rPr lang="en-US" sz="2400"/>
              <a:t>Who has applied for  being adjudged insolvent</a:t>
            </a:r>
          </a:p>
          <a:p>
            <a:pPr>
              <a:lnSpc>
                <a:spcPct val="80000"/>
              </a:lnSpc>
            </a:pPr>
            <a:r>
              <a:rPr lang="en-US" sz="2400"/>
              <a:t>Not paid for the call on shares</a:t>
            </a:r>
          </a:p>
          <a:p>
            <a:pPr>
              <a:lnSpc>
                <a:spcPct val="80000"/>
              </a:lnSpc>
            </a:pPr>
            <a:r>
              <a:rPr lang="en-US" sz="2400"/>
              <a:t>Persons who are already directors in maximum number of companies as per the provisions of the Act or</a:t>
            </a:r>
          </a:p>
          <a:p>
            <a:pPr>
              <a:lnSpc>
                <a:spcPct val="80000"/>
              </a:lnSpc>
            </a:pPr>
            <a:r>
              <a:rPr lang="en-US" sz="2400"/>
              <a:t>Any other person who has been disqualified by the court for any other reason</a:t>
            </a:r>
          </a:p>
          <a:p>
            <a:pPr>
              <a:lnSpc>
                <a:spcPct val="80000"/>
              </a:lnSpc>
            </a:pPr>
            <a:endParaRPr lang="en-US" sz="2400"/>
          </a:p>
          <a:p>
            <a:pPr>
              <a:lnSpc>
                <a:spcPct val="80000"/>
              </a:lnSpc>
            </a:pPr>
            <a:endParaRPr lang="en-US" sz="2400"/>
          </a:p>
        </p:txBody>
      </p:sp>
    </p:spTree>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en-US"/>
              <a:t>Appointment of Directors</a:t>
            </a:r>
          </a:p>
        </p:txBody>
      </p:sp>
      <p:sp>
        <p:nvSpPr>
          <p:cNvPr id="84995" name="Rectangle 3"/>
          <p:cNvSpPr>
            <a:spLocks noGrp="1" noChangeArrowheads="1"/>
          </p:cNvSpPr>
          <p:nvPr>
            <p:ph type="body" idx="1"/>
          </p:nvPr>
        </p:nvSpPr>
        <p:spPr>
          <a:xfrm>
            <a:off x="2438400" y="1447800"/>
            <a:ext cx="6400800" cy="4495800"/>
          </a:xfrm>
        </p:spPr>
        <p:txBody>
          <a:bodyPr/>
          <a:lstStyle/>
          <a:p>
            <a:pPr>
              <a:lnSpc>
                <a:spcPct val="90000"/>
              </a:lnSpc>
              <a:buFont typeface="Wingdings" pitchFamily="2" charset="2"/>
              <a:buNone/>
            </a:pPr>
            <a:endParaRPr lang="en-US" sz="2400">
              <a:effectLst/>
            </a:endParaRPr>
          </a:p>
          <a:p>
            <a:pPr>
              <a:lnSpc>
                <a:spcPct val="90000"/>
              </a:lnSpc>
              <a:buFont typeface="Wingdings" pitchFamily="2" charset="2"/>
              <a:buChar char="Ø"/>
            </a:pPr>
            <a:endParaRPr lang="en-US" sz="2400">
              <a:effectLst/>
            </a:endParaRPr>
          </a:p>
          <a:p>
            <a:pPr>
              <a:lnSpc>
                <a:spcPct val="90000"/>
              </a:lnSpc>
              <a:buFont typeface="Wingdings" pitchFamily="2" charset="2"/>
              <a:buChar char="Ø"/>
            </a:pPr>
            <a:r>
              <a:rPr lang="en-US" sz="2400">
                <a:effectLst/>
              </a:rPr>
              <a:t>The appointment can sometimes be by based on the proportional representation like minority shareholders.</a:t>
            </a:r>
          </a:p>
          <a:p>
            <a:pPr>
              <a:lnSpc>
                <a:spcPct val="90000"/>
              </a:lnSpc>
              <a:buFont typeface="Wingdings" pitchFamily="2" charset="2"/>
              <a:buChar char="Ø"/>
            </a:pPr>
            <a:r>
              <a:rPr lang="en-US" sz="2400">
                <a:effectLst/>
              </a:rPr>
              <a:t>There can be alternate directors, additional directors, casual directors.</a:t>
            </a:r>
          </a:p>
          <a:p>
            <a:pPr>
              <a:lnSpc>
                <a:spcPct val="90000"/>
              </a:lnSpc>
              <a:buFont typeface="Wingdings" pitchFamily="2" charset="2"/>
              <a:buChar char="Ø"/>
            </a:pPr>
            <a:r>
              <a:rPr lang="en-US" sz="2400">
                <a:effectLst/>
              </a:rPr>
              <a:t>The third parties can appoint the directors</a:t>
            </a:r>
          </a:p>
          <a:p>
            <a:pPr>
              <a:lnSpc>
                <a:spcPct val="90000"/>
              </a:lnSpc>
              <a:buFont typeface="Wingdings" pitchFamily="2" charset="2"/>
              <a:buChar char="Ø"/>
            </a:pPr>
            <a:r>
              <a:rPr lang="en-US" sz="2400">
                <a:effectLst/>
              </a:rPr>
              <a:t>Other than the shareholders and the first</a:t>
            </a:r>
          </a:p>
          <a:p>
            <a:pPr>
              <a:lnSpc>
                <a:spcPct val="90000"/>
              </a:lnSpc>
              <a:buFont typeface="Wingdings" pitchFamily="2" charset="2"/>
              <a:buNone/>
            </a:pPr>
            <a:r>
              <a:rPr lang="en-US" sz="2400">
                <a:effectLst/>
              </a:rPr>
              <a:t>    directors ,the central government and</a:t>
            </a:r>
          </a:p>
          <a:p>
            <a:pPr>
              <a:lnSpc>
                <a:spcPct val="90000"/>
              </a:lnSpc>
              <a:buFont typeface="Wingdings" pitchFamily="2" charset="2"/>
              <a:buNone/>
            </a:pPr>
            <a:r>
              <a:rPr lang="en-US" sz="2400">
                <a:effectLst/>
              </a:rPr>
              <a:t>    NCLT may also appoint directors.</a:t>
            </a:r>
          </a:p>
          <a:p>
            <a:pPr>
              <a:lnSpc>
                <a:spcPct val="90000"/>
              </a:lnSpc>
              <a:buFont typeface="Wingdings" pitchFamily="2" charset="2"/>
              <a:buNone/>
            </a:pPr>
            <a:endParaRPr lang="en-US" sz="2400">
              <a:effectLst/>
            </a:endParaRPr>
          </a:p>
          <a:p>
            <a:pPr>
              <a:lnSpc>
                <a:spcPct val="90000"/>
              </a:lnSpc>
              <a:buFont typeface="Wingdings" pitchFamily="2" charset="2"/>
              <a:buNone/>
            </a:pPr>
            <a:endParaRPr lang="en-US" sz="2400">
              <a:effectLst/>
            </a:endParaRPr>
          </a:p>
          <a:p>
            <a:pPr>
              <a:lnSpc>
                <a:spcPct val="90000"/>
              </a:lnSpc>
              <a:buFont typeface="Wingdings" pitchFamily="2" charset="2"/>
              <a:buNone/>
            </a:pPr>
            <a:endParaRPr lang="en-US" sz="2400">
              <a:effectLst/>
            </a:endParaRPr>
          </a:p>
          <a:p>
            <a:pPr>
              <a:lnSpc>
                <a:spcPct val="90000"/>
              </a:lnSpc>
              <a:buFont typeface="Wingdings" pitchFamily="2" charset="2"/>
              <a:buChar char="Ø"/>
            </a:pPr>
            <a:endParaRPr lang="en-US" sz="2400">
              <a:effectLst/>
            </a:endParaRPr>
          </a:p>
          <a:p>
            <a:pPr>
              <a:lnSpc>
                <a:spcPct val="90000"/>
              </a:lnSpc>
              <a:buFont typeface="Wingdings" pitchFamily="2" charset="2"/>
              <a:buChar char="Ø"/>
            </a:pPr>
            <a:endParaRPr lang="en-US" sz="2400">
              <a:effectLst/>
            </a:endParaRPr>
          </a:p>
          <a:p>
            <a:pPr>
              <a:lnSpc>
                <a:spcPct val="90000"/>
              </a:lnSpc>
            </a:pPr>
            <a:endParaRPr lang="en-US" sz="2400"/>
          </a:p>
        </p:txBody>
      </p:sp>
    </p:spTree>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2438400" y="0"/>
            <a:ext cx="6400800" cy="1219200"/>
          </a:xfrm>
        </p:spPr>
        <p:txBody>
          <a:bodyPr/>
          <a:lstStyle/>
          <a:p>
            <a:r>
              <a:rPr lang="en-US"/>
              <a:t>Duties and Liabilities of the Directors</a:t>
            </a:r>
          </a:p>
        </p:txBody>
      </p:sp>
      <p:sp>
        <p:nvSpPr>
          <p:cNvPr id="86019" name="Rectangle 3"/>
          <p:cNvSpPr>
            <a:spLocks noGrp="1" noChangeArrowheads="1"/>
          </p:cNvSpPr>
          <p:nvPr>
            <p:ph type="body" idx="1"/>
          </p:nvPr>
        </p:nvSpPr>
        <p:spPr>
          <a:xfrm>
            <a:off x="2438400" y="1219200"/>
            <a:ext cx="6400800" cy="4876800"/>
          </a:xfrm>
        </p:spPr>
        <p:txBody>
          <a:bodyPr/>
          <a:lstStyle/>
          <a:p>
            <a:pPr>
              <a:lnSpc>
                <a:spcPct val="80000"/>
              </a:lnSpc>
              <a:buFont typeface="Wingdings" pitchFamily="2" charset="2"/>
              <a:buNone/>
            </a:pPr>
            <a:r>
              <a:rPr lang="en-US" sz="2400">
                <a:solidFill>
                  <a:schemeClr val="hlink"/>
                </a:solidFill>
                <a:effectLst/>
              </a:rPr>
              <a:t>Fiduciary Duties</a:t>
            </a:r>
          </a:p>
          <a:p>
            <a:pPr>
              <a:lnSpc>
                <a:spcPct val="80000"/>
              </a:lnSpc>
            </a:pPr>
            <a:r>
              <a:rPr lang="en-US" sz="2400">
                <a:effectLst/>
              </a:rPr>
              <a:t>To act honestly and with good faith</a:t>
            </a:r>
          </a:p>
          <a:p>
            <a:pPr>
              <a:lnSpc>
                <a:spcPct val="80000"/>
              </a:lnSpc>
            </a:pPr>
            <a:r>
              <a:rPr lang="en-US" sz="2400">
                <a:effectLst/>
              </a:rPr>
              <a:t>Not to use confidential information of the company for their own purpose</a:t>
            </a:r>
          </a:p>
          <a:p>
            <a:pPr>
              <a:lnSpc>
                <a:spcPct val="80000"/>
              </a:lnSpc>
            </a:pPr>
            <a:r>
              <a:rPr lang="en-US" sz="2400">
                <a:effectLst/>
              </a:rPr>
              <a:t>Duty of Care and to act reasonably while acting for the company</a:t>
            </a:r>
          </a:p>
          <a:p>
            <a:pPr>
              <a:lnSpc>
                <a:spcPct val="80000"/>
              </a:lnSpc>
              <a:buFont typeface="Wingdings" pitchFamily="2" charset="2"/>
              <a:buNone/>
            </a:pPr>
            <a:r>
              <a:rPr lang="en-US" sz="2400">
                <a:solidFill>
                  <a:schemeClr val="hlink"/>
                </a:solidFill>
                <a:effectLst/>
              </a:rPr>
              <a:t>Statutory Duties</a:t>
            </a:r>
          </a:p>
          <a:p>
            <a:pPr>
              <a:lnSpc>
                <a:spcPct val="80000"/>
              </a:lnSpc>
            </a:pPr>
            <a:r>
              <a:rPr lang="en-US" sz="2400">
                <a:effectLst/>
              </a:rPr>
              <a:t>Not to contract with company, where he/she or his relative has an interest in the contract</a:t>
            </a:r>
          </a:p>
          <a:p>
            <a:pPr>
              <a:lnSpc>
                <a:spcPct val="80000"/>
              </a:lnSpc>
            </a:pPr>
            <a:r>
              <a:rPr lang="en-US" sz="2400">
                <a:effectLst/>
              </a:rPr>
              <a:t>where he/she has a interest, they need to inform the board or seek prior approval while entering into contract, otherwise the contract is voidable</a:t>
            </a:r>
          </a:p>
          <a:p>
            <a:pPr>
              <a:lnSpc>
                <a:spcPct val="80000"/>
              </a:lnSpc>
            </a:pPr>
            <a:r>
              <a:rPr lang="en-US" sz="2400">
                <a:effectLst/>
              </a:rPr>
              <a:t>Duty to attend and convene meetings</a:t>
            </a:r>
          </a:p>
          <a:p>
            <a:pPr>
              <a:lnSpc>
                <a:spcPct val="80000"/>
              </a:lnSpc>
            </a:pPr>
            <a:r>
              <a:rPr lang="en-US" sz="2400">
                <a:effectLst/>
              </a:rPr>
              <a:t>Duty not to delegate</a:t>
            </a:r>
          </a:p>
          <a:p>
            <a:pPr>
              <a:lnSpc>
                <a:spcPct val="80000"/>
              </a:lnSpc>
              <a:buFont typeface="Wingdings" pitchFamily="2" charset="2"/>
              <a:buNone/>
            </a:pPr>
            <a:endParaRPr lang="en-US" sz="240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a:t>Lifting of Corporate Veil</a:t>
            </a:r>
          </a:p>
        </p:txBody>
      </p:sp>
      <p:sp>
        <p:nvSpPr>
          <p:cNvPr id="14339" name="Rectangle 3"/>
          <p:cNvSpPr>
            <a:spLocks noGrp="1" noChangeArrowheads="1"/>
          </p:cNvSpPr>
          <p:nvPr>
            <p:ph type="body" idx="1"/>
          </p:nvPr>
        </p:nvSpPr>
        <p:spPr/>
        <p:txBody>
          <a:bodyPr/>
          <a:lstStyle/>
          <a:p>
            <a:pPr>
              <a:lnSpc>
                <a:spcPct val="80000"/>
              </a:lnSpc>
            </a:pPr>
            <a:r>
              <a:rPr lang="en-US" sz="2800"/>
              <a:t>As the company is </a:t>
            </a:r>
            <a:r>
              <a:rPr lang="en-US" sz="2800">
                <a:solidFill>
                  <a:schemeClr val="hlink"/>
                </a:solidFill>
              </a:rPr>
              <a:t>a separate legal entity</a:t>
            </a:r>
            <a:r>
              <a:rPr lang="en-US" sz="2800"/>
              <a:t> , is has been provided with a veil, compared to that of individuals who are managing the company.</a:t>
            </a:r>
          </a:p>
          <a:p>
            <a:pPr>
              <a:lnSpc>
                <a:spcPct val="80000"/>
              </a:lnSpc>
              <a:buFont typeface="Wingdings" pitchFamily="2" charset="2"/>
              <a:buNone/>
            </a:pPr>
            <a:endParaRPr lang="en-US" sz="2800"/>
          </a:p>
          <a:p>
            <a:pPr>
              <a:lnSpc>
                <a:spcPct val="80000"/>
              </a:lnSpc>
            </a:pPr>
            <a:r>
              <a:rPr lang="en-US" sz="2800"/>
              <a:t>But if the court feels that such veil has to been used for any </a:t>
            </a:r>
            <a:r>
              <a:rPr lang="en-US" sz="2800">
                <a:solidFill>
                  <a:schemeClr val="hlink"/>
                </a:solidFill>
              </a:rPr>
              <a:t>wrongful purpose</a:t>
            </a:r>
            <a:r>
              <a:rPr lang="en-US" sz="2800"/>
              <a:t>, the court lifts the corporate veil and makes the </a:t>
            </a:r>
            <a:r>
              <a:rPr lang="en-US" sz="2800">
                <a:solidFill>
                  <a:schemeClr val="hlink"/>
                </a:solidFill>
              </a:rPr>
              <a:t>individual liable for such acts which they should not have done or doing in the name of the company</a:t>
            </a:r>
          </a:p>
        </p:txBody>
      </p:sp>
    </p:spTree>
  </p:cSld>
  <p:clrMapOvr>
    <a:masterClrMapping/>
  </p:clrMapOvr>
  <p:transition spd="slow"/>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en-US"/>
              <a:t>The directors liabilities</a:t>
            </a:r>
          </a:p>
        </p:txBody>
      </p:sp>
      <p:sp>
        <p:nvSpPr>
          <p:cNvPr id="88067" name="Rectangle 3"/>
          <p:cNvSpPr>
            <a:spLocks noGrp="1" noChangeArrowheads="1"/>
          </p:cNvSpPr>
          <p:nvPr>
            <p:ph type="body" idx="1"/>
          </p:nvPr>
        </p:nvSpPr>
        <p:spPr>
          <a:xfrm>
            <a:off x="2438400" y="1219200"/>
            <a:ext cx="6400800" cy="4495800"/>
          </a:xfrm>
        </p:spPr>
        <p:txBody>
          <a:bodyPr/>
          <a:lstStyle/>
          <a:p>
            <a:pPr>
              <a:lnSpc>
                <a:spcPct val="80000"/>
              </a:lnSpc>
            </a:pPr>
            <a:r>
              <a:rPr lang="en-US" sz="2400"/>
              <a:t>The liability of the directors can be either  civil or criminal. </a:t>
            </a:r>
          </a:p>
          <a:p>
            <a:pPr>
              <a:lnSpc>
                <a:spcPct val="80000"/>
              </a:lnSpc>
            </a:pPr>
            <a:r>
              <a:rPr lang="en-US" sz="2400"/>
              <a:t>If provided in the MOA, the liability may be unlimited, for a limited company, otherwise it may be altered. </a:t>
            </a:r>
          </a:p>
          <a:p>
            <a:pPr>
              <a:lnSpc>
                <a:spcPct val="80000"/>
              </a:lnSpc>
            </a:pPr>
            <a:r>
              <a:rPr lang="en-US" sz="2400"/>
              <a:t>Liability may be for breach of fiduciary duties</a:t>
            </a:r>
          </a:p>
          <a:p>
            <a:pPr>
              <a:lnSpc>
                <a:spcPct val="80000"/>
              </a:lnSpc>
            </a:pPr>
            <a:r>
              <a:rPr lang="en-US" sz="2400"/>
              <a:t>The directors are personally liable for the following:</a:t>
            </a:r>
          </a:p>
          <a:p>
            <a:pPr>
              <a:lnSpc>
                <a:spcPct val="80000"/>
              </a:lnSpc>
              <a:buFont typeface="Wingdings" pitchFamily="2" charset="2"/>
              <a:buNone/>
            </a:pPr>
            <a:r>
              <a:rPr lang="en-US" sz="2400"/>
              <a:t>   a) Ultra vires acts</a:t>
            </a:r>
          </a:p>
          <a:p>
            <a:pPr>
              <a:lnSpc>
                <a:spcPct val="80000"/>
              </a:lnSpc>
              <a:buFont typeface="Wingdings" pitchFamily="2" charset="2"/>
              <a:buNone/>
            </a:pPr>
            <a:r>
              <a:rPr lang="en-US" sz="2400"/>
              <a:t>   b) malafide acts</a:t>
            </a:r>
          </a:p>
          <a:p>
            <a:pPr>
              <a:lnSpc>
                <a:spcPct val="80000"/>
              </a:lnSpc>
              <a:buFont typeface="Wingdings" pitchFamily="2" charset="2"/>
              <a:buNone/>
            </a:pPr>
            <a:r>
              <a:rPr lang="en-US" sz="2400"/>
              <a:t>   c) negligent acts</a:t>
            </a:r>
          </a:p>
          <a:p>
            <a:pPr>
              <a:lnSpc>
                <a:spcPct val="80000"/>
              </a:lnSpc>
              <a:buFont typeface="Wingdings" pitchFamily="2" charset="2"/>
              <a:buNone/>
            </a:pPr>
            <a:r>
              <a:rPr lang="en-US" sz="2400"/>
              <a:t>   d) liability for the acts of third parties </a:t>
            </a:r>
          </a:p>
          <a:p>
            <a:pPr>
              <a:lnSpc>
                <a:spcPct val="80000"/>
              </a:lnSpc>
              <a:buFont typeface="Wingdings" pitchFamily="2" charset="2"/>
              <a:buNone/>
            </a:pPr>
            <a:endParaRPr lang="en-US" sz="2400"/>
          </a:p>
        </p:txBody>
      </p:sp>
    </p:spTree>
  </p:cSld>
  <p:clrMapOvr>
    <a:masterClrMapping/>
  </p:clrMapOvr>
  <p:transition spd="slow"/>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en-US"/>
              <a:t>Criminal Liability</a:t>
            </a:r>
          </a:p>
        </p:txBody>
      </p:sp>
      <p:sp>
        <p:nvSpPr>
          <p:cNvPr id="89091" name="Rectangle 3"/>
          <p:cNvSpPr>
            <a:spLocks noGrp="1" noChangeArrowheads="1"/>
          </p:cNvSpPr>
          <p:nvPr>
            <p:ph type="body" idx="1"/>
          </p:nvPr>
        </p:nvSpPr>
        <p:spPr>
          <a:xfrm>
            <a:off x="2438400" y="1219200"/>
            <a:ext cx="6400800" cy="4876800"/>
          </a:xfrm>
        </p:spPr>
        <p:txBody>
          <a:bodyPr/>
          <a:lstStyle/>
          <a:p>
            <a:pPr>
              <a:lnSpc>
                <a:spcPct val="80000"/>
              </a:lnSpc>
            </a:pPr>
            <a:r>
              <a:rPr lang="en-US" sz="2800"/>
              <a:t>Liability of the director for any untrue statement in the prospectus</a:t>
            </a:r>
          </a:p>
          <a:p>
            <a:pPr>
              <a:lnSpc>
                <a:spcPct val="80000"/>
              </a:lnSpc>
            </a:pPr>
            <a:r>
              <a:rPr lang="en-US" sz="2800"/>
              <a:t>Inviting any deposits in contravention of the law</a:t>
            </a:r>
          </a:p>
          <a:p>
            <a:pPr>
              <a:lnSpc>
                <a:spcPct val="80000"/>
              </a:lnSpc>
            </a:pPr>
            <a:r>
              <a:rPr lang="en-US" sz="2800"/>
              <a:t>Liability for false advertisement</a:t>
            </a:r>
          </a:p>
          <a:p>
            <a:pPr>
              <a:lnSpc>
                <a:spcPct val="80000"/>
              </a:lnSpc>
            </a:pPr>
            <a:r>
              <a:rPr lang="en-US" sz="2800"/>
              <a:t>Failure to repay the application money, which was excess</a:t>
            </a:r>
          </a:p>
          <a:p>
            <a:pPr>
              <a:lnSpc>
                <a:spcPct val="80000"/>
              </a:lnSpc>
            </a:pPr>
            <a:r>
              <a:rPr lang="en-US" sz="2800"/>
              <a:t>Concealing the names of the creditors</a:t>
            </a:r>
          </a:p>
          <a:p>
            <a:pPr>
              <a:lnSpc>
                <a:spcPct val="80000"/>
              </a:lnSpc>
            </a:pPr>
            <a:r>
              <a:rPr lang="en-US" sz="2800"/>
              <a:t>Failure to lay the balance sheet.</a:t>
            </a:r>
          </a:p>
          <a:p>
            <a:pPr>
              <a:lnSpc>
                <a:spcPct val="80000"/>
              </a:lnSpc>
            </a:pPr>
            <a:r>
              <a:rPr lang="en-US" sz="2800"/>
              <a:t>Failure to provide information to the auditor etc</a:t>
            </a:r>
          </a:p>
          <a:p>
            <a:pPr>
              <a:lnSpc>
                <a:spcPct val="80000"/>
              </a:lnSpc>
            </a:pPr>
            <a:endParaRPr lang="en-US" sz="2800"/>
          </a:p>
          <a:p>
            <a:pPr>
              <a:lnSpc>
                <a:spcPct val="80000"/>
              </a:lnSpc>
            </a:pPr>
            <a:endParaRPr lang="en-US" sz="2800"/>
          </a:p>
        </p:txBody>
      </p:sp>
    </p:spTree>
  </p:cSld>
  <p:clrMapOvr>
    <a:masterClrMapping/>
  </p:clrMapOvr>
  <p:transition spd="slow"/>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2438400" y="0"/>
            <a:ext cx="6400800" cy="1219200"/>
          </a:xfrm>
        </p:spPr>
        <p:txBody>
          <a:bodyPr/>
          <a:lstStyle/>
          <a:p>
            <a:r>
              <a:rPr lang="en-US"/>
              <a:t>Company Meetings</a:t>
            </a:r>
          </a:p>
        </p:txBody>
      </p:sp>
      <p:sp>
        <p:nvSpPr>
          <p:cNvPr id="90115" name="Rectangle 3"/>
          <p:cNvSpPr>
            <a:spLocks noGrp="1" noChangeArrowheads="1"/>
          </p:cNvSpPr>
          <p:nvPr>
            <p:ph type="body" idx="1"/>
          </p:nvPr>
        </p:nvSpPr>
        <p:spPr>
          <a:xfrm>
            <a:off x="2438400" y="1219200"/>
            <a:ext cx="6400800" cy="4495800"/>
          </a:xfrm>
        </p:spPr>
        <p:txBody>
          <a:bodyPr/>
          <a:lstStyle/>
          <a:p>
            <a:pPr>
              <a:lnSpc>
                <a:spcPct val="90000"/>
              </a:lnSpc>
            </a:pPr>
            <a:r>
              <a:rPr lang="en-US" sz="2800"/>
              <a:t>A meeting may be convened by the director, requisitionist, or the NCLT</a:t>
            </a:r>
          </a:p>
          <a:p>
            <a:pPr>
              <a:lnSpc>
                <a:spcPct val="90000"/>
              </a:lnSpc>
            </a:pPr>
            <a:r>
              <a:rPr lang="en-US" sz="2800"/>
              <a:t>Notice to be given by the secretary after the time and place have been fixed by the directors</a:t>
            </a:r>
          </a:p>
          <a:p>
            <a:pPr>
              <a:lnSpc>
                <a:spcPct val="90000"/>
              </a:lnSpc>
            </a:pPr>
            <a:r>
              <a:rPr lang="en-US" sz="2800"/>
              <a:t>Even the shareholders can call a meeting as an extraordinary general meeting (EGM)</a:t>
            </a:r>
          </a:p>
          <a:p>
            <a:pPr>
              <a:lnSpc>
                <a:spcPct val="90000"/>
              </a:lnSpc>
            </a:pPr>
            <a:r>
              <a:rPr lang="en-US" sz="2800"/>
              <a:t>The NCLT can call an  Annual General Meeting (AGM)</a:t>
            </a:r>
          </a:p>
          <a:p>
            <a:pPr>
              <a:lnSpc>
                <a:spcPct val="90000"/>
              </a:lnSpc>
            </a:pPr>
            <a:endParaRPr lang="en-US" sz="2800"/>
          </a:p>
        </p:txBody>
      </p:sp>
    </p:spTree>
  </p:cSld>
  <p:clrMapOvr>
    <a:masterClrMapping/>
  </p:clrMapOvr>
  <p:transition spd="slow"/>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en-US"/>
              <a:t>Classification of Meetings</a:t>
            </a:r>
          </a:p>
        </p:txBody>
      </p:sp>
      <p:sp>
        <p:nvSpPr>
          <p:cNvPr id="91139" name="Rectangle 3"/>
          <p:cNvSpPr>
            <a:spLocks noGrp="1" noChangeArrowheads="1"/>
          </p:cNvSpPr>
          <p:nvPr>
            <p:ph type="body" idx="1"/>
          </p:nvPr>
        </p:nvSpPr>
        <p:spPr>
          <a:xfrm>
            <a:off x="2438400" y="1219200"/>
            <a:ext cx="6400800" cy="4876800"/>
          </a:xfrm>
        </p:spPr>
        <p:txBody>
          <a:bodyPr/>
          <a:lstStyle/>
          <a:p>
            <a:pPr>
              <a:lnSpc>
                <a:spcPct val="80000"/>
              </a:lnSpc>
            </a:pPr>
            <a:r>
              <a:rPr lang="en-US" sz="2800"/>
              <a:t>Shareholders meetings</a:t>
            </a:r>
          </a:p>
          <a:p>
            <a:pPr>
              <a:lnSpc>
                <a:spcPct val="80000"/>
              </a:lnSpc>
              <a:buFont typeface="Wingdings" pitchFamily="2" charset="2"/>
              <a:buNone/>
            </a:pPr>
            <a:r>
              <a:rPr lang="en-US" sz="2800"/>
              <a:t>   a)  </a:t>
            </a:r>
            <a:r>
              <a:rPr lang="en-US" sz="2800">
                <a:solidFill>
                  <a:schemeClr val="hlink"/>
                </a:solidFill>
              </a:rPr>
              <a:t>Statutory meetings</a:t>
            </a:r>
            <a:r>
              <a:rPr lang="en-US" sz="2800"/>
              <a:t> ( which happens only once in the lifetime of the company)</a:t>
            </a:r>
          </a:p>
          <a:p>
            <a:pPr>
              <a:lnSpc>
                <a:spcPct val="80000"/>
              </a:lnSpc>
              <a:buFont typeface="Wingdings" pitchFamily="2" charset="2"/>
              <a:buNone/>
            </a:pPr>
            <a:r>
              <a:rPr lang="en-US" sz="2800"/>
              <a:t>   b)</a:t>
            </a:r>
            <a:r>
              <a:rPr lang="en-US" sz="2800">
                <a:solidFill>
                  <a:schemeClr val="hlink"/>
                </a:solidFill>
              </a:rPr>
              <a:t> EGM</a:t>
            </a:r>
            <a:r>
              <a:rPr lang="en-US" sz="2800"/>
              <a:t>- Convened to transact some special or important decision to be taken</a:t>
            </a:r>
          </a:p>
          <a:p>
            <a:pPr>
              <a:lnSpc>
                <a:spcPct val="80000"/>
              </a:lnSpc>
              <a:buFont typeface="Wingdings" pitchFamily="2" charset="2"/>
              <a:buNone/>
            </a:pPr>
            <a:r>
              <a:rPr lang="en-US" sz="2800"/>
              <a:t>   c) </a:t>
            </a:r>
            <a:r>
              <a:rPr lang="en-US" sz="2800">
                <a:solidFill>
                  <a:schemeClr val="hlink"/>
                </a:solidFill>
              </a:rPr>
              <a:t>Class meetings-</a:t>
            </a:r>
            <a:r>
              <a:rPr lang="en-US" sz="2800"/>
              <a:t>     This is the meeting of the shareholders-   which is convened by the class of shareholders based on the kind of shares they hold.               </a:t>
            </a:r>
          </a:p>
          <a:p>
            <a:pPr>
              <a:lnSpc>
                <a:spcPct val="80000"/>
              </a:lnSpc>
              <a:buFont typeface="Wingdings" pitchFamily="2" charset="2"/>
              <a:buNone/>
            </a:pPr>
            <a:r>
              <a:rPr lang="en-US" sz="2800"/>
              <a:t>                               continued…..</a:t>
            </a:r>
          </a:p>
        </p:txBody>
      </p:sp>
    </p:spTree>
  </p:cSld>
  <p:clrMapOvr>
    <a:masterClrMapping/>
  </p:clrMapOvr>
  <p:transition spd="slow"/>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r>
              <a:rPr lang="en-US"/>
              <a:t>Other meetings</a:t>
            </a:r>
          </a:p>
        </p:txBody>
      </p:sp>
      <p:sp>
        <p:nvSpPr>
          <p:cNvPr id="92163" name="Rectangle 3"/>
          <p:cNvSpPr>
            <a:spLocks noGrp="1" noChangeArrowheads="1"/>
          </p:cNvSpPr>
          <p:nvPr>
            <p:ph type="body" idx="1"/>
          </p:nvPr>
        </p:nvSpPr>
        <p:spPr/>
        <p:txBody>
          <a:bodyPr/>
          <a:lstStyle/>
          <a:p>
            <a:pPr>
              <a:lnSpc>
                <a:spcPct val="90000"/>
              </a:lnSpc>
            </a:pPr>
            <a:r>
              <a:rPr lang="en-US" sz="2800">
                <a:solidFill>
                  <a:schemeClr val="hlink"/>
                </a:solidFill>
              </a:rPr>
              <a:t>AGM</a:t>
            </a:r>
            <a:r>
              <a:rPr lang="en-US" sz="2800"/>
              <a:t>-it can be conducted based on the provisions given in the Articles or by passing a resolution in one AGM for the subsequent AGM’s</a:t>
            </a:r>
          </a:p>
          <a:p>
            <a:pPr>
              <a:lnSpc>
                <a:spcPct val="90000"/>
              </a:lnSpc>
            </a:pPr>
            <a:r>
              <a:rPr lang="en-US" sz="2800">
                <a:solidFill>
                  <a:schemeClr val="hlink"/>
                </a:solidFill>
              </a:rPr>
              <a:t>Board Meetings-</a:t>
            </a:r>
            <a:r>
              <a:rPr lang="en-US" sz="2800"/>
              <a:t> This is conducted for the smooth running of the company  and for collectively taking the decisions. The meetings may be conducted to </a:t>
            </a:r>
            <a:r>
              <a:rPr lang="en-US" sz="2800">
                <a:solidFill>
                  <a:schemeClr val="hlink"/>
                </a:solidFill>
              </a:rPr>
              <a:t>call on shares, issue debentures, borrow money, to make loans, To invest the funds</a:t>
            </a:r>
            <a:r>
              <a:rPr lang="en-US" sz="2800"/>
              <a:t> etc</a:t>
            </a:r>
          </a:p>
        </p:txBody>
      </p:sp>
    </p:spTree>
  </p:cSld>
  <p:clrMapOvr>
    <a:masterClrMapping/>
  </p:clrMapOvr>
  <p:transition spd="slow"/>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en-US"/>
              <a:t>How to conduct meeting?</a:t>
            </a:r>
          </a:p>
        </p:txBody>
      </p:sp>
      <p:sp>
        <p:nvSpPr>
          <p:cNvPr id="93187" name="Rectangle 3"/>
          <p:cNvSpPr>
            <a:spLocks noGrp="1" noChangeArrowheads="1"/>
          </p:cNvSpPr>
          <p:nvPr>
            <p:ph type="body" idx="1"/>
          </p:nvPr>
        </p:nvSpPr>
        <p:spPr>
          <a:xfrm>
            <a:off x="2438400" y="1447800"/>
            <a:ext cx="6400800" cy="4495800"/>
          </a:xfrm>
        </p:spPr>
        <p:txBody>
          <a:bodyPr/>
          <a:lstStyle/>
          <a:p>
            <a:r>
              <a:rPr lang="en-US"/>
              <a:t>Written notice to be given</a:t>
            </a:r>
          </a:p>
          <a:p>
            <a:r>
              <a:rPr lang="en-US"/>
              <a:t>Notice to be issued under the authority of the company</a:t>
            </a:r>
          </a:p>
          <a:p>
            <a:r>
              <a:rPr lang="en-US"/>
              <a:t>In case of failure to give a notice, the persons concerned may be punished with fine and the proceedings of the meeting will be rendered invalid.</a:t>
            </a:r>
          </a:p>
        </p:txBody>
      </p:sp>
    </p:spTree>
  </p:cSld>
  <p:clrMapOvr>
    <a:masterClrMapping/>
  </p:clrMapOvr>
  <p:transition spd="slow"/>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r>
              <a:rPr lang="en-US"/>
              <a:t>Resolution</a:t>
            </a:r>
          </a:p>
        </p:txBody>
      </p:sp>
      <p:sp>
        <p:nvSpPr>
          <p:cNvPr id="94211" name="Rectangle 3"/>
          <p:cNvSpPr>
            <a:spLocks noGrp="1" noChangeArrowheads="1"/>
          </p:cNvSpPr>
          <p:nvPr>
            <p:ph type="body" idx="1"/>
          </p:nvPr>
        </p:nvSpPr>
        <p:spPr>
          <a:xfrm>
            <a:off x="2438400" y="1219200"/>
            <a:ext cx="6400800" cy="4876800"/>
          </a:xfrm>
        </p:spPr>
        <p:txBody>
          <a:bodyPr/>
          <a:lstStyle/>
          <a:p>
            <a:pPr>
              <a:lnSpc>
                <a:spcPct val="80000"/>
              </a:lnSpc>
            </a:pPr>
            <a:r>
              <a:rPr lang="en-US" sz="2800"/>
              <a:t>A motion when passed is called a resolution.</a:t>
            </a:r>
          </a:p>
          <a:p>
            <a:pPr>
              <a:lnSpc>
                <a:spcPct val="80000"/>
              </a:lnSpc>
            </a:pPr>
            <a:r>
              <a:rPr lang="en-US" sz="2800"/>
              <a:t>The resolution  in the General body meetings can be an </a:t>
            </a:r>
            <a:r>
              <a:rPr lang="en-US" sz="2800">
                <a:solidFill>
                  <a:schemeClr val="hlink"/>
                </a:solidFill>
              </a:rPr>
              <a:t>ordinary resolution </a:t>
            </a:r>
          </a:p>
          <a:p>
            <a:pPr>
              <a:lnSpc>
                <a:spcPct val="80000"/>
              </a:lnSpc>
              <a:buFont typeface="Wingdings" pitchFamily="2" charset="2"/>
              <a:buNone/>
            </a:pPr>
            <a:r>
              <a:rPr lang="en-US" sz="2800">
                <a:solidFill>
                  <a:schemeClr val="hlink"/>
                </a:solidFill>
              </a:rPr>
              <a:t>    ( Simple majority) </a:t>
            </a:r>
            <a:r>
              <a:rPr lang="en-US" sz="2800"/>
              <a:t>and</a:t>
            </a:r>
            <a:r>
              <a:rPr lang="en-US" sz="2800">
                <a:solidFill>
                  <a:schemeClr val="hlink"/>
                </a:solidFill>
              </a:rPr>
              <a:t> special resolution.</a:t>
            </a:r>
          </a:p>
          <a:p>
            <a:pPr>
              <a:lnSpc>
                <a:spcPct val="80000"/>
              </a:lnSpc>
            </a:pPr>
            <a:r>
              <a:rPr lang="en-US" sz="2800">
                <a:solidFill>
                  <a:schemeClr val="hlink"/>
                </a:solidFill>
              </a:rPr>
              <a:t>Special resolution- ( notice of 21 days to be given) the notice has to specify the purpose. </a:t>
            </a:r>
            <a:r>
              <a:rPr lang="en-US" sz="2800"/>
              <a:t>The number of votes to be cast in favour of the</a:t>
            </a:r>
            <a:r>
              <a:rPr lang="en-US" sz="2800">
                <a:solidFill>
                  <a:schemeClr val="hlink"/>
                </a:solidFill>
              </a:rPr>
              <a:t> </a:t>
            </a:r>
            <a:r>
              <a:rPr lang="en-US" sz="2800"/>
              <a:t>resolution is to be</a:t>
            </a:r>
            <a:r>
              <a:rPr lang="en-US" sz="2800">
                <a:solidFill>
                  <a:schemeClr val="hlink"/>
                </a:solidFill>
              </a:rPr>
              <a:t> three times </a:t>
            </a:r>
            <a:r>
              <a:rPr lang="en-US" sz="2800"/>
              <a:t>the number vote cast against. </a:t>
            </a:r>
          </a:p>
          <a:p>
            <a:pPr>
              <a:lnSpc>
                <a:spcPct val="80000"/>
              </a:lnSpc>
            </a:pPr>
            <a:endParaRPr lang="en-US" sz="2800"/>
          </a:p>
        </p:txBody>
      </p:sp>
    </p:spTree>
  </p:cSld>
  <p:clrMapOvr>
    <a:masterClrMapping/>
  </p:clrMapOvr>
  <p:transition spd="slow"/>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2438400" y="-381000"/>
            <a:ext cx="6400800" cy="1219200"/>
          </a:xfrm>
        </p:spPr>
        <p:txBody>
          <a:bodyPr/>
          <a:lstStyle/>
          <a:p>
            <a:r>
              <a:rPr lang="en-US"/>
              <a:t>Quorum and proxy </a:t>
            </a:r>
          </a:p>
        </p:txBody>
      </p:sp>
      <p:sp>
        <p:nvSpPr>
          <p:cNvPr id="95235" name="Rectangle 3"/>
          <p:cNvSpPr>
            <a:spLocks noGrp="1" noChangeArrowheads="1"/>
          </p:cNvSpPr>
          <p:nvPr>
            <p:ph type="body" idx="1"/>
          </p:nvPr>
        </p:nvSpPr>
        <p:spPr>
          <a:xfrm>
            <a:off x="2438400" y="533400"/>
            <a:ext cx="6400800" cy="4495800"/>
          </a:xfrm>
        </p:spPr>
        <p:txBody>
          <a:bodyPr/>
          <a:lstStyle/>
          <a:p>
            <a:pPr>
              <a:lnSpc>
                <a:spcPct val="80000"/>
              </a:lnSpc>
            </a:pPr>
            <a:r>
              <a:rPr lang="en-US" sz="2400"/>
              <a:t>The minimum members to be present must be according to the provisions of the law.</a:t>
            </a:r>
          </a:p>
          <a:p>
            <a:pPr>
              <a:lnSpc>
                <a:spcPct val="80000"/>
              </a:lnSpc>
            </a:pPr>
            <a:r>
              <a:rPr lang="en-US" sz="2400"/>
              <a:t> Public company ( minimum Five) and private  company (minimum of 2)</a:t>
            </a:r>
          </a:p>
          <a:p>
            <a:pPr>
              <a:lnSpc>
                <a:spcPct val="80000"/>
              </a:lnSpc>
            </a:pPr>
            <a:r>
              <a:rPr lang="en-US" sz="2400"/>
              <a:t>The quorum must be those members who are eligible to vote in respect of the agenda of the meeting.</a:t>
            </a:r>
          </a:p>
          <a:p>
            <a:pPr>
              <a:lnSpc>
                <a:spcPct val="80000"/>
              </a:lnSpc>
            </a:pPr>
            <a:r>
              <a:rPr lang="en-US" sz="2400"/>
              <a:t>If the quorum is not present within half an hour from the appointed time, either the meeting stands dissolved or may be adjourned in the same day next week or any other as may be determined by the directors</a:t>
            </a:r>
          </a:p>
          <a:p>
            <a:pPr>
              <a:lnSpc>
                <a:spcPct val="80000"/>
              </a:lnSpc>
            </a:pPr>
            <a:r>
              <a:rPr lang="en-US" sz="2400"/>
              <a:t>A person in case of being incapable to attend a meeting and who is eligible to vote may appoint a proxy in writing to attend the meeting of the member and vote on his or her behalf. The proxy can only vote and cannot participate in the discussions.</a:t>
            </a:r>
          </a:p>
          <a:p>
            <a:pPr>
              <a:lnSpc>
                <a:spcPct val="80000"/>
              </a:lnSpc>
            </a:pPr>
            <a:endParaRPr lang="en-US" sz="2400"/>
          </a:p>
        </p:txBody>
      </p:sp>
    </p:spTree>
  </p:cSld>
  <p:clrMapOvr>
    <a:masterClrMapping/>
  </p:clrMapOvr>
  <p:transition spd="slow"/>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2438400" y="-533400"/>
            <a:ext cx="6400800" cy="1600200"/>
          </a:xfrm>
        </p:spPr>
        <p:txBody>
          <a:bodyPr/>
          <a:lstStyle/>
          <a:p>
            <a:r>
              <a:rPr lang="en-US" sz="3200" b="1">
                <a:solidFill>
                  <a:schemeClr val="tx1"/>
                </a:solidFill>
                <a:effectLst/>
              </a:rPr>
              <a:t/>
            </a:r>
            <a:br>
              <a:rPr lang="en-US" sz="3200" b="1">
                <a:solidFill>
                  <a:schemeClr val="tx1"/>
                </a:solidFill>
                <a:effectLst/>
              </a:rPr>
            </a:br>
            <a:r>
              <a:rPr lang="en-US" sz="3200" b="1">
                <a:effectLst/>
              </a:rPr>
              <a:t>Compromise, Reconstruction and Arrangement 	</a:t>
            </a:r>
            <a:endParaRPr lang="en-US" sz="3200">
              <a:effectLst/>
            </a:endParaRPr>
          </a:p>
        </p:txBody>
      </p:sp>
      <p:sp>
        <p:nvSpPr>
          <p:cNvPr id="96259" name="Rectangle 3"/>
          <p:cNvSpPr>
            <a:spLocks noGrp="1" noChangeArrowheads="1"/>
          </p:cNvSpPr>
          <p:nvPr>
            <p:ph type="body" idx="1"/>
          </p:nvPr>
        </p:nvSpPr>
        <p:spPr>
          <a:xfrm>
            <a:off x="2438400" y="1219200"/>
            <a:ext cx="6400800" cy="4800600"/>
          </a:xfrm>
        </p:spPr>
        <p:txBody>
          <a:bodyPr/>
          <a:lstStyle/>
          <a:p>
            <a:pPr>
              <a:lnSpc>
                <a:spcPct val="80000"/>
              </a:lnSpc>
            </a:pPr>
            <a:r>
              <a:rPr lang="en-US" sz="2400"/>
              <a:t>Reconstruction includes </a:t>
            </a:r>
            <a:r>
              <a:rPr lang="en-US" sz="2400">
                <a:solidFill>
                  <a:schemeClr val="hlink"/>
                </a:solidFill>
              </a:rPr>
              <a:t>reorganization, arrangement and amalgamation</a:t>
            </a:r>
            <a:r>
              <a:rPr lang="en-US" sz="2400"/>
              <a:t>.</a:t>
            </a:r>
          </a:p>
          <a:p>
            <a:pPr>
              <a:lnSpc>
                <a:spcPct val="80000"/>
              </a:lnSpc>
            </a:pPr>
            <a:r>
              <a:rPr lang="en-US" sz="2400"/>
              <a:t>Arrangement includes all forms of reconstructing.</a:t>
            </a:r>
          </a:p>
          <a:p>
            <a:pPr>
              <a:lnSpc>
                <a:spcPct val="80000"/>
              </a:lnSpc>
            </a:pPr>
            <a:r>
              <a:rPr lang="en-US" sz="2400"/>
              <a:t>It has been broadly defined as all </a:t>
            </a:r>
            <a:r>
              <a:rPr lang="en-US" sz="2400">
                <a:solidFill>
                  <a:schemeClr val="hlink"/>
                </a:solidFill>
              </a:rPr>
              <a:t>forms of capital reorganizations either by consolidation of shares or division of shares or both</a:t>
            </a:r>
          </a:p>
          <a:p>
            <a:pPr>
              <a:lnSpc>
                <a:spcPct val="80000"/>
              </a:lnSpc>
            </a:pPr>
            <a:r>
              <a:rPr lang="en-US" sz="2400"/>
              <a:t>Reorganization and arrangement are done when there is only one company is involved</a:t>
            </a:r>
          </a:p>
          <a:p>
            <a:pPr>
              <a:lnSpc>
                <a:spcPct val="80000"/>
              </a:lnSpc>
              <a:buFont typeface="Wingdings" pitchFamily="2" charset="2"/>
              <a:buNone/>
            </a:pPr>
            <a:r>
              <a:rPr lang="en-US" sz="2000"/>
              <a:t>                                            continued</a:t>
            </a:r>
            <a:r>
              <a:rPr lang="en-US" sz="1600"/>
              <a:t>….</a:t>
            </a:r>
          </a:p>
        </p:txBody>
      </p:sp>
    </p:spTree>
  </p:cSld>
  <p:clrMapOvr>
    <a:masterClrMapping/>
  </p:clrMapOvr>
  <p:transition spd="slow"/>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Rectangle 3"/>
          <p:cNvSpPr>
            <a:spLocks noGrp="1" noChangeArrowheads="1"/>
          </p:cNvSpPr>
          <p:nvPr>
            <p:ph type="body" idx="1"/>
          </p:nvPr>
        </p:nvSpPr>
        <p:spPr>
          <a:xfrm>
            <a:off x="2438400" y="838200"/>
            <a:ext cx="6400800" cy="5257800"/>
          </a:xfrm>
        </p:spPr>
        <p:txBody>
          <a:bodyPr/>
          <a:lstStyle/>
          <a:p>
            <a:pPr>
              <a:lnSpc>
                <a:spcPct val="90000"/>
              </a:lnSpc>
            </a:pPr>
            <a:r>
              <a:rPr lang="en-US" sz="2400"/>
              <a:t>Reconstruction can be effectively done through a compromise or arrangement.</a:t>
            </a:r>
          </a:p>
          <a:p>
            <a:pPr>
              <a:lnSpc>
                <a:spcPct val="90000"/>
              </a:lnSpc>
            </a:pPr>
            <a:r>
              <a:rPr lang="en-US" sz="2400"/>
              <a:t>To do so the meeting or the members or the separate class of the shareholders has to be conducted or in case of winding up the meeting to be called by the liquidator</a:t>
            </a:r>
          </a:p>
          <a:p>
            <a:pPr>
              <a:lnSpc>
                <a:spcPct val="90000"/>
              </a:lnSpc>
            </a:pPr>
            <a:r>
              <a:rPr lang="en-US" sz="2400"/>
              <a:t>Even a banking company (sick bank) may be reconstructed or amalgamated  by the central government on the basis of the Reserve Bank’s application for a fixed period of time.</a:t>
            </a:r>
          </a:p>
          <a:p>
            <a:pPr>
              <a:lnSpc>
                <a:spcPct val="90000"/>
              </a:lnSpc>
            </a:pPr>
            <a:r>
              <a:rPr lang="en-US" sz="2400"/>
              <a:t>The reconstruction or amalgamation can be done with any other banking institution.</a:t>
            </a:r>
          </a:p>
          <a:p>
            <a:pPr>
              <a:lnSpc>
                <a:spcPct val="90000"/>
              </a:lnSpc>
            </a:pPr>
            <a:endParaRPr lang="en-US" sz="2400"/>
          </a:p>
          <a:p>
            <a:pPr>
              <a:lnSpc>
                <a:spcPct val="90000"/>
              </a:lnSpc>
            </a:pPr>
            <a:endParaRPr lang="en-US" sz="2400"/>
          </a:p>
          <a:p>
            <a:pPr>
              <a:lnSpc>
                <a:spcPct val="90000"/>
              </a:lnSpc>
            </a:pPr>
            <a:endParaRPr lang="en-US" sz="180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2438400" y="0"/>
            <a:ext cx="6400800" cy="1219200"/>
          </a:xfrm>
        </p:spPr>
        <p:txBody>
          <a:bodyPr/>
          <a:lstStyle/>
          <a:p>
            <a:r>
              <a:rPr lang="en-US"/>
              <a:t>Circumstances to lift the corporate veil…</a:t>
            </a:r>
          </a:p>
        </p:txBody>
      </p:sp>
      <p:sp>
        <p:nvSpPr>
          <p:cNvPr id="15363" name="Rectangle 3"/>
          <p:cNvSpPr>
            <a:spLocks noGrp="1" noChangeArrowheads="1"/>
          </p:cNvSpPr>
          <p:nvPr>
            <p:ph type="body" idx="1"/>
          </p:nvPr>
        </p:nvSpPr>
        <p:spPr>
          <a:xfrm>
            <a:off x="2438400" y="1219200"/>
            <a:ext cx="6324600" cy="4648200"/>
          </a:xfrm>
        </p:spPr>
        <p:txBody>
          <a:bodyPr/>
          <a:lstStyle/>
          <a:p>
            <a:pPr>
              <a:lnSpc>
                <a:spcPct val="90000"/>
              </a:lnSpc>
              <a:buFont typeface="Wingdings" pitchFamily="2" charset="2"/>
              <a:buNone/>
            </a:pPr>
            <a:r>
              <a:rPr lang="en-US" sz="2800"/>
              <a:t>The corporate veil can be lifted either</a:t>
            </a:r>
          </a:p>
          <a:p>
            <a:pPr>
              <a:lnSpc>
                <a:spcPct val="90000"/>
              </a:lnSpc>
              <a:buFont typeface="Wingdings" pitchFamily="2" charset="2"/>
              <a:buNone/>
            </a:pPr>
            <a:r>
              <a:rPr lang="en-US" sz="2800"/>
              <a:t>under the </a:t>
            </a:r>
          </a:p>
          <a:p>
            <a:pPr>
              <a:lnSpc>
                <a:spcPct val="90000"/>
              </a:lnSpc>
            </a:pPr>
            <a:r>
              <a:rPr lang="en-US" sz="2800">
                <a:solidFill>
                  <a:schemeClr val="hlink"/>
                </a:solidFill>
              </a:rPr>
              <a:t>Statutory provisions</a:t>
            </a:r>
            <a:r>
              <a:rPr lang="en-US" sz="2800"/>
              <a:t> or  </a:t>
            </a:r>
          </a:p>
          <a:p>
            <a:pPr>
              <a:lnSpc>
                <a:spcPct val="90000"/>
              </a:lnSpc>
            </a:pPr>
            <a:r>
              <a:rPr lang="en-US" sz="2800">
                <a:solidFill>
                  <a:schemeClr val="hlink"/>
                </a:solidFill>
              </a:rPr>
              <a:t>Judicial interpretations</a:t>
            </a:r>
          </a:p>
          <a:p>
            <a:pPr>
              <a:lnSpc>
                <a:spcPct val="90000"/>
              </a:lnSpc>
              <a:buFont typeface="Wingdings" pitchFamily="2" charset="2"/>
              <a:buNone/>
            </a:pPr>
            <a:r>
              <a:rPr lang="en-US" sz="2800"/>
              <a:t>The statutory provisions are</a:t>
            </a:r>
          </a:p>
          <a:p>
            <a:pPr>
              <a:lnSpc>
                <a:spcPct val="90000"/>
              </a:lnSpc>
              <a:buFont typeface="Wingdings" pitchFamily="2" charset="2"/>
              <a:buNone/>
            </a:pPr>
            <a:r>
              <a:rPr lang="en-US" sz="2800"/>
              <a:t>Provided under the Companies</a:t>
            </a:r>
          </a:p>
          <a:p>
            <a:pPr>
              <a:lnSpc>
                <a:spcPct val="90000"/>
              </a:lnSpc>
              <a:buFont typeface="Wingdings" pitchFamily="2" charset="2"/>
              <a:buNone/>
            </a:pPr>
            <a:r>
              <a:rPr lang="en-US" sz="2800"/>
              <a:t>Act, 1956</a:t>
            </a:r>
          </a:p>
          <a:p>
            <a:pPr>
              <a:lnSpc>
                <a:spcPct val="90000"/>
              </a:lnSpc>
              <a:buFont typeface="Wingdings" pitchFamily="2" charset="2"/>
              <a:buNone/>
            </a:pPr>
            <a:r>
              <a:rPr lang="en-US" sz="2800"/>
              <a:t>The other circumstances are decided</a:t>
            </a:r>
          </a:p>
          <a:p>
            <a:pPr>
              <a:lnSpc>
                <a:spcPct val="90000"/>
              </a:lnSpc>
              <a:buFont typeface="Wingdings" pitchFamily="2" charset="2"/>
              <a:buNone/>
            </a:pPr>
            <a:r>
              <a:rPr lang="en-US" sz="2800"/>
              <a:t>through Judicial interpretations, which</a:t>
            </a:r>
          </a:p>
          <a:p>
            <a:pPr>
              <a:lnSpc>
                <a:spcPct val="90000"/>
              </a:lnSpc>
              <a:buFont typeface="Wingdings" pitchFamily="2" charset="2"/>
              <a:buNone/>
            </a:pPr>
            <a:r>
              <a:rPr lang="en-US" sz="2800"/>
              <a:t>are based on facts of each case as per</a:t>
            </a:r>
          </a:p>
          <a:p>
            <a:pPr>
              <a:lnSpc>
                <a:spcPct val="90000"/>
              </a:lnSpc>
              <a:buFont typeface="Wingdings" pitchFamily="2" charset="2"/>
              <a:buNone/>
            </a:pPr>
            <a:r>
              <a:rPr lang="en-US" sz="2800"/>
              <a:t>the decisions of the court</a:t>
            </a:r>
          </a:p>
        </p:txBody>
      </p:sp>
    </p:spTree>
  </p:cSld>
  <p:clrMapOvr>
    <a:masterClrMapping/>
  </p:clrMapOvr>
  <p:transition spd="slow"/>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en-US"/>
              <a:t>Scheme to be approved</a:t>
            </a:r>
          </a:p>
        </p:txBody>
      </p:sp>
      <p:sp>
        <p:nvSpPr>
          <p:cNvPr id="98307" name="Rectangle 3"/>
          <p:cNvSpPr>
            <a:spLocks noGrp="1" noChangeArrowheads="1"/>
          </p:cNvSpPr>
          <p:nvPr>
            <p:ph type="body" idx="1"/>
          </p:nvPr>
        </p:nvSpPr>
        <p:spPr>
          <a:xfrm>
            <a:off x="2438400" y="1447800"/>
            <a:ext cx="6400800" cy="4495800"/>
          </a:xfrm>
        </p:spPr>
        <p:txBody>
          <a:bodyPr/>
          <a:lstStyle/>
          <a:p>
            <a:pPr>
              <a:lnSpc>
                <a:spcPct val="80000"/>
              </a:lnSpc>
            </a:pPr>
            <a:r>
              <a:rPr lang="en-US" sz="2800"/>
              <a:t>Any kind of scheme to be accepted, it has to get approval from the members or the members may reject the scheme.</a:t>
            </a:r>
          </a:p>
          <a:p>
            <a:pPr>
              <a:lnSpc>
                <a:spcPct val="80000"/>
              </a:lnSpc>
            </a:pPr>
            <a:r>
              <a:rPr lang="en-US" sz="2800"/>
              <a:t>After the scheme is approved by voting, the court has to sanction the scheme or reject, if it is against the  public interest or if it feels that the scheme is not beneficial.</a:t>
            </a:r>
          </a:p>
          <a:p>
            <a:pPr>
              <a:lnSpc>
                <a:spcPct val="80000"/>
              </a:lnSpc>
            </a:pPr>
            <a:r>
              <a:rPr lang="en-US" sz="2800"/>
              <a:t>The legal provisions vary based the mode of scheme adopted by the company.</a:t>
            </a:r>
          </a:p>
          <a:p>
            <a:pPr>
              <a:lnSpc>
                <a:spcPct val="80000"/>
              </a:lnSpc>
            </a:pPr>
            <a:endParaRPr lang="en-US" sz="2800"/>
          </a:p>
          <a:p>
            <a:pPr>
              <a:lnSpc>
                <a:spcPct val="80000"/>
              </a:lnSpc>
            </a:pPr>
            <a:endParaRPr lang="en-US" sz="2400"/>
          </a:p>
          <a:p>
            <a:pPr>
              <a:lnSpc>
                <a:spcPct val="80000"/>
              </a:lnSpc>
            </a:pPr>
            <a:endParaRPr lang="en-US" sz="2400"/>
          </a:p>
        </p:txBody>
      </p:sp>
    </p:spTree>
  </p:cSld>
  <p:clrMapOvr>
    <a:masterClrMapping/>
  </p:clrMapOvr>
  <p:transition spd="slow"/>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2438400" y="0"/>
            <a:ext cx="6400800" cy="1447800"/>
          </a:xfrm>
        </p:spPr>
        <p:txBody>
          <a:bodyPr/>
          <a:lstStyle/>
          <a:p>
            <a:r>
              <a:rPr lang="en-US"/>
              <a:t>Modes of Reconstruction or Amalgamation</a:t>
            </a:r>
          </a:p>
        </p:txBody>
      </p:sp>
      <p:sp>
        <p:nvSpPr>
          <p:cNvPr id="97283" name="Rectangle 3"/>
          <p:cNvSpPr>
            <a:spLocks noGrp="1" noChangeArrowheads="1"/>
          </p:cNvSpPr>
          <p:nvPr>
            <p:ph type="body" idx="1"/>
          </p:nvPr>
        </p:nvSpPr>
        <p:spPr>
          <a:xfrm>
            <a:off x="2438400" y="1219200"/>
            <a:ext cx="6400800" cy="4724400"/>
          </a:xfrm>
        </p:spPr>
        <p:txBody>
          <a:bodyPr/>
          <a:lstStyle/>
          <a:p>
            <a:pPr>
              <a:lnSpc>
                <a:spcPct val="80000"/>
              </a:lnSpc>
            </a:pPr>
            <a:r>
              <a:rPr lang="en-US" sz="2400"/>
              <a:t>By sale of undertaking- it can be the whole or part of sale ( the court will decide)</a:t>
            </a:r>
          </a:p>
          <a:p>
            <a:pPr>
              <a:lnSpc>
                <a:spcPct val="80000"/>
              </a:lnSpc>
            </a:pPr>
            <a:r>
              <a:rPr lang="en-US" sz="2400"/>
              <a:t>By sale of shares ( Maximum number of companies adopt this scheme- In such schemes the shares are sold and registered in the name of the purchasing company or on its behalf. The shareholders selling the shares are compensated either by cash or with the shares of the acquiring company.</a:t>
            </a:r>
          </a:p>
          <a:p>
            <a:pPr>
              <a:lnSpc>
                <a:spcPct val="80000"/>
              </a:lnSpc>
            </a:pPr>
            <a:r>
              <a:rPr lang="en-US" sz="2400"/>
              <a:t>Amalgamation can take place even for the sake of Public interest by the central government. In such cases, it will be notified in the official gazette.</a:t>
            </a:r>
          </a:p>
          <a:p>
            <a:pPr>
              <a:lnSpc>
                <a:spcPct val="80000"/>
              </a:lnSpc>
            </a:pPr>
            <a:endParaRPr lang="en-US" sz="2400"/>
          </a:p>
          <a:p>
            <a:pPr>
              <a:lnSpc>
                <a:spcPct val="80000"/>
              </a:lnSpc>
            </a:pPr>
            <a:endParaRPr lang="en-US" sz="2400"/>
          </a:p>
        </p:txBody>
      </p:sp>
    </p:spTree>
  </p:cSld>
  <p:clrMapOvr>
    <a:masterClrMapping/>
  </p:clrMapOvr>
  <p:transition spd="slow"/>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en-US"/>
              <a:t>Mergers, Acquisitions and Take over of companies</a:t>
            </a:r>
          </a:p>
        </p:txBody>
      </p:sp>
      <p:sp>
        <p:nvSpPr>
          <p:cNvPr id="100355" name="Rectangle 3"/>
          <p:cNvSpPr>
            <a:spLocks noGrp="1" noChangeArrowheads="1"/>
          </p:cNvSpPr>
          <p:nvPr>
            <p:ph type="body" idx="1"/>
          </p:nvPr>
        </p:nvSpPr>
        <p:spPr/>
        <p:txBody>
          <a:bodyPr/>
          <a:lstStyle/>
          <a:p>
            <a:pPr>
              <a:lnSpc>
                <a:spcPct val="90000"/>
              </a:lnSpc>
            </a:pPr>
            <a:r>
              <a:rPr lang="en-US" sz="2800"/>
              <a:t>Merger connotes union of two or more commercial interests, corporations, undertakings, bodies or any other entities.</a:t>
            </a:r>
          </a:p>
          <a:p>
            <a:pPr>
              <a:lnSpc>
                <a:spcPct val="90000"/>
              </a:lnSpc>
            </a:pPr>
            <a:r>
              <a:rPr lang="en-US" sz="2800"/>
              <a:t>Fusion of two or more corporations by the transfer of all property to a single corporation. It is used as a synonym for amalgamation. Even the Act makes no distinction between merger and amalgamation.</a:t>
            </a:r>
          </a:p>
          <a:p>
            <a:pPr>
              <a:lnSpc>
                <a:spcPct val="90000"/>
              </a:lnSpc>
            </a:pPr>
            <a:r>
              <a:rPr lang="en-US" sz="2800"/>
              <a:t> </a:t>
            </a:r>
          </a:p>
        </p:txBody>
      </p:sp>
    </p:spTree>
  </p:cSld>
  <p:clrMapOvr>
    <a:masterClrMapping/>
  </p:clrMapOvr>
  <p:transition spd="slow"/>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en-US"/>
              <a:t>The changing of legal entity after mergers and acquisitions</a:t>
            </a:r>
          </a:p>
        </p:txBody>
      </p:sp>
      <p:sp>
        <p:nvSpPr>
          <p:cNvPr id="99331" name="Rectangle 3"/>
          <p:cNvSpPr>
            <a:spLocks noGrp="1" noChangeArrowheads="1"/>
          </p:cNvSpPr>
          <p:nvPr>
            <p:ph type="body" idx="1"/>
          </p:nvPr>
        </p:nvSpPr>
        <p:spPr/>
        <p:txBody>
          <a:bodyPr/>
          <a:lstStyle/>
          <a:p>
            <a:pPr>
              <a:lnSpc>
                <a:spcPct val="80000"/>
              </a:lnSpc>
            </a:pPr>
            <a:r>
              <a:rPr lang="en-US" sz="2800"/>
              <a:t>In a merger- one of the company loses its corporate existence and the survivor company acquires the assets as well as the liabilities of the merger company.</a:t>
            </a:r>
          </a:p>
          <a:p>
            <a:pPr>
              <a:lnSpc>
                <a:spcPct val="80000"/>
              </a:lnSpc>
            </a:pPr>
            <a:r>
              <a:rPr lang="en-US" sz="2800"/>
              <a:t>In acquisition, it is acquiring the ownership in the property is the purchase of a controlling interest in the share capital of another  existing company. It is an act of acquiring asset and management of the company.</a:t>
            </a:r>
          </a:p>
        </p:txBody>
      </p:sp>
    </p:spTree>
  </p:cSld>
  <p:clrMapOvr>
    <a:masterClrMapping/>
  </p:clrMapOvr>
  <p:transition spd="slow"/>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en-US"/>
              <a:t>Winding up</a:t>
            </a:r>
          </a:p>
        </p:txBody>
      </p:sp>
      <p:sp>
        <p:nvSpPr>
          <p:cNvPr id="102403" name="Rectangle 3"/>
          <p:cNvSpPr>
            <a:spLocks noGrp="1" noChangeArrowheads="1"/>
          </p:cNvSpPr>
          <p:nvPr>
            <p:ph type="body" idx="1"/>
          </p:nvPr>
        </p:nvSpPr>
        <p:spPr>
          <a:xfrm>
            <a:off x="2438400" y="1219200"/>
            <a:ext cx="6400800" cy="4876800"/>
          </a:xfrm>
        </p:spPr>
        <p:txBody>
          <a:bodyPr/>
          <a:lstStyle/>
          <a:p>
            <a:pPr>
              <a:lnSpc>
                <a:spcPct val="80000"/>
              </a:lnSpc>
            </a:pPr>
            <a:r>
              <a:rPr lang="en-US" sz="2400"/>
              <a:t>It is the process whereby the life of the company is ended and its property is administered for the benefit of its creditors and members.</a:t>
            </a:r>
          </a:p>
          <a:p>
            <a:pPr>
              <a:lnSpc>
                <a:spcPct val="80000"/>
              </a:lnSpc>
            </a:pPr>
            <a:r>
              <a:rPr lang="en-US" sz="2400"/>
              <a:t>During this process a liquidator is appointed to take control of the company. The liquidator will be responsible for the assets, debts and final distribution of the surplus to the members.</a:t>
            </a:r>
          </a:p>
          <a:p>
            <a:pPr>
              <a:lnSpc>
                <a:spcPct val="80000"/>
              </a:lnSpc>
            </a:pPr>
            <a:r>
              <a:rPr lang="en-US" sz="2400"/>
              <a:t>It is the process  for discharge of liabilities and returning the surplus to those who are entitled for it.</a:t>
            </a:r>
          </a:p>
          <a:p>
            <a:pPr>
              <a:lnSpc>
                <a:spcPct val="80000"/>
              </a:lnSpc>
            </a:pPr>
            <a:r>
              <a:rPr lang="en-US" sz="2400"/>
              <a:t>But even a company which is making profit can be wound up is the special feature of winding up , which is different from that of the process of insolvency.</a:t>
            </a:r>
          </a:p>
        </p:txBody>
      </p:sp>
    </p:spTree>
  </p:cSld>
  <p:clrMapOvr>
    <a:masterClrMapping/>
  </p:clrMapOvr>
  <p:transition spd="slow"/>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r>
              <a:rPr lang="en-US"/>
              <a:t>How can be company be wound up?</a:t>
            </a:r>
          </a:p>
        </p:txBody>
      </p:sp>
      <p:sp>
        <p:nvSpPr>
          <p:cNvPr id="104451" name="Rectangle 3"/>
          <p:cNvSpPr>
            <a:spLocks noGrp="1" noChangeArrowheads="1"/>
          </p:cNvSpPr>
          <p:nvPr>
            <p:ph type="body" idx="1"/>
          </p:nvPr>
        </p:nvSpPr>
        <p:spPr/>
        <p:txBody>
          <a:bodyPr/>
          <a:lstStyle/>
          <a:p>
            <a:r>
              <a:rPr lang="en-US" sz="2800"/>
              <a:t>By passing a special resolution</a:t>
            </a:r>
          </a:p>
          <a:p>
            <a:r>
              <a:rPr lang="en-US" sz="2800"/>
              <a:t>If there is a default in holding the statutory meeting</a:t>
            </a:r>
          </a:p>
          <a:p>
            <a:r>
              <a:rPr lang="en-US" sz="2800"/>
              <a:t>Failure to commence the business </a:t>
            </a:r>
          </a:p>
          <a:p>
            <a:r>
              <a:rPr lang="en-US" sz="2800"/>
              <a:t>If there is  reduction in the membership of the minimum number of members as per the statutory requirement</a:t>
            </a:r>
          </a:p>
          <a:p>
            <a:r>
              <a:rPr lang="en-US" sz="2800"/>
              <a:t>If it not able to pay its debts</a:t>
            </a:r>
          </a:p>
          <a:p>
            <a:pPr>
              <a:buFont typeface="Wingdings" pitchFamily="2" charset="2"/>
              <a:buNone/>
            </a:pPr>
            <a:endParaRPr lang="en-US" sz="2800"/>
          </a:p>
          <a:p>
            <a:endParaRPr lang="en-US" sz="2800"/>
          </a:p>
        </p:txBody>
      </p:sp>
    </p:spTree>
  </p:cSld>
  <p:clrMapOvr>
    <a:masterClrMapping/>
  </p:clrMapOvr>
  <p:transition spd="slow"/>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2438400" y="-76200"/>
            <a:ext cx="6400800" cy="1219200"/>
          </a:xfrm>
        </p:spPr>
        <p:txBody>
          <a:bodyPr/>
          <a:lstStyle/>
          <a:p>
            <a:r>
              <a:rPr lang="en-US"/>
              <a:t>Modes of winding up</a:t>
            </a:r>
          </a:p>
        </p:txBody>
      </p:sp>
      <p:sp>
        <p:nvSpPr>
          <p:cNvPr id="105475" name="Rectangle 3"/>
          <p:cNvSpPr>
            <a:spLocks noGrp="1" noChangeArrowheads="1"/>
          </p:cNvSpPr>
          <p:nvPr>
            <p:ph type="body" idx="1"/>
          </p:nvPr>
        </p:nvSpPr>
        <p:spPr>
          <a:xfrm>
            <a:off x="2438400" y="1143000"/>
            <a:ext cx="6400800" cy="4953000"/>
          </a:xfrm>
        </p:spPr>
        <p:txBody>
          <a:bodyPr/>
          <a:lstStyle/>
          <a:p>
            <a:pPr>
              <a:lnSpc>
                <a:spcPct val="90000"/>
              </a:lnSpc>
            </a:pPr>
            <a:r>
              <a:rPr lang="en-US" sz="2400"/>
              <a:t>Compulsory winding up under the </a:t>
            </a:r>
            <a:r>
              <a:rPr lang="en-US" sz="2400">
                <a:solidFill>
                  <a:schemeClr val="hlink"/>
                </a:solidFill>
              </a:rPr>
              <a:t>supervision of the court</a:t>
            </a:r>
            <a:r>
              <a:rPr lang="en-US" sz="2400"/>
              <a:t> </a:t>
            </a:r>
          </a:p>
          <a:p>
            <a:pPr>
              <a:lnSpc>
                <a:spcPct val="90000"/>
              </a:lnSpc>
              <a:buFont typeface="Wingdings" pitchFamily="2" charset="2"/>
              <a:buNone/>
            </a:pPr>
            <a:r>
              <a:rPr lang="en-US" sz="2400"/>
              <a:t>    (Reasons as stated in the previous slide)</a:t>
            </a:r>
          </a:p>
          <a:p>
            <a:pPr>
              <a:lnSpc>
                <a:spcPct val="90000"/>
              </a:lnSpc>
              <a:buFont typeface="Wingdings" pitchFamily="2" charset="2"/>
              <a:buNone/>
            </a:pPr>
            <a:r>
              <a:rPr lang="en-US" sz="2400"/>
              <a:t>    </a:t>
            </a:r>
            <a:r>
              <a:rPr lang="en-US" sz="2400">
                <a:solidFill>
                  <a:schemeClr val="hlink"/>
                </a:solidFill>
              </a:rPr>
              <a:t>Compulsory winding</a:t>
            </a:r>
            <a:r>
              <a:rPr lang="en-US" sz="2400"/>
              <a:t> up may happen for    </a:t>
            </a:r>
            <a:r>
              <a:rPr lang="en-US" sz="2400">
                <a:solidFill>
                  <a:schemeClr val="hlink"/>
                </a:solidFill>
              </a:rPr>
              <a:t>just and equitable</a:t>
            </a:r>
            <a:r>
              <a:rPr lang="en-US" sz="2400"/>
              <a:t> reasons also.</a:t>
            </a:r>
          </a:p>
          <a:p>
            <a:pPr>
              <a:lnSpc>
                <a:spcPct val="90000"/>
              </a:lnSpc>
              <a:buFont typeface="Wingdings" pitchFamily="2" charset="2"/>
              <a:buNone/>
            </a:pPr>
            <a:r>
              <a:rPr lang="en-US" sz="2400"/>
              <a:t>    The just and equitable grounds can be like loss of substratum , where there is  dead lock in the management, etc</a:t>
            </a:r>
          </a:p>
          <a:p>
            <a:pPr>
              <a:lnSpc>
                <a:spcPct val="90000"/>
              </a:lnSpc>
            </a:pPr>
            <a:r>
              <a:rPr lang="en-US" sz="2400">
                <a:solidFill>
                  <a:schemeClr val="hlink"/>
                </a:solidFill>
              </a:rPr>
              <a:t>Voluntary winding up</a:t>
            </a:r>
            <a:r>
              <a:rPr lang="en-US" sz="2400"/>
              <a:t> ( Members voluntary winding up and creditors voluntary winding up)</a:t>
            </a:r>
          </a:p>
          <a:p>
            <a:pPr>
              <a:lnSpc>
                <a:spcPct val="90000"/>
              </a:lnSpc>
            </a:pPr>
            <a:r>
              <a:rPr lang="en-US" sz="2400"/>
              <a:t>Voluntary winding up subject to the supervision of the court.</a:t>
            </a:r>
          </a:p>
          <a:p>
            <a:pPr>
              <a:lnSpc>
                <a:spcPct val="90000"/>
              </a:lnSpc>
            </a:pPr>
            <a:endParaRPr lang="en-US" sz="2400"/>
          </a:p>
          <a:p>
            <a:pPr>
              <a:lnSpc>
                <a:spcPct val="90000"/>
              </a:lnSpc>
            </a:pPr>
            <a:endParaRPr lang="en-US" sz="2400"/>
          </a:p>
        </p:txBody>
      </p:sp>
    </p:spTree>
  </p:cSld>
  <p:clrMapOvr>
    <a:masterClrMapping/>
  </p:clrMapOvr>
  <p:transition spd="slow"/>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r>
              <a:rPr lang="en-US"/>
              <a:t>Winding up procedure</a:t>
            </a:r>
          </a:p>
        </p:txBody>
      </p:sp>
      <p:sp>
        <p:nvSpPr>
          <p:cNvPr id="106499" name="Rectangle 3"/>
          <p:cNvSpPr>
            <a:spLocks noGrp="1" noChangeArrowheads="1"/>
          </p:cNvSpPr>
          <p:nvPr>
            <p:ph type="body" idx="1"/>
          </p:nvPr>
        </p:nvSpPr>
        <p:spPr/>
        <p:txBody>
          <a:bodyPr/>
          <a:lstStyle/>
          <a:p>
            <a:pPr>
              <a:lnSpc>
                <a:spcPct val="90000"/>
              </a:lnSpc>
            </a:pPr>
            <a:r>
              <a:rPr lang="en-US" sz="2800"/>
              <a:t>A petition for winding up has to be filed by the concerned person to the prescribed authority</a:t>
            </a:r>
          </a:p>
          <a:p>
            <a:pPr>
              <a:lnSpc>
                <a:spcPct val="90000"/>
              </a:lnSpc>
            </a:pPr>
            <a:r>
              <a:rPr lang="en-US" sz="2800"/>
              <a:t>Liquidator to be appointed to safeguard the property of the company</a:t>
            </a:r>
          </a:p>
          <a:p>
            <a:pPr>
              <a:lnSpc>
                <a:spcPct val="90000"/>
              </a:lnSpc>
            </a:pPr>
            <a:r>
              <a:rPr lang="en-US" sz="2800"/>
              <a:t>Then the court will hear the matter and pass necessary orders. It can dismiss the petition or pass an order of winding up </a:t>
            </a:r>
          </a:p>
        </p:txBody>
      </p:sp>
    </p:spTree>
  </p:cSld>
  <p:clrMapOvr>
    <a:masterClrMapping/>
  </p:clrMapOvr>
  <p:transition spd="slow"/>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r>
              <a:rPr lang="en-US"/>
              <a:t>Dissolution of the company</a:t>
            </a:r>
          </a:p>
        </p:txBody>
      </p:sp>
      <p:sp>
        <p:nvSpPr>
          <p:cNvPr id="108547" name="Rectangle 3"/>
          <p:cNvSpPr>
            <a:spLocks noGrp="1" noChangeArrowheads="1"/>
          </p:cNvSpPr>
          <p:nvPr>
            <p:ph type="body" idx="1"/>
          </p:nvPr>
        </p:nvSpPr>
        <p:spPr>
          <a:xfrm>
            <a:off x="2438400" y="1295400"/>
            <a:ext cx="6400800" cy="4800600"/>
          </a:xfrm>
        </p:spPr>
        <p:txBody>
          <a:bodyPr/>
          <a:lstStyle/>
          <a:p>
            <a:pPr>
              <a:lnSpc>
                <a:spcPct val="80000"/>
              </a:lnSpc>
            </a:pPr>
            <a:r>
              <a:rPr lang="en-US" sz="2800"/>
              <a:t>When the company ceases to exist as a corporate entity for all practical purposes it is said to have been dissolved. </a:t>
            </a:r>
          </a:p>
          <a:p>
            <a:pPr>
              <a:lnSpc>
                <a:spcPct val="80000"/>
              </a:lnSpc>
            </a:pPr>
            <a:r>
              <a:rPr lang="en-US" sz="2800"/>
              <a:t>Dissolution has to be declared by the court.</a:t>
            </a:r>
          </a:p>
          <a:p>
            <a:pPr>
              <a:lnSpc>
                <a:spcPct val="80000"/>
              </a:lnSpc>
            </a:pPr>
            <a:r>
              <a:rPr lang="en-US" sz="2800"/>
              <a:t>It will not be extinct and will be kept under suspension for 2 Years.</a:t>
            </a:r>
          </a:p>
          <a:p>
            <a:pPr>
              <a:lnSpc>
                <a:spcPct val="80000"/>
              </a:lnSpc>
            </a:pPr>
            <a:r>
              <a:rPr lang="en-US" sz="2800"/>
              <a:t>The order has to be forwarded by the liquidator to the Registrar of the Companies within 30 days from the date of the order of dissolution.</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438400" y="-381000"/>
            <a:ext cx="6400800" cy="1752600"/>
          </a:xfrm>
        </p:spPr>
        <p:txBody>
          <a:bodyPr/>
          <a:lstStyle/>
          <a:p>
            <a:r>
              <a:rPr lang="en-US"/>
              <a:t>Statutory circumstances for lifting the corporate veil</a:t>
            </a:r>
          </a:p>
        </p:txBody>
      </p:sp>
      <p:sp>
        <p:nvSpPr>
          <p:cNvPr id="18435" name="Rectangle 3"/>
          <p:cNvSpPr>
            <a:spLocks noGrp="1" noChangeArrowheads="1"/>
          </p:cNvSpPr>
          <p:nvPr>
            <p:ph type="body" idx="1"/>
          </p:nvPr>
        </p:nvSpPr>
        <p:spPr>
          <a:xfrm>
            <a:off x="2438400" y="1143000"/>
            <a:ext cx="6400800" cy="4800600"/>
          </a:xfrm>
        </p:spPr>
        <p:txBody>
          <a:bodyPr/>
          <a:lstStyle/>
          <a:p>
            <a:pPr>
              <a:lnSpc>
                <a:spcPct val="80000"/>
              </a:lnSpc>
            </a:pPr>
            <a:r>
              <a:rPr lang="en-US" sz="2800">
                <a:solidFill>
                  <a:schemeClr val="hlink"/>
                </a:solidFill>
              </a:rPr>
              <a:t>Reduction in membership- </a:t>
            </a:r>
            <a:r>
              <a:rPr lang="en-US" sz="2800"/>
              <a:t>Less than seven in public company and less than two if it is a private company </a:t>
            </a:r>
          </a:p>
          <a:p>
            <a:pPr>
              <a:lnSpc>
                <a:spcPct val="80000"/>
              </a:lnSpc>
            </a:pPr>
            <a:r>
              <a:rPr lang="en-US" sz="2800">
                <a:solidFill>
                  <a:schemeClr val="hlink"/>
                </a:solidFill>
              </a:rPr>
              <a:t>Failure to refund application money- </a:t>
            </a:r>
            <a:r>
              <a:rPr lang="en-US" sz="2800"/>
              <a:t>After the issue of shares to the pubic, the company has to pay back the initial payment to the unsuccessful applicants (SEBI Guidelines- 130 Days), if they fail to do so, the corporate veil can be lifted.</a:t>
            </a:r>
          </a:p>
          <a:p>
            <a:pPr>
              <a:lnSpc>
                <a:spcPct val="80000"/>
              </a:lnSpc>
            </a:pPr>
            <a:r>
              <a:rPr lang="en-US" sz="2800">
                <a:solidFill>
                  <a:schemeClr val="hlink"/>
                </a:solidFill>
              </a:rPr>
              <a:t>Mis-description of companies name- </a:t>
            </a:r>
            <a:r>
              <a:rPr lang="en-US" sz="2800"/>
              <a:t>While signing a contract if the company’s name is not properly described, then the corporate veil can be lifted.</a:t>
            </a: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438400" y="-228600"/>
            <a:ext cx="6400800" cy="1143000"/>
          </a:xfrm>
        </p:spPr>
        <p:txBody>
          <a:bodyPr/>
          <a:lstStyle/>
          <a:p>
            <a:r>
              <a:rPr lang="en-US"/>
              <a:t>continued</a:t>
            </a:r>
          </a:p>
        </p:txBody>
      </p:sp>
      <p:sp>
        <p:nvSpPr>
          <p:cNvPr id="19459" name="Rectangle 3"/>
          <p:cNvSpPr>
            <a:spLocks noGrp="1" noChangeArrowheads="1"/>
          </p:cNvSpPr>
          <p:nvPr>
            <p:ph type="body" idx="1"/>
          </p:nvPr>
        </p:nvSpPr>
        <p:spPr>
          <a:xfrm>
            <a:off x="2438400" y="685800"/>
            <a:ext cx="6400800" cy="5029200"/>
          </a:xfrm>
        </p:spPr>
        <p:txBody>
          <a:bodyPr/>
          <a:lstStyle/>
          <a:p>
            <a:pPr>
              <a:lnSpc>
                <a:spcPct val="80000"/>
              </a:lnSpc>
            </a:pPr>
            <a:r>
              <a:rPr lang="en-US" sz="2400">
                <a:solidFill>
                  <a:schemeClr val="hlink"/>
                </a:solidFill>
              </a:rPr>
              <a:t>Misrepresentation in the prospectus- </a:t>
            </a:r>
            <a:r>
              <a:rPr lang="en-US" sz="2400"/>
              <a:t>(Derry Vs Peek) In case of misrepresentation, the promoters, directors and every other person responsible in this matter can be held liable. </a:t>
            </a:r>
          </a:p>
          <a:p>
            <a:pPr>
              <a:lnSpc>
                <a:spcPct val="80000"/>
              </a:lnSpc>
              <a:buFont typeface="Wingdings" pitchFamily="2" charset="2"/>
              <a:buNone/>
            </a:pPr>
            <a:endParaRPr lang="en-US" sz="2400">
              <a:solidFill>
                <a:schemeClr val="hlink"/>
              </a:solidFill>
            </a:endParaRPr>
          </a:p>
          <a:p>
            <a:pPr>
              <a:lnSpc>
                <a:spcPct val="80000"/>
              </a:lnSpc>
            </a:pPr>
            <a:r>
              <a:rPr lang="en-US" sz="2400">
                <a:solidFill>
                  <a:schemeClr val="hlink"/>
                </a:solidFill>
              </a:rPr>
              <a:t>Fraudulent Conduct- </a:t>
            </a:r>
            <a:r>
              <a:rPr lang="en-US" sz="2400"/>
              <a:t>In case the company is carried on with an intent to defraud the creditors, then the court may lift the corporate veil.</a:t>
            </a:r>
          </a:p>
          <a:p>
            <a:pPr>
              <a:lnSpc>
                <a:spcPct val="80000"/>
              </a:lnSpc>
              <a:buFont typeface="Wingdings" pitchFamily="2" charset="2"/>
              <a:buNone/>
            </a:pPr>
            <a:endParaRPr lang="en-US" sz="2400"/>
          </a:p>
          <a:p>
            <a:pPr>
              <a:lnSpc>
                <a:spcPct val="80000"/>
              </a:lnSpc>
            </a:pPr>
            <a:r>
              <a:rPr lang="en-US" sz="2400">
                <a:solidFill>
                  <a:schemeClr val="hlink"/>
                </a:solidFill>
              </a:rPr>
              <a:t>Holding and subsidiary companies-</a:t>
            </a:r>
            <a:r>
              <a:rPr lang="en-US" sz="2400"/>
              <a:t> A subsidiary has a distinct legal entity from the holding company other than in a few circumstances, so if otherwise shown, the court may under the Act , lift the corporate veil of the subsidiary company.</a:t>
            </a:r>
          </a:p>
          <a:p>
            <a:pPr>
              <a:lnSpc>
                <a:spcPct val="80000"/>
              </a:lnSpc>
            </a:pPr>
            <a:endParaRPr lang="en-US" sz="2400"/>
          </a:p>
        </p:txBody>
      </p:sp>
    </p:spTree>
  </p:cSld>
  <p:clrMapOvr>
    <a:masterClrMapping/>
  </p:clrMapOvr>
  <p:transition spd="slow"/>
</p:sld>
</file>

<file path=ppt/theme/theme1.xml><?xml version="1.0" encoding="utf-8"?>
<a:theme xmlns:a="http://schemas.openxmlformats.org/drawingml/2006/main" name="Proposal">
  <a:themeElements>
    <a:clrScheme name="Proposal 8">
      <a:dk1>
        <a:srgbClr val="000000"/>
      </a:dk1>
      <a:lt1>
        <a:srgbClr val="FFFFFF"/>
      </a:lt1>
      <a:dk2>
        <a:srgbClr val="8C0039"/>
      </a:dk2>
      <a:lt2>
        <a:srgbClr val="660066"/>
      </a:lt2>
      <a:accent1>
        <a:srgbClr val="C58BF9"/>
      </a:accent1>
      <a:accent2>
        <a:srgbClr val="9966FF"/>
      </a:accent2>
      <a:accent3>
        <a:srgbClr val="FFFFFF"/>
      </a:accent3>
      <a:accent4>
        <a:srgbClr val="000000"/>
      </a:accent4>
      <a:accent5>
        <a:srgbClr val="DFC4FB"/>
      </a:accent5>
      <a:accent6>
        <a:srgbClr val="8A5CE7"/>
      </a:accent6>
      <a:hlink>
        <a:srgbClr val="E4005C"/>
      </a:hlink>
      <a:folHlink>
        <a:srgbClr val="C36C03"/>
      </a:folHlink>
    </a:clrScheme>
    <a:fontScheme name="Propos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itchFamily="2" charset="2"/>
          <a:buChar char="n"/>
          <a:tabLst/>
          <a:defRPr kumimoji="0" lang="en-US" sz="32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100000"/>
          </a:lnSpc>
          <a:spcBef>
            <a:spcPct val="20000"/>
          </a:spcBef>
          <a:spcAft>
            <a:spcPct val="0"/>
          </a:spcAft>
          <a:buClr>
            <a:schemeClr val="hlink"/>
          </a:buClr>
          <a:buSzPct val="70000"/>
          <a:buFont typeface="Wingdings" pitchFamily="2" charset="2"/>
          <a:buChar char="n"/>
          <a:tabLst/>
          <a:defRPr kumimoji="0" lang="en-US" sz="32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lnDef>
  </a:objectDefaults>
  <a:extraClrSchemeLst>
    <a:extraClrScheme>
      <a:clrScheme name="Proposal 1">
        <a:dk1>
          <a:srgbClr val="777777"/>
        </a:dk1>
        <a:lt1>
          <a:srgbClr val="FFFFFF"/>
        </a:lt1>
        <a:dk2>
          <a:srgbClr val="333333"/>
        </a:dk2>
        <a:lt2>
          <a:srgbClr val="FFF4C3"/>
        </a:lt2>
        <a:accent1>
          <a:srgbClr val="C892FA"/>
        </a:accent1>
        <a:accent2>
          <a:srgbClr val="9966FF"/>
        </a:accent2>
        <a:accent3>
          <a:srgbClr val="ADADAD"/>
        </a:accent3>
        <a:accent4>
          <a:srgbClr val="DADADA"/>
        </a:accent4>
        <a:accent5>
          <a:srgbClr val="E0C7FC"/>
        </a:accent5>
        <a:accent6>
          <a:srgbClr val="8A5CE7"/>
        </a:accent6>
        <a:hlink>
          <a:srgbClr val="E4005C"/>
        </a:hlink>
        <a:folHlink>
          <a:srgbClr val="DC7A04"/>
        </a:folHlink>
      </a:clrScheme>
      <a:clrMap bg1="dk2" tx1="lt1" bg2="dk1" tx2="lt2" accent1="accent1" accent2="accent2" accent3="accent3" accent4="accent4" accent5="accent5" accent6="accent6" hlink="hlink" folHlink="folHlink"/>
    </a:extraClrScheme>
    <a:extraClrScheme>
      <a:clrScheme name="Proposal 2">
        <a:dk1>
          <a:srgbClr val="1C1C1C"/>
        </a:dk1>
        <a:lt1>
          <a:srgbClr val="FFFFFF"/>
        </a:lt1>
        <a:dk2>
          <a:srgbClr val="5F5F5F"/>
        </a:dk2>
        <a:lt2>
          <a:srgbClr val="FFFFCC"/>
        </a:lt2>
        <a:accent1>
          <a:srgbClr val="4A5B64"/>
        </a:accent1>
        <a:accent2>
          <a:srgbClr val="AF9387"/>
        </a:accent2>
        <a:accent3>
          <a:srgbClr val="B6B6B6"/>
        </a:accent3>
        <a:accent4>
          <a:srgbClr val="DADADA"/>
        </a:accent4>
        <a:accent5>
          <a:srgbClr val="B1B5B8"/>
        </a:accent5>
        <a:accent6>
          <a:srgbClr val="9E857A"/>
        </a:accent6>
        <a:hlink>
          <a:srgbClr val="F3C43F"/>
        </a:hlink>
        <a:folHlink>
          <a:srgbClr val="66CCFF"/>
        </a:folHlink>
      </a:clrScheme>
      <a:clrMap bg1="dk2" tx1="lt1" bg2="dk1" tx2="lt2" accent1="accent1" accent2="accent2" accent3="accent3" accent4="accent4" accent5="accent5" accent6="accent6" hlink="hlink" folHlink="folHlink"/>
    </a:extraClrScheme>
    <a:extraClrScheme>
      <a:clrScheme name="Proposal 3">
        <a:dk1>
          <a:srgbClr val="4D4D4D"/>
        </a:dk1>
        <a:lt1>
          <a:srgbClr val="FFFFFF"/>
        </a:lt1>
        <a:dk2>
          <a:srgbClr val="666699"/>
        </a:dk2>
        <a:lt2>
          <a:srgbClr val="FFFFCC"/>
        </a:lt2>
        <a:accent1>
          <a:srgbClr val="8D8DB3"/>
        </a:accent1>
        <a:accent2>
          <a:srgbClr val="7A25D7"/>
        </a:accent2>
        <a:accent3>
          <a:srgbClr val="B8B8CA"/>
        </a:accent3>
        <a:accent4>
          <a:srgbClr val="DADADA"/>
        </a:accent4>
        <a:accent5>
          <a:srgbClr val="C5C5D6"/>
        </a:accent5>
        <a:accent6>
          <a:srgbClr val="6E20C3"/>
        </a:accent6>
        <a:hlink>
          <a:srgbClr val="66CCFF"/>
        </a:hlink>
        <a:folHlink>
          <a:srgbClr val="3333CC"/>
        </a:folHlink>
      </a:clrScheme>
      <a:clrMap bg1="dk2" tx1="lt1" bg2="dk1" tx2="lt2" accent1="accent1" accent2="accent2" accent3="accent3" accent4="accent4" accent5="accent5" accent6="accent6" hlink="hlink" folHlink="folHlink"/>
    </a:extraClrScheme>
    <a:extraClrScheme>
      <a:clrScheme name="Proposal 4">
        <a:dk1>
          <a:srgbClr val="10187C"/>
        </a:dk1>
        <a:lt1>
          <a:srgbClr val="F8F8F8"/>
        </a:lt1>
        <a:dk2>
          <a:srgbClr val="538DC7"/>
        </a:dk2>
        <a:lt2>
          <a:srgbClr val="CCECFF"/>
        </a:lt2>
        <a:accent1>
          <a:srgbClr val="879EC7"/>
        </a:accent1>
        <a:accent2>
          <a:srgbClr val="461B8B"/>
        </a:accent2>
        <a:accent3>
          <a:srgbClr val="B3C5E0"/>
        </a:accent3>
        <a:accent4>
          <a:srgbClr val="D4D4D4"/>
        </a:accent4>
        <a:accent5>
          <a:srgbClr val="C3CCE0"/>
        </a:accent5>
        <a:accent6>
          <a:srgbClr val="3F177D"/>
        </a:accent6>
        <a:hlink>
          <a:srgbClr val="0000FF"/>
        </a:hlink>
        <a:folHlink>
          <a:srgbClr val="008000"/>
        </a:folHlink>
      </a:clrScheme>
      <a:clrMap bg1="dk2" tx1="lt1" bg2="dk1" tx2="lt2" accent1="accent1" accent2="accent2" accent3="accent3" accent4="accent4" accent5="accent5" accent6="accent6" hlink="hlink" folHlink="folHlink"/>
    </a:extraClrScheme>
    <a:extraClrScheme>
      <a:clrScheme name="Proposal 5">
        <a:dk1>
          <a:srgbClr val="002F2E"/>
        </a:dk1>
        <a:lt1>
          <a:srgbClr val="FFFFFF"/>
        </a:lt1>
        <a:dk2>
          <a:srgbClr val="008080"/>
        </a:dk2>
        <a:lt2>
          <a:srgbClr val="FFFFCC"/>
        </a:lt2>
        <a:accent1>
          <a:srgbClr val="0E6A52"/>
        </a:accent1>
        <a:accent2>
          <a:srgbClr val="3553A7"/>
        </a:accent2>
        <a:accent3>
          <a:srgbClr val="AAC0C0"/>
        </a:accent3>
        <a:accent4>
          <a:srgbClr val="DADADA"/>
        </a:accent4>
        <a:accent5>
          <a:srgbClr val="AAB9B3"/>
        </a:accent5>
        <a:accent6>
          <a:srgbClr val="2F4A97"/>
        </a:accent6>
        <a:hlink>
          <a:srgbClr val="1ACE9F"/>
        </a:hlink>
        <a:folHlink>
          <a:srgbClr val="B5B5FF"/>
        </a:folHlink>
      </a:clrScheme>
      <a:clrMap bg1="dk2" tx1="lt1" bg2="dk1" tx2="lt2" accent1="accent1" accent2="accent2" accent3="accent3" accent4="accent4" accent5="accent5" accent6="accent6" hlink="hlink" folHlink="folHlink"/>
    </a:extraClrScheme>
    <a:extraClrScheme>
      <a:clrScheme name="Proposal 6">
        <a:dk1>
          <a:srgbClr val="000000"/>
        </a:dk1>
        <a:lt1>
          <a:srgbClr val="E3FFFF"/>
        </a:lt1>
        <a:dk2>
          <a:srgbClr val="4400A8"/>
        </a:dk2>
        <a:lt2>
          <a:srgbClr val="005452"/>
        </a:lt2>
        <a:accent1>
          <a:srgbClr val="92CAC9"/>
        </a:accent1>
        <a:accent2>
          <a:srgbClr val="009999"/>
        </a:accent2>
        <a:accent3>
          <a:srgbClr val="EFFFFF"/>
        </a:accent3>
        <a:accent4>
          <a:srgbClr val="000000"/>
        </a:accent4>
        <a:accent5>
          <a:srgbClr val="C7E1E1"/>
        </a:accent5>
        <a:accent6>
          <a:srgbClr val="008A8A"/>
        </a:accent6>
        <a:hlink>
          <a:srgbClr val="187C16"/>
        </a:hlink>
        <a:folHlink>
          <a:srgbClr val="6600FF"/>
        </a:folHlink>
      </a:clrScheme>
      <a:clrMap bg1="lt1" tx1="dk1" bg2="lt2" tx2="dk2" accent1="accent1" accent2="accent2" accent3="accent3" accent4="accent4" accent5="accent5" accent6="accent6" hlink="hlink" folHlink="folHlink"/>
    </a:extraClrScheme>
    <a:extraClrScheme>
      <a:clrScheme name="Proposal 7">
        <a:dk1>
          <a:srgbClr val="000000"/>
        </a:dk1>
        <a:lt1>
          <a:srgbClr val="CCFF99"/>
        </a:lt1>
        <a:dk2>
          <a:srgbClr val="CC99FF"/>
        </a:dk2>
        <a:lt2>
          <a:srgbClr val="1B3600"/>
        </a:lt2>
        <a:accent1>
          <a:srgbClr val="009900"/>
        </a:accent1>
        <a:accent2>
          <a:srgbClr val="B7CA02"/>
        </a:accent2>
        <a:accent3>
          <a:srgbClr val="E2FFCA"/>
        </a:accent3>
        <a:accent4>
          <a:srgbClr val="000000"/>
        </a:accent4>
        <a:accent5>
          <a:srgbClr val="AACAAA"/>
        </a:accent5>
        <a:accent6>
          <a:srgbClr val="A6B702"/>
        </a:accent6>
        <a:hlink>
          <a:srgbClr val="FFCC00"/>
        </a:hlink>
        <a:folHlink>
          <a:srgbClr val="FF9900"/>
        </a:folHlink>
      </a:clrScheme>
      <a:clrMap bg1="lt1" tx1="dk1" bg2="lt2" tx2="dk2" accent1="accent1" accent2="accent2" accent3="accent3" accent4="accent4" accent5="accent5" accent6="accent6" hlink="hlink" folHlink="folHlink"/>
    </a:extraClrScheme>
    <a:extraClrScheme>
      <a:clrScheme name="Proposal 8">
        <a:dk1>
          <a:srgbClr val="000000"/>
        </a:dk1>
        <a:lt1>
          <a:srgbClr val="FFFFFF"/>
        </a:lt1>
        <a:dk2>
          <a:srgbClr val="8C0039"/>
        </a:dk2>
        <a:lt2>
          <a:srgbClr val="660066"/>
        </a:lt2>
        <a:accent1>
          <a:srgbClr val="C58BF9"/>
        </a:accent1>
        <a:accent2>
          <a:srgbClr val="9966FF"/>
        </a:accent2>
        <a:accent3>
          <a:srgbClr val="FFFFFF"/>
        </a:accent3>
        <a:accent4>
          <a:srgbClr val="000000"/>
        </a:accent4>
        <a:accent5>
          <a:srgbClr val="DFC4FB"/>
        </a:accent5>
        <a:accent6>
          <a:srgbClr val="8A5CE7"/>
        </a:accent6>
        <a:hlink>
          <a:srgbClr val="E4005C"/>
        </a:hlink>
        <a:folHlink>
          <a:srgbClr val="C36C0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3467</TotalTime>
  <Words>6050</Words>
  <Application>Microsoft Office PowerPoint</Application>
  <PresentationFormat>On-screen Show (4:3)</PresentationFormat>
  <Paragraphs>461</Paragraphs>
  <Slides>78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78</vt:i4>
      </vt:variant>
    </vt:vector>
  </HeadingPairs>
  <TitlesOfParts>
    <vt:vector size="82" baseType="lpstr">
      <vt:lpstr>Arial</vt:lpstr>
      <vt:lpstr>Wingdings</vt:lpstr>
      <vt:lpstr>Times New Roman</vt:lpstr>
      <vt:lpstr>Proposal</vt:lpstr>
      <vt:lpstr>Company  Law</vt:lpstr>
      <vt:lpstr>What is a company?</vt:lpstr>
      <vt:lpstr>Features of  a company</vt:lpstr>
      <vt:lpstr>Other features</vt:lpstr>
      <vt:lpstr>Features continued..</vt:lpstr>
      <vt:lpstr>Lifting of Corporate Veil</vt:lpstr>
      <vt:lpstr>Circumstances to lift the corporate veil…</vt:lpstr>
      <vt:lpstr>Statutory circumstances for lifting the corporate veil</vt:lpstr>
      <vt:lpstr>continued</vt:lpstr>
      <vt:lpstr>Circumstances to lift the corporate veil through judicial interpretations </vt:lpstr>
      <vt:lpstr>Judicial interpretations by the court are as follows:</vt:lpstr>
      <vt:lpstr>Other circumstances</vt:lpstr>
      <vt:lpstr>Types of Companies</vt:lpstr>
      <vt:lpstr>Limited Company</vt:lpstr>
      <vt:lpstr>Unlimited Company </vt:lpstr>
      <vt:lpstr>Government Company</vt:lpstr>
      <vt:lpstr>Foreign Company</vt:lpstr>
      <vt:lpstr>Private Company</vt:lpstr>
      <vt:lpstr>Slide 19</vt:lpstr>
      <vt:lpstr>Exemption and Privileges of a Private company</vt:lpstr>
      <vt:lpstr>Public Company</vt:lpstr>
      <vt:lpstr>Conversion of Company</vt:lpstr>
      <vt:lpstr>Registration and Incorporation</vt:lpstr>
      <vt:lpstr>Incorporation of a Company</vt:lpstr>
      <vt:lpstr>Promoters</vt:lpstr>
      <vt:lpstr>Slide 26</vt:lpstr>
      <vt:lpstr>Legal Position of the Promoters</vt:lpstr>
      <vt:lpstr>Promoters have the following liabilities under the Companies Act, 1956</vt:lpstr>
      <vt:lpstr>The requirements are as follows</vt:lpstr>
      <vt:lpstr>Memorandum of Association</vt:lpstr>
      <vt:lpstr>Conditions of the MOA</vt:lpstr>
      <vt:lpstr>The MOA of the Limited Company</vt:lpstr>
      <vt:lpstr>The Compulsory Clauses in MOA </vt:lpstr>
      <vt:lpstr>Slide 34</vt:lpstr>
      <vt:lpstr>“Doctrine of Ultra Vires”</vt:lpstr>
      <vt:lpstr>The consequences of the ultra vires transactions are as follows: </vt:lpstr>
      <vt:lpstr>Articles of Association</vt:lpstr>
      <vt:lpstr>AOA </vt:lpstr>
      <vt:lpstr>Contents of the AOA may be as follows:</vt:lpstr>
      <vt:lpstr>Doctrine of Constructive notice and Indoor Management </vt:lpstr>
      <vt:lpstr>Exceptions to the Doctrine of Where the outsider cannot claim the relief on the grounds of  “Indoor management”</vt:lpstr>
      <vt:lpstr>Raising of Capital From Public</vt:lpstr>
      <vt:lpstr>Prospectus </vt:lpstr>
      <vt:lpstr>Various forms in which the  prospectus can be issued.</vt:lpstr>
      <vt:lpstr>Contents of the prospectus </vt:lpstr>
      <vt:lpstr>Civil Liability for Misstatements In case of any untrue statement in the prospectus</vt:lpstr>
      <vt:lpstr>Remedies for misstatements in the prospectus </vt:lpstr>
      <vt:lpstr>Share Capital</vt:lpstr>
      <vt:lpstr>Other features of a share</vt:lpstr>
      <vt:lpstr>Share Certificate and Share Warrant</vt:lpstr>
      <vt:lpstr>Kinds of shares </vt:lpstr>
      <vt:lpstr>Transfer and Transmission of shares</vt:lpstr>
      <vt:lpstr>Buy-Back of Securities</vt:lpstr>
      <vt:lpstr> Dividends </vt:lpstr>
      <vt:lpstr>Dividend</vt:lpstr>
      <vt:lpstr>Directors</vt:lpstr>
      <vt:lpstr>Disqualifications</vt:lpstr>
      <vt:lpstr>Appointment of Directors</vt:lpstr>
      <vt:lpstr>Duties and Liabilities of the Directors</vt:lpstr>
      <vt:lpstr>The directors liabilities</vt:lpstr>
      <vt:lpstr>Criminal Liability</vt:lpstr>
      <vt:lpstr>Company Meetings</vt:lpstr>
      <vt:lpstr>Classification of Meetings</vt:lpstr>
      <vt:lpstr>Other meetings</vt:lpstr>
      <vt:lpstr>How to conduct meeting?</vt:lpstr>
      <vt:lpstr>Resolution</vt:lpstr>
      <vt:lpstr>Quorum and proxy </vt:lpstr>
      <vt:lpstr> Compromise, Reconstruction and Arrangement  </vt:lpstr>
      <vt:lpstr>Slide 69</vt:lpstr>
      <vt:lpstr>Scheme to be approved</vt:lpstr>
      <vt:lpstr>Modes of Reconstruction or Amalgamation</vt:lpstr>
      <vt:lpstr>Mergers, Acquisitions and Take over of companies</vt:lpstr>
      <vt:lpstr>The changing of legal entity after mergers and acquisitions</vt:lpstr>
      <vt:lpstr>Winding up</vt:lpstr>
      <vt:lpstr>How can be company be wound up?</vt:lpstr>
      <vt:lpstr>Modes of winding up</vt:lpstr>
      <vt:lpstr>Winding up procedure</vt:lpstr>
      <vt:lpstr>Dissolution of the company</vt:lpstr>
    </vt:vector>
  </TitlesOfParts>
  <Company>ICFAI National College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Company  Law</dc:title>
  <dc:creator>nandini</dc:creator>
  <cp:lastModifiedBy>india</cp:lastModifiedBy>
  <cp:revision>347</cp:revision>
  <dcterms:created xsi:type="dcterms:W3CDTF">2008-09-01T04:47:23Z</dcterms:created>
  <dcterms:modified xsi:type="dcterms:W3CDTF">2010-12-28T14:53:55Z</dcterms:modified>
</cp:coreProperties>
</file>