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800000"/>
    <a:srgbClr val="663300"/>
    <a:srgbClr val="993366"/>
    <a:srgbClr val="0000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97" autoAdjust="0"/>
    <p:restoredTop sz="94660"/>
  </p:normalViewPr>
  <p:slideViewPr>
    <p:cSldViewPr>
      <p:cViewPr varScale="1">
        <p:scale>
          <a:sx n="55" d="100"/>
          <a:sy n="55" d="100"/>
        </p:scale>
        <p:origin x="-5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BE3DE83-1A68-4B25-B89B-A493330DF8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9AD2EA-33E9-4E5F-B872-290512026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8AD98D-EA4E-483B-A2B6-2A28A7FF2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52F19-2A8C-4ADF-8283-1973D3E25D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8F513C5-F579-49DC-BC6E-B9EBF3E7C3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8D74E0F-642D-457B-9A57-9355AF79D1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77E0EF9-CDE3-4B50-B81E-C5AF4BFD0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5ECBD-5B07-41B1-9BF7-77B3EAA250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3E15EC-3D7F-4BCB-8FAA-936685269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F28468D-2384-4A03-84DD-92BEB7EFB8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2974FA-4075-44E2-8048-767D9A657B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 advTm="16912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D606806-4FE9-447A-B809-7814096064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advTm="16912">
    <p:random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10103_E27s"/>
          <p:cNvPicPr>
            <a:picLocks noChangeAspect="1" noChangeArrowheads="1"/>
          </p:cNvPicPr>
          <p:nvPr/>
        </p:nvPicPr>
        <p:blipFill>
          <a:blip r:embed="rId3"/>
          <a:srcRect l="2499" t="3404" r="2499" b="4997"/>
          <a:stretch>
            <a:fillRect/>
          </a:stretch>
        </p:blipFill>
        <p:spPr bwMode="auto">
          <a:xfrm>
            <a:off x="685800" y="609600"/>
            <a:ext cx="7986532" cy="5257800"/>
          </a:xfrm>
          <a:prstGeom prst="rect">
            <a:avLst/>
          </a:prstGeom>
          <a:noFill/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914400" y="6019800"/>
            <a:ext cx="71240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800000"/>
                </a:solidFill>
                <a:latin typeface="Pristina" pitchFamily="66" charset="0"/>
              </a:rPr>
              <a:t>There were Stone-cutters toiling on the roadside.</a:t>
            </a:r>
          </a:p>
        </p:txBody>
      </p:sp>
    </p:spTree>
  </p:cSld>
  <p:clrMapOvr>
    <a:masterClrMapping/>
  </p:clrMapOvr>
  <p:transition spd="med" advClick="0" advTm="14403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0103_E32s"/>
          <p:cNvPicPr>
            <a:picLocks noChangeAspect="1" noChangeArrowheads="1"/>
          </p:cNvPicPr>
          <p:nvPr/>
        </p:nvPicPr>
        <p:blipFill>
          <a:blip r:embed="rId3">
            <a:lum bright="18000" contrast="12000"/>
          </a:blip>
          <a:srcRect l="2499" r="2499"/>
          <a:stretch>
            <a:fillRect/>
          </a:stretch>
        </p:blipFill>
        <p:spPr bwMode="auto">
          <a:xfrm>
            <a:off x="304800" y="304800"/>
            <a:ext cx="6096000" cy="4278313"/>
          </a:xfrm>
          <a:prstGeom prst="rect">
            <a:avLst/>
          </a:prstGeom>
          <a:noFill/>
        </p:spPr>
      </p:pic>
      <p:pic>
        <p:nvPicPr>
          <p:cNvPr id="3076" name="Picture 4" descr="10096_B15s"/>
          <p:cNvPicPr>
            <a:picLocks noChangeAspect="1" noChangeArrowheads="1"/>
          </p:cNvPicPr>
          <p:nvPr/>
        </p:nvPicPr>
        <p:blipFill>
          <a:blip r:embed="rId4"/>
          <a:srcRect r="11667"/>
          <a:stretch>
            <a:fillRect/>
          </a:stretch>
        </p:blipFill>
        <p:spPr bwMode="auto">
          <a:xfrm>
            <a:off x="6016625" y="1371600"/>
            <a:ext cx="3051175" cy="5181600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4876800"/>
            <a:ext cx="619432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Pristina" pitchFamily="66" charset="0"/>
              </a:rPr>
              <a:t>When asked for their Responses.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Pristina" pitchFamily="66" charset="0"/>
              </a:rPr>
              <a:t>One replied with pains, “ No choice! 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Pristina" pitchFamily="66" charset="0"/>
              </a:rPr>
              <a:t>I have got to do this Labour for my child”</a:t>
            </a:r>
          </a:p>
        </p:txBody>
      </p:sp>
    </p:spTree>
  </p:cSld>
  <p:clrMapOvr>
    <a:masterClrMapping/>
  </p:clrMapOvr>
  <p:transition advTm="1092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10103_E34s"/>
          <p:cNvPicPr>
            <a:picLocks noChangeAspect="1" noChangeArrowheads="1"/>
          </p:cNvPicPr>
          <p:nvPr/>
        </p:nvPicPr>
        <p:blipFill>
          <a:blip r:embed="rId3"/>
          <a:srcRect t="3334" r="1666" b="3334"/>
          <a:stretch>
            <a:fillRect/>
          </a:stretch>
        </p:blipFill>
        <p:spPr bwMode="auto">
          <a:xfrm>
            <a:off x="304800" y="1524000"/>
            <a:ext cx="3532188" cy="5029200"/>
          </a:xfrm>
          <a:prstGeom prst="rect">
            <a:avLst/>
          </a:prstGeom>
          <a:noFill/>
        </p:spPr>
      </p:pic>
      <p:pic>
        <p:nvPicPr>
          <p:cNvPr id="4099" name="Picture 3" descr="10103_F5s"/>
          <p:cNvPicPr>
            <a:picLocks noChangeAspect="1" noChangeArrowheads="1"/>
          </p:cNvPicPr>
          <p:nvPr/>
        </p:nvPicPr>
        <p:blipFill>
          <a:blip r:embed="rId4">
            <a:lum bright="6000" contrast="18000"/>
          </a:blip>
          <a:srcRect l="6580" b="2361"/>
          <a:stretch>
            <a:fillRect/>
          </a:stretch>
        </p:blipFill>
        <p:spPr bwMode="auto">
          <a:xfrm>
            <a:off x="3581400" y="304800"/>
            <a:ext cx="5334000" cy="3716338"/>
          </a:xfrm>
          <a:prstGeom prst="rect">
            <a:avLst/>
          </a:prstGeom>
          <a:noFill/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971800" y="4648200"/>
            <a:ext cx="7162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Pristina" pitchFamily="66" charset="0"/>
              </a:rPr>
              <a:t>Another said with pride, 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Pristina" pitchFamily="66" charset="0"/>
              </a:rPr>
              <a:t>“Our roads are getting built;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Pristina" pitchFamily="66" charset="0"/>
              </a:rPr>
              <a:t>I do it as Duty to my Nation”</a:t>
            </a:r>
          </a:p>
        </p:txBody>
      </p:sp>
    </p:spTree>
  </p:cSld>
  <p:clrMapOvr>
    <a:masterClrMapping/>
  </p:clrMapOvr>
  <p:transition advTm="9781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0103_E28s"/>
          <p:cNvPicPr>
            <a:picLocks noChangeAspect="1" noChangeArrowheads="1"/>
          </p:cNvPicPr>
          <p:nvPr/>
        </p:nvPicPr>
        <p:blipFill>
          <a:blip r:embed="rId3"/>
          <a:srcRect r="3334"/>
          <a:stretch>
            <a:fillRect/>
          </a:stretch>
        </p:blipFill>
        <p:spPr bwMode="auto">
          <a:xfrm>
            <a:off x="228600" y="304800"/>
            <a:ext cx="3683000" cy="5715000"/>
          </a:xfrm>
          <a:prstGeom prst="rect">
            <a:avLst/>
          </a:prstGeom>
          <a:noFill/>
        </p:spPr>
      </p:pic>
      <p:pic>
        <p:nvPicPr>
          <p:cNvPr id="5124" name="Picture 4" descr="10103_F24s"/>
          <p:cNvPicPr>
            <a:picLocks noChangeAspect="1" noChangeArrowheads="1"/>
          </p:cNvPicPr>
          <p:nvPr/>
        </p:nvPicPr>
        <p:blipFill>
          <a:blip r:embed="rId4">
            <a:lum bright="18000" contrast="18000"/>
          </a:blip>
          <a:srcRect/>
          <a:stretch>
            <a:fillRect/>
          </a:stretch>
        </p:blipFill>
        <p:spPr bwMode="auto">
          <a:xfrm>
            <a:off x="6248400" y="0"/>
            <a:ext cx="2895600" cy="4343400"/>
          </a:xfrm>
          <a:prstGeom prst="rect">
            <a:avLst/>
          </a:prstGeom>
          <a:noFill/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0" y="4572000"/>
            <a:ext cx="498726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dirty="0">
                <a:solidFill>
                  <a:srgbClr val="800000"/>
                </a:solidFill>
                <a:latin typeface="Pristina" pitchFamily="66" charset="0"/>
              </a:rPr>
              <a:t>While the third calmly said, </a:t>
            </a:r>
          </a:p>
          <a:p>
            <a:pPr algn="ctr"/>
            <a:r>
              <a:rPr lang="en-US" sz="3600" dirty="0">
                <a:solidFill>
                  <a:srgbClr val="800000"/>
                </a:solidFill>
                <a:latin typeface="Pristina" pitchFamily="66" charset="0"/>
              </a:rPr>
              <a:t>“ I do it as Worship of the Lord</a:t>
            </a:r>
          </a:p>
          <a:p>
            <a:pPr algn="ctr"/>
            <a:r>
              <a:rPr lang="en-US" sz="3600" dirty="0">
                <a:solidFill>
                  <a:srgbClr val="800000"/>
                </a:solidFill>
                <a:latin typeface="Pristina" pitchFamily="66" charset="0"/>
              </a:rPr>
              <a:t>at the Temple that is being built.”</a:t>
            </a:r>
          </a:p>
        </p:txBody>
      </p:sp>
    </p:spTree>
  </p:cSld>
  <p:clrMapOvr>
    <a:masterClrMapping/>
  </p:clrMapOvr>
  <p:transition advTm="12406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" presetClass="entr" presetSubtype="3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5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228600" y="381000"/>
            <a:ext cx="5481638" cy="4343400"/>
            <a:chOff x="144" y="240"/>
            <a:chExt cx="3453" cy="2736"/>
          </a:xfrm>
        </p:grpSpPr>
        <p:pic>
          <p:nvPicPr>
            <p:cNvPr id="8202" name="Picture 10" descr="10096_B15s"/>
            <p:cNvPicPr>
              <a:picLocks noChangeAspect="1" noChangeArrowheads="1"/>
            </p:cNvPicPr>
            <p:nvPr/>
          </p:nvPicPr>
          <p:blipFill>
            <a:blip r:embed="rId3"/>
            <a:srcRect r="11667"/>
            <a:stretch>
              <a:fillRect/>
            </a:stretch>
          </p:blipFill>
          <p:spPr bwMode="auto">
            <a:xfrm>
              <a:off x="192" y="624"/>
              <a:ext cx="1385" cy="2352"/>
            </a:xfrm>
            <a:prstGeom prst="rect">
              <a:avLst/>
            </a:prstGeom>
            <a:noFill/>
          </p:spPr>
        </p:pic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144" y="240"/>
              <a:ext cx="3453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000" dirty="0">
                  <a:solidFill>
                    <a:srgbClr val="800000"/>
                  </a:solidFill>
                  <a:latin typeface="Pristina" pitchFamily="66" charset="0"/>
                </a:rPr>
                <a:t>The Child of the first became A Stonecutter,</a:t>
              </a:r>
            </a:p>
          </p:txBody>
        </p:sp>
      </p:grp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2971800" y="1431925"/>
            <a:ext cx="4098925" cy="3038475"/>
            <a:chOff x="1872" y="902"/>
            <a:chExt cx="2582" cy="1914"/>
          </a:xfrm>
        </p:grpSpPr>
        <p:pic>
          <p:nvPicPr>
            <p:cNvPr id="8199" name="Picture 7" descr="10103_F5s"/>
            <p:cNvPicPr>
              <a:picLocks noChangeAspect="1" noChangeArrowheads="1"/>
            </p:cNvPicPr>
            <p:nvPr/>
          </p:nvPicPr>
          <p:blipFill>
            <a:blip r:embed="rId4">
              <a:lum bright="6000" contrast="18000"/>
            </a:blip>
            <a:srcRect l="6580" b="2361"/>
            <a:stretch>
              <a:fillRect/>
            </a:stretch>
          </p:blipFill>
          <p:spPr bwMode="auto">
            <a:xfrm>
              <a:off x="1872" y="1344"/>
              <a:ext cx="2112" cy="1472"/>
            </a:xfrm>
            <a:prstGeom prst="rect">
              <a:avLst/>
            </a:prstGeom>
            <a:noFill/>
          </p:spPr>
        </p:pic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1876" y="902"/>
              <a:ext cx="2578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000" dirty="0">
                  <a:solidFill>
                    <a:srgbClr val="800000"/>
                  </a:solidFill>
                  <a:latin typeface="Pristina" pitchFamily="66" charset="0"/>
                </a:rPr>
                <a:t>An Army Officer of the Second,</a:t>
              </a:r>
            </a:p>
          </p:txBody>
        </p:sp>
      </p:grp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257800" y="6232525"/>
            <a:ext cx="3581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" dirty="0">
                <a:solidFill>
                  <a:srgbClr val="800000"/>
                </a:solidFill>
                <a:latin typeface="Pristina" pitchFamily="66" charset="0"/>
              </a:rPr>
              <a:t>And No wonder why.</a:t>
            </a:r>
          </a:p>
        </p:txBody>
      </p:sp>
      <p:grpSp>
        <p:nvGrpSpPr>
          <p:cNvPr id="8211" name="Group 19"/>
          <p:cNvGrpSpPr>
            <a:grpSpLocks/>
          </p:cNvGrpSpPr>
          <p:nvPr/>
        </p:nvGrpSpPr>
        <p:grpSpPr bwMode="auto">
          <a:xfrm>
            <a:off x="2438400" y="2209800"/>
            <a:ext cx="6400800" cy="3673475"/>
            <a:chOff x="1536" y="1392"/>
            <a:chExt cx="4032" cy="2314"/>
          </a:xfrm>
        </p:grpSpPr>
        <p:pic>
          <p:nvPicPr>
            <p:cNvPr id="8197" name="Picture 5" descr="10103_F23s"/>
            <p:cNvPicPr>
              <a:picLocks noChangeAspect="1" noChangeArrowheads="1"/>
            </p:cNvPicPr>
            <p:nvPr/>
          </p:nvPicPr>
          <p:blipFill>
            <a:blip r:embed="rId5">
              <a:lum bright="18000" contrast="18000"/>
            </a:blip>
            <a:srcRect/>
            <a:stretch>
              <a:fillRect/>
            </a:stretch>
          </p:blipFill>
          <p:spPr bwMode="auto">
            <a:xfrm>
              <a:off x="4128" y="1392"/>
              <a:ext cx="1280" cy="1920"/>
            </a:xfrm>
            <a:prstGeom prst="rect">
              <a:avLst/>
            </a:prstGeom>
            <a:noFill/>
          </p:spPr>
        </p:pic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1536" y="3360"/>
              <a:ext cx="4032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000" dirty="0">
                  <a:solidFill>
                    <a:srgbClr val="800000"/>
                  </a:solidFill>
                  <a:latin typeface="Pristina" pitchFamily="66" charset="0"/>
                </a:rPr>
                <a:t>And A Renowned Architect of the third.   </a:t>
              </a:r>
            </a:p>
          </p:txBody>
        </p:sp>
      </p:grpSp>
    </p:spTree>
  </p:cSld>
  <p:clrMapOvr>
    <a:masterClrMapping/>
  </p:clrMapOvr>
  <p:transition advTm="14282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755687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Pristina" pitchFamily="66" charset="0"/>
              </a:rPr>
              <a:t>They were doing the same job - Stonecutting-</a:t>
            </a:r>
          </a:p>
          <a:p>
            <a:pPr algn="ctr"/>
            <a:endParaRPr lang="en-US" sz="3600" dirty="0" smtClean="0">
              <a:solidFill>
                <a:srgbClr val="663300"/>
              </a:solidFill>
              <a:latin typeface="Playbill" pitchFamily="82" charset="0"/>
            </a:endParaRPr>
          </a:p>
          <a:p>
            <a:pPr algn="ctr"/>
            <a:r>
              <a:rPr lang="en-US" sz="3600" dirty="0" smtClean="0">
                <a:solidFill>
                  <a:srgbClr val="663300"/>
                </a:solidFill>
                <a:latin typeface="Playbill" pitchFamily="82" charset="0"/>
              </a:rPr>
              <a:t>But</a:t>
            </a:r>
          </a:p>
          <a:p>
            <a:pPr algn="ctr"/>
            <a:endParaRPr lang="en-US" sz="3600" dirty="0">
              <a:solidFill>
                <a:srgbClr val="663300"/>
              </a:solidFill>
              <a:latin typeface="Playbill" pitchFamily="82" charset="0"/>
            </a:endParaRPr>
          </a:p>
          <a:p>
            <a:pPr algn="ctr"/>
            <a:r>
              <a:rPr lang="en-US" sz="3200" b="1" dirty="0" smtClean="0">
                <a:solidFill>
                  <a:srgbClr val="800000"/>
                </a:solidFill>
                <a:latin typeface="Bradley Hand ITC" pitchFamily="66" charset="0"/>
              </a:rPr>
              <a:t>their</a:t>
            </a:r>
            <a:r>
              <a:rPr lang="en-US" sz="3200" dirty="0" smtClean="0">
                <a:solidFill>
                  <a:srgbClr val="800000"/>
                </a:solidFill>
                <a:latin typeface="Bradley Hand ITC" pitchFamily="66" charset="0"/>
              </a:rPr>
              <a:t> </a:t>
            </a:r>
            <a:r>
              <a:rPr lang="en-US" sz="3200" b="1" i="1" u="sng" dirty="0">
                <a:solidFill>
                  <a:srgbClr val="800000"/>
                </a:solidFill>
                <a:latin typeface="Bradley Hand ITC" pitchFamily="66" charset="0"/>
              </a:rPr>
              <a:t>ATTITUDE</a:t>
            </a:r>
            <a:r>
              <a:rPr lang="en-US" sz="3200" dirty="0">
                <a:solidFill>
                  <a:srgbClr val="800000"/>
                </a:solidFill>
                <a:latin typeface="Bradley Hand ITC" pitchFamily="66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latin typeface="Bradley Hand ITC" pitchFamily="66" charset="0"/>
              </a:rPr>
              <a:t>made the whole difference</a:t>
            </a:r>
            <a:r>
              <a:rPr lang="en-US" sz="3200" dirty="0">
                <a:solidFill>
                  <a:srgbClr val="800000"/>
                </a:solidFill>
                <a:latin typeface="Bradley Hand ITC" pitchFamily="66" charset="0"/>
              </a:rPr>
              <a:t>.</a:t>
            </a:r>
            <a:endParaRPr lang="en-US" sz="2800" dirty="0">
              <a:solidFill>
                <a:srgbClr val="800000"/>
              </a:solidFill>
              <a:latin typeface="Bradley Hand ITC" pitchFamily="66" charset="0"/>
            </a:endParaRPr>
          </a:p>
        </p:txBody>
      </p:sp>
      <p:sp>
        <p:nvSpPr>
          <p:cNvPr id="9226" name="WordArt 10"/>
          <p:cNvSpPr>
            <a:spLocks noChangeArrowheads="1" noChangeShapeType="1" noTextEdit="1"/>
          </p:cNvSpPr>
          <p:nvPr/>
        </p:nvSpPr>
        <p:spPr bwMode="auto">
          <a:xfrm>
            <a:off x="228600" y="5638800"/>
            <a:ext cx="459105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00" kern="10" normalizeH="1" dirty="0" smtClean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4876800"/>
            <a:ext cx="355706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What You Love…</a:t>
            </a:r>
          </a:p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Love What You Do!!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0" y="5638800"/>
            <a:ext cx="3110723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HeroicExtremeRightFacing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3200" b="1" dirty="0" smtClean="0">
                <a:ln w="11430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rush Script MT" pitchFamily="66" charset="0"/>
              </a:rPr>
              <a:t>By Aryan </a:t>
            </a:r>
            <a:r>
              <a:rPr lang="en-US" sz="3200" b="1" dirty="0" err="1" smtClean="0">
                <a:ln w="11430">
                  <a:solidFill>
                    <a:srgbClr val="FFC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rush Script MT" pitchFamily="66" charset="0"/>
              </a:rPr>
              <a:t>Simghania</a:t>
            </a:r>
            <a:endParaRPr lang="en-US" sz="3200" b="1" dirty="0">
              <a:ln w="11430">
                <a:solidFill>
                  <a:srgbClr val="FFC000"/>
                </a:solidFill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rush Script MT" pitchFamily="66" charset="0"/>
            </a:endParaRPr>
          </a:p>
        </p:txBody>
      </p:sp>
    </p:spTree>
  </p:cSld>
  <p:clrMapOvr>
    <a:masterClrMapping/>
  </p:clrMapOvr>
  <p:transition advTm="5109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213</TotalTime>
  <Words>136</Words>
  <Application>Microsoft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Foundry</vt:lpstr>
      <vt:lpstr>Slide 1</vt:lpstr>
      <vt:lpstr>Slide 2</vt:lpstr>
      <vt:lpstr>Slide 3</vt:lpstr>
      <vt:lpstr>Slide 4</vt:lpstr>
      <vt:lpstr>Slide 5</vt:lpstr>
      <vt:lpstr>Slide 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Stonecutters</dc:title>
  <dc:creator>Hitu Gandhi - India</dc:creator>
  <cp:lastModifiedBy>Rahul</cp:lastModifiedBy>
  <cp:revision>27</cp:revision>
  <dcterms:created xsi:type="dcterms:W3CDTF">2002-03-09T10:18:50Z</dcterms:created>
  <dcterms:modified xsi:type="dcterms:W3CDTF">2012-01-18T14:32:33Z</dcterms:modified>
</cp:coreProperties>
</file>