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sldIdLst>
    <p:sldId id="256" r:id="rId2"/>
    <p:sldId id="258" r:id="rId3"/>
    <p:sldId id="259" r:id="rId4"/>
    <p:sldId id="260" r:id="rId5"/>
    <p:sldId id="261" r:id="rId6"/>
    <p:sldId id="262" r:id="rId7"/>
    <p:sldId id="263" r:id="rId8"/>
    <p:sldId id="264" r:id="rId9"/>
    <p:sldId id="265" r:id="rId10"/>
    <p:sldId id="266" r:id="rId11"/>
    <p:sldId id="26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244524C-4D13-44A6-A3E7-B7F51FA4DE39}" type="datetimeFigureOut">
              <a:rPr lang="en-US" smtClean="0"/>
              <a:t>12/19/2014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3912987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44524C-4D13-44A6-A3E7-B7F51FA4DE39}" type="datetimeFigureOut">
              <a:rPr lang="en-US" smtClean="0"/>
              <a:t>12/19/2014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3987244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44524C-4D13-44A6-A3E7-B7F51FA4DE39}" type="datetimeFigureOut">
              <a:rPr lang="en-US" smtClean="0"/>
              <a:t>12/19/2014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3023534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44524C-4D13-44A6-A3E7-B7F51FA4DE39}" type="datetimeFigureOut">
              <a:rPr lang="en-US" smtClean="0"/>
              <a:t>12/19/2014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BC7273-1194-485F-8A7D-A0A1E5160F32}"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9884878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44524C-4D13-44A6-A3E7-B7F51FA4DE39}" type="datetimeFigureOut">
              <a:rPr lang="en-US" smtClean="0"/>
              <a:t>12/19/2014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39450730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244524C-4D13-44A6-A3E7-B7F51FA4DE39}" type="datetimeFigureOut">
              <a:rPr lang="en-US" smtClean="0"/>
              <a:t>12/19/2014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705631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244524C-4D13-44A6-A3E7-B7F51FA4DE39}" type="datetimeFigureOut">
              <a:rPr lang="en-US" smtClean="0"/>
              <a:t>12/19/2014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502770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44524C-4D13-44A6-A3E7-B7F51FA4DE39}" type="datetimeFigureOut">
              <a:rPr lang="en-US" smtClean="0"/>
              <a:t>12/19/2014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36125308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44524C-4D13-44A6-A3E7-B7F51FA4DE39}" type="datetimeFigureOut">
              <a:rPr lang="en-US" smtClean="0"/>
              <a:t>12/19/2014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874882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5244524C-4D13-44A6-A3E7-B7F51FA4DE39}" type="datetimeFigureOut">
              <a:rPr lang="en-US" smtClean="0"/>
              <a:t>12/19/2014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2874190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44524C-4D13-44A6-A3E7-B7F51FA4DE39}" type="datetimeFigureOut">
              <a:rPr lang="en-US" smtClean="0"/>
              <a:t>12/19/2014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1069466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244524C-4D13-44A6-A3E7-B7F51FA4DE39}" type="datetimeFigureOut">
              <a:rPr lang="en-US" smtClean="0"/>
              <a:t>12/19/2014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1647428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244524C-4D13-44A6-A3E7-B7F51FA4DE39}" type="datetimeFigureOut">
              <a:rPr lang="en-US" smtClean="0"/>
              <a:t>12/19/2014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3389778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5244524C-4D13-44A6-A3E7-B7F51FA4DE39}" type="datetimeFigureOut">
              <a:rPr lang="en-US" smtClean="0"/>
              <a:t>12/19/2014</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2702998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5244524C-4D13-44A6-A3E7-B7F51FA4DE39}" type="datetimeFigureOut">
              <a:rPr lang="en-US" smtClean="0"/>
              <a:t>12/19/2014</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3327042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5244524C-4D13-44A6-A3E7-B7F51FA4DE39}" type="datetimeFigureOut">
              <a:rPr lang="en-US" smtClean="0"/>
              <a:t>12/19/2014</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6164941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44524C-4D13-44A6-A3E7-B7F51FA4DE39}" type="datetimeFigureOut">
              <a:rPr lang="en-US" smtClean="0"/>
              <a:t>12/19/2014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BC7273-1194-485F-8A7D-A0A1E5160F32}" type="slidenum">
              <a:rPr lang="en-US" smtClean="0"/>
              <a:t>‹#›</a:t>
            </a:fld>
            <a:endParaRPr lang="en-US"/>
          </a:p>
        </p:txBody>
      </p:sp>
    </p:spTree>
    <p:extLst>
      <p:ext uri="{BB962C8B-B14F-4D97-AF65-F5344CB8AC3E}">
        <p14:creationId xmlns:p14="http://schemas.microsoft.com/office/powerpoint/2010/main" val="1411638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5244524C-4D13-44A6-A3E7-B7F51FA4DE39}" type="datetimeFigureOut">
              <a:rPr lang="en-US" smtClean="0"/>
              <a:t>12/19/2014</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5ABC7273-1194-485F-8A7D-A0A1E5160F32}" type="slidenum">
              <a:rPr lang="en-US" smtClean="0"/>
              <a:t>‹#›</a:t>
            </a:fld>
            <a:endParaRPr lang="en-US"/>
          </a:p>
        </p:txBody>
      </p:sp>
    </p:spTree>
    <p:extLst>
      <p:ext uri="{BB962C8B-B14F-4D97-AF65-F5344CB8AC3E}">
        <p14:creationId xmlns:p14="http://schemas.microsoft.com/office/powerpoint/2010/main" val="2463773710"/>
      </p:ext>
    </p:extLst>
  </p:cSld>
  <p:clrMap bg1="dk1" tx1="lt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3848" y="169327"/>
            <a:ext cx="9144000" cy="1788262"/>
          </a:xfrm>
        </p:spPr>
        <p:txBody>
          <a:bodyPr>
            <a:normAutofit/>
          </a:bodyPr>
          <a:lstStyle/>
          <a:p>
            <a:r>
              <a:rPr lang="en-US" sz="5400" b="1" dirty="0" smtClean="0">
                <a:solidFill>
                  <a:srgbClr val="FF0000"/>
                </a:solidFill>
                <a:effectLst>
                  <a:outerShdw blurRad="38100" dist="38100" dir="2700000" algn="tl">
                    <a:srgbClr val="000000">
                      <a:alpha val="43137"/>
                    </a:srgbClr>
                  </a:outerShdw>
                </a:effectLst>
              </a:rPr>
              <a:t>INCORPORATION OF A COMPANY</a:t>
            </a:r>
            <a:endParaRPr lang="en-US" sz="5400" b="1"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83335" y="2202287"/>
            <a:ext cx="11320530" cy="4365937"/>
          </a:xfrm>
        </p:spPr>
        <p:txBody>
          <a:bodyPr>
            <a:normAutofit/>
          </a:bodyPr>
          <a:lstStyle/>
          <a:p>
            <a:r>
              <a:rPr lang="en-US" sz="3600" b="1" dirty="0" smtClean="0">
                <a:solidFill>
                  <a:schemeClr val="accent6">
                    <a:lumMod val="50000"/>
                  </a:schemeClr>
                </a:solidFill>
                <a:effectLst>
                  <a:outerShdw blurRad="38100" dist="38100" dir="2700000" algn="tl">
                    <a:srgbClr val="000000">
                      <a:alpha val="43137"/>
                    </a:srgbClr>
                  </a:outerShdw>
                </a:effectLst>
              </a:rPr>
              <a:t>STEP BY STEP PROCEDURE FOR FORMATION OF COMPANY UNDER COMPANIES ACT,2013</a:t>
            </a:r>
            <a:endParaRPr lang="en-US" sz="3600" b="1" dirty="0">
              <a:solidFill>
                <a:schemeClr val="accent6">
                  <a:lumMod val="50000"/>
                </a:schemeClr>
              </a:solidFill>
              <a:effectLst>
                <a:outerShdw blurRad="38100" dist="38100" dir="2700000" algn="tl">
                  <a:srgbClr val="000000">
                    <a:alpha val="43137"/>
                  </a:srgbClr>
                </a:outerShdw>
              </a:effectLst>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6176" y="3631842"/>
            <a:ext cx="7099344" cy="2794714"/>
          </a:xfrm>
          <a:prstGeom prst="rect">
            <a:avLst/>
          </a:prstGeom>
        </p:spPr>
      </p:pic>
    </p:spTree>
    <p:extLst>
      <p:ext uri="{BB962C8B-B14F-4D97-AF65-F5344CB8AC3E}">
        <p14:creationId xmlns:p14="http://schemas.microsoft.com/office/powerpoint/2010/main" val="24282438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0304"/>
            <a:ext cx="10515600" cy="6452316"/>
          </a:xfrm>
        </p:spPr>
        <p:txBody>
          <a:bodyPr/>
          <a:lstStyle/>
          <a:p>
            <a:pPr marL="0" indent="0">
              <a:buNone/>
            </a:pPr>
            <a:r>
              <a:rPr lang="en-US" dirty="0" smtClean="0"/>
              <a:t>4) Certified true copy of the Memorandum and Article of Association of company.</a:t>
            </a:r>
          </a:p>
          <a:p>
            <a:pPr marL="0" indent="0">
              <a:buNone/>
            </a:pPr>
            <a:endParaRPr lang="en-US" dirty="0" smtClean="0"/>
          </a:p>
          <a:p>
            <a:pPr marL="0" indent="0">
              <a:buNone/>
            </a:pPr>
            <a:r>
              <a:rPr lang="en-US" dirty="0" smtClean="0"/>
              <a:t>5) Copy of agreements for appointments of MD, Underwriters, Contracts etc. </a:t>
            </a:r>
          </a:p>
          <a:p>
            <a:pPr marL="0" indent="0">
              <a:buNone/>
            </a:pPr>
            <a:r>
              <a:rPr lang="en-US" dirty="0" smtClean="0"/>
              <a:t>entered into by the promoters before incorporation of Co.</a:t>
            </a:r>
          </a:p>
          <a:p>
            <a:pPr marL="0" indent="0">
              <a:buNone/>
            </a:pPr>
            <a:endParaRPr lang="en-US" dirty="0" smtClean="0"/>
          </a:p>
          <a:p>
            <a:pPr marL="0" indent="0">
              <a:buNone/>
            </a:pPr>
            <a:r>
              <a:rPr lang="en-US" dirty="0" smtClean="0"/>
              <a:t>6) Details of preliminary expense already incurred/proposed to be incurred by the Co.</a:t>
            </a:r>
          </a:p>
          <a:p>
            <a:pPr marL="0" indent="0">
              <a:buNone/>
            </a:pPr>
            <a:endParaRPr lang="en-US" dirty="0" smtClean="0"/>
          </a:p>
          <a:p>
            <a:pPr marL="0" indent="0">
              <a:buNone/>
            </a:pPr>
            <a:r>
              <a:rPr lang="en-US" dirty="0" smtClean="0"/>
              <a:t>7)Power of attorney to obtain the certificate of commencement of business from ROC.</a:t>
            </a:r>
          </a:p>
          <a:p>
            <a:pPr marL="0" indent="0">
              <a:buNone/>
            </a:pPr>
            <a:endParaRPr lang="en-US" dirty="0" smtClean="0"/>
          </a:p>
          <a:p>
            <a:pPr marL="0" indent="0">
              <a:buNone/>
            </a:pPr>
            <a:r>
              <a:rPr lang="en-US" dirty="0" smtClean="0"/>
              <a:t>8) Certified true copy of the resolution passed by the board for approval of filling of declaration for obtaining COB.</a:t>
            </a:r>
          </a:p>
          <a:p>
            <a:pPr marL="0" indent="0">
              <a:buNone/>
            </a:pPr>
            <a:endParaRPr lang="en-US" dirty="0" smtClean="0"/>
          </a:p>
          <a:p>
            <a:pPr marL="0" indent="0">
              <a:buNone/>
            </a:pPr>
            <a:r>
              <a:rPr lang="en-US" dirty="0" smtClean="0"/>
              <a:t>9) Confirmation for paid up share capital to the extent of 5lacs in case of public co. and 1lacs in case of private co and OPC,and proof thereof,</a:t>
            </a:r>
            <a:endParaRPr lang="en-US" dirty="0"/>
          </a:p>
        </p:txBody>
      </p:sp>
    </p:spTree>
    <p:extLst>
      <p:ext uri="{BB962C8B-B14F-4D97-AF65-F5344CB8AC3E}">
        <p14:creationId xmlns:p14="http://schemas.microsoft.com/office/powerpoint/2010/main" val="28946689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31819"/>
            <a:ext cx="10515600" cy="6478073"/>
          </a:xfrm>
        </p:spPr>
        <p:txBody>
          <a:bodyPr>
            <a:normAutofit fontScale="92500" lnSpcReduction="10000"/>
          </a:bodyPr>
          <a:lstStyle/>
          <a:p>
            <a:pPr marL="0" indent="0">
              <a:buNone/>
            </a:pPr>
            <a:r>
              <a:rPr lang="en-US" dirty="0" smtClean="0"/>
              <a:t>10) In the end this declaration form shall be verified by the Company Secretary or CA or CMA in practice.</a:t>
            </a:r>
          </a:p>
          <a:p>
            <a:pPr marL="0" indent="0">
              <a:buNone/>
            </a:pPr>
            <a:endParaRPr lang="en-US" dirty="0" smtClean="0"/>
          </a:p>
          <a:p>
            <a:pPr marL="0" indent="0">
              <a:buNone/>
            </a:pPr>
            <a:r>
              <a:rPr lang="en-US" sz="2000" i="1" dirty="0" smtClean="0">
                <a:solidFill>
                  <a:schemeClr val="accent3">
                    <a:lumMod val="60000"/>
                    <a:lumOff val="40000"/>
                  </a:schemeClr>
                </a:solidFill>
              </a:rPr>
              <a:t>Note: It may be noted that if this declaration(INC-21) is not filled within 180 days of the incorporation, then ROC has the power to strike off the Co.</a:t>
            </a:r>
            <a:endParaRPr lang="en-US" sz="2000" i="1" dirty="0">
              <a:solidFill>
                <a:schemeClr val="accent3">
                  <a:lumMod val="60000"/>
                  <a:lumOff val="40000"/>
                </a:schemeClr>
              </a:solidFill>
            </a:endParaRPr>
          </a:p>
          <a:p>
            <a:pPr marL="0" indent="0">
              <a:buNone/>
            </a:pPr>
            <a:endParaRPr lang="en-US" dirty="0" smtClean="0"/>
          </a:p>
          <a:p>
            <a:pPr marL="0" indent="0">
              <a:buNone/>
            </a:pPr>
            <a:endParaRPr lang="en-US" dirty="0"/>
          </a:p>
          <a:p>
            <a:pPr marL="0" indent="0">
              <a:buNone/>
            </a:pPr>
            <a:endParaRPr lang="en-US" dirty="0"/>
          </a:p>
          <a:p>
            <a:pPr marL="0" indent="0" algn="r">
              <a:buNone/>
            </a:pPr>
            <a:endParaRPr lang="en-US" sz="3200" i="1" dirty="0" smtClean="0">
              <a:solidFill>
                <a:schemeClr val="accent1">
                  <a:lumMod val="60000"/>
                  <a:lumOff val="40000"/>
                </a:schemeClr>
              </a:solidFill>
              <a:effectLst>
                <a:outerShdw blurRad="38100" dist="38100" dir="2700000" algn="tl">
                  <a:srgbClr val="000000">
                    <a:alpha val="43137"/>
                  </a:srgbClr>
                </a:outerShdw>
              </a:effectLst>
            </a:endParaRPr>
          </a:p>
          <a:p>
            <a:pPr marL="0" indent="0" algn="r">
              <a:buNone/>
            </a:pPr>
            <a:endParaRPr lang="en-US" sz="3200" i="1" dirty="0">
              <a:solidFill>
                <a:schemeClr val="accent1">
                  <a:lumMod val="60000"/>
                  <a:lumOff val="40000"/>
                </a:schemeClr>
              </a:solidFill>
              <a:effectLst>
                <a:outerShdw blurRad="38100" dist="38100" dir="2700000" algn="tl">
                  <a:srgbClr val="000000">
                    <a:alpha val="43137"/>
                  </a:srgbClr>
                </a:outerShdw>
              </a:effectLst>
            </a:endParaRPr>
          </a:p>
          <a:p>
            <a:pPr marL="0" indent="0" algn="r">
              <a:buNone/>
            </a:pPr>
            <a:endParaRPr lang="en-US" sz="3200" i="1" dirty="0" smtClean="0">
              <a:solidFill>
                <a:schemeClr val="accent1">
                  <a:lumMod val="60000"/>
                  <a:lumOff val="40000"/>
                </a:schemeClr>
              </a:solidFill>
              <a:effectLst>
                <a:outerShdw blurRad="38100" dist="38100" dir="2700000" algn="tl">
                  <a:srgbClr val="000000">
                    <a:alpha val="43137"/>
                  </a:srgbClr>
                </a:outerShdw>
              </a:effectLst>
            </a:endParaRPr>
          </a:p>
          <a:p>
            <a:pPr marL="0" indent="0" algn="r">
              <a:buNone/>
            </a:pPr>
            <a:r>
              <a:rPr lang="en-US" sz="3200" i="1" dirty="0" smtClean="0">
                <a:solidFill>
                  <a:schemeClr val="accent1">
                    <a:lumMod val="60000"/>
                    <a:lumOff val="40000"/>
                  </a:schemeClr>
                </a:solidFill>
                <a:effectLst>
                  <a:outerShdw blurRad="38100" dist="38100" dir="2700000" algn="tl">
                    <a:srgbClr val="000000">
                      <a:alpha val="43137"/>
                    </a:srgbClr>
                  </a:outerShdw>
                </a:effectLst>
              </a:rPr>
              <a:t>Presented By: Aarti Jain</a:t>
            </a:r>
          </a:p>
          <a:p>
            <a:pPr marL="0" indent="0" algn="r">
              <a:buNone/>
            </a:pPr>
            <a:r>
              <a:rPr lang="en-US" sz="3200" i="1" dirty="0" smtClean="0">
                <a:solidFill>
                  <a:schemeClr val="accent1">
                    <a:lumMod val="60000"/>
                    <a:lumOff val="40000"/>
                  </a:schemeClr>
                </a:solidFill>
                <a:effectLst>
                  <a:outerShdw blurRad="38100" dist="38100" dir="2700000" algn="tl">
                    <a:srgbClr val="000000">
                      <a:alpha val="43137"/>
                    </a:srgbClr>
                  </a:outerShdw>
                </a:effectLst>
              </a:rPr>
              <a:t>CS Management Trainee</a:t>
            </a:r>
          </a:p>
          <a:p>
            <a:pPr marL="0" indent="0" algn="r">
              <a:buNone/>
            </a:pPr>
            <a:r>
              <a:rPr lang="en-US" sz="3200" i="1" dirty="0" smtClean="0">
                <a:solidFill>
                  <a:schemeClr val="accent1">
                    <a:lumMod val="60000"/>
                    <a:lumOff val="40000"/>
                  </a:schemeClr>
                </a:solidFill>
                <a:effectLst>
                  <a:outerShdw blurRad="38100" dist="38100" dir="2700000" algn="tl">
                    <a:srgbClr val="000000">
                      <a:alpha val="43137"/>
                    </a:srgbClr>
                  </a:outerShdw>
                </a:effectLst>
              </a:rPr>
              <a:t>Varun  Beverages Limited</a:t>
            </a:r>
            <a:r>
              <a:rPr lang="en-US" sz="3200" i="1" dirty="0" smtClean="0">
                <a:solidFill>
                  <a:schemeClr val="accent6">
                    <a:lumMod val="75000"/>
                  </a:schemeClr>
                </a:solidFill>
                <a:effectLst>
                  <a:outerShdw blurRad="38100" dist="38100" dir="2700000" algn="tl">
                    <a:srgbClr val="000000">
                      <a:alpha val="43137"/>
                    </a:srgbClr>
                  </a:outerShdw>
                </a:effectLst>
              </a:rPr>
              <a:t> </a:t>
            </a:r>
          </a:p>
          <a:p>
            <a:pPr marL="0" indent="0" algn="r">
              <a:buNone/>
            </a:pPr>
            <a:r>
              <a:rPr lang="en-US" dirty="0" smtClean="0"/>
              <a:t>Please share your reviews and suggestions at aarti.jain@rjcorp.in</a:t>
            </a:r>
            <a:endParaRPr lang="en-US" dirty="0"/>
          </a:p>
        </p:txBody>
      </p:sp>
    </p:spTree>
    <p:extLst>
      <p:ext uri="{BB962C8B-B14F-4D97-AF65-F5344CB8AC3E}">
        <p14:creationId xmlns:p14="http://schemas.microsoft.com/office/powerpoint/2010/main" val="33388566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1377" y="241522"/>
            <a:ext cx="11396729" cy="4369115"/>
          </a:xfrm>
        </p:spPr>
        <p:txBody>
          <a:bodyPr/>
          <a:lstStyle/>
          <a:p>
            <a:pPr marL="514350" indent="-514350" algn="ctr">
              <a:buFont typeface="+mj-lt"/>
              <a:buAutoNum type="arabicPeriod"/>
            </a:pPr>
            <a:r>
              <a:rPr lang="en-US" sz="4400" u="sng" dirty="0" smtClean="0">
                <a:effectLst>
                  <a:outerShdw blurRad="38100" dist="38100" dir="2700000" algn="tl">
                    <a:srgbClr val="000000">
                      <a:alpha val="43137"/>
                    </a:srgbClr>
                  </a:outerShdw>
                </a:effectLst>
              </a:rPr>
              <a:t>Selection of the type of company</a:t>
            </a:r>
          </a:p>
          <a:p>
            <a:pPr marL="0" indent="0">
              <a:buNone/>
            </a:pPr>
            <a:endParaRPr lang="en-US" dirty="0" smtClean="0"/>
          </a:p>
          <a:p>
            <a:pPr>
              <a:buFont typeface="Wingdings" panose="05000000000000000000" pitchFamily="2" charset="2"/>
              <a:buChar char="§"/>
            </a:pPr>
            <a:r>
              <a:rPr lang="en-US" dirty="0" smtClean="0"/>
              <a:t>It is depending upon the purpose for which the company is to be incorporated. </a:t>
            </a:r>
          </a:p>
          <a:p>
            <a:pPr marL="0" indent="0">
              <a:buNone/>
            </a:pPr>
            <a:endParaRPr lang="en-US" dirty="0" smtClean="0"/>
          </a:p>
          <a:p>
            <a:pPr>
              <a:buFont typeface="Wingdings" panose="05000000000000000000" pitchFamily="2" charset="2"/>
              <a:buChar char="§"/>
            </a:pPr>
            <a:r>
              <a:rPr lang="en-US" dirty="0" smtClean="0"/>
              <a:t>The promoter can select the type of the company as they wish to form themselves into viz. One person company, Private company, Public company, Non profit making company etc. </a:t>
            </a:r>
            <a:endParaRPr lang="en-US" dirty="0"/>
          </a:p>
        </p:txBody>
      </p:sp>
    </p:spTree>
    <p:extLst>
      <p:ext uri="{BB962C8B-B14F-4D97-AF65-F5344CB8AC3E}">
        <p14:creationId xmlns:p14="http://schemas.microsoft.com/office/powerpoint/2010/main" val="20834112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411" y="360610"/>
            <a:ext cx="10515600" cy="6497390"/>
          </a:xfrm>
        </p:spPr>
        <p:txBody>
          <a:bodyPr>
            <a:normAutofit/>
          </a:bodyPr>
          <a:lstStyle/>
          <a:p>
            <a:pPr marL="742950" indent="-742950" algn="ctr">
              <a:buAutoNum type="arabicPeriod" startAt="2"/>
            </a:pPr>
            <a:r>
              <a:rPr lang="en-US" sz="4400" u="sng" dirty="0" smtClean="0">
                <a:effectLst>
                  <a:outerShdw blurRad="38100" dist="38100" dir="2700000" algn="tl">
                    <a:srgbClr val="000000">
                      <a:alpha val="43137"/>
                    </a:srgbClr>
                  </a:outerShdw>
                </a:effectLst>
              </a:rPr>
              <a:t>Requirement for having DIN</a:t>
            </a:r>
          </a:p>
          <a:p>
            <a:pPr>
              <a:buFont typeface="Wingdings" panose="05000000000000000000" pitchFamily="2" charset="2"/>
              <a:buChar char="§"/>
            </a:pPr>
            <a:r>
              <a:rPr lang="en-US" dirty="0" smtClean="0"/>
              <a:t>No company shall appoint or re-appoint any individual as Director of the company unless he has been allotted a Director Identification Number(DIN).</a:t>
            </a:r>
          </a:p>
          <a:p>
            <a:pPr marL="0" indent="0">
              <a:buNone/>
            </a:pPr>
            <a:endParaRPr lang="en-US" dirty="0" smtClean="0"/>
          </a:p>
          <a:p>
            <a:pPr>
              <a:buFont typeface="Wingdings" panose="05000000000000000000" pitchFamily="2" charset="2"/>
              <a:buChar char="§"/>
            </a:pPr>
            <a:r>
              <a:rPr lang="en-US" dirty="0" smtClean="0"/>
              <a:t>Therefore, before submission of </a:t>
            </a:r>
            <a:r>
              <a:rPr lang="en-US" b="1" dirty="0" smtClean="0"/>
              <a:t>e-form INC-1 </a:t>
            </a:r>
            <a:r>
              <a:rPr lang="en-US" dirty="0" smtClean="0"/>
              <a:t>for reservation of name, all the Director of proposed company must ensure that they are having DIN.</a:t>
            </a:r>
          </a:p>
          <a:p>
            <a:pPr>
              <a:buFont typeface="Wingdings" panose="05000000000000000000" pitchFamily="2" charset="2"/>
              <a:buChar char="§"/>
            </a:pPr>
            <a:endParaRPr lang="en-US" dirty="0" smtClean="0"/>
          </a:p>
          <a:p>
            <a:pPr>
              <a:buFont typeface="Wingdings" panose="05000000000000000000" pitchFamily="2" charset="2"/>
              <a:buChar char="§"/>
            </a:pPr>
            <a:r>
              <a:rPr lang="en-US" dirty="0" smtClean="0"/>
              <a:t>Every individual, intending to appointed as Director of company shall make an application for allotment of DIN to the Central Government in the prescribed </a:t>
            </a:r>
            <a:r>
              <a:rPr lang="en-US" b="1" dirty="0" smtClean="0"/>
              <a:t>Form DIR-3</a:t>
            </a:r>
            <a:r>
              <a:rPr lang="en-US" dirty="0"/>
              <a:t>.</a:t>
            </a:r>
            <a:endParaRPr lang="en-US" dirty="0" smtClean="0"/>
          </a:p>
          <a:p>
            <a:pPr marL="0" indent="0" algn="ctr">
              <a:buNone/>
            </a:pPr>
            <a:endParaRPr lang="en-US" sz="4400" u="sng" dirty="0" smtClean="0">
              <a:effectLst>
                <a:outerShdw blurRad="38100" dist="38100" dir="2700000" algn="tl">
                  <a:srgbClr val="000000">
                    <a:alpha val="43137"/>
                  </a:srgbClr>
                </a:outerShdw>
              </a:effectLst>
            </a:endParaRPr>
          </a:p>
          <a:p>
            <a:pPr marL="0" indent="0" algn="ctr">
              <a:buNone/>
            </a:pP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5997" y="4623514"/>
            <a:ext cx="3086100" cy="901521"/>
          </a:xfrm>
          <a:prstGeom prst="rect">
            <a:avLst/>
          </a:prstGeom>
        </p:spPr>
      </p:pic>
    </p:spTree>
    <p:extLst>
      <p:ext uri="{BB962C8B-B14F-4D97-AF65-F5344CB8AC3E}">
        <p14:creationId xmlns:p14="http://schemas.microsoft.com/office/powerpoint/2010/main" val="42565525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6062"/>
            <a:ext cx="11340921" cy="6344389"/>
          </a:xfrm>
        </p:spPr>
        <p:txBody>
          <a:bodyPr>
            <a:normAutofit/>
          </a:bodyPr>
          <a:lstStyle/>
          <a:p>
            <a:pPr marL="0" indent="0" algn="ctr">
              <a:buNone/>
            </a:pPr>
            <a:r>
              <a:rPr lang="en-US" sz="4400" dirty="0" smtClean="0"/>
              <a:t>3. </a:t>
            </a:r>
            <a:r>
              <a:rPr lang="en-US" sz="4400" u="sng" dirty="0" smtClean="0">
                <a:effectLst>
                  <a:outerShdw blurRad="38100" dist="38100" dir="2700000" algn="tl">
                    <a:srgbClr val="000000">
                      <a:alpha val="43137"/>
                    </a:srgbClr>
                  </a:outerShdw>
                </a:effectLst>
              </a:rPr>
              <a:t>Applying for reservation of the selected Name</a:t>
            </a:r>
          </a:p>
          <a:p>
            <a:pPr marL="0" indent="0" algn="ctr">
              <a:buNone/>
            </a:pPr>
            <a:endParaRPr lang="en-US" sz="4400" u="sng" dirty="0" smtClean="0">
              <a:effectLst>
                <a:outerShdw blurRad="38100" dist="38100" dir="2700000" algn="tl">
                  <a:srgbClr val="000000">
                    <a:alpha val="43137"/>
                  </a:srgbClr>
                </a:outerShdw>
              </a:effectLst>
            </a:endParaRPr>
          </a:p>
          <a:p>
            <a:pPr marL="0" indent="0" algn="ctr">
              <a:buNone/>
            </a:pPr>
            <a:endParaRPr lang="en-US" sz="4400" u="sng" dirty="0" smtClean="0">
              <a:effectLst>
                <a:outerShdw blurRad="38100" dist="38100" dir="2700000" algn="tl">
                  <a:srgbClr val="000000">
                    <a:alpha val="43137"/>
                  </a:srgbClr>
                </a:outerShdw>
              </a:effectLst>
            </a:endParaRPr>
          </a:p>
          <a:p>
            <a:pPr>
              <a:buFont typeface="Wingdings" panose="05000000000000000000" pitchFamily="2" charset="2"/>
              <a:buChar char="§"/>
            </a:pPr>
            <a:r>
              <a:rPr lang="en-US" dirty="0" smtClean="0"/>
              <a:t>The promoters of a new company shall make an application in </a:t>
            </a:r>
            <a:r>
              <a:rPr lang="en-US" b="1" dirty="0" smtClean="0"/>
              <a:t>e-Form INC-1 </a:t>
            </a:r>
            <a:r>
              <a:rPr lang="en-US" dirty="0" smtClean="0"/>
              <a:t>along with fee as prescribed in the companies  ( Registration Office and Fees) Rules,2014 electronically with the ROC for his confirmation for the reservation of the proposed name that it is not undesirable.</a:t>
            </a:r>
          </a:p>
          <a:p>
            <a:pPr>
              <a:buFont typeface="Wingdings" panose="05000000000000000000" pitchFamily="2" charset="2"/>
              <a:buChar char="§"/>
            </a:pPr>
            <a:endParaRPr lang="en-US" dirty="0" smtClean="0"/>
          </a:p>
          <a:p>
            <a:pPr>
              <a:buFont typeface="Wingdings" panose="05000000000000000000" pitchFamily="2" charset="2"/>
              <a:buChar char="§"/>
            </a:pPr>
            <a:r>
              <a:rPr lang="en-US" dirty="0" smtClean="0"/>
              <a:t>Reservation of the name given by the ROC shall be valid for a period up to </a:t>
            </a:r>
            <a:r>
              <a:rPr lang="en-US" b="1" dirty="0" smtClean="0"/>
              <a:t>60 days </a:t>
            </a:r>
            <a:r>
              <a:rPr lang="en-US" dirty="0" smtClean="0"/>
              <a:t>only.</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1650" y="1120462"/>
            <a:ext cx="2105025" cy="1656479"/>
          </a:xfrm>
          <a:prstGeom prst="rect">
            <a:avLst/>
          </a:prstGeom>
        </p:spPr>
      </p:pic>
    </p:spTree>
    <p:extLst>
      <p:ext uri="{BB962C8B-B14F-4D97-AF65-F5344CB8AC3E}">
        <p14:creationId xmlns:p14="http://schemas.microsoft.com/office/powerpoint/2010/main" val="23535397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501" y="563495"/>
            <a:ext cx="10515600" cy="5940335"/>
          </a:xfrm>
        </p:spPr>
        <p:txBody>
          <a:bodyPr>
            <a:normAutofit/>
          </a:bodyPr>
          <a:lstStyle/>
          <a:p>
            <a:pPr marL="742950" indent="-742950" algn="ctr">
              <a:buAutoNum type="arabicPeriod" startAt="4"/>
            </a:pPr>
            <a:r>
              <a:rPr lang="en-US" sz="4400" u="sng" dirty="0" smtClean="0">
                <a:effectLst>
                  <a:outerShdw blurRad="38100" dist="38100" dir="2700000" algn="tl">
                    <a:srgbClr val="000000">
                      <a:alpha val="43137"/>
                    </a:srgbClr>
                  </a:outerShdw>
                </a:effectLst>
              </a:rPr>
              <a:t>Preparation of Memorandum of Association(MOA) and Article of Association(AOA)</a:t>
            </a:r>
          </a:p>
          <a:p>
            <a:pPr marL="0" indent="0" algn="ctr">
              <a:buNone/>
            </a:pPr>
            <a:endParaRPr lang="en-US" sz="4400" u="sng" dirty="0" smtClean="0">
              <a:effectLst>
                <a:outerShdw blurRad="38100" dist="38100" dir="2700000" algn="tl">
                  <a:srgbClr val="000000">
                    <a:alpha val="43137"/>
                  </a:srgbClr>
                </a:outerShdw>
              </a:effectLst>
            </a:endParaRPr>
          </a:p>
          <a:p>
            <a:pPr algn="ctr">
              <a:buFont typeface="Wingdings" panose="05000000000000000000" pitchFamily="2" charset="2"/>
              <a:buChar char="§"/>
            </a:pPr>
            <a:r>
              <a:rPr lang="en-US" dirty="0" smtClean="0"/>
              <a:t>Drafting of MOA and AOA is generally a step subsequent to the reservation of name made by the Registrar. </a:t>
            </a:r>
          </a:p>
          <a:p>
            <a:pPr marL="0" indent="0" algn="ctr">
              <a:buNone/>
            </a:pPr>
            <a:endParaRPr lang="en-US" dirty="0" smtClean="0"/>
          </a:p>
          <a:p>
            <a:pPr algn="ctr">
              <a:buFont typeface="Wingdings" panose="05000000000000000000" pitchFamily="2" charset="2"/>
              <a:buChar char="§"/>
            </a:pPr>
            <a:r>
              <a:rPr lang="en-US" dirty="0" smtClean="0"/>
              <a:t>It should be noted that the main objects must be matched with the objects shown in </a:t>
            </a:r>
            <a:r>
              <a:rPr lang="en-US" b="1" dirty="0" smtClean="0"/>
              <a:t>e-Form INC-1</a:t>
            </a:r>
            <a:r>
              <a:rPr lang="en-US" dirty="0" smtClean="0"/>
              <a:t>.</a:t>
            </a:r>
            <a:endParaRPr lang="en-US" dirty="0"/>
          </a:p>
        </p:txBody>
      </p:sp>
    </p:spTree>
    <p:extLst>
      <p:ext uri="{BB962C8B-B14F-4D97-AF65-F5344CB8AC3E}">
        <p14:creationId xmlns:p14="http://schemas.microsoft.com/office/powerpoint/2010/main" val="34625995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70456"/>
            <a:ext cx="10515600" cy="6233375"/>
          </a:xfrm>
        </p:spPr>
        <p:txBody>
          <a:bodyPr>
            <a:normAutofit/>
          </a:bodyPr>
          <a:lstStyle/>
          <a:p>
            <a:pPr marL="0" indent="0" algn="ctr">
              <a:buNone/>
            </a:pPr>
            <a:r>
              <a:rPr lang="en-US" sz="4400" dirty="0" smtClean="0">
                <a:effectLst>
                  <a:outerShdw blurRad="38100" dist="38100" dir="2700000" algn="tl">
                    <a:srgbClr val="000000">
                      <a:alpha val="43137"/>
                    </a:srgbClr>
                  </a:outerShdw>
                </a:effectLst>
              </a:rPr>
              <a:t>5. </a:t>
            </a:r>
            <a:r>
              <a:rPr lang="en-US" sz="4400" u="sng" dirty="0" smtClean="0">
                <a:effectLst>
                  <a:outerShdw blurRad="38100" dist="38100" dir="2700000" algn="tl">
                    <a:srgbClr val="000000">
                      <a:alpha val="43137"/>
                    </a:srgbClr>
                  </a:outerShdw>
                </a:effectLst>
              </a:rPr>
              <a:t>Filling of documents with the registrar for incorporation of company</a:t>
            </a:r>
          </a:p>
          <a:p>
            <a:pPr algn="ctr">
              <a:buFont typeface="Wingdings" panose="05000000000000000000" pitchFamily="2" charset="2"/>
              <a:buChar char="§"/>
            </a:pPr>
            <a:r>
              <a:rPr lang="en-US" dirty="0" smtClean="0"/>
              <a:t>File the </a:t>
            </a:r>
            <a:r>
              <a:rPr lang="en-US" b="1" dirty="0" smtClean="0"/>
              <a:t>e-Form</a:t>
            </a:r>
            <a:r>
              <a:rPr lang="en-US" dirty="0" smtClean="0"/>
              <a:t> </a:t>
            </a:r>
            <a:r>
              <a:rPr lang="en-US" b="1" dirty="0" smtClean="0"/>
              <a:t>INC-7 </a:t>
            </a:r>
            <a:r>
              <a:rPr lang="en-US" dirty="0" smtClean="0"/>
              <a:t>(</a:t>
            </a:r>
            <a:r>
              <a:rPr lang="en-US" b="1" dirty="0" smtClean="0"/>
              <a:t>INC-2 in case OPC</a:t>
            </a:r>
            <a:r>
              <a:rPr lang="en-US" dirty="0" smtClean="0"/>
              <a:t>) and the following documents with the ROC for incorporation of the Co. within a period of sixty days from the date of intimation of reservation of name given by the Registrar.</a:t>
            </a:r>
          </a:p>
          <a:p>
            <a:pPr marL="0" indent="0" algn="ctr">
              <a:buNone/>
            </a:pPr>
            <a:endParaRPr lang="en-US" dirty="0" smtClean="0"/>
          </a:p>
          <a:p>
            <a:pPr algn="ctr">
              <a:buFont typeface="Wingdings" panose="05000000000000000000" pitchFamily="2" charset="2"/>
              <a:buChar char="§"/>
            </a:pPr>
            <a:r>
              <a:rPr lang="en-US" dirty="0" smtClean="0"/>
              <a:t>The MOA and AOA of Co. duly signed by all the subscribers to the memorandum in such manner as prescribed under the Companies (Incorporation) Rules,2014.</a:t>
            </a:r>
          </a:p>
          <a:p>
            <a:pPr marL="0" indent="0" algn="ctr">
              <a:buNone/>
            </a:pPr>
            <a:endParaRPr lang="en-US" dirty="0" smtClean="0"/>
          </a:p>
          <a:p>
            <a:pPr algn="ctr">
              <a:buFont typeface="Wingdings" panose="05000000000000000000" pitchFamily="2" charset="2"/>
              <a:buChar char="§"/>
            </a:pPr>
            <a:r>
              <a:rPr lang="en-US" dirty="0" smtClean="0"/>
              <a:t>A declaration in prescribed </a:t>
            </a:r>
            <a:r>
              <a:rPr lang="en-US" b="1" dirty="0" smtClean="0"/>
              <a:t>Form</a:t>
            </a:r>
            <a:r>
              <a:rPr lang="en-US" dirty="0" smtClean="0"/>
              <a:t> </a:t>
            </a:r>
            <a:r>
              <a:rPr lang="en-US" b="1" dirty="0" smtClean="0"/>
              <a:t>INC-8 (available in word format)</a:t>
            </a:r>
            <a:r>
              <a:rPr lang="en-US" dirty="0" smtClean="0"/>
              <a:t> by an Advocate or CS,CMA or CA in practice, who is engaged in the formation of the company, </a:t>
            </a:r>
            <a:r>
              <a:rPr lang="en-US" b="1" dirty="0" smtClean="0"/>
              <a:t>and </a:t>
            </a:r>
            <a:r>
              <a:rPr lang="en-US" dirty="0" smtClean="0"/>
              <a:t>by a person named in the article as a Director, manager or secretary of the company, that all the requirements of this Act and the Rules made thereunder and matters precedent or incidental thereto have been complied with.</a:t>
            </a:r>
            <a:endParaRPr lang="en-US" dirty="0"/>
          </a:p>
        </p:txBody>
      </p:sp>
    </p:spTree>
    <p:extLst>
      <p:ext uri="{BB962C8B-B14F-4D97-AF65-F5344CB8AC3E}">
        <p14:creationId xmlns:p14="http://schemas.microsoft.com/office/powerpoint/2010/main" val="19107076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60608"/>
            <a:ext cx="10515600" cy="5816355"/>
          </a:xfrm>
        </p:spPr>
        <p:txBody>
          <a:bodyPr/>
          <a:lstStyle/>
          <a:p>
            <a:pPr>
              <a:buFont typeface="Wingdings" panose="05000000000000000000" pitchFamily="2" charset="2"/>
              <a:buChar char="§"/>
            </a:pPr>
            <a:endParaRPr lang="en-US" dirty="0" smtClean="0"/>
          </a:p>
          <a:p>
            <a:pPr>
              <a:buFont typeface="Wingdings" panose="05000000000000000000" pitchFamily="2" charset="2"/>
              <a:buChar char="§"/>
            </a:pPr>
            <a:r>
              <a:rPr lang="en-US" dirty="0" smtClean="0"/>
              <a:t>An affidavit in </a:t>
            </a:r>
            <a:r>
              <a:rPr lang="en-US" b="1" dirty="0"/>
              <a:t>Form</a:t>
            </a:r>
            <a:r>
              <a:rPr lang="en-US" dirty="0"/>
              <a:t> </a:t>
            </a:r>
            <a:r>
              <a:rPr lang="en-US" b="1" dirty="0" smtClean="0"/>
              <a:t>INC-9 (available </a:t>
            </a:r>
            <a:r>
              <a:rPr lang="en-US" b="1" dirty="0"/>
              <a:t>in word format)</a:t>
            </a:r>
            <a:r>
              <a:rPr lang="en-US" dirty="0" smtClean="0"/>
              <a:t> with the </a:t>
            </a:r>
            <a:r>
              <a:rPr lang="en-US" b="1" dirty="0" smtClean="0"/>
              <a:t>Form INC-7 </a:t>
            </a:r>
            <a:r>
              <a:rPr lang="en-US" dirty="0" smtClean="0"/>
              <a:t>by each subscribers to the memorandum and by all the persons named as First Directors that they are not convicted of any offence in connection with the promotion, formation or management of any Co. or they has not been found guilty of any fraud or misfeasance under this Act or any previous Co. law during the preceding five years.</a:t>
            </a:r>
          </a:p>
          <a:p>
            <a:pPr marL="0" indent="0">
              <a:buNone/>
            </a:pPr>
            <a:r>
              <a:rPr lang="en-US" sz="2000" i="1" dirty="0">
                <a:solidFill>
                  <a:schemeClr val="accent3">
                    <a:lumMod val="60000"/>
                    <a:lumOff val="40000"/>
                  </a:schemeClr>
                </a:solidFill>
              </a:rPr>
              <a:t>Note: It should be noted that specimen signature and photograph of subscribers to be attested by Banker or Public Notary.</a:t>
            </a:r>
          </a:p>
          <a:p>
            <a:pPr>
              <a:buFont typeface="Wingdings" panose="05000000000000000000" pitchFamily="2" charset="2"/>
              <a:buChar char="§"/>
            </a:pPr>
            <a:r>
              <a:rPr lang="en-US" dirty="0" smtClean="0"/>
              <a:t>The address of correspondence till its registered office is established.</a:t>
            </a:r>
          </a:p>
          <a:p>
            <a:pPr>
              <a:buFont typeface="Wingdings" panose="05000000000000000000" pitchFamily="2" charset="2"/>
              <a:buChar char="§"/>
            </a:pPr>
            <a:r>
              <a:rPr lang="en-US" dirty="0" smtClean="0"/>
              <a:t>The particulars of the persons mentioned in the articles as the first directors of the Co. in prescribed </a:t>
            </a:r>
            <a:r>
              <a:rPr lang="en-US" b="1" dirty="0" smtClean="0"/>
              <a:t>Form DIR-12</a:t>
            </a:r>
            <a:r>
              <a:rPr lang="en-US" dirty="0" smtClean="0"/>
              <a:t>.</a:t>
            </a:r>
          </a:p>
          <a:p>
            <a:pPr>
              <a:buFont typeface="Wingdings" panose="05000000000000000000" pitchFamily="2" charset="2"/>
              <a:buChar char="§"/>
            </a:pPr>
            <a:r>
              <a:rPr lang="en-US" b="1" dirty="0" smtClean="0"/>
              <a:t>E-Form INC-22</a:t>
            </a:r>
            <a:r>
              <a:rPr lang="en-US" dirty="0" smtClean="0"/>
              <a:t> for verification of the location of the registered office.</a:t>
            </a:r>
          </a:p>
          <a:p>
            <a:pPr marL="0" indent="0">
              <a:buNone/>
            </a:pPr>
            <a:endParaRPr lang="en-US" dirty="0" smtClean="0"/>
          </a:p>
          <a:p>
            <a:pPr>
              <a:buFont typeface="Wingdings" panose="05000000000000000000" pitchFamily="2" charset="2"/>
              <a:buChar char="§"/>
            </a:pPr>
            <a:endParaRPr lang="en-US" b="1" dirty="0" smtClean="0"/>
          </a:p>
          <a:p>
            <a:pPr>
              <a:buFont typeface="Wingdings" panose="05000000000000000000" pitchFamily="2" charset="2"/>
              <a:buChar char="§"/>
            </a:pPr>
            <a:endParaRPr lang="en-US" dirty="0" smtClean="0"/>
          </a:p>
          <a:p>
            <a:pPr>
              <a:buFont typeface="Wingdings" panose="05000000000000000000" pitchFamily="2" charset="2"/>
              <a:buChar char="§"/>
            </a:pPr>
            <a:endParaRPr lang="en-US" dirty="0"/>
          </a:p>
          <a:p>
            <a:pPr>
              <a:buFont typeface="Wingdings" panose="05000000000000000000" pitchFamily="2" charset="2"/>
              <a:buChar char="§"/>
            </a:pPr>
            <a:endParaRPr lang="en-US" dirty="0" smtClean="0"/>
          </a:p>
          <a:p>
            <a:pPr>
              <a:buFont typeface="Wingdings" panose="05000000000000000000" pitchFamily="2" charset="2"/>
              <a:buChar char="§"/>
            </a:pPr>
            <a:endParaRPr lang="en-US" dirty="0"/>
          </a:p>
        </p:txBody>
      </p:sp>
    </p:spTree>
    <p:extLst>
      <p:ext uri="{BB962C8B-B14F-4D97-AF65-F5344CB8AC3E}">
        <p14:creationId xmlns:p14="http://schemas.microsoft.com/office/powerpoint/2010/main" val="16785933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8803" y="241523"/>
            <a:ext cx="10515600" cy="6326702"/>
          </a:xfrm>
        </p:spPr>
        <p:txBody>
          <a:bodyPr>
            <a:normAutofit/>
          </a:bodyPr>
          <a:lstStyle/>
          <a:p>
            <a:pPr marL="0" indent="0" algn="ctr">
              <a:buNone/>
            </a:pPr>
            <a:r>
              <a:rPr lang="en-US" sz="4400" dirty="0" smtClean="0">
                <a:effectLst>
                  <a:outerShdw blurRad="38100" dist="38100" dir="2700000" algn="tl">
                    <a:srgbClr val="000000">
                      <a:alpha val="43137"/>
                    </a:srgbClr>
                  </a:outerShdw>
                </a:effectLst>
              </a:rPr>
              <a:t>6. </a:t>
            </a:r>
            <a:r>
              <a:rPr lang="en-US" sz="4400" u="sng" dirty="0" smtClean="0">
                <a:effectLst>
                  <a:outerShdw blurRad="38100" dist="38100" dir="2700000" algn="tl">
                    <a:srgbClr val="000000">
                      <a:alpha val="43137"/>
                    </a:srgbClr>
                  </a:outerShdw>
                </a:effectLst>
              </a:rPr>
              <a:t> Certificate of Incorporation and allotment of Corporate Identity Number</a:t>
            </a:r>
          </a:p>
          <a:p>
            <a:pPr marL="0" indent="0" algn="ctr">
              <a:buNone/>
            </a:pPr>
            <a:endParaRPr lang="en-US" sz="4400" u="sng" dirty="0" smtClean="0">
              <a:effectLst>
                <a:outerShdw blurRad="38100" dist="38100" dir="2700000" algn="tl">
                  <a:srgbClr val="000000">
                    <a:alpha val="43137"/>
                  </a:srgbClr>
                </a:outerShdw>
              </a:effectLst>
            </a:endParaRPr>
          </a:p>
          <a:p>
            <a:pPr marL="0" indent="0" algn="ctr">
              <a:buNone/>
            </a:pPr>
            <a:endParaRPr lang="en-US" sz="4400" u="sng" dirty="0" smtClean="0">
              <a:effectLst>
                <a:outerShdw blurRad="38100" dist="38100" dir="2700000" algn="tl">
                  <a:srgbClr val="000000">
                    <a:alpha val="43137"/>
                  </a:srgbClr>
                </a:outerShdw>
              </a:effectLst>
            </a:endParaRPr>
          </a:p>
          <a:p>
            <a:pPr algn="ctr">
              <a:buFont typeface="Wingdings" panose="05000000000000000000" pitchFamily="2" charset="2"/>
              <a:buChar char="§"/>
            </a:pPr>
            <a:endParaRPr lang="en-US" sz="4400" u="sng" dirty="0">
              <a:effectLst>
                <a:outerShdw blurRad="38100" dist="38100" dir="2700000" algn="tl">
                  <a:srgbClr val="000000">
                    <a:alpha val="43137"/>
                  </a:srgbClr>
                </a:outerShdw>
              </a:effectLst>
            </a:endParaRPr>
          </a:p>
          <a:p>
            <a:pPr algn="ctr">
              <a:buFont typeface="Wingdings" panose="05000000000000000000" pitchFamily="2" charset="2"/>
              <a:buChar char="§"/>
            </a:pPr>
            <a:r>
              <a:rPr lang="en-US" dirty="0" smtClean="0"/>
              <a:t>On satisfaction of the registrar that all the requirements have been complied with by the Co., he will retain the documents and register the AOA &amp; MOA and will issue a Certificate of Incorporation in the </a:t>
            </a:r>
            <a:r>
              <a:rPr lang="en-US" b="1" dirty="0" smtClean="0"/>
              <a:t>Form INC-11</a:t>
            </a:r>
            <a:r>
              <a:rPr lang="en-US" dirty="0" smtClean="0"/>
              <a:t>,within 7 days of the receipt of documents.</a:t>
            </a:r>
          </a:p>
          <a:p>
            <a:pPr marL="0" indent="0" algn="ctr">
              <a:buNone/>
            </a:pP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6085" y="2609838"/>
            <a:ext cx="4958366" cy="1950680"/>
          </a:xfrm>
          <a:prstGeom prst="rect">
            <a:avLst/>
          </a:prstGeom>
        </p:spPr>
      </p:pic>
    </p:spTree>
    <p:extLst>
      <p:ext uri="{BB962C8B-B14F-4D97-AF65-F5344CB8AC3E}">
        <p14:creationId xmlns:p14="http://schemas.microsoft.com/office/powerpoint/2010/main" val="23930134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0775" y="331676"/>
            <a:ext cx="10515600" cy="5257756"/>
          </a:xfrm>
        </p:spPr>
        <p:txBody>
          <a:bodyPr>
            <a:normAutofit/>
          </a:bodyPr>
          <a:lstStyle/>
          <a:p>
            <a:pPr marL="0" indent="0" algn="ctr">
              <a:buNone/>
            </a:pPr>
            <a:r>
              <a:rPr lang="en-US" sz="4400" dirty="0" smtClean="0">
                <a:effectLst>
                  <a:outerShdw blurRad="38100" dist="38100" dir="2700000" algn="tl">
                    <a:srgbClr val="000000">
                      <a:alpha val="43137"/>
                    </a:srgbClr>
                  </a:outerShdw>
                </a:effectLst>
              </a:rPr>
              <a:t>7. </a:t>
            </a:r>
            <a:r>
              <a:rPr lang="en-US" sz="4400" u="sng" dirty="0" smtClean="0">
                <a:effectLst>
                  <a:outerShdw blurRad="38100" dist="38100" dir="2700000" algn="tl">
                    <a:srgbClr val="000000">
                      <a:alpha val="43137"/>
                    </a:srgbClr>
                  </a:outerShdw>
                </a:effectLst>
              </a:rPr>
              <a:t>Commencement of Business</a:t>
            </a:r>
          </a:p>
          <a:p>
            <a:pPr algn="ctr">
              <a:buFont typeface="Wingdings" panose="05000000000000000000" pitchFamily="2" charset="2"/>
              <a:buChar char="§"/>
            </a:pPr>
            <a:r>
              <a:rPr lang="en-US" dirty="0" smtClean="0"/>
              <a:t>Section 11 of the Companies Act,2013 says that a </a:t>
            </a:r>
            <a:r>
              <a:rPr lang="en-US" b="1" dirty="0" smtClean="0"/>
              <a:t>company</a:t>
            </a:r>
            <a:r>
              <a:rPr lang="en-US" dirty="0" smtClean="0"/>
              <a:t> (</a:t>
            </a:r>
            <a:r>
              <a:rPr lang="en-US" i="1" dirty="0" smtClean="0"/>
              <a:t>Earlier it was for public co. only</a:t>
            </a:r>
            <a:r>
              <a:rPr lang="en-US" dirty="0" smtClean="0"/>
              <a:t>) having share capital can not commence any business or exercise any borrowing powers unless it files a declaration with ROC in </a:t>
            </a:r>
            <a:r>
              <a:rPr lang="en-US" b="1" dirty="0" smtClean="0"/>
              <a:t>E-Form INC-21</a:t>
            </a:r>
            <a:r>
              <a:rPr lang="en-US" dirty="0" smtClean="0"/>
              <a:t>.</a:t>
            </a:r>
          </a:p>
          <a:p>
            <a:pPr marL="0" indent="0" algn="ctr">
              <a:buNone/>
            </a:pPr>
            <a:r>
              <a:rPr lang="en-US" sz="4400" b="1" u="sng" dirty="0" smtClean="0">
                <a:effectLst>
                  <a:outerShdw blurRad="38100" dist="38100" dir="2700000" algn="tl">
                    <a:srgbClr val="000000">
                      <a:alpha val="43137"/>
                    </a:srgbClr>
                  </a:outerShdw>
                </a:effectLst>
              </a:rPr>
              <a:t>Filling of Declaration</a:t>
            </a:r>
          </a:p>
          <a:p>
            <a:pPr marL="0" indent="0">
              <a:buNone/>
            </a:pPr>
            <a:r>
              <a:rPr lang="en-US" dirty="0" smtClean="0"/>
              <a:t>A Company having share capital shall file the following documents along with </a:t>
            </a:r>
            <a:r>
              <a:rPr lang="en-US" b="1" dirty="0" smtClean="0"/>
              <a:t>E-Form INC-21 </a:t>
            </a:r>
            <a:r>
              <a:rPr lang="en-US" dirty="0" smtClean="0"/>
              <a:t>with the ROC:</a:t>
            </a:r>
          </a:p>
          <a:p>
            <a:pPr marL="514350" indent="-514350">
              <a:buFont typeface="+mj-lt"/>
              <a:buAutoNum type="arabicParenR"/>
            </a:pPr>
            <a:r>
              <a:rPr lang="en-US" dirty="0" smtClean="0"/>
              <a:t>List of members of the co. with their shareholding.</a:t>
            </a:r>
          </a:p>
          <a:p>
            <a:pPr marL="514350" indent="-514350">
              <a:buFont typeface="+mj-lt"/>
              <a:buAutoNum type="arabicParenR"/>
            </a:pPr>
            <a:r>
              <a:rPr lang="en-US" dirty="0" smtClean="0"/>
              <a:t>List of MD,Directors,Manager,Secretary,CEO,CFO,Auditiors and changes among them, if any since the date of incorporation.</a:t>
            </a:r>
          </a:p>
          <a:p>
            <a:pPr marL="514350" indent="-514350">
              <a:buFont typeface="+mj-lt"/>
              <a:buAutoNum type="arabicParenR"/>
            </a:pPr>
            <a:r>
              <a:rPr lang="en-US" dirty="0"/>
              <a:t>3) Consent of </a:t>
            </a:r>
            <a:r>
              <a:rPr lang="en-US" dirty="0" smtClean="0"/>
              <a:t>Auditors</a:t>
            </a:r>
            <a:endParaRPr lang="en-US" dirty="0"/>
          </a:p>
          <a:p>
            <a:pPr marL="0" indent="0">
              <a:buNone/>
            </a:pPr>
            <a:endParaRPr lang="en-US" dirty="0" smtClean="0"/>
          </a:p>
          <a:p>
            <a:pPr marL="0" indent="0" algn="ctr">
              <a:buNone/>
            </a:pPr>
            <a:endParaRPr lang="en-US" dirty="0"/>
          </a:p>
        </p:txBody>
      </p:sp>
    </p:spTree>
    <p:extLst>
      <p:ext uri="{BB962C8B-B14F-4D97-AF65-F5344CB8AC3E}">
        <p14:creationId xmlns:p14="http://schemas.microsoft.com/office/powerpoint/2010/main" val="269934738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713</TotalTime>
  <Words>936</Words>
  <Application>Microsoft Office PowerPoint</Application>
  <PresentationFormat>Widescreen</PresentationFormat>
  <Paragraphs>77</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Century Gothic</vt:lpstr>
      <vt:lpstr>Wingdings</vt:lpstr>
      <vt:lpstr>Wingdings 3</vt:lpstr>
      <vt:lpstr>Ion</vt:lpstr>
      <vt:lpstr>INCORPORATION OF A COMPANY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INCORPORATION OF A COMPANY</dc:title>
  <dc:creator>admin</dc:creator>
  <cp:lastModifiedBy>admin</cp:lastModifiedBy>
  <cp:revision>32</cp:revision>
  <dcterms:created xsi:type="dcterms:W3CDTF">2014-12-17T05:02:08Z</dcterms:created>
  <dcterms:modified xsi:type="dcterms:W3CDTF">2014-12-19T09:39:36Z</dcterms:modified>
</cp:coreProperties>
</file>