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1"/>
  </p:notesMasterIdLst>
  <p:handoutMasterIdLst>
    <p:handoutMasterId r:id="rId32"/>
  </p:handoutMasterIdLst>
  <p:sldIdLst>
    <p:sldId id="453" r:id="rId2"/>
    <p:sldId id="452" r:id="rId3"/>
    <p:sldId id="481" r:id="rId4"/>
    <p:sldId id="454" r:id="rId5"/>
    <p:sldId id="455" r:id="rId6"/>
    <p:sldId id="471" r:id="rId7"/>
    <p:sldId id="472" r:id="rId8"/>
    <p:sldId id="456" r:id="rId9"/>
    <p:sldId id="458" r:id="rId10"/>
    <p:sldId id="463" r:id="rId11"/>
    <p:sldId id="464" r:id="rId12"/>
    <p:sldId id="479" r:id="rId13"/>
    <p:sldId id="466" r:id="rId14"/>
    <p:sldId id="467" r:id="rId15"/>
    <p:sldId id="468" r:id="rId16"/>
    <p:sldId id="469" r:id="rId17"/>
    <p:sldId id="470" r:id="rId18"/>
    <p:sldId id="448" r:id="rId19"/>
    <p:sldId id="449" r:id="rId20"/>
    <p:sldId id="482" r:id="rId21"/>
    <p:sldId id="483" r:id="rId22"/>
    <p:sldId id="480" r:id="rId23"/>
    <p:sldId id="445" r:id="rId24"/>
    <p:sldId id="473" r:id="rId25"/>
    <p:sldId id="474" r:id="rId26"/>
    <p:sldId id="475" r:id="rId27"/>
    <p:sldId id="476" r:id="rId28"/>
    <p:sldId id="477" r:id="rId29"/>
    <p:sldId id="478" r:id="rId3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FF81"/>
    <a:srgbClr val="FF7C80"/>
    <a:srgbClr val="333399"/>
    <a:srgbClr val="0000CC"/>
    <a:srgbClr val="FF9900"/>
    <a:srgbClr val="EA8B00"/>
    <a:srgbClr val="CCFFCC"/>
    <a:srgbClr val="FF33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8" autoAdjust="0"/>
    <p:restoredTop sz="94790"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2910" y="-96"/>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6"/>
            <a:ext cx="3038475" cy="465138"/>
          </a:xfrm>
          <a:prstGeom prst="rect">
            <a:avLst/>
          </a:prstGeom>
        </p:spPr>
        <p:txBody>
          <a:bodyPr vert="horz" lIns="91420" tIns="45711" rIns="91420" bIns="45711" rtlCol="0"/>
          <a:lstStyle>
            <a:lvl1pPr algn="l">
              <a:defRPr sz="1200"/>
            </a:lvl1pPr>
          </a:lstStyle>
          <a:p>
            <a:pPr>
              <a:defRPr/>
            </a:pPr>
            <a:endParaRPr lang="en-US" dirty="0"/>
          </a:p>
        </p:txBody>
      </p:sp>
      <p:sp>
        <p:nvSpPr>
          <p:cNvPr id="3" name="Date Placeholder 2"/>
          <p:cNvSpPr>
            <a:spLocks noGrp="1"/>
          </p:cNvSpPr>
          <p:nvPr>
            <p:ph type="dt" sz="quarter" idx="1"/>
          </p:nvPr>
        </p:nvSpPr>
        <p:spPr>
          <a:xfrm>
            <a:off x="3970344" y="6"/>
            <a:ext cx="3038475" cy="465138"/>
          </a:xfrm>
          <a:prstGeom prst="rect">
            <a:avLst/>
          </a:prstGeom>
        </p:spPr>
        <p:txBody>
          <a:bodyPr vert="horz" lIns="91420" tIns="45711" rIns="91420" bIns="45711" rtlCol="0"/>
          <a:lstStyle>
            <a:lvl1pPr algn="r">
              <a:defRPr sz="1200"/>
            </a:lvl1pPr>
          </a:lstStyle>
          <a:p>
            <a:pPr>
              <a:defRPr/>
            </a:pPr>
            <a:fld id="{6BB258F8-42B7-42CA-8A57-475EC80D18D1}" type="datetimeFigureOut">
              <a:rPr lang="en-US"/>
              <a:pPr>
                <a:defRPr/>
              </a:pPr>
              <a:t>12/15/2015</a:t>
            </a:fld>
            <a:endParaRPr lang="en-US" dirty="0"/>
          </a:p>
        </p:txBody>
      </p:sp>
      <p:sp>
        <p:nvSpPr>
          <p:cNvPr id="4" name="Footer Placeholder 3"/>
          <p:cNvSpPr>
            <a:spLocks noGrp="1"/>
          </p:cNvSpPr>
          <p:nvPr>
            <p:ph type="ftr" sz="quarter" idx="2"/>
          </p:nvPr>
        </p:nvSpPr>
        <p:spPr>
          <a:xfrm>
            <a:off x="9" y="8829679"/>
            <a:ext cx="3038475" cy="465138"/>
          </a:xfrm>
          <a:prstGeom prst="rect">
            <a:avLst/>
          </a:prstGeom>
        </p:spPr>
        <p:txBody>
          <a:bodyPr vert="horz" lIns="91420" tIns="45711" rIns="91420" bIns="45711"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70344" y="8829679"/>
            <a:ext cx="3038475" cy="465138"/>
          </a:xfrm>
          <a:prstGeom prst="rect">
            <a:avLst/>
          </a:prstGeom>
        </p:spPr>
        <p:txBody>
          <a:bodyPr vert="horz" lIns="91420" tIns="45711" rIns="91420" bIns="45711" rtlCol="0" anchor="b"/>
          <a:lstStyle>
            <a:lvl1pPr algn="r">
              <a:defRPr sz="1200"/>
            </a:lvl1pPr>
          </a:lstStyle>
          <a:p>
            <a:pPr>
              <a:defRPr/>
            </a:pPr>
            <a:fld id="{B71478C7-0028-4CFE-879F-0648679DB97D}" type="slidenum">
              <a:rPr lang="en-US"/>
              <a:pPr>
                <a:defRPr/>
              </a:pPr>
              <a:t>‹#›</a:t>
            </a:fld>
            <a:endParaRPr lang="en-US" dirty="0"/>
          </a:p>
        </p:txBody>
      </p:sp>
    </p:spTree>
    <p:extLst>
      <p:ext uri="{BB962C8B-B14F-4D97-AF65-F5344CB8AC3E}">
        <p14:creationId xmlns:p14="http://schemas.microsoft.com/office/powerpoint/2010/main" val="2145359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9" y="6"/>
            <a:ext cx="3038475" cy="465138"/>
          </a:xfrm>
          <a:prstGeom prst="rect">
            <a:avLst/>
          </a:prstGeom>
          <a:noFill/>
          <a:ln w="9525">
            <a:noFill/>
            <a:miter lim="800000"/>
            <a:headEnd/>
            <a:tailEnd/>
          </a:ln>
          <a:effectLst/>
        </p:spPr>
        <p:txBody>
          <a:bodyPr vert="horz" wrap="square" lIns="91420" tIns="45711" rIns="91420" bIns="45711"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970344" y="6"/>
            <a:ext cx="3038475" cy="465138"/>
          </a:xfrm>
          <a:prstGeom prst="rect">
            <a:avLst/>
          </a:prstGeom>
          <a:noFill/>
          <a:ln w="9525">
            <a:noFill/>
            <a:miter lim="800000"/>
            <a:headEnd/>
            <a:tailEnd/>
          </a:ln>
          <a:effectLst/>
        </p:spPr>
        <p:txBody>
          <a:bodyPr vert="horz" wrap="square" lIns="91420" tIns="45711" rIns="91420" bIns="45711" numCol="1" anchor="t" anchorCtr="0" compatLnSpc="1">
            <a:prstTxWarp prst="textNoShape">
              <a:avLst/>
            </a:prstTxWarp>
          </a:bodyPr>
          <a:lstStyle>
            <a:lvl1pPr algn="r">
              <a:defRPr sz="1200"/>
            </a:lvl1pPr>
          </a:lstStyle>
          <a:p>
            <a:pPr>
              <a:defRPr/>
            </a:pPr>
            <a:endParaRPr lang="en-US" dirty="0"/>
          </a:p>
        </p:txBody>
      </p:sp>
      <p:sp>
        <p:nvSpPr>
          <p:cNvPr id="11268" name="Rectangle 4"/>
          <p:cNvSpPr>
            <a:spLocks noGrp="1" noRot="1" noChangeAspect="1" noChangeArrowheads="1" noTextEdit="1"/>
          </p:cNvSpPr>
          <p:nvPr>
            <p:ph type="sldImg" idx="2"/>
          </p:nvPr>
        </p:nvSpPr>
        <p:spPr bwMode="auto">
          <a:xfrm>
            <a:off x="1184275" y="700088"/>
            <a:ext cx="4641850" cy="348138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0096" y="4414842"/>
            <a:ext cx="5610225" cy="4184648"/>
          </a:xfrm>
          <a:prstGeom prst="rect">
            <a:avLst/>
          </a:prstGeom>
          <a:noFill/>
          <a:ln w="9525">
            <a:noFill/>
            <a:miter lim="800000"/>
            <a:headEnd/>
            <a:tailEnd/>
          </a:ln>
          <a:effectLst/>
        </p:spPr>
        <p:txBody>
          <a:bodyPr vert="horz" wrap="square" lIns="91420" tIns="45711" rIns="91420" bIns="457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9" y="8829679"/>
            <a:ext cx="3038475" cy="465138"/>
          </a:xfrm>
          <a:prstGeom prst="rect">
            <a:avLst/>
          </a:prstGeom>
          <a:noFill/>
          <a:ln w="9525">
            <a:noFill/>
            <a:miter lim="800000"/>
            <a:headEnd/>
            <a:tailEnd/>
          </a:ln>
          <a:effectLst/>
        </p:spPr>
        <p:txBody>
          <a:bodyPr vert="horz" wrap="square" lIns="91420" tIns="45711" rIns="91420" bIns="45711"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970344" y="8829679"/>
            <a:ext cx="3038475" cy="465138"/>
          </a:xfrm>
          <a:prstGeom prst="rect">
            <a:avLst/>
          </a:prstGeom>
          <a:noFill/>
          <a:ln w="9525">
            <a:noFill/>
            <a:miter lim="800000"/>
            <a:headEnd/>
            <a:tailEnd/>
          </a:ln>
          <a:effectLst/>
        </p:spPr>
        <p:txBody>
          <a:bodyPr vert="horz" wrap="square" lIns="91420" tIns="45711" rIns="91420" bIns="45711" numCol="1" anchor="b" anchorCtr="0" compatLnSpc="1">
            <a:prstTxWarp prst="textNoShape">
              <a:avLst/>
            </a:prstTxWarp>
          </a:bodyPr>
          <a:lstStyle>
            <a:lvl1pPr algn="r">
              <a:defRPr sz="1200"/>
            </a:lvl1pPr>
          </a:lstStyle>
          <a:p>
            <a:pPr>
              <a:defRPr/>
            </a:pPr>
            <a:fld id="{44C05408-3055-40B5-88D8-67165A539FB3}" type="slidenum">
              <a:rPr lang="en-US"/>
              <a:pPr>
                <a:defRPr/>
              </a:pPr>
              <a:t>‹#›</a:t>
            </a:fld>
            <a:endParaRPr lang="en-US" dirty="0"/>
          </a:p>
        </p:txBody>
      </p:sp>
    </p:spTree>
    <p:extLst>
      <p:ext uri="{BB962C8B-B14F-4D97-AF65-F5344CB8AC3E}">
        <p14:creationId xmlns:p14="http://schemas.microsoft.com/office/powerpoint/2010/main" val="18693090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p:cNvPicPr>
            <a:picLocks noChangeAspect="1" noChangeArrowheads="1"/>
          </p:cNvPicPr>
          <p:nvPr userDrawn="1"/>
        </p:nvPicPr>
        <p:blipFill>
          <a:blip r:embed="rId2" cstate="print"/>
          <a:srcRect/>
          <a:stretch>
            <a:fillRect/>
          </a:stretch>
        </p:blipFill>
        <p:spPr bwMode="auto">
          <a:xfrm>
            <a:off x="0" y="6073775"/>
            <a:ext cx="9144000" cy="619125"/>
          </a:xfrm>
          <a:prstGeom prst="rect">
            <a:avLst/>
          </a:prstGeom>
          <a:noFill/>
          <a:ln w="9525">
            <a:noFill/>
            <a:miter lim="800000"/>
            <a:headEnd/>
            <a:tailEnd/>
          </a:ln>
        </p:spPr>
      </p:pic>
      <p:pic>
        <p:nvPicPr>
          <p:cNvPr id="5" name="Picture 8"/>
          <p:cNvPicPr>
            <a:picLocks noChangeAspect="1" noChangeArrowheads="1"/>
          </p:cNvPicPr>
          <p:nvPr userDrawn="1"/>
        </p:nvPicPr>
        <p:blipFill>
          <a:blip r:embed="rId3" cstate="print"/>
          <a:srcRect/>
          <a:stretch>
            <a:fillRect/>
          </a:stretch>
        </p:blipFill>
        <p:spPr bwMode="auto">
          <a:xfrm>
            <a:off x="0" y="457200"/>
            <a:ext cx="9144000" cy="1143000"/>
          </a:xfrm>
          <a:prstGeom prst="rect">
            <a:avLst/>
          </a:prstGeom>
          <a:noFill/>
          <a:ln w="9525">
            <a:noFill/>
            <a:miter lim="800000"/>
            <a:headEnd/>
            <a:tailEnd/>
          </a:ln>
        </p:spPr>
      </p:pic>
      <p:sp>
        <p:nvSpPr>
          <p:cNvPr id="6146" name="Rectangle 2"/>
          <p:cNvSpPr>
            <a:spLocks noGrp="1" noChangeArrowheads="1"/>
          </p:cNvSpPr>
          <p:nvPr>
            <p:ph type="ctrTitle"/>
          </p:nvPr>
        </p:nvSpPr>
        <p:spPr>
          <a:xfrm>
            <a:off x="685800" y="1905000"/>
            <a:ext cx="7772400" cy="1470025"/>
          </a:xfrm>
        </p:spPr>
        <p:txBody>
          <a:bodyPr/>
          <a:lstStyle>
            <a:lvl1pPr algn="ctr">
              <a:defRPr sz="3200"/>
            </a:lvl1pPr>
          </a:lstStyle>
          <a:p>
            <a:r>
              <a:rPr lang="en-US"/>
              <a:t>Click to edit Master title style</a:t>
            </a:r>
          </a:p>
        </p:txBody>
      </p:sp>
      <p:sp>
        <p:nvSpPr>
          <p:cNvPr id="6147" name="Rectangle 3"/>
          <p:cNvSpPr>
            <a:spLocks noGrp="1" noChangeArrowheads="1"/>
          </p:cNvSpPr>
          <p:nvPr>
            <p:ph type="subTitle" idx="1"/>
          </p:nvPr>
        </p:nvSpPr>
        <p:spPr>
          <a:xfrm>
            <a:off x="1371600" y="3429000"/>
            <a:ext cx="6400800" cy="1752600"/>
          </a:xfrm>
        </p:spPr>
        <p:txBody>
          <a:bodyPr/>
          <a:lstStyle>
            <a:lvl1pPr marL="0" indent="0" algn="ctr">
              <a:buFontTx/>
              <a:buNone/>
              <a:defRPr/>
            </a:lvl1pPr>
          </a:lstStyle>
          <a:p>
            <a:endParaRPr lang="en-US"/>
          </a:p>
          <a:p>
            <a:r>
              <a:rPr lang="en-US"/>
              <a:t>Click to edit </a:t>
            </a:r>
          </a:p>
          <a:p>
            <a:r>
              <a:rPr lang="en-US"/>
              <a:t>Master subtitle style</a:t>
            </a:r>
          </a:p>
        </p:txBody>
      </p:sp>
      <p:sp>
        <p:nvSpPr>
          <p:cNvPr id="6" name="Rectangle 4"/>
          <p:cNvSpPr>
            <a:spLocks noGrp="1" noChangeArrowheads="1"/>
          </p:cNvSpPr>
          <p:nvPr>
            <p:ph type="dt" sz="half" idx="10"/>
          </p:nvPr>
        </p:nvSpPr>
        <p:spPr/>
        <p:txBody>
          <a:bodyPr/>
          <a:lstStyle>
            <a:lvl1pPr>
              <a:defRPr/>
            </a:lvl1pPr>
          </a:lstStyle>
          <a:p>
            <a:pPr>
              <a:defRPr/>
            </a:pPr>
            <a:fld id="{2BA2E5BD-A76A-4992-864A-C0011A8FDB4B}" type="datetime4">
              <a:rPr lang="en-US" smtClean="0"/>
              <a:pPr>
                <a:defRPr/>
              </a:pPr>
              <a:t>December 15, 2015</a:t>
            </a:fld>
            <a:endParaRPr lang="en-US" dirty="0"/>
          </a:p>
        </p:txBody>
      </p:sp>
      <p:sp>
        <p:nvSpPr>
          <p:cNvPr id="7" name="Rectangle 6"/>
          <p:cNvSpPr>
            <a:spLocks noGrp="1" noChangeArrowheads="1"/>
          </p:cNvSpPr>
          <p:nvPr>
            <p:ph type="sldNum" sz="quarter" idx="11"/>
          </p:nvPr>
        </p:nvSpPr>
        <p:spPr>
          <a:xfrm>
            <a:off x="6705600" y="6457950"/>
            <a:ext cx="2133600" cy="476250"/>
          </a:xfrm>
        </p:spPr>
        <p:txBody>
          <a:bodyPr/>
          <a:lstStyle>
            <a:lvl1pPr>
              <a:defRPr/>
            </a:lvl1pPr>
          </a:lstStyle>
          <a:p>
            <a:pPr>
              <a:defRPr/>
            </a:pPr>
            <a:endParaRPr lang="en-US" dirty="0"/>
          </a:p>
          <a:p>
            <a:pPr>
              <a:defRPr/>
            </a:pPr>
            <a:fld id="{CC96B19A-F53B-4BAA-BBE8-972678410D7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fld id="{B423BAB8-2181-4FE4-9F55-ECDF7E4074CD}" type="datetime4">
              <a:rPr lang="en-US" smtClean="0"/>
              <a:pPr>
                <a:defRPr/>
              </a:pPr>
              <a:t>December 15, 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B23D8066-3821-4455-9087-FEA898122AB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fld id="{CCD59FD2-BF7E-4143-BCE9-96A2ABA3468B}" type="datetime4">
              <a:rPr lang="en-US" smtClean="0"/>
              <a:pPr>
                <a:defRPr/>
              </a:pPr>
              <a:t>December 15, 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E4D543CF-96FF-4DCC-A404-1C23160A489B}"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76400"/>
            <a:ext cx="7772400" cy="4267200"/>
          </a:xfrm>
        </p:spPr>
        <p:txBody>
          <a:bodyPr/>
          <a:lstStyle/>
          <a:p>
            <a:pPr lvl="0"/>
            <a:endParaRPr lang="en-US" noProof="0" dirty="0" smtClean="0"/>
          </a:p>
        </p:txBody>
      </p:sp>
      <p:sp>
        <p:nvSpPr>
          <p:cNvPr id="4" name="Rectangle 13"/>
          <p:cNvSpPr>
            <a:spLocks noGrp="1" noChangeArrowheads="1"/>
          </p:cNvSpPr>
          <p:nvPr>
            <p:ph type="dt" sz="half" idx="10"/>
          </p:nvPr>
        </p:nvSpPr>
        <p:spPr>
          <a:ln/>
        </p:spPr>
        <p:txBody>
          <a:bodyPr/>
          <a:lstStyle>
            <a:lvl1pPr>
              <a:defRPr/>
            </a:lvl1pPr>
          </a:lstStyle>
          <a:p>
            <a:pPr>
              <a:defRPr/>
            </a:pPr>
            <a:fld id="{30BC7DD2-E072-4AC9-94DB-7CF0C80FF365}" type="datetime4">
              <a:rPr lang="en-US" smtClean="0"/>
              <a:pPr>
                <a:defRPr/>
              </a:pPr>
              <a:t>December 15, 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951BC559-E59F-4B33-8930-2E218213CA1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fld id="{19D33BF8-9BA0-4A09-AD7C-793A15345891}" type="datetime4">
              <a:rPr lang="en-US" smtClean="0"/>
              <a:pPr>
                <a:defRPr/>
              </a:pPr>
              <a:t>December 15, 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B356F29C-E134-412A-9F26-86AC49E1658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dt" sz="half" idx="10"/>
          </p:nvPr>
        </p:nvSpPr>
        <p:spPr>
          <a:ln/>
        </p:spPr>
        <p:txBody>
          <a:bodyPr/>
          <a:lstStyle>
            <a:lvl1pPr>
              <a:defRPr/>
            </a:lvl1pPr>
          </a:lstStyle>
          <a:p>
            <a:pPr>
              <a:defRPr/>
            </a:pPr>
            <a:fld id="{0FD846E2-2171-40E4-8F3B-337ACF135682}" type="datetime4">
              <a:rPr lang="en-US" smtClean="0"/>
              <a:pPr>
                <a:defRPr/>
              </a:pPr>
              <a:t>December 15, 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2B0DD87B-7DB1-4D46-A7D0-7F505E61F5C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764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6764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dt" sz="half" idx="10"/>
          </p:nvPr>
        </p:nvSpPr>
        <p:spPr>
          <a:ln/>
        </p:spPr>
        <p:txBody>
          <a:bodyPr/>
          <a:lstStyle>
            <a:lvl1pPr>
              <a:defRPr/>
            </a:lvl1pPr>
          </a:lstStyle>
          <a:p>
            <a:pPr>
              <a:defRPr/>
            </a:pPr>
            <a:fld id="{FE163165-E3FB-4A3C-850D-564FA39C5B06}" type="datetime4">
              <a:rPr lang="en-US" smtClean="0"/>
              <a:pPr>
                <a:defRPr/>
              </a:pPr>
              <a:t>December 15, 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838E5885-471F-4C51-AEBE-089BE61D267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dt" sz="half" idx="10"/>
          </p:nvPr>
        </p:nvSpPr>
        <p:spPr>
          <a:ln/>
        </p:spPr>
        <p:txBody>
          <a:bodyPr/>
          <a:lstStyle>
            <a:lvl1pPr>
              <a:defRPr/>
            </a:lvl1pPr>
          </a:lstStyle>
          <a:p>
            <a:pPr>
              <a:defRPr/>
            </a:pPr>
            <a:fld id="{BEE5F562-3811-40D3-BAB6-209AE56F7D11}" type="datetime4">
              <a:rPr lang="en-US" smtClean="0"/>
              <a:pPr>
                <a:defRPr/>
              </a:pPr>
              <a:t>December 15, 2015</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3FF96E5F-81A6-4337-B978-E8435EB12C8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dt" sz="half" idx="10"/>
          </p:nvPr>
        </p:nvSpPr>
        <p:spPr>
          <a:ln/>
        </p:spPr>
        <p:txBody>
          <a:bodyPr/>
          <a:lstStyle>
            <a:lvl1pPr>
              <a:defRPr/>
            </a:lvl1pPr>
          </a:lstStyle>
          <a:p>
            <a:pPr>
              <a:defRPr/>
            </a:pPr>
            <a:fld id="{F65CE6B4-8327-4217-B799-F12C456B64CE}" type="datetime4">
              <a:rPr lang="en-US" smtClean="0"/>
              <a:pPr>
                <a:defRPr/>
              </a:pPr>
              <a:t>December 15, 2015</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48E938BB-46A9-4174-B67F-B4329B2585B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fld id="{3A3BFFA9-82DD-4C62-BDEA-8762BB41752B}" type="datetime4">
              <a:rPr lang="en-US" smtClean="0"/>
              <a:pPr>
                <a:defRPr/>
              </a:pPr>
              <a:t>December 15, 2015</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EE4F42DD-41D0-4945-9468-1FEBA3F0816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fld id="{D6EE541A-0BDB-4376-8593-31E9A8EE662A}" type="datetime4">
              <a:rPr lang="en-US" smtClean="0"/>
              <a:pPr>
                <a:defRPr/>
              </a:pPr>
              <a:t>December 15, 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FE5E09D4-CADA-45B1-A859-5FBCF127F66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fld id="{421C0BEE-3EFD-4885-B4A7-AB4185B73DF4}" type="datetime4">
              <a:rPr lang="en-US" smtClean="0"/>
              <a:pPr>
                <a:defRPr/>
              </a:pPr>
              <a:t>December 15, 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endParaRPr lang="en-US" dirty="0"/>
          </a:p>
          <a:p>
            <a:pPr>
              <a:defRPr/>
            </a:pPr>
            <a:fld id="{CADD3997-B024-4171-ADF8-78284F17A2E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p:cNvPicPr>
            <a:picLocks noChangeAspect="1" noChangeArrowheads="1"/>
          </p:cNvPicPr>
          <p:nvPr userDrawn="1"/>
        </p:nvPicPr>
        <p:blipFill>
          <a:blip r:embed="rId14" cstate="print"/>
          <a:srcRect/>
          <a:stretch>
            <a:fillRect/>
          </a:stretch>
        </p:blipFill>
        <p:spPr bwMode="auto">
          <a:xfrm>
            <a:off x="0" y="6073775"/>
            <a:ext cx="9144000" cy="619125"/>
          </a:xfrm>
          <a:prstGeom prst="rect">
            <a:avLst/>
          </a:prstGeom>
          <a:noFill/>
          <a:ln w="9525">
            <a:noFill/>
            <a:miter lim="800000"/>
            <a:headEnd/>
            <a:tailEnd/>
          </a:ln>
        </p:spPr>
      </p:pic>
      <p:pic>
        <p:nvPicPr>
          <p:cNvPr id="1027" name="Picture 4"/>
          <p:cNvPicPr>
            <a:picLocks noChangeAspect="1" noChangeArrowheads="1"/>
          </p:cNvPicPr>
          <p:nvPr userDrawn="1"/>
        </p:nvPicPr>
        <p:blipFill>
          <a:blip r:embed="rId15" cstate="print"/>
          <a:srcRect/>
          <a:stretch>
            <a:fillRect/>
          </a:stretch>
        </p:blipFill>
        <p:spPr bwMode="auto">
          <a:xfrm>
            <a:off x="0" y="457200"/>
            <a:ext cx="9144000" cy="1143000"/>
          </a:xfrm>
          <a:prstGeom prst="rect">
            <a:avLst/>
          </a:prstGeom>
          <a:noFill/>
          <a:ln w="9525">
            <a:noFill/>
            <a:miter lim="800000"/>
            <a:headEnd/>
            <a:tailEnd/>
          </a:ln>
        </p:spPr>
      </p:pic>
      <p:sp>
        <p:nvSpPr>
          <p:cNvPr id="1028" name="Rectangle 2"/>
          <p:cNvSpPr>
            <a:spLocks noGrp="1" noChangeArrowheads="1"/>
          </p:cNvSpPr>
          <p:nvPr>
            <p:ph type="title"/>
          </p:nvPr>
        </p:nvSpPr>
        <p:spPr bwMode="auto">
          <a:xfrm>
            <a:off x="457200" y="22860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609600" y="1676400"/>
            <a:ext cx="7772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37" name="Rectangle 13"/>
          <p:cNvSpPr>
            <a:spLocks noGrp="1" noChangeArrowheads="1"/>
          </p:cNvSpPr>
          <p:nvPr>
            <p:ph type="dt" sz="half" idx="2"/>
          </p:nvPr>
        </p:nvSpPr>
        <p:spPr bwMode="auto">
          <a:xfrm>
            <a:off x="304800" y="61722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pPr>
              <a:defRPr/>
            </a:pPr>
            <a:fld id="{C6A8185A-B6D1-4793-9BDD-AEF335F80456}" type="datetime4">
              <a:rPr lang="en-US" smtClean="0"/>
              <a:pPr>
                <a:defRPr/>
              </a:pPr>
              <a:t>December 15, 2015</a:t>
            </a:fld>
            <a:endParaRPr lang="en-US" dirty="0"/>
          </a:p>
        </p:txBody>
      </p:sp>
      <p:sp>
        <p:nvSpPr>
          <p:cNvPr id="1038" name="Rectangle 14"/>
          <p:cNvSpPr>
            <a:spLocks noGrp="1" noChangeArrowheads="1"/>
          </p:cNvSpPr>
          <p:nvPr>
            <p:ph type="sldNum" sz="quarter" idx="4"/>
          </p:nvPr>
        </p:nvSpPr>
        <p:spPr bwMode="auto">
          <a:xfrm>
            <a:off x="6705600" y="60515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pPr>
              <a:defRPr/>
            </a:pPr>
            <a:endParaRPr lang="en-US" dirty="0"/>
          </a:p>
          <a:p>
            <a:pPr>
              <a:defRPr/>
            </a:pPr>
            <a:fld id="{6A50BCAA-CC73-4396-A5B6-F83BDFE0811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1"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hf hdr="0" ftr="0"/>
  <p:txStyles>
    <p:titleStyle>
      <a:lvl1pPr algn="l" rtl="0" eaLnBrk="0" fontAlgn="base" hangingPunct="0">
        <a:spcBef>
          <a:spcPct val="0"/>
        </a:spcBef>
        <a:spcAft>
          <a:spcPct val="0"/>
        </a:spcAft>
        <a:defRPr sz="36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Book Antiqua" pitchFamily="18" charset="0"/>
          <a:cs typeface="Arial" charset="0"/>
        </a:defRPr>
      </a:lvl2pPr>
      <a:lvl3pPr algn="l" rtl="0" eaLnBrk="0" fontAlgn="base" hangingPunct="0">
        <a:spcBef>
          <a:spcPct val="0"/>
        </a:spcBef>
        <a:spcAft>
          <a:spcPct val="0"/>
        </a:spcAft>
        <a:defRPr sz="3600">
          <a:solidFill>
            <a:schemeClr val="tx1"/>
          </a:solidFill>
          <a:latin typeface="Book Antiqua" pitchFamily="18" charset="0"/>
          <a:cs typeface="Arial" charset="0"/>
        </a:defRPr>
      </a:lvl3pPr>
      <a:lvl4pPr algn="l" rtl="0" eaLnBrk="0" fontAlgn="base" hangingPunct="0">
        <a:spcBef>
          <a:spcPct val="0"/>
        </a:spcBef>
        <a:spcAft>
          <a:spcPct val="0"/>
        </a:spcAft>
        <a:defRPr sz="3600">
          <a:solidFill>
            <a:schemeClr val="tx1"/>
          </a:solidFill>
          <a:latin typeface="Book Antiqua" pitchFamily="18" charset="0"/>
          <a:cs typeface="Arial" charset="0"/>
        </a:defRPr>
      </a:lvl4pPr>
      <a:lvl5pPr algn="l" rtl="0" eaLnBrk="0" fontAlgn="base" hangingPunct="0">
        <a:spcBef>
          <a:spcPct val="0"/>
        </a:spcBef>
        <a:spcAft>
          <a:spcPct val="0"/>
        </a:spcAft>
        <a:defRPr sz="3600">
          <a:solidFill>
            <a:schemeClr val="tx1"/>
          </a:solidFill>
          <a:latin typeface="Book Antiqua" pitchFamily="18" charset="0"/>
          <a:cs typeface="Arial" charset="0"/>
        </a:defRPr>
      </a:lvl5pPr>
      <a:lvl6pPr marL="457200" algn="l" rtl="0" fontAlgn="base">
        <a:spcBef>
          <a:spcPct val="0"/>
        </a:spcBef>
        <a:spcAft>
          <a:spcPct val="0"/>
        </a:spcAft>
        <a:defRPr sz="3600">
          <a:solidFill>
            <a:schemeClr val="tx1"/>
          </a:solidFill>
          <a:latin typeface="Book Antiqua" pitchFamily="18" charset="0"/>
          <a:cs typeface="Arial" charset="0"/>
        </a:defRPr>
      </a:lvl6pPr>
      <a:lvl7pPr marL="914400" algn="l" rtl="0" fontAlgn="base">
        <a:spcBef>
          <a:spcPct val="0"/>
        </a:spcBef>
        <a:spcAft>
          <a:spcPct val="0"/>
        </a:spcAft>
        <a:defRPr sz="3600">
          <a:solidFill>
            <a:schemeClr val="tx1"/>
          </a:solidFill>
          <a:latin typeface="Book Antiqua" pitchFamily="18" charset="0"/>
          <a:cs typeface="Arial" charset="0"/>
        </a:defRPr>
      </a:lvl7pPr>
      <a:lvl8pPr marL="1371600" algn="l" rtl="0" fontAlgn="base">
        <a:spcBef>
          <a:spcPct val="0"/>
        </a:spcBef>
        <a:spcAft>
          <a:spcPct val="0"/>
        </a:spcAft>
        <a:defRPr sz="3600">
          <a:solidFill>
            <a:schemeClr val="tx1"/>
          </a:solidFill>
          <a:latin typeface="Book Antiqua" pitchFamily="18" charset="0"/>
          <a:cs typeface="Arial" charset="0"/>
        </a:defRPr>
      </a:lvl8pPr>
      <a:lvl9pPr marL="1828800" algn="l" rtl="0" fontAlgn="base">
        <a:spcBef>
          <a:spcPct val="0"/>
        </a:spcBef>
        <a:spcAft>
          <a:spcPct val="0"/>
        </a:spcAft>
        <a:defRPr sz="3600">
          <a:solidFill>
            <a:schemeClr val="tx1"/>
          </a:solidFill>
          <a:latin typeface="Book Antiqua" pitchFamily="18" charset="0"/>
          <a:cs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a:t>
            </a:fld>
            <a:endParaRPr lang="en-US" dirty="0"/>
          </a:p>
        </p:txBody>
      </p:sp>
      <p:sp>
        <p:nvSpPr>
          <p:cNvPr id="6" name="TextBox 5"/>
          <p:cNvSpPr txBox="1"/>
          <p:nvPr/>
        </p:nvSpPr>
        <p:spPr>
          <a:xfrm>
            <a:off x="18197" y="1178257"/>
            <a:ext cx="8839200" cy="5078313"/>
          </a:xfrm>
          <a:prstGeom prst="rect">
            <a:avLst/>
          </a:prstGeom>
          <a:noFill/>
        </p:spPr>
        <p:txBody>
          <a:bodyPr wrap="square" rtlCol="0">
            <a:spAutoFit/>
          </a:bodyPr>
          <a:lstStyle/>
          <a:p>
            <a:r>
              <a:rPr lang="en-US" b="1" u="sng" dirty="0" smtClean="0"/>
              <a:t>Existing</a:t>
            </a:r>
            <a:r>
              <a:rPr lang="en-US" dirty="0" smtClean="0"/>
              <a:t> </a:t>
            </a:r>
          </a:p>
          <a:p>
            <a:r>
              <a:rPr lang="en-US" b="1" dirty="0" smtClean="0"/>
              <a:t>Manufacturing </a:t>
            </a:r>
          </a:p>
          <a:p>
            <a:pPr marL="285750" indent="-285750">
              <a:buFont typeface="Arial" pitchFamily="34" charset="0"/>
              <a:buChar char="•"/>
            </a:pPr>
            <a:r>
              <a:rPr lang="en-US" dirty="0" smtClean="0"/>
              <a:t>Excise duty on manufacturing payable on removal (including stock transfer)</a:t>
            </a:r>
          </a:p>
          <a:p>
            <a:pPr marL="285750" indent="-285750">
              <a:buFont typeface="Arial" pitchFamily="34" charset="0"/>
              <a:buChar char="•"/>
            </a:pPr>
            <a:r>
              <a:rPr lang="en-US" dirty="0" smtClean="0"/>
              <a:t>VAT/ CST payable on sale (not on stock transfer) </a:t>
            </a:r>
          </a:p>
          <a:p>
            <a:endParaRPr lang="en-US" dirty="0" smtClean="0"/>
          </a:p>
          <a:p>
            <a:r>
              <a:rPr lang="en-US" b="1" dirty="0" smtClean="0"/>
              <a:t>Services</a:t>
            </a:r>
          </a:p>
          <a:p>
            <a:pPr marL="285750" indent="-285750">
              <a:buFont typeface="Arial" pitchFamily="34" charset="0"/>
              <a:buChar char="•"/>
            </a:pPr>
            <a:r>
              <a:rPr lang="en-US" dirty="0" smtClean="0"/>
              <a:t>Service tax (including payable under reverse charge for specified services) </a:t>
            </a:r>
          </a:p>
          <a:p>
            <a:endParaRPr lang="en-US" dirty="0" smtClean="0"/>
          </a:p>
          <a:p>
            <a:r>
              <a:rPr lang="en-US" b="1" dirty="0" smtClean="0"/>
              <a:t>Imports</a:t>
            </a:r>
          </a:p>
          <a:p>
            <a:pPr marL="285750" indent="-285750">
              <a:buFont typeface="Arial" pitchFamily="34" charset="0"/>
              <a:buChar char="•"/>
            </a:pPr>
            <a:r>
              <a:rPr lang="en-US" dirty="0" smtClean="0"/>
              <a:t>Basic Custom Duty, CVD &amp; SAD (CVD on assessable value plus basic CD)</a:t>
            </a:r>
            <a:endParaRPr lang="en-US" dirty="0"/>
          </a:p>
          <a:p>
            <a:endParaRPr lang="en-US" dirty="0" smtClean="0"/>
          </a:p>
          <a:p>
            <a:r>
              <a:rPr lang="en-US" b="1" u="sng" dirty="0" smtClean="0"/>
              <a:t>GST</a:t>
            </a:r>
          </a:p>
          <a:p>
            <a:endParaRPr lang="en-US" dirty="0" smtClean="0"/>
          </a:p>
          <a:p>
            <a:r>
              <a:rPr lang="en-US" b="1" dirty="0" smtClean="0"/>
              <a:t>Supply of goods and service (including stock transfer)</a:t>
            </a:r>
          </a:p>
          <a:p>
            <a:pPr marL="285750" indent="-285750">
              <a:buFont typeface="Arial" pitchFamily="34" charset="0"/>
              <a:buChar char="•"/>
            </a:pPr>
            <a:r>
              <a:rPr lang="en-US" dirty="0" smtClean="0"/>
              <a:t>Intrastate supplies CGST &amp; SGST</a:t>
            </a:r>
          </a:p>
          <a:p>
            <a:pPr marL="285750" indent="-285750">
              <a:buFont typeface="Arial" pitchFamily="34" charset="0"/>
              <a:buChar char="•"/>
            </a:pPr>
            <a:r>
              <a:rPr lang="en-US" dirty="0" smtClean="0"/>
              <a:t>Interstate supplies IGST </a:t>
            </a:r>
          </a:p>
          <a:p>
            <a:pPr marL="285750" indent="-285750">
              <a:buFont typeface="Arial" pitchFamily="34" charset="0"/>
              <a:buChar char="•"/>
            </a:pPr>
            <a:r>
              <a:rPr lang="en-US" dirty="0" smtClean="0"/>
              <a:t>Imports- basic CD &amp; IGST (IGST on basic value)</a:t>
            </a:r>
          </a:p>
          <a:p>
            <a:pPr marL="285750" indent="-285750">
              <a:buFont typeface="Arial" pitchFamily="34" charset="0"/>
              <a:buChar char="•"/>
            </a:pPr>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Tax structure</a:t>
            </a:r>
            <a:endParaRPr lang="en-US" sz="2400" dirty="0"/>
          </a:p>
        </p:txBody>
      </p:sp>
    </p:spTree>
    <p:extLst>
      <p:ext uri="{BB962C8B-B14F-4D97-AF65-F5344CB8AC3E}">
        <p14:creationId xmlns:p14="http://schemas.microsoft.com/office/powerpoint/2010/main" val="375179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10</a:t>
            </a:fld>
            <a:endParaRPr lang="en-US" dirty="0"/>
          </a:p>
        </p:txBody>
      </p:sp>
      <p:sp>
        <p:nvSpPr>
          <p:cNvPr id="6" name="TextBox 5"/>
          <p:cNvSpPr txBox="1"/>
          <p:nvPr/>
        </p:nvSpPr>
        <p:spPr>
          <a:xfrm>
            <a:off x="18197" y="1599486"/>
            <a:ext cx="8839200" cy="4524315"/>
          </a:xfrm>
          <a:prstGeom prst="rect">
            <a:avLst/>
          </a:prstGeom>
          <a:noFill/>
        </p:spPr>
        <p:txBody>
          <a:bodyPr wrap="square" rtlCol="0">
            <a:spAutoFit/>
          </a:bodyPr>
          <a:lstStyle/>
          <a:p>
            <a:pPr marL="285750" lvl="0" indent="-285750">
              <a:buFont typeface="Arial" panose="020B0604020202020204" pitchFamily="34" charset="0"/>
              <a:buChar char="•"/>
            </a:pPr>
            <a:r>
              <a:rPr lang="en-IN" dirty="0"/>
              <a:t>IGST first be used for IGST then CGST and then SGST. CGST first for CGST then IGST and SGST first for SGST then IGST. No cross utilization of CGST &amp; SGST. </a:t>
            </a:r>
            <a:endParaRPr lang="en-IN" dirty="0" smtClean="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Excess </a:t>
            </a:r>
            <a:r>
              <a:rPr lang="en-IN" dirty="0"/>
              <a:t>ITC be c/f. in case refund is claimed then no c/f. where c/f still remain at year end then no c/f to next year and money required to be refunded. </a:t>
            </a:r>
            <a:endParaRPr lang="en-US" dirty="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No </a:t>
            </a:r>
            <a:r>
              <a:rPr lang="en-IN" dirty="0"/>
              <a:t>refund of unadjusted ITC allowed, other than export and where output rate is lower to input. Further for export also where goods exported are subject to export duty then no refund allowed. </a:t>
            </a:r>
            <a:endParaRPr lang="en-US" dirty="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Even </a:t>
            </a:r>
            <a:r>
              <a:rPr lang="en-IN" dirty="0"/>
              <a:t>if refund is due but taxpayer defaulted in filing return or has outstanding demand/ penalty which is not stayed then proper office may withheld refund to the extent of dues or till return is filed. Department will wait till last date of filing of appeal and if appeal is filed but stay not granted in 30 days mere pending of stay application is not a reason for not adjusting the dues from refund amount. </a:t>
            </a:r>
            <a:endParaRPr lang="en-US" dirty="0"/>
          </a:p>
          <a:p>
            <a:pPr lvl="0"/>
            <a:endParaRPr lang="en-US" dirty="0"/>
          </a:p>
        </p:txBody>
      </p:sp>
      <p:sp>
        <p:nvSpPr>
          <p:cNvPr id="7" name="Title 1"/>
          <p:cNvSpPr>
            <a:spLocks noGrp="1"/>
          </p:cNvSpPr>
          <p:nvPr>
            <p:ph type="title"/>
          </p:nvPr>
        </p:nvSpPr>
        <p:spPr>
          <a:xfrm>
            <a:off x="152400" y="228600"/>
            <a:ext cx="8229600" cy="914400"/>
          </a:xfrm>
        </p:spPr>
        <p:txBody>
          <a:bodyPr/>
          <a:lstStyle/>
          <a:p>
            <a:r>
              <a:rPr lang="en-US" sz="2400" dirty="0" smtClean="0"/>
              <a:t>Credit mechanism </a:t>
            </a:r>
            <a:endParaRPr lang="en-US" sz="2400" dirty="0"/>
          </a:p>
        </p:txBody>
      </p:sp>
    </p:spTree>
    <p:extLst>
      <p:ext uri="{BB962C8B-B14F-4D97-AF65-F5344CB8AC3E}">
        <p14:creationId xmlns:p14="http://schemas.microsoft.com/office/powerpoint/2010/main" val="4218221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11</a:t>
            </a:fld>
            <a:endParaRPr lang="en-US" dirty="0"/>
          </a:p>
        </p:txBody>
      </p:sp>
      <p:sp>
        <p:nvSpPr>
          <p:cNvPr id="6" name="TextBox 5"/>
          <p:cNvSpPr txBox="1"/>
          <p:nvPr/>
        </p:nvSpPr>
        <p:spPr>
          <a:xfrm>
            <a:off x="18197" y="1599486"/>
            <a:ext cx="8839200" cy="2585323"/>
          </a:xfrm>
          <a:prstGeom prst="rect">
            <a:avLst/>
          </a:prstGeom>
          <a:noFill/>
        </p:spPr>
        <p:txBody>
          <a:bodyPr wrap="square" rtlCol="0">
            <a:spAutoFit/>
          </a:bodyPr>
          <a:lstStyle/>
          <a:p>
            <a:pPr marL="285750" lvl="0" indent="-285750">
              <a:buFont typeface="Arial" panose="020B0604020202020204" pitchFamily="34" charset="0"/>
              <a:buChar char="•"/>
            </a:pPr>
            <a:r>
              <a:rPr lang="en-IN" dirty="0"/>
              <a:t>No ITC for motor vehicle, MS/HSD/ATF/Crude, employees related services, goods &amp; services acquired by principal in execution of WK when such contract result in immovable property other than P&amp;M, goods acquired by principal the property in which is not transferred to some other person in construction of immovable property other than P&amp;M, goods and services on which tax has been paid u/s 8 of the act, goods/services used for personal consumption to an extent these are so </a:t>
            </a:r>
            <a:r>
              <a:rPr lang="en-IN" dirty="0" smtClean="0"/>
              <a:t>used</a:t>
            </a:r>
            <a:endParaRPr lang="en-US" dirty="0" smtClean="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To </a:t>
            </a:r>
            <a:r>
              <a:rPr lang="en-IN" dirty="0"/>
              <a:t>have credit one should have invoice in hand and tax on which has been paid </a:t>
            </a:r>
            <a:endParaRPr lang="en-US" dirty="0"/>
          </a:p>
        </p:txBody>
      </p:sp>
      <p:sp>
        <p:nvSpPr>
          <p:cNvPr id="7" name="Title 1"/>
          <p:cNvSpPr>
            <a:spLocks noGrp="1"/>
          </p:cNvSpPr>
          <p:nvPr>
            <p:ph type="title"/>
          </p:nvPr>
        </p:nvSpPr>
        <p:spPr>
          <a:xfrm>
            <a:off x="152400" y="228600"/>
            <a:ext cx="8229600" cy="914400"/>
          </a:xfrm>
        </p:spPr>
        <p:txBody>
          <a:bodyPr/>
          <a:lstStyle/>
          <a:p>
            <a:r>
              <a:rPr lang="en-US" sz="2400" dirty="0" smtClean="0"/>
              <a:t>Credit Mechanism</a:t>
            </a:r>
            <a:endParaRPr lang="en-US" sz="2400" dirty="0"/>
          </a:p>
        </p:txBody>
      </p:sp>
    </p:spTree>
    <p:extLst>
      <p:ext uri="{BB962C8B-B14F-4D97-AF65-F5344CB8AC3E}">
        <p14:creationId xmlns:p14="http://schemas.microsoft.com/office/powerpoint/2010/main" val="2173888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12</a:t>
            </a:fld>
            <a:endParaRPr lang="en-US" dirty="0"/>
          </a:p>
        </p:txBody>
      </p:sp>
      <p:sp>
        <p:nvSpPr>
          <p:cNvPr id="6" name="TextBox 5"/>
          <p:cNvSpPr txBox="1"/>
          <p:nvPr/>
        </p:nvSpPr>
        <p:spPr>
          <a:xfrm>
            <a:off x="34119" y="1295400"/>
            <a:ext cx="8839200" cy="5078313"/>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Common </a:t>
            </a:r>
            <a:r>
              <a:rPr lang="en-US" dirty="0"/>
              <a:t>e-Return for CGST, SGST &amp; </a:t>
            </a:r>
            <a:r>
              <a:rPr lang="en-US" dirty="0" smtClean="0"/>
              <a:t>IGST</a:t>
            </a:r>
          </a:p>
          <a:p>
            <a:pPr marL="285750" indent="-285750">
              <a:buFont typeface="Arial" panose="020B0604020202020204" pitchFamily="34" charset="0"/>
              <a:buChar char="•"/>
            </a:pPr>
            <a:r>
              <a:rPr lang="en-US" dirty="0" smtClean="0"/>
              <a:t>Common </a:t>
            </a:r>
            <a:r>
              <a:rPr lang="en-US" dirty="0"/>
              <a:t>periodicity of Returns for a class of </a:t>
            </a:r>
            <a:r>
              <a:rPr lang="en-US" dirty="0" smtClean="0"/>
              <a:t>dealers</a:t>
            </a:r>
          </a:p>
          <a:p>
            <a:pPr marL="285750" indent="-285750">
              <a:buFont typeface="Arial" panose="020B0604020202020204" pitchFamily="34" charset="0"/>
              <a:buChar char="•"/>
            </a:pPr>
            <a:r>
              <a:rPr lang="en-US" dirty="0" smtClean="0"/>
              <a:t>Uniform </a:t>
            </a:r>
            <a:r>
              <a:rPr lang="en-US" dirty="0"/>
              <a:t>cut-off date for filing of </a:t>
            </a:r>
            <a:r>
              <a:rPr lang="en-US" dirty="0" smtClean="0"/>
              <a:t>Returns</a:t>
            </a:r>
          </a:p>
          <a:p>
            <a:pPr marL="285750" indent="-285750">
              <a:buFont typeface="Arial" panose="020B0604020202020204" pitchFamily="34" charset="0"/>
              <a:buChar char="•"/>
            </a:pPr>
            <a:r>
              <a:rPr lang="en-US" b="1" dirty="0" smtClean="0"/>
              <a:t>System based </a:t>
            </a:r>
            <a:r>
              <a:rPr lang="en-US" b="1" dirty="0"/>
              <a:t>validations/consistency checks on the ITC availed, tax </a:t>
            </a:r>
            <a:r>
              <a:rPr lang="en-US" b="1" dirty="0" smtClean="0"/>
              <a:t>refunds</a:t>
            </a:r>
          </a:p>
          <a:p>
            <a:pPr marL="285750" indent="-285750">
              <a:buFont typeface="Arial" panose="020B0604020202020204" pitchFamily="34" charset="0"/>
              <a:buChar char="•"/>
            </a:pPr>
            <a:r>
              <a:rPr lang="en-US" dirty="0" smtClean="0"/>
              <a:t>Every </a:t>
            </a:r>
            <a:r>
              <a:rPr lang="en-US" dirty="0"/>
              <a:t>dealer has to submit one single GST return consisting information about </a:t>
            </a:r>
            <a:r>
              <a:rPr lang="en-US" dirty="0" smtClean="0"/>
              <a:t>all his </a:t>
            </a:r>
            <a:r>
              <a:rPr lang="en-US" dirty="0"/>
              <a:t>purchases/sales at Invoice level along with line </a:t>
            </a:r>
            <a:r>
              <a:rPr lang="en-US" dirty="0" smtClean="0"/>
              <a:t>item.</a:t>
            </a:r>
          </a:p>
          <a:p>
            <a:pPr marL="285750" indent="-285750">
              <a:buFont typeface="Arial" panose="020B0604020202020204" pitchFamily="34" charset="0"/>
              <a:buChar char="•"/>
            </a:pPr>
            <a:r>
              <a:rPr lang="en-US" dirty="0" smtClean="0"/>
              <a:t>Accordingly </a:t>
            </a:r>
            <a:r>
              <a:rPr lang="en-US" dirty="0"/>
              <a:t>necessary records, registers are to be maintained and </a:t>
            </a:r>
            <a:r>
              <a:rPr lang="en-US" dirty="0" smtClean="0"/>
              <a:t>consolidation for </a:t>
            </a:r>
            <a:r>
              <a:rPr lang="en-US" dirty="0"/>
              <a:t>return will require automation and standard </a:t>
            </a:r>
            <a:r>
              <a:rPr lang="en-US" dirty="0" smtClean="0"/>
              <a:t>procedures</a:t>
            </a:r>
            <a:endParaRPr lang="en-US" dirty="0"/>
          </a:p>
          <a:p>
            <a:pPr marL="285750" indent="-285750">
              <a:buFont typeface="Arial" panose="020B0604020202020204" pitchFamily="34" charset="0"/>
              <a:buChar char="•"/>
            </a:pPr>
            <a:r>
              <a:rPr lang="en-US" dirty="0" smtClean="0"/>
              <a:t>New </a:t>
            </a:r>
            <a:r>
              <a:rPr lang="en-US" dirty="0"/>
              <a:t>concept of black listing dealer depending upon its </a:t>
            </a:r>
            <a:r>
              <a:rPr lang="en-US" dirty="0" smtClean="0"/>
              <a:t>rating-</a:t>
            </a:r>
            <a:r>
              <a:rPr lang="en-US" dirty="0"/>
              <a:t>if blacklisted then its TIN can’t be used to take credit by purchaser on self assessment basis </a:t>
            </a:r>
            <a:endParaRPr lang="en-US" dirty="0" smtClean="0"/>
          </a:p>
          <a:p>
            <a:pPr marL="742950" lvl="1" indent="-285750">
              <a:buFont typeface="Arial" panose="020B0604020202020204" pitchFamily="34" charset="0"/>
              <a:buChar char="•"/>
            </a:pPr>
            <a:r>
              <a:rPr lang="en-US" dirty="0" smtClean="0"/>
              <a:t>Law prescribes that if supplier not able to upload it outwards supplies for </a:t>
            </a:r>
            <a:r>
              <a:rPr lang="en-US" dirty="0"/>
              <a:t>continuous 3 months or any 3 months in 12 </a:t>
            </a:r>
            <a:r>
              <a:rPr lang="en-US" dirty="0" smtClean="0"/>
              <a:t>months which results to reverse ITC of others</a:t>
            </a:r>
          </a:p>
          <a:p>
            <a:pPr marL="742950" lvl="1" indent="-285750">
              <a:buFont typeface="Arial" panose="020B0604020202020204" pitchFamily="34" charset="0"/>
              <a:buChar char="•"/>
            </a:pPr>
            <a:r>
              <a:rPr lang="en-US" dirty="0" smtClean="0"/>
              <a:t>Continuous default of 3 months in payment of ITC reversed </a:t>
            </a:r>
          </a:p>
          <a:p>
            <a:pPr marL="742950" lvl="1" indent="-285750">
              <a:buFont typeface="Arial" panose="020B0604020202020204" pitchFamily="34" charset="0"/>
              <a:buChar char="•"/>
            </a:pPr>
            <a:r>
              <a:rPr lang="en-US" dirty="0" smtClean="0"/>
              <a:t>Continuous short reporting of sales for 6 months (5%) </a:t>
            </a:r>
          </a:p>
          <a:p>
            <a:pPr marL="285750" indent="-285750">
              <a:buFont typeface="Arial" panose="020B0604020202020204" pitchFamily="34" charset="0"/>
              <a:buChar char="•"/>
            </a:pP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Returns</a:t>
            </a:r>
            <a:endParaRPr lang="en-US" sz="2400" dirty="0"/>
          </a:p>
        </p:txBody>
      </p:sp>
    </p:spTree>
    <p:extLst>
      <p:ext uri="{BB962C8B-B14F-4D97-AF65-F5344CB8AC3E}">
        <p14:creationId xmlns:p14="http://schemas.microsoft.com/office/powerpoint/2010/main" val="7496491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13</a:t>
            </a:fld>
            <a:endParaRPr lang="en-US" dirty="0"/>
          </a:p>
        </p:txBody>
      </p:sp>
      <p:sp>
        <p:nvSpPr>
          <p:cNvPr id="6" name="TextBox 5"/>
          <p:cNvSpPr txBox="1"/>
          <p:nvPr/>
        </p:nvSpPr>
        <p:spPr>
          <a:xfrm>
            <a:off x="0" y="1447800"/>
            <a:ext cx="9144000" cy="4801314"/>
          </a:xfrm>
          <a:prstGeom prst="rect">
            <a:avLst/>
          </a:prstGeom>
          <a:noFill/>
        </p:spPr>
        <p:txBody>
          <a:bodyPr wrap="square" rtlCol="0">
            <a:spAutoFit/>
          </a:bodyPr>
          <a:lstStyle/>
          <a:p>
            <a:pPr marL="285750" lvl="0" indent="-285750">
              <a:buFont typeface="Arial" panose="020B0604020202020204" pitchFamily="34" charset="0"/>
              <a:buChar char="•"/>
            </a:pPr>
            <a:r>
              <a:rPr lang="en-IN" dirty="0"/>
              <a:t>O</a:t>
            </a:r>
            <a:r>
              <a:rPr lang="en-IN" dirty="0" smtClean="0"/>
              <a:t>utward </a:t>
            </a:r>
            <a:r>
              <a:rPr lang="en-IN" dirty="0"/>
              <a:t>supplies- </a:t>
            </a:r>
            <a:r>
              <a:rPr lang="en-IN" dirty="0">
                <a:solidFill>
                  <a:srgbClr val="FF0000"/>
                </a:solidFill>
              </a:rPr>
              <a:t>by 10</a:t>
            </a:r>
            <a:r>
              <a:rPr lang="en-IN" baseline="30000" dirty="0">
                <a:solidFill>
                  <a:srgbClr val="FF0000"/>
                </a:solidFill>
              </a:rPr>
              <a:t>th</a:t>
            </a:r>
            <a:r>
              <a:rPr lang="en-IN" dirty="0">
                <a:solidFill>
                  <a:srgbClr val="FF0000"/>
                </a:solidFill>
              </a:rPr>
              <a:t> of next month </a:t>
            </a:r>
            <a:r>
              <a:rPr lang="en-IN" dirty="0"/>
              <a:t>including debit/ credit notes details. Post furnishing return if find error for tax paid or ITC claimed but remaining unmatched should rectify in next return and pay tax and interest. No such rectification shall be possible post filing of annual return. Such date shall be September for credit note or annual return and Nov or annual return for debit note.</a:t>
            </a:r>
            <a:endParaRPr lang="en-US" dirty="0"/>
          </a:p>
          <a:p>
            <a:pPr lvl="0"/>
            <a:endParaRPr lang="en-IN" dirty="0" smtClean="0"/>
          </a:p>
          <a:p>
            <a:pPr marL="285750" lvl="0" indent="-285750">
              <a:buFont typeface="Arial" panose="020B0604020202020204" pitchFamily="34" charset="0"/>
              <a:buChar char="•"/>
            </a:pPr>
            <a:r>
              <a:rPr lang="en-IN" dirty="0" smtClean="0"/>
              <a:t>Inward </a:t>
            </a:r>
            <a:r>
              <a:rPr lang="en-IN" dirty="0"/>
              <a:t>supplies- inward supplies to be verified, modified or delete the outward supplies/debit/credit note communicated to enable prepare details of inward supplies/credit/debit notes and add details of inward supplies or debit/ credit notes which were not added by outward suppliers. Also mention inward supplies on which tax payable under reverse charge. </a:t>
            </a:r>
            <a:r>
              <a:rPr lang="en-IN" dirty="0">
                <a:solidFill>
                  <a:srgbClr val="FF0000"/>
                </a:solidFill>
              </a:rPr>
              <a:t>15</a:t>
            </a:r>
            <a:r>
              <a:rPr lang="en-IN" baseline="30000" dirty="0">
                <a:solidFill>
                  <a:srgbClr val="FF0000"/>
                </a:solidFill>
              </a:rPr>
              <a:t>th</a:t>
            </a:r>
            <a:r>
              <a:rPr lang="en-IN" dirty="0">
                <a:solidFill>
                  <a:srgbClr val="FF0000"/>
                </a:solidFill>
              </a:rPr>
              <a:t> of next month</a:t>
            </a:r>
            <a:r>
              <a:rPr lang="en-IN" dirty="0"/>
              <a:t>. </a:t>
            </a:r>
            <a:endParaRPr lang="en-US" dirty="0"/>
          </a:p>
          <a:p>
            <a:endParaRPr lang="en-IN" dirty="0" smtClean="0"/>
          </a:p>
          <a:p>
            <a:pPr marL="285750" indent="-285750">
              <a:buFont typeface="Arial" panose="020B0604020202020204" pitchFamily="34" charset="0"/>
              <a:buChar char="•"/>
            </a:pPr>
            <a:r>
              <a:rPr lang="en-IN" dirty="0" smtClean="0"/>
              <a:t>Where </a:t>
            </a:r>
            <a:r>
              <a:rPr lang="en-IN" dirty="0"/>
              <a:t>any error noticed on inward supplies or tax paid by supplier but remaining unmatched should rectify error in month in which error noticed and shall pay tax and interest. No revision of error allowed for inward supplies post annual return or where debit note by sept or annual return whichever earlier and Nov or annual return for debit note. </a:t>
            </a:r>
            <a:endParaRPr lang="en-US" dirty="0"/>
          </a:p>
        </p:txBody>
      </p:sp>
      <p:sp>
        <p:nvSpPr>
          <p:cNvPr id="7" name="Title 1"/>
          <p:cNvSpPr>
            <a:spLocks noGrp="1"/>
          </p:cNvSpPr>
          <p:nvPr>
            <p:ph type="title"/>
          </p:nvPr>
        </p:nvSpPr>
        <p:spPr>
          <a:xfrm>
            <a:off x="152400" y="228600"/>
            <a:ext cx="8229600" cy="914400"/>
          </a:xfrm>
        </p:spPr>
        <p:txBody>
          <a:bodyPr/>
          <a:lstStyle/>
          <a:p>
            <a:r>
              <a:rPr lang="en-US" sz="2400" dirty="0" smtClean="0"/>
              <a:t>Returns</a:t>
            </a:r>
            <a:endParaRPr lang="en-US" sz="2400" dirty="0"/>
          </a:p>
        </p:txBody>
      </p:sp>
    </p:spTree>
    <p:extLst>
      <p:ext uri="{BB962C8B-B14F-4D97-AF65-F5344CB8AC3E}">
        <p14:creationId xmlns:p14="http://schemas.microsoft.com/office/powerpoint/2010/main" val="1476213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14</a:t>
            </a:fld>
            <a:endParaRPr lang="en-US" dirty="0"/>
          </a:p>
        </p:txBody>
      </p:sp>
      <p:sp>
        <p:nvSpPr>
          <p:cNvPr id="6" name="TextBox 5"/>
          <p:cNvSpPr txBox="1"/>
          <p:nvPr/>
        </p:nvSpPr>
        <p:spPr>
          <a:xfrm>
            <a:off x="18197" y="1599486"/>
            <a:ext cx="8839200" cy="3970318"/>
          </a:xfrm>
          <a:prstGeom prst="rect">
            <a:avLst/>
          </a:prstGeom>
          <a:noFill/>
        </p:spPr>
        <p:txBody>
          <a:bodyPr wrap="square" rtlCol="0">
            <a:spAutoFit/>
          </a:bodyPr>
          <a:lstStyle/>
          <a:p>
            <a:pPr marL="285750" lvl="0" indent="-285750">
              <a:buFont typeface="Arial" panose="020B0604020202020204" pitchFamily="34" charset="0"/>
              <a:buChar char="•"/>
            </a:pPr>
            <a:r>
              <a:rPr lang="en-IN" dirty="0" smtClean="0"/>
              <a:t>Inward </a:t>
            </a:r>
            <a:r>
              <a:rPr lang="en-IN" dirty="0"/>
              <a:t>and outward supplies, ITC availed, tax payable, tax paid. </a:t>
            </a:r>
            <a:r>
              <a:rPr lang="en-IN" dirty="0">
                <a:solidFill>
                  <a:srgbClr val="FF0000"/>
                </a:solidFill>
              </a:rPr>
              <a:t>20</a:t>
            </a:r>
            <a:r>
              <a:rPr lang="en-IN" baseline="30000" dirty="0">
                <a:solidFill>
                  <a:srgbClr val="FF0000"/>
                </a:solidFill>
              </a:rPr>
              <a:t>th</a:t>
            </a:r>
            <a:r>
              <a:rPr lang="en-IN" dirty="0">
                <a:solidFill>
                  <a:srgbClr val="FF0000"/>
                </a:solidFill>
              </a:rPr>
              <a:t> of next month</a:t>
            </a:r>
            <a:r>
              <a:rPr lang="en-IN" dirty="0"/>
              <a:t>. If not filed return for one period then can’t find for next period, unless tax paid return can’t be filed and in absence of your filing of return other person can’t take credit. </a:t>
            </a:r>
            <a:endParaRPr lang="en-IN" dirty="0" smtClean="0"/>
          </a:p>
          <a:p>
            <a:pPr lvl="0"/>
            <a:endParaRPr lang="en-IN" dirty="0"/>
          </a:p>
          <a:p>
            <a:pPr marL="285750" lvl="0" indent="-285750">
              <a:buFont typeface="Arial" panose="020B0604020202020204" pitchFamily="34" charset="0"/>
              <a:buChar char="•"/>
            </a:pPr>
            <a:r>
              <a:rPr lang="en-IN" dirty="0" smtClean="0"/>
              <a:t>Person </a:t>
            </a:r>
            <a:r>
              <a:rPr lang="en-IN" dirty="0"/>
              <a:t>required to deduct TDS shall file return giving particular of such deductions </a:t>
            </a:r>
            <a:r>
              <a:rPr lang="en-IN" dirty="0">
                <a:solidFill>
                  <a:srgbClr val="FF0000"/>
                </a:solidFill>
              </a:rPr>
              <a:t>within 10 days of next month</a:t>
            </a:r>
            <a:r>
              <a:rPr lang="en-IN" dirty="0"/>
              <a:t>. If post filing of return find omission/ error, other than via audit/ inspection/ enforcement by department, in month in which such error noticed subject to payment of tax with interest. No such rectification shall be allowed after due date of filing of the return. </a:t>
            </a:r>
            <a:endParaRPr lang="en-US" dirty="0"/>
          </a:p>
          <a:p>
            <a:pPr lvl="0"/>
            <a:endParaRPr lang="en-IN" dirty="0" smtClean="0"/>
          </a:p>
          <a:p>
            <a:pPr marL="285750" lvl="0" indent="-285750">
              <a:buFont typeface="Arial" panose="020B0604020202020204" pitchFamily="34" charset="0"/>
              <a:buChar char="•"/>
            </a:pPr>
            <a:r>
              <a:rPr lang="en-IN" dirty="0" smtClean="0"/>
              <a:t>Claim </a:t>
            </a:r>
            <a:r>
              <a:rPr lang="en-IN" dirty="0"/>
              <a:t>of ITC and provisional acceptance-you can claim ITC on provisional basis and credited to your ITC ledger</a:t>
            </a:r>
            <a:endParaRPr lang="en-US" dirty="0"/>
          </a:p>
          <a:p>
            <a:pPr lvl="0"/>
            <a:endParaRPr lang="en-IN" dirty="0" smtClean="0"/>
          </a:p>
        </p:txBody>
      </p:sp>
      <p:sp>
        <p:nvSpPr>
          <p:cNvPr id="7" name="Title 1"/>
          <p:cNvSpPr>
            <a:spLocks noGrp="1"/>
          </p:cNvSpPr>
          <p:nvPr>
            <p:ph type="title"/>
          </p:nvPr>
        </p:nvSpPr>
        <p:spPr>
          <a:xfrm>
            <a:off x="152400" y="228600"/>
            <a:ext cx="8229600" cy="914400"/>
          </a:xfrm>
        </p:spPr>
        <p:txBody>
          <a:bodyPr/>
          <a:lstStyle/>
          <a:p>
            <a:r>
              <a:rPr lang="en-US" sz="2400" dirty="0"/>
              <a:t>Returns</a:t>
            </a:r>
          </a:p>
        </p:txBody>
      </p:sp>
    </p:spTree>
    <p:extLst>
      <p:ext uri="{BB962C8B-B14F-4D97-AF65-F5344CB8AC3E}">
        <p14:creationId xmlns:p14="http://schemas.microsoft.com/office/powerpoint/2010/main" val="12419235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15</a:t>
            </a:fld>
            <a:endParaRPr lang="en-US" dirty="0"/>
          </a:p>
        </p:txBody>
      </p:sp>
      <p:sp>
        <p:nvSpPr>
          <p:cNvPr id="6" name="TextBox 5"/>
          <p:cNvSpPr txBox="1"/>
          <p:nvPr/>
        </p:nvSpPr>
        <p:spPr>
          <a:xfrm>
            <a:off x="18197" y="1599486"/>
            <a:ext cx="8839200" cy="3970318"/>
          </a:xfrm>
          <a:prstGeom prst="rect">
            <a:avLst/>
          </a:prstGeom>
          <a:noFill/>
        </p:spPr>
        <p:txBody>
          <a:bodyPr wrap="square" rtlCol="0">
            <a:spAutoFit/>
          </a:bodyPr>
          <a:lstStyle/>
          <a:p>
            <a:pPr marL="285750" lvl="0" indent="-285750">
              <a:buFont typeface="Arial" panose="020B0604020202020204" pitchFamily="34" charset="0"/>
              <a:buChar char="•"/>
            </a:pPr>
            <a:r>
              <a:rPr lang="en-IN" dirty="0" smtClean="0"/>
              <a:t>Matching </a:t>
            </a:r>
            <a:r>
              <a:rPr lang="en-IN" dirty="0"/>
              <a:t>of ITC claimed by recipient and tax paid by supplier- after due date of furnishing of the return-ITC claimed and credited to his ITC ledger shall be verified for duplication of claim and shall be matched with corresponding outward supplies/debit/credit notes declared by supplier in his return. Similarly additional duty of custom paid also to be matched. Once both return data match claim shall deemed to be finally accepted, which means that now outward supplier has only way to reduce value of his outward supplier via credit note not otherwise. The discrepancies are notified to both parties and ITC ledger is rectified to an extent of discrepancy </a:t>
            </a:r>
            <a:r>
              <a:rPr lang="en-IN" dirty="0" smtClean="0"/>
              <a:t>noticed.</a:t>
            </a:r>
            <a:endParaRPr lang="en-IN" dirty="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Reversal </a:t>
            </a:r>
            <a:r>
              <a:rPr lang="en-IN" dirty="0"/>
              <a:t>of ITC allowed provisionally- if ITC found duplication of claim-the excess be reversed in ITC ledger. u/s 38 discrepancy are notified and thereafter </a:t>
            </a:r>
            <a:r>
              <a:rPr lang="en-IN" dirty="0">
                <a:solidFill>
                  <a:srgbClr val="FF0000"/>
                </a:solidFill>
              </a:rPr>
              <a:t>on coming to know that due to mismatch ITC can’t be utilized O</a:t>
            </a:r>
            <a:r>
              <a:rPr lang="en-IN" dirty="0" smtClean="0">
                <a:solidFill>
                  <a:srgbClr val="FF0000"/>
                </a:solidFill>
              </a:rPr>
              <a:t>utward </a:t>
            </a:r>
            <a:r>
              <a:rPr lang="en-IN" dirty="0">
                <a:solidFill>
                  <a:srgbClr val="FF0000"/>
                </a:solidFill>
              </a:rPr>
              <a:t>supplier will have to do adjustment in his return else ITC ledger will be blocked to that an </a:t>
            </a:r>
            <a:r>
              <a:rPr lang="en-IN" dirty="0" smtClean="0">
                <a:solidFill>
                  <a:srgbClr val="FF0000"/>
                </a:solidFill>
              </a:rPr>
              <a:t>extent</a:t>
            </a:r>
            <a:endParaRPr lang="en-US" dirty="0">
              <a:solidFill>
                <a:srgbClr val="FF0000"/>
              </a:solidFill>
            </a:endParaRPr>
          </a:p>
        </p:txBody>
      </p:sp>
      <p:sp>
        <p:nvSpPr>
          <p:cNvPr id="7" name="Title 1"/>
          <p:cNvSpPr>
            <a:spLocks noGrp="1"/>
          </p:cNvSpPr>
          <p:nvPr>
            <p:ph type="title"/>
          </p:nvPr>
        </p:nvSpPr>
        <p:spPr>
          <a:xfrm>
            <a:off x="152400" y="228600"/>
            <a:ext cx="8229600" cy="914400"/>
          </a:xfrm>
        </p:spPr>
        <p:txBody>
          <a:bodyPr/>
          <a:lstStyle/>
          <a:p>
            <a:r>
              <a:rPr lang="en-US" sz="2400" dirty="0"/>
              <a:t>Returns</a:t>
            </a:r>
          </a:p>
        </p:txBody>
      </p:sp>
    </p:spTree>
    <p:extLst>
      <p:ext uri="{BB962C8B-B14F-4D97-AF65-F5344CB8AC3E}">
        <p14:creationId xmlns:p14="http://schemas.microsoft.com/office/powerpoint/2010/main" val="4198324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16</a:t>
            </a:fld>
            <a:endParaRPr lang="en-US" dirty="0"/>
          </a:p>
        </p:txBody>
      </p:sp>
      <p:sp>
        <p:nvSpPr>
          <p:cNvPr id="6" name="TextBox 5"/>
          <p:cNvSpPr txBox="1"/>
          <p:nvPr/>
        </p:nvSpPr>
        <p:spPr>
          <a:xfrm>
            <a:off x="18197" y="1599486"/>
            <a:ext cx="8839200" cy="3139321"/>
          </a:xfrm>
          <a:prstGeom prst="rect">
            <a:avLst/>
          </a:prstGeom>
          <a:noFill/>
        </p:spPr>
        <p:txBody>
          <a:bodyPr wrap="square" rtlCol="0">
            <a:spAutoFit/>
          </a:bodyPr>
          <a:lstStyle/>
          <a:p>
            <a:pPr marL="285750" lvl="0" indent="-285750">
              <a:buFont typeface="Arial" panose="020B0604020202020204" pitchFamily="34" charset="0"/>
              <a:buChar char="•"/>
            </a:pPr>
            <a:r>
              <a:rPr lang="en-IN" dirty="0" smtClean="0"/>
              <a:t>Similar </a:t>
            </a:r>
            <a:r>
              <a:rPr lang="en-IN" dirty="0"/>
              <a:t>provision applicable for credit note- if outward supply value is reduced and shown in return as credit note still the doubt remains if excess ITC may be utilized. Where outward supplier made higher reduction but ITC claiming receiver has done less reversal of ITC it is possible that credit note is not accounted </a:t>
            </a:r>
            <a:endParaRPr lang="en-US" dirty="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Where </a:t>
            </a:r>
            <a:r>
              <a:rPr lang="en-IN" dirty="0"/>
              <a:t>outward supplier had claimed excess ITC the duty to that an extent is extended. Where as recipient and claimer of ITC you were notified of not eligible for ITC claim still you don’t rectified and don’t reduced your ITC, tax liability of supplier will enhance to that an extent. Cases where tax liability of supplier is extended due to discrepancy of claim or failure of recipient to rectify-supplier be informed. On being informed supplier shall pay tax plus interest </a:t>
            </a:r>
            <a:endParaRPr lang="en-US" dirty="0"/>
          </a:p>
        </p:txBody>
      </p:sp>
      <p:sp>
        <p:nvSpPr>
          <p:cNvPr id="7" name="Title 1"/>
          <p:cNvSpPr>
            <a:spLocks noGrp="1"/>
          </p:cNvSpPr>
          <p:nvPr>
            <p:ph type="title"/>
          </p:nvPr>
        </p:nvSpPr>
        <p:spPr>
          <a:xfrm>
            <a:off x="152400" y="228600"/>
            <a:ext cx="8229600" cy="914400"/>
          </a:xfrm>
        </p:spPr>
        <p:txBody>
          <a:bodyPr/>
          <a:lstStyle/>
          <a:p>
            <a:r>
              <a:rPr lang="en-US" sz="2400" dirty="0"/>
              <a:t>Returns</a:t>
            </a:r>
          </a:p>
        </p:txBody>
      </p:sp>
    </p:spTree>
    <p:extLst>
      <p:ext uri="{BB962C8B-B14F-4D97-AF65-F5344CB8AC3E}">
        <p14:creationId xmlns:p14="http://schemas.microsoft.com/office/powerpoint/2010/main" val="35695736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17</a:t>
            </a:fld>
            <a:endParaRPr lang="en-US" dirty="0"/>
          </a:p>
        </p:txBody>
      </p:sp>
      <p:sp>
        <p:nvSpPr>
          <p:cNvPr id="6" name="TextBox 5"/>
          <p:cNvSpPr txBox="1"/>
          <p:nvPr/>
        </p:nvSpPr>
        <p:spPr>
          <a:xfrm>
            <a:off x="18197" y="1599486"/>
            <a:ext cx="8839200" cy="2585323"/>
          </a:xfrm>
          <a:prstGeom prst="rect">
            <a:avLst/>
          </a:prstGeom>
          <a:noFill/>
        </p:spPr>
        <p:txBody>
          <a:bodyPr wrap="square" rtlCol="0">
            <a:spAutoFit/>
          </a:bodyPr>
          <a:lstStyle/>
          <a:p>
            <a:pPr marL="285750" lvl="0" indent="-285750">
              <a:buFont typeface="Arial" panose="020B0604020202020204" pitchFamily="34" charset="0"/>
              <a:buChar char="•"/>
            </a:pPr>
            <a:r>
              <a:rPr lang="en-IN" dirty="0" smtClean="0"/>
              <a:t>Reclaim </a:t>
            </a:r>
            <a:r>
              <a:rPr lang="en-IN" dirty="0"/>
              <a:t>ITC accordingly reduction in tax liability- once you have reversed the credit you  can reclaim only if supplier has shown those invoices in their outward return. If you reclaim without other person having filing return then you be liable for reversal + interest + penalty. Later when supplier filed his return you can take ITC via credit </a:t>
            </a:r>
            <a:r>
              <a:rPr lang="en-IN" dirty="0" smtClean="0"/>
              <a:t>note</a:t>
            </a:r>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Annual return- </a:t>
            </a:r>
            <a:r>
              <a:rPr lang="en-IN" dirty="0" smtClean="0">
                <a:solidFill>
                  <a:srgbClr val="FF0000"/>
                </a:solidFill>
              </a:rPr>
              <a:t>31</a:t>
            </a:r>
            <a:r>
              <a:rPr lang="en-IN" baseline="30000" dirty="0" smtClean="0">
                <a:solidFill>
                  <a:srgbClr val="FF0000"/>
                </a:solidFill>
              </a:rPr>
              <a:t>st</a:t>
            </a:r>
            <a:r>
              <a:rPr lang="en-IN" dirty="0" smtClean="0">
                <a:solidFill>
                  <a:srgbClr val="FF0000"/>
                </a:solidFill>
              </a:rPr>
              <a:t> Dec</a:t>
            </a:r>
            <a:r>
              <a:rPr lang="en-IN" dirty="0" smtClean="0"/>
              <a:t>.+ CA certificate + annual accounts, </a:t>
            </a:r>
            <a:endParaRPr lang="en-US" dirty="0"/>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Final </a:t>
            </a:r>
            <a:r>
              <a:rPr lang="en-IN" dirty="0"/>
              <a:t>return- on cancellation of RC final return is </a:t>
            </a:r>
            <a:r>
              <a:rPr lang="en-IN" dirty="0" smtClean="0"/>
              <a:t>to submitted </a:t>
            </a:r>
            <a:endParaRPr lang="en-US" dirty="0"/>
          </a:p>
        </p:txBody>
      </p:sp>
      <p:sp>
        <p:nvSpPr>
          <p:cNvPr id="7" name="Title 1"/>
          <p:cNvSpPr>
            <a:spLocks noGrp="1"/>
          </p:cNvSpPr>
          <p:nvPr>
            <p:ph type="title"/>
          </p:nvPr>
        </p:nvSpPr>
        <p:spPr>
          <a:xfrm>
            <a:off x="152400" y="228600"/>
            <a:ext cx="8229600" cy="914400"/>
          </a:xfrm>
        </p:spPr>
        <p:txBody>
          <a:bodyPr/>
          <a:lstStyle/>
          <a:p>
            <a:r>
              <a:rPr lang="en-US" sz="2400" dirty="0"/>
              <a:t>Returns</a:t>
            </a:r>
          </a:p>
        </p:txBody>
      </p:sp>
    </p:spTree>
    <p:extLst>
      <p:ext uri="{BB962C8B-B14F-4D97-AF65-F5344CB8AC3E}">
        <p14:creationId xmlns:p14="http://schemas.microsoft.com/office/powerpoint/2010/main" val="34272009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18</a:t>
            </a:fld>
            <a:endParaRPr lang="en-US" dirty="0"/>
          </a:p>
        </p:txBody>
      </p:sp>
      <p:sp>
        <p:nvSpPr>
          <p:cNvPr id="6" name="TextBox 5"/>
          <p:cNvSpPr txBox="1"/>
          <p:nvPr/>
        </p:nvSpPr>
        <p:spPr>
          <a:xfrm>
            <a:off x="34119" y="1197888"/>
            <a:ext cx="8839200" cy="5355312"/>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To avoid bogus suppliers under credit chain new concept of </a:t>
            </a:r>
            <a:r>
              <a:rPr lang="en-US" b="1" u="sng" dirty="0" smtClean="0"/>
              <a:t>compliance rating </a:t>
            </a:r>
            <a:r>
              <a:rPr lang="en-US" dirty="0" smtClean="0"/>
              <a:t>introduced. Fall in rating results into blacklisting of dealer.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If </a:t>
            </a:r>
            <a:r>
              <a:rPr lang="en-US" dirty="0"/>
              <a:t>blacklisted then its TIN can’t be used to take credit by purchaser on self assessment basis </a:t>
            </a:r>
          </a:p>
          <a:p>
            <a:pPr marL="742950" lvl="1" indent="-285750">
              <a:buFont typeface="Arial" panose="020B0604020202020204" pitchFamily="34" charset="0"/>
              <a:buChar char="•"/>
            </a:pPr>
            <a:r>
              <a:rPr lang="en-US" dirty="0"/>
              <a:t>Law prescribes that if supplier not able to upload it outwards supplies for continuous 3 months or any 3 months in 12 months which results to reverse ITC of others</a:t>
            </a:r>
          </a:p>
          <a:p>
            <a:pPr marL="742950" lvl="1" indent="-285750">
              <a:buFont typeface="Arial" panose="020B0604020202020204" pitchFamily="34" charset="0"/>
              <a:buChar char="•"/>
            </a:pPr>
            <a:r>
              <a:rPr lang="en-US" dirty="0"/>
              <a:t>Continuous default of 3 months in payment of ITC reversed </a:t>
            </a:r>
          </a:p>
          <a:p>
            <a:pPr marL="742950" lvl="1" indent="-285750">
              <a:buFont typeface="Arial" panose="020B0604020202020204" pitchFamily="34" charset="0"/>
              <a:buChar char="•"/>
            </a:pPr>
            <a:r>
              <a:rPr lang="en-US" dirty="0"/>
              <a:t>Continuous short reporting of sales for 6 months (5%) </a:t>
            </a:r>
          </a:p>
          <a:p>
            <a:pPr marL="285750" indent="-285750">
              <a:buFont typeface="Arial" panose="020B0604020202020204" pitchFamily="34" charset="0"/>
              <a:buChar char="•"/>
            </a:pPr>
            <a:endParaRPr lang="en-IN" dirty="0"/>
          </a:p>
          <a:p>
            <a:pPr marL="285750" indent="-285750">
              <a:buFont typeface="Arial" panose="020B0604020202020204" pitchFamily="34" charset="0"/>
              <a:buChar char="•"/>
            </a:pPr>
            <a:r>
              <a:rPr lang="en-US" b="1" u="sng" dirty="0" smtClean="0"/>
              <a:t>Blacklisted GSTIN can’t be reported in purchaser’s return</a:t>
            </a:r>
            <a:r>
              <a:rPr lang="en-US" dirty="0" smtClean="0"/>
              <a:t>, accordingly purchaser will not be able to take ITC. Purpose is to discourage purchasing from such dealer</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Once blacklisting if lifted, buyer can avail unclaimed ITC subject to supplier’s uploading sales details and payment of tax and interest. </a:t>
            </a:r>
          </a:p>
          <a:p>
            <a:pPr marL="285750" indent="-285750">
              <a:buFont typeface="Arial" panose="020B0604020202020204" pitchFamily="34" charset="0"/>
              <a:buChar char="•"/>
            </a:pP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Concept of blacklisting and rating of dealers</a:t>
            </a:r>
            <a:endParaRPr lang="en-US" sz="2400" dirty="0"/>
          </a:p>
        </p:txBody>
      </p:sp>
    </p:spTree>
    <p:extLst>
      <p:ext uri="{BB962C8B-B14F-4D97-AF65-F5344CB8AC3E}">
        <p14:creationId xmlns:p14="http://schemas.microsoft.com/office/powerpoint/2010/main" val="18517433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19</a:t>
            </a:fld>
            <a:endParaRPr lang="en-US" dirty="0"/>
          </a:p>
        </p:txBody>
      </p:sp>
      <p:sp>
        <p:nvSpPr>
          <p:cNvPr id="6" name="TextBox 5"/>
          <p:cNvSpPr txBox="1"/>
          <p:nvPr/>
        </p:nvSpPr>
        <p:spPr>
          <a:xfrm>
            <a:off x="34119" y="1295400"/>
            <a:ext cx="8839200" cy="3139321"/>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In case procurement is from dealer who was blacklisted any time up to 3 months from date ITC taken then person taking credit has to reverse the ITC and pay the same.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In case either the ITC is not reversed or not paid for 3 months then buyer of inputs itself will be a defaulter and will be equally blacklisted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Consequence- purchase terms to capture commercial implications for the above</a:t>
            </a:r>
          </a:p>
          <a:p>
            <a:endParaRPr lang="en-US" dirty="0" smtClean="0"/>
          </a:p>
          <a:p>
            <a:pPr marL="285750" indent="-285750">
              <a:buFont typeface="Arial" panose="020B0604020202020204" pitchFamily="34" charset="0"/>
              <a:buChar char="•"/>
            </a:pP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Concept of blacklisting and rating of dealers</a:t>
            </a:r>
            <a:endParaRPr lang="en-US" sz="2400" dirty="0"/>
          </a:p>
        </p:txBody>
      </p:sp>
    </p:spTree>
    <p:extLst>
      <p:ext uri="{BB962C8B-B14F-4D97-AF65-F5344CB8AC3E}">
        <p14:creationId xmlns:p14="http://schemas.microsoft.com/office/powerpoint/2010/main" val="1479230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a:t>
            </a:fld>
            <a:endParaRPr lang="en-US" dirty="0"/>
          </a:p>
        </p:txBody>
      </p:sp>
      <p:sp>
        <p:nvSpPr>
          <p:cNvPr id="6" name="TextBox 5"/>
          <p:cNvSpPr txBox="1"/>
          <p:nvPr/>
        </p:nvSpPr>
        <p:spPr>
          <a:xfrm>
            <a:off x="18197" y="1178257"/>
            <a:ext cx="8839200" cy="5078313"/>
          </a:xfrm>
          <a:prstGeom prst="rect">
            <a:avLst/>
          </a:prstGeom>
          <a:noFill/>
        </p:spPr>
        <p:txBody>
          <a:bodyPr wrap="square" rtlCol="0">
            <a:spAutoFit/>
          </a:bodyPr>
          <a:lstStyle/>
          <a:p>
            <a:r>
              <a:rPr lang="en-US" b="1" u="sng" dirty="0" smtClean="0"/>
              <a:t>Existing</a:t>
            </a:r>
            <a:r>
              <a:rPr lang="en-US" dirty="0" smtClean="0"/>
              <a:t> </a:t>
            </a:r>
          </a:p>
          <a:p>
            <a:endParaRPr lang="en-US" dirty="0" smtClean="0"/>
          </a:p>
          <a:p>
            <a:endParaRPr lang="en-US" dirty="0"/>
          </a:p>
          <a:p>
            <a:endParaRPr lang="en-US" dirty="0" smtClean="0"/>
          </a:p>
          <a:p>
            <a:endParaRPr lang="en-US" dirty="0"/>
          </a:p>
          <a:p>
            <a:endParaRPr lang="en-US" dirty="0" smtClean="0"/>
          </a:p>
          <a:p>
            <a:endParaRPr lang="en-US" dirty="0"/>
          </a:p>
          <a:p>
            <a:endParaRPr lang="en-US" dirty="0"/>
          </a:p>
          <a:p>
            <a:endParaRPr lang="en-US" dirty="0" smtClean="0"/>
          </a:p>
          <a:p>
            <a:endParaRPr lang="en-US" b="1" u="sng" dirty="0"/>
          </a:p>
          <a:p>
            <a:r>
              <a:rPr lang="en-US" dirty="0" smtClean="0"/>
              <a:t>MS/HSD are outside credit chain </a:t>
            </a:r>
          </a:p>
          <a:p>
            <a:endParaRPr lang="en-US" b="1" u="sng" dirty="0" smtClean="0"/>
          </a:p>
          <a:p>
            <a:r>
              <a:rPr lang="en-US" b="1" u="sng" dirty="0" smtClean="0"/>
              <a:t>GST</a:t>
            </a:r>
          </a:p>
          <a:p>
            <a:endParaRPr lang="en-US" dirty="0" smtClean="0"/>
          </a:p>
          <a:p>
            <a:pPr marL="285750" indent="-285750">
              <a:buFont typeface="Arial" panose="020B0604020202020204" pitchFamily="34" charset="0"/>
              <a:buChar char="•"/>
            </a:pPr>
            <a:r>
              <a:rPr lang="en-US" dirty="0" smtClean="0"/>
              <a:t>Except cross utilization of CGST &amp; SGST credit available. </a:t>
            </a:r>
          </a:p>
          <a:p>
            <a:pPr marL="285750" indent="-285750">
              <a:buFont typeface="Arial" panose="020B0604020202020204" pitchFamily="34" charset="0"/>
              <a:buChar char="•"/>
            </a:pPr>
            <a:r>
              <a:rPr lang="en-US" dirty="0" smtClean="0"/>
              <a:t>Probable to have 1% non creditable tax on supplies</a:t>
            </a:r>
          </a:p>
          <a:p>
            <a:pPr marL="285750" indent="-285750">
              <a:buFont typeface="Arial" panose="020B0604020202020204" pitchFamily="34" charset="0"/>
              <a:buChar char="•"/>
            </a:pPr>
            <a:r>
              <a:rPr lang="en-US" dirty="0" smtClean="0"/>
              <a:t>MS/HSD/ATF/Crude be outside GST regime  </a:t>
            </a:r>
          </a:p>
          <a:p>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Tax credits</a:t>
            </a:r>
            <a:endParaRPr lang="en-US" sz="2400" dirty="0"/>
          </a:p>
        </p:txBody>
      </p:sp>
      <p:graphicFrame>
        <p:nvGraphicFramePr>
          <p:cNvPr id="3" name="Table 2"/>
          <p:cNvGraphicFramePr>
            <a:graphicFrameLocks noGrp="1"/>
          </p:cNvGraphicFramePr>
          <p:nvPr>
            <p:extLst>
              <p:ext uri="{D42A27DB-BD31-4B8C-83A1-F6EECF244321}">
                <p14:modId xmlns:p14="http://schemas.microsoft.com/office/powerpoint/2010/main" val="1470626287"/>
              </p:ext>
            </p:extLst>
          </p:nvPr>
        </p:nvGraphicFramePr>
        <p:xfrm>
          <a:off x="381000" y="1600200"/>
          <a:ext cx="6019800" cy="2338492"/>
        </p:xfrm>
        <a:graphic>
          <a:graphicData uri="http://schemas.openxmlformats.org/drawingml/2006/table">
            <a:tbl>
              <a:tblPr/>
              <a:tblGrid>
                <a:gridCol w="3444164"/>
                <a:gridCol w="2575636"/>
              </a:tblGrid>
              <a:tr h="351577">
                <a:tc>
                  <a:txBody>
                    <a:bodyPr/>
                    <a:lstStyle/>
                    <a:p>
                      <a:pPr algn="ctr" fontAlgn="b"/>
                      <a:r>
                        <a:rPr lang="en-US" sz="1800" b="1" i="0" u="none" strike="noStrike" dirty="0">
                          <a:solidFill>
                            <a:srgbClr val="000000"/>
                          </a:solidFill>
                          <a:effectLst/>
                          <a:latin typeface="Calibri" panose="020F0502020204030204" pitchFamily="34" charset="0"/>
                        </a:rPr>
                        <a:t>CENVATable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Calibri" panose="020F0502020204030204" pitchFamily="34" charset="0"/>
                        </a:rPr>
                        <a:t>Non CENVATable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874">
                <a:tc>
                  <a:txBody>
                    <a:bodyPr/>
                    <a:lstStyle/>
                    <a:p>
                      <a:pPr algn="l" fontAlgn="b"/>
                      <a:r>
                        <a:rPr lang="en-US" sz="1800" b="0" i="0" u="none" strike="noStrike" dirty="0">
                          <a:solidFill>
                            <a:srgbClr val="000000"/>
                          </a:solidFill>
                          <a:effectLst/>
                          <a:latin typeface="Calibri" panose="020F0502020204030204" pitchFamily="34" charset="0"/>
                        </a:rPr>
                        <a:t>Excise Duty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CST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874">
                <a:tc>
                  <a:txBody>
                    <a:bodyPr/>
                    <a:lstStyle/>
                    <a:p>
                      <a:pPr algn="l" fontAlgn="b"/>
                      <a:r>
                        <a:rPr lang="en-US" sz="1800" b="0" i="0" u="none" strike="noStrike" dirty="0">
                          <a:solidFill>
                            <a:srgbClr val="000000"/>
                          </a:solidFill>
                          <a:effectLst/>
                          <a:latin typeface="Calibri" panose="020F0502020204030204" pitchFamily="34" charset="0"/>
                        </a:rPr>
                        <a:t>Service tax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Entry</a:t>
                      </a:r>
                      <a:r>
                        <a:rPr lang="en-US" sz="1800" b="0" i="0" u="none" strike="noStrike" baseline="0" dirty="0" smtClean="0">
                          <a:solidFill>
                            <a:srgbClr val="000000"/>
                          </a:solidFill>
                          <a:effectLst/>
                          <a:latin typeface="Calibri" panose="020F0502020204030204" pitchFamily="34" charset="0"/>
                        </a:rPr>
                        <a:t> tax </a:t>
                      </a:r>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874">
                <a:tc>
                  <a:txBody>
                    <a:bodyPr/>
                    <a:lstStyle/>
                    <a:p>
                      <a:pPr algn="l" fontAlgn="b"/>
                      <a:r>
                        <a:rPr lang="en-US" sz="1800" b="0" i="0" u="none" strike="noStrike" dirty="0">
                          <a:solidFill>
                            <a:srgbClr val="000000"/>
                          </a:solidFill>
                          <a:effectLst/>
                          <a:latin typeface="Calibri" panose="020F0502020204030204" pitchFamily="34" charset="0"/>
                        </a:rPr>
                        <a:t>CVD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Octroi</a:t>
                      </a:r>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5726">
                <a:tc>
                  <a:txBody>
                    <a:bodyPr/>
                    <a:lstStyle/>
                    <a:p>
                      <a:pPr algn="l" fontAlgn="b"/>
                      <a:r>
                        <a:rPr lang="en-US" sz="1800" b="0" i="0" u="none" strike="noStrike" dirty="0">
                          <a:solidFill>
                            <a:srgbClr val="000000"/>
                          </a:solidFill>
                          <a:effectLst/>
                          <a:latin typeface="Calibri" panose="020F0502020204030204" pitchFamily="34" charset="0"/>
                        </a:rPr>
                        <a:t>SAD (for manufacturer)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Entertainment</a:t>
                      </a:r>
                      <a:r>
                        <a:rPr lang="en-US" sz="1800" b="0" i="0" u="none" strike="noStrike" baseline="0" dirty="0" smtClean="0">
                          <a:solidFill>
                            <a:srgbClr val="000000"/>
                          </a:solidFill>
                          <a:effectLst/>
                          <a:latin typeface="Calibri" panose="020F0502020204030204" pitchFamily="34" charset="0"/>
                        </a:rPr>
                        <a:t> tax</a:t>
                      </a:r>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874">
                <a:tc>
                  <a:txBody>
                    <a:bodyPr/>
                    <a:lstStyle/>
                    <a:p>
                      <a:pPr algn="l" fontAlgn="b"/>
                      <a:r>
                        <a:rPr lang="en-US" sz="1800" b="0" i="0" u="none" strike="noStrike" dirty="0">
                          <a:solidFill>
                            <a:srgbClr val="000000"/>
                          </a:solidFill>
                          <a:effectLst/>
                          <a:latin typeface="Calibri" panose="020F0502020204030204" pitchFamily="34" charset="0"/>
                        </a:rPr>
                        <a:t>VAT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Luxury tax</a:t>
                      </a:r>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874">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Basic</a:t>
                      </a:r>
                      <a:r>
                        <a:rPr lang="en-US" sz="1800" b="0" i="0" u="none" strike="noStrike" baseline="0" dirty="0" smtClean="0">
                          <a:solidFill>
                            <a:srgbClr val="000000"/>
                          </a:solidFill>
                          <a:effectLst/>
                          <a:latin typeface="Calibri" panose="020F0502020204030204" pitchFamily="34" charset="0"/>
                        </a:rPr>
                        <a:t> Custom duty </a:t>
                      </a:r>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874">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Purchase</a:t>
                      </a:r>
                      <a:r>
                        <a:rPr lang="en-US" sz="1800" b="0" i="0" u="none" strike="noStrike" baseline="0" dirty="0" smtClean="0">
                          <a:solidFill>
                            <a:srgbClr val="000000"/>
                          </a:solidFill>
                          <a:effectLst/>
                          <a:latin typeface="Calibri" panose="020F0502020204030204" pitchFamily="34" charset="0"/>
                        </a:rPr>
                        <a:t> tax, TOT</a:t>
                      </a:r>
                      <a:endParaRPr lang="en-US" sz="18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62752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20</a:t>
            </a:fld>
            <a:endParaRPr lang="en-US" dirty="0"/>
          </a:p>
        </p:txBody>
      </p:sp>
      <p:sp>
        <p:nvSpPr>
          <p:cNvPr id="6" name="TextBox 5"/>
          <p:cNvSpPr txBox="1"/>
          <p:nvPr/>
        </p:nvSpPr>
        <p:spPr>
          <a:xfrm>
            <a:off x="0" y="1295400"/>
            <a:ext cx="8839200" cy="4801314"/>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Requirement for continuous supply of goods is limited to periodic invoicing whereas for continuous supply of service there need to be underlying contract with minimum period of 3 months</a:t>
            </a:r>
          </a:p>
          <a:p>
            <a:pPr marL="285750" indent="-285750">
              <a:buFont typeface="Arial" panose="020B0604020202020204" pitchFamily="34" charset="0"/>
              <a:buChar char="•"/>
            </a:pPr>
            <a:r>
              <a:rPr lang="en-US" dirty="0" smtClean="0"/>
              <a:t>MS HSD ATF Crude are exempted supplies and not zero rated therefore outside credit chain</a:t>
            </a:r>
          </a:p>
          <a:p>
            <a:pPr marL="285750" indent="-285750">
              <a:buFont typeface="Arial" panose="020B0604020202020204" pitchFamily="34" charset="0"/>
              <a:buChar char="•"/>
            </a:pPr>
            <a:r>
              <a:rPr lang="en-IN" dirty="0" smtClean="0"/>
              <a:t>Work contract is defined as</a:t>
            </a:r>
            <a:r>
              <a:rPr lang="en-US" i="1" dirty="0" smtClean="0"/>
              <a:t>“</a:t>
            </a:r>
          </a:p>
          <a:p>
            <a:pPr marL="285750" indent="-285750">
              <a:buFont typeface="Arial" panose="020B0604020202020204" pitchFamily="34" charset="0"/>
              <a:buChar char="•"/>
            </a:pPr>
            <a:endParaRPr lang="en-US" i="1" dirty="0"/>
          </a:p>
          <a:p>
            <a:r>
              <a:rPr lang="en-US" i="1" dirty="0" smtClean="0"/>
              <a:t>“an </a:t>
            </a:r>
            <a:r>
              <a:rPr lang="en-US" i="1" dirty="0"/>
              <a:t>agreement for carrying out for cash, deferred payment or other </a:t>
            </a:r>
            <a:r>
              <a:rPr lang="en-US" i="1" dirty="0" smtClean="0"/>
              <a:t>valuable consideration</a:t>
            </a:r>
            <a:r>
              <a:rPr lang="en-US" i="1" dirty="0"/>
              <a:t>, the building, construction, fabrication, erection, </a:t>
            </a:r>
            <a:r>
              <a:rPr lang="en-US" i="1" dirty="0" smtClean="0"/>
              <a:t>installation, fitting </a:t>
            </a:r>
            <a:r>
              <a:rPr lang="en-US" i="1" dirty="0"/>
              <a:t>out, improvement, modification, repair, renovation or commissioning </a:t>
            </a:r>
            <a:r>
              <a:rPr lang="en-US" i="1" dirty="0" smtClean="0"/>
              <a:t>of any </a:t>
            </a:r>
            <a:r>
              <a:rPr lang="en-US" i="1" dirty="0"/>
              <a:t>immovable property”</a:t>
            </a:r>
            <a:endParaRPr lang="en-IN" i="1" dirty="0"/>
          </a:p>
          <a:p>
            <a:endParaRPr lang="en-IN" dirty="0" smtClean="0"/>
          </a:p>
          <a:p>
            <a:pPr marL="285750" indent="-285750">
              <a:buFont typeface="Arial" panose="020B0604020202020204" pitchFamily="34" charset="0"/>
              <a:buChar char="•"/>
            </a:pPr>
            <a:r>
              <a:rPr lang="en-IN" dirty="0" smtClean="0"/>
              <a:t>General definition of Works contract used to be contract which involves both goods and services, whereas under GST if it results to immovable property only then it is works contract</a:t>
            </a:r>
            <a:endParaRPr lang="en-IN" dirty="0" smtClean="0"/>
          </a:p>
          <a:p>
            <a:endParaRPr lang="en-US" i="1" dirty="0" smtClean="0"/>
          </a:p>
        </p:txBody>
      </p:sp>
      <p:sp>
        <p:nvSpPr>
          <p:cNvPr id="7" name="Title 1"/>
          <p:cNvSpPr>
            <a:spLocks noGrp="1"/>
          </p:cNvSpPr>
          <p:nvPr>
            <p:ph type="title"/>
          </p:nvPr>
        </p:nvSpPr>
        <p:spPr>
          <a:xfrm>
            <a:off x="152400" y="228600"/>
            <a:ext cx="8229600" cy="914400"/>
          </a:xfrm>
        </p:spPr>
        <p:txBody>
          <a:bodyPr/>
          <a:lstStyle/>
          <a:p>
            <a:r>
              <a:rPr lang="en-US" sz="2400" dirty="0" smtClean="0"/>
              <a:t>GST</a:t>
            </a:r>
            <a:endParaRPr lang="en-US" sz="2400" dirty="0"/>
          </a:p>
        </p:txBody>
      </p:sp>
    </p:spTree>
    <p:extLst>
      <p:ext uri="{BB962C8B-B14F-4D97-AF65-F5344CB8AC3E}">
        <p14:creationId xmlns:p14="http://schemas.microsoft.com/office/powerpoint/2010/main" val="3990119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21</a:t>
            </a:fld>
            <a:endParaRPr lang="en-US" dirty="0"/>
          </a:p>
        </p:txBody>
      </p:sp>
      <p:sp>
        <p:nvSpPr>
          <p:cNvPr id="6" name="TextBox 5"/>
          <p:cNvSpPr txBox="1"/>
          <p:nvPr/>
        </p:nvSpPr>
        <p:spPr>
          <a:xfrm>
            <a:off x="0" y="1295400"/>
            <a:ext cx="8839200" cy="2862322"/>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Law under deeming provision will have</a:t>
            </a:r>
            <a:endParaRPr lang="en-US" dirty="0"/>
          </a:p>
          <a:p>
            <a:pPr marL="742950" lvl="1" indent="-285750">
              <a:buFont typeface="Arial" panose="020B0604020202020204" pitchFamily="34" charset="0"/>
              <a:buChar char="•"/>
            </a:pPr>
            <a:r>
              <a:rPr lang="en-US" dirty="0" smtClean="0"/>
              <a:t>Schedule I- specified supplies even if without consideration </a:t>
            </a:r>
          </a:p>
          <a:p>
            <a:pPr marL="742950" lvl="1" indent="-285750">
              <a:buFont typeface="Arial" panose="020B0604020202020204" pitchFamily="34" charset="0"/>
              <a:buChar char="•"/>
            </a:pPr>
            <a:r>
              <a:rPr lang="en-US" dirty="0" smtClean="0"/>
              <a:t>Schedule II- specify determining factors to classify supplies either as supply of goods or as supply of services</a:t>
            </a:r>
          </a:p>
          <a:p>
            <a:pPr marL="742950" lvl="1" indent="-285750">
              <a:buFont typeface="Arial" panose="020B0604020202020204" pitchFamily="34" charset="0"/>
              <a:buChar char="•"/>
            </a:pPr>
            <a:r>
              <a:rPr lang="en-US" dirty="0" smtClean="0"/>
              <a:t>Via notification- notify which all will be treated as : </a:t>
            </a:r>
          </a:p>
          <a:p>
            <a:pPr marL="1200150" lvl="2" indent="-285750">
              <a:buFont typeface="Arial" panose="020B0604020202020204" pitchFamily="34" charset="0"/>
              <a:buChar char="•"/>
            </a:pPr>
            <a:r>
              <a:rPr lang="en-US" dirty="0" smtClean="0"/>
              <a:t>Only supply of service and not of goods</a:t>
            </a:r>
          </a:p>
          <a:p>
            <a:pPr marL="1200150" lvl="2" indent="-285750">
              <a:buFont typeface="Arial" panose="020B0604020202020204" pitchFamily="34" charset="0"/>
              <a:buChar char="•"/>
            </a:pPr>
            <a:r>
              <a:rPr lang="en-US" dirty="0" smtClean="0"/>
              <a:t>Only supply of goods and not of service</a:t>
            </a:r>
          </a:p>
          <a:p>
            <a:pPr marL="1200150" lvl="2" indent="-285750">
              <a:buFont typeface="Arial" panose="020B0604020202020204" pitchFamily="34" charset="0"/>
              <a:buChar char="•"/>
            </a:pPr>
            <a:r>
              <a:rPr lang="en-US" dirty="0" smtClean="0"/>
              <a:t>Neither as supply of goods nor </a:t>
            </a:r>
            <a:r>
              <a:rPr lang="en-US" smtClean="0"/>
              <a:t>of service</a:t>
            </a:r>
            <a:endParaRPr lang="en-US" dirty="0" smtClean="0"/>
          </a:p>
          <a:p>
            <a:pPr marL="285750" indent="-285750">
              <a:buFont typeface="Arial" panose="020B0604020202020204" pitchFamily="34" charset="0"/>
              <a:buChar char="•"/>
            </a:pPr>
            <a:r>
              <a:rPr lang="en-US" dirty="0"/>
              <a:t>a</a:t>
            </a:r>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GST</a:t>
            </a:r>
            <a:endParaRPr lang="en-US" sz="2400" dirty="0"/>
          </a:p>
        </p:txBody>
      </p:sp>
    </p:spTree>
    <p:extLst>
      <p:ext uri="{BB962C8B-B14F-4D97-AF65-F5344CB8AC3E}">
        <p14:creationId xmlns:p14="http://schemas.microsoft.com/office/powerpoint/2010/main" val="40241525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22</a:t>
            </a:fld>
            <a:endParaRPr lang="en-US" dirty="0"/>
          </a:p>
        </p:txBody>
      </p:sp>
      <p:sp>
        <p:nvSpPr>
          <p:cNvPr id="6" name="TextBox 5"/>
          <p:cNvSpPr txBox="1"/>
          <p:nvPr/>
        </p:nvSpPr>
        <p:spPr>
          <a:xfrm>
            <a:off x="-381000" y="2514600"/>
            <a:ext cx="8839200" cy="923330"/>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algn="ctr"/>
            <a:r>
              <a:rPr lang="en-US" sz="3600" dirty="0" smtClean="0"/>
              <a:t>Thanks</a:t>
            </a:r>
            <a:endParaRPr lang="en-IN" sz="3600" dirty="0"/>
          </a:p>
        </p:txBody>
      </p:sp>
    </p:spTree>
    <p:extLst>
      <p:ext uri="{BB962C8B-B14F-4D97-AF65-F5344CB8AC3E}">
        <p14:creationId xmlns:p14="http://schemas.microsoft.com/office/powerpoint/2010/main" val="22984286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23</a:t>
            </a:fld>
            <a:endParaRPr lang="en-US" dirty="0"/>
          </a:p>
        </p:txBody>
      </p:sp>
      <p:sp>
        <p:nvSpPr>
          <p:cNvPr id="6" name="TextBox 5"/>
          <p:cNvSpPr txBox="1"/>
          <p:nvPr/>
        </p:nvSpPr>
        <p:spPr>
          <a:xfrm>
            <a:off x="34119" y="1295400"/>
            <a:ext cx="8839200" cy="4247317"/>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a:t>Presently exporter can obtain duty free inputs or if duty is paid on inputs then claim </a:t>
            </a:r>
            <a:r>
              <a:rPr lang="en-US" dirty="0" smtClean="0"/>
              <a:t>refund or can obtain </a:t>
            </a:r>
            <a:r>
              <a:rPr lang="en-US" dirty="0"/>
              <a:t>duty paid inputs-pay duty on export and set off duty on inputs. </a:t>
            </a:r>
            <a:endParaRPr lang="en-US" dirty="0" smtClean="0"/>
          </a:p>
          <a:p>
            <a:endParaRPr lang="en-US" dirty="0"/>
          </a:p>
          <a:p>
            <a:pPr marL="285750" indent="-285750">
              <a:buFont typeface="Arial" panose="020B0604020202020204" pitchFamily="34" charset="0"/>
              <a:buChar char="•"/>
            </a:pPr>
            <a:r>
              <a:rPr lang="en-US" dirty="0" smtClean="0"/>
              <a:t>Under </a:t>
            </a:r>
            <a:r>
              <a:rPr lang="en-US" dirty="0"/>
              <a:t>GST export will not suffer any tax as </a:t>
            </a:r>
            <a:r>
              <a:rPr lang="en-US" dirty="0" smtClean="0"/>
              <a:t>exports </a:t>
            </a:r>
            <a:r>
              <a:rPr lang="en-US" dirty="0"/>
              <a:t>are zero rated however to keep the chain unbroken inputs will be subject to GST i.e. there will not be a case where dispatch for export will happen GST free. Later physical exporter can either claim refund or credit.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At </a:t>
            </a:r>
            <a:r>
              <a:rPr lang="en-US" dirty="0"/>
              <a:t>time of export application- equivalent amount of credit is blocked in TIN and released only for an amount for which export refund claim is proportionately rejected. Logic is there should be either credit or refund and since you have claimed refund you can’t claim credit equivalent to that value</a:t>
            </a:r>
            <a:endParaRPr lang="en-US" dirty="0" smtClean="0"/>
          </a:p>
          <a:p>
            <a:pPr marL="285750" indent="-285750">
              <a:buFont typeface="Arial" panose="020B0604020202020204" pitchFamily="34" charset="0"/>
              <a:buChar char="•"/>
            </a:pPr>
            <a:endParaRPr lang="en-IN" dirty="0" smtClean="0"/>
          </a:p>
          <a:p>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Law-export</a:t>
            </a:r>
            <a:endParaRPr lang="en-US" sz="2400" dirty="0"/>
          </a:p>
        </p:txBody>
      </p:sp>
    </p:spTree>
    <p:extLst>
      <p:ext uri="{BB962C8B-B14F-4D97-AF65-F5344CB8AC3E}">
        <p14:creationId xmlns:p14="http://schemas.microsoft.com/office/powerpoint/2010/main" val="30003484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24</a:t>
            </a:fld>
            <a:endParaRPr lang="en-US" dirty="0"/>
          </a:p>
        </p:txBody>
      </p:sp>
      <p:sp>
        <p:nvSpPr>
          <p:cNvPr id="6" name="TextBox 5"/>
          <p:cNvSpPr txBox="1"/>
          <p:nvPr/>
        </p:nvSpPr>
        <p:spPr>
          <a:xfrm>
            <a:off x="76200" y="1295400"/>
            <a:ext cx="8839200" cy="3970318"/>
          </a:xfrm>
          <a:prstGeom prst="rect">
            <a:avLst/>
          </a:prstGeom>
          <a:noFill/>
        </p:spPr>
        <p:txBody>
          <a:bodyPr wrap="square" rtlCol="0">
            <a:spAutoFit/>
          </a:bodyPr>
          <a:lstStyle/>
          <a:p>
            <a:pPr marL="285750" indent="-285750">
              <a:buFont typeface="Arial" pitchFamily="34" charset="0"/>
              <a:buChar char="•"/>
            </a:pPr>
            <a:endParaRPr lang="en-US" dirty="0" smtClean="0"/>
          </a:p>
          <a:p>
            <a:pPr marL="285750" indent="-285750">
              <a:buFont typeface="Arial" pitchFamily="34" charset="0"/>
              <a:buChar char="•"/>
            </a:pPr>
            <a:r>
              <a:rPr lang="en-US" dirty="0" smtClean="0"/>
              <a:t>GST will be applicable from the date GST council recommend</a:t>
            </a:r>
          </a:p>
          <a:p>
            <a:pPr marL="285750" indent="-285750">
              <a:buFont typeface="Arial" pitchFamily="34" charset="0"/>
              <a:buChar char="•"/>
            </a:pPr>
            <a:endParaRPr lang="en-US" dirty="0" smtClean="0"/>
          </a:p>
          <a:p>
            <a:pPr marL="285750" indent="-285750">
              <a:buFont typeface="Arial" pitchFamily="34" charset="0"/>
              <a:buChar char="•"/>
            </a:pPr>
            <a:r>
              <a:rPr lang="en-US" dirty="0" smtClean="0"/>
              <a:t>Article 269 prescribe that tax on interstate sale or consignment movement to be collected by state and retained by state. Now this provision has been made subject to IGST wherein SGST &amp; CGST to be shared by state and union. Import comes under the category of IGST by adding 269A</a:t>
            </a:r>
          </a:p>
          <a:p>
            <a:pPr marL="285750" indent="-285750">
              <a:buFont typeface="Arial" pitchFamily="34" charset="0"/>
              <a:buChar char="•"/>
            </a:pPr>
            <a:endParaRPr lang="en-US" dirty="0" smtClean="0"/>
          </a:p>
          <a:p>
            <a:pPr marL="285750" indent="-285750">
              <a:buFont typeface="Arial" pitchFamily="34" charset="0"/>
              <a:buChar char="•"/>
            </a:pPr>
            <a:r>
              <a:rPr lang="en-US" dirty="0" smtClean="0"/>
              <a:t>Presently union taxes are collected and levied by central Government and shared between union and state per Article 270, now this will be subject to 269A. Further to SGST, CGST will also be shared between union and state</a:t>
            </a:r>
          </a:p>
          <a:p>
            <a:pPr marL="285750" indent="-285750">
              <a:buFont typeface="Arial" pitchFamily="34" charset="0"/>
              <a:buChar char="•"/>
            </a:pPr>
            <a:endParaRPr lang="en-US" dirty="0" smtClean="0"/>
          </a:p>
          <a:p>
            <a:pPr marL="285750" indent="-285750">
              <a:buFont typeface="Arial" pitchFamily="34" charset="0"/>
              <a:buChar char="•"/>
            </a:pPr>
            <a:r>
              <a:rPr lang="en-US" dirty="0" smtClean="0"/>
              <a:t>Under 271 surcharge which become part of consolidated fund of India is also subject to 246A</a:t>
            </a: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Constitution Bill 2014 </a:t>
            </a:r>
            <a:endParaRPr lang="en-US" sz="2400" dirty="0"/>
          </a:p>
        </p:txBody>
      </p:sp>
    </p:spTree>
    <p:extLst>
      <p:ext uri="{BB962C8B-B14F-4D97-AF65-F5344CB8AC3E}">
        <p14:creationId xmlns:p14="http://schemas.microsoft.com/office/powerpoint/2010/main" val="3229776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25</a:t>
            </a:fld>
            <a:endParaRPr lang="en-US" dirty="0"/>
          </a:p>
        </p:txBody>
      </p:sp>
      <p:sp>
        <p:nvSpPr>
          <p:cNvPr id="6" name="TextBox 5"/>
          <p:cNvSpPr txBox="1"/>
          <p:nvPr/>
        </p:nvSpPr>
        <p:spPr>
          <a:xfrm>
            <a:off x="36394" y="1524000"/>
            <a:ext cx="8839200" cy="3970318"/>
          </a:xfrm>
          <a:prstGeom prst="rect">
            <a:avLst/>
          </a:prstGeom>
          <a:noFill/>
        </p:spPr>
        <p:txBody>
          <a:bodyPr wrap="square" rtlCol="0">
            <a:spAutoFit/>
          </a:bodyPr>
          <a:lstStyle/>
          <a:p>
            <a:pPr marL="285750" indent="-285750">
              <a:buFont typeface="Arial" pitchFamily="34" charset="0"/>
              <a:buChar char="•"/>
            </a:pPr>
            <a:r>
              <a:rPr lang="en-US" dirty="0" smtClean="0"/>
              <a:t>279A-GST council to be constituted for which finance minister will be chairperson  and state finance </a:t>
            </a:r>
            <a:r>
              <a:rPr lang="en-US" dirty="0" err="1" smtClean="0"/>
              <a:t>incharge</a:t>
            </a:r>
            <a:r>
              <a:rPr lang="en-US" dirty="0" smtClean="0"/>
              <a:t> to be member or such state minister fin or tax to be member who choose one of them as vice chairman </a:t>
            </a:r>
          </a:p>
          <a:p>
            <a:pPr marL="285750" indent="-285750">
              <a:buFont typeface="Arial" pitchFamily="34" charset="0"/>
              <a:buChar char="•"/>
            </a:pPr>
            <a:endParaRPr lang="en-US" dirty="0" smtClean="0"/>
          </a:p>
          <a:p>
            <a:pPr marL="285750" indent="-285750">
              <a:buFont typeface="Arial" pitchFamily="34" charset="0"/>
              <a:buChar char="•"/>
            </a:pPr>
            <a:r>
              <a:rPr lang="en-US" dirty="0" smtClean="0"/>
              <a:t>GST council to recommend to union and state on – </a:t>
            </a:r>
          </a:p>
          <a:p>
            <a:pPr marL="742950" lvl="1" indent="-285750">
              <a:buFont typeface="Arial" pitchFamily="34" charset="0"/>
              <a:buChar char="•"/>
            </a:pPr>
            <a:r>
              <a:rPr lang="en-US" dirty="0" smtClean="0"/>
              <a:t>Which all tax act to subsume </a:t>
            </a:r>
          </a:p>
          <a:p>
            <a:pPr marL="742950" lvl="1" indent="-285750">
              <a:buFont typeface="Arial" pitchFamily="34" charset="0"/>
              <a:buChar char="•"/>
            </a:pPr>
            <a:r>
              <a:rPr lang="en-US" dirty="0" smtClean="0"/>
              <a:t>Which all goods will be exempt under GST</a:t>
            </a:r>
          </a:p>
          <a:p>
            <a:pPr marL="742950" lvl="1" indent="-285750">
              <a:buFont typeface="Arial" pitchFamily="34" charset="0"/>
              <a:buChar char="•"/>
            </a:pPr>
            <a:r>
              <a:rPr lang="en-US" dirty="0" smtClean="0"/>
              <a:t>Principle that govern place of supply</a:t>
            </a:r>
          </a:p>
          <a:p>
            <a:pPr marL="742950" lvl="1" indent="-285750">
              <a:buFont typeface="Arial" pitchFamily="34" charset="0"/>
              <a:buChar char="•"/>
            </a:pPr>
            <a:r>
              <a:rPr lang="en-US" dirty="0" smtClean="0"/>
              <a:t>Threshold limit</a:t>
            </a:r>
          </a:p>
          <a:p>
            <a:pPr marL="742950" lvl="1" indent="-285750">
              <a:buFont typeface="Arial" pitchFamily="34" charset="0"/>
              <a:buChar char="•"/>
            </a:pPr>
            <a:r>
              <a:rPr lang="en-US" dirty="0" smtClean="0"/>
              <a:t>Floor rate with band</a:t>
            </a:r>
          </a:p>
          <a:p>
            <a:pPr marL="742950" lvl="1" indent="-285750">
              <a:buFont typeface="Arial" pitchFamily="34" charset="0"/>
              <a:buChar char="•"/>
            </a:pPr>
            <a:r>
              <a:rPr lang="en-US" dirty="0" smtClean="0"/>
              <a:t>Special rate for special period to mitigate natural calamity or </a:t>
            </a:r>
            <a:r>
              <a:rPr lang="en-US" dirty="0" err="1" smtClean="0"/>
              <a:t>desaster</a:t>
            </a:r>
            <a:r>
              <a:rPr lang="en-US" dirty="0" smtClean="0"/>
              <a:t> </a:t>
            </a:r>
          </a:p>
          <a:p>
            <a:pPr marL="742950" lvl="1" indent="-285750">
              <a:buFont typeface="Arial" pitchFamily="34" charset="0"/>
              <a:buChar char="•"/>
            </a:pPr>
            <a:r>
              <a:rPr lang="en-US" dirty="0" smtClean="0"/>
              <a:t>Special provision for east states, Himachal, </a:t>
            </a:r>
            <a:r>
              <a:rPr lang="en-US" dirty="0" err="1" smtClean="0"/>
              <a:t>Uttarakand</a:t>
            </a:r>
            <a:r>
              <a:rPr lang="en-US" dirty="0" smtClean="0"/>
              <a:t>, J&amp;K </a:t>
            </a:r>
          </a:p>
          <a:p>
            <a:pPr marL="742950" lvl="1" indent="-285750">
              <a:buFont typeface="Arial" pitchFamily="34" charset="0"/>
              <a:buChar char="•"/>
            </a:pPr>
            <a:r>
              <a:rPr lang="en-US" dirty="0" smtClean="0">
                <a:solidFill>
                  <a:srgbClr val="FF0000"/>
                </a:solidFill>
              </a:rPr>
              <a:t>GST council to recommend date on which GST to be levied on crude, MS, HSD, ATF, NG</a:t>
            </a:r>
          </a:p>
        </p:txBody>
      </p:sp>
      <p:sp>
        <p:nvSpPr>
          <p:cNvPr id="7" name="Title 1"/>
          <p:cNvSpPr>
            <a:spLocks noGrp="1"/>
          </p:cNvSpPr>
          <p:nvPr>
            <p:ph type="title"/>
          </p:nvPr>
        </p:nvSpPr>
        <p:spPr>
          <a:xfrm>
            <a:off x="152400" y="228600"/>
            <a:ext cx="8229600" cy="914400"/>
          </a:xfrm>
        </p:spPr>
        <p:txBody>
          <a:bodyPr/>
          <a:lstStyle/>
          <a:p>
            <a:r>
              <a:rPr lang="en-US" sz="2400" dirty="0" smtClean="0"/>
              <a:t>Constitution Bill 2014 </a:t>
            </a:r>
            <a:endParaRPr lang="en-US" sz="2400" dirty="0"/>
          </a:p>
        </p:txBody>
      </p:sp>
    </p:spTree>
    <p:extLst>
      <p:ext uri="{BB962C8B-B14F-4D97-AF65-F5344CB8AC3E}">
        <p14:creationId xmlns:p14="http://schemas.microsoft.com/office/powerpoint/2010/main" val="9910744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26</a:t>
            </a:fld>
            <a:endParaRPr lang="en-US" dirty="0"/>
          </a:p>
        </p:txBody>
      </p:sp>
      <p:sp>
        <p:nvSpPr>
          <p:cNvPr id="6" name="TextBox 5"/>
          <p:cNvSpPr txBox="1"/>
          <p:nvPr/>
        </p:nvSpPr>
        <p:spPr>
          <a:xfrm>
            <a:off x="20472" y="1877578"/>
            <a:ext cx="8839200" cy="1200329"/>
          </a:xfrm>
          <a:prstGeom prst="rect">
            <a:avLst/>
          </a:prstGeom>
          <a:noFill/>
        </p:spPr>
        <p:txBody>
          <a:bodyPr wrap="square" rtlCol="0">
            <a:spAutoFit/>
          </a:bodyPr>
          <a:lstStyle/>
          <a:p>
            <a:pPr marL="285750" indent="-285750">
              <a:buFont typeface="Arial" pitchFamily="34" charset="0"/>
              <a:buChar char="•"/>
            </a:pPr>
            <a:r>
              <a:rPr lang="en-US" dirty="0" smtClean="0"/>
              <a:t>286 provides that State can’t levy tax on interstate sale, import and center impose restriction w r t for declared goods and 366(29A) (b, c, d) now this include sale/purchase and other supplies. Further concept of declared goods and 366 (29A) removed. </a:t>
            </a: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Constitution Bill 2014 </a:t>
            </a:r>
            <a:endParaRPr lang="en-US" sz="2400" dirty="0"/>
          </a:p>
        </p:txBody>
      </p:sp>
    </p:spTree>
    <p:extLst>
      <p:ext uri="{BB962C8B-B14F-4D97-AF65-F5344CB8AC3E}">
        <p14:creationId xmlns:p14="http://schemas.microsoft.com/office/powerpoint/2010/main" val="6728852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27</a:t>
            </a:fld>
            <a:endParaRPr lang="en-US" dirty="0"/>
          </a:p>
        </p:txBody>
      </p:sp>
      <p:sp>
        <p:nvSpPr>
          <p:cNvPr id="6" name="TextBox 5"/>
          <p:cNvSpPr txBox="1"/>
          <p:nvPr/>
        </p:nvSpPr>
        <p:spPr>
          <a:xfrm>
            <a:off x="76200" y="1370886"/>
            <a:ext cx="8839200" cy="4524315"/>
          </a:xfrm>
          <a:prstGeom prst="rect">
            <a:avLst/>
          </a:prstGeom>
          <a:noFill/>
        </p:spPr>
        <p:txBody>
          <a:bodyPr wrap="square" rtlCol="0">
            <a:spAutoFit/>
          </a:bodyPr>
          <a:lstStyle/>
          <a:p>
            <a:pPr marL="285750" indent="-285750">
              <a:buFont typeface="Arial" pitchFamily="34" charset="0"/>
              <a:buChar char="•"/>
            </a:pPr>
            <a:r>
              <a:rPr lang="en-US" dirty="0" smtClean="0"/>
              <a:t>Definition of GST don’t cover liquor </a:t>
            </a:r>
          </a:p>
          <a:p>
            <a:pPr marL="285750" indent="-285750">
              <a:buFont typeface="Arial" pitchFamily="34" charset="0"/>
              <a:buChar char="•"/>
            </a:pPr>
            <a:endParaRPr lang="en-US" dirty="0" smtClean="0"/>
          </a:p>
          <a:p>
            <a:pPr marL="285750" indent="-285750">
              <a:buFont typeface="Arial" pitchFamily="34" charset="0"/>
              <a:buChar char="•"/>
            </a:pPr>
            <a:r>
              <a:rPr lang="en-US" dirty="0" smtClean="0"/>
              <a:t>Service is defined as anything other than goods</a:t>
            </a:r>
          </a:p>
          <a:p>
            <a:pPr marL="285750" indent="-285750">
              <a:buFont typeface="Arial" pitchFamily="34" charset="0"/>
              <a:buChar char="•"/>
            </a:pPr>
            <a:endParaRPr lang="en-US" dirty="0" smtClean="0"/>
          </a:p>
          <a:p>
            <a:pPr marL="285750" indent="-285750">
              <a:buFont typeface="Arial" pitchFamily="34" charset="0"/>
              <a:buChar char="•"/>
            </a:pPr>
            <a:r>
              <a:rPr lang="en-US" dirty="0" smtClean="0"/>
              <a:t>Seventh Sch. Union List entry no. 84 presently read as</a:t>
            </a:r>
          </a:p>
          <a:p>
            <a:pPr marL="742950" lvl="1" indent="-285750">
              <a:buFont typeface="Arial" pitchFamily="34" charset="0"/>
              <a:buChar char="•"/>
            </a:pPr>
            <a:endParaRPr lang="en-IN" dirty="0" smtClean="0"/>
          </a:p>
          <a:p>
            <a:pPr marL="742950" lvl="1" indent="-285750">
              <a:buFont typeface="Arial" pitchFamily="34" charset="0"/>
              <a:buChar char="•"/>
            </a:pPr>
            <a:r>
              <a:rPr lang="en-IN" dirty="0" smtClean="0"/>
              <a:t>Duties </a:t>
            </a:r>
            <a:r>
              <a:rPr lang="en-IN" dirty="0"/>
              <a:t>of excise on tobacco and other goods manufactured or produced in India except— </a:t>
            </a:r>
          </a:p>
          <a:p>
            <a:r>
              <a:rPr lang="en-IN" dirty="0" smtClean="0"/>
              <a:t>	(</a:t>
            </a:r>
            <a:r>
              <a:rPr lang="en-IN" i="1" dirty="0"/>
              <a:t>a</a:t>
            </a:r>
            <a:r>
              <a:rPr lang="en-IN" dirty="0"/>
              <a:t>) alcoholic liquors for human consumption; </a:t>
            </a:r>
          </a:p>
          <a:p>
            <a:r>
              <a:rPr lang="en-IN" dirty="0" smtClean="0"/>
              <a:t>	(</a:t>
            </a:r>
            <a:r>
              <a:rPr lang="en-IN" i="1" dirty="0"/>
              <a:t>b</a:t>
            </a:r>
            <a:r>
              <a:rPr lang="en-IN" dirty="0"/>
              <a:t>) opium, Indian hemp and other narcotic drugs and narcotics </a:t>
            </a:r>
            <a:endParaRPr lang="en-US" dirty="0" smtClean="0"/>
          </a:p>
          <a:p>
            <a:pPr marL="285750" indent="-285750">
              <a:buFont typeface="Arial" pitchFamily="34" charset="0"/>
              <a:buChar char="•"/>
            </a:pPr>
            <a:endParaRPr lang="en-US" dirty="0" smtClean="0"/>
          </a:p>
          <a:p>
            <a:pPr marL="285750" indent="-285750">
              <a:buFont typeface="Arial" pitchFamily="34" charset="0"/>
              <a:buChar char="•"/>
            </a:pPr>
            <a:r>
              <a:rPr lang="en-US" dirty="0" smtClean="0"/>
              <a:t>This has been replaced by </a:t>
            </a:r>
          </a:p>
          <a:p>
            <a:pPr marL="742950" lvl="1" indent="-285750">
              <a:buFont typeface="Arial" pitchFamily="34" charset="0"/>
              <a:buChar char="•"/>
            </a:pPr>
            <a:endParaRPr lang="en-US" dirty="0" smtClean="0"/>
          </a:p>
          <a:p>
            <a:pPr marL="742950" lvl="1" indent="-285750">
              <a:buFont typeface="Arial" pitchFamily="34" charset="0"/>
              <a:buChar char="•"/>
            </a:pPr>
            <a:r>
              <a:rPr lang="en-US" dirty="0" smtClean="0"/>
              <a:t>Duties of excise on crude, MS, HSD, ATF, NG, </a:t>
            </a:r>
            <a:r>
              <a:rPr lang="en-US" dirty="0" err="1" smtClean="0"/>
              <a:t>Tabacco</a:t>
            </a:r>
            <a:r>
              <a:rPr lang="en-US" dirty="0" smtClean="0"/>
              <a:t> </a:t>
            </a:r>
          </a:p>
          <a:p>
            <a:pPr marL="285750" indent="-285750">
              <a:buFont typeface="Arial" pitchFamily="34" charset="0"/>
              <a:buChar char="•"/>
            </a:pPr>
            <a:endParaRPr lang="en-US" dirty="0" smtClean="0"/>
          </a:p>
          <a:p>
            <a:pPr marL="285750" indent="-285750">
              <a:buFont typeface="Arial" pitchFamily="34" charset="0"/>
              <a:buChar char="•"/>
            </a:pP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Constitution Bill 2014 </a:t>
            </a:r>
            <a:endParaRPr lang="en-US" sz="2400" dirty="0"/>
          </a:p>
        </p:txBody>
      </p:sp>
    </p:spTree>
    <p:extLst>
      <p:ext uri="{BB962C8B-B14F-4D97-AF65-F5344CB8AC3E}">
        <p14:creationId xmlns:p14="http://schemas.microsoft.com/office/powerpoint/2010/main" val="28625613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28</a:t>
            </a:fld>
            <a:endParaRPr lang="en-US" dirty="0"/>
          </a:p>
        </p:txBody>
      </p:sp>
      <p:sp>
        <p:nvSpPr>
          <p:cNvPr id="6" name="TextBox 5"/>
          <p:cNvSpPr txBox="1"/>
          <p:nvPr/>
        </p:nvSpPr>
        <p:spPr>
          <a:xfrm>
            <a:off x="76200" y="1370886"/>
            <a:ext cx="8839200" cy="3139321"/>
          </a:xfrm>
          <a:prstGeom prst="rect">
            <a:avLst/>
          </a:prstGeom>
          <a:noFill/>
        </p:spPr>
        <p:txBody>
          <a:bodyPr wrap="square" rtlCol="0">
            <a:spAutoFit/>
          </a:bodyPr>
          <a:lstStyle/>
          <a:p>
            <a:pPr marL="285750" indent="-285750">
              <a:buFont typeface="Arial" pitchFamily="34" charset="0"/>
              <a:buChar char="•"/>
            </a:pPr>
            <a:endParaRPr lang="en-US" dirty="0" smtClean="0"/>
          </a:p>
          <a:p>
            <a:pPr marL="285750" indent="-285750">
              <a:buFont typeface="Arial" pitchFamily="34" charset="0"/>
              <a:buChar char="•"/>
            </a:pPr>
            <a:r>
              <a:rPr lang="en-US" dirty="0" smtClean="0"/>
              <a:t>State list entry 52 relating to tax on entry of goods into local area for consumption, use or sale stand omitted </a:t>
            </a:r>
          </a:p>
          <a:p>
            <a:pPr marL="285750" indent="-285750">
              <a:buFont typeface="Arial" pitchFamily="34" charset="0"/>
              <a:buChar char="•"/>
            </a:pPr>
            <a:endParaRPr lang="en-US" dirty="0" smtClean="0"/>
          </a:p>
          <a:p>
            <a:pPr marL="285750" indent="-285750">
              <a:buFont typeface="Arial" pitchFamily="34" charset="0"/>
              <a:buChar char="•"/>
            </a:pPr>
            <a:r>
              <a:rPr lang="en-US" dirty="0" smtClean="0"/>
              <a:t>Presently entry 54 of state list read as </a:t>
            </a:r>
            <a:r>
              <a:rPr lang="en-IN" dirty="0" smtClean="0"/>
              <a:t>Taxes </a:t>
            </a:r>
            <a:r>
              <a:rPr lang="en-IN" dirty="0"/>
              <a:t>on the sale or purchase of goods other than newspapers, subject to the provisions of entry 92A of List I. </a:t>
            </a:r>
            <a:r>
              <a:rPr lang="en-IN" dirty="0" smtClean="0"/>
              <a:t>This stand replaced by tax on crude, MS, HSD, ATF, NG, Alcoholic liquor but not including interstate sale. </a:t>
            </a:r>
            <a:r>
              <a:rPr lang="en-IN" dirty="0" smtClean="0">
                <a:solidFill>
                  <a:srgbClr val="FF0000"/>
                </a:solidFill>
              </a:rPr>
              <a:t>This mean state instead of right to tax all goods has right to tax only these goods. </a:t>
            </a:r>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Constitution Bill 2014 </a:t>
            </a:r>
            <a:endParaRPr lang="en-US" sz="2400" dirty="0"/>
          </a:p>
        </p:txBody>
      </p:sp>
    </p:spTree>
    <p:extLst>
      <p:ext uri="{BB962C8B-B14F-4D97-AF65-F5344CB8AC3E}">
        <p14:creationId xmlns:p14="http://schemas.microsoft.com/office/powerpoint/2010/main" val="2049203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29</a:t>
            </a:fld>
            <a:endParaRPr lang="en-US" dirty="0"/>
          </a:p>
        </p:txBody>
      </p:sp>
      <p:sp>
        <p:nvSpPr>
          <p:cNvPr id="6" name="TextBox 5"/>
          <p:cNvSpPr txBox="1"/>
          <p:nvPr/>
        </p:nvSpPr>
        <p:spPr>
          <a:xfrm>
            <a:off x="152400" y="1469959"/>
            <a:ext cx="8839200" cy="5078313"/>
          </a:xfrm>
          <a:prstGeom prst="rect">
            <a:avLst/>
          </a:prstGeom>
          <a:noFill/>
        </p:spPr>
        <p:txBody>
          <a:bodyPr wrap="square" rtlCol="0">
            <a:spAutoFit/>
          </a:bodyPr>
          <a:lstStyle/>
          <a:p>
            <a:pPr marL="285750" indent="-285750">
              <a:buFont typeface="Arial" pitchFamily="34" charset="0"/>
              <a:buChar char="•"/>
            </a:pPr>
            <a:r>
              <a:rPr lang="en-US" dirty="0" smtClean="0"/>
              <a:t>Centre to levy additional 1% tax for 2 year and distribute to originating state</a:t>
            </a:r>
          </a:p>
          <a:p>
            <a:pPr marL="285750" indent="-285750">
              <a:buFont typeface="Arial" pitchFamily="34" charset="0"/>
              <a:buChar char="•"/>
            </a:pPr>
            <a:endParaRPr lang="en-US" dirty="0" smtClean="0"/>
          </a:p>
          <a:p>
            <a:pPr marL="285750" indent="-285750">
              <a:buFont typeface="Arial" pitchFamily="34" charset="0"/>
              <a:buChar char="•"/>
            </a:pPr>
            <a:r>
              <a:rPr lang="en-US" dirty="0" smtClean="0"/>
              <a:t>Parliament to compensate state for loss due to GST for 5 years</a:t>
            </a:r>
          </a:p>
          <a:p>
            <a:pPr marL="285750" indent="-285750">
              <a:buFont typeface="Arial" pitchFamily="34" charset="0"/>
              <a:buChar char="•"/>
            </a:pPr>
            <a:endParaRPr lang="en-US" dirty="0" smtClean="0"/>
          </a:p>
          <a:p>
            <a:pPr marL="285750" indent="-285750">
              <a:buFont typeface="Arial" pitchFamily="34" charset="0"/>
              <a:buChar char="•"/>
            </a:pPr>
            <a:r>
              <a:rPr lang="en-US" dirty="0" smtClean="0"/>
              <a:t>Max one year for existing laws which are inconsistent to this bill </a:t>
            </a:r>
            <a:r>
              <a:rPr lang="en-US" dirty="0" smtClean="0">
                <a:solidFill>
                  <a:srgbClr val="FF0000"/>
                </a:solidFill>
              </a:rPr>
              <a:t>since entry 54 of state list, which earlier used to give power to state to levy VAT now stand modified for only crude MS HSD ATF NG Liquor therefore existing VAT Act can continue for these products. </a:t>
            </a:r>
            <a:endParaRPr lang="en-US" dirty="0" smtClean="0"/>
          </a:p>
          <a:p>
            <a:pPr marL="285750" indent="-285750">
              <a:buFont typeface="Arial" pitchFamily="34" charset="0"/>
              <a:buChar char="•"/>
            </a:pPr>
            <a:endParaRPr lang="en-US" dirty="0" smtClean="0"/>
          </a:p>
          <a:p>
            <a:pPr marL="285750" indent="-285750">
              <a:buFont typeface="Arial" pitchFamily="34" charset="0"/>
              <a:buChar char="•"/>
            </a:pPr>
            <a:r>
              <a:rPr lang="en-US" dirty="0" smtClean="0"/>
              <a:t>Entry 92A &amp; 92B of union list which provide right for interstate sale and consignment movement to union has not be changed- </a:t>
            </a:r>
            <a:r>
              <a:rPr lang="en-US" dirty="0" smtClean="0">
                <a:solidFill>
                  <a:srgbClr val="FF0000"/>
                </a:solidFill>
              </a:rPr>
              <a:t>therefore center still have right to tax interstate movement </a:t>
            </a:r>
          </a:p>
          <a:p>
            <a:pPr marL="285750" indent="-285750">
              <a:buFont typeface="Arial" pitchFamily="34" charset="0"/>
              <a:buChar char="•"/>
            </a:pPr>
            <a:endParaRPr lang="en-US" dirty="0" smtClean="0"/>
          </a:p>
          <a:p>
            <a:pPr marL="285750" indent="-285750">
              <a:buFont typeface="Arial" pitchFamily="34" charset="0"/>
              <a:buChar char="•"/>
            </a:pPr>
            <a:r>
              <a:rPr lang="en-US" dirty="0" smtClean="0"/>
              <a:t>Union has given away its right to excise duty for all products except Crude, MS HSD ATF NG and </a:t>
            </a:r>
            <a:r>
              <a:rPr lang="en-US" dirty="0" err="1" smtClean="0"/>
              <a:t>Tabacco</a:t>
            </a:r>
            <a:r>
              <a:rPr lang="en-US" dirty="0" smtClean="0"/>
              <a:t>. </a:t>
            </a:r>
            <a:r>
              <a:rPr lang="en-US" dirty="0" smtClean="0">
                <a:solidFill>
                  <a:srgbClr val="FF0000"/>
                </a:solidFill>
              </a:rPr>
              <a:t>Therefore center can continue excise for crude, MS, HSD, ATF, NG &amp; </a:t>
            </a:r>
            <a:r>
              <a:rPr lang="en-US" dirty="0" err="1" smtClean="0">
                <a:solidFill>
                  <a:srgbClr val="FF0000"/>
                </a:solidFill>
              </a:rPr>
              <a:t>Tabacco</a:t>
            </a:r>
            <a:endParaRPr lang="en-US" dirty="0" smtClean="0">
              <a:solidFill>
                <a:srgbClr val="FF0000"/>
              </a:solidFill>
            </a:endParaRPr>
          </a:p>
          <a:p>
            <a:pPr marL="285750" indent="-285750">
              <a:buFont typeface="Arial" pitchFamily="34" charset="0"/>
              <a:buChar char="•"/>
            </a:pPr>
            <a:endParaRPr lang="en-US" dirty="0" smtClean="0"/>
          </a:p>
          <a:p>
            <a:pPr marL="285750" indent="-285750">
              <a:buFont typeface="Arial" pitchFamily="34" charset="0"/>
              <a:buChar char="•"/>
            </a:pPr>
            <a:endParaRPr lang="en-IN" dirty="0"/>
          </a:p>
        </p:txBody>
      </p:sp>
      <p:sp>
        <p:nvSpPr>
          <p:cNvPr id="7" name="Title 1"/>
          <p:cNvSpPr>
            <a:spLocks noGrp="1"/>
          </p:cNvSpPr>
          <p:nvPr>
            <p:ph type="title"/>
          </p:nvPr>
        </p:nvSpPr>
        <p:spPr>
          <a:xfrm>
            <a:off x="152400" y="228600"/>
            <a:ext cx="8229600" cy="914400"/>
          </a:xfrm>
        </p:spPr>
        <p:txBody>
          <a:bodyPr/>
          <a:lstStyle/>
          <a:p>
            <a:r>
              <a:rPr lang="en-US" sz="2400" dirty="0" smtClean="0"/>
              <a:t>Constitution Bill 2014 </a:t>
            </a:r>
            <a:endParaRPr lang="en-US" sz="2400" dirty="0"/>
          </a:p>
        </p:txBody>
      </p:sp>
    </p:spTree>
    <p:extLst>
      <p:ext uri="{BB962C8B-B14F-4D97-AF65-F5344CB8AC3E}">
        <p14:creationId xmlns:p14="http://schemas.microsoft.com/office/powerpoint/2010/main" val="1959459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3</a:t>
            </a:fld>
            <a:endParaRPr lang="en-US" dirty="0"/>
          </a:p>
        </p:txBody>
      </p:sp>
      <p:sp>
        <p:nvSpPr>
          <p:cNvPr id="6" name="TextBox 5"/>
          <p:cNvSpPr txBox="1"/>
          <p:nvPr/>
        </p:nvSpPr>
        <p:spPr>
          <a:xfrm>
            <a:off x="18197" y="1178257"/>
            <a:ext cx="8839200" cy="5355312"/>
          </a:xfrm>
          <a:prstGeom prst="rect">
            <a:avLst/>
          </a:prstGeom>
          <a:noFill/>
        </p:spPr>
        <p:txBody>
          <a:bodyPr wrap="square" rtlCol="0">
            <a:spAutoFit/>
          </a:bodyPr>
          <a:lstStyle/>
          <a:p>
            <a:endParaRPr lang="en-US" dirty="0" smtClean="0"/>
          </a:p>
          <a:p>
            <a:pPr marL="285750" indent="-285750">
              <a:buFont typeface="Arial" panose="020B0604020202020204" pitchFamily="34" charset="0"/>
              <a:buChar char="•"/>
            </a:pPr>
            <a:r>
              <a:rPr lang="en-US" dirty="0" smtClean="0"/>
              <a:t>Dual GST model </a:t>
            </a:r>
          </a:p>
          <a:p>
            <a:pPr marL="285750" indent="-285750">
              <a:buFont typeface="Arial" panose="020B0604020202020204" pitchFamily="34" charset="0"/>
              <a:buChar char="•"/>
            </a:pPr>
            <a:r>
              <a:rPr lang="en-US" dirty="0" smtClean="0"/>
              <a:t>Destination based tax and covers stock transfer</a:t>
            </a:r>
          </a:p>
          <a:p>
            <a:pPr marL="285750" indent="-285750">
              <a:buFont typeface="Arial" panose="020B0604020202020204" pitchFamily="34" charset="0"/>
              <a:buChar char="•"/>
            </a:pPr>
            <a:r>
              <a:rPr lang="en-US" dirty="0" smtClean="0"/>
              <a:t>No incentive for state to offer incentives for setting up industry in their state</a:t>
            </a:r>
          </a:p>
          <a:p>
            <a:pPr marL="285750" indent="-285750">
              <a:buFont typeface="Arial" panose="020B0604020202020204" pitchFamily="34" charset="0"/>
              <a:buChar char="•"/>
            </a:pPr>
            <a:r>
              <a:rPr lang="en-US" dirty="0" smtClean="0"/>
              <a:t>State has additional power to tax services </a:t>
            </a:r>
          </a:p>
          <a:p>
            <a:pPr marL="285750" indent="-285750">
              <a:buFont typeface="Arial" panose="020B0604020202020204" pitchFamily="34" charset="0"/>
              <a:buChar char="•"/>
            </a:pPr>
            <a:r>
              <a:rPr lang="en-US" dirty="0" smtClean="0"/>
              <a:t>Exports are zero rated accordingly input GST refund available </a:t>
            </a:r>
          </a:p>
          <a:p>
            <a:pPr marL="285750" indent="-285750">
              <a:buFont typeface="Arial" panose="020B0604020202020204" pitchFamily="34" charset="0"/>
              <a:buChar char="•"/>
            </a:pPr>
            <a:r>
              <a:rPr lang="en-US" dirty="0" smtClean="0"/>
              <a:t>MS/HSD/ATF/Crude outside GST- Proportionate credit for input GST will only be available</a:t>
            </a:r>
          </a:p>
          <a:p>
            <a:pPr marL="285750" indent="-285750">
              <a:buFont typeface="Arial" panose="020B0604020202020204" pitchFamily="34" charset="0"/>
              <a:buChar char="•"/>
            </a:pPr>
            <a:r>
              <a:rPr lang="en-US" dirty="0" smtClean="0"/>
              <a:t>Common e-registration for Centre and State</a:t>
            </a:r>
          </a:p>
          <a:p>
            <a:pPr marL="285750" indent="-285750">
              <a:buFont typeface="Arial" panose="020B0604020202020204" pitchFamily="34" charset="0"/>
              <a:buChar char="•"/>
            </a:pPr>
            <a:r>
              <a:rPr lang="en-US" dirty="0" smtClean="0"/>
              <a:t>Common e-return and electronic credit matching mechanism </a:t>
            </a:r>
          </a:p>
          <a:p>
            <a:pPr marL="285750" indent="-285750">
              <a:buFont typeface="Arial" panose="020B0604020202020204" pitchFamily="34" charset="0"/>
              <a:buChar char="•"/>
            </a:pPr>
            <a:r>
              <a:rPr lang="en-US" dirty="0" smtClean="0"/>
              <a:t>Common tax base (no tax on tax unlike under VAT/CST)</a:t>
            </a:r>
          </a:p>
          <a:p>
            <a:pPr marL="285750" indent="-285750">
              <a:buFont typeface="Arial" panose="020B0604020202020204" pitchFamily="34" charset="0"/>
              <a:buChar char="•"/>
            </a:pPr>
            <a:r>
              <a:rPr lang="en-US" dirty="0" smtClean="0"/>
              <a:t>Compounding scheme available however dealer will be outside credit chain </a:t>
            </a:r>
          </a:p>
          <a:p>
            <a:pPr marL="285750" indent="-285750">
              <a:buFont typeface="Arial" panose="020B0604020202020204" pitchFamily="34" charset="0"/>
              <a:buChar char="•"/>
            </a:pPr>
            <a:r>
              <a:rPr lang="en-US" dirty="0" smtClean="0"/>
              <a:t>Compounding scheme to apply where supply value less than INR 50 lakhs</a:t>
            </a:r>
          </a:p>
          <a:p>
            <a:pPr marL="285750" indent="-285750">
              <a:buFont typeface="Arial" panose="020B0604020202020204" pitchFamily="34" charset="0"/>
              <a:buChar char="•"/>
            </a:pPr>
            <a:r>
              <a:rPr lang="en-US" dirty="0" smtClean="0"/>
              <a:t>No payment of advance tax/entry tax</a:t>
            </a:r>
          </a:p>
          <a:p>
            <a:pPr marL="285750" indent="-285750">
              <a:buFont typeface="Arial" panose="020B0604020202020204" pitchFamily="34" charset="0"/>
              <a:buChar char="•"/>
            </a:pPr>
            <a:r>
              <a:rPr lang="en-US" dirty="0" smtClean="0"/>
              <a:t>Product logistic model will change- depots set for VAT billing will not be required </a:t>
            </a:r>
          </a:p>
          <a:p>
            <a:pPr marL="285750" indent="-285750">
              <a:buFont typeface="Arial" panose="020B0604020202020204" pitchFamily="34" charset="0"/>
              <a:buChar char="•"/>
            </a:pPr>
            <a:r>
              <a:rPr lang="en-US" dirty="0" smtClean="0"/>
              <a:t>Multiple registration for each business verticals </a:t>
            </a:r>
          </a:p>
          <a:p>
            <a:pPr marL="285750" indent="-285750">
              <a:buFont typeface="Arial" panose="020B0604020202020204" pitchFamily="34" charset="0"/>
              <a:buChar char="•"/>
            </a:pPr>
            <a:r>
              <a:rPr lang="en-US" dirty="0" smtClean="0"/>
              <a:t>ISD concept to continue under GST </a:t>
            </a:r>
          </a:p>
          <a:p>
            <a:pPr marL="285750" indent="-285750">
              <a:buFont typeface="Arial" panose="020B0604020202020204" pitchFamily="34" charset="0"/>
              <a:buChar char="•"/>
            </a:pPr>
            <a:endParaRPr lang="en-US" dirty="0" smtClean="0"/>
          </a:p>
          <a:p>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GST basics</a:t>
            </a:r>
            <a:endParaRPr lang="en-US" sz="2400" dirty="0"/>
          </a:p>
        </p:txBody>
      </p:sp>
    </p:spTree>
    <p:extLst>
      <p:ext uri="{BB962C8B-B14F-4D97-AF65-F5344CB8AC3E}">
        <p14:creationId xmlns:p14="http://schemas.microsoft.com/office/powerpoint/2010/main" val="702059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4</a:t>
            </a:fld>
            <a:endParaRPr lang="en-US" dirty="0"/>
          </a:p>
        </p:txBody>
      </p:sp>
      <p:sp>
        <p:nvSpPr>
          <p:cNvPr id="6" name="TextBox 5"/>
          <p:cNvSpPr txBox="1"/>
          <p:nvPr/>
        </p:nvSpPr>
        <p:spPr>
          <a:xfrm>
            <a:off x="18197" y="1178257"/>
            <a:ext cx="8839200" cy="563231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Point of taxation for goods- new concept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Concept of continuous supply of goods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Total turnaround on how work contracts presently executed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Concept of consignor consignee?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TDS provisions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No tax based logistic requirement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Concept of credit rating of indirect tax payer</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Concept of filing of return post matching of outward inward supplies.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Blacklisting provisions and once black listed will be out of credit chain</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GST new concepts</a:t>
            </a:r>
            <a:endParaRPr lang="en-US" sz="2400" dirty="0"/>
          </a:p>
        </p:txBody>
      </p:sp>
    </p:spTree>
    <p:extLst>
      <p:ext uri="{BB962C8B-B14F-4D97-AF65-F5344CB8AC3E}">
        <p14:creationId xmlns:p14="http://schemas.microsoft.com/office/powerpoint/2010/main" val="2780805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5</a:t>
            </a:fld>
            <a:endParaRPr lang="en-US" dirty="0"/>
          </a:p>
        </p:txBody>
      </p:sp>
      <p:sp>
        <p:nvSpPr>
          <p:cNvPr id="6" name="TextBox 5"/>
          <p:cNvSpPr txBox="1"/>
          <p:nvPr/>
        </p:nvSpPr>
        <p:spPr>
          <a:xfrm>
            <a:off x="18197" y="1183481"/>
            <a:ext cx="8839200" cy="4801314"/>
          </a:xfrm>
          <a:prstGeom prst="rect">
            <a:avLst/>
          </a:prstGeom>
          <a:noFill/>
        </p:spPr>
        <p:txBody>
          <a:bodyPr wrap="square" rtlCol="0">
            <a:spAutoFit/>
          </a:bodyPr>
          <a:lstStyle/>
          <a:p>
            <a:endParaRPr lang="en-US" dirty="0" smtClean="0"/>
          </a:p>
          <a:p>
            <a:pPr marL="285750" lvl="0" indent="-285750">
              <a:buFont typeface="Arial" panose="020B0604020202020204" pitchFamily="34" charset="0"/>
              <a:buChar char="•"/>
            </a:pPr>
            <a:r>
              <a:rPr lang="en-US" dirty="0" smtClean="0"/>
              <a:t>Similar concept like service tax for supply of goods</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Presently service tax is applicable on earliest of </a:t>
            </a:r>
          </a:p>
          <a:p>
            <a:pPr marL="1200150" lvl="2" indent="-285750">
              <a:buFont typeface="Arial" panose="020B0604020202020204" pitchFamily="34" charset="0"/>
              <a:buChar char="•"/>
            </a:pPr>
            <a:r>
              <a:rPr lang="en-US" dirty="0" smtClean="0"/>
              <a:t>Invoice date if invoice issued in 30 das of rendering of service </a:t>
            </a:r>
          </a:p>
          <a:p>
            <a:pPr marL="1200150" lvl="2" indent="-285750">
              <a:buFont typeface="Arial" panose="020B0604020202020204" pitchFamily="34" charset="0"/>
              <a:buChar char="•"/>
            </a:pPr>
            <a:r>
              <a:rPr lang="en-US" dirty="0" smtClean="0"/>
              <a:t>If invoice is not raised in time then</a:t>
            </a:r>
          </a:p>
          <a:p>
            <a:pPr marL="1657350" lvl="3" indent="-285750">
              <a:buFont typeface="Arial" panose="020B0604020202020204" pitchFamily="34" charset="0"/>
              <a:buChar char="•"/>
            </a:pPr>
            <a:r>
              <a:rPr lang="en-US" dirty="0" smtClean="0"/>
              <a:t>Date of rendering of service </a:t>
            </a:r>
          </a:p>
          <a:p>
            <a:pPr marL="1200150" lvl="2" indent="-285750">
              <a:buFont typeface="Arial" panose="020B0604020202020204" pitchFamily="34" charset="0"/>
              <a:buChar char="•"/>
            </a:pPr>
            <a:r>
              <a:rPr lang="en-US" dirty="0" smtClean="0"/>
              <a:t>If payment is received in advance then date of payment </a:t>
            </a:r>
          </a:p>
          <a:p>
            <a:pPr marL="285750" lvl="0" indent="-285750">
              <a:buFont typeface="Arial" panose="020B0604020202020204" pitchFamily="34" charset="0"/>
              <a:buChar char="•"/>
            </a:pPr>
            <a:endParaRPr lang="en-US" dirty="0" smtClean="0"/>
          </a:p>
          <a:p>
            <a:pPr marL="285750" lvl="0" indent="-285750">
              <a:buFont typeface="Arial" panose="020B0604020202020204" pitchFamily="34" charset="0"/>
              <a:buChar char="•"/>
            </a:pPr>
            <a:r>
              <a:rPr lang="en-US" dirty="0" smtClean="0"/>
              <a:t>Accordingly service tax stand payable </a:t>
            </a:r>
          </a:p>
          <a:p>
            <a:pPr marL="285750" lvl="0" indent="-285750">
              <a:buFont typeface="Arial" panose="020B0604020202020204" pitchFamily="34" charset="0"/>
              <a:buChar char="•"/>
            </a:pPr>
            <a:endParaRPr lang="en-US" dirty="0" smtClean="0"/>
          </a:p>
          <a:p>
            <a:pPr marL="285750" lvl="0" indent="-285750">
              <a:buFont typeface="Arial" panose="020B0604020202020204" pitchFamily="34" charset="0"/>
              <a:buChar char="•"/>
            </a:pPr>
            <a:r>
              <a:rPr lang="en-US" dirty="0" smtClean="0"/>
              <a:t>Presently w.r.t. supply of goods excise is levied on manufacturing but for payment of excise duty and VAT/CST point of taxation is removal for excise and sale for VAT/CST</a:t>
            </a:r>
          </a:p>
          <a:p>
            <a:pPr marL="285750" lvl="0" indent="-285750">
              <a:buFont typeface="Arial" panose="020B0604020202020204" pitchFamily="34" charset="0"/>
              <a:buChar char="•"/>
            </a:pPr>
            <a:endParaRPr lang="en-US" dirty="0" smtClean="0"/>
          </a:p>
          <a:p>
            <a:pPr marL="285750" lvl="0" indent="-285750">
              <a:buFont typeface="Arial" panose="020B0604020202020204" pitchFamily="34" charset="0"/>
              <a:buChar char="•"/>
            </a:pPr>
            <a:r>
              <a:rPr lang="en-US" dirty="0" smtClean="0"/>
              <a:t>Under GST supply of goods are brought at par with supply of services </a:t>
            </a:r>
            <a:endParaRPr lang="en-US" dirty="0"/>
          </a:p>
          <a:p>
            <a:pPr lvl="0"/>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Time of supply of goods </a:t>
            </a:r>
            <a:endParaRPr lang="en-US" sz="2400" dirty="0"/>
          </a:p>
        </p:txBody>
      </p:sp>
    </p:spTree>
    <p:extLst>
      <p:ext uri="{BB962C8B-B14F-4D97-AF65-F5344CB8AC3E}">
        <p14:creationId xmlns:p14="http://schemas.microsoft.com/office/powerpoint/2010/main" val="1108902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6</a:t>
            </a:fld>
            <a:endParaRPr lang="en-US" dirty="0"/>
          </a:p>
        </p:txBody>
      </p:sp>
      <p:sp>
        <p:nvSpPr>
          <p:cNvPr id="6" name="TextBox 5"/>
          <p:cNvSpPr txBox="1"/>
          <p:nvPr/>
        </p:nvSpPr>
        <p:spPr>
          <a:xfrm>
            <a:off x="18197" y="816888"/>
            <a:ext cx="8839200" cy="5632311"/>
          </a:xfrm>
          <a:prstGeom prst="rect">
            <a:avLst/>
          </a:prstGeom>
          <a:noFill/>
        </p:spPr>
        <p:txBody>
          <a:bodyPr wrap="square" rtlCol="0">
            <a:spAutoFit/>
          </a:bodyPr>
          <a:lstStyle/>
          <a:p>
            <a:endParaRPr lang="en-US" dirty="0" smtClean="0"/>
          </a:p>
          <a:p>
            <a:pPr lvl="0"/>
            <a:r>
              <a:rPr lang="en-IN" dirty="0" smtClean="0"/>
              <a:t>Time </a:t>
            </a:r>
            <a:r>
              <a:rPr lang="en-IN" dirty="0"/>
              <a:t>of supply-  </a:t>
            </a:r>
            <a:r>
              <a:rPr lang="en-IN" dirty="0" smtClean="0"/>
              <a:t>Earliest of </a:t>
            </a:r>
          </a:p>
          <a:p>
            <a:pPr lvl="0"/>
            <a:r>
              <a:rPr lang="en-IN" dirty="0" smtClean="0"/>
              <a:t>a)</a:t>
            </a:r>
          </a:p>
          <a:p>
            <a:pPr marL="400050" lvl="0" indent="-400050">
              <a:buAutoNum type="romanLcParenBoth"/>
            </a:pPr>
            <a:r>
              <a:rPr lang="en-IN" i="1" dirty="0" smtClean="0"/>
              <a:t>where </a:t>
            </a:r>
            <a:r>
              <a:rPr lang="en-IN" i="1" dirty="0"/>
              <a:t>physically removed </a:t>
            </a:r>
            <a:r>
              <a:rPr lang="en-IN" dirty="0"/>
              <a:t>then </a:t>
            </a:r>
            <a:r>
              <a:rPr lang="en-IN" dirty="0">
                <a:solidFill>
                  <a:srgbClr val="FF0000"/>
                </a:solidFill>
              </a:rPr>
              <a:t>date of removal by supplier to buyer </a:t>
            </a:r>
            <a:endParaRPr lang="en-IN" dirty="0" smtClean="0">
              <a:solidFill>
                <a:srgbClr val="FF0000"/>
              </a:solidFill>
            </a:endParaRPr>
          </a:p>
          <a:p>
            <a:pPr marL="400050" lvl="0" indent="-400050">
              <a:buAutoNum type="romanLcParenBoth"/>
            </a:pPr>
            <a:r>
              <a:rPr lang="en-IN" i="1" dirty="0" smtClean="0"/>
              <a:t>when </a:t>
            </a:r>
            <a:r>
              <a:rPr lang="en-IN" i="1" dirty="0"/>
              <a:t>physical removal not required or deemed to have been so removed</a:t>
            </a:r>
            <a:r>
              <a:rPr lang="en-IN" dirty="0"/>
              <a:t> than </a:t>
            </a:r>
            <a:r>
              <a:rPr lang="en-IN" dirty="0">
                <a:solidFill>
                  <a:srgbClr val="FF0000"/>
                </a:solidFill>
              </a:rPr>
              <a:t>date when goods made available </a:t>
            </a:r>
            <a:r>
              <a:rPr lang="en-IN" dirty="0"/>
              <a:t>(even if not removed) or </a:t>
            </a:r>
            <a:endParaRPr lang="en-IN" dirty="0" smtClean="0"/>
          </a:p>
          <a:p>
            <a:pPr lvl="0"/>
            <a:r>
              <a:rPr lang="en-IN" dirty="0" smtClean="0"/>
              <a:t>b) date </a:t>
            </a:r>
            <a:r>
              <a:rPr lang="en-IN" dirty="0"/>
              <a:t>of invoice or </a:t>
            </a:r>
            <a:endParaRPr lang="en-IN" dirty="0" smtClean="0"/>
          </a:p>
          <a:p>
            <a:pPr lvl="0"/>
            <a:r>
              <a:rPr lang="en-IN" dirty="0" smtClean="0"/>
              <a:t>c) date </a:t>
            </a:r>
            <a:r>
              <a:rPr lang="en-IN" dirty="0"/>
              <a:t>when payment received </a:t>
            </a:r>
            <a:r>
              <a:rPr lang="en-IN" dirty="0" smtClean="0"/>
              <a:t>or</a:t>
            </a:r>
          </a:p>
          <a:p>
            <a:pPr lvl="0"/>
            <a:r>
              <a:rPr lang="en-IN" dirty="0" smtClean="0"/>
              <a:t>d) date </a:t>
            </a:r>
            <a:r>
              <a:rPr lang="en-IN" dirty="0"/>
              <a:t>on which buyer shows receipt of goods, whichever </a:t>
            </a:r>
            <a:r>
              <a:rPr lang="en-IN" dirty="0" smtClean="0"/>
              <a:t>earlier</a:t>
            </a:r>
          </a:p>
          <a:p>
            <a:pPr lvl="0"/>
            <a:endParaRPr lang="en-IN" dirty="0"/>
          </a:p>
          <a:p>
            <a:r>
              <a:rPr lang="en-IN" b="1" u="sng" dirty="0"/>
              <a:t>Case where removal not required but still deemed removed </a:t>
            </a:r>
            <a:r>
              <a:rPr lang="en-IN" dirty="0" smtClean="0"/>
              <a:t>physically </a:t>
            </a:r>
            <a:r>
              <a:rPr lang="en-IN" dirty="0"/>
              <a:t>not possible to remove, are required to be assembled </a:t>
            </a:r>
            <a:r>
              <a:rPr lang="en-IN" dirty="0" smtClean="0"/>
              <a:t>or </a:t>
            </a:r>
            <a:r>
              <a:rPr lang="en-IN" dirty="0"/>
              <a:t>installed, stock transferred to himself or supplied to his agent or his principal. </a:t>
            </a:r>
            <a:endParaRPr lang="en-IN" dirty="0" smtClean="0"/>
          </a:p>
          <a:p>
            <a:endParaRPr lang="en-IN" dirty="0" smtClean="0"/>
          </a:p>
          <a:p>
            <a:r>
              <a:rPr lang="en-IN" dirty="0" smtClean="0"/>
              <a:t>In </a:t>
            </a:r>
            <a:r>
              <a:rPr lang="en-IN" dirty="0"/>
              <a:t>all these case time of supply is when goods are made available to buyer </a:t>
            </a:r>
            <a:r>
              <a:rPr lang="en-IN" i="1" dirty="0"/>
              <a:t>[since it specify ‘when made available to buyer and cover stock transfer and work contract therefore for stock transfer it is when sold to customer and for work contract when raised RA bill or payment] therefore for stock transfer the same will not be considered for tax payment until physically sold to buyer. </a:t>
            </a:r>
            <a:r>
              <a:rPr lang="en-IN" dirty="0"/>
              <a:t> 	</a:t>
            </a:r>
            <a:endParaRPr lang="en-US" dirty="0"/>
          </a:p>
          <a:p>
            <a:pPr lvl="0"/>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Time of supply of goods </a:t>
            </a:r>
            <a:endParaRPr lang="en-US" sz="2400" dirty="0"/>
          </a:p>
        </p:txBody>
      </p:sp>
    </p:spTree>
    <p:extLst>
      <p:ext uri="{BB962C8B-B14F-4D97-AF65-F5344CB8AC3E}">
        <p14:creationId xmlns:p14="http://schemas.microsoft.com/office/powerpoint/2010/main" val="2322602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7</a:t>
            </a:fld>
            <a:endParaRPr lang="en-US" dirty="0"/>
          </a:p>
        </p:txBody>
      </p:sp>
      <p:sp>
        <p:nvSpPr>
          <p:cNvPr id="6" name="TextBox 5"/>
          <p:cNvSpPr txBox="1"/>
          <p:nvPr/>
        </p:nvSpPr>
        <p:spPr>
          <a:xfrm>
            <a:off x="0" y="1454289"/>
            <a:ext cx="8839200" cy="5632311"/>
          </a:xfrm>
          <a:prstGeom prst="rect">
            <a:avLst/>
          </a:prstGeom>
          <a:noFill/>
        </p:spPr>
        <p:txBody>
          <a:bodyPr wrap="square" rtlCol="0">
            <a:spAutoFit/>
          </a:bodyPr>
          <a:lstStyle/>
          <a:p>
            <a:r>
              <a:rPr lang="en-US" dirty="0" smtClean="0"/>
              <a:t>Under existing regime concept of consignor consignee prevails e.g. if HMEL allotted a contract to ABC Ltd for constructing a process unit</a:t>
            </a:r>
          </a:p>
          <a:p>
            <a:pPr marL="742950" lvl="1" indent="-285750">
              <a:buFont typeface="Arial" panose="020B0604020202020204" pitchFamily="34" charset="0"/>
              <a:buChar char="•"/>
            </a:pPr>
            <a:r>
              <a:rPr lang="en-US" dirty="0" smtClean="0"/>
              <a:t>ABC Ltd can source the goods which can be </a:t>
            </a:r>
          </a:p>
          <a:p>
            <a:pPr marL="1200150" lvl="2" indent="-285750">
              <a:buFont typeface="Arial" panose="020B0604020202020204" pitchFamily="34" charset="0"/>
              <a:buChar char="•"/>
            </a:pPr>
            <a:r>
              <a:rPr lang="en-US" dirty="0" smtClean="0"/>
              <a:t>their own manufactured goods </a:t>
            </a:r>
          </a:p>
          <a:p>
            <a:pPr marL="1200150" lvl="2" indent="-285750">
              <a:buFont typeface="Arial" panose="020B0604020202020204" pitchFamily="34" charset="0"/>
              <a:buChar char="•"/>
            </a:pPr>
            <a:r>
              <a:rPr lang="en-US" dirty="0" smtClean="0"/>
              <a:t>Can be bought out </a:t>
            </a:r>
          </a:p>
          <a:p>
            <a:pPr marL="1200150" lvl="2" indent="-285750">
              <a:buFont typeface="Arial" panose="020B0604020202020204" pitchFamily="34" charset="0"/>
              <a:buChar char="•"/>
            </a:pPr>
            <a:r>
              <a:rPr lang="en-US" dirty="0" smtClean="0"/>
              <a:t>Can be imported and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All such procurement stand eligible for credit at end of HMEL if HMEL was consignee, goods are received and prescribed documents under </a:t>
            </a:r>
            <a:r>
              <a:rPr lang="en-US" dirty="0" err="1" smtClean="0"/>
              <a:t>Cenvat</a:t>
            </a:r>
            <a:r>
              <a:rPr lang="en-US" dirty="0" smtClean="0"/>
              <a:t> Credit Rules are made available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Under GST there is no clarity on work contract. There is no specific mention of consignee concept under draft GST law</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It is possible that work contractor only will stand eligible for credit which are procured for execution of works contract and invoice raised by work contractor will stand eligible for HMEL</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Time of supply of goods </a:t>
            </a:r>
            <a:endParaRPr lang="en-US" sz="2400" dirty="0"/>
          </a:p>
        </p:txBody>
      </p:sp>
    </p:spTree>
    <p:extLst>
      <p:ext uri="{BB962C8B-B14F-4D97-AF65-F5344CB8AC3E}">
        <p14:creationId xmlns:p14="http://schemas.microsoft.com/office/powerpoint/2010/main" val="1742718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8</a:t>
            </a:fld>
            <a:endParaRPr lang="en-US" dirty="0"/>
          </a:p>
        </p:txBody>
      </p:sp>
      <p:sp>
        <p:nvSpPr>
          <p:cNvPr id="6" name="TextBox 5"/>
          <p:cNvSpPr txBox="1"/>
          <p:nvPr/>
        </p:nvSpPr>
        <p:spPr>
          <a:xfrm>
            <a:off x="18197" y="1178257"/>
            <a:ext cx="8839200" cy="4801314"/>
          </a:xfrm>
          <a:prstGeom prst="rect">
            <a:avLst/>
          </a:prstGeom>
          <a:noFill/>
        </p:spPr>
        <p:txBody>
          <a:bodyPr wrap="square" rtlCol="0">
            <a:spAutoFit/>
          </a:bodyPr>
          <a:lstStyle/>
          <a:p>
            <a:pPr marL="285750" lvl="0" indent="-285750">
              <a:buFont typeface="Arial" panose="020B0604020202020204" pitchFamily="34" charset="0"/>
              <a:buChar char="•"/>
            </a:pPr>
            <a:endParaRPr lang="en-IN" b="1" dirty="0" smtClean="0"/>
          </a:p>
          <a:p>
            <a:pPr marL="285750" lvl="0" indent="-285750">
              <a:buFont typeface="Arial" panose="020B0604020202020204" pitchFamily="34" charset="0"/>
              <a:buChar char="•"/>
            </a:pPr>
            <a:r>
              <a:rPr lang="en-IN" dirty="0" smtClean="0"/>
              <a:t>Like service tax which has concept of continuous supply of services, GST has concept of: </a:t>
            </a:r>
            <a:endParaRPr lang="en-IN" dirty="0"/>
          </a:p>
          <a:p>
            <a:pPr marL="285750" lvl="0" indent="-285750">
              <a:buFont typeface="Arial" panose="020B0604020202020204" pitchFamily="34" charset="0"/>
              <a:buChar char="•"/>
            </a:pPr>
            <a:endParaRPr lang="en-IN" b="1" dirty="0" smtClean="0"/>
          </a:p>
          <a:p>
            <a:pPr marL="742950" lvl="1" indent="-285750">
              <a:buFont typeface="Arial" panose="020B0604020202020204" pitchFamily="34" charset="0"/>
              <a:buChar char="•"/>
            </a:pPr>
            <a:r>
              <a:rPr lang="en-IN" b="1" dirty="0" smtClean="0"/>
              <a:t>Continuous </a:t>
            </a:r>
            <a:r>
              <a:rPr lang="en-IN" b="1" dirty="0"/>
              <a:t>supply of goods,</a:t>
            </a:r>
            <a:r>
              <a:rPr lang="en-IN" dirty="0"/>
              <a:t> where successive statement of account or successive payments are involved </a:t>
            </a:r>
            <a:r>
              <a:rPr lang="en-IN" i="1" u="sng" dirty="0"/>
              <a:t>then period to which these relates else date of invoice or payment whichever earlier</a:t>
            </a:r>
            <a:r>
              <a:rPr lang="en-IN" dirty="0"/>
              <a:t>. Only notified goods qualify for continuous supply of goods </a:t>
            </a:r>
            <a:endParaRPr lang="en-IN" dirty="0" smtClean="0"/>
          </a:p>
          <a:p>
            <a:pPr marL="285750" lvl="0" indent="-285750">
              <a:buFont typeface="Arial" panose="020B0604020202020204" pitchFamily="34" charset="0"/>
              <a:buChar char="•"/>
            </a:pPr>
            <a:r>
              <a:rPr lang="en-IN" dirty="0" smtClean="0">
                <a:solidFill>
                  <a:srgbClr val="FF0000"/>
                </a:solidFill>
              </a:rPr>
              <a:t>This will cover all goods supplied in execution of work-contracts</a:t>
            </a:r>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Goods </a:t>
            </a:r>
            <a:r>
              <a:rPr lang="en-IN" dirty="0"/>
              <a:t>are removed subject to approval i.e. conditional sale, then if sale doesn’t happen in 12 months, then 12 month else date of sale. </a:t>
            </a:r>
            <a:endParaRPr lang="en-IN" dirty="0" smtClean="0"/>
          </a:p>
          <a:p>
            <a:pPr marL="285750" indent="-285750">
              <a:buFont typeface="Arial" panose="020B0604020202020204" pitchFamily="34" charset="0"/>
              <a:buChar char="•"/>
            </a:pPr>
            <a:endParaRPr lang="en-IN" dirty="0" smtClean="0"/>
          </a:p>
          <a:p>
            <a:pPr marL="285750" indent="-285750">
              <a:buFont typeface="Arial" panose="020B0604020202020204" pitchFamily="34" charset="0"/>
              <a:buChar char="•"/>
            </a:pPr>
            <a:r>
              <a:rPr lang="en-IN" dirty="0" smtClean="0"/>
              <a:t>If </a:t>
            </a:r>
            <a:r>
              <a:rPr lang="en-IN" dirty="0"/>
              <a:t>not possible to determine time of supply then if periodic return has to be filed then due date of return else date of payment of CGST/ SGST. </a:t>
            </a:r>
            <a:endParaRPr lang="en-US" dirty="0"/>
          </a:p>
          <a:p>
            <a:pPr marL="285750" lvl="0" indent="-285750">
              <a:buFont typeface="Arial" panose="020B0604020202020204" pitchFamily="34" charset="0"/>
              <a:buChar char="•"/>
            </a:pPr>
            <a:endParaRPr lang="en-US" dirty="0" smtClean="0"/>
          </a:p>
          <a:p>
            <a:pPr lvl="0"/>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Time of supply of goods</a:t>
            </a:r>
            <a:endParaRPr lang="en-US" sz="2400" dirty="0"/>
          </a:p>
        </p:txBody>
      </p:sp>
    </p:spTree>
    <p:extLst>
      <p:ext uri="{BB962C8B-B14F-4D97-AF65-F5344CB8AC3E}">
        <p14:creationId xmlns:p14="http://schemas.microsoft.com/office/powerpoint/2010/main" val="725638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9D33BF8-9BA0-4A09-AD7C-793A15345891}" type="datetime4">
              <a:rPr lang="en-US" smtClean="0"/>
              <a:pPr>
                <a:defRPr/>
              </a:pPr>
              <a:t>December 15, 2015</a:t>
            </a:fld>
            <a:endParaRPr lang="en-US" dirty="0"/>
          </a:p>
        </p:txBody>
      </p:sp>
      <p:sp>
        <p:nvSpPr>
          <p:cNvPr id="5" name="Slide Number Placeholder 4"/>
          <p:cNvSpPr>
            <a:spLocks noGrp="1"/>
          </p:cNvSpPr>
          <p:nvPr>
            <p:ph type="sldNum" sz="quarter" idx="11"/>
          </p:nvPr>
        </p:nvSpPr>
        <p:spPr/>
        <p:txBody>
          <a:bodyPr/>
          <a:lstStyle/>
          <a:p>
            <a:pPr>
              <a:defRPr/>
            </a:pPr>
            <a:endParaRPr lang="en-US" smtClean="0"/>
          </a:p>
          <a:p>
            <a:pPr>
              <a:defRPr/>
            </a:pPr>
            <a:fld id="{B356F29C-E134-412A-9F26-86AC49E1658A}" type="slidenum">
              <a:rPr lang="en-US" smtClean="0"/>
              <a:pPr>
                <a:defRPr/>
              </a:pPr>
              <a:t>9</a:t>
            </a:fld>
            <a:endParaRPr lang="en-US" dirty="0"/>
          </a:p>
        </p:txBody>
      </p:sp>
      <p:sp>
        <p:nvSpPr>
          <p:cNvPr id="6" name="TextBox 5"/>
          <p:cNvSpPr txBox="1"/>
          <p:nvPr/>
        </p:nvSpPr>
        <p:spPr>
          <a:xfrm>
            <a:off x="18197" y="1178257"/>
            <a:ext cx="8839200" cy="3970318"/>
          </a:xfrm>
          <a:prstGeom prst="rect">
            <a:avLst/>
          </a:prstGeom>
          <a:noFill/>
        </p:spPr>
        <p:txBody>
          <a:bodyPr wrap="square" rtlCol="0">
            <a:spAutoFit/>
          </a:bodyPr>
          <a:lstStyle/>
          <a:p>
            <a:pPr lvl="0"/>
            <a:r>
              <a:rPr lang="en-IN" dirty="0" smtClean="0"/>
              <a:t>Where </a:t>
            </a:r>
            <a:r>
              <a:rPr lang="en-IN" dirty="0"/>
              <a:t>supply require </a:t>
            </a:r>
            <a:endParaRPr lang="en-IN" dirty="0" smtClean="0"/>
          </a:p>
          <a:p>
            <a:pPr lvl="0"/>
            <a:endParaRPr lang="en-IN" dirty="0"/>
          </a:p>
          <a:p>
            <a:pPr marL="285750" lvl="0" indent="-285750">
              <a:buFont typeface="Arial" panose="020B0604020202020204" pitchFamily="34" charset="0"/>
              <a:buChar char="•"/>
            </a:pPr>
            <a:r>
              <a:rPr lang="en-IN" dirty="0" smtClean="0"/>
              <a:t>Movement </a:t>
            </a:r>
            <a:r>
              <a:rPr lang="en-IN" dirty="0"/>
              <a:t>of </a:t>
            </a:r>
            <a:r>
              <a:rPr lang="en-IN" dirty="0" smtClean="0"/>
              <a:t>goods </a:t>
            </a:r>
            <a:r>
              <a:rPr lang="en-IN" dirty="0"/>
              <a:t>to person located in another </a:t>
            </a:r>
            <a:r>
              <a:rPr lang="en-IN" dirty="0" smtClean="0"/>
              <a:t>state or </a:t>
            </a:r>
            <a:r>
              <a:rPr lang="en-IN" dirty="0"/>
              <a:t>where supplier arranged transportation i.e. delivered goods- then location at which goods are delivered to receiver. </a:t>
            </a: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smtClean="0"/>
              <a:t>W</a:t>
            </a:r>
            <a:r>
              <a:rPr lang="en-IN" dirty="0" smtClean="0"/>
              <a:t>here </a:t>
            </a:r>
            <a:r>
              <a:rPr lang="en-IN" dirty="0"/>
              <a:t>supply don’t require movement of goods- place of supply shall be location of goods (at time of delivery to receiver) </a:t>
            </a:r>
          </a:p>
          <a:p>
            <a:pPr marL="285750" lvl="0" indent="-285750">
              <a:buFont typeface="Arial" panose="020B0604020202020204" pitchFamily="34" charset="0"/>
              <a:buChar char="•"/>
            </a:pPr>
            <a:endParaRPr lang="en-IN" dirty="0" smtClean="0"/>
          </a:p>
          <a:p>
            <a:pPr marL="285750" lvl="0" indent="-285750">
              <a:buFont typeface="Arial" panose="020B0604020202020204" pitchFamily="34" charset="0"/>
              <a:buChar char="•"/>
            </a:pPr>
            <a:r>
              <a:rPr lang="en-IN" dirty="0" smtClean="0"/>
              <a:t>Where </a:t>
            </a:r>
            <a:r>
              <a:rPr lang="en-IN" dirty="0"/>
              <a:t>goods are assembled or installed at site then place of such installation or assembly</a:t>
            </a:r>
            <a:endParaRPr lang="en-US" dirty="0"/>
          </a:p>
          <a:p>
            <a:pPr lvl="0"/>
            <a:endParaRPr lang="en-US" dirty="0" smtClean="0"/>
          </a:p>
          <a:p>
            <a:pPr lvl="0"/>
            <a:r>
              <a:rPr lang="en-IN" dirty="0" smtClean="0"/>
              <a:t/>
            </a:r>
            <a:br>
              <a:rPr lang="en-IN" dirty="0" smtClean="0"/>
            </a:br>
            <a:endParaRPr lang="en-US" dirty="0" smtClean="0"/>
          </a:p>
        </p:txBody>
      </p:sp>
      <p:sp>
        <p:nvSpPr>
          <p:cNvPr id="7" name="Title 1"/>
          <p:cNvSpPr>
            <a:spLocks noGrp="1"/>
          </p:cNvSpPr>
          <p:nvPr>
            <p:ph type="title"/>
          </p:nvPr>
        </p:nvSpPr>
        <p:spPr>
          <a:xfrm>
            <a:off x="152400" y="228600"/>
            <a:ext cx="8229600" cy="914400"/>
          </a:xfrm>
        </p:spPr>
        <p:txBody>
          <a:bodyPr/>
          <a:lstStyle/>
          <a:p>
            <a:r>
              <a:rPr lang="en-US" sz="2400" dirty="0" smtClean="0"/>
              <a:t>Place of supply of goods</a:t>
            </a:r>
            <a:endParaRPr lang="en-US" sz="2400" dirty="0"/>
          </a:p>
        </p:txBody>
      </p:sp>
    </p:spTree>
    <p:extLst>
      <p:ext uri="{BB962C8B-B14F-4D97-AF65-F5344CB8AC3E}">
        <p14:creationId xmlns:p14="http://schemas.microsoft.com/office/powerpoint/2010/main" val="1984950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9740</TotalTime>
  <Words>3355</Words>
  <Application>Microsoft Office PowerPoint</Application>
  <PresentationFormat>On-screen Show (4:3)</PresentationFormat>
  <Paragraphs>383</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Book Antiqua</vt:lpstr>
      <vt:lpstr>Calibri</vt:lpstr>
      <vt:lpstr>Times New Roman</vt:lpstr>
      <vt:lpstr>Default Design</vt:lpstr>
      <vt:lpstr>Tax structure</vt:lpstr>
      <vt:lpstr>Tax credits</vt:lpstr>
      <vt:lpstr>GST basics</vt:lpstr>
      <vt:lpstr>GST new concepts</vt:lpstr>
      <vt:lpstr>Time of supply of goods </vt:lpstr>
      <vt:lpstr>Time of supply of goods </vt:lpstr>
      <vt:lpstr>Time of supply of goods </vt:lpstr>
      <vt:lpstr>Time of supply of goods</vt:lpstr>
      <vt:lpstr>Place of supply of goods</vt:lpstr>
      <vt:lpstr>Credit mechanism </vt:lpstr>
      <vt:lpstr>Credit Mechanism</vt:lpstr>
      <vt:lpstr>Returns</vt:lpstr>
      <vt:lpstr>Returns</vt:lpstr>
      <vt:lpstr>Returns</vt:lpstr>
      <vt:lpstr>Returns</vt:lpstr>
      <vt:lpstr>Returns</vt:lpstr>
      <vt:lpstr>Returns</vt:lpstr>
      <vt:lpstr>Concept of blacklisting and rating of dealers</vt:lpstr>
      <vt:lpstr>Concept of blacklisting and rating of dealers</vt:lpstr>
      <vt:lpstr>GST</vt:lpstr>
      <vt:lpstr>GST</vt:lpstr>
      <vt:lpstr>PowerPoint Presentation</vt:lpstr>
      <vt:lpstr>Law-export</vt:lpstr>
      <vt:lpstr>Constitution Bill 2014 </vt:lpstr>
      <vt:lpstr>Constitution Bill 2014 </vt:lpstr>
      <vt:lpstr>Constitution Bill 2014 </vt:lpstr>
      <vt:lpstr>Constitution Bill 2014 </vt:lpstr>
      <vt:lpstr>Constitution Bill 2014 </vt:lpstr>
      <vt:lpstr>Constitution Bill 2014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Sanjeev Malhotra</dc:creator>
  <cp:lastModifiedBy>Sanjeev Madan</cp:lastModifiedBy>
  <cp:revision>729</cp:revision>
  <cp:lastPrinted>2015-12-14T08:53:56Z</cp:lastPrinted>
  <dcterms:created xsi:type="dcterms:W3CDTF">1601-01-01T00:00:00Z</dcterms:created>
  <dcterms:modified xsi:type="dcterms:W3CDTF">2015-12-15T03:20:58Z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