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2" r:id="rId2"/>
    <p:sldId id="256" r:id="rId3"/>
    <p:sldId id="257" r:id="rId4"/>
    <p:sldId id="259" r:id="rId5"/>
    <p:sldId id="260" r:id="rId6"/>
    <p:sldId id="261" r:id="rId7"/>
    <p:sldId id="262" r:id="rId8"/>
    <p:sldId id="310" r:id="rId9"/>
    <p:sldId id="309" r:id="rId10"/>
    <p:sldId id="311" r:id="rId11"/>
    <p:sldId id="312" r:id="rId12"/>
    <p:sldId id="313" r:id="rId13"/>
    <p:sldId id="314"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307" r:id="rId37"/>
    <p:sldId id="308" r:id="rId38"/>
    <p:sldId id="285" r:id="rId39"/>
    <p:sldId id="306" r:id="rId40"/>
    <p:sldId id="286" r:id="rId41"/>
    <p:sldId id="287" r:id="rId42"/>
    <p:sldId id="288" r:id="rId43"/>
    <p:sldId id="289" r:id="rId44"/>
    <p:sldId id="290" r:id="rId45"/>
    <p:sldId id="304" r:id="rId46"/>
    <p:sldId id="305" r:id="rId47"/>
    <p:sldId id="291" r:id="rId48"/>
    <p:sldId id="292" r:id="rId49"/>
    <p:sldId id="293" r:id="rId50"/>
    <p:sldId id="303" r:id="rId51"/>
    <p:sldId id="294" r:id="rId52"/>
    <p:sldId id="295" r:id="rId53"/>
    <p:sldId id="296" r:id="rId54"/>
    <p:sldId id="297" r:id="rId55"/>
    <p:sldId id="298" r:id="rId56"/>
    <p:sldId id="299" r:id="rId57"/>
    <p:sldId id="300" r:id="rId58"/>
    <p:sldId id="301" r:id="rId59"/>
    <p:sldId id="315"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p:scale>
          <a:sx n="66" d="100"/>
          <a:sy n="66" d="100"/>
        </p:scale>
        <p:origin x="-1506"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2/3/2015</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2/3/2015</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2/3/2015</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2/3/2015</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2/3/2015</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2/3/2015</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2/3/2015</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4"/>
          </p:nvPr>
        </p:nvSpPr>
        <p:spPr>
          <a:xfrm>
            <a:off x="457201" y="1219200"/>
            <a:ext cx="8229600" cy="4906963"/>
          </a:xfrm>
        </p:spPr>
        <p:txBody>
          <a:bodyPr>
            <a:normAutofit/>
          </a:bodyPr>
          <a:lstStyle/>
          <a:p>
            <a:pPr>
              <a:buNone/>
            </a:pPr>
            <a:endParaRPr lang="en-US" sz="4000" dirty="0" smtClean="0"/>
          </a:p>
          <a:p>
            <a:pPr>
              <a:buNone/>
            </a:pPr>
            <a:endParaRPr lang="en-US" sz="4000" dirty="0" smtClean="0"/>
          </a:p>
          <a:p>
            <a:pPr>
              <a:buNone/>
            </a:pPr>
            <a:r>
              <a:rPr lang="en-US" sz="4000" b="1" dirty="0" smtClean="0">
                <a:solidFill>
                  <a:srgbClr val="00B050"/>
                </a:solidFill>
              </a:rPr>
              <a:t>STANDARD OPERATING PROCEDURES – TDS</a:t>
            </a:r>
          </a:p>
          <a:p>
            <a:pPr>
              <a:buNone/>
            </a:pPr>
            <a:endParaRPr lang="en-US" sz="4000" b="1" dirty="0" smtClean="0">
              <a:solidFill>
                <a:srgbClr val="00B050"/>
              </a:solidFill>
            </a:endParaRPr>
          </a:p>
          <a:p>
            <a:pPr>
              <a:buNone/>
            </a:pPr>
            <a:r>
              <a:rPr lang="en-US" sz="1800" b="1" dirty="0" smtClean="0"/>
              <a:t>Presentation by:</a:t>
            </a:r>
          </a:p>
          <a:p>
            <a:pPr>
              <a:buNone/>
            </a:pPr>
            <a:r>
              <a:rPr lang="en-US" sz="1600" b="1" dirty="0" smtClean="0"/>
              <a:t>CA </a:t>
            </a:r>
            <a:r>
              <a:rPr lang="en-US" sz="1600" b="1" dirty="0" err="1" smtClean="0"/>
              <a:t>Pradeep</a:t>
            </a:r>
            <a:r>
              <a:rPr lang="en-US" sz="1600" b="1" dirty="0" smtClean="0"/>
              <a:t> Kumar </a:t>
            </a:r>
            <a:r>
              <a:rPr lang="en-US" sz="1600" b="1" dirty="0" err="1" smtClean="0"/>
              <a:t>Rajput</a:t>
            </a:r>
            <a:endParaRPr lang="en-US" sz="1600" b="1" dirty="0" smtClean="0"/>
          </a:p>
          <a:p>
            <a:pPr>
              <a:buNone/>
            </a:pPr>
            <a:r>
              <a:rPr lang="en-US" sz="1600" b="1" dirty="0" smtClean="0"/>
              <a:t>(CA, CS, CMA, </a:t>
            </a:r>
            <a:r>
              <a:rPr lang="en-US" sz="1600" b="1" dirty="0" err="1" smtClean="0"/>
              <a:t>B.Com</a:t>
            </a:r>
            <a:r>
              <a:rPr lang="en-US" sz="1600" b="1" dirty="0" smtClean="0"/>
              <a:t>)</a:t>
            </a:r>
          </a:p>
          <a:p>
            <a:pPr>
              <a:buNone/>
            </a:pPr>
            <a:endParaRPr lang="en-US" sz="4000" b="1" dirty="0" smtClean="0">
              <a:solidFill>
                <a:srgbClr val="00B050"/>
              </a:solidFill>
            </a:endParaRPr>
          </a:p>
          <a:p>
            <a:pPr>
              <a:buNone/>
            </a:pPr>
            <a:endParaRPr lang="en-US" sz="4000" b="1" dirty="0" smtClean="0">
              <a:solidFill>
                <a:srgbClr val="00B050"/>
              </a:solidFill>
            </a:endParaRPr>
          </a:p>
          <a:p>
            <a:pPr>
              <a:buNone/>
            </a:pPr>
            <a:endParaRPr lang="en-US" sz="4000" b="1" dirty="0">
              <a:solidFill>
                <a:srgbClr val="00B05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Linking unconsumed </a:t>
            </a:r>
            <a:r>
              <a:rPr lang="en-US" b="1" dirty="0" err="1" smtClean="0">
                <a:solidFill>
                  <a:srgbClr val="00B050"/>
                </a:solidFill>
              </a:rPr>
              <a:t>challans</a:t>
            </a:r>
            <a:r>
              <a:rPr lang="en-US" b="1" dirty="0" smtClean="0">
                <a:solidFill>
                  <a:srgbClr val="00B050"/>
                </a:solidFill>
              </a:rPr>
              <a:t> with manual demands:-</a:t>
            </a:r>
            <a:endParaRPr lang="en-US" b="1" dirty="0">
              <a:solidFill>
                <a:srgbClr val="00B050"/>
              </a:solidFill>
            </a:endParaRPr>
          </a:p>
        </p:txBody>
      </p:sp>
      <p:sp>
        <p:nvSpPr>
          <p:cNvPr id="3" name="Content Placeholder 2"/>
          <p:cNvSpPr>
            <a:spLocks noGrp="1"/>
          </p:cNvSpPr>
          <p:nvPr>
            <p:ph sz="quarter" idx="1"/>
          </p:nvPr>
        </p:nvSpPr>
        <p:spPr/>
        <p:txBody>
          <a:bodyPr>
            <a:normAutofit fontScale="85000" lnSpcReduction="10000"/>
          </a:bodyPr>
          <a:lstStyle/>
          <a:p>
            <a:pPr marL="514350" indent="-514350">
              <a:buAutoNum type="arabicPlain"/>
            </a:pPr>
            <a:r>
              <a:rPr lang="en-US" dirty="0" smtClean="0"/>
              <a:t>AOs - TDS record demands in their registers &amp; start follow-up for collection.</a:t>
            </a:r>
          </a:p>
          <a:p>
            <a:pPr marL="514350" indent="-514350">
              <a:buAutoNum type="arabicPlain"/>
            </a:pPr>
            <a:r>
              <a:rPr lang="en-US" dirty="0" smtClean="0"/>
              <a:t>As soon as the a counterfoil of </a:t>
            </a:r>
            <a:r>
              <a:rPr lang="en-US" dirty="0" err="1" smtClean="0"/>
              <a:t>challan</a:t>
            </a:r>
            <a:r>
              <a:rPr lang="en-US" dirty="0" smtClean="0"/>
              <a:t> is received by the AO-TDS, he records the same in the register and treats the demand as collected.</a:t>
            </a:r>
          </a:p>
          <a:p>
            <a:pPr marL="514350" indent="-514350">
              <a:buAutoNum type="arabicPlain"/>
            </a:pPr>
            <a:r>
              <a:rPr lang="en-US" dirty="0" smtClean="0"/>
              <a:t>However, in this practice, </a:t>
            </a:r>
            <a:r>
              <a:rPr lang="en-US" dirty="0" err="1" smtClean="0"/>
              <a:t>challans</a:t>
            </a:r>
            <a:r>
              <a:rPr lang="en-US" dirty="0" smtClean="0"/>
              <a:t> stay "Unclaimed" in OLTAS database, i.e., they are available for matching and consumption against TDS statements or any other demand which is outstanding as per the System which may lead to adverse consequences.</a:t>
            </a:r>
          </a:p>
          <a:p>
            <a:pPr marL="514350" indent="-514350">
              <a:buAutoNum type="arabicPlain"/>
            </a:pPr>
            <a:r>
              <a:rPr lang="en-US" dirty="0" smtClean="0"/>
              <a:t>AO - TDS must ensure that gross demand raised (even in the cases of net NIL demand due to squaring off) is uploaded. </a:t>
            </a:r>
          </a:p>
          <a:p>
            <a:pPr marL="514350" indent="-514350">
              <a:buAutoNum type="arabicPlain"/>
            </a:pPr>
            <a:r>
              <a:rPr lang="en-US" dirty="0" smtClean="0"/>
              <a:t>The collection made through </a:t>
            </a:r>
            <a:r>
              <a:rPr lang="en-US" dirty="0" err="1" smtClean="0"/>
              <a:t>challans</a:t>
            </a:r>
            <a:r>
              <a:rPr lang="en-US" dirty="0" smtClean="0"/>
              <a:t> must then be immediately tagged against gross demand to prevent further use of such unclaimed </a:t>
            </a:r>
            <a:r>
              <a:rPr lang="en-US" dirty="0" err="1" smtClean="0"/>
              <a:t>challan</a:t>
            </a:r>
            <a:r>
              <a:rPr lang="en-US" dirty="0" smtClean="0"/>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Records for uploading the manual demand:-</a:t>
            </a:r>
            <a:endParaRPr lang="en-US" b="1" dirty="0">
              <a:solidFill>
                <a:srgbClr val="00B050"/>
              </a:solidFill>
            </a:endParaRPr>
          </a:p>
        </p:txBody>
      </p:sp>
      <p:sp>
        <p:nvSpPr>
          <p:cNvPr id="3" name="Content Placeholder 2"/>
          <p:cNvSpPr>
            <a:spLocks noGrp="1"/>
          </p:cNvSpPr>
          <p:nvPr>
            <p:ph sz="quarter" idx="1"/>
          </p:nvPr>
        </p:nvSpPr>
        <p:spPr/>
        <p:txBody>
          <a:bodyPr>
            <a:normAutofit fontScale="77500" lnSpcReduction="20000"/>
          </a:bodyPr>
          <a:lstStyle/>
          <a:p>
            <a:pPr marL="514350" indent="-514350">
              <a:buAutoNum type="arabicPlain"/>
            </a:pPr>
            <a:r>
              <a:rPr lang="en-US" dirty="0" smtClean="0"/>
              <a:t>D &amp; CR registers in most of the charges are not available prior to FY 2008-09.</a:t>
            </a:r>
          </a:p>
          <a:p>
            <a:pPr marL="514350" indent="-514350">
              <a:buAutoNum type="arabicPlain"/>
            </a:pPr>
            <a:r>
              <a:rPr lang="en-US" dirty="0" smtClean="0"/>
              <a:t>In such situation it is difficult to upload gross demand in each case.</a:t>
            </a:r>
          </a:p>
          <a:p>
            <a:pPr marL="514350" indent="-514350">
              <a:buAutoNum type="arabicPlain"/>
            </a:pPr>
            <a:r>
              <a:rPr lang="en-US" dirty="0" smtClean="0"/>
              <a:t>So a cut off year should be decided for tagging of the unclaimed </a:t>
            </a:r>
            <a:r>
              <a:rPr lang="en-US" dirty="0" err="1" smtClean="0"/>
              <a:t>challan</a:t>
            </a:r>
            <a:r>
              <a:rPr lang="en-US" dirty="0" smtClean="0"/>
              <a:t>.</a:t>
            </a:r>
          </a:p>
          <a:p>
            <a:pPr marL="514350" indent="-514350">
              <a:buAutoNum type="arabicPlain"/>
            </a:pPr>
            <a:r>
              <a:rPr lang="en-US" dirty="0" smtClean="0"/>
              <a:t>Further, no refund should be issued for unclaimed </a:t>
            </a:r>
            <a:r>
              <a:rPr lang="en-US" dirty="0" err="1" smtClean="0"/>
              <a:t>challans</a:t>
            </a:r>
            <a:r>
              <a:rPr lang="en-US" dirty="0" smtClean="0"/>
              <a:t> prior to the cut-off year through refund portal. </a:t>
            </a:r>
          </a:p>
          <a:p>
            <a:pPr marL="514350" indent="-514350">
              <a:buAutoNum type="arabicPlain"/>
            </a:pPr>
            <a:r>
              <a:rPr lang="en-US" dirty="0" smtClean="0"/>
              <a:t>It is recommended that payments made on account of compounding fee are uploaded using the bulk upload demand functionality.</a:t>
            </a:r>
          </a:p>
          <a:p>
            <a:pPr marL="514350" indent="-514350">
              <a:buAutoNum type="arabicPlain" startAt="6"/>
            </a:pPr>
            <a:r>
              <a:rPr lang="en-US" dirty="0" smtClean="0"/>
              <a:t>It is suggested to maintain the record in current D &amp; CR, which should be uploaded periodically (say fortnightly).</a:t>
            </a:r>
          </a:p>
          <a:p>
            <a:pPr marL="514350" indent="-514350">
              <a:buAutoNum type="arabicPlain" startAt="7"/>
            </a:pPr>
            <a:r>
              <a:rPr lang="en-US" dirty="0" smtClean="0"/>
              <a:t>To cater to this need and root-out these possibilities, CPC-TDS has introduced two sets of functionalities as under :-</a:t>
            </a:r>
          </a:p>
          <a:p>
            <a:pPr marL="514350" indent="-514350">
              <a:buNone/>
            </a:pPr>
            <a:r>
              <a:rPr lang="en-US" dirty="0" smtClean="0"/>
              <a:t>	a.	Bulk-Upload Demand</a:t>
            </a:r>
          </a:p>
          <a:p>
            <a:pPr marL="514350" indent="-514350">
              <a:buNone/>
            </a:pPr>
            <a:r>
              <a:rPr lang="en-US" dirty="0" smtClean="0"/>
              <a:t>	b.	Tag/Replace a </a:t>
            </a:r>
            <a:r>
              <a:rPr lang="en-US" dirty="0" err="1" smtClean="0"/>
              <a:t>Challan</a:t>
            </a:r>
            <a:r>
              <a:rPr lang="en-US" dirty="0" smtClean="0"/>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lstStyle/>
          <a:p>
            <a:r>
              <a:rPr lang="en-US" b="1" dirty="0" smtClean="0">
                <a:solidFill>
                  <a:srgbClr val="00B050"/>
                </a:solidFill>
              </a:rPr>
              <a:t>Bulk-Upload Demand:-</a:t>
            </a:r>
            <a:endParaRPr lang="en-US" b="1" dirty="0">
              <a:solidFill>
                <a:srgbClr val="00B050"/>
              </a:solidFill>
            </a:endParaRPr>
          </a:p>
        </p:txBody>
      </p:sp>
      <p:sp>
        <p:nvSpPr>
          <p:cNvPr id="3" name="Content Placeholder 2"/>
          <p:cNvSpPr>
            <a:spLocks noGrp="1"/>
          </p:cNvSpPr>
          <p:nvPr>
            <p:ph sz="quarter" idx="1"/>
          </p:nvPr>
        </p:nvSpPr>
        <p:spPr/>
        <p:txBody>
          <a:bodyPr>
            <a:normAutofit fontScale="92500" lnSpcReduction="20000"/>
          </a:bodyPr>
          <a:lstStyle/>
          <a:p>
            <a:pPr marL="514350" indent="-514350">
              <a:buAutoNum type="arabicPlain"/>
            </a:pPr>
            <a:r>
              <a:rPr lang="en-US" dirty="0" smtClean="0"/>
              <a:t>Manual demand created by the AO - TDS, has to be uploaded in the System.</a:t>
            </a:r>
          </a:p>
          <a:p>
            <a:pPr marL="514350" indent="-514350">
              <a:buAutoNum type="arabicPlain"/>
            </a:pPr>
            <a:r>
              <a:rPr lang="en-US" dirty="0" smtClean="0"/>
              <a:t>Utmost care should be taken as to what types of demands are to be uploaded.</a:t>
            </a:r>
          </a:p>
          <a:p>
            <a:pPr marL="514350" indent="-514350">
              <a:buAutoNum type="arabicPlain"/>
            </a:pPr>
            <a:r>
              <a:rPr lang="en-US" dirty="0" smtClean="0"/>
              <a:t>The </a:t>
            </a:r>
            <a:r>
              <a:rPr lang="en-US" dirty="0" err="1" smtClean="0"/>
              <a:t>deductor</a:t>
            </a:r>
            <a:r>
              <a:rPr lang="en-US" dirty="0" smtClean="0"/>
              <a:t> making payment on account of "Compounding Fee" should also be kept on record separately.</a:t>
            </a:r>
          </a:p>
          <a:p>
            <a:pPr marL="514350" indent="-514350">
              <a:buAutoNum type="arabicPlain"/>
            </a:pPr>
            <a:r>
              <a:rPr lang="en-US" dirty="0" smtClean="0"/>
              <a:t>The payment on account of such compounding fee is also being reflected as 'unclaimed </a:t>
            </a:r>
            <a:r>
              <a:rPr lang="en-US" dirty="0" err="1" smtClean="0"/>
              <a:t>challan</a:t>
            </a:r>
            <a:r>
              <a:rPr lang="en-US" dirty="0" smtClean="0"/>
              <a:t>' in software and is necessarily required to be tagged. </a:t>
            </a:r>
          </a:p>
          <a:p>
            <a:pPr marL="514350" indent="-514350">
              <a:buAutoNum type="arabicPlain"/>
            </a:pPr>
            <a:r>
              <a:rPr lang="en-US" dirty="0" smtClean="0"/>
              <a:t>Bulk upload (using a template) facility is also available to AO - TDS.</a:t>
            </a:r>
          </a:p>
          <a:p>
            <a:pPr marL="514350" indent="-514350">
              <a:buAutoNum type="arabicPlain" startAt="6"/>
            </a:pPr>
            <a:r>
              <a:rPr lang="en-US" dirty="0" smtClean="0"/>
              <a:t>The functionality must be used in order to make a record of the demand in System and get rid of the manual registers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lstStyle/>
          <a:p>
            <a:r>
              <a:rPr lang="en-US" b="1" dirty="0" smtClean="0">
                <a:solidFill>
                  <a:srgbClr val="00B050"/>
                </a:solidFill>
              </a:rPr>
              <a:t>Tag/Replace a </a:t>
            </a:r>
            <a:r>
              <a:rPr lang="en-US" b="1" dirty="0" err="1" smtClean="0">
                <a:solidFill>
                  <a:srgbClr val="00B050"/>
                </a:solidFill>
              </a:rPr>
              <a:t>Challan</a:t>
            </a:r>
            <a:r>
              <a:rPr lang="en-US" b="1" dirty="0" smtClean="0">
                <a:solidFill>
                  <a:srgbClr val="00B050"/>
                </a:solidFill>
              </a:rPr>
              <a:t>:-</a:t>
            </a:r>
            <a:endParaRPr lang="en-US" b="1" dirty="0">
              <a:solidFill>
                <a:srgbClr val="00B050"/>
              </a:solidFill>
            </a:endParaRPr>
          </a:p>
        </p:txBody>
      </p:sp>
      <p:sp>
        <p:nvSpPr>
          <p:cNvPr id="3" name="Content Placeholder 2"/>
          <p:cNvSpPr>
            <a:spLocks noGrp="1"/>
          </p:cNvSpPr>
          <p:nvPr>
            <p:ph sz="quarter" idx="1"/>
          </p:nvPr>
        </p:nvSpPr>
        <p:spPr/>
        <p:txBody>
          <a:bodyPr>
            <a:normAutofit/>
          </a:bodyPr>
          <a:lstStyle/>
          <a:p>
            <a:pPr marL="514350" indent="-514350">
              <a:buAutoNum type="arabicPlain"/>
            </a:pPr>
            <a:endParaRPr lang="en-US" dirty="0" smtClean="0"/>
          </a:p>
          <a:p>
            <a:pPr marL="514350" indent="-514350">
              <a:buAutoNum type="arabicPlain"/>
            </a:pPr>
            <a:r>
              <a:rPr lang="en-US" dirty="0" smtClean="0"/>
              <a:t>Tag/Replace </a:t>
            </a:r>
            <a:r>
              <a:rPr lang="en-US" dirty="0" err="1" smtClean="0"/>
              <a:t>challan</a:t>
            </a:r>
            <a:r>
              <a:rPr lang="en-US" dirty="0" smtClean="0"/>
              <a:t> functionality has been provided to the AO - TDS to enable him to tag the </a:t>
            </a:r>
            <a:r>
              <a:rPr lang="en-US" dirty="0" err="1" smtClean="0"/>
              <a:t>challans</a:t>
            </a:r>
            <a:r>
              <a:rPr lang="en-US" dirty="0" smtClean="0"/>
              <a:t> against the uploaded demands.</a:t>
            </a:r>
          </a:p>
          <a:p>
            <a:pPr marL="514350" indent="-514350">
              <a:buAutoNum type="arabicPlain"/>
            </a:pPr>
            <a:endParaRPr lang="en-US" dirty="0" smtClean="0"/>
          </a:p>
          <a:p>
            <a:pPr marL="514350" indent="-514350">
              <a:buAutoNum type="arabicPlain"/>
            </a:pPr>
            <a:r>
              <a:rPr lang="en-US" dirty="0" smtClean="0"/>
              <a:t>On tagging of demand against a </a:t>
            </a:r>
            <a:r>
              <a:rPr lang="en-US" dirty="0" err="1" smtClean="0"/>
              <a:t>challan</a:t>
            </a:r>
            <a:r>
              <a:rPr lang="en-US" dirty="0" smtClean="0"/>
              <a:t>(s), the available balance in the OLTAS for that </a:t>
            </a:r>
            <a:r>
              <a:rPr lang="en-US" dirty="0" err="1" smtClean="0"/>
              <a:t>challan</a:t>
            </a:r>
            <a:r>
              <a:rPr lang="en-US" dirty="0" smtClean="0"/>
              <a:t>(s) gets reduced to the extent of the demand.</a:t>
            </a:r>
          </a:p>
          <a:p>
            <a:pPr marL="514350" indent="-514350">
              <a:buAutoNum type="arabicPlain"/>
            </a:pPr>
            <a:endParaRPr lang="en-US" dirty="0" smtClean="0"/>
          </a:p>
          <a:p>
            <a:pPr marL="514350" indent="-514350">
              <a:buAutoNum type="arabicPlain"/>
            </a:pPr>
            <a:r>
              <a:rPr lang="en-US" dirty="0" smtClean="0"/>
              <a:t>A separate request will have to be submitted for tagging </a:t>
            </a:r>
            <a:r>
              <a:rPr lang="en-US" dirty="0" err="1" smtClean="0"/>
              <a:t>challan</a:t>
            </a:r>
            <a:r>
              <a:rPr lang="en-US" dirty="0" smtClean="0"/>
              <a:t> against each demand.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smtClean="0">
                <a:solidFill>
                  <a:srgbClr val="00B050"/>
                </a:solidFill>
              </a:rPr>
              <a:t>SOP – Role of different TDS Authorities</a:t>
            </a:r>
            <a:endParaRPr lang="en-US" b="1" dirty="0">
              <a:solidFill>
                <a:srgbClr val="00B05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TDS Authorities:-</a:t>
            </a:r>
            <a:endParaRPr lang="en-US" b="1" dirty="0">
              <a:solidFill>
                <a:srgbClr val="00B050"/>
              </a:solidFill>
            </a:endParaRPr>
          </a:p>
        </p:txBody>
      </p:sp>
      <p:sp>
        <p:nvSpPr>
          <p:cNvPr id="3" name="Content Placeholder 2"/>
          <p:cNvSpPr>
            <a:spLocks noGrp="1"/>
          </p:cNvSpPr>
          <p:nvPr>
            <p:ph sz="quarter" idx="1"/>
          </p:nvPr>
        </p:nvSpPr>
        <p:spPr/>
        <p:txBody>
          <a:bodyPr/>
          <a:lstStyle/>
          <a:p>
            <a:endParaRPr lang="en-US" dirty="0" smtClean="0"/>
          </a:p>
          <a:p>
            <a:endParaRPr lang="en-US" dirty="0" smtClean="0"/>
          </a:p>
          <a:p>
            <a:r>
              <a:rPr lang="en-US" dirty="0" smtClean="0"/>
              <a:t>Principal CCIT/CCIT(TDS)</a:t>
            </a:r>
          </a:p>
          <a:p>
            <a:r>
              <a:rPr lang="en-US" dirty="0" smtClean="0"/>
              <a:t>CIT(TDS)</a:t>
            </a:r>
          </a:p>
          <a:p>
            <a:r>
              <a:rPr lang="en-US" dirty="0" smtClean="0"/>
              <a:t>Addl.CIT(TDS)</a:t>
            </a:r>
          </a:p>
          <a:p>
            <a:r>
              <a:rPr lang="en-US" dirty="0" smtClean="0"/>
              <a:t>AO – TDS</a:t>
            </a:r>
          </a:p>
          <a:p>
            <a:r>
              <a:rPr lang="en-US" dirty="0" smtClean="0"/>
              <a:t>CIT(CPC-TDS), Ghaziabad</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Principal CCIT/CCIT(TDS) :-</a:t>
            </a:r>
            <a:endParaRPr lang="en-US" dirty="0">
              <a:solidFill>
                <a:srgbClr val="00B050"/>
              </a:solidFill>
            </a:endParaRPr>
          </a:p>
        </p:txBody>
      </p:sp>
      <p:sp>
        <p:nvSpPr>
          <p:cNvPr id="3" name="Content Placeholder 2"/>
          <p:cNvSpPr>
            <a:spLocks noGrp="1"/>
          </p:cNvSpPr>
          <p:nvPr>
            <p:ph sz="quarter" idx="1"/>
          </p:nvPr>
        </p:nvSpPr>
        <p:spPr/>
        <p:txBody>
          <a:bodyPr/>
          <a:lstStyle/>
          <a:p>
            <a:endParaRPr lang="en-US" dirty="0" smtClean="0"/>
          </a:p>
          <a:p>
            <a:r>
              <a:rPr lang="en-US" dirty="0" smtClean="0"/>
              <a:t>Interacting with the CIT (TDS) on monthly basis and monitor the progress of tagging of unconsumed </a:t>
            </a:r>
            <a:r>
              <a:rPr lang="en-US" dirty="0" err="1" smtClean="0"/>
              <a:t>challans</a:t>
            </a:r>
            <a:r>
              <a:rPr lang="en-US" dirty="0" smtClean="0"/>
              <a:t>.</a:t>
            </a:r>
          </a:p>
          <a:p>
            <a:endParaRPr lang="en-US" dirty="0" smtClean="0"/>
          </a:p>
          <a:p>
            <a:r>
              <a:rPr lang="en-US" dirty="0" smtClean="0"/>
              <a:t>Apprising the Zonal Member/Member(R) of the progress and result through quarterly report and a copy of the report shall also be sent to Principal DGIT (</a:t>
            </a:r>
            <a:r>
              <a:rPr lang="en-US" dirty="0" err="1" smtClean="0"/>
              <a:t>Admn</a:t>
            </a:r>
            <a:r>
              <a:rPr lang="en-US" dirty="0" smtClean="0"/>
              <a:t>.)</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CIT(TDS) :-</a:t>
            </a:r>
            <a:endParaRPr lang="en-US" dirty="0">
              <a:solidFill>
                <a:srgbClr val="00B050"/>
              </a:solidFill>
            </a:endParaRPr>
          </a:p>
        </p:txBody>
      </p:sp>
      <p:sp>
        <p:nvSpPr>
          <p:cNvPr id="3" name="Content Placeholder 2"/>
          <p:cNvSpPr>
            <a:spLocks noGrp="1"/>
          </p:cNvSpPr>
          <p:nvPr>
            <p:ph sz="quarter" idx="1"/>
          </p:nvPr>
        </p:nvSpPr>
        <p:spPr/>
        <p:txBody>
          <a:bodyPr>
            <a:normAutofit fontScale="77500" lnSpcReduction="20000"/>
          </a:bodyPr>
          <a:lstStyle/>
          <a:p>
            <a:r>
              <a:rPr lang="en-US" dirty="0" smtClean="0"/>
              <a:t>Monitoring the progress on tagging of unconsumed </a:t>
            </a:r>
            <a:r>
              <a:rPr lang="en-US" dirty="0" err="1" smtClean="0"/>
              <a:t>challans</a:t>
            </a:r>
            <a:r>
              <a:rPr lang="en-US" dirty="0" smtClean="0"/>
              <a:t> fortnightly and reviewing TDS Range Heads under him.</a:t>
            </a:r>
          </a:p>
          <a:p>
            <a:r>
              <a:rPr lang="en-US" dirty="0" smtClean="0"/>
              <a:t>Monitoring the top 100 cases with unconsumed </a:t>
            </a:r>
            <a:r>
              <a:rPr lang="en-US" dirty="0" err="1" smtClean="0"/>
              <a:t>challans</a:t>
            </a:r>
            <a:r>
              <a:rPr lang="en-US" dirty="0" smtClean="0"/>
              <a:t> where no TDS return has been filed.</a:t>
            </a:r>
          </a:p>
          <a:p>
            <a:r>
              <a:rPr lang="en-US" dirty="0" smtClean="0"/>
              <a:t>Monitoring the top 100 cases where short payment detected.</a:t>
            </a:r>
          </a:p>
          <a:p>
            <a:r>
              <a:rPr lang="en-US" dirty="0" smtClean="0"/>
              <a:t>Getting the demands uploaded manually and even squared-up demands to be uploaded and </a:t>
            </a:r>
            <a:r>
              <a:rPr lang="en-US" dirty="0" err="1" smtClean="0"/>
              <a:t>challans</a:t>
            </a:r>
            <a:r>
              <a:rPr lang="en-US" dirty="0" smtClean="0"/>
              <a:t> be tagged to such demand</a:t>
            </a:r>
          </a:p>
          <a:p>
            <a:r>
              <a:rPr lang="en-US" dirty="0" smtClean="0"/>
              <a:t>Conducting monthly meeting with </a:t>
            </a:r>
            <a:r>
              <a:rPr lang="en-US" dirty="0" err="1" smtClean="0"/>
              <a:t>deductors</a:t>
            </a:r>
            <a:r>
              <a:rPr lang="en-US" dirty="0" smtClean="0"/>
              <a:t> and their representatives in order to ensure that unconsumed </a:t>
            </a:r>
            <a:r>
              <a:rPr lang="en-US" dirty="0" err="1" smtClean="0"/>
              <a:t>challans</a:t>
            </a:r>
            <a:r>
              <a:rPr lang="en-US" dirty="0" smtClean="0"/>
              <a:t> are minimized and the discrepancies are flagged and resolved by the </a:t>
            </a:r>
            <a:r>
              <a:rPr lang="en-US" dirty="0" err="1" smtClean="0"/>
              <a:t>deductors</a:t>
            </a:r>
            <a:r>
              <a:rPr lang="en-US" dirty="0" smtClean="0"/>
              <a:t>.</a:t>
            </a:r>
          </a:p>
          <a:p>
            <a:r>
              <a:rPr lang="en-US" dirty="0" smtClean="0"/>
              <a:t>Appraising the result to the CCIT by the 7</a:t>
            </a:r>
            <a:r>
              <a:rPr lang="en-US" baseline="30000" dirty="0" smtClean="0"/>
              <a:t>th</a:t>
            </a:r>
            <a:r>
              <a:rPr lang="en-US" dirty="0" smtClean="0"/>
              <a:t>of the following month</a:t>
            </a:r>
          </a:p>
          <a:p>
            <a:r>
              <a:rPr lang="en-US" dirty="0" smtClean="0"/>
              <a:t>Appraising the progress on unconsumed </a:t>
            </a:r>
            <a:r>
              <a:rPr lang="en-US" dirty="0" err="1" smtClean="0"/>
              <a:t>challan</a:t>
            </a:r>
            <a:r>
              <a:rPr lang="en-US" dirty="0" smtClean="0"/>
              <a:t> to the DIT (TDS), New Delhi </a:t>
            </a:r>
            <a:r>
              <a:rPr lang="en-US" dirty="0" err="1" smtClean="0"/>
              <a:t>alongwith</a:t>
            </a:r>
            <a:r>
              <a:rPr lang="en-US" dirty="0" smtClean="0"/>
              <a:t> MIS report.</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Addl.CIT(TDS) :-</a:t>
            </a:r>
            <a:endParaRPr lang="en-US" dirty="0">
              <a:solidFill>
                <a:srgbClr val="00B050"/>
              </a:solidFill>
            </a:endParaRPr>
          </a:p>
        </p:txBody>
      </p:sp>
      <p:sp>
        <p:nvSpPr>
          <p:cNvPr id="3" name="Content Placeholder 2"/>
          <p:cNvSpPr>
            <a:spLocks noGrp="1"/>
          </p:cNvSpPr>
          <p:nvPr>
            <p:ph sz="quarter" idx="1"/>
          </p:nvPr>
        </p:nvSpPr>
        <p:spPr/>
        <p:txBody>
          <a:bodyPr>
            <a:normAutofit fontScale="92500" lnSpcReduction="10000"/>
          </a:bodyPr>
          <a:lstStyle/>
          <a:p>
            <a:r>
              <a:rPr lang="en-US" dirty="0" smtClean="0"/>
              <a:t>Identifying TANs with unconsumed </a:t>
            </a:r>
            <a:r>
              <a:rPr lang="en-US" dirty="0" err="1" smtClean="0"/>
              <a:t>challans</a:t>
            </a:r>
            <a:r>
              <a:rPr lang="en-US" dirty="0" smtClean="0"/>
              <a:t> where no TDS return has been filed.</a:t>
            </a:r>
          </a:p>
          <a:p>
            <a:r>
              <a:rPr lang="en-US" dirty="0" smtClean="0"/>
              <a:t>Identifying TANs with unconsumed </a:t>
            </a:r>
            <a:r>
              <a:rPr lang="en-US" dirty="0" err="1" smtClean="0"/>
              <a:t>challans</a:t>
            </a:r>
            <a:r>
              <a:rPr lang="en-US" dirty="0" smtClean="0"/>
              <a:t> where short payment has been detected </a:t>
            </a:r>
          </a:p>
          <a:p>
            <a:r>
              <a:rPr lang="en-US" dirty="0" smtClean="0"/>
              <a:t>Monitoring top 100 cases of TANs for tagging of unconsumed </a:t>
            </a:r>
            <a:r>
              <a:rPr lang="en-US" dirty="0" err="1" smtClean="0"/>
              <a:t>challans</a:t>
            </a:r>
            <a:r>
              <a:rPr lang="en-US" dirty="0" smtClean="0"/>
              <a:t>.</a:t>
            </a:r>
          </a:p>
          <a:p>
            <a:r>
              <a:rPr lang="en-US" dirty="0" smtClean="0"/>
              <a:t>Monitoring uploading of manual demand by the AO - TDS on regular basis.</a:t>
            </a:r>
          </a:p>
          <a:p>
            <a:r>
              <a:rPr lang="en-US" dirty="0" smtClean="0"/>
              <a:t>Holding weekly review meeting with all AO - TDS.</a:t>
            </a:r>
          </a:p>
          <a:p>
            <a:r>
              <a:rPr lang="en-US" dirty="0" smtClean="0"/>
              <a:t>Apprising the CIT(TDS) of the outcome of such review meeting.</a:t>
            </a:r>
          </a:p>
          <a:p>
            <a:r>
              <a:rPr lang="en-US" dirty="0" smtClean="0"/>
              <a:t>Sending the progress in this area in the monthly D.O. to the CIT and also to be included in the MIS which is to be sent to DIT (TDS), New Delhi.</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AO – TDS:-</a:t>
            </a:r>
            <a:endParaRPr lang="en-US" dirty="0">
              <a:solidFill>
                <a:srgbClr val="00B050"/>
              </a:solidFill>
            </a:endParaRPr>
          </a:p>
        </p:txBody>
      </p:sp>
      <p:sp>
        <p:nvSpPr>
          <p:cNvPr id="3" name="Content Placeholder 2"/>
          <p:cNvSpPr>
            <a:spLocks noGrp="1"/>
          </p:cNvSpPr>
          <p:nvPr>
            <p:ph sz="quarter" idx="1"/>
          </p:nvPr>
        </p:nvSpPr>
        <p:spPr/>
        <p:txBody>
          <a:bodyPr>
            <a:normAutofit/>
          </a:bodyPr>
          <a:lstStyle/>
          <a:p>
            <a:endParaRPr lang="en-US" dirty="0" smtClean="0"/>
          </a:p>
          <a:p>
            <a:r>
              <a:rPr lang="en-US" dirty="0" smtClean="0"/>
              <a:t>Uploading manual demand on daily basis.</a:t>
            </a:r>
          </a:p>
          <a:p>
            <a:r>
              <a:rPr lang="en-US" dirty="0" smtClean="0"/>
              <a:t>Identifying TANs with unconsumed </a:t>
            </a:r>
            <a:r>
              <a:rPr lang="en-US" dirty="0" err="1" smtClean="0"/>
              <a:t>challans</a:t>
            </a:r>
            <a:r>
              <a:rPr lang="en-US" dirty="0" smtClean="0"/>
              <a:t> where no TDS return has been filed and issue letters to the TAN holders. </a:t>
            </a:r>
          </a:p>
          <a:p>
            <a:r>
              <a:rPr lang="en-US" dirty="0" smtClean="0"/>
              <a:t>Tagging the </a:t>
            </a:r>
            <a:r>
              <a:rPr lang="en-US" dirty="0" err="1" smtClean="0"/>
              <a:t>challans</a:t>
            </a:r>
            <a:r>
              <a:rPr lang="en-US" dirty="0" smtClean="0"/>
              <a:t> against the uploaded demands.</a:t>
            </a:r>
          </a:p>
          <a:p>
            <a:r>
              <a:rPr lang="en-US" dirty="0" smtClean="0"/>
              <a:t>Apprising the Addl. CIT(TDS) of the progress made by the 3</a:t>
            </a:r>
            <a:r>
              <a:rPr lang="en-US" baseline="30000" dirty="0" smtClean="0"/>
              <a:t>rd</a:t>
            </a:r>
            <a:r>
              <a:rPr lang="en-US" dirty="0" smtClean="0"/>
              <a:t> of following month.</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rgbClr val="00B050"/>
                </a:solidFill>
              </a:rPr>
              <a:t>TDS FACTS:-</a:t>
            </a:r>
            <a:endParaRPr lang="en-US" b="1" dirty="0">
              <a:solidFill>
                <a:srgbClr val="00B050"/>
              </a:solidFill>
            </a:endParaRPr>
          </a:p>
        </p:txBody>
      </p:sp>
      <p:sp>
        <p:nvSpPr>
          <p:cNvPr id="5" name="Content Placeholder 4"/>
          <p:cNvSpPr>
            <a:spLocks noGrp="1"/>
          </p:cNvSpPr>
          <p:nvPr>
            <p:ph sz="quarter" idx="1"/>
          </p:nvPr>
        </p:nvSpPr>
        <p:spPr/>
        <p:txBody>
          <a:bodyPr>
            <a:normAutofit/>
          </a:bodyPr>
          <a:lstStyle/>
          <a:p>
            <a:r>
              <a:rPr lang="en-US" dirty="0" smtClean="0"/>
              <a:t>Powerful instrument to prevent tax evasion</a:t>
            </a:r>
          </a:p>
          <a:p>
            <a:r>
              <a:rPr lang="en-US" dirty="0" smtClean="0"/>
              <a:t>TDS also minimizes tax avoidance</a:t>
            </a:r>
          </a:p>
          <a:p>
            <a:r>
              <a:rPr lang="en-US" dirty="0" smtClean="0"/>
              <a:t>F.Y.2013-14 was Rs.2,71,069 </a:t>
            </a:r>
            <a:r>
              <a:rPr lang="en-US" dirty="0" err="1" smtClean="0"/>
              <a:t>crore</a:t>
            </a:r>
            <a:r>
              <a:rPr lang="en-US" dirty="0" smtClean="0"/>
              <a:t>.</a:t>
            </a:r>
          </a:p>
          <a:p>
            <a:r>
              <a:rPr lang="en-US" dirty="0" smtClean="0"/>
              <a:t>F.Y.2013-14 was Rs. 2,29,943 </a:t>
            </a:r>
            <a:r>
              <a:rPr lang="en-US" dirty="0" err="1" smtClean="0"/>
              <a:t>crore</a:t>
            </a:r>
            <a:r>
              <a:rPr lang="en-US" dirty="0" smtClean="0"/>
              <a:t>.</a:t>
            </a:r>
          </a:p>
          <a:p>
            <a:r>
              <a:rPr lang="en-US" dirty="0" smtClean="0"/>
              <a:t>More than 37% to the gross direct taxes collections</a:t>
            </a:r>
          </a:p>
          <a:p>
            <a:r>
              <a:rPr lang="en-US" dirty="0" smtClean="0"/>
              <a:t>Centralized Processing Cell for TDS at </a:t>
            </a:r>
            <a:r>
              <a:rPr lang="en-US" dirty="0" err="1" smtClean="0"/>
              <a:t>Vaishali</a:t>
            </a:r>
            <a:r>
              <a:rPr lang="en-US" dirty="0" smtClean="0"/>
              <a:t>, Ghaziabad</a:t>
            </a:r>
          </a:p>
          <a:p>
            <a:r>
              <a:rPr lang="en-US" dirty="0" smtClean="0"/>
              <a:t>TDS administration is now technology driven</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CIT(CPC-TDS), Ghaziabad:-</a:t>
            </a:r>
            <a:endParaRPr lang="en-US" dirty="0">
              <a:solidFill>
                <a:srgbClr val="00B050"/>
              </a:solidFill>
            </a:endParaRPr>
          </a:p>
        </p:txBody>
      </p:sp>
      <p:sp>
        <p:nvSpPr>
          <p:cNvPr id="3" name="Content Placeholder 2"/>
          <p:cNvSpPr>
            <a:spLocks noGrp="1"/>
          </p:cNvSpPr>
          <p:nvPr>
            <p:ph sz="quarter" idx="1"/>
          </p:nvPr>
        </p:nvSpPr>
        <p:spPr/>
        <p:txBody>
          <a:bodyPr>
            <a:normAutofit fontScale="92500" lnSpcReduction="20000"/>
          </a:bodyPr>
          <a:lstStyle/>
          <a:p>
            <a:r>
              <a:rPr lang="en-US" dirty="0" smtClean="0"/>
              <a:t>Disseminating the details of unconsumed </a:t>
            </a:r>
            <a:r>
              <a:rPr lang="en-US" dirty="0" err="1" smtClean="0"/>
              <a:t>challans</a:t>
            </a:r>
            <a:r>
              <a:rPr lang="en-US" dirty="0" smtClean="0"/>
              <a:t> at the AO - TDS portal under TRACES which shall be available to CIT(TDS)/Addl.CIT and the AO - TDS.</a:t>
            </a:r>
          </a:p>
          <a:p>
            <a:r>
              <a:rPr lang="en-US" dirty="0" smtClean="0"/>
              <a:t>Disseminating the details of unconsumed </a:t>
            </a:r>
            <a:r>
              <a:rPr lang="en-US" dirty="0" err="1" smtClean="0"/>
              <a:t>challans</a:t>
            </a:r>
            <a:r>
              <a:rPr lang="en-US" dirty="0" smtClean="0"/>
              <a:t> and demand outstanding to the TDS </a:t>
            </a:r>
            <a:r>
              <a:rPr lang="en-US" dirty="0" err="1" smtClean="0"/>
              <a:t>deductors</a:t>
            </a:r>
            <a:r>
              <a:rPr lang="en-US" dirty="0" smtClean="0"/>
              <a:t> by email.</a:t>
            </a:r>
          </a:p>
          <a:p>
            <a:r>
              <a:rPr lang="en-US" dirty="0" smtClean="0"/>
              <a:t>Aggregating the progress made in this area for each CIT(TDS) jurisdiction on a monthly basis on the AO - TDS portal.</a:t>
            </a:r>
          </a:p>
          <a:p>
            <a:r>
              <a:rPr lang="en-US" dirty="0" smtClean="0"/>
              <a:t>Making a quarterly review on the progress and provide critical inputs feedback from the next quarter.</a:t>
            </a:r>
          </a:p>
          <a:p>
            <a:r>
              <a:rPr lang="en-US" dirty="0" smtClean="0"/>
              <a:t>Disseminating any other relevant information periodically or as and when required on the tagging of unconsumed </a:t>
            </a:r>
            <a:r>
              <a:rPr lang="en-US" dirty="0" err="1" smtClean="0"/>
              <a:t>challans</a:t>
            </a:r>
            <a:r>
              <a:rPr lang="en-US" dirty="0" smtClean="0"/>
              <a:t> through TRACES or through separate communication.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solidFill>
                  <a:srgbClr val="00B050"/>
                </a:solidFill>
              </a:rPr>
              <a:t>SOP</a:t>
            </a:r>
            <a:r>
              <a:rPr lang="en-US" dirty="0" smtClean="0">
                <a:solidFill>
                  <a:srgbClr val="00B050"/>
                </a:solidFill>
              </a:rPr>
              <a:t> – </a:t>
            </a:r>
            <a:r>
              <a:rPr lang="en-US" b="1" dirty="0" smtClean="0">
                <a:solidFill>
                  <a:srgbClr val="00B050"/>
                </a:solidFill>
              </a:rPr>
              <a:t>TOP DEDUCTORS</a:t>
            </a:r>
            <a:r>
              <a:rPr lang="en-US" dirty="0" smtClean="0">
                <a:solidFill>
                  <a:srgbClr val="00B050"/>
                </a:solidFill>
              </a:rPr>
              <a:t> </a:t>
            </a:r>
            <a:br>
              <a:rPr lang="en-US" dirty="0" smtClean="0">
                <a:solidFill>
                  <a:srgbClr val="00B050"/>
                </a:solidFill>
              </a:rPr>
            </a:br>
            <a:r>
              <a:rPr lang="en-US" b="1" dirty="0" smtClean="0">
                <a:solidFill>
                  <a:srgbClr val="00B050"/>
                </a:solidFill>
              </a:rPr>
              <a:t>PAYING LESS/NO TAX WITH RESPECT TO PREVIOUS FINANCIAL YEARS</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solidFill>
                  <a:srgbClr val="00B050"/>
                </a:solidFill>
              </a:rPr>
              <a:t>TOP DEDUCTORS: Identification Procedure:-</a:t>
            </a:r>
            <a:endParaRPr lang="en-US" dirty="0">
              <a:solidFill>
                <a:srgbClr val="00B050"/>
              </a:solidFill>
            </a:endParaRPr>
          </a:p>
        </p:txBody>
      </p:sp>
      <p:sp>
        <p:nvSpPr>
          <p:cNvPr id="3" name="Content Placeholder 2"/>
          <p:cNvSpPr>
            <a:spLocks noGrp="1"/>
          </p:cNvSpPr>
          <p:nvPr>
            <p:ph sz="quarter" idx="1"/>
          </p:nvPr>
        </p:nvSpPr>
        <p:spPr/>
        <p:txBody>
          <a:bodyPr>
            <a:normAutofit lnSpcReduction="10000"/>
          </a:bodyPr>
          <a:lstStyle/>
          <a:p>
            <a:r>
              <a:rPr lang="en-US" dirty="0" smtClean="0"/>
              <a:t>Generating a list of top </a:t>
            </a:r>
            <a:r>
              <a:rPr lang="en-US" dirty="0" err="1" smtClean="0"/>
              <a:t>deductors</a:t>
            </a:r>
            <a:r>
              <a:rPr lang="en-US" dirty="0" smtClean="0"/>
              <a:t> through TRACES, for the last three financial years.</a:t>
            </a:r>
          </a:p>
          <a:p>
            <a:r>
              <a:rPr lang="en-US" dirty="0" smtClean="0"/>
              <a:t>Ascertaining reasons for lower tax deduction or collection.</a:t>
            </a:r>
          </a:p>
          <a:p>
            <a:r>
              <a:rPr lang="en-US" dirty="0" smtClean="0"/>
              <a:t>Issuing letters to the </a:t>
            </a:r>
            <a:r>
              <a:rPr lang="en-US" dirty="0" err="1" smtClean="0"/>
              <a:t>deductor</a:t>
            </a:r>
            <a:r>
              <a:rPr lang="en-US" dirty="0" smtClean="0"/>
              <a:t> to ascertain the reason for negative growth and thereafter taking corrective measures.</a:t>
            </a:r>
          </a:p>
          <a:p>
            <a:r>
              <a:rPr lang="en-US" dirty="0" smtClean="0"/>
              <a:t>In case of listed companies, if there is fall in TDS as compared to earlier year but financial results show business growth, the case </a:t>
            </a:r>
            <a:r>
              <a:rPr lang="en-US" i="1" dirty="0" smtClean="0"/>
              <a:t>must </a:t>
            </a:r>
            <a:r>
              <a:rPr lang="en-US" dirty="0" smtClean="0"/>
              <a:t>be picked up for survey/spot verification.</a:t>
            </a:r>
          </a:p>
          <a:p>
            <a:r>
              <a:rPr lang="en-US" dirty="0" smtClean="0"/>
              <a:t>Survey/spot verification in case of </a:t>
            </a:r>
            <a:r>
              <a:rPr lang="en-US" dirty="0" err="1" smtClean="0"/>
              <a:t>deductors</a:t>
            </a:r>
            <a:r>
              <a:rPr lang="en-US" dirty="0" smtClean="0"/>
              <a:t> showing negative growth.</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smtClean="0">
                <a:solidFill>
                  <a:srgbClr val="00B050"/>
                </a:solidFill>
              </a:rPr>
              <a:t>SOP – TOP DEDUCTORS</a:t>
            </a:r>
            <a:r>
              <a:rPr lang="en-US" dirty="0" smtClean="0">
                <a:solidFill>
                  <a:srgbClr val="00B050"/>
                </a:solidFill>
              </a:rPr>
              <a:t> </a:t>
            </a:r>
            <a:r>
              <a:rPr lang="en-US" b="1" dirty="0" smtClean="0">
                <a:solidFill>
                  <a:srgbClr val="00B050"/>
                </a:solidFill>
              </a:rPr>
              <a:t>- Role of different TDS Authorities</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Pr. CCIT/CCIT(TDS):-</a:t>
            </a:r>
            <a:endParaRPr lang="en-US" dirty="0">
              <a:solidFill>
                <a:srgbClr val="00B050"/>
              </a:solidFill>
            </a:endParaRPr>
          </a:p>
        </p:txBody>
      </p:sp>
      <p:sp>
        <p:nvSpPr>
          <p:cNvPr id="3" name="Content Placeholder 2"/>
          <p:cNvSpPr>
            <a:spLocks noGrp="1"/>
          </p:cNvSpPr>
          <p:nvPr>
            <p:ph sz="quarter" idx="1"/>
          </p:nvPr>
        </p:nvSpPr>
        <p:spPr/>
        <p:txBody>
          <a:bodyPr>
            <a:normAutofit/>
          </a:bodyPr>
          <a:lstStyle/>
          <a:p>
            <a:endParaRPr lang="en-US" dirty="0" smtClean="0"/>
          </a:p>
          <a:p>
            <a:r>
              <a:rPr lang="en-US" dirty="0" smtClean="0"/>
              <a:t>Interacting with the CIT(TDS) for the fluctuation in the TDS/TCS collection.</a:t>
            </a:r>
          </a:p>
          <a:p>
            <a:endParaRPr lang="en-US" dirty="0" smtClean="0"/>
          </a:p>
          <a:p>
            <a:r>
              <a:rPr lang="en-US" dirty="0" smtClean="0"/>
              <a:t>Apprising the Zonal Member/Member(R) of the fluctuations and reasons thereof </a:t>
            </a:r>
            <a:r>
              <a:rPr lang="en-US" dirty="0" err="1" smtClean="0"/>
              <a:t>alongwith</a:t>
            </a:r>
            <a:r>
              <a:rPr lang="en-US" dirty="0" smtClean="0"/>
              <a:t> Action Taken or proposed through monthly D.O. by 10</a:t>
            </a:r>
            <a:r>
              <a:rPr lang="en-US" baseline="30000" dirty="0" smtClean="0"/>
              <a:t>th</a:t>
            </a:r>
            <a:r>
              <a:rPr lang="en-US" dirty="0" smtClean="0"/>
              <a:t> of the following month and a copy of the D.O. shall also be sent to Principal DGIT(</a:t>
            </a:r>
            <a:r>
              <a:rPr lang="en-US" dirty="0" err="1" smtClean="0"/>
              <a:t>Admn</a:t>
            </a:r>
            <a:r>
              <a:rPr lang="en-US" dirty="0" smtClean="0"/>
              <a:t>.)</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CIT (TDS):-</a:t>
            </a:r>
            <a:r>
              <a:rPr lang="en-US" b="1" dirty="0" smtClean="0"/>
              <a:t>	</a:t>
            </a:r>
            <a:endParaRPr lang="en-US" dirty="0"/>
          </a:p>
        </p:txBody>
      </p:sp>
      <p:sp>
        <p:nvSpPr>
          <p:cNvPr id="3" name="Content Placeholder 2"/>
          <p:cNvSpPr>
            <a:spLocks noGrp="1"/>
          </p:cNvSpPr>
          <p:nvPr>
            <p:ph sz="quarter" idx="1"/>
          </p:nvPr>
        </p:nvSpPr>
        <p:spPr/>
        <p:txBody>
          <a:bodyPr>
            <a:normAutofit/>
          </a:bodyPr>
          <a:lstStyle/>
          <a:p>
            <a:endParaRPr lang="en-US" dirty="0" smtClean="0"/>
          </a:p>
          <a:p>
            <a:r>
              <a:rPr lang="en-US" dirty="0" smtClean="0"/>
              <a:t>Discussing top cases the Range Head.</a:t>
            </a:r>
          </a:p>
          <a:p>
            <a:r>
              <a:rPr lang="en-US" dirty="0" err="1" smtClean="0"/>
              <a:t>Analysing</a:t>
            </a:r>
            <a:r>
              <a:rPr lang="en-US" dirty="0" smtClean="0"/>
              <a:t> the reasons for fall in the TDS/TCS collection.</a:t>
            </a:r>
          </a:p>
          <a:p>
            <a:r>
              <a:rPr lang="en-US" dirty="0" smtClean="0"/>
              <a:t>Suggesting follow-up action like spot verification/survey etc.</a:t>
            </a:r>
          </a:p>
          <a:p>
            <a:r>
              <a:rPr lang="en-US" dirty="0" smtClean="0"/>
              <a:t>Incorporating the action taken, in monthly DO.</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Addl. CIT(TDS):-</a:t>
            </a:r>
            <a:endParaRPr lang="en-US" dirty="0">
              <a:solidFill>
                <a:srgbClr val="00B050"/>
              </a:solidFill>
            </a:endParaRPr>
          </a:p>
        </p:txBody>
      </p:sp>
      <p:sp>
        <p:nvSpPr>
          <p:cNvPr id="3" name="Content Placeholder 2"/>
          <p:cNvSpPr>
            <a:spLocks noGrp="1"/>
          </p:cNvSpPr>
          <p:nvPr>
            <p:ph sz="quarter" idx="1"/>
          </p:nvPr>
        </p:nvSpPr>
        <p:spPr/>
        <p:txBody>
          <a:bodyPr>
            <a:normAutofit/>
          </a:bodyPr>
          <a:lstStyle/>
          <a:p>
            <a:endParaRPr lang="en-US" dirty="0" smtClean="0"/>
          </a:p>
          <a:p>
            <a:r>
              <a:rPr lang="en-US" dirty="0" smtClean="0"/>
              <a:t>Examining the cases with substantial fall and also suggesting action on potential cases.</a:t>
            </a:r>
          </a:p>
          <a:p>
            <a:r>
              <a:rPr lang="en-US" dirty="0" err="1" smtClean="0"/>
              <a:t>Analysing</a:t>
            </a:r>
            <a:r>
              <a:rPr lang="en-US" dirty="0" smtClean="0"/>
              <a:t> the overall reasons for lower deduction or collection.</a:t>
            </a:r>
          </a:p>
          <a:p>
            <a:r>
              <a:rPr lang="en-US" dirty="0" smtClean="0"/>
              <a:t>Taking follow-up action like spot verification/survey etc.</a:t>
            </a:r>
          </a:p>
          <a:p>
            <a:r>
              <a:rPr lang="en-US" dirty="0" smtClean="0"/>
              <a:t>Incorporating the action taken in monthly DO.</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AO - TDS:-</a:t>
            </a:r>
            <a:endParaRPr lang="en-US" dirty="0">
              <a:solidFill>
                <a:srgbClr val="00B050"/>
              </a:solidFill>
            </a:endParaRPr>
          </a:p>
        </p:txBody>
      </p:sp>
      <p:sp>
        <p:nvSpPr>
          <p:cNvPr id="3" name="Content Placeholder 2"/>
          <p:cNvSpPr>
            <a:spLocks noGrp="1"/>
          </p:cNvSpPr>
          <p:nvPr>
            <p:ph sz="quarter" idx="1"/>
          </p:nvPr>
        </p:nvSpPr>
        <p:spPr/>
        <p:txBody>
          <a:bodyPr>
            <a:normAutofit/>
          </a:bodyPr>
          <a:lstStyle/>
          <a:p>
            <a:r>
              <a:rPr lang="en-US" dirty="0" smtClean="0"/>
              <a:t>Issuing letters to all TAN holders with substantial fall compared to previous years.</a:t>
            </a:r>
          </a:p>
          <a:p>
            <a:r>
              <a:rPr lang="en-US" dirty="0" smtClean="0"/>
              <a:t>Asking the Inspector to follow up these cases.</a:t>
            </a:r>
          </a:p>
          <a:p>
            <a:r>
              <a:rPr lang="en-US" dirty="0" smtClean="0"/>
              <a:t>Examining the negative trend in TDS/TCS collection section-wise.</a:t>
            </a:r>
          </a:p>
          <a:p>
            <a:r>
              <a:rPr lang="en-US" dirty="0" smtClean="0"/>
              <a:t>Getting market information about business prospects.</a:t>
            </a:r>
          </a:p>
          <a:p>
            <a:r>
              <a:rPr lang="en-US" dirty="0" smtClean="0"/>
              <a:t>Discussing all such cases with the Range head and also suggest corrective measures, if necessary.</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00B050"/>
                </a:solidFill>
              </a:rPr>
              <a:t>Role of CIT(TDS-CPC), Ghaziabad:-</a:t>
            </a:r>
            <a:endParaRPr lang="en-US" dirty="0">
              <a:solidFill>
                <a:srgbClr val="00B050"/>
              </a:solidFill>
            </a:endParaRPr>
          </a:p>
        </p:txBody>
      </p:sp>
      <p:sp>
        <p:nvSpPr>
          <p:cNvPr id="3" name="Content Placeholder 2"/>
          <p:cNvSpPr>
            <a:spLocks noGrp="1"/>
          </p:cNvSpPr>
          <p:nvPr>
            <p:ph sz="quarter" idx="1"/>
          </p:nvPr>
        </p:nvSpPr>
        <p:spPr/>
        <p:txBody>
          <a:bodyPr/>
          <a:lstStyle/>
          <a:p>
            <a:endParaRPr lang="en-US" dirty="0" smtClean="0"/>
          </a:p>
          <a:p>
            <a:r>
              <a:rPr lang="en-US" dirty="0" smtClean="0"/>
              <a:t>Providing list of top </a:t>
            </a:r>
            <a:r>
              <a:rPr lang="en-US" dirty="0" err="1" smtClean="0"/>
              <a:t>deductors</a:t>
            </a:r>
            <a:r>
              <a:rPr lang="en-US" dirty="0" smtClean="0"/>
              <a:t> with three years comparative to each AO - TDS and such report should be generated on real time data.</a:t>
            </a:r>
          </a:p>
          <a:p>
            <a:endParaRPr lang="en-US" dirty="0" smtClean="0"/>
          </a:p>
          <a:p>
            <a:r>
              <a:rPr lang="en-US" dirty="0" smtClean="0"/>
              <a:t>Providing copy of such information to jurisdictional Pr. CCIT/CCIT(TDS) as well.</a:t>
            </a:r>
          </a:p>
          <a:p>
            <a:endParaRPr lang="en-US" dirty="0" smtClean="0"/>
          </a:p>
          <a:p>
            <a:r>
              <a:rPr lang="en-US" dirty="0" err="1" smtClean="0"/>
              <a:t>Analysing</a:t>
            </a:r>
            <a:r>
              <a:rPr lang="en-US" dirty="0" smtClean="0"/>
              <a:t> and updating sector-wise TDS growth in the other CCIT charges.</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00B050"/>
                </a:solidFill>
              </a:rPr>
              <a:t>SOP – RESOLVABLE/</a:t>
            </a:r>
            <a:br>
              <a:rPr lang="en-US" b="1" dirty="0" smtClean="0">
                <a:solidFill>
                  <a:srgbClr val="00B050"/>
                </a:solidFill>
              </a:rPr>
            </a:br>
            <a:r>
              <a:rPr lang="en-US" b="1" dirty="0" smtClean="0">
                <a:solidFill>
                  <a:srgbClr val="00B050"/>
                </a:solidFill>
              </a:rPr>
              <a:t>COLLECTIBLE TDS DEMAND</a:t>
            </a:r>
            <a:r>
              <a:rPr lang="en-US" dirty="0" smtClean="0">
                <a:solidFill>
                  <a:srgbClr val="00B050"/>
                </a:solidFill>
              </a:rPr>
              <a:t> </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00B050"/>
                </a:solidFill>
              </a:rPr>
              <a:t>SOP COVER FOLLOWING ISSUES:-</a:t>
            </a:r>
            <a:endParaRPr lang="en-US" b="1" dirty="0">
              <a:solidFill>
                <a:srgbClr val="00B050"/>
              </a:solidFill>
            </a:endParaRPr>
          </a:p>
        </p:txBody>
      </p:sp>
      <p:sp>
        <p:nvSpPr>
          <p:cNvPr id="3" name="Content Placeholder 2"/>
          <p:cNvSpPr>
            <a:spLocks noGrp="1"/>
          </p:cNvSpPr>
          <p:nvPr>
            <p:ph sz="quarter" idx="1"/>
          </p:nvPr>
        </p:nvSpPr>
        <p:spPr/>
        <p:txBody>
          <a:bodyPr/>
          <a:lstStyle/>
          <a:p>
            <a:endParaRPr lang="en-US" dirty="0" smtClean="0"/>
          </a:p>
          <a:p>
            <a:endParaRPr lang="en-US" dirty="0" smtClean="0"/>
          </a:p>
          <a:p>
            <a:r>
              <a:rPr lang="en-US" dirty="0" smtClean="0"/>
              <a:t>Unconsumed </a:t>
            </a:r>
            <a:r>
              <a:rPr lang="en-US" dirty="0" err="1" smtClean="0"/>
              <a:t>challan</a:t>
            </a:r>
            <a:r>
              <a:rPr lang="en-US" dirty="0" smtClean="0"/>
              <a:t>.</a:t>
            </a:r>
          </a:p>
          <a:p>
            <a:r>
              <a:rPr lang="en-US" dirty="0" smtClean="0"/>
              <a:t>Top </a:t>
            </a:r>
            <a:r>
              <a:rPr lang="en-US" dirty="0" err="1" smtClean="0"/>
              <a:t>deductors</a:t>
            </a:r>
            <a:r>
              <a:rPr lang="en-US" dirty="0" smtClean="0"/>
              <a:t> paying less/no tax with respect to previous financial years.</a:t>
            </a:r>
          </a:p>
          <a:p>
            <a:r>
              <a:rPr lang="en-US" dirty="0" smtClean="0"/>
              <a:t>Resolvable/Collectible TDS Demand.</a:t>
            </a:r>
          </a:p>
          <a:p>
            <a:r>
              <a:rPr lang="en-US" dirty="0" smtClean="0"/>
              <a:t>G-OLTAS reconciliation.</a:t>
            </a:r>
          </a:p>
          <a:p>
            <a:r>
              <a:rPr lang="en-US" dirty="0" smtClean="0"/>
              <a:t>Corporate connect for TDS compliance.</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00B050"/>
                </a:solidFill>
              </a:rPr>
              <a:t>RESOLVABLE/COLLECTIBLE TDS DEMAND</a:t>
            </a:r>
            <a:r>
              <a:rPr lang="en-US" dirty="0" smtClean="0">
                <a:solidFill>
                  <a:srgbClr val="00B050"/>
                </a:solidFill>
              </a:rPr>
              <a:t> </a:t>
            </a:r>
            <a:r>
              <a:rPr lang="en-US" b="1" dirty="0" smtClean="0">
                <a:solidFill>
                  <a:srgbClr val="00B050"/>
                </a:solidFill>
              </a:rPr>
              <a:t>INCLUDE:-</a:t>
            </a:r>
            <a:endParaRPr lang="en-US" b="1" dirty="0">
              <a:solidFill>
                <a:srgbClr val="00B050"/>
              </a:solidFill>
            </a:endParaRPr>
          </a:p>
        </p:txBody>
      </p:sp>
      <p:sp>
        <p:nvSpPr>
          <p:cNvPr id="3" name="Content Placeholder 2"/>
          <p:cNvSpPr>
            <a:spLocks noGrp="1"/>
          </p:cNvSpPr>
          <p:nvPr>
            <p:ph sz="quarter" idx="1"/>
          </p:nvPr>
        </p:nvSpPr>
        <p:spPr/>
        <p:txBody>
          <a:bodyPr/>
          <a:lstStyle/>
          <a:p>
            <a:endParaRPr lang="en-US" dirty="0" smtClean="0"/>
          </a:p>
          <a:p>
            <a:endParaRPr lang="en-US" dirty="0" smtClean="0"/>
          </a:p>
          <a:p>
            <a:r>
              <a:rPr lang="en-US" dirty="0" smtClean="0"/>
              <a:t>Short payment </a:t>
            </a:r>
          </a:p>
          <a:p>
            <a:r>
              <a:rPr lang="en-US" dirty="0" smtClean="0"/>
              <a:t>Interest on short payment</a:t>
            </a:r>
          </a:p>
          <a:p>
            <a:r>
              <a:rPr lang="en-US" dirty="0" smtClean="0"/>
              <a:t>Interest on late payment</a:t>
            </a:r>
          </a:p>
          <a:p>
            <a:r>
              <a:rPr lang="en-US" dirty="0" smtClean="0"/>
              <a:t>Late filing fees</a:t>
            </a:r>
          </a:p>
          <a:p>
            <a:r>
              <a:rPr lang="en-US" dirty="0" smtClean="0"/>
              <a:t>short deduction</a:t>
            </a:r>
          </a:p>
          <a:p>
            <a:r>
              <a:rPr lang="en-US" dirty="0" smtClean="0"/>
              <a:t>interest on short deduction</a:t>
            </a:r>
          </a:p>
          <a:p>
            <a:r>
              <a:rPr lang="en-US" dirty="0" smtClean="0"/>
              <a:t>penalty u/s 221, 271C</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86000" y="3352800"/>
            <a:ext cx="5943600" cy="2667000"/>
          </a:xfrm>
        </p:spPr>
        <p:txBody>
          <a:bodyPr>
            <a:normAutofit/>
          </a:bodyPr>
          <a:lstStyle/>
          <a:p>
            <a:r>
              <a:rPr lang="en-US" b="1" dirty="0" smtClean="0">
                <a:solidFill>
                  <a:srgbClr val="00B050"/>
                </a:solidFill>
              </a:rPr>
              <a:t>SOP – RESOLVABLE/COLLECTIBLE TDS DEMAND</a:t>
            </a:r>
            <a:r>
              <a:rPr lang="en-US" dirty="0" smtClean="0">
                <a:solidFill>
                  <a:srgbClr val="00B050"/>
                </a:solidFill>
              </a:rPr>
              <a:t>  </a:t>
            </a:r>
            <a:r>
              <a:rPr lang="en-US" b="1" dirty="0" smtClean="0">
                <a:solidFill>
                  <a:srgbClr val="00B050"/>
                </a:solidFill>
              </a:rPr>
              <a:t>- Role of different TDS Authorities</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Principal CCIT/CCIT(TDS):-</a:t>
            </a:r>
            <a:endParaRPr lang="en-US" dirty="0">
              <a:solidFill>
                <a:srgbClr val="00B050"/>
              </a:solidFill>
            </a:endParaRPr>
          </a:p>
        </p:txBody>
      </p:sp>
      <p:sp>
        <p:nvSpPr>
          <p:cNvPr id="3" name="Content Placeholder 2"/>
          <p:cNvSpPr>
            <a:spLocks noGrp="1"/>
          </p:cNvSpPr>
          <p:nvPr>
            <p:ph sz="quarter" idx="1"/>
          </p:nvPr>
        </p:nvSpPr>
        <p:spPr/>
        <p:txBody>
          <a:bodyPr>
            <a:normAutofit/>
          </a:bodyPr>
          <a:lstStyle/>
          <a:p>
            <a:endParaRPr lang="en-US" dirty="0" smtClean="0"/>
          </a:p>
          <a:p>
            <a:r>
              <a:rPr lang="en-US" dirty="0" smtClean="0"/>
              <a:t>Interacting with the CIT(TDS) under his jurisdiction on a regular basis and monitor the progress of collection/resolution of resolvable/collectible demand.</a:t>
            </a:r>
          </a:p>
          <a:p>
            <a:endParaRPr lang="en-US" dirty="0" smtClean="0"/>
          </a:p>
          <a:p>
            <a:r>
              <a:rPr lang="en-US" dirty="0" smtClean="0"/>
              <a:t>Apprising the Zonal Member/Member(R) of the progress and result through monthly D.O. by 10th of the following month and a copy of the D.O. shall also be sent to Principal DGIT(</a:t>
            </a:r>
            <a:r>
              <a:rPr lang="en-US" dirty="0" err="1" smtClean="0"/>
              <a:t>Admn</a:t>
            </a:r>
            <a:r>
              <a:rPr lang="en-US" dirty="0" smtClean="0"/>
              <a:t>.).</a:t>
            </a: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solidFill>
                  <a:srgbClr val="00B050"/>
                </a:solidFill>
              </a:rPr>
              <a:t>Role of CIT(TDS) :-</a:t>
            </a:r>
            <a:r>
              <a:rPr lang="en-US" dirty="0" smtClean="0">
                <a:solidFill>
                  <a:srgbClr val="00B050"/>
                </a:solidFill>
              </a:rPr>
              <a:t> </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Monitoring the progress on collectible/resolvable demand fortnightly and review TDS Range Heads under him.</a:t>
            </a:r>
          </a:p>
          <a:p>
            <a:r>
              <a:rPr lang="en-US" dirty="0" smtClean="0"/>
              <a:t>Devising a strategy for follow-up action and to increase the pace of recovery, if any, required.</a:t>
            </a:r>
          </a:p>
          <a:p>
            <a:r>
              <a:rPr lang="en-US" dirty="0" smtClean="0"/>
              <a:t>Conducting monthly meeting with </a:t>
            </a:r>
            <a:r>
              <a:rPr lang="en-US" dirty="0" err="1" smtClean="0"/>
              <a:t>deductors</a:t>
            </a:r>
            <a:r>
              <a:rPr lang="en-US" dirty="0" smtClean="0"/>
              <a:t> and their representatives in order to make them aware of the TDS defaults and help in collection/resolution of demand.</a:t>
            </a:r>
          </a:p>
          <a:p>
            <a:r>
              <a:rPr lang="en-US" dirty="0" smtClean="0"/>
              <a:t>Ensuring that the CAP-I statement of TDS charges should be filled up on the basis of the information of total demand rolled out by the CPC-TDS.</a:t>
            </a:r>
          </a:p>
          <a:p>
            <a:r>
              <a:rPr lang="en-US" dirty="0" smtClean="0"/>
              <a:t>Apprising the result of the recovery process to the CCIT/DGIT by the 7</a:t>
            </a:r>
            <a:r>
              <a:rPr lang="en-US" baseline="30000" dirty="0" smtClean="0"/>
              <a:t>th</a:t>
            </a:r>
            <a:r>
              <a:rPr lang="en-US" dirty="0" smtClean="0"/>
              <a:t> of the following month.</a:t>
            </a:r>
          </a:p>
          <a:p>
            <a:r>
              <a:rPr lang="en-US" dirty="0" smtClean="0"/>
              <a:t>Apprising the progress on resolvable demand to the DIT(TDS), New Delhi </a:t>
            </a:r>
            <a:r>
              <a:rPr lang="en-US" dirty="0" err="1" smtClean="0"/>
              <a:t>alongwith</a:t>
            </a:r>
            <a:r>
              <a:rPr lang="en-US" dirty="0" smtClean="0"/>
              <a:t> MIS report.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Addl.CIT(TDS) :-</a:t>
            </a:r>
            <a:endParaRPr lang="en-US" dirty="0">
              <a:solidFill>
                <a:srgbClr val="00B050"/>
              </a:solidFill>
            </a:endParaRPr>
          </a:p>
        </p:txBody>
      </p:sp>
      <p:sp>
        <p:nvSpPr>
          <p:cNvPr id="3" name="Content Placeholder 2"/>
          <p:cNvSpPr>
            <a:spLocks noGrp="1"/>
          </p:cNvSpPr>
          <p:nvPr>
            <p:ph sz="quarter" idx="1"/>
          </p:nvPr>
        </p:nvSpPr>
        <p:spPr/>
        <p:txBody>
          <a:bodyPr>
            <a:normAutofit fontScale="92500" lnSpcReduction="10000"/>
          </a:bodyPr>
          <a:lstStyle/>
          <a:p>
            <a:r>
              <a:rPr lang="en-US" dirty="0" smtClean="0"/>
              <a:t>Identifying resolvable demand to be recovered immediately after discussion with all the Assessing Officers. </a:t>
            </a:r>
          </a:p>
          <a:p>
            <a:r>
              <a:rPr lang="en-US" dirty="0" smtClean="0"/>
              <a:t>Holding weekly review meeting with Assessing Officers.</a:t>
            </a:r>
          </a:p>
          <a:p>
            <a:r>
              <a:rPr lang="en-US" dirty="0" smtClean="0"/>
              <a:t>Apprising the CIT(TDS) of the outcome of such review meeting.</a:t>
            </a:r>
          </a:p>
          <a:p>
            <a:r>
              <a:rPr lang="en-US" dirty="0" smtClean="0"/>
              <a:t>Preparing the CAP-I of TDS taking the total demand informed by CPC-TDS as the basis.</a:t>
            </a:r>
          </a:p>
          <a:p>
            <a:r>
              <a:rPr lang="en-US" dirty="0" smtClean="0"/>
              <a:t>Sending the progress in this area in the monthly D.O. to the CIT and also to be included in the MIS which is to be send to DIT(TDS), New Delhi.</a:t>
            </a:r>
          </a:p>
          <a:p>
            <a:r>
              <a:rPr lang="en-US" dirty="0" smtClean="0"/>
              <a:t>Planning out any survey for recovery or resolution of such resolvable demand, if necessary.</a:t>
            </a:r>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solidFill>
                  <a:srgbClr val="00B050"/>
                </a:solidFill>
              </a:rPr>
              <a:t>Role of AO – TDS :-			1/3</a:t>
            </a:r>
            <a:endParaRPr lang="en-US" dirty="0">
              <a:solidFill>
                <a:srgbClr val="00B050"/>
              </a:solidFill>
            </a:endParaRPr>
          </a:p>
        </p:txBody>
      </p:sp>
      <p:sp>
        <p:nvSpPr>
          <p:cNvPr id="3" name="Content Placeholder 2"/>
          <p:cNvSpPr>
            <a:spLocks noGrp="1"/>
          </p:cNvSpPr>
          <p:nvPr>
            <p:ph sz="quarter" idx="1"/>
          </p:nvPr>
        </p:nvSpPr>
        <p:spPr/>
        <p:txBody>
          <a:bodyPr>
            <a:normAutofit/>
          </a:bodyPr>
          <a:lstStyle/>
          <a:p>
            <a:endParaRPr lang="en-US" dirty="0" smtClean="0"/>
          </a:p>
          <a:p>
            <a:r>
              <a:rPr lang="en-US" dirty="0" smtClean="0"/>
              <a:t>Preparing the CAP-I of TDS taking the total demand informed by CPC-TDS as the basis.</a:t>
            </a:r>
          </a:p>
          <a:p>
            <a:endParaRPr lang="en-US" dirty="0" smtClean="0"/>
          </a:p>
          <a:p>
            <a:r>
              <a:rPr lang="en-US" dirty="0" smtClean="0"/>
              <a:t>Uploading manual demand on the System on priority.</a:t>
            </a:r>
          </a:p>
          <a:p>
            <a:endParaRPr lang="en-US" dirty="0" smtClean="0"/>
          </a:p>
          <a:p>
            <a:r>
              <a:rPr lang="en-US" dirty="0" smtClean="0"/>
              <a:t>Identifying the resolvable demand due to short payment, interest on short payment interest on late payment and late filing fee and take prompt action for their recovery.</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solidFill>
                  <a:srgbClr val="00B050"/>
                </a:solidFill>
              </a:rPr>
              <a:t>Role of AO – TDS :-			2/3</a:t>
            </a:r>
            <a:endParaRPr lang="en-US" dirty="0">
              <a:solidFill>
                <a:srgbClr val="00B050"/>
              </a:solidFill>
            </a:endParaRPr>
          </a:p>
        </p:txBody>
      </p:sp>
      <p:sp>
        <p:nvSpPr>
          <p:cNvPr id="3" name="Content Placeholder 2"/>
          <p:cNvSpPr>
            <a:spLocks noGrp="1"/>
          </p:cNvSpPr>
          <p:nvPr>
            <p:ph sz="quarter" idx="1"/>
          </p:nvPr>
        </p:nvSpPr>
        <p:spPr/>
        <p:txBody>
          <a:bodyPr>
            <a:normAutofit/>
          </a:bodyPr>
          <a:lstStyle/>
          <a:p>
            <a:r>
              <a:rPr lang="en-US" dirty="0" smtClean="0"/>
              <a:t>Issuing letters requiring the </a:t>
            </a:r>
            <a:r>
              <a:rPr lang="en-US" dirty="0" err="1" smtClean="0"/>
              <a:t>assessee</a:t>
            </a:r>
            <a:r>
              <a:rPr lang="en-US" dirty="0" smtClean="0"/>
              <a:t> to file correction statement/revised statement with TRACES if demand is due to mismatch of </a:t>
            </a:r>
            <a:r>
              <a:rPr lang="en-US" dirty="0" err="1" smtClean="0"/>
              <a:t>challans</a:t>
            </a:r>
            <a:r>
              <a:rPr lang="en-US" dirty="0" smtClean="0"/>
              <a:t>, wrong PAN or any other reason and provide the latest position of demand as per TRACES.</a:t>
            </a:r>
          </a:p>
          <a:p>
            <a:r>
              <a:rPr lang="en-US" dirty="0" smtClean="0"/>
              <a:t>Monitoring/follow-up the matter with the </a:t>
            </a:r>
            <a:r>
              <a:rPr lang="en-US" dirty="0" err="1" smtClean="0"/>
              <a:t>assessee</a:t>
            </a:r>
            <a:r>
              <a:rPr lang="en-US" dirty="0" smtClean="0"/>
              <a:t>.</a:t>
            </a:r>
          </a:p>
          <a:p>
            <a:r>
              <a:rPr lang="en-US" dirty="0" smtClean="0"/>
              <a:t>Coordinating with CPC - TDS in case of difficulty faced by the </a:t>
            </a:r>
            <a:r>
              <a:rPr lang="en-US" dirty="0" err="1" smtClean="0"/>
              <a:t>assessee</a:t>
            </a:r>
            <a:r>
              <a:rPr lang="en-US" dirty="0" smtClean="0"/>
              <a:t>.</a:t>
            </a:r>
          </a:p>
          <a:p>
            <a:r>
              <a:rPr lang="en-US" dirty="0" smtClean="0"/>
              <a:t>Considering resolvable/collectible demand also while issuing certificate u/s 197 of the Act.</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solidFill>
                  <a:srgbClr val="00B050"/>
                </a:solidFill>
              </a:rPr>
              <a:t>Role of AO – TDS :-			3/3</a:t>
            </a:r>
            <a:endParaRPr lang="en-US" dirty="0">
              <a:solidFill>
                <a:srgbClr val="00B050"/>
              </a:solidFill>
            </a:endParaRPr>
          </a:p>
        </p:txBody>
      </p:sp>
      <p:sp>
        <p:nvSpPr>
          <p:cNvPr id="3" name="Content Placeholder 2"/>
          <p:cNvSpPr>
            <a:spLocks noGrp="1"/>
          </p:cNvSpPr>
          <p:nvPr>
            <p:ph sz="quarter" idx="1"/>
          </p:nvPr>
        </p:nvSpPr>
        <p:spPr/>
        <p:txBody>
          <a:bodyPr>
            <a:normAutofit/>
          </a:bodyPr>
          <a:lstStyle/>
          <a:p>
            <a:endParaRPr lang="en-US" dirty="0" smtClean="0"/>
          </a:p>
          <a:p>
            <a:r>
              <a:rPr lang="en-US" dirty="0" smtClean="0"/>
              <a:t>Taking recovery measures, if no action is taken by the </a:t>
            </a:r>
            <a:r>
              <a:rPr lang="en-US" dirty="0" err="1" smtClean="0"/>
              <a:t>assessee</a:t>
            </a:r>
            <a:r>
              <a:rPr lang="en-US" dirty="0" smtClean="0"/>
              <a:t> in respect of resolvable/collectible demand, so that the demand is reduced to Nil.</a:t>
            </a:r>
          </a:p>
          <a:p>
            <a:r>
              <a:rPr lang="en-US" dirty="0" smtClean="0"/>
              <a:t>Asking the Inspector to follow up these cases.</a:t>
            </a:r>
          </a:p>
          <a:p>
            <a:r>
              <a:rPr lang="en-US" dirty="0" smtClean="0"/>
              <a:t>Looking into book entry transactions by government organizations and see whether TDS has been deducted and deposited.</a:t>
            </a:r>
          </a:p>
          <a:p>
            <a:r>
              <a:rPr lang="en-US" dirty="0" smtClean="0"/>
              <a:t>Apprising the Addl. CIT(TDS) of the progress made by the 3</a:t>
            </a:r>
            <a:r>
              <a:rPr lang="en-US" baseline="30000" dirty="0" smtClean="0"/>
              <a:t>rd</a:t>
            </a:r>
            <a:r>
              <a:rPr lang="en-US" dirty="0" smtClean="0"/>
              <a:t> of every month.</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Role of CIT(CPC-TDS), Ghaziabad :-							1/2</a:t>
            </a:r>
            <a:endParaRPr lang="en-US" dirty="0">
              <a:solidFill>
                <a:srgbClr val="00B050"/>
              </a:solidFill>
            </a:endParaRPr>
          </a:p>
        </p:txBody>
      </p:sp>
      <p:sp>
        <p:nvSpPr>
          <p:cNvPr id="3" name="Content Placeholder 2"/>
          <p:cNvSpPr>
            <a:spLocks noGrp="1"/>
          </p:cNvSpPr>
          <p:nvPr>
            <p:ph sz="quarter" idx="1"/>
          </p:nvPr>
        </p:nvSpPr>
        <p:spPr/>
        <p:txBody>
          <a:bodyPr>
            <a:normAutofit lnSpcReduction="10000"/>
          </a:bodyPr>
          <a:lstStyle/>
          <a:p>
            <a:r>
              <a:rPr lang="en-US" dirty="0" smtClean="0"/>
              <a:t>Disseminating the details of the resolvable/collectible demand at the A.O. portal under TRACES which shall be available to CIT(TDS)/Addl.CIT/and the A.Os.</a:t>
            </a:r>
          </a:p>
          <a:p>
            <a:r>
              <a:rPr lang="en-US" dirty="0" smtClean="0"/>
              <a:t>Disseminating the details of resolvable demand in the form of DVD/Soft Copy to each CIT(TDS) for his jurisdiction.</a:t>
            </a:r>
          </a:p>
          <a:p>
            <a:r>
              <a:rPr lang="en-US" dirty="0" smtClean="0"/>
              <a:t>Aggregating the progress made in this area for each CIT(TDS) jurisdiction fortnightly on the A.O. portal.</a:t>
            </a:r>
          </a:p>
          <a:p>
            <a:r>
              <a:rPr lang="en-US" dirty="0" smtClean="0"/>
              <a:t>Making a quarterly review on the progress and provide critical inputs feedback from the next quarter.</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Role of CIT(CPC-TDS), Ghaziabad :-							2/2</a:t>
            </a:r>
            <a:endParaRPr lang="en-US" dirty="0">
              <a:solidFill>
                <a:srgbClr val="00B050"/>
              </a:solidFill>
            </a:endParaRPr>
          </a:p>
        </p:txBody>
      </p:sp>
      <p:sp>
        <p:nvSpPr>
          <p:cNvPr id="3" name="Content Placeholder 2"/>
          <p:cNvSpPr>
            <a:spLocks noGrp="1"/>
          </p:cNvSpPr>
          <p:nvPr>
            <p:ph sz="quarter" idx="1"/>
          </p:nvPr>
        </p:nvSpPr>
        <p:spPr/>
        <p:txBody>
          <a:bodyPr>
            <a:normAutofit fontScale="92500" lnSpcReduction="10000"/>
          </a:bodyPr>
          <a:lstStyle/>
          <a:p>
            <a:r>
              <a:rPr lang="en-US" dirty="0" smtClean="0"/>
              <a:t>Disseminating any other relevant information periodically or as and when required on the recovery of the resolvable/collectible demand through TRACES or through separate communication.</a:t>
            </a:r>
          </a:p>
          <a:p>
            <a:r>
              <a:rPr lang="en-US" dirty="0" smtClean="0"/>
              <a:t>Making available the functionality of seeing the break-up of resolvable demand at all administrative levels.</a:t>
            </a:r>
          </a:p>
          <a:p>
            <a:r>
              <a:rPr lang="en-US" dirty="0" smtClean="0"/>
              <a:t>Updating the resolvable demands after filing of correction statements should be made fast-track.</a:t>
            </a:r>
          </a:p>
          <a:p>
            <a:r>
              <a:rPr lang="en-US" dirty="0" smtClean="0"/>
              <a:t>Enabling, the AO - TDS and Addl. CIT(TDS) to see refund on TRACES, if any, of </a:t>
            </a:r>
            <a:r>
              <a:rPr lang="en-US" dirty="0" err="1" smtClean="0"/>
              <a:t>assessee</a:t>
            </a:r>
            <a:r>
              <a:rPr lang="en-US" dirty="0" smtClean="0"/>
              <a:t> </a:t>
            </a:r>
            <a:r>
              <a:rPr lang="en-US" dirty="0" err="1" smtClean="0"/>
              <a:t>deductor</a:t>
            </a:r>
            <a:r>
              <a:rPr lang="en-US" dirty="0" smtClean="0"/>
              <a:t> under different TAN or PAN, so that the same may be considered for adjustment after due verification of nature of resolvable/collectible demand.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00B050"/>
                </a:solidFill>
              </a:rPr>
              <a:t>SOP - UNCONSUMED CHALLAN</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en-US" b="1" dirty="0" smtClean="0">
                <a:solidFill>
                  <a:srgbClr val="00B050"/>
                </a:solidFill>
              </a:rPr>
              <a:t>SOP – G-OLTAS</a:t>
            </a:r>
            <a:r>
              <a:rPr lang="en-US" dirty="0" smtClean="0">
                <a:solidFill>
                  <a:srgbClr val="00B050"/>
                </a:solidFill>
              </a:rPr>
              <a:t> </a:t>
            </a:r>
            <a:br>
              <a:rPr lang="en-US" dirty="0" smtClean="0">
                <a:solidFill>
                  <a:srgbClr val="00B050"/>
                </a:solidFill>
              </a:rPr>
            </a:br>
            <a:r>
              <a:rPr lang="en-US" b="1" dirty="0" smtClean="0">
                <a:solidFill>
                  <a:srgbClr val="00B050"/>
                </a:solidFill>
              </a:rPr>
              <a:t>RECONCILIATION</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solidFill>
                  <a:srgbClr val="00B050"/>
                </a:solidFill>
              </a:rPr>
              <a:t>G-OLTAS</a:t>
            </a:r>
            <a:r>
              <a:rPr lang="en-US" dirty="0" smtClean="0">
                <a:solidFill>
                  <a:srgbClr val="00B050"/>
                </a:solidFill>
              </a:rPr>
              <a:t> </a:t>
            </a:r>
            <a:r>
              <a:rPr lang="en-US" b="1" dirty="0" smtClean="0">
                <a:solidFill>
                  <a:srgbClr val="00B050"/>
                </a:solidFill>
              </a:rPr>
              <a:t>RECONCILIATION LACUNEA:-</a:t>
            </a:r>
            <a:endParaRPr lang="en-US" dirty="0">
              <a:solidFill>
                <a:srgbClr val="00B050"/>
              </a:solidFill>
            </a:endParaRPr>
          </a:p>
        </p:txBody>
      </p:sp>
      <p:sp>
        <p:nvSpPr>
          <p:cNvPr id="3" name="Content Placeholder 2"/>
          <p:cNvSpPr>
            <a:spLocks noGrp="1"/>
          </p:cNvSpPr>
          <p:nvPr>
            <p:ph sz="quarter" idx="1"/>
          </p:nvPr>
        </p:nvSpPr>
        <p:spPr/>
        <p:txBody>
          <a:bodyPr>
            <a:normAutofit fontScale="92500" lnSpcReduction="20000"/>
          </a:bodyPr>
          <a:lstStyle/>
          <a:p>
            <a:r>
              <a:rPr lang="en-US" dirty="0" smtClean="0"/>
              <a:t>List of active AIN holders is less than total no of AINs allotted.</a:t>
            </a:r>
          </a:p>
          <a:p>
            <a:r>
              <a:rPr lang="en-US" dirty="0" smtClean="0"/>
              <a:t>Amount reported by state Government AINs in form 24G is less</a:t>
            </a:r>
            <a:r>
              <a:rPr lang="en-US" b="1" dirty="0" smtClean="0"/>
              <a:t>/more </a:t>
            </a:r>
            <a:r>
              <a:rPr lang="en-US" dirty="0" smtClean="0"/>
              <a:t>than the amount reported by the State AGs as consolidated deduction during the year.</a:t>
            </a:r>
          </a:p>
          <a:p>
            <a:r>
              <a:rPr lang="en-US" dirty="0" smtClean="0"/>
              <a:t>Due to such a reporting, inference is drawn that whether any TDS collection was left to be accounted for or there was any incorrect reporting in Form 24G.</a:t>
            </a:r>
          </a:p>
          <a:p>
            <a:r>
              <a:rPr lang="en-US" dirty="0" smtClean="0"/>
              <a:t>It is also seen that there are substantial delays in deposit of TDS collections by AGs, some times more than months.</a:t>
            </a:r>
          </a:p>
          <a:p>
            <a:r>
              <a:rPr lang="en-US" dirty="0" smtClean="0"/>
              <a:t>TDS claimed by </a:t>
            </a:r>
            <a:r>
              <a:rPr lang="en-US" dirty="0" err="1" smtClean="0"/>
              <a:t>deductees</a:t>
            </a:r>
            <a:r>
              <a:rPr lang="en-US" dirty="0" smtClean="0"/>
              <a:t> of State Government departments in their individual returns of income, is more than the figure reported by State AGs/Form 24G.</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b="1" dirty="0" smtClean="0">
                <a:solidFill>
                  <a:srgbClr val="00B050"/>
                </a:solidFill>
              </a:rPr>
              <a:t>SOP – G-OLTAS</a:t>
            </a:r>
            <a:r>
              <a:rPr lang="en-US" dirty="0" smtClean="0">
                <a:solidFill>
                  <a:srgbClr val="00B050"/>
                </a:solidFill>
              </a:rPr>
              <a:t> </a:t>
            </a:r>
            <a:br>
              <a:rPr lang="en-US" dirty="0" smtClean="0">
                <a:solidFill>
                  <a:srgbClr val="00B050"/>
                </a:solidFill>
              </a:rPr>
            </a:br>
            <a:r>
              <a:rPr lang="en-US" b="1" dirty="0" smtClean="0">
                <a:solidFill>
                  <a:srgbClr val="00B050"/>
                </a:solidFill>
              </a:rPr>
              <a:t>RECONCILIATION</a:t>
            </a:r>
            <a:r>
              <a:rPr lang="en-US" dirty="0" smtClean="0">
                <a:solidFill>
                  <a:srgbClr val="00B050"/>
                </a:solidFill>
              </a:rPr>
              <a:t>  </a:t>
            </a:r>
            <a:r>
              <a:rPr lang="en-US" b="1" dirty="0" smtClean="0">
                <a:solidFill>
                  <a:srgbClr val="00B050"/>
                </a:solidFill>
              </a:rPr>
              <a:t>- Role of different TDS Authorities</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467600" cy="1143000"/>
          </a:xfrm>
        </p:spPr>
        <p:txBody>
          <a:bodyPr/>
          <a:lstStyle/>
          <a:p>
            <a:r>
              <a:rPr lang="en-US" b="1" dirty="0" smtClean="0">
                <a:solidFill>
                  <a:srgbClr val="00B050"/>
                </a:solidFill>
              </a:rPr>
              <a:t>Role of Pr. CCIT(CCA)/CCIT(TDS):-</a:t>
            </a:r>
            <a:endParaRPr lang="en-US" dirty="0">
              <a:solidFill>
                <a:srgbClr val="00B050"/>
              </a:solidFill>
            </a:endParaRPr>
          </a:p>
        </p:txBody>
      </p:sp>
      <p:sp>
        <p:nvSpPr>
          <p:cNvPr id="3" name="Content Placeholder 2"/>
          <p:cNvSpPr>
            <a:spLocks noGrp="1"/>
          </p:cNvSpPr>
          <p:nvPr>
            <p:ph sz="quarter" idx="1"/>
          </p:nvPr>
        </p:nvSpPr>
        <p:spPr/>
        <p:txBody>
          <a:bodyPr/>
          <a:lstStyle/>
          <a:p>
            <a:endParaRPr lang="en-US" dirty="0" smtClean="0"/>
          </a:p>
          <a:p>
            <a:r>
              <a:rPr lang="en-US" dirty="0" smtClean="0"/>
              <a:t>Interacting with Chief Secretary of State and Principal A.G. to highlight the issue</a:t>
            </a:r>
          </a:p>
          <a:p>
            <a:r>
              <a:rPr lang="en-US" dirty="0" smtClean="0"/>
              <a:t>Taking up the issue of belated remittance of Government TDS</a:t>
            </a:r>
          </a:p>
          <a:p>
            <a:r>
              <a:rPr lang="en-US" dirty="0" smtClean="0"/>
              <a:t>Suggesting follow-up action, if any, required with respect to the above</a:t>
            </a:r>
          </a:p>
          <a:p>
            <a:r>
              <a:rPr lang="en-US" dirty="0" smtClean="0"/>
              <a:t>Discussing and obtain details of progress made in such cases from </a:t>
            </a:r>
            <a:r>
              <a:rPr lang="en-US" dirty="0" err="1" smtClean="0"/>
              <a:t>CsIT</a:t>
            </a:r>
            <a:r>
              <a:rPr lang="en-US" dirty="0" smtClean="0"/>
              <a:t>(TDS) under him.</a:t>
            </a:r>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CIT(TDS):-			1/3</a:t>
            </a:r>
            <a:endParaRPr lang="en-US" dirty="0">
              <a:solidFill>
                <a:srgbClr val="00B050"/>
              </a:solidFill>
            </a:endParaRPr>
          </a:p>
        </p:txBody>
      </p:sp>
      <p:sp>
        <p:nvSpPr>
          <p:cNvPr id="3" name="Content Placeholder 2"/>
          <p:cNvSpPr>
            <a:spLocks noGrp="1"/>
          </p:cNvSpPr>
          <p:nvPr>
            <p:ph sz="quarter" idx="1"/>
          </p:nvPr>
        </p:nvSpPr>
        <p:spPr/>
        <p:txBody>
          <a:bodyPr>
            <a:normAutofit/>
          </a:bodyPr>
          <a:lstStyle/>
          <a:p>
            <a:r>
              <a:rPr lang="en-US" dirty="0" smtClean="0"/>
              <a:t>Co-</a:t>
            </a:r>
            <a:r>
              <a:rPr lang="en-US" dirty="0" err="1" smtClean="0"/>
              <a:t>ordinating</a:t>
            </a:r>
            <a:r>
              <a:rPr lang="en-US" dirty="0" smtClean="0"/>
              <a:t> with State Government finance department and Account Officers and AGs (A&amp;E) to solve the issue</a:t>
            </a:r>
          </a:p>
          <a:p>
            <a:r>
              <a:rPr lang="en-US" dirty="0" smtClean="0"/>
              <a:t>Maintaining a master list of AIN holders in his jurisdiction and periodically remove inactive AINs</a:t>
            </a:r>
          </a:p>
          <a:p>
            <a:r>
              <a:rPr lang="en-US" dirty="0" smtClean="0"/>
              <a:t>Updating AIN-TIN mapping with the help of CPC(TDS)</a:t>
            </a:r>
          </a:p>
          <a:p>
            <a:r>
              <a:rPr lang="en-US" dirty="0" smtClean="0"/>
              <a:t>Removing inactive TANs/AINs based on information sent by CPC-TDS and on enquiries made by AO - TDS.</a:t>
            </a:r>
          </a:p>
          <a:p>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CIT(TDS):-			2/3</a:t>
            </a:r>
            <a:endParaRPr lang="en-US" dirty="0">
              <a:solidFill>
                <a:srgbClr val="00B050"/>
              </a:solidFill>
            </a:endParaRPr>
          </a:p>
        </p:txBody>
      </p:sp>
      <p:sp>
        <p:nvSpPr>
          <p:cNvPr id="3" name="Content Placeholder 2"/>
          <p:cNvSpPr>
            <a:spLocks noGrp="1"/>
          </p:cNvSpPr>
          <p:nvPr>
            <p:ph sz="quarter" idx="1"/>
          </p:nvPr>
        </p:nvSpPr>
        <p:spPr/>
        <p:txBody>
          <a:bodyPr>
            <a:normAutofit/>
          </a:bodyPr>
          <a:lstStyle/>
          <a:p>
            <a:r>
              <a:rPr lang="en-US" dirty="0" smtClean="0"/>
              <a:t>Monitoring compliance in filing of Form 24G by the PAO/Treasury Officers (the AIN holders).</a:t>
            </a:r>
          </a:p>
          <a:p>
            <a:r>
              <a:rPr lang="en-US" dirty="0" smtClean="0"/>
              <a:t>Sensitizing them towards dissemination of BIN to the Govt. </a:t>
            </a:r>
            <a:r>
              <a:rPr lang="en-US" dirty="0" err="1" smtClean="0"/>
              <a:t>deductors</a:t>
            </a:r>
            <a:r>
              <a:rPr lang="en-US" dirty="0" smtClean="0"/>
              <a:t>. The 24G Statements filed by the AIN holders should be utilized to issue notices to Government </a:t>
            </a:r>
            <a:r>
              <a:rPr lang="en-US" dirty="0" err="1" smtClean="0"/>
              <a:t>deductors</a:t>
            </a:r>
            <a:r>
              <a:rPr lang="en-US" dirty="0" smtClean="0"/>
              <a:t> to file their TDS statements in time. </a:t>
            </a:r>
          </a:p>
          <a:p>
            <a:r>
              <a:rPr lang="en-US" dirty="0" smtClean="0"/>
              <a:t>Monitoring timely receipt of TDS payments of State Government through Accountant General. </a:t>
            </a:r>
          </a:p>
          <a:p>
            <a:r>
              <a:rPr lang="en-US" dirty="0" smtClean="0"/>
              <a:t>Causing enquiries to be conducted in case of AINs not issuing BINs/Not filing statements/under reporting TDS made by them.</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CIT(TDS):-			3/3</a:t>
            </a:r>
            <a:endParaRPr lang="en-US" dirty="0">
              <a:solidFill>
                <a:srgbClr val="00B050"/>
              </a:solidFill>
            </a:endParaRPr>
          </a:p>
        </p:txBody>
      </p:sp>
      <p:sp>
        <p:nvSpPr>
          <p:cNvPr id="3" name="Content Placeholder 2"/>
          <p:cNvSpPr>
            <a:spLocks noGrp="1"/>
          </p:cNvSpPr>
          <p:nvPr>
            <p:ph sz="quarter" idx="1"/>
          </p:nvPr>
        </p:nvSpPr>
        <p:spPr/>
        <p:txBody>
          <a:bodyPr>
            <a:normAutofit/>
          </a:bodyPr>
          <a:lstStyle/>
          <a:p>
            <a:r>
              <a:rPr lang="en-US" dirty="0" smtClean="0"/>
              <a:t>Holding seminars with big Central Organizations to educate and familiarize them with the procedures for proper capturing of TDS data AIN-wise.</a:t>
            </a:r>
          </a:p>
          <a:p>
            <a:r>
              <a:rPr lang="en-US" dirty="0" smtClean="0"/>
              <a:t>Ensuring that the State AGs send a report as prescribed in CGA's OM No. S11024/1/80/TA/2457 dated 24.06.1988.</a:t>
            </a:r>
          </a:p>
          <a:p>
            <a:r>
              <a:rPr lang="en-US" dirty="0" smtClean="0"/>
              <a:t>While giving approval for the fresh AINs to be allotted, the CIT(TDS) should verify the justification for requirement of such AIN.</a:t>
            </a:r>
          </a:p>
          <a:p>
            <a:r>
              <a:rPr lang="en-US" dirty="0" smtClean="0"/>
              <a:t>Reporting the outcome/efforts made in the monthly D.O. letter.</a:t>
            </a:r>
          </a:p>
          <a:p>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Addl. CIT(TDS):-</a:t>
            </a:r>
            <a:endParaRPr lang="en-US" dirty="0">
              <a:solidFill>
                <a:srgbClr val="00B050"/>
              </a:solidFill>
            </a:endParaRPr>
          </a:p>
        </p:txBody>
      </p:sp>
      <p:sp>
        <p:nvSpPr>
          <p:cNvPr id="3" name="Content Placeholder 2"/>
          <p:cNvSpPr>
            <a:spLocks noGrp="1"/>
          </p:cNvSpPr>
          <p:nvPr>
            <p:ph sz="quarter" idx="1"/>
          </p:nvPr>
        </p:nvSpPr>
        <p:spPr/>
        <p:txBody>
          <a:bodyPr/>
          <a:lstStyle/>
          <a:p>
            <a:endParaRPr lang="en-US" dirty="0" smtClean="0"/>
          </a:p>
          <a:p>
            <a:r>
              <a:rPr lang="en-US" dirty="0" err="1" smtClean="0"/>
              <a:t>Liaisoning</a:t>
            </a:r>
            <a:r>
              <a:rPr lang="en-US" dirty="0" smtClean="0"/>
              <a:t> with NSDL for regularly updating the AIN registry and ensuring correct data entry in respect of AINs.</a:t>
            </a:r>
          </a:p>
          <a:p>
            <a:endParaRPr lang="en-US" dirty="0" smtClean="0"/>
          </a:p>
          <a:p>
            <a:r>
              <a:rPr lang="en-US" dirty="0" smtClean="0"/>
              <a:t>Developing a liaison for new Offices/new DDOs may be requested to obtain AIN/TAN on a priority basis.</a:t>
            </a:r>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AO - TDS:-</a:t>
            </a:r>
            <a:endParaRPr lang="en-US" dirty="0">
              <a:solidFill>
                <a:srgbClr val="00B050"/>
              </a:solidFill>
            </a:endParaRPr>
          </a:p>
        </p:txBody>
      </p:sp>
      <p:sp>
        <p:nvSpPr>
          <p:cNvPr id="3" name="Content Placeholder 2"/>
          <p:cNvSpPr>
            <a:spLocks noGrp="1"/>
          </p:cNvSpPr>
          <p:nvPr>
            <p:ph sz="quarter" idx="1"/>
          </p:nvPr>
        </p:nvSpPr>
        <p:spPr/>
        <p:txBody>
          <a:bodyPr/>
          <a:lstStyle/>
          <a:p>
            <a:endParaRPr lang="en-US" dirty="0" smtClean="0"/>
          </a:p>
          <a:p>
            <a:r>
              <a:rPr lang="en-US" dirty="0" smtClean="0"/>
              <a:t>Verifying the correctness of Form 24G and report the incorrect details to CPC and ensure correctness from </a:t>
            </a:r>
            <a:r>
              <a:rPr lang="en-US" dirty="0" err="1" smtClean="0"/>
              <a:t>deductors</a:t>
            </a:r>
            <a:r>
              <a:rPr lang="en-US" dirty="0" smtClean="0"/>
              <a:t>.</a:t>
            </a:r>
          </a:p>
          <a:p>
            <a:endParaRPr lang="en-US" dirty="0" smtClean="0"/>
          </a:p>
          <a:p>
            <a:r>
              <a:rPr lang="en-US" dirty="0" smtClean="0"/>
              <a:t>In case of non-filers, ensuring compliance from </a:t>
            </a:r>
            <a:r>
              <a:rPr lang="en-US" dirty="0" err="1" smtClean="0"/>
              <a:t>assessee</a:t>
            </a:r>
            <a:r>
              <a:rPr lang="en-US" dirty="0" smtClean="0"/>
              <a:t> </a:t>
            </a:r>
            <a:r>
              <a:rPr lang="en-US" dirty="0" err="1" smtClean="0"/>
              <a:t>deductors</a:t>
            </a:r>
            <a:r>
              <a:rPr lang="en-US" dirty="0" smtClean="0"/>
              <a:t>.</a:t>
            </a:r>
          </a:p>
          <a:p>
            <a:endParaRPr lang="en-US" dirty="0" smtClean="0"/>
          </a:p>
          <a:p>
            <a:r>
              <a:rPr lang="en-US" dirty="0" smtClean="0"/>
              <a:t>Conducting awareness </a:t>
            </a:r>
            <a:r>
              <a:rPr lang="en-US" dirty="0" err="1" smtClean="0"/>
              <a:t>programmes</a:t>
            </a:r>
            <a:r>
              <a:rPr lang="en-US" dirty="0" smtClean="0"/>
              <a:t> in case of Govt./semi-Govt. offices having five or more DDOs/PAOs.</a:t>
            </a:r>
          </a:p>
          <a:p>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solidFill>
                  <a:srgbClr val="00B050"/>
                </a:solidFill>
              </a:rPr>
              <a:t>Role of CPC-TDS:-			1/2</a:t>
            </a:r>
            <a:endParaRPr lang="en-US" dirty="0">
              <a:solidFill>
                <a:srgbClr val="00B050"/>
              </a:solidFill>
            </a:endParaRPr>
          </a:p>
        </p:txBody>
      </p:sp>
      <p:sp>
        <p:nvSpPr>
          <p:cNvPr id="3" name="Content Placeholder 2"/>
          <p:cNvSpPr>
            <a:spLocks noGrp="1"/>
          </p:cNvSpPr>
          <p:nvPr>
            <p:ph sz="quarter" idx="1"/>
          </p:nvPr>
        </p:nvSpPr>
        <p:spPr/>
        <p:txBody>
          <a:bodyPr>
            <a:normAutofit fontScale="92500" lnSpcReduction="10000"/>
          </a:bodyPr>
          <a:lstStyle/>
          <a:p>
            <a:r>
              <a:rPr lang="en-US" dirty="0" smtClean="0"/>
              <a:t>Running Back end queries and reports to identify inactive TANs/AINs and remove them from the data base in coordination with CITs(TDS).</a:t>
            </a:r>
          </a:p>
          <a:p>
            <a:r>
              <a:rPr lang="en-US" dirty="0" smtClean="0"/>
              <a:t>Updating AIN-TAN mapping frequently and intimate field formations.</a:t>
            </a:r>
          </a:p>
          <a:p>
            <a:r>
              <a:rPr lang="en-US" dirty="0" smtClean="0"/>
              <a:t>Running reports to identify cases where TDS reported by State AGs does not tally with that reported in form 24G.</a:t>
            </a:r>
          </a:p>
          <a:p>
            <a:r>
              <a:rPr lang="en-US" dirty="0" smtClean="0"/>
              <a:t>Identifying AINs/TANs responsible for this and intimate field formations.</a:t>
            </a:r>
          </a:p>
          <a:p>
            <a:r>
              <a:rPr lang="en-US" dirty="0" smtClean="0"/>
              <a:t>Running Back end queries and reports to identify inactive TANs/AINs and remove them from the data base in coordination with </a:t>
            </a:r>
            <a:r>
              <a:rPr lang="en-US" dirty="0" err="1" smtClean="0"/>
              <a:t>CsIT</a:t>
            </a:r>
            <a:r>
              <a:rPr lang="en-US" dirty="0" smtClean="0"/>
              <a:t>(TDS) and generate and disseminate such reports periodically.</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UNCONSUMED CHALLAN - Reason</a:t>
            </a:r>
            <a:endParaRPr lang="en-US" dirty="0">
              <a:solidFill>
                <a:srgbClr val="00B050"/>
              </a:solidFill>
            </a:endParaRPr>
          </a:p>
        </p:txBody>
      </p:sp>
      <p:sp>
        <p:nvSpPr>
          <p:cNvPr id="3" name="Content Placeholder 2"/>
          <p:cNvSpPr>
            <a:spLocks noGrp="1"/>
          </p:cNvSpPr>
          <p:nvPr>
            <p:ph sz="quarter" idx="1"/>
          </p:nvPr>
        </p:nvSpPr>
        <p:spPr/>
        <p:txBody>
          <a:bodyPr/>
          <a:lstStyle/>
          <a:p>
            <a:endParaRPr lang="en-US" dirty="0" smtClean="0"/>
          </a:p>
          <a:p>
            <a:endParaRPr lang="en-US" dirty="0" smtClean="0"/>
          </a:p>
          <a:p>
            <a:r>
              <a:rPr lang="en-US" dirty="0" smtClean="0"/>
              <a:t>Quoting of wrong </a:t>
            </a:r>
            <a:r>
              <a:rPr lang="en-US" dirty="0" err="1" smtClean="0"/>
              <a:t>challan</a:t>
            </a:r>
            <a:r>
              <a:rPr lang="en-US" dirty="0" smtClean="0"/>
              <a:t> particulars in TDS statement</a:t>
            </a:r>
          </a:p>
          <a:p>
            <a:r>
              <a:rPr lang="en-US" dirty="0" err="1" smtClean="0"/>
              <a:t>Challan</a:t>
            </a:r>
            <a:r>
              <a:rPr lang="en-US" dirty="0" smtClean="0"/>
              <a:t> has not been reported through TDS statement</a:t>
            </a:r>
          </a:p>
          <a:p>
            <a:r>
              <a:rPr lang="en-US" dirty="0" err="1" smtClean="0"/>
              <a:t>Deductor</a:t>
            </a:r>
            <a:r>
              <a:rPr lang="en-US" dirty="0" smtClean="0"/>
              <a:t> paid the TDS but has either not reported TDS transactions through TDS statement at all or; reported incomplete transactions in TDS statement.</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solidFill>
                  <a:srgbClr val="00B050"/>
                </a:solidFill>
              </a:rPr>
              <a:t>Role of CPC-TDS:-			2/2</a:t>
            </a:r>
            <a:endParaRPr lang="en-US" dirty="0">
              <a:solidFill>
                <a:srgbClr val="00B050"/>
              </a:solidFill>
            </a:endParaRPr>
          </a:p>
        </p:txBody>
      </p:sp>
      <p:sp>
        <p:nvSpPr>
          <p:cNvPr id="3" name="Content Placeholder 2"/>
          <p:cNvSpPr>
            <a:spLocks noGrp="1"/>
          </p:cNvSpPr>
          <p:nvPr>
            <p:ph sz="quarter" idx="1"/>
          </p:nvPr>
        </p:nvSpPr>
        <p:spPr/>
        <p:txBody>
          <a:bodyPr>
            <a:normAutofit fontScale="92500" lnSpcReduction="10000"/>
          </a:bodyPr>
          <a:lstStyle/>
          <a:p>
            <a:r>
              <a:rPr lang="en-US" dirty="0" smtClean="0"/>
              <a:t>Updating AIN-TAN mapping frequently and intimate field formations.</a:t>
            </a:r>
          </a:p>
          <a:p>
            <a:r>
              <a:rPr lang="en-US" dirty="0" smtClean="0"/>
              <a:t>Running reports to identify cases where TDS reported by State AGs does not tally with that reported in form 24G.</a:t>
            </a:r>
          </a:p>
          <a:p>
            <a:r>
              <a:rPr lang="en-US" dirty="0" smtClean="0"/>
              <a:t>Identifying AINs/TANs responsible for this and intimate field formations</a:t>
            </a:r>
          </a:p>
          <a:p>
            <a:r>
              <a:rPr lang="en-US" dirty="0" smtClean="0"/>
              <a:t>Identifying AINs not issuing BIN and communicate the same to AO - TDS and Addl. CIT(TDS).</a:t>
            </a:r>
          </a:p>
          <a:p>
            <a:r>
              <a:rPr lang="en-US" dirty="0" smtClean="0"/>
              <a:t>Identifying the incorrect details filed in AIN directory and generate such reports periodically.</a:t>
            </a:r>
          </a:p>
          <a:p>
            <a:r>
              <a:rPr lang="en-US" dirty="0" smtClean="0"/>
              <a:t>Making accessible report about AINs/TAN in other </a:t>
            </a:r>
            <a:r>
              <a:rPr lang="en-US" dirty="0" err="1" smtClean="0"/>
              <a:t>CsIT</a:t>
            </a:r>
            <a:r>
              <a:rPr lang="en-US" dirty="0" smtClean="0"/>
              <a:t>(TDS) charges in the same state to all </a:t>
            </a:r>
            <a:r>
              <a:rPr lang="en-US" dirty="0" err="1" smtClean="0"/>
              <a:t>CsIT</a:t>
            </a:r>
            <a:r>
              <a:rPr lang="en-US" dirty="0" smtClean="0"/>
              <a:t> in that state, so that there may be better co-ordination.</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b="1" dirty="0" smtClean="0">
                <a:solidFill>
                  <a:srgbClr val="00B050"/>
                </a:solidFill>
              </a:rPr>
              <a:t>SOP – CORPORATE CONNECT</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solidFill>
                  <a:srgbClr val="00B050"/>
                </a:solidFill>
              </a:rPr>
              <a:t>WORK RELATING TO CORPORATE CONNECT:-</a:t>
            </a:r>
            <a:endParaRPr lang="en-US" dirty="0">
              <a:solidFill>
                <a:srgbClr val="00B050"/>
              </a:solidFill>
            </a:endParaRPr>
          </a:p>
        </p:txBody>
      </p:sp>
      <p:sp>
        <p:nvSpPr>
          <p:cNvPr id="3" name="Content Placeholder 2"/>
          <p:cNvSpPr>
            <a:spLocks noGrp="1"/>
          </p:cNvSpPr>
          <p:nvPr>
            <p:ph sz="quarter" idx="1"/>
          </p:nvPr>
        </p:nvSpPr>
        <p:spPr/>
        <p:txBody>
          <a:bodyPr>
            <a:normAutofit fontScale="92500"/>
          </a:bodyPr>
          <a:lstStyle/>
          <a:p>
            <a:r>
              <a:rPr lang="en-US" dirty="0" smtClean="0"/>
              <a:t>Organizing workshops with big </a:t>
            </a:r>
            <a:r>
              <a:rPr lang="en-US" dirty="0" err="1" smtClean="0"/>
              <a:t>Corporates</a:t>
            </a:r>
            <a:r>
              <a:rPr lang="en-US" dirty="0" smtClean="0"/>
              <a:t>/Banks with large number of TANs to sensitize the Principal Officers of respective </a:t>
            </a:r>
            <a:r>
              <a:rPr lang="en-US" dirty="0" err="1" smtClean="0"/>
              <a:t>Corporates</a:t>
            </a:r>
            <a:r>
              <a:rPr lang="en-US" dirty="0" smtClean="0"/>
              <a:t>/Banks about various defaults being committed by their branches.</a:t>
            </a:r>
          </a:p>
          <a:p>
            <a:r>
              <a:rPr lang="en-US" dirty="0" smtClean="0"/>
              <a:t>Sensitizing </a:t>
            </a:r>
            <a:r>
              <a:rPr lang="en-US" dirty="0" err="1" smtClean="0"/>
              <a:t>corporates</a:t>
            </a:r>
            <a:r>
              <a:rPr lang="en-US" dirty="0" smtClean="0"/>
              <a:t> that the defaults committed by branches have implications on the total income of the corporate entity in view of section 40(a)(</a:t>
            </a:r>
            <a:r>
              <a:rPr lang="en-US" dirty="0" err="1" smtClean="0"/>
              <a:t>ia</a:t>
            </a:r>
            <a:r>
              <a:rPr lang="en-US" dirty="0" smtClean="0"/>
              <a:t>) of the Act and also the fact that interest u/s 201(1A), fee u/s 234E do not qualify work deduction and such defaults also attract prosecution against the </a:t>
            </a:r>
            <a:r>
              <a:rPr lang="en-US" dirty="0" err="1" smtClean="0"/>
              <a:t>deductor</a:t>
            </a:r>
            <a:r>
              <a:rPr lang="en-US" dirty="0" smtClean="0"/>
              <a:t>.</a:t>
            </a:r>
          </a:p>
          <a:p>
            <a:r>
              <a:rPr lang="en-US" dirty="0" smtClean="0"/>
              <a:t>Sensitizing the </a:t>
            </a:r>
            <a:r>
              <a:rPr lang="en-US" dirty="0" err="1" smtClean="0"/>
              <a:t>corporates</a:t>
            </a:r>
            <a:r>
              <a:rPr lang="en-US" dirty="0" smtClean="0"/>
              <a:t> that the defaults on their part impact their clients as they are unable to get credit in their income-tax returns.</a:t>
            </a:r>
          </a:p>
          <a:p>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b="1" dirty="0" smtClean="0">
                <a:solidFill>
                  <a:srgbClr val="00B050"/>
                </a:solidFill>
              </a:rPr>
              <a:t>SOP – CORPORATE CONNECT </a:t>
            </a:r>
            <a:r>
              <a:rPr lang="en-US" dirty="0" smtClean="0">
                <a:solidFill>
                  <a:srgbClr val="00B050"/>
                </a:solidFill>
              </a:rPr>
              <a:t>  </a:t>
            </a:r>
            <a:r>
              <a:rPr lang="en-US" b="1" dirty="0" smtClean="0">
                <a:solidFill>
                  <a:srgbClr val="00B050"/>
                </a:solidFill>
              </a:rPr>
              <a:t>- Role of different TDS Authorities</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Role of Pr. CCIT(CCA)/CCIT(TDS):-</a:t>
            </a:r>
            <a:endParaRPr lang="en-US" dirty="0">
              <a:solidFill>
                <a:srgbClr val="00B050"/>
              </a:solidFill>
            </a:endParaRPr>
          </a:p>
        </p:txBody>
      </p:sp>
      <p:sp>
        <p:nvSpPr>
          <p:cNvPr id="3" name="Content Placeholder 2"/>
          <p:cNvSpPr>
            <a:spLocks noGrp="1"/>
          </p:cNvSpPr>
          <p:nvPr>
            <p:ph sz="quarter" idx="1"/>
          </p:nvPr>
        </p:nvSpPr>
        <p:spPr/>
        <p:txBody>
          <a:bodyPr>
            <a:normAutofit/>
          </a:bodyPr>
          <a:lstStyle/>
          <a:p>
            <a:endParaRPr lang="en-US" dirty="0" smtClean="0"/>
          </a:p>
          <a:p>
            <a:r>
              <a:rPr lang="en-US" dirty="0" smtClean="0"/>
              <a:t>Interacting with CIT(TDS)under his jurisdiction on regular basis and to obtain from them result of cases followed up by them.</a:t>
            </a:r>
          </a:p>
          <a:p>
            <a:endParaRPr lang="en-US" dirty="0" smtClean="0"/>
          </a:p>
          <a:p>
            <a:r>
              <a:rPr lang="en-US" dirty="0" smtClean="0"/>
              <a:t>Suggesting follow-up action, if any, required with respect to any particular Corporate PAN.</a:t>
            </a:r>
          </a:p>
          <a:p>
            <a:endParaRPr lang="en-US" dirty="0" smtClean="0"/>
          </a:p>
          <a:p>
            <a:r>
              <a:rPr lang="en-US" dirty="0" smtClean="0"/>
              <a:t>Apprising the Zonal Member/Member(R) of the progress and result through monthly D.O. by 10</a:t>
            </a:r>
            <a:r>
              <a:rPr lang="en-US" baseline="30000" dirty="0" smtClean="0"/>
              <a:t>th</a:t>
            </a:r>
            <a:r>
              <a:rPr lang="en-US" dirty="0" smtClean="0"/>
              <a:t> of the following month and a copy of the D.O. shall also be sent to Principal DGIT(</a:t>
            </a:r>
            <a:r>
              <a:rPr lang="en-US" dirty="0" err="1" smtClean="0"/>
              <a:t>Admn</a:t>
            </a:r>
            <a:r>
              <a:rPr lang="en-US" dirty="0" smtClean="0"/>
              <a:t>.).</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CIT(TDS):-</a:t>
            </a:r>
            <a:endParaRPr lang="en-US" dirty="0">
              <a:solidFill>
                <a:srgbClr val="00B050"/>
              </a:solidFill>
            </a:endParaRPr>
          </a:p>
        </p:txBody>
      </p:sp>
      <p:sp>
        <p:nvSpPr>
          <p:cNvPr id="3" name="Content Placeholder 2"/>
          <p:cNvSpPr>
            <a:spLocks noGrp="1"/>
          </p:cNvSpPr>
          <p:nvPr>
            <p:ph sz="quarter" idx="1"/>
          </p:nvPr>
        </p:nvSpPr>
        <p:spPr/>
        <p:txBody>
          <a:bodyPr>
            <a:normAutofit fontScale="92500" lnSpcReduction="20000"/>
          </a:bodyPr>
          <a:lstStyle/>
          <a:p>
            <a:r>
              <a:rPr lang="en-US" dirty="0" smtClean="0"/>
              <a:t>Discussing and obtain progress made in TDS Corporate Connect cases from Addl.CIT under him.</a:t>
            </a:r>
          </a:p>
          <a:p>
            <a:r>
              <a:rPr lang="en-US" dirty="0" smtClean="0"/>
              <a:t>Suggesting follow-up action, if any, required with respect to any particular Corporate PAN.</a:t>
            </a:r>
          </a:p>
          <a:p>
            <a:r>
              <a:rPr lang="en-US" dirty="0" smtClean="0"/>
              <a:t>Apprising of the result to the Pr. CCIT/CCIT(TDS) by 7</a:t>
            </a:r>
            <a:r>
              <a:rPr lang="en-US" baseline="30000" dirty="0" smtClean="0"/>
              <a:t>th</a:t>
            </a:r>
            <a:r>
              <a:rPr lang="en-US" dirty="0" smtClean="0"/>
              <a:t>of the following month.</a:t>
            </a:r>
          </a:p>
          <a:p>
            <a:r>
              <a:rPr lang="en-US" dirty="0" smtClean="0"/>
              <a:t>Interacting with CEOs/CFOs of selected Corporate PANs in his jurisdiction and impress upon them the mutual benefits of such an exercise for both the Corporate as well as for the Income-tax Department. </a:t>
            </a:r>
          </a:p>
          <a:p>
            <a:r>
              <a:rPr lang="en-US" dirty="0" smtClean="0"/>
              <a:t>Discussing and review the outcome of meetings held by the Addl.CIT(TDS) under him with respect to CEOs/CFOs handled by Addl.CIT(TDS).</a:t>
            </a:r>
          </a:p>
          <a:p>
            <a:r>
              <a:rPr lang="en-US" dirty="0" smtClean="0"/>
              <a:t>Distributing soft copies of latest information received from CPC-TDS to all the Addl. CIT(TDS) under him.</a:t>
            </a:r>
          </a:p>
          <a:p>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Addl.CIT(TDS):-</a:t>
            </a:r>
            <a:endParaRPr lang="en-US" dirty="0">
              <a:solidFill>
                <a:srgbClr val="00B050"/>
              </a:solidFill>
            </a:endParaRPr>
          </a:p>
        </p:txBody>
      </p:sp>
      <p:sp>
        <p:nvSpPr>
          <p:cNvPr id="3" name="Content Placeholder 2"/>
          <p:cNvSpPr>
            <a:spLocks noGrp="1"/>
          </p:cNvSpPr>
          <p:nvPr>
            <p:ph sz="quarter" idx="1"/>
          </p:nvPr>
        </p:nvSpPr>
        <p:spPr/>
        <p:txBody>
          <a:bodyPr>
            <a:normAutofit/>
          </a:bodyPr>
          <a:lstStyle/>
          <a:p>
            <a:r>
              <a:rPr lang="en-US" dirty="0" smtClean="0"/>
              <a:t>Organizing meetings with the Corporate CEOs/CFOs in his jurisdiction and to impress upon them the mutual benefit of such TDS Corporate Connect exercise.</a:t>
            </a:r>
          </a:p>
          <a:p>
            <a:endParaRPr lang="en-US" dirty="0" smtClean="0"/>
          </a:p>
          <a:p>
            <a:r>
              <a:rPr lang="en-US" dirty="0" smtClean="0"/>
              <a:t>Apprising the CIT(TDS) of the outcome of such meeting on the first of the following month.</a:t>
            </a:r>
          </a:p>
          <a:p>
            <a:endParaRPr lang="en-US" dirty="0" smtClean="0"/>
          </a:p>
          <a:p>
            <a:r>
              <a:rPr lang="en-US" dirty="0" smtClean="0"/>
              <a:t>Maintaining a record of such meetings to be forwarded to the CIT(TDS) in the format which may be prescribed or through the monthly D.O.</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AO - TDS:-</a:t>
            </a:r>
            <a:endParaRPr lang="en-US" dirty="0">
              <a:solidFill>
                <a:srgbClr val="00B050"/>
              </a:solidFill>
            </a:endParaRPr>
          </a:p>
        </p:txBody>
      </p:sp>
      <p:sp>
        <p:nvSpPr>
          <p:cNvPr id="3" name="Content Placeholder 2"/>
          <p:cNvSpPr>
            <a:spLocks noGrp="1"/>
          </p:cNvSpPr>
          <p:nvPr>
            <p:ph sz="quarter" idx="1"/>
          </p:nvPr>
        </p:nvSpPr>
        <p:spPr/>
        <p:txBody>
          <a:bodyPr/>
          <a:lstStyle/>
          <a:p>
            <a:endParaRPr lang="en-US" dirty="0" smtClean="0"/>
          </a:p>
          <a:p>
            <a:r>
              <a:rPr lang="en-US" dirty="0" smtClean="0"/>
              <a:t>Assisting the Addl. CIT(TDS) in organizing meetings with the Corporate CEOs/CFOs in his jurisdiction.</a:t>
            </a:r>
          </a:p>
          <a:p>
            <a:endParaRPr lang="en-US" dirty="0" smtClean="0"/>
          </a:p>
          <a:p>
            <a:r>
              <a:rPr lang="en-US" dirty="0" smtClean="0"/>
              <a:t>Maintaining a record of such meetings to be forwarded to the CIT in the format which may be prescribed or through the monthly D.O.</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Role of CIT(CPC-TDS) Ghaziabad:-</a:t>
            </a:r>
            <a:endParaRPr lang="en-US" dirty="0">
              <a:solidFill>
                <a:srgbClr val="00B050"/>
              </a:solidFill>
            </a:endParaRPr>
          </a:p>
        </p:txBody>
      </p:sp>
      <p:sp>
        <p:nvSpPr>
          <p:cNvPr id="3" name="Content Placeholder 2"/>
          <p:cNvSpPr>
            <a:spLocks noGrp="1"/>
          </p:cNvSpPr>
          <p:nvPr>
            <p:ph sz="quarter" idx="1"/>
          </p:nvPr>
        </p:nvSpPr>
        <p:spPr/>
        <p:txBody>
          <a:bodyPr>
            <a:normAutofit/>
          </a:bodyPr>
          <a:lstStyle/>
          <a:p>
            <a:r>
              <a:rPr lang="en-US" dirty="0" smtClean="0"/>
              <a:t>Disseminating the updated information of Corporate PAN to respective CIT(TDS) on the first of every month.</a:t>
            </a:r>
          </a:p>
          <a:p>
            <a:r>
              <a:rPr lang="en-US" dirty="0" smtClean="0"/>
              <a:t>Forwarding a copy of such information to the concerned </a:t>
            </a:r>
            <a:r>
              <a:rPr lang="en-US" dirty="0" err="1" smtClean="0"/>
              <a:t>Pr.CCIT</a:t>
            </a:r>
            <a:r>
              <a:rPr lang="en-US" dirty="0" smtClean="0"/>
              <a:t>/CCIT(TDS)/CIT(TDS) having jurisdiction.</a:t>
            </a:r>
          </a:p>
          <a:p>
            <a:r>
              <a:rPr lang="en-US" dirty="0" smtClean="0"/>
              <a:t>Reviewing on quarterly basis such progress and to provide further inputs/guidance to the region wherever it is required.</a:t>
            </a:r>
          </a:p>
          <a:p>
            <a:r>
              <a:rPr lang="en-US" dirty="0" smtClean="0"/>
              <a:t>Supplementing the details required by field formations in top priority cases on the request received from the concerned CCIT region.</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746650"/>
          </a:xfrm>
        </p:spPr>
        <p:txBody>
          <a:bodyPr/>
          <a:lstStyle/>
          <a:p>
            <a:pPr algn="r"/>
            <a:r>
              <a:rPr lang="en-IN" sz="6600" dirty="0" smtClean="0"/>
              <a:t/>
            </a:r>
            <a:br>
              <a:rPr lang="en-IN" sz="6600" dirty="0" smtClean="0"/>
            </a:br>
            <a:r>
              <a:rPr lang="en-IN" sz="4000" dirty="0" smtClean="0"/>
              <a:t>Contact me at:</a:t>
            </a:r>
            <a:br>
              <a:rPr lang="en-IN" sz="4000" dirty="0" smtClean="0"/>
            </a:br>
            <a:r>
              <a:rPr lang="en-IN" dirty="0" smtClean="0"/>
              <a:t>8130682696</a:t>
            </a:r>
            <a:br>
              <a:rPr lang="en-IN" dirty="0" smtClean="0"/>
            </a:br>
            <a:r>
              <a:rPr lang="en-IN" dirty="0" smtClean="0"/>
              <a:t>CAPRADEEP1986@GMAIL.COM</a:t>
            </a:r>
            <a:endParaRPr lang="en-IN" dirty="0"/>
          </a:p>
        </p:txBody>
      </p:sp>
    </p:spTree>
    <p:extLst>
      <p:ext uri="{BB962C8B-B14F-4D97-AF65-F5344CB8AC3E}">
        <p14:creationId xmlns="" xmlns:p14="http://schemas.microsoft.com/office/powerpoint/2010/main" val="727985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smtClean="0">
                <a:solidFill>
                  <a:srgbClr val="00B050"/>
                </a:solidFill>
              </a:rPr>
              <a:t>Matching the unconsumed </a:t>
            </a:r>
            <a:r>
              <a:rPr lang="en-US" b="1" dirty="0" err="1" smtClean="0">
                <a:solidFill>
                  <a:srgbClr val="00B050"/>
                </a:solidFill>
              </a:rPr>
              <a:t>challan</a:t>
            </a:r>
            <a:r>
              <a:rPr lang="en-US" b="1" dirty="0" smtClean="0">
                <a:solidFill>
                  <a:srgbClr val="00B050"/>
                </a:solidFill>
              </a:rPr>
              <a:t> with short payments (Procedure)</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PROCEDURE:-</a:t>
            </a:r>
            <a:endParaRPr lang="en-US" b="1" dirty="0">
              <a:solidFill>
                <a:srgbClr val="00B050"/>
              </a:solidFill>
            </a:endParaRPr>
          </a:p>
        </p:txBody>
      </p:sp>
      <p:sp>
        <p:nvSpPr>
          <p:cNvPr id="3" name="Content Placeholder 2"/>
          <p:cNvSpPr>
            <a:spLocks noGrp="1"/>
          </p:cNvSpPr>
          <p:nvPr>
            <p:ph sz="quarter" idx="1"/>
          </p:nvPr>
        </p:nvSpPr>
        <p:spPr/>
        <p:txBody>
          <a:bodyPr>
            <a:normAutofit/>
          </a:bodyPr>
          <a:lstStyle/>
          <a:p>
            <a:pPr marL="514350" indent="-514350">
              <a:buAutoNum type="arabicPlain"/>
            </a:pPr>
            <a:r>
              <a:rPr lang="en-US" dirty="0" smtClean="0"/>
              <a:t>Issuing letter to the </a:t>
            </a:r>
            <a:r>
              <a:rPr lang="en-US" dirty="0" err="1" smtClean="0"/>
              <a:t>deductor</a:t>
            </a:r>
            <a:r>
              <a:rPr lang="en-US" dirty="0" smtClean="0"/>
              <a:t>. </a:t>
            </a:r>
            <a:r>
              <a:rPr lang="en-US" dirty="0" err="1" smtClean="0"/>
              <a:t>Deductor</a:t>
            </a:r>
            <a:r>
              <a:rPr lang="en-US" dirty="0" smtClean="0"/>
              <a:t> should be advised to file the correction statement</a:t>
            </a:r>
          </a:p>
          <a:p>
            <a:pPr marL="514350" indent="-514350">
              <a:buAutoNum type="arabicPlain"/>
            </a:pPr>
            <a:r>
              <a:rPr lang="en-US" dirty="0" smtClean="0"/>
              <a:t>On receipt of letter, the TAN holder can make online corrections</a:t>
            </a:r>
          </a:p>
          <a:p>
            <a:pPr marL="514350" indent="-514350">
              <a:buAutoNum type="arabicPlain"/>
            </a:pPr>
            <a:r>
              <a:rPr lang="en-US" dirty="0" smtClean="0"/>
              <a:t>The </a:t>
            </a:r>
            <a:r>
              <a:rPr lang="en-US" dirty="0" err="1" smtClean="0"/>
              <a:t>deductor</a:t>
            </a:r>
            <a:r>
              <a:rPr lang="en-US" dirty="0" smtClean="0"/>
              <a:t> can request the AO - TDS to force match the unconsumed </a:t>
            </a:r>
            <a:r>
              <a:rPr lang="en-US" dirty="0" err="1" smtClean="0"/>
              <a:t>challan</a:t>
            </a:r>
            <a:endParaRPr lang="en-US" dirty="0" smtClean="0"/>
          </a:p>
          <a:p>
            <a:pPr marL="514350" indent="-514350">
              <a:buAutoNum type="arabicPlain"/>
            </a:pPr>
            <a:r>
              <a:rPr lang="en-US" dirty="0" smtClean="0"/>
              <a:t>AO - TDS to periodically monitor the default summary for the demands raised</a:t>
            </a:r>
          </a:p>
          <a:p>
            <a:pPr marL="514350" indent="-514350">
              <a:buAutoNum type="arabicPlain"/>
            </a:pPr>
            <a:r>
              <a:rPr lang="en-US" dirty="0" smtClean="0"/>
              <a:t>After consumption/tagging of the </a:t>
            </a:r>
            <a:r>
              <a:rPr lang="en-US" dirty="0" err="1" smtClean="0"/>
              <a:t>challan</a:t>
            </a:r>
            <a:r>
              <a:rPr lang="en-US" dirty="0" smtClean="0"/>
              <a:t>, an e-mail should be generated from the system and be sent to the </a:t>
            </a:r>
            <a:r>
              <a:rPr lang="en-US" dirty="0" err="1" smtClean="0"/>
              <a:t>deductor</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86000" y="3124200"/>
            <a:ext cx="6172200" cy="2895600"/>
          </a:xfrm>
        </p:spPr>
        <p:txBody>
          <a:bodyPr/>
          <a:lstStyle/>
          <a:p>
            <a:r>
              <a:rPr lang="en-US" dirty="0" smtClean="0">
                <a:solidFill>
                  <a:srgbClr val="00B050"/>
                </a:solidFill>
              </a:rPr>
              <a:t>Forced Matching - </a:t>
            </a:r>
            <a:r>
              <a:rPr lang="en-US" sz="3200" dirty="0" smtClean="0">
                <a:solidFill>
                  <a:srgbClr val="00B050"/>
                </a:solidFill>
              </a:rPr>
              <a:t>TRACES - AO Portal</a:t>
            </a:r>
            <a:br>
              <a:rPr lang="en-US" sz="3200" dirty="0" smtClean="0">
                <a:solidFill>
                  <a:srgbClr val="00B050"/>
                </a:solidFill>
              </a:rPr>
            </a:br>
            <a:endParaRPr lang="en-US" dirty="0">
              <a:solidFill>
                <a:srgbClr val="00B05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Forced Matching:-</a:t>
            </a:r>
            <a:endParaRPr lang="en-US" b="1" dirty="0">
              <a:solidFill>
                <a:srgbClr val="00B050"/>
              </a:solidFill>
            </a:endParaRPr>
          </a:p>
        </p:txBody>
      </p:sp>
      <p:sp>
        <p:nvSpPr>
          <p:cNvPr id="3" name="Content Placeholder 2"/>
          <p:cNvSpPr>
            <a:spLocks noGrp="1"/>
          </p:cNvSpPr>
          <p:nvPr>
            <p:ph sz="quarter" idx="1"/>
          </p:nvPr>
        </p:nvSpPr>
        <p:spPr/>
        <p:txBody>
          <a:bodyPr>
            <a:normAutofit fontScale="85000" lnSpcReduction="20000"/>
          </a:bodyPr>
          <a:lstStyle/>
          <a:p>
            <a:pPr marL="514350" indent="-514350">
              <a:buAutoNum type="arabicPlain"/>
            </a:pPr>
            <a:r>
              <a:rPr lang="en-US" dirty="0" smtClean="0"/>
              <a:t>The AO Portal provides the functionality of Forced Matching of </a:t>
            </a:r>
            <a:r>
              <a:rPr lang="en-US" dirty="0" err="1" smtClean="0"/>
              <a:t>challan</a:t>
            </a:r>
            <a:r>
              <a:rPr lang="en-US" dirty="0" smtClean="0"/>
              <a:t>.</a:t>
            </a:r>
          </a:p>
          <a:p>
            <a:pPr marL="514350" indent="-514350">
              <a:buAutoNum type="arabicPlain"/>
            </a:pPr>
            <a:r>
              <a:rPr lang="en-US" dirty="0" smtClean="0"/>
              <a:t>Only unmatched </a:t>
            </a:r>
            <a:r>
              <a:rPr lang="en-US" dirty="0" err="1" smtClean="0"/>
              <a:t>challans</a:t>
            </a:r>
            <a:r>
              <a:rPr lang="en-US" dirty="0" smtClean="0"/>
              <a:t> in a statement will be shown in the output table.</a:t>
            </a:r>
          </a:p>
          <a:p>
            <a:pPr marL="514350" indent="-514350">
              <a:buAutoNum type="arabicPlain"/>
            </a:pPr>
            <a:r>
              <a:rPr lang="en-US" dirty="0" smtClean="0"/>
              <a:t>At present, statements filed for F.Y. 2010-11 and 2011-12 only are available for forced matching. </a:t>
            </a:r>
          </a:p>
          <a:p>
            <a:pPr marL="514350" indent="-514350">
              <a:buAutoNum type="arabicPlain"/>
            </a:pPr>
            <a:r>
              <a:rPr lang="en-US" dirty="0" smtClean="0"/>
              <a:t>Only those </a:t>
            </a:r>
            <a:r>
              <a:rPr lang="en-US" dirty="0" err="1" smtClean="0"/>
              <a:t>challans</a:t>
            </a:r>
            <a:r>
              <a:rPr lang="en-US" dirty="0" smtClean="0"/>
              <a:t> from OLTAS will be displayed whose FY is within +1/-1 year range of F.Y. of the searched statement.</a:t>
            </a:r>
          </a:p>
          <a:p>
            <a:pPr marL="514350" indent="-514350">
              <a:buAutoNum type="arabicPlain"/>
            </a:pPr>
            <a:r>
              <a:rPr lang="en-US" dirty="0" err="1" smtClean="0"/>
              <a:t>Challan</a:t>
            </a:r>
            <a:r>
              <a:rPr lang="en-US" dirty="0" smtClean="0"/>
              <a:t> quoted in the statement has to be equal to or less than the available balance in a </a:t>
            </a:r>
            <a:r>
              <a:rPr lang="en-US" dirty="0" err="1" smtClean="0"/>
              <a:t>challan</a:t>
            </a:r>
            <a:r>
              <a:rPr lang="en-US" dirty="0" smtClean="0"/>
              <a:t>.</a:t>
            </a:r>
          </a:p>
          <a:p>
            <a:pPr marL="514350" indent="-514350">
              <a:buAutoNum type="arabicPeriod" startAt="6"/>
            </a:pPr>
            <a:r>
              <a:rPr lang="en-US" dirty="0" smtClean="0"/>
              <a:t>force-matching should be done only on </a:t>
            </a:r>
            <a:r>
              <a:rPr lang="en-US" dirty="0" err="1" smtClean="0"/>
              <a:t>deductor's</a:t>
            </a:r>
            <a:r>
              <a:rPr lang="en-US" dirty="0" smtClean="0"/>
              <a:t> request in writing and the application is to be uploaded on the portal while raising the request for such force-matching.</a:t>
            </a:r>
          </a:p>
          <a:p>
            <a:pPr marL="514350" indent="-514350">
              <a:buAutoNum type="arabicPeriod" startAt="7"/>
            </a:pPr>
            <a:r>
              <a:rPr lang="en-US" dirty="0" err="1" smtClean="0"/>
              <a:t>Challan</a:t>
            </a:r>
            <a:r>
              <a:rPr lang="en-US" dirty="0" smtClean="0"/>
              <a:t> fields "claimed interest", "claimed others", and "levy" are not editable during forced matching.</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420</TotalTime>
  <Words>3707</Words>
  <Application>Microsoft Office PowerPoint</Application>
  <PresentationFormat>On-screen Show (4:3)</PresentationFormat>
  <Paragraphs>307</Paragraphs>
  <Slides>59</Slides>
  <Notes>0</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Oriel</vt:lpstr>
      <vt:lpstr>Slide 1</vt:lpstr>
      <vt:lpstr>TDS FACTS:-</vt:lpstr>
      <vt:lpstr>SOP COVER FOLLOWING ISSUES:-</vt:lpstr>
      <vt:lpstr>SOP - UNCONSUMED CHALLAN</vt:lpstr>
      <vt:lpstr>UNCONSUMED CHALLAN - Reason</vt:lpstr>
      <vt:lpstr>Matching the unconsumed challan with short payments (Procedure)</vt:lpstr>
      <vt:lpstr>PROCEDURE:-</vt:lpstr>
      <vt:lpstr>Forced Matching - TRACES - AO Portal </vt:lpstr>
      <vt:lpstr>Forced Matching:-</vt:lpstr>
      <vt:lpstr>Linking unconsumed challans with manual demands:-</vt:lpstr>
      <vt:lpstr>Records for uploading the manual demand:-</vt:lpstr>
      <vt:lpstr>Bulk-Upload Demand:-</vt:lpstr>
      <vt:lpstr>Tag/Replace a Challan:-</vt:lpstr>
      <vt:lpstr>SOP – Role of different TDS Authorities</vt:lpstr>
      <vt:lpstr>TDS Authorities:-</vt:lpstr>
      <vt:lpstr>Role of Principal CCIT/CCIT(TDS) :-</vt:lpstr>
      <vt:lpstr>Role of CIT(TDS) :-</vt:lpstr>
      <vt:lpstr>Role of Addl.CIT(TDS) :-</vt:lpstr>
      <vt:lpstr>Role of AO – TDS:-</vt:lpstr>
      <vt:lpstr>Role of CIT(CPC-TDS), Ghaziabad:-</vt:lpstr>
      <vt:lpstr>  SOP – TOP DEDUCTORS  PAYING LESS/NO TAX WITH RESPECT TO PREVIOUS FINANCIAL YEARS</vt:lpstr>
      <vt:lpstr>TOP DEDUCTORS: Identification Procedure:-</vt:lpstr>
      <vt:lpstr>SOP – TOP DEDUCTORS - Role of different TDS Authorities</vt:lpstr>
      <vt:lpstr>Role of Pr. CCIT/CCIT(TDS):-</vt:lpstr>
      <vt:lpstr>Role of CIT (TDS):- </vt:lpstr>
      <vt:lpstr>Role of Addl. CIT(TDS):-</vt:lpstr>
      <vt:lpstr>Role of AO - TDS:-</vt:lpstr>
      <vt:lpstr>Role of CIT(TDS-CPC), Ghaziabad:-</vt:lpstr>
      <vt:lpstr>SOP – RESOLVABLE/ COLLECTIBLE TDS DEMAND </vt:lpstr>
      <vt:lpstr>RESOLVABLE/COLLECTIBLE TDS DEMAND INCLUDE:-</vt:lpstr>
      <vt:lpstr>SOP – RESOLVABLE/COLLECTIBLE TDS DEMAND  - Role of different TDS Authorities</vt:lpstr>
      <vt:lpstr>Role of Principal CCIT/CCIT(TDS):-</vt:lpstr>
      <vt:lpstr>Role of CIT(TDS) :-  </vt:lpstr>
      <vt:lpstr>Role of Addl.CIT(TDS) :-</vt:lpstr>
      <vt:lpstr>Role of AO – TDS :-   1/3</vt:lpstr>
      <vt:lpstr>Role of AO – TDS :-   2/3</vt:lpstr>
      <vt:lpstr>Role of AO – TDS :-   3/3</vt:lpstr>
      <vt:lpstr>Role of CIT(CPC-TDS), Ghaziabad :-       1/2</vt:lpstr>
      <vt:lpstr>Role of CIT(CPC-TDS), Ghaziabad :-       2/2</vt:lpstr>
      <vt:lpstr>SOP – G-OLTAS  RECONCILIATION</vt:lpstr>
      <vt:lpstr>G-OLTAS RECONCILIATION LACUNEA:-</vt:lpstr>
      <vt:lpstr>SOP – G-OLTAS  RECONCILIATION  - Role of different TDS Authorities</vt:lpstr>
      <vt:lpstr>Role of Pr. CCIT(CCA)/CCIT(TDS):-</vt:lpstr>
      <vt:lpstr>Role of CIT(TDS):-   1/3</vt:lpstr>
      <vt:lpstr>Role of CIT(TDS):-   2/3</vt:lpstr>
      <vt:lpstr>Role of CIT(TDS):-   3/3</vt:lpstr>
      <vt:lpstr>Role of Addl. CIT(TDS):-</vt:lpstr>
      <vt:lpstr>Role of AO - TDS:-</vt:lpstr>
      <vt:lpstr>Role of CPC-TDS:-   1/2</vt:lpstr>
      <vt:lpstr>Role of CPC-TDS:-   2/2</vt:lpstr>
      <vt:lpstr>SOP – CORPORATE CONNECT</vt:lpstr>
      <vt:lpstr>WORK RELATING TO CORPORATE CONNECT:-</vt:lpstr>
      <vt:lpstr>SOP – CORPORATE CONNECT   - Role of different TDS Authorities</vt:lpstr>
      <vt:lpstr>Role of Pr. CCIT(CCA)/CCIT(TDS):-</vt:lpstr>
      <vt:lpstr>Role of CIT(TDS):-</vt:lpstr>
      <vt:lpstr>Role of Addl.CIT(TDS):-</vt:lpstr>
      <vt:lpstr>Role of AO - TDS:-</vt:lpstr>
      <vt:lpstr>Role of CIT(CPC-TDS) Ghaziabad:-</vt:lpstr>
      <vt:lpstr> Contact me at: 8130682696 CAPRADEEP1986@GMAIL.COM</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TDS Facts</dc:title>
  <dc:creator>admin</dc:creator>
  <cp:lastModifiedBy>admin</cp:lastModifiedBy>
  <cp:revision>45</cp:revision>
  <dcterms:created xsi:type="dcterms:W3CDTF">2006-08-16T00:00:00Z</dcterms:created>
  <dcterms:modified xsi:type="dcterms:W3CDTF">2015-02-03T04:34:26Z</dcterms:modified>
</cp:coreProperties>
</file>